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10A"/>
    <a:srgbClr val="FF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2">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B8916F-F850-4317-8A76-619B8D114F5F}" type="doc">
      <dgm:prSet loTypeId="urn:microsoft.com/office/officeart/2005/8/layout/matrix1#3" loCatId="matrix" qsTypeId="urn:microsoft.com/office/officeart/2005/8/quickstyle/simple1#17" qsCatId="simple" csTypeId="urn:microsoft.com/office/officeart/2005/8/colors/accent1_2#8" csCatId="accent1" phldr="1"/>
      <dgm:spPr/>
      <dgm:t>
        <a:bodyPr/>
        <a:lstStyle/>
        <a:p>
          <a:endParaRPr lang="zh-CN" altLang="en-US"/>
        </a:p>
      </dgm:t>
    </dgm:pt>
    <dgm:pt modelId="{8E842290-3816-4D60-BD29-C9AFE734EAE7}">
      <dgm:prSet phldrT="[文本]" custT="1"/>
      <dgm:spPr>
        <a:xfrm>
          <a:off x="2214577" y="0"/>
          <a:ext cx="2214577" cy="171451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3200" b="1" dirty="0">
              <a:solidFill>
                <a:sysClr val="window" lastClr="FFFFFF"/>
              </a:solidFill>
              <a:latin typeface="微软雅黑" panose="020B0503020204020204" pitchFamily="34" charset="-122"/>
              <a:ea typeface="微软雅黑" panose="020B0503020204020204" pitchFamily="34" charset="-122"/>
              <a:cs typeface="+mn-cs"/>
            </a:rPr>
            <a:t>精英型</a:t>
          </a:r>
        </a:p>
      </dgm:t>
    </dgm:pt>
    <dgm:pt modelId="{7547C496-F193-4341-BF86-89E284E9C9F3}" type="parTrans" cxnId="{98B67311-517B-45F9-A1BC-EA5F8B4C43AA}">
      <dgm:prSet/>
      <dgm:spPr/>
      <dgm:t>
        <a:bodyPr/>
        <a:lstStyle/>
        <a:p>
          <a:endParaRPr lang="zh-CN" altLang="en-US"/>
        </a:p>
      </dgm:t>
    </dgm:pt>
    <dgm:pt modelId="{65A8815C-EA04-4962-A3DD-09C99E2CDA74}" type="sibTrans" cxnId="{98B67311-517B-45F9-A1BC-EA5F8B4C43AA}">
      <dgm:prSet/>
      <dgm:spPr/>
      <dgm:t>
        <a:bodyPr/>
        <a:lstStyle/>
        <a:p>
          <a:endParaRPr lang="zh-CN" altLang="en-US"/>
        </a:p>
      </dgm:t>
    </dgm:pt>
    <dgm:pt modelId="{BCEF2DCE-A330-4991-8179-492528C422D8}">
      <dgm:prSet phldrT="[文本]" custT="1"/>
      <dgm:spPr>
        <a:xfrm rot="10800000">
          <a:off x="0" y="1714511"/>
          <a:ext cx="2214577" cy="171451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3200" b="1" dirty="0">
              <a:solidFill>
                <a:sysClr val="window" lastClr="FFFFFF"/>
              </a:solidFill>
              <a:latin typeface="微软雅黑" panose="020B0503020204020204" pitchFamily="34" charset="-122"/>
              <a:ea typeface="微软雅黑" panose="020B0503020204020204" pitchFamily="34" charset="-122"/>
              <a:cs typeface="+mn-cs"/>
            </a:rPr>
            <a:t>堕落型</a:t>
          </a:r>
        </a:p>
      </dgm:t>
    </dgm:pt>
    <dgm:pt modelId="{8C6D6C4B-D332-4429-95E0-BE0F3DB37648}" type="parTrans" cxnId="{55413FA5-90F6-4E82-B66C-A161B2DAEB78}">
      <dgm:prSet/>
      <dgm:spPr/>
      <dgm:t>
        <a:bodyPr/>
        <a:lstStyle/>
        <a:p>
          <a:endParaRPr lang="zh-CN" altLang="en-US"/>
        </a:p>
      </dgm:t>
    </dgm:pt>
    <dgm:pt modelId="{2D78AB37-1377-4A50-B673-D90A7CBAEEF0}" type="sibTrans" cxnId="{55413FA5-90F6-4E82-B66C-A161B2DAEB78}">
      <dgm:prSet/>
      <dgm:spPr/>
      <dgm:t>
        <a:bodyPr/>
        <a:lstStyle/>
        <a:p>
          <a:endParaRPr lang="zh-CN" altLang="en-US"/>
        </a:p>
      </dgm:t>
    </dgm:pt>
    <dgm:pt modelId="{8CC73941-F00D-4B0A-9087-C6042BDCB056}">
      <dgm:prSet phldrT="[文本]" custT="1"/>
      <dgm:spPr>
        <a:xfrm rot="5400000">
          <a:off x="2464610" y="1464478"/>
          <a:ext cx="1714511" cy="221457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3200" b="1" dirty="0">
              <a:solidFill>
                <a:sysClr val="window" lastClr="FFFFFF"/>
              </a:solidFill>
              <a:latin typeface="微软雅黑" panose="020B0503020204020204" pitchFamily="34" charset="-122"/>
              <a:ea typeface="微软雅黑" panose="020B0503020204020204" pitchFamily="34" charset="-122"/>
              <a:cs typeface="+mn-cs"/>
            </a:rPr>
            <a:t>官僚型</a:t>
          </a:r>
        </a:p>
      </dgm:t>
    </dgm:pt>
    <dgm:pt modelId="{2BDD83A0-90A8-4842-AE6F-504B54FAF73D}" type="parTrans" cxnId="{9DCE6058-60C1-4100-A091-FBA5989E87FD}">
      <dgm:prSet/>
      <dgm:spPr/>
      <dgm:t>
        <a:bodyPr/>
        <a:lstStyle/>
        <a:p>
          <a:endParaRPr lang="zh-CN" altLang="en-US"/>
        </a:p>
      </dgm:t>
    </dgm:pt>
    <dgm:pt modelId="{2632427C-4AFB-4652-9B6D-67E5F11C80E5}" type="sibTrans" cxnId="{9DCE6058-60C1-4100-A091-FBA5989E87FD}">
      <dgm:prSet/>
      <dgm:spPr/>
      <dgm:t>
        <a:bodyPr/>
        <a:lstStyle/>
        <a:p>
          <a:endParaRPr lang="zh-CN" altLang="en-US"/>
        </a:p>
      </dgm:t>
    </dgm:pt>
    <dgm:pt modelId="{6CA6C4BA-8E3B-4BC6-B32E-B48D9E79BB7F}">
      <dgm:prSet phldrT="[文本]" custT="1"/>
      <dgm:spPr>
        <a:xfrm rot="16200000">
          <a:off x="250033" y="-250033"/>
          <a:ext cx="1714511" cy="221457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3200" b="1" dirty="0">
              <a:solidFill>
                <a:sysClr val="window" lastClr="FFFFFF"/>
              </a:solidFill>
              <a:latin typeface="微软雅黑" panose="020B0503020204020204" pitchFamily="34" charset="-122"/>
              <a:ea typeface="微软雅黑" panose="020B0503020204020204" pitchFamily="34" charset="-122"/>
              <a:cs typeface="+mn-cs"/>
            </a:rPr>
            <a:t>业务员型</a:t>
          </a:r>
        </a:p>
      </dgm:t>
    </dgm:pt>
    <dgm:pt modelId="{0DD69DF3-0F17-4AB4-BAD6-1923580B4B5E}" type="sibTrans" cxnId="{BD3AC431-BBF2-4476-81E6-D75604C3179B}">
      <dgm:prSet/>
      <dgm:spPr/>
      <dgm:t>
        <a:bodyPr/>
        <a:lstStyle/>
        <a:p>
          <a:endParaRPr lang="zh-CN" altLang="en-US"/>
        </a:p>
      </dgm:t>
    </dgm:pt>
    <dgm:pt modelId="{83526336-D3C1-40B3-BF6B-552E28E6BA1B}" type="parTrans" cxnId="{BD3AC431-BBF2-4476-81E6-D75604C3179B}">
      <dgm:prSet/>
      <dgm:spPr/>
      <dgm:t>
        <a:bodyPr/>
        <a:lstStyle/>
        <a:p>
          <a:endParaRPr lang="zh-CN" altLang="en-US"/>
        </a:p>
      </dgm:t>
    </dgm:pt>
    <dgm:pt modelId="{2FCC92FD-138A-4808-8A40-98DF53F9E458}">
      <dgm:prSet phldrT="[文本]" custT="1"/>
      <dgm:spPr>
        <a:xfrm>
          <a:off x="1493932" y="1280757"/>
          <a:ext cx="1328746" cy="857255"/>
        </a:xfr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cs typeface="+mn-cs"/>
          </a:endParaRPr>
        </a:p>
      </dgm:t>
    </dgm:pt>
    <dgm:pt modelId="{9BF157C1-1590-4561-BCCB-24A542B95B20}" type="sibTrans" cxnId="{513194DD-B888-49BF-AC37-63EDA3848751}">
      <dgm:prSet/>
      <dgm:spPr/>
      <dgm:t>
        <a:bodyPr/>
        <a:lstStyle/>
        <a:p>
          <a:endParaRPr lang="zh-CN" altLang="en-US"/>
        </a:p>
      </dgm:t>
    </dgm:pt>
    <dgm:pt modelId="{3E84DF43-D869-482A-9226-94C0D0D9B284}" type="parTrans" cxnId="{513194DD-B888-49BF-AC37-63EDA3848751}">
      <dgm:prSet/>
      <dgm:spPr/>
      <dgm:t>
        <a:bodyPr/>
        <a:lstStyle/>
        <a:p>
          <a:endParaRPr lang="zh-CN" altLang="en-US"/>
        </a:p>
      </dgm:t>
    </dgm:pt>
    <dgm:pt modelId="{BAED4108-867E-4D71-B042-7027D9B62A1C}" type="pres">
      <dgm:prSet presAssocID="{80B8916F-F850-4317-8A76-619B8D114F5F}" presName="diagram" presStyleCnt="0">
        <dgm:presLayoutVars>
          <dgm:chMax val="1"/>
          <dgm:dir/>
          <dgm:animLvl val="ctr"/>
          <dgm:resizeHandles val="exact"/>
        </dgm:presLayoutVars>
      </dgm:prSet>
      <dgm:spPr/>
    </dgm:pt>
    <dgm:pt modelId="{A3272304-674C-4D74-A1CC-3B95CFF4F852}" type="pres">
      <dgm:prSet presAssocID="{80B8916F-F850-4317-8A76-619B8D114F5F}" presName="matrix" presStyleCnt="0"/>
      <dgm:spPr/>
    </dgm:pt>
    <dgm:pt modelId="{A93E9A22-991F-41C3-B2A5-73DC11D96B3F}" type="pres">
      <dgm:prSet presAssocID="{80B8916F-F850-4317-8A76-619B8D114F5F}" presName="tile1" presStyleLbl="node1" presStyleIdx="0" presStyleCnt="4"/>
      <dgm:spPr>
        <a:prstGeom prst="round1Rect">
          <a:avLst/>
        </a:prstGeom>
      </dgm:spPr>
    </dgm:pt>
    <dgm:pt modelId="{C6938B42-3147-4A9C-A7F8-4186E8E95453}" type="pres">
      <dgm:prSet presAssocID="{80B8916F-F850-4317-8A76-619B8D114F5F}" presName="tile1text" presStyleLbl="node1" presStyleIdx="0" presStyleCnt="4">
        <dgm:presLayoutVars>
          <dgm:chMax val="0"/>
          <dgm:chPref val="0"/>
          <dgm:bulletEnabled val="1"/>
        </dgm:presLayoutVars>
      </dgm:prSet>
      <dgm:spPr/>
    </dgm:pt>
    <dgm:pt modelId="{A36DA0E6-A337-4E1C-A004-294C6075CCB6}" type="pres">
      <dgm:prSet presAssocID="{80B8916F-F850-4317-8A76-619B8D114F5F}" presName="tile2" presStyleLbl="node1" presStyleIdx="1" presStyleCnt="4"/>
      <dgm:spPr>
        <a:prstGeom prst="round1Rect">
          <a:avLst/>
        </a:prstGeom>
      </dgm:spPr>
    </dgm:pt>
    <dgm:pt modelId="{4EA2048B-1C8B-4F08-8824-73C9E3833555}" type="pres">
      <dgm:prSet presAssocID="{80B8916F-F850-4317-8A76-619B8D114F5F}" presName="tile2text" presStyleLbl="node1" presStyleIdx="1" presStyleCnt="4">
        <dgm:presLayoutVars>
          <dgm:chMax val="0"/>
          <dgm:chPref val="0"/>
          <dgm:bulletEnabled val="1"/>
        </dgm:presLayoutVars>
      </dgm:prSet>
      <dgm:spPr/>
    </dgm:pt>
    <dgm:pt modelId="{8C2E988C-C078-41B0-9504-58F0A13A08BF}" type="pres">
      <dgm:prSet presAssocID="{80B8916F-F850-4317-8A76-619B8D114F5F}" presName="tile3" presStyleLbl="node1" presStyleIdx="2" presStyleCnt="4"/>
      <dgm:spPr>
        <a:prstGeom prst="round1Rect">
          <a:avLst/>
        </a:prstGeom>
      </dgm:spPr>
    </dgm:pt>
    <dgm:pt modelId="{571DE3DF-1BEE-4E74-8933-24F99554784D}" type="pres">
      <dgm:prSet presAssocID="{80B8916F-F850-4317-8A76-619B8D114F5F}" presName="tile3text" presStyleLbl="node1" presStyleIdx="2" presStyleCnt="4">
        <dgm:presLayoutVars>
          <dgm:chMax val="0"/>
          <dgm:chPref val="0"/>
          <dgm:bulletEnabled val="1"/>
        </dgm:presLayoutVars>
      </dgm:prSet>
      <dgm:spPr/>
    </dgm:pt>
    <dgm:pt modelId="{7FDEA782-526B-45E2-9C41-EE323FEB43ED}" type="pres">
      <dgm:prSet presAssocID="{80B8916F-F850-4317-8A76-619B8D114F5F}" presName="tile4" presStyleLbl="node1" presStyleIdx="3" presStyleCnt="4"/>
      <dgm:spPr>
        <a:prstGeom prst="round1Rect">
          <a:avLst/>
        </a:prstGeom>
      </dgm:spPr>
    </dgm:pt>
    <dgm:pt modelId="{1CA929E1-95BC-4C47-AA4A-2E662DCA7917}" type="pres">
      <dgm:prSet presAssocID="{80B8916F-F850-4317-8A76-619B8D114F5F}" presName="tile4text" presStyleLbl="node1" presStyleIdx="3" presStyleCnt="4">
        <dgm:presLayoutVars>
          <dgm:chMax val="0"/>
          <dgm:chPref val="0"/>
          <dgm:bulletEnabled val="1"/>
        </dgm:presLayoutVars>
      </dgm:prSet>
      <dgm:spPr/>
    </dgm:pt>
    <dgm:pt modelId="{5A81AA93-CB3C-4611-9195-2E751CF7FA49}" type="pres">
      <dgm:prSet presAssocID="{80B8916F-F850-4317-8A76-619B8D114F5F}" presName="centerTile" presStyleLbl="fgShp" presStyleIdx="0" presStyleCnt="1" custLinFactNeighborX="-4235" custLinFactNeighborY="-598">
        <dgm:presLayoutVars>
          <dgm:chMax val="0"/>
          <dgm:chPref val="0"/>
        </dgm:presLayoutVars>
      </dgm:prSet>
      <dgm:spPr>
        <a:prstGeom prst="roundRect">
          <a:avLst/>
        </a:prstGeom>
      </dgm:spPr>
    </dgm:pt>
  </dgm:ptLst>
  <dgm:cxnLst>
    <dgm:cxn modelId="{98B67311-517B-45F9-A1BC-EA5F8B4C43AA}" srcId="{2FCC92FD-138A-4808-8A40-98DF53F9E458}" destId="{8E842290-3816-4D60-BD29-C9AFE734EAE7}" srcOrd="1" destOrd="0" parTransId="{7547C496-F193-4341-BF86-89E284E9C9F3}" sibTransId="{65A8815C-EA04-4962-A3DD-09C99E2CDA74}"/>
    <dgm:cxn modelId="{DBE21A29-7446-4DAD-8662-9BA700AEE39A}" type="presOf" srcId="{BCEF2DCE-A330-4991-8179-492528C422D8}" destId="{8C2E988C-C078-41B0-9504-58F0A13A08BF}" srcOrd="0" destOrd="0" presId="urn:microsoft.com/office/officeart/2005/8/layout/matrix1#3"/>
    <dgm:cxn modelId="{BD3AC431-BBF2-4476-81E6-D75604C3179B}" srcId="{2FCC92FD-138A-4808-8A40-98DF53F9E458}" destId="{6CA6C4BA-8E3B-4BC6-B32E-B48D9E79BB7F}" srcOrd="0" destOrd="0" parTransId="{83526336-D3C1-40B3-BF6B-552E28E6BA1B}" sibTransId="{0DD69DF3-0F17-4AB4-BAD6-1923580B4B5E}"/>
    <dgm:cxn modelId="{586D4154-5DD0-4D9B-942F-52BD5EC3EE79}" type="presOf" srcId="{8E842290-3816-4D60-BD29-C9AFE734EAE7}" destId="{A36DA0E6-A337-4E1C-A004-294C6075CCB6}" srcOrd="0" destOrd="0" presId="urn:microsoft.com/office/officeart/2005/8/layout/matrix1#3"/>
    <dgm:cxn modelId="{9DCE6058-60C1-4100-A091-FBA5989E87FD}" srcId="{2FCC92FD-138A-4808-8A40-98DF53F9E458}" destId="{8CC73941-F00D-4B0A-9087-C6042BDCB056}" srcOrd="3" destOrd="0" parTransId="{2BDD83A0-90A8-4842-AE6F-504B54FAF73D}" sibTransId="{2632427C-4AFB-4652-9B6D-67E5F11C80E5}"/>
    <dgm:cxn modelId="{8657D490-411A-4FD8-B7F6-5A820CCDD181}" type="presOf" srcId="{6CA6C4BA-8E3B-4BC6-B32E-B48D9E79BB7F}" destId="{A93E9A22-991F-41C3-B2A5-73DC11D96B3F}" srcOrd="0" destOrd="0" presId="urn:microsoft.com/office/officeart/2005/8/layout/matrix1#3"/>
    <dgm:cxn modelId="{55413FA5-90F6-4E82-B66C-A161B2DAEB78}" srcId="{2FCC92FD-138A-4808-8A40-98DF53F9E458}" destId="{BCEF2DCE-A330-4991-8179-492528C422D8}" srcOrd="2" destOrd="0" parTransId="{8C6D6C4B-D332-4429-95E0-BE0F3DB37648}" sibTransId="{2D78AB37-1377-4A50-B673-D90A7CBAEEF0}"/>
    <dgm:cxn modelId="{96E1D5A7-F861-483F-AAC3-512AB610D467}" type="presOf" srcId="{8E842290-3816-4D60-BD29-C9AFE734EAE7}" destId="{4EA2048B-1C8B-4F08-8824-73C9E3833555}" srcOrd="1" destOrd="0" presId="urn:microsoft.com/office/officeart/2005/8/layout/matrix1#3"/>
    <dgm:cxn modelId="{553E6BC6-C4A6-4BEF-A7BF-11B66536C396}" type="presOf" srcId="{2FCC92FD-138A-4808-8A40-98DF53F9E458}" destId="{5A81AA93-CB3C-4611-9195-2E751CF7FA49}" srcOrd="0" destOrd="0" presId="urn:microsoft.com/office/officeart/2005/8/layout/matrix1#3"/>
    <dgm:cxn modelId="{721A22CA-B4D7-4CEA-8784-EA7E396ACFEB}" type="presOf" srcId="{80B8916F-F850-4317-8A76-619B8D114F5F}" destId="{BAED4108-867E-4D71-B042-7027D9B62A1C}" srcOrd="0" destOrd="0" presId="urn:microsoft.com/office/officeart/2005/8/layout/matrix1#3"/>
    <dgm:cxn modelId="{B0E837D7-FA5F-4B62-BAA7-BB00DC063E51}" type="presOf" srcId="{8CC73941-F00D-4B0A-9087-C6042BDCB056}" destId="{1CA929E1-95BC-4C47-AA4A-2E662DCA7917}" srcOrd="1" destOrd="0" presId="urn:microsoft.com/office/officeart/2005/8/layout/matrix1#3"/>
    <dgm:cxn modelId="{460F3BD8-A1B8-4D92-935D-AE1ED8B07299}" type="presOf" srcId="{6CA6C4BA-8E3B-4BC6-B32E-B48D9E79BB7F}" destId="{C6938B42-3147-4A9C-A7F8-4186E8E95453}" srcOrd="1" destOrd="0" presId="urn:microsoft.com/office/officeart/2005/8/layout/matrix1#3"/>
    <dgm:cxn modelId="{513194DD-B888-49BF-AC37-63EDA3848751}" srcId="{80B8916F-F850-4317-8A76-619B8D114F5F}" destId="{2FCC92FD-138A-4808-8A40-98DF53F9E458}" srcOrd="0" destOrd="0" parTransId="{3E84DF43-D869-482A-9226-94C0D0D9B284}" sibTransId="{9BF157C1-1590-4561-BCCB-24A542B95B20}"/>
    <dgm:cxn modelId="{8D3C58E0-ECA0-4B3F-825B-6BF749A966EB}" type="presOf" srcId="{8CC73941-F00D-4B0A-9087-C6042BDCB056}" destId="{7FDEA782-526B-45E2-9C41-EE323FEB43ED}" srcOrd="0" destOrd="0" presId="urn:microsoft.com/office/officeart/2005/8/layout/matrix1#3"/>
    <dgm:cxn modelId="{5039E2FD-3FCA-4ED8-A8F8-9D24E51FEB72}" type="presOf" srcId="{BCEF2DCE-A330-4991-8179-492528C422D8}" destId="{571DE3DF-1BEE-4E74-8933-24F99554784D}" srcOrd="1" destOrd="0" presId="urn:microsoft.com/office/officeart/2005/8/layout/matrix1#3"/>
    <dgm:cxn modelId="{0DCD9B0A-63B9-4575-884D-7B2C3788BA9E}" type="presParOf" srcId="{BAED4108-867E-4D71-B042-7027D9B62A1C}" destId="{A3272304-674C-4D74-A1CC-3B95CFF4F852}" srcOrd="0" destOrd="0" presId="urn:microsoft.com/office/officeart/2005/8/layout/matrix1#3"/>
    <dgm:cxn modelId="{08102111-6B0C-4664-AA47-ADAA27F39538}" type="presParOf" srcId="{A3272304-674C-4D74-A1CC-3B95CFF4F852}" destId="{A93E9A22-991F-41C3-B2A5-73DC11D96B3F}" srcOrd="0" destOrd="0" presId="urn:microsoft.com/office/officeart/2005/8/layout/matrix1#3"/>
    <dgm:cxn modelId="{FC5015C9-197E-47F2-8612-47653B706DD2}" type="presParOf" srcId="{A3272304-674C-4D74-A1CC-3B95CFF4F852}" destId="{C6938B42-3147-4A9C-A7F8-4186E8E95453}" srcOrd="1" destOrd="0" presId="urn:microsoft.com/office/officeart/2005/8/layout/matrix1#3"/>
    <dgm:cxn modelId="{E8BF96E8-49C8-426A-A759-C94B69E4CEC7}" type="presParOf" srcId="{A3272304-674C-4D74-A1CC-3B95CFF4F852}" destId="{A36DA0E6-A337-4E1C-A004-294C6075CCB6}" srcOrd="2" destOrd="0" presId="urn:microsoft.com/office/officeart/2005/8/layout/matrix1#3"/>
    <dgm:cxn modelId="{AA7E8E8A-517B-4E85-BA8B-79DFC0798722}" type="presParOf" srcId="{A3272304-674C-4D74-A1CC-3B95CFF4F852}" destId="{4EA2048B-1C8B-4F08-8824-73C9E3833555}" srcOrd="3" destOrd="0" presId="urn:microsoft.com/office/officeart/2005/8/layout/matrix1#3"/>
    <dgm:cxn modelId="{AABFAE80-5298-447B-A71E-57367B0FEC65}" type="presParOf" srcId="{A3272304-674C-4D74-A1CC-3B95CFF4F852}" destId="{8C2E988C-C078-41B0-9504-58F0A13A08BF}" srcOrd="4" destOrd="0" presId="urn:microsoft.com/office/officeart/2005/8/layout/matrix1#3"/>
    <dgm:cxn modelId="{3B55EBEC-227B-4B22-9C63-B1979F9E14FA}" type="presParOf" srcId="{A3272304-674C-4D74-A1CC-3B95CFF4F852}" destId="{571DE3DF-1BEE-4E74-8933-24F99554784D}" srcOrd="5" destOrd="0" presId="urn:microsoft.com/office/officeart/2005/8/layout/matrix1#3"/>
    <dgm:cxn modelId="{8162E37D-97B5-42B7-8ED5-65B117A29AF9}" type="presParOf" srcId="{A3272304-674C-4D74-A1CC-3B95CFF4F852}" destId="{7FDEA782-526B-45E2-9C41-EE323FEB43ED}" srcOrd="6" destOrd="0" presId="urn:microsoft.com/office/officeart/2005/8/layout/matrix1#3"/>
    <dgm:cxn modelId="{7BC779C9-6691-44E7-BD6F-2BCEEE8D1024}" type="presParOf" srcId="{A3272304-674C-4D74-A1CC-3B95CFF4F852}" destId="{1CA929E1-95BC-4C47-AA4A-2E662DCA7917}" srcOrd="7" destOrd="0" presId="urn:microsoft.com/office/officeart/2005/8/layout/matrix1#3"/>
    <dgm:cxn modelId="{5131A760-0852-4606-89C5-C40C820C4992}" type="presParOf" srcId="{BAED4108-867E-4D71-B042-7027D9B62A1C}" destId="{5A81AA93-CB3C-4611-9195-2E751CF7FA49}" srcOrd="1" destOrd="0" presId="urn:microsoft.com/office/officeart/2005/8/layout/matrix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9D630F-5D3B-4A46-A24F-1FE59B7DCCEE}" type="doc">
      <dgm:prSet loTypeId="urn:microsoft.com/office/officeart/2008/layout/VerticalCurvedList#1" loCatId="list" qsTypeId="urn:microsoft.com/office/officeart/2005/8/quickstyle/simple4#4" qsCatId="simple" csTypeId="urn:microsoft.com/office/officeart/2005/8/colors/accent1_5#2" csCatId="accent1" phldr="1"/>
      <dgm:spPr/>
      <dgm:t>
        <a:bodyPr/>
        <a:lstStyle/>
        <a:p>
          <a:endParaRPr lang="zh-CN" altLang="en-US"/>
        </a:p>
      </dgm:t>
    </dgm:pt>
    <dgm:pt modelId="{34E27B6F-D460-4D33-95BB-9D2420C4102D}">
      <dgm:prSet phldrT="[文本]"/>
      <dgm:spPr/>
      <dgm:t>
        <a:bodyPr/>
        <a:lstStyle/>
        <a:p>
          <a:r>
            <a:rPr lang="zh-CN" altLang="en-US" b="1" dirty="0">
              <a:latin typeface="微软雅黑" panose="020B0503020204020204" pitchFamily="34" charset="-122"/>
              <a:ea typeface="微软雅黑" panose="020B0503020204020204" pitchFamily="34" charset="-122"/>
            </a:rPr>
            <a:t> </a:t>
          </a:r>
          <a:r>
            <a:rPr lang="zh-CN" altLang="en-US" b="0" dirty="0">
              <a:latin typeface="微软雅黑" panose="020B0503020204020204" pitchFamily="34" charset="-122"/>
              <a:ea typeface="微软雅黑" panose="020B0503020204020204" pitchFamily="34" charset="-122"/>
            </a:rPr>
            <a:t>能力差异</a:t>
          </a:r>
        </a:p>
      </dgm:t>
    </dgm:pt>
    <dgm:pt modelId="{9DA744F8-C32A-42F9-B66C-CEAA50948AB5}" type="parTrans" cxnId="{23BDB425-EBA9-4C6E-B367-5EF4AF63ECAF}">
      <dgm:prSet/>
      <dgm:spPr/>
      <dgm:t>
        <a:bodyPr/>
        <a:lstStyle/>
        <a:p>
          <a:endParaRPr lang="zh-CN" altLang="en-US"/>
        </a:p>
      </dgm:t>
    </dgm:pt>
    <dgm:pt modelId="{4A4942CF-40C7-4FEE-9A2E-8D2F6943D6C0}" type="sibTrans" cxnId="{23BDB425-EBA9-4C6E-B367-5EF4AF63ECAF}">
      <dgm:prSet/>
      <dgm:spPr/>
      <dgm:t>
        <a:bodyPr/>
        <a:lstStyle/>
        <a:p>
          <a:endParaRPr lang="zh-CN" altLang="en-US"/>
        </a:p>
      </dgm:t>
    </dgm:pt>
    <dgm:pt modelId="{DD2E4FD7-5C27-42E8-B940-C9C79B12D8C8}">
      <dgm:prSet phldrT="[文本]"/>
      <dgm:spPr/>
      <dgm:t>
        <a:bodyPr/>
        <a:lstStyle/>
        <a:p>
          <a:r>
            <a:rPr lang="zh-CN" altLang="en-US" dirty="0">
              <a:latin typeface="微软雅黑" panose="020B0503020204020204" pitchFamily="34" charset="-122"/>
              <a:ea typeface="微软雅黑" panose="020B0503020204020204" pitchFamily="34" charset="-122"/>
            </a:rPr>
            <a:t> 角色惯性与角色惰性</a:t>
          </a:r>
        </a:p>
      </dgm:t>
    </dgm:pt>
    <dgm:pt modelId="{1E2B7931-CF26-442C-8125-C6CDEDC10F9A}" type="parTrans" cxnId="{5DD935AA-90FF-44DE-A21F-F58E707DFF2E}">
      <dgm:prSet/>
      <dgm:spPr/>
      <dgm:t>
        <a:bodyPr/>
        <a:lstStyle/>
        <a:p>
          <a:endParaRPr lang="zh-CN" altLang="en-US"/>
        </a:p>
      </dgm:t>
    </dgm:pt>
    <dgm:pt modelId="{7D4B957D-F3B7-4D3B-8402-FC1E7EA38DCD}" type="sibTrans" cxnId="{5DD935AA-90FF-44DE-A21F-F58E707DFF2E}">
      <dgm:prSet/>
      <dgm:spPr/>
      <dgm:t>
        <a:bodyPr/>
        <a:lstStyle/>
        <a:p>
          <a:endParaRPr lang="zh-CN" altLang="en-US"/>
        </a:p>
      </dgm:t>
    </dgm:pt>
    <dgm:pt modelId="{F313EF6F-13DC-4FBC-8DB6-90427A9C41AC}">
      <dgm:prSet phldrT="[文本]"/>
      <dgm:spPr/>
      <dgm:t>
        <a:bodyPr/>
        <a:lstStyle/>
        <a:p>
          <a:r>
            <a:rPr lang="zh-CN" altLang="en-US" dirty="0">
              <a:latin typeface="微软雅黑" panose="020B0503020204020204" pitchFamily="34" charset="-122"/>
              <a:ea typeface="微软雅黑" panose="020B0503020204020204" pitchFamily="34" charset="-122"/>
            </a:rPr>
            <a:t> 成就感缺失</a:t>
          </a:r>
        </a:p>
      </dgm:t>
    </dgm:pt>
    <dgm:pt modelId="{2AD20662-8228-4AD8-B573-C4E161B2B545}" type="parTrans" cxnId="{B41218EA-D048-4D4F-8A10-E7F22B11A4A9}">
      <dgm:prSet/>
      <dgm:spPr/>
      <dgm:t>
        <a:bodyPr/>
        <a:lstStyle/>
        <a:p>
          <a:endParaRPr lang="zh-CN" altLang="en-US"/>
        </a:p>
      </dgm:t>
    </dgm:pt>
    <dgm:pt modelId="{0FA463C7-0374-4603-AD1E-5F659C6D365D}" type="sibTrans" cxnId="{B41218EA-D048-4D4F-8A10-E7F22B11A4A9}">
      <dgm:prSet/>
      <dgm:spPr/>
      <dgm:t>
        <a:bodyPr/>
        <a:lstStyle/>
        <a:p>
          <a:endParaRPr lang="zh-CN" altLang="en-US"/>
        </a:p>
      </dgm:t>
    </dgm:pt>
    <dgm:pt modelId="{A4C29619-216B-4983-959F-88CFC383F7A8}">
      <dgm:prSet phldrT="[文本]"/>
      <dgm:spPr/>
      <dgm:t>
        <a:bodyPr/>
        <a:lstStyle/>
        <a:p>
          <a:r>
            <a:rPr lang="zh-CN" altLang="en-US" dirty="0">
              <a:latin typeface="微软雅黑" panose="020B0503020204020204" pitchFamily="34" charset="-122"/>
              <a:ea typeface="微软雅黑" panose="020B0503020204020204" pitchFamily="34" charset="-122"/>
            </a:rPr>
            <a:t> 定位模糊</a:t>
          </a:r>
        </a:p>
      </dgm:t>
    </dgm:pt>
    <dgm:pt modelId="{3CD94068-D0BD-49B0-AAE1-2D90E0FD495D}" type="parTrans" cxnId="{1B84BDCD-3EFD-468E-BF28-4B47FCD83B58}">
      <dgm:prSet/>
      <dgm:spPr/>
      <dgm:t>
        <a:bodyPr/>
        <a:lstStyle/>
        <a:p>
          <a:endParaRPr lang="zh-CN" altLang="en-US"/>
        </a:p>
      </dgm:t>
    </dgm:pt>
    <dgm:pt modelId="{6D2706A0-0290-4AEF-A660-60B79E923156}" type="sibTrans" cxnId="{1B84BDCD-3EFD-468E-BF28-4B47FCD83B58}">
      <dgm:prSet/>
      <dgm:spPr/>
      <dgm:t>
        <a:bodyPr/>
        <a:lstStyle/>
        <a:p>
          <a:endParaRPr lang="zh-CN" altLang="en-US"/>
        </a:p>
      </dgm:t>
    </dgm:pt>
    <dgm:pt modelId="{D8C0BEBD-DDFB-4C10-9F99-9CCF520890DF}" type="pres">
      <dgm:prSet presAssocID="{479D630F-5D3B-4A46-A24F-1FE59B7DCCEE}" presName="Name0" presStyleCnt="0">
        <dgm:presLayoutVars>
          <dgm:chMax val="7"/>
          <dgm:chPref val="7"/>
          <dgm:dir/>
        </dgm:presLayoutVars>
      </dgm:prSet>
      <dgm:spPr/>
    </dgm:pt>
    <dgm:pt modelId="{046C38F4-8C6E-4E85-B185-FA72A3747C7E}" type="pres">
      <dgm:prSet presAssocID="{479D630F-5D3B-4A46-A24F-1FE59B7DCCEE}" presName="Name1" presStyleCnt="0"/>
      <dgm:spPr/>
    </dgm:pt>
    <dgm:pt modelId="{DBC99695-CD2B-4698-BB63-95DBB01DFC9D}" type="pres">
      <dgm:prSet presAssocID="{479D630F-5D3B-4A46-A24F-1FE59B7DCCEE}" presName="cycle" presStyleCnt="0"/>
      <dgm:spPr/>
    </dgm:pt>
    <dgm:pt modelId="{4F67082C-3BF9-416E-8D84-C276048BC6FC}" type="pres">
      <dgm:prSet presAssocID="{479D630F-5D3B-4A46-A24F-1FE59B7DCCEE}" presName="srcNode" presStyleLbl="node1" presStyleIdx="0" presStyleCnt="4"/>
      <dgm:spPr/>
    </dgm:pt>
    <dgm:pt modelId="{94CD1A88-9FB6-46F2-9A4F-424553BA9D69}" type="pres">
      <dgm:prSet presAssocID="{479D630F-5D3B-4A46-A24F-1FE59B7DCCEE}" presName="conn" presStyleLbl="parChTrans1D2" presStyleIdx="0" presStyleCnt="1"/>
      <dgm:spPr/>
    </dgm:pt>
    <dgm:pt modelId="{15A97A2E-8168-4234-A1A0-E0C48317FEAC}" type="pres">
      <dgm:prSet presAssocID="{479D630F-5D3B-4A46-A24F-1FE59B7DCCEE}" presName="extraNode" presStyleLbl="node1" presStyleIdx="0" presStyleCnt="4"/>
      <dgm:spPr/>
    </dgm:pt>
    <dgm:pt modelId="{1F4B2EB6-11AD-4F5A-AFB0-22F723B31609}" type="pres">
      <dgm:prSet presAssocID="{479D630F-5D3B-4A46-A24F-1FE59B7DCCEE}" presName="dstNode" presStyleLbl="node1" presStyleIdx="0" presStyleCnt="4"/>
      <dgm:spPr/>
    </dgm:pt>
    <dgm:pt modelId="{8CC74BCE-A2E3-4A72-A860-51595EF16EC4}" type="pres">
      <dgm:prSet presAssocID="{34E27B6F-D460-4D33-95BB-9D2420C4102D}" presName="text_1" presStyleLbl="node1" presStyleIdx="0" presStyleCnt="4">
        <dgm:presLayoutVars>
          <dgm:bulletEnabled val="1"/>
        </dgm:presLayoutVars>
      </dgm:prSet>
      <dgm:spPr/>
    </dgm:pt>
    <dgm:pt modelId="{78ACE104-5888-4876-9293-F63C66FBC7B8}" type="pres">
      <dgm:prSet presAssocID="{34E27B6F-D460-4D33-95BB-9D2420C4102D}" presName="accent_1" presStyleCnt="0"/>
      <dgm:spPr/>
    </dgm:pt>
    <dgm:pt modelId="{B3EA176D-CDF7-4103-8DAC-ACDAB9878772}" type="pres">
      <dgm:prSet presAssocID="{34E27B6F-D460-4D33-95BB-9D2420C4102D}" presName="accentRepeatNode" presStyleLbl="solidFgAcc1" presStyleIdx="0" presStyleCnt="4"/>
      <dgm:spPr/>
    </dgm:pt>
    <dgm:pt modelId="{1E0BA0AC-FAE2-47CC-896C-A6102EB9D217}" type="pres">
      <dgm:prSet presAssocID="{DD2E4FD7-5C27-42E8-B940-C9C79B12D8C8}" presName="text_2" presStyleLbl="node1" presStyleIdx="1" presStyleCnt="4">
        <dgm:presLayoutVars>
          <dgm:bulletEnabled val="1"/>
        </dgm:presLayoutVars>
      </dgm:prSet>
      <dgm:spPr/>
    </dgm:pt>
    <dgm:pt modelId="{349386EC-919E-4A71-8895-48E52584F4D6}" type="pres">
      <dgm:prSet presAssocID="{DD2E4FD7-5C27-42E8-B940-C9C79B12D8C8}" presName="accent_2" presStyleCnt="0"/>
      <dgm:spPr/>
    </dgm:pt>
    <dgm:pt modelId="{A4917F3D-224C-4D7C-BB62-AAEFCB38F136}" type="pres">
      <dgm:prSet presAssocID="{DD2E4FD7-5C27-42E8-B940-C9C79B12D8C8}" presName="accentRepeatNode" presStyleLbl="solidFgAcc1" presStyleIdx="1" presStyleCnt="4"/>
      <dgm:spPr/>
    </dgm:pt>
    <dgm:pt modelId="{C1C19E89-19AC-4462-AB6A-CB06F3EB3C9E}" type="pres">
      <dgm:prSet presAssocID="{F313EF6F-13DC-4FBC-8DB6-90427A9C41AC}" presName="text_3" presStyleLbl="node1" presStyleIdx="2" presStyleCnt="4">
        <dgm:presLayoutVars>
          <dgm:bulletEnabled val="1"/>
        </dgm:presLayoutVars>
      </dgm:prSet>
      <dgm:spPr/>
    </dgm:pt>
    <dgm:pt modelId="{D09F793A-B26E-4669-8A88-DFFDA8767568}" type="pres">
      <dgm:prSet presAssocID="{F313EF6F-13DC-4FBC-8DB6-90427A9C41AC}" presName="accent_3" presStyleCnt="0"/>
      <dgm:spPr/>
    </dgm:pt>
    <dgm:pt modelId="{584FF633-CFE2-45B9-862C-634ADE037C4D}" type="pres">
      <dgm:prSet presAssocID="{F313EF6F-13DC-4FBC-8DB6-90427A9C41AC}" presName="accentRepeatNode" presStyleLbl="solidFgAcc1" presStyleIdx="2" presStyleCnt="4"/>
      <dgm:spPr/>
    </dgm:pt>
    <dgm:pt modelId="{E5FFD8B7-8782-4AD3-9989-4C4347307FCB}" type="pres">
      <dgm:prSet presAssocID="{A4C29619-216B-4983-959F-88CFC383F7A8}" presName="text_4" presStyleLbl="node1" presStyleIdx="3" presStyleCnt="4">
        <dgm:presLayoutVars>
          <dgm:bulletEnabled val="1"/>
        </dgm:presLayoutVars>
      </dgm:prSet>
      <dgm:spPr/>
    </dgm:pt>
    <dgm:pt modelId="{45A29AFF-B9B5-4A01-88B1-035231C9C9BD}" type="pres">
      <dgm:prSet presAssocID="{A4C29619-216B-4983-959F-88CFC383F7A8}" presName="accent_4" presStyleCnt="0"/>
      <dgm:spPr/>
    </dgm:pt>
    <dgm:pt modelId="{B8A7492F-67EB-4629-85FD-2F64F54B38DF}" type="pres">
      <dgm:prSet presAssocID="{A4C29619-216B-4983-959F-88CFC383F7A8}" presName="accentRepeatNode" presStyleLbl="solidFgAcc1" presStyleIdx="3" presStyleCnt="4"/>
      <dgm:spPr/>
    </dgm:pt>
  </dgm:ptLst>
  <dgm:cxnLst>
    <dgm:cxn modelId="{E5C63B0B-C023-46D2-BF54-B61FDC10AD27}" type="presOf" srcId="{34E27B6F-D460-4D33-95BB-9D2420C4102D}" destId="{8CC74BCE-A2E3-4A72-A860-51595EF16EC4}" srcOrd="0" destOrd="0" presId="urn:microsoft.com/office/officeart/2008/layout/VerticalCurvedList#1"/>
    <dgm:cxn modelId="{984CC023-DA7D-4723-A73A-3A8296602E11}" type="presOf" srcId="{A4C29619-216B-4983-959F-88CFC383F7A8}" destId="{E5FFD8B7-8782-4AD3-9989-4C4347307FCB}" srcOrd="0" destOrd="0" presId="urn:microsoft.com/office/officeart/2008/layout/VerticalCurvedList#1"/>
    <dgm:cxn modelId="{23BDB425-EBA9-4C6E-B367-5EF4AF63ECAF}" srcId="{479D630F-5D3B-4A46-A24F-1FE59B7DCCEE}" destId="{34E27B6F-D460-4D33-95BB-9D2420C4102D}" srcOrd="0" destOrd="0" parTransId="{9DA744F8-C32A-42F9-B66C-CEAA50948AB5}" sibTransId="{4A4942CF-40C7-4FEE-9A2E-8D2F6943D6C0}"/>
    <dgm:cxn modelId="{DEE72642-9A84-4461-846B-CB8D0B115EFA}" type="presOf" srcId="{F313EF6F-13DC-4FBC-8DB6-90427A9C41AC}" destId="{C1C19E89-19AC-4462-AB6A-CB06F3EB3C9E}" srcOrd="0" destOrd="0" presId="urn:microsoft.com/office/officeart/2008/layout/VerticalCurvedList#1"/>
    <dgm:cxn modelId="{5DD935AA-90FF-44DE-A21F-F58E707DFF2E}" srcId="{479D630F-5D3B-4A46-A24F-1FE59B7DCCEE}" destId="{DD2E4FD7-5C27-42E8-B940-C9C79B12D8C8}" srcOrd="1" destOrd="0" parTransId="{1E2B7931-CF26-442C-8125-C6CDEDC10F9A}" sibTransId="{7D4B957D-F3B7-4D3B-8402-FC1E7EA38DCD}"/>
    <dgm:cxn modelId="{BD01F2CA-C0E5-4062-94A7-66CE0F44A95B}" type="presOf" srcId="{DD2E4FD7-5C27-42E8-B940-C9C79B12D8C8}" destId="{1E0BA0AC-FAE2-47CC-896C-A6102EB9D217}" srcOrd="0" destOrd="0" presId="urn:microsoft.com/office/officeart/2008/layout/VerticalCurvedList#1"/>
    <dgm:cxn modelId="{1B84BDCD-3EFD-468E-BF28-4B47FCD83B58}" srcId="{479D630F-5D3B-4A46-A24F-1FE59B7DCCEE}" destId="{A4C29619-216B-4983-959F-88CFC383F7A8}" srcOrd="3" destOrd="0" parTransId="{3CD94068-D0BD-49B0-AAE1-2D90E0FD495D}" sibTransId="{6D2706A0-0290-4AEF-A660-60B79E923156}"/>
    <dgm:cxn modelId="{E38248D1-5F12-4620-9FF2-824E2CEDC9BA}" type="presOf" srcId="{479D630F-5D3B-4A46-A24F-1FE59B7DCCEE}" destId="{D8C0BEBD-DDFB-4C10-9F99-9CCF520890DF}" srcOrd="0" destOrd="0" presId="urn:microsoft.com/office/officeart/2008/layout/VerticalCurvedList#1"/>
    <dgm:cxn modelId="{A19664E6-08C2-40FA-B22F-FE76F8723C6F}" type="presOf" srcId="{4A4942CF-40C7-4FEE-9A2E-8D2F6943D6C0}" destId="{94CD1A88-9FB6-46F2-9A4F-424553BA9D69}" srcOrd="0" destOrd="0" presId="urn:microsoft.com/office/officeart/2008/layout/VerticalCurvedList#1"/>
    <dgm:cxn modelId="{B41218EA-D048-4D4F-8A10-E7F22B11A4A9}" srcId="{479D630F-5D3B-4A46-A24F-1FE59B7DCCEE}" destId="{F313EF6F-13DC-4FBC-8DB6-90427A9C41AC}" srcOrd="2" destOrd="0" parTransId="{2AD20662-8228-4AD8-B573-C4E161B2B545}" sibTransId="{0FA463C7-0374-4603-AD1E-5F659C6D365D}"/>
    <dgm:cxn modelId="{9626F000-6DC7-4564-9142-1C3869253FA5}" type="presParOf" srcId="{D8C0BEBD-DDFB-4C10-9F99-9CCF520890DF}" destId="{046C38F4-8C6E-4E85-B185-FA72A3747C7E}" srcOrd="0" destOrd="0" presId="urn:microsoft.com/office/officeart/2008/layout/VerticalCurvedList#1"/>
    <dgm:cxn modelId="{7E350717-88D4-486A-81CB-AB88AF24CD22}" type="presParOf" srcId="{046C38F4-8C6E-4E85-B185-FA72A3747C7E}" destId="{DBC99695-CD2B-4698-BB63-95DBB01DFC9D}" srcOrd="0" destOrd="0" presId="urn:microsoft.com/office/officeart/2008/layout/VerticalCurvedList#1"/>
    <dgm:cxn modelId="{07781DC3-E2D7-489C-AD7E-57B7488676D6}" type="presParOf" srcId="{DBC99695-CD2B-4698-BB63-95DBB01DFC9D}" destId="{4F67082C-3BF9-416E-8D84-C276048BC6FC}" srcOrd="0" destOrd="0" presId="urn:microsoft.com/office/officeart/2008/layout/VerticalCurvedList#1"/>
    <dgm:cxn modelId="{BD82FF4D-D057-4246-89DE-02BB39D9F6F3}" type="presParOf" srcId="{DBC99695-CD2B-4698-BB63-95DBB01DFC9D}" destId="{94CD1A88-9FB6-46F2-9A4F-424553BA9D69}" srcOrd="1" destOrd="0" presId="urn:microsoft.com/office/officeart/2008/layout/VerticalCurvedList#1"/>
    <dgm:cxn modelId="{B8CA0F6B-59DE-4BAB-B021-29206212E058}" type="presParOf" srcId="{DBC99695-CD2B-4698-BB63-95DBB01DFC9D}" destId="{15A97A2E-8168-4234-A1A0-E0C48317FEAC}" srcOrd="2" destOrd="0" presId="urn:microsoft.com/office/officeart/2008/layout/VerticalCurvedList#1"/>
    <dgm:cxn modelId="{EC020FD6-2D27-4D51-8E33-B77BCDC957EB}" type="presParOf" srcId="{DBC99695-CD2B-4698-BB63-95DBB01DFC9D}" destId="{1F4B2EB6-11AD-4F5A-AFB0-22F723B31609}" srcOrd="3" destOrd="0" presId="urn:microsoft.com/office/officeart/2008/layout/VerticalCurvedList#1"/>
    <dgm:cxn modelId="{D45902BF-6B14-4E8A-94FE-34A7A5695D4A}" type="presParOf" srcId="{046C38F4-8C6E-4E85-B185-FA72A3747C7E}" destId="{8CC74BCE-A2E3-4A72-A860-51595EF16EC4}" srcOrd="1" destOrd="0" presId="urn:microsoft.com/office/officeart/2008/layout/VerticalCurvedList#1"/>
    <dgm:cxn modelId="{6ACD1B48-3BE1-405F-8B9A-FC34B90ACE47}" type="presParOf" srcId="{046C38F4-8C6E-4E85-B185-FA72A3747C7E}" destId="{78ACE104-5888-4876-9293-F63C66FBC7B8}" srcOrd="2" destOrd="0" presId="urn:microsoft.com/office/officeart/2008/layout/VerticalCurvedList#1"/>
    <dgm:cxn modelId="{8FC4C8C9-1A6D-4ED0-BC09-B56A373E5B53}" type="presParOf" srcId="{78ACE104-5888-4876-9293-F63C66FBC7B8}" destId="{B3EA176D-CDF7-4103-8DAC-ACDAB9878772}" srcOrd="0" destOrd="0" presId="urn:microsoft.com/office/officeart/2008/layout/VerticalCurvedList#1"/>
    <dgm:cxn modelId="{94477457-FF7D-4E8D-9757-9E5A51EA43D1}" type="presParOf" srcId="{046C38F4-8C6E-4E85-B185-FA72A3747C7E}" destId="{1E0BA0AC-FAE2-47CC-896C-A6102EB9D217}" srcOrd="3" destOrd="0" presId="urn:microsoft.com/office/officeart/2008/layout/VerticalCurvedList#1"/>
    <dgm:cxn modelId="{087F72EB-A9ED-419E-AE0D-C3DB6E2D8F22}" type="presParOf" srcId="{046C38F4-8C6E-4E85-B185-FA72A3747C7E}" destId="{349386EC-919E-4A71-8895-48E52584F4D6}" srcOrd="4" destOrd="0" presId="urn:microsoft.com/office/officeart/2008/layout/VerticalCurvedList#1"/>
    <dgm:cxn modelId="{0DF2B639-E845-4576-B010-427495BFAA48}" type="presParOf" srcId="{349386EC-919E-4A71-8895-48E52584F4D6}" destId="{A4917F3D-224C-4D7C-BB62-AAEFCB38F136}" srcOrd="0" destOrd="0" presId="urn:microsoft.com/office/officeart/2008/layout/VerticalCurvedList#1"/>
    <dgm:cxn modelId="{A5E766AA-E050-48B6-84ED-617DF2E6CF0C}" type="presParOf" srcId="{046C38F4-8C6E-4E85-B185-FA72A3747C7E}" destId="{C1C19E89-19AC-4462-AB6A-CB06F3EB3C9E}" srcOrd="5" destOrd="0" presId="urn:microsoft.com/office/officeart/2008/layout/VerticalCurvedList#1"/>
    <dgm:cxn modelId="{CC7518E8-F781-45B1-ADB1-F88D83983E73}" type="presParOf" srcId="{046C38F4-8C6E-4E85-B185-FA72A3747C7E}" destId="{D09F793A-B26E-4669-8A88-DFFDA8767568}" srcOrd="6" destOrd="0" presId="urn:microsoft.com/office/officeart/2008/layout/VerticalCurvedList#1"/>
    <dgm:cxn modelId="{8CBCA524-B76D-4987-85F5-89AD3CC2E7E9}" type="presParOf" srcId="{D09F793A-B26E-4669-8A88-DFFDA8767568}" destId="{584FF633-CFE2-45B9-862C-634ADE037C4D}" srcOrd="0" destOrd="0" presId="urn:microsoft.com/office/officeart/2008/layout/VerticalCurvedList#1"/>
    <dgm:cxn modelId="{9E0223B1-69D3-470A-BE83-8507C509143C}" type="presParOf" srcId="{046C38F4-8C6E-4E85-B185-FA72A3747C7E}" destId="{E5FFD8B7-8782-4AD3-9989-4C4347307FCB}" srcOrd="7" destOrd="0" presId="urn:microsoft.com/office/officeart/2008/layout/VerticalCurvedList#1"/>
    <dgm:cxn modelId="{8C712E05-C203-4C31-AEF9-447B3B852AF3}" type="presParOf" srcId="{046C38F4-8C6E-4E85-B185-FA72A3747C7E}" destId="{45A29AFF-B9B5-4A01-88B1-035231C9C9BD}" srcOrd="8" destOrd="0" presId="urn:microsoft.com/office/officeart/2008/layout/VerticalCurvedList#1"/>
    <dgm:cxn modelId="{BD949BC6-98CB-4B53-A146-08CA423F4F62}" type="presParOf" srcId="{45A29AFF-B9B5-4A01-88B1-035231C9C9BD}" destId="{B8A7492F-67EB-4629-85FD-2F64F54B38DF}"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E9A22-991F-41C3-B2A5-73DC11D96B3F}">
      <dsp:nvSpPr>
        <dsp:cNvPr id="0" name=""/>
        <dsp:cNvSpPr/>
      </dsp:nvSpPr>
      <dsp:spPr>
        <a:xfrm rot="16200000">
          <a:off x="250033" y="-250033"/>
          <a:ext cx="1714512" cy="2214578"/>
        </a:xfrm>
        <a:prstGeom prst="round1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solidFill>
                <a:sysClr val="window" lastClr="FFFFFF"/>
              </a:solidFill>
              <a:latin typeface="微软雅黑" panose="020B0503020204020204" pitchFamily="34" charset="-122"/>
              <a:ea typeface="微软雅黑" panose="020B0503020204020204" pitchFamily="34" charset="-122"/>
              <a:cs typeface="+mn-cs"/>
            </a:rPr>
            <a:t>业务员型</a:t>
          </a:r>
        </a:p>
      </dsp:txBody>
      <dsp:txXfrm rot="5400000">
        <a:off x="-1" y="1"/>
        <a:ext cx="2214578" cy="1285884"/>
      </dsp:txXfrm>
    </dsp:sp>
    <dsp:sp modelId="{A36DA0E6-A337-4E1C-A004-294C6075CCB6}">
      <dsp:nvSpPr>
        <dsp:cNvPr id="0" name=""/>
        <dsp:cNvSpPr/>
      </dsp:nvSpPr>
      <dsp:spPr>
        <a:xfrm>
          <a:off x="2214578" y="0"/>
          <a:ext cx="2214578" cy="1714512"/>
        </a:xfrm>
        <a:prstGeom prst="round1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solidFill>
                <a:sysClr val="window" lastClr="FFFFFF"/>
              </a:solidFill>
              <a:latin typeface="微软雅黑" panose="020B0503020204020204" pitchFamily="34" charset="-122"/>
              <a:ea typeface="微软雅黑" panose="020B0503020204020204" pitchFamily="34" charset="-122"/>
              <a:cs typeface="+mn-cs"/>
            </a:rPr>
            <a:t>精英型</a:t>
          </a:r>
        </a:p>
      </dsp:txBody>
      <dsp:txXfrm>
        <a:off x="2214578" y="0"/>
        <a:ext cx="2214578" cy="1285884"/>
      </dsp:txXfrm>
    </dsp:sp>
    <dsp:sp modelId="{8C2E988C-C078-41B0-9504-58F0A13A08BF}">
      <dsp:nvSpPr>
        <dsp:cNvPr id="0" name=""/>
        <dsp:cNvSpPr/>
      </dsp:nvSpPr>
      <dsp:spPr>
        <a:xfrm rot="10800000">
          <a:off x="0" y="1714512"/>
          <a:ext cx="2214578" cy="1714512"/>
        </a:xfrm>
        <a:prstGeom prst="round1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solidFill>
                <a:sysClr val="window" lastClr="FFFFFF"/>
              </a:solidFill>
              <a:latin typeface="微软雅黑" panose="020B0503020204020204" pitchFamily="34" charset="-122"/>
              <a:ea typeface="微软雅黑" panose="020B0503020204020204" pitchFamily="34" charset="-122"/>
              <a:cs typeface="+mn-cs"/>
            </a:rPr>
            <a:t>堕落型</a:t>
          </a:r>
        </a:p>
      </dsp:txBody>
      <dsp:txXfrm rot="10800000">
        <a:off x="0" y="2143139"/>
        <a:ext cx="2214578" cy="1285884"/>
      </dsp:txXfrm>
    </dsp:sp>
    <dsp:sp modelId="{7FDEA782-526B-45E2-9C41-EE323FEB43ED}">
      <dsp:nvSpPr>
        <dsp:cNvPr id="0" name=""/>
        <dsp:cNvSpPr/>
      </dsp:nvSpPr>
      <dsp:spPr>
        <a:xfrm rot="5400000">
          <a:off x="2464611" y="1464478"/>
          <a:ext cx="1714512" cy="2214578"/>
        </a:xfrm>
        <a:prstGeom prst="round1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solidFill>
                <a:sysClr val="window" lastClr="FFFFFF"/>
              </a:solidFill>
              <a:latin typeface="微软雅黑" panose="020B0503020204020204" pitchFamily="34" charset="-122"/>
              <a:ea typeface="微软雅黑" panose="020B0503020204020204" pitchFamily="34" charset="-122"/>
              <a:cs typeface="+mn-cs"/>
            </a:rPr>
            <a:t>官僚型</a:t>
          </a:r>
        </a:p>
      </dsp:txBody>
      <dsp:txXfrm rot="-5400000">
        <a:off x="2214577" y="2143139"/>
        <a:ext cx="2214578" cy="1285884"/>
      </dsp:txXfrm>
    </dsp:sp>
    <dsp:sp modelId="{5A81AA93-CB3C-4611-9195-2E751CF7FA49}">
      <dsp:nvSpPr>
        <dsp:cNvPr id="0" name=""/>
        <dsp:cNvSpPr/>
      </dsp:nvSpPr>
      <dsp:spPr>
        <a:xfrm>
          <a:off x="1493932" y="1280757"/>
          <a:ext cx="1328746" cy="857256"/>
        </a:xfrm>
        <a:prstGeom prst="roundRect">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zh-CN" altLang="en-US" sz="1800" b="1" kern="1200" dirty="0">
            <a:solidFill>
              <a:schemeClr val="accent6">
                <a:lumMod val="75000"/>
              </a:schemeClr>
            </a:solidFill>
            <a:latin typeface="微软雅黑" panose="020B0503020204020204" pitchFamily="34" charset="-122"/>
            <a:ea typeface="微软雅黑" panose="020B0503020204020204" pitchFamily="34" charset="-122"/>
            <a:cs typeface="+mn-cs"/>
          </a:endParaRPr>
        </a:p>
      </dsp:txBody>
      <dsp:txXfrm>
        <a:off x="1535780" y="1322605"/>
        <a:ext cx="1245050" cy="773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D1A88-9FB6-46F2-9A4F-424553BA9D69}">
      <dsp:nvSpPr>
        <dsp:cNvPr id="0" name=""/>
        <dsp:cNvSpPr/>
      </dsp:nvSpPr>
      <dsp:spPr>
        <a:xfrm>
          <a:off x="-4314232" y="-661824"/>
          <a:ext cx="5140073" cy="5140073"/>
        </a:xfrm>
        <a:prstGeom prst="blockArc">
          <a:avLst>
            <a:gd name="adj1" fmla="val 18900000"/>
            <a:gd name="adj2" fmla="val 2700000"/>
            <a:gd name="adj3" fmla="val 420"/>
          </a:avLst>
        </a:pr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C74BCE-A2E3-4A72-A860-51595EF16EC4}">
      <dsp:nvSpPr>
        <dsp:cNvPr id="0" name=""/>
        <dsp:cNvSpPr/>
      </dsp:nvSpPr>
      <dsp:spPr>
        <a:xfrm>
          <a:off x="432646" y="293406"/>
          <a:ext cx="4293126" cy="587118"/>
        </a:xfrm>
        <a:prstGeom prst="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6025" tIns="58420" rIns="58420" bIns="58420" numCol="1" spcCol="1270" anchor="ctr" anchorCtr="0">
          <a:noAutofit/>
        </a:bodyPr>
        <a:lstStyle/>
        <a:p>
          <a:pPr marL="0" lvl="0" indent="0" algn="l" defTabSz="1022350">
            <a:lnSpc>
              <a:spcPct val="90000"/>
            </a:lnSpc>
            <a:spcBef>
              <a:spcPct val="0"/>
            </a:spcBef>
            <a:spcAft>
              <a:spcPct val="35000"/>
            </a:spcAft>
            <a:buNone/>
          </a:pPr>
          <a:r>
            <a:rPr lang="zh-CN" altLang="en-US" sz="2300" b="1" kern="1200" dirty="0">
              <a:latin typeface="微软雅黑" pitchFamily="34" charset="-122"/>
              <a:ea typeface="微软雅黑" pitchFamily="34" charset="-122"/>
            </a:rPr>
            <a:t> </a:t>
          </a:r>
          <a:r>
            <a:rPr lang="zh-CN" altLang="en-US" sz="2300" b="0" kern="1200" dirty="0">
              <a:latin typeface="微软雅黑" pitchFamily="34" charset="-122"/>
              <a:ea typeface="微软雅黑" pitchFamily="34" charset="-122"/>
            </a:rPr>
            <a:t>能力差异</a:t>
          </a:r>
        </a:p>
      </dsp:txBody>
      <dsp:txXfrm>
        <a:off x="432646" y="293406"/>
        <a:ext cx="4293126" cy="587118"/>
      </dsp:txXfrm>
    </dsp:sp>
    <dsp:sp modelId="{B3EA176D-CDF7-4103-8DAC-ACDAB9878772}">
      <dsp:nvSpPr>
        <dsp:cNvPr id="0" name=""/>
        <dsp:cNvSpPr/>
      </dsp:nvSpPr>
      <dsp:spPr>
        <a:xfrm>
          <a:off x="65697" y="220016"/>
          <a:ext cx="733898" cy="733898"/>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E0BA0AC-FAE2-47CC-896C-A6102EB9D217}">
      <dsp:nvSpPr>
        <dsp:cNvPr id="0" name=""/>
        <dsp:cNvSpPr/>
      </dsp:nvSpPr>
      <dsp:spPr>
        <a:xfrm>
          <a:off x="769254" y="1174237"/>
          <a:ext cx="3956517" cy="587118"/>
        </a:xfrm>
        <a:prstGeom prst="rect">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6025" tIns="58420" rIns="58420" bIns="58420" numCol="1" spcCol="1270" anchor="ctr" anchorCtr="0">
          <a:noAutofit/>
        </a:bodyPr>
        <a:lstStyle/>
        <a:p>
          <a:pPr marL="0" lvl="0" indent="0" algn="l" defTabSz="1022350">
            <a:lnSpc>
              <a:spcPct val="90000"/>
            </a:lnSpc>
            <a:spcBef>
              <a:spcPct val="0"/>
            </a:spcBef>
            <a:spcAft>
              <a:spcPct val="35000"/>
            </a:spcAft>
            <a:buNone/>
          </a:pPr>
          <a:r>
            <a:rPr lang="zh-CN" altLang="en-US" sz="2300" kern="1200" dirty="0">
              <a:latin typeface="微软雅黑" pitchFamily="34" charset="-122"/>
              <a:ea typeface="微软雅黑" pitchFamily="34" charset="-122"/>
            </a:rPr>
            <a:t> 角色惯性与角色惰性</a:t>
          </a:r>
        </a:p>
      </dsp:txBody>
      <dsp:txXfrm>
        <a:off x="769254" y="1174237"/>
        <a:ext cx="3956517" cy="587118"/>
      </dsp:txXfrm>
    </dsp:sp>
    <dsp:sp modelId="{A4917F3D-224C-4D7C-BB62-AAEFCB38F136}">
      <dsp:nvSpPr>
        <dsp:cNvPr id="0" name=""/>
        <dsp:cNvSpPr/>
      </dsp:nvSpPr>
      <dsp:spPr>
        <a:xfrm>
          <a:off x="402305" y="1100847"/>
          <a:ext cx="733898" cy="733898"/>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sp>
    <dsp:sp modelId="{C1C19E89-19AC-4462-AB6A-CB06F3EB3C9E}">
      <dsp:nvSpPr>
        <dsp:cNvPr id="0" name=""/>
        <dsp:cNvSpPr/>
      </dsp:nvSpPr>
      <dsp:spPr>
        <a:xfrm>
          <a:off x="769254" y="2055067"/>
          <a:ext cx="3956517" cy="587118"/>
        </a:xfrm>
        <a:prstGeom prst="rect">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6025" tIns="58420" rIns="58420" bIns="58420" numCol="1" spcCol="1270" anchor="ctr" anchorCtr="0">
          <a:noAutofit/>
        </a:bodyPr>
        <a:lstStyle/>
        <a:p>
          <a:pPr marL="0" lvl="0" indent="0" algn="l" defTabSz="1022350">
            <a:lnSpc>
              <a:spcPct val="90000"/>
            </a:lnSpc>
            <a:spcBef>
              <a:spcPct val="0"/>
            </a:spcBef>
            <a:spcAft>
              <a:spcPct val="35000"/>
            </a:spcAft>
            <a:buNone/>
          </a:pPr>
          <a:r>
            <a:rPr lang="zh-CN" altLang="en-US" sz="2300" kern="1200" dirty="0">
              <a:latin typeface="微软雅黑" pitchFamily="34" charset="-122"/>
              <a:ea typeface="微软雅黑" pitchFamily="34" charset="-122"/>
            </a:rPr>
            <a:t> 成就感缺失</a:t>
          </a:r>
        </a:p>
      </dsp:txBody>
      <dsp:txXfrm>
        <a:off x="769254" y="2055067"/>
        <a:ext cx="3956517" cy="587118"/>
      </dsp:txXfrm>
    </dsp:sp>
    <dsp:sp modelId="{584FF633-CFE2-45B9-862C-634ADE037C4D}">
      <dsp:nvSpPr>
        <dsp:cNvPr id="0" name=""/>
        <dsp:cNvSpPr/>
      </dsp:nvSpPr>
      <dsp:spPr>
        <a:xfrm>
          <a:off x="402305" y="1981678"/>
          <a:ext cx="733898" cy="733898"/>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sp>
    <dsp:sp modelId="{E5FFD8B7-8782-4AD3-9989-4C4347307FCB}">
      <dsp:nvSpPr>
        <dsp:cNvPr id="0" name=""/>
        <dsp:cNvSpPr/>
      </dsp:nvSpPr>
      <dsp:spPr>
        <a:xfrm>
          <a:off x="432646" y="2935898"/>
          <a:ext cx="4293126" cy="587118"/>
        </a:xfrm>
        <a:prstGeom prst="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6025" tIns="58420" rIns="58420" bIns="58420" numCol="1" spcCol="1270" anchor="ctr" anchorCtr="0">
          <a:noAutofit/>
        </a:bodyPr>
        <a:lstStyle/>
        <a:p>
          <a:pPr marL="0" lvl="0" indent="0" algn="l" defTabSz="1022350">
            <a:lnSpc>
              <a:spcPct val="90000"/>
            </a:lnSpc>
            <a:spcBef>
              <a:spcPct val="0"/>
            </a:spcBef>
            <a:spcAft>
              <a:spcPct val="35000"/>
            </a:spcAft>
            <a:buNone/>
          </a:pPr>
          <a:r>
            <a:rPr lang="zh-CN" altLang="en-US" sz="2300" kern="1200" dirty="0">
              <a:latin typeface="微软雅黑" pitchFamily="34" charset="-122"/>
              <a:ea typeface="微软雅黑" pitchFamily="34" charset="-122"/>
            </a:rPr>
            <a:t> 定位模糊</a:t>
          </a:r>
        </a:p>
      </dsp:txBody>
      <dsp:txXfrm>
        <a:off x="432646" y="2935898"/>
        <a:ext cx="4293126" cy="587118"/>
      </dsp:txXfrm>
    </dsp:sp>
    <dsp:sp modelId="{B8A7492F-67EB-4629-85FD-2F64F54B38DF}">
      <dsp:nvSpPr>
        <dsp:cNvPr id="0" name=""/>
        <dsp:cNvSpPr/>
      </dsp:nvSpPr>
      <dsp:spPr>
        <a:xfrm>
          <a:off x="65697" y="2862508"/>
          <a:ext cx="733898" cy="733898"/>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3">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4">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24F-5C8C-4CF8-964C-68B44E826FEE}" type="datetimeFigureOut">
              <a:rPr lang="en-US" smtClean="0"/>
              <a:t>1/5/2021</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E00F3E-42E3-47B8-AD52-3484E0D8A9E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47698D-039D-4C3F-ABD4-FE3B681F770D}" type="slidenum">
              <a:rPr lang="zh-CN" altLang="en-US" smtClean="0">
                <a:solidFill>
                  <a:prstClr val="black"/>
                </a:solidFill>
                <a:ea typeface="微软雅黑" panose="020B0503020204020204" pitchFamily="34" charset="-122"/>
              </a:rPr>
              <a:t>29</a:t>
            </a:fld>
            <a:endParaRPr lang="zh-CN" altLang="en-US" dirty="0">
              <a:solidFill>
                <a:prstClr val="black"/>
              </a:solidFill>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47698D-039D-4C3F-ABD4-FE3B681F770D}" type="slidenum">
              <a:rPr lang="zh-CN" altLang="en-US" smtClean="0">
                <a:solidFill>
                  <a:prstClr val="black"/>
                </a:solidFill>
                <a:ea typeface="微软雅黑" panose="020B0503020204020204" pitchFamily="34" charset="-122"/>
              </a:rPr>
              <a:t>38</a:t>
            </a:fld>
            <a:endParaRPr lang="zh-CN" altLang="en-US" dirty="0">
              <a:solidFill>
                <a:prstClr val="black"/>
              </a:solidFill>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47698D-039D-4C3F-ABD4-FE3B681F770D}" type="slidenum">
              <a:rPr lang="zh-CN" altLang="en-US" smtClean="0">
                <a:solidFill>
                  <a:prstClr val="black"/>
                </a:solidFill>
                <a:ea typeface="微软雅黑" panose="020B0503020204020204" pitchFamily="34" charset="-122"/>
              </a:rPr>
              <a:t>39</a:t>
            </a:fld>
            <a:endParaRPr lang="zh-CN" altLang="en-US" dirty="0">
              <a:solidFill>
                <a:prstClr val="black"/>
              </a:solidFill>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47698D-039D-4C3F-ABD4-FE3B681F770D}" type="slidenum">
              <a:rPr lang="zh-CN" altLang="en-US" smtClean="0">
                <a:solidFill>
                  <a:prstClr val="black"/>
                </a:solidFill>
                <a:ea typeface="微软雅黑" panose="020B0503020204020204" pitchFamily="34" charset="-122"/>
              </a:rPr>
              <a:t>40</a:t>
            </a:fld>
            <a:endParaRPr lang="zh-CN" altLang="en-US" dirty="0">
              <a:solidFill>
                <a:prstClr val="black"/>
              </a:solidFill>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p:sp>
      <p:sp>
        <p:nvSpPr>
          <p:cNvPr id="2560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latin typeface="Arial" panose="020B0604020202020204" pitchFamily="34" charset="0"/>
            </a:endParaRPr>
          </a:p>
        </p:txBody>
      </p:sp>
      <p:sp>
        <p:nvSpPr>
          <p:cNvPr id="2560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0D4F0B8-BFFD-4F5D-817B-8371D571833F}" type="slidenum">
              <a:rPr lang="en-US" altLang="zh-CN" smtClean="0">
                <a:solidFill>
                  <a:prstClr val="black"/>
                </a:solidFill>
                <a:ea typeface="微软雅黑" panose="020B0503020204020204" pitchFamily="34" charset="-122"/>
              </a:rPr>
              <a:t>41</a:t>
            </a:fld>
            <a:endParaRPr lang="en-US" altLang="zh-CN" dirty="0">
              <a:solidFill>
                <a:prstClr val="black"/>
              </a:solidFill>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p:sp>
      <p:sp>
        <p:nvSpPr>
          <p:cNvPr id="2560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latin typeface="Arial" panose="020B0604020202020204" pitchFamily="34" charset="0"/>
            </a:endParaRPr>
          </a:p>
        </p:txBody>
      </p:sp>
      <p:sp>
        <p:nvSpPr>
          <p:cNvPr id="2560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0D4F0B8-BFFD-4F5D-817B-8371D571833F}" type="slidenum">
              <a:rPr lang="en-US" altLang="zh-CN" smtClean="0">
                <a:solidFill>
                  <a:prstClr val="black"/>
                </a:solidFill>
                <a:ea typeface="微软雅黑" panose="020B0503020204020204" pitchFamily="34" charset="-122"/>
              </a:rPr>
              <a:t>42</a:t>
            </a:fld>
            <a:endParaRPr lang="en-US" altLang="zh-CN" dirty="0">
              <a:solidFill>
                <a:prstClr val="black"/>
              </a:solidFill>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p:sp>
      <p:sp>
        <p:nvSpPr>
          <p:cNvPr id="2560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latin typeface="Arial" panose="020B0604020202020204" pitchFamily="34" charset="0"/>
            </a:endParaRPr>
          </a:p>
        </p:txBody>
      </p:sp>
      <p:sp>
        <p:nvSpPr>
          <p:cNvPr id="2560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0D4F0B8-BFFD-4F5D-817B-8371D571833F}" type="slidenum">
              <a:rPr lang="en-US" altLang="zh-CN" smtClean="0">
                <a:solidFill>
                  <a:prstClr val="black"/>
                </a:solidFill>
                <a:ea typeface="微软雅黑" panose="020B0503020204020204" pitchFamily="34" charset="-122"/>
              </a:rPr>
              <a:t>43</a:t>
            </a:fld>
            <a:endParaRPr lang="en-US" altLang="zh-CN" dirty="0">
              <a:solidFill>
                <a:prstClr val="black"/>
              </a:solidFill>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47698D-039D-4C3F-ABD4-FE3B681F770D}" type="slidenum">
              <a:rPr lang="zh-CN" altLang="en-US" smtClean="0">
                <a:solidFill>
                  <a:prstClr val="black"/>
                </a:solidFill>
                <a:ea typeface="微软雅黑" panose="020B0503020204020204" pitchFamily="34" charset="-122"/>
              </a:rPr>
              <a:t>30</a:t>
            </a:fld>
            <a:endParaRPr lang="zh-CN" altLang="en-US" dirty="0">
              <a:solidFill>
                <a:prstClr val="black"/>
              </a:solidFill>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47698D-039D-4C3F-ABD4-FE3B681F770D}" type="slidenum">
              <a:rPr lang="zh-CN" altLang="en-US" smtClean="0">
                <a:solidFill>
                  <a:prstClr val="black"/>
                </a:solidFill>
                <a:ea typeface="微软雅黑" panose="020B0503020204020204" pitchFamily="34" charset="-122"/>
              </a:rPr>
              <a:t>31</a:t>
            </a:fld>
            <a:endParaRPr lang="zh-CN" altLang="en-US" dirty="0">
              <a:solidFill>
                <a:prstClr val="black"/>
              </a:solidFill>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47698D-039D-4C3F-ABD4-FE3B681F770D}" type="slidenum">
              <a:rPr lang="zh-CN" altLang="en-US" smtClean="0">
                <a:solidFill>
                  <a:prstClr val="black"/>
                </a:solidFill>
                <a:ea typeface="微软雅黑" panose="020B0503020204020204" pitchFamily="34" charset="-122"/>
              </a:rPr>
              <a:t>32</a:t>
            </a:fld>
            <a:endParaRPr lang="zh-CN" altLang="en-US" dirty="0">
              <a:solidFill>
                <a:prstClr val="black"/>
              </a:solidFill>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47698D-039D-4C3F-ABD4-FE3B681F770D}" type="slidenum">
              <a:rPr lang="zh-CN" altLang="en-US" smtClean="0">
                <a:solidFill>
                  <a:prstClr val="black"/>
                </a:solidFill>
                <a:ea typeface="微软雅黑" panose="020B0503020204020204" pitchFamily="34" charset="-122"/>
              </a:rPr>
              <a:t>33</a:t>
            </a:fld>
            <a:endParaRPr lang="zh-CN" altLang="en-US" dirty="0">
              <a:solidFill>
                <a:prstClr val="black"/>
              </a:solidFill>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47698D-039D-4C3F-ABD4-FE3B681F770D}" type="slidenum">
              <a:rPr lang="zh-CN" altLang="en-US" smtClean="0">
                <a:solidFill>
                  <a:prstClr val="black"/>
                </a:solidFill>
                <a:ea typeface="微软雅黑" panose="020B0503020204020204" pitchFamily="34" charset="-122"/>
              </a:rPr>
              <a:t>34</a:t>
            </a:fld>
            <a:endParaRPr lang="zh-CN" altLang="en-US" dirty="0">
              <a:solidFill>
                <a:prstClr val="black"/>
              </a:solidFill>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47698D-039D-4C3F-ABD4-FE3B681F770D}" type="slidenum">
              <a:rPr lang="zh-CN" altLang="en-US" smtClean="0">
                <a:solidFill>
                  <a:prstClr val="black"/>
                </a:solidFill>
                <a:ea typeface="微软雅黑" panose="020B0503020204020204" pitchFamily="34" charset="-122"/>
              </a:rPr>
              <a:t>35</a:t>
            </a:fld>
            <a:endParaRPr lang="zh-CN" altLang="en-US" dirty="0">
              <a:solidFill>
                <a:prstClr val="black"/>
              </a:solidFill>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47698D-039D-4C3F-ABD4-FE3B681F770D}" type="slidenum">
              <a:rPr lang="zh-CN" altLang="en-US" smtClean="0">
                <a:solidFill>
                  <a:prstClr val="black"/>
                </a:solidFill>
                <a:ea typeface="微软雅黑" panose="020B0503020204020204" pitchFamily="34" charset="-122"/>
              </a:rPr>
              <a:t>36</a:t>
            </a:fld>
            <a:endParaRPr lang="zh-CN" altLang="en-US" dirty="0">
              <a:solidFill>
                <a:prstClr val="black"/>
              </a:solidFill>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47698D-039D-4C3F-ABD4-FE3B681F770D}" type="slidenum">
              <a:rPr lang="zh-CN" altLang="en-US" smtClean="0">
                <a:solidFill>
                  <a:prstClr val="black"/>
                </a:solidFill>
                <a:ea typeface="微软雅黑" panose="020B0503020204020204" pitchFamily="34" charset="-122"/>
              </a:rPr>
              <a:t>37</a:t>
            </a:fld>
            <a:endParaRPr lang="zh-CN" altLang="en-US" dirty="0">
              <a:solidFill>
                <a:prstClr val="black"/>
              </a:solidFill>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eyefulpresentations.co.uk/" TargetMode="External"/><Relationship Id="rId7" Type="http://schemas.openxmlformats.org/officeDocument/2006/relationships/image" Target="../media/image8.png"/><Relationship Id="rId2" Type="http://schemas.openxmlformats.org/officeDocument/2006/relationships/hyperlink" Target="mailto:info@eyefulpresentations.co.uk" TargetMode="Externa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hyperlink" Target="http://www.tianya.cn/publicforum/content/no20/1/317960.shtml" TargetMode="Externa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1783085"/>
            <a:ext cx="9144000" cy="2571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pic>
        <p:nvPicPr>
          <p:cNvPr id="8" name="Picture 3" descr="C:\Documents and Settings\tdz\桌面\6237702609f79052403d9c840cf3d7ca7acbd587.jpg"/>
          <p:cNvPicPr>
            <a:picLocks noChangeAspect="1" noChangeArrowheads="1"/>
          </p:cNvPicPr>
          <p:nvPr userDrawn="1"/>
        </p:nvPicPr>
        <p:blipFill>
          <a:blip r:embed="rId2"/>
          <a:srcRect/>
          <a:stretch>
            <a:fillRect/>
          </a:stretch>
        </p:blipFill>
        <p:spPr bwMode="auto">
          <a:xfrm>
            <a:off x="1619672" y="1783085"/>
            <a:ext cx="5810250" cy="257175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1331640" y="669291"/>
            <a:ext cx="2808312" cy="9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1">
            <a:spAutoFit/>
          </a:bodyPr>
          <a:lstStyle/>
          <a:p>
            <a:pPr algn="ctr">
              <a:lnSpc>
                <a:spcPct val="130000"/>
              </a:lnSpc>
            </a:pPr>
            <a:r>
              <a:rPr lang="zh-CN" altLang="en-US" sz="4800" b="1" dirty="0">
                <a:solidFill>
                  <a:srgbClr val="FF6C0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管理者</a:t>
            </a:r>
            <a:r>
              <a:rPr lang="zh-CN" altLang="en-US" sz="3200" b="1" dirty="0">
                <a:solidFill>
                  <a:srgbClr val="FF6C0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a:t>
            </a:r>
          </a:p>
        </p:txBody>
      </p:sp>
      <p:pic>
        <p:nvPicPr>
          <p:cNvPr id="10" name="Picture 6" descr="C:\Users\x201i\Desktop\未标题-2.png"/>
          <p:cNvPicPr>
            <a:picLocks noChangeAspect="1" noChangeArrowheads="1"/>
          </p:cNvPicPr>
          <p:nvPr userDrawn="1"/>
        </p:nvPicPr>
        <p:blipFill>
          <a:blip r:embed="rId3"/>
          <a:srcRect/>
          <a:stretch>
            <a:fillRect/>
          </a:stretch>
        </p:blipFill>
        <p:spPr bwMode="auto">
          <a:xfrm>
            <a:off x="0" y="4619864"/>
            <a:ext cx="91440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x201i\Desktop\未标题-2.png"/>
          <p:cNvPicPr>
            <a:picLocks noChangeAspect="1" noChangeArrowheads="1"/>
          </p:cNvPicPr>
          <p:nvPr userDrawn="1"/>
        </p:nvPicPr>
        <p:blipFill>
          <a:blip r:embed="rId3"/>
          <a:srcRect/>
          <a:stretch>
            <a:fillRect/>
          </a:stretch>
        </p:blipFill>
        <p:spPr bwMode="auto">
          <a:xfrm>
            <a:off x="0" y="5661769"/>
            <a:ext cx="91440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032"/>
          <p:cNvSpPr txBox="1">
            <a:spLocks noChangeArrowheads="1"/>
          </p:cNvSpPr>
          <p:nvPr userDrawn="1"/>
        </p:nvSpPr>
        <p:spPr bwMode="auto">
          <a:xfrm>
            <a:off x="1403648" y="4608652"/>
            <a:ext cx="6192688"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1">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marL="742950" indent="-285750" eaLnBrk="0" hangingPunct="0">
              <a:defRPr sz="2400" b="1">
                <a:solidFill>
                  <a:schemeClr val="tx1"/>
                </a:solidFill>
                <a:latin typeface="宋体" panose="02010600030101010101" pitchFamily="2" charset="-122"/>
                <a:ea typeface="宋体" panose="02010600030101010101" pitchFamily="2" charset="-122"/>
              </a:defRPr>
            </a:lvl2pPr>
            <a:lvl3pPr marL="1143000" indent="-228600" eaLnBrk="0" hangingPunct="0">
              <a:defRPr sz="2400" b="1">
                <a:solidFill>
                  <a:schemeClr val="tx1"/>
                </a:solidFill>
                <a:latin typeface="宋体" panose="02010600030101010101" pitchFamily="2" charset="-122"/>
                <a:ea typeface="宋体" panose="02010600030101010101" pitchFamily="2" charset="-122"/>
              </a:defRPr>
            </a:lvl3pPr>
            <a:lvl4pPr marL="1600200" indent="-228600" eaLnBrk="0" hangingPunct="0">
              <a:defRPr sz="2400" b="1">
                <a:solidFill>
                  <a:schemeClr val="tx1"/>
                </a:solidFill>
                <a:latin typeface="宋体" panose="02010600030101010101" pitchFamily="2" charset="-122"/>
                <a:ea typeface="宋体" panose="02010600030101010101" pitchFamily="2" charset="-122"/>
              </a:defRPr>
            </a:lvl4pPr>
            <a:lvl5pPr marL="2057400" indent="-228600" eaLnBrk="0" hangingPunct="0">
              <a:defRPr sz="24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宋体" panose="02010600030101010101" pitchFamily="2" charset="-122"/>
                <a:ea typeface="宋体" panose="02010600030101010101" pitchFamily="2" charset="-122"/>
              </a:defRPr>
            </a:lvl9pPr>
          </a:lstStyle>
          <a:p>
            <a:pPr algn="ctr" eaLnBrk="1" hangingPunct="1">
              <a:lnSpc>
                <a:spcPct val="130000"/>
              </a:lnSpc>
              <a:defRPr/>
            </a:pPr>
            <a:r>
              <a:rPr lang="zh-CN" altLang="en-US" sz="48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角色定位</a:t>
            </a:r>
            <a:r>
              <a:rPr lang="zh-CN" altLang="en-US" sz="3200" dirty="0">
                <a:solidFill>
                  <a:srgbClr val="A6A6A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及</a:t>
            </a:r>
            <a:r>
              <a:rPr lang="zh-CN" altLang="en-US" sz="48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认知</a:t>
            </a:r>
          </a:p>
        </p:txBody>
      </p:sp>
      <p:sp>
        <p:nvSpPr>
          <p:cNvPr id="13" name="Text Box 62"/>
          <p:cNvSpPr txBox="1">
            <a:spLocks noChangeArrowheads="1"/>
          </p:cNvSpPr>
          <p:nvPr userDrawn="1"/>
        </p:nvSpPr>
        <p:spPr bwMode="auto">
          <a:xfrm>
            <a:off x="4068709" y="6031796"/>
            <a:ext cx="151140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dirty="0">
                <a:solidFill>
                  <a:srgbClr val="00B0F0"/>
                </a:solidFill>
                <a:latin typeface="微软雅黑" panose="020B0503020204020204" pitchFamily="34" charset="-122"/>
                <a:ea typeface="微软雅黑" panose="020B0503020204020204" pitchFamily="34" charset="-122"/>
              </a:rPr>
              <a:t>布衣公子</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作品</a:t>
            </a:r>
            <a:endParaRPr lang="en-GB"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4" name="Picture 9" descr="E:\仝德志文件，勿删！\03-参考文档\！PPT图片及版面资源\06-PPT精选插图\05-头像\嘿嘿.png"/>
          <p:cNvPicPr>
            <a:picLocks noChangeAspect="1" noChangeArrowheads="1"/>
          </p:cNvPicPr>
          <p:nvPr userDrawn="1"/>
        </p:nvPicPr>
        <p:blipFill>
          <a:blip r:embed="rId4" cstate="screen"/>
          <a:srcRect/>
          <a:stretch>
            <a:fillRect/>
          </a:stretch>
        </p:blipFill>
        <p:spPr bwMode="auto">
          <a:xfrm>
            <a:off x="3643967" y="5953316"/>
            <a:ext cx="495514" cy="49551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组合 14"/>
          <p:cNvGrpSpPr/>
          <p:nvPr userDrawn="1"/>
        </p:nvGrpSpPr>
        <p:grpSpPr>
          <a:xfrm>
            <a:off x="6410291" y="4704070"/>
            <a:ext cx="511552" cy="356400"/>
            <a:chOff x="6410291" y="4704070"/>
            <a:chExt cx="511552" cy="356400"/>
          </a:xfrm>
        </p:grpSpPr>
        <p:sp>
          <p:nvSpPr>
            <p:cNvPr id="16" name="二十四角星 15"/>
            <p:cNvSpPr/>
            <p:nvPr/>
          </p:nvSpPr>
          <p:spPr>
            <a:xfrm>
              <a:off x="6411097" y="4704070"/>
              <a:ext cx="355744" cy="356400"/>
            </a:xfrm>
            <a:prstGeom prst="star24">
              <a:avLst/>
            </a:prstGeom>
            <a:solidFill>
              <a:srgbClr val="0070C0"/>
            </a:solidFill>
            <a:ln w="12700">
              <a:noFill/>
            </a:ln>
            <a:effectLst/>
          </p:spPr>
          <p:txBody>
            <a:bodyPr wrap="square" rtlCol="0" anchor="ctr">
              <a:spAutoFit/>
            </a:bodyPr>
            <a:lstStyle/>
            <a:p>
              <a:pPr algn="ctr"/>
              <a:endParaRPr lang="zh-CN" altLang="en-US" sz="1600" b="1" dirty="0">
                <a:solidFill>
                  <a:prstClr val="white"/>
                </a:solidFill>
                <a:ea typeface="微软雅黑" panose="020B0503020204020204" pitchFamily="34" charset="-122"/>
                <a:cs typeface="Lao UI" pitchFamily="34" charset="0"/>
              </a:endParaRPr>
            </a:p>
          </p:txBody>
        </p:sp>
        <p:sp>
          <p:nvSpPr>
            <p:cNvPr id="17" name="TextBox 16"/>
            <p:cNvSpPr txBox="1"/>
            <p:nvPr/>
          </p:nvSpPr>
          <p:spPr>
            <a:xfrm rot="20430396">
              <a:off x="6410291" y="4731432"/>
              <a:ext cx="511552" cy="246221"/>
            </a:xfrm>
            <a:prstGeom prst="rect">
              <a:avLst/>
            </a:prstGeom>
            <a:noFill/>
          </p:spPr>
          <p:txBody>
            <a:bodyPr wrap="square" rtlCol="0">
              <a:spAutoFit/>
            </a:bodyPr>
            <a:lstStyle/>
            <a:p>
              <a:r>
                <a:rPr lang="en-US" altLang="zh-CN" sz="1000" dirty="0">
                  <a:solidFill>
                    <a:prstClr val="white"/>
                  </a:solidFill>
                  <a:ea typeface="微软雅黑" panose="020B0503020204020204" pitchFamily="34" charset="-122"/>
                </a:rPr>
                <a:t>V1</a:t>
              </a:r>
              <a:endParaRPr lang="zh-CN" altLang="en-US" sz="1000" dirty="0">
                <a:solidFill>
                  <a:prstClr val="white"/>
                </a:solidFill>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8" presetClass="emph" presetSubtype="0" fill="hold" nodeType="withEffect">
                                  <p:stCondLst>
                                    <p:cond delay="0"/>
                                  </p:stCondLst>
                                  <p:childTnLst>
                                    <p:animRot by="21600000">
                                      <p:cBhvr>
                                        <p:cTn id="16" dur="500" fill="hold"/>
                                        <p:tgtEl>
                                          <p:spTgt spid="8"/>
                                        </p:tgtEl>
                                        <p:attrNameLst>
                                          <p:attrName>r</p:attrName>
                                        </p:attrNameLst>
                                      </p:cBhvr>
                                    </p:animRot>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00" fill="hold"/>
                                        <p:tgtEl>
                                          <p:spTgt spid="9"/>
                                        </p:tgtEl>
                                        <p:attrNameLst>
                                          <p:attrName>ppt_x</p:attrName>
                                        </p:attrNameLst>
                                      </p:cBhvr>
                                      <p:tavLst>
                                        <p:tav tm="0">
                                          <p:val>
                                            <p:strVal val="0-#ppt_w/2"/>
                                          </p:val>
                                        </p:tav>
                                        <p:tav tm="100000">
                                          <p:val>
                                            <p:strVal val="#ppt_x"/>
                                          </p:val>
                                        </p:tav>
                                      </p:tavLst>
                                    </p:anim>
                                    <p:anim calcmode="lin" valueType="num">
                                      <p:cBhvr additive="base">
                                        <p:cTn id="21" dur="8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par>
                                <p:cTn id="26" presetID="22" presetClass="entr" presetSubtype="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par>
                          <p:cTn id="29" fill="hold">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800" fill="hold"/>
                                        <p:tgtEl>
                                          <p:spTgt spid="12"/>
                                        </p:tgtEl>
                                        <p:attrNameLst>
                                          <p:attrName>ppt_x</p:attrName>
                                        </p:attrNameLst>
                                      </p:cBhvr>
                                      <p:tavLst>
                                        <p:tav tm="0">
                                          <p:val>
                                            <p:strVal val="1+#ppt_w/2"/>
                                          </p:val>
                                        </p:tav>
                                        <p:tav tm="100000">
                                          <p:val>
                                            <p:strVal val="#ppt_x"/>
                                          </p:val>
                                        </p:tav>
                                      </p:tavLst>
                                    </p:anim>
                                    <p:anim calcmode="lin" valueType="num">
                                      <p:cBhvr additive="base">
                                        <p:cTn id="33" dur="8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7" presetClass="entr" presetSubtype="1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4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7" dur="4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8" dur="400" accel="50000" fill="hold">
                                          <p:stCondLst>
                                            <p:cond delay="400"/>
                                          </p:stCondLst>
                                        </p:cTn>
                                        <p:tgtEl>
                                          <p:spTgt spid="15"/>
                                        </p:tgtEl>
                                        <p:attrNameLst>
                                          <p:attrName>ppt_w</p:attrName>
                                        </p:attrNameLst>
                                      </p:cBhvr>
                                      <p:tavLst>
                                        <p:tav tm="0">
                                          <p:val>
                                            <p:strVal val="#ppt_w*.05"/>
                                          </p:val>
                                        </p:tav>
                                        <p:tav tm="100000">
                                          <p:val>
                                            <p:strVal val="#ppt_w"/>
                                          </p:val>
                                        </p:tav>
                                      </p:tavLst>
                                    </p:anim>
                                    <p:anim calcmode="lin" valueType="num">
                                      <p:cBhvr>
                                        <p:cTn id="49" dur="800" fill="hold"/>
                                        <p:tgtEl>
                                          <p:spTgt spid="15"/>
                                        </p:tgtEl>
                                        <p:attrNameLst>
                                          <p:attrName>ppt_h</p:attrName>
                                        </p:attrNameLst>
                                      </p:cBhvr>
                                      <p:tavLst>
                                        <p:tav tm="0">
                                          <p:val>
                                            <p:strVal val="#ppt_h"/>
                                          </p:val>
                                        </p:tav>
                                        <p:tav tm="100000">
                                          <p:val>
                                            <p:strVal val="#ppt_h"/>
                                          </p:val>
                                        </p:tav>
                                      </p:tavLst>
                                    </p:anim>
                                    <p:anim calcmode="lin" valueType="num">
                                      <p:cBhvr>
                                        <p:cTn id="50" dur="4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51" dur="4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52" dur="400" accel="50000" fill="hold">
                                          <p:stCondLst>
                                            <p:cond delay="400"/>
                                          </p:stCondLst>
                                        </p:cTn>
                                        <p:tgtEl>
                                          <p:spTgt spid="15"/>
                                        </p:tgtEl>
                                        <p:attrNameLst>
                                          <p:attrName>ppt_y</p:attrName>
                                        </p:attrNameLst>
                                      </p:cBhvr>
                                      <p:tavLst>
                                        <p:tav tm="0">
                                          <p:val>
                                            <p:strVal val="#ppt_y+.1"/>
                                          </p:val>
                                        </p:tav>
                                        <p:tav tm="100000">
                                          <p:val>
                                            <p:strVal val="#ppt_y"/>
                                          </p:val>
                                        </p:tav>
                                      </p:tavLst>
                                    </p:anim>
                                    <p:animEffect transition="in" filter="fade">
                                      <p:cBhvr>
                                        <p:cTn id="53" dur="8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2" grpId="0"/>
      <p:bldP spid="1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1043608" y="0"/>
            <a:ext cx="1080120" cy="1052736"/>
          </a:xfrm>
          <a:prstGeom prst="rect">
            <a:avLst/>
          </a:prstGeom>
          <a:solidFill>
            <a:srgbClr val="FF9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TextBox 2"/>
          <p:cNvSpPr txBox="1"/>
          <p:nvPr userDrawn="1"/>
        </p:nvSpPr>
        <p:spPr>
          <a:xfrm>
            <a:off x="1043608" y="548680"/>
            <a:ext cx="1080120"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前言</a:t>
            </a:r>
          </a:p>
        </p:txBody>
      </p:sp>
      <p:sp>
        <p:nvSpPr>
          <p:cNvPr id="4" name="椭圆 3"/>
          <p:cNvSpPr/>
          <p:nvPr userDrawn="1"/>
        </p:nvSpPr>
        <p:spPr>
          <a:xfrm>
            <a:off x="8461631" y="6348095"/>
            <a:ext cx="360000" cy="360000"/>
          </a:xfrm>
          <a:prstGeom prst="ellipse">
            <a:avLst/>
          </a:prstGeom>
          <a:solidFill>
            <a:schemeClr val="bg1">
              <a:lumMod val="75000"/>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5" name="TextBox 15"/>
          <p:cNvSpPr txBox="1"/>
          <p:nvPr userDrawn="1"/>
        </p:nvSpPr>
        <p:spPr>
          <a:xfrm>
            <a:off x="8316416" y="6358818"/>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1"/>
          <p:cNvSpPr/>
          <p:nvPr userDrawn="1"/>
        </p:nvSpPr>
        <p:spPr>
          <a:xfrm>
            <a:off x="1043608" y="0"/>
            <a:ext cx="1080120" cy="1052736"/>
          </a:xfrm>
          <a:prstGeom prst="rect">
            <a:avLst/>
          </a:prstGeom>
          <a:solidFill>
            <a:srgbClr val="FF9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TextBox 2"/>
          <p:cNvSpPr txBox="1"/>
          <p:nvPr userDrawn="1"/>
        </p:nvSpPr>
        <p:spPr>
          <a:xfrm>
            <a:off x="1043608" y="526368"/>
            <a:ext cx="1080120"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目录页</a:t>
            </a:r>
          </a:p>
        </p:txBody>
      </p:sp>
      <p:sp>
        <p:nvSpPr>
          <p:cNvPr id="6" name="椭圆 5"/>
          <p:cNvSpPr/>
          <p:nvPr userDrawn="1"/>
        </p:nvSpPr>
        <p:spPr>
          <a:xfrm>
            <a:off x="8461631" y="6348095"/>
            <a:ext cx="360000" cy="360000"/>
          </a:xfrm>
          <a:prstGeom prst="ellipse">
            <a:avLst/>
          </a:prstGeom>
          <a:solidFill>
            <a:schemeClr val="bg1">
              <a:lumMod val="75000"/>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7" name="TextBox 15"/>
          <p:cNvSpPr txBox="1"/>
          <p:nvPr userDrawn="1"/>
        </p:nvSpPr>
        <p:spPr>
          <a:xfrm>
            <a:off x="8316416" y="6358818"/>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TextBox 7"/>
          <p:cNvSpPr txBox="1"/>
          <p:nvPr userDrawn="1"/>
        </p:nvSpPr>
        <p:spPr>
          <a:xfrm>
            <a:off x="5300663" y="1482725"/>
            <a:ext cx="2232025" cy="841375"/>
          </a:xfrm>
          <a:prstGeom prst="roundRect">
            <a:avLst>
              <a:gd name="adj" fmla="val 8176"/>
            </a:avLst>
          </a:prstGeom>
          <a:noFill/>
          <a:ln w="19050">
            <a:solidFill>
              <a:schemeClr val="bg1">
                <a:lumMod val="65000"/>
              </a:schemeClr>
            </a:solidFill>
          </a:ln>
        </p:spPr>
        <p:txBody>
          <a:bodyPr wrap="none" anchor="ctr"/>
          <a:lstStyle/>
          <a:p>
            <a:pPr algn="ctr">
              <a:defRPr/>
            </a:pPr>
            <a:r>
              <a:rPr lang="zh-CN" altLang="en-US" sz="2400" b="1" dirty="0">
                <a:solidFill>
                  <a:srgbClr val="A6A6A6"/>
                </a:solidFill>
                <a:latin typeface="微软雅黑" panose="020B0503020204020204" pitchFamily="34" charset="-122"/>
                <a:ea typeface="微软雅黑" panose="020B0503020204020204" pitchFamily="34" charset="-122"/>
              </a:rPr>
              <a:t>角色</a:t>
            </a:r>
            <a:r>
              <a:rPr lang="zh-CN" altLang="en-US" sz="3200" b="1" dirty="0">
                <a:solidFill>
                  <a:srgbClr val="00C4F0"/>
                </a:solidFill>
                <a:latin typeface="微软雅黑" panose="020B0503020204020204" pitchFamily="34" charset="-122"/>
                <a:ea typeface="微软雅黑" panose="020B0503020204020204" pitchFamily="34" charset="-122"/>
              </a:rPr>
              <a:t>转变</a:t>
            </a:r>
            <a:endParaRPr lang="zh-CN" altLang="en-US" sz="4800" b="1" dirty="0">
              <a:solidFill>
                <a:srgbClr val="00C4F0"/>
              </a:solidFill>
              <a:latin typeface="微软雅黑" panose="020B0503020204020204" pitchFamily="34" charset="-122"/>
              <a:ea typeface="微软雅黑" panose="020B0503020204020204" pitchFamily="34" charset="-122"/>
            </a:endParaRPr>
          </a:p>
        </p:txBody>
      </p:sp>
      <p:sp>
        <p:nvSpPr>
          <p:cNvPr id="9" name="椭圆 8"/>
          <p:cNvSpPr/>
          <p:nvPr userDrawn="1"/>
        </p:nvSpPr>
        <p:spPr>
          <a:xfrm>
            <a:off x="4987925" y="1590675"/>
            <a:ext cx="625475" cy="625475"/>
          </a:xfrm>
          <a:prstGeom prst="ellipse">
            <a:avLst/>
          </a:prstGeom>
          <a:solidFill>
            <a:schemeClr val="bg1"/>
          </a:solidFill>
          <a:ln w="19050">
            <a:solidFill>
              <a:schemeClr val="bg1">
                <a:lumMod val="65000"/>
              </a:schemeClr>
            </a:solidFill>
          </a:ln>
        </p:spPr>
        <p:txBody>
          <a:bodyPr wrap="none" anchor="ctr"/>
          <a:lstStyle/>
          <a:p>
            <a:pPr algn="ctr">
              <a:defRPr/>
            </a:pPr>
            <a:r>
              <a:rPr lang="en-US" altLang="zh-CN" sz="2800" b="1" dirty="0">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2800" b="1" dirty="0">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TextBox 9"/>
          <p:cNvSpPr txBox="1"/>
          <p:nvPr userDrawn="1"/>
        </p:nvSpPr>
        <p:spPr>
          <a:xfrm>
            <a:off x="5300663" y="2635250"/>
            <a:ext cx="2232025" cy="841375"/>
          </a:xfrm>
          <a:prstGeom prst="roundRect">
            <a:avLst>
              <a:gd name="adj" fmla="val 8176"/>
            </a:avLst>
          </a:prstGeom>
          <a:noFill/>
          <a:ln w="19050">
            <a:solidFill>
              <a:schemeClr val="bg1">
                <a:lumMod val="65000"/>
              </a:schemeClr>
            </a:solidFill>
          </a:ln>
        </p:spPr>
        <p:txBody>
          <a:bodyPr wrap="none" anchor="ctr"/>
          <a:lstStyle/>
          <a:p>
            <a:pPr algn="ctr">
              <a:defRPr/>
            </a:pPr>
            <a:r>
              <a:rPr lang="zh-CN" altLang="en-US" sz="2400" b="1" dirty="0">
                <a:solidFill>
                  <a:srgbClr val="A6A6A6"/>
                </a:solidFill>
                <a:latin typeface="微软雅黑" panose="020B0503020204020204" pitchFamily="34" charset="-122"/>
                <a:ea typeface="微软雅黑" panose="020B0503020204020204" pitchFamily="34" charset="-122"/>
              </a:rPr>
              <a:t>定位</a:t>
            </a:r>
            <a:r>
              <a:rPr lang="zh-CN" altLang="en-US" sz="3200" b="1" dirty="0">
                <a:solidFill>
                  <a:srgbClr val="00C4F0"/>
                </a:solidFill>
                <a:latin typeface="微软雅黑" panose="020B0503020204020204" pitchFamily="34" charset="-122"/>
                <a:ea typeface="微软雅黑" panose="020B0503020204020204" pitchFamily="34" charset="-122"/>
              </a:rPr>
              <a:t>误区</a:t>
            </a:r>
          </a:p>
        </p:txBody>
      </p:sp>
      <p:sp>
        <p:nvSpPr>
          <p:cNvPr id="11" name="椭圆 10"/>
          <p:cNvSpPr/>
          <p:nvPr userDrawn="1"/>
        </p:nvSpPr>
        <p:spPr>
          <a:xfrm>
            <a:off x="4987925" y="2743200"/>
            <a:ext cx="625475" cy="625475"/>
          </a:xfrm>
          <a:prstGeom prst="ellipse">
            <a:avLst/>
          </a:prstGeom>
          <a:solidFill>
            <a:schemeClr val="bg1"/>
          </a:solidFill>
          <a:ln w="19050">
            <a:solidFill>
              <a:schemeClr val="bg1">
                <a:lumMod val="65000"/>
              </a:schemeClr>
            </a:solidFill>
          </a:ln>
        </p:spPr>
        <p:txBody>
          <a:bodyPr wrap="none" anchor="ctr"/>
          <a:lstStyle/>
          <a:p>
            <a:pPr algn="ctr">
              <a:defRPr/>
            </a:pPr>
            <a:r>
              <a:rPr lang="en-US" altLang="zh-CN" sz="2800" b="1" dirty="0">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2800" b="1" dirty="0">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TextBox 11"/>
          <p:cNvSpPr txBox="1"/>
          <p:nvPr userDrawn="1"/>
        </p:nvSpPr>
        <p:spPr>
          <a:xfrm>
            <a:off x="5292725" y="3714750"/>
            <a:ext cx="2232025" cy="841375"/>
          </a:xfrm>
          <a:prstGeom prst="roundRect">
            <a:avLst>
              <a:gd name="adj" fmla="val 8176"/>
            </a:avLst>
          </a:prstGeom>
          <a:noFill/>
          <a:ln w="19050">
            <a:solidFill>
              <a:schemeClr val="bg1">
                <a:lumMod val="65000"/>
              </a:schemeClr>
            </a:solidFill>
          </a:ln>
        </p:spPr>
        <p:txBody>
          <a:bodyPr wrap="none" anchor="ctr"/>
          <a:lstStyle/>
          <a:p>
            <a:pPr algn="ctr">
              <a:defRPr/>
            </a:pPr>
            <a:r>
              <a:rPr lang="zh-CN" altLang="en-US" sz="2400" b="1" dirty="0">
                <a:solidFill>
                  <a:srgbClr val="A6A6A6"/>
                </a:solidFill>
                <a:latin typeface="微软雅黑" panose="020B0503020204020204" pitchFamily="34" charset="-122"/>
                <a:ea typeface="微软雅黑" panose="020B0503020204020204" pitchFamily="34" charset="-122"/>
              </a:rPr>
              <a:t>定位</a:t>
            </a:r>
            <a:r>
              <a:rPr lang="zh-CN" altLang="en-US" sz="3200" b="1" dirty="0">
                <a:solidFill>
                  <a:srgbClr val="00C4F0"/>
                </a:solidFill>
                <a:latin typeface="微软雅黑" panose="020B0503020204020204" pitchFamily="34" charset="-122"/>
                <a:ea typeface="微软雅黑" panose="020B0503020204020204" pitchFamily="34" charset="-122"/>
              </a:rPr>
              <a:t>分析</a:t>
            </a:r>
          </a:p>
        </p:txBody>
      </p:sp>
      <p:sp>
        <p:nvSpPr>
          <p:cNvPr id="13" name="椭圆 12"/>
          <p:cNvSpPr/>
          <p:nvPr userDrawn="1"/>
        </p:nvSpPr>
        <p:spPr>
          <a:xfrm>
            <a:off x="4979988" y="3822700"/>
            <a:ext cx="625475" cy="625475"/>
          </a:xfrm>
          <a:prstGeom prst="ellipse">
            <a:avLst/>
          </a:prstGeom>
          <a:solidFill>
            <a:schemeClr val="bg1"/>
          </a:solidFill>
          <a:ln w="19050">
            <a:solidFill>
              <a:schemeClr val="bg1">
                <a:lumMod val="65000"/>
              </a:schemeClr>
            </a:solidFill>
          </a:ln>
        </p:spPr>
        <p:txBody>
          <a:bodyPr wrap="none" anchor="ctr"/>
          <a:lstStyle/>
          <a:p>
            <a:pPr algn="ctr">
              <a:defRPr/>
            </a:pPr>
            <a:r>
              <a:rPr lang="en-US" altLang="zh-CN" sz="2800" b="1" dirty="0">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rPr>
              <a:t>3</a:t>
            </a:r>
            <a:endParaRPr lang="zh-CN" altLang="en-US" sz="2800" b="1" dirty="0">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4" name="TextBox 13"/>
          <p:cNvSpPr txBox="1"/>
          <p:nvPr userDrawn="1"/>
        </p:nvSpPr>
        <p:spPr>
          <a:xfrm>
            <a:off x="5292725" y="4795838"/>
            <a:ext cx="2232025" cy="841375"/>
          </a:xfrm>
          <a:prstGeom prst="roundRect">
            <a:avLst>
              <a:gd name="adj" fmla="val 8176"/>
            </a:avLst>
          </a:prstGeom>
          <a:noFill/>
          <a:ln w="19050">
            <a:solidFill>
              <a:schemeClr val="bg1">
                <a:lumMod val="65000"/>
              </a:schemeClr>
            </a:solidFill>
          </a:ln>
        </p:spPr>
        <p:txBody>
          <a:bodyPr wrap="none" anchor="ctr"/>
          <a:lstStyle/>
          <a:p>
            <a:pPr algn="ctr">
              <a:defRPr/>
            </a:pPr>
            <a:r>
              <a:rPr lang="zh-CN" altLang="en-US" sz="2400" b="1" dirty="0">
                <a:solidFill>
                  <a:srgbClr val="A6A6A6"/>
                </a:solidFill>
                <a:latin typeface="微软雅黑" panose="020B0503020204020204" pitchFamily="34" charset="-122"/>
                <a:ea typeface="微软雅黑" panose="020B0503020204020204" pitchFamily="34" charset="-122"/>
              </a:rPr>
              <a:t>定位</a:t>
            </a:r>
            <a:r>
              <a:rPr lang="zh-CN" altLang="en-US" sz="3200" b="1" dirty="0">
                <a:solidFill>
                  <a:srgbClr val="00C4F0"/>
                </a:solidFill>
                <a:latin typeface="微软雅黑" panose="020B0503020204020204" pitchFamily="34" charset="-122"/>
                <a:ea typeface="微软雅黑" panose="020B0503020204020204" pitchFamily="34" charset="-122"/>
              </a:rPr>
              <a:t>认知</a:t>
            </a:r>
          </a:p>
        </p:txBody>
      </p:sp>
      <p:sp>
        <p:nvSpPr>
          <p:cNvPr id="15" name="椭圆 14"/>
          <p:cNvSpPr/>
          <p:nvPr userDrawn="1"/>
        </p:nvSpPr>
        <p:spPr>
          <a:xfrm>
            <a:off x="4979988" y="4903788"/>
            <a:ext cx="625475" cy="625475"/>
          </a:xfrm>
          <a:prstGeom prst="ellipse">
            <a:avLst/>
          </a:prstGeom>
          <a:solidFill>
            <a:schemeClr val="bg1"/>
          </a:solidFill>
          <a:ln w="19050">
            <a:solidFill>
              <a:schemeClr val="bg1">
                <a:lumMod val="65000"/>
              </a:schemeClr>
            </a:solidFill>
          </a:ln>
        </p:spPr>
        <p:txBody>
          <a:bodyPr wrap="none" anchor="ctr"/>
          <a:lstStyle/>
          <a:p>
            <a:pPr algn="ctr">
              <a:defRPr/>
            </a:pPr>
            <a:r>
              <a:rPr lang="en-US" altLang="zh-CN" sz="2800" b="1" dirty="0">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rPr>
              <a:t>4</a:t>
            </a:r>
            <a:endParaRPr lang="zh-CN" altLang="en-US" sz="2800" b="1" dirty="0">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6" name="Picture 2" descr="http://a2.att.hudong.com/34/71/01300000025823121694718113732.gif"/>
          <p:cNvPicPr>
            <a:picLocks noChangeAspect="1" noChangeArrowheads="1"/>
          </p:cNvPicPr>
          <p:nvPr userDrawn="1"/>
        </p:nvPicPr>
        <p:blipFill>
          <a:blip r:embed="rId2"/>
          <a:srcRect/>
          <a:stretch>
            <a:fillRect/>
          </a:stretch>
        </p:blipFill>
        <p:spPr bwMode="auto">
          <a:xfrm>
            <a:off x="900113" y="2324100"/>
            <a:ext cx="2857500" cy="3371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cTn>
                              </p:par>
                              <p:par>
                                <p:cTn id="10" presetID="45" presetClass="entr" presetSubtype="0" fill="hold" grpId="0" nodeType="with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ppt_w</p:attrName>
                                        </p:attrNameLst>
                                      </p:cBhvr>
                                      <p:tavLst>
                                        <p:tav tm="0" fmla="#ppt_w*sin(2.5*pi*$)">
                                          <p:val>
                                            <p:fltVal val="0"/>
                                          </p:val>
                                        </p:tav>
                                        <p:tav tm="100000">
                                          <p:val>
                                            <p:fltVal val="1"/>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ppt_w</p:attrName>
                                        </p:attrNameLst>
                                      </p:cBhvr>
                                      <p:tavLst>
                                        <p:tav tm="0" fmla="#ppt_w*sin(2.5*pi*$)">
                                          <p:val>
                                            <p:fltVal val="0"/>
                                          </p:val>
                                        </p:tav>
                                        <p:tav tm="100000">
                                          <p:val>
                                            <p:fltVal val="1"/>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ppt_w</p:attrName>
                                        </p:attrNameLst>
                                      </p:cBhvr>
                                      <p:tavLst>
                                        <p:tav tm="0" fmla="#ppt_w*sin(2.5*pi*$)">
                                          <p:val>
                                            <p:fltVal val="0"/>
                                          </p:val>
                                        </p:tav>
                                        <p:tav tm="100000">
                                          <p:val>
                                            <p:fltVal val="1"/>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iterate type="lt">
                                    <p:tmPct val="10000"/>
                                  </p:iterate>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ppt_w</p:attrName>
                                        </p:attrNameLst>
                                      </p:cBhvr>
                                      <p:tavLst>
                                        <p:tav tm="0" fmla="#ppt_w*sin(2.5*pi*$)">
                                          <p:val>
                                            <p:fltVal val="0"/>
                                          </p:val>
                                        </p:tav>
                                        <p:tav tm="100000">
                                          <p:val>
                                            <p:fltVal val="1"/>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ppt_w</p:attrName>
                                        </p:attrNameLst>
                                      </p:cBhvr>
                                      <p:tavLst>
                                        <p:tav tm="0" fmla="#ppt_w*sin(2.5*pi*$)">
                                          <p:val>
                                            <p:fltVal val="0"/>
                                          </p:val>
                                        </p:tav>
                                        <p:tav tm="100000">
                                          <p:val>
                                            <p:fltVal val="1"/>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ppt_w</p:attrName>
                                        </p:attrNameLst>
                                      </p:cBhvr>
                                      <p:tavLst>
                                        <p:tav tm="0" fmla="#ppt_w*sin(2.5*pi*$)">
                                          <p:val>
                                            <p:fltVal val="0"/>
                                          </p:val>
                                        </p:tav>
                                        <p:tav tm="100000">
                                          <p:val>
                                            <p:fltVal val="1"/>
                                          </p:val>
                                        </p:tav>
                                      </p:tavLst>
                                    </p:anim>
                                    <p:anim calcmode="lin" valueType="num">
                                      <p:cBhvr>
                                        <p:cTn id="39" dur="1000" fill="hold"/>
                                        <p:tgtEl>
                                          <p:spTgt spid="12"/>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ppt_w</p:attrName>
                                        </p:attrNameLst>
                                      </p:cBhvr>
                                      <p:tavLst>
                                        <p:tav tm="0" fmla="#ppt_w*sin(2.5*pi*$)">
                                          <p:val>
                                            <p:fltVal val="0"/>
                                          </p:val>
                                        </p:tav>
                                        <p:tav tm="100000">
                                          <p:val>
                                            <p:fltVal val="1"/>
                                          </p:val>
                                        </p:tav>
                                      </p:tavLst>
                                    </p:anim>
                                    <p:anim calcmode="lin" valueType="num">
                                      <p:cBhvr>
                                        <p:cTn id="44" dur="1000" fill="hold"/>
                                        <p:tgtEl>
                                          <p:spTgt spid="14"/>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ppt_w</p:attrName>
                                        </p:attrNameLst>
                                      </p:cBhvr>
                                      <p:tavLst>
                                        <p:tav tm="0" fmla="#ppt_w*sin(2.5*pi*$)">
                                          <p:val>
                                            <p:fltVal val="0"/>
                                          </p:val>
                                        </p:tav>
                                        <p:tav tm="100000">
                                          <p:val>
                                            <p:fltVal val="1"/>
                                          </p:val>
                                        </p:tav>
                                      </p:tavLst>
                                    </p:anim>
                                    <p:anim calcmode="lin" valueType="num">
                                      <p:cBhvr>
                                        <p:cTn id="49" dur="1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2" name="矩形 1"/>
          <p:cNvSpPr/>
          <p:nvPr userDrawn="1"/>
        </p:nvSpPr>
        <p:spPr>
          <a:xfrm>
            <a:off x="1043608" y="0"/>
            <a:ext cx="1080120" cy="1052736"/>
          </a:xfrm>
          <a:prstGeom prst="rect">
            <a:avLst/>
          </a:prstGeom>
          <a:solidFill>
            <a:srgbClr val="FF9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TextBox 2"/>
          <p:cNvSpPr txBox="1"/>
          <p:nvPr userDrawn="1"/>
        </p:nvSpPr>
        <p:spPr>
          <a:xfrm>
            <a:off x="1043608" y="526368"/>
            <a:ext cx="1080120"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过渡页</a:t>
            </a:r>
          </a:p>
        </p:txBody>
      </p:sp>
      <p:sp>
        <p:nvSpPr>
          <p:cNvPr id="6" name="椭圆 5"/>
          <p:cNvSpPr/>
          <p:nvPr userDrawn="1"/>
        </p:nvSpPr>
        <p:spPr>
          <a:xfrm>
            <a:off x="8461631" y="6348095"/>
            <a:ext cx="360000" cy="360000"/>
          </a:xfrm>
          <a:prstGeom prst="ellipse">
            <a:avLst/>
          </a:prstGeom>
          <a:solidFill>
            <a:schemeClr val="bg1">
              <a:lumMod val="75000"/>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7" name="TextBox 15"/>
          <p:cNvSpPr txBox="1"/>
          <p:nvPr userDrawn="1"/>
        </p:nvSpPr>
        <p:spPr>
          <a:xfrm>
            <a:off x="8316416" y="6358818"/>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2" name="Oval 60">
            <a:hlinkClick r:id="rId2"/>
          </p:cNvPr>
          <p:cNvSpPr>
            <a:spLocks noChangeArrowheads="1"/>
          </p:cNvSpPr>
          <p:nvPr userDrawn="1"/>
        </p:nvSpPr>
        <p:spPr bwMode="auto">
          <a:xfrm>
            <a:off x="5004049" y="2757241"/>
            <a:ext cx="444010" cy="523875"/>
          </a:xfrm>
          <a:prstGeom prst="ellipse">
            <a:avLst/>
          </a:prstGeom>
          <a:solidFill>
            <a:srgbClr val="0079C5">
              <a:alpha val="0"/>
            </a:srgbClr>
          </a:solidFill>
          <a:ln w="33338">
            <a:noFill/>
            <a:miter lim="800000"/>
          </a:ln>
        </p:spPr>
        <p:txBody>
          <a:bodyPr/>
          <a:lstStyle/>
          <a:p>
            <a:pPr fontAlgn="base">
              <a:spcBef>
                <a:spcPct val="0"/>
              </a:spcBef>
              <a:spcAft>
                <a:spcPct val="0"/>
              </a:spcAft>
            </a:pPr>
            <a:endParaRPr lang="zh-CN" altLang="en-US" dirty="0">
              <a:solidFill>
                <a:srgbClr val="000000"/>
              </a:solidFill>
              <a:latin typeface="Arial" panose="020B0604020202020204" pitchFamily="34" charset="0"/>
              <a:ea typeface="微软雅黑" panose="020B0503020204020204" pitchFamily="34" charset="-122"/>
            </a:endParaRPr>
          </a:p>
        </p:txBody>
      </p:sp>
      <p:sp>
        <p:nvSpPr>
          <p:cNvPr id="3" name="Oval 61">
            <a:hlinkClick r:id="rId3"/>
          </p:cNvPr>
          <p:cNvSpPr>
            <a:spLocks noChangeArrowheads="1"/>
          </p:cNvSpPr>
          <p:nvPr userDrawn="1"/>
        </p:nvSpPr>
        <p:spPr bwMode="auto">
          <a:xfrm>
            <a:off x="5016011" y="3565675"/>
            <a:ext cx="420086" cy="521494"/>
          </a:xfrm>
          <a:prstGeom prst="ellipse">
            <a:avLst/>
          </a:prstGeom>
          <a:solidFill>
            <a:srgbClr val="0079C5">
              <a:alpha val="0"/>
            </a:srgbClr>
          </a:solidFill>
          <a:ln w="33338">
            <a:noFill/>
            <a:miter lim="800000"/>
          </a:ln>
        </p:spPr>
        <p:txBody>
          <a:bodyPr/>
          <a:lstStyle/>
          <a:p>
            <a:pPr fontAlgn="base">
              <a:spcBef>
                <a:spcPct val="0"/>
              </a:spcBef>
              <a:spcAft>
                <a:spcPct val="0"/>
              </a:spcAft>
            </a:pPr>
            <a:endParaRPr lang="zh-CN" altLang="en-US" dirty="0">
              <a:solidFill>
                <a:srgbClr val="000000"/>
              </a:solidFill>
              <a:latin typeface="Arial" panose="020B0604020202020204" pitchFamily="34" charset="0"/>
              <a:ea typeface="微软雅黑" panose="020B0503020204020204" pitchFamily="34" charset="-122"/>
            </a:endParaRPr>
          </a:p>
        </p:txBody>
      </p:sp>
      <p:sp>
        <p:nvSpPr>
          <p:cNvPr id="4" name="矩形​​ 5"/>
          <p:cNvSpPr>
            <a:spLocks noChangeArrowheads="1"/>
          </p:cNvSpPr>
          <p:nvPr userDrawn="1"/>
        </p:nvSpPr>
        <p:spPr bwMode="auto">
          <a:xfrm>
            <a:off x="98301" y="538162"/>
            <a:ext cx="8964613" cy="3946525"/>
          </a:xfrm>
          <a:prstGeom prst="rect">
            <a:avLst/>
          </a:prstGeom>
          <a:solidFill>
            <a:srgbClr val="00ADDC"/>
          </a:solidFill>
          <a:ln w="9525" cmpd="sng">
            <a:noFill/>
            <a:miter lim="800000"/>
          </a:ln>
        </p:spPr>
        <p:txBody>
          <a:bodyPr lIns="288000" anchor="b"/>
          <a:lstStyle/>
          <a:p>
            <a:pPr fontAlgn="base">
              <a:spcBef>
                <a:spcPct val="0"/>
              </a:spcBef>
              <a:spcAft>
                <a:spcPct val="0"/>
              </a:spcAft>
            </a:pPr>
            <a:endParaRPr lang="zh-CN" altLang="zh-CN" sz="2800" dirty="0">
              <a:solidFill>
                <a:prstClr val="white"/>
              </a:solidFill>
              <a:ea typeface="微软雅黑" panose="020B0503020204020204" pitchFamily="34" charset="-122"/>
              <a:sym typeface="Arial" panose="020B0604020202020204" pitchFamily="34" charset="0"/>
            </a:endParaRPr>
          </a:p>
        </p:txBody>
      </p:sp>
      <p:sp>
        <p:nvSpPr>
          <p:cNvPr id="6" name="Line 33"/>
          <p:cNvSpPr>
            <a:spLocks noChangeShapeType="1"/>
          </p:cNvSpPr>
          <p:nvPr userDrawn="1"/>
        </p:nvSpPr>
        <p:spPr bwMode="auto">
          <a:xfrm flipV="1">
            <a:off x="5224465" y="1671390"/>
            <a:ext cx="1587" cy="2700338"/>
          </a:xfrm>
          <a:prstGeom prst="line">
            <a:avLst/>
          </a:prstGeom>
          <a:noFill/>
          <a:ln w="33338">
            <a:solidFill>
              <a:srgbClr val="FFFFFF"/>
            </a:solidFill>
            <a:miter lim="800000"/>
          </a:ln>
        </p:spPr>
        <p:txBody>
          <a:bodyPr/>
          <a:lstStyle/>
          <a:p>
            <a:pPr fontAlgn="base">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endParaRPr>
          </a:p>
        </p:txBody>
      </p:sp>
      <p:sp>
        <p:nvSpPr>
          <p:cNvPr id="7" name="Line 5"/>
          <p:cNvSpPr>
            <a:spLocks noChangeShapeType="1"/>
          </p:cNvSpPr>
          <p:nvPr userDrawn="1"/>
        </p:nvSpPr>
        <p:spPr bwMode="auto">
          <a:xfrm>
            <a:off x="0" y="3913338"/>
            <a:ext cx="1384300" cy="2381"/>
          </a:xfrm>
          <a:prstGeom prst="line">
            <a:avLst/>
          </a:prstGeom>
          <a:noFill/>
          <a:ln w="33338">
            <a:solidFill>
              <a:srgbClr val="FFFFFF"/>
            </a:solidFill>
            <a:miter lim="800000"/>
          </a:ln>
        </p:spPr>
        <p:txBody>
          <a:bodyPr/>
          <a:lstStyle/>
          <a:p>
            <a:pPr fontAlgn="base">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endParaRPr>
          </a:p>
        </p:txBody>
      </p:sp>
      <p:sp>
        <p:nvSpPr>
          <p:cNvPr id="8" name="Freeform 18"/>
          <p:cNvSpPr/>
          <p:nvPr userDrawn="1"/>
        </p:nvSpPr>
        <p:spPr bwMode="auto">
          <a:xfrm>
            <a:off x="1366838" y="2767956"/>
            <a:ext cx="201612" cy="1279922"/>
          </a:xfrm>
          <a:custGeom>
            <a:avLst/>
            <a:gdLst>
              <a:gd name="T0" fmla="*/ 127 w 127"/>
              <a:gd name="T1" fmla="*/ 0 h 1075"/>
              <a:gd name="T2" fmla="*/ 0 w 127"/>
              <a:gd name="T3" fmla="*/ 1075 h 1075"/>
              <a:gd name="T4" fmla="*/ 127 w 127"/>
              <a:gd name="T5" fmla="*/ 0 h 1075"/>
              <a:gd name="T6" fmla="*/ 0 60000 65536"/>
              <a:gd name="T7" fmla="*/ 0 60000 65536"/>
              <a:gd name="T8" fmla="*/ 0 60000 65536"/>
              <a:gd name="T9" fmla="*/ 0 w 127"/>
              <a:gd name="T10" fmla="*/ 0 h 1075"/>
              <a:gd name="T11" fmla="*/ 127 w 127"/>
              <a:gd name="T12" fmla="*/ 1075 h 1075"/>
            </a:gdLst>
            <a:ahLst/>
            <a:cxnLst>
              <a:cxn ang="T6">
                <a:pos x="T0" y="T1"/>
              </a:cxn>
              <a:cxn ang="T7">
                <a:pos x="T2" y="T3"/>
              </a:cxn>
              <a:cxn ang="T8">
                <a:pos x="T4" y="T5"/>
              </a:cxn>
            </a:cxnLst>
            <a:rect l="T9" t="T10" r="T11" b="T12"/>
            <a:pathLst>
              <a:path w="127" h="1075">
                <a:moveTo>
                  <a:pt x="127" y="0"/>
                </a:moveTo>
                <a:lnTo>
                  <a:pt x="0" y="1075"/>
                </a:lnTo>
                <a:lnTo>
                  <a:pt x="127" y="0"/>
                </a:lnTo>
                <a:close/>
              </a:path>
            </a:pathLst>
          </a:custGeom>
          <a:solidFill>
            <a:srgbClr val="FFFFFF"/>
          </a:solidFill>
          <a:ln w="9525">
            <a:noFill/>
            <a:round/>
          </a:ln>
        </p:spPr>
        <p:txBody>
          <a:bodyPr/>
          <a:lstStyle/>
          <a:p>
            <a:pPr fontAlgn="base">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endParaRPr>
          </a:p>
        </p:txBody>
      </p:sp>
      <p:sp>
        <p:nvSpPr>
          <p:cNvPr id="9" name="Line 19"/>
          <p:cNvSpPr>
            <a:spLocks noChangeShapeType="1"/>
          </p:cNvSpPr>
          <p:nvPr userDrawn="1"/>
        </p:nvSpPr>
        <p:spPr bwMode="auto">
          <a:xfrm flipH="1">
            <a:off x="1374778" y="2740571"/>
            <a:ext cx="200025" cy="1188244"/>
          </a:xfrm>
          <a:prstGeom prst="line">
            <a:avLst/>
          </a:prstGeom>
          <a:noFill/>
          <a:ln w="33338">
            <a:solidFill>
              <a:schemeClr val="bg1"/>
            </a:solidFill>
            <a:miter lim="800000"/>
          </a:ln>
        </p:spPr>
        <p:txBody>
          <a:bodyPr/>
          <a:lstStyle/>
          <a:p>
            <a:pPr fontAlgn="base">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endParaRPr>
          </a:p>
        </p:txBody>
      </p:sp>
      <p:sp>
        <p:nvSpPr>
          <p:cNvPr id="10" name="Freeform 20"/>
          <p:cNvSpPr/>
          <p:nvPr userDrawn="1"/>
        </p:nvSpPr>
        <p:spPr bwMode="auto">
          <a:xfrm>
            <a:off x="2717800" y="2561978"/>
            <a:ext cx="7938" cy="1806178"/>
          </a:xfrm>
          <a:custGeom>
            <a:avLst/>
            <a:gdLst>
              <a:gd name="T0" fmla="*/ 0 w 5"/>
              <a:gd name="T1" fmla="*/ 0 h 1517"/>
              <a:gd name="T2" fmla="*/ 5 w 5"/>
              <a:gd name="T3" fmla="*/ 1517 h 1517"/>
              <a:gd name="T4" fmla="*/ 0 w 5"/>
              <a:gd name="T5" fmla="*/ 0 h 1517"/>
              <a:gd name="T6" fmla="*/ 0 60000 65536"/>
              <a:gd name="T7" fmla="*/ 0 60000 65536"/>
              <a:gd name="T8" fmla="*/ 0 60000 65536"/>
              <a:gd name="T9" fmla="*/ 0 w 5"/>
              <a:gd name="T10" fmla="*/ 0 h 1517"/>
              <a:gd name="T11" fmla="*/ 5 w 5"/>
              <a:gd name="T12" fmla="*/ 1517 h 1517"/>
            </a:gdLst>
            <a:ahLst/>
            <a:cxnLst>
              <a:cxn ang="T6">
                <a:pos x="T0" y="T1"/>
              </a:cxn>
              <a:cxn ang="T7">
                <a:pos x="T2" y="T3"/>
              </a:cxn>
              <a:cxn ang="T8">
                <a:pos x="T4" y="T5"/>
              </a:cxn>
            </a:cxnLst>
            <a:rect l="T9" t="T10" r="T11" b="T12"/>
            <a:pathLst>
              <a:path w="5" h="1517">
                <a:moveTo>
                  <a:pt x="0" y="0"/>
                </a:moveTo>
                <a:lnTo>
                  <a:pt x="5" y="1517"/>
                </a:lnTo>
                <a:lnTo>
                  <a:pt x="0" y="0"/>
                </a:lnTo>
                <a:close/>
              </a:path>
            </a:pathLst>
          </a:custGeom>
          <a:solidFill>
            <a:srgbClr val="FFFFFF"/>
          </a:solidFill>
          <a:ln w="9525">
            <a:noFill/>
            <a:round/>
          </a:ln>
        </p:spPr>
        <p:txBody>
          <a:bodyPr/>
          <a:lstStyle/>
          <a:p>
            <a:pPr fontAlgn="base">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endParaRPr>
          </a:p>
        </p:txBody>
      </p:sp>
      <p:sp>
        <p:nvSpPr>
          <p:cNvPr id="11" name="Line 21"/>
          <p:cNvSpPr>
            <a:spLocks noChangeShapeType="1"/>
          </p:cNvSpPr>
          <p:nvPr userDrawn="1"/>
        </p:nvSpPr>
        <p:spPr bwMode="auto">
          <a:xfrm>
            <a:off x="2587625" y="2561978"/>
            <a:ext cx="7938" cy="1806178"/>
          </a:xfrm>
          <a:prstGeom prst="line">
            <a:avLst/>
          </a:prstGeom>
          <a:noFill/>
          <a:ln w="33338">
            <a:solidFill>
              <a:schemeClr val="bg1"/>
            </a:solidFill>
            <a:miter lim="800000"/>
          </a:ln>
        </p:spPr>
        <p:txBody>
          <a:bodyPr/>
          <a:lstStyle/>
          <a:p>
            <a:pPr fontAlgn="base">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endParaRPr>
          </a:p>
        </p:txBody>
      </p:sp>
      <p:sp>
        <p:nvSpPr>
          <p:cNvPr id="12" name="Oval 22"/>
          <p:cNvSpPr>
            <a:spLocks noChangeArrowheads="1"/>
          </p:cNvSpPr>
          <p:nvPr userDrawn="1"/>
        </p:nvSpPr>
        <p:spPr bwMode="auto">
          <a:xfrm>
            <a:off x="4716019" y="692696"/>
            <a:ext cx="1008109" cy="978694"/>
          </a:xfrm>
          <a:prstGeom prst="ellipse">
            <a:avLst/>
          </a:prstGeom>
          <a:noFill/>
          <a:ln w="33338">
            <a:solidFill>
              <a:srgbClr val="FFFFFF"/>
            </a:solidFill>
            <a:miter lim="800000"/>
          </a:ln>
        </p:spPr>
        <p:txBody>
          <a:bodyPr/>
          <a:lstStyle/>
          <a:p>
            <a:pPr fontAlgn="base">
              <a:spcBef>
                <a:spcPct val="0"/>
              </a:spcBef>
              <a:spcAft>
                <a:spcPct val="0"/>
              </a:spcAft>
            </a:pPr>
            <a:r>
              <a:rPr lang="zh-CN" altLang="en-US" sz="2000" b="1" dirty="0">
                <a:solidFill>
                  <a:prstClr val="white"/>
                </a:solidFill>
                <a:ea typeface="微软雅黑" panose="020B0503020204020204" pitchFamily="34" charset="-122"/>
              </a:rPr>
              <a:t>课件制作</a:t>
            </a:r>
          </a:p>
        </p:txBody>
      </p:sp>
      <p:grpSp>
        <p:nvGrpSpPr>
          <p:cNvPr id="13" name="Group 55"/>
          <p:cNvGrpSpPr/>
          <p:nvPr userDrawn="1"/>
        </p:nvGrpSpPr>
        <p:grpSpPr bwMode="auto">
          <a:xfrm>
            <a:off x="4944003" y="1965479"/>
            <a:ext cx="564102" cy="523876"/>
            <a:chOff x="3202" y="1887"/>
            <a:chExt cx="554" cy="556"/>
          </a:xfrm>
        </p:grpSpPr>
        <p:sp>
          <p:nvSpPr>
            <p:cNvPr id="14" name="Oval 25"/>
            <p:cNvSpPr>
              <a:spLocks noChangeArrowheads="1"/>
            </p:cNvSpPr>
            <p:nvPr/>
          </p:nvSpPr>
          <p:spPr bwMode="auto">
            <a:xfrm>
              <a:off x="3202" y="1887"/>
              <a:ext cx="554" cy="556"/>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dirty="0">
                <a:solidFill>
                  <a:srgbClr val="000000"/>
                </a:solidFill>
                <a:latin typeface="Arial" panose="020B0604020202020204" pitchFamily="34" charset="0"/>
                <a:ea typeface="微软雅黑" panose="020B0503020204020204" pitchFamily="34" charset="-122"/>
              </a:endParaRPr>
            </a:p>
          </p:txBody>
        </p:sp>
        <p:sp>
          <p:nvSpPr>
            <p:cNvPr id="15" name="Freeform 26"/>
            <p:cNvSpPr/>
            <p:nvPr/>
          </p:nvSpPr>
          <p:spPr bwMode="auto">
            <a:xfrm>
              <a:off x="3414" y="1973"/>
              <a:ext cx="132" cy="382"/>
            </a:xfrm>
            <a:custGeom>
              <a:avLst/>
              <a:gdLst>
                <a:gd name="T0" fmla="*/ 73 w 74"/>
                <a:gd name="T1" fmla="*/ 185 h 213"/>
                <a:gd name="T2" fmla="*/ 67 w 74"/>
                <a:gd name="T3" fmla="*/ 176 h 213"/>
                <a:gd name="T4" fmla="*/ 53 w 74"/>
                <a:gd name="T5" fmla="*/ 162 h 213"/>
                <a:gd name="T6" fmla="*/ 44 w 74"/>
                <a:gd name="T7" fmla="*/ 156 h 213"/>
                <a:gd name="T8" fmla="*/ 41 w 74"/>
                <a:gd name="T9" fmla="*/ 157 h 213"/>
                <a:gd name="T10" fmla="*/ 41 w 74"/>
                <a:gd name="T11" fmla="*/ 146 h 213"/>
                <a:gd name="T12" fmla="*/ 41 w 74"/>
                <a:gd name="T13" fmla="*/ 77 h 213"/>
                <a:gd name="T14" fmla="*/ 43 w 74"/>
                <a:gd name="T15" fmla="*/ 63 h 213"/>
                <a:gd name="T16" fmla="*/ 48 w 74"/>
                <a:gd name="T17" fmla="*/ 61 h 213"/>
                <a:gd name="T18" fmla="*/ 56 w 74"/>
                <a:gd name="T19" fmla="*/ 54 h 213"/>
                <a:gd name="T20" fmla="*/ 68 w 74"/>
                <a:gd name="T21" fmla="*/ 33 h 213"/>
                <a:gd name="T22" fmla="*/ 70 w 74"/>
                <a:gd name="T23" fmla="*/ 23 h 213"/>
                <a:gd name="T24" fmla="*/ 68 w 74"/>
                <a:gd name="T25" fmla="*/ 19 h 213"/>
                <a:gd name="T26" fmla="*/ 60 w 74"/>
                <a:gd name="T27" fmla="*/ 13 h 213"/>
                <a:gd name="T28" fmla="*/ 43 w 74"/>
                <a:gd name="T29" fmla="*/ 3 h 213"/>
                <a:gd name="T30" fmla="*/ 29 w 74"/>
                <a:gd name="T31" fmla="*/ 7 h 213"/>
                <a:gd name="T32" fmla="*/ 5 w 74"/>
                <a:gd name="T33" fmla="*/ 48 h 213"/>
                <a:gd name="T34" fmla="*/ 0 w 74"/>
                <a:gd name="T35" fmla="*/ 57 h 213"/>
                <a:gd name="T36" fmla="*/ 0 w 74"/>
                <a:gd name="T37" fmla="*/ 68 h 213"/>
                <a:gd name="T38" fmla="*/ 0 w 74"/>
                <a:gd name="T39" fmla="*/ 160 h 213"/>
                <a:gd name="T40" fmla="*/ 0 w 74"/>
                <a:gd name="T41" fmla="*/ 171 h 213"/>
                <a:gd name="T42" fmla="*/ 8 w 74"/>
                <a:gd name="T43" fmla="*/ 178 h 213"/>
                <a:gd name="T44" fmla="*/ 39 w 74"/>
                <a:gd name="T45" fmla="*/ 209 h 213"/>
                <a:gd name="T46" fmla="*/ 54 w 74"/>
                <a:gd name="T47" fmla="*/ 209 h 213"/>
                <a:gd name="T48" fmla="*/ 66 w 74"/>
                <a:gd name="T49" fmla="*/ 197 h 213"/>
                <a:gd name="T50" fmla="*/ 72 w 74"/>
                <a:gd name="T51" fmla="*/ 188 h 213"/>
                <a:gd name="T52" fmla="*/ 73 w 74"/>
                <a:gd name="T53" fmla="*/ 185 h 2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
                <a:gd name="T82" fmla="*/ 0 h 213"/>
                <a:gd name="T83" fmla="*/ 74 w 74"/>
                <a:gd name="T84" fmla="*/ 213 h 2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 h="213">
                  <a:moveTo>
                    <a:pt x="73" y="185"/>
                  </a:moveTo>
                  <a:cubicBezTo>
                    <a:pt x="74" y="184"/>
                    <a:pt x="72" y="180"/>
                    <a:pt x="67" y="176"/>
                  </a:cubicBezTo>
                  <a:cubicBezTo>
                    <a:pt x="53" y="162"/>
                    <a:pt x="53" y="162"/>
                    <a:pt x="53" y="162"/>
                  </a:cubicBezTo>
                  <a:cubicBezTo>
                    <a:pt x="49" y="158"/>
                    <a:pt x="45" y="155"/>
                    <a:pt x="44" y="156"/>
                  </a:cubicBezTo>
                  <a:cubicBezTo>
                    <a:pt x="43" y="157"/>
                    <a:pt x="42" y="158"/>
                    <a:pt x="41" y="157"/>
                  </a:cubicBezTo>
                  <a:cubicBezTo>
                    <a:pt x="41" y="157"/>
                    <a:pt x="41" y="152"/>
                    <a:pt x="41" y="146"/>
                  </a:cubicBezTo>
                  <a:cubicBezTo>
                    <a:pt x="41" y="77"/>
                    <a:pt x="41" y="77"/>
                    <a:pt x="41" y="77"/>
                  </a:cubicBezTo>
                  <a:cubicBezTo>
                    <a:pt x="41" y="72"/>
                    <a:pt x="42" y="65"/>
                    <a:pt x="43" y="63"/>
                  </a:cubicBezTo>
                  <a:cubicBezTo>
                    <a:pt x="44" y="61"/>
                    <a:pt x="46" y="60"/>
                    <a:pt x="48" y="61"/>
                  </a:cubicBezTo>
                  <a:cubicBezTo>
                    <a:pt x="50" y="62"/>
                    <a:pt x="53" y="59"/>
                    <a:pt x="56" y="54"/>
                  </a:cubicBezTo>
                  <a:cubicBezTo>
                    <a:pt x="68" y="33"/>
                    <a:pt x="68" y="33"/>
                    <a:pt x="68" y="33"/>
                  </a:cubicBezTo>
                  <a:cubicBezTo>
                    <a:pt x="71" y="28"/>
                    <a:pt x="72" y="23"/>
                    <a:pt x="70" y="23"/>
                  </a:cubicBezTo>
                  <a:cubicBezTo>
                    <a:pt x="68" y="22"/>
                    <a:pt x="67" y="20"/>
                    <a:pt x="68" y="19"/>
                  </a:cubicBezTo>
                  <a:cubicBezTo>
                    <a:pt x="68" y="19"/>
                    <a:pt x="65" y="16"/>
                    <a:pt x="60" y="13"/>
                  </a:cubicBezTo>
                  <a:cubicBezTo>
                    <a:pt x="43" y="3"/>
                    <a:pt x="43" y="3"/>
                    <a:pt x="43" y="3"/>
                  </a:cubicBezTo>
                  <a:cubicBezTo>
                    <a:pt x="38" y="0"/>
                    <a:pt x="31" y="2"/>
                    <a:pt x="29" y="7"/>
                  </a:cubicBezTo>
                  <a:cubicBezTo>
                    <a:pt x="5" y="48"/>
                    <a:pt x="5" y="48"/>
                    <a:pt x="5" y="48"/>
                  </a:cubicBezTo>
                  <a:cubicBezTo>
                    <a:pt x="2" y="53"/>
                    <a:pt x="0" y="57"/>
                    <a:pt x="0" y="57"/>
                  </a:cubicBezTo>
                  <a:cubicBezTo>
                    <a:pt x="0" y="57"/>
                    <a:pt x="0" y="62"/>
                    <a:pt x="0" y="68"/>
                  </a:cubicBezTo>
                  <a:cubicBezTo>
                    <a:pt x="0" y="160"/>
                    <a:pt x="0" y="160"/>
                    <a:pt x="0" y="160"/>
                  </a:cubicBezTo>
                  <a:cubicBezTo>
                    <a:pt x="0" y="166"/>
                    <a:pt x="0" y="171"/>
                    <a:pt x="0" y="171"/>
                  </a:cubicBezTo>
                  <a:cubicBezTo>
                    <a:pt x="0" y="171"/>
                    <a:pt x="4" y="174"/>
                    <a:pt x="8" y="178"/>
                  </a:cubicBezTo>
                  <a:cubicBezTo>
                    <a:pt x="39" y="209"/>
                    <a:pt x="39" y="209"/>
                    <a:pt x="39" y="209"/>
                  </a:cubicBezTo>
                  <a:cubicBezTo>
                    <a:pt x="43" y="213"/>
                    <a:pt x="50" y="213"/>
                    <a:pt x="54" y="209"/>
                  </a:cubicBezTo>
                  <a:cubicBezTo>
                    <a:pt x="66" y="197"/>
                    <a:pt x="66" y="197"/>
                    <a:pt x="66" y="197"/>
                  </a:cubicBezTo>
                  <a:cubicBezTo>
                    <a:pt x="70" y="193"/>
                    <a:pt x="73" y="189"/>
                    <a:pt x="72" y="188"/>
                  </a:cubicBezTo>
                  <a:cubicBezTo>
                    <a:pt x="72" y="188"/>
                    <a:pt x="72" y="186"/>
                    <a:pt x="73" y="185"/>
                  </a:cubicBezTo>
                  <a:close/>
                </a:path>
              </a:pathLst>
            </a:custGeom>
            <a:solidFill>
              <a:srgbClr val="FFFFFF"/>
            </a:solidFill>
            <a:ln w="11113" cap="flat">
              <a:noFill/>
              <a:prstDash val="solid"/>
              <a:miter lim="800000"/>
            </a:ln>
          </p:spPr>
          <p:txBody>
            <a:bodyPr/>
            <a:lstStyle/>
            <a:p>
              <a:pPr fontAlgn="base">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endParaRPr>
            </a:p>
          </p:txBody>
        </p:sp>
      </p:grpSp>
      <p:grpSp>
        <p:nvGrpSpPr>
          <p:cNvPr id="16" name="Group 63"/>
          <p:cNvGrpSpPr/>
          <p:nvPr userDrawn="1"/>
        </p:nvGrpSpPr>
        <p:grpSpPr bwMode="auto">
          <a:xfrm>
            <a:off x="4944004" y="2757241"/>
            <a:ext cx="564100" cy="523875"/>
            <a:chOff x="3073" y="2610"/>
            <a:chExt cx="438" cy="440"/>
          </a:xfrm>
        </p:grpSpPr>
        <p:sp>
          <p:nvSpPr>
            <p:cNvPr id="17" name="Rectangle 28"/>
            <p:cNvSpPr>
              <a:spLocks noChangeArrowheads="1"/>
            </p:cNvSpPr>
            <p:nvPr/>
          </p:nvSpPr>
          <p:spPr bwMode="auto">
            <a:xfrm>
              <a:off x="3181" y="2748"/>
              <a:ext cx="222" cy="164"/>
            </a:xfrm>
            <a:prstGeom prst="rect">
              <a:avLst/>
            </a:prstGeom>
            <a:solidFill>
              <a:srgbClr val="FFFFFF"/>
            </a:solidFill>
            <a:ln w="11113">
              <a:noFill/>
              <a:miter lim="800000"/>
            </a:ln>
          </p:spPr>
          <p:txBody>
            <a:bodyPr/>
            <a:lstStyle/>
            <a:p>
              <a:pPr fontAlgn="base">
                <a:spcBef>
                  <a:spcPct val="0"/>
                </a:spcBef>
                <a:spcAft>
                  <a:spcPct val="0"/>
                </a:spcAft>
              </a:pPr>
              <a:endParaRPr lang="zh-CN" altLang="en-US" dirty="0">
                <a:solidFill>
                  <a:srgbClr val="000000"/>
                </a:solidFill>
                <a:latin typeface="Arial" panose="020B0604020202020204" pitchFamily="34" charset="0"/>
                <a:ea typeface="微软雅黑" panose="020B0503020204020204" pitchFamily="34" charset="-122"/>
              </a:endParaRPr>
            </a:p>
          </p:txBody>
        </p:sp>
        <p:sp>
          <p:nvSpPr>
            <p:cNvPr id="18" name="Freeform 29"/>
            <p:cNvSpPr/>
            <p:nvPr/>
          </p:nvSpPr>
          <p:spPr bwMode="auto">
            <a:xfrm>
              <a:off x="3182" y="2748"/>
              <a:ext cx="220" cy="110"/>
            </a:xfrm>
            <a:custGeom>
              <a:avLst/>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ah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ln>
          </p:spPr>
          <p:txBody>
            <a:bodyPr/>
            <a:lstStyle/>
            <a:p>
              <a:pPr fontAlgn="base">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endParaRPr>
            </a:p>
          </p:txBody>
        </p:sp>
        <p:sp>
          <p:nvSpPr>
            <p:cNvPr id="19"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dirty="0">
                <a:solidFill>
                  <a:srgbClr val="000000"/>
                </a:solidFill>
                <a:latin typeface="Arial" panose="020B0604020202020204" pitchFamily="34" charset="0"/>
                <a:ea typeface="微软雅黑" panose="020B0503020204020204" pitchFamily="34" charset="-122"/>
              </a:endParaRPr>
            </a:p>
          </p:txBody>
        </p:sp>
      </p:grpSp>
      <p:grpSp>
        <p:nvGrpSpPr>
          <p:cNvPr id="20" name="Group 64"/>
          <p:cNvGrpSpPr/>
          <p:nvPr userDrawn="1"/>
        </p:nvGrpSpPr>
        <p:grpSpPr bwMode="auto">
          <a:xfrm>
            <a:off x="4944004" y="3565675"/>
            <a:ext cx="564100" cy="521494"/>
            <a:chOff x="3073" y="3289"/>
            <a:chExt cx="438" cy="438"/>
          </a:xfrm>
        </p:grpSpPr>
        <p:sp>
          <p:nvSpPr>
            <p:cNvPr id="21" name="Freeform 32"/>
            <p:cNvSpPr/>
            <p:nvPr/>
          </p:nvSpPr>
          <p:spPr bwMode="auto">
            <a:xfrm>
              <a:off x="3173" y="3389"/>
              <a:ext cx="240" cy="241"/>
            </a:xfrm>
            <a:custGeom>
              <a:avLst/>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ln>
          </p:spPr>
          <p:txBody>
            <a:bodyPr/>
            <a:lstStyle/>
            <a:p>
              <a:pPr fontAlgn="base">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endParaRPr>
            </a:p>
          </p:txBody>
        </p:sp>
        <p:sp>
          <p:nvSpPr>
            <p:cNvPr id="22"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dirty="0">
                <a:solidFill>
                  <a:srgbClr val="000000"/>
                </a:solidFill>
                <a:latin typeface="Arial" panose="020B0604020202020204" pitchFamily="34" charset="0"/>
                <a:ea typeface="微软雅黑" panose="020B0503020204020204" pitchFamily="34" charset="-122"/>
              </a:endParaRPr>
            </a:p>
          </p:txBody>
        </p:sp>
      </p:grpSp>
      <p:sp>
        <p:nvSpPr>
          <p:cNvPr id="23" name="Line 43"/>
          <p:cNvSpPr>
            <a:spLocks noChangeShapeType="1"/>
          </p:cNvSpPr>
          <p:nvPr userDrawn="1"/>
        </p:nvSpPr>
        <p:spPr bwMode="auto">
          <a:xfrm>
            <a:off x="774700" y="2878685"/>
            <a:ext cx="1588" cy="1190"/>
          </a:xfrm>
          <a:prstGeom prst="line">
            <a:avLst/>
          </a:prstGeom>
          <a:noFill/>
          <a:ln w="9525">
            <a:noFill/>
            <a:round/>
          </a:ln>
        </p:spPr>
        <p:txBody>
          <a:bodyPr/>
          <a:lstStyle/>
          <a:p>
            <a:pPr fontAlgn="base">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endParaRPr>
          </a:p>
        </p:txBody>
      </p:sp>
      <p:sp>
        <p:nvSpPr>
          <p:cNvPr id="24" name="Line 45"/>
          <p:cNvSpPr>
            <a:spLocks noChangeShapeType="1"/>
          </p:cNvSpPr>
          <p:nvPr userDrawn="1"/>
        </p:nvSpPr>
        <p:spPr bwMode="auto">
          <a:xfrm>
            <a:off x="3741739" y="910581"/>
            <a:ext cx="1587" cy="1191"/>
          </a:xfrm>
          <a:prstGeom prst="line">
            <a:avLst/>
          </a:prstGeom>
          <a:noFill/>
          <a:ln w="9525">
            <a:noFill/>
            <a:round/>
          </a:ln>
        </p:spPr>
        <p:txBody>
          <a:bodyPr/>
          <a:lstStyle/>
          <a:p>
            <a:pPr fontAlgn="base">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endParaRPr>
          </a:p>
        </p:txBody>
      </p:sp>
      <p:sp>
        <p:nvSpPr>
          <p:cNvPr id="25" name="Freeform 11"/>
          <p:cNvSpPr/>
          <p:nvPr userDrawn="1"/>
        </p:nvSpPr>
        <p:spPr bwMode="auto">
          <a:xfrm>
            <a:off x="606428" y="2738190"/>
            <a:ext cx="981075" cy="198834"/>
          </a:xfrm>
          <a:custGeom>
            <a:avLst/>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ln>
        </p:spPr>
        <p:txBody>
          <a:bodyPr/>
          <a:lstStyle/>
          <a:p>
            <a:pPr fontAlgn="base">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endParaRPr>
          </a:p>
        </p:txBody>
      </p:sp>
      <p:sp>
        <p:nvSpPr>
          <p:cNvPr id="26" name="Freeform 13"/>
          <p:cNvSpPr/>
          <p:nvPr userDrawn="1"/>
        </p:nvSpPr>
        <p:spPr bwMode="auto">
          <a:xfrm>
            <a:off x="1555750" y="2459584"/>
            <a:ext cx="1566863" cy="309563"/>
          </a:xfrm>
          <a:custGeom>
            <a:avLst/>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a:lstStyle/>
          <a:p>
            <a:pPr fontAlgn="base">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endParaRPr>
          </a:p>
        </p:txBody>
      </p:sp>
      <p:sp>
        <p:nvSpPr>
          <p:cNvPr id="27" name="Freeform 15"/>
          <p:cNvSpPr/>
          <p:nvPr userDrawn="1"/>
        </p:nvSpPr>
        <p:spPr bwMode="auto">
          <a:xfrm>
            <a:off x="712791" y="946300"/>
            <a:ext cx="2541587" cy="845344"/>
          </a:xfrm>
          <a:custGeom>
            <a:avLst/>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a:lstStyle/>
          <a:p>
            <a:pPr fontAlgn="base">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endParaRPr>
          </a:p>
        </p:txBody>
      </p:sp>
      <p:sp>
        <p:nvSpPr>
          <p:cNvPr id="28" name="Freeform 16"/>
          <p:cNvSpPr/>
          <p:nvPr userDrawn="1"/>
        </p:nvSpPr>
        <p:spPr bwMode="auto">
          <a:xfrm>
            <a:off x="390525" y="1778547"/>
            <a:ext cx="325438" cy="1190625"/>
          </a:xfrm>
          <a:custGeom>
            <a:avLst/>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ln>
        </p:spPr>
        <p:txBody>
          <a:bodyPr/>
          <a:lstStyle/>
          <a:p>
            <a:pPr fontAlgn="base">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endParaRPr>
          </a:p>
        </p:txBody>
      </p:sp>
      <p:sp>
        <p:nvSpPr>
          <p:cNvPr id="29" name="Freeform 17"/>
          <p:cNvSpPr/>
          <p:nvPr userDrawn="1"/>
        </p:nvSpPr>
        <p:spPr bwMode="auto">
          <a:xfrm>
            <a:off x="3125788" y="952253"/>
            <a:ext cx="1308100" cy="1528763"/>
          </a:xfrm>
          <a:custGeom>
            <a:avLst/>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a:lstStyle/>
          <a:p>
            <a:pPr fontAlgn="base">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endParaRPr>
          </a:p>
        </p:txBody>
      </p:sp>
      <p:sp>
        <p:nvSpPr>
          <p:cNvPr id="30" name="Line 51"/>
          <p:cNvSpPr>
            <a:spLocks noChangeShapeType="1"/>
          </p:cNvSpPr>
          <p:nvPr userDrawn="1"/>
        </p:nvSpPr>
        <p:spPr bwMode="auto">
          <a:xfrm>
            <a:off x="2581275" y="4365775"/>
            <a:ext cx="2659063" cy="4763"/>
          </a:xfrm>
          <a:prstGeom prst="line">
            <a:avLst/>
          </a:prstGeom>
          <a:noFill/>
          <a:ln w="33338">
            <a:solidFill>
              <a:srgbClr val="FFFFFF"/>
            </a:solidFill>
            <a:miter lim="800000"/>
          </a:ln>
        </p:spPr>
        <p:txBody>
          <a:bodyPr/>
          <a:lstStyle/>
          <a:p>
            <a:pPr fontAlgn="base">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endParaRPr>
          </a:p>
        </p:txBody>
      </p:sp>
      <p:sp>
        <p:nvSpPr>
          <p:cNvPr id="31" name="Text Box 52"/>
          <p:cNvSpPr txBox="1">
            <a:spLocks noChangeArrowheads="1"/>
          </p:cNvSpPr>
          <p:nvPr userDrawn="1"/>
        </p:nvSpPr>
        <p:spPr bwMode="auto">
          <a:xfrm>
            <a:off x="5652120" y="2051200"/>
            <a:ext cx="3233737" cy="351235"/>
          </a:xfrm>
          <a:prstGeom prst="rect">
            <a:avLst/>
          </a:prstGeom>
          <a:noFill/>
          <a:ln w="9525">
            <a:noFill/>
            <a:miter lim="800000"/>
          </a:ln>
        </p:spPr>
        <p:txBody>
          <a:bodyPr anchor="ctr"/>
          <a:lstStyle/>
          <a:p>
            <a:pPr fontAlgn="base">
              <a:spcBef>
                <a:spcPct val="50000"/>
              </a:spcBef>
              <a:spcAft>
                <a:spcPct val="0"/>
              </a:spcAft>
            </a:pPr>
            <a:r>
              <a:rPr lang="en-US" altLang="zh-CN" dirty="0">
                <a:solidFill>
                  <a:srgbClr val="FFFFFF"/>
                </a:solidFill>
                <a:latin typeface="Arial" panose="020B0604020202020204" pitchFamily="34" charset="0"/>
                <a:ea typeface="微软雅黑" panose="020B0503020204020204" pitchFamily="34" charset="-122"/>
              </a:rPr>
              <a:t>user.qzone.qq.com/11020228</a:t>
            </a:r>
            <a:endParaRPr lang="en-GB" altLang="zh-CN" dirty="0">
              <a:solidFill>
                <a:srgbClr val="FFFFFF"/>
              </a:solidFill>
              <a:latin typeface="Arial" panose="020B0604020202020204" pitchFamily="34" charset="0"/>
              <a:ea typeface="微软雅黑" panose="020B0503020204020204" pitchFamily="34" charset="-122"/>
            </a:endParaRPr>
          </a:p>
        </p:txBody>
      </p:sp>
      <p:sp>
        <p:nvSpPr>
          <p:cNvPr id="32" name="Text Box 54"/>
          <p:cNvSpPr txBox="1">
            <a:spLocks noChangeArrowheads="1"/>
          </p:cNvSpPr>
          <p:nvPr userDrawn="1"/>
        </p:nvSpPr>
        <p:spPr bwMode="auto">
          <a:xfrm>
            <a:off x="5652120" y="2842965"/>
            <a:ext cx="2952328" cy="351234"/>
          </a:xfrm>
          <a:prstGeom prst="rect">
            <a:avLst/>
          </a:prstGeom>
          <a:noFill/>
          <a:ln w="9525">
            <a:noFill/>
            <a:miter lim="800000"/>
          </a:ln>
        </p:spPr>
        <p:txBody>
          <a:bodyPr anchor="ctr"/>
          <a:lstStyle/>
          <a:p>
            <a:pPr fontAlgn="base">
              <a:spcBef>
                <a:spcPct val="50000"/>
              </a:spcBef>
              <a:spcAft>
                <a:spcPct val="0"/>
              </a:spcAft>
            </a:pPr>
            <a:r>
              <a:rPr lang="en-US" altLang="zh-CN" dirty="0">
                <a:solidFill>
                  <a:srgbClr val="FFFFFF"/>
                </a:solidFill>
                <a:latin typeface="Arial" panose="020B0604020202020204" pitchFamily="34" charset="0"/>
                <a:ea typeface="微软雅黑" panose="020B0503020204020204" pitchFamily="34" charset="-122"/>
              </a:rPr>
              <a:t>11020228@qq.com</a:t>
            </a:r>
          </a:p>
        </p:txBody>
      </p:sp>
      <p:sp>
        <p:nvSpPr>
          <p:cNvPr id="33" name="Text Box 59"/>
          <p:cNvSpPr txBox="1">
            <a:spLocks noChangeArrowheads="1"/>
          </p:cNvSpPr>
          <p:nvPr userDrawn="1"/>
        </p:nvSpPr>
        <p:spPr bwMode="auto">
          <a:xfrm>
            <a:off x="5652120" y="3632350"/>
            <a:ext cx="2952328" cy="351235"/>
          </a:xfrm>
          <a:prstGeom prst="rect">
            <a:avLst/>
          </a:prstGeom>
          <a:noFill/>
          <a:ln w="9525">
            <a:noFill/>
            <a:miter lim="800000"/>
          </a:ln>
        </p:spPr>
        <p:txBody>
          <a:bodyPr anchor="ctr"/>
          <a:lstStyle/>
          <a:p>
            <a:pPr fontAlgn="base">
              <a:spcBef>
                <a:spcPct val="50000"/>
              </a:spcBef>
              <a:spcAft>
                <a:spcPct val="0"/>
              </a:spcAft>
            </a:pPr>
            <a:r>
              <a:rPr lang="en-US" altLang="zh-CN" dirty="0">
                <a:solidFill>
                  <a:srgbClr val="FFFFFF"/>
                </a:solidFill>
                <a:latin typeface="Arial" panose="020B0604020202020204" pitchFamily="34" charset="0"/>
                <a:ea typeface="微软雅黑" panose="020B0503020204020204" pitchFamily="34" charset="-122"/>
              </a:rPr>
              <a:t>www.weibo.com/teliss</a:t>
            </a:r>
            <a:endParaRPr lang="en-GB" altLang="zh-CN" dirty="0">
              <a:solidFill>
                <a:srgbClr val="FFFFFF"/>
              </a:solidFill>
              <a:latin typeface="Arial" panose="020B0604020202020204" pitchFamily="34" charset="0"/>
              <a:ea typeface="微软雅黑" panose="020B0503020204020204" pitchFamily="34" charset="-122"/>
            </a:endParaRPr>
          </a:p>
        </p:txBody>
      </p:sp>
      <p:sp>
        <p:nvSpPr>
          <p:cNvPr id="34" name="Text Box 62"/>
          <p:cNvSpPr txBox="1">
            <a:spLocks noChangeArrowheads="1"/>
          </p:cNvSpPr>
          <p:nvPr userDrawn="1"/>
        </p:nvSpPr>
        <p:spPr bwMode="auto">
          <a:xfrm>
            <a:off x="5724128" y="710556"/>
            <a:ext cx="3316685" cy="919163"/>
          </a:xfrm>
          <a:prstGeom prst="rect">
            <a:avLst/>
          </a:prstGeom>
          <a:noFill/>
          <a:ln w="9525">
            <a:noFill/>
            <a:miter lim="800000"/>
          </a:ln>
        </p:spPr>
        <p:txBody>
          <a:bodyPr anchor="ctr"/>
          <a:lstStyle/>
          <a:p>
            <a:pPr fontAlgn="base">
              <a:spcBef>
                <a:spcPct val="50000"/>
              </a:spcBef>
              <a:spcAft>
                <a:spcPct val="0"/>
              </a:spcAft>
            </a:pPr>
            <a:r>
              <a:rPr lang="zh-CN" altLang="en-US" dirty="0">
                <a:solidFill>
                  <a:srgbClr val="FFFFFF"/>
                </a:solidFill>
                <a:ea typeface="微软雅黑" panose="020B0503020204020204" pitchFamily="34" charset="-122"/>
              </a:rPr>
              <a:t>课件制作：布衣公子</a:t>
            </a:r>
            <a:r>
              <a:rPr lang="en-US" altLang="zh-CN" dirty="0">
                <a:solidFill>
                  <a:srgbClr val="FFFFFF"/>
                </a:solidFill>
                <a:ea typeface="微软雅黑" panose="020B0503020204020204" pitchFamily="34" charset="-122"/>
              </a:rPr>
              <a:t>/@</a:t>
            </a:r>
            <a:r>
              <a:rPr lang="en-US" altLang="zh-CN" dirty="0" err="1">
                <a:solidFill>
                  <a:srgbClr val="FFFFFF"/>
                </a:solidFill>
                <a:ea typeface="微软雅黑" panose="020B0503020204020204" pitchFamily="34" charset="-122"/>
              </a:rPr>
              <a:t>teliss</a:t>
            </a:r>
            <a:endParaRPr lang="en-GB" altLang="zh-CN" dirty="0">
              <a:solidFill>
                <a:srgbClr val="FFFFFF"/>
              </a:solidFill>
              <a:ea typeface="微软雅黑" panose="020B0503020204020204" pitchFamily="34" charset="-122"/>
            </a:endParaRPr>
          </a:p>
        </p:txBody>
      </p:sp>
      <p:sp>
        <p:nvSpPr>
          <p:cNvPr id="35" name="TextBox 34"/>
          <p:cNvSpPr txBox="1"/>
          <p:nvPr userDrawn="1"/>
        </p:nvSpPr>
        <p:spPr>
          <a:xfrm rot="20445248">
            <a:off x="842805" y="1491904"/>
            <a:ext cx="2954655" cy="923330"/>
          </a:xfrm>
          <a:prstGeom prst="rect">
            <a:avLst/>
          </a:prstGeom>
          <a:noFill/>
        </p:spPr>
        <p:txBody>
          <a:bodyPr wrap="none">
            <a:spAutoFit/>
          </a:bodyPr>
          <a:lstStyle/>
          <a:p>
            <a:pPr fontAlgn="base">
              <a:spcBef>
                <a:spcPct val="0"/>
              </a:spcBef>
              <a:spcAft>
                <a:spcPct val="0"/>
              </a:spcAft>
              <a:defRPr/>
            </a:pPr>
            <a:r>
              <a:rPr lang="zh-CN" altLang="en-US" sz="5400" b="1" dirty="0">
                <a:solidFill>
                  <a:srgbClr val="FFFFFF"/>
                </a:solidFill>
                <a:ea typeface="微软雅黑" panose="020B0503020204020204" pitchFamily="34" charset="-122"/>
              </a:rPr>
              <a:t>谢谢观看</a:t>
            </a:r>
          </a:p>
        </p:txBody>
      </p:sp>
      <p:pic>
        <p:nvPicPr>
          <p:cNvPr id="36" name="Picture 3" descr="C:\Documents and Settings\tdz\桌面\QQzone.png"/>
          <p:cNvPicPr>
            <a:picLocks noChangeAspect="1" noChangeArrowheads="1"/>
          </p:cNvPicPr>
          <p:nvPr userDrawn="1"/>
        </p:nvPicPr>
        <p:blipFill>
          <a:blip r:embed="rId4"/>
          <a:srcRect/>
          <a:stretch>
            <a:fillRect/>
          </a:stretch>
        </p:blipFill>
        <p:spPr bwMode="auto">
          <a:xfrm>
            <a:off x="5004050" y="2022992"/>
            <a:ext cx="450416" cy="42666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Documents and Settings\tdz\桌面\未标题-2.png"/>
          <p:cNvPicPr>
            <a:picLocks noChangeAspect="1" noChangeArrowheads="1"/>
          </p:cNvPicPr>
          <p:nvPr userDrawn="1"/>
        </p:nvPicPr>
        <p:blipFill>
          <a:blip r:embed="rId5" cstate="screen"/>
          <a:srcRect/>
          <a:stretch>
            <a:fillRect/>
          </a:stretch>
        </p:blipFill>
        <p:spPr bwMode="auto">
          <a:xfrm>
            <a:off x="5008683" y="3632350"/>
            <a:ext cx="457143" cy="41142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C:\Documents and Settings\tdz\桌面\未标题-2.png"/>
          <p:cNvPicPr>
            <a:picLocks noChangeAspect="1" noChangeArrowheads="1"/>
          </p:cNvPicPr>
          <p:nvPr userDrawn="1"/>
        </p:nvPicPr>
        <p:blipFill>
          <a:blip r:embed="rId6" cstate="screen"/>
          <a:srcRect/>
          <a:stretch>
            <a:fillRect/>
          </a:stretch>
        </p:blipFill>
        <p:spPr bwMode="auto">
          <a:xfrm>
            <a:off x="5049076" y="2814376"/>
            <a:ext cx="360363" cy="40841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9" descr="E:\仝德志文件，勿删！\03-参考文档\！PPT图片及版面资源\06-PPT精选插图\05-头像\嘿嘿.png"/>
          <p:cNvPicPr>
            <a:picLocks noChangeAspect="1" noChangeArrowheads="1"/>
          </p:cNvPicPr>
          <p:nvPr userDrawn="1"/>
        </p:nvPicPr>
        <p:blipFill>
          <a:blip r:embed="rId7"/>
          <a:srcRect/>
          <a:stretch>
            <a:fillRect/>
          </a:stretch>
        </p:blipFill>
        <p:spPr bwMode="auto">
          <a:xfrm>
            <a:off x="4790760" y="728321"/>
            <a:ext cx="853334" cy="8533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Documents and Settings\tdz\桌面\01.jpeg"/>
          <p:cNvPicPr>
            <a:picLocks noChangeAspect="1" noChangeArrowheads="1"/>
          </p:cNvPicPr>
          <p:nvPr userDrawn="1"/>
        </p:nvPicPr>
        <p:blipFill>
          <a:blip r:embed="rId8"/>
          <a:srcRect/>
          <a:stretch>
            <a:fillRect/>
          </a:stretch>
        </p:blipFill>
        <p:spPr bwMode="auto">
          <a:xfrm>
            <a:off x="3106152" y="4635336"/>
            <a:ext cx="2915533" cy="181800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 name="Picture 3" descr="C:\Documents and Settings\tdz\桌面\02.jpg"/>
          <p:cNvPicPr>
            <a:picLocks noChangeAspect="1" noChangeArrowheads="1"/>
          </p:cNvPicPr>
          <p:nvPr userDrawn="1"/>
        </p:nvPicPr>
        <p:blipFill>
          <a:blip r:embed="rId9"/>
          <a:srcRect/>
          <a:stretch>
            <a:fillRect/>
          </a:stretch>
        </p:blipFill>
        <p:spPr bwMode="auto">
          <a:xfrm>
            <a:off x="6146651" y="4635336"/>
            <a:ext cx="2908800" cy="181800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 name="Picture 4" descr="C:\Documents and Settings\tdz\桌面\商务团队.jpg"/>
          <p:cNvPicPr>
            <a:picLocks noChangeAspect="1" noChangeArrowheads="1"/>
          </p:cNvPicPr>
          <p:nvPr userDrawn="1"/>
        </p:nvPicPr>
        <p:blipFill>
          <a:blip r:embed="rId10"/>
          <a:srcRect/>
          <a:stretch>
            <a:fillRect/>
          </a:stretch>
        </p:blipFill>
        <p:spPr bwMode="auto">
          <a:xfrm>
            <a:off x="79024" y="4635336"/>
            <a:ext cx="2908800" cy="181800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300"/>
                                        <p:tgtEl>
                                          <p:spTgt spid="40"/>
                                        </p:tgtEl>
                                      </p:cBhvr>
                                    </p:animEffect>
                                  </p:childTnLst>
                                </p:cTn>
                              </p:par>
                              <p:par>
                                <p:cTn id="8" presetID="2" presetClass="entr" presetSubtype="1"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 calcmode="lin" valueType="num">
                                      <p:cBhvr additive="base">
                                        <p:cTn id="10" dur="1000" fill="hold"/>
                                        <p:tgtEl>
                                          <p:spTgt spid="40"/>
                                        </p:tgtEl>
                                        <p:attrNameLst>
                                          <p:attrName>ppt_x</p:attrName>
                                        </p:attrNameLst>
                                      </p:cBhvr>
                                      <p:tavLst>
                                        <p:tav tm="0">
                                          <p:val>
                                            <p:strVal val="#ppt_x"/>
                                          </p:val>
                                        </p:tav>
                                        <p:tav tm="100000">
                                          <p:val>
                                            <p:strVal val="#ppt_x"/>
                                          </p:val>
                                        </p:tav>
                                      </p:tavLst>
                                    </p:anim>
                                    <p:anim calcmode="lin" valueType="num">
                                      <p:cBhvr additive="base">
                                        <p:cTn id="11" dur="1000" fill="hold"/>
                                        <p:tgtEl>
                                          <p:spTgt spid="40"/>
                                        </p:tgtEl>
                                        <p:attrNameLst>
                                          <p:attrName>ppt_y</p:attrName>
                                        </p:attrNameLst>
                                      </p:cBhvr>
                                      <p:tavLst>
                                        <p:tav tm="0">
                                          <p:val>
                                            <p:strVal val="0-#ppt_h/2"/>
                                          </p:val>
                                        </p:tav>
                                        <p:tav tm="100000">
                                          <p:val>
                                            <p:strVal val="#ppt_y"/>
                                          </p:val>
                                        </p:tav>
                                      </p:tavLst>
                                    </p:anim>
                                  </p:childTnLst>
                                </p:cTn>
                              </p:par>
                              <p:par>
                                <p:cTn id="12" presetID="8" presetClass="emph" presetSubtype="0" fill="hold" nodeType="withEffect">
                                  <p:stCondLst>
                                    <p:cond delay="0"/>
                                  </p:stCondLst>
                                  <p:childTnLst>
                                    <p:animRot by="21600000">
                                      <p:cBhvr>
                                        <p:cTn id="13" dur="1000" fill="hold"/>
                                        <p:tgtEl>
                                          <p:spTgt spid="40"/>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250"/>
                                        <p:tgtEl>
                                          <p:spTgt spid="41"/>
                                        </p:tgtEl>
                                      </p:cBhvr>
                                    </p:animEffect>
                                  </p:childTnLst>
                                </p:cTn>
                              </p:par>
                              <p:par>
                                <p:cTn id="17" presetID="2" presetClass="entr" presetSubtype="2"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1+#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par>
                                <p:cTn id="21" presetID="8" presetClass="emph" presetSubtype="0" fill="hold" nodeType="withEffect">
                                  <p:stCondLst>
                                    <p:cond delay="0"/>
                                  </p:stCondLst>
                                  <p:childTnLst>
                                    <p:animRot by="21600000">
                                      <p:cBhvr>
                                        <p:cTn id="22" dur="1000" fill="hold"/>
                                        <p:tgtEl>
                                          <p:spTgt spid="41"/>
                                        </p:tgtEl>
                                        <p:attrNameLst>
                                          <p:attrName>r</p:attrName>
                                        </p:attrNameLst>
                                      </p:cBhvr>
                                    </p:animRo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250"/>
                                        <p:tgtEl>
                                          <p:spTgt spid="42"/>
                                        </p:tgtEl>
                                      </p:cBhvr>
                                    </p:animEffect>
                                  </p:childTnLst>
                                </p:cTn>
                              </p:par>
                              <p:par>
                                <p:cTn id="26" presetID="2" presetClass="entr" presetSubtype="8"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1000" fill="hold"/>
                                        <p:tgtEl>
                                          <p:spTgt spid="42"/>
                                        </p:tgtEl>
                                        <p:attrNameLst>
                                          <p:attrName>ppt_x</p:attrName>
                                        </p:attrNameLst>
                                      </p:cBhvr>
                                      <p:tavLst>
                                        <p:tav tm="0">
                                          <p:val>
                                            <p:strVal val="0-#ppt_w/2"/>
                                          </p:val>
                                        </p:tav>
                                        <p:tav tm="100000">
                                          <p:val>
                                            <p:strVal val="#ppt_x"/>
                                          </p:val>
                                        </p:tav>
                                      </p:tavLst>
                                    </p:anim>
                                    <p:anim calcmode="lin" valueType="num">
                                      <p:cBhvr additive="base">
                                        <p:cTn id="29" dur="1000" fill="hold"/>
                                        <p:tgtEl>
                                          <p:spTgt spid="42"/>
                                        </p:tgtEl>
                                        <p:attrNameLst>
                                          <p:attrName>ppt_y</p:attrName>
                                        </p:attrNameLst>
                                      </p:cBhvr>
                                      <p:tavLst>
                                        <p:tav tm="0">
                                          <p:val>
                                            <p:strVal val="#ppt_y"/>
                                          </p:val>
                                        </p:tav>
                                        <p:tav tm="100000">
                                          <p:val>
                                            <p:strVal val="#ppt_y"/>
                                          </p:val>
                                        </p:tav>
                                      </p:tavLst>
                                    </p:anim>
                                  </p:childTnLst>
                                </p:cTn>
                              </p:par>
                              <p:par>
                                <p:cTn id="30" presetID="8" presetClass="emph" presetSubtype="0" fill="hold" nodeType="withEffect">
                                  <p:stCondLst>
                                    <p:cond delay="0"/>
                                  </p:stCondLst>
                                  <p:childTnLst>
                                    <p:animRot by="21600000">
                                      <p:cBhvr>
                                        <p:cTn id="31" dur="1000" fill="hold"/>
                                        <p:tgtEl>
                                          <p:spTgt spid="42"/>
                                        </p:tgtEl>
                                        <p:attrNameLst>
                                          <p:attrName>r</p:attrName>
                                        </p:attrNameLst>
                                      </p:cBhvr>
                                    </p:animRo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2000"/>
                            </p:stCondLst>
                            <p:childTnLst>
                              <p:par>
                                <p:cTn id="37" presetID="2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par>
                          <p:cTn id="40" fill="hold">
                            <p:stCondLst>
                              <p:cond delay="2500"/>
                            </p:stCondLst>
                            <p:childTnLst>
                              <p:par>
                                <p:cTn id="41" presetID="22" presetClass="entr" presetSubtype="2"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right)">
                                      <p:cBhvr>
                                        <p:cTn id="43" dur="500"/>
                                        <p:tgtEl>
                                          <p:spTgt spid="25"/>
                                        </p:tgtEl>
                                      </p:cBhvr>
                                    </p:animEffect>
                                  </p:childTnLst>
                                </p:cTn>
                              </p:par>
                            </p:childTnLst>
                          </p:cTn>
                        </p:par>
                        <p:par>
                          <p:cTn id="44" fill="hold">
                            <p:stCondLst>
                              <p:cond delay="3000"/>
                            </p:stCondLst>
                            <p:childTnLst>
                              <p:par>
                                <p:cTn id="45" presetID="2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par>
                          <p:cTn id="48" fill="hold">
                            <p:stCondLst>
                              <p:cond delay="3500"/>
                            </p:stCondLst>
                            <p:childTnLst>
                              <p:par>
                                <p:cTn id="49" presetID="22" presetClass="entr" presetSubtype="4"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up)">
                                      <p:cBhvr>
                                        <p:cTn id="55" dur="500"/>
                                        <p:tgtEl>
                                          <p:spTgt spid="29"/>
                                        </p:tgtEl>
                                      </p:cBhvr>
                                    </p:animEffect>
                                  </p:childTnLst>
                                </p:cTn>
                              </p:par>
                            </p:childTnLst>
                          </p:cTn>
                        </p:par>
                        <p:par>
                          <p:cTn id="56" fill="hold">
                            <p:stCondLst>
                              <p:cond delay="4500"/>
                            </p:stCondLst>
                            <p:childTnLst>
                              <p:par>
                                <p:cTn id="57" presetID="22" presetClass="entr" presetSubtype="1"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up)">
                                      <p:cBhvr>
                                        <p:cTn id="59" dur="500"/>
                                        <p:tgtEl>
                                          <p:spTgt spid="26"/>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up)">
                                      <p:cBhvr>
                                        <p:cTn id="63" dur="500"/>
                                        <p:tgtEl>
                                          <p:spTgt spid="11"/>
                                        </p:tgtEl>
                                      </p:cBhvr>
                                    </p:animEffect>
                                  </p:childTnLst>
                                </p:cTn>
                              </p:par>
                            </p:childTnLst>
                          </p:cTn>
                        </p:par>
                        <p:par>
                          <p:cTn id="64" fill="hold">
                            <p:stCondLst>
                              <p:cond delay="5500"/>
                            </p:stCondLst>
                            <p:childTnLst>
                              <p:par>
                                <p:cTn id="65" presetID="22" presetClass="entr" presetSubtype="8" fill="hold" nodeType="after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wipe(left)">
                                      <p:cBhvr>
                                        <p:cTn id="67" dur="500"/>
                                        <p:tgtEl>
                                          <p:spTgt spid="35">
                                            <p:txEl>
                                              <p:pRg st="0" end="0"/>
                                            </p:txEl>
                                          </p:spTgt>
                                        </p:tgtEl>
                                      </p:cBhvr>
                                    </p:animEffect>
                                  </p:childTnLst>
                                </p:cTn>
                              </p:par>
                            </p:childTnLst>
                          </p:cTn>
                        </p:par>
                        <p:par>
                          <p:cTn id="68" fill="hold">
                            <p:stCondLst>
                              <p:cond delay="6000"/>
                            </p:stCondLst>
                            <p:childTnLst>
                              <p:par>
                                <p:cTn id="69" presetID="22" presetClass="entr" presetSubtype="8"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par>
                          <p:cTn id="72" fill="hold">
                            <p:stCondLst>
                              <p:cond delay="6500"/>
                            </p:stCondLst>
                            <p:childTnLst>
                              <p:par>
                                <p:cTn id="73" presetID="22" presetClass="entr" presetSubtype="4"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down)">
                                      <p:cBhvr>
                                        <p:cTn id="75" dur="500"/>
                                        <p:tgtEl>
                                          <p:spTgt spid="6"/>
                                        </p:tgtEl>
                                      </p:cBhvr>
                                    </p:animEffect>
                                  </p:childTnLst>
                                </p:cTn>
                              </p:par>
                            </p:childTnLst>
                          </p:cTn>
                        </p:par>
                        <p:par>
                          <p:cTn id="76" fill="hold">
                            <p:stCondLst>
                              <p:cond delay="7000"/>
                            </p:stCondLst>
                            <p:childTnLst>
                              <p:par>
                                <p:cTn id="77" presetID="17" presetClass="entr" presetSubtype="10"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strVal val="#ppt_h"/>
                                          </p:val>
                                        </p:tav>
                                        <p:tav tm="100000">
                                          <p:val>
                                            <p:strVal val="#ppt_h"/>
                                          </p:val>
                                        </p:tav>
                                      </p:tavLst>
                                    </p:anim>
                                  </p:childTnLst>
                                </p:cTn>
                              </p:par>
                              <p:par>
                                <p:cTn id="81" presetID="17" presetClass="entr" presetSubtype="1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22" presetClass="entr" presetSubtype="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wipe(left)">
                                      <p:cBhvr>
                                        <p:cTn id="88" dur="500"/>
                                        <p:tgtEl>
                                          <p:spTgt spid="34"/>
                                        </p:tgtEl>
                                      </p:cBhvr>
                                    </p:animEffect>
                                  </p:childTnLst>
                                </p:cTn>
                              </p:par>
                              <p:par>
                                <p:cTn id="89" presetID="17" presetClass="entr" presetSubtype="10" fill="hold" nodeType="with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500" fill="hold"/>
                                        <p:tgtEl>
                                          <p:spTgt spid="13"/>
                                        </p:tgtEl>
                                        <p:attrNameLst>
                                          <p:attrName>ppt_w</p:attrName>
                                        </p:attrNameLst>
                                      </p:cBhvr>
                                      <p:tavLst>
                                        <p:tav tm="0">
                                          <p:val>
                                            <p:fltVal val="0"/>
                                          </p:val>
                                        </p:tav>
                                        <p:tav tm="100000">
                                          <p:val>
                                            <p:strVal val="#ppt_w"/>
                                          </p:val>
                                        </p:tav>
                                      </p:tavLst>
                                    </p:anim>
                                    <p:anim calcmode="lin" valueType="num">
                                      <p:cBhvr>
                                        <p:cTn id="92" dur="500" fill="hold"/>
                                        <p:tgtEl>
                                          <p:spTgt spid="13"/>
                                        </p:tgtEl>
                                        <p:attrNameLst>
                                          <p:attrName>ppt_h</p:attrName>
                                        </p:attrNameLst>
                                      </p:cBhvr>
                                      <p:tavLst>
                                        <p:tav tm="0">
                                          <p:val>
                                            <p:strVal val="#ppt_h"/>
                                          </p:val>
                                        </p:tav>
                                        <p:tav tm="100000">
                                          <p:val>
                                            <p:strVal val="#ppt_h"/>
                                          </p:val>
                                        </p:tav>
                                      </p:tavLst>
                                    </p:anim>
                                  </p:childTnLst>
                                </p:cTn>
                              </p:par>
                              <p:par>
                                <p:cTn id="93" presetID="17" presetClass="entr" presetSubtype="10" fill="hold"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p:cTn id="95" dur="500" fill="hold"/>
                                        <p:tgtEl>
                                          <p:spTgt spid="36"/>
                                        </p:tgtEl>
                                        <p:attrNameLst>
                                          <p:attrName>ppt_w</p:attrName>
                                        </p:attrNameLst>
                                      </p:cBhvr>
                                      <p:tavLst>
                                        <p:tav tm="0">
                                          <p:val>
                                            <p:fltVal val="0"/>
                                          </p:val>
                                        </p:tav>
                                        <p:tav tm="100000">
                                          <p:val>
                                            <p:strVal val="#ppt_w"/>
                                          </p:val>
                                        </p:tav>
                                      </p:tavLst>
                                    </p:anim>
                                    <p:anim calcmode="lin" valueType="num">
                                      <p:cBhvr>
                                        <p:cTn id="96" dur="500" fill="hold"/>
                                        <p:tgtEl>
                                          <p:spTgt spid="36"/>
                                        </p:tgtEl>
                                        <p:attrNameLst>
                                          <p:attrName>ppt_h</p:attrName>
                                        </p:attrNameLst>
                                      </p:cBhvr>
                                      <p:tavLst>
                                        <p:tav tm="0">
                                          <p:val>
                                            <p:strVal val="#ppt_h"/>
                                          </p:val>
                                        </p:tav>
                                        <p:tav tm="100000">
                                          <p:val>
                                            <p:strVal val="#ppt_h"/>
                                          </p:val>
                                        </p:tav>
                                      </p:tavLst>
                                    </p:anim>
                                  </p:childTnLst>
                                </p:cTn>
                              </p:par>
                            </p:childTnLst>
                          </p:cTn>
                        </p:par>
                        <p:par>
                          <p:cTn id="97" fill="hold">
                            <p:stCondLst>
                              <p:cond delay="8000"/>
                            </p:stCondLst>
                            <p:childTnLst>
                              <p:par>
                                <p:cTn id="98" presetID="22" presetClass="entr" presetSubtype="8"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8500"/>
                            </p:stCondLst>
                            <p:childTnLst>
                              <p:par>
                                <p:cTn id="102" presetID="17" presetClass="entr" presetSubtype="10" fill="hold"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strVal val="#ppt_h"/>
                                          </p:val>
                                        </p:tav>
                                        <p:tav tm="100000">
                                          <p:val>
                                            <p:strVal val="#ppt_h"/>
                                          </p:val>
                                        </p:tav>
                                      </p:tavLst>
                                    </p:anim>
                                  </p:childTnLst>
                                </p:cTn>
                              </p:par>
                              <p:par>
                                <p:cTn id="106" presetID="17" presetClass="entr" presetSubtype="10" fill="hold" nodeType="withEffect">
                                  <p:stCondLst>
                                    <p:cond delay="0"/>
                                  </p:stCondLst>
                                  <p:childTnLst>
                                    <p:set>
                                      <p:cBhvr>
                                        <p:cTn id="107" dur="1" fill="hold">
                                          <p:stCondLst>
                                            <p:cond delay="0"/>
                                          </p:stCondLst>
                                        </p:cTn>
                                        <p:tgtEl>
                                          <p:spTgt spid="38"/>
                                        </p:tgtEl>
                                        <p:attrNameLst>
                                          <p:attrName>style.visibility</p:attrName>
                                        </p:attrNameLst>
                                      </p:cBhvr>
                                      <p:to>
                                        <p:strVal val="visible"/>
                                      </p:to>
                                    </p:set>
                                    <p:anim calcmode="lin" valueType="num">
                                      <p:cBhvr>
                                        <p:cTn id="108" dur="500" fill="hold"/>
                                        <p:tgtEl>
                                          <p:spTgt spid="38"/>
                                        </p:tgtEl>
                                        <p:attrNameLst>
                                          <p:attrName>ppt_w</p:attrName>
                                        </p:attrNameLst>
                                      </p:cBhvr>
                                      <p:tavLst>
                                        <p:tav tm="0">
                                          <p:val>
                                            <p:fltVal val="0"/>
                                          </p:val>
                                        </p:tav>
                                        <p:tav tm="100000">
                                          <p:val>
                                            <p:strVal val="#ppt_w"/>
                                          </p:val>
                                        </p:tav>
                                      </p:tavLst>
                                    </p:anim>
                                    <p:anim calcmode="lin" valueType="num">
                                      <p:cBhvr>
                                        <p:cTn id="109" dur="500" fill="hold"/>
                                        <p:tgtEl>
                                          <p:spTgt spid="38"/>
                                        </p:tgtEl>
                                        <p:attrNameLst>
                                          <p:attrName>ppt_h</p:attrName>
                                        </p:attrNameLst>
                                      </p:cBhvr>
                                      <p:tavLst>
                                        <p:tav tm="0">
                                          <p:val>
                                            <p:strVal val="#ppt_h"/>
                                          </p:val>
                                        </p:tav>
                                        <p:tav tm="100000">
                                          <p:val>
                                            <p:strVal val="#ppt_h"/>
                                          </p:val>
                                        </p:tav>
                                      </p:tavLst>
                                    </p:anim>
                                  </p:childTnLst>
                                </p:cTn>
                              </p:par>
                            </p:childTnLst>
                          </p:cTn>
                        </p:par>
                        <p:par>
                          <p:cTn id="110" fill="hold">
                            <p:stCondLst>
                              <p:cond delay="9000"/>
                            </p:stCondLst>
                            <p:childTnLst>
                              <p:par>
                                <p:cTn id="111" presetID="22" presetClass="entr" presetSubtype="8" fill="hold" grpId="0" nodeType="after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wipe(left)">
                                      <p:cBhvr>
                                        <p:cTn id="113" dur="500"/>
                                        <p:tgtEl>
                                          <p:spTgt spid="32"/>
                                        </p:tgtEl>
                                      </p:cBhvr>
                                    </p:animEffect>
                                  </p:childTnLst>
                                </p:cTn>
                              </p:par>
                              <p:par>
                                <p:cTn id="114" presetID="17" presetClass="entr" presetSubtype="10" fill="hold" nodeType="with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500" fill="hold"/>
                                        <p:tgtEl>
                                          <p:spTgt spid="20"/>
                                        </p:tgtEl>
                                        <p:attrNameLst>
                                          <p:attrName>ppt_w</p:attrName>
                                        </p:attrNameLst>
                                      </p:cBhvr>
                                      <p:tavLst>
                                        <p:tav tm="0">
                                          <p:val>
                                            <p:fltVal val="0"/>
                                          </p:val>
                                        </p:tav>
                                        <p:tav tm="100000">
                                          <p:val>
                                            <p:strVal val="#ppt_w"/>
                                          </p:val>
                                        </p:tav>
                                      </p:tavLst>
                                    </p:anim>
                                    <p:anim calcmode="lin" valueType="num">
                                      <p:cBhvr>
                                        <p:cTn id="117" dur="500" fill="hold"/>
                                        <p:tgtEl>
                                          <p:spTgt spid="20"/>
                                        </p:tgtEl>
                                        <p:attrNameLst>
                                          <p:attrName>ppt_h</p:attrName>
                                        </p:attrNameLst>
                                      </p:cBhvr>
                                      <p:tavLst>
                                        <p:tav tm="0">
                                          <p:val>
                                            <p:strVal val="#ppt_h"/>
                                          </p:val>
                                        </p:tav>
                                        <p:tav tm="100000">
                                          <p:val>
                                            <p:strVal val="#ppt_h"/>
                                          </p:val>
                                        </p:tav>
                                      </p:tavLst>
                                    </p:anim>
                                  </p:childTnLst>
                                </p:cTn>
                              </p:par>
                              <p:par>
                                <p:cTn id="118" presetID="17" presetClass="entr" presetSubtype="10" fill="hold"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strVal val="#ppt_h"/>
                                          </p:val>
                                        </p:tav>
                                        <p:tav tm="100000">
                                          <p:val>
                                            <p:strVal val="#ppt_h"/>
                                          </p:val>
                                        </p:tav>
                                      </p:tavLst>
                                    </p:anim>
                                  </p:childTnLst>
                                </p:cTn>
                              </p:par>
                            </p:childTnLst>
                          </p:cTn>
                        </p:par>
                        <p:par>
                          <p:cTn id="122" fill="hold">
                            <p:stCondLst>
                              <p:cond delay="9500"/>
                            </p:stCondLst>
                            <p:childTnLst>
                              <p:par>
                                <p:cTn id="123" presetID="22" presetClass="entr" presetSubtype="8" fill="hold" grpId="0" nodeType="after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wipe(left)">
                                      <p:cBhvr>
                                        <p:cTn id="1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animBg="1"/>
      <p:bldP spid="25" grpId="0" animBg="1"/>
      <p:bldP spid="26" grpId="0" animBg="1"/>
      <p:bldP spid="27" grpId="0" animBg="1"/>
      <p:bldP spid="28" grpId="0" animBg="1"/>
      <p:bldP spid="29" grpId="0" animBg="1"/>
      <p:bldP spid="30" grpId="0" animBg="1"/>
      <p:bldP spid="31" grpId="0"/>
      <p:bldP spid="32" grpId="0"/>
      <p:bldP spid="33" grpId="0"/>
      <p:bldP spid="3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pic>
        <p:nvPicPr>
          <p:cNvPr id="18" name="Picture 2" descr="C:\Users\user\Desktop\xpic3894.jpg"/>
          <p:cNvPicPr>
            <a:picLocks noChangeAspect="1" noChangeArrowheads="1"/>
          </p:cNvPicPr>
          <p:nvPr userDrawn="1"/>
        </p:nvPicPr>
        <p:blipFill>
          <a:blip r:embed="rId2" cstate="screen"/>
          <a:srcRect/>
          <a:stretch>
            <a:fillRect/>
          </a:stretch>
        </p:blipFill>
        <p:spPr bwMode="auto">
          <a:xfrm>
            <a:off x="0" y="0"/>
            <a:ext cx="5221835"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userDrawn="1"/>
        </p:nvSpPr>
        <p:spPr>
          <a:xfrm>
            <a:off x="4716016" y="1771524"/>
            <a:ext cx="4164598" cy="430887"/>
          </a:xfrm>
          <a:prstGeom prst="rect">
            <a:avLst/>
          </a:prstGeom>
          <a:noFill/>
        </p:spPr>
        <p:txBody>
          <a:bodyPr wrap="square">
            <a:spAutoFit/>
          </a:bodyPr>
          <a:lstStyle/>
          <a:p>
            <a:r>
              <a:rPr lang="zh-CN" altLang="en-US" sz="2200" dirty="0">
                <a:solidFill>
                  <a:srgbClr val="00B0F0"/>
                </a:solidFill>
                <a:latin typeface="微软雅黑" panose="020B0503020204020204" pitchFamily="34" charset="-122"/>
                <a:ea typeface="微软雅黑" panose="020B0503020204020204" pitchFamily="34" charset="-122"/>
              </a:rPr>
              <a:t>一位平凡</a:t>
            </a:r>
            <a:r>
              <a:rPr lang="en-US" altLang="zh-CN" sz="2200" dirty="0">
                <a:solidFill>
                  <a:srgbClr val="00B0F0"/>
                </a:solidFill>
                <a:latin typeface="微软雅黑" panose="020B0503020204020204" pitchFamily="34" charset="-122"/>
                <a:ea typeface="微软雅黑" panose="020B0503020204020204" pitchFamily="34" charset="-122"/>
              </a:rPr>
              <a:t>80</a:t>
            </a:r>
            <a:r>
              <a:rPr lang="zh-CN" altLang="en-US" sz="2200" dirty="0">
                <a:solidFill>
                  <a:srgbClr val="00B0F0"/>
                </a:solidFill>
                <a:latin typeface="微软雅黑" panose="020B0503020204020204" pitchFamily="34" charset="-122"/>
                <a:ea typeface="微软雅黑" panose="020B0503020204020204" pitchFamily="34" charset="-122"/>
              </a:rPr>
              <a:t>后的职场与情感历程</a:t>
            </a:r>
          </a:p>
        </p:txBody>
      </p:sp>
      <p:sp>
        <p:nvSpPr>
          <p:cNvPr id="20" name="TextBox 19"/>
          <p:cNvSpPr txBox="1"/>
          <p:nvPr userDrawn="1"/>
        </p:nvSpPr>
        <p:spPr>
          <a:xfrm>
            <a:off x="4716016" y="2492896"/>
            <a:ext cx="4164597" cy="2486835"/>
          </a:xfrm>
          <a:prstGeom prst="rect">
            <a:avLst/>
          </a:prstGeom>
          <a:noFill/>
        </p:spPr>
        <p:txBody>
          <a:bodyPr wrap="square" rtlCol="0">
            <a:spAutoFit/>
          </a:bodyPr>
          <a:lstStyle/>
          <a:p>
            <a:pPr>
              <a:lnSpc>
                <a:spcPct val="130000"/>
              </a:lnSpc>
              <a:spcBef>
                <a:spcPts val="600"/>
              </a:spcBef>
              <a:spcAft>
                <a:spcPts val="60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我将毕业后的第一个十年称之为“黄金十年”，第二个十年称之为“白金十年”，第三个十年称之为“钻石十年”，以此来形容人生当中最青春蓬勃、年富力强和激情满怀的宝贵三十年。</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spcBef>
                <a:spcPts val="600"/>
              </a:spcBef>
              <a:spcAft>
                <a:spcPts val="60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“我的黄金十年”写的就是毕业后，第一个十年所发生的职场与情感的那些事儿</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1" name="Picture 2" descr="D:\Teliss_Tong\Copy\定期备份\工作备份\！PPT图片及版面资源\06-PPT精选插图\04-图标\54D742BB28AE93477AE1424E5D991B5D.png"/>
          <p:cNvPicPr>
            <a:picLocks noChangeAspect="1" noChangeArrowheads="1"/>
          </p:cNvPicPr>
          <p:nvPr userDrawn="1"/>
        </p:nvPicPr>
        <p:blipFill>
          <a:blip r:embed="rId3" cstate="screen"/>
          <a:srcRect/>
          <a:stretch>
            <a:fillRect/>
          </a:stretch>
        </p:blipFill>
        <p:spPr bwMode="auto">
          <a:xfrm>
            <a:off x="5184067" y="5445224"/>
            <a:ext cx="396045" cy="39604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D:\Teliss_Tong\Copy\定期备份\工作备份\！PPT图片及版面资源\06-PPT精选插图\05-头像\1000mb.ru (42).png"/>
          <p:cNvPicPr>
            <a:picLocks noChangeAspect="1" noChangeArrowheads="1"/>
          </p:cNvPicPr>
          <p:nvPr userDrawn="1"/>
        </p:nvPicPr>
        <p:blipFill>
          <a:blip r:embed="rId4" cstate="screen"/>
          <a:srcRect/>
          <a:stretch>
            <a:fillRect/>
          </a:stretch>
        </p:blipFill>
        <p:spPr bwMode="auto">
          <a:xfrm>
            <a:off x="7185701" y="6203776"/>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62"/>
          <p:cNvSpPr txBox="1">
            <a:spLocks noChangeArrowheads="1"/>
          </p:cNvSpPr>
          <p:nvPr userDrawn="1"/>
        </p:nvSpPr>
        <p:spPr bwMode="auto">
          <a:xfrm>
            <a:off x="7827068" y="6339299"/>
            <a:ext cx="1137420"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dirty="0">
                <a:solidFill>
                  <a:srgbClr val="00B0F0"/>
                </a:solidFill>
                <a:latin typeface="微软雅黑" panose="020B0503020204020204" pitchFamily="34" charset="-122"/>
                <a:ea typeface="微软雅黑" panose="020B0503020204020204" pitchFamily="34" charset="-122"/>
              </a:rPr>
              <a:t>片尾</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广告</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userDrawn="1"/>
        </p:nvSpPr>
        <p:spPr>
          <a:xfrm>
            <a:off x="4624838" y="628837"/>
            <a:ext cx="4339650" cy="923330"/>
          </a:xfrm>
          <a:prstGeom prst="rect">
            <a:avLst/>
          </a:prstGeom>
          <a:noFill/>
        </p:spPr>
        <p:txBody>
          <a:bodyPr wrap="none">
            <a:spAutoFit/>
          </a:bodyPr>
          <a:lstStyle/>
          <a:p>
            <a:pPr>
              <a:defRPr/>
            </a:pPr>
            <a:r>
              <a:rPr lang="zh-CN" altLang="en-US" sz="5400" b="1" dirty="0">
                <a:solidFill>
                  <a:srgbClr val="FC6204"/>
                </a:solidFill>
                <a:effectLst>
                  <a:reflection blurRad="25400" stA="30000" endPos="30000" dist="50800" dir="5400000" sy="-100000" algn="bl" rotWithShape="0"/>
                </a:effectLst>
                <a:latin typeface="微软雅黑" panose="020B0503020204020204" pitchFamily="34" charset="-122"/>
                <a:ea typeface="微软雅黑" panose="020B0503020204020204" pitchFamily="34" charset="-122"/>
              </a:rPr>
              <a:t>我的黄金十年</a:t>
            </a:r>
          </a:p>
        </p:txBody>
      </p:sp>
      <p:sp>
        <p:nvSpPr>
          <p:cNvPr id="25" name="矩形 24"/>
          <p:cNvSpPr/>
          <p:nvPr userDrawn="1"/>
        </p:nvSpPr>
        <p:spPr>
          <a:xfrm>
            <a:off x="4427984" y="5085184"/>
            <a:ext cx="4369405" cy="335156"/>
          </a:xfrm>
          <a:prstGeom prst="rect">
            <a:avLst/>
          </a:prstGeom>
        </p:spPr>
        <p:txBody>
          <a:bodyPr wrap="square">
            <a:spAutoFit/>
          </a:bodyPr>
          <a:lstStyle/>
          <a:p>
            <a:pPr>
              <a:lnSpc>
                <a:spcPct val="150000"/>
              </a:lnSpc>
            </a:pPr>
            <a:r>
              <a:rPr lang="en-US" altLang="zh-CN" sz="1200" dirty="0">
                <a:solidFill>
                  <a:srgbClr val="1094EE"/>
                </a:solidFill>
                <a:latin typeface="Arial" panose="020B0604020202020204"/>
                <a:ea typeface="微软雅黑" panose="020B0503020204020204" pitchFamily="34" charset="-122"/>
                <a:cs typeface="Arial" panose="020B0604020202020204"/>
                <a:hlinkClick r:id="rId5"/>
              </a:rPr>
              <a:t>http://www.tianya.cn/publicforum/content/no20/1/317960.shtml</a:t>
            </a:r>
            <a:endParaRPr lang="en-US" altLang="zh-CN" sz="1200" dirty="0">
              <a:solidFill>
                <a:srgbClr val="1094EE"/>
              </a:solidFill>
              <a:latin typeface="Arial" panose="020B0604020202020204"/>
              <a:ea typeface="微软雅黑" panose="020B0503020204020204" pitchFamily="34" charset="-122"/>
              <a:cs typeface="Arial" panose="020B0604020202020204"/>
            </a:endParaRPr>
          </a:p>
        </p:txBody>
      </p:sp>
      <p:sp>
        <p:nvSpPr>
          <p:cNvPr id="26" name="矩形 25"/>
          <p:cNvSpPr/>
          <p:nvPr userDrawn="1"/>
        </p:nvSpPr>
        <p:spPr>
          <a:xfrm>
            <a:off x="5672692" y="5465214"/>
            <a:ext cx="3124698" cy="459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rPr>
              <a:t>自传体小说，请您多多捧场</a:t>
            </a:r>
            <a:r>
              <a:rPr lang="zh-CN" altLang="en-US" sz="160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sym typeface="Wingdings" panose="05000000000000000000" pitchFamily="2" charset="2"/>
              </a:rPr>
              <a:t>：）</a:t>
            </a:r>
            <a:endParaRPr lang="zh-CN" altLang="en-US" sz="160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23" presetClass="entr" presetSubtype="3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1000" fill="hold"/>
                                        <p:tgtEl>
                                          <p:spTgt spid="24"/>
                                        </p:tgtEl>
                                        <p:attrNameLst>
                                          <p:attrName>ppt_w</p:attrName>
                                        </p:attrNameLst>
                                      </p:cBhvr>
                                      <p:tavLst>
                                        <p:tav tm="0">
                                          <p:val>
                                            <p:strVal val="(6*min(max(#ppt_w*#ppt_h,.3),1)-7.4)/-.7*#ppt_w"/>
                                          </p:val>
                                        </p:tav>
                                        <p:tav tm="100000">
                                          <p:val>
                                            <p:strVal val="#ppt_w"/>
                                          </p:val>
                                        </p:tav>
                                      </p:tavLst>
                                    </p:anim>
                                    <p:anim calcmode="lin" valueType="num">
                                      <p:cBhvr>
                                        <p:cTn id="11" dur="1000" fill="hold"/>
                                        <p:tgtEl>
                                          <p:spTgt spid="24"/>
                                        </p:tgtEl>
                                        <p:attrNameLst>
                                          <p:attrName>ppt_h</p:attrName>
                                        </p:attrNameLst>
                                      </p:cBhvr>
                                      <p:tavLst>
                                        <p:tav tm="0">
                                          <p:val>
                                            <p:strVal val="(6*min(max(#ppt_w*#ppt_h,.3),1)-7.4)/-.7*#ppt_h"/>
                                          </p:val>
                                        </p:tav>
                                        <p:tav tm="100000">
                                          <p:val>
                                            <p:strVal val="#ppt_h"/>
                                          </p:val>
                                        </p:tav>
                                      </p:tavLst>
                                    </p:anim>
                                    <p:anim calcmode="lin" valueType="num">
                                      <p:cBhvr>
                                        <p:cTn id="12" dur="1000" fill="hold"/>
                                        <p:tgtEl>
                                          <p:spTgt spid="24"/>
                                        </p:tgtEl>
                                        <p:attrNameLst>
                                          <p:attrName>ppt_x</p:attrName>
                                        </p:attrNameLst>
                                      </p:cBhvr>
                                      <p:tavLst>
                                        <p:tav tm="0">
                                          <p:val>
                                            <p:fltVal val="0.5"/>
                                          </p:val>
                                        </p:tav>
                                        <p:tav tm="100000">
                                          <p:val>
                                            <p:strVal val="#ppt_x"/>
                                          </p:val>
                                        </p:tav>
                                      </p:tavLst>
                                    </p:anim>
                                    <p:anim calcmode="lin" valueType="num">
                                      <p:cBhvr>
                                        <p:cTn id="13" dur="10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9"/>
                                        </p:tgtEl>
                                        <p:attrNameLst>
                                          <p:attrName>ppt_y</p:attrName>
                                        </p:attrNameLst>
                                      </p:cBhvr>
                                      <p:tavLst>
                                        <p:tav tm="0">
                                          <p:val>
                                            <p:strVal val="#ppt_y"/>
                                          </p:val>
                                        </p:tav>
                                        <p:tav tm="100000">
                                          <p:val>
                                            <p:strVal val="#ppt_y"/>
                                          </p:val>
                                        </p:tav>
                                      </p:tavLst>
                                    </p:anim>
                                    <p:anim calcmode="lin" valueType="num">
                                      <p:cBhvr>
                                        <p:cTn id="1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9"/>
                                        </p:tgtEl>
                                      </p:cBhvr>
                                    </p:animEffect>
                                  </p:childTnLst>
                                </p:cTn>
                              </p:par>
                            </p:childTnLst>
                          </p:cTn>
                        </p:par>
                        <p:par>
                          <p:cTn id="22" fill="hold">
                            <p:stCondLst>
                              <p:cond delay="12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0"/>
                                        </p:tgtEl>
                                        <p:attrNameLst>
                                          <p:attrName>style.visibility</p:attrName>
                                        </p:attrNameLst>
                                      </p:cBhvr>
                                      <p:to>
                                        <p:strVal val="visible"/>
                                      </p:to>
                                    </p:set>
                                    <p:anim calcmode="discrete" valueType="clr">
                                      <p:cBhvr override="childStyle">
                                        <p:cTn id="25" dur="17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6" dur="170"/>
                                        <p:tgtEl>
                                          <p:spTgt spid="20"/>
                                        </p:tgtEl>
                                        <p:attrNameLst>
                                          <p:attrName>fillcolor</p:attrName>
                                        </p:attrNameLst>
                                      </p:cBhvr>
                                      <p:tavLst>
                                        <p:tav tm="0">
                                          <p:val>
                                            <p:clrVal>
                                              <a:schemeClr val="accent2"/>
                                            </p:clrVal>
                                          </p:val>
                                        </p:tav>
                                        <p:tav tm="50000">
                                          <p:val>
                                            <p:clrVal>
                                              <a:schemeClr val="hlink"/>
                                            </p:clrVal>
                                          </p:val>
                                        </p:tav>
                                      </p:tavLst>
                                    </p:anim>
                                    <p:set>
                                      <p:cBhvr>
                                        <p:cTn id="27" dur="170"/>
                                        <p:tgtEl>
                                          <p:spTgt spid="20"/>
                                        </p:tgtEl>
                                        <p:attrNameLst>
                                          <p:attrName>fill.type</p:attrName>
                                        </p:attrNameLst>
                                      </p:cBhvr>
                                      <p:to>
                                        <p:strVal val="solid"/>
                                      </p:to>
                                    </p:set>
                                  </p:childTnLst>
                                </p:cTn>
                              </p:par>
                            </p:childTnLst>
                          </p:cTn>
                        </p:par>
                        <p:par>
                          <p:cTn id="28" fill="hold">
                            <p:stCondLst>
                              <p:cond delay="11399"/>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par>
                                <p:cTn id="32" presetID="26" presetClass="emph" presetSubtype="0" repeatCount="indefinite" fill="hold" nodeType="withEffect">
                                  <p:stCondLst>
                                    <p:cond delay="0"/>
                                  </p:stCondLst>
                                  <p:childTnLst>
                                    <p:animEffect transition="out" filter="fade">
                                      <p:cBhvr>
                                        <p:cTn id="33" dur="1000" tmFilter="0, 0; .2, .5; .8, .5; 1, 0"/>
                                        <p:tgtEl>
                                          <p:spTgt spid="21"/>
                                        </p:tgtEl>
                                      </p:cBhvr>
                                    </p:animEffect>
                                    <p:animScale>
                                      <p:cBhvr>
                                        <p:cTn id="34" dur="500" autoRev="1" fill="hold"/>
                                        <p:tgtEl>
                                          <p:spTgt spid="21"/>
                                        </p:tgtEl>
                                      </p:cBhvr>
                                      <p:by x="105000" y="105000"/>
                                    </p:animScale>
                                  </p:childTnLst>
                                </p:cTn>
                              </p:par>
                              <p:par>
                                <p:cTn id="35" presetID="42"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par>
                          <p:cTn id="40" fill="hold">
                            <p:stCondLst>
                              <p:cond delay="13399"/>
                            </p:stCondLst>
                            <p:childTnLst>
                              <p:par>
                                <p:cTn id="41" presetID="42"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par>
                          <p:cTn id="46" fill="hold">
                            <p:stCondLst>
                              <p:cond delay="14399"/>
                            </p:stCondLst>
                            <p:childTnLst>
                              <p:par>
                                <p:cTn id="47" presetID="22" presetClass="entr" presetSubtype="8"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par>
                          <p:cTn id="50" fill="hold">
                            <p:stCondLst>
                              <p:cond delay="14899"/>
                            </p:stCondLst>
                            <p:childTnLst>
                              <p:par>
                                <p:cTn id="51" presetID="22" presetClass="entr" presetSubtype="8"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24" grpId="0"/>
      <p:bldP spid="25"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直接连接符 6"/>
          <p:cNvCxnSpPr/>
          <p:nvPr/>
        </p:nvCxnSpPr>
        <p:spPr>
          <a:xfrm>
            <a:off x="-32" y="6599238"/>
            <a:ext cx="73072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7367588" y="6165850"/>
            <a:ext cx="0" cy="4318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7451725" y="6308725"/>
            <a:ext cx="0" cy="2889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611188" y="-26988"/>
            <a:ext cx="0" cy="431801"/>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68350" y="0"/>
            <a:ext cx="0" cy="28733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596336" y="6228020"/>
            <a:ext cx="896441"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dirty="0">
                <a:solidFill>
                  <a:srgbClr val="EEECE1">
                    <a:lumMod val="25000"/>
                  </a:srgb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dirty="0">
              <a:solidFill>
                <a:srgbClr val="EEECE1">
                  <a:lumMod val="25000"/>
                </a:srgb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sp>
        <p:nvSpPr>
          <p:cNvPr id="9" name="椭圆 8"/>
          <p:cNvSpPr/>
          <p:nvPr userDrawn="1"/>
        </p:nvSpPr>
        <p:spPr>
          <a:xfrm>
            <a:off x="431188" y="6201750"/>
            <a:ext cx="360000" cy="360000"/>
          </a:xfrm>
          <a:prstGeom prst="ellipse">
            <a:avLst/>
          </a:prstGeom>
          <a:solidFill>
            <a:schemeClr val="bg1">
              <a:lumMod val="75000"/>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14" name="TextBox 15"/>
          <p:cNvSpPr txBox="1"/>
          <p:nvPr userDrawn="1"/>
        </p:nvSpPr>
        <p:spPr>
          <a:xfrm>
            <a:off x="285973" y="6212473"/>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7.GIF"/></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www_tuweimei_comComp_22278755_gJVj18UBjPNfqZjhZyatzfSlq6Kj9lIg.jpg"/>
          <p:cNvPicPr>
            <a:picLocks noGrp="1" noChangeAspect="1"/>
          </p:cNvPicPr>
          <p:nvPr isPhoto="1"/>
        </p:nvPicPr>
        <p:blipFill rotWithShape="1">
          <a:blip r:embed="rId2" cstate="screen"/>
          <a:srcRect/>
          <a:stretch>
            <a:fillRect/>
          </a:stretch>
        </p:blipFill>
        <p:spPr bwMode="auto">
          <a:xfrm>
            <a:off x="500733" y="2132856"/>
            <a:ext cx="3207455" cy="280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图示 4"/>
          <p:cNvGraphicFramePr/>
          <p:nvPr/>
        </p:nvGraphicFramePr>
        <p:xfrm>
          <a:off x="3923928" y="1556792"/>
          <a:ext cx="4777049"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4"/>
          <p:cNvSpPr>
            <a:spLocks noChangeArrowheads="1"/>
          </p:cNvSpPr>
          <p:nvPr/>
        </p:nvSpPr>
        <p:spPr bwMode="auto">
          <a:xfrm>
            <a:off x="785786" y="642918"/>
            <a:ext cx="6000792" cy="581057"/>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角色转变困难的</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个原因：</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70" decel="100000"/>
                                        <p:tgtEl>
                                          <p:spTgt spid="4"/>
                                        </p:tgtEl>
                                      </p:cBhvr>
                                    </p:animEffect>
                                    <p:animScale>
                                      <p:cBhvr>
                                        <p:cTn id="14" dur="770" decel="100000"/>
                                        <p:tgtEl>
                                          <p:spTgt spid="4"/>
                                        </p:tgtEl>
                                      </p:cBhvr>
                                      <p:from x="10000" y="10000"/>
                                      <p:to x="200000" y="450000"/>
                                    </p:animScale>
                                    <p:animScale>
                                      <p:cBhvr>
                                        <p:cTn id="15" dur="1230" accel="100000" fill="hold">
                                          <p:stCondLst>
                                            <p:cond delay="770"/>
                                          </p:stCondLst>
                                        </p:cTn>
                                        <p:tgtEl>
                                          <p:spTgt spid="4"/>
                                        </p:tgtEl>
                                      </p:cBhvr>
                                      <p:from x="200000" y="450000"/>
                                      <p:to x="100000" y="100000"/>
                                    </p:animScale>
                                    <p:set>
                                      <p:cBhvr>
                                        <p:cTn id="16" dur="770" fill="hold"/>
                                        <p:tgtEl>
                                          <p:spTgt spid="4"/>
                                        </p:tgtEl>
                                        <p:attrNameLst>
                                          <p:attrName>ppt_x</p:attrName>
                                        </p:attrNameLst>
                                      </p:cBhvr>
                                      <p:to>
                                        <p:strVal val="(0.5)"/>
                                      </p:to>
                                    </p:set>
                                    <p:anim from="(0.5)" to="(#ppt_x)" calcmode="lin" valueType="num">
                                      <p:cBhvr>
                                        <p:cTn id="17" dur="1230" accel="100000" fill="hold">
                                          <p:stCondLst>
                                            <p:cond delay="770"/>
                                          </p:stCondLst>
                                        </p:cTn>
                                        <p:tgtEl>
                                          <p:spTgt spid="4"/>
                                        </p:tgtEl>
                                        <p:attrNameLst>
                                          <p:attrName>ppt_x</p:attrName>
                                        </p:attrNameLst>
                                      </p:cBhvr>
                                    </p:anim>
                                    <p:set>
                                      <p:cBhvr>
                                        <p:cTn id="18" dur="770" fill="hold"/>
                                        <p:tgtEl>
                                          <p:spTgt spid="4"/>
                                        </p:tgtEl>
                                        <p:attrNameLst>
                                          <p:attrName>ppt_y</p:attrName>
                                        </p:attrNameLst>
                                      </p:cBhvr>
                                      <p:to>
                                        <p:strVal val="(#ppt_y+0.4)"/>
                                      </p:to>
                                    </p:set>
                                    <p:anim from="(#ppt_y+0.4)" to="(#ppt_y)" calcmode="lin" valueType="num">
                                      <p:cBhvr>
                                        <p:cTn id="19" dur="1230" accel="100000" fill="hold">
                                          <p:stCondLst>
                                            <p:cond delay="770"/>
                                          </p:stCondLst>
                                        </p:cTn>
                                        <p:tgtEl>
                                          <p:spTgt spid="4"/>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graphicEl>
                                              <a:dgm id="{94CD1A88-9FB6-46F2-9A4F-424553BA9D69}"/>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graphicEl>
                                              <a:dgm id="{B3EA176D-CDF7-4103-8DAC-ACDAB9878772}"/>
                                            </p:graphicEl>
                                          </p:spTgt>
                                        </p:tgtEl>
                                        <p:attrNameLst>
                                          <p:attrName>style.visibility</p:attrName>
                                        </p:attrNameLst>
                                      </p:cBhvr>
                                      <p:to>
                                        <p:strVal val="visible"/>
                                      </p:to>
                                    </p:set>
                                  </p:childTnLst>
                                </p:cTn>
                              </p:par>
                              <p:par>
                                <p:cTn id="26" presetID="22" presetClass="entr" presetSubtype="8" fill="hold" grpId="0" nodeType="withEffect">
                                  <p:stCondLst>
                                    <p:cond delay="0"/>
                                  </p:stCondLst>
                                  <p:childTnLst>
                                    <p:set>
                                      <p:cBhvr>
                                        <p:cTn id="27" dur="1" fill="hold">
                                          <p:stCondLst>
                                            <p:cond delay="0"/>
                                          </p:stCondLst>
                                        </p:cTn>
                                        <p:tgtEl>
                                          <p:spTgt spid="5">
                                            <p:graphicEl>
                                              <a:dgm id="{8CC74BCE-A2E3-4A72-A860-51595EF16EC4}"/>
                                            </p:graphicEl>
                                          </p:spTgt>
                                        </p:tgtEl>
                                        <p:attrNameLst>
                                          <p:attrName>style.visibility</p:attrName>
                                        </p:attrNameLst>
                                      </p:cBhvr>
                                      <p:to>
                                        <p:strVal val="visible"/>
                                      </p:to>
                                    </p:set>
                                    <p:animEffect transition="in" filter="wipe(left)">
                                      <p:cBhvr>
                                        <p:cTn id="28" dur="1500"/>
                                        <p:tgtEl>
                                          <p:spTgt spid="5">
                                            <p:graphicEl>
                                              <a:dgm id="{8CC74BCE-A2E3-4A72-A860-51595EF16EC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A4917F3D-224C-4D7C-BB62-AAEFCB38F136}"/>
                                            </p:graphicEl>
                                          </p:spTgt>
                                        </p:tgtEl>
                                        <p:attrNameLst>
                                          <p:attrName>style.visibility</p:attrName>
                                        </p:attrNameLst>
                                      </p:cBhvr>
                                      <p:to>
                                        <p:strVal val="visible"/>
                                      </p:to>
                                    </p:set>
                                  </p:childTnLst>
                                </p:cTn>
                              </p:par>
                              <p:par>
                                <p:cTn id="33" presetID="22" presetClass="entr" presetSubtype="8" fill="hold" grpId="0" nodeType="withEffect">
                                  <p:stCondLst>
                                    <p:cond delay="0"/>
                                  </p:stCondLst>
                                  <p:childTnLst>
                                    <p:set>
                                      <p:cBhvr>
                                        <p:cTn id="34" dur="1" fill="hold">
                                          <p:stCondLst>
                                            <p:cond delay="0"/>
                                          </p:stCondLst>
                                        </p:cTn>
                                        <p:tgtEl>
                                          <p:spTgt spid="5">
                                            <p:graphicEl>
                                              <a:dgm id="{1E0BA0AC-FAE2-47CC-896C-A6102EB9D217}"/>
                                            </p:graphicEl>
                                          </p:spTgt>
                                        </p:tgtEl>
                                        <p:attrNameLst>
                                          <p:attrName>style.visibility</p:attrName>
                                        </p:attrNameLst>
                                      </p:cBhvr>
                                      <p:to>
                                        <p:strVal val="visible"/>
                                      </p:to>
                                    </p:set>
                                    <p:animEffect transition="in" filter="wipe(left)">
                                      <p:cBhvr>
                                        <p:cTn id="35" dur="1500"/>
                                        <p:tgtEl>
                                          <p:spTgt spid="5">
                                            <p:graphicEl>
                                              <a:dgm id="{1E0BA0AC-FAE2-47CC-896C-A6102EB9D217}"/>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
                                            <p:graphicEl>
                                              <a:dgm id="{584FF633-CFE2-45B9-862C-634ADE037C4D}"/>
                                            </p:graphicEl>
                                          </p:spTgt>
                                        </p:tgtEl>
                                        <p:attrNameLst>
                                          <p:attrName>style.visibility</p:attrName>
                                        </p:attrNameLst>
                                      </p:cBhvr>
                                      <p:to>
                                        <p:strVal val="visible"/>
                                      </p:to>
                                    </p:set>
                                  </p:childTnLst>
                                </p:cTn>
                              </p:par>
                              <p:par>
                                <p:cTn id="40" presetID="22" presetClass="entr" presetSubtype="8" fill="hold" grpId="0" nodeType="withEffect">
                                  <p:stCondLst>
                                    <p:cond delay="0"/>
                                  </p:stCondLst>
                                  <p:childTnLst>
                                    <p:set>
                                      <p:cBhvr>
                                        <p:cTn id="41" dur="1" fill="hold">
                                          <p:stCondLst>
                                            <p:cond delay="0"/>
                                          </p:stCondLst>
                                        </p:cTn>
                                        <p:tgtEl>
                                          <p:spTgt spid="5">
                                            <p:graphicEl>
                                              <a:dgm id="{C1C19E89-19AC-4462-AB6A-CB06F3EB3C9E}"/>
                                            </p:graphicEl>
                                          </p:spTgt>
                                        </p:tgtEl>
                                        <p:attrNameLst>
                                          <p:attrName>style.visibility</p:attrName>
                                        </p:attrNameLst>
                                      </p:cBhvr>
                                      <p:to>
                                        <p:strVal val="visible"/>
                                      </p:to>
                                    </p:set>
                                    <p:animEffect transition="in" filter="wipe(left)">
                                      <p:cBhvr>
                                        <p:cTn id="42" dur="1500"/>
                                        <p:tgtEl>
                                          <p:spTgt spid="5">
                                            <p:graphicEl>
                                              <a:dgm id="{C1C19E89-19AC-4462-AB6A-CB06F3EB3C9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B8A7492F-67EB-4629-85FD-2F64F54B38DF}"/>
                                            </p:graphicEl>
                                          </p:spTgt>
                                        </p:tgtEl>
                                        <p:attrNameLst>
                                          <p:attrName>style.visibility</p:attrName>
                                        </p:attrNameLst>
                                      </p:cBhvr>
                                      <p:to>
                                        <p:strVal val="visible"/>
                                      </p:to>
                                    </p:set>
                                  </p:childTnLst>
                                </p:cTn>
                              </p:par>
                              <p:par>
                                <p:cTn id="47" presetID="22" presetClass="entr" presetSubtype="8" fill="hold" grpId="0" nodeType="withEffect">
                                  <p:stCondLst>
                                    <p:cond delay="0"/>
                                  </p:stCondLst>
                                  <p:childTnLst>
                                    <p:set>
                                      <p:cBhvr>
                                        <p:cTn id="48" dur="1" fill="hold">
                                          <p:stCondLst>
                                            <p:cond delay="0"/>
                                          </p:stCondLst>
                                        </p:cTn>
                                        <p:tgtEl>
                                          <p:spTgt spid="5">
                                            <p:graphicEl>
                                              <a:dgm id="{E5FFD8B7-8782-4AD3-9989-4C4347307FCB}"/>
                                            </p:graphicEl>
                                          </p:spTgt>
                                        </p:tgtEl>
                                        <p:attrNameLst>
                                          <p:attrName>style.visibility</p:attrName>
                                        </p:attrNameLst>
                                      </p:cBhvr>
                                      <p:to>
                                        <p:strVal val="visible"/>
                                      </p:to>
                                    </p:set>
                                    <p:animEffect transition="in" filter="wipe(left)">
                                      <p:cBhvr>
                                        <p:cTn id="49" dur="1500"/>
                                        <p:tgtEl>
                                          <p:spTgt spid="5">
                                            <p:graphicEl>
                                              <a:dgm id="{E5FFD8B7-8782-4AD3-9989-4C4347307F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a:spLocks noChangeArrowheads="1"/>
          </p:cNvSpPr>
          <p:nvPr/>
        </p:nvSpPr>
        <p:spPr bwMode="auto">
          <a:xfrm>
            <a:off x="2643174" y="2456288"/>
            <a:ext cx="4105548" cy="125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4000"/>
              </a:lnSpc>
            </a:pPr>
            <a:r>
              <a:rPr lang="zh-CN" altLang="en-US" sz="6600" b="1" dirty="0">
                <a:solidFill>
                  <a:schemeClr val="tx1">
                    <a:lumMod val="65000"/>
                    <a:lumOff val="35000"/>
                  </a:schemeClr>
                </a:solidFill>
                <a:latin typeface="微软雅黑" panose="020B0503020204020204" pitchFamily="34" charset="-122"/>
                <a:ea typeface="微软雅黑" panose="020B0503020204020204" pitchFamily="34" charset="-122"/>
              </a:rPr>
              <a:t>定位</a:t>
            </a:r>
            <a:r>
              <a:rPr lang="zh-CN" altLang="en-US" sz="6600" b="1" dirty="0">
                <a:solidFill>
                  <a:srgbClr val="00C4F0"/>
                </a:solidFill>
                <a:latin typeface="微软雅黑" panose="020B0503020204020204" pitchFamily="34" charset="-122"/>
                <a:ea typeface="微软雅黑" panose="020B0503020204020204" pitchFamily="34" charset="-122"/>
              </a:rPr>
              <a:t>误区</a:t>
            </a:r>
          </a:p>
        </p:txBody>
      </p:sp>
      <p:sp>
        <p:nvSpPr>
          <p:cNvPr id="27" name="TextBox 15"/>
          <p:cNvSpPr txBox="1">
            <a:spLocks noChangeArrowheads="1"/>
          </p:cNvSpPr>
          <p:nvPr/>
        </p:nvSpPr>
        <p:spPr bwMode="auto">
          <a:xfrm>
            <a:off x="2966244" y="4118769"/>
            <a:ext cx="3177392" cy="899388"/>
          </a:xfrm>
          <a:prstGeom prst="rect">
            <a:avLst/>
          </a:prstGeom>
          <a:noFill/>
          <a:ln w="9525">
            <a:noFill/>
            <a:miter lim="800000"/>
          </a:ln>
        </p:spPr>
        <p:txBody>
          <a:bodyPr wrap="square" lIns="67730" tIns="33865" rIns="67730" bIns="33865">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defTabSz="762000">
              <a:buFont typeface="Wingdings" panose="05000000000000000000" pitchFamily="2" charset="2"/>
              <a:buChar char="u"/>
            </a:pPr>
            <a:r>
              <a:rPr lang="zh-CN" altLang="en-US" dirty="0">
                <a:solidFill>
                  <a:srgbClr val="8EB4E3"/>
                </a:solidFill>
                <a:latin typeface="微软雅黑" panose="020B0503020204020204" pitchFamily="34" charset="-122"/>
                <a:ea typeface="微软雅黑" panose="020B0503020204020204" pitchFamily="34" charset="-122"/>
              </a:rPr>
              <a:t> 中层干部常见的角色错位</a:t>
            </a:r>
          </a:p>
          <a:p>
            <a:pPr defTabSz="762000">
              <a:buFont typeface="Wingdings" panose="05000000000000000000" pitchFamily="2" charset="2"/>
              <a:buChar char="u"/>
            </a:pPr>
            <a:r>
              <a:rPr lang="zh-CN" altLang="en-US" dirty="0">
                <a:solidFill>
                  <a:srgbClr val="8EB4E3"/>
                </a:solidFill>
                <a:latin typeface="微软雅黑" panose="020B0503020204020204" pitchFamily="34" charset="-122"/>
                <a:ea typeface="微软雅黑" panose="020B0503020204020204" pitchFamily="34" charset="-122"/>
              </a:rPr>
              <a:t> 避免中层经理的两种病症</a:t>
            </a:r>
            <a:endParaRPr lang="en-US" altLang="zh-CN" dirty="0">
              <a:solidFill>
                <a:srgbClr val="8EB4E3"/>
              </a:solidFill>
              <a:latin typeface="微软雅黑" panose="020B0503020204020204" pitchFamily="34" charset="-122"/>
              <a:ea typeface="微软雅黑" panose="020B0503020204020204" pitchFamily="34" charset="-122"/>
            </a:endParaRPr>
          </a:p>
          <a:p>
            <a:pPr defTabSz="762000">
              <a:buFont typeface="Wingdings" panose="05000000000000000000" pitchFamily="2" charset="2"/>
              <a:buChar char="u"/>
            </a:pPr>
            <a:r>
              <a:rPr lang="zh-CN" altLang="en-US" dirty="0">
                <a:solidFill>
                  <a:srgbClr val="8EB4E3"/>
                </a:solidFill>
                <a:latin typeface="微软雅黑" panose="020B0503020204020204" pitchFamily="34" charset="-122"/>
                <a:ea typeface="微软雅黑" panose="020B0503020204020204" pitchFamily="34" charset="-122"/>
              </a:rPr>
              <a:t> 如何应对管理的两难现象</a:t>
            </a:r>
          </a:p>
        </p:txBody>
      </p:sp>
      <p:sp>
        <p:nvSpPr>
          <p:cNvPr id="28" name="TextBox 2"/>
          <p:cNvSpPr txBox="1"/>
          <p:nvPr/>
        </p:nvSpPr>
        <p:spPr>
          <a:xfrm>
            <a:off x="1620044" y="1848644"/>
            <a:ext cx="1107996" cy="369332"/>
          </a:xfrm>
          <a:prstGeom prst="rect">
            <a:avLst/>
          </a:prstGeom>
          <a:solidFill>
            <a:sysClr val="window" lastClr="FFFFFF">
              <a:lumMod val="85000"/>
            </a:sysClr>
          </a:solidFill>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第二部分</a:t>
            </a:r>
          </a:p>
        </p:txBody>
      </p:sp>
      <p:cxnSp>
        <p:nvCxnSpPr>
          <p:cNvPr id="29" name="直接连接符 28"/>
          <p:cNvCxnSpPr/>
          <p:nvPr/>
        </p:nvCxnSpPr>
        <p:spPr>
          <a:xfrm>
            <a:off x="1404144" y="2207419"/>
            <a:ext cx="6264275" cy="1587"/>
          </a:xfrm>
          <a:prstGeom prst="line">
            <a:avLst/>
          </a:prstGeom>
          <a:noFill/>
          <a:ln w="9525" cap="flat" cmpd="sng" algn="ctr">
            <a:solidFill>
              <a:sysClr val="window" lastClr="FFFFFF">
                <a:lumMod val="85000"/>
              </a:sysClr>
            </a:solidFill>
            <a:prstDash val="solid"/>
          </a:ln>
          <a:effectLst/>
        </p:spPr>
      </p:cxnSp>
      <p:cxnSp>
        <p:nvCxnSpPr>
          <p:cNvPr id="30" name="直接连接符 29"/>
          <p:cNvCxnSpPr/>
          <p:nvPr/>
        </p:nvCxnSpPr>
        <p:spPr>
          <a:xfrm>
            <a:off x="1475582" y="3936206"/>
            <a:ext cx="6264275" cy="1588"/>
          </a:xfrm>
          <a:prstGeom prst="line">
            <a:avLst/>
          </a:prstGeom>
          <a:noFill/>
          <a:ln w="9525" cap="flat" cmpd="sng" algn="ctr">
            <a:solidFill>
              <a:sysClr val="window" lastClr="FFFFFF">
                <a:lumMod val="85000"/>
              </a:sysClr>
            </a:solidFill>
            <a:prstDash val="solid"/>
          </a:ln>
          <a:effectLst/>
        </p:spPr>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Bottom)">
                                      <p:cBhvr>
                                        <p:cTn id="7" dur="500"/>
                                        <p:tgtEl>
                                          <p:spTgt spid="28"/>
                                        </p:tgtEl>
                                      </p:cBhvr>
                                    </p:animEffect>
                                  </p:childTnLst>
                                </p:cTn>
                              </p:par>
                              <p:par>
                                <p:cTn id="8" presetID="1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slide(fromBottom)">
                                      <p:cBhvr>
                                        <p:cTn id="10" dur="500"/>
                                        <p:tgtEl>
                                          <p:spTgt spid="29"/>
                                        </p:tgtEl>
                                      </p:cBhvr>
                                    </p:animEffect>
                                  </p:childTnLst>
                                </p:cTn>
                              </p:par>
                              <p:par>
                                <p:cTn id="11" presetID="1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slide(fromBottom)">
                                      <p:cBhvr>
                                        <p:cTn id="13" dur="500"/>
                                        <p:tgtEl>
                                          <p:spTgt spid="3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1000" fill="hold"/>
                                        <p:tgtEl>
                                          <p:spTgt spid="26"/>
                                        </p:tgtEl>
                                        <p:attrNameLst>
                                          <p:attrName>ppt_w</p:attrName>
                                        </p:attrNameLst>
                                      </p:cBhvr>
                                      <p:tavLst>
                                        <p:tav tm="0">
                                          <p:val>
                                            <p:fltVal val="0"/>
                                          </p:val>
                                        </p:tav>
                                        <p:tav tm="100000">
                                          <p:val>
                                            <p:strVal val="#ppt_w"/>
                                          </p:val>
                                        </p:tav>
                                      </p:tavLst>
                                    </p:anim>
                                    <p:anim calcmode="lin" valueType="num">
                                      <p:cBhvr>
                                        <p:cTn id="17" dur="1000" fill="hold"/>
                                        <p:tgtEl>
                                          <p:spTgt spid="26"/>
                                        </p:tgtEl>
                                        <p:attrNameLst>
                                          <p:attrName>ppt_h</p:attrName>
                                        </p:attrNameLst>
                                      </p:cBhvr>
                                      <p:tavLst>
                                        <p:tav tm="0">
                                          <p:val>
                                            <p:fltVal val="0"/>
                                          </p:val>
                                        </p:tav>
                                        <p:tav tm="100000">
                                          <p:val>
                                            <p:strVal val="#ppt_h"/>
                                          </p:val>
                                        </p:tav>
                                      </p:tavLst>
                                    </p:anim>
                                    <p:animEffect transition="in" filter="fade">
                                      <p:cBhvr>
                                        <p:cTn id="18" dur="1000"/>
                                        <p:tgtEl>
                                          <p:spTgt spid="26"/>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直接连接符 74"/>
          <p:cNvCxnSpPr/>
          <p:nvPr/>
        </p:nvCxnSpPr>
        <p:spPr bwMode="auto">
          <a:xfrm>
            <a:off x="1619250" y="1123963"/>
            <a:ext cx="5905500" cy="0"/>
          </a:xfrm>
          <a:prstGeom prst="line">
            <a:avLst/>
          </a:prstGeom>
          <a:noFill/>
          <a:ln w="28575" cap="flat" cmpd="sng" algn="ctr">
            <a:solidFill>
              <a:srgbClr val="FFC000"/>
            </a:solidFill>
            <a:prstDash val="sysDot"/>
          </a:ln>
          <a:effectLst/>
        </p:spPr>
      </p:cxnSp>
      <p:sp>
        <p:nvSpPr>
          <p:cNvPr id="77" name="Rectangle 2"/>
          <p:cNvSpPr>
            <a:spLocks noChangeArrowheads="1"/>
          </p:cNvSpPr>
          <p:nvPr/>
        </p:nvSpPr>
        <p:spPr bwMode="auto">
          <a:xfrm>
            <a:off x="2173505" y="548680"/>
            <a:ext cx="4198695" cy="453679"/>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6" tIns="45713" rIns="91426" bIns="45713" anchor="ctr"/>
          <a:lstStyle/>
          <a:p>
            <a:pPr eaLnBrk="0" hangingPunct="0">
              <a:buFont typeface="Wingdings" panose="05000000000000000000" pitchFamily="2" charset="2"/>
              <a:buNone/>
            </a:pPr>
            <a:r>
              <a:rPr lang="zh-CN" altLang="en-US" sz="2800" b="1" dirty="0">
                <a:solidFill>
                  <a:prstClr val="white">
                    <a:lumMod val="65000"/>
                  </a:prstClr>
                </a:solidFill>
                <a:latin typeface="Arial" panose="020B0604020202020204"/>
                <a:ea typeface="微软雅黑" panose="020B0503020204020204" pitchFamily="34" charset="-122"/>
                <a:cs typeface="Arial" panose="020B0604020202020204"/>
              </a:rPr>
              <a:t>中层干部常见的</a:t>
            </a:r>
            <a:r>
              <a:rPr lang="zh-CN" altLang="en-US" sz="3800" b="1" dirty="0">
                <a:solidFill>
                  <a:srgbClr val="00C4F0"/>
                </a:solidFill>
                <a:latin typeface="微软雅黑" panose="020B0503020204020204" pitchFamily="34" charset="-122"/>
                <a:ea typeface="微软雅黑" panose="020B0503020204020204" pitchFamily="34" charset="-122"/>
              </a:rPr>
              <a:t>角色错位</a:t>
            </a:r>
            <a:endParaRPr lang="zh-CN" altLang="en-US" sz="3200" b="1" dirty="0">
              <a:solidFill>
                <a:prstClr val="white">
                  <a:lumMod val="65000"/>
                </a:prstClr>
              </a:solidFill>
              <a:latin typeface="Arial" panose="020B0604020202020204"/>
              <a:ea typeface="微软雅黑" panose="020B0503020204020204" pitchFamily="34" charset="-122"/>
              <a:cs typeface="Arial" panose="020B0604020202020204"/>
            </a:endParaRPr>
          </a:p>
        </p:txBody>
      </p:sp>
      <p:sp>
        <p:nvSpPr>
          <p:cNvPr id="79" name="椭圆 78"/>
          <p:cNvSpPr>
            <a:spLocks noChangeAspect="1"/>
          </p:cNvSpPr>
          <p:nvPr/>
        </p:nvSpPr>
        <p:spPr>
          <a:xfrm>
            <a:off x="971600" y="1413396"/>
            <a:ext cx="1079500" cy="1079500"/>
          </a:xfrm>
          <a:prstGeom prst="ellipse">
            <a:avLst/>
          </a:prstGeom>
          <a:solidFill>
            <a:srgbClr val="C00000"/>
          </a:solidFill>
          <a:ln w="25400" cap="flat" cmpd="sng" algn="ctr">
            <a:noFill/>
            <a:prstDash val="solid"/>
          </a:ln>
          <a:effectLst/>
        </p:spPr>
        <p:txBody>
          <a:bodyPr anchor="ctr"/>
          <a:lstStyle/>
          <a:p>
            <a:pPr algn="ctr">
              <a:defRPr/>
            </a:pPr>
            <a:r>
              <a:rPr lang="zh-CN" altLang="en-US" sz="4400" b="1" kern="0" dirty="0">
                <a:solidFill>
                  <a:sysClr val="window" lastClr="FFFFFF"/>
                </a:solidFill>
                <a:latin typeface="微软雅黑" panose="020B0503020204020204" pitchFamily="34" charset="-122"/>
                <a:ea typeface="微软雅黑" panose="020B0503020204020204" pitchFamily="34" charset="-122"/>
              </a:rPr>
              <a:t>一</a:t>
            </a:r>
          </a:p>
        </p:txBody>
      </p:sp>
      <p:sp>
        <p:nvSpPr>
          <p:cNvPr id="80" name="TextBox 79"/>
          <p:cNvSpPr txBox="1"/>
          <p:nvPr/>
        </p:nvSpPr>
        <p:spPr>
          <a:xfrm>
            <a:off x="2195563" y="1517883"/>
            <a:ext cx="2232099" cy="1046440"/>
          </a:xfrm>
          <a:prstGeom prst="rect">
            <a:avLst/>
          </a:prstGeom>
          <a:noFill/>
        </p:spPr>
        <p:txBody>
          <a:bodyPr wrap="square">
            <a:spAutoFit/>
          </a:bodyPr>
          <a:lstStyle/>
          <a:p>
            <a:pPr>
              <a:spcBef>
                <a:spcPts val="1200"/>
              </a:spcBef>
              <a:defRPr/>
            </a:pPr>
            <a:r>
              <a:rPr lang="zh-CN" altLang="en-US" sz="3600" b="1" kern="0" dirty="0">
                <a:solidFill>
                  <a:schemeClr val="tx1">
                    <a:lumMod val="65000"/>
                    <a:lumOff val="35000"/>
                  </a:schemeClr>
                </a:solidFill>
                <a:latin typeface="微软雅黑" panose="020B0503020204020204" pitchFamily="34" charset="-122"/>
                <a:ea typeface="微软雅黑" panose="020B0503020204020204" pitchFamily="34" charset="-122"/>
              </a:rPr>
              <a:t>土皇帝</a:t>
            </a:r>
            <a:endParaRPr lang="en-US" altLang="zh-CN" sz="36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spcBef>
                <a:spcPts val="1200"/>
              </a:spcBef>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如</a:t>
            </a:r>
            <a:r>
              <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rPr>
              <a:t>一方诸侯</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或</a:t>
            </a:r>
            <a:r>
              <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rPr>
              <a:t>小国之君</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矩形 4"/>
          <p:cNvSpPr>
            <a:spLocks noChangeArrowheads="1"/>
          </p:cNvSpPr>
          <p:nvPr/>
        </p:nvSpPr>
        <p:spPr bwMode="auto">
          <a:xfrm>
            <a:off x="971600" y="2924944"/>
            <a:ext cx="3961210" cy="3177408"/>
          </a:xfrm>
          <a:prstGeom prst="rect">
            <a:avLst/>
          </a:prstGeom>
          <a:noFill/>
          <a:ln w="9525">
            <a:noFill/>
            <a:miter lim="800000"/>
          </a:ln>
        </p:spPr>
        <p:txBody>
          <a:bodyPr wrap="square">
            <a:spAutoFit/>
          </a:bodyPr>
          <a:lstStyle/>
          <a:p>
            <a:pPr marL="285750" indent="-285750">
              <a:lnSpc>
                <a:spcPct val="134000"/>
              </a:lnSpc>
              <a:spcBef>
                <a:spcPts val="200"/>
              </a:spcBef>
              <a:spcAft>
                <a:spcPts val="60"/>
              </a:spcAft>
              <a:buFont typeface="Wingdings" panose="05000000000000000000" pitchFamily="2" charset="2"/>
              <a:buChar char="u"/>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 过分看重自己的级别，优越感强烈，自我感觉良好，喜欢被称为“某总”；</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34000"/>
              </a:lnSpc>
              <a:spcBef>
                <a:spcPts val="200"/>
              </a:spcBef>
              <a:spcAft>
                <a:spcPts val="60"/>
              </a:spcAft>
              <a:buFont typeface="Wingdings" panose="05000000000000000000" pitchFamily="2" charset="2"/>
              <a:buChar char="u"/>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 用级别看待遇，不问所付出几何，但求其待遇要符合级别；</a:t>
            </a:r>
          </a:p>
          <a:p>
            <a:pPr marL="285750" indent="-285750">
              <a:lnSpc>
                <a:spcPct val="134000"/>
              </a:lnSpc>
              <a:spcBef>
                <a:spcPts val="200"/>
              </a:spcBef>
              <a:spcAft>
                <a:spcPts val="60"/>
              </a:spcAft>
              <a:buFont typeface="Wingdings" panose="05000000000000000000" pitchFamily="2" charset="2"/>
              <a:buChar char="u"/>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官僚作风严重，喜欢搞“一言堂”，什么都是自己说了算，不懂得也不重视发挥团队的智慧。</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34000"/>
              </a:lnSpc>
              <a:spcBef>
                <a:spcPts val="200"/>
              </a:spcBef>
              <a:spcAft>
                <a:spcPts val="60"/>
              </a:spcAft>
              <a:buFont typeface="Wingdings" panose="05000000000000000000" pitchFamily="2" charset="2"/>
              <a:buChar char="u"/>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认为自己在本部门比上级更具有专业权威和个人威信（年羹尧）。</a:t>
            </a:r>
          </a:p>
        </p:txBody>
      </p:sp>
      <p:pic>
        <p:nvPicPr>
          <p:cNvPr id="7" name="图片 6"/>
          <p:cNvPicPr>
            <a:picLocks noChangeAspect="1"/>
          </p:cNvPicPr>
          <p:nvPr/>
        </p:nvPicPr>
        <p:blipFill>
          <a:blip r:embed="rId2"/>
          <a:stretch>
            <a:fillRect/>
          </a:stretch>
        </p:blipFill>
        <p:spPr>
          <a:xfrm>
            <a:off x="5166568" y="1413396"/>
            <a:ext cx="3302000" cy="4686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slide(fromBottom)">
                                      <p:cBhvr>
                                        <p:cTn id="7" dur="1000"/>
                                        <p:tgtEl>
                                          <p:spTgt spid="77"/>
                                        </p:tgtEl>
                                      </p:cBhvr>
                                    </p:animEffect>
                                  </p:childTnLst>
                                </p:cTn>
                              </p:par>
                              <p:par>
                                <p:cTn id="8" presetID="42"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1000"/>
                                        <p:tgtEl>
                                          <p:spTgt spid="75"/>
                                        </p:tgtEl>
                                      </p:cBhvr>
                                    </p:animEffect>
                                    <p:anim calcmode="lin" valueType="num">
                                      <p:cBhvr>
                                        <p:cTn id="11" dur="1000" fill="hold"/>
                                        <p:tgtEl>
                                          <p:spTgt spid="75"/>
                                        </p:tgtEl>
                                        <p:attrNameLst>
                                          <p:attrName>ppt_x</p:attrName>
                                        </p:attrNameLst>
                                      </p:cBhvr>
                                      <p:tavLst>
                                        <p:tav tm="0">
                                          <p:val>
                                            <p:strVal val="#ppt_x"/>
                                          </p:val>
                                        </p:tav>
                                        <p:tav tm="100000">
                                          <p:val>
                                            <p:strVal val="#ppt_x"/>
                                          </p:val>
                                        </p:tav>
                                      </p:tavLst>
                                    </p:anim>
                                    <p:anim calcmode="lin" valueType="num">
                                      <p:cBhvr>
                                        <p:cTn id="12" dur="1000" fill="hold"/>
                                        <p:tgtEl>
                                          <p:spTgt spid="7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fltVal val="0"/>
                                          </p:val>
                                        </p:tav>
                                        <p:tav tm="100000">
                                          <p:val>
                                            <p:strVal val="#ppt_w"/>
                                          </p:val>
                                        </p:tav>
                                      </p:tavLst>
                                    </p:anim>
                                    <p:anim calcmode="lin" valueType="num">
                                      <p:cBhvr>
                                        <p:cTn id="17" dur="1000" fill="hold"/>
                                        <p:tgtEl>
                                          <p:spTgt spid="79"/>
                                        </p:tgtEl>
                                        <p:attrNameLst>
                                          <p:attrName>ppt_h</p:attrName>
                                        </p:attrNameLst>
                                      </p:cBhvr>
                                      <p:tavLst>
                                        <p:tav tm="0">
                                          <p:val>
                                            <p:fltVal val="0"/>
                                          </p:val>
                                        </p:tav>
                                        <p:tav tm="100000">
                                          <p:val>
                                            <p:strVal val="#ppt_h"/>
                                          </p:val>
                                        </p:tav>
                                      </p:tavLst>
                                    </p:anim>
                                    <p:anim calcmode="lin" valueType="num">
                                      <p:cBhvr>
                                        <p:cTn id="18" dur="1000" fill="hold"/>
                                        <p:tgtEl>
                                          <p:spTgt spid="79"/>
                                        </p:tgtEl>
                                        <p:attrNameLst>
                                          <p:attrName>style.rotation</p:attrName>
                                        </p:attrNameLst>
                                      </p:cBhvr>
                                      <p:tavLst>
                                        <p:tav tm="0">
                                          <p:val>
                                            <p:fltVal val="90"/>
                                          </p:val>
                                        </p:tav>
                                        <p:tav tm="100000">
                                          <p:val>
                                            <p:fltVal val="0"/>
                                          </p:val>
                                        </p:tav>
                                      </p:tavLst>
                                    </p:anim>
                                    <p:animEffect transition="in" filter="fade">
                                      <p:cBhvr>
                                        <p:cTn id="19" dur="1000"/>
                                        <p:tgtEl>
                                          <p:spTgt spid="79"/>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p:cTn id="23" dur="1000" fill="hold"/>
                                        <p:tgtEl>
                                          <p:spTgt spid="80"/>
                                        </p:tgtEl>
                                        <p:attrNameLst>
                                          <p:attrName>ppt_w</p:attrName>
                                        </p:attrNameLst>
                                      </p:cBhvr>
                                      <p:tavLst>
                                        <p:tav tm="0">
                                          <p:val>
                                            <p:fltVal val="0"/>
                                          </p:val>
                                        </p:tav>
                                        <p:tav tm="100000">
                                          <p:val>
                                            <p:strVal val="#ppt_w"/>
                                          </p:val>
                                        </p:tav>
                                      </p:tavLst>
                                    </p:anim>
                                    <p:anim calcmode="lin" valueType="num">
                                      <p:cBhvr>
                                        <p:cTn id="24" dur="1000" fill="hold"/>
                                        <p:tgtEl>
                                          <p:spTgt spid="80"/>
                                        </p:tgtEl>
                                        <p:attrNameLst>
                                          <p:attrName>ppt_h</p:attrName>
                                        </p:attrNameLst>
                                      </p:cBhvr>
                                      <p:tavLst>
                                        <p:tav tm="0">
                                          <p:val>
                                            <p:fltVal val="0"/>
                                          </p:val>
                                        </p:tav>
                                        <p:tav tm="100000">
                                          <p:val>
                                            <p:strVal val="#ppt_h"/>
                                          </p:val>
                                        </p:tav>
                                      </p:tavLst>
                                    </p:anim>
                                    <p:anim calcmode="lin" valueType="num">
                                      <p:cBhvr>
                                        <p:cTn id="25" dur="1000" fill="hold"/>
                                        <p:tgtEl>
                                          <p:spTgt spid="80"/>
                                        </p:tgtEl>
                                        <p:attrNameLst>
                                          <p:attrName>style.rotation</p:attrName>
                                        </p:attrNameLst>
                                      </p:cBhvr>
                                      <p:tavLst>
                                        <p:tav tm="0">
                                          <p:val>
                                            <p:fltVal val="90"/>
                                          </p:val>
                                        </p:tav>
                                        <p:tav tm="100000">
                                          <p:val>
                                            <p:fltVal val="0"/>
                                          </p:val>
                                        </p:tav>
                                      </p:tavLst>
                                    </p:anim>
                                    <p:animEffect transition="in" filter="fade">
                                      <p:cBhvr>
                                        <p:cTn id="26" dur="1000"/>
                                        <p:tgtEl>
                                          <p:spTgt spid="80"/>
                                        </p:tgtEl>
                                      </p:cBhvr>
                                    </p:animEffect>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1000"/>
                                        <p:tgtEl>
                                          <p:spTgt spid="81"/>
                                        </p:tgtEl>
                                      </p:cBhvr>
                                    </p:animEffect>
                                    <p:anim calcmode="lin" valueType="num">
                                      <p:cBhvr>
                                        <p:cTn id="37" dur="1000" fill="hold"/>
                                        <p:tgtEl>
                                          <p:spTgt spid="81"/>
                                        </p:tgtEl>
                                        <p:attrNameLst>
                                          <p:attrName>ppt_x</p:attrName>
                                        </p:attrNameLst>
                                      </p:cBhvr>
                                      <p:tavLst>
                                        <p:tav tm="0">
                                          <p:val>
                                            <p:strVal val="#ppt_x"/>
                                          </p:val>
                                        </p:tav>
                                        <p:tav tm="100000">
                                          <p:val>
                                            <p:strVal val="#ppt_x"/>
                                          </p:val>
                                        </p:tav>
                                      </p:tavLst>
                                    </p:anim>
                                    <p:anim calcmode="lin" valueType="num">
                                      <p:cBhvr>
                                        <p:cTn id="38"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9" grpId="0" animBg="1"/>
      <p:bldP spid="80"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直接连接符 74"/>
          <p:cNvCxnSpPr/>
          <p:nvPr/>
        </p:nvCxnSpPr>
        <p:spPr bwMode="auto">
          <a:xfrm>
            <a:off x="1619250" y="1123963"/>
            <a:ext cx="5905500" cy="0"/>
          </a:xfrm>
          <a:prstGeom prst="line">
            <a:avLst/>
          </a:prstGeom>
          <a:noFill/>
          <a:ln w="28575" cap="flat" cmpd="sng" algn="ctr">
            <a:solidFill>
              <a:srgbClr val="FFC000"/>
            </a:solidFill>
            <a:prstDash val="sysDot"/>
          </a:ln>
          <a:effectLst/>
        </p:spPr>
      </p:cxnSp>
      <p:sp>
        <p:nvSpPr>
          <p:cNvPr id="77" name="Rectangle 2"/>
          <p:cNvSpPr>
            <a:spLocks noChangeArrowheads="1"/>
          </p:cNvSpPr>
          <p:nvPr/>
        </p:nvSpPr>
        <p:spPr bwMode="auto">
          <a:xfrm>
            <a:off x="2173505" y="548680"/>
            <a:ext cx="4198695" cy="453679"/>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6" tIns="45713" rIns="91426" bIns="45713" anchor="ctr"/>
          <a:lstStyle/>
          <a:p>
            <a:pPr eaLnBrk="0" hangingPunct="0">
              <a:buFont typeface="Wingdings" panose="05000000000000000000" pitchFamily="2" charset="2"/>
              <a:buNone/>
            </a:pPr>
            <a:r>
              <a:rPr lang="zh-CN" altLang="en-US" sz="2800" b="1" dirty="0">
                <a:solidFill>
                  <a:prstClr val="white">
                    <a:lumMod val="65000"/>
                  </a:prstClr>
                </a:solidFill>
                <a:latin typeface="Arial" panose="020B0604020202020204"/>
                <a:ea typeface="微软雅黑" panose="020B0503020204020204" pitchFamily="34" charset="-122"/>
                <a:cs typeface="Arial" panose="020B0604020202020204"/>
              </a:rPr>
              <a:t>中层干部常见的</a:t>
            </a:r>
            <a:r>
              <a:rPr lang="zh-CN" altLang="en-US" sz="3800" b="1" dirty="0">
                <a:solidFill>
                  <a:srgbClr val="00C4F0"/>
                </a:solidFill>
                <a:latin typeface="微软雅黑" panose="020B0503020204020204" pitchFamily="34" charset="-122"/>
                <a:ea typeface="微软雅黑" panose="020B0503020204020204" pitchFamily="34" charset="-122"/>
              </a:rPr>
              <a:t>角色错位</a:t>
            </a:r>
            <a:endParaRPr lang="zh-CN" altLang="en-US" sz="3200" b="1" dirty="0">
              <a:solidFill>
                <a:prstClr val="white">
                  <a:lumMod val="65000"/>
                </a:prstClr>
              </a:solidFill>
              <a:latin typeface="Arial" panose="020B0604020202020204"/>
              <a:ea typeface="微软雅黑" panose="020B0503020204020204" pitchFamily="34" charset="-122"/>
              <a:cs typeface="Arial" panose="020B0604020202020204"/>
            </a:endParaRPr>
          </a:p>
        </p:txBody>
      </p:sp>
      <p:sp>
        <p:nvSpPr>
          <p:cNvPr id="79" name="椭圆 78"/>
          <p:cNvSpPr>
            <a:spLocks noChangeAspect="1"/>
          </p:cNvSpPr>
          <p:nvPr/>
        </p:nvSpPr>
        <p:spPr>
          <a:xfrm>
            <a:off x="971600" y="1413396"/>
            <a:ext cx="1079500" cy="1079500"/>
          </a:xfrm>
          <a:prstGeom prst="ellipse">
            <a:avLst/>
          </a:prstGeom>
          <a:solidFill>
            <a:srgbClr val="C00000"/>
          </a:solidFill>
          <a:ln w="25400" cap="flat" cmpd="sng" algn="ctr">
            <a:noFill/>
            <a:prstDash val="solid"/>
          </a:ln>
          <a:effectLst/>
        </p:spPr>
        <p:txBody>
          <a:bodyPr anchor="ctr"/>
          <a:lstStyle/>
          <a:p>
            <a:pPr algn="ctr">
              <a:defRPr/>
            </a:pPr>
            <a:r>
              <a:rPr lang="zh-CN" altLang="en-US" sz="4400" b="1" kern="0" dirty="0">
                <a:solidFill>
                  <a:sysClr val="window" lastClr="FFFFFF"/>
                </a:solidFill>
                <a:latin typeface="微软雅黑" panose="020B0503020204020204" pitchFamily="34" charset="-122"/>
                <a:ea typeface="微软雅黑" panose="020B0503020204020204" pitchFamily="34" charset="-122"/>
              </a:rPr>
              <a:t>二</a:t>
            </a:r>
          </a:p>
        </p:txBody>
      </p:sp>
      <p:sp>
        <p:nvSpPr>
          <p:cNvPr id="80" name="TextBox 79"/>
          <p:cNvSpPr txBox="1"/>
          <p:nvPr/>
        </p:nvSpPr>
        <p:spPr>
          <a:xfrm>
            <a:off x="2195563" y="1517883"/>
            <a:ext cx="2232099" cy="1015663"/>
          </a:xfrm>
          <a:prstGeom prst="rect">
            <a:avLst/>
          </a:prstGeom>
          <a:noFill/>
        </p:spPr>
        <p:txBody>
          <a:bodyPr wrap="square">
            <a:spAutoFit/>
          </a:bodyPr>
          <a:lstStyle/>
          <a:p>
            <a:pPr>
              <a:spcBef>
                <a:spcPts val="1200"/>
              </a:spcBef>
              <a:defRPr/>
            </a:pPr>
            <a:r>
              <a:rPr lang="zh-CN" altLang="en-US" sz="3600" b="1" kern="0" dirty="0">
                <a:solidFill>
                  <a:schemeClr val="tx1">
                    <a:lumMod val="65000"/>
                    <a:lumOff val="35000"/>
                  </a:schemeClr>
                </a:solidFill>
                <a:latin typeface="微软雅黑" panose="020B0503020204020204" pitchFamily="34" charset="-122"/>
                <a:ea typeface="微软雅黑" panose="020B0503020204020204" pitchFamily="34" charset="-122"/>
              </a:rPr>
              <a:t>民意代表</a:t>
            </a:r>
            <a:endParaRPr lang="en-US" altLang="zh-CN" sz="36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spcBef>
                <a:spcPts val="1200"/>
              </a:spcBef>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站在下属的立场意气用事</a:t>
            </a:r>
          </a:p>
        </p:txBody>
      </p:sp>
      <p:sp>
        <p:nvSpPr>
          <p:cNvPr id="81" name="矩形 4"/>
          <p:cNvSpPr>
            <a:spLocks noChangeArrowheads="1"/>
          </p:cNvSpPr>
          <p:nvPr/>
        </p:nvSpPr>
        <p:spPr bwMode="auto">
          <a:xfrm>
            <a:off x="4860032" y="1682099"/>
            <a:ext cx="3961210" cy="4222310"/>
          </a:xfrm>
          <a:prstGeom prst="rect">
            <a:avLst/>
          </a:prstGeom>
          <a:noFill/>
          <a:ln w="9525">
            <a:noFill/>
            <a:miter lim="800000"/>
          </a:ln>
        </p:spPr>
        <p:txBody>
          <a:bodyPr wrap="square">
            <a:spAutoFit/>
          </a:bodyPr>
          <a:lstStyle/>
          <a:p>
            <a:pPr>
              <a:lnSpc>
                <a:spcPct val="13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大多数企业的中层管理者是职业经理人，部分企业的总经理也是职业经理人。因为高层管理者委托中层管理者履行管理职能，所以中层管理者要对高层管理者负责。但是现实中，中层管理者经常因忽视对上负责而犯错误。例如一些中层管理者深得下属信赖和拥戴，于是处处站在下属的立场上意气用事，向上司提出某些不合理的要求，不自觉地把自己定位为员工领袖和民意代表。事实上中层管理者不是员工领袖和民意代表，他不是下属选举产生的，而是上司任命的，因此中层管理者应该对上司负责。</a:t>
            </a:r>
          </a:p>
        </p:txBody>
      </p:sp>
      <p:sp>
        <p:nvSpPr>
          <p:cNvPr id="2" name="矩形 1"/>
          <p:cNvSpPr/>
          <p:nvPr/>
        </p:nvSpPr>
        <p:spPr>
          <a:xfrm>
            <a:off x="971600" y="6156012"/>
            <a:ext cx="6408712" cy="369332"/>
          </a:xfrm>
          <a:prstGeom prst="rect">
            <a:avLst/>
          </a:prstGeom>
        </p:spPr>
        <p:txBody>
          <a:bodyPr wrap="square">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取得下属的拥戴和支持，需要提高领导力，而不是做</a:t>
            </a:r>
            <a:r>
              <a:rPr lang="zh-CN" altLang="en-US" b="1" dirty="0">
                <a:solidFill>
                  <a:srgbClr val="FF3300"/>
                </a:solidFill>
                <a:latin typeface="微软雅黑" panose="020B0503020204020204" pitchFamily="34" charset="-122"/>
                <a:ea typeface="微软雅黑" panose="020B0503020204020204" pitchFamily="34" charset="-122"/>
              </a:rPr>
              <a:t>“民意代表”。</a:t>
            </a:r>
          </a:p>
        </p:txBody>
      </p:sp>
      <p:pic>
        <p:nvPicPr>
          <p:cNvPr id="4" name="图片 3"/>
          <p:cNvPicPr>
            <a:picLocks noChangeAspect="1"/>
          </p:cNvPicPr>
          <p:nvPr/>
        </p:nvPicPr>
        <p:blipFill>
          <a:blip r:embed="rId2"/>
          <a:stretch>
            <a:fillRect/>
          </a:stretch>
        </p:blipFill>
        <p:spPr>
          <a:xfrm>
            <a:off x="480441" y="2924944"/>
            <a:ext cx="4163567" cy="29382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p:cTn id="14" dur="1000" fill="hold"/>
                                        <p:tgtEl>
                                          <p:spTgt spid="80"/>
                                        </p:tgtEl>
                                        <p:attrNameLst>
                                          <p:attrName>ppt_w</p:attrName>
                                        </p:attrNameLst>
                                      </p:cBhvr>
                                      <p:tavLst>
                                        <p:tav tm="0">
                                          <p:val>
                                            <p:fltVal val="0"/>
                                          </p:val>
                                        </p:tav>
                                        <p:tav tm="100000">
                                          <p:val>
                                            <p:strVal val="#ppt_w"/>
                                          </p:val>
                                        </p:tav>
                                      </p:tavLst>
                                    </p:anim>
                                    <p:anim calcmode="lin" valueType="num">
                                      <p:cBhvr>
                                        <p:cTn id="15" dur="1000" fill="hold"/>
                                        <p:tgtEl>
                                          <p:spTgt spid="80"/>
                                        </p:tgtEl>
                                        <p:attrNameLst>
                                          <p:attrName>ppt_h</p:attrName>
                                        </p:attrNameLst>
                                      </p:cBhvr>
                                      <p:tavLst>
                                        <p:tav tm="0">
                                          <p:val>
                                            <p:fltVal val="0"/>
                                          </p:val>
                                        </p:tav>
                                        <p:tav tm="100000">
                                          <p:val>
                                            <p:strVal val="#ppt_h"/>
                                          </p:val>
                                        </p:tav>
                                      </p:tavLst>
                                    </p:anim>
                                    <p:anim calcmode="lin" valueType="num">
                                      <p:cBhvr>
                                        <p:cTn id="16" dur="1000" fill="hold"/>
                                        <p:tgtEl>
                                          <p:spTgt spid="80"/>
                                        </p:tgtEl>
                                        <p:attrNameLst>
                                          <p:attrName>style.rotation</p:attrName>
                                        </p:attrNameLst>
                                      </p:cBhvr>
                                      <p:tavLst>
                                        <p:tav tm="0">
                                          <p:val>
                                            <p:fltVal val="90"/>
                                          </p:val>
                                        </p:tav>
                                        <p:tav tm="100000">
                                          <p:val>
                                            <p:fltVal val="0"/>
                                          </p:val>
                                        </p:tav>
                                      </p:tavLst>
                                    </p:anim>
                                    <p:animEffect transition="in" filter="fade">
                                      <p:cBhvr>
                                        <p:cTn id="17" dur="1000"/>
                                        <p:tgtEl>
                                          <p:spTgt spid="80"/>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anim calcmode="lin" valueType="num">
                                      <p:cBhvr>
                                        <p:cTn id="28" dur="1000" fill="hold"/>
                                        <p:tgtEl>
                                          <p:spTgt spid="81"/>
                                        </p:tgtEl>
                                        <p:attrNameLst>
                                          <p:attrName>ppt_x</p:attrName>
                                        </p:attrNameLst>
                                      </p:cBhvr>
                                      <p:tavLst>
                                        <p:tav tm="0">
                                          <p:val>
                                            <p:strVal val="#ppt_x"/>
                                          </p:val>
                                        </p:tav>
                                        <p:tav tm="100000">
                                          <p:val>
                                            <p:strVal val="#ppt_x"/>
                                          </p:val>
                                        </p:tav>
                                      </p:tavLst>
                                    </p:anim>
                                    <p:anim calcmode="lin" valueType="num">
                                      <p:cBhvr>
                                        <p:cTn id="2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直接连接符 74"/>
          <p:cNvCxnSpPr/>
          <p:nvPr/>
        </p:nvCxnSpPr>
        <p:spPr bwMode="auto">
          <a:xfrm>
            <a:off x="1619250" y="1123963"/>
            <a:ext cx="5905500" cy="0"/>
          </a:xfrm>
          <a:prstGeom prst="line">
            <a:avLst/>
          </a:prstGeom>
          <a:noFill/>
          <a:ln w="28575" cap="flat" cmpd="sng" algn="ctr">
            <a:solidFill>
              <a:srgbClr val="FFC000"/>
            </a:solidFill>
            <a:prstDash val="sysDot"/>
          </a:ln>
          <a:effectLst/>
        </p:spPr>
      </p:cxnSp>
      <p:sp>
        <p:nvSpPr>
          <p:cNvPr id="77" name="Rectangle 2"/>
          <p:cNvSpPr>
            <a:spLocks noChangeArrowheads="1"/>
          </p:cNvSpPr>
          <p:nvPr/>
        </p:nvSpPr>
        <p:spPr bwMode="auto">
          <a:xfrm>
            <a:off x="2173505" y="548680"/>
            <a:ext cx="4198695" cy="453679"/>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6" tIns="45713" rIns="91426" bIns="45713" anchor="ctr"/>
          <a:lstStyle/>
          <a:p>
            <a:pPr eaLnBrk="0" hangingPunct="0">
              <a:buFont typeface="Wingdings" panose="05000000000000000000" pitchFamily="2" charset="2"/>
              <a:buNone/>
            </a:pPr>
            <a:r>
              <a:rPr lang="zh-CN" altLang="en-US" sz="2800" b="1" dirty="0">
                <a:solidFill>
                  <a:prstClr val="white">
                    <a:lumMod val="65000"/>
                  </a:prstClr>
                </a:solidFill>
                <a:latin typeface="Arial" panose="020B0604020202020204"/>
                <a:ea typeface="微软雅黑" panose="020B0503020204020204" pitchFamily="34" charset="-122"/>
                <a:cs typeface="Arial" panose="020B0604020202020204"/>
              </a:rPr>
              <a:t>中层干部常见的</a:t>
            </a:r>
            <a:r>
              <a:rPr lang="zh-CN" altLang="en-US" sz="3800" b="1" dirty="0">
                <a:solidFill>
                  <a:srgbClr val="00C4F0"/>
                </a:solidFill>
                <a:latin typeface="微软雅黑" panose="020B0503020204020204" pitchFamily="34" charset="-122"/>
                <a:ea typeface="微软雅黑" panose="020B0503020204020204" pitchFamily="34" charset="-122"/>
              </a:rPr>
              <a:t>角色错位</a:t>
            </a:r>
            <a:endParaRPr lang="zh-CN" altLang="en-US" sz="3200" b="1" dirty="0">
              <a:solidFill>
                <a:prstClr val="white">
                  <a:lumMod val="65000"/>
                </a:prstClr>
              </a:solidFill>
              <a:latin typeface="Arial" panose="020B0604020202020204"/>
              <a:ea typeface="微软雅黑" panose="020B0503020204020204" pitchFamily="34" charset="-122"/>
              <a:cs typeface="Arial" panose="020B0604020202020204"/>
            </a:endParaRPr>
          </a:p>
        </p:txBody>
      </p:sp>
      <p:sp>
        <p:nvSpPr>
          <p:cNvPr id="79" name="椭圆 78"/>
          <p:cNvSpPr>
            <a:spLocks noChangeAspect="1"/>
          </p:cNvSpPr>
          <p:nvPr/>
        </p:nvSpPr>
        <p:spPr>
          <a:xfrm>
            <a:off x="971600" y="1413396"/>
            <a:ext cx="1079500" cy="1079500"/>
          </a:xfrm>
          <a:prstGeom prst="ellipse">
            <a:avLst/>
          </a:prstGeom>
          <a:solidFill>
            <a:srgbClr val="C00000"/>
          </a:solidFill>
          <a:ln w="25400" cap="flat" cmpd="sng" algn="ctr">
            <a:noFill/>
            <a:prstDash val="solid"/>
          </a:ln>
          <a:effectLst/>
        </p:spPr>
        <p:txBody>
          <a:bodyPr anchor="ctr"/>
          <a:lstStyle/>
          <a:p>
            <a:pPr algn="ctr">
              <a:defRPr/>
            </a:pPr>
            <a:r>
              <a:rPr lang="zh-CN" altLang="en-US" sz="4400" b="1" kern="0" dirty="0">
                <a:solidFill>
                  <a:sysClr val="window" lastClr="FFFFFF"/>
                </a:solidFill>
                <a:latin typeface="微软雅黑" panose="020B0503020204020204" pitchFamily="34" charset="-122"/>
                <a:ea typeface="微软雅黑" panose="020B0503020204020204" pitchFamily="34" charset="-122"/>
              </a:rPr>
              <a:t>三</a:t>
            </a:r>
          </a:p>
        </p:txBody>
      </p:sp>
      <p:sp>
        <p:nvSpPr>
          <p:cNvPr id="80" name="TextBox 79"/>
          <p:cNvSpPr txBox="1"/>
          <p:nvPr/>
        </p:nvSpPr>
        <p:spPr>
          <a:xfrm>
            <a:off x="2195563" y="1517883"/>
            <a:ext cx="2232099" cy="1046440"/>
          </a:xfrm>
          <a:prstGeom prst="rect">
            <a:avLst/>
          </a:prstGeom>
          <a:noFill/>
        </p:spPr>
        <p:txBody>
          <a:bodyPr wrap="square">
            <a:spAutoFit/>
          </a:bodyPr>
          <a:lstStyle/>
          <a:p>
            <a:pPr>
              <a:spcBef>
                <a:spcPts val="1200"/>
              </a:spcBef>
              <a:defRPr/>
            </a:pPr>
            <a:r>
              <a:rPr lang="zh-CN" altLang="en-US" sz="3600" b="1" kern="0" dirty="0">
                <a:solidFill>
                  <a:schemeClr val="tx1">
                    <a:lumMod val="65000"/>
                    <a:lumOff val="35000"/>
                  </a:schemeClr>
                </a:solidFill>
                <a:latin typeface="微软雅黑" panose="020B0503020204020204" pitchFamily="34" charset="-122"/>
                <a:ea typeface="微软雅黑" panose="020B0503020204020204" pitchFamily="34" charset="-122"/>
              </a:rPr>
              <a:t>自然人</a:t>
            </a:r>
            <a:endParaRPr lang="en-US" altLang="zh-CN" sz="36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spcBef>
                <a:spcPts val="1200"/>
              </a:spcBef>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把自己当成普通员工</a:t>
            </a:r>
          </a:p>
        </p:txBody>
      </p:sp>
      <p:sp>
        <p:nvSpPr>
          <p:cNvPr id="81" name="矩形 4"/>
          <p:cNvSpPr>
            <a:spLocks noChangeArrowheads="1"/>
          </p:cNvSpPr>
          <p:nvPr/>
        </p:nvSpPr>
        <p:spPr bwMode="auto">
          <a:xfrm>
            <a:off x="4427662" y="1413396"/>
            <a:ext cx="3961210" cy="2634183"/>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经常会看到或听到有的中层经理说：“刚才我说的这些，只代表个人意见。”这也是中层经理的角色误区之一。对上司而言，你可以代表整个部门的意见，也可以是你个人的意见。值得注意的是，部门意见一定是部门内部讨论后形成的意见，而不是根据部门私下议论而形成的意见。</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758626" y="2780928"/>
            <a:ext cx="3479822" cy="234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矩形 4"/>
          <p:cNvSpPr>
            <a:spLocks noChangeArrowheads="1"/>
          </p:cNvSpPr>
          <p:nvPr/>
        </p:nvSpPr>
        <p:spPr bwMode="auto">
          <a:xfrm>
            <a:off x="4427662" y="4221088"/>
            <a:ext cx="3961210" cy="1769715"/>
          </a:xfrm>
          <a:prstGeom prst="rect">
            <a:avLst/>
          </a:prstGeom>
          <a:noFill/>
          <a:ln w="9525">
            <a:noFill/>
            <a:miter lim="800000"/>
          </a:ln>
        </p:spPr>
        <p:txBody>
          <a:bodyPr wrap="square">
            <a:spAutoFit/>
          </a:bodyPr>
          <a:lstStyle/>
          <a:p>
            <a:pPr marL="285750" indent="-285750">
              <a:lnSpc>
                <a:spcPct val="130000"/>
              </a:lnSpc>
              <a:spcBef>
                <a:spcPts val="200"/>
              </a:spcBef>
              <a:spcAft>
                <a:spcPts val="60"/>
              </a:spcAft>
              <a:buFont typeface="Wingdings" panose="05000000000000000000" pitchFamily="2" charset="2"/>
              <a:buChar char="u"/>
            </a:pPr>
            <a:r>
              <a:rPr lang="zh-CN" altLang="en-US" sz="1600" b="1" dirty="0">
                <a:solidFill>
                  <a:srgbClr val="00B0F0"/>
                </a:solidFill>
                <a:latin typeface="微软雅黑" panose="020B0503020204020204" pitchFamily="34" charset="-122"/>
                <a:ea typeface="微软雅黑" panose="020B0503020204020204" pitchFamily="34" charset="-122"/>
              </a:rPr>
              <a:t>对上司发表个人意见是没有问题的；</a:t>
            </a:r>
          </a:p>
          <a:p>
            <a:pPr marL="285750" indent="-285750">
              <a:lnSpc>
                <a:spcPct val="130000"/>
              </a:lnSpc>
              <a:spcBef>
                <a:spcPts val="200"/>
              </a:spcBef>
              <a:spcAft>
                <a:spcPts val="60"/>
              </a:spcAft>
              <a:buFont typeface="Wingdings" panose="05000000000000000000" pitchFamily="2" charset="2"/>
              <a:buChar char="u"/>
            </a:pPr>
            <a:r>
              <a:rPr lang="zh-CN" altLang="en-US" sz="1600" b="1" dirty="0">
                <a:solidFill>
                  <a:srgbClr val="FF9900"/>
                </a:solidFill>
                <a:latin typeface="微软雅黑" panose="020B0503020204020204" pitchFamily="34" charset="-122"/>
                <a:ea typeface="微软雅黑" panose="020B0503020204020204" pitchFamily="34" charset="-122"/>
              </a:rPr>
              <a:t>对于同级或下属说“只代表个人意见”是不合适的；</a:t>
            </a:r>
          </a:p>
          <a:p>
            <a:pPr marL="285750" indent="-285750">
              <a:lnSpc>
                <a:spcPct val="130000"/>
              </a:lnSpc>
              <a:spcBef>
                <a:spcPts val="200"/>
              </a:spcBef>
              <a:spcAft>
                <a:spcPts val="60"/>
              </a:spcAft>
              <a:buFont typeface="Wingdings" panose="05000000000000000000" pitchFamily="2" charset="2"/>
              <a:buChar char="u"/>
            </a:pPr>
            <a:r>
              <a:rPr lang="zh-CN" altLang="en-US" sz="1600" b="1" dirty="0">
                <a:solidFill>
                  <a:srgbClr val="FF3300"/>
                </a:solidFill>
                <a:latin typeface="微软雅黑" panose="020B0503020204020204" pitchFamily="34" charset="-122"/>
                <a:ea typeface="微软雅黑" panose="020B0503020204020204" pitchFamily="34" charset="-122"/>
              </a:rPr>
              <a:t>对客户和供应商，更没有什么“个人意见”，只有“公司意见” 。</a:t>
            </a:r>
          </a:p>
        </p:txBody>
      </p:sp>
      <p:sp>
        <p:nvSpPr>
          <p:cNvPr id="9" name="矩形 8"/>
          <p:cNvSpPr/>
          <p:nvPr/>
        </p:nvSpPr>
        <p:spPr>
          <a:xfrm>
            <a:off x="758626" y="6021288"/>
            <a:ext cx="6549678" cy="497444"/>
          </a:xfrm>
          <a:prstGeom prst="rect">
            <a:avLst/>
          </a:prstGeom>
          <a:noFill/>
        </p:spPr>
        <p:txBody>
          <a:bodyPr wrap="square" lIns="91440" tIns="45720" rIns="91440" bIns="45720">
            <a:spAutoFit/>
          </a:bodyPr>
          <a:lstStyle/>
          <a:p>
            <a:pPr>
              <a:lnSpc>
                <a:spcPts val="3800"/>
              </a:lnSpc>
            </a:pPr>
            <a:r>
              <a:rPr lang="zh-CN" altLang="en-US" sz="1300" b="1" dirty="0">
                <a:ln w="17780" cmpd="sng">
                  <a:noFill/>
                  <a:prstDash val="solid"/>
                  <a:miter lim="800000"/>
                </a:ln>
                <a:solidFill>
                  <a:srgbClr val="00B0F0"/>
                </a:solidFill>
                <a:latin typeface="微软雅黑" panose="020B0503020204020204" pitchFamily="34" charset="-122"/>
                <a:ea typeface="微软雅黑" panose="020B0503020204020204" pitchFamily="34" charset="-122"/>
              </a:rPr>
              <a:t>四个维度：对上级代表下级；对下级代表上级，对同僚代表内部客户，对外部代表公司。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p:cTn id="14" dur="1000" fill="hold"/>
                                        <p:tgtEl>
                                          <p:spTgt spid="80"/>
                                        </p:tgtEl>
                                        <p:attrNameLst>
                                          <p:attrName>ppt_w</p:attrName>
                                        </p:attrNameLst>
                                      </p:cBhvr>
                                      <p:tavLst>
                                        <p:tav tm="0">
                                          <p:val>
                                            <p:fltVal val="0"/>
                                          </p:val>
                                        </p:tav>
                                        <p:tav tm="100000">
                                          <p:val>
                                            <p:strVal val="#ppt_w"/>
                                          </p:val>
                                        </p:tav>
                                      </p:tavLst>
                                    </p:anim>
                                    <p:anim calcmode="lin" valueType="num">
                                      <p:cBhvr>
                                        <p:cTn id="15" dur="1000" fill="hold"/>
                                        <p:tgtEl>
                                          <p:spTgt spid="80"/>
                                        </p:tgtEl>
                                        <p:attrNameLst>
                                          <p:attrName>ppt_h</p:attrName>
                                        </p:attrNameLst>
                                      </p:cBhvr>
                                      <p:tavLst>
                                        <p:tav tm="0">
                                          <p:val>
                                            <p:fltVal val="0"/>
                                          </p:val>
                                        </p:tav>
                                        <p:tav tm="100000">
                                          <p:val>
                                            <p:strVal val="#ppt_h"/>
                                          </p:val>
                                        </p:tav>
                                      </p:tavLst>
                                    </p:anim>
                                    <p:anim calcmode="lin" valueType="num">
                                      <p:cBhvr>
                                        <p:cTn id="16" dur="1000" fill="hold"/>
                                        <p:tgtEl>
                                          <p:spTgt spid="80"/>
                                        </p:tgtEl>
                                        <p:attrNameLst>
                                          <p:attrName>style.rotation</p:attrName>
                                        </p:attrNameLst>
                                      </p:cBhvr>
                                      <p:tavLst>
                                        <p:tav tm="0">
                                          <p:val>
                                            <p:fltVal val="90"/>
                                          </p:val>
                                        </p:tav>
                                        <p:tav tm="100000">
                                          <p:val>
                                            <p:fltVal val="0"/>
                                          </p:val>
                                        </p:tav>
                                      </p:tavLst>
                                    </p:anim>
                                    <p:animEffect transition="in" filter="fade">
                                      <p:cBhvr>
                                        <p:cTn id="17" dur="1000"/>
                                        <p:tgtEl>
                                          <p:spTgt spid="80"/>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anim calcmode="lin" valueType="num">
                                      <p:cBhvr>
                                        <p:cTn id="28" dur="1000" fill="hold"/>
                                        <p:tgtEl>
                                          <p:spTgt spid="81"/>
                                        </p:tgtEl>
                                        <p:attrNameLst>
                                          <p:attrName>ppt_x</p:attrName>
                                        </p:attrNameLst>
                                      </p:cBhvr>
                                      <p:tavLst>
                                        <p:tav tm="0">
                                          <p:val>
                                            <p:strVal val="#ppt_x"/>
                                          </p:val>
                                        </p:tav>
                                        <p:tav tm="100000">
                                          <p:val>
                                            <p:strVal val="#ppt_x"/>
                                          </p:val>
                                        </p:tav>
                                      </p:tavLst>
                                    </p:anim>
                                    <p:anim calcmode="lin" valueType="num">
                                      <p:cBhvr>
                                        <p:cTn id="2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直接连接符 74"/>
          <p:cNvCxnSpPr/>
          <p:nvPr/>
        </p:nvCxnSpPr>
        <p:spPr bwMode="auto">
          <a:xfrm>
            <a:off x="1619250" y="1123963"/>
            <a:ext cx="5905500" cy="0"/>
          </a:xfrm>
          <a:prstGeom prst="line">
            <a:avLst/>
          </a:prstGeom>
          <a:noFill/>
          <a:ln w="28575" cap="flat" cmpd="sng" algn="ctr">
            <a:solidFill>
              <a:srgbClr val="FFC000"/>
            </a:solidFill>
            <a:prstDash val="sysDot"/>
          </a:ln>
          <a:effectLst/>
        </p:spPr>
      </p:cxnSp>
      <p:sp>
        <p:nvSpPr>
          <p:cNvPr id="77" name="Rectangle 2"/>
          <p:cNvSpPr>
            <a:spLocks noChangeArrowheads="1"/>
          </p:cNvSpPr>
          <p:nvPr/>
        </p:nvSpPr>
        <p:spPr bwMode="auto">
          <a:xfrm>
            <a:off x="2173505" y="548680"/>
            <a:ext cx="4198695" cy="453679"/>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6" tIns="45713" rIns="91426" bIns="45713" anchor="ctr"/>
          <a:lstStyle/>
          <a:p>
            <a:pPr eaLnBrk="0" hangingPunct="0">
              <a:buFont typeface="Wingdings" panose="05000000000000000000" pitchFamily="2" charset="2"/>
              <a:buNone/>
            </a:pPr>
            <a:r>
              <a:rPr lang="zh-CN" altLang="en-US" sz="2800" b="1" dirty="0">
                <a:solidFill>
                  <a:prstClr val="white">
                    <a:lumMod val="65000"/>
                  </a:prstClr>
                </a:solidFill>
                <a:latin typeface="Arial" panose="020B0604020202020204"/>
                <a:ea typeface="微软雅黑" panose="020B0503020204020204" pitchFamily="34" charset="-122"/>
                <a:cs typeface="Arial" panose="020B0604020202020204"/>
              </a:rPr>
              <a:t>中层干部常见的</a:t>
            </a:r>
            <a:r>
              <a:rPr lang="zh-CN" altLang="en-US" sz="3800" b="1" dirty="0">
                <a:solidFill>
                  <a:srgbClr val="00C4F0"/>
                </a:solidFill>
                <a:latin typeface="微软雅黑" panose="020B0503020204020204" pitchFamily="34" charset="-122"/>
                <a:ea typeface="微软雅黑" panose="020B0503020204020204" pitchFamily="34" charset="-122"/>
              </a:rPr>
              <a:t>角色错位</a:t>
            </a:r>
            <a:endParaRPr lang="zh-CN" altLang="en-US" sz="3200" b="1" dirty="0">
              <a:solidFill>
                <a:prstClr val="white">
                  <a:lumMod val="65000"/>
                </a:prstClr>
              </a:solidFill>
              <a:latin typeface="Arial" panose="020B0604020202020204"/>
              <a:ea typeface="微软雅黑" panose="020B0503020204020204" pitchFamily="34" charset="-122"/>
              <a:cs typeface="Arial" panose="020B0604020202020204"/>
            </a:endParaRPr>
          </a:p>
        </p:txBody>
      </p:sp>
      <p:sp>
        <p:nvSpPr>
          <p:cNvPr id="79" name="椭圆 78"/>
          <p:cNvSpPr>
            <a:spLocks noChangeAspect="1"/>
          </p:cNvSpPr>
          <p:nvPr/>
        </p:nvSpPr>
        <p:spPr>
          <a:xfrm>
            <a:off x="971600" y="1413396"/>
            <a:ext cx="1079500" cy="1079500"/>
          </a:xfrm>
          <a:prstGeom prst="ellipse">
            <a:avLst/>
          </a:prstGeom>
          <a:solidFill>
            <a:srgbClr val="C00000"/>
          </a:solidFill>
          <a:ln w="25400" cap="flat" cmpd="sng" algn="ctr">
            <a:noFill/>
            <a:prstDash val="solid"/>
          </a:ln>
          <a:effectLst/>
        </p:spPr>
        <p:txBody>
          <a:bodyPr anchor="ctr"/>
          <a:lstStyle/>
          <a:p>
            <a:pPr algn="ctr">
              <a:defRPr/>
            </a:pPr>
            <a:r>
              <a:rPr lang="zh-CN" altLang="en-US" sz="4400" b="1" kern="0" dirty="0">
                <a:solidFill>
                  <a:sysClr val="window" lastClr="FFFFFF"/>
                </a:solidFill>
                <a:latin typeface="微软雅黑" panose="020B0503020204020204" pitchFamily="34" charset="-122"/>
                <a:ea typeface="微软雅黑" panose="020B0503020204020204" pitchFamily="34" charset="-122"/>
              </a:rPr>
              <a:t>四</a:t>
            </a:r>
          </a:p>
        </p:txBody>
      </p:sp>
      <p:sp>
        <p:nvSpPr>
          <p:cNvPr id="80" name="TextBox 79"/>
          <p:cNvSpPr txBox="1"/>
          <p:nvPr/>
        </p:nvSpPr>
        <p:spPr>
          <a:xfrm>
            <a:off x="2195563" y="1517883"/>
            <a:ext cx="2232099" cy="1046440"/>
          </a:xfrm>
          <a:prstGeom prst="rect">
            <a:avLst/>
          </a:prstGeom>
          <a:noFill/>
        </p:spPr>
        <p:txBody>
          <a:bodyPr wrap="square">
            <a:spAutoFit/>
          </a:bodyPr>
          <a:lstStyle/>
          <a:p>
            <a:pPr>
              <a:spcBef>
                <a:spcPts val="1200"/>
              </a:spcBef>
              <a:defRPr/>
            </a:pPr>
            <a:r>
              <a:rPr lang="zh-CN" altLang="en-US" sz="3600" b="1" kern="0" dirty="0">
                <a:solidFill>
                  <a:schemeClr val="tx1">
                    <a:lumMod val="65000"/>
                    <a:lumOff val="35000"/>
                  </a:schemeClr>
                </a:solidFill>
                <a:latin typeface="微软雅黑" panose="020B0503020204020204" pitchFamily="34" charset="-122"/>
                <a:ea typeface="微软雅黑" panose="020B0503020204020204" pitchFamily="34" charset="-122"/>
              </a:rPr>
              <a:t>传声筒</a:t>
            </a:r>
            <a:endParaRPr lang="en-US" altLang="zh-CN" sz="36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spcBef>
                <a:spcPts val="1200"/>
              </a:spcBef>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此类中层，可有可无。</a:t>
            </a:r>
          </a:p>
        </p:txBody>
      </p:sp>
      <p:sp>
        <p:nvSpPr>
          <p:cNvPr id="81" name="矩形 4"/>
          <p:cNvSpPr>
            <a:spLocks noChangeArrowheads="1"/>
          </p:cNvSpPr>
          <p:nvPr/>
        </p:nvSpPr>
        <p:spPr bwMode="auto">
          <a:xfrm>
            <a:off x="971600" y="2936474"/>
            <a:ext cx="3961210" cy="3372846"/>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曾见到过这样一个中层，是一个负责安全管理的中层领导，高层问你们这个问题解决了吗，中层经理就立刻打电话问下属，然后再把下属的回答告诉上司，在我们交谈的半个小时，两个电话一直响不停，这位中层说不好意思，太忙了。其实我感觉这个中层并没有做到实质性的工作，他只是充当一个传话筒的的工具。不知道工作的进展是如何，进展到什么样子。</a:t>
            </a:r>
          </a:p>
        </p:txBody>
      </p:sp>
      <p:pic>
        <p:nvPicPr>
          <p:cNvPr id="3" name="图片 2"/>
          <p:cNvPicPr>
            <a:picLocks noChangeAspect="1"/>
          </p:cNvPicPr>
          <p:nvPr/>
        </p:nvPicPr>
        <p:blipFill>
          <a:blip r:embed="rId2"/>
          <a:stretch>
            <a:fillRect/>
          </a:stretch>
        </p:blipFill>
        <p:spPr>
          <a:xfrm>
            <a:off x="4992588" y="1413396"/>
            <a:ext cx="3696843" cy="4724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p:cTn id="14" dur="1000" fill="hold"/>
                                        <p:tgtEl>
                                          <p:spTgt spid="80"/>
                                        </p:tgtEl>
                                        <p:attrNameLst>
                                          <p:attrName>ppt_w</p:attrName>
                                        </p:attrNameLst>
                                      </p:cBhvr>
                                      <p:tavLst>
                                        <p:tav tm="0">
                                          <p:val>
                                            <p:fltVal val="0"/>
                                          </p:val>
                                        </p:tav>
                                        <p:tav tm="100000">
                                          <p:val>
                                            <p:strVal val="#ppt_w"/>
                                          </p:val>
                                        </p:tav>
                                      </p:tavLst>
                                    </p:anim>
                                    <p:anim calcmode="lin" valueType="num">
                                      <p:cBhvr>
                                        <p:cTn id="15" dur="1000" fill="hold"/>
                                        <p:tgtEl>
                                          <p:spTgt spid="80"/>
                                        </p:tgtEl>
                                        <p:attrNameLst>
                                          <p:attrName>ppt_h</p:attrName>
                                        </p:attrNameLst>
                                      </p:cBhvr>
                                      <p:tavLst>
                                        <p:tav tm="0">
                                          <p:val>
                                            <p:fltVal val="0"/>
                                          </p:val>
                                        </p:tav>
                                        <p:tav tm="100000">
                                          <p:val>
                                            <p:strVal val="#ppt_h"/>
                                          </p:val>
                                        </p:tav>
                                      </p:tavLst>
                                    </p:anim>
                                    <p:anim calcmode="lin" valueType="num">
                                      <p:cBhvr>
                                        <p:cTn id="16" dur="1000" fill="hold"/>
                                        <p:tgtEl>
                                          <p:spTgt spid="80"/>
                                        </p:tgtEl>
                                        <p:attrNameLst>
                                          <p:attrName>style.rotation</p:attrName>
                                        </p:attrNameLst>
                                      </p:cBhvr>
                                      <p:tavLst>
                                        <p:tav tm="0">
                                          <p:val>
                                            <p:fltVal val="90"/>
                                          </p:val>
                                        </p:tav>
                                        <p:tav tm="100000">
                                          <p:val>
                                            <p:fltVal val="0"/>
                                          </p:val>
                                        </p:tav>
                                      </p:tavLst>
                                    </p:anim>
                                    <p:animEffect transition="in" filter="fade">
                                      <p:cBhvr>
                                        <p:cTn id="17" dur="1000"/>
                                        <p:tgtEl>
                                          <p:spTgt spid="80"/>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anim calcmode="lin" valueType="num">
                                      <p:cBhvr>
                                        <p:cTn id="28" dur="1000" fill="hold"/>
                                        <p:tgtEl>
                                          <p:spTgt spid="81"/>
                                        </p:tgtEl>
                                        <p:attrNameLst>
                                          <p:attrName>ppt_x</p:attrName>
                                        </p:attrNameLst>
                                      </p:cBhvr>
                                      <p:tavLst>
                                        <p:tav tm="0">
                                          <p:val>
                                            <p:strVal val="#ppt_x"/>
                                          </p:val>
                                        </p:tav>
                                        <p:tav tm="100000">
                                          <p:val>
                                            <p:strVal val="#ppt_x"/>
                                          </p:val>
                                        </p:tav>
                                      </p:tavLst>
                                    </p:anim>
                                    <p:anim calcmode="lin" valueType="num">
                                      <p:cBhvr>
                                        <p:cTn id="2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箭头连接符 7"/>
          <p:cNvCxnSpPr/>
          <p:nvPr/>
        </p:nvCxnSpPr>
        <p:spPr>
          <a:xfrm>
            <a:off x="1008061" y="948829"/>
            <a:ext cx="7056437" cy="1588"/>
          </a:xfrm>
          <a:prstGeom prst="straightConnector1">
            <a:avLst/>
          </a:prstGeom>
          <a:ln>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 name="TextBox 12"/>
          <p:cNvSpPr txBox="1">
            <a:spLocks noChangeArrowheads="1"/>
          </p:cNvSpPr>
          <p:nvPr/>
        </p:nvSpPr>
        <p:spPr bwMode="auto">
          <a:xfrm>
            <a:off x="3024186" y="332656"/>
            <a:ext cx="3095625" cy="11079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800" b="1" dirty="0">
                <a:solidFill>
                  <a:schemeClr val="tx1">
                    <a:lumMod val="65000"/>
                    <a:lumOff val="35000"/>
                  </a:schemeClr>
                </a:solidFill>
                <a:latin typeface="Arial" panose="020B0604020202020204"/>
                <a:ea typeface="微软雅黑" panose="020B0503020204020204" pitchFamily="34" charset="-122"/>
                <a:cs typeface="Arial" panose="020B0604020202020204"/>
              </a:rPr>
              <a:t>避免中层经理的</a:t>
            </a:r>
            <a:endParaRPr lang="en-US" altLang="zh-CN" sz="2800" b="1" dirty="0">
              <a:solidFill>
                <a:schemeClr val="tx1">
                  <a:lumMod val="65000"/>
                  <a:lumOff val="35000"/>
                </a:schemeClr>
              </a:solidFill>
              <a:latin typeface="Arial" panose="020B0604020202020204"/>
              <a:ea typeface="微软雅黑" panose="020B0503020204020204" pitchFamily="34" charset="-122"/>
              <a:cs typeface="Arial" panose="020B0604020202020204"/>
            </a:endParaRPr>
          </a:p>
          <a:p>
            <a:pPr algn="ctr" eaLnBrk="0" hangingPunct="0"/>
            <a:r>
              <a:rPr lang="zh-CN" altLang="en-US" sz="3800" b="1" dirty="0">
                <a:solidFill>
                  <a:srgbClr val="00C4F0"/>
                </a:solidFill>
                <a:latin typeface="微软雅黑" panose="020B0503020204020204" pitchFamily="34" charset="-122"/>
                <a:ea typeface="微软雅黑" panose="020B0503020204020204" pitchFamily="34" charset="-122"/>
              </a:rPr>
              <a:t>两种病症</a:t>
            </a:r>
            <a:endParaRPr lang="en-US" altLang="zh-CN" sz="3800" b="1" dirty="0">
              <a:solidFill>
                <a:srgbClr val="00C4F0"/>
              </a:solidFill>
              <a:latin typeface="微软雅黑" panose="020B0503020204020204" pitchFamily="34" charset="-122"/>
              <a:ea typeface="微软雅黑" panose="020B0503020204020204" pitchFamily="34" charset="-122"/>
            </a:endParaRPr>
          </a:p>
        </p:txBody>
      </p:sp>
      <p:sp>
        <p:nvSpPr>
          <p:cNvPr id="10" name="矩形 4"/>
          <p:cNvSpPr>
            <a:spLocks noChangeArrowheads="1"/>
          </p:cNvSpPr>
          <p:nvPr/>
        </p:nvSpPr>
        <p:spPr bwMode="auto">
          <a:xfrm>
            <a:off x="867091" y="3573016"/>
            <a:ext cx="3961210" cy="2146742"/>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2400" b="1" dirty="0">
                <a:solidFill>
                  <a:srgbClr val="00B050"/>
                </a:solidFill>
                <a:latin typeface="微软雅黑" panose="020B0503020204020204" pitchFamily="34" charset="-122"/>
                <a:ea typeface="微软雅黑" panose="020B0503020204020204" pitchFamily="34" charset="-122"/>
              </a:rPr>
              <a:t>“治疗”建议：</a:t>
            </a:r>
          </a:p>
          <a:p>
            <a:pPr>
              <a:lnSpc>
                <a:spcPct val="150000"/>
              </a:lnSpc>
              <a:spcBef>
                <a:spcPts val="200"/>
              </a:spcBef>
              <a:spcAft>
                <a:spcPts val="60"/>
              </a:spcAft>
            </a:pPr>
            <a:r>
              <a:rPr lang="zh-CN" altLang="en-US" sz="2000" b="1" dirty="0">
                <a:solidFill>
                  <a:srgbClr val="00B0F0"/>
                </a:solidFill>
                <a:latin typeface="微软雅黑" panose="020B0503020204020204" pitchFamily="34" charset="-122"/>
                <a:ea typeface="微软雅黑" panose="020B0503020204020204" pitchFamily="34" charset="-122"/>
              </a:rPr>
              <a:t>－正确面对挫折和痛苦；</a:t>
            </a:r>
          </a:p>
          <a:p>
            <a:pPr>
              <a:lnSpc>
                <a:spcPct val="150000"/>
              </a:lnSpc>
              <a:spcBef>
                <a:spcPts val="200"/>
              </a:spcBef>
              <a:spcAft>
                <a:spcPts val="60"/>
              </a:spcAft>
            </a:pPr>
            <a:r>
              <a:rPr lang="zh-CN" altLang="en-US" sz="2000" b="1" dirty="0">
                <a:solidFill>
                  <a:srgbClr val="00B0F0"/>
                </a:solidFill>
                <a:latin typeface="微软雅黑" panose="020B0503020204020204" pitchFamily="34" charset="-122"/>
                <a:ea typeface="微软雅黑" panose="020B0503020204020204" pitchFamily="34" charset="-122"/>
              </a:rPr>
              <a:t>－敢于管理、严格管理；</a:t>
            </a:r>
          </a:p>
          <a:p>
            <a:pPr>
              <a:lnSpc>
                <a:spcPct val="150000"/>
              </a:lnSpc>
              <a:spcBef>
                <a:spcPts val="200"/>
              </a:spcBef>
              <a:spcAft>
                <a:spcPts val="60"/>
              </a:spcAft>
            </a:pPr>
            <a:r>
              <a:rPr lang="zh-CN" altLang="en-US" sz="2000" b="1" dirty="0">
                <a:solidFill>
                  <a:srgbClr val="00B0F0"/>
                </a:solidFill>
                <a:latin typeface="微软雅黑" panose="020B0503020204020204" pitchFamily="34" charset="-122"/>
                <a:ea typeface="微软雅黑" panose="020B0503020204020204" pitchFamily="34" charset="-122"/>
              </a:rPr>
              <a:t>－善于管理、掌握技巧。</a:t>
            </a:r>
          </a:p>
        </p:txBody>
      </p:sp>
      <p:grpSp>
        <p:nvGrpSpPr>
          <p:cNvPr id="4" name="组合 3"/>
          <p:cNvGrpSpPr/>
          <p:nvPr/>
        </p:nvGrpSpPr>
        <p:grpSpPr>
          <a:xfrm>
            <a:off x="867091" y="1556792"/>
            <a:ext cx="777875" cy="758825"/>
            <a:chOff x="867091" y="1556792"/>
            <a:chExt cx="777875" cy="758825"/>
          </a:xfrm>
        </p:grpSpPr>
        <p:grpSp>
          <p:nvGrpSpPr>
            <p:cNvPr id="11" name="Group 19"/>
            <p:cNvGrpSpPr/>
            <p:nvPr/>
          </p:nvGrpSpPr>
          <p:grpSpPr bwMode="auto">
            <a:xfrm>
              <a:off x="867091" y="1556792"/>
              <a:ext cx="777875" cy="758825"/>
              <a:chOff x="2341" y="1703"/>
              <a:chExt cx="1242" cy="1216"/>
            </a:xfrm>
            <a:solidFill>
              <a:schemeClr val="accent6">
                <a:lumMod val="75000"/>
              </a:schemeClr>
            </a:solidFill>
          </p:grpSpPr>
          <p:grpSp>
            <p:nvGrpSpPr>
              <p:cNvPr id="12" name="Group 20"/>
              <p:cNvGrpSpPr/>
              <p:nvPr/>
            </p:nvGrpSpPr>
            <p:grpSpPr bwMode="auto">
              <a:xfrm>
                <a:off x="2341" y="1703"/>
                <a:ext cx="1242" cy="1216"/>
                <a:chOff x="2341" y="1703"/>
                <a:chExt cx="1242" cy="1216"/>
              </a:xfrm>
              <a:grpFill/>
            </p:grpSpPr>
            <p:sp>
              <p:nvSpPr>
                <p:cNvPr id="14" name="Oval 21"/>
                <p:cNvSpPr>
                  <a:spLocks noChangeArrowheads="1"/>
                </p:cNvSpPr>
                <p:nvPr/>
              </p:nvSpPr>
              <p:spPr bwMode="gray">
                <a:xfrm>
                  <a:off x="2341" y="1703"/>
                  <a:ext cx="1242" cy="1216"/>
                </a:xfrm>
                <a:prstGeom prst="ellipse">
                  <a:avLst/>
                </a:prstGeom>
                <a:grpFill/>
                <a:ln w="28575" algn="ctr">
                  <a:solidFill>
                    <a:srgbClr val="C0C0C0"/>
                  </a:solidFill>
                  <a:round/>
                </a:ln>
                <a:effectLst/>
              </p:spPr>
              <p:txBody>
                <a:bodyPr vert="eaVert" wrap="none" anchor="ctr"/>
                <a:lstStyle/>
                <a:p>
                  <a:pPr>
                    <a:defRPr/>
                  </a:pPr>
                  <a:endParaRPr lang="zh-CN" altLang="en-US" dirty="0">
                    <a:solidFill>
                      <a:prstClr val="black"/>
                    </a:solidFill>
                    <a:ea typeface="微软雅黑" panose="020B0503020204020204" pitchFamily="34" charset="-122"/>
                  </a:endParaRPr>
                </a:p>
              </p:txBody>
            </p:sp>
            <p:sp>
              <p:nvSpPr>
                <p:cNvPr id="15" name="Freeform 22"/>
                <p:cNvSpPr/>
                <p:nvPr/>
              </p:nvSpPr>
              <p:spPr bwMode="auto">
                <a:xfrm rot="-16200000">
                  <a:off x="2741" y="1375"/>
                  <a:ext cx="458" cy="1136"/>
                </a:xfrm>
                <a:custGeom>
                  <a:avLst/>
                  <a:gdLst/>
                  <a:ahLst/>
                  <a:cxnLst>
                    <a:cxn ang="0">
                      <a:pos x="173" y="0"/>
                    </a:cxn>
                    <a:cxn ang="0">
                      <a:pos x="0" y="173"/>
                    </a:cxn>
                    <a:cxn ang="0">
                      <a:pos x="174" y="348"/>
                    </a:cxn>
                    <a:cxn ang="0">
                      <a:pos x="174" y="174"/>
                    </a:cxn>
                    <a:cxn ang="0">
                      <a:pos x="173" y="0"/>
                    </a:cxn>
                  </a:cxnLst>
                  <a:rect l="0" t="0" r="r" b="b"/>
                  <a:pathLst>
                    <a:path w="174" h="348">
                      <a:moveTo>
                        <a:pt x="173" y="0"/>
                      </a:moveTo>
                      <a:cubicBezTo>
                        <a:pt x="77" y="0"/>
                        <a:pt x="0" y="77"/>
                        <a:pt x="0" y="173"/>
                      </a:cubicBezTo>
                      <a:cubicBezTo>
                        <a:pt x="0" y="270"/>
                        <a:pt x="77" y="348"/>
                        <a:pt x="174" y="348"/>
                      </a:cubicBezTo>
                      <a:lnTo>
                        <a:pt x="174" y="174"/>
                      </a:lnTo>
                      <a:lnTo>
                        <a:pt x="173" y="0"/>
                      </a:lnTo>
                      <a:close/>
                    </a:path>
                  </a:pathLst>
                </a:custGeom>
                <a:grpFill/>
                <a:ln w="38100">
                  <a:noFill/>
                  <a:prstDash val="solid"/>
                  <a:round/>
                </a:ln>
              </p:spPr>
              <p:txBody>
                <a:bodyPr/>
                <a:lstStyle/>
                <a:p>
                  <a:pPr>
                    <a:defRPr/>
                  </a:pPr>
                  <a:endParaRPr lang="zh-CN" altLang="en-US" dirty="0">
                    <a:solidFill>
                      <a:prstClr val="black"/>
                    </a:solidFill>
                    <a:ea typeface="微软雅黑" panose="020B0503020204020204" pitchFamily="34" charset="-122"/>
                  </a:endParaRPr>
                </a:p>
              </p:txBody>
            </p:sp>
          </p:grpSp>
          <p:sp>
            <p:nvSpPr>
              <p:cNvPr id="13" name="Freeform 23"/>
              <p:cNvSpPr/>
              <p:nvPr/>
            </p:nvSpPr>
            <p:spPr bwMode="auto">
              <a:xfrm rot="-18000000">
                <a:off x="3064" y="2263"/>
                <a:ext cx="194" cy="758"/>
              </a:xfrm>
              <a:custGeom>
                <a:avLst/>
                <a:gdLst/>
                <a:ahLst/>
                <a:cxnLst>
                  <a:cxn ang="0">
                    <a:pos x="173" y="0"/>
                  </a:cxn>
                  <a:cxn ang="0">
                    <a:pos x="0" y="173"/>
                  </a:cxn>
                  <a:cxn ang="0">
                    <a:pos x="174" y="348"/>
                  </a:cxn>
                  <a:cxn ang="0">
                    <a:pos x="174" y="174"/>
                  </a:cxn>
                  <a:cxn ang="0">
                    <a:pos x="173" y="0"/>
                  </a:cxn>
                </a:cxnLst>
                <a:rect l="0" t="0" r="r" b="b"/>
                <a:pathLst>
                  <a:path w="174" h="348">
                    <a:moveTo>
                      <a:pt x="173" y="0"/>
                    </a:moveTo>
                    <a:cubicBezTo>
                      <a:pt x="77" y="0"/>
                      <a:pt x="0" y="77"/>
                      <a:pt x="0" y="173"/>
                    </a:cubicBezTo>
                    <a:cubicBezTo>
                      <a:pt x="0" y="270"/>
                      <a:pt x="77" y="348"/>
                      <a:pt x="174" y="348"/>
                    </a:cubicBezTo>
                    <a:lnTo>
                      <a:pt x="174" y="174"/>
                    </a:lnTo>
                    <a:lnTo>
                      <a:pt x="173" y="0"/>
                    </a:lnTo>
                    <a:close/>
                  </a:path>
                </a:pathLst>
              </a:custGeom>
              <a:grpFill/>
              <a:ln w="38100">
                <a:noFill/>
                <a:prstDash val="solid"/>
                <a:round/>
              </a:ln>
            </p:spPr>
            <p:txBody>
              <a:bodyPr/>
              <a:lstStyle/>
              <a:p>
                <a:pPr>
                  <a:defRPr/>
                </a:pPr>
                <a:endParaRPr lang="zh-CN" altLang="en-US" dirty="0">
                  <a:solidFill>
                    <a:prstClr val="black"/>
                  </a:solidFill>
                  <a:ea typeface="微软雅黑" panose="020B0503020204020204" pitchFamily="34" charset="-122"/>
                </a:endParaRPr>
              </a:p>
            </p:txBody>
          </p:sp>
        </p:grpSp>
        <p:sp>
          <p:nvSpPr>
            <p:cNvPr id="17" name="WordArt 36"/>
            <p:cNvSpPr>
              <a:spLocks noChangeArrowheads="1" noChangeShapeType="1" noTextEdit="1"/>
            </p:cNvSpPr>
            <p:nvPr/>
          </p:nvSpPr>
          <p:spPr bwMode="auto">
            <a:xfrm>
              <a:off x="1087165" y="1728240"/>
              <a:ext cx="244475" cy="425450"/>
            </a:xfrm>
            <a:prstGeom prst="rect">
              <a:avLst/>
            </a:prstGeom>
          </p:spPr>
          <p:txBody>
            <a:bodyPr wrap="none" fromWordArt="1">
              <a:prstTxWarp prst="textPlain">
                <a:avLst>
                  <a:gd name="adj" fmla="val 50000"/>
                </a:avLst>
              </a:prstTxWarp>
            </a:bodyPr>
            <a:lstStyle/>
            <a:p>
              <a:pPr algn="ctr">
                <a:defRPr/>
              </a:pPr>
              <a:r>
                <a:rPr lang="en-US" altLang="zh-CN" sz="2400" kern="10" dirty="0">
                  <a:ln w="9525">
                    <a:solidFill>
                      <a:sysClr val="window" lastClr="FFFFFF"/>
                    </a:solidFill>
                    <a:round/>
                  </a:ln>
                  <a:gradFill rotWithShape="1">
                    <a:gsLst>
                      <a:gs pos="0">
                        <a:srgbClr val="EAEAEA"/>
                      </a:gs>
                      <a:gs pos="100000">
                        <a:srgbClr val="B2B2B2"/>
                      </a:gs>
                    </a:gsLst>
                    <a:lin ang="5400000" scaled="1"/>
                  </a:gradFill>
                  <a:latin typeface="黑体" panose="02010609060101010101" charset="-122"/>
                  <a:ea typeface="黑体" panose="02010609060101010101" charset="-122"/>
                </a:rPr>
                <a:t>1</a:t>
              </a:r>
              <a:endParaRPr lang="zh-CN" altLang="en-US" sz="2400" kern="10" dirty="0">
                <a:ln w="9525">
                  <a:solidFill>
                    <a:sysClr val="window" lastClr="FFFFFF"/>
                  </a:solidFill>
                  <a:round/>
                </a:ln>
                <a:gradFill rotWithShape="1">
                  <a:gsLst>
                    <a:gs pos="0">
                      <a:srgbClr val="EAEAEA"/>
                    </a:gs>
                    <a:gs pos="100000">
                      <a:srgbClr val="B2B2B2"/>
                    </a:gs>
                  </a:gsLst>
                  <a:lin ang="5400000" scaled="1"/>
                </a:gradFill>
                <a:latin typeface="黑体" panose="02010609060101010101" charset="-122"/>
                <a:ea typeface="黑体" panose="02010609060101010101" charset="-122"/>
              </a:endParaRPr>
            </a:p>
          </p:txBody>
        </p:sp>
      </p:grpSp>
      <p:cxnSp>
        <p:nvCxnSpPr>
          <p:cNvPr id="6" name="直接连接符 5"/>
          <p:cNvCxnSpPr>
            <a:stCxn id="14" idx="4"/>
          </p:cNvCxnSpPr>
          <p:nvPr/>
        </p:nvCxnSpPr>
        <p:spPr>
          <a:xfrm flipV="1">
            <a:off x="1256029" y="2313868"/>
            <a:ext cx="3387979" cy="1749"/>
          </a:xfrm>
          <a:prstGeom prst="line">
            <a:avLst/>
          </a:prstGeom>
        </p:spPr>
        <p:style>
          <a:lnRef idx="1">
            <a:schemeClr val="accent2"/>
          </a:lnRef>
          <a:fillRef idx="0">
            <a:schemeClr val="accent2"/>
          </a:fillRef>
          <a:effectRef idx="0">
            <a:schemeClr val="accent2"/>
          </a:effectRef>
          <a:fontRef idx="minor">
            <a:schemeClr val="tx1"/>
          </a:fontRef>
        </p:style>
      </p:cxnSp>
      <p:sp>
        <p:nvSpPr>
          <p:cNvPr id="21" name="矩形 20"/>
          <p:cNvSpPr/>
          <p:nvPr/>
        </p:nvSpPr>
        <p:spPr>
          <a:xfrm>
            <a:off x="1979712" y="1751538"/>
            <a:ext cx="2339102" cy="523220"/>
          </a:xfrm>
          <a:prstGeom prst="rect">
            <a:avLst/>
          </a:prstGeom>
        </p:spPr>
        <p:txBody>
          <a:bodyPr wrap="none">
            <a:spAutoFit/>
          </a:bodyPr>
          <a:lstStyle/>
          <a:p>
            <a:r>
              <a:rPr lang="zh-CN" altLang="en-US" sz="2800" b="1" dirty="0">
                <a:solidFill>
                  <a:srgbClr val="FC6F18"/>
                </a:solidFill>
                <a:latin typeface="微软雅黑" panose="020B0503020204020204" pitchFamily="34" charset="-122"/>
                <a:ea typeface="微软雅黑" panose="020B0503020204020204" pitchFamily="34" charset="-122"/>
              </a:rPr>
              <a:t>新经理并发症</a:t>
            </a:r>
          </a:p>
        </p:txBody>
      </p:sp>
      <p:sp>
        <p:nvSpPr>
          <p:cNvPr id="29" name="矩形 4"/>
          <p:cNvSpPr>
            <a:spLocks noChangeArrowheads="1"/>
          </p:cNvSpPr>
          <p:nvPr/>
        </p:nvSpPr>
        <p:spPr bwMode="auto">
          <a:xfrm>
            <a:off x="4932810" y="1556792"/>
            <a:ext cx="3961210" cy="4639732"/>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1600" b="1" dirty="0">
                <a:solidFill>
                  <a:srgbClr val="FF3C00"/>
                </a:solidFill>
                <a:latin typeface="微软雅黑" panose="020B0503020204020204" pitchFamily="34" charset="-122"/>
                <a:ea typeface="微软雅黑" panose="020B0503020204020204" pitchFamily="34" charset="-122"/>
              </a:rPr>
              <a:t>症状一、急于表现：</a:t>
            </a:r>
          </a:p>
          <a:p>
            <a:pPr>
              <a:lnSpc>
                <a:spcPct val="15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由于惯性作用，仍然将自己定位于骨干员工，为了把工作完成好，埋头忙于各项事务，却忘记了管理的职责是计划、安排、督导；在管理工作中虽然敢于管理，但过于急躁，方法简单粗暴，有时还会将自己的意愿强加于人，导致人际关系处理不当。</a:t>
            </a:r>
          </a:p>
          <a:p>
            <a:pPr>
              <a:lnSpc>
                <a:spcPct val="150000"/>
              </a:lnSpc>
              <a:spcBef>
                <a:spcPts val="200"/>
              </a:spcBef>
              <a:spcAft>
                <a:spcPts val="60"/>
              </a:spcAft>
            </a:pPr>
            <a:r>
              <a:rPr lang="zh-CN" altLang="en-US" sz="1600" b="1" dirty="0">
                <a:solidFill>
                  <a:srgbClr val="FF3C00"/>
                </a:solidFill>
                <a:latin typeface="微软雅黑" panose="020B0503020204020204" pitchFamily="34" charset="-122"/>
                <a:ea typeface="微软雅黑" panose="020B0503020204020204" pitchFamily="34" charset="-122"/>
              </a:rPr>
              <a:t>症状二、过于缓和：</a:t>
            </a:r>
          </a:p>
          <a:p>
            <a:pPr>
              <a:lnSpc>
                <a:spcPct val="15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不习惯培训和授权员工，害怕得罪人，如同“好好先生”，不敢管理，认为很多事务与其花时间教员工还不如自己亲自去做，结果使团队疏于管理，缺乏凝聚力。</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2"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1+#ppt_w/2"/>
                                          </p:val>
                                        </p:tav>
                                        <p:tav tm="100000">
                                          <p:val>
                                            <p:strVal val="#ppt_x"/>
                                          </p:val>
                                        </p:tav>
                                      </p:tavLst>
                                    </p:anim>
                                    <p:anim calcmode="lin" valueType="num">
                                      <p:cBhvr additive="base">
                                        <p:cTn id="30" dur="10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47"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1"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箭头连接符 7"/>
          <p:cNvCxnSpPr/>
          <p:nvPr/>
        </p:nvCxnSpPr>
        <p:spPr>
          <a:xfrm>
            <a:off x="1008061" y="948829"/>
            <a:ext cx="7056437" cy="1588"/>
          </a:xfrm>
          <a:prstGeom prst="straightConnector1">
            <a:avLst/>
          </a:prstGeom>
          <a:ln>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 name="TextBox 12"/>
          <p:cNvSpPr txBox="1">
            <a:spLocks noChangeArrowheads="1"/>
          </p:cNvSpPr>
          <p:nvPr/>
        </p:nvSpPr>
        <p:spPr bwMode="auto">
          <a:xfrm>
            <a:off x="3024186" y="332656"/>
            <a:ext cx="3095625" cy="11079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800" b="1" dirty="0">
                <a:solidFill>
                  <a:prstClr val="white">
                    <a:lumMod val="65000"/>
                  </a:prstClr>
                </a:solidFill>
                <a:latin typeface="Arial" panose="020B0604020202020204"/>
                <a:ea typeface="微软雅黑" panose="020B0503020204020204" pitchFamily="34" charset="-122"/>
                <a:cs typeface="Arial" panose="020B0604020202020204"/>
              </a:rPr>
              <a:t>避免中层经理的</a:t>
            </a:r>
            <a:endParaRPr lang="en-US" altLang="zh-CN" sz="2800" b="1" dirty="0">
              <a:solidFill>
                <a:prstClr val="white">
                  <a:lumMod val="65000"/>
                </a:prstClr>
              </a:solidFill>
              <a:latin typeface="Arial" panose="020B0604020202020204"/>
              <a:ea typeface="微软雅黑" panose="020B0503020204020204" pitchFamily="34" charset="-122"/>
              <a:cs typeface="Arial" panose="020B0604020202020204"/>
            </a:endParaRPr>
          </a:p>
          <a:p>
            <a:pPr algn="ctr" eaLnBrk="0" hangingPunct="0"/>
            <a:r>
              <a:rPr lang="zh-CN" altLang="en-US" sz="3800" b="1" dirty="0">
                <a:solidFill>
                  <a:srgbClr val="00C4F0"/>
                </a:solidFill>
                <a:latin typeface="微软雅黑" panose="020B0503020204020204" pitchFamily="34" charset="-122"/>
                <a:ea typeface="微软雅黑" panose="020B0503020204020204" pitchFamily="34" charset="-122"/>
              </a:rPr>
              <a:t>两种病症</a:t>
            </a:r>
            <a:endParaRPr lang="en-US" altLang="zh-CN" sz="3800" b="1" dirty="0">
              <a:solidFill>
                <a:srgbClr val="00C4F0"/>
              </a:solidFill>
              <a:latin typeface="微软雅黑" panose="020B0503020204020204" pitchFamily="34" charset="-122"/>
              <a:ea typeface="微软雅黑" panose="020B0503020204020204" pitchFamily="34" charset="-122"/>
            </a:endParaRPr>
          </a:p>
        </p:txBody>
      </p:sp>
      <p:sp>
        <p:nvSpPr>
          <p:cNvPr id="10" name="矩形 4"/>
          <p:cNvSpPr>
            <a:spLocks noChangeArrowheads="1"/>
          </p:cNvSpPr>
          <p:nvPr/>
        </p:nvSpPr>
        <p:spPr bwMode="auto">
          <a:xfrm>
            <a:off x="867091" y="3573016"/>
            <a:ext cx="3961210" cy="2531462"/>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2400" b="1" dirty="0">
                <a:solidFill>
                  <a:srgbClr val="00B050"/>
                </a:solidFill>
                <a:latin typeface="微软雅黑" panose="020B0503020204020204" pitchFamily="34" charset="-122"/>
                <a:ea typeface="微软雅黑" panose="020B0503020204020204" pitchFamily="34" charset="-122"/>
              </a:rPr>
              <a:t>“治疗”建议：</a:t>
            </a:r>
          </a:p>
          <a:p>
            <a:pPr>
              <a:lnSpc>
                <a:spcPct val="150000"/>
              </a:lnSpc>
              <a:spcBef>
                <a:spcPts val="200"/>
              </a:spcBef>
              <a:spcAft>
                <a:spcPts val="60"/>
              </a:spcAft>
            </a:pPr>
            <a:r>
              <a:rPr lang="zh-CN" altLang="en-US" sz="2000" b="1" dirty="0">
                <a:solidFill>
                  <a:srgbClr val="00B0F0"/>
                </a:solidFill>
                <a:latin typeface="微软雅黑" panose="020B0503020204020204" pitchFamily="34" charset="-122"/>
                <a:ea typeface="微软雅黑" panose="020B0503020204020204" pitchFamily="34" charset="-122"/>
              </a:rPr>
              <a:t>不断警示自己，不能安于现状，要适当地给自己、下属以压力，努力创新，否则只会让部门乃至企业走向衰败。</a:t>
            </a:r>
          </a:p>
        </p:txBody>
      </p:sp>
      <p:grpSp>
        <p:nvGrpSpPr>
          <p:cNvPr id="4" name="组合 3"/>
          <p:cNvGrpSpPr/>
          <p:nvPr/>
        </p:nvGrpSpPr>
        <p:grpSpPr>
          <a:xfrm>
            <a:off x="867091" y="1556792"/>
            <a:ext cx="777875" cy="758825"/>
            <a:chOff x="867091" y="1556792"/>
            <a:chExt cx="777875" cy="758825"/>
          </a:xfrm>
        </p:grpSpPr>
        <p:grpSp>
          <p:nvGrpSpPr>
            <p:cNvPr id="11" name="Group 19"/>
            <p:cNvGrpSpPr/>
            <p:nvPr/>
          </p:nvGrpSpPr>
          <p:grpSpPr bwMode="auto">
            <a:xfrm>
              <a:off x="867091" y="1556792"/>
              <a:ext cx="777875" cy="758825"/>
              <a:chOff x="2341" y="1703"/>
              <a:chExt cx="1242" cy="1216"/>
            </a:xfrm>
            <a:solidFill>
              <a:schemeClr val="accent6">
                <a:lumMod val="75000"/>
              </a:schemeClr>
            </a:solidFill>
          </p:grpSpPr>
          <p:grpSp>
            <p:nvGrpSpPr>
              <p:cNvPr id="12" name="Group 20"/>
              <p:cNvGrpSpPr/>
              <p:nvPr/>
            </p:nvGrpSpPr>
            <p:grpSpPr bwMode="auto">
              <a:xfrm>
                <a:off x="2341" y="1703"/>
                <a:ext cx="1242" cy="1216"/>
                <a:chOff x="2341" y="1703"/>
                <a:chExt cx="1242" cy="1216"/>
              </a:xfrm>
              <a:grpFill/>
            </p:grpSpPr>
            <p:sp>
              <p:nvSpPr>
                <p:cNvPr id="14" name="Oval 21"/>
                <p:cNvSpPr>
                  <a:spLocks noChangeArrowheads="1"/>
                </p:cNvSpPr>
                <p:nvPr/>
              </p:nvSpPr>
              <p:spPr bwMode="gray">
                <a:xfrm>
                  <a:off x="2341" y="1703"/>
                  <a:ext cx="1242" cy="1216"/>
                </a:xfrm>
                <a:prstGeom prst="ellipse">
                  <a:avLst/>
                </a:prstGeom>
                <a:grpFill/>
                <a:ln w="28575" algn="ctr">
                  <a:solidFill>
                    <a:srgbClr val="C0C0C0"/>
                  </a:solidFill>
                  <a:round/>
                </a:ln>
                <a:effectLst/>
              </p:spPr>
              <p:txBody>
                <a:bodyPr vert="eaVert" wrap="none" anchor="ctr"/>
                <a:lstStyle/>
                <a:p>
                  <a:pPr>
                    <a:defRPr/>
                  </a:pPr>
                  <a:endParaRPr lang="zh-CN" altLang="en-US" dirty="0">
                    <a:solidFill>
                      <a:prstClr val="black"/>
                    </a:solidFill>
                    <a:ea typeface="微软雅黑" panose="020B0503020204020204" pitchFamily="34" charset="-122"/>
                  </a:endParaRPr>
                </a:p>
              </p:txBody>
            </p:sp>
            <p:sp>
              <p:nvSpPr>
                <p:cNvPr id="15" name="Freeform 22"/>
                <p:cNvSpPr/>
                <p:nvPr/>
              </p:nvSpPr>
              <p:spPr bwMode="auto">
                <a:xfrm rot="-16200000">
                  <a:off x="2741" y="1375"/>
                  <a:ext cx="458" cy="1136"/>
                </a:xfrm>
                <a:custGeom>
                  <a:avLst/>
                  <a:gdLst/>
                  <a:ahLst/>
                  <a:cxnLst>
                    <a:cxn ang="0">
                      <a:pos x="173" y="0"/>
                    </a:cxn>
                    <a:cxn ang="0">
                      <a:pos x="0" y="173"/>
                    </a:cxn>
                    <a:cxn ang="0">
                      <a:pos x="174" y="348"/>
                    </a:cxn>
                    <a:cxn ang="0">
                      <a:pos x="174" y="174"/>
                    </a:cxn>
                    <a:cxn ang="0">
                      <a:pos x="173" y="0"/>
                    </a:cxn>
                  </a:cxnLst>
                  <a:rect l="0" t="0" r="r" b="b"/>
                  <a:pathLst>
                    <a:path w="174" h="348">
                      <a:moveTo>
                        <a:pt x="173" y="0"/>
                      </a:moveTo>
                      <a:cubicBezTo>
                        <a:pt x="77" y="0"/>
                        <a:pt x="0" y="77"/>
                        <a:pt x="0" y="173"/>
                      </a:cubicBezTo>
                      <a:cubicBezTo>
                        <a:pt x="0" y="270"/>
                        <a:pt x="77" y="348"/>
                        <a:pt x="174" y="348"/>
                      </a:cubicBezTo>
                      <a:lnTo>
                        <a:pt x="174" y="174"/>
                      </a:lnTo>
                      <a:lnTo>
                        <a:pt x="173" y="0"/>
                      </a:lnTo>
                      <a:close/>
                    </a:path>
                  </a:pathLst>
                </a:custGeom>
                <a:grpFill/>
                <a:ln w="38100">
                  <a:noFill/>
                  <a:prstDash val="solid"/>
                  <a:round/>
                </a:ln>
              </p:spPr>
              <p:txBody>
                <a:bodyPr/>
                <a:lstStyle/>
                <a:p>
                  <a:pPr>
                    <a:defRPr/>
                  </a:pPr>
                  <a:endParaRPr lang="zh-CN" altLang="en-US" dirty="0">
                    <a:solidFill>
                      <a:prstClr val="black"/>
                    </a:solidFill>
                    <a:ea typeface="微软雅黑" panose="020B0503020204020204" pitchFamily="34" charset="-122"/>
                  </a:endParaRPr>
                </a:p>
              </p:txBody>
            </p:sp>
          </p:grpSp>
          <p:sp>
            <p:nvSpPr>
              <p:cNvPr id="13" name="Freeform 23"/>
              <p:cNvSpPr/>
              <p:nvPr/>
            </p:nvSpPr>
            <p:spPr bwMode="auto">
              <a:xfrm rot="-18000000">
                <a:off x="3064" y="2263"/>
                <a:ext cx="194" cy="758"/>
              </a:xfrm>
              <a:custGeom>
                <a:avLst/>
                <a:gdLst/>
                <a:ahLst/>
                <a:cxnLst>
                  <a:cxn ang="0">
                    <a:pos x="173" y="0"/>
                  </a:cxn>
                  <a:cxn ang="0">
                    <a:pos x="0" y="173"/>
                  </a:cxn>
                  <a:cxn ang="0">
                    <a:pos x="174" y="348"/>
                  </a:cxn>
                  <a:cxn ang="0">
                    <a:pos x="174" y="174"/>
                  </a:cxn>
                  <a:cxn ang="0">
                    <a:pos x="173" y="0"/>
                  </a:cxn>
                </a:cxnLst>
                <a:rect l="0" t="0" r="r" b="b"/>
                <a:pathLst>
                  <a:path w="174" h="348">
                    <a:moveTo>
                      <a:pt x="173" y="0"/>
                    </a:moveTo>
                    <a:cubicBezTo>
                      <a:pt x="77" y="0"/>
                      <a:pt x="0" y="77"/>
                      <a:pt x="0" y="173"/>
                    </a:cubicBezTo>
                    <a:cubicBezTo>
                      <a:pt x="0" y="270"/>
                      <a:pt x="77" y="348"/>
                      <a:pt x="174" y="348"/>
                    </a:cubicBezTo>
                    <a:lnTo>
                      <a:pt x="174" y="174"/>
                    </a:lnTo>
                    <a:lnTo>
                      <a:pt x="173" y="0"/>
                    </a:lnTo>
                    <a:close/>
                  </a:path>
                </a:pathLst>
              </a:custGeom>
              <a:grpFill/>
              <a:ln w="38100">
                <a:noFill/>
                <a:prstDash val="solid"/>
                <a:round/>
              </a:ln>
            </p:spPr>
            <p:txBody>
              <a:bodyPr/>
              <a:lstStyle/>
              <a:p>
                <a:pPr>
                  <a:defRPr/>
                </a:pPr>
                <a:endParaRPr lang="zh-CN" altLang="en-US" dirty="0">
                  <a:solidFill>
                    <a:prstClr val="black"/>
                  </a:solidFill>
                  <a:ea typeface="微软雅黑" panose="020B0503020204020204" pitchFamily="34" charset="-122"/>
                </a:endParaRPr>
              </a:p>
            </p:txBody>
          </p:sp>
        </p:grpSp>
        <p:sp>
          <p:nvSpPr>
            <p:cNvPr id="17" name="WordArt 36"/>
            <p:cNvSpPr>
              <a:spLocks noChangeArrowheads="1" noChangeShapeType="1" noTextEdit="1"/>
            </p:cNvSpPr>
            <p:nvPr/>
          </p:nvSpPr>
          <p:spPr bwMode="auto">
            <a:xfrm>
              <a:off x="1087165" y="1728240"/>
              <a:ext cx="244475" cy="425450"/>
            </a:xfrm>
            <a:prstGeom prst="rect">
              <a:avLst/>
            </a:prstGeom>
          </p:spPr>
          <p:txBody>
            <a:bodyPr wrap="none" fromWordArt="1">
              <a:prstTxWarp prst="textPlain">
                <a:avLst>
                  <a:gd name="adj" fmla="val 50000"/>
                </a:avLst>
              </a:prstTxWarp>
            </a:bodyPr>
            <a:lstStyle/>
            <a:p>
              <a:pPr algn="ctr">
                <a:defRPr/>
              </a:pPr>
              <a:r>
                <a:rPr lang="en-US" altLang="zh-CN" sz="2400" b="1" kern="10" dirty="0">
                  <a:ln w="9525">
                    <a:solidFill>
                      <a:sysClr val="window" lastClr="FFFFFF"/>
                    </a:solidFill>
                    <a:round/>
                  </a:ln>
                  <a:gradFill rotWithShape="1">
                    <a:gsLst>
                      <a:gs pos="0">
                        <a:srgbClr val="EAEAEA"/>
                      </a:gs>
                      <a:gs pos="100000">
                        <a:srgbClr val="B2B2B2"/>
                      </a:gs>
                    </a:gsLst>
                    <a:lin ang="5400000" scaled="1"/>
                  </a:gradFill>
                  <a:latin typeface="黑体" panose="02010609060101010101" charset="-122"/>
                  <a:ea typeface="黑体" panose="02010609060101010101" charset="-122"/>
                </a:rPr>
                <a:t>2</a:t>
              </a:r>
              <a:endParaRPr lang="zh-CN" altLang="en-US" sz="2400" b="1" kern="10" dirty="0">
                <a:ln w="9525">
                  <a:solidFill>
                    <a:sysClr val="window" lastClr="FFFFFF"/>
                  </a:solidFill>
                  <a:round/>
                </a:ln>
                <a:gradFill rotWithShape="1">
                  <a:gsLst>
                    <a:gs pos="0">
                      <a:srgbClr val="EAEAEA"/>
                    </a:gs>
                    <a:gs pos="100000">
                      <a:srgbClr val="B2B2B2"/>
                    </a:gs>
                  </a:gsLst>
                  <a:lin ang="5400000" scaled="1"/>
                </a:gradFill>
                <a:latin typeface="黑体" panose="02010609060101010101" charset="-122"/>
                <a:ea typeface="黑体" panose="02010609060101010101" charset="-122"/>
              </a:endParaRPr>
            </a:p>
          </p:txBody>
        </p:sp>
      </p:grpSp>
      <p:cxnSp>
        <p:nvCxnSpPr>
          <p:cNvPr id="6" name="直接连接符 5"/>
          <p:cNvCxnSpPr>
            <a:stCxn id="14" idx="4"/>
          </p:cNvCxnSpPr>
          <p:nvPr/>
        </p:nvCxnSpPr>
        <p:spPr>
          <a:xfrm flipV="1">
            <a:off x="1256029" y="2313868"/>
            <a:ext cx="3387979" cy="1749"/>
          </a:xfrm>
          <a:prstGeom prst="line">
            <a:avLst/>
          </a:prstGeom>
        </p:spPr>
        <p:style>
          <a:lnRef idx="1">
            <a:schemeClr val="accent2"/>
          </a:lnRef>
          <a:fillRef idx="0">
            <a:schemeClr val="accent2"/>
          </a:fillRef>
          <a:effectRef idx="0">
            <a:schemeClr val="accent2"/>
          </a:effectRef>
          <a:fontRef idx="minor">
            <a:schemeClr val="tx1"/>
          </a:fontRef>
        </p:style>
      </p:cxnSp>
      <p:sp>
        <p:nvSpPr>
          <p:cNvPr id="21" name="矩形 20"/>
          <p:cNvSpPr/>
          <p:nvPr/>
        </p:nvSpPr>
        <p:spPr>
          <a:xfrm>
            <a:off x="1979712" y="1751538"/>
            <a:ext cx="2339102" cy="523220"/>
          </a:xfrm>
          <a:prstGeom prst="rect">
            <a:avLst/>
          </a:prstGeom>
        </p:spPr>
        <p:txBody>
          <a:bodyPr wrap="none">
            <a:spAutoFit/>
          </a:bodyPr>
          <a:lstStyle/>
          <a:p>
            <a:r>
              <a:rPr lang="zh-CN" altLang="en-US" sz="2800" b="1" dirty="0">
                <a:solidFill>
                  <a:srgbClr val="FC6F18"/>
                </a:solidFill>
                <a:latin typeface="微软雅黑" panose="020B0503020204020204" pitchFamily="34" charset="-122"/>
                <a:ea typeface="微软雅黑" panose="020B0503020204020204" pitchFamily="34" charset="-122"/>
              </a:rPr>
              <a:t>老经理综合症</a:t>
            </a:r>
          </a:p>
        </p:txBody>
      </p:sp>
      <p:sp>
        <p:nvSpPr>
          <p:cNvPr id="29" name="矩形 4"/>
          <p:cNvSpPr>
            <a:spLocks noChangeArrowheads="1"/>
          </p:cNvSpPr>
          <p:nvPr/>
        </p:nvSpPr>
        <p:spPr bwMode="auto">
          <a:xfrm>
            <a:off x="4932810" y="1556792"/>
            <a:ext cx="3961210" cy="4270400"/>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1600" b="1" dirty="0">
                <a:solidFill>
                  <a:srgbClr val="FF3C00"/>
                </a:solidFill>
                <a:latin typeface="微软雅黑" panose="020B0503020204020204" pitchFamily="34" charset="-122"/>
                <a:ea typeface="微软雅黑" panose="020B0503020204020204" pitchFamily="34" charset="-122"/>
              </a:rPr>
              <a:t>症状一、经验主义：</a:t>
            </a:r>
          </a:p>
          <a:p>
            <a:pPr>
              <a:lnSpc>
                <a:spcPct val="15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思想保守，因循守旧，满足于已有的知识、技能以及工作经验，不愿意接受新鲜事物或汲取新思维，新方法，新视觉。工作按常规惯性来推进，目标不明确，计划不周详，执行不到位，行为过程控制不利，事后检讨不予改进。</a:t>
            </a:r>
          </a:p>
          <a:p>
            <a:pPr>
              <a:lnSpc>
                <a:spcPct val="150000"/>
              </a:lnSpc>
              <a:spcBef>
                <a:spcPts val="200"/>
              </a:spcBef>
              <a:spcAft>
                <a:spcPts val="60"/>
              </a:spcAft>
            </a:pPr>
            <a:r>
              <a:rPr lang="zh-CN" altLang="en-US" sz="1600" b="1" dirty="0">
                <a:solidFill>
                  <a:srgbClr val="FF3C00"/>
                </a:solidFill>
                <a:latin typeface="微软雅黑" panose="020B0503020204020204" pitchFamily="34" charset="-122"/>
                <a:ea typeface="微软雅黑" panose="020B0503020204020204" pitchFamily="34" charset="-122"/>
              </a:rPr>
              <a:t>症状二、“好好先生”：</a:t>
            </a:r>
          </a:p>
          <a:p>
            <a:pPr>
              <a:lnSpc>
                <a:spcPct val="15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怕得罪人，不敢管理，无功无过，得过且过；对下属的指导、纠正和严格要求不够，过于泛人情化。</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1000" fill="hold"/>
                                        <p:tgtEl>
                                          <p:spTgt spid="21"/>
                                        </p:tgtEl>
                                        <p:attrNameLst>
                                          <p:attrName>ppt_x</p:attrName>
                                        </p:attrNameLst>
                                      </p:cBhvr>
                                      <p:tavLst>
                                        <p:tav tm="0">
                                          <p:val>
                                            <p:strVal val="1+#ppt_w/2"/>
                                          </p:val>
                                        </p:tav>
                                        <p:tav tm="100000">
                                          <p:val>
                                            <p:strVal val="#ppt_x"/>
                                          </p:val>
                                        </p:tav>
                                      </p:tavLst>
                                    </p:anim>
                                    <p:anim calcmode="lin" valueType="num">
                                      <p:cBhvr additive="base">
                                        <p:cTn id="19" dur="1000" fill="hold"/>
                                        <p:tgtEl>
                                          <p:spTgt spid="2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38"/>
          <p:cNvGrpSpPr/>
          <p:nvPr/>
        </p:nvGrpSpPr>
        <p:grpSpPr bwMode="auto">
          <a:xfrm>
            <a:off x="539552" y="331566"/>
            <a:ext cx="4392488" cy="865186"/>
            <a:chOff x="251520" y="1700808"/>
            <a:chExt cx="4965257" cy="1008112"/>
          </a:xfrm>
        </p:grpSpPr>
        <p:sp>
          <p:nvSpPr>
            <p:cNvPr id="17" name="圆角矩形 39"/>
            <p:cNvSpPr>
              <a:spLocks noChangeArrowheads="1"/>
            </p:cNvSpPr>
            <p:nvPr/>
          </p:nvSpPr>
          <p:spPr bwMode="auto">
            <a:xfrm>
              <a:off x="683568" y="1916832"/>
              <a:ext cx="3528392" cy="504056"/>
            </a:xfrm>
            <a:prstGeom prst="roundRect">
              <a:avLst>
                <a:gd name="adj" fmla="val 16667"/>
              </a:avLst>
            </a:prstGeom>
            <a:gradFill rotWithShape="0">
              <a:gsLst>
                <a:gs pos="0">
                  <a:srgbClr val="FFDE53"/>
                </a:gs>
                <a:gs pos="48000">
                  <a:srgbClr val="FFFF00">
                    <a:alpha val="0"/>
                  </a:srgbClr>
                </a:gs>
                <a:gs pos="100000">
                  <a:srgbClr val="FFFF00">
                    <a:alpha val="0"/>
                  </a:srgbClr>
                </a:gs>
              </a:gsLst>
              <a:lin ang="0"/>
            </a:gradFill>
            <a:ln w="7">
              <a:noFill/>
              <a:round/>
            </a:ln>
          </p:spPr>
          <p:txBody>
            <a:bodyPr anchor="ctr"/>
            <a:lstStyle/>
            <a:p>
              <a:pPr algn="ctr">
                <a:defRPr/>
              </a:pPr>
              <a:endParaRPr lang="zh-CN" altLang="en-US" b="1" i="1" kern="0">
                <a:solidFill>
                  <a:sysClr val="windowText" lastClr="000000"/>
                </a:solidFill>
                <a:latin typeface="Arial" panose="020B0604020202020204" pitchFamily="34" charset="0"/>
                <a:ea typeface="华文细黑" panose="02010600040101010101" pitchFamily="2" charset="-122"/>
              </a:endParaRPr>
            </a:p>
          </p:txBody>
        </p:sp>
        <p:pic>
          <p:nvPicPr>
            <p:cNvPr id="18" name="Picture 2" descr="E:\白沙\设计文档\素材\灯泡.png"/>
            <p:cNvPicPr>
              <a:picLocks noChangeAspect="1" noChangeArrowheads="1"/>
            </p:cNvPicPr>
            <p:nvPr/>
          </p:nvPicPr>
          <p:blipFill>
            <a:blip r:embed="rId2"/>
            <a:srcRect/>
            <a:stretch>
              <a:fillRect/>
            </a:stretch>
          </p:blipFill>
          <p:spPr bwMode="auto">
            <a:xfrm>
              <a:off x="251520" y="1700808"/>
              <a:ext cx="1008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43"/>
            <p:cNvSpPr txBox="1">
              <a:spLocks noChangeArrowheads="1"/>
            </p:cNvSpPr>
            <p:nvPr/>
          </p:nvSpPr>
          <p:spPr bwMode="auto">
            <a:xfrm>
              <a:off x="1116472" y="1769360"/>
              <a:ext cx="4100305" cy="68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000" b="1" dirty="0">
                  <a:solidFill>
                    <a:schemeClr val="tx1">
                      <a:lumMod val="65000"/>
                      <a:lumOff val="35000"/>
                    </a:schemeClr>
                  </a:solidFill>
                  <a:latin typeface="Arial" panose="020B0604020202020204"/>
                  <a:cs typeface="Arial" panose="020B0604020202020204"/>
                </a:rPr>
                <a:t>如何应对管理的</a:t>
              </a:r>
              <a:r>
                <a:rPr lang="zh-CN" altLang="en-US" sz="3200" b="1" dirty="0">
                  <a:solidFill>
                    <a:srgbClr val="00C4F0"/>
                  </a:solidFill>
                  <a:latin typeface="微软雅黑" panose="020B0503020204020204" pitchFamily="34" charset="-122"/>
                </a:rPr>
                <a:t>两难现象</a:t>
              </a:r>
              <a:endParaRPr lang="en-US" altLang="zh-CN" sz="2000" b="1" kern="0" dirty="0">
                <a:solidFill>
                  <a:srgbClr val="C00000"/>
                </a:solidFill>
                <a:latin typeface="微软雅黑" panose="020B0503020204020204" pitchFamily="34" charset="-122"/>
              </a:endParaRPr>
            </a:p>
          </p:txBody>
        </p:sp>
      </p:grpSp>
      <p:sp>
        <p:nvSpPr>
          <p:cNvPr id="25" name="矩形 4"/>
          <p:cNvSpPr>
            <a:spLocks noChangeArrowheads="1"/>
          </p:cNvSpPr>
          <p:nvPr/>
        </p:nvSpPr>
        <p:spPr bwMode="auto">
          <a:xfrm>
            <a:off x="755576" y="4318562"/>
            <a:ext cx="2521050" cy="1688154"/>
          </a:xfrm>
          <a:prstGeom prst="rect">
            <a:avLst/>
          </a:prstGeom>
          <a:noFill/>
          <a:ln w="9525">
            <a:noFill/>
            <a:miter lim="800000"/>
          </a:ln>
        </p:spPr>
        <p:txBody>
          <a:bodyPr wrap="square">
            <a:spAutoFit/>
          </a:bodyPr>
          <a:lstStyle/>
          <a:p>
            <a:pPr>
              <a:lnSpc>
                <a:spcPct val="130000"/>
              </a:lnSpc>
              <a:spcBef>
                <a:spcPts val="200"/>
              </a:spcBef>
              <a:spcAft>
                <a:spcPts val="60"/>
              </a:spcAft>
            </a:pPr>
            <a:r>
              <a:rPr lang="zh-CN" altLang="en-US" sz="2000" b="1" dirty="0">
                <a:solidFill>
                  <a:srgbClr val="00B050"/>
                </a:solidFill>
                <a:latin typeface="微软雅黑" panose="020B0503020204020204" pitchFamily="34" charset="-122"/>
                <a:ea typeface="微软雅黑" panose="020B0503020204020204" pitchFamily="34" charset="-122"/>
              </a:rPr>
              <a:t>应对办法：</a:t>
            </a:r>
          </a:p>
          <a:p>
            <a:pPr>
              <a:lnSpc>
                <a:spcPct val="130000"/>
              </a:lnSpc>
              <a:spcBef>
                <a:spcPts val="200"/>
              </a:spcBef>
              <a:spcAft>
                <a:spcPts val="60"/>
              </a:spcAft>
            </a:pPr>
            <a:r>
              <a:rPr lang="en-US" altLang="zh-CN" b="1" dirty="0">
                <a:solidFill>
                  <a:srgbClr val="00B0F0"/>
                </a:solidFill>
                <a:latin typeface="微软雅黑" panose="020B0503020204020204" pitchFamily="34" charset="-122"/>
                <a:ea typeface="微软雅黑" panose="020B0503020204020204" pitchFamily="34" charset="-122"/>
              </a:rPr>
              <a:t>----</a:t>
            </a:r>
            <a:r>
              <a:rPr lang="zh-CN" altLang="en-US" b="1" dirty="0">
                <a:solidFill>
                  <a:srgbClr val="00B0F0"/>
                </a:solidFill>
                <a:latin typeface="微软雅黑" panose="020B0503020204020204" pitchFamily="34" charset="-122"/>
                <a:ea typeface="微软雅黑" panose="020B0503020204020204" pitchFamily="34" charset="-122"/>
              </a:rPr>
              <a:t>有情的领导；</a:t>
            </a:r>
          </a:p>
          <a:p>
            <a:pPr>
              <a:lnSpc>
                <a:spcPct val="130000"/>
              </a:lnSpc>
              <a:spcBef>
                <a:spcPts val="200"/>
              </a:spcBef>
              <a:spcAft>
                <a:spcPts val="60"/>
              </a:spcAft>
            </a:pPr>
            <a:r>
              <a:rPr lang="en-US" altLang="zh-CN" b="1" dirty="0">
                <a:solidFill>
                  <a:srgbClr val="00B0F0"/>
                </a:solidFill>
                <a:latin typeface="微软雅黑" panose="020B0503020204020204" pitchFamily="34" charset="-122"/>
                <a:ea typeface="微软雅黑" panose="020B0503020204020204" pitchFamily="34" charset="-122"/>
              </a:rPr>
              <a:t>----</a:t>
            </a:r>
            <a:r>
              <a:rPr lang="zh-CN" altLang="en-US" b="1" dirty="0">
                <a:solidFill>
                  <a:srgbClr val="00B0F0"/>
                </a:solidFill>
                <a:latin typeface="微软雅黑" panose="020B0503020204020204" pitchFamily="34" charset="-122"/>
                <a:ea typeface="微软雅黑" panose="020B0503020204020204" pitchFamily="34" charset="-122"/>
              </a:rPr>
              <a:t>无情的管理；</a:t>
            </a:r>
          </a:p>
          <a:p>
            <a:pPr>
              <a:lnSpc>
                <a:spcPct val="130000"/>
              </a:lnSpc>
              <a:spcBef>
                <a:spcPts val="200"/>
              </a:spcBef>
              <a:spcAft>
                <a:spcPts val="60"/>
              </a:spcAft>
            </a:pPr>
            <a:r>
              <a:rPr lang="en-US" altLang="zh-CN" b="1" dirty="0">
                <a:solidFill>
                  <a:srgbClr val="00B0F0"/>
                </a:solidFill>
                <a:latin typeface="微软雅黑" panose="020B0503020204020204" pitchFamily="34" charset="-122"/>
                <a:ea typeface="微软雅黑" panose="020B0503020204020204" pitchFamily="34" charset="-122"/>
              </a:rPr>
              <a:t>----</a:t>
            </a:r>
            <a:r>
              <a:rPr lang="zh-CN" altLang="en-US" b="1" dirty="0">
                <a:solidFill>
                  <a:srgbClr val="00B0F0"/>
                </a:solidFill>
                <a:latin typeface="微软雅黑" panose="020B0503020204020204" pitchFamily="34" charset="-122"/>
                <a:ea typeface="微软雅黑" panose="020B0503020204020204" pitchFamily="34" charset="-122"/>
              </a:rPr>
              <a:t>绝情的制度。</a:t>
            </a:r>
          </a:p>
        </p:txBody>
      </p:sp>
      <p:sp>
        <p:nvSpPr>
          <p:cNvPr id="26" name="矩形 4"/>
          <p:cNvSpPr>
            <a:spLocks noChangeArrowheads="1"/>
          </p:cNvSpPr>
          <p:nvPr/>
        </p:nvSpPr>
        <p:spPr bwMode="auto">
          <a:xfrm>
            <a:off x="755576" y="1412776"/>
            <a:ext cx="3961210" cy="2716128"/>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1600" b="1" dirty="0">
                <a:solidFill>
                  <a:srgbClr val="FF3C00"/>
                </a:solidFill>
                <a:latin typeface="微软雅黑" panose="020B0503020204020204" pitchFamily="34" charset="-122"/>
                <a:ea typeface="微软雅黑" panose="020B0503020204020204" pitchFamily="34" charset="-122"/>
              </a:rPr>
              <a:t>管理者的两难现象：对待员工到底应该严格管理，还是温情管理？</a:t>
            </a:r>
          </a:p>
          <a:p>
            <a:pPr>
              <a:lnSpc>
                <a:spcPct val="15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管理过于严格，员工有可能产生抵触心理，并出现消极怠工的现象，人际关系也会随之紧张。但一味地温情管理，员工又可能对经理不够尊重，布置工作任务时可能还会出现讨价还价的现象。</a:t>
            </a:r>
          </a:p>
        </p:txBody>
      </p:sp>
      <p:sp>
        <p:nvSpPr>
          <p:cNvPr id="28" name="矩形 27"/>
          <p:cNvSpPr/>
          <p:nvPr/>
        </p:nvSpPr>
        <p:spPr>
          <a:xfrm>
            <a:off x="4043134" y="5194186"/>
            <a:ext cx="4752528" cy="812530"/>
          </a:xfrm>
          <a:prstGeom prst="rect">
            <a:avLst/>
          </a:prstGeom>
        </p:spPr>
        <p:txBody>
          <a:bodyPr wrap="square">
            <a:spAutoFit/>
          </a:bodyPr>
          <a:lstStyle/>
          <a:p>
            <a:pPr>
              <a:lnSpc>
                <a:spcPct val="130000"/>
              </a:lnSpc>
            </a:pPr>
            <a:r>
              <a:rPr lang="zh-CN" altLang="en-US" b="1" dirty="0">
                <a:solidFill>
                  <a:srgbClr val="FF3300"/>
                </a:solidFill>
                <a:latin typeface="微软雅黑" panose="020B0503020204020204" pitchFamily="34" charset="-122"/>
                <a:ea typeface="微软雅黑" panose="020B0503020204020204" pitchFamily="34" charset="-122"/>
              </a:rPr>
              <a:t>百姓爱戴严肃而有作为的领导，胜过爱戴懦弱无能的领导千百倍，从古到今，皆是如此。</a:t>
            </a:r>
          </a:p>
        </p:txBody>
      </p:sp>
      <p:pic>
        <p:nvPicPr>
          <p:cNvPr id="1027" name="Picture 3" descr="C:\Documents and Settings\tdz\桌面\雄鹰.jpg"/>
          <p:cNvPicPr>
            <a:picLocks noChangeAspect="1" noChangeArrowheads="1"/>
          </p:cNvPicPr>
          <p:nvPr/>
        </p:nvPicPr>
        <p:blipFill>
          <a:blip r:embed="rId3"/>
          <a:srcRect/>
          <a:stretch>
            <a:fillRect/>
          </a:stretch>
        </p:blipFill>
        <p:spPr bwMode="auto">
          <a:xfrm>
            <a:off x="4893940" y="1412776"/>
            <a:ext cx="3810000" cy="246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Right)">
                                      <p:cBhvr>
                                        <p:cTn id="7" dur="1000"/>
                                        <p:tgtEl>
                                          <p:spTgt spid="1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8"/>
                                        </p:tgtEl>
                                        <p:attrNameLst>
                                          <p:attrName>ppt_y</p:attrName>
                                        </p:attrNameLst>
                                      </p:cBhvr>
                                      <p:tavLst>
                                        <p:tav tm="0">
                                          <p:val>
                                            <p:strVal val="#ppt_y"/>
                                          </p:val>
                                        </p:tav>
                                        <p:tav tm="100000">
                                          <p:val>
                                            <p:strVal val="#ppt_y"/>
                                          </p:val>
                                        </p:tav>
                                      </p:tavLst>
                                    </p:anim>
                                    <p:anim calcmode="lin" valueType="num">
                                      <p:cBhvr>
                                        <p:cTn id="2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8"/>
                                        </p:tgtEl>
                                      </p:cBhvr>
                                    </p:animEffect>
                                  </p:childTnLst>
                                </p:cTn>
                              </p:par>
                              <p:par>
                                <p:cTn id="30" presetID="42" presetClass="entr" presetSubtype="0" fill="hold" nodeType="with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1000"/>
                                        <p:tgtEl>
                                          <p:spTgt spid="1027"/>
                                        </p:tgtEl>
                                      </p:cBhvr>
                                    </p:animEffect>
                                    <p:anim calcmode="lin" valueType="num">
                                      <p:cBhvr>
                                        <p:cTn id="33" dur="1000" fill="hold"/>
                                        <p:tgtEl>
                                          <p:spTgt spid="1027"/>
                                        </p:tgtEl>
                                        <p:attrNameLst>
                                          <p:attrName>ppt_x</p:attrName>
                                        </p:attrNameLst>
                                      </p:cBhvr>
                                      <p:tavLst>
                                        <p:tav tm="0">
                                          <p:val>
                                            <p:strVal val="#ppt_x"/>
                                          </p:val>
                                        </p:tav>
                                        <p:tav tm="100000">
                                          <p:val>
                                            <p:strVal val="#ppt_x"/>
                                          </p:val>
                                        </p:tav>
                                      </p:tavLst>
                                    </p:anim>
                                    <p:anim calcmode="lin" valueType="num">
                                      <p:cBhvr>
                                        <p:cTn id="3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a:spLocks noChangeArrowheads="1"/>
          </p:cNvSpPr>
          <p:nvPr/>
        </p:nvSpPr>
        <p:spPr bwMode="auto">
          <a:xfrm>
            <a:off x="2643174" y="2456288"/>
            <a:ext cx="4105548" cy="125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4000"/>
              </a:lnSpc>
            </a:pPr>
            <a:r>
              <a:rPr lang="zh-CN" altLang="en-US" sz="6600" b="1" dirty="0">
                <a:solidFill>
                  <a:schemeClr val="tx1">
                    <a:lumMod val="65000"/>
                    <a:lumOff val="35000"/>
                  </a:schemeClr>
                </a:solidFill>
                <a:latin typeface="微软雅黑" panose="020B0503020204020204" pitchFamily="34" charset="-122"/>
                <a:ea typeface="微软雅黑" panose="020B0503020204020204" pitchFamily="34" charset="-122"/>
              </a:rPr>
              <a:t>定位</a:t>
            </a:r>
            <a:r>
              <a:rPr lang="zh-CN" altLang="en-US" sz="6600" b="1" dirty="0">
                <a:solidFill>
                  <a:srgbClr val="00C4F0"/>
                </a:solidFill>
                <a:latin typeface="微软雅黑" panose="020B0503020204020204" pitchFamily="34" charset="-122"/>
                <a:ea typeface="微软雅黑" panose="020B0503020204020204" pitchFamily="34" charset="-122"/>
              </a:rPr>
              <a:t>分析</a:t>
            </a:r>
          </a:p>
        </p:txBody>
      </p:sp>
      <p:sp>
        <p:nvSpPr>
          <p:cNvPr id="27" name="TextBox 15"/>
          <p:cNvSpPr txBox="1">
            <a:spLocks noChangeArrowheads="1"/>
          </p:cNvSpPr>
          <p:nvPr/>
        </p:nvSpPr>
        <p:spPr bwMode="auto">
          <a:xfrm>
            <a:off x="2966244" y="4118769"/>
            <a:ext cx="3177392" cy="899388"/>
          </a:xfrm>
          <a:prstGeom prst="rect">
            <a:avLst/>
          </a:prstGeom>
          <a:noFill/>
          <a:ln w="9525">
            <a:noFill/>
            <a:miter lim="800000"/>
          </a:ln>
        </p:spPr>
        <p:txBody>
          <a:bodyPr wrap="square" lIns="67730" tIns="33865" rIns="67730" bIns="33865">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defTabSz="762000">
              <a:buFont typeface="Wingdings" panose="05000000000000000000" pitchFamily="2" charset="2"/>
              <a:buChar char="u"/>
            </a:pPr>
            <a:r>
              <a:rPr lang="zh-CN" altLang="en-US" dirty="0">
                <a:solidFill>
                  <a:srgbClr val="8EB4E3"/>
                </a:solidFill>
                <a:latin typeface="微软雅黑" panose="020B0503020204020204" pitchFamily="34" charset="-122"/>
                <a:ea typeface="微软雅黑" panose="020B0503020204020204" pitchFamily="34" charset="-122"/>
              </a:rPr>
              <a:t> 关于管理者角色的历史观点</a:t>
            </a:r>
          </a:p>
          <a:p>
            <a:pPr defTabSz="762000">
              <a:buFont typeface="Wingdings" panose="05000000000000000000" pitchFamily="2" charset="2"/>
              <a:buChar char="u"/>
            </a:pPr>
            <a:r>
              <a:rPr lang="zh-CN" altLang="en-US" dirty="0">
                <a:solidFill>
                  <a:srgbClr val="8EB4E3"/>
                </a:solidFill>
                <a:latin typeface="微软雅黑" panose="020B0503020204020204" pitchFamily="34" charset="-122"/>
                <a:ea typeface="微软雅黑" panose="020B0503020204020204" pitchFamily="34" charset="-122"/>
              </a:rPr>
              <a:t> 管理者在企业结构中的位置</a:t>
            </a:r>
            <a:endParaRPr lang="en-US" altLang="zh-CN" dirty="0">
              <a:solidFill>
                <a:srgbClr val="8EB4E3"/>
              </a:solidFill>
              <a:latin typeface="微软雅黑" panose="020B0503020204020204" pitchFamily="34" charset="-122"/>
              <a:ea typeface="微软雅黑" panose="020B0503020204020204" pitchFamily="34" charset="-122"/>
            </a:endParaRPr>
          </a:p>
          <a:p>
            <a:pPr defTabSz="762000">
              <a:buFont typeface="Wingdings" panose="05000000000000000000" pitchFamily="2" charset="2"/>
              <a:buChar char="u"/>
            </a:pPr>
            <a:r>
              <a:rPr lang="zh-CN" altLang="en-US" dirty="0">
                <a:solidFill>
                  <a:srgbClr val="8EB4E3"/>
                </a:solidFill>
                <a:latin typeface="微软雅黑" panose="020B0503020204020204" pitchFamily="34" charset="-122"/>
                <a:ea typeface="微软雅黑" panose="020B0503020204020204" pitchFamily="34" charset="-122"/>
              </a:rPr>
              <a:t> 针对上中下三层的定位分析</a:t>
            </a:r>
          </a:p>
        </p:txBody>
      </p:sp>
      <p:sp>
        <p:nvSpPr>
          <p:cNvPr id="28" name="TextBox 2"/>
          <p:cNvSpPr txBox="1"/>
          <p:nvPr/>
        </p:nvSpPr>
        <p:spPr>
          <a:xfrm>
            <a:off x="1620044" y="1848644"/>
            <a:ext cx="1107996" cy="369332"/>
          </a:xfrm>
          <a:prstGeom prst="rect">
            <a:avLst/>
          </a:prstGeom>
          <a:solidFill>
            <a:sysClr val="window" lastClr="FFFFFF">
              <a:lumMod val="85000"/>
            </a:sysClr>
          </a:solidFill>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第三部分</a:t>
            </a:r>
          </a:p>
        </p:txBody>
      </p:sp>
      <p:cxnSp>
        <p:nvCxnSpPr>
          <p:cNvPr id="29" name="直接连接符 28"/>
          <p:cNvCxnSpPr/>
          <p:nvPr/>
        </p:nvCxnSpPr>
        <p:spPr>
          <a:xfrm>
            <a:off x="1404144" y="2207419"/>
            <a:ext cx="6264275" cy="1587"/>
          </a:xfrm>
          <a:prstGeom prst="line">
            <a:avLst/>
          </a:prstGeom>
          <a:noFill/>
          <a:ln w="9525" cap="flat" cmpd="sng" algn="ctr">
            <a:solidFill>
              <a:sysClr val="window" lastClr="FFFFFF">
                <a:lumMod val="85000"/>
              </a:sysClr>
            </a:solidFill>
            <a:prstDash val="solid"/>
          </a:ln>
          <a:effectLst/>
        </p:spPr>
      </p:cxnSp>
      <p:cxnSp>
        <p:nvCxnSpPr>
          <p:cNvPr id="30" name="直接连接符 29"/>
          <p:cNvCxnSpPr/>
          <p:nvPr/>
        </p:nvCxnSpPr>
        <p:spPr>
          <a:xfrm>
            <a:off x="1475582" y="3936206"/>
            <a:ext cx="6264275" cy="1588"/>
          </a:xfrm>
          <a:prstGeom prst="line">
            <a:avLst/>
          </a:prstGeom>
          <a:noFill/>
          <a:ln w="9525" cap="flat" cmpd="sng" algn="ctr">
            <a:solidFill>
              <a:sysClr val="window" lastClr="FFFFFF">
                <a:lumMod val="85000"/>
              </a:sysClr>
            </a:solidFill>
            <a:prstDash val="solid"/>
          </a:ln>
          <a:effectLst/>
        </p:spPr>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Bottom)">
                                      <p:cBhvr>
                                        <p:cTn id="7" dur="500"/>
                                        <p:tgtEl>
                                          <p:spTgt spid="28"/>
                                        </p:tgtEl>
                                      </p:cBhvr>
                                    </p:animEffect>
                                  </p:childTnLst>
                                </p:cTn>
                              </p:par>
                              <p:par>
                                <p:cTn id="8" presetID="1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slide(fromBottom)">
                                      <p:cBhvr>
                                        <p:cTn id="10" dur="500"/>
                                        <p:tgtEl>
                                          <p:spTgt spid="29"/>
                                        </p:tgtEl>
                                      </p:cBhvr>
                                    </p:animEffect>
                                  </p:childTnLst>
                                </p:cTn>
                              </p:par>
                              <p:par>
                                <p:cTn id="11" presetID="1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slide(fromBottom)">
                                      <p:cBhvr>
                                        <p:cTn id="13" dur="500"/>
                                        <p:tgtEl>
                                          <p:spTgt spid="3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1000" fill="hold"/>
                                        <p:tgtEl>
                                          <p:spTgt spid="26"/>
                                        </p:tgtEl>
                                        <p:attrNameLst>
                                          <p:attrName>ppt_w</p:attrName>
                                        </p:attrNameLst>
                                      </p:cBhvr>
                                      <p:tavLst>
                                        <p:tav tm="0">
                                          <p:val>
                                            <p:fltVal val="0"/>
                                          </p:val>
                                        </p:tav>
                                        <p:tav tm="100000">
                                          <p:val>
                                            <p:strVal val="#ppt_w"/>
                                          </p:val>
                                        </p:tav>
                                      </p:tavLst>
                                    </p:anim>
                                    <p:anim calcmode="lin" valueType="num">
                                      <p:cBhvr>
                                        <p:cTn id="17" dur="1000" fill="hold"/>
                                        <p:tgtEl>
                                          <p:spTgt spid="26"/>
                                        </p:tgtEl>
                                        <p:attrNameLst>
                                          <p:attrName>ppt_h</p:attrName>
                                        </p:attrNameLst>
                                      </p:cBhvr>
                                      <p:tavLst>
                                        <p:tav tm="0">
                                          <p:val>
                                            <p:fltVal val="0"/>
                                          </p:val>
                                        </p:tav>
                                        <p:tav tm="100000">
                                          <p:val>
                                            <p:strVal val="#ppt_h"/>
                                          </p:val>
                                        </p:tav>
                                      </p:tavLst>
                                    </p:anim>
                                    <p:animEffect transition="in" filter="fade">
                                      <p:cBhvr>
                                        <p:cTn id="18" dur="1000"/>
                                        <p:tgtEl>
                                          <p:spTgt spid="26"/>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851274" y="1000116"/>
            <a:ext cx="5007006" cy="1143000"/>
          </a:xfrm>
          <a:prstGeom prst="rect">
            <a:avLst/>
          </a:prstGeom>
        </p:spPr>
        <p:txBody>
          <a:bodyPr rtlCol="0">
            <a:normAutofit fontScale="90000"/>
          </a:bodyPr>
          <a:lstStyle/>
          <a:p>
            <a:pPr eaLnBrk="1" fontAlgn="auto" hangingPunct="1">
              <a:spcAft>
                <a:spcPts val="0"/>
              </a:spcAft>
              <a:defRPr/>
            </a:pPr>
            <a:r>
              <a:rPr lang="zh-CN" altLang="en-US" sz="4400" dirty="0">
                <a:solidFill>
                  <a:schemeClr val="tx1">
                    <a:lumMod val="65000"/>
                    <a:lumOff val="35000"/>
                  </a:schemeClr>
                </a:solidFill>
                <a:latin typeface="Arial" panose="020B0604020202020204"/>
                <a:ea typeface="微软雅黑" panose="020B0503020204020204" pitchFamily="34" charset="-122"/>
                <a:cs typeface="Arial" panose="020B0604020202020204"/>
              </a:rPr>
              <a:t>课程</a:t>
            </a:r>
            <a:r>
              <a:rPr lang="zh-CN" altLang="en-US" sz="5300" dirty="0">
                <a:solidFill>
                  <a:srgbClr val="00C4F0"/>
                </a:solidFill>
                <a:ea typeface="微软雅黑" panose="020B0503020204020204" pitchFamily="34" charset="-122"/>
                <a:cs typeface="+mn-cs"/>
              </a:rPr>
              <a:t>背景</a:t>
            </a:r>
            <a:r>
              <a:rPr lang="en-US" altLang="zh-CN" dirty="0">
                <a:latin typeface="Arial" panose="020B0604020202020204"/>
                <a:ea typeface="微软雅黑" panose="020B0503020204020204" pitchFamily="34" charset="-122"/>
                <a:cs typeface="Arial" panose="020B0604020202020204"/>
              </a:rPr>
              <a:t>• </a:t>
            </a:r>
            <a:r>
              <a:rPr lang="en-US" altLang="zh-CN" sz="2800" b="0" dirty="0">
                <a:solidFill>
                  <a:srgbClr val="FFC000"/>
                </a:solidFill>
                <a:latin typeface="Tahoma" panose="020B0604030504040204" pitchFamily="34" charset="0"/>
                <a:ea typeface="微软简综艺" pitchFamily="49" charset="-122"/>
                <a:cs typeface="Tahoma" panose="020B0604030504040204" pitchFamily="34" charset="0"/>
              </a:rPr>
              <a:t>BACKGROUND</a:t>
            </a:r>
            <a:endParaRPr lang="zh-CN" altLang="en-US" sz="1800" b="0" dirty="0">
              <a:solidFill>
                <a:srgbClr val="FFC000"/>
              </a:solidFill>
              <a:latin typeface="Tahoma" panose="020B0604030504040204" pitchFamily="34" charset="0"/>
              <a:ea typeface="微软简综艺" pitchFamily="49" charset="-122"/>
              <a:cs typeface="Tahoma" panose="020B0604030504040204" pitchFamily="34" charset="0"/>
            </a:endParaRPr>
          </a:p>
        </p:txBody>
      </p:sp>
      <p:sp>
        <p:nvSpPr>
          <p:cNvPr id="4099" name="矩形 4"/>
          <p:cNvSpPr>
            <a:spLocks noChangeArrowheads="1"/>
          </p:cNvSpPr>
          <p:nvPr/>
        </p:nvSpPr>
        <p:spPr bwMode="auto">
          <a:xfrm>
            <a:off x="3851275" y="2214554"/>
            <a:ext cx="5113338" cy="3614836"/>
          </a:xfrm>
          <a:prstGeom prst="rect">
            <a:avLst/>
          </a:prstGeom>
          <a:noFill/>
          <a:ln w="9525">
            <a:noFill/>
            <a:miter lim="800000"/>
          </a:ln>
        </p:spPr>
        <p:txBody>
          <a:bodyPr>
            <a:spAutoFit/>
          </a:bodyPr>
          <a:lstStyle/>
          <a:p>
            <a:pPr marL="285750" indent="-285750">
              <a:lnSpc>
                <a:spcPct val="134000"/>
              </a:lnSpc>
              <a:spcBef>
                <a:spcPts val="400"/>
              </a:spcBef>
              <a:spcAft>
                <a:spcPts val="60"/>
              </a:spcAft>
              <a:buFont typeface="Arial" panose="020B0604020202020204" pitchFamily="34" charset="0"/>
              <a:buChar cha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目前公司的管理者，往往是半路出家，原来在基层专业岗位干得不错，拥有不错的技术或业务素质，也不乏工作的热情；但提拔到管理岗位后，不得不面临着角色转换的问题：</a:t>
            </a:r>
          </a:p>
          <a:p>
            <a:pPr marL="285750" indent="-285750">
              <a:lnSpc>
                <a:spcPct val="134000"/>
              </a:lnSpc>
              <a:spcBef>
                <a:spcPts val="400"/>
              </a:spcBef>
              <a:spcAft>
                <a:spcPts val="60"/>
              </a:spcAft>
              <a:buFont typeface="Arial" panose="020B0604020202020204" pitchFamily="34" charset="0"/>
              <a:buChar cha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原来只要管好自己，现在要管好一个队伍；</a:t>
            </a:r>
          </a:p>
          <a:p>
            <a:pPr marL="285750" indent="-285750">
              <a:lnSpc>
                <a:spcPct val="134000"/>
              </a:lnSpc>
              <a:spcBef>
                <a:spcPts val="400"/>
              </a:spcBef>
              <a:spcAft>
                <a:spcPts val="60"/>
              </a:spcAft>
              <a:buFont typeface="Arial" panose="020B0604020202020204" pitchFamily="34" charset="0"/>
              <a:buChar cha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原来只要做一件事情，现在要负责一摊子事情；</a:t>
            </a:r>
          </a:p>
          <a:p>
            <a:pPr marL="285750" indent="-285750">
              <a:lnSpc>
                <a:spcPct val="134000"/>
              </a:lnSpc>
              <a:spcBef>
                <a:spcPts val="400"/>
              </a:spcBef>
              <a:spcAft>
                <a:spcPts val="60"/>
              </a:spcAft>
              <a:buFont typeface="Arial" panose="020B0604020202020204" pitchFamily="34" charset="0"/>
              <a:buChar cha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原来是听人指挥，现在要不断地向上司请示、与同级商量，协调下级；</a:t>
            </a:r>
          </a:p>
          <a:p>
            <a:pPr marL="285750" indent="-285750">
              <a:lnSpc>
                <a:spcPct val="134000"/>
              </a:lnSpc>
              <a:spcBef>
                <a:spcPts val="400"/>
              </a:spcBef>
              <a:spcAft>
                <a:spcPts val="60"/>
              </a:spcAft>
              <a:buFont typeface="Arial" panose="020B0604020202020204" pitchFamily="34" charset="0"/>
              <a:buChar cha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管理者的角色认知决定了管理者的工作成效，因此，角色定位准确非常重要！ </a:t>
            </a:r>
          </a:p>
        </p:txBody>
      </p:sp>
      <p:pic>
        <p:nvPicPr>
          <p:cNvPr id="4100" name="Picture 4" descr="http://photocdn.sohu.com/20070613/Img250544030.jpg"/>
          <p:cNvPicPr>
            <a:picLocks noChangeAspect="1" noChangeArrowheads="1"/>
          </p:cNvPicPr>
          <p:nvPr/>
        </p:nvPicPr>
        <p:blipFill rotWithShape="1">
          <a:blip r:embed="rId2" cstate="screen"/>
          <a:srcRect/>
          <a:stretch>
            <a:fillRect/>
          </a:stretch>
        </p:blipFill>
        <p:spPr bwMode="auto">
          <a:xfrm>
            <a:off x="431800" y="2097741"/>
            <a:ext cx="3028950" cy="2998694"/>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3000"/>
                                        <p:tgtEl>
                                          <p:spTgt spid="410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2000" fill="hold"/>
                                        <p:tgtEl>
                                          <p:spTgt spid="2"/>
                                        </p:tgtEl>
                                        <p:attrNameLst>
                                          <p:attrName>ppt_w</p:attrName>
                                        </p:attrNameLst>
                                      </p:cBhvr>
                                      <p:tavLst>
                                        <p:tav tm="0">
                                          <p:val>
                                            <p:fltVal val="0"/>
                                          </p:val>
                                        </p:tav>
                                        <p:tav tm="100000">
                                          <p:val>
                                            <p:strVal val="#ppt_w"/>
                                          </p:val>
                                        </p:tav>
                                      </p:tavLst>
                                    </p:anim>
                                    <p:anim calcmode="lin" valueType="num">
                                      <p:cBhvr>
                                        <p:cTn id="11" dur="2000" fill="hold"/>
                                        <p:tgtEl>
                                          <p:spTgt spid="2"/>
                                        </p:tgtEl>
                                        <p:attrNameLst>
                                          <p:attrName>ppt_h</p:attrName>
                                        </p:attrNameLst>
                                      </p:cBhvr>
                                      <p:tavLst>
                                        <p:tav tm="0">
                                          <p:val>
                                            <p:fltVal val="0"/>
                                          </p:val>
                                        </p:tav>
                                        <p:tav tm="100000">
                                          <p:val>
                                            <p:strVal val="#ppt_h"/>
                                          </p:val>
                                        </p:tav>
                                      </p:tavLst>
                                    </p:anim>
                                    <p:animEffect transition="in" filter="fade">
                                      <p:cBhvr>
                                        <p:cTn id="12" dur="2000"/>
                                        <p:tgtEl>
                                          <p:spTgt spid="2"/>
                                        </p:tgtEl>
                                      </p:cBhvr>
                                    </p:animEffect>
                                  </p:childTnLst>
                                </p:cTn>
                              </p:par>
                            </p:childTnLst>
                          </p:cTn>
                        </p:par>
                        <p:par>
                          <p:cTn id="13" fill="hold">
                            <p:stCondLst>
                              <p:cond delay="3000"/>
                            </p:stCondLst>
                            <p:childTnLst>
                              <p:par>
                                <p:cTn id="14" presetID="47" presetClass="entr" presetSubtype="0" fill="hold" grpId="0" nodeType="after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fade">
                                      <p:cBhvr>
                                        <p:cTn id="16" dur="1000"/>
                                        <p:tgtEl>
                                          <p:spTgt spid="4099"/>
                                        </p:tgtEl>
                                      </p:cBhvr>
                                    </p:animEffect>
                                    <p:anim calcmode="lin" valueType="num">
                                      <p:cBhvr>
                                        <p:cTn id="17" dur="1000" fill="hold"/>
                                        <p:tgtEl>
                                          <p:spTgt spid="4099"/>
                                        </p:tgtEl>
                                        <p:attrNameLst>
                                          <p:attrName>ppt_x</p:attrName>
                                        </p:attrNameLst>
                                      </p:cBhvr>
                                      <p:tavLst>
                                        <p:tav tm="0">
                                          <p:val>
                                            <p:strVal val="#ppt_x"/>
                                          </p:val>
                                        </p:tav>
                                        <p:tav tm="100000">
                                          <p:val>
                                            <p:strVal val="#ppt_x"/>
                                          </p:val>
                                        </p:tav>
                                      </p:tavLst>
                                    </p:anim>
                                    <p:anim calcmode="lin" valueType="num">
                                      <p:cBhvr>
                                        <p:cTn id="18"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48408" y="476672"/>
            <a:ext cx="5903912" cy="576064"/>
            <a:chOff x="1548408" y="476672"/>
            <a:chExt cx="5903912" cy="576064"/>
          </a:xfrm>
        </p:grpSpPr>
        <p:cxnSp>
          <p:nvCxnSpPr>
            <p:cNvPr id="5" name="直接连接符​​ 8"/>
            <p:cNvCxnSpPr/>
            <p:nvPr/>
          </p:nvCxnSpPr>
          <p:spPr bwMode="auto">
            <a:xfrm>
              <a:off x="1548408" y="1052736"/>
              <a:ext cx="5903912"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2051720" y="476672"/>
              <a:ext cx="4968552" cy="453679"/>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6" tIns="45713" rIns="91426" bIns="45713" anchor="ctr"/>
            <a:lstStyle/>
            <a:p>
              <a:pPr eaLnBrk="0" hangingPunct="0">
                <a:buFont typeface="Wingdings" panose="05000000000000000000" pitchFamily="2" charset="2"/>
                <a:buNone/>
              </a:pPr>
              <a:r>
                <a:rPr lang="zh-CN" altLang="en-US" sz="2800" b="1" dirty="0">
                  <a:solidFill>
                    <a:schemeClr val="tx1">
                      <a:lumMod val="65000"/>
                      <a:lumOff val="35000"/>
                    </a:schemeClr>
                  </a:solidFill>
                  <a:latin typeface="Arial" panose="020B0604020202020204"/>
                  <a:ea typeface="微软雅黑" panose="020B0503020204020204" pitchFamily="34" charset="-122"/>
                  <a:cs typeface="Arial" panose="020B0604020202020204"/>
                </a:rPr>
                <a:t>关于管理者角色的</a:t>
              </a:r>
              <a:r>
                <a:rPr lang="zh-CN" altLang="en-US" sz="3800" b="1" dirty="0">
                  <a:solidFill>
                    <a:srgbClr val="00C4F0"/>
                  </a:solidFill>
                  <a:latin typeface="微软雅黑" panose="020B0503020204020204" pitchFamily="34" charset="-122"/>
                  <a:ea typeface="微软雅黑" panose="020B0503020204020204" pitchFamily="34" charset="-122"/>
                </a:rPr>
                <a:t>历史观点</a:t>
              </a:r>
              <a:endParaRPr lang="zh-CN" altLang="en-US" sz="3200" b="1" dirty="0">
                <a:solidFill>
                  <a:prstClr val="white">
                    <a:lumMod val="65000"/>
                  </a:prstClr>
                </a:solidFill>
                <a:latin typeface="Arial" panose="020B0604020202020204"/>
                <a:ea typeface="微软雅黑" panose="020B0503020204020204" pitchFamily="34" charset="-122"/>
                <a:cs typeface="Arial" panose="020B0604020202020204"/>
              </a:endParaRPr>
            </a:p>
          </p:txBody>
        </p:sp>
      </p:grpSp>
      <p:sp>
        <p:nvSpPr>
          <p:cNvPr id="8" name="矩形 4"/>
          <p:cNvSpPr>
            <a:spLocks noChangeArrowheads="1"/>
          </p:cNvSpPr>
          <p:nvPr/>
        </p:nvSpPr>
        <p:spPr bwMode="auto">
          <a:xfrm>
            <a:off x="755576" y="1538784"/>
            <a:ext cx="3961210" cy="4562788"/>
          </a:xfrm>
          <a:prstGeom prst="rect">
            <a:avLst/>
          </a:prstGeom>
          <a:noFill/>
          <a:ln w="9525">
            <a:noFill/>
            <a:miter lim="800000"/>
          </a:ln>
        </p:spPr>
        <p:txBody>
          <a:bodyPr wrap="square">
            <a:spAutoFit/>
          </a:bodyPr>
          <a:lstStyle/>
          <a:p>
            <a:pPr>
              <a:lnSpc>
                <a:spcPct val="150000"/>
              </a:lnSpc>
              <a:spcBef>
                <a:spcPts val="200"/>
              </a:spcBef>
              <a:spcAft>
                <a:spcPts val="60"/>
              </a:spcAf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管理者角色”（</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The role of the manager</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）的概念由德鲁克于</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1955</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年首次提出，该观点后由 </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Henry </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rPr>
              <a:t>Mintzberg</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（亨利</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明茨伯格）推广普及。这种观点本质上就是对管理者实际上做什么进行观察，并从观察中得出关于管理活动（或管理角色）是什么的结论。</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基于他自己以及其他人关于管理者实际做什么的研究，</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rPr>
              <a:t>Mintzberg</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总结出管理者扮演着十种角色，这十种角色又可进一步归纳为三大类：人际角色、信息角色和决策角色，详见下表。</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5220072" y="1538784"/>
            <a:ext cx="3073400" cy="4445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48408" y="476672"/>
            <a:ext cx="5903912" cy="576064"/>
            <a:chOff x="1548408" y="476672"/>
            <a:chExt cx="5903912" cy="576064"/>
          </a:xfrm>
        </p:grpSpPr>
        <p:cxnSp>
          <p:nvCxnSpPr>
            <p:cNvPr id="5" name="直接连接符​​ 8"/>
            <p:cNvCxnSpPr/>
            <p:nvPr/>
          </p:nvCxnSpPr>
          <p:spPr bwMode="auto">
            <a:xfrm>
              <a:off x="1548408" y="1052736"/>
              <a:ext cx="59039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2051720" y="476672"/>
              <a:ext cx="4968552" cy="453679"/>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6" tIns="45713" rIns="91426" bIns="45713" anchor="ctr"/>
            <a:lstStyle/>
            <a:p>
              <a:pPr eaLnBrk="0" hangingPunct="0">
                <a:buFont typeface="Wingdings" panose="05000000000000000000" pitchFamily="2" charset="2"/>
                <a:buNone/>
              </a:pPr>
              <a:r>
                <a:rPr lang="zh-CN" altLang="en-US" sz="2800" b="1" dirty="0">
                  <a:solidFill>
                    <a:schemeClr val="tx1">
                      <a:lumMod val="65000"/>
                      <a:lumOff val="35000"/>
                    </a:schemeClr>
                  </a:solidFill>
                  <a:latin typeface="Arial" panose="020B0604020202020204"/>
                  <a:ea typeface="微软雅黑" panose="020B0503020204020204" pitchFamily="34" charset="-122"/>
                  <a:cs typeface="Arial" panose="020B0604020202020204"/>
                </a:rPr>
                <a:t>关于管理者角色的</a:t>
              </a:r>
              <a:r>
                <a:rPr lang="zh-CN" altLang="en-US" sz="3800" b="1" dirty="0">
                  <a:solidFill>
                    <a:srgbClr val="00C4F0"/>
                  </a:solidFill>
                  <a:latin typeface="微软雅黑" panose="020B0503020204020204" pitchFamily="34" charset="-122"/>
                  <a:ea typeface="微软雅黑" panose="020B0503020204020204" pitchFamily="34" charset="-122"/>
                </a:rPr>
                <a:t>历史观点</a:t>
              </a:r>
              <a:endParaRPr lang="zh-CN" altLang="en-US" sz="3200" b="1" dirty="0">
                <a:solidFill>
                  <a:prstClr val="white">
                    <a:lumMod val="65000"/>
                  </a:prstClr>
                </a:solidFill>
                <a:latin typeface="Arial" panose="020B0604020202020204"/>
                <a:ea typeface="微软雅黑" panose="020B0503020204020204" pitchFamily="34" charset="-122"/>
                <a:cs typeface="Arial" panose="020B0604020202020204"/>
              </a:endParaRPr>
            </a:p>
          </p:txBody>
        </p:sp>
      </p:grpSp>
      <p:sp>
        <p:nvSpPr>
          <p:cNvPr id="11" name="矩形 10"/>
          <p:cNvSpPr/>
          <p:nvPr/>
        </p:nvSpPr>
        <p:spPr>
          <a:xfrm>
            <a:off x="827584" y="1268760"/>
            <a:ext cx="7560840" cy="4896544"/>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12" name="内容占位符 4"/>
          <p:cNvGraphicFramePr>
            <a:graphicFrameLocks noGrp="1"/>
          </p:cNvGraphicFramePr>
          <p:nvPr>
            <p:ph idx="4294967295"/>
          </p:nvPr>
        </p:nvGraphicFramePr>
        <p:xfrm>
          <a:off x="924815" y="1812523"/>
          <a:ext cx="7416826" cy="4248474"/>
        </p:xfrm>
        <a:graphic>
          <a:graphicData uri="http://schemas.openxmlformats.org/drawingml/2006/table">
            <a:tbl>
              <a:tblPr/>
              <a:tblGrid>
                <a:gridCol w="86409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872210">
                  <a:extLst>
                    <a:ext uri="{9D8B030D-6E8A-4147-A177-3AD203B41FA5}">
                      <a16:colId xmlns:a16="http://schemas.microsoft.com/office/drawing/2014/main" val="20005"/>
                    </a:ext>
                  </a:extLst>
                </a:gridCol>
              </a:tblGrid>
              <a:tr h="606925">
                <a:tc gridSpan="2">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algn="ctr" fontAlgn="ctr"/>
                      <a:r>
                        <a:rPr lang="zh-CN" altLang="en-US" sz="1800" b="1" i="0" u="none" strike="noStrike" kern="1200" dirty="0">
                          <a:solidFill>
                            <a:srgbClr val="FFFFFF"/>
                          </a:solidFill>
                          <a:latin typeface="微软雅黑" panose="020B0503020204020204" pitchFamily="34" charset="-122"/>
                          <a:ea typeface="微软雅黑" panose="020B0503020204020204" pitchFamily="34" charset="-122"/>
                          <a:cs typeface="+mn-cs"/>
                        </a:rPr>
                        <a:t>人际角色</a:t>
                      </a:r>
                      <a:r>
                        <a:rPr lang="zh-CN" altLang="en-US" sz="1400" b="1" i="0" u="none" strike="noStrike" dirty="0">
                          <a:solidFill>
                            <a:srgbClr val="FFFFFF"/>
                          </a:solidFill>
                          <a:latin typeface="微软雅黑" panose="020B0503020204020204" pitchFamily="34" charset="-122"/>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endParaRPr lang="zh-CN"/>
                    </a:p>
                  </a:txBody>
                  <a:tcPr/>
                </a:tc>
                <a:tc gridSpan="2">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800" b="1" i="0" u="none" strike="noStrike" kern="1200" dirty="0">
                          <a:solidFill>
                            <a:srgbClr val="FFFFFF"/>
                          </a:solidFill>
                          <a:latin typeface="微软雅黑" panose="020B0503020204020204" pitchFamily="34" charset="-122"/>
                          <a:ea typeface="微软雅黑" panose="020B0503020204020204" pitchFamily="34" charset="-122"/>
                          <a:cs typeface="+mn-cs"/>
                        </a:rPr>
                        <a:t>信息角色</a:t>
                      </a:r>
                      <a:endParaRPr lang="en-US" sz="1800" b="1" i="0" u="none" strike="noStrike" kern="1200" dirty="0">
                        <a:solidFill>
                          <a:srgbClr val="FFFFFF"/>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endParaRPr lang="zh-CN"/>
                    </a:p>
                  </a:txBody>
                  <a:tcPr/>
                </a:tc>
                <a:tc gridSpan="2">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800" b="1" i="0" u="none" strike="noStrike" kern="1200" dirty="0">
                          <a:solidFill>
                            <a:srgbClr val="FFFFFF"/>
                          </a:solidFill>
                          <a:latin typeface="微软雅黑" panose="020B0503020204020204" pitchFamily="34" charset="-122"/>
                          <a:ea typeface="微软雅黑" panose="020B0503020204020204" pitchFamily="34" charset="-122"/>
                          <a:cs typeface="+mn-cs"/>
                        </a:rPr>
                        <a:t>决策角色</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endParaRPr lang="zh-CN"/>
                    </a:p>
                  </a:txBody>
                  <a:tcPr/>
                </a:tc>
                <a:extLst>
                  <a:ext uri="{0D108BD9-81ED-4DB2-BD59-A6C34878D82A}">
                    <a16:rowId xmlns:a16="http://schemas.microsoft.com/office/drawing/2014/main" val="10000"/>
                  </a:ext>
                </a:extLst>
              </a:tr>
              <a:tr h="833237">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代言人</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1500" b="0" kern="1200" noProof="0" dirty="0">
                          <a:solidFill>
                            <a:schemeClr val="tx1">
                              <a:lumMod val="65000"/>
                              <a:lumOff val="35000"/>
                            </a:schemeClr>
                          </a:solidFill>
                          <a:latin typeface="微软雅黑" panose="020B0503020204020204" pitchFamily="34" charset="-122"/>
                          <a:ea typeface="微软雅黑" panose="020B0503020204020204" pitchFamily="34" charset="-122"/>
                          <a:cs typeface="+mn-cs"/>
                        </a:rPr>
                        <a:t>以团队首脑的身份参与一些活动。</a:t>
                      </a:r>
                      <a:endParaRPr lang="en-US" altLang="zh-CN" sz="1500" b="0" kern="1200" noProof="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监听者</a:t>
                      </a:r>
                      <a:endParaRPr lang="en-US" altLang="zh-CN"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作为信息中枢，获取特定信息。</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创业家</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变革、创新，以便适应不断变化的环境。</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930000">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领导者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对员工的工作负责。</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传播者</a:t>
                      </a:r>
                      <a:endParaRPr lang="en-US" altLang="zh-CN"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将获取的信息传递给其他团队成员。</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危机处理者</a:t>
                      </a:r>
                      <a:endParaRPr lang="en-US" altLang="zh-CN"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管理者必须善于处理冲突或解决问题</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2"/>
                  </a:ext>
                </a:extLst>
              </a:tr>
              <a:tr h="942208">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联络者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垂直指挥链之外与人接触的联络角色。</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发言人</a:t>
                      </a:r>
                      <a:endParaRPr lang="en-US" altLang="zh-CN"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把一些信息发送给组织之外的人。</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资源分配者</a:t>
                      </a:r>
                      <a:endParaRPr lang="en-US" altLang="zh-CN"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管理者决定组织资源用于哪些项目。</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936104">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endParaRPr lang="zh-CN" altLang="en-US" sz="1600" b="1" i="0" u="none" strike="noStrike" kern="1200" dirty="0">
                        <a:solidFill>
                          <a:srgbClr val="000000"/>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algn="ctr" defTabSz="914400" rtl="0" eaLnBrk="1" fontAlgn="ctr" latinLnBrk="0" hangingPunct="1"/>
                      <a:endParaRPr lang="zh-CN" altLang="en-US" sz="1600" b="1" i="0" u="none" strike="noStrike" kern="1200" dirty="0">
                        <a:solidFill>
                          <a:srgbClr val="000000"/>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algn="ctr" fontAlgn="ctr"/>
                      <a:endParaRPr lang="en-US" altLang="zh-CN" sz="1500" b="1" i="0" u="none" strike="noStrike" dirty="0">
                        <a:solidFill>
                          <a:schemeClr val="tx2"/>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ctr"/>
                      <a:endParaRPr lang="en-US" altLang="zh-CN" sz="15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谈判者</a:t>
                      </a:r>
                      <a:endParaRPr lang="en-US" altLang="zh-CN"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谈判是管理者不可推卸的职责，而且是工作的主要部分。</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4"/>
                  </a:ext>
                </a:extLst>
              </a:tr>
            </a:tbl>
          </a:graphicData>
        </a:graphic>
      </p:graphicFrame>
      <p:sp>
        <p:nvSpPr>
          <p:cNvPr id="13" name="TextBox 6"/>
          <p:cNvSpPr txBox="1">
            <a:spLocks noChangeArrowheads="1"/>
          </p:cNvSpPr>
          <p:nvPr/>
        </p:nvSpPr>
        <p:spPr bwMode="auto">
          <a:xfrm>
            <a:off x="2616713" y="1340768"/>
            <a:ext cx="3827495" cy="446276"/>
          </a:xfrm>
          <a:prstGeom prst="rect">
            <a:avLst/>
          </a:prstGeom>
          <a:noFill/>
          <a:ln w="9525">
            <a:noFill/>
            <a:miter lim="800000"/>
          </a:ln>
        </p:spPr>
        <p:txBody>
          <a:bodyPr wrap="square">
            <a:spAutoFit/>
          </a:bodyPr>
          <a:lstStyle/>
          <a:p>
            <a:pPr algn="ctr"/>
            <a:r>
              <a:rPr lang="zh-CN" altLang="en-US" sz="2300" b="1" dirty="0">
                <a:solidFill>
                  <a:srgbClr val="00C4F0"/>
                </a:solidFill>
                <a:latin typeface="微软雅黑" panose="020B0503020204020204" pitchFamily="34" charset="-122"/>
                <a:ea typeface="微软雅黑" panose="020B0503020204020204" pitchFamily="34" charset="-122"/>
              </a:rPr>
              <a:t>亨利</a:t>
            </a:r>
            <a:r>
              <a:rPr lang="en-US" altLang="zh-CN" sz="2300" b="1" dirty="0">
                <a:solidFill>
                  <a:srgbClr val="00C4F0"/>
                </a:solidFill>
                <a:latin typeface="微软雅黑" panose="020B0503020204020204" pitchFamily="34" charset="-122"/>
                <a:ea typeface="微软雅黑" panose="020B0503020204020204" pitchFamily="34" charset="-122"/>
              </a:rPr>
              <a:t>•</a:t>
            </a:r>
            <a:r>
              <a:rPr lang="zh-CN" altLang="en-US" sz="2300" b="1" dirty="0">
                <a:solidFill>
                  <a:srgbClr val="00C4F0"/>
                </a:solidFill>
                <a:latin typeface="微软雅黑" panose="020B0503020204020204" pitchFamily="34" charset="-122"/>
                <a:ea typeface="微软雅黑" panose="020B0503020204020204" pitchFamily="34" charset="-122"/>
              </a:rPr>
              <a:t>明茨伯格的管理者角色</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par>
                          <p:cTn id="8" fill="hold">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52"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Scale>
                                      <p:cBhvr>
                                        <p:cTn id="16"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2"/>
                                        </p:tgtEl>
                                        <p:attrNameLst>
                                          <p:attrName>ppt_x</p:attrName>
                                          <p:attrName>ppt_y</p:attrName>
                                        </p:attrNameLst>
                                      </p:cBhvr>
                                    </p:animMotion>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48408" y="476672"/>
            <a:ext cx="5903912" cy="576064"/>
            <a:chOff x="1548408" y="476672"/>
            <a:chExt cx="5903912" cy="576064"/>
          </a:xfrm>
        </p:grpSpPr>
        <p:cxnSp>
          <p:nvCxnSpPr>
            <p:cNvPr id="5" name="直接连接符​​ 8"/>
            <p:cNvCxnSpPr/>
            <p:nvPr/>
          </p:nvCxnSpPr>
          <p:spPr bwMode="auto">
            <a:xfrm>
              <a:off x="1548408" y="1052736"/>
              <a:ext cx="59039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2051720" y="476672"/>
              <a:ext cx="4968552" cy="453679"/>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6" tIns="45713" rIns="91426" bIns="45713" anchor="ctr"/>
            <a:lstStyle/>
            <a:p>
              <a:pPr eaLnBrk="0" hangingPunct="0">
                <a:buFont typeface="Wingdings" panose="05000000000000000000" pitchFamily="2" charset="2"/>
                <a:buNone/>
              </a:pPr>
              <a:r>
                <a:rPr lang="zh-CN" altLang="en-US" sz="2800" b="1" dirty="0">
                  <a:solidFill>
                    <a:schemeClr val="tx1">
                      <a:lumMod val="65000"/>
                      <a:lumOff val="35000"/>
                    </a:schemeClr>
                  </a:solidFill>
                  <a:latin typeface="Arial" panose="020B0604020202020204"/>
                  <a:ea typeface="微软雅黑" panose="020B0503020204020204" pitchFamily="34" charset="-122"/>
                  <a:cs typeface="Arial" panose="020B0604020202020204"/>
                </a:rPr>
                <a:t>管理者在组织结构中的</a:t>
              </a:r>
              <a:r>
                <a:rPr lang="zh-CN" altLang="en-US" sz="3800" b="1" dirty="0">
                  <a:solidFill>
                    <a:srgbClr val="00C4F0"/>
                  </a:solidFill>
                  <a:latin typeface="微软雅黑" panose="020B0503020204020204" pitchFamily="34" charset="-122"/>
                  <a:ea typeface="微软雅黑" panose="020B0503020204020204" pitchFamily="34" charset="-122"/>
                </a:rPr>
                <a:t>位置</a:t>
              </a:r>
              <a:endParaRPr lang="zh-CN" altLang="en-US" sz="3200" b="1" dirty="0">
                <a:solidFill>
                  <a:prstClr val="white">
                    <a:lumMod val="65000"/>
                  </a:prstClr>
                </a:solidFill>
                <a:latin typeface="Arial" panose="020B0604020202020204"/>
                <a:ea typeface="微软雅黑" panose="020B0503020204020204" pitchFamily="34" charset="-122"/>
                <a:cs typeface="Arial" panose="020B0604020202020204"/>
              </a:endParaRPr>
            </a:p>
          </p:txBody>
        </p:sp>
      </p:grpSp>
      <p:sp>
        <p:nvSpPr>
          <p:cNvPr id="25" name="TextBox 20"/>
          <p:cNvSpPr txBox="1">
            <a:spLocks noChangeArrowheads="1"/>
          </p:cNvSpPr>
          <p:nvPr/>
        </p:nvSpPr>
        <p:spPr bwMode="auto">
          <a:xfrm>
            <a:off x="6876257" y="2450147"/>
            <a:ext cx="1584175" cy="369332"/>
          </a:xfrm>
          <a:prstGeom prst="rect">
            <a:avLst/>
          </a:prstGeom>
          <a:noFill/>
          <a:ln w="9525">
            <a:solidFill>
              <a:srgbClr val="00B0F0"/>
            </a:solidFill>
            <a:prstDash val="dash"/>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prstClr val="white">
                    <a:lumMod val="50000"/>
                  </a:prstClr>
                </a:solidFill>
                <a:latin typeface="微软雅黑" panose="020B0503020204020204" pitchFamily="34" charset="-122"/>
                <a:ea typeface="微软雅黑" panose="020B0503020204020204" pitchFamily="34" charset="-122"/>
              </a:rPr>
              <a:t>经营者</a:t>
            </a:r>
            <a:endParaRPr lang="en-US" altLang="zh-CN"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6" name="TextBox 20"/>
          <p:cNvSpPr txBox="1">
            <a:spLocks noChangeArrowheads="1"/>
          </p:cNvSpPr>
          <p:nvPr/>
        </p:nvSpPr>
        <p:spPr bwMode="auto">
          <a:xfrm>
            <a:off x="6856785" y="3745715"/>
            <a:ext cx="1584175" cy="369332"/>
          </a:xfrm>
          <a:prstGeom prst="rect">
            <a:avLst/>
          </a:prstGeom>
          <a:noFill/>
          <a:ln w="9525">
            <a:solidFill>
              <a:srgbClr val="FC6F18"/>
            </a:solidFill>
            <a:prstDash val="dash"/>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rgbClr val="FC6204"/>
                </a:solidFill>
                <a:latin typeface="微软雅黑" panose="020B0503020204020204" pitchFamily="34" charset="-122"/>
                <a:ea typeface="微软雅黑" panose="020B0503020204020204" pitchFamily="34" charset="-122"/>
              </a:rPr>
              <a:t>管理者</a:t>
            </a:r>
            <a:endParaRPr lang="en-US" altLang="zh-CN" b="1" dirty="0">
              <a:solidFill>
                <a:srgbClr val="FC6204"/>
              </a:solidFill>
              <a:latin typeface="微软雅黑" panose="020B0503020204020204" pitchFamily="34" charset="-122"/>
              <a:ea typeface="微软雅黑" panose="020B0503020204020204" pitchFamily="34" charset="-122"/>
            </a:endParaRPr>
          </a:p>
        </p:txBody>
      </p:sp>
      <p:sp>
        <p:nvSpPr>
          <p:cNvPr id="27" name="TextBox 20"/>
          <p:cNvSpPr txBox="1">
            <a:spLocks noChangeArrowheads="1"/>
          </p:cNvSpPr>
          <p:nvPr/>
        </p:nvSpPr>
        <p:spPr bwMode="auto">
          <a:xfrm>
            <a:off x="6876257" y="5016429"/>
            <a:ext cx="1584175" cy="369332"/>
          </a:xfrm>
          <a:prstGeom prst="rect">
            <a:avLst/>
          </a:prstGeom>
          <a:noFill/>
          <a:ln w="9525">
            <a:solidFill>
              <a:srgbClr val="00B0F0"/>
            </a:solidFill>
            <a:prstDash val="dash"/>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prstClr val="white">
                    <a:lumMod val="50000"/>
                  </a:prstClr>
                </a:solidFill>
                <a:latin typeface="微软雅黑" panose="020B0503020204020204" pitchFamily="34" charset="-122"/>
                <a:ea typeface="微软雅黑" panose="020B0503020204020204" pitchFamily="34" charset="-122"/>
              </a:rPr>
              <a:t>基层员工</a:t>
            </a:r>
            <a:endParaRPr lang="en-US" altLang="zh-CN" b="1" dirty="0">
              <a:solidFill>
                <a:prstClr val="white">
                  <a:lumMod val="50000"/>
                </a:prst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320621" y="1772816"/>
            <a:ext cx="6096000" cy="4063999"/>
            <a:chOff x="624918" y="2201021"/>
            <a:chExt cx="6096000" cy="4063999"/>
          </a:xfrm>
        </p:grpSpPr>
        <p:grpSp>
          <p:nvGrpSpPr>
            <p:cNvPr id="29" name="组合 28"/>
            <p:cNvGrpSpPr/>
            <p:nvPr/>
          </p:nvGrpSpPr>
          <p:grpSpPr>
            <a:xfrm>
              <a:off x="624918" y="2201021"/>
              <a:ext cx="6096000" cy="4063999"/>
              <a:chOff x="1115616" y="2060848"/>
              <a:chExt cx="6096000" cy="4063999"/>
            </a:xfrm>
          </p:grpSpPr>
          <p:sp>
            <p:nvSpPr>
              <p:cNvPr id="38" name="任意多边形 37"/>
              <p:cNvSpPr/>
              <p:nvPr/>
            </p:nvSpPr>
            <p:spPr>
              <a:xfrm>
                <a:off x="3147616" y="2060848"/>
                <a:ext cx="2032000" cy="1354666"/>
              </a:xfrm>
              <a:custGeom>
                <a:avLst/>
                <a:gdLst>
                  <a:gd name="connsiteX0" fmla="*/ 0 w 2032000"/>
                  <a:gd name="connsiteY0" fmla="*/ 1354666 h 1354666"/>
                  <a:gd name="connsiteX1" fmla="*/ 1016000 w 2032000"/>
                  <a:gd name="connsiteY1" fmla="*/ 0 h 1354666"/>
                  <a:gd name="connsiteX2" fmla="*/ 1016001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1" y="0"/>
                    </a:lnTo>
                    <a:lnTo>
                      <a:pt x="2032000" y="1354666"/>
                    </a:lnTo>
                    <a:lnTo>
                      <a:pt x="0" y="1354666"/>
                    </a:lnTo>
                    <a:close/>
                  </a:path>
                </a:pathLst>
              </a:custGeom>
              <a:solidFill>
                <a:srgbClr val="F79646">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22860" tIns="22860" rIns="22860" bIns="22860" numCol="1" spcCol="1270" anchor="ctr" anchorCtr="0">
                <a:noAutofit/>
              </a:bodyPr>
              <a:lstStyle/>
              <a:p>
                <a:pPr algn="ctr" defTabSz="800100">
                  <a:lnSpc>
                    <a:spcPct val="90000"/>
                  </a:lnSpc>
                  <a:spcBef>
                    <a:spcPct val="0"/>
                  </a:spcBef>
                  <a:spcAft>
                    <a:spcPct val="35000"/>
                  </a:spcAft>
                  <a:defRPr/>
                </a:pPr>
                <a:endParaRPr lang="zh-CN" altLang="en-US" dirty="0">
                  <a:solidFill>
                    <a:sysClr val="window" lastClr="FFFFFF"/>
                  </a:solidFill>
                  <a:latin typeface="微软雅黑" panose="020B0503020204020204" pitchFamily="34" charset="-122"/>
                  <a:ea typeface="微软雅黑" panose="020B0503020204020204" pitchFamily="34" charset="-122"/>
                </a:endParaRPr>
              </a:p>
            </p:txBody>
          </p:sp>
          <p:sp>
            <p:nvSpPr>
              <p:cNvPr id="39" name="任意多边形 38"/>
              <p:cNvSpPr/>
              <p:nvPr/>
            </p:nvSpPr>
            <p:spPr>
              <a:xfrm>
                <a:off x="2131615" y="3415514"/>
                <a:ext cx="4064000" cy="1354666"/>
              </a:xfrm>
              <a:custGeom>
                <a:avLst/>
                <a:gdLst>
                  <a:gd name="connsiteX0" fmla="*/ 0 w 4064000"/>
                  <a:gd name="connsiteY0" fmla="*/ 1354666 h 1354666"/>
                  <a:gd name="connsiteX1" fmla="*/ 1016000 w 4064000"/>
                  <a:gd name="connsiteY1" fmla="*/ 0 h 1354666"/>
                  <a:gd name="connsiteX2" fmla="*/ 3048001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1" y="0"/>
                    </a:lnTo>
                    <a:lnTo>
                      <a:pt x="4064000" y="1354666"/>
                    </a:lnTo>
                    <a:lnTo>
                      <a:pt x="0" y="1354666"/>
                    </a:lnTo>
                    <a:close/>
                  </a:path>
                </a:pathLst>
              </a:custGeom>
              <a:solidFill>
                <a:srgbClr val="F79646">
                  <a:lumMod val="60000"/>
                  <a:lumOff val="4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734060" tIns="22860" rIns="734060" bIns="22860" numCol="1" spcCol="1270" anchor="ctr" anchorCtr="0">
                <a:noAutofit/>
              </a:bodyPr>
              <a:lstStyle/>
              <a:p>
                <a:pPr algn="ctr" defTabSz="800100">
                  <a:lnSpc>
                    <a:spcPct val="90000"/>
                  </a:lnSpc>
                  <a:spcBef>
                    <a:spcPct val="0"/>
                  </a:spcBef>
                  <a:spcAft>
                    <a:spcPct val="35000"/>
                  </a:spcAft>
                  <a:defRPr/>
                </a:pPr>
                <a:endParaRPr lang="zh-CN" altLang="en-US" sz="2800" dirty="0">
                  <a:solidFill>
                    <a:sysClr val="window" lastClr="FFFFFF"/>
                  </a:solidFill>
                  <a:latin typeface="微软雅黑" panose="020B0503020204020204" pitchFamily="34" charset="-122"/>
                  <a:ea typeface="微软雅黑" panose="020B0503020204020204" pitchFamily="34" charset="-122"/>
                </a:endParaRPr>
              </a:p>
            </p:txBody>
          </p:sp>
          <p:sp>
            <p:nvSpPr>
              <p:cNvPr id="40" name="任意多边形 39"/>
              <p:cNvSpPr/>
              <p:nvPr/>
            </p:nvSpPr>
            <p:spPr>
              <a:xfrm>
                <a:off x="1115616" y="4770181"/>
                <a:ext cx="6096000" cy="1354666"/>
              </a:xfrm>
              <a:custGeom>
                <a:avLst/>
                <a:gdLst>
                  <a:gd name="connsiteX0" fmla="*/ 0 w 6096000"/>
                  <a:gd name="connsiteY0" fmla="*/ 1354666 h 1354666"/>
                  <a:gd name="connsiteX1" fmla="*/ 1016000 w 6096000"/>
                  <a:gd name="connsiteY1" fmla="*/ 0 h 1354666"/>
                  <a:gd name="connsiteX2" fmla="*/ 5080001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1" y="0"/>
                    </a:lnTo>
                    <a:lnTo>
                      <a:pt x="6096000" y="1354666"/>
                    </a:lnTo>
                    <a:lnTo>
                      <a:pt x="0" y="1354666"/>
                    </a:lnTo>
                    <a:close/>
                  </a:path>
                </a:pathLst>
              </a:custGeom>
              <a:solidFill>
                <a:srgbClr val="F79646">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1089659" tIns="22860" rIns="1089661" bIns="22860" numCol="1" spcCol="1270" anchor="ctr" anchorCtr="0">
                <a:noAutofit/>
              </a:bodyPr>
              <a:lstStyle/>
              <a:p>
                <a:pPr algn="ctr" defTabSz="800100">
                  <a:lnSpc>
                    <a:spcPct val="90000"/>
                  </a:lnSpc>
                  <a:spcBef>
                    <a:spcPct val="0"/>
                  </a:spcBef>
                  <a:spcAft>
                    <a:spcPct val="35000"/>
                  </a:spcAft>
                  <a:defRPr/>
                </a:pPr>
                <a:endParaRPr lang="zh-CN" altLang="en-US" dirty="0">
                  <a:solidFill>
                    <a:sysClr val="window" lastClr="FFFFFF"/>
                  </a:solidFill>
                  <a:latin typeface="微软雅黑" panose="020B0503020204020204" pitchFamily="34" charset="-122"/>
                  <a:ea typeface="微软雅黑" panose="020B0503020204020204" pitchFamily="34" charset="-122"/>
                </a:endParaRPr>
              </a:p>
            </p:txBody>
          </p:sp>
        </p:grpSp>
        <p:sp>
          <p:nvSpPr>
            <p:cNvPr id="30" name="Oval 32"/>
            <p:cNvSpPr>
              <a:spLocks noChangeArrowheads="1"/>
            </p:cNvSpPr>
            <p:nvPr/>
          </p:nvSpPr>
          <p:spPr bwMode="auto">
            <a:xfrm>
              <a:off x="1186860" y="5444117"/>
              <a:ext cx="1491878" cy="484069"/>
            </a:xfrm>
            <a:prstGeom prst="snip2SameRect">
              <a:avLst/>
            </a:prstGeom>
            <a:noFill/>
            <a:ln w="9525">
              <a:noFill/>
              <a:round/>
            </a:ln>
          </p:spPr>
          <p:txBody>
            <a:bodyPr/>
            <a:lstStyle/>
            <a:p>
              <a:pPr algn="ctr"/>
              <a:r>
                <a:rPr lang="zh-CN" altLang="en-US" sz="2000" b="1" kern="0" dirty="0">
                  <a:solidFill>
                    <a:prstClr val="white">
                      <a:lumMod val="95000"/>
                    </a:prstClr>
                  </a:solidFill>
                  <a:latin typeface="微软雅黑" panose="020B0503020204020204" pitchFamily="34" charset="-122"/>
                  <a:ea typeface="微软雅黑" panose="020B0503020204020204" pitchFamily="34" charset="-122"/>
                </a:rPr>
                <a:t>员工</a:t>
              </a:r>
            </a:p>
          </p:txBody>
        </p:sp>
        <p:sp>
          <p:nvSpPr>
            <p:cNvPr id="31" name="Oval 33"/>
            <p:cNvSpPr>
              <a:spLocks noChangeArrowheads="1"/>
            </p:cNvSpPr>
            <p:nvPr/>
          </p:nvSpPr>
          <p:spPr bwMode="auto">
            <a:xfrm>
              <a:off x="2296938" y="5444117"/>
              <a:ext cx="1491878" cy="484069"/>
            </a:xfrm>
            <a:prstGeom prst="snip2SameRect">
              <a:avLst/>
            </a:prstGeom>
            <a:noFill/>
            <a:ln w="9525">
              <a:noFill/>
              <a:round/>
            </a:ln>
          </p:spPr>
          <p:txBody>
            <a:bodyPr/>
            <a:lstStyle/>
            <a:p>
              <a:pPr algn="ctr">
                <a:defRPr/>
              </a:pPr>
              <a:r>
                <a:rPr lang="zh-CN" altLang="en-US" sz="2000" b="1" kern="0" dirty="0">
                  <a:solidFill>
                    <a:prstClr val="white">
                      <a:lumMod val="95000"/>
                    </a:prstClr>
                  </a:solidFill>
                  <a:latin typeface="微软雅黑" panose="020B0503020204020204" pitchFamily="34" charset="-122"/>
                  <a:ea typeface="微软雅黑" panose="020B0503020204020204" pitchFamily="34" charset="-122"/>
                </a:rPr>
                <a:t>员工</a:t>
              </a:r>
            </a:p>
          </p:txBody>
        </p:sp>
        <p:sp>
          <p:nvSpPr>
            <p:cNvPr id="32" name="Oval 37"/>
            <p:cNvSpPr>
              <a:spLocks noChangeArrowheads="1"/>
            </p:cNvSpPr>
            <p:nvPr/>
          </p:nvSpPr>
          <p:spPr bwMode="auto">
            <a:xfrm>
              <a:off x="3449449" y="5444634"/>
              <a:ext cx="1491049" cy="483552"/>
            </a:xfrm>
            <a:prstGeom prst="snip2SameRect">
              <a:avLst/>
            </a:prstGeom>
            <a:noFill/>
            <a:ln w="9525">
              <a:noFill/>
              <a:round/>
            </a:ln>
          </p:spPr>
          <p:txBody>
            <a:bodyPr/>
            <a:lstStyle/>
            <a:p>
              <a:pPr algn="ctr">
                <a:defRPr/>
              </a:pPr>
              <a:r>
                <a:rPr lang="zh-CN" altLang="en-US" sz="2000" b="1" kern="0" dirty="0">
                  <a:solidFill>
                    <a:prstClr val="white">
                      <a:lumMod val="95000"/>
                    </a:prstClr>
                  </a:solidFill>
                  <a:latin typeface="微软雅黑" panose="020B0503020204020204" pitchFamily="34" charset="-122"/>
                  <a:ea typeface="微软雅黑" panose="020B0503020204020204" pitchFamily="34" charset="-122"/>
                </a:rPr>
                <a:t>员工</a:t>
              </a:r>
            </a:p>
          </p:txBody>
        </p:sp>
        <p:sp>
          <p:nvSpPr>
            <p:cNvPr id="33" name="Oval 28"/>
            <p:cNvSpPr>
              <a:spLocks noChangeArrowheads="1"/>
            </p:cNvSpPr>
            <p:nvPr/>
          </p:nvSpPr>
          <p:spPr bwMode="auto">
            <a:xfrm>
              <a:off x="3131840" y="2878352"/>
              <a:ext cx="1090821" cy="484069"/>
            </a:xfrm>
            <a:prstGeom prst="snip2SameRect">
              <a:avLst/>
            </a:prstGeom>
            <a:noFill/>
            <a:ln w="9525">
              <a:noFill/>
              <a:round/>
            </a:ln>
          </p:spPr>
          <p:txBody>
            <a:bodyPr/>
            <a:lstStyle/>
            <a:p>
              <a:pPr algn="ctr">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rPr>
                <a:t>董事会</a:t>
              </a:r>
              <a:endParaRPr lang="zh-CN" altLang="en-US" sz="28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Oval 30"/>
            <p:cNvSpPr>
              <a:spLocks noChangeArrowheads="1"/>
            </p:cNvSpPr>
            <p:nvPr/>
          </p:nvSpPr>
          <p:spPr bwMode="auto">
            <a:xfrm>
              <a:off x="1991276" y="3991243"/>
              <a:ext cx="1300845" cy="734687"/>
            </a:xfrm>
            <a:prstGeom prst="snip2SameRect">
              <a:avLst/>
            </a:prstGeom>
            <a:noFill/>
            <a:ln w="9525">
              <a:noFill/>
              <a:round/>
            </a:ln>
          </p:spPr>
          <p:txBody>
            <a:bodyPr/>
            <a:lstStyle/>
            <a:p>
              <a:pPr algn="ctr">
                <a:defRPr/>
              </a:pPr>
              <a:r>
                <a:rPr lang="zh-CN" altLang="en-US" sz="2000" b="1" kern="0" dirty="0">
                  <a:solidFill>
                    <a:prstClr val="black">
                      <a:lumMod val="65000"/>
                      <a:lumOff val="35000"/>
                    </a:prstClr>
                  </a:solidFill>
                  <a:latin typeface="微软雅黑" panose="020B0503020204020204" pitchFamily="34" charset="-122"/>
                  <a:ea typeface="微软雅黑" panose="020B0503020204020204" pitchFamily="34" charset="-122"/>
                </a:rPr>
                <a:t>高层</a:t>
              </a:r>
              <a:endParaRPr lang="en-US" altLang="zh-CN" sz="2000" b="1" kern="0" dirty="0">
                <a:solidFill>
                  <a:prstClr val="black">
                    <a:lumMod val="65000"/>
                    <a:lumOff val="35000"/>
                  </a:prstClr>
                </a:solidFill>
                <a:latin typeface="微软雅黑" panose="020B0503020204020204" pitchFamily="34" charset="-122"/>
                <a:ea typeface="微软雅黑" panose="020B0503020204020204" pitchFamily="34" charset="-122"/>
              </a:endParaRPr>
            </a:p>
            <a:p>
              <a:pPr algn="ctr">
                <a:defRPr/>
              </a:pPr>
              <a:r>
                <a:rPr lang="zh-CN" altLang="en-US" sz="2000" b="1" kern="0" dirty="0">
                  <a:solidFill>
                    <a:prstClr val="black">
                      <a:lumMod val="65000"/>
                      <a:lumOff val="35000"/>
                    </a:prstClr>
                  </a:solidFill>
                  <a:latin typeface="微软雅黑" panose="020B0503020204020204" pitchFamily="34" charset="-122"/>
                  <a:ea typeface="微软雅黑" panose="020B0503020204020204" pitchFamily="34" charset="-122"/>
                </a:rPr>
                <a:t>管理者</a:t>
              </a:r>
            </a:p>
          </p:txBody>
        </p:sp>
        <p:sp>
          <p:nvSpPr>
            <p:cNvPr id="35" name="Oval 31"/>
            <p:cNvSpPr>
              <a:spLocks noChangeArrowheads="1"/>
            </p:cNvSpPr>
            <p:nvPr/>
          </p:nvSpPr>
          <p:spPr bwMode="auto">
            <a:xfrm>
              <a:off x="2999388" y="3991243"/>
              <a:ext cx="1300845" cy="734687"/>
            </a:xfrm>
            <a:prstGeom prst="snip2SameRect">
              <a:avLst/>
            </a:prstGeom>
            <a:noFill/>
            <a:ln w="9525">
              <a:noFill/>
              <a:round/>
            </a:ln>
          </p:spPr>
          <p:txBody>
            <a:bodyPr/>
            <a:lstStyle/>
            <a:p>
              <a:pPr algn="ctr"/>
              <a:r>
                <a:rPr lang="zh-CN" altLang="en-US" sz="2000" b="1" kern="0" dirty="0">
                  <a:solidFill>
                    <a:prstClr val="black">
                      <a:lumMod val="65000"/>
                      <a:lumOff val="35000"/>
                    </a:prstClr>
                  </a:solidFill>
                  <a:latin typeface="微软雅黑" panose="020B0503020204020204" pitchFamily="34" charset="-122"/>
                  <a:ea typeface="微软雅黑" panose="020B0503020204020204" pitchFamily="34" charset="-122"/>
                </a:rPr>
                <a:t>中层</a:t>
              </a:r>
              <a:endParaRPr lang="en-US" altLang="zh-CN" sz="2000" b="1" kern="0" dirty="0">
                <a:solidFill>
                  <a:prstClr val="black">
                    <a:lumMod val="65000"/>
                    <a:lumOff val="35000"/>
                  </a:prstClr>
                </a:solidFill>
                <a:latin typeface="微软雅黑" panose="020B0503020204020204" pitchFamily="34" charset="-122"/>
                <a:ea typeface="微软雅黑" panose="020B0503020204020204" pitchFamily="34" charset="-122"/>
              </a:endParaRPr>
            </a:p>
            <a:p>
              <a:pPr algn="ctr"/>
              <a:r>
                <a:rPr lang="zh-CN" altLang="en-US" sz="2000" b="1" kern="0" dirty="0">
                  <a:solidFill>
                    <a:prstClr val="black">
                      <a:lumMod val="65000"/>
                      <a:lumOff val="35000"/>
                    </a:prstClr>
                  </a:solidFill>
                  <a:latin typeface="微软雅黑" panose="020B0503020204020204" pitchFamily="34" charset="-122"/>
                  <a:ea typeface="微软雅黑" panose="020B0503020204020204" pitchFamily="34" charset="-122"/>
                </a:rPr>
                <a:t>管理者</a:t>
              </a:r>
            </a:p>
          </p:txBody>
        </p:sp>
        <p:sp>
          <p:nvSpPr>
            <p:cNvPr id="36" name="Oval 36"/>
            <p:cNvSpPr>
              <a:spLocks noChangeArrowheads="1"/>
            </p:cNvSpPr>
            <p:nvPr/>
          </p:nvSpPr>
          <p:spPr bwMode="auto">
            <a:xfrm>
              <a:off x="4012201" y="3991242"/>
              <a:ext cx="1300122" cy="733902"/>
            </a:xfrm>
            <a:prstGeom prst="snip2SameRect">
              <a:avLst/>
            </a:prstGeom>
            <a:noFill/>
            <a:ln w="9525">
              <a:noFill/>
              <a:round/>
            </a:ln>
          </p:spPr>
          <p:txBody>
            <a:bodyPr/>
            <a:lstStyle/>
            <a:p>
              <a:pPr algn="ctr"/>
              <a:r>
                <a:rPr lang="zh-CN" altLang="en-US" sz="2000" b="1" kern="0" dirty="0">
                  <a:solidFill>
                    <a:prstClr val="black">
                      <a:lumMod val="65000"/>
                      <a:lumOff val="35000"/>
                    </a:prstClr>
                  </a:solidFill>
                  <a:latin typeface="微软雅黑" panose="020B0503020204020204" pitchFamily="34" charset="-122"/>
                  <a:ea typeface="微软雅黑" panose="020B0503020204020204" pitchFamily="34" charset="-122"/>
                </a:rPr>
                <a:t>基层</a:t>
              </a:r>
              <a:endParaRPr lang="en-US" altLang="zh-CN" sz="2000" b="1" kern="0" dirty="0">
                <a:solidFill>
                  <a:prstClr val="black">
                    <a:lumMod val="65000"/>
                    <a:lumOff val="35000"/>
                  </a:prstClr>
                </a:solidFill>
                <a:latin typeface="微软雅黑" panose="020B0503020204020204" pitchFamily="34" charset="-122"/>
                <a:ea typeface="微软雅黑" panose="020B0503020204020204" pitchFamily="34" charset="-122"/>
              </a:endParaRPr>
            </a:p>
            <a:p>
              <a:pPr algn="ctr"/>
              <a:r>
                <a:rPr lang="zh-CN" altLang="en-US" sz="2000" b="1" kern="0" dirty="0">
                  <a:solidFill>
                    <a:prstClr val="black">
                      <a:lumMod val="65000"/>
                      <a:lumOff val="35000"/>
                    </a:prstClr>
                  </a:solidFill>
                  <a:latin typeface="微软雅黑" panose="020B0503020204020204" pitchFamily="34" charset="-122"/>
                  <a:ea typeface="微软雅黑" panose="020B0503020204020204" pitchFamily="34" charset="-122"/>
                </a:rPr>
                <a:t>管理者</a:t>
              </a:r>
            </a:p>
          </p:txBody>
        </p:sp>
        <p:sp>
          <p:nvSpPr>
            <p:cNvPr id="37" name="Oval 32"/>
            <p:cNvSpPr>
              <a:spLocks noChangeArrowheads="1"/>
            </p:cNvSpPr>
            <p:nvPr/>
          </p:nvSpPr>
          <p:spPr bwMode="auto">
            <a:xfrm>
              <a:off x="4572000" y="5444117"/>
              <a:ext cx="1491878" cy="484069"/>
            </a:xfrm>
            <a:prstGeom prst="snip2SameRect">
              <a:avLst/>
            </a:prstGeom>
            <a:noFill/>
            <a:ln w="9525">
              <a:noFill/>
              <a:round/>
            </a:ln>
          </p:spPr>
          <p:txBody>
            <a:bodyPr/>
            <a:lstStyle/>
            <a:p>
              <a:pPr algn="ctr">
                <a:defRPr/>
              </a:pPr>
              <a:r>
                <a:rPr lang="zh-CN" altLang="en-US" sz="2000" b="1" kern="0" dirty="0">
                  <a:solidFill>
                    <a:prstClr val="white">
                      <a:lumMod val="95000"/>
                    </a:prstClr>
                  </a:solidFill>
                  <a:latin typeface="微软雅黑" panose="020B0503020204020204" pitchFamily="34" charset="-122"/>
                  <a:ea typeface="微软雅黑" panose="020B0503020204020204" pitchFamily="34" charset="-122"/>
                </a:rPr>
                <a:t>员工</a:t>
              </a: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1000" fill="hold"/>
                                        <p:tgtEl>
                                          <p:spTgt spid="25"/>
                                        </p:tgtEl>
                                        <p:attrNameLst>
                                          <p:attrName>ppt_w</p:attrName>
                                        </p:attrNameLst>
                                      </p:cBhvr>
                                      <p:tavLst>
                                        <p:tav tm="0">
                                          <p:val>
                                            <p:fltVal val="0"/>
                                          </p:val>
                                        </p:tav>
                                        <p:tav tm="100000">
                                          <p:val>
                                            <p:strVal val="#ppt_w"/>
                                          </p:val>
                                        </p:tav>
                                      </p:tavLst>
                                    </p:anim>
                                    <p:anim calcmode="lin" valueType="num">
                                      <p:cBhvr>
                                        <p:cTn id="21" dur="1000" fill="hold"/>
                                        <p:tgtEl>
                                          <p:spTgt spid="25"/>
                                        </p:tgtEl>
                                        <p:attrNameLst>
                                          <p:attrName>ppt_h</p:attrName>
                                        </p:attrNameLst>
                                      </p:cBhvr>
                                      <p:tavLst>
                                        <p:tav tm="0">
                                          <p:val>
                                            <p:fltVal val="0"/>
                                          </p:val>
                                        </p:tav>
                                        <p:tav tm="100000">
                                          <p:val>
                                            <p:strVal val="#ppt_h"/>
                                          </p:val>
                                        </p:tav>
                                      </p:tavLst>
                                    </p:anim>
                                    <p:anim calcmode="lin" valueType="num">
                                      <p:cBhvr>
                                        <p:cTn id="22" dur="1000" fill="hold"/>
                                        <p:tgtEl>
                                          <p:spTgt spid="25"/>
                                        </p:tgtEl>
                                        <p:attrNameLst>
                                          <p:attrName>style.rotation</p:attrName>
                                        </p:attrNameLst>
                                      </p:cBhvr>
                                      <p:tavLst>
                                        <p:tav tm="0">
                                          <p:val>
                                            <p:fltVal val="90"/>
                                          </p:val>
                                        </p:tav>
                                        <p:tav tm="100000">
                                          <p:val>
                                            <p:fltVal val="0"/>
                                          </p:val>
                                        </p:tav>
                                      </p:tavLst>
                                    </p:anim>
                                    <p:animEffect transition="in" filter="fade">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 calcmode="lin" valueType="num">
                                      <p:cBhvr>
                                        <p:cTn id="30" dur="1000" fill="hold"/>
                                        <p:tgtEl>
                                          <p:spTgt spid="26"/>
                                        </p:tgtEl>
                                        <p:attrNameLst>
                                          <p:attrName>style.rotation</p:attrName>
                                        </p:attrNameLst>
                                      </p:cBhvr>
                                      <p:tavLst>
                                        <p:tav tm="0">
                                          <p:val>
                                            <p:fltVal val="90"/>
                                          </p:val>
                                        </p:tav>
                                        <p:tav tm="100000">
                                          <p:val>
                                            <p:fltVal val="0"/>
                                          </p:val>
                                        </p:tav>
                                      </p:tavLst>
                                    </p:anim>
                                    <p:animEffect transition="in" filter="fade">
                                      <p:cBhvr>
                                        <p:cTn id="31" dur="1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 calcmode="lin" valueType="num">
                                      <p:cBhvr>
                                        <p:cTn id="38" dur="1000" fill="hold"/>
                                        <p:tgtEl>
                                          <p:spTgt spid="27"/>
                                        </p:tgtEl>
                                        <p:attrNameLst>
                                          <p:attrName>style.rotation</p:attrName>
                                        </p:attrNameLst>
                                      </p:cBhvr>
                                      <p:tavLst>
                                        <p:tav tm="0">
                                          <p:val>
                                            <p:fltVal val="90"/>
                                          </p:val>
                                        </p:tav>
                                        <p:tav tm="100000">
                                          <p:val>
                                            <p:fltVal val="0"/>
                                          </p:val>
                                        </p:tav>
                                      </p:tavLst>
                                    </p:anim>
                                    <p:animEffect transition="in" filter="fade">
                                      <p:cBhvr>
                                        <p:cTn id="3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48408" y="476672"/>
            <a:ext cx="5903912" cy="576064"/>
            <a:chOff x="1548408" y="476672"/>
            <a:chExt cx="5903912" cy="576064"/>
          </a:xfrm>
        </p:grpSpPr>
        <p:cxnSp>
          <p:nvCxnSpPr>
            <p:cNvPr id="5" name="直接连接符​​ 8"/>
            <p:cNvCxnSpPr/>
            <p:nvPr/>
          </p:nvCxnSpPr>
          <p:spPr bwMode="auto">
            <a:xfrm>
              <a:off x="1548408" y="1052736"/>
              <a:ext cx="59039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2051720" y="476672"/>
              <a:ext cx="4968552" cy="453679"/>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6" tIns="45713" rIns="91426" bIns="45713" anchor="ctr"/>
            <a:lstStyle/>
            <a:p>
              <a:pPr eaLnBrk="0" hangingPunct="0">
                <a:buFont typeface="Wingdings" panose="05000000000000000000" pitchFamily="2" charset="2"/>
                <a:buNone/>
              </a:pPr>
              <a:r>
                <a:rPr lang="zh-CN" altLang="en-US" sz="2800" b="1" dirty="0">
                  <a:solidFill>
                    <a:prstClr val="white">
                      <a:lumMod val="65000"/>
                    </a:prstClr>
                  </a:solidFill>
                  <a:latin typeface="Arial" panose="020B0604020202020204"/>
                  <a:ea typeface="微软雅黑" panose="020B0503020204020204" pitchFamily="34" charset="-122"/>
                  <a:cs typeface="Arial" panose="020B0604020202020204"/>
                </a:rPr>
                <a:t>管理者在组织结构中的</a:t>
              </a:r>
              <a:r>
                <a:rPr lang="zh-CN" altLang="en-US" sz="3800" b="1" dirty="0">
                  <a:solidFill>
                    <a:srgbClr val="00C4F0"/>
                  </a:solidFill>
                  <a:latin typeface="微软雅黑" panose="020B0503020204020204" pitchFamily="34" charset="-122"/>
                  <a:ea typeface="微软雅黑" panose="020B0503020204020204" pitchFamily="34" charset="-122"/>
                </a:rPr>
                <a:t>位置</a:t>
              </a:r>
              <a:endParaRPr lang="zh-CN" altLang="en-US" sz="3200" b="1" dirty="0">
                <a:solidFill>
                  <a:prstClr val="white">
                    <a:lumMod val="65000"/>
                  </a:prstClr>
                </a:solidFill>
                <a:latin typeface="Arial" panose="020B0604020202020204"/>
                <a:ea typeface="微软雅黑" panose="020B0503020204020204" pitchFamily="34" charset="-122"/>
                <a:cs typeface="Arial" panose="020B0604020202020204"/>
              </a:endParaRPr>
            </a:p>
          </p:txBody>
        </p:sp>
      </p:grpSp>
      <p:sp>
        <p:nvSpPr>
          <p:cNvPr id="43" name="任意多边形 42"/>
          <p:cNvSpPr/>
          <p:nvPr/>
        </p:nvSpPr>
        <p:spPr>
          <a:xfrm>
            <a:off x="5652120" y="1484784"/>
            <a:ext cx="1651640" cy="741872"/>
          </a:xfrm>
          <a:custGeom>
            <a:avLst/>
            <a:gdLst>
              <a:gd name="connsiteX0" fmla="*/ 0 w 1378565"/>
              <a:gd name="connsiteY0" fmla="*/ 82569 h 825686"/>
              <a:gd name="connsiteX1" fmla="*/ 82569 w 1378565"/>
              <a:gd name="connsiteY1" fmla="*/ 0 h 825686"/>
              <a:gd name="connsiteX2" fmla="*/ 1295996 w 1378565"/>
              <a:gd name="connsiteY2" fmla="*/ 0 h 825686"/>
              <a:gd name="connsiteX3" fmla="*/ 1378565 w 1378565"/>
              <a:gd name="connsiteY3" fmla="*/ 82569 h 825686"/>
              <a:gd name="connsiteX4" fmla="*/ 1378565 w 1378565"/>
              <a:gd name="connsiteY4" fmla="*/ 743117 h 825686"/>
              <a:gd name="connsiteX5" fmla="*/ 1295996 w 1378565"/>
              <a:gd name="connsiteY5" fmla="*/ 825686 h 825686"/>
              <a:gd name="connsiteX6" fmla="*/ 82569 w 1378565"/>
              <a:gd name="connsiteY6" fmla="*/ 825686 h 825686"/>
              <a:gd name="connsiteX7" fmla="*/ 0 w 1378565"/>
              <a:gd name="connsiteY7" fmla="*/ 743117 h 825686"/>
              <a:gd name="connsiteX8" fmla="*/ 0 w 1378565"/>
              <a:gd name="connsiteY8" fmla="*/ 82569 h 82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825686">
                <a:moveTo>
                  <a:pt x="0" y="82569"/>
                </a:moveTo>
                <a:cubicBezTo>
                  <a:pt x="0" y="36967"/>
                  <a:pt x="36967" y="0"/>
                  <a:pt x="82569" y="0"/>
                </a:cubicBezTo>
                <a:lnTo>
                  <a:pt x="1295996" y="0"/>
                </a:lnTo>
                <a:cubicBezTo>
                  <a:pt x="1341598" y="0"/>
                  <a:pt x="1378565" y="36967"/>
                  <a:pt x="1378565" y="82569"/>
                </a:cubicBezTo>
                <a:lnTo>
                  <a:pt x="1378565" y="743117"/>
                </a:lnTo>
                <a:cubicBezTo>
                  <a:pt x="1378565" y="788719"/>
                  <a:pt x="1341598" y="825686"/>
                  <a:pt x="1295996" y="825686"/>
                </a:cubicBezTo>
                <a:lnTo>
                  <a:pt x="82569" y="825686"/>
                </a:lnTo>
                <a:cubicBezTo>
                  <a:pt x="36967" y="825686"/>
                  <a:pt x="0" y="788719"/>
                  <a:pt x="0" y="743117"/>
                </a:cubicBezTo>
                <a:lnTo>
                  <a:pt x="0" y="82569"/>
                </a:lnTo>
                <a:close/>
              </a:path>
            </a:pathLst>
          </a:cu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128016" tIns="128016" rIns="128016" bIns="343809" numCol="1" spcCol="1270" anchor="t" anchorCtr="0">
            <a:noAutofit/>
          </a:bodyPr>
          <a:lstStyle/>
          <a:p>
            <a:pPr defTabSz="800100">
              <a:lnSpc>
                <a:spcPct val="90000"/>
              </a:lnSpc>
              <a:spcBef>
                <a:spcPct val="0"/>
              </a:spcBef>
              <a:spcAft>
                <a:spcPct val="35000"/>
              </a:spcAft>
              <a:defRPr/>
            </a:pPr>
            <a:r>
              <a:rPr lang="zh-CN" altLang="en-US" sz="2400" b="1" dirty="0">
                <a:solidFill>
                  <a:sysClr val="window" lastClr="FFFFFF"/>
                </a:solidFill>
                <a:latin typeface="微软雅黑" panose="020B0503020204020204" pitchFamily="34" charset="-122"/>
                <a:ea typeface="微软雅黑" panose="020B0503020204020204" pitchFamily="34" charset="-122"/>
              </a:rPr>
              <a:t>高层管理</a:t>
            </a:r>
          </a:p>
        </p:txBody>
      </p:sp>
      <p:sp>
        <p:nvSpPr>
          <p:cNvPr id="44" name="任意多边形 43"/>
          <p:cNvSpPr/>
          <p:nvPr/>
        </p:nvSpPr>
        <p:spPr>
          <a:xfrm>
            <a:off x="6337684" y="2026342"/>
            <a:ext cx="1932152" cy="538561"/>
          </a:xfrm>
          <a:custGeom>
            <a:avLst/>
            <a:gdLst>
              <a:gd name="connsiteX0" fmla="*/ 0 w 1378565"/>
              <a:gd name="connsiteY0" fmla="*/ 103680 h 1036800"/>
              <a:gd name="connsiteX1" fmla="*/ 103680 w 1378565"/>
              <a:gd name="connsiteY1" fmla="*/ 0 h 1036800"/>
              <a:gd name="connsiteX2" fmla="*/ 1274885 w 1378565"/>
              <a:gd name="connsiteY2" fmla="*/ 0 h 1036800"/>
              <a:gd name="connsiteX3" fmla="*/ 1378565 w 1378565"/>
              <a:gd name="connsiteY3" fmla="*/ 103680 h 1036800"/>
              <a:gd name="connsiteX4" fmla="*/ 1378565 w 1378565"/>
              <a:gd name="connsiteY4" fmla="*/ 933120 h 1036800"/>
              <a:gd name="connsiteX5" fmla="*/ 1274885 w 1378565"/>
              <a:gd name="connsiteY5" fmla="*/ 1036800 h 1036800"/>
              <a:gd name="connsiteX6" fmla="*/ 103680 w 1378565"/>
              <a:gd name="connsiteY6" fmla="*/ 1036800 h 1036800"/>
              <a:gd name="connsiteX7" fmla="*/ 0 w 1378565"/>
              <a:gd name="connsiteY7" fmla="*/ 933120 h 1036800"/>
              <a:gd name="connsiteX8" fmla="*/ 0 w 1378565"/>
              <a:gd name="connsiteY8" fmla="*/ 103680 h 10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1036800">
                <a:moveTo>
                  <a:pt x="0" y="103680"/>
                </a:moveTo>
                <a:cubicBezTo>
                  <a:pt x="0" y="46419"/>
                  <a:pt x="46419" y="0"/>
                  <a:pt x="103680" y="0"/>
                </a:cubicBezTo>
                <a:lnTo>
                  <a:pt x="1274885" y="0"/>
                </a:lnTo>
                <a:cubicBezTo>
                  <a:pt x="1332146" y="0"/>
                  <a:pt x="1378565" y="46419"/>
                  <a:pt x="1378565" y="103680"/>
                </a:cubicBezTo>
                <a:lnTo>
                  <a:pt x="1378565" y="933120"/>
                </a:lnTo>
                <a:cubicBezTo>
                  <a:pt x="1378565" y="990381"/>
                  <a:pt x="1332146" y="1036800"/>
                  <a:pt x="1274885" y="1036800"/>
                </a:cubicBezTo>
                <a:lnTo>
                  <a:pt x="103680" y="1036800"/>
                </a:lnTo>
                <a:cubicBezTo>
                  <a:pt x="46419" y="1036800"/>
                  <a:pt x="0" y="990381"/>
                  <a:pt x="0" y="933120"/>
                </a:cubicBezTo>
                <a:lnTo>
                  <a:pt x="0" y="103680"/>
                </a:lnTo>
                <a:close/>
              </a:path>
            </a:pathLst>
          </a:cu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158383" tIns="158383" rIns="158383" bIns="158383" numCol="1" spcCol="1270" anchor="t" anchorCtr="0">
            <a:noAutofit/>
          </a:bodyPr>
          <a:lstStyle/>
          <a:p>
            <a:pPr marL="171450" lvl="1" indent="-171450" defTabSz="800100">
              <a:lnSpc>
                <a:spcPct val="90000"/>
              </a:lnSpc>
              <a:spcBef>
                <a:spcPct val="0"/>
              </a:spcBef>
              <a:spcAft>
                <a:spcPct val="15000"/>
              </a:spcAft>
              <a:buFontTx/>
              <a:buChar char="•"/>
              <a:defRPr/>
            </a:pPr>
            <a:r>
              <a:rPr lang="zh-CN" altLang="en-US" dirty="0">
                <a:solidFill>
                  <a:sysClr val="window" lastClr="FFFFFF"/>
                </a:solidFill>
                <a:latin typeface="微软雅黑" panose="020B0503020204020204" pitchFamily="34" charset="-122"/>
                <a:ea typeface="微软雅黑" panose="020B0503020204020204" pitchFamily="34" charset="-122"/>
              </a:rPr>
              <a:t>组织的领导者</a:t>
            </a:r>
          </a:p>
        </p:txBody>
      </p:sp>
      <p:sp>
        <p:nvSpPr>
          <p:cNvPr id="45" name="任意多边形 44"/>
          <p:cNvSpPr/>
          <p:nvPr/>
        </p:nvSpPr>
        <p:spPr>
          <a:xfrm>
            <a:off x="5652120" y="3043173"/>
            <a:ext cx="1651640" cy="741872"/>
          </a:xfrm>
          <a:custGeom>
            <a:avLst/>
            <a:gdLst>
              <a:gd name="connsiteX0" fmla="*/ 0 w 1378565"/>
              <a:gd name="connsiteY0" fmla="*/ 82569 h 825686"/>
              <a:gd name="connsiteX1" fmla="*/ 82569 w 1378565"/>
              <a:gd name="connsiteY1" fmla="*/ 0 h 825686"/>
              <a:gd name="connsiteX2" fmla="*/ 1295996 w 1378565"/>
              <a:gd name="connsiteY2" fmla="*/ 0 h 825686"/>
              <a:gd name="connsiteX3" fmla="*/ 1378565 w 1378565"/>
              <a:gd name="connsiteY3" fmla="*/ 82569 h 825686"/>
              <a:gd name="connsiteX4" fmla="*/ 1378565 w 1378565"/>
              <a:gd name="connsiteY4" fmla="*/ 743117 h 825686"/>
              <a:gd name="connsiteX5" fmla="*/ 1295996 w 1378565"/>
              <a:gd name="connsiteY5" fmla="*/ 825686 h 825686"/>
              <a:gd name="connsiteX6" fmla="*/ 82569 w 1378565"/>
              <a:gd name="connsiteY6" fmla="*/ 825686 h 825686"/>
              <a:gd name="connsiteX7" fmla="*/ 0 w 1378565"/>
              <a:gd name="connsiteY7" fmla="*/ 743117 h 825686"/>
              <a:gd name="connsiteX8" fmla="*/ 0 w 1378565"/>
              <a:gd name="connsiteY8" fmla="*/ 82569 h 82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825686">
                <a:moveTo>
                  <a:pt x="0" y="82569"/>
                </a:moveTo>
                <a:cubicBezTo>
                  <a:pt x="0" y="36967"/>
                  <a:pt x="36967" y="0"/>
                  <a:pt x="82569" y="0"/>
                </a:cubicBezTo>
                <a:lnTo>
                  <a:pt x="1295996" y="0"/>
                </a:lnTo>
                <a:cubicBezTo>
                  <a:pt x="1341598" y="0"/>
                  <a:pt x="1378565" y="36967"/>
                  <a:pt x="1378565" y="82569"/>
                </a:cubicBezTo>
                <a:lnTo>
                  <a:pt x="1378565" y="743117"/>
                </a:lnTo>
                <a:cubicBezTo>
                  <a:pt x="1378565" y="788719"/>
                  <a:pt x="1341598" y="825686"/>
                  <a:pt x="1295996" y="825686"/>
                </a:cubicBezTo>
                <a:lnTo>
                  <a:pt x="82569" y="825686"/>
                </a:lnTo>
                <a:cubicBezTo>
                  <a:pt x="36967" y="825686"/>
                  <a:pt x="0" y="788719"/>
                  <a:pt x="0" y="743117"/>
                </a:cubicBezTo>
                <a:lnTo>
                  <a:pt x="0" y="82569"/>
                </a:lnTo>
                <a:close/>
              </a:path>
            </a:pathLst>
          </a:cu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128016" tIns="128016" rIns="128016" bIns="343809" numCol="1" spcCol="1270" anchor="t" anchorCtr="0">
            <a:noAutofit/>
          </a:bodyPr>
          <a:lstStyle/>
          <a:p>
            <a:pPr defTabSz="800100">
              <a:lnSpc>
                <a:spcPct val="90000"/>
              </a:lnSpc>
              <a:spcBef>
                <a:spcPct val="0"/>
              </a:spcBef>
              <a:spcAft>
                <a:spcPct val="35000"/>
              </a:spcAft>
              <a:defRPr/>
            </a:pPr>
            <a:r>
              <a:rPr lang="zh-CN" altLang="en-US" sz="2400" b="1" dirty="0">
                <a:solidFill>
                  <a:sysClr val="window" lastClr="FFFFFF"/>
                </a:solidFill>
                <a:latin typeface="微软雅黑" panose="020B0503020204020204" pitchFamily="34" charset="-122"/>
                <a:ea typeface="微软雅黑" panose="020B0503020204020204" pitchFamily="34" charset="-122"/>
              </a:rPr>
              <a:t>中层管理</a:t>
            </a:r>
          </a:p>
        </p:txBody>
      </p:sp>
      <p:sp>
        <p:nvSpPr>
          <p:cNvPr id="46" name="任意多边形 45"/>
          <p:cNvSpPr/>
          <p:nvPr/>
        </p:nvSpPr>
        <p:spPr>
          <a:xfrm>
            <a:off x="6337685" y="3584730"/>
            <a:ext cx="1932151" cy="538561"/>
          </a:xfrm>
          <a:custGeom>
            <a:avLst/>
            <a:gdLst>
              <a:gd name="connsiteX0" fmla="*/ 0 w 1378565"/>
              <a:gd name="connsiteY0" fmla="*/ 103680 h 1036800"/>
              <a:gd name="connsiteX1" fmla="*/ 103680 w 1378565"/>
              <a:gd name="connsiteY1" fmla="*/ 0 h 1036800"/>
              <a:gd name="connsiteX2" fmla="*/ 1274885 w 1378565"/>
              <a:gd name="connsiteY2" fmla="*/ 0 h 1036800"/>
              <a:gd name="connsiteX3" fmla="*/ 1378565 w 1378565"/>
              <a:gd name="connsiteY3" fmla="*/ 103680 h 1036800"/>
              <a:gd name="connsiteX4" fmla="*/ 1378565 w 1378565"/>
              <a:gd name="connsiteY4" fmla="*/ 933120 h 1036800"/>
              <a:gd name="connsiteX5" fmla="*/ 1274885 w 1378565"/>
              <a:gd name="connsiteY5" fmla="*/ 1036800 h 1036800"/>
              <a:gd name="connsiteX6" fmla="*/ 103680 w 1378565"/>
              <a:gd name="connsiteY6" fmla="*/ 1036800 h 1036800"/>
              <a:gd name="connsiteX7" fmla="*/ 0 w 1378565"/>
              <a:gd name="connsiteY7" fmla="*/ 933120 h 1036800"/>
              <a:gd name="connsiteX8" fmla="*/ 0 w 1378565"/>
              <a:gd name="connsiteY8" fmla="*/ 103680 h 10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1036800">
                <a:moveTo>
                  <a:pt x="0" y="103680"/>
                </a:moveTo>
                <a:cubicBezTo>
                  <a:pt x="0" y="46419"/>
                  <a:pt x="46419" y="0"/>
                  <a:pt x="103680" y="0"/>
                </a:cubicBezTo>
                <a:lnTo>
                  <a:pt x="1274885" y="0"/>
                </a:lnTo>
                <a:cubicBezTo>
                  <a:pt x="1332146" y="0"/>
                  <a:pt x="1378565" y="46419"/>
                  <a:pt x="1378565" y="103680"/>
                </a:cubicBezTo>
                <a:lnTo>
                  <a:pt x="1378565" y="933120"/>
                </a:lnTo>
                <a:cubicBezTo>
                  <a:pt x="1378565" y="990381"/>
                  <a:pt x="1332146" y="1036800"/>
                  <a:pt x="1274885" y="1036800"/>
                </a:cubicBezTo>
                <a:lnTo>
                  <a:pt x="103680" y="1036800"/>
                </a:lnTo>
                <a:cubicBezTo>
                  <a:pt x="46419" y="1036800"/>
                  <a:pt x="0" y="990381"/>
                  <a:pt x="0" y="933120"/>
                </a:cubicBezTo>
                <a:lnTo>
                  <a:pt x="0" y="103680"/>
                </a:lnTo>
                <a:close/>
              </a:path>
            </a:pathLst>
          </a:cu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158383" tIns="158383" rIns="158383" bIns="158383" numCol="1" spcCol="1270" anchor="t" anchorCtr="0">
            <a:noAutofit/>
          </a:bodyPr>
          <a:lstStyle/>
          <a:p>
            <a:pPr marL="171450" lvl="1" indent="-171450" defTabSz="800100">
              <a:lnSpc>
                <a:spcPct val="90000"/>
              </a:lnSpc>
              <a:spcBef>
                <a:spcPct val="0"/>
              </a:spcBef>
              <a:spcAft>
                <a:spcPct val="15000"/>
              </a:spcAft>
              <a:buFontTx/>
              <a:buChar char="•"/>
              <a:defRPr/>
            </a:pPr>
            <a:r>
              <a:rPr lang="zh-CN" altLang="en-US" dirty="0">
                <a:solidFill>
                  <a:sysClr val="window" lastClr="FFFFFF"/>
                </a:solidFill>
                <a:latin typeface="微软雅黑" panose="020B0503020204020204" pitchFamily="34" charset="-122"/>
                <a:ea typeface="微软雅黑" panose="020B0503020204020204" pitchFamily="34" charset="-122"/>
              </a:rPr>
              <a:t>行动的领导者</a:t>
            </a:r>
          </a:p>
        </p:txBody>
      </p:sp>
      <p:sp>
        <p:nvSpPr>
          <p:cNvPr id="47" name="任意多边形 46"/>
          <p:cNvSpPr/>
          <p:nvPr/>
        </p:nvSpPr>
        <p:spPr>
          <a:xfrm>
            <a:off x="5652120" y="4640507"/>
            <a:ext cx="1651640" cy="741872"/>
          </a:xfrm>
          <a:custGeom>
            <a:avLst/>
            <a:gdLst>
              <a:gd name="connsiteX0" fmla="*/ 0 w 1378565"/>
              <a:gd name="connsiteY0" fmla="*/ 82569 h 825686"/>
              <a:gd name="connsiteX1" fmla="*/ 82569 w 1378565"/>
              <a:gd name="connsiteY1" fmla="*/ 0 h 825686"/>
              <a:gd name="connsiteX2" fmla="*/ 1295996 w 1378565"/>
              <a:gd name="connsiteY2" fmla="*/ 0 h 825686"/>
              <a:gd name="connsiteX3" fmla="*/ 1378565 w 1378565"/>
              <a:gd name="connsiteY3" fmla="*/ 82569 h 825686"/>
              <a:gd name="connsiteX4" fmla="*/ 1378565 w 1378565"/>
              <a:gd name="connsiteY4" fmla="*/ 743117 h 825686"/>
              <a:gd name="connsiteX5" fmla="*/ 1295996 w 1378565"/>
              <a:gd name="connsiteY5" fmla="*/ 825686 h 825686"/>
              <a:gd name="connsiteX6" fmla="*/ 82569 w 1378565"/>
              <a:gd name="connsiteY6" fmla="*/ 825686 h 825686"/>
              <a:gd name="connsiteX7" fmla="*/ 0 w 1378565"/>
              <a:gd name="connsiteY7" fmla="*/ 743117 h 825686"/>
              <a:gd name="connsiteX8" fmla="*/ 0 w 1378565"/>
              <a:gd name="connsiteY8" fmla="*/ 82569 h 82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825686">
                <a:moveTo>
                  <a:pt x="0" y="82569"/>
                </a:moveTo>
                <a:cubicBezTo>
                  <a:pt x="0" y="36967"/>
                  <a:pt x="36967" y="0"/>
                  <a:pt x="82569" y="0"/>
                </a:cubicBezTo>
                <a:lnTo>
                  <a:pt x="1295996" y="0"/>
                </a:lnTo>
                <a:cubicBezTo>
                  <a:pt x="1341598" y="0"/>
                  <a:pt x="1378565" y="36967"/>
                  <a:pt x="1378565" y="82569"/>
                </a:cubicBezTo>
                <a:lnTo>
                  <a:pt x="1378565" y="743117"/>
                </a:lnTo>
                <a:cubicBezTo>
                  <a:pt x="1378565" y="788719"/>
                  <a:pt x="1341598" y="825686"/>
                  <a:pt x="1295996" y="825686"/>
                </a:cubicBezTo>
                <a:lnTo>
                  <a:pt x="82569" y="825686"/>
                </a:lnTo>
                <a:cubicBezTo>
                  <a:pt x="36967" y="825686"/>
                  <a:pt x="0" y="788719"/>
                  <a:pt x="0" y="743117"/>
                </a:cubicBezTo>
                <a:lnTo>
                  <a:pt x="0" y="82569"/>
                </a:lnTo>
                <a:close/>
              </a:path>
            </a:pathLst>
          </a:cu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128016" tIns="128016" rIns="128016" bIns="343809" numCol="1" spcCol="1270" anchor="t" anchorCtr="0">
            <a:noAutofit/>
          </a:bodyPr>
          <a:lstStyle/>
          <a:p>
            <a:pPr defTabSz="800100">
              <a:lnSpc>
                <a:spcPct val="90000"/>
              </a:lnSpc>
              <a:spcBef>
                <a:spcPct val="0"/>
              </a:spcBef>
              <a:spcAft>
                <a:spcPct val="35000"/>
              </a:spcAft>
              <a:defRPr/>
            </a:pPr>
            <a:r>
              <a:rPr lang="zh-CN" altLang="en-US" sz="2400" b="1" dirty="0">
                <a:solidFill>
                  <a:sysClr val="window" lastClr="FFFFFF"/>
                </a:solidFill>
                <a:latin typeface="微软雅黑" panose="020B0503020204020204" pitchFamily="34" charset="-122"/>
                <a:ea typeface="微软雅黑" panose="020B0503020204020204" pitchFamily="34" charset="-122"/>
              </a:rPr>
              <a:t>基层管理</a:t>
            </a:r>
          </a:p>
        </p:txBody>
      </p:sp>
      <p:sp>
        <p:nvSpPr>
          <p:cNvPr id="48" name="任意多边形 47"/>
          <p:cNvSpPr/>
          <p:nvPr/>
        </p:nvSpPr>
        <p:spPr>
          <a:xfrm>
            <a:off x="6337685" y="5182065"/>
            <a:ext cx="1932151" cy="538561"/>
          </a:xfrm>
          <a:custGeom>
            <a:avLst/>
            <a:gdLst>
              <a:gd name="connsiteX0" fmla="*/ 0 w 1378565"/>
              <a:gd name="connsiteY0" fmla="*/ 103680 h 1036800"/>
              <a:gd name="connsiteX1" fmla="*/ 103680 w 1378565"/>
              <a:gd name="connsiteY1" fmla="*/ 0 h 1036800"/>
              <a:gd name="connsiteX2" fmla="*/ 1274885 w 1378565"/>
              <a:gd name="connsiteY2" fmla="*/ 0 h 1036800"/>
              <a:gd name="connsiteX3" fmla="*/ 1378565 w 1378565"/>
              <a:gd name="connsiteY3" fmla="*/ 103680 h 1036800"/>
              <a:gd name="connsiteX4" fmla="*/ 1378565 w 1378565"/>
              <a:gd name="connsiteY4" fmla="*/ 933120 h 1036800"/>
              <a:gd name="connsiteX5" fmla="*/ 1274885 w 1378565"/>
              <a:gd name="connsiteY5" fmla="*/ 1036800 h 1036800"/>
              <a:gd name="connsiteX6" fmla="*/ 103680 w 1378565"/>
              <a:gd name="connsiteY6" fmla="*/ 1036800 h 1036800"/>
              <a:gd name="connsiteX7" fmla="*/ 0 w 1378565"/>
              <a:gd name="connsiteY7" fmla="*/ 933120 h 1036800"/>
              <a:gd name="connsiteX8" fmla="*/ 0 w 1378565"/>
              <a:gd name="connsiteY8" fmla="*/ 103680 h 10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1036800">
                <a:moveTo>
                  <a:pt x="0" y="103680"/>
                </a:moveTo>
                <a:cubicBezTo>
                  <a:pt x="0" y="46419"/>
                  <a:pt x="46419" y="0"/>
                  <a:pt x="103680" y="0"/>
                </a:cubicBezTo>
                <a:lnTo>
                  <a:pt x="1274885" y="0"/>
                </a:lnTo>
                <a:cubicBezTo>
                  <a:pt x="1332146" y="0"/>
                  <a:pt x="1378565" y="46419"/>
                  <a:pt x="1378565" y="103680"/>
                </a:cubicBezTo>
                <a:lnTo>
                  <a:pt x="1378565" y="933120"/>
                </a:lnTo>
                <a:cubicBezTo>
                  <a:pt x="1378565" y="990381"/>
                  <a:pt x="1332146" y="1036800"/>
                  <a:pt x="1274885" y="1036800"/>
                </a:cubicBezTo>
                <a:lnTo>
                  <a:pt x="103680" y="1036800"/>
                </a:lnTo>
                <a:cubicBezTo>
                  <a:pt x="46419" y="1036800"/>
                  <a:pt x="0" y="990381"/>
                  <a:pt x="0" y="933120"/>
                </a:cubicBezTo>
                <a:lnTo>
                  <a:pt x="0" y="103680"/>
                </a:lnTo>
                <a:close/>
              </a:path>
            </a:pathLst>
          </a:cu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158383" tIns="158383" rIns="158383" bIns="158383" numCol="1" spcCol="1270" anchor="t" anchorCtr="0">
            <a:noAutofit/>
          </a:bodyPr>
          <a:lstStyle/>
          <a:p>
            <a:pPr marL="171450" lvl="1" indent="-171450" defTabSz="800100">
              <a:lnSpc>
                <a:spcPct val="90000"/>
              </a:lnSpc>
              <a:spcBef>
                <a:spcPct val="0"/>
              </a:spcBef>
              <a:spcAft>
                <a:spcPct val="15000"/>
              </a:spcAft>
              <a:buFontTx/>
              <a:buChar char="•"/>
              <a:defRPr/>
            </a:pPr>
            <a:r>
              <a:rPr lang="zh-CN" altLang="en-US" dirty="0">
                <a:solidFill>
                  <a:sysClr val="window" lastClr="FFFFFF"/>
                </a:solidFill>
                <a:latin typeface="微软雅黑" panose="020B0503020204020204" pitchFamily="34" charset="-122"/>
                <a:ea typeface="微软雅黑" panose="020B0503020204020204" pitchFamily="34" charset="-122"/>
              </a:rPr>
              <a:t>领导广大员工</a:t>
            </a:r>
          </a:p>
        </p:txBody>
      </p:sp>
      <p:sp>
        <p:nvSpPr>
          <p:cNvPr id="49" name="矩形 4"/>
          <p:cNvSpPr>
            <a:spLocks noChangeArrowheads="1"/>
          </p:cNvSpPr>
          <p:nvPr/>
        </p:nvSpPr>
        <p:spPr bwMode="auto">
          <a:xfrm>
            <a:off x="755576" y="1484784"/>
            <a:ext cx="3961210" cy="2264851"/>
          </a:xfrm>
          <a:prstGeom prst="rect">
            <a:avLst/>
          </a:prstGeom>
          <a:noFill/>
          <a:ln w="9525">
            <a:noFill/>
            <a:miter lim="800000"/>
          </a:ln>
        </p:spPr>
        <p:txBody>
          <a:bodyPr wrap="square">
            <a:spAutoFit/>
          </a:bodyPr>
          <a:lstStyle/>
          <a:p>
            <a:pPr indent="-414020">
              <a:lnSpc>
                <a:spcPct val="15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中层经理是组织的中坚力量，兼有下属和领导的双重身份。一方面，作为下属，在组织完成上级交付给的各项任务的同时，也在领导下属进行工作；另一方面，作为管理者，在带领下属完成本部门工作任务的同时，也在接受着上级的领导。</a:t>
            </a:r>
          </a:p>
        </p:txBody>
      </p:sp>
      <p:pic>
        <p:nvPicPr>
          <p:cNvPr id="1026" name="Picture 2" descr="E:\仝德志文件，勿删！\03-参考文档\！PPT图片及版面资源\PPT精美插图\商务\小人工作中.png"/>
          <p:cNvPicPr>
            <a:picLocks noChangeAspect="1" noChangeArrowheads="1"/>
          </p:cNvPicPr>
          <p:nvPr/>
        </p:nvPicPr>
        <p:blipFill>
          <a:blip r:embed="rId2"/>
          <a:srcRect/>
          <a:stretch>
            <a:fillRect/>
          </a:stretch>
        </p:blipFill>
        <p:spPr bwMode="auto">
          <a:xfrm>
            <a:off x="755576" y="3854010"/>
            <a:ext cx="4799013" cy="256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 calcmode="lin" valueType="num">
                                      <p:cBhvr>
                                        <p:cTn id="9" dur="1000" fill="hold"/>
                                        <p:tgtEl>
                                          <p:spTgt spid="44"/>
                                        </p:tgtEl>
                                        <p:attrNameLst>
                                          <p:attrName>style.rotation</p:attrName>
                                        </p:attrNameLst>
                                      </p:cBhvr>
                                      <p:tavLst>
                                        <p:tav tm="0">
                                          <p:val>
                                            <p:fltVal val="90"/>
                                          </p:val>
                                        </p:tav>
                                        <p:tav tm="100000">
                                          <p:val>
                                            <p:fltVal val="0"/>
                                          </p:val>
                                        </p:tav>
                                      </p:tavLst>
                                    </p:anim>
                                    <p:animEffect transition="in" filter="fade">
                                      <p:cBhvr>
                                        <p:cTn id="10" dur="1000"/>
                                        <p:tgtEl>
                                          <p:spTgt spid="4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1000" fill="hold"/>
                                        <p:tgtEl>
                                          <p:spTgt spid="45"/>
                                        </p:tgtEl>
                                        <p:attrNameLst>
                                          <p:attrName>ppt_w</p:attrName>
                                        </p:attrNameLst>
                                      </p:cBhvr>
                                      <p:tavLst>
                                        <p:tav tm="0">
                                          <p:val>
                                            <p:fltVal val="0"/>
                                          </p:val>
                                        </p:tav>
                                        <p:tav tm="100000">
                                          <p:val>
                                            <p:strVal val="#ppt_w"/>
                                          </p:val>
                                        </p:tav>
                                      </p:tavLst>
                                    </p:anim>
                                    <p:anim calcmode="lin" valueType="num">
                                      <p:cBhvr>
                                        <p:cTn id="22" dur="1000" fill="hold"/>
                                        <p:tgtEl>
                                          <p:spTgt spid="45"/>
                                        </p:tgtEl>
                                        <p:attrNameLst>
                                          <p:attrName>ppt_h</p:attrName>
                                        </p:attrNameLst>
                                      </p:cBhvr>
                                      <p:tavLst>
                                        <p:tav tm="0">
                                          <p:val>
                                            <p:fltVal val="0"/>
                                          </p:val>
                                        </p:tav>
                                        <p:tav tm="100000">
                                          <p:val>
                                            <p:strVal val="#ppt_h"/>
                                          </p:val>
                                        </p:tav>
                                      </p:tavLst>
                                    </p:anim>
                                    <p:anim calcmode="lin" valueType="num">
                                      <p:cBhvr>
                                        <p:cTn id="23" dur="1000" fill="hold"/>
                                        <p:tgtEl>
                                          <p:spTgt spid="45"/>
                                        </p:tgtEl>
                                        <p:attrNameLst>
                                          <p:attrName>style.rotation</p:attrName>
                                        </p:attrNameLst>
                                      </p:cBhvr>
                                      <p:tavLst>
                                        <p:tav tm="0">
                                          <p:val>
                                            <p:fltVal val="90"/>
                                          </p:val>
                                        </p:tav>
                                        <p:tav tm="100000">
                                          <p:val>
                                            <p:fltVal val="0"/>
                                          </p:val>
                                        </p:tav>
                                      </p:tavLst>
                                    </p:anim>
                                    <p:animEffect transition="in" filter="fade">
                                      <p:cBhvr>
                                        <p:cTn id="24" dur="1000"/>
                                        <p:tgtEl>
                                          <p:spTgt spid="4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1000" fill="hold"/>
                                        <p:tgtEl>
                                          <p:spTgt spid="46"/>
                                        </p:tgtEl>
                                        <p:attrNameLst>
                                          <p:attrName>ppt_w</p:attrName>
                                        </p:attrNameLst>
                                      </p:cBhvr>
                                      <p:tavLst>
                                        <p:tav tm="0">
                                          <p:val>
                                            <p:fltVal val="0"/>
                                          </p:val>
                                        </p:tav>
                                        <p:tav tm="100000">
                                          <p:val>
                                            <p:strVal val="#ppt_w"/>
                                          </p:val>
                                        </p:tav>
                                      </p:tavLst>
                                    </p:anim>
                                    <p:anim calcmode="lin" valueType="num">
                                      <p:cBhvr>
                                        <p:cTn id="28" dur="1000" fill="hold"/>
                                        <p:tgtEl>
                                          <p:spTgt spid="46"/>
                                        </p:tgtEl>
                                        <p:attrNameLst>
                                          <p:attrName>ppt_h</p:attrName>
                                        </p:attrNameLst>
                                      </p:cBhvr>
                                      <p:tavLst>
                                        <p:tav tm="0">
                                          <p:val>
                                            <p:fltVal val="0"/>
                                          </p:val>
                                        </p:tav>
                                        <p:tav tm="100000">
                                          <p:val>
                                            <p:strVal val="#ppt_h"/>
                                          </p:val>
                                        </p:tav>
                                      </p:tavLst>
                                    </p:anim>
                                    <p:anim calcmode="lin" valueType="num">
                                      <p:cBhvr>
                                        <p:cTn id="29" dur="1000" fill="hold"/>
                                        <p:tgtEl>
                                          <p:spTgt spid="46"/>
                                        </p:tgtEl>
                                        <p:attrNameLst>
                                          <p:attrName>style.rotation</p:attrName>
                                        </p:attrNameLst>
                                      </p:cBhvr>
                                      <p:tavLst>
                                        <p:tav tm="0">
                                          <p:val>
                                            <p:fltVal val="90"/>
                                          </p:val>
                                        </p:tav>
                                        <p:tav tm="100000">
                                          <p:val>
                                            <p:fltVal val="0"/>
                                          </p:val>
                                        </p:tav>
                                      </p:tavLst>
                                    </p:anim>
                                    <p:animEffect transition="in" filter="fade">
                                      <p:cBhvr>
                                        <p:cTn id="30" dur="10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1000" fill="hold"/>
                                        <p:tgtEl>
                                          <p:spTgt spid="47"/>
                                        </p:tgtEl>
                                        <p:attrNameLst>
                                          <p:attrName>ppt_w</p:attrName>
                                        </p:attrNameLst>
                                      </p:cBhvr>
                                      <p:tavLst>
                                        <p:tav tm="0">
                                          <p:val>
                                            <p:fltVal val="0"/>
                                          </p:val>
                                        </p:tav>
                                        <p:tav tm="100000">
                                          <p:val>
                                            <p:strVal val="#ppt_w"/>
                                          </p:val>
                                        </p:tav>
                                      </p:tavLst>
                                    </p:anim>
                                    <p:anim calcmode="lin" valueType="num">
                                      <p:cBhvr>
                                        <p:cTn id="36" dur="1000" fill="hold"/>
                                        <p:tgtEl>
                                          <p:spTgt spid="47"/>
                                        </p:tgtEl>
                                        <p:attrNameLst>
                                          <p:attrName>ppt_h</p:attrName>
                                        </p:attrNameLst>
                                      </p:cBhvr>
                                      <p:tavLst>
                                        <p:tav tm="0">
                                          <p:val>
                                            <p:fltVal val="0"/>
                                          </p:val>
                                        </p:tav>
                                        <p:tav tm="100000">
                                          <p:val>
                                            <p:strVal val="#ppt_h"/>
                                          </p:val>
                                        </p:tav>
                                      </p:tavLst>
                                    </p:anim>
                                    <p:anim calcmode="lin" valueType="num">
                                      <p:cBhvr>
                                        <p:cTn id="37" dur="1000" fill="hold"/>
                                        <p:tgtEl>
                                          <p:spTgt spid="47"/>
                                        </p:tgtEl>
                                        <p:attrNameLst>
                                          <p:attrName>style.rotation</p:attrName>
                                        </p:attrNameLst>
                                      </p:cBhvr>
                                      <p:tavLst>
                                        <p:tav tm="0">
                                          <p:val>
                                            <p:fltVal val="90"/>
                                          </p:val>
                                        </p:tav>
                                        <p:tav tm="100000">
                                          <p:val>
                                            <p:fltVal val="0"/>
                                          </p:val>
                                        </p:tav>
                                      </p:tavLst>
                                    </p:anim>
                                    <p:animEffect transition="in" filter="fade">
                                      <p:cBhvr>
                                        <p:cTn id="38" dur="1000"/>
                                        <p:tgtEl>
                                          <p:spTgt spid="47"/>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1000" fill="hold"/>
                                        <p:tgtEl>
                                          <p:spTgt spid="48"/>
                                        </p:tgtEl>
                                        <p:attrNameLst>
                                          <p:attrName>ppt_w</p:attrName>
                                        </p:attrNameLst>
                                      </p:cBhvr>
                                      <p:tavLst>
                                        <p:tav tm="0">
                                          <p:val>
                                            <p:fltVal val="0"/>
                                          </p:val>
                                        </p:tav>
                                        <p:tav tm="100000">
                                          <p:val>
                                            <p:strVal val="#ppt_w"/>
                                          </p:val>
                                        </p:tav>
                                      </p:tavLst>
                                    </p:anim>
                                    <p:anim calcmode="lin" valueType="num">
                                      <p:cBhvr>
                                        <p:cTn id="42" dur="1000" fill="hold"/>
                                        <p:tgtEl>
                                          <p:spTgt spid="48"/>
                                        </p:tgtEl>
                                        <p:attrNameLst>
                                          <p:attrName>ppt_h</p:attrName>
                                        </p:attrNameLst>
                                      </p:cBhvr>
                                      <p:tavLst>
                                        <p:tav tm="0">
                                          <p:val>
                                            <p:fltVal val="0"/>
                                          </p:val>
                                        </p:tav>
                                        <p:tav tm="100000">
                                          <p:val>
                                            <p:strVal val="#ppt_h"/>
                                          </p:val>
                                        </p:tav>
                                      </p:tavLst>
                                    </p:anim>
                                    <p:anim calcmode="lin" valueType="num">
                                      <p:cBhvr>
                                        <p:cTn id="43" dur="1000" fill="hold"/>
                                        <p:tgtEl>
                                          <p:spTgt spid="48"/>
                                        </p:tgtEl>
                                        <p:attrNameLst>
                                          <p:attrName>style.rotation</p:attrName>
                                        </p:attrNameLst>
                                      </p:cBhvr>
                                      <p:tavLst>
                                        <p:tav tm="0">
                                          <p:val>
                                            <p:fltVal val="90"/>
                                          </p:val>
                                        </p:tav>
                                        <p:tav tm="100000">
                                          <p:val>
                                            <p:fltVal val="0"/>
                                          </p:val>
                                        </p:tav>
                                      </p:tavLst>
                                    </p:anim>
                                    <p:animEffect transition="in" filter="fade">
                                      <p:cBhvr>
                                        <p:cTn id="44" dur="10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026"/>
                                        </p:tgtEl>
                                        <p:attrNameLst>
                                          <p:attrName>style.visibility</p:attrName>
                                        </p:attrNameLst>
                                      </p:cBhvr>
                                      <p:to>
                                        <p:strVal val="visible"/>
                                      </p:to>
                                    </p:set>
                                    <p:animEffect transition="in" filter="fade">
                                      <p:cBhvr>
                                        <p:cTn id="54" dur="1000"/>
                                        <p:tgtEl>
                                          <p:spTgt spid="1026"/>
                                        </p:tgtEl>
                                      </p:cBhvr>
                                    </p:animEffect>
                                    <p:anim calcmode="lin" valueType="num">
                                      <p:cBhvr>
                                        <p:cTn id="55" dur="1000" fill="hold"/>
                                        <p:tgtEl>
                                          <p:spTgt spid="1026"/>
                                        </p:tgtEl>
                                        <p:attrNameLst>
                                          <p:attrName>ppt_x</p:attrName>
                                        </p:attrNameLst>
                                      </p:cBhvr>
                                      <p:tavLst>
                                        <p:tav tm="0">
                                          <p:val>
                                            <p:strVal val="#ppt_x"/>
                                          </p:val>
                                        </p:tav>
                                        <p:tav tm="100000">
                                          <p:val>
                                            <p:strVal val="#ppt_x"/>
                                          </p:val>
                                        </p:tav>
                                      </p:tavLst>
                                    </p:anim>
                                    <p:anim calcmode="lin" valueType="num">
                                      <p:cBhvr>
                                        <p:cTn id="5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48408" y="476672"/>
            <a:ext cx="5903912" cy="576064"/>
            <a:chOff x="1548408" y="476672"/>
            <a:chExt cx="5903912" cy="576064"/>
          </a:xfrm>
        </p:grpSpPr>
        <p:cxnSp>
          <p:nvCxnSpPr>
            <p:cNvPr id="5" name="直接连接符​​ 8"/>
            <p:cNvCxnSpPr/>
            <p:nvPr/>
          </p:nvCxnSpPr>
          <p:spPr bwMode="auto">
            <a:xfrm>
              <a:off x="1548408" y="1052736"/>
              <a:ext cx="59039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2051720" y="476672"/>
              <a:ext cx="4968552" cy="453679"/>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6" tIns="45713" rIns="91426" bIns="45713" anchor="ctr"/>
            <a:lstStyle/>
            <a:p>
              <a:pPr eaLnBrk="0" hangingPunct="0">
                <a:buFont typeface="Wingdings" panose="05000000000000000000" pitchFamily="2" charset="2"/>
                <a:buNone/>
              </a:pPr>
              <a:r>
                <a:rPr lang="zh-CN" altLang="en-US" sz="2800" b="1" dirty="0">
                  <a:solidFill>
                    <a:prstClr val="white">
                      <a:lumMod val="65000"/>
                    </a:prstClr>
                  </a:solidFill>
                  <a:latin typeface="Arial" panose="020B0604020202020204"/>
                  <a:ea typeface="微软雅黑" panose="020B0503020204020204" pitchFamily="34" charset="-122"/>
                  <a:cs typeface="Arial" panose="020B0604020202020204"/>
                </a:rPr>
                <a:t>管理者在组织结构中的</a:t>
              </a:r>
              <a:r>
                <a:rPr lang="zh-CN" altLang="en-US" sz="3800" b="1" dirty="0">
                  <a:solidFill>
                    <a:srgbClr val="00C4F0"/>
                  </a:solidFill>
                  <a:latin typeface="微软雅黑" panose="020B0503020204020204" pitchFamily="34" charset="-122"/>
                  <a:ea typeface="微软雅黑" panose="020B0503020204020204" pitchFamily="34" charset="-122"/>
                </a:rPr>
                <a:t>位置</a:t>
              </a:r>
              <a:endParaRPr lang="zh-CN" altLang="en-US" sz="3200" b="1" dirty="0">
                <a:solidFill>
                  <a:prstClr val="white">
                    <a:lumMod val="65000"/>
                  </a:prstClr>
                </a:solidFill>
                <a:latin typeface="Arial" panose="020B0604020202020204"/>
                <a:ea typeface="微软雅黑" panose="020B0503020204020204" pitchFamily="34" charset="-122"/>
                <a:cs typeface="Arial" panose="020B0604020202020204"/>
              </a:endParaRPr>
            </a:p>
          </p:txBody>
        </p:sp>
      </p:grpSp>
      <p:sp>
        <p:nvSpPr>
          <p:cNvPr id="13" name="矩形 12"/>
          <p:cNvSpPr/>
          <p:nvPr/>
        </p:nvSpPr>
        <p:spPr>
          <a:xfrm>
            <a:off x="827584" y="1484784"/>
            <a:ext cx="7560840" cy="4536504"/>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2" name="表格 1"/>
          <p:cNvGraphicFramePr>
            <a:graphicFrameLocks noGrp="1"/>
          </p:cNvGraphicFramePr>
          <p:nvPr/>
        </p:nvGraphicFramePr>
        <p:xfrm>
          <a:off x="899592" y="2132854"/>
          <a:ext cx="7416824" cy="3800414"/>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tblGrid>
              <a:tr h="596638">
                <a:tc>
                  <a:txBody>
                    <a:bodyPr/>
                    <a:lstStyle/>
                    <a:p>
                      <a:pPr algn="ctr"/>
                      <a:r>
                        <a:rPr lang="zh-CN" altLang="en-US" sz="1900" dirty="0">
                          <a:latin typeface="微软雅黑" panose="020B0503020204020204" pitchFamily="34" charset="-122"/>
                          <a:ea typeface="微软雅黑" panose="020B0503020204020204" pitchFamily="34" charset="-122"/>
                        </a:rPr>
                        <a:t>类别</a:t>
                      </a:r>
                    </a:p>
                  </a:txBody>
                  <a:tcPr anchor="ctr"/>
                </a:tc>
                <a:tc>
                  <a:txBody>
                    <a:bodyPr/>
                    <a:lstStyle/>
                    <a:p>
                      <a:pPr algn="ctr"/>
                      <a:r>
                        <a:rPr lang="zh-CN" altLang="en-US" sz="1900" dirty="0">
                          <a:latin typeface="微软雅黑" panose="020B0503020204020204" pitchFamily="34" charset="-122"/>
                          <a:ea typeface="微软雅黑" panose="020B0503020204020204" pitchFamily="34" charset="-122"/>
                        </a:rPr>
                        <a:t>基层</a:t>
                      </a:r>
                    </a:p>
                  </a:txBody>
                  <a:tcPr anchor="ctr"/>
                </a:tc>
                <a:tc>
                  <a:txBody>
                    <a:bodyPr/>
                    <a:lstStyle/>
                    <a:p>
                      <a:pPr algn="ctr"/>
                      <a:r>
                        <a:rPr lang="zh-CN" altLang="en-US" sz="1900" dirty="0">
                          <a:latin typeface="微软雅黑" panose="020B0503020204020204" pitchFamily="34" charset="-122"/>
                          <a:ea typeface="微软雅黑" panose="020B0503020204020204" pitchFamily="34" charset="-122"/>
                        </a:rPr>
                        <a:t>中层</a:t>
                      </a:r>
                    </a:p>
                  </a:txBody>
                  <a:tcPr anchor="ctr"/>
                </a:tc>
                <a:tc>
                  <a:txBody>
                    <a:bodyPr/>
                    <a:lstStyle/>
                    <a:p>
                      <a:pPr algn="ctr"/>
                      <a:r>
                        <a:rPr lang="zh-CN" altLang="en-US" sz="1900" dirty="0">
                          <a:latin typeface="微软雅黑" panose="020B0503020204020204" pitchFamily="34" charset="-122"/>
                          <a:ea typeface="微软雅黑" panose="020B0503020204020204" pitchFamily="34" charset="-122"/>
                        </a:rPr>
                        <a:t>高层</a:t>
                      </a:r>
                    </a:p>
                  </a:txBody>
                  <a:tcPr anchor="ctr"/>
                </a:tc>
                <a:extLst>
                  <a:ext uri="{0D108BD9-81ED-4DB2-BD59-A6C34878D82A}">
                    <a16:rowId xmlns:a16="http://schemas.microsoft.com/office/drawing/2014/main" val="10000"/>
                  </a:ext>
                </a:extLst>
              </a:tr>
              <a:tr h="483484">
                <a:tc rowSpan="2">
                  <a:txBody>
                    <a:bodyPr/>
                    <a:lstStyle/>
                    <a:p>
                      <a:pPr algn="ct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例行工作</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70%</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20%</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rPr>
                        <a:t>10%</a:t>
                      </a:r>
                    </a:p>
                  </a:txBody>
                  <a:tcPr anchor="ctr" horzOverflow="overflow"/>
                </a:tc>
                <a:extLst>
                  <a:ext uri="{0D108BD9-81ED-4DB2-BD59-A6C34878D82A}">
                    <a16:rowId xmlns:a16="http://schemas.microsoft.com/office/drawing/2014/main" val="10001"/>
                  </a:ext>
                </a:extLst>
              </a:tr>
              <a:tr h="596638">
                <a:tc vMerge="1">
                  <a:txBody>
                    <a:bodyPr/>
                    <a:lstStyle/>
                    <a:p>
                      <a:endParaRPr lang="zh-CN"/>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遵守规定</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对例行工作的验收</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检查终端的符合性</a:t>
                      </a:r>
                    </a:p>
                  </a:txBody>
                  <a:tcPr anchor="ctr" horzOverflow="overflow"/>
                </a:tc>
                <a:extLst>
                  <a:ext uri="{0D108BD9-81ED-4DB2-BD59-A6C34878D82A}">
                    <a16:rowId xmlns:a16="http://schemas.microsoft.com/office/drawing/2014/main" val="10002"/>
                  </a:ext>
                </a:extLst>
              </a:tr>
              <a:tr h="483482">
                <a:tc rowSpan="2">
                  <a:txBody>
                    <a:bodyPr/>
                    <a:lstStyle/>
                    <a:p>
                      <a:pPr algn="ct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问题工作</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20%</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60%</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20%</a:t>
                      </a:r>
                    </a:p>
                  </a:txBody>
                  <a:tcPr anchor="ctr" horzOverflow="overflow"/>
                </a:tc>
                <a:extLst>
                  <a:ext uri="{0D108BD9-81ED-4DB2-BD59-A6C34878D82A}">
                    <a16:rowId xmlns:a16="http://schemas.microsoft.com/office/drawing/2014/main" val="10003"/>
                  </a:ext>
                </a:extLst>
              </a:tr>
              <a:tr h="596638">
                <a:tc vMerge="1">
                  <a:txBody>
                    <a:bodyPr/>
                    <a:lstStyle/>
                    <a:p>
                      <a:endParaRPr lang="zh-CN"/>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发现，并报告</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分析、查找根源，提出解决方案及需要的资源</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批准方案，提供资源</a:t>
                      </a:r>
                    </a:p>
                  </a:txBody>
                  <a:tcPr anchor="ctr" horzOverflow="overflow"/>
                </a:tc>
                <a:extLst>
                  <a:ext uri="{0D108BD9-81ED-4DB2-BD59-A6C34878D82A}">
                    <a16:rowId xmlns:a16="http://schemas.microsoft.com/office/drawing/2014/main" val="10004"/>
                  </a:ext>
                </a:extLst>
              </a:tr>
              <a:tr h="446896">
                <a:tc rowSpan="2">
                  <a:txBody>
                    <a:bodyPr/>
                    <a:lstStyle/>
                    <a:p>
                      <a:pPr algn="ct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创新工作</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10%</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20%</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70%</a:t>
                      </a:r>
                    </a:p>
                  </a:txBody>
                  <a:tcPr anchor="ctr" horzOverflow="overflow"/>
                </a:tc>
                <a:extLst>
                  <a:ext uri="{0D108BD9-81ED-4DB2-BD59-A6C34878D82A}">
                    <a16:rowId xmlns:a16="http://schemas.microsoft.com/office/drawing/2014/main" val="10005"/>
                  </a:ext>
                </a:extLst>
              </a:tr>
              <a:tr h="596638">
                <a:tc vMerge="1">
                  <a:txBody>
                    <a:bodyPr/>
                    <a:lstStyle/>
                    <a:p>
                      <a:endParaRPr lang="zh-CN"/>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在新的例行工作中创新方法</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不走样的复制创新工作，并转化为可操作的程序</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新的思路、方向、路线，否定自己过去，并试验</a:t>
                      </a:r>
                    </a:p>
                  </a:txBody>
                  <a:tcPr anchor="ctr" horzOverflow="overflow"/>
                </a:tc>
                <a:extLst>
                  <a:ext uri="{0D108BD9-81ED-4DB2-BD59-A6C34878D82A}">
                    <a16:rowId xmlns:a16="http://schemas.microsoft.com/office/drawing/2014/main" val="10006"/>
                  </a:ext>
                </a:extLst>
              </a:tr>
            </a:tbl>
          </a:graphicData>
        </a:graphic>
      </p:graphicFrame>
      <p:sp>
        <p:nvSpPr>
          <p:cNvPr id="15" name="TextBox 6"/>
          <p:cNvSpPr txBox="1">
            <a:spLocks noChangeArrowheads="1"/>
          </p:cNvSpPr>
          <p:nvPr/>
        </p:nvSpPr>
        <p:spPr bwMode="auto">
          <a:xfrm>
            <a:off x="2616713" y="1614572"/>
            <a:ext cx="3827495" cy="446276"/>
          </a:xfrm>
          <a:prstGeom prst="rect">
            <a:avLst/>
          </a:prstGeom>
          <a:noFill/>
          <a:ln w="9525">
            <a:noFill/>
            <a:miter lim="800000"/>
          </a:ln>
        </p:spPr>
        <p:txBody>
          <a:bodyPr wrap="square">
            <a:spAutoFit/>
          </a:bodyPr>
          <a:lstStyle/>
          <a:p>
            <a:pPr algn="ctr"/>
            <a:r>
              <a:rPr lang="zh-CN" altLang="en-US" sz="2300" b="1" dirty="0">
                <a:solidFill>
                  <a:srgbClr val="00C4F0"/>
                </a:solidFill>
                <a:latin typeface="微软雅黑" panose="020B0503020204020204" pitchFamily="34" charset="-122"/>
                <a:ea typeface="微软雅黑" panose="020B0503020204020204" pitchFamily="34" charset="-122"/>
              </a:rPr>
              <a:t>不同层次管理者的工作重点</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par>
                          <p:cTn id="8" fill="hold">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3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48408" y="476672"/>
            <a:ext cx="5903912" cy="576064"/>
            <a:chOff x="1548408" y="476672"/>
            <a:chExt cx="5903912" cy="576064"/>
          </a:xfrm>
        </p:grpSpPr>
        <p:cxnSp>
          <p:nvCxnSpPr>
            <p:cNvPr id="5" name="直接连接符​​ 8"/>
            <p:cNvCxnSpPr/>
            <p:nvPr/>
          </p:nvCxnSpPr>
          <p:spPr bwMode="auto">
            <a:xfrm>
              <a:off x="1548408" y="1052736"/>
              <a:ext cx="5903912" cy="0"/>
            </a:xfrm>
            <a:prstGeom prst="line">
              <a:avLst/>
            </a:prstGeom>
            <a:ln>
              <a:solidFill>
                <a:srgbClr val="FC6204"/>
              </a:solidFill>
              <a:prstDash val="dash"/>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2051720" y="476672"/>
              <a:ext cx="4968552" cy="453679"/>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6" tIns="45713" rIns="91426" bIns="45713" anchor="ctr"/>
            <a:lstStyle/>
            <a:p>
              <a:pPr eaLnBrk="0" hangingPunct="0">
                <a:buFont typeface="Wingdings" panose="05000000000000000000" pitchFamily="2" charset="2"/>
                <a:buNone/>
              </a:pPr>
              <a:r>
                <a:rPr lang="zh-CN" altLang="en-US" sz="2800" b="1" dirty="0">
                  <a:solidFill>
                    <a:schemeClr val="tx1">
                      <a:lumMod val="65000"/>
                      <a:lumOff val="35000"/>
                    </a:schemeClr>
                  </a:solidFill>
                  <a:latin typeface="Arial" panose="020B0604020202020204"/>
                  <a:ea typeface="微软雅黑" panose="020B0503020204020204" pitchFamily="34" charset="-122"/>
                  <a:cs typeface="Arial" panose="020B0604020202020204"/>
                </a:rPr>
                <a:t>针对上中下三层的</a:t>
              </a:r>
              <a:r>
                <a:rPr lang="zh-CN" altLang="en-US" sz="3800" b="1" dirty="0">
                  <a:solidFill>
                    <a:srgbClr val="00C4F0"/>
                  </a:solidFill>
                  <a:latin typeface="微软雅黑" panose="020B0503020204020204" pitchFamily="34" charset="-122"/>
                  <a:ea typeface="微软雅黑" panose="020B0503020204020204" pitchFamily="34" charset="-122"/>
                </a:rPr>
                <a:t>定位分析</a:t>
              </a:r>
              <a:endParaRPr lang="zh-CN" altLang="en-US" sz="3200" b="1" dirty="0">
                <a:solidFill>
                  <a:prstClr val="white">
                    <a:lumMod val="65000"/>
                  </a:prstClr>
                </a:solidFill>
                <a:latin typeface="Arial" panose="020B0604020202020204"/>
                <a:ea typeface="微软雅黑" panose="020B0503020204020204" pitchFamily="34" charset="-122"/>
                <a:cs typeface="Arial" panose="020B0604020202020204"/>
              </a:endParaRPr>
            </a:p>
          </p:txBody>
        </p:sp>
      </p:grpSp>
      <p:sp>
        <p:nvSpPr>
          <p:cNvPr id="22" name="矩形 4"/>
          <p:cNvSpPr>
            <a:spLocks noChangeArrowheads="1"/>
          </p:cNvSpPr>
          <p:nvPr/>
        </p:nvSpPr>
        <p:spPr bwMode="auto">
          <a:xfrm>
            <a:off x="754806" y="1533481"/>
            <a:ext cx="4177234" cy="1938992"/>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角色定位需要认清自己的位置、认清自己位置的职责、认清竞争者的位置，正视自己、正视社会，不能自欺欺人、狂妄自大，要以强烈的职业意识给自己的事业、未来确定一个角色。</a:t>
            </a:r>
          </a:p>
        </p:txBody>
      </p:sp>
      <p:grpSp>
        <p:nvGrpSpPr>
          <p:cNvPr id="8" name="组合 23"/>
          <p:cNvGrpSpPr/>
          <p:nvPr/>
        </p:nvGrpSpPr>
        <p:grpSpPr>
          <a:xfrm>
            <a:off x="617260" y="3579625"/>
            <a:ext cx="714380" cy="1643074"/>
            <a:chOff x="714348" y="5572140"/>
            <a:chExt cx="714380" cy="1643074"/>
          </a:xfrm>
        </p:grpSpPr>
        <p:sp>
          <p:nvSpPr>
            <p:cNvPr id="9" name="矩形 8"/>
            <p:cNvSpPr/>
            <p:nvPr/>
          </p:nvSpPr>
          <p:spPr>
            <a:xfrm>
              <a:off x="714348" y="5572140"/>
              <a:ext cx="526106" cy="1569660"/>
            </a:xfrm>
            <a:prstGeom prst="rect">
              <a:avLst/>
            </a:prstGeom>
            <a:noFill/>
          </p:spPr>
          <p:txBody>
            <a:bodyPr wrap="none" lIns="91440" tIns="45720" rIns="91440" bIns="45720">
              <a:spAutoFit/>
            </a:bodyPr>
            <a:lstStyle/>
            <a:p>
              <a:pPr algn="ctr"/>
              <a:r>
                <a:rPr lang="en-US" altLang="zh-CN" sz="9600" b="1" dirty="0">
                  <a:ln w="17780" cmpd="sng">
                    <a:solidFill>
                      <a:srgbClr val="4F81BD">
                        <a:tint val="3000"/>
                      </a:srgbClr>
                    </a:solidFill>
                    <a:prstDash val="solid"/>
                    <a:miter lim="800000"/>
                  </a:ln>
                  <a:solidFill>
                    <a:prstClr val="white">
                      <a:lumMod val="85000"/>
                    </a:prstClr>
                  </a:solidFill>
                  <a:effectLst>
                    <a:outerShdw blurRad="55000" dist="50800" dir="5400000" algn="tl">
                      <a:srgbClr val="000000">
                        <a:alpha val="33000"/>
                      </a:srgbClr>
                    </a:outerShdw>
                  </a:effectLst>
                  <a:latin typeface="Arial" panose="020B0604020202020204" pitchFamily="34" charset="0"/>
                  <a:ea typeface="微软雅黑" panose="020B0503020204020204" pitchFamily="34" charset="-122"/>
                  <a:cs typeface="Arial" panose="020B0604020202020204" pitchFamily="34" charset="0"/>
                </a:rPr>
                <a:t>‘</a:t>
              </a:r>
              <a:endParaRPr lang="zh-CN" altLang="en-US" sz="9600" b="1" dirty="0">
                <a:ln w="17780" cmpd="sng">
                  <a:solidFill>
                    <a:srgbClr val="4F81BD">
                      <a:tint val="3000"/>
                    </a:srgbClr>
                  </a:solidFill>
                  <a:prstDash val="solid"/>
                  <a:miter lim="800000"/>
                </a:ln>
                <a:solidFill>
                  <a:prstClr val="white">
                    <a:lumMod val="85000"/>
                  </a:prstClr>
                </a:solidFill>
                <a:effectLst>
                  <a:outerShdw blurRad="55000" dist="50800" dir="5400000" algn="tl">
                    <a:srgbClr val="000000">
                      <a:alpha val="3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10" name="矩形 9"/>
            <p:cNvSpPr/>
            <p:nvPr/>
          </p:nvSpPr>
          <p:spPr>
            <a:xfrm>
              <a:off x="902622" y="5645554"/>
              <a:ext cx="526106" cy="1569660"/>
            </a:xfrm>
            <a:prstGeom prst="rect">
              <a:avLst/>
            </a:prstGeom>
            <a:noFill/>
          </p:spPr>
          <p:txBody>
            <a:bodyPr wrap="none" lIns="91440" tIns="45720" rIns="91440" bIns="45720">
              <a:spAutoFit/>
            </a:bodyPr>
            <a:lstStyle/>
            <a:p>
              <a:pPr algn="ctr"/>
              <a:r>
                <a:rPr lang="en-US" altLang="zh-CN" sz="9600" b="1" dirty="0">
                  <a:ln w="17780" cmpd="sng">
                    <a:solidFill>
                      <a:srgbClr val="4F81BD">
                        <a:tint val="3000"/>
                      </a:srgbClr>
                    </a:solidFill>
                    <a:prstDash val="solid"/>
                    <a:miter lim="800000"/>
                  </a:ln>
                  <a:solidFill>
                    <a:srgbClr val="00B0F0"/>
                  </a:solidFill>
                  <a:effectLst>
                    <a:outerShdw blurRad="55000" dist="50800" dir="5400000" algn="tl">
                      <a:srgbClr val="000000">
                        <a:alpha val="33000"/>
                      </a:srgbClr>
                    </a:outerShdw>
                  </a:effectLst>
                  <a:latin typeface="Arial" panose="020B0604020202020204" pitchFamily="34" charset="0"/>
                  <a:ea typeface="微软雅黑" panose="020B0503020204020204" pitchFamily="34" charset="-122"/>
                  <a:cs typeface="Arial" panose="020B0604020202020204" pitchFamily="34" charset="0"/>
                </a:rPr>
                <a:t>‘</a:t>
              </a:r>
              <a:endParaRPr lang="zh-CN" altLang="en-US" sz="9600" b="1" dirty="0">
                <a:ln w="17780" cmpd="sng">
                  <a:solidFill>
                    <a:srgbClr val="4F81BD">
                      <a:tint val="3000"/>
                    </a:srgbClr>
                  </a:solidFill>
                  <a:prstDash val="solid"/>
                  <a:miter lim="800000"/>
                </a:ln>
                <a:solidFill>
                  <a:srgbClr val="00B0F0"/>
                </a:solidFill>
                <a:effectLst>
                  <a:outerShdw blurRad="55000" dist="50800" dir="5400000" algn="tl">
                    <a:srgbClr val="000000">
                      <a:alpha val="33000"/>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11" name="矩形 10"/>
          <p:cNvSpPr/>
          <p:nvPr/>
        </p:nvSpPr>
        <p:spPr>
          <a:xfrm>
            <a:off x="1475656" y="4371603"/>
            <a:ext cx="5798891" cy="1505669"/>
          </a:xfrm>
          <a:prstGeom prst="rect">
            <a:avLst/>
          </a:prstGeom>
          <a:noFill/>
        </p:spPr>
        <p:txBody>
          <a:bodyPr wrap="square" lIns="91440" tIns="45720" rIns="91440" bIns="45720">
            <a:spAutoFit/>
          </a:bodyPr>
          <a:lstStyle/>
          <a:p>
            <a:pPr>
              <a:lnSpc>
                <a:spcPts val="3800"/>
              </a:lnSpc>
            </a:pPr>
            <a:r>
              <a:rPr lang="zh-CN" altLang="en-US" sz="2400" b="1" dirty="0">
                <a:ln w="17780" cmpd="sng">
                  <a:noFill/>
                  <a:prstDash val="solid"/>
                  <a:miter lim="800000"/>
                </a:ln>
                <a:solidFill>
                  <a:srgbClr val="00B0F0"/>
                </a:solidFill>
                <a:effectLst>
                  <a:outerShdw blurRad="63500" dist="12700" sx="101000" sy="101000" algn="ctr" rotWithShape="0">
                    <a:prstClr val="white">
                      <a:lumMod val="65000"/>
                      <a:alpha val="32000"/>
                    </a:prstClr>
                  </a:outerShdw>
                </a:effectLst>
                <a:latin typeface="微软雅黑" panose="020B0503020204020204" pitchFamily="34" charset="-122"/>
                <a:ea typeface="微软雅黑" panose="020B0503020204020204" pitchFamily="34" charset="-122"/>
              </a:rPr>
              <a:t>角色是规定一个人活动的特定范围和与人的地位相适应的权利义务与行为规范，是组织对一个处于特定地位的人的行为期待。 </a:t>
            </a:r>
          </a:p>
        </p:txBody>
      </p:sp>
      <p:grpSp>
        <p:nvGrpSpPr>
          <p:cNvPr id="12" name="组合 24"/>
          <p:cNvGrpSpPr/>
          <p:nvPr/>
        </p:nvGrpSpPr>
        <p:grpSpPr>
          <a:xfrm rot="10800000">
            <a:off x="7452321" y="4667651"/>
            <a:ext cx="714380" cy="1569660"/>
            <a:chOff x="714348" y="5479116"/>
            <a:chExt cx="714380" cy="1569660"/>
          </a:xfrm>
        </p:grpSpPr>
        <p:sp>
          <p:nvSpPr>
            <p:cNvPr id="13" name="矩形 12"/>
            <p:cNvSpPr/>
            <p:nvPr/>
          </p:nvSpPr>
          <p:spPr>
            <a:xfrm>
              <a:off x="902622" y="5479116"/>
              <a:ext cx="526106" cy="1569660"/>
            </a:xfrm>
            <a:prstGeom prst="rect">
              <a:avLst/>
            </a:prstGeom>
            <a:noFill/>
          </p:spPr>
          <p:txBody>
            <a:bodyPr wrap="none" lIns="91440" tIns="45720" rIns="91440" bIns="45720">
              <a:spAutoFit/>
            </a:bodyPr>
            <a:lstStyle/>
            <a:p>
              <a:pPr algn="ctr"/>
              <a:r>
                <a:rPr lang="en-US" altLang="zh-CN" sz="9600" b="1" dirty="0">
                  <a:ln w="17780" cmpd="sng">
                    <a:solidFill>
                      <a:srgbClr val="4F81BD">
                        <a:tint val="3000"/>
                      </a:srgbClr>
                    </a:solidFill>
                    <a:prstDash val="solid"/>
                    <a:miter lim="800000"/>
                  </a:ln>
                  <a:solidFill>
                    <a:srgbClr val="00B0F0"/>
                  </a:solidFill>
                  <a:effectLst>
                    <a:outerShdw blurRad="50800" dist="38100" dir="8100000" algn="tr"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rPr>
                <a:t>‘</a:t>
              </a:r>
              <a:endParaRPr lang="zh-CN" altLang="en-US" sz="9600" b="1" dirty="0">
                <a:ln w="17780" cmpd="sng">
                  <a:solidFill>
                    <a:srgbClr val="4F81BD">
                      <a:tint val="3000"/>
                    </a:srgbClr>
                  </a:solidFill>
                  <a:prstDash val="solid"/>
                  <a:miter lim="800000"/>
                </a:ln>
                <a:solidFill>
                  <a:srgbClr val="00B0F0"/>
                </a:solidFill>
                <a:effectLst>
                  <a:outerShdw blurRad="50800" dist="38100" dir="8100000" algn="tr"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14" name="矩形 13"/>
            <p:cNvSpPr/>
            <p:nvPr/>
          </p:nvSpPr>
          <p:spPr>
            <a:xfrm>
              <a:off x="714348" y="5479116"/>
              <a:ext cx="526106" cy="1569660"/>
            </a:xfrm>
            <a:prstGeom prst="rect">
              <a:avLst/>
            </a:prstGeom>
            <a:noFill/>
          </p:spPr>
          <p:txBody>
            <a:bodyPr wrap="none" lIns="91440" tIns="45720" rIns="91440" bIns="45720">
              <a:spAutoFit/>
            </a:bodyPr>
            <a:lstStyle/>
            <a:p>
              <a:pPr algn="ctr"/>
              <a:r>
                <a:rPr lang="en-US" altLang="zh-CN" sz="9600" b="1" dirty="0">
                  <a:ln w="17780" cmpd="sng">
                    <a:solidFill>
                      <a:srgbClr val="4F81BD">
                        <a:tint val="3000"/>
                      </a:srgbClr>
                    </a:solidFill>
                    <a:prstDash val="solid"/>
                    <a:miter lim="800000"/>
                  </a:ln>
                  <a:solidFill>
                    <a:prstClr val="white">
                      <a:lumMod val="85000"/>
                    </a:prstClr>
                  </a:solidFill>
                  <a:effectLst>
                    <a:outerShdw blurRad="50800" dist="38100" dir="8100000" algn="tr"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rPr>
                <a:t>‘</a:t>
              </a:r>
              <a:endParaRPr lang="zh-CN" altLang="en-US" sz="9600" b="1" dirty="0">
                <a:ln w="17780" cmpd="sng">
                  <a:solidFill>
                    <a:srgbClr val="4F81BD">
                      <a:tint val="3000"/>
                    </a:srgbClr>
                  </a:solidFill>
                  <a:prstDash val="solid"/>
                  <a:miter lim="800000"/>
                </a:ln>
                <a:solidFill>
                  <a:prstClr val="white">
                    <a:lumMod val="85000"/>
                  </a:prstClr>
                </a:solidFill>
                <a:effectLst>
                  <a:outerShdw blurRad="50800" dist="38100" dir="8100000" algn="tr"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endParaRPr>
            </a:p>
          </p:txBody>
        </p:sp>
      </p:grpSp>
      <p:pic>
        <p:nvPicPr>
          <p:cNvPr id="2" name="图片 1"/>
          <p:cNvPicPr>
            <a:picLocks noChangeAspect="1"/>
          </p:cNvPicPr>
          <p:nvPr/>
        </p:nvPicPr>
        <p:blipFill>
          <a:blip r:embed="rId2"/>
          <a:stretch>
            <a:fillRect/>
          </a:stretch>
        </p:blipFill>
        <p:spPr>
          <a:xfrm>
            <a:off x="5409805" y="1196752"/>
            <a:ext cx="2800800" cy="2815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48408" y="476672"/>
            <a:ext cx="5903912" cy="576064"/>
            <a:chOff x="1548408" y="476672"/>
            <a:chExt cx="5903912" cy="576064"/>
          </a:xfrm>
        </p:grpSpPr>
        <p:cxnSp>
          <p:nvCxnSpPr>
            <p:cNvPr id="5" name="直接连接符​​ 8"/>
            <p:cNvCxnSpPr/>
            <p:nvPr/>
          </p:nvCxnSpPr>
          <p:spPr bwMode="auto">
            <a:xfrm>
              <a:off x="1548408" y="1052736"/>
              <a:ext cx="5903912" cy="0"/>
            </a:xfrm>
            <a:prstGeom prst="line">
              <a:avLst/>
            </a:prstGeom>
            <a:ln>
              <a:solidFill>
                <a:srgbClr val="FC6204"/>
              </a:solidFill>
              <a:prstDash val="dash"/>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2051720" y="476672"/>
              <a:ext cx="4968552" cy="453679"/>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6" tIns="45713" rIns="91426" bIns="45713" anchor="ctr"/>
            <a:lstStyle/>
            <a:p>
              <a:pPr eaLnBrk="0" hangingPunct="0">
                <a:buFont typeface="Wingdings" panose="05000000000000000000" pitchFamily="2" charset="2"/>
                <a:buNone/>
              </a:pPr>
              <a:r>
                <a:rPr lang="zh-CN" altLang="en-US" sz="2800" b="1" dirty="0">
                  <a:solidFill>
                    <a:schemeClr val="tx1">
                      <a:lumMod val="65000"/>
                      <a:lumOff val="35000"/>
                    </a:schemeClr>
                  </a:solidFill>
                  <a:latin typeface="Arial" panose="020B0604020202020204"/>
                  <a:ea typeface="微软雅黑" panose="020B0503020204020204" pitchFamily="34" charset="-122"/>
                  <a:cs typeface="Arial" panose="020B0604020202020204"/>
                </a:rPr>
                <a:t>针对上中下三层的</a:t>
              </a:r>
              <a:r>
                <a:rPr lang="zh-CN" altLang="en-US" sz="3800" b="1" dirty="0">
                  <a:solidFill>
                    <a:srgbClr val="00C4F0"/>
                  </a:solidFill>
                  <a:latin typeface="微软雅黑" panose="020B0503020204020204" pitchFamily="34" charset="-122"/>
                  <a:ea typeface="微软雅黑" panose="020B0503020204020204" pitchFamily="34" charset="-122"/>
                </a:rPr>
                <a:t>定位分析</a:t>
              </a:r>
              <a:endParaRPr lang="zh-CN" altLang="en-US" sz="3200" b="1" dirty="0">
                <a:solidFill>
                  <a:prstClr val="white">
                    <a:lumMod val="65000"/>
                  </a:prstClr>
                </a:solidFill>
                <a:latin typeface="Arial" panose="020B0604020202020204"/>
                <a:ea typeface="微软雅黑" panose="020B0503020204020204" pitchFamily="34" charset="-122"/>
                <a:cs typeface="Arial" panose="020B0604020202020204"/>
              </a:endParaRPr>
            </a:p>
          </p:txBody>
        </p:sp>
      </p:grpSp>
      <p:sp>
        <p:nvSpPr>
          <p:cNvPr id="15" name="矩形 14"/>
          <p:cNvSpPr/>
          <p:nvPr/>
        </p:nvSpPr>
        <p:spPr>
          <a:xfrm>
            <a:off x="827584" y="1177702"/>
            <a:ext cx="7560840" cy="5112568"/>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16" name="表格 15"/>
          <p:cNvGraphicFramePr>
            <a:graphicFrameLocks noGrp="1"/>
          </p:cNvGraphicFramePr>
          <p:nvPr/>
        </p:nvGraphicFramePr>
        <p:xfrm>
          <a:off x="899592" y="1772816"/>
          <a:ext cx="7416824" cy="444376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tblGrid>
              <a:tr h="587124">
                <a:tc>
                  <a:txBody>
                    <a:bodyPr/>
                    <a:lstStyle/>
                    <a:p>
                      <a:pPr algn="ctr"/>
                      <a:r>
                        <a:rPr lang="zh-CN" altLang="en-US" sz="1900" dirty="0">
                          <a:latin typeface="微软雅黑" panose="020B0503020204020204" pitchFamily="34" charset="-122"/>
                          <a:ea typeface="微软雅黑" panose="020B0503020204020204" pitchFamily="34" charset="-122"/>
                        </a:rPr>
                        <a:t>类别</a:t>
                      </a:r>
                    </a:p>
                  </a:txBody>
                  <a:tcPr anchor="ctr"/>
                </a:tc>
                <a:tc>
                  <a:txBody>
                    <a:bodyPr/>
                    <a:lstStyle/>
                    <a:p>
                      <a:pPr algn="ctr"/>
                      <a:r>
                        <a:rPr lang="zh-CN" altLang="en-US" sz="1900" dirty="0">
                          <a:latin typeface="微软雅黑" panose="020B0503020204020204" pitchFamily="34" charset="-122"/>
                          <a:ea typeface="微软雅黑" panose="020B0503020204020204" pitchFamily="34" charset="-122"/>
                        </a:rPr>
                        <a:t>权责分析</a:t>
                      </a:r>
                    </a:p>
                  </a:txBody>
                  <a:tcPr anchor="ctr"/>
                </a:tc>
                <a:tc>
                  <a:txBody>
                    <a:bodyPr/>
                    <a:lstStyle/>
                    <a:p>
                      <a:pPr algn="ctr"/>
                      <a:r>
                        <a:rPr lang="zh-CN" altLang="en-US" sz="1900" dirty="0">
                          <a:latin typeface="微软雅黑" panose="020B0503020204020204" pitchFamily="34" charset="-122"/>
                          <a:ea typeface="微软雅黑" panose="020B0503020204020204" pitchFamily="34" charset="-122"/>
                        </a:rPr>
                        <a:t>角色定位</a:t>
                      </a:r>
                    </a:p>
                  </a:txBody>
                  <a:tcPr anchor="ctr"/>
                </a:tc>
                <a:extLst>
                  <a:ext uri="{0D108BD9-81ED-4DB2-BD59-A6C34878D82A}">
                    <a16:rowId xmlns:a16="http://schemas.microsoft.com/office/drawing/2014/main" val="10000"/>
                  </a:ext>
                </a:extLst>
              </a:tr>
              <a:tr h="404913">
                <a:tc rowSpan="4">
                  <a:txBody>
                    <a:bodyPr/>
                    <a:lstStyle/>
                    <a:p>
                      <a:pPr algn="ct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承上</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对组织目标负责</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规划者</a:t>
                      </a:r>
                    </a:p>
                  </a:txBody>
                  <a:tcPr anchor="ctr" horzOverflow="overflow"/>
                </a:tc>
                <a:extLst>
                  <a:ext uri="{0D108BD9-81ED-4DB2-BD59-A6C34878D82A}">
                    <a16:rowId xmlns:a16="http://schemas.microsoft.com/office/drawing/2014/main" val="10001"/>
                  </a:ext>
                </a:extLst>
              </a:tr>
              <a:tr h="444275">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承担单位职责，执行上司的指示</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执行者</a:t>
                      </a:r>
                    </a:p>
                  </a:txBody>
                  <a:tcPr anchor="ctr" horzOverflow="overflow"/>
                </a:tc>
                <a:extLst>
                  <a:ext uri="{0D108BD9-81ED-4DB2-BD59-A6C34878D82A}">
                    <a16:rowId xmlns:a16="http://schemas.microsoft.com/office/drawing/2014/main" val="10002"/>
                  </a:ext>
                </a:extLst>
              </a:tr>
              <a:tr h="412777">
                <a:tc vMerge="1">
                  <a:txBody>
                    <a:bodyPr/>
                    <a:lstStyle/>
                    <a:p>
                      <a:endParaRPr lang="zh-CN"/>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发现问题和提出建议</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危机</a:t>
                      </a:r>
                      <a:r>
                        <a:rPr kumimoji="0" lang="en-US" altLang="zh-CN" sz="15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a:t>
                      </a:r>
                      <a:r>
                        <a:rPr kumimoji="0" lang="zh-CN" altLang="en-US" sz="15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问题解决者</a:t>
                      </a:r>
                    </a:p>
                  </a:txBody>
                  <a:tcPr anchor="ctr" horzOverflow="overflow"/>
                </a:tc>
                <a:extLst>
                  <a:ext uri="{0D108BD9-81ED-4DB2-BD59-A6C34878D82A}">
                    <a16:rowId xmlns:a16="http://schemas.microsoft.com/office/drawing/2014/main" val="10003"/>
                  </a:ext>
                </a:extLst>
              </a:tr>
              <a:tr h="452139">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自我管理，对自我的成长、进步负责</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模范者</a:t>
                      </a:r>
                    </a:p>
                  </a:txBody>
                  <a:tcPr anchor="ctr" horzOverflow="overflow"/>
                </a:tc>
                <a:extLst>
                  <a:ext uri="{0D108BD9-81ED-4DB2-BD59-A6C34878D82A}">
                    <a16:rowId xmlns:a16="http://schemas.microsoft.com/office/drawing/2014/main" val="10004"/>
                  </a:ext>
                </a:extLst>
              </a:tr>
              <a:tr h="420642">
                <a:tc rowSpan="4">
                  <a:txBody>
                    <a:bodyPr/>
                    <a:lstStyle/>
                    <a:p>
                      <a:pPr algn="ct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启下</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对下属目标达成负责</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绩效伙伴</a:t>
                      </a:r>
                    </a:p>
                  </a:txBody>
                  <a:tcPr anchor="ctr" horzOverflow="overflow"/>
                </a:tc>
                <a:extLst>
                  <a:ext uri="{0D108BD9-81ED-4DB2-BD59-A6C34878D82A}">
                    <a16:rowId xmlns:a16="http://schemas.microsoft.com/office/drawing/2014/main" val="10005"/>
                  </a:ext>
                </a:extLst>
              </a:tr>
              <a:tr h="460004">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对下属按要求履行岗位职责负责</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监督</a:t>
                      </a:r>
                      <a:r>
                        <a:rPr kumimoji="0" lang="en-US" altLang="zh-CN" sz="15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a:t>
                      </a:r>
                      <a:r>
                        <a:rPr kumimoji="0" lang="zh-CN" altLang="en-US" sz="15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控制者</a:t>
                      </a:r>
                    </a:p>
                  </a:txBody>
                  <a:tcPr anchor="ctr" horzOverflow="overflow"/>
                </a:tc>
                <a:extLst>
                  <a:ext uri="{0D108BD9-81ED-4DB2-BD59-A6C34878D82A}">
                    <a16:rowId xmlns:a16="http://schemas.microsoft.com/office/drawing/2014/main" val="10006"/>
                  </a:ext>
                </a:extLst>
              </a:tr>
              <a:tr h="428506">
                <a:tc vMerge="1">
                  <a:txBody>
                    <a:bodyPr/>
                    <a:lstStyle/>
                    <a:p>
                      <a:endParaRPr lang="zh-CN"/>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对团队建设负责</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领导者</a:t>
                      </a:r>
                    </a:p>
                  </a:txBody>
                  <a:tcPr anchor="ctr" horzOverflow="overflow"/>
                </a:tc>
                <a:extLst>
                  <a:ext uri="{0D108BD9-81ED-4DB2-BD59-A6C34878D82A}">
                    <a16:rowId xmlns:a16="http://schemas.microsoft.com/office/drawing/2014/main" val="10007"/>
                  </a:ext>
                </a:extLst>
              </a:tr>
              <a:tr h="397009">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对下属的成长、进步负责</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教练员</a:t>
                      </a:r>
                    </a:p>
                  </a:txBody>
                  <a:tcPr anchor="ctr" horzOverflow="overflow"/>
                </a:tc>
                <a:extLst>
                  <a:ext uri="{0D108BD9-81ED-4DB2-BD59-A6C34878D82A}">
                    <a16:rowId xmlns:a16="http://schemas.microsoft.com/office/drawing/2014/main" val="10008"/>
                  </a:ext>
                </a:extLst>
              </a:tr>
              <a:tr h="436371">
                <a:tc>
                  <a:txBody>
                    <a:bodyPr/>
                    <a:lstStyle/>
                    <a:p>
                      <a:pPr algn="ct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平行</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沟通、协调、合作</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zh-CN" altLang="en-US" sz="15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内部客户</a:t>
                      </a:r>
                    </a:p>
                  </a:txBody>
                  <a:tcPr anchor="ctr" horzOverflow="overflow"/>
                </a:tc>
                <a:extLst>
                  <a:ext uri="{0D108BD9-81ED-4DB2-BD59-A6C34878D82A}">
                    <a16:rowId xmlns:a16="http://schemas.microsoft.com/office/drawing/2014/main" val="10009"/>
                  </a:ext>
                </a:extLst>
              </a:tr>
            </a:tbl>
          </a:graphicData>
        </a:graphic>
      </p:graphicFrame>
      <p:sp>
        <p:nvSpPr>
          <p:cNvPr id="17" name="TextBox 6"/>
          <p:cNvSpPr txBox="1">
            <a:spLocks noChangeArrowheads="1"/>
          </p:cNvSpPr>
          <p:nvPr/>
        </p:nvSpPr>
        <p:spPr bwMode="auto">
          <a:xfrm>
            <a:off x="2616713" y="1268760"/>
            <a:ext cx="3827495" cy="446276"/>
          </a:xfrm>
          <a:prstGeom prst="rect">
            <a:avLst/>
          </a:prstGeom>
          <a:noFill/>
          <a:ln w="9525">
            <a:noFill/>
            <a:miter lim="800000"/>
          </a:ln>
        </p:spPr>
        <p:txBody>
          <a:bodyPr wrap="square">
            <a:spAutoFit/>
          </a:bodyPr>
          <a:lstStyle/>
          <a:p>
            <a:pPr algn="ctr"/>
            <a:r>
              <a:rPr lang="zh-CN" altLang="en-US" sz="2300" b="1" dirty="0">
                <a:solidFill>
                  <a:srgbClr val="00C4F0"/>
                </a:solidFill>
                <a:latin typeface="微软雅黑" panose="020B0503020204020204" pitchFamily="34" charset="-122"/>
                <a:ea typeface="微软雅黑" panose="020B0503020204020204" pitchFamily="34" charset="-122"/>
              </a:rPr>
              <a:t>管理者的角色定位分析表</a:t>
            </a:r>
          </a:p>
        </p:txBody>
      </p:sp>
      <p:pic>
        <p:nvPicPr>
          <p:cNvPr id="1027" name="Picture 3" descr="E:\仝德志文件，勿删！\03-参考文档\！PPT图片及版面资源\PPT精美插图\问号\立体问号.png"/>
          <p:cNvPicPr>
            <a:picLocks noChangeArrowheads="1"/>
          </p:cNvPicPr>
          <p:nvPr/>
        </p:nvPicPr>
        <p:blipFill>
          <a:blip r:embed="rId2" cstate="screen"/>
          <a:srcRect/>
          <a:stretch>
            <a:fillRect/>
          </a:stretch>
        </p:blipFill>
        <p:spPr bwMode="auto">
          <a:xfrm>
            <a:off x="2267744" y="2348880"/>
            <a:ext cx="3600000" cy="387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tdz\桌面\问号.png"/>
          <p:cNvPicPr>
            <a:picLocks noChangeAspect="1" noChangeArrowheads="1"/>
          </p:cNvPicPr>
          <p:nvPr/>
        </p:nvPicPr>
        <p:blipFill>
          <a:blip r:embed="rId3"/>
          <a:srcRect/>
          <a:stretch>
            <a:fillRect/>
          </a:stretch>
        </p:blipFill>
        <p:spPr bwMode="auto">
          <a:xfrm>
            <a:off x="5867744" y="2380704"/>
            <a:ext cx="2438400" cy="378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4)">
                                      <p:cBhvr>
                                        <p:cTn id="13" dur="2000"/>
                                        <p:tgtEl>
                                          <p:spTgt spid="15"/>
                                        </p:tgtEl>
                                      </p:cBhvr>
                                    </p:animEffect>
                                  </p:childTnLst>
                                </p:cTn>
                              </p:par>
                            </p:childTnLst>
                          </p:cTn>
                        </p:par>
                        <p:par>
                          <p:cTn id="14" fill="hold">
                            <p:stCondLst>
                              <p:cond delay="3000"/>
                            </p:stCondLst>
                            <p:childTnLst>
                              <p:par>
                                <p:cTn id="15" presetID="17" presetClass="entr" presetSubtype="1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childTnLst>
                                </p:cTn>
                              </p:par>
                            </p:childTnLst>
                          </p:cTn>
                        </p:par>
                        <p:par>
                          <p:cTn id="19" fill="hold">
                            <p:stCondLst>
                              <p:cond delay="4000"/>
                            </p:stCondLst>
                            <p:childTnLst>
                              <p:par>
                                <p:cTn id="20" presetID="3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800" decel="100000"/>
                                        <p:tgtEl>
                                          <p:spTgt spid="16"/>
                                        </p:tgtEl>
                                      </p:cBhvr>
                                    </p:animEffect>
                                    <p:anim calcmode="lin" valueType="num">
                                      <p:cBhvr>
                                        <p:cTn id="23" dur="800" decel="100000" fill="hold"/>
                                        <p:tgtEl>
                                          <p:spTgt spid="16"/>
                                        </p:tgtEl>
                                        <p:attrNameLst>
                                          <p:attrName>style.rotation</p:attrName>
                                        </p:attrNameLst>
                                      </p:cBhvr>
                                      <p:tavLst>
                                        <p:tav tm="0">
                                          <p:val>
                                            <p:fltVal val="-90"/>
                                          </p:val>
                                        </p:tav>
                                        <p:tav tm="100000">
                                          <p:val>
                                            <p:fltVal val="0"/>
                                          </p:val>
                                        </p:tav>
                                      </p:tavLst>
                                    </p:anim>
                                    <p:anim calcmode="lin" valueType="num">
                                      <p:cBhvr>
                                        <p:cTn id="24" dur="800" decel="100000" fill="hold"/>
                                        <p:tgtEl>
                                          <p:spTgt spid="16"/>
                                        </p:tgtEl>
                                        <p:attrNameLst>
                                          <p:attrName>ppt_x</p:attrName>
                                        </p:attrNameLst>
                                      </p:cBhvr>
                                      <p:tavLst>
                                        <p:tav tm="0">
                                          <p:val>
                                            <p:strVal val="#ppt_x+0.4"/>
                                          </p:val>
                                        </p:tav>
                                        <p:tav tm="100000">
                                          <p:val>
                                            <p:strVal val="#ppt_x-0.05"/>
                                          </p:val>
                                        </p:tav>
                                      </p:tavLst>
                                    </p:anim>
                                    <p:anim calcmode="lin" valueType="num">
                                      <p:cBhvr>
                                        <p:cTn id="25" dur="800" decel="100000" fill="hold"/>
                                        <p:tgtEl>
                                          <p:spTgt spid="16"/>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28" presetID="52" presetClass="entr" presetSubtype="0" fill="hold" nodeType="withEffect">
                                  <p:stCondLst>
                                    <p:cond delay="0"/>
                                  </p:stCondLst>
                                  <p:childTnLst>
                                    <p:set>
                                      <p:cBhvr>
                                        <p:cTn id="29" dur="1" fill="hold">
                                          <p:stCondLst>
                                            <p:cond delay="0"/>
                                          </p:stCondLst>
                                        </p:cTn>
                                        <p:tgtEl>
                                          <p:spTgt spid="1027"/>
                                        </p:tgtEl>
                                        <p:attrNameLst>
                                          <p:attrName>style.visibility</p:attrName>
                                        </p:attrNameLst>
                                      </p:cBhvr>
                                      <p:to>
                                        <p:strVal val="visible"/>
                                      </p:to>
                                    </p:set>
                                    <p:animScale>
                                      <p:cBhvr>
                                        <p:cTn id="30" dur="1000" decel="50000" fill="hold">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027"/>
                                        </p:tgtEl>
                                        <p:attrNameLst>
                                          <p:attrName>ppt_x</p:attrName>
                                          <p:attrName>ppt_y</p:attrName>
                                        </p:attrNameLst>
                                      </p:cBhvr>
                                    </p:animMotion>
                                    <p:animEffect transition="in" filter="fade">
                                      <p:cBhvr>
                                        <p:cTn id="32" dur="1000"/>
                                        <p:tgtEl>
                                          <p:spTgt spid="1027"/>
                                        </p:tgtEl>
                                      </p:cBhvr>
                                    </p:animEffect>
                                  </p:childTnLst>
                                </p:cTn>
                              </p:par>
                              <p:par>
                                <p:cTn id="33" presetID="52"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Scale>
                                      <p:cBhvr>
                                        <p:cTn id="35" dur="1000" decel="50000" fill="hold">
                                          <p:stCondLst>
                                            <p:cond delay="0"/>
                                          </p:stCondLst>
                                        </p:cTn>
                                        <p:tgtEl>
                                          <p:spTgt spid="10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028"/>
                                        </p:tgtEl>
                                        <p:attrNameLst>
                                          <p:attrName>ppt_x</p:attrName>
                                          <p:attrName>ppt_y</p:attrName>
                                        </p:attrNameLst>
                                      </p:cBhvr>
                                    </p:animMotion>
                                    <p:animEffect transition="in" filter="fade">
                                      <p:cBhvr>
                                        <p:cTn id="37" dur="1000"/>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xit" presetSubtype="0" accel="100000" fill="hold" nodeType="clickEffect">
                                  <p:stCondLst>
                                    <p:cond delay="0"/>
                                  </p:stCondLst>
                                  <p:childTnLst>
                                    <p:anim calcmode="lin" valueType="num">
                                      <p:cBhvr>
                                        <p:cTn id="41" dur="1500"/>
                                        <p:tgtEl>
                                          <p:spTgt spid="1027"/>
                                        </p:tgtEl>
                                        <p:attrNameLst>
                                          <p:attrName>ppt_w</p:attrName>
                                        </p:attrNameLst>
                                      </p:cBhvr>
                                      <p:tavLst>
                                        <p:tav tm="0">
                                          <p:val>
                                            <p:strVal val="ppt_w"/>
                                          </p:val>
                                        </p:tav>
                                        <p:tav tm="100000">
                                          <p:val>
                                            <p:fltVal val="0"/>
                                          </p:val>
                                        </p:tav>
                                      </p:tavLst>
                                    </p:anim>
                                    <p:anim calcmode="lin" valueType="num">
                                      <p:cBhvr>
                                        <p:cTn id="42" dur="1500"/>
                                        <p:tgtEl>
                                          <p:spTgt spid="1027"/>
                                        </p:tgtEl>
                                        <p:attrNameLst>
                                          <p:attrName>ppt_h</p:attrName>
                                        </p:attrNameLst>
                                      </p:cBhvr>
                                      <p:tavLst>
                                        <p:tav tm="0">
                                          <p:val>
                                            <p:strVal val="ppt_h"/>
                                          </p:val>
                                        </p:tav>
                                        <p:tav tm="100000">
                                          <p:val>
                                            <p:fltVal val="0"/>
                                          </p:val>
                                        </p:tav>
                                      </p:tavLst>
                                    </p:anim>
                                    <p:anim calcmode="lin" valueType="num">
                                      <p:cBhvr>
                                        <p:cTn id="43" dur="1500"/>
                                        <p:tgtEl>
                                          <p:spTgt spid="1027"/>
                                        </p:tgtEl>
                                        <p:attrNameLst>
                                          <p:attrName>style.rotation</p:attrName>
                                        </p:attrNameLst>
                                      </p:cBhvr>
                                      <p:tavLst>
                                        <p:tav tm="0">
                                          <p:val>
                                            <p:fltVal val="0"/>
                                          </p:val>
                                        </p:tav>
                                        <p:tav tm="100000">
                                          <p:val>
                                            <p:fltVal val="360"/>
                                          </p:val>
                                        </p:tav>
                                      </p:tavLst>
                                    </p:anim>
                                    <p:animEffect transition="out" filter="fade">
                                      <p:cBhvr>
                                        <p:cTn id="44" dur="1500"/>
                                        <p:tgtEl>
                                          <p:spTgt spid="1027"/>
                                        </p:tgtEl>
                                      </p:cBhvr>
                                    </p:animEffect>
                                    <p:set>
                                      <p:cBhvr>
                                        <p:cTn id="45" dur="1" fill="hold">
                                          <p:stCondLst>
                                            <p:cond delay="1499"/>
                                          </p:stCondLst>
                                        </p:cTn>
                                        <p:tgtEl>
                                          <p:spTgt spid="102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9" presetClass="exit" presetSubtype="0" accel="100000" fill="hold" nodeType="clickEffect">
                                  <p:stCondLst>
                                    <p:cond delay="0"/>
                                  </p:stCondLst>
                                  <p:childTnLst>
                                    <p:anim calcmode="lin" valueType="num">
                                      <p:cBhvr>
                                        <p:cTn id="49" dur="1500"/>
                                        <p:tgtEl>
                                          <p:spTgt spid="1028"/>
                                        </p:tgtEl>
                                        <p:attrNameLst>
                                          <p:attrName>ppt_w</p:attrName>
                                        </p:attrNameLst>
                                      </p:cBhvr>
                                      <p:tavLst>
                                        <p:tav tm="0">
                                          <p:val>
                                            <p:strVal val="ppt_w"/>
                                          </p:val>
                                        </p:tav>
                                        <p:tav tm="100000">
                                          <p:val>
                                            <p:fltVal val="0"/>
                                          </p:val>
                                        </p:tav>
                                      </p:tavLst>
                                    </p:anim>
                                    <p:anim calcmode="lin" valueType="num">
                                      <p:cBhvr>
                                        <p:cTn id="50" dur="1500"/>
                                        <p:tgtEl>
                                          <p:spTgt spid="1028"/>
                                        </p:tgtEl>
                                        <p:attrNameLst>
                                          <p:attrName>ppt_h</p:attrName>
                                        </p:attrNameLst>
                                      </p:cBhvr>
                                      <p:tavLst>
                                        <p:tav tm="0">
                                          <p:val>
                                            <p:strVal val="ppt_h"/>
                                          </p:val>
                                        </p:tav>
                                        <p:tav tm="100000">
                                          <p:val>
                                            <p:fltVal val="0"/>
                                          </p:val>
                                        </p:tav>
                                      </p:tavLst>
                                    </p:anim>
                                    <p:anim calcmode="lin" valueType="num">
                                      <p:cBhvr>
                                        <p:cTn id="51" dur="1500"/>
                                        <p:tgtEl>
                                          <p:spTgt spid="1028"/>
                                        </p:tgtEl>
                                        <p:attrNameLst>
                                          <p:attrName>style.rotation</p:attrName>
                                        </p:attrNameLst>
                                      </p:cBhvr>
                                      <p:tavLst>
                                        <p:tav tm="0">
                                          <p:val>
                                            <p:fltVal val="0"/>
                                          </p:val>
                                        </p:tav>
                                        <p:tav tm="100000">
                                          <p:val>
                                            <p:fltVal val="360"/>
                                          </p:val>
                                        </p:tav>
                                      </p:tavLst>
                                    </p:anim>
                                    <p:animEffect transition="out" filter="fade">
                                      <p:cBhvr>
                                        <p:cTn id="52" dur="1500"/>
                                        <p:tgtEl>
                                          <p:spTgt spid="1028"/>
                                        </p:tgtEl>
                                      </p:cBhvr>
                                    </p:animEffect>
                                    <p:set>
                                      <p:cBhvr>
                                        <p:cTn id="53" dur="1" fill="hold">
                                          <p:stCondLst>
                                            <p:cond delay="1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a:spLocks noChangeArrowheads="1"/>
          </p:cNvSpPr>
          <p:nvPr/>
        </p:nvSpPr>
        <p:spPr bwMode="auto">
          <a:xfrm>
            <a:off x="2643174" y="2456288"/>
            <a:ext cx="4105548" cy="125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4000"/>
              </a:lnSpc>
            </a:pPr>
            <a:r>
              <a:rPr lang="zh-CN" altLang="en-US" sz="6600" b="1" dirty="0">
                <a:solidFill>
                  <a:schemeClr val="tx1">
                    <a:lumMod val="65000"/>
                    <a:lumOff val="35000"/>
                  </a:schemeClr>
                </a:solidFill>
                <a:latin typeface="微软雅黑" panose="020B0503020204020204" pitchFamily="34" charset="-122"/>
                <a:ea typeface="微软雅黑" panose="020B0503020204020204" pitchFamily="34" charset="-122"/>
              </a:rPr>
              <a:t>定位</a:t>
            </a:r>
            <a:r>
              <a:rPr lang="zh-CN" altLang="en-US" sz="6600" b="1" dirty="0">
                <a:solidFill>
                  <a:srgbClr val="00C4F0"/>
                </a:solidFill>
                <a:latin typeface="微软雅黑" panose="020B0503020204020204" pitchFamily="34" charset="-122"/>
                <a:ea typeface="微软雅黑" panose="020B0503020204020204" pitchFamily="34" charset="-122"/>
              </a:rPr>
              <a:t>认知</a:t>
            </a:r>
          </a:p>
        </p:txBody>
      </p:sp>
      <p:sp>
        <p:nvSpPr>
          <p:cNvPr id="27" name="TextBox 15"/>
          <p:cNvSpPr txBox="1">
            <a:spLocks noChangeArrowheads="1"/>
          </p:cNvSpPr>
          <p:nvPr/>
        </p:nvSpPr>
        <p:spPr bwMode="auto">
          <a:xfrm>
            <a:off x="2966244" y="4118769"/>
            <a:ext cx="3177392" cy="899388"/>
          </a:xfrm>
          <a:prstGeom prst="rect">
            <a:avLst/>
          </a:prstGeom>
          <a:noFill/>
          <a:ln w="9525">
            <a:noFill/>
            <a:miter lim="800000"/>
          </a:ln>
        </p:spPr>
        <p:txBody>
          <a:bodyPr wrap="square" lIns="67730" tIns="33865" rIns="67730" bIns="33865">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defTabSz="762000">
              <a:buFont typeface="Wingdings" panose="05000000000000000000" pitchFamily="2" charset="2"/>
              <a:buChar char="u"/>
            </a:pPr>
            <a:r>
              <a:rPr lang="zh-CN" altLang="en-US" dirty="0">
                <a:solidFill>
                  <a:srgbClr val="8EB4E3"/>
                </a:solidFill>
                <a:latin typeface="微软雅黑" panose="020B0503020204020204" pitchFamily="34" charset="-122"/>
                <a:ea typeface="微软雅黑" panose="020B0503020204020204" pitchFamily="34" charset="-122"/>
              </a:rPr>
              <a:t> 中层经理人的烦恼</a:t>
            </a:r>
            <a:endParaRPr lang="en-US" altLang="zh-CN" dirty="0">
              <a:solidFill>
                <a:srgbClr val="8EB4E3"/>
              </a:solidFill>
              <a:latin typeface="微软雅黑" panose="020B0503020204020204" pitchFamily="34" charset="-122"/>
              <a:ea typeface="微软雅黑" panose="020B0503020204020204" pitchFamily="34" charset="-122"/>
            </a:endParaRPr>
          </a:p>
          <a:p>
            <a:pPr defTabSz="762000">
              <a:buFont typeface="Wingdings" panose="05000000000000000000" pitchFamily="2" charset="2"/>
              <a:buChar char="u"/>
            </a:pPr>
            <a:r>
              <a:rPr lang="en-US" altLang="zh-CN" dirty="0">
                <a:solidFill>
                  <a:srgbClr val="8EB4E3"/>
                </a:solidFill>
                <a:latin typeface="微软雅黑" panose="020B0503020204020204" pitchFamily="34" charset="-122"/>
                <a:ea typeface="微软雅黑" panose="020B0503020204020204" pitchFamily="34" charset="-122"/>
              </a:rPr>
              <a:t> </a:t>
            </a:r>
            <a:r>
              <a:rPr lang="zh-CN" altLang="en-US" dirty="0">
                <a:solidFill>
                  <a:srgbClr val="8EB4E3"/>
                </a:solidFill>
                <a:latin typeface="微软雅黑" panose="020B0503020204020204" pitchFamily="34" charset="-122"/>
                <a:ea typeface="微软雅黑" panose="020B0503020204020204" pitchFamily="34" charset="-122"/>
              </a:rPr>
              <a:t>管理者的各角色认知</a:t>
            </a:r>
            <a:endParaRPr lang="en-US" altLang="zh-CN" dirty="0">
              <a:solidFill>
                <a:srgbClr val="8EB4E3"/>
              </a:solidFill>
              <a:latin typeface="微软雅黑" panose="020B0503020204020204" pitchFamily="34" charset="-122"/>
              <a:ea typeface="微软雅黑" panose="020B0503020204020204" pitchFamily="34" charset="-122"/>
            </a:endParaRPr>
          </a:p>
          <a:p>
            <a:pPr defTabSz="762000">
              <a:buFont typeface="Wingdings" panose="05000000000000000000" pitchFamily="2" charset="2"/>
              <a:buChar char="u"/>
            </a:pPr>
            <a:r>
              <a:rPr lang="zh-CN" altLang="en-US" dirty="0">
                <a:solidFill>
                  <a:srgbClr val="8EB4E3"/>
                </a:solidFill>
                <a:latin typeface="微软雅黑" panose="020B0503020204020204" pitchFamily="34" charset="-122"/>
                <a:ea typeface="微软雅黑" panose="020B0503020204020204" pitchFamily="34" charset="-122"/>
              </a:rPr>
              <a:t> 中层管理者的三大内伤</a:t>
            </a:r>
          </a:p>
        </p:txBody>
      </p:sp>
      <p:sp>
        <p:nvSpPr>
          <p:cNvPr id="28" name="TextBox 2"/>
          <p:cNvSpPr txBox="1"/>
          <p:nvPr/>
        </p:nvSpPr>
        <p:spPr>
          <a:xfrm>
            <a:off x="1620044" y="1848644"/>
            <a:ext cx="1107996" cy="369332"/>
          </a:xfrm>
          <a:prstGeom prst="rect">
            <a:avLst/>
          </a:prstGeom>
          <a:solidFill>
            <a:sysClr val="window" lastClr="FFFFFF">
              <a:lumMod val="85000"/>
            </a:sysClr>
          </a:solidFill>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第四部分</a:t>
            </a:r>
          </a:p>
        </p:txBody>
      </p:sp>
      <p:cxnSp>
        <p:nvCxnSpPr>
          <p:cNvPr id="29" name="直接连接符 28"/>
          <p:cNvCxnSpPr/>
          <p:nvPr/>
        </p:nvCxnSpPr>
        <p:spPr>
          <a:xfrm>
            <a:off x="1404144" y="2207419"/>
            <a:ext cx="6264275" cy="1587"/>
          </a:xfrm>
          <a:prstGeom prst="line">
            <a:avLst/>
          </a:prstGeom>
          <a:noFill/>
          <a:ln w="9525" cap="flat" cmpd="sng" algn="ctr">
            <a:solidFill>
              <a:sysClr val="window" lastClr="FFFFFF">
                <a:lumMod val="85000"/>
              </a:sysClr>
            </a:solidFill>
            <a:prstDash val="solid"/>
          </a:ln>
          <a:effectLst/>
        </p:spPr>
      </p:cxnSp>
      <p:cxnSp>
        <p:nvCxnSpPr>
          <p:cNvPr id="30" name="直接连接符 29"/>
          <p:cNvCxnSpPr/>
          <p:nvPr/>
        </p:nvCxnSpPr>
        <p:spPr>
          <a:xfrm>
            <a:off x="1475582" y="3936206"/>
            <a:ext cx="6264275" cy="1588"/>
          </a:xfrm>
          <a:prstGeom prst="line">
            <a:avLst/>
          </a:prstGeom>
          <a:noFill/>
          <a:ln w="9525" cap="flat" cmpd="sng" algn="ctr">
            <a:solidFill>
              <a:sysClr val="window" lastClr="FFFFFF">
                <a:lumMod val="85000"/>
              </a:sysClr>
            </a:solidFill>
            <a:prstDash val="solid"/>
          </a:ln>
          <a:effectLst/>
        </p:spPr>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Bottom)">
                                      <p:cBhvr>
                                        <p:cTn id="7" dur="500"/>
                                        <p:tgtEl>
                                          <p:spTgt spid="28"/>
                                        </p:tgtEl>
                                      </p:cBhvr>
                                    </p:animEffect>
                                  </p:childTnLst>
                                </p:cTn>
                              </p:par>
                              <p:par>
                                <p:cTn id="8" presetID="1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slide(fromBottom)">
                                      <p:cBhvr>
                                        <p:cTn id="10" dur="500"/>
                                        <p:tgtEl>
                                          <p:spTgt spid="29"/>
                                        </p:tgtEl>
                                      </p:cBhvr>
                                    </p:animEffect>
                                  </p:childTnLst>
                                </p:cTn>
                              </p:par>
                              <p:par>
                                <p:cTn id="11" presetID="1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slide(fromBottom)">
                                      <p:cBhvr>
                                        <p:cTn id="13" dur="500"/>
                                        <p:tgtEl>
                                          <p:spTgt spid="3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1000" fill="hold"/>
                                        <p:tgtEl>
                                          <p:spTgt spid="26"/>
                                        </p:tgtEl>
                                        <p:attrNameLst>
                                          <p:attrName>ppt_w</p:attrName>
                                        </p:attrNameLst>
                                      </p:cBhvr>
                                      <p:tavLst>
                                        <p:tav tm="0">
                                          <p:val>
                                            <p:fltVal val="0"/>
                                          </p:val>
                                        </p:tav>
                                        <p:tav tm="100000">
                                          <p:val>
                                            <p:strVal val="#ppt_w"/>
                                          </p:val>
                                        </p:tav>
                                      </p:tavLst>
                                    </p:anim>
                                    <p:anim calcmode="lin" valueType="num">
                                      <p:cBhvr>
                                        <p:cTn id="17" dur="1000" fill="hold"/>
                                        <p:tgtEl>
                                          <p:spTgt spid="26"/>
                                        </p:tgtEl>
                                        <p:attrNameLst>
                                          <p:attrName>ppt_h</p:attrName>
                                        </p:attrNameLst>
                                      </p:cBhvr>
                                      <p:tavLst>
                                        <p:tav tm="0">
                                          <p:val>
                                            <p:fltVal val="0"/>
                                          </p:val>
                                        </p:tav>
                                        <p:tav tm="100000">
                                          <p:val>
                                            <p:strVal val="#ppt_h"/>
                                          </p:val>
                                        </p:tav>
                                      </p:tavLst>
                                    </p:anim>
                                    <p:animEffect transition="in" filter="fade">
                                      <p:cBhvr>
                                        <p:cTn id="18" dur="1000"/>
                                        <p:tgtEl>
                                          <p:spTgt spid="26"/>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88826" y="1988840"/>
            <a:ext cx="8738022" cy="3456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20" name="组合 19"/>
          <p:cNvGrpSpPr/>
          <p:nvPr/>
        </p:nvGrpSpPr>
        <p:grpSpPr>
          <a:xfrm>
            <a:off x="0" y="1315513"/>
            <a:ext cx="9144000" cy="392141"/>
            <a:chOff x="0" y="1315513"/>
            <a:chExt cx="9144000" cy="392141"/>
          </a:xfrm>
        </p:grpSpPr>
        <p:sp>
          <p:nvSpPr>
            <p:cNvPr id="11" name="矩形 10"/>
            <p:cNvSpPr/>
            <p:nvPr/>
          </p:nvSpPr>
          <p:spPr>
            <a:xfrm>
              <a:off x="0" y="1315513"/>
              <a:ext cx="9144000" cy="252028"/>
            </a:xfrm>
            <a:prstGeom prst="rect">
              <a:avLst/>
            </a:prstGeom>
            <a:solidFill>
              <a:schemeClr val="bg1">
                <a:lumMod val="85000"/>
              </a:schemeClr>
            </a:solidFill>
            <a:ln w="25400" cap="flat" cmpd="sng" algn="ctr">
              <a:noFill/>
              <a:prstDash val="solid"/>
            </a:ln>
            <a:effectLst/>
          </p:spPr>
          <p:txBody>
            <a:bodyPr anchor="ctr"/>
            <a:lstStyle/>
            <a:p>
              <a:pPr algn="ctr">
                <a:defRPr/>
              </a:pPr>
              <a:endParaRPr lang="zh-CN" altLang="en-US" kern="0">
                <a:solidFill>
                  <a:sysClr val="window" lastClr="FFFFFF"/>
                </a:solidFill>
                <a:latin typeface="Constantia" panose="02030602050306030303"/>
                <a:ea typeface="微软雅黑" panose="020B0503020204020204" pitchFamily="34" charset="-122"/>
              </a:endParaRPr>
            </a:p>
          </p:txBody>
        </p:sp>
        <p:sp>
          <p:nvSpPr>
            <p:cNvPr id="12" name="燕尾形 11"/>
            <p:cNvSpPr/>
            <p:nvPr/>
          </p:nvSpPr>
          <p:spPr>
            <a:xfrm>
              <a:off x="8461697" y="1463179"/>
              <a:ext cx="179388" cy="244475"/>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black"/>
                </a:solidFill>
                <a:ea typeface="微软雅黑" panose="020B0503020204020204" pitchFamily="34" charset="-122"/>
              </a:endParaRPr>
            </a:p>
          </p:txBody>
        </p:sp>
        <p:sp>
          <p:nvSpPr>
            <p:cNvPr id="13" name="燕尾形 12"/>
            <p:cNvSpPr/>
            <p:nvPr/>
          </p:nvSpPr>
          <p:spPr>
            <a:xfrm>
              <a:off x="8641085" y="1463179"/>
              <a:ext cx="179387" cy="244475"/>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black"/>
                </a:solidFill>
                <a:ea typeface="微软雅黑" panose="020B0503020204020204" pitchFamily="34" charset="-122"/>
              </a:endParaRPr>
            </a:p>
          </p:txBody>
        </p:sp>
      </p:grpSp>
      <p:sp>
        <p:nvSpPr>
          <p:cNvPr id="15" name="Rectangle 2"/>
          <p:cNvSpPr>
            <a:spLocks noChangeArrowheads="1"/>
          </p:cNvSpPr>
          <p:nvPr/>
        </p:nvSpPr>
        <p:spPr bwMode="auto">
          <a:xfrm>
            <a:off x="2082391" y="743073"/>
            <a:ext cx="4968552" cy="453679"/>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6" tIns="45713" rIns="91426" bIns="45713" anchor="ctr"/>
          <a:lstStyle/>
          <a:p>
            <a:pPr eaLnBrk="0" hangingPunct="0">
              <a:buFont typeface="Wingdings" panose="05000000000000000000" pitchFamily="2" charset="2"/>
              <a:buNone/>
            </a:pPr>
            <a:r>
              <a:rPr lang="zh-CN" altLang="en-US" sz="2800" b="1" dirty="0">
                <a:solidFill>
                  <a:schemeClr val="tx1">
                    <a:lumMod val="65000"/>
                    <a:lumOff val="35000"/>
                  </a:schemeClr>
                </a:solidFill>
                <a:latin typeface="Arial" panose="020B0604020202020204"/>
                <a:ea typeface="微软雅黑" panose="020B0503020204020204" pitchFamily="34" charset="-122"/>
                <a:cs typeface="Arial" panose="020B0604020202020204"/>
              </a:rPr>
              <a:t>中层经理人的</a:t>
            </a:r>
            <a:r>
              <a:rPr lang="zh-CN" altLang="en-US" sz="3800" b="1" dirty="0">
                <a:solidFill>
                  <a:srgbClr val="FC6204"/>
                </a:solidFill>
                <a:latin typeface="微软雅黑" panose="020B0503020204020204" pitchFamily="34" charset="-122"/>
                <a:ea typeface="微软雅黑" panose="020B0503020204020204" pitchFamily="34" charset="-122"/>
              </a:rPr>
              <a:t>烦恼</a:t>
            </a:r>
            <a:endParaRPr lang="zh-CN" altLang="en-US" sz="3200" b="1" dirty="0">
              <a:solidFill>
                <a:srgbClr val="FC6204"/>
              </a:solidFill>
              <a:latin typeface="Arial" panose="020B0604020202020204"/>
              <a:ea typeface="微软雅黑" panose="020B0503020204020204" pitchFamily="34" charset="-122"/>
              <a:cs typeface="Arial" panose="020B0604020202020204"/>
            </a:endParaRPr>
          </a:p>
        </p:txBody>
      </p:sp>
      <p:sp>
        <p:nvSpPr>
          <p:cNvPr id="18" name="矩形 4"/>
          <p:cNvSpPr>
            <a:spLocks noChangeArrowheads="1"/>
          </p:cNvSpPr>
          <p:nvPr/>
        </p:nvSpPr>
        <p:spPr bwMode="auto">
          <a:xfrm>
            <a:off x="2915816" y="2060848"/>
            <a:ext cx="5814962" cy="3262432"/>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1700" b="1" dirty="0">
                <a:solidFill>
                  <a:srgbClr val="FC6204"/>
                </a:solidFill>
                <a:latin typeface="微软雅黑" panose="020B0503020204020204" pitchFamily="34" charset="-122"/>
                <a:ea typeface="微软雅黑" panose="020B0503020204020204" pitchFamily="34" charset="-122"/>
              </a:rPr>
              <a:t>转型过程中的管理者，是否经常有诸如此类的烦恼：</a:t>
            </a:r>
          </a:p>
          <a:p>
            <a:pPr marL="285750" indent="-285750">
              <a:lnSpc>
                <a:spcPct val="150000"/>
              </a:lnSpc>
              <a:spcBef>
                <a:spcPts val="200"/>
              </a:spcBef>
              <a:spcAft>
                <a:spcPts val="60"/>
              </a:spcAft>
              <a:buFont typeface="微软雅黑" panose="020B0503020204020204" pitchFamily="34" charset="-122"/>
              <a:buChar cha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上司批评你太同情员工，不能充分地执行命令，从而出色地完成任务；</a:t>
            </a:r>
          </a:p>
          <a:p>
            <a:pPr marL="285750" indent="-285750">
              <a:lnSpc>
                <a:spcPct val="150000"/>
              </a:lnSpc>
              <a:spcBef>
                <a:spcPts val="200"/>
              </a:spcBef>
              <a:spcAft>
                <a:spcPts val="60"/>
              </a:spcAft>
              <a:buFont typeface="微软雅黑" panose="020B0503020204020204" pitchFamily="34" charset="-122"/>
              <a:buChar cha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下属却埋怨你没有人情味，只顾抓工作绩效，而不体恤下属；</a:t>
            </a:r>
          </a:p>
          <a:p>
            <a:pPr marL="285750" indent="-285750">
              <a:lnSpc>
                <a:spcPct val="150000"/>
              </a:lnSpc>
              <a:spcBef>
                <a:spcPts val="200"/>
              </a:spcBef>
              <a:spcAft>
                <a:spcPts val="60"/>
              </a:spcAft>
              <a:buFont typeface="微软雅黑" panose="020B0503020204020204" pitchFamily="34" charset="-122"/>
              <a:buChar cha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你凡事亲力亲为，忙得焦头烂额，可上司却嫌你的效率太低；</a:t>
            </a:r>
          </a:p>
          <a:p>
            <a:pPr marL="285750" indent="-285750">
              <a:lnSpc>
                <a:spcPct val="150000"/>
              </a:lnSpc>
              <a:spcBef>
                <a:spcPts val="200"/>
              </a:spcBef>
              <a:spcAft>
                <a:spcPts val="60"/>
              </a:spcAft>
              <a:buFont typeface="微软雅黑" panose="020B0503020204020204" pitchFamily="34" charset="-122"/>
              <a:buChar cha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你的上司让你制订目标和工作计划，可你却无从下手；</a:t>
            </a:r>
          </a:p>
          <a:p>
            <a:pPr marL="285750" indent="-285750">
              <a:lnSpc>
                <a:spcPct val="150000"/>
              </a:lnSpc>
              <a:spcBef>
                <a:spcPts val="200"/>
              </a:spcBef>
              <a:spcAft>
                <a:spcPts val="60"/>
              </a:spcAft>
              <a:buFont typeface="微软雅黑" panose="020B0503020204020204" pitchFamily="34" charset="-122"/>
              <a:buChar cha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安排给下属的工作，经常不能按要求完成，而你却不知道该怎么办？</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cstate="screen"/>
          <a:stretch>
            <a:fillRect/>
          </a:stretch>
        </p:blipFill>
        <p:spPr>
          <a:xfrm>
            <a:off x="906297" y="214255"/>
            <a:ext cx="1052676" cy="982497"/>
          </a:xfrm>
          <a:prstGeom prst="rect">
            <a:avLst/>
          </a:prstGeom>
        </p:spPr>
      </p:pic>
      <p:sp>
        <p:nvSpPr>
          <p:cNvPr id="19" name="矩形 18"/>
          <p:cNvSpPr/>
          <p:nvPr/>
        </p:nvSpPr>
        <p:spPr>
          <a:xfrm>
            <a:off x="648072" y="5661248"/>
            <a:ext cx="6300192" cy="646331"/>
          </a:xfrm>
          <a:prstGeom prst="rect">
            <a:avLst/>
          </a:prstGeom>
        </p:spPr>
        <p:txBody>
          <a:bodyPr wrap="square">
            <a:spAutoFit/>
          </a:bodyPr>
          <a:lstStyle/>
          <a:p>
            <a:r>
              <a:rPr lang="zh-CN" altLang="en-US" b="1" dirty="0">
                <a:solidFill>
                  <a:srgbClr val="1094EE"/>
                </a:solidFill>
                <a:latin typeface="微软雅黑" panose="020B0503020204020204" pitchFamily="34" charset="-122"/>
                <a:ea typeface="微软雅黑" panose="020B0503020204020204" pitchFamily="34" charset="-122"/>
              </a:rPr>
              <a:t>这些烦恼皆是因为管理者没有明确自己在组织中的定位。管理者必须要全身心地进入角色，进入角色的前提是角色认知。</a:t>
            </a:r>
          </a:p>
        </p:txBody>
      </p:sp>
      <p:pic>
        <p:nvPicPr>
          <p:cNvPr id="21" name="Picture 15" descr="思考"/>
          <p:cNvPicPr>
            <a:picLocks noChangeAspect="1" noChangeArrowheads="1"/>
          </p:cNvPicPr>
          <p:nvPr/>
        </p:nvPicPr>
        <p:blipFill>
          <a:blip r:embed="rId3"/>
          <a:srcRect/>
          <a:stretch>
            <a:fillRect/>
          </a:stretch>
        </p:blipFill>
        <p:spPr bwMode="auto">
          <a:xfrm>
            <a:off x="251520" y="2060848"/>
            <a:ext cx="2462213" cy="3279775"/>
          </a:xfrm>
          <a:prstGeom prst="rect">
            <a:avLst/>
          </a:prstGeom>
          <a:noFill/>
          <a:ln w="38100">
            <a:solidFill>
              <a:srgbClr val="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1000" fill="hold"/>
                                        <p:tgtEl>
                                          <p:spTgt spid="20"/>
                                        </p:tgtEl>
                                        <p:attrNameLst>
                                          <p:attrName>ppt_x</p:attrName>
                                        </p:attrNameLst>
                                      </p:cBhvr>
                                      <p:tavLst>
                                        <p:tav tm="0">
                                          <p:val>
                                            <p:strVal val="0-#ppt_w/2"/>
                                          </p:val>
                                        </p:tav>
                                        <p:tav tm="100000">
                                          <p:val>
                                            <p:strVal val="#ppt_x"/>
                                          </p:val>
                                        </p:tav>
                                      </p:tavLst>
                                    </p:anim>
                                    <p:anim calcmode="lin" valueType="num">
                                      <p:cBhvr additive="base">
                                        <p:cTn id="19" dur="10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p:nvPr/>
        </p:nvSpPr>
        <p:spPr>
          <a:xfrm>
            <a:off x="763353" y="620688"/>
            <a:ext cx="8229600" cy="133984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4800" b="1" dirty="0">
                <a:solidFill>
                  <a:srgbClr val="F79646">
                    <a:lumMod val="75000"/>
                  </a:srgbClr>
                </a:solidFill>
                <a:latin typeface="微软雅黑" panose="020B0503020204020204" pitchFamily="34" charset="-122"/>
                <a:ea typeface="微软雅黑" panose="020B0503020204020204" pitchFamily="34" charset="-122"/>
              </a:rPr>
              <a:t>管</a:t>
            </a:r>
            <a:r>
              <a:rPr lang="zh-CN" altLang="en-US" sz="2000" b="1" dirty="0">
                <a:solidFill>
                  <a:schemeClr val="tx1">
                    <a:lumMod val="65000"/>
                    <a:lumOff val="35000"/>
                  </a:schemeClr>
                </a:solidFill>
                <a:latin typeface="Arial" panose="020B0604020202020204"/>
                <a:ea typeface="微软雅黑" panose="020B0503020204020204" pitchFamily="34" charset="-122"/>
                <a:cs typeface="Arial" panose="020B0604020202020204"/>
              </a:rPr>
              <a:t>理者的各</a:t>
            </a:r>
            <a:r>
              <a:rPr lang="zh-CN" altLang="en-US" sz="2800" b="1" dirty="0">
                <a:solidFill>
                  <a:srgbClr val="00C4F0"/>
                </a:solidFill>
                <a:latin typeface="微软雅黑" panose="020B0503020204020204" pitchFamily="34" charset="-122"/>
                <a:ea typeface="微软雅黑" panose="020B0503020204020204" pitchFamily="34" charset="-122"/>
              </a:rPr>
              <a:t>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8" name="平行四边形 27"/>
          <p:cNvSpPr/>
          <p:nvPr/>
        </p:nvSpPr>
        <p:spPr>
          <a:xfrm>
            <a:off x="4572000" y="691481"/>
            <a:ext cx="2143140" cy="649287"/>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800" b="1" kern="0" dirty="0">
                <a:solidFill>
                  <a:sysClr val="window" lastClr="FFFFFF"/>
                </a:solidFill>
                <a:latin typeface="微软雅黑" panose="020B0503020204020204" pitchFamily="34" charset="-122"/>
                <a:ea typeface="微软雅黑" panose="020B0503020204020204" pitchFamily="34" charset="-122"/>
              </a:rPr>
              <a:t>规划者</a:t>
            </a:r>
          </a:p>
        </p:txBody>
      </p:sp>
      <p:sp>
        <p:nvSpPr>
          <p:cNvPr id="9" name="矩形 4"/>
          <p:cNvSpPr>
            <a:spLocks noChangeArrowheads="1"/>
          </p:cNvSpPr>
          <p:nvPr/>
        </p:nvSpPr>
        <p:spPr bwMode="auto">
          <a:xfrm>
            <a:off x="763353" y="1659572"/>
            <a:ext cx="3961210" cy="3785652"/>
          </a:xfrm>
          <a:prstGeom prst="rect">
            <a:avLst/>
          </a:prstGeom>
          <a:noFill/>
          <a:ln w="9525">
            <a:noFill/>
            <a:miter lim="800000"/>
          </a:ln>
        </p:spPr>
        <p:txBody>
          <a:bodyPr wrap="square">
            <a:spAutoFit/>
          </a:bodyPr>
          <a:lstStyle/>
          <a:p>
            <a:pPr>
              <a:lnSpc>
                <a:spcPct val="150000"/>
              </a:lnSpc>
              <a:spcBef>
                <a:spcPts val="200"/>
              </a:spcBef>
              <a:spcAft>
                <a:spcPts val="60"/>
              </a:spcAf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孙子兵法</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上说“夫未战而庙算胜者得算多也，未战而庙算不胜者，得算少也，多算胜，少算不胜，而况于无算乎！”无论办什么事情，事先都应有个打算和安排。有了计划，工作就有了明确的目标和具体的步骤，就可以协调大家的行动，增强工作的主动性，减少盲目性，使工作有条不紊地进行。同时，计划本身又是对工作进度和质量的考核标准，对大家有较强的约束和督促作用。</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矩形 4"/>
          <p:cNvSpPr>
            <a:spLocks noChangeArrowheads="1"/>
          </p:cNvSpPr>
          <p:nvPr/>
        </p:nvSpPr>
        <p:spPr bwMode="auto">
          <a:xfrm>
            <a:off x="4724562" y="3658522"/>
            <a:ext cx="3695117" cy="2469907"/>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b="1" dirty="0">
                <a:solidFill>
                  <a:srgbClr val="00B0F0"/>
                </a:solidFill>
                <a:latin typeface="微软雅黑" panose="020B0503020204020204" pitchFamily="34" charset="-122"/>
                <a:ea typeface="微软雅黑" panose="020B0503020204020204" pitchFamily="34" charset="-122"/>
              </a:rPr>
              <a:t>作为中层管理者：</a:t>
            </a:r>
          </a:p>
          <a:p>
            <a:pPr marL="285750" indent="-285750">
              <a:lnSpc>
                <a:spcPct val="150000"/>
              </a:lnSpc>
              <a:spcBef>
                <a:spcPts val="200"/>
              </a:spcBef>
              <a:spcAft>
                <a:spcPts val="60"/>
              </a:spcAft>
              <a:buFont typeface="Wingdings" panose="05000000000000000000" pitchFamily="2" charset="2"/>
              <a:buChar char="u"/>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明确知晓公司整体战略；</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200"/>
              </a:spcBef>
              <a:spcAft>
                <a:spcPts val="60"/>
              </a:spcAft>
              <a:buFont typeface="Wingdings" panose="05000000000000000000" pitchFamily="2" charset="2"/>
              <a:buChar char="u"/>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牢记部门年度工作目标（来自战略目标分解及部门职责方面的目标）；</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200"/>
              </a:spcBef>
              <a:spcAft>
                <a:spcPts val="60"/>
              </a:spcAft>
              <a:buFont typeface="Wingdings" panose="05000000000000000000" pitchFamily="2" charset="2"/>
              <a:buChar char="u"/>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根据目标制定具体的执行计划和实施战术，将总目标分解到每一个人。</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899592" y="5445224"/>
            <a:ext cx="3672408" cy="830997"/>
          </a:xfrm>
          <a:prstGeom prst="rect">
            <a:avLst/>
          </a:prstGeom>
        </p:spPr>
        <p:txBody>
          <a:bodyPr wrap="square">
            <a:spAutoFit/>
          </a:bodyPr>
          <a:lstStyle/>
          <a:p>
            <a:pPr>
              <a:lnSpc>
                <a:spcPct val="150000"/>
              </a:lnSpc>
            </a:pPr>
            <a:r>
              <a:rPr lang="zh-CN" altLang="en-US" sz="1600" b="1" dirty="0">
                <a:solidFill>
                  <a:srgbClr val="FC6204"/>
                </a:solidFill>
                <a:latin typeface="微软雅黑" panose="020B0503020204020204" pitchFamily="34" charset="-122"/>
                <a:ea typeface="微软雅黑" panose="020B0503020204020204" pitchFamily="34" charset="-122"/>
              </a:rPr>
              <a:t>“不谋万世者，不足谋一时；不谋全局者，不足谋一域”。</a:t>
            </a:r>
            <a:r>
              <a:rPr lang="en-US" altLang="zh-CN" sz="1600" b="1" dirty="0">
                <a:solidFill>
                  <a:srgbClr val="00B0F0"/>
                </a:solidFill>
                <a:latin typeface="微软雅黑" panose="020B0503020204020204" pitchFamily="34" charset="-122"/>
                <a:ea typeface="微软雅黑" panose="020B0503020204020204" pitchFamily="34" charset="-122"/>
              </a:rPr>
              <a:t>——[</a:t>
            </a:r>
            <a:r>
              <a:rPr lang="zh-CN" altLang="en-US" sz="1600" b="1" dirty="0">
                <a:solidFill>
                  <a:srgbClr val="00B0F0"/>
                </a:solidFill>
                <a:latin typeface="微软雅黑" panose="020B0503020204020204" pitchFamily="34" charset="-122"/>
                <a:ea typeface="微软雅黑" panose="020B0503020204020204" pitchFamily="34" charset="-122"/>
              </a:rPr>
              <a:t>清</a:t>
            </a:r>
            <a:r>
              <a:rPr lang="en-US" altLang="zh-CN" sz="1600" b="1" dirty="0">
                <a:solidFill>
                  <a:srgbClr val="00B0F0"/>
                </a:solidFill>
                <a:latin typeface="微软雅黑" panose="020B0503020204020204" pitchFamily="34" charset="-122"/>
                <a:ea typeface="微软雅黑" panose="020B0503020204020204" pitchFamily="34" charset="-122"/>
              </a:rPr>
              <a:t>] </a:t>
            </a:r>
            <a:r>
              <a:rPr lang="zh-CN" altLang="en-US" sz="1600" b="1" dirty="0">
                <a:solidFill>
                  <a:srgbClr val="00B0F0"/>
                </a:solidFill>
                <a:latin typeface="微软雅黑" panose="020B0503020204020204" pitchFamily="34" charset="-122"/>
                <a:ea typeface="微软雅黑" panose="020B0503020204020204" pitchFamily="34" charset="-122"/>
              </a:rPr>
              <a:t>陈澹然</a:t>
            </a:r>
          </a:p>
        </p:txBody>
      </p:sp>
      <p:pic>
        <p:nvPicPr>
          <p:cNvPr id="2" name="图片 1"/>
          <p:cNvPicPr>
            <a:picLocks noChangeAspect="1"/>
          </p:cNvPicPr>
          <p:nvPr/>
        </p:nvPicPr>
        <p:blipFill>
          <a:blip r:embed="rId3"/>
          <a:stretch>
            <a:fillRect/>
          </a:stretch>
        </p:blipFill>
        <p:spPr>
          <a:xfrm>
            <a:off x="4827240" y="1840463"/>
            <a:ext cx="2625080" cy="173255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5" grpId="0" animBg="1"/>
      <p:bldP spid="26" grpId="0" animBg="1"/>
      <p:bldP spid="27" grpId="0" animBg="1"/>
      <p:bldP spid="28" grpId="0" animBg="1"/>
      <p:bldP spid="9"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851274" y="1000116"/>
            <a:ext cx="5149882" cy="1143000"/>
          </a:xfrm>
          <a:prstGeom prst="rect">
            <a:avLst/>
          </a:prstGeom>
        </p:spPr>
        <p:txBody>
          <a:bodyPr rtlCol="0">
            <a:normAutofit/>
          </a:bodyPr>
          <a:lstStyle/>
          <a:p>
            <a:pPr eaLnBrk="1" fontAlgn="auto" hangingPunct="1">
              <a:spcAft>
                <a:spcPts val="0"/>
              </a:spcAft>
              <a:defRPr/>
            </a:pPr>
            <a:r>
              <a:rPr lang="zh-CN" altLang="en-US" sz="2200" dirty="0">
                <a:solidFill>
                  <a:schemeClr val="tx1">
                    <a:lumMod val="65000"/>
                    <a:lumOff val="35000"/>
                  </a:schemeClr>
                </a:solidFill>
                <a:latin typeface="Arial" panose="020B0604020202020204"/>
                <a:ea typeface="微软雅黑" panose="020B0503020204020204" pitchFamily="34" charset="-122"/>
                <a:cs typeface="Arial" panose="020B0604020202020204"/>
              </a:rPr>
              <a:t>管理者工作现状</a:t>
            </a:r>
            <a:r>
              <a:rPr lang="zh-CN" altLang="en-US" sz="3800" dirty="0">
                <a:solidFill>
                  <a:srgbClr val="00C4F0"/>
                </a:solidFill>
                <a:ea typeface="微软雅黑" panose="020B0503020204020204" pitchFamily="34" charset="-122"/>
                <a:cs typeface="+mn-cs"/>
              </a:rPr>
              <a:t>调查</a:t>
            </a:r>
            <a:r>
              <a:rPr lang="en-US" altLang="zh-CN" dirty="0">
                <a:latin typeface="Arial" panose="020B0604020202020204"/>
                <a:ea typeface="微软雅黑" panose="020B0503020204020204" pitchFamily="34" charset="-122"/>
                <a:cs typeface="Arial" panose="020B0604020202020204"/>
              </a:rPr>
              <a:t>• </a:t>
            </a:r>
            <a:r>
              <a:rPr lang="en-US" altLang="zh-CN" sz="1800" b="0" cap="all" dirty="0">
                <a:solidFill>
                  <a:srgbClr val="FFC000"/>
                </a:solidFill>
                <a:latin typeface="Tahoma" panose="020B0604030504040204" pitchFamily="34" charset="0"/>
                <a:ea typeface="微软简综艺" pitchFamily="49" charset="-122"/>
                <a:cs typeface="Tahoma" panose="020B0604030504040204" pitchFamily="34" charset="0"/>
              </a:rPr>
              <a:t>investigation</a:t>
            </a:r>
            <a:endParaRPr lang="zh-CN" altLang="en-US" sz="1600" b="0" cap="all" dirty="0">
              <a:solidFill>
                <a:srgbClr val="FFC000"/>
              </a:solidFill>
              <a:latin typeface="Tahoma" panose="020B0604030504040204" pitchFamily="34" charset="0"/>
              <a:ea typeface="微软简综艺" pitchFamily="49" charset="-122"/>
              <a:cs typeface="Tahoma" panose="020B0604030504040204" pitchFamily="34" charset="0"/>
            </a:endParaRPr>
          </a:p>
        </p:txBody>
      </p:sp>
      <p:pic>
        <p:nvPicPr>
          <p:cNvPr id="7" name="图片 6" descr="MP900422409.JPG"/>
          <p:cNvPicPr>
            <a:picLocks noChangeAspect="1"/>
          </p:cNvPicPr>
          <p:nvPr/>
        </p:nvPicPr>
        <p:blipFill>
          <a:blip r:embed="rId2" cstate="screen"/>
          <a:stretch>
            <a:fillRect/>
          </a:stretch>
        </p:blipFill>
        <p:spPr>
          <a:xfrm>
            <a:off x="254864" y="2285992"/>
            <a:ext cx="3459880" cy="2305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矩形 4"/>
          <p:cNvSpPr>
            <a:spLocks noChangeArrowheads="1"/>
          </p:cNvSpPr>
          <p:nvPr/>
        </p:nvSpPr>
        <p:spPr bwMode="auto">
          <a:xfrm>
            <a:off x="3851275" y="2214554"/>
            <a:ext cx="5113338" cy="3369769"/>
          </a:xfrm>
          <a:prstGeom prst="rect">
            <a:avLst/>
          </a:prstGeom>
          <a:noFill/>
          <a:ln w="9525">
            <a:noFill/>
            <a:miter lim="800000"/>
          </a:ln>
        </p:spPr>
        <p:txBody>
          <a:bodyPr>
            <a:spAutoFit/>
          </a:bodyPr>
          <a:lstStyle/>
          <a:p>
            <a:pPr>
              <a:lnSpc>
                <a:spcPct val="134000"/>
              </a:lnSpc>
              <a:spcBef>
                <a:spcPts val="200"/>
              </a:spcBef>
              <a:spcAft>
                <a:spcPts val="60"/>
              </a:spcAf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依靠个人努力完成任务，喜欢抓具体业务；</a:t>
            </a:r>
          </a:p>
          <a:p>
            <a:pPr>
              <a:lnSpc>
                <a:spcPct val="134000"/>
              </a:lnSpc>
              <a:spcBef>
                <a:spcPts val="200"/>
              </a:spcBef>
              <a:spcAft>
                <a:spcPts val="60"/>
              </a:spcAf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事无巨细，不善于授权；</a:t>
            </a:r>
          </a:p>
          <a:p>
            <a:pPr>
              <a:lnSpc>
                <a:spcPct val="134000"/>
              </a:lnSpc>
              <a:spcBef>
                <a:spcPts val="200"/>
              </a:spcBef>
              <a:spcAft>
                <a:spcPts val="60"/>
              </a:spcAf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虽有目标，但缺乏目标控制；</a:t>
            </a:r>
          </a:p>
          <a:p>
            <a:pPr>
              <a:lnSpc>
                <a:spcPct val="134000"/>
              </a:lnSpc>
              <a:spcBef>
                <a:spcPts val="200"/>
              </a:spcBef>
              <a:spcAft>
                <a:spcPts val="60"/>
              </a:spcAf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不善于不习惯做计划；</a:t>
            </a:r>
          </a:p>
          <a:p>
            <a:pPr>
              <a:lnSpc>
                <a:spcPct val="134000"/>
              </a:lnSpc>
              <a:spcBef>
                <a:spcPts val="200"/>
              </a:spcBef>
              <a:spcAft>
                <a:spcPts val="60"/>
              </a:spcAf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救火现象普遍；</a:t>
            </a:r>
          </a:p>
          <a:p>
            <a:pPr>
              <a:lnSpc>
                <a:spcPct val="134000"/>
              </a:lnSpc>
              <a:spcBef>
                <a:spcPts val="200"/>
              </a:spcBef>
              <a:spcAft>
                <a:spcPts val="60"/>
              </a:spcAf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未接受系统的管理技能培训；</a:t>
            </a:r>
          </a:p>
          <a:p>
            <a:pPr>
              <a:lnSpc>
                <a:spcPct val="134000"/>
              </a:lnSpc>
              <a:spcBef>
                <a:spcPts val="200"/>
              </a:spcBef>
              <a:spcAft>
                <a:spcPts val="60"/>
              </a:spcAf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认为对人的管理是人事部门的事，不善于招聘、</a:t>
            </a:r>
          </a:p>
          <a:p>
            <a:pPr>
              <a:lnSpc>
                <a:spcPct val="134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选拔、培训、激励下属；</a:t>
            </a:r>
          </a:p>
          <a:p>
            <a:pPr>
              <a:lnSpc>
                <a:spcPct val="134000"/>
              </a:lnSpc>
              <a:spcBef>
                <a:spcPts val="200"/>
              </a:spcBef>
              <a:spcAft>
                <a:spcPts val="60"/>
              </a:spcAf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不属于建立有效的工作团队和工作网络；</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2000" fill="hold"/>
                                        <p:tgtEl>
                                          <p:spTgt spid="2"/>
                                        </p:tgtEl>
                                        <p:attrNameLst>
                                          <p:attrName>ppt_w</p:attrName>
                                        </p:attrNameLst>
                                      </p:cBhvr>
                                      <p:tavLst>
                                        <p:tav tm="0">
                                          <p:val>
                                            <p:fltVal val="0"/>
                                          </p:val>
                                        </p:tav>
                                        <p:tav tm="100000">
                                          <p:val>
                                            <p:strVal val="#ppt_w"/>
                                          </p:val>
                                        </p:tav>
                                      </p:tavLst>
                                    </p:anim>
                                    <p:anim calcmode="lin" valueType="num">
                                      <p:cBhvr>
                                        <p:cTn id="11" dur="2000" fill="hold"/>
                                        <p:tgtEl>
                                          <p:spTgt spid="2"/>
                                        </p:tgtEl>
                                        <p:attrNameLst>
                                          <p:attrName>ppt_h</p:attrName>
                                        </p:attrNameLst>
                                      </p:cBhvr>
                                      <p:tavLst>
                                        <p:tav tm="0">
                                          <p:val>
                                            <p:fltVal val="0"/>
                                          </p:val>
                                        </p:tav>
                                        <p:tav tm="100000">
                                          <p:val>
                                            <p:strVal val="#ppt_h"/>
                                          </p:val>
                                        </p:tav>
                                      </p:tavLst>
                                    </p:anim>
                                    <p:animEffect transition="in" filter="fade">
                                      <p:cBhvr>
                                        <p:cTn id="12" dur="2000"/>
                                        <p:tgtEl>
                                          <p:spTgt spid="2"/>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p:nvPr/>
        </p:nvSpPr>
        <p:spPr>
          <a:xfrm>
            <a:off x="763353" y="620688"/>
            <a:ext cx="8229600" cy="133984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4800" b="1" dirty="0">
                <a:solidFill>
                  <a:srgbClr val="F79646">
                    <a:lumMod val="75000"/>
                  </a:srgbClr>
                </a:solidFill>
                <a:latin typeface="微软雅黑" panose="020B0503020204020204" pitchFamily="34" charset="-122"/>
                <a:ea typeface="微软雅黑" panose="020B0503020204020204" pitchFamily="34" charset="-122"/>
              </a:rPr>
              <a:t>管</a:t>
            </a:r>
            <a:r>
              <a:rPr lang="zh-CN" altLang="en-US" sz="2000" b="1" dirty="0">
                <a:solidFill>
                  <a:prstClr val="white">
                    <a:lumMod val="65000"/>
                  </a:prstClr>
                </a:solidFill>
                <a:latin typeface="Arial" panose="020B0604020202020204"/>
                <a:ea typeface="微软雅黑" panose="020B0503020204020204" pitchFamily="34" charset="-122"/>
                <a:cs typeface="Arial" panose="020B0604020202020204"/>
              </a:rPr>
              <a:t>理者的各</a:t>
            </a:r>
            <a:r>
              <a:rPr lang="zh-CN" altLang="en-US" sz="2800" b="1" dirty="0">
                <a:solidFill>
                  <a:srgbClr val="00C4F0"/>
                </a:solidFill>
                <a:latin typeface="微软雅黑" panose="020B0503020204020204" pitchFamily="34" charset="-122"/>
                <a:ea typeface="微软雅黑" panose="020B0503020204020204" pitchFamily="34" charset="-122"/>
              </a:rPr>
              <a:t>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8" name="平行四边形 27"/>
          <p:cNvSpPr/>
          <p:nvPr/>
        </p:nvSpPr>
        <p:spPr>
          <a:xfrm>
            <a:off x="4572000" y="691481"/>
            <a:ext cx="2143140" cy="649287"/>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800" b="1" kern="0" dirty="0">
                <a:solidFill>
                  <a:sysClr val="window" lastClr="FFFFFF"/>
                </a:solidFill>
                <a:latin typeface="微软雅黑" panose="020B0503020204020204" pitchFamily="34" charset="-122"/>
                <a:ea typeface="微软雅黑" panose="020B0503020204020204" pitchFamily="34" charset="-122"/>
              </a:rPr>
              <a:t>执行者</a:t>
            </a:r>
          </a:p>
        </p:txBody>
      </p:sp>
      <p:sp>
        <p:nvSpPr>
          <p:cNvPr id="9" name="矩形 4"/>
          <p:cNvSpPr>
            <a:spLocks noChangeArrowheads="1"/>
          </p:cNvSpPr>
          <p:nvPr/>
        </p:nvSpPr>
        <p:spPr bwMode="auto">
          <a:xfrm>
            <a:off x="763352" y="1744413"/>
            <a:ext cx="3961209" cy="4348883"/>
          </a:xfrm>
          <a:prstGeom prst="rect">
            <a:avLst/>
          </a:prstGeom>
          <a:noFill/>
          <a:ln w="9525">
            <a:noFill/>
            <a:miter lim="800000"/>
          </a:ln>
        </p:spPr>
        <p:txBody>
          <a:bodyPr wrap="square">
            <a:spAutoFit/>
          </a:bodyPr>
          <a:lstStyle/>
          <a:p>
            <a:pPr>
              <a:lnSpc>
                <a:spcPct val="150000"/>
              </a:lnSpc>
              <a:spcBef>
                <a:spcPts val="200"/>
              </a:spcBef>
              <a:spcAft>
                <a:spcPts val="60"/>
              </a:spcAft>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材料：中国企业执行力低下表现症状</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t>
            </a:r>
          </a:p>
          <a:p>
            <a:pPr marL="285750" indent="-285750">
              <a:lnSpc>
                <a:spcPct val="135000"/>
              </a:lnSpc>
              <a:spcBef>
                <a:spcPts val="150"/>
              </a:spcBef>
              <a:spcAft>
                <a:spcPts val="100"/>
              </a:spcAft>
              <a:buFont typeface="微软雅黑" panose="020B0503020204020204" pitchFamily="34" charset="-122"/>
              <a:buChar char="-"/>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％的人看不出来是在工作，而是在制造矛盾，无事必生非</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破坏性的做；</a:t>
            </a:r>
          </a:p>
          <a:p>
            <a:pPr marL="285750" indent="-285750">
              <a:lnSpc>
                <a:spcPct val="135000"/>
              </a:lnSpc>
              <a:spcBef>
                <a:spcPts val="150"/>
              </a:spcBef>
              <a:spcAft>
                <a:spcPts val="100"/>
              </a:spcAft>
              <a:buFont typeface="微软雅黑" panose="020B0503020204020204" pitchFamily="34" charset="-122"/>
              <a:buChar char="-"/>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％的人正在等待着什么</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不想做；</a:t>
            </a:r>
          </a:p>
          <a:p>
            <a:pPr marL="285750" indent="-285750">
              <a:lnSpc>
                <a:spcPct val="135000"/>
              </a:lnSpc>
              <a:spcBef>
                <a:spcPts val="150"/>
              </a:spcBef>
              <a:spcAft>
                <a:spcPts val="100"/>
              </a:spcAft>
              <a:buFont typeface="微软雅黑" panose="020B0503020204020204" pitchFamily="34" charset="-122"/>
              <a:buChar char="-"/>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％的人正在为增加库存而工作</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蛮做”、“盲做”、“胡做”；</a:t>
            </a:r>
          </a:p>
          <a:p>
            <a:pPr marL="285750" indent="-285750">
              <a:lnSpc>
                <a:spcPct val="135000"/>
              </a:lnSpc>
              <a:spcBef>
                <a:spcPts val="150"/>
              </a:spcBef>
              <a:spcAft>
                <a:spcPts val="100"/>
              </a:spcAft>
              <a:buFont typeface="微软雅黑" panose="020B0503020204020204" pitchFamily="34" charset="-122"/>
              <a:buChar char="-"/>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的人由于没有对公司做出贡献</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在做，而是负效劳动；</a:t>
            </a:r>
          </a:p>
          <a:p>
            <a:pPr marL="285750" indent="-285750">
              <a:lnSpc>
                <a:spcPct val="135000"/>
              </a:lnSpc>
              <a:spcBef>
                <a:spcPts val="150"/>
              </a:spcBef>
              <a:spcAft>
                <a:spcPts val="100"/>
              </a:spcAft>
              <a:buFont typeface="微软雅黑" panose="020B0503020204020204" pitchFamily="34" charset="-122"/>
              <a:buChar char="-"/>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40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％的人正在按照低效的标准或方法工作</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想做，而不会正确有效地做；</a:t>
            </a:r>
          </a:p>
          <a:p>
            <a:pPr marL="285750" indent="-285750">
              <a:lnSpc>
                <a:spcPct val="135000"/>
              </a:lnSpc>
              <a:spcBef>
                <a:spcPts val="150"/>
              </a:spcBef>
              <a:spcAft>
                <a:spcPts val="100"/>
              </a:spcAft>
              <a:buFont typeface="微软雅黑" panose="020B0503020204020204" pitchFamily="34" charset="-122"/>
              <a:buChar cha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只有</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15%</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的人属于正常范围，但绩效仍然不高</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做不好，做事不到位。</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矩形 4"/>
          <p:cNvSpPr>
            <a:spLocks noChangeArrowheads="1"/>
          </p:cNvSpPr>
          <p:nvPr/>
        </p:nvSpPr>
        <p:spPr bwMode="auto">
          <a:xfrm>
            <a:off x="4724561" y="1789653"/>
            <a:ext cx="3695117" cy="2431435"/>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b="1" dirty="0">
                <a:solidFill>
                  <a:srgbClr val="00B0F0"/>
                </a:solidFill>
                <a:latin typeface="微软雅黑" panose="020B0503020204020204" pitchFamily="34" charset="-122"/>
                <a:ea typeface="微软雅黑" panose="020B0503020204020204" pitchFamily="34" charset="-122"/>
              </a:rPr>
              <a:t>作为中层管理者：</a:t>
            </a:r>
          </a:p>
          <a:p>
            <a:pPr marL="285750" indent="-285750">
              <a:lnSpc>
                <a:spcPct val="150000"/>
              </a:lnSpc>
              <a:spcBef>
                <a:spcPts val="200"/>
              </a:spcBef>
              <a:spcAft>
                <a:spcPts val="60"/>
              </a:spcAft>
              <a:buFont typeface="Wingdings" panose="05000000000000000000" pitchFamily="2" charset="2"/>
              <a:buChar char="u"/>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把企业决策层的管理理念、战略规划，把一些具体的方案和方法真实、准确地传递给基层的每一个员工；</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200"/>
              </a:spcBef>
              <a:spcAft>
                <a:spcPts val="60"/>
              </a:spcAft>
              <a:buFont typeface="Wingdings" panose="05000000000000000000" pitchFamily="2" charset="2"/>
              <a:buChar char="u"/>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明确团队及各岗员工的职责，严格执行工作标准，认真履行岗位职责</a:t>
            </a:r>
            <a:r>
              <a:rPr lang="zh-CN" altLang="en-US" sz="1600" dirty="0">
                <a:solidFill>
                  <a:srgbClr val="A6A6A6"/>
                </a:solidFill>
                <a:latin typeface="微软雅黑" panose="020B0503020204020204" pitchFamily="34" charset="-122"/>
                <a:ea typeface="微软雅黑" panose="020B0503020204020204" pitchFamily="34" charset="-122"/>
              </a:rPr>
              <a:t>。</a:t>
            </a:r>
            <a:endParaRPr lang="en-US" altLang="zh-CN" sz="1600" dirty="0">
              <a:solidFill>
                <a:srgbClr val="A6A6A6"/>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a:stretch>
            <a:fillRect/>
          </a:stretch>
        </p:blipFill>
        <p:spPr>
          <a:xfrm>
            <a:off x="4951939" y="4339001"/>
            <a:ext cx="3240360" cy="1466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5" grpId="0" animBg="1"/>
      <p:bldP spid="26" grpId="0" animBg="1"/>
      <p:bldP spid="27" grpId="0" animBg="1"/>
      <p:bldP spid="28" grpId="0" animBg="1"/>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p:nvPr/>
        </p:nvSpPr>
        <p:spPr>
          <a:xfrm>
            <a:off x="763353" y="620688"/>
            <a:ext cx="8229600" cy="133984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4800" b="1" dirty="0">
                <a:solidFill>
                  <a:srgbClr val="F79646">
                    <a:lumMod val="75000"/>
                  </a:srgbClr>
                </a:solidFill>
                <a:latin typeface="微软雅黑" panose="020B0503020204020204" pitchFamily="34" charset="-122"/>
                <a:ea typeface="微软雅黑" panose="020B0503020204020204" pitchFamily="34" charset="-122"/>
              </a:rPr>
              <a:t>管</a:t>
            </a:r>
            <a:r>
              <a:rPr lang="zh-CN" altLang="en-US" sz="2000" b="1" dirty="0">
                <a:solidFill>
                  <a:prstClr val="white">
                    <a:lumMod val="65000"/>
                  </a:prstClr>
                </a:solidFill>
                <a:latin typeface="Arial" panose="020B0604020202020204"/>
                <a:ea typeface="微软雅黑" panose="020B0503020204020204" pitchFamily="34" charset="-122"/>
                <a:cs typeface="Arial" panose="020B0604020202020204"/>
              </a:rPr>
              <a:t>理者的各</a:t>
            </a:r>
            <a:r>
              <a:rPr lang="zh-CN" altLang="en-US" sz="2800" b="1" dirty="0">
                <a:solidFill>
                  <a:srgbClr val="00C4F0"/>
                </a:solidFill>
                <a:latin typeface="微软雅黑" panose="020B0503020204020204" pitchFamily="34" charset="-122"/>
                <a:ea typeface="微软雅黑" panose="020B0503020204020204" pitchFamily="34" charset="-122"/>
              </a:rPr>
              <a:t>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8" name="平行四边形 27"/>
          <p:cNvSpPr/>
          <p:nvPr/>
        </p:nvSpPr>
        <p:spPr>
          <a:xfrm>
            <a:off x="4283968" y="691481"/>
            <a:ext cx="3035409" cy="649287"/>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lIns="36000" rIns="36000" anchor="ctr"/>
          <a:lstStyle/>
          <a:p>
            <a:pPr algn="ctr">
              <a:defRPr/>
            </a:pPr>
            <a:r>
              <a:rPr lang="zh-CN" altLang="en-US" sz="2400" b="1" kern="0" dirty="0">
                <a:solidFill>
                  <a:sysClr val="window" lastClr="FFFFFF"/>
                </a:solidFill>
                <a:latin typeface="微软雅黑" panose="020B0503020204020204" pitchFamily="34" charset="-122"/>
                <a:ea typeface="微软雅黑" panose="020B0503020204020204" pitchFamily="34" charset="-122"/>
              </a:rPr>
              <a:t>危机</a:t>
            </a:r>
            <a:r>
              <a:rPr lang="en-US" altLang="zh-CN" sz="2400" b="1" kern="0" dirty="0">
                <a:solidFill>
                  <a:sysClr val="window" lastClr="FFFFFF"/>
                </a:solidFill>
                <a:latin typeface="微软雅黑" panose="020B0503020204020204" pitchFamily="34" charset="-122"/>
                <a:ea typeface="微软雅黑" panose="020B0503020204020204" pitchFamily="34" charset="-122"/>
              </a:rPr>
              <a:t>/</a:t>
            </a:r>
            <a:r>
              <a:rPr lang="zh-CN" altLang="en-US" sz="2400" b="1" kern="0" dirty="0">
                <a:solidFill>
                  <a:sysClr val="window" lastClr="FFFFFF"/>
                </a:solidFill>
                <a:latin typeface="微软雅黑" panose="020B0503020204020204" pitchFamily="34" charset="-122"/>
                <a:ea typeface="微软雅黑" panose="020B0503020204020204" pitchFamily="34" charset="-122"/>
              </a:rPr>
              <a:t>问题解决者</a:t>
            </a:r>
          </a:p>
        </p:txBody>
      </p:sp>
      <p:sp>
        <p:nvSpPr>
          <p:cNvPr id="9" name="矩形 4"/>
          <p:cNvSpPr>
            <a:spLocks noChangeArrowheads="1"/>
          </p:cNvSpPr>
          <p:nvPr/>
        </p:nvSpPr>
        <p:spPr bwMode="auto">
          <a:xfrm>
            <a:off x="763352" y="1628800"/>
            <a:ext cx="4024672" cy="4953279"/>
          </a:xfrm>
          <a:prstGeom prst="rect">
            <a:avLst/>
          </a:prstGeom>
          <a:noFill/>
          <a:ln w="9525">
            <a:noFill/>
            <a:miter lim="800000"/>
          </a:ln>
        </p:spPr>
        <p:txBody>
          <a:bodyPr wrap="square">
            <a:spAutoFit/>
          </a:bodyPr>
          <a:lstStyle/>
          <a:p>
            <a:pPr>
              <a:lnSpc>
                <a:spcPct val="150000"/>
              </a:lnSpc>
              <a:spcBef>
                <a:spcPts val="200"/>
              </a:spcBef>
              <a:spcAft>
                <a:spcPts val="60"/>
              </a:spcAft>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笑着离开惠普</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中的故事：</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5000"/>
              </a:lnSpc>
              <a:spcBef>
                <a:spcPts val="150"/>
              </a:spcBef>
              <a:spcAft>
                <a:spcPts val="100"/>
              </a:spcAft>
            </a:pPr>
            <a:r>
              <a:rPr lang="zh-CN" altLang="en-US" sz="1250" dirty="0">
                <a:solidFill>
                  <a:schemeClr val="tx1">
                    <a:lumMod val="65000"/>
                    <a:lumOff val="35000"/>
                  </a:schemeClr>
                </a:solidFill>
                <a:latin typeface="微软雅黑" panose="020B0503020204020204" pitchFamily="34" charset="-122"/>
                <a:ea typeface="微软雅黑" panose="020B0503020204020204" pitchFamily="34" charset="-122"/>
              </a:rPr>
              <a:t>记得</a:t>
            </a:r>
            <a:r>
              <a:rPr lang="en-US" altLang="zh-CN" sz="1250" dirty="0">
                <a:solidFill>
                  <a:schemeClr val="tx1">
                    <a:lumMod val="65000"/>
                    <a:lumOff val="35000"/>
                  </a:schemeClr>
                </a:solidFill>
                <a:latin typeface="微软雅黑" panose="020B0503020204020204" pitchFamily="34" charset="-122"/>
                <a:ea typeface="微软雅黑" panose="020B0503020204020204" pitchFamily="34" charset="-122"/>
              </a:rPr>
              <a:t>20</a:t>
            </a:r>
            <a:r>
              <a:rPr lang="zh-CN" altLang="en-US" sz="1250" dirty="0">
                <a:solidFill>
                  <a:schemeClr val="tx1">
                    <a:lumMod val="65000"/>
                    <a:lumOff val="35000"/>
                  </a:schemeClr>
                </a:solidFill>
                <a:latin typeface="微软雅黑" panose="020B0503020204020204" pitchFamily="34" charset="-122"/>
                <a:ea typeface="微软雅黑" panose="020B0503020204020204" pitchFamily="34" charset="-122"/>
              </a:rPr>
              <a:t>年前刚加入惠普的时候，有一次我曾经遇到过一个难题，一时想不出什么好办法，就去找当时的市场部经理。我把事情陈述了一下，就问他，您看怎么办？我的上司没有直接回答我。他看了我一会儿，就反问我：“你说该怎么办？”我一下子就懵了，心想：“我跑来问你，正是自己想不出来怎么办，你怎么给我顶回来了？”于是我说，自己想不出什么好办法，才来征求领导的意见。他让我回去好好想一想，等想出什么建议或方法了再来找他。</a:t>
            </a:r>
            <a:endParaRPr lang="en-US" altLang="zh-CN" sz="125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5000"/>
              </a:lnSpc>
              <a:spcBef>
                <a:spcPts val="150"/>
              </a:spcBef>
              <a:spcAft>
                <a:spcPts val="100"/>
              </a:spcAft>
            </a:pPr>
            <a:r>
              <a:rPr lang="zh-CN" altLang="en-US" sz="1250" dirty="0">
                <a:solidFill>
                  <a:schemeClr val="tx1">
                    <a:lumMod val="65000"/>
                    <a:lumOff val="35000"/>
                  </a:schemeClr>
                </a:solidFill>
                <a:latin typeface="微软雅黑" panose="020B0503020204020204" pitchFamily="34" charset="-122"/>
                <a:ea typeface="微软雅黑" panose="020B0503020204020204" pitchFamily="34" charset="-122"/>
              </a:rPr>
              <a:t>我回去以后，一开始心里挺不舒服</a:t>
            </a:r>
            <a:r>
              <a:rPr lang="en-US" altLang="zh-CN" sz="125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50" dirty="0">
                <a:solidFill>
                  <a:schemeClr val="tx1">
                    <a:lumMod val="65000"/>
                    <a:lumOff val="35000"/>
                  </a:schemeClr>
                </a:solidFill>
                <a:latin typeface="微软雅黑" panose="020B0503020204020204" pitchFamily="34" charset="-122"/>
                <a:ea typeface="微软雅黑" panose="020B0503020204020204" pitchFamily="34" charset="-122"/>
              </a:rPr>
              <a:t>这里的人怎么这样呢？我找他帮忙，他一句话不说就把我打发回来了。对他来说，这件事情肯定是很简单的事情，告诉我一声不就完了吗？无奈之下，我只好自己挖空心思地想办法，结果还真想出来一个方案。第二天我又去找他，把我想出来的方案给他讲了一下。他静静地听我说完，盯着我问道：“就这一个办法？”得到我肯定的答复后，他又说：回去再好好想想，看能不能多想几个办法？</a:t>
            </a:r>
          </a:p>
        </p:txBody>
      </p:sp>
      <p:sp>
        <p:nvSpPr>
          <p:cNvPr id="10" name="矩形 4"/>
          <p:cNvSpPr>
            <a:spLocks noChangeArrowheads="1"/>
          </p:cNvSpPr>
          <p:nvPr/>
        </p:nvSpPr>
        <p:spPr bwMode="auto">
          <a:xfrm>
            <a:off x="4942014" y="1789653"/>
            <a:ext cx="3487638" cy="4174604"/>
          </a:xfrm>
          <a:prstGeom prst="rect">
            <a:avLst/>
          </a:prstGeom>
          <a:noFill/>
          <a:ln w="9525">
            <a:noFill/>
            <a:miter lim="800000"/>
          </a:ln>
        </p:spPr>
        <p:txBody>
          <a:bodyPr wrap="square">
            <a:spAutoFit/>
          </a:bodyPr>
          <a:lstStyle/>
          <a:p>
            <a:pPr>
              <a:lnSpc>
                <a:spcPct val="135000"/>
              </a:lnSpc>
              <a:spcBef>
                <a:spcPts val="150"/>
              </a:spcBef>
              <a:spcAft>
                <a:spcPts val="100"/>
              </a:spcAft>
            </a:pPr>
            <a:r>
              <a:rPr lang="zh-CN" altLang="zh-CN" sz="1250" dirty="0">
                <a:solidFill>
                  <a:schemeClr val="tx1">
                    <a:lumMod val="65000"/>
                    <a:lumOff val="35000"/>
                  </a:schemeClr>
                </a:solidFill>
                <a:latin typeface="微软雅黑" panose="020B0503020204020204" pitchFamily="34" charset="-122"/>
                <a:ea typeface="微软雅黑" panose="020B0503020204020204" pitchFamily="34" charset="-122"/>
              </a:rPr>
              <a:t>经他这么一逼，我只好再回去仔细琢磨，还真的发现有更多的解决问题的办法和思路。当我拿着三个方案再度找他时，这一次他非常认真地接待了我，听我讲完每一个解决方案的思路后，他帮我分析了不同方案的优点和缺点。分析完了以后，他对我说：</a:t>
            </a:r>
            <a:r>
              <a:rPr lang="en-US" altLang="zh-CN" sz="125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1250" dirty="0">
                <a:solidFill>
                  <a:schemeClr val="tx1">
                    <a:lumMod val="65000"/>
                    <a:lumOff val="35000"/>
                  </a:schemeClr>
                </a:solidFill>
                <a:latin typeface="微软雅黑" panose="020B0503020204020204" pitchFamily="34" charset="-122"/>
                <a:ea typeface="微软雅黑" panose="020B0503020204020204" pitchFamily="34" charset="-122"/>
              </a:rPr>
              <a:t>我只是帮助你分析方案的利弊，具体用哪个方案还是由你自己决策，我不替你下结论。这就是为什么你第一次、第二次来找我，我没有马上告诉你答案的原因，</a:t>
            </a:r>
            <a:r>
              <a:rPr lang="zh-CN" altLang="zh-CN" sz="1600" b="1" dirty="0">
                <a:solidFill>
                  <a:srgbClr val="00B0F0"/>
                </a:solidFill>
                <a:latin typeface="微软雅黑" panose="020B0503020204020204" pitchFamily="34" charset="-122"/>
                <a:ea typeface="微软雅黑" panose="020B0503020204020204" pitchFamily="34" charset="-122"/>
              </a:rPr>
              <a:t>因为公司请你来，不是要我告诉你该怎么办，而是要你告诉我该怎么办。</a:t>
            </a:r>
            <a:r>
              <a:rPr lang="en-US" altLang="zh-CN" sz="1250" dirty="0">
                <a:solidFill>
                  <a:srgbClr val="A6A6A6"/>
                </a:solidFill>
                <a:latin typeface="微软雅黑" panose="020B0503020204020204" pitchFamily="34" charset="-122"/>
                <a:ea typeface="微软雅黑" panose="020B0503020204020204" pitchFamily="34" charset="-122"/>
              </a:rPr>
              <a:t>”</a:t>
            </a:r>
            <a:r>
              <a:rPr lang="zh-CN" altLang="zh-CN" sz="1250" dirty="0">
                <a:solidFill>
                  <a:schemeClr val="tx1">
                    <a:lumMod val="65000"/>
                    <a:lumOff val="35000"/>
                  </a:schemeClr>
                </a:solidFill>
                <a:latin typeface="微软雅黑" panose="020B0503020204020204" pitchFamily="34" charset="-122"/>
                <a:ea typeface="微软雅黑" panose="020B0503020204020204" pitchFamily="34" charset="-122"/>
              </a:rPr>
              <a:t>这次对话给了我强烈的心理冲击。就人的本性来说，每个人都喜欢在自己擅长的领域展示自己，遇到自己的强项都有露一手的冲动，即使是很谦虚、很内向的人也不例外。</a:t>
            </a:r>
            <a:endParaRPr lang="en-US" altLang="zh-CN" sz="12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6643672" y="4905817"/>
            <a:ext cx="1785980" cy="16762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800" decel="100000"/>
                                        <p:tgtEl>
                                          <p:spTgt spid="4"/>
                                        </p:tgtEl>
                                      </p:cBhvr>
                                    </p:animEffect>
                                    <p:anim calcmode="lin" valueType="num">
                                      <p:cBhvr>
                                        <p:cTn id="47" dur="800" decel="100000" fill="hold"/>
                                        <p:tgtEl>
                                          <p:spTgt spid="4"/>
                                        </p:tgtEl>
                                        <p:attrNameLst>
                                          <p:attrName>style.rotation</p:attrName>
                                        </p:attrNameLst>
                                      </p:cBhvr>
                                      <p:tavLst>
                                        <p:tav tm="0">
                                          <p:val>
                                            <p:fltVal val="-90"/>
                                          </p:val>
                                        </p:tav>
                                        <p:tav tm="100000">
                                          <p:val>
                                            <p:fltVal val="0"/>
                                          </p:val>
                                        </p:tav>
                                      </p:tavLst>
                                    </p:anim>
                                    <p:anim calcmode="lin" valueType="num">
                                      <p:cBhvr>
                                        <p:cTn id="48" dur="800" decel="100000" fill="hold"/>
                                        <p:tgtEl>
                                          <p:spTgt spid="4"/>
                                        </p:tgtEl>
                                        <p:attrNameLst>
                                          <p:attrName>ppt_x</p:attrName>
                                        </p:attrNameLst>
                                      </p:cBhvr>
                                      <p:tavLst>
                                        <p:tav tm="0">
                                          <p:val>
                                            <p:strVal val="#ppt_x+0.4"/>
                                          </p:val>
                                        </p:tav>
                                        <p:tav tm="100000">
                                          <p:val>
                                            <p:strVal val="#ppt_x-0.05"/>
                                          </p:val>
                                        </p:tav>
                                      </p:tavLst>
                                    </p:anim>
                                    <p:anim calcmode="lin" valueType="num">
                                      <p:cBhvr>
                                        <p:cTn id="49" dur="800" decel="100000" fill="hold"/>
                                        <p:tgtEl>
                                          <p:spTgt spid="4"/>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5" grpId="0" animBg="1"/>
      <p:bldP spid="26" grpId="0" animBg="1"/>
      <p:bldP spid="27" grpId="0" animBg="1"/>
      <p:bldP spid="28" grpId="0" animBg="1"/>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p:nvPr/>
        </p:nvSpPr>
        <p:spPr>
          <a:xfrm>
            <a:off x="763353" y="620688"/>
            <a:ext cx="8229600" cy="133984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4800" b="1" dirty="0">
                <a:solidFill>
                  <a:srgbClr val="F79646">
                    <a:lumMod val="75000"/>
                  </a:srgbClr>
                </a:solidFill>
                <a:latin typeface="微软雅黑" panose="020B0503020204020204" pitchFamily="34" charset="-122"/>
                <a:ea typeface="微软雅黑" panose="020B0503020204020204" pitchFamily="34" charset="-122"/>
              </a:rPr>
              <a:t>管</a:t>
            </a:r>
            <a:r>
              <a:rPr lang="zh-CN" altLang="en-US" sz="2000" b="1" dirty="0">
                <a:solidFill>
                  <a:schemeClr val="tx1">
                    <a:lumMod val="65000"/>
                    <a:lumOff val="35000"/>
                  </a:schemeClr>
                </a:solidFill>
                <a:latin typeface="Arial" panose="020B0604020202020204"/>
                <a:ea typeface="微软雅黑" panose="020B0503020204020204" pitchFamily="34" charset="-122"/>
                <a:cs typeface="Arial" panose="020B0604020202020204"/>
              </a:rPr>
              <a:t>理者的各</a:t>
            </a:r>
            <a:r>
              <a:rPr lang="zh-CN" altLang="en-US" sz="2800" b="1" dirty="0">
                <a:solidFill>
                  <a:srgbClr val="00C4F0"/>
                </a:solidFill>
                <a:latin typeface="微软雅黑" panose="020B0503020204020204" pitchFamily="34" charset="-122"/>
                <a:ea typeface="微软雅黑" panose="020B0503020204020204" pitchFamily="34" charset="-122"/>
              </a:rPr>
              <a:t>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8" name="平行四边形 27"/>
          <p:cNvSpPr/>
          <p:nvPr/>
        </p:nvSpPr>
        <p:spPr>
          <a:xfrm>
            <a:off x="4572000" y="691481"/>
            <a:ext cx="2143140" cy="649287"/>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800" b="1" kern="0" dirty="0">
                <a:solidFill>
                  <a:sysClr val="window" lastClr="FFFFFF"/>
                </a:solidFill>
                <a:latin typeface="微软雅黑" panose="020B0503020204020204" pitchFamily="34" charset="-122"/>
                <a:ea typeface="微软雅黑" panose="020B0503020204020204" pitchFamily="34" charset="-122"/>
              </a:rPr>
              <a:t>模范者</a:t>
            </a:r>
          </a:p>
        </p:txBody>
      </p:sp>
      <p:sp>
        <p:nvSpPr>
          <p:cNvPr id="9" name="矩形 4"/>
          <p:cNvSpPr>
            <a:spLocks noChangeArrowheads="1"/>
          </p:cNvSpPr>
          <p:nvPr/>
        </p:nvSpPr>
        <p:spPr bwMode="auto">
          <a:xfrm>
            <a:off x="4708562" y="1556792"/>
            <a:ext cx="3961209" cy="4975208"/>
          </a:xfrm>
          <a:prstGeom prst="rect">
            <a:avLst/>
          </a:prstGeom>
          <a:noFill/>
          <a:ln w="9525">
            <a:noFill/>
            <a:miter lim="800000"/>
          </a:ln>
        </p:spPr>
        <p:txBody>
          <a:bodyPr wrap="square">
            <a:spAutoFit/>
          </a:bodyPr>
          <a:lstStyle/>
          <a:p>
            <a:pPr>
              <a:lnSpc>
                <a:spcPct val="150000"/>
              </a:lnSpc>
              <a:spcBef>
                <a:spcPts val="200"/>
              </a:spcBef>
              <a:spcAft>
                <a:spcPts val="60"/>
              </a:spcAft>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王石的自我管理观点</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t>
            </a:r>
          </a:p>
          <a:p>
            <a:pPr marL="285750" indent="-285750">
              <a:lnSpc>
                <a:spcPct val="135000"/>
              </a:lnSpc>
              <a:spcBef>
                <a:spcPts val="150"/>
              </a:spcBef>
              <a:spcAft>
                <a:spcPts val="100"/>
              </a:spcAft>
              <a:buFont typeface="微软雅黑" panose="020B0503020204020204" pitchFamily="34" charset="-122"/>
              <a:buChar cha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伟大的一种表现形式就是管理自己，而不是领导别人。</a:t>
            </a:r>
          </a:p>
          <a:p>
            <a:pPr marL="285750" indent="-285750">
              <a:lnSpc>
                <a:spcPct val="135000"/>
              </a:lnSpc>
              <a:spcBef>
                <a:spcPts val="150"/>
              </a:spcBef>
              <a:spcAft>
                <a:spcPts val="100"/>
              </a:spcAft>
              <a:buFont typeface="微软雅黑" panose="020B0503020204020204" pitchFamily="34" charset="-122"/>
              <a:buChar cha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当你不能管理自己的时候，就失去了所有领导别人的资格和能力。</a:t>
            </a:r>
          </a:p>
          <a:p>
            <a:pPr marL="285750" indent="-285750">
              <a:lnSpc>
                <a:spcPct val="135000"/>
              </a:lnSpc>
              <a:spcBef>
                <a:spcPts val="150"/>
              </a:spcBef>
              <a:spcAft>
                <a:spcPts val="100"/>
              </a:spcAft>
              <a:buFont typeface="微软雅黑" panose="020B0503020204020204" pitchFamily="34" charset="-122"/>
              <a:buChar cha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管理好自己，才能成为组织中最好的成员。其他成员多少有些放纵，而你是最好的成员，所以大家信任你，才敢把希望寄托给你。</a:t>
            </a:r>
          </a:p>
          <a:p>
            <a:pPr marL="285750" indent="-285750">
              <a:lnSpc>
                <a:spcPct val="135000"/>
              </a:lnSpc>
              <a:spcBef>
                <a:spcPts val="150"/>
              </a:spcBef>
              <a:spcAft>
                <a:spcPts val="100"/>
              </a:spcAft>
              <a:buFont typeface="微软雅黑" panose="020B0503020204020204" pitchFamily="34" charset="-122"/>
              <a:buChar cha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当一个人走向伟大的时候，千万要先把自己管理好，管理好自己的金钱、周边的人脉和社会关系，管理好自己的行为。</a:t>
            </a:r>
          </a:p>
          <a:p>
            <a:pPr marL="285750" indent="-285750">
              <a:lnSpc>
                <a:spcPct val="135000"/>
              </a:lnSpc>
              <a:spcBef>
                <a:spcPts val="150"/>
              </a:spcBef>
              <a:spcAft>
                <a:spcPts val="100"/>
              </a:spcAft>
              <a:buFont typeface="微软雅黑" panose="020B0503020204020204" pitchFamily="34" charset="-122"/>
              <a:buChar cha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管理好自己，就是自律，就是守法，很多其他的美德就有了。</a:t>
            </a:r>
          </a:p>
        </p:txBody>
      </p:sp>
      <p:sp>
        <p:nvSpPr>
          <p:cNvPr id="10" name="矩形 4"/>
          <p:cNvSpPr>
            <a:spLocks noChangeArrowheads="1"/>
          </p:cNvSpPr>
          <p:nvPr/>
        </p:nvSpPr>
        <p:spPr bwMode="auto">
          <a:xfrm>
            <a:off x="764121" y="1556792"/>
            <a:ext cx="3807879" cy="1692771"/>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b="1" dirty="0">
                <a:solidFill>
                  <a:srgbClr val="00B0F0"/>
                </a:solidFill>
                <a:latin typeface="微软雅黑" panose="020B0503020204020204" pitchFamily="34" charset="-122"/>
                <a:ea typeface="微软雅黑" panose="020B0503020204020204" pitchFamily="34" charset="-122"/>
              </a:rPr>
              <a:t>作为中层管理者：</a:t>
            </a:r>
          </a:p>
          <a:p>
            <a:pPr marL="285750" indent="-285750">
              <a:lnSpc>
                <a:spcPct val="150000"/>
              </a:lnSpc>
              <a:spcBef>
                <a:spcPts val="200"/>
              </a:spcBef>
              <a:spcAft>
                <a:spcPts val="60"/>
              </a:spcAft>
              <a:buFont typeface="Wingdings" panose="05000000000000000000" pitchFamily="2" charset="2"/>
              <a:buChar char="u"/>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要做好自我管理，使得个人成长的速度跟上企业进步的速度；</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200"/>
              </a:spcBef>
              <a:spcAft>
                <a:spcPts val="60"/>
              </a:spcAft>
              <a:buFont typeface="Wingdings" panose="05000000000000000000" pitchFamily="2" charset="2"/>
              <a:buChar char="u"/>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通过良好的自我管理为下属树立榜样</a:t>
            </a:r>
            <a:r>
              <a:rPr lang="zh-CN" altLang="en-US" sz="1600" dirty="0">
                <a:solidFill>
                  <a:srgbClr val="A6A6A6"/>
                </a:solidFill>
                <a:latin typeface="微软雅黑" panose="020B0503020204020204" pitchFamily="34" charset="-122"/>
                <a:ea typeface="微软雅黑" panose="020B0503020204020204" pitchFamily="34" charset="-122"/>
              </a:rPr>
              <a:t>。</a:t>
            </a:r>
            <a:endParaRPr lang="en-US" altLang="zh-CN" sz="1600" dirty="0">
              <a:solidFill>
                <a:srgbClr val="A6A6A6"/>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828058" y="3533726"/>
            <a:ext cx="3680004" cy="269376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1150"/>
                            </p:stCondLst>
                            <p:childTnLst>
                              <p:par>
                                <p:cTn id="31" presetID="47"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5" grpId="0" animBg="1"/>
      <p:bldP spid="26" grpId="0" animBg="1"/>
      <p:bldP spid="27" grpId="0" animBg="1"/>
      <p:bldP spid="28" grpId="0" animBg="1"/>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p:nvPr/>
        </p:nvSpPr>
        <p:spPr>
          <a:xfrm>
            <a:off x="763353" y="620688"/>
            <a:ext cx="8229600" cy="133984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4800" b="1" dirty="0">
                <a:solidFill>
                  <a:srgbClr val="F79646">
                    <a:lumMod val="75000"/>
                  </a:srgbClr>
                </a:solidFill>
                <a:latin typeface="微软雅黑" panose="020B0503020204020204" pitchFamily="34" charset="-122"/>
                <a:ea typeface="微软雅黑" panose="020B0503020204020204" pitchFamily="34" charset="-122"/>
              </a:rPr>
              <a:t>管</a:t>
            </a:r>
            <a:r>
              <a:rPr lang="zh-CN" altLang="en-US" sz="2000" b="1" dirty="0">
                <a:solidFill>
                  <a:prstClr val="white">
                    <a:lumMod val="65000"/>
                  </a:prstClr>
                </a:solidFill>
                <a:latin typeface="Arial" panose="020B0604020202020204"/>
                <a:ea typeface="微软雅黑" panose="020B0503020204020204" pitchFamily="34" charset="-122"/>
                <a:cs typeface="Arial" panose="020B0604020202020204"/>
              </a:rPr>
              <a:t>理者的各</a:t>
            </a:r>
            <a:r>
              <a:rPr lang="zh-CN" altLang="en-US" sz="2800" b="1" dirty="0">
                <a:solidFill>
                  <a:srgbClr val="00C4F0"/>
                </a:solidFill>
                <a:latin typeface="微软雅黑" panose="020B0503020204020204" pitchFamily="34" charset="-122"/>
                <a:ea typeface="微软雅黑" panose="020B0503020204020204" pitchFamily="34" charset="-122"/>
              </a:rPr>
              <a:t>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8" name="平行四边形 27"/>
          <p:cNvSpPr/>
          <p:nvPr/>
        </p:nvSpPr>
        <p:spPr>
          <a:xfrm>
            <a:off x="4572000" y="691481"/>
            <a:ext cx="2143140" cy="649287"/>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800" b="1" kern="0" dirty="0">
                <a:solidFill>
                  <a:sysClr val="window" lastClr="FFFFFF"/>
                </a:solidFill>
                <a:latin typeface="微软雅黑" panose="020B0503020204020204" pitchFamily="34" charset="-122"/>
                <a:ea typeface="微软雅黑" panose="020B0503020204020204" pitchFamily="34" charset="-122"/>
              </a:rPr>
              <a:t>绩效伙伴</a:t>
            </a:r>
          </a:p>
        </p:txBody>
      </p:sp>
      <p:sp>
        <p:nvSpPr>
          <p:cNvPr id="9" name="矩形 4"/>
          <p:cNvSpPr>
            <a:spLocks noChangeArrowheads="1"/>
          </p:cNvSpPr>
          <p:nvPr/>
        </p:nvSpPr>
        <p:spPr bwMode="auto">
          <a:xfrm>
            <a:off x="763352" y="1700808"/>
            <a:ext cx="3961209" cy="4549964"/>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b="1" dirty="0">
                <a:solidFill>
                  <a:srgbClr val="00B0F0"/>
                </a:solidFill>
                <a:latin typeface="微软雅黑" panose="020B0503020204020204" pitchFamily="34" charset="-122"/>
                <a:ea typeface="微软雅黑" panose="020B0503020204020204" pitchFamily="34" charset="-122"/>
              </a:rPr>
              <a:t>作为中层管理者：</a:t>
            </a:r>
            <a:endParaRPr lang="en-US" altLang="zh-CN" b="1" dirty="0">
              <a:solidFill>
                <a:srgbClr val="00B0F0"/>
              </a:solidFill>
              <a:latin typeface="微软雅黑" panose="020B0503020204020204" pitchFamily="34" charset="-122"/>
              <a:ea typeface="微软雅黑" panose="020B0503020204020204" pitchFamily="34" charset="-122"/>
            </a:endParaRPr>
          </a:p>
          <a:p>
            <a:pPr>
              <a:lnSpc>
                <a:spcPct val="150000"/>
              </a:lnSpc>
              <a:spcBef>
                <a:spcPts val="200"/>
              </a:spcBef>
              <a:spcAft>
                <a:spcPts val="200"/>
              </a:spcAft>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对于下属，可采用“月绩效考核，周汇总考核，日汇报考核”的方式，作为中层管理者，要学习绩效考核方面的知识，以做好下属的绩效考核。</a:t>
            </a:r>
          </a:p>
          <a:p>
            <a:pPr>
              <a:lnSpc>
                <a:spcPct val="150000"/>
              </a:lnSpc>
              <a:spcBef>
                <a:spcPts val="200"/>
              </a:spcBef>
              <a:spcAft>
                <a:spcPts val="200"/>
              </a:spcAft>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对于“日汇报考核”，可采用早会制度，早上利用</a:t>
            </a:r>
            <a:r>
              <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rPr>
              <a:t>20</a:t>
            </a: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分钟，每个人阐述今天的工作计划，昨天的工作完成情况、理由分析及需要资源和其他部门同事配合需求。给下属产生无形业绩压力同时，让每个人清楚了解到同事们都在做什么，相比而言自己的工作是否出色？是否饱满？是否主动？</a:t>
            </a:r>
            <a:r>
              <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rPr>
              <a:t>…</a:t>
            </a:r>
          </a:p>
          <a:p>
            <a:pPr>
              <a:lnSpc>
                <a:spcPct val="150000"/>
              </a:lnSpc>
              <a:spcBef>
                <a:spcPts val="200"/>
              </a:spcBef>
              <a:spcAft>
                <a:spcPts val="200"/>
              </a:spcAft>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这样作为管理者也能清楚的了解到下属每天在做什么？每个人的工作状态和部门整体状态，行为目标将支撑结果目标，只有把握好每一天，才能确保每个月乃至每一年。</a:t>
            </a:r>
            <a:endParaRPr lang="zh-CN" altLang="en-US" sz="13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矩形 4"/>
          <p:cNvSpPr>
            <a:spLocks noChangeArrowheads="1"/>
          </p:cNvSpPr>
          <p:nvPr/>
        </p:nvSpPr>
        <p:spPr bwMode="auto">
          <a:xfrm>
            <a:off x="4724561" y="1700808"/>
            <a:ext cx="3695117" cy="3323987"/>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b="1" dirty="0">
                <a:solidFill>
                  <a:srgbClr val="00B0F0"/>
                </a:solidFill>
                <a:latin typeface="微软雅黑" panose="020B0503020204020204" pitchFamily="34" charset="-122"/>
                <a:ea typeface="微软雅黑" panose="020B0503020204020204" pitchFamily="34" charset="-122"/>
              </a:rPr>
              <a:t>绩效伙伴的含义：</a:t>
            </a:r>
          </a:p>
          <a:p>
            <a:pPr marL="342900" indent="-342900">
              <a:lnSpc>
                <a:spcPct val="150000"/>
              </a:lnSpc>
              <a:spcBef>
                <a:spcPts val="200"/>
              </a:spcBef>
              <a:spcAft>
                <a:spcPts val="60"/>
              </a:spcAft>
              <a:buFont typeface="+mj-lt"/>
              <a:buAutoNum type="alphaU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绩效共同体。你的绩效依赖于他们，他们的绩效依赖于你。互相依存，谁也离不开谁。</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ct val="150000"/>
              </a:lnSpc>
              <a:spcBef>
                <a:spcPts val="200"/>
              </a:spcBef>
              <a:spcAft>
                <a:spcPts val="60"/>
              </a:spcAft>
              <a:buFont typeface="+mj-lt"/>
              <a:buAutoNum type="alphaU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双方平等。既然是伙伴，就是一种平等的、协商的关系，而不是一种居高临下的发号施令的关系。通过平等对话指导和帮助下属，而不是通过指责、批评帮助下属。</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ct val="150000"/>
              </a:lnSpc>
              <a:spcBef>
                <a:spcPts val="200"/>
              </a:spcBef>
              <a:spcAft>
                <a:spcPts val="60"/>
              </a:spcAft>
              <a:buFont typeface="+mj-lt"/>
              <a:buAutoNum type="alphaU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从下属的角度考虑问题。从对方的角度出发，考虑下属面临的挑战，及时帮助下属制定绩效改进计划，提升能力。</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5076056" y="5050011"/>
            <a:ext cx="1972370" cy="1475333"/>
          </a:xfrm>
          <a:prstGeom prst="rect">
            <a:avLst/>
          </a:prstGeom>
        </p:spPr>
      </p:pic>
      <p:pic>
        <p:nvPicPr>
          <p:cNvPr id="2052" name="Picture 4" descr="E:\仝德志文件，勿删！\03-参考文档\！PPT图片及版面资源\PPT精美插图\头像\呵呵头像.png"/>
          <p:cNvPicPr>
            <a:picLocks noChangeAspect="1" noChangeArrowheads="1"/>
          </p:cNvPicPr>
          <p:nvPr/>
        </p:nvPicPr>
        <p:blipFill>
          <a:blip r:embed="rId4"/>
          <a:srcRect/>
          <a:stretch>
            <a:fillRect/>
          </a:stretch>
        </p:blipFill>
        <p:spPr bwMode="auto">
          <a:xfrm>
            <a:off x="7253801" y="5002213"/>
            <a:ext cx="1027112" cy="1027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1150"/>
                            </p:stCondLst>
                            <p:childTnLst>
                              <p:par>
                                <p:cTn id="31" presetID="47"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fade">
                                      <p:cBhvr>
                                        <p:cTn id="43" dur="1000"/>
                                        <p:tgtEl>
                                          <p:spTgt spid="2052"/>
                                        </p:tgtEl>
                                      </p:cBhvr>
                                    </p:animEffect>
                                    <p:anim calcmode="lin" valueType="num">
                                      <p:cBhvr>
                                        <p:cTn id="44" dur="1000" fill="hold"/>
                                        <p:tgtEl>
                                          <p:spTgt spid="2052"/>
                                        </p:tgtEl>
                                        <p:attrNameLst>
                                          <p:attrName>ppt_x</p:attrName>
                                        </p:attrNameLst>
                                      </p:cBhvr>
                                      <p:tavLst>
                                        <p:tav tm="0">
                                          <p:val>
                                            <p:strVal val="#ppt_x"/>
                                          </p:val>
                                        </p:tav>
                                        <p:tav tm="100000">
                                          <p:val>
                                            <p:strVal val="#ppt_x"/>
                                          </p:val>
                                        </p:tav>
                                      </p:tavLst>
                                    </p:anim>
                                    <p:anim calcmode="lin" valueType="num">
                                      <p:cBhvr>
                                        <p:cTn id="4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5" grpId="0" animBg="1"/>
      <p:bldP spid="26" grpId="0" animBg="1"/>
      <p:bldP spid="27" grpId="0" animBg="1"/>
      <p:bldP spid="28" grpId="0" animBg="1"/>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p:nvPr/>
        </p:nvSpPr>
        <p:spPr>
          <a:xfrm>
            <a:off x="763353" y="620688"/>
            <a:ext cx="8229600" cy="133984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4800" b="1" dirty="0">
                <a:solidFill>
                  <a:srgbClr val="F79646">
                    <a:lumMod val="75000"/>
                  </a:srgbClr>
                </a:solidFill>
                <a:latin typeface="微软雅黑" panose="020B0503020204020204" pitchFamily="34" charset="-122"/>
                <a:ea typeface="微软雅黑" panose="020B0503020204020204" pitchFamily="34" charset="-122"/>
              </a:rPr>
              <a:t>管</a:t>
            </a:r>
            <a:r>
              <a:rPr lang="zh-CN" altLang="en-US" sz="2000" b="1" dirty="0">
                <a:solidFill>
                  <a:prstClr val="white">
                    <a:lumMod val="65000"/>
                  </a:prstClr>
                </a:solidFill>
                <a:latin typeface="Arial" panose="020B0604020202020204"/>
                <a:ea typeface="微软雅黑" panose="020B0503020204020204" pitchFamily="34" charset="-122"/>
                <a:cs typeface="Arial" panose="020B0604020202020204"/>
              </a:rPr>
              <a:t>理者的各</a:t>
            </a:r>
            <a:r>
              <a:rPr lang="zh-CN" altLang="en-US" sz="2800" b="1" dirty="0">
                <a:solidFill>
                  <a:srgbClr val="00C4F0"/>
                </a:solidFill>
                <a:latin typeface="微软雅黑" panose="020B0503020204020204" pitchFamily="34" charset="-122"/>
                <a:ea typeface="微软雅黑" panose="020B0503020204020204" pitchFamily="34" charset="-122"/>
              </a:rPr>
              <a:t>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8" name="平行四边形 27"/>
          <p:cNvSpPr/>
          <p:nvPr/>
        </p:nvSpPr>
        <p:spPr>
          <a:xfrm>
            <a:off x="4427985" y="691481"/>
            <a:ext cx="2677078" cy="649287"/>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800" b="1" kern="0" dirty="0">
                <a:solidFill>
                  <a:sysClr val="window" lastClr="FFFFFF"/>
                </a:solidFill>
                <a:latin typeface="微软雅黑" panose="020B0503020204020204" pitchFamily="34" charset="-122"/>
                <a:ea typeface="微软雅黑" panose="020B0503020204020204" pitchFamily="34" charset="-122"/>
              </a:rPr>
              <a:t>监督</a:t>
            </a:r>
            <a:r>
              <a:rPr lang="en-US" altLang="zh-CN" sz="2800" b="1" kern="0" dirty="0">
                <a:solidFill>
                  <a:sysClr val="window" lastClr="FFFFFF"/>
                </a:solidFill>
                <a:latin typeface="微软雅黑" panose="020B0503020204020204" pitchFamily="34" charset="-122"/>
                <a:ea typeface="微软雅黑" panose="020B0503020204020204" pitchFamily="34" charset="-122"/>
              </a:rPr>
              <a:t>/</a:t>
            </a:r>
            <a:r>
              <a:rPr lang="zh-CN" altLang="en-US" sz="2800" b="1" kern="0" dirty="0">
                <a:solidFill>
                  <a:sysClr val="window" lastClr="FFFFFF"/>
                </a:solidFill>
                <a:latin typeface="微软雅黑" panose="020B0503020204020204" pitchFamily="34" charset="-122"/>
                <a:ea typeface="微软雅黑" panose="020B0503020204020204" pitchFamily="34" charset="-122"/>
              </a:rPr>
              <a:t>控制者</a:t>
            </a:r>
          </a:p>
        </p:txBody>
      </p:sp>
      <p:sp>
        <p:nvSpPr>
          <p:cNvPr id="9" name="矩形 4"/>
          <p:cNvSpPr>
            <a:spLocks noChangeArrowheads="1"/>
          </p:cNvSpPr>
          <p:nvPr/>
        </p:nvSpPr>
        <p:spPr bwMode="auto">
          <a:xfrm>
            <a:off x="763352" y="1744413"/>
            <a:ext cx="3961209" cy="4480842"/>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一个成功的企业，离不开科学的预测、正确的决策、严格的管理和有效的监督。</a:t>
            </a:r>
            <a:r>
              <a:rPr lang="zh-CN" altLang="en-US" sz="1600" b="1" dirty="0">
                <a:solidFill>
                  <a:srgbClr val="00B0F0"/>
                </a:solidFill>
                <a:latin typeface="微软雅黑" panose="020B0503020204020204" pitchFamily="34" charset="-122"/>
                <a:ea typeface="微软雅黑" panose="020B0503020204020204" pitchFamily="34" charset="-122"/>
              </a:rPr>
              <a:t>监督和检查不是信任不信任的问题，而是游戏规则！</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制度的落实不仅需要自觉维护，更需要组织监督。日本有位总经理他说：人间没有自动自发的人。大家都上过学，学校老师布置的作业如果不检查，学生会有应付与侥幸的心态出现。美国</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IBM</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有一位总裁他讲了两句话，第一句说</a:t>
            </a:r>
            <a:r>
              <a:rPr lang="zh-CN" altLang="en-US" sz="1600" b="1" dirty="0">
                <a:solidFill>
                  <a:srgbClr val="FF9900"/>
                </a:solidFill>
                <a:latin typeface="微软雅黑" panose="020B0503020204020204" pitchFamily="34" charset="-122"/>
                <a:ea typeface="微软雅黑" panose="020B0503020204020204" pitchFamily="34" charset="-122"/>
              </a:rPr>
              <a:t>员工不会做你希望他做的，只会做你检查的。</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第二句说如果你强调什么就会去检查什么</a:t>
            </a:r>
            <a:r>
              <a:rPr lang="zh-CN" altLang="en-US" sz="1600" dirty="0">
                <a:solidFill>
                  <a:srgbClr val="A6A6A6"/>
                </a:solidFill>
                <a:latin typeface="微软雅黑" panose="020B0503020204020204" pitchFamily="34" charset="-122"/>
                <a:ea typeface="微软雅黑" panose="020B0503020204020204" pitchFamily="34" charset="-122"/>
              </a:rPr>
              <a:t>，</a:t>
            </a:r>
            <a:r>
              <a:rPr lang="zh-CN" altLang="en-US" sz="1600" b="1" dirty="0">
                <a:solidFill>
                  <a:srgbClr val="FF9900"/>
                </a:solidFill>
                <a:latin typeface="微软雅黑" panose="020B0503020204020204" pitchFamily="34" charset="-122"/>
                <a:ea typeface="微软雅黑" panose="020B0503020204020204" pitchFamily="34" charset="-122"/>
              </a:rPr>
              <a:t>你不检查就等于不重视。</a:t>
            </a:r>
          </a:p>
        </p:txBody>
      </p:sp>
      <p:sp>
        <p:nvSpPr>
          <p:cNvPr id="10" name="矩形 4"/>
          <p:cNvSpPr>
            <a:spLocks noChangeArrowheads="1"/>
          </p:cNvSpPr>
          <p:nvPr/>
        </p:nvSpPr>
        <p:spPr bwMode="auto">
          <a:xfrm>
            <a:off x="4724561" y="1789653"/>
            <a:ext cx="3695117" cy="3616375"/>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b="1" dirty="0">
                <a:solidFill>
                  <a:srgbClr val="00B0F0"/>
                </a:solidFill>
                <a:latin typeface="微软雅黑" panose="020B0503020204020204" pitchFamily="34" charset="-122"/>
                <a:ea typeface="微软雅黑" panose="020B0503020204020204" pitchFamily="34" charset="-122"/>
              </a:rPr>
              <a:t>余世维先生的观点：</a:t>
            </a:r>
          </a:p>
          <a:p>
            <a:pPr marL="285750" indent="-285750">
              <a:lnSpc>
                <a:spcPct val="150000"/>
              </a:lnSpc>
              <a:spcBef>
                <a:spcPts val="200"/>
              </a:spcBef>
              <a:spcAft>
                <a:spcPts val="60"/>
              </a:spcAft>
              <a:buFont typeface="Wingdings" panose="05000000000000000000" pitchFamily="2" charset="2"/>
              <a:buChar char="u"/>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人越是有严格要求，越有绩效考核，他觉得活的越有尊严；</a:t>
            </a:r>
          </a:p>
          <a:p>
            <a:pPr marL="285750" indent="-285750">
              <a:lnSpc>
                <a:spcPct val="150000"/>
              </a:lnSpc>
              <a:spcBef>
                <a:spcPts val="200"/>
              </a:spcBef>
              <a:spcAft>
                <a:spcPts val="60"/>
              </a:spcAft>
              <a:buFont typeface="Wingdings" panose="05000000000000000000" pitchFamily="2" charset="2"/>
              <a:buChar char="u"/>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管理不等于比赛谁的爱最多，不要当烂好人；</a:t>
            </a:r>
          </a:p>
          <a:p>
            <a:pPr marL="285750" indent="-285750">
              <a:lnSpc>
                <a:spcPct val="150000"/>
              </a:lnSpc>
              <a:spcBef>
                <a:spcPts val="200"/>
              </a:spcBef>
              <a:spcAft>
                <a:spcPts val="60"/>
              </a:spcAft>
              <a:buFont typeface="Wingdings" panose="05000000000000000000" pitchFamily="2" charset="2"/>
              <a:buChar char="u"/>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做主管的应该不断建立你的体系，严格你的制度；</a:t>
            </a:r>
          </a:p>
          <a:p>
            <a:pPr marL="285750" indent="-285750">
              <a:lnSpc>
                <a:spcPct val="150000"/>
              </a:lnSpc>
              <a:spcBef>
                <a:spcPts val="200"/>
              </a:spcBef>
              <a:spcAft>
                <a:spcPts val="60"/>
              </a:spcAft>
              <a:buFont typeface="Wingdings" panose="05000000000000000000" pitchFamily="2" charset="2"/>
              <a:buChar char="u"/>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做人就不要做事，做事就不要做人，要不怕得罪人。</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074" name="Picture 2" descr="E:\仝德志文件，勿删！\03-参考文档\！PPT图片及版面资源\PPT精美插图\头像\生气头像.png"/>
          <p:cNvPicPr>
            <a:picLocks noChangeAspect="1" noChangeArrowheads="1"/>
          </p:cNvPicPr>
          <p:nvPr/>
        </p:nvPicPr>
        <p:blipFill>
          <a:blip r:embed="rId3"/>
          <a:srcRect/>
          <a:stretch>
            <a:fillRect/>
          </a:stretch>
        </p:blipFill>
        <p:spPr bwMode="auto">
          <a:xfrm>
            <a:off x="5252968" y="5406028"/>
            <a:ext cx="1027112" cy="1027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19" presetClass="entr" presetSubtype="10" fill="hold" nodeType="withEffect">
                                  <p:stCondLst>
                                    <p:cond delay="0"/>
                                  </p:stCondLst>
                                  <p:childTnLst>
                                    <p:set>
                                      <p:cBhvr>
                                        <p:cTn id="43" dur="1" fill="hold">
                                          <p:stCondLst>
                                            <p:cond delay="0"/>
                                          </p:stCondLst>
                                        </p:cTn>
                                        <p:tgtEl>
                                          <p:spTgt spid="3074"/>
                                        </p:tgtEl>
                                        <p:attrNameLst>
                                          <p:attrName>style.visibility</p:attrName>
                                        </p:attrNameLst>
                                      </p:cBhvr>
                                      <p:to>
                                        <p:strVal val="visible"/>
                                      </p:to>
                                    </p:set>
                                    <p:anim calcmode="lin" valueType="num">
                                      <p:cBhvr>
                                        <p:cTn id="44" dur="5000" fill="hold"/>
                                        <p:tgtEl>
                                          <p:spTgt spid="3074"/>
                                        </p:tgtEl>
                                        <p:attrNameLst>
                                          <p:attrName>ppt_w</p:attrName>
                                        </p:attrNameLst>
                                      </p:cBhvr>
                                      <p:tavLst>
                                        <p:tav tm="0" fmla="#ppt_w*sin(2.5*pi*$)">
                                          <p:val>
                                            <p:fltVal val="0"/>
                                          </p:val>
                                        </p:tav>
                                        <p:tav tm="100000">
                                          <p:val>
                                            <p:fltVal val="1"/>
                                          </p:val>
                                        </p:tav>
                                      </p:tavLst>
                                    </p:anim>
                                    <p:anim calcmode="lin" valueType="num">
                                      <p:cBhvr>
                                        <p:cTn id="45" dur="5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5" grpId="0" animBg="1"/>
      <p:bldP spid="26" grpId="0" animBg="1"/>
      <p:bldP spid="27" grpId="0" animBg="1"/>
      <p:bldP spid="28"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p:nvPr/>
        </p:nvSpPr>
        <p:spPr>
          <a:xfrm>
            <a:off x="763353" y="620688"/>
            <a:ext cx="8229600" cy="133984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4800" b="1" dirty="0">
                <a:solidFill>
                  <a:srgbClr val="F79646">
                    <a:lumMod val="75000"/>
                  </a:srgbClr>
                </a:solidFill>
                <a:latin typeface="微软雅黑" panose="020B0503020204020204" pitchFamily="34" charset="-122"/>
                <a:ea typeface="微软雅黑" panose="020B0503020204020204" pitchFamily="34" charset="-122"/>
              </a:rPr>
              <a:t>管</a:t>
            </a:r>
            <a:r>
              <a:rPr lang="zh-CN" altLang="en-US" sz="2000" b="1" dirty="0">
                <a:solidFill>
                  <a:schemeClr val="tx1">
                    <a:lumMod val="65000"/>
                    <a:lumOff val="35000"/>
                  </a:schemeClr>
                </a:solidFill>
                <a:latin typeface="Arial" panose="020B0604020202020204"/>
                <a:ea typeface="微软雅黑" panose="020B0503020204020204" pitchFamily="34" charset="-122"/>
                <a:cs typeface="Arial" panose="020B0604020202020204"/>
              </a:rPr>
              <a:t>理者的各</a:t>
            </a:r>
            <a:r>
              <a:rPr lang="zh-CN" altLang="en-US" sz="2800" b="1" dirty="0">
                <a:solidFill>
                  <a:srgbClr val="00C4F0"/>
                </a:solidFill>
                <a:latin typeface="微软雅黑" panose="020B0503020204020204" pitchFamily="34" charset="-122"/>
                <a:ea typeface="微软雅黑" panose="020B0503020204020204" pitchFamily="34" charset="-122"/>
              </a:rPr>
              <a:t>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8" name="平行四边形 27"/>
          <p:cNvSpPr/>
          <p:nvPr/>
        </p:nvSpPr>
        <p:spPr>
          <a:xfrm>
            <a:off x="4572000" y="691481"/>
            <a:ext cx="2143140" cy="649287"/>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800" b="1" kern="0" dirty="0">
                <a:solidFill>
                  <a:sysClr val="window" lastClr="FFFFFF"/>
                </a:solidFill>
                <a:latin typeface="微软雅黑" panose="020B0503020204020204" pitchFamily="34" charset="-122"/>
                <a:ea typeface="微软雅黑" panose="020B0503020204020204" pitchFamily="34" charset="-122"/>
              </a:rPr>
              <a:t>领导者</a:t>
            </a:r>
          </a:p>
        </p:txBody>
      </p:sp>
      <p:sp>
        <p:nvSpPr>
          <p:cNvPr id="10" name="矩形 4"/>
          <p:cNvSpPr>
            <a:spLocks noChangeArrowheads="1"/>
          </p:cNvSpPr>
          <p:nvPr/>
        </p:nvSpPr>
        <p:spPr bwMode="auto">
          <a:xfrm>
            <a:off x="4724561" y="1789653"/>
            <a:ext cx="3695117" cy="2308324"/>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领导者决定了团队的一切！领导者的风格决定团队的风格；领导者的思维决定团队的思维！领头人的速度决定整个队伍的速度（</a:t>
            </a:r>
            <a:r>
              <a:rPr lang="zh-CN" altLang="en-US" sz="1600" b="1" dirty="0">
                <a:solidFill>
                  <a:srgbClr val="FF9900"/>
                </a:solidFill>
                <a:latin typeface="微软雅黑" panose="020B0503020204020204" pitchFamily="34" charset="-122"/>
                <a:ea typeface="微软雅黑" panose="020B0503020204020204" pitchFamily="34" charset="-122"/>
              </a:rPr>
              <a:t>“火车跑的快，全靠车头带”</a:t>
            </a:r>
            <a:r>
              <a:rPr lang="zh-CN" altLang="en-US" sz="1600" dirty="0">
                <a:solidFill>
                  <a:srgbClr val="A6A6A6"/>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。领导进步则团队进步；领导改变则团队改变！</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4"/>
          <p:cNvSpPr>
            <a:spLocks noChangeArrowheads="1"/>
          </p:cNvSpPr>
          <p:nvPr/>
        </p:nvSpPr>
        <p:spPr bwMode="auto">
          <a:xfrm>
            <a:off x="763352" y="1744413"/>
            <a:ext cx="3961209" cy="4480842"/>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拿破仑说过：“一头狮子领导的一群绵羊可以打败一头绵羊领导的一群狮子”。因此，</a:t>
            </a:r>
            <a:r>
              <a:rPr lang="zh-CN" altLang="en-US" sz="1600" b="1" dirty="0">
                <a:solidFill>
                  <a:srgbClr val="00B0F0"/>
                </a:solidFill>
                <a:latin typeface="微软雅黑" panose="020B0503020204020204" pitchFamily="34" charset="-122"/>
                <a:ea typeface="微软雅黑" panose="020B0503020204020204" pitchFamily="34" charset="-122"/>
              </a:rPr>
              <a:t>不要抱怨你的下属是只羊，因为他是狮子还是羊并不重要，重要的是你是不是一头雄狮！</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拿破仑又说，“从来没有无能的士兵，只有无能的军官。”一个团队的工作没有成效，不能责怪下属，要责怪这个团队的领导。“一个臭皮匠领导三个诸葛亮，等于四个臭皮匠”。这就是“兵熊熊一个，将熊熊一窝”。正所谓，搞好一个组织需要大家</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方方面面；搞坏一个组织只要一个人</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组织的领导者</a:t>
            </a:r>
            <a:r>
              <a:rPr lang="zh-CN" altLang="en-US" sz="1600" dirty="0">
                <a:solidFill>
                  <a:srgbClr val="A6A6A6"/>
                </a:solidFill>
                <a:latin typeface="微软雅黑" panose="020B0503020204020204" pitchFamily="34" charset="-122"/>
                <a:ea typeface="微软雅黑" panose="020B0503020204020204" pitchFamily="34" charset="-122"/>
              </a:rPr>
              <a:t>。</a:t>
            </a:r>
            <a:endParaRPr lang="zh-CN" altLang="en-US" sz="1600" b="1" dirty="0">
              <a:solidFill>
                <a:srgbClr val="FF99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5079759" y="4180465"/>
            <a:ext cx="2984720" cy="198483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1150"/>
                            </p:stCondLst>
                            <p:childTnLst>
                              <p:par>
                                <p:cTn id="31" presetID="47"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5" grpId="0" animBg="1"/>
      <p:bldP spid="26" grpId="0" animBg="1"/>
      <p:bldP spid="27" grpId="0" animBg="1"/>
      <p:bldP spid="28" grpId="0" animBg="1"/>
      <p:bldP spid="10"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99592" y="1719064"/>
            <a:ext cx="349758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内容占位符 2"/>
          <p:cNvSpPr txBox="1"/>
          <p:nvPr/>
        </p:nvSpPr>
        <p:spPr>
          <a:xfrm>
            <a:off x="763353" y="620688"/>
            <a:ext cx="8229600" cy="133984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4800" b="1" dirty="0">
                <a:solidFill>
                  <a:srgbClr val="F79646">
                    <a:lumMod val="75000"/>
                  </a:srgbClr>
                </a:solidFill>
                <a:latin typeface="微软雅黑" panose="020B0503020204020204" pitchFamily="34" charset="-122"/>
                <a:ea typeface="微软雅黑" panose="020B0503020204020204" pitchFamily="34" charset="-122"/>
              </a:rPr>
              <a:t>管</a:t>
            </a:r>
            <a:r>
              <a:rPr lang="zh-CN" altLang="en-US" sz="2000" b="1" dirty="0">
                <a:solidFill>
                  <a:schemeClr val="tx1">
                    <a:lumMod val="65000"/>
                    <a:lumOff val="35000"/>
                  </a:schemeClr>
                </a:solidFill>
                <a:latin typeface="Arial" panose="020B0604020202020204"/>
                <a:ea typeface="微软雅黑" panose="020B0503020204020204" pitchFamily="34" charset="-122"/>
                <a:cs typeface="Arial" panose="020B0604020202020204"/>
              </a:rPr>
              <a:t>理者的各</a:t>
            </a:r>
            <a:r>
              <a:rPr lang="zh-CN" altLang="en-US" sz="2800" b="1" dirty="0">
                <a:solidFill>
                  <a:srgbClr val="00C4F0"/>
                </a:solidFill>
                <a:latin typeface="微软雅黑" panose="020B0503020204020204" pitchFamily="34" charset="-122"/>
                <a:ea typeface="微软雅黑" panose="020B0503020204020204" pitchFamily="34" charset="-122"/>
              </a:rPr>
              <a:t>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8" name="平行四边形 27"/>
          <p:cNvSpPr/>
          <p:nvPr/>
        </p:nvSpPr>
        <p:spPr>
          <a:xfrm>
            <a:off x="4572000" y="691481"/>
            <a:ext cx="2143140" cy="649287"/>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800" b="1" kern="0" dirty="0">
                <a:solidFill>
                  <a:sysClr val="window" lastClr="FFFFFF"/>
                </a:solidFill>
                <a:latin typeface="微软雅黑" panose="020B0503020204020204" pitchFamily="34" charset="-122"/>
                <a:ea typeface="微软雅黑" panose="020B0503020204020204" pitchFamily="34" charset="-122"/>
              </a:rPr>
              <a:t>教练员</a:t>
            </a:r>
          </a:p>
        </p:txBody>
      </p:sp>
      <p:sp>
        <p:nvSpPr>
          <p:cNvPr id="10" name="矩形 4"/>
          <p:cNvSpPr>
            <a:spLocks noChangeArrowheads="1"/>
          </p:cNvSpPr>
          <p:nvPr/>
        </p:nvSpPr>
        <p:spPr bwMode="auto">
          <a:xfrm>
            <a:off x="4724561" y="1789653"/>
            <a:ext cx="3695117" cy="3958007"/>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“兵随将转，无不可用之兵”，部属的素质就是领导的素质，</a:t>
            </a:r>
            <a:r>
              <a:rPr lang="zh-CN" altLang="en-US" sz="1300" b="1" dirty="0">
                <a:solidFill>
                  <a:srgbClr val="FF9900"/>
                </a:solidFill>
                <a:latin typeface="微软雅黑" panose="020B0503020204020204" pitchFamily="34" charset="-122"/>
                <a:ea typeface="微软雅黑" panose="020B0503020204020204" pitchFamily="34" charset="-122"/>
              </a:rPr>
              <a:t>部下素质低不是你的责任，不能提高他的素质则是你的责任。</a:t>
            </a: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人是天底下最好的宝藏。一个领导要有这样的度量和能力，凡是跟着自己的人，有责任把他们的宝藏都开发出来。要宁肯“鞭打慢牛”，也不能“卸套不用”而自己去干。领导不能自恃权重、能力比下属强，就随意干扰下属做事，抢夺下属的权利。</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spcBef>
                <a:spcPts val="200"/>
              </a:spcBef>
              <a:spcAft>
                <a:spcPts val="60"/>
              </a:spcAft>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但是，若是将一个资质平庸的下属，培养成卓越人才，谈何容易！不是每位领导都有这份雅量和耐性。且看李鸿章是怎样对待下属袁世凯的，据说，李鸿章对袁世凯事事点拨、勉励训诫，二人往来书信，留存于世的就有百万字以上。</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4"/>
          <p:cNvSpPr>
            <a:spLocks noChangeArrowheads="1"/>
          </p:cNvSpPr>
          <p:nvPr/>
        </p:nvSpPr>
        <p:spPr bwMode="auto">
          <a:xfrm>
            <a:off x="763352" y="4764877"/>
            <a:ext cx="3961209" cy="1526187"/>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1600" b="1" dirty="0">
                <a:solidFill>
                  <a:srgbClr val="00B0F0"/>
                </a:solidFill>
                <a:latin typeface="微软雅黑" panose="020B0503020204020204" pitchFamily="34" charset="-122"/>
                <a:ea typeface="微软雅黑" panose="020B0503020204020204" pitchFamily="34" charset="-122"/>
              </a:rPr>
              <a:t>“下属跟着领导，不管钱挣没挣多少，但个人所掌握的知识、技能和工作能力一定要能够不断的提升，否则，这个领导就是没有良心的。”</a:t>
            </a:r>
          </a:p>
        </p:txBody>
      </p:sp>
      <p:sp>
        <p:nvSpPr>
          <p:cNvPr id="14" name="矩形 13"/>
          <p:cNvSpPr/>
          <p:nvPr/>
        </p:nvSpPr>
        <p:spPr>
          <a:xfrm>
            <a:off x="4724561" y="5805264"/>
            <a:ext cx="3888432" cy="292388"/>
          </a:xfrm>
          <a:prstGeom prst="rect">
            <a:avLst/>
          </a:prstGeom>
        </p:spPr>
        <p:txBody>
          <a:bodyPr wrap="square">
            <a:spAutoFit/>
          </a:bodyPr>
          <a:lstStyle/>
          <a:p>
            <a:r>
              <a:rPr lang="zh-CN" altLang="en-US" sz="1300" b="1" dirty="0">
                <a:solidFill>
                  <a:srgbClr val="FF3300"/>
                </a:solidFill>
                <a:latin typeface="微软雅黑" panose="020B0503020204020204" pitchFamily="34" charset="-122"/>
                <a:ea typeface="微软雅黑" panose="020B0503020204020204" pitchFamily="34" charset="-122"/>
              </a:rPr>
              <a:t>思考：会不会有人担心“教会徒弟，饿死师傅”？</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1150"/>
                            </p:stCondLst>
                            <p:childTnLst>
                              <p:par>
                                <p:cTn id="31" presetID="47"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par>
                          <p:cTn id="36" fill="hold">
                            <p:stCondLst>
                              <p:cond delay="2150"/>
                            </p:stCondLst>
                            <p:childTnLst>
                              <p:par>
                                <p:cTn id="37" presetID="42"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5" grpId="0" animBg="1"/>
      <p:bldP spid="26" grpId="0" animBg="1"/>
      <p:bldP spid="27" grpId="0" animBg="1"/>
      <p:bldP spid="28" grpId="0" animBg="1"/>
      <p:bldP spid="10"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p:nvPr/>
        </p:nvSpPr>
        <p:spPr>
          <a:xfrm>
            <a:off x="763353" y="620688"/>
            <a:ext cx="8229600" cy="133984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4800" b="1" dirty="0">
                <a:solidFill>
                  <a:srgbClr val="F79646">
                    <a:lumMod val="75000"/>
                  </a:srgbClr>
                </a:solidFill>
                <a:latin typeface="微软雅黑" panose="020B0503020204020204" pitchFamily="34" charset="-122"/>
                <a:ea typeface="微软雅黑" panose="020B0503020204020204" pitchFamily="34" charset="-122"/>
              </a:rPr>
              <a:t>管</a:t>
            </a:r>
            <a:r>
              <a:rPr lang="zh-CN" altLang="en-US" sz="2000" b="1" dirty="0">
                <a:solidFill>
                  <a:schemeClr val="tx1">
                    <a:lumMod val="65000"/>
                    <a:lumOff val="35000"/>
                  </a:schemeClr>
                </a:solidFill>
                <a:latin typeface="Arial" panose="020B0604020202020204"/>
                <a:ea typeface="微软雅黑" panose="020B0503020204020204" pitchFamily="34" charset="-122"/>
                <a:cs typeface="Arial" panose="020B0604020202020204"/>
              </a:rPr>
              <a:t>理者的各</a:t>
            </a:r>
            <a:r>
              <a:rPr lang="zh-CN" altLang="en-US" sz="2800" b="1" dirty="0">
                <a:solidFill>
                  <a:srgbClr val="00C4F0"/>
                </a:solidFill>
                <a:latin typeface="微软雅黑" panose="020B0503020204020204" pitchFamily="34" charset="-122"/>
                <a:ea typeface="微软雅黑" panose="020B0503020204020204" pitchFamily="34" charset="-122"/>
              </a:rPr>
              <a:t>角色认知：</a:t>
            </a:r>
          </a:p>
        </p:txBody>
      </p:sp>
      <p:sp>
        <p:nvSpPr>
          <p:cNvPr id="23" name="椭圆 22"/>
          <p:cNvSpPr/>
          <p:nvPr/>
        </p:nvSpPr>
        <p:spPr>
          <a:xfrm>
            <a:off x="7319377" y="1225658"/>
            <a:ext cx="357190" cy="35719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cxnSp>
        <p:nvCxnSpPr>
          <p:cNvPr id="24" name="直接连接符 23"/>
          <p:cNvCxnSpPr/>
          <p:nvPr/>
        </p:nvCxnSpPr>
        <p:spPr>
          <a:xfrm>
            <a:off x="899592" y="1376718"/>
            <a:ext cx="6455377" cy="275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584" y="1021357"/>
            <a:ext cx="765792" cy="765792"/>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6" name="弧形 25"/>
          <p:cNvSpPr/>
          <p:nvPr/>
        </p:nvSpPr>
        <p:spPr>
          <a:xfrm rot="2700000">
            <a:off x="7177334" y="1089325"/>
            <a:ext cx="629857" cy="629857"/>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7" name="弧形 26"/>
          <p:cNvSpPr/>
          <p:nvPr/>
        </p:nvSpPr>
        <p:spPr>
          <a:xfrm rot="2700000">
            <a:off x="7299045" y="935941"/>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8" name="平行四边形 27"/>
          <p:cNvSpPr/>
          <p:nvPr/>
        </p:nvSpPr>
        <p:spPr>
          <a:xfrm>
            <a:off x="4572000" y="691481"/>
            <a:ext cx="2143140" cy="649287"/>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800" b="1" kern="0" dirty="0">
                <a:solidFill>
                  <a:sysClr val="window" lastClr="FFFFFF"/>
                </a:solidFill>
                <a:latin typeface="微软雅黑" panose="020B0503020204020204" pitchFamily="34" charset="-122"/>
                <a:ea typeface="微软雅黑" panose="020B0503020204020204" pitchFamily="34" charset="-122"/>
              </a:rPr>
              <a:t>内部客户</a:t>
            </a:r>
          </a:p>
        </p:txBody>
      </p:sp>
      <p:sp>
        <p:nvSpPr>
          <p:cNvPr id="13" name="矩形 4"/>
          <p:cNvSpPr>
            <a:spLocks noChangeArrowheads="1"/>
          </p:cNvSpPr>
          <p:nvPr/>
        </p:nvSpPr>
        <p:spPr bwMode="auto">
          <a:xfrm>
            <a:off x="4468443" y="1856913"/>
            <a:ext cx="3961209" cy="4231928"/>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顾客的第一层含义是：“购买我们的产品的人”；顾客的第二层含义是：“与之打交道的人”；因此，我们的部门之间、同事之间，也就是互为彼此的客户，他有一个新鲜的名字，叫做“内部客户”。</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将同事看成是内部客户，最终要落在“让内部客户满意”上。也就是说，</a:t>
            </a:r>
            <a:r>
              <a:rPr lang="zh-CN" altLang="en-US" sz="1600" b="1" dirty="0">
                <a:solidFill>
                  <a:srgbClr val="FF9900"/>
                </a:solidFill>
                <a:latin typeface="微软雅黑" panose="020B0503020204020204" pitchFamily="34" charset="-122"/>
                <a:ea typeface="微软雅黑" panose="020B0503020204020204" pitchFamily="34" charset="-122"/>
              </a:rPr>
              <a:t>你做得好不好，行不行，不是由你自己说了算，而是由你的内部客户说了算。</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当工作结束后，内部客户在我们的背后还默默对我们翘大拇指，我们才算是成功了！</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899592" y="1849630"/>
            <a:ext cx="3025627" cy="42464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1150"/>
                            </p:stCondLst>
                            <p:childTnLst>
                              <p:par>
                                <p:cTn id="31" presetID="47"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par>
                          <p:cTn id="36" fill="hold">
                            <p:stCondLst>
                              <p:cond delay="2150"/>
                            </p:stCondLst>
                            <p:childTnLst>
                              <p:par>
                                <p:cTn id="37" presetID="42"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5" grpId="0" animBg="1"/>
      <p:bldP spid="26" grpId="0" animBg="1"/>
      <p:bldP spid="27" grpId="0" animBg="1"/>
      <p:bldP spid="28"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p:nvPr/>
        </p:nvSpPr>
        <p:spPr bwMode="auto">
          <a:xfrm>
            <a:off x="914400" y="28575"/>
            <a:ext cx="3513138" cy="1143000"/>
          </a:xfrm>
          <a:prstGeom prst="rect">
            <a:avLst/>
          </a:prstGeom>
          <a:noFill/>
          <a:ln w="9525">
            <a:noFill/>
            <a:miter lim="800000"/>
          </a:ln>
        </p:spPr>
        <p:txBody>
          <a:bodyPr vert="horz" wrap="square" lIns="91440" tIns="45720" rIns="91440" bIns="45720" numCol="1" anchor="ctr" anchorCtr="0" compatLnSpc="1">
            <a:normAutofit/>
          </a:bodyPr>
          <a:lstStyle/>
          <a:p>
            <a:pPr fontAlgn="base">
              <a:spcBef>
                <a:spcPct val="0"/>
              </a:spcBef>
              <a:spcAft>
                <a:spcPct val="0"/>
              </a:spcAft>
              <a:defRPr/>
            </a:pPr>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参考</a:t>
            </a:r>
          </a:p>
        </p:txBody>
      </p:sp>
      <p:sp>
        <p:nvSpPr>
          <p:cNvPr id="14" name="矩形 24"/>
          <p:cNvSpPr>
            <a:spLocks noChangeArrowheads="1"/>
          </p:cNvSpPr>
          <p:nvPr/>
        </p:nvSpPr>
        <p:spPr bwMode="auto">
          <a:xfrm>
            <a:off x="1836738" y="477838"/>
            <a:ext cx="1273105" cy="369332"/>
          </a:xfrm>
          <a:prstGeom prst="rect">
            <a:avLst/>
          </a:prstGeom>
          <a:noFill/>
          <a:ln w="9525">
            <a:noFill/>
            <a:miter lim="800000"/>
          </a:ln>
        </p:spPr>
        <p:txBody>
          <a:bodyPr wrap="none">
            <a:spAutoFit/>
          </a:bodyPr>
          <a:lstStyle/>
          <a:p>
            <a:r>
              <a:rPr lang="en-US" altLang="zh-CN" b="1" cap="all" dirty="0">
                <a:solidFill>
                  <a:srgbClr val="FFC000"/>
                </a:solidFill>
                <a:ea typeface="微软雅黑" panose="020B0503020204020204" pitchFamily="34" charset="-122"/>
                <a:cs typeface="Arial Unicode MS" panose="020B0604020202020204" pitchFamily="34" charset="-122"/>
              </a:rPr>
              <a:t>reference</a:t>
            </a:r>
            <a:endParaRPr lang="zh-CN" altLang="en-US" b="1" cap="all" dirty="0">
              <a:solidFill>
                <a:srgbClr val="FFC000"/>
              </a:solidFill>
              <a:ea typeface="微软雅黑" panose="020B0503020204020204" pitchFamily="34" charset="-122"/>
              <a:cs typeface="Arial Unicode MS" panose="020B0604020202020204" pitchFamily="34" charset="-122"/>
            </a:endParaRPr>
          </a:p>
        </p:txBody>
      </p:sp>
      <p:sp>
        <p:nvSpPr>
          <p:cNvPr id="18" name="矩形 17"/>
          <p:cNvSpPr/>
          <p:nvPr/>
        </p:nvSpPr>
        <p:spPr>
          <a:xfrm>
            <a:off x="827584" y="1268760"/>
            <a:ext cx="7560840" cy="4896544"/>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19" name="内容占位符 4"/>
          <p:cNvGraphicFramePr/>
          <p:nvPr/>
        </p:nvGraphicFramePr>
        <p:xfrm>
          <a:off x="899592" y="1844822"/>
          <a:ext cx="7416826" cy="4248474"/>
        </p:xfrm>
        <a:graphic>
          <a:graphicData uri="http://schemas.openxmlformats.org/drawingml/2006/table">
            <a:tbl>
              <a:tblPr/>
              <a:tblGrid>
                <a:gridCol w="1152128">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gridCol w="1440162">
                  <a:extLst>
                    <a:ext uri="{9D8B030D-6E8A-4147-A177-3AD203B41FA5}">
                      <a16:colId xmlns:a16="http://schemas.microsoft.com/office/drawing/2014/main" val="20002"/>
                    </a:ext>
                  </a:extLst>
                </a:gridCol>
              </a:tblGrid>
              <a:tr h="606925">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algn="ctr" fontAlgn="ctr"/>
                      <a:r>
                        <a:rPr lang="zh-CN" altLang="en-US" sz="1800" b="1" i="0" u="none" strike="noStrike" kern="1200" dirty="0">
                          <a:solidFill>
                            <a:srgbClr val="FFFFFF"/>
                          </a:solidFill>
                          <a:latin typeface="微软雅黑" panose="020B0503020204020204" pitchFamily="34" charset="-122"/>
                          <a:ea typeface="微软雅黑" panose="020B0503020204020204" pitchFamily="34" charset="-122"/>
                          <a:cs typeface="+mn-cs"/>
                        </a:rPr>
                        <a:t>时空类别</a:t>
                      </a:r>
                      <a:r>
                        <a:rPr lang="zh-CN" altLang="en-US" sz="1400" b="1" i="0" u="none" strike="noStrike" dirty="0">
                          <a:solidFill>
                            <a:srgbClr val="FFFFFF"/>
                          </a:solidFill>
                          <a:latin typeface="微软雅黑" panose="020B0503020204020204" pitchFamily="34" charset="-122"/>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800" b="1" i="0" u="none" strike="noStrike" kern="1200" dirty="0">
                          <a:solidFill>
                            <a:srgbClr val="FFFFFF"/>
                          </a:solidFill>
                          <a:latin typeface="微软雅黑" panose="020B0503020204020204" pitchFamily="34" charset="-122"/>
                          <a:ea typeface="微软雅黑" panose="020B0503020204020204" pitchFamily="34" charset="-122"/>
                          <a:cs typeface="+mn-cs"/>
                        </a:rPr>
                        <a:t>工作事项</a:t>
                      </a:r>
                      <a:endParaRPr lang="en-US" sz="1800" b="1" i="0" u="none" strike="noStrike" kern="1200" dirty="0">
                        <a:solidFill>
                          <a:srgbClr val="FFFFFF"/>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800" b="1" i="0" u="none" strike="noStrike" kern="1200" dirty="0">
                          <a:solidFill>
                            <a:srgbClr val="FFFFFF"/>
                          </a:solidFill>
                          <a:latin typeface="微软雅黑" panose="020B0503020204020204" pitchFamily="34" charset="-122"/>
                          <a:ea typeface="微软雅黑" panose="020B0503020204020204" pitchFamily="34" charset="-122"/>
                          <a:cs typeface="+mn-cs"/>
                        </a:rPr>
                        <a:t>对应角色</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extLst>
                  <a:ext uri="{0D108BD9-81ED-4DB2-BD59-A6C34878D82A}">
                    <a16:rowId xmlns:a16="http://schemas.microsoft.com/office/drawing/2014/main" val="10000"/>
                  </a:ext>
                </a:extLst>
              </a:tr>
              <a:tr h="345281">
                <a:tc rowSpan="4">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第一时空</a:t>
                      </a:r>
                      <a:endParaRPr lang="en-US" altLang="zh-CN"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每天应做的</a:t>
                      </a:r>
                      <a:r>
                        <a:rPr lang="en-US" altLang="zh-CN"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4</a:t>
                      </a: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件大事</a:t>
                      </a:r>
                      <a:endParaRPr lang="en-US" altLang="zh-CN" sz="1300" b="0" kern="1200" noProof="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掌握今天的工作成果并确认明天的工作内容。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规划者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415948">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自己和部下都要养成在规定时间内完成工作任务的习惯。</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执行者</a:t>
                      </a:r>
                      <a:r>
                        <a:rPr lang="en-US" altLang="zh-CN"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领导者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504056">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在全天的工作中对值得注意的事情以及发生的问题，都要做好记录。</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监督控制者</a:t>
                      </a:r>
                      <a:r>
                        <a:rPr lang="en-US" altLang="zh-CN" sz="12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2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教练员</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410817">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对公司或本部门直接有关的情报要做好记录。</a:t>
                      </a:r>
                      <a:endParaRPr lang="en-US" altLang="zh-CN"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300" b="1" kern="1200" dirty="0">
                          <a:solidFill>
                            <a:srgbClr val="00B0F0"/>
                          </a:solidFill>
                          <a:latin typeface="微软雅黑" panose="020B0503020204020204" pitchFamily="34" charset="-122"/>
                          <a:ea typeface="微软雅黑" panose="020B0503020204020204" pitchFamily="34" charset="-122"/>
                          <a:cs typeface="+mn-cs"/>
                        </a:rPr>
                        <a:t>监听者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r h="360040">
                <a:tc rowSpan="5">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第二时空</a:t>
                      </a:r>
                      <a:endParaRPr lang="en-US" altLang="zh-CN"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marL="0" algn="ctr" defTabSz="914400" rtl="0" eaLnBrk="1" fontAlgn="ctr" latinLnBrk="0" hangingPunct="1"/>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每周应做的</a:t>
                      </a:r>
                      <a:r>
                        <a:rPr lang="en-US" altLang="zh-CN"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5</a:t>
                      </a: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件大事</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掌握本周的工作成果并确认下周的工作内容。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监督控制者</a:t>
                      </a:r>
                      <a:r>
                        <a:rPr lang="en-US" altLang="zh-CN" sz="12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2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模范者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5"/>
                  </a:ext>
                </a:extLst>
              </a:tr>
              <a:tr h="360040">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对业务管理的自我检查进行评分和反省。</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12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监督控制者</a:t>
                      </a:r>
                      <a:r>
                        <a:rPr kumimoji="0" lang="en-US" altLang="zh-CN" sz="12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a:t>
                      </a:r>
                      <a:r>
                        <a:rPr kumimoji="0" lang="zh-CN" altLang="en-US" sz="12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模范者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6"/>
                  </a:ext>
                </a:extLst>
              </a:tr>
              <a:tr h="360040">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对于引人注目的部下的行为写出评价记录。</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3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绩效伙伴</a:t>
                      </a:r>
                      <a:r>
                        <a:rPr kumimoji="0" lang="en-US" altLang="zh-CN" sz="13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a:t>
                      </a:r>
                      <a:r>
                        <a:rPr kumimoji="0" lang="zh-CN" altLang="en-US" sz="13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教练员</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7"/>
                  </a:ext>
                </a:extLst>
              </a:tr>
              <a:tr h="360040">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整理本周发生的问题并提出解决问题的措施。</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危机</a:t>
                      </a:r>
                      <a:r>
                        <a:rPr lang="en-US" altLang="zh-CN"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问题解决者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8"/>
                  </a:ext>
                </a:extLst>
              </a:tr>
              <a:tr h="525287">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确认直接上级领导对下周的工作安排，然后对本部门下周的工作计划进行富有弹性的重新评价或作出必要的调整。</a:t>
                      </a:r>
                      <a:endParaRPr lang="en-US" altLang="zh-CN"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规划者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9"/>
                  </a:ext>
                </a:extLst>
              </a:tr>
            </a:tbl>
          </a:graphicData>
        </a:graphic>
      </p:graphicFrame>
      <p:sp>
        <p:nvSpPr>
          <p:cNvPr id="20" name="TextBox 6"/>
          <p:cNvSpPr txBox="1">
            <a:spLocks noChangeArrowheads="1"/>
          </p:cNvSpPr>
          <p:nvPr/>
        </p:nvSpPr>
        <p:spPr bwMode="auto">
          <a:xfrm>
            <a:off x="2616713" y="1340768"/>
            <a:ext cx="3827495" cy="446276"/>
          </a:xfrm>
          <a:prstGeom prst="rect">
            <a:avLst/>
          </a:prstGeom>
          <a:noFill/>
          <a:ln w="9525">
            <a:noFill/>
            <a:miter lim="800000"/>
          </a:ln>
        </p:spPr>
        <p:txBody>
          <a:bodyPr wrap="square">
            <a:spAutoFit/>
          </a:bodyPr>
          <a:lstStyle/>
          <a:p>
            <a:pPr algn="ctr"/>
            <a:r>
              <a:rPr lang="zh-CN" altLang="en-US" sz="2300" b="1" dirty="0">
                <a:solidFill>
                  <a:srgbClr val="00C4F0"/>
                </a:solidFill>
                <a:latin typeface="微软雅黑" panose="020B0503020204020204" pitchFamily="34" charset="-122"/>
                <a:ea typeface="微软雅黑" panose="020B0503020204020204" pitchFamily="34" charset="-122"/>
              </a:rPr>
              <a:t>管理者五大时空的工作内容</a:t>
            </a:r>
          </a:p>
        </p:txBody>
      </p:sp>
      <p:pic>
        <p:nvPicPr>
          <p:cNvPr id="1026" name="Picture 2" descr="E:\仝德志文件，勿删！\03-参考文档\！PPT图片及版面资源\PPT精美插图\图标\羽毛笔.png"/>
          <p:cNvPicPr>
            <a:picLocks noChangeAspect="1" noChangeArrowheads="1"/>
          </p:cNvPicPr>
          <p:nvPr/>
        </p:nvPicPr>
        <p:blipFill>
          <a:blip r:embed="rId3" cstate="screen"/>
          <a:srcRect/>
          <a:stretch>
            <a:fillRect/>
          </a:stretch>
        </p:blipFill>
        <p:spPr bwMode="auto">
          <a:xfrm>
            <a:off x="7991203" y="0"/>
            <a:ext cx="1151209" cy="17870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par>
                                <p:cTn id="8" presetID="47"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7" presetClass="entr" presetSubtype="1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fltVal val="0"/>
                                          </p:val>
                                        </p:tav>
                                        <p:tav tm="100000">
                                          <p:val>
                                            <p:strVal val="#ppt_w"/>
                                          </p:val>
                                        </p:tav>
                                      </p:tavLst>
                                    </p:anim>
                                    <p:anim calcmode="lin" valueType="num">
                                      <p:cBhvr>
                                        <p:cTn id="17" dur="1000" fill="hold"/>
                                        <p:tgtEl>
                                          <p:spTgt spid="20"/>
                                        </p:tgtEl>
                                        <p:attrNameLst>
                                          <p:attrName>ppt_h</p:attrName>
                                        </p:attrNameLst>
                                      </p:cBhvr>
                                      <p:tavLst>
                                        <p:tav tm="0">
                                          <p:val>
                                            <p:strVal val="#ppt_h"/>
                                          </p:val>
                                        </p:tav>
                                        <p:tav tm="100000">
                                          <p:val>
                                            <p:strVal val="#ppt_h"/>
                                          </p:val>
                                        </p:tav>
                                      </p:tavLst>
                                    </p:anim>
                                  </p:childTnLst>
                                </p:cTn>
                              </p:par>
                            </p:childTnLst>
                          </p:cTn>
                        </p:par>
                        <p:par>
                          <p:cTn id="18" fill="hold">
                            <p:stCondLst>
                              <p:cond delay="3000"/>
                            </p:stCondLst>
                            <p:childTnLst>
                              <p:par>
                                <p:cTn id="19" presetID="52"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Scale>
                                      <p:cBhvr>
                                        <p:cTn id="2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9"/>
                                        </p:tgtEl>
                                        <p:attrNameLst>
                                          <p:attrName>ppt_x</p:attrName>
                                          <p:attrName>ppt_y</p:attrName>
                                        </p:attrNameLst>
                                      </p:cBhvr>
                                    </p:animMotion>
                                    <p:animEffect transition="in" filter="fade">
                                      <p:cBhvr>
                                        <p:cTn id="2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p:nvPr/>
        </p:nvSpPr>
        <p:spPr bwMode="auto">
          <a:xfrm>
            <a:off x="914400" y="28575"/>
            <a:ext cx="3513138" cy="1143000"/>
          </a:xfrm>
          <a:prstGeom prst="rect">
            <a:avLst/>
          </a:prstGeom>
          <a:noFill/>
          <a:ln w="9525">
            <a:noFill/>
            <a:miter lim="800000"/>
          </a:ln>
        </p:spPr>
        <p:txBody>
          <a:bodyPr vert="horz" wrap="square" lIns="91440" tIns="45720" rIns="91440" bIns="45720" numCol="1" anchor="ctr" anchorCtr="0" compatLnSpc="1">
            <a:normAutofit/>
          </a:bodyPr>
          <a:lstStyle/>
          <a:p>
            <a:pPr fontAlgn="base">
              <a:spcBef>
                <a:spcPct val="0"/>
              </a:spcBef>
              <a:spcAft>
                <a:spcPct val="0"/>
              </a:spcAft>
              <a:defRPr/>
            </a:pPr>
            <a:r>
              <a:rPr lang="zh-CN" altLang="en-US" sz="3200" b="1" dirty="0">
                <a:solidFill>
                  <a:srgbClr val="A6A6A6"/>
                </a:solidFill>
                <a:latin typeface="微软雅黑" panose="020B0503020204020204" pitchFamily="34" charset="-122"/>
                <a:ea typeface="微软雅黑" panose="020B0503020204020204" pitchFamily="34" charset="-122"/>
                <a:cs typeface="Arial Unicode MS" panose="020B0604020202020204" pitchFamily="34" charset="-122"/>
              </a:rPr>
              <a:t>参考</a:t>
            </a:r>
          </a:p>
        </p:txBody>
      </p:sp>
      <p:sp>
        <p:nvSpPr>
          <p:cNvPr id="14" name="矩形 24"/>
          <p:cNvSpPr>
            <a:spLocks noChangeArrowheads="1"/>
          </p:cNvSpPr>
          <p:nvPr/>
        </p:nvSpPr>
        <p:spPr bwMode="auto">
          <a:xfrm>
            <a:off x="1836738" y="477838"/>
            <a:ext cx="1273105" cy="369332"/>
          </a:xfrm>
          <a:prstGeom prst="rect">
            <a:avLst/>
          </a:prstGeom>
          <a:noFill/>
          <a:ln w="9525">
            <a:noFill/>
            <a:miter lim="800000"/>
          </a:ln>
        </p:spPr>
        <p:txBody>
          <a:bodyPr wrap="none">
            <a:spAutoFit/>
          </a:bodyPr>
          <a:lstStyle/>
          <a:p>
            <a:r>
              <a:rPr lang="en-US" altLang="zh-CN" b="1" cap="all" dirty="0">
                <a:solidFill>
                  <a:srgbClr val="FFC000"/>
                </a:solidFill>
                <a:ea typeface="微软雅黑" panose="020B0503020204020204" pitchFamily="34" charset="-122"/>
                <a:cs typeface="Arial Unicode MS" panose="020B0604020202020204" pitchFamily="34" charset="-122"/>
              </a:rPr>
              <a:t>reference</a:t>
            </a:r>
            <a:endParaRPr lang="zh-CN" altLang="en-US" b="1" cap="all" dirty="0">
              <a:solidFill>
                <a:srgbClr val="FFC000"/>
              </a:solidFill>
              <a:ea typeface="微软雅黑" panose="020B0503020204020204" pitchFamily="34" charset="-122"/>
              <a:cs typeface="Arial Unicode MS" panose="020B0604020202020204" pitchFamily="34" charset="-122"/>
            </a:endParaRPr>
          </a:p>
        </p:txBody>
      </p:sp>
      <p:sp>
        <p:nvSpPr>
          <p:cNvPr id="18" name="矩形 17"/>
          <p:cNvSpPr/>
          <p:nvPr/>
        </p:nvSpPr>
        <p:spPr>
          <a:xfrm>
            <a:off x="827584" y="1268760"/>
            <a:ext cx="7560840" cy="4896544"/>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19" name="内容占位符 4"/>
          <p:cNvGraphicFramePr/>
          <p:nvPr/>
        </p:nvGraphicFramePr>
        <p:xfrm>
          <a:off x="899592" y="1844823"/>
          <a:ext cx="7416826" cy="4248473"/>
        </p:xfrm>
        <a:graphic>
          <a:graphicData uri="http://schemas.openxmlformats.org/drawingml/2006/table">
            <a:tbl>
              <a:tblPr/>
              <a:tblGrid>
                <a:gridCol w="1152128">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gridCol w="1440162">
                  <a:extLst>
                    <a:ext uri="{9D8B030D-6E8A-4147-A177-3AD203B41FA5}">
                      <a16:colId xmlns:a16="http://schemas.microsoft.com/office/drawing/2014/main" val="20002"/>
                    </a:ext>
                  </a:extLst>
                </a:gridCol>
              </a:tblGrid>
              <a:tr h="556943">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algn="ctr" fontAlgn="ctr"/>
                      <a:r>
                        <a:rPr lang="zh-CN" altLang="en-US" sz="1800" b="1" i="0" u="none" strike="noStrike" kern="1200" dirty="0">
                          <a:solidFill>
                            <a:srgbClr val="FFFFFF"/>
                          </a:solidFill>
                          <a:latin typeface="微软雅黑" panose="020B0503020204020204" pitchFamily="34" charset="-122"/>
                          <a:ea typeface="微软雅黑" panose="020B0503020204020204" pitchFamily="34" charset="-122"/>
                          <a:cs typeface="+mn-cs"/>
                        </a:rPr>
                        <a:t>时空类别</a:t>
                      </a:r>
                      <a:r>
                        <a:rPr lang="zh-CN" altLang="en-US" sz="1400" b="1" i="0" u="none" strike="noStrike" dirty="0">
                          <a:solidFill>
                            <a:srgbClr val="FFFFFF"/>
                          </a:solidFill>
                          <a:latin typeface="微软雅黑" panose="020B0503020204020204" pitchFamily="34" charset="-122"/>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800" b="1" i="0" u="none" strike="noStrike" kern="1200" dirty="0">
                          <a:solidFill>
                            <a:srgbClr val="FFFFFF"/>
                          </a:solidFill>
                          <a:latin typeface="微软雅黑" panose="020B0503020204020204" pitchFamily="34" charset="-122"/>
                          <a:ea typeface="微软雅黑" panose="020B0503020204020204" pitchFamily="34" charset="-122"/>
                          <a:cs typeface="+mn-cs"/>
                        </a:rPr>
                        <a:t>工作事项</a:t>
                      </a:r>
                      <a:endParaRPr lang="en-US" sz="1800" b="1" i="0" u="none" strike="noStrike" kern="1200" dirty="0">
                        <a:solidFill>
                          <a:srgbClr val="FFFFFF"/>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800" b="1" i="0" u="none" strike="noStrike" kern="1200" dirty="0">
                          <a:solidFill>
                            <a:srgbClr val="FFFFFF"/>
                          </a:solidFill>
                          <a:latin typeface="微软雅黑" panose="020B0503020204020204" pitchFamily="34" charset="-122"/>
                          <a:ea typeface="微软雅黑" panose="020B0503020204020204" pitchFamily="34" charset="-122"/>
                          <a:cs typeface="+mn-cs"/>
                        </a:rPr>
                        <a:t>对应角色</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extLst>
                  <a:ext uri="{0D108BD9-81ED-4DB2-BD59-A6C34878D82A}">
                    <a16:rowId xmlns:a16="http://schemas.microsoft.com/office/drawing/2014/main" val="10000"/>
                  </a:ext>
                </a:extLst>
              </a:tr>
              <a:tr h="316846">
                <a:tc rowSpan="6">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第三时空</a:t>
                      </a:r>
                      <a:endParaRPr lang="en-US" altLang="zh-CN"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每月应做的</a:t>
                      </a:r>
                      <a:r>
                        <a:rPr lang="en-US" altLang="zh-CN"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6</a:t>
                      </a: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件大事</a:t>
                      </a:r>
                      <a:endParaRPr lang="en-US" altLang="zh-CN" sz="1300" b="0" kern="1200" noProof="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掌握本月的工作结果，确认下月的工作计划。</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规划者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381694">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做好对部下一个月的评价记录，并根据需要与部下商谈。</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3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绩效伙伴</a:t>
                      </a:r>
                      <a:r>
                        <a:rPr kumimoji="0" lang="en-US" altLang="zh-CN" sz="13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a:t>
                      </a:r>
                      <a:r>
                        <a:rPr kumimoji="0" lang="zh-CN" altLang="en-US" sz="13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教练员</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330390">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要与上级进行沟通并交流信息。</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执行者</a:t>
                      </a:r>
                      <a:r>
                        <a:rPr lang="en-US" altLang="zh-CN"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模范者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264312">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对业务上和管理上的自我检查表进行月度评价。</a:t>
                      </a:r>
                      <a:endParaRPr lang="en-US" altLang="zh-CN"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控制者</a:t>
                      </a:r>
                      <a:r>
                        <a:rPr lang="en-US" altLang="zh-CN"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模范者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r h="330390">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对经营计划和方针的变化以及完成计划的状况进行研究和确认。</a:t>
                      </a:r>
                      <a:endParaRPr lang="en-US" altLang="zh-CN"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创业者</a:t>
                      </a:r>
                      <a:r>
                        <a:rPr lang="en-US" altLang="zh-CN"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控制者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5"/>
                  </a:ext>
                </a:extLst>
              </a:tr>
              <a:tr h="264312">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与其他部门的管理者保持联系。</a:t>
                      </a:r>
                      <a:endParaRPr lang="en-US" altLang="zh-CN"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内部客户</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6"/>
                  </a:ext>
                </a:extLst>
              </a:tr>
              <a:tr h="435434">
                <a:tc rowSpan="4">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第四时空</a:t>
                      </a:r>
                      <a:endParaRPr lang="en-US" altLang="zh-CN"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marL="0" algn="ctr" defTabSz="914400" rtl="0" eaLnBrk="1" fontAlgn="ctr" latinLnBrk="0" hangingPunct="1"/>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半年应做的</a:t>
                      </a:r>
                      <a:r>
                        <a:rPr lang="en-US" altLang="zh-CN"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4</a:t>
                      </a: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件大事</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确认部门半年业务计划的完成情况、存在的问题及解决对策。</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规划者</a:t>
                      </a:r>
                      <a:r>
                        <a:rPr lang="en-US" altLang="zh-CN" sz="12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2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问题解决者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7"/>
                  </a:ext>
                </a:extLst>
              </a:tr>
              <a:tr h="432048">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对部下进行例行的人事考核、指导及个别指示。</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3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绩效伙伴</a:t>
                      </a:r>
                      <a:r>
                        <a:rPr kumimoji="0" lang="en-US" altLang="zh-CN" sz="13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a:t>
                      </a:r>
                      <a:r>
                        <a:rPr kumimoji="0" lang="zh-CN" altLang="en-US" sz="13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教练员</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8"/>
                  </a:ext>
                </a:extLst>
              </a:tr>
              <a:tr h="504056">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根据公司年度经营方针和本部门半年的实际业绩，修订本部门下半年的业务计划和调整每个部下的业务工作及其目标。</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3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规划者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9"/>
                  </a:ext>
                </a:extLst>
              </a:tr>
              <a:tr h="432048">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反省自己。</a:t>
                      </a:r>
                      <a:endParaRPr lang="en-US" altLang="zh-CN"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3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模范者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10"/>
                  </a:ext>
                </a:extLst>
              </a:tr>
            </a:tbl>
          </a:graphicData>
        </a:graphic>
      </p:graphicFrame>
      <p:sp>
        <p:nvSpPr>
          <p:cNvPr id="20" name="TextBox 6"/>
          <p:cNvSpPr txBox="1">
            <a:spLocks noChangeArrowheads="1"/>
          </p:cNvSpPr>
          <p:nvPr/>
        </p:nvSpPr>
        <p:spPr bwMode="auto">
          <a:xfrm>
            <a:off x="2616713" y="1340768"/>
            <a:ext cx="3827495" cy="446276"/>
          </a:xfrm>
          <a:prstGeom prst="rect">
            <a:avLst/>
          </a:prstGeom>
          <a:noFill/>
          <a:ln w="9525">
            <a:noFill/>
            <a:miter lim="800000"/>
          </a:ln>
        </p:spPr>
        <p:txBody>
          <a:bodyPr wrap="square">
            <a:spAutoFit/>
          </a:bodyPr>
          <a:lstStyle/>
          <a:p>
            <a:pPr algn="ctr"/>
            <a:r>
              <a:rPr lang="zh-CN" altLang="en-US" sz="2300" b="1" dirty="0">
                <a:solidFill>
                  <a:srgbClr val="00C4F0"/>
                </a:solidFill>
                <a:latin typeface="微软雅黑" panose="020B0503020204020204" pitchFamily="34" charset="-122"/>
                <a:ea typeface="微软雅黑" panose="020B0503020204020204" pitchFamily="34" charset="-122"/>
              </a:rPr>
              <a:t>管理者五大时空的工作内容</a:t>
            </a:r>
          </a:p>
        </p:txBody>
      </p:sp>
      <p:pic>
        <p:nvPicPr>
          <p:cNvPr id="1026" name="Picture 2" descr="E:\仝德志文件，勿删！\03-参考文档\！PPT图片及版面资源\PPT精美插图\图标\羽毛笔.png"/>
          <p:cNvPicPr>
            <a:picLocks noChangeAspect="1" noChangeArrowheads="1"/>
          </p:cNvPicPr>
          <p:nvPr/>
        </p:nvPicPr>
        <p:blipFill>
          <a:blip r:embed="rId3" cstate="screen"/>
          <a:srcRect/>
          <a:stretch>
            <a:fillRect/>
          </a:stretch>
        </p:blipFill>
        <p:spPr bwMode="auto">
          <a:xfrm>
            <a:off x="7991203" y="0"/>
            <a:ext cx="1151209" cy="17870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851274" y="1000116"/>
            <a:ext cx="5149882" cy="1143000"/>
          </a:xfrm>
          <a:prstGeom prst="rect">
            <a:avLst/>
          </a:prstGeom>
        </p:spPr>
        <p:txBody>
          <a:bodyPr rtlCol="0">
            <a:normAutofit/>
          </a:bodyPr>
          <a:lstStyle/>
          <a:p>
            <a:pPr eaLnBrk="1" fontAlgn="auto" hangingPunct="1">
              <a:spcAft>
                <a:spcPts val="0"/>
              </a:spcAft>
              <a:defRPr/>
            </a:pPr>
            <a:r>
              <a:rPr lang="zh-CN" altLang="en-US" sz="2200" dirty="0">
                <a:solidFill>
                  <a:schemeClr val="tx1">
                    <a:lumMod val="65000"/>
                    <a:lumOff val="35000"/>
                  </a:schemeClr>
                </a:solidFill>
                <a:latin typeface="Arial" panose="020B0604020202020204"/>
                <a:ea typeface="微软雅黑" panose="020B0503020204020204" pitchFamily="34" charset="-122"/>
                <a:cs typeface="Arial" panose="020B0604020202020204"/>
              </a:rPr>
              <a:t>中层管理者的</a:t>
            </a:r>
            <a:r>
              <a:rPr lang="zh-CN" altLang="en-US" sz="3800" dirty="0">
                <a:solidFill>
                  <a:srgbClr val="00C4F0"/>
                </a:solidFill>
                <a:ea typeface="微软雅黑" panose="020B0503020204020204" pitchFamily="34" charset="-122"/>
                <a:cs typeface="+mn-cs"/>
              </a:rPr>
              <a:t>重要性</a:t>
            </a:r>
            <a:r>
              <a:rPr lang="en-US" altLang="zh-CN" dirty="0">
                <a:latin typeface="Arial" panose="020B0604020202020204"/>
                <a:ea typeface="微软雅黑" panose="020B0503020204020204" pitchFamily="34" charset="-122"/>
                <a:cs typeface="Arial" panose="020B0604020202020204"/>
              </a:rPr>
              <a:t>• </a:t>
            </a:r>
            <a:r>
              <a:rPr lang="en-US" altLang="zh-CN" sz="1800" b="0" cap="all" dirty="0">
                <a:solidFill>
                  <a:srgbClr val="FFC000"/>
                </a:solidFill>
                <a:latin typeface="Tahoma" panose="020B0604030504040204" pitchFamily="34" charset="0"/>
                <a:ea typeface="微软简综艺" pitchFamily="49" charset="-122"/>
                <a:cs typeface="Tahoma" panose="020B0604030504040204" pitchFamily="34" charset="0"/>
              </a:rPr>
              <a:t>importance</a:t>
            </a:r>
            <a:endParaRPr lang="zh-CN" altLang="en-US" sz="1600" b="0" cap="all" dirty="0">
              <a:solidFill>
                <a:srgbClr val="FFC000"/>
              </a:solidFill>
              <a:latin typeface="Tahoma" panose="020B0604030504040204" pitchFamily="34" charset="0"/>
              <a:ea typeface="微软简综艺" pitchFamily="49" charset="-122"/>
              <a:cs typeface="Tahoma" panose="020B0604030504040204" pitchFamily="34" charset="0"/>
            </a:endParaRPr>
          </a:p>
        </p:txBody>
      </p:sp>
      <p:sp>
        <p:nvSpPr>
          <p:cNvPr id="4099" name="矩形 4"/>
          <p:cNvSpPr>
            <a:spLocks noChangeArrowheads="1"/>
          </p:cNvSpPr>
          <p:nvPr/>
        </p:nvSpPr>
        <p:spPr bwMode="auto">
          <a:xfrm>
            <a:off x="3851275" y="2214554"/>
            <a:ext cx="5113338" cy="3435428"/>
          </a:xfrm>
          <a:prstGeom prst="rect">
            <a:avLst/>
          </a:prstGeom>
          <a:noFill/>
          <a:ln w="9525">
            <a:noFill/>
            <a:miter lim="800000"/>
          </a:ln>
        </p:spPr>
        <p:txBody>
          <a:bodyPr>
            <a:spAutoFit/>
          </a:bodyPr>
          <a:lstStyle/>
          <a:p>
            <a:pPr>
              <a:lnSpc>
                <a:spcPct val="134000"/>
              </a:lnSpc>
              <a:spcBef>
                <a:spcPts val="4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据</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1998</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年美国</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管理者</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杂志社公布的一项调查数据表明，超过</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40%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企业总裁认为自己组织中最能干最有贡献的就是中层管理者。因为中层是部门的高层管理层与基层员工之间的纽带、日常工作的管理者和生产活动的组织者。中层管理者是企业的中坚和脊梁，其重要性不容质疑。</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4000"/>
              </a:lnSpc>
              <a:spcBef>
                <a:spcPts val="4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企业的发展壮大，需要管理干部的快速成长；</a:t>
            </a:r>
            <a:r>
              <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100" b="1" dirty="0">
                <a:solidFill>
                  <a:srgbClr val="FF9900"/>
                </a:solidFill>
                <a:latin typeface="微软雅黑" panose="020B0503020204020204" pitchFamily="34" charset="-122"/>
                <a:ea typeface="微软雅黑" panose="020B0503020204020204" pitchFamily="34" charset="-122"/>
              </a:rPr>
              <a:t>如果您要造就一个强大的公司，那么， 请您先学会打造强大的中层！</a:t>
            </a:r>
            <a:endParaRPr lang="zh-CN" altLang="en-US" sz="1600" dirty="0">
              <a:solidFill>
                <a:srgbClr val="A6A6A6"/>
              </a:solidFill>
              <a:latin typeface="微软雅黑" panose="020B0503020204020204" pitchFamily="34" charset="-122"/>
              <a:ea typeface="微软雅黑" panose="020B0503020204020204" pitchFamily="34" charset="-122"/>
            </a:endParaRPr>
          </a:p>
        </p:txBody>
      </p:sp>
      <p:pic>
        <p:nvPicPr>
          <p:cNvPr id="10" name="图片 9" descr="团队001.jpg"/>
          <p:cNvPicPr>
            <a:picLocks noChangeAspect="1"/>
          </p:cNvPicPr>
          <p:nvPr/>
        </p:nvPicPr>
        <p:blipFill>
          <a:blip r:embed="rId2"/>
          <a:stretch>
            <a:fillRect/>
          </a:stretch>
        </p:blipFill>
        <p:spPr>
          <a:xfrm>
            <a:off x="197889" y="2071678"/>
            <a:ext cx="3612110" cy="2607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Effect transition="in" filter="fade">
                                      <p:cBhvr>
                                        <p:cTn id="14" dur="2000"/>
                                        <p:tgtEl>
                                          <p:spTgt spid="2"/>
                                        </p:tgtEl>
                                      </p:cBhvr>
                                    </p:animEffec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1000"/>
                                        <p:tgtEl>
                                          <p:spTgt spid="4099"/>
                                        </p:tgtEl>
                                      </p:cBhvr>
                                    </p:animEffect>
                                    <p:anim calcmode="lin" valueType="num">
                                      <p:cBhvr>
                                        <p:cTn id="19" dur="1000" fill="hold"/>
                                        <p:tgtEl>
                                          <p:spTgt spid="4099"/>
                                        </p:tgtEl>
                                        <p:attrNameLst>
                                          <p:attrName>ppt_x</p:attrName>
                                        </p:attrNameLst>
                                      </p:cBhvr>
                                      <p:tavLst>
                                        <p:tav tm="0">
                                          <p:val>
                                            <p:strVal val="#ppt_x"/>
                                          </p:val>
                                        </p:tav>
                                        <p:tav tm="100000">
                                          <p:val>
                                            <p:strVal val="#ppt_x"/>
                                          </p:val>
                                        </p:tav>
                                      </p:tavLst>
                                    </p:anim>
                                    <p:anim calcmode="lin" valueType="num">
                                      <p:cBhvr>
                                        <p:cTn id="20"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p:nvPr/>
        </p:nvSpPr>
        <p:spPr bwMode="auto">
          <a:xfrm>
            <a:off x="914400" y="28575"/>
            <a:ext cx="3513138" cy="1143000"/>
          </a:xfrm>
          <a:prstGeom prst="rect">
            <a:avLst/>
          </a:prstGeom>
          <a:noFill/>
          <a:ln w="9525">
            <a:noFill/>
            <a:miter lim="800000"/>
          </a:ln>
        </p:spPr>
        <p:txBody>
          <a:bodyPr vert="horz" wrap="square" lIns="91440" tIns="45720" rIns="91440" bIns="45720" numCol="1" anchor="ctr" anchorCtr="0" compatLnSpc="1">
            <a:normAutofit/>
          </a:bodyPr>
          <a:lstStyle/>
          <a:p>
            <a:pPr fontAlgn="base">
              <a:spcBef>
                <a:spcPct val="0"/>
              </a:spcBef>
              <a:spcAft>
                <a:spcPct val="0"/>
              </a:spcAft>
              <a:defRPr/>
            </a:pPr>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参考</a:t>
            </a:r>
          </a:p>
        </p:txBody>
      </p:sp>
      <p:sp>
        <p:nvSpPr>
          <p:cNvPr id="14" name="矩形 24"/>
          <p:cNvSpPr>
            <a:spLocks noChangeArrowheads="1"/>
          </p:cNvSpPr>
          <p:nvPr/>
        </p:nvSpPr>
        <p:spPr bwMode="auto">
          <a:xfrm>
            <a:off x="1836738" y="477838"/>
            <a:ext cx="1273105" cy="369332"/>
          </a:xfrm>
          <a:prstGeom prst="rect">
            <a:avLst/>
          </a:prstGeom>
          <a:noFill/>
          <a:ln w="9525">
            <a:noFill/>
            <a:miter lim="800000"/>
          </a:ln>
        </p:spPr>
        <p:txBody>
          <a:bodyPr wrap="none">
            <a:spAutoFit/>
          </a:bodyPr>
          <a:lstStyle/>
          <a:p>
            <a:r>
              <a:rPr lang="en-US" altLang="zh-CN" b="1" cap="all" dirty="0">
                <a:solidFill>
                  <a:srgbClr val="FFC000"/>
                </a:solidFill>
                <a:ea typeface="微软雅黑" panose="020B0503020204020204" pitchFamily="34" charset="-122"/>
                <a:cs typeface="Arial Unicode MS" panose="020B0604020202020204" pitchFamily="34" charset="-122"/>
              </a:rPr>
              <a:t>reference</a:t>
            </a:r>
            <a:endParaRPr lang="zh-CN" altLang="en-US" b="1" cap="all" dirty="0">
              <a:solidFill>
                <a:srgbClr val="FFC000"/>
              </a:solidFill>
              <a:ea typeface="微软雅黑" panose="020B0503020204020204" pitchFamily="34" charset="-122"/>
              <a:cs typeface="Arial Unicode MS" panose="020B0604020202020204" pitchFamily="34" charset="-122"/>
            </a:endParaRPr>
          </a:p>
        </p:txBody>
      </p:sp>
      <p:sp>
        <p:nvSpPr>
          <p:cNvPr id="18" name="矩形 17"/>
          <p:cNvSpPr/>
          <p:nvPr/>
        </p:nvSpPr>
        <p:spPr>
          <a:xfrm>
            <a:off x="827584" y="1268760"/>
            <a:ext cx="7560840" cy="4896544"/>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19" name="内容占位符 4"/>
          <p:cNvGraphicFramePr/>
          <p:nvPr/>
        </p:nvGraphicFramePr>
        <p:xfrm>
          <a:off x="899592" y="1916830"/>
          <a:ext cx="7416826" cy="4176466"/>
        </p:xfrm>
        <a:graphic>
          <a:graphicData uri="http://schemas.openxmlformats.org/drawingml/2006/table">
            <a:tbl>
              <a:tblPr/>
              <a:tblGrid>
                <a:gridCol w="1152128">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gridCol w="1512170">
                  <a:extLst>
                    <a:ext uri="{9D8B030D-6E8A-4147-A177-3AD203B41FA5}">
                      <a16:colId xmlns:a16="http://schemas.microsoft.com/office/drawing/2014/main" val="20002"/>
                    </a:ext>
                  </a:extLst>
                </a:gridCol>
              </a:tblGrid>
              <a:tr h="606925">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algn="ctr" fontAlgn="ctr"/>
                      <a:r>
                        <a:rPr lang="zh-CN" altLang="en-US" sz="1800" b="1" i="0" u="none" strike="noStrike" kern="1200" dirty="0">
                          <a:solidFill>
                            <a:srgbClr val="FFFFFF"/>
                          </a:solidFill>
                          <a:latin typeface="微软雅黑" panose="020B0503020204020204" pitchFamily="34" charset="-122"/>
                          <a:ea typeface="微软雅黑" panose="020B0503020204020204" pitchFamily="34" charset="-122"/>
                          <a:cs typeface="+mn-cs"/>
                        </a:rPr>
                        <a:t>时空类别</a:t>
                      </a:r>
                      <a:r>
                        <a:rPr lang="zh-CN" altLang="en-US" sz="1400" b="1" i="0" u="none" strike="noStrike" dirty="0">
                          <a:solidFill>
                            <a:srgbClr val="FFFFFF"/>
                          </a:solidFill>
                          <a:latin typeface="微软雅黑" panose="020B0503020204020204" pitchFamily="34" charset="-122"/>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800" b="1" i="0" u="none" strike="noStrike" kern="1200" dirty="0">
                          <a:solidFill>
                            <a:srgbClr val="FFFFFF"/>
                          </a:solidFill>
                          <a:latin typeface="微软雅黑" panose="020B0503020204020204" pitchFamily="34" charset="-122"/>
                          <a:ea typeface="微软雅黑" panose="020B0503020204020204" pitchFamily="34" charset="-122"/>
                          <a:cs typeface="+mn-cs"/>
                        </a:rPr>
                        <a:t>工作事项</a:t>
                      </a:r>
                      <a:endParaRPr lang="en-US" sz="1800" b="1" i="0" u="none" strike="noStrike" kern="1200" dirty="0">
                        <a:solidFill>
                          <a:srgbClr val="FFFFFF"/>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800" b="1" i="0" u="none" strike="noStrike" kern="1200" dirty="0">
                          <a:solidFill>
                            <a:srgbClr val="FFFFFF"/>
                          </a:solidFill>
                          <a:latin typeface="微软雅黑" panose="020B0503020204020204" pitchFamily="34" charset="-122"/>
                          <a:ea typeface="微软雅黑" panose="020B0503020204020204" pitchFamily="34" charset="-122"/>
                          <a:cs typeface="+mn-cs"/>
                        </a:rPr>
                        <a:t>对应角色</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extLst>
                  <a:ext uri="{0D108BD9-81ED-4DB2-BD59-A6C34878D82A}">
                    <a16:rowId xmlns:a16="http://schemas.microsoft.com/office/drawing/2014/main" val="10000"/>
                  </a:ext>
                </a:extLst>
              </a:tr>
              <a:tr h="617213">
                <a:tc rowSpan="6">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第五时空</a:t>
                      </a:r>
                      <a:endParaRPr lang="en-US" altLang="zh-CN"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一年应做的</a:t>
                      </a:r>
                      <a:r>
                        <a:rPr lang="en-US" altLang="zh-CN"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6</a:t>
                      </a: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件大事</a:t>
                      </a:r>
                      <a:endParaRPr lang="en-US" altLang="zh-CN" sz="1300" b="0" kern="1200" noProof="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对一年的业务计划完成情况进行检查，并探讨执行中的问题和改善对策。</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2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规划者</a:t>
                      </a:r>
                      <a:r>
                        <a:rPr lang="en-US" altLang="zh-CN" sz="12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2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问题解决者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576064">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制定下一年度本部门负责的业务计划和参与制定公司的中期计划。</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规划者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504056">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对部下进行例行的人事考核、指导及个别指示。</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3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绩效伙伴</a:t>
                      </a:r>
                      <a:r>
                        <a:rPr kumimoji="0" lang="en-US" altLang="zh-CN" sz="13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a:t>
                      </a:r>
                      <a:r>
                        <a:rPr kumimoji="0" lang="zh-CN" altLang="en-US" sz="1300" b="1"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rPr>
                        <a:t>教练员</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576064">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重新评价和修正提高自己管理能力的长期目标，设计下一年度的能力开发计划。</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领导者</a:t>
                      </a:r>
                      <a:r>
                        <a:rPr lang="en-US" altLang="zh-CN"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3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模范者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r h="648072">
                <a:tc vMerge="1">
                  <a:txBody>
                    <a:bodyPr/>
                    <a:lstStyle/>
                    <a:p>
                      <a:endParaRPr lang="zh-CN"/>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评价本公司在地区经济或全国及国际市场中的地位，分析与同行业的业务及管理方面的存在差距。</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300" b="1" kern="1200" dirty="0">
                          <a:solidFill>
                            <a:srgbClr val="00B0F0"/>
                          </a:solidFill>
                          <a:latin typeface="微软雅黑" panose="020B0503020204020204" pitchFamily="34" charset="-122"/>
                          <a:ea typeface="微软雅黑" panose="020B0503020204020204" pitchFamily="34" charset="-122"/>
                          <a:cs typeface="+mn-cs"/>
                        </a:rPr>
                        <a:t>创业者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5"/>
                  </a:ext>
                </a:extLst>
              </a:tr>
              <a:tr h="648072">
                <a:tc vMerge="1">
                  <a:txBody>
                    <a:bodyPr/>
                    <a:lstStyle/>
                    <a:p>
                      <a:endParaRPr lang="zh-CN"/>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defRPr/>
                      </a:pPr>
                      <a:r>
                        <a:rPr lang="zh-CN" altLang="en-US" sz="13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做好来年的部门建设（组织结构、部门职责、企业文化等）目标、成本预算以及资源分配。</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12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领导者</a:t>
                      </a:r>
                      <a:r>
                        <a:rPr lang="en-US" altLang="zh-CN" sz="12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kumimoji="0" lang="zh-CN" altLang="en-US" sz="1200" b="1" i="0" u="none" strike="noStrike" kern="1200" cap="none" normalizeH="0" baseline="0" dirty="0">
                          <a:ln>
                            <a:noFill/>
                          </a:ln>
                          <a:solidFill>
                            <a:srgbClr val="00B0F0"/>
                          </a:solidFill>
                          <a:effectLst/>
                          <a:latin typeface="微软雅黑" panose="020B0503020204020204" pitchFamily="34" charset="-122"/>
                          <a:ea typeface="微软雅黑" panose="020B0503020204020204" pitchFamily="34" charset="-122"/>
                          <a:cs typeface="+mn-cs"/>
                        </a:rPr>
                        <a:t>资源分配者</a:t>
                      </a:r>
                      <a:endParaRPr kumimoji="0" lang="zh-CN" altLang="en-US" sz="1200" b="1" i="0" u="none" strike="noStrike" cap="none" normalizeH="0" baseline="0" dirty="0">
                        <a:ln>
                          <a:noFill/>
                        </a:ln>
                        <a:solidFill>
                          <a:srgbClr val="00B0F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6"/>
                  </a:ext>
                </a:extLst>
              </a:tr>
            </a:tbl>
          </a:graphicData>
        </a:graphic>
      </p:graphicFrame>
      <p:sp>
        <p:nvSpPr>
          <p:cNvPr id="20" name="TextBox 6"/>
          <p:cNvSpPr txBox="1">
            <a:spLocks noChangeArrowheads="1"/>
          </p:cNvSpPr>
          <p:nvPr/>
        </p:nvSpPr>
        <p:spPr bwMode="auto">
          <a:xfrm>
            <a:off x="2616713" y="1340768"/>
            <a:ext cx="3827495" cy="446276"/>
          </a:xfrm>
          <a:prstGeom prst="rect">
            <a:avLst/>
          </a:prstGeom>
          <a:noFill/>
          <a:ln w="9525">
            <a:noFill/>
            <a:miter lim="800000"/>
          </a:ln>
        </p:spPr>
        <p:txBody>
          <a:bodyPr wrap="square">
            <a:spAutoFit/>
          </a:bodyPr>
          <a:lstStyle/>
          <a:p>
            <a:pPr algn="ctr"/>
            <a:r>
              <a:rPr lang="zh-CN" altLang="en-US" sz="2300" b="1" dirty="0">
                <a:solidFill>
                  <a:srgbClr val="00C4F0"/>
                </a:solidFill>
                <a:latin typeface="微软雅黑" panose="020B0503020204020204" pitchFamily="34" charset="-122"/>
                <a:ea typeface="微软雅黑" panose="020B0503020204020204" pitchFamily="34" charset="-122"/>
              </a:rPr>
              <a:t>管理者五大时空的工作内容</a:t>
            </a:r>
          </a:p>
        </p:txBody>
      </p:sp>
      <p:pic>
        <p:nvPicPr>
          <p:cNvPr id="1026" name="Picture 2" descr="E:\仝德志文件，勿删！\03-参考文档\！PPT图片及版面资源\PPT精美插图\图标\羽毛笔.png"/>
          <p:cNvPicPr>
            <a:picLocks noChangeAspect="1" noChangeArrowheads="1"/>
          </p:cNvPicPr>
          <p:nvPr/>
        </p:nvPicPr>
        <p:blipFill>
          <a:blip r:embed="rId3" cstate="screen"/>
          <a:srcRect/>
          <a:stretch>
            <a:fillRect/>
          </a:stretch>
        </p:blipFill>
        <p:spPr bwMode="auto">
          <a:xfrm>
            <a:off x="7991203" y="0"/>
            <a:ext cx="1151209" cy="17870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605301" y="2326035"/>
            <a:ext cx="7927139" cy="3191197"/>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sp>
        <p:nvSpPr>
          <p:cNvPr id="9225" name="矩形 5"/>
          <p:cNvSpPr>
            <a:spLocks noChangeArrowheads="1"/>
          </p:cNvSpPr>
          <p:nvPr/>
        </p:nvSpPr>
        <p:spPr bwMode="auto">
          <a:xfrm>
            <a:off x="605301" y="1319664"/>
            <a:ext cx="7937962" cy="507231"/>
          </a:xfrm>
          <a:prstGeom prst="roundRect">
            <a:avLst/>
          </a:prstGeom>
          <a:solidFill>
            <a:srgbClr val="BCBCBC">
              <a:alpha val="30196"/>
            </a:srgbClr>
          </a:solidFill>
          <a:ln>
            <a:solidFill>
              <a:schemeClr val="bg1">
                <a:lumMod val="85000"/>
              </a:schemeClr>
            </a:solidFill>
            <a:prstDash val="dash"/>
          </a:ln>
          <a:effectLst/>
        </p:spPr>
        <p:txBody>
          <a:bodyPr wrap="square" anchor="ctr" anchorCtr="0">
            <a:spAutoFit/>
          </a:bodyPr>
          <a:lstStyle/>
          <a:p>
            <a:pPr>
              <a:lnSpc>
                <a:spcPct val="150000"/>
              </a:lnSpc>
            </a:pPr>
            <a:r>
              <a:rPr lang="zh-CN" altLang="en-US" b="1" dirty="0">
                <a:solidFill>
                  <a:srgbClr val="FC6F18"/>
                </a:solidFill>
                <a:latin typeface="Arial" panose="020B0604020202020204"/>
                <a:ea typeface="微软雅黑" panose="020B0503020204020204" pitchFamily="34" charset="-122"/>
                <a:cs typeface="Arial" panose="020B0604020202020204"/>
              </a:rPr>
              <a:t>找借口是人性的弱点，在企业里中层管理者找借口有以下几种方法：</a:t>
            </a:r>
          </a:p>
        </p:txBody>
      </p:sp>
      <p:grpSp>
        <p:nvGrpSpPr>
          <p:cNvPr id="9237" name="组合 34"/>
          <p:cNvGrpSpPr/>
          <p:nvPr/>
        </p:nvGrpSpPr>
        <p:grpSpPr bwMode="auto">
          <a:xfrm rot="16200000">
            <a:off x="7878230" y="1584626"/>
            <a:ext cx="534465" cy="834003"/>
            <a:chOff x="1996625" y="3066312"/>
            <a:chExt cx="533900" cy="396958"/>
          </a:xfrm>
          <a:effectLst>
            <a:outerShdw blurRad="50800" dist="38100" dir="2700000" algn="tl" rotWithShape="0">
              <a:prstClr val="black">
                <a:alpha val="40000"/>
              </a:prstClr>
            </a:outerShdw>
          </a:effectLst>
        </p:grpSpPr>
        <p:sp>
          <p:nvSpPr>
            <p:cNvPr id="36" name="燕尾形 35"/>
            <p:cNvSpPr/>
            <p:nvPr/>
          </p:nvSpPr>
          <p:spPr>
            <a:xfrm rot="5400000">
              <a:off x="2140188" y="3093028"/>
              <a:ext cx="226679" cy="513806"/>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black"/>
                </a:solidFill>
                <a:ea typeface="微软雅黑" panose="020B0503020204020204" pitchFamily="34" charset="-122"/>
              </a:endParaRPr>
            </a:p>
          </p:txBody>
        </p:sp>
        <p:sp>
          <p:nvSpPr>
            <p:cNvPr id="37" name="燕尾形 36"/>
            <p:cNvSpPr/>
            <p:nvPr/>
          </p:nvSpPr>
          <p:spPr>
            <a:xfrm rot="5400000">
              <a:off x="2160282" y="2922749"/>
              <a:ext cx="226679" cy="51380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black"/>
                </a:solidFill>
                <a:ea typeface="微软雅黑" panose="020B0503020204020204" pitchFamily="34" charset="-122"/>
              </a:endParaRPr>
            </a:p>
          </p:txBody>
        </p:sp>
      </p:grpSp>
      <p:sp>
        <p:nvSpPr>
          <p:cNvPr id="33" name="任意多边形 32"/>
          <p:cNvSpPr/>
          <p:nvPr/>
        </p:nvSpPr>
        <p:spPr>
          <a:xfrm>
            <a:off x="5289768" y="548680"/>
            <a:ext cx="3242672" cy="577065"/>
          </a:xfrm>
          <a:custGeom>
            <a:avLst/>
            <a:gdLst>
              <a:gd name="connsiteX0" fmla="*/ 0 w 3140186"/>
              <a:gd name="connsiteY0" fmla="*/ 140385 h 842291"/>
              <a:gd name="connsiteX1" fmla="*/ 140385 w 3140186"/>
              <a:gd name="connsiteY1" fmla="*/ 0 h 842291"/>
              <a:gd name="connsiteX2" fmla="*/ 2999801 w 3140186"/>
              <a:gd name="connsiteY2" fmla="*/ 0 h 842291"/>
              <a:gd name="connsiteX3" fmla="*/ 3140186 w 3140186"/>
              <a:gd name="connsiteY3" fmla="*/ 140385 h 842291"/>
              <a:gd name="connsiteX4" fmla="*/ 3140186 w 3140186"/>
              <a:gd name="connsiteY4" fmla="*/ 701906 h 842291"/>
              <a:gd name="connsiteX5" fmla="*/ 2999801 w 3140186"/>
              <a:gd name="connsiteY5" fmla="*/ 842291 h 842291"/>
              <a:gd name="connsiteX6" fmla="*/ 140385 w 3140186"/>
              <a:gd name="connsiteY6" fmla="*/ 842291 h 842291"/>
              <a:gd name="connsiteX7" fmla="*/ 0 w 3140186"/>
              <a:gd name="connsiteY7" fmla="*/ 701906 h 842291"/>
              <a:gd name="connsiteX8" fmla="*/ 0 w 3140186"/>
              <a:gd name="connsiteY8" fmla="*/ 140385 h 8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0186" h="842291">
                <a:moveTo>
                  <a:pt x="0" y="140385"/>
                </a:moveTo>
                <a:cubicBezTo>
                  <a:pt x="0" y="62853"/>
                  <a:pt x="62853" y="0"/>
                  <a:pt x="140385" y="0"/>
                </a:cubicBezTo>
                <a:lnTo>
                  <a:pt x="2999801" y="0"/>
                </a:lnTo>
                <a:cubicBezTo>
                  <a:pt x="3077333" y="0"/>
                  <a:pt x="3140186" y="62853"/>
                  <a:pt x="3140186" y="140385"/>
                </a:cubicBezTo>
                <a:lnTo>
                  <a:pt x="3140186" y="701906"/>
                </a:lnTo>
                <a:cubicBezTo>
                  <a:pt x="3140186" y="779438"/>
                  <a:pt x="3077333" y="842291"/>
                  <a:pt x="2999801" y="842291"/>
                </a:cubicBezTo>
                <a:lnTo>
                  <a:pt x="140385" y="842291"/>
                </a:lnTo>
                <a:cubicBezTo>
                  <a:pt x="62853" y="842291"/>
                  <a:pt x="0" y="779438"/>
                  <a:pt x="0" y="701906"/>
                </a:cubicBezTo>
                <a:lnTo>
                  <a:pt x="0" y="140385"/>
                </a:lnTo>
                <a:close/>
              </a:path>
            </a:pathLst>
          </a:custGeom>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136800" tIns="136367" rIns="136367" bIns="136367" numCol="1" spcCol="1270" anchor="ctr" anchorCtr="0">
            <a:noAutofit/>
          </a:bodyPr>
          <a:lstStyle/>
          <a:p>
            <a:pPr defTabSz="1111250">
              <a:lnSpc>
                <a:spcPct val="90000"/>
              </a:lnSpc>
              <a:spcBef>
                <a:spcPct val="0"/>
              </a:spcBef>
              <a:spcAft>
                <a:spcPct val="35000"/>
              </a:spcAft>
            </a:pPr>
            <a:r>
              <a:rPr lang="zh-CN" altLang="en-US" sz="2800" b="1" dirty="0">
                <a:solidFill>
                  <a:prstClr val="white"/>
                </a:solidFill>
                <a:latin typeface="微软雅黑" panose="020B0503020204020204" pitchFamily="34" charset="-122"/>
                <a:ea typeface="微软雅黑" panose="020B0503020204020204" pitchFamily="34" charset="-122"/>
              </a:rPr>
              <a:t>①</a:t>
            </a:r>
            <a:r>
              <a:rPr lang="zh-CN" altLang="en-US" sz="2200" b="1" dirty="0">
                <a:solidFill>
                  <a:prstClr val="white"/>
                </a:solidFill>
                <a:latin typeface="微软雅黑" panose="020B0503020204020204" pitchFamily="34" charset="-122"/>
                <a:ea typeface="微软雅黑" panose="020B0503020204020204" pitchFamily="34" charset="-122"/>
              </a:rPr>
              <a:t> 心态浮躁，借口太多</a:t>
            </a:r>
          </a:p>
        </p:txBody>
      </p:sp>
      <p:sp>
        <p:nvSpPr>
          <p:cNvPr id="8" name="矩形 7"/>
          <p:cNvSpPr/>
          <p:nvPr/>
        </p:nvSpPr>
        <p:spPr>
          <a:xfrm>
            <a:off x="814234" y="548680"/>
            <a:ext cx="2826415" cy="646331"/>
          </a:xfrm>
          <a:prstGeom prst="rect">
            <a:avLst/>
          </a:prstGeom>
        </p:spPr>
        <p:txBody>
          <a:bodyPr wrap="none">
            <a:spAutoFit/>
          </a:bodyPr>
          <a:lstStyle/>
          <a:p>
            <a:r>
              <a:rPr lang="zh-CN" altLang="en-US" sz="3600" b="1" dirty="0">
                <a:solidFill>
                  <a:srgbClr val="F79646">
                    <a:lumMod val="75000"/>
                  </a:srgbClr>
                </a:solidFill>
                <a:latin typeface="微软雅黑" panose="020B0503020204020204" pitchFamily="34" charset="-122"/>
                <a:ea typeface="微软雅黑" panose="020B0503020204020204" pitchFamily="34" charset="-122"/>
              </a:rPr>
              <a:t>中</a:t>
            </a:r>
            <a:r>
              <a:rPr lang="zh-CN" altLang="en-US" sz="1600" b="1" dirty="0">
                <a:solidFill>
                  <a:schemeClr val="tx1">
                    <a:lumMod val="65000"/>
                    <a:lumOff val="35000"/>
                  </a:schemeClr>
                </a:solidFill>
                <a:latin typeface="Arial" panose="020B0604020202020204"/>
                <a:ea typeface="微软雅黑" panose="020B0503020204020204" pitchFamily="34" charset="-122"/>
                <a:cs typeface="Arial" panose="020B0604020202020204"/>
              </a:rPr>
              <a:t>层管理者的</a:t>
            </a:r>
            <a:r>
              <a:rPr lang="zh-CN" altLang="en-US" b="1" dirty="0">
                <a:solidFill>
                  <a:srgbClr val="00C4F0"/>
                </a:solidFill>
                <a:latin typeface="微软雅黑" panose="020B0503020204020204" pitchFamily="34" charset="-122"/>
                <a:ea typeface="微软雅黑" panose="020B0503020204020204" pitchFamily="34" charset="-122"/>
              </a:rPr>
              <a:t>三大内伤：</a:t>
            </a:r>
          </a:p>
        </p:txBody>
      </p:sp>
      <p:graphicFrame>
        <p:nvGraphicFramePr>
          <p:cNvPr id="39" name="Group 71"/>
          <p:cNvGraphicFramePr>
            <a:graphicFrameLocks noGrp="1"/>
          </p:cNvGraphicFramePr>
          <p:nvPr>
            <p:ph idx="4294967295"/>
          </p:nvPr>
        </p:nvGraphicFramePr>
        <p:xfrm>
          <a:off x="1384300" y="2420938"/>
          <a:ext cx="7760098" cy="3002272"/>
        </p:xfrm>
        <a:graphic>
          <a:graphicData uri="http://schemas.openxmlformats.org/drawingml/2006/table">
            <a:tbl>
              <a:tblPr>
                <a:tableStyleId>{16D9F66E-5EB9-4882-86FB-DCBF35E3C3E4}</a:tableStyleId>
              </a:tblPr>
              <a:tblGrid>
                <a:gridCol w="1797975">
                  <a:extLst>
                    <a:ext uri="{9D8B030D-6E8A-4147-A177-3AD203B41FA5}">
                      <a16:colId xmlns:a16="http://schemas.microsoft.com/office/drawing/2014/main" val="20000"/>
                    </a:ext>
                  </a:extLst>
                </a:gridCol>
                <a:gridCol w="2433730">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1584177">
                  <a:extLst>
                    <a:ext uri="{9D8B030D-6E8A-4147-A177-3AD203B41FA5}">
                      <a16:colId xmlns:a16="http://schemas.microsoft.com/office/drawing/2014/main" val="20003"/>
                    </a:ext>
                  </a:extLst>
                </a:gridCol>
              </a:tblGrid>
              <a:tr h="504056">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1" lang="zh-CN" altLang="en-US"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中层管理者找借口的几种方法</a:t>
                      </a:r>
                    </a:p>
                  </a:txBody>
                  <a:tcPr marL="96681" marR="9668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B0F0"/>
                    </a:solidFill>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32048">
                <a:tc>
                  <a:txBody>
                    <a:bodyPr/>
                    <a:lstStyle/>
                    <a:p>
                      <a:pPr marL="0" marR="0" lvl="0" indent="-342900" algn="ctr" defTabSz="914400" rtl="0" eaLnBrk="1" fontAlgn="base" latinLnBrk="0" hangingPunct="1">
                        <a:lnSpc>
                          <a:spcPct val="100000"/>
                        </a:lnSpc>
                        <a:spcBef>
                          <a:spcPct val="0"/>
                        </a:spcBef>
                        <a:spcAft>
                          <a:spcPct val="0"/>
                        </a:spcAft>
                        <a:buClrTx/>
                        <a:buSzTx/>
                        <a:buFontTx/>
                        <a:buNone/>
                      </a:pPr>
                      <a:r>
                        <a:rPr lang="zh-CN" altLang="en-US" sz="1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平行推卸责任</a:t>
                      </a:r>
                    </a:p>
                  </a:txBody>
                  <a:tcPr marL="96681" marR="9668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defRPr/>
                      </a:pPr>
                      <a:r>
                        <a:rPr lang="zh-CN" altLang="en-US" sz="1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向下推卸责任</a:t>
                      </a:r>
                    </a:p>
                  </a:txBody>
                  <a:tcPr marL="96681" marR="9668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defRPr/>
                      </a:pPr>
                      <a:r>
                        <a:rPr lang="zh-CN" altLang="en-US" sz="1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向上推卸责任</a:t>
                      </a:r>
                    </a:p>
                  </a:txBody>
                  <a:tcPr marL="96681" marR="9668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defRPr/>
                      </a:pPr>
                      <a:r>
                        <a:rPr lang="zh-CN" altLang="en-US" sz="1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向外推卸责任</a:t>
                      </a:r>
                    </a:p>
                  </a:txBody>
                  <a:tcPr marL="96681" marR="9668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2066168">
                <a:tc>
                  <a:txBody>
                    <a:bodyPr/>
                    <a:lstStyle/>
                    <a:p>
                      <a:pPr marL="0" marR="0" lvl="0" indent="0" algn="l" defTabSz="914400" rtl="0" eaLnBrk="1" fontAlgn="base" latinLnBrk="0" hangingPunct="1">
                        <a:lnSpc>
                          <a:spcPct val="130000"/>
                        </a:lnSpc>
                        <a:spcBef>
                          <a:spcPct val="0"/>
                        </a:spcBef>
                        <a:spcAft>
                          <a:spcPct val="0"/>
                        </a:spcAft>
                        <a:buClrTx/>
                        <a:buSzTx/>
                        <a:buFontTx/>
                        <a:buNone/>
                      </a:pPr>
                      <a:r>
                        <a:rPr lang="zh-CN" altLang="en-US" sz="16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sym typeface="Wingdings 3" panose="05040102010807070707" pitchFamily="18" charset="2"/>
                        </a:rPr>
                        <a:t>把责任推给平行部门是中层管理者在受到责难时的常见做法，这也是推诿扯皮的根源所在。</a:t>
                      </a:r>
                    </a:p>
                  </a:txBody>
                  <a:tcPr marL="46800" marR="4680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pPr>
                      <a:r>
                        <a:rPr lang="zh-CN" altLang="en-US" sz="16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sym typeface="Wingdings 3" panose="05040102010807070707" pitchFamily="18" charset="2"/>
                        </a:rPr>
                        <a:t>向下找借口是中层管理者在受到上司的责难时，把责任推向下属的做法。事实上，下属的错误归根结底还是中层管理者的责任。</a:t>
                      </a:r>
                    </a:p>
                  </a:txBody>
                  <a:tcPr marL="96681" marR="9668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pPr>
                      <a:r>
                        <a:rPr lang="zh-CN" altLang="en-US" sz="16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sym typeface="Wingdings 3" panose="05040102010807070707" pitchFamily="18" charset="2"/>
                        </a:rPr>
                        <a:t>向上找借口是把责任推到上司身上去，抱怨上司没有接受自己的建议而做出了某项错误决策。</a:t>
                      </a:r>
                      <a:endParaRPr lang="en-US" altLang="zh-CN" sz="16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sym typeface="Wingdings 3" panose="05040102010807070707" pitchFamily="18" charset="2"/>
                      </a:endParaRPr>
                    </a:p>
                  </a:txBody>
                  <a:tcPr marL="96681" marR="9668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pPr>
                      <a:r>
                        <a:rPr lang="zh-CN" altLang="en-US" sz="16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sym typeface="Wingdings 3" panose="05040102010807070707" pitchFamily="18" charset="2"/>
                        </a:rPr>
                        <a:t>向外推卸责任是把责任推向企业外部，这是一种相对容易的推卸责任的方式。</a:t>
                      </a:r>
                      <a:endParaRPr kumimoji="1"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sym typeface="Wingdings 3" panose="05040102010807070707" pitchFamily="18" charset="2"/>
                      </a:endParaRPr>
                    </a:p>
                  </a:txBody>
                  <a:tcPr marL="46800" marR="4680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42" name="矩形 41"/>
          <p:cNvSpPr/>
          <p:nvPr/>
        </p:nvSpPr>
        <p:spPr>
          <a:xfrm>
            <a:off x="1907704" y="5600451"/>
            <a:ext cx="5400600" cy="932563"/>
          </a:xfrm>
          <a:prstGeom prst="rect">
            <a:avLst/>
          </a:prstGeom>
        </p:spPr>
        <p:txBody>
          <a:bodyPr wrap="square">
            <a:spAutoFit/>
          </a:bodyPr>
          <a:lstStyle/>
          <a:p>
            <a:pPr>
              <a:lnSpc>
                <a:spcPct val="130000"/>
              </a:lnSpc>
            </a:pPr>
            <a:r>
              <a:rPr lang="zh-CN" altLang="en-US" sz="1400" b="1" dirty="0">
                <a:solidFill>
                  <a:srgbClr val="FC6204"/>
                </a:solidFill>
                <a:latin typeface="微软雅黑" panose="020B0503020204020204" pitchFamily="34" charset="-122"/>
                <a:ea typeface="微软雅黑" panose="020B0503020204020204" pitchFamily="34" charset="-122"/>
              </a:rPr>
              <a:t>中层管理者受到上司责难时，即使有一千个伤心的理由，也应该在上司面前把悲伤留给自己。聪明领导者的两个指导思想就是：</a:t>
            </a:r>
            <a:endParaRPr lang="en-US" altLang="zh-CN" sz="1400" b="1" dirty="0">
              <a:solidFill>
                <a:srgbClr val="FC6204"/>
              </a:solidFill>
              <a:latin typeface="微软雅黑" panose="020B0503020204020204" pitchFamily="34" charset="-122"/>
              <a:ea typeface="微软雅黑" panose="020B0503020204020204" pitchFamily="34" charset="-122"/>
            </a:endParaRPr>
          </a:p>
          <a:p>
            <a:pPr>
              <a:lnSpc>
                <a:spcPct val="130000"/>
              </a:lnSpc>
            </a:pPr>
            <a:r>
              <a:rPr lang="en-US" altLang="zh-CN" sz="1400" b="1" dirty="0">
                <a:solidFill>
                  <a:srgbClr val="FC6204"/>
                </a:solidFill>
                <a:latin typeface="微软雅黑" panose="020B0503020204020204" pitchFamily="34" charset="-122"/>
                <a:ea typeface="微软雅黑" panose="020B0503020204020204" pitchFamily="34" charset="-122"/>
              </a:rPr>
              <a:t>1.</a:t>
            </a:r>
            <a:r>
              <a:rPr lang="zh-CN" altLang="en-US" sz="1400" b="1" dirty="0">
                <a:solidFill>
                  <a:srgbClr val="FC6204"/>
                </a:solidFill>
                <a:latin typeface="微软雅黑" panose="020B0503020204020204" pitchFamily="34" charset="-122"/>
                <a:ea typeface="微软雅黑" panose="020B0503020204020204" pitchFamily="34" charset="-122"/>
              </a:rPr>
              <a:t>我自己没干好就等于下属没干好；</a:t>
            </a:r>
            <a:r>
              <a:rPr lang="en-US" altLang="zh-CN" sz="1400" b="1" dirty="0">
                <a:solidFill>
                  <a:srgbClr val="FC6204"/>
                </a:solidFill>
                <a:latin typeface="微软雅黑" panose="020B0503020204020204" pitchFamily="34" charset="-122"/>
                <a:ea typeface="微软雅黑" panose="020B0503020204020204" pitchFamily="34" charset="-122"/>
              </a:rPr>
              <a:t>2.</a:t>
            </a:r>
            <a:r>
              <a:rPr lang="zh-CN" altLang="en-US" sz="1400" b="1" dirty="0">
                <a:solidFill>
                  <a:srgbClr val="FC6204"/>
                </a:solidFill>
                <a:latin typeface="微软雅黑" panose="020B0503020204020204" pitchFamily="34" charset="-122"/>
                <a:ea typeface="微软雅黑" panose="020B0503020204020204" pitchFamily="34" charset="-122"/>
              </a:rPr>
              <a:t>下属没干好就等于我没干好。</a:t>
            </a:r>
          </a:p>
        </p:txBody>
      </p:sp>
      <p:sp>
        <p:nvSpPr>
          <p:cNvPr id="2" name="圆角矩形 1"/>
          <p:cNvSpPr/>
          <p:nvPr/>
        </p:nvSpPr>
        <p:spPr>
          <a:xfrm>
            <a:off x="605301" y="5778700"/>
            <a:ext cx="1224136" cy="57606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特别强调</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9225"/>
                                        </p:tgtEl>
                                        <p:attrNameLst>
                                          <p:attrName>style.visibility</p:attrName>
                                        </p:attrNameLst>
                                      </p:cBhvr>
                                      <p:to>
                                        <p:strVal val="visible"/>
                                      </p:to>
                                    </p:set>
                                    <p:anim calcmode="lin" valueType="num">
                                      <p:cBhvr additive="base">
                                        <p:cTn id="18" dur="1000" fill="hold"/>
                                        <p:tgtEl>
                                          <p:spTgt spid="9225"/>
                                        </p:tgtEl>
                                        <p:attrNameLst>
                                          <p:attrName>ppt_x</p:attrName>
                                        </p:attrNameLst>
                                      </p:cBhvr>
                                      <p:tavLst>
                                        <p:tav tm="0">
                                          <p:val>
                                            <p:strVal val="0-#ppt_w/2"/>
                                          </p:val>
                                        </p:tav>
                                        <p:tav tm="100000">
                                          <p:val>
                                            <p:strVal val="#ppt_x"/>
                                          </p:val>
                                        </p:tav>
                                      </p:tavLst>
                                    </p:anim>
                                    <p:anim calcmode="lin" valueType="num">
                                      <p:cBhvr additive="base">
                                        <p:cTn id="19" dur="1000" fill="hold"/>
                                        <p:tgtEl>
                                          <p:spTgt spid="922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237"/>
                                        </p:tgtEl>
                                        <p:attrNameLst>
                                          <p:attrName>style.visibility</p:attrName>
                                        </p:attrNameLst>
                                      </p:cBhvr>
                                      <p:to>
                                        <p:strVal val="visible"/>
                                      </p:to>
                                    </p:set>
                                    <p:animEffect transition="in" filter="wipe(left)">
                                      <p:cBhvr>
                                        <p:cTn id="23" dur="500"/>
                                        <p:tgtEl>
                                          <p:spTgt spid="923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heel(4)">
                                      <p:cBhvr>
                                        <p:cTn id="28" dur="2000"/>
                                        <p:tgtEl>
                                          <p:spTgt spid="40"/>
                                        </p:tgtEl>
                                      </p:cBhvr>
                                    </p:animEffect>
                                  </p:childTnLst>
                                </p:cTn>
                              </p:par>
                            </p:childTnLst>
                          </p:cTn>
                        </p:par>
                        <p:par>
                          <p:cTn id="29" fill="hold">
                            <p:stCondLst>
                              <p:cond delay="2000"/>
                            </p:stCondLst>
                            <p:childTnLst>
                              <p:par>
                                <p:cTn id="30" presetID="30" presetClass="entr" presetSubtype="0"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800" decel="100000"/>
                                        <p:tgtEl>
                                          <p:spTgt spid="39"/>
                                        </p:tgtEl>
                                      </p:cBhvr>
                                    </p:animEffect>
                                    <p:anim calcmode="lin" valueType="num">
                                      <p:cBhvr>
                                        <p:cTn id="33" dur="800" decel="100000" fill="hold"/>
                                        <p:tgtEl>
                                          <p:spTgt spid="39"/>
                                        </p:tgtEl>
                                        <p:attrNameLst>
                                          <p:attrName>style.rotation</p:attrName>
                                        </p:attrNameLst>
                                      </p:cBhvr>
                                      <p:tavLst>
                                        <p:tav tm="0">
                                          <p:val>
                                            <p:fltVal val="-90"/>
                                          </p:val>
                                        </p:tav>
                                        <p:tav tm="100000">
                                          <p:val>
                                            <p:fltVal val="0"/>
                                          </p:val>
                                        </p:tav>
                                      </p:tavLst>
                                    </p:anim>
                                    <p:anim calcmode="lin" valueType="num">
                                      <p:cBhvr>
                                        <p:cTn id="34" dur="800" decel="100000" fill="hold"/>
                                        <p:tgtEl>
                                          <p:spTgt spid="39"/>
                                        </p:tgtEl>
                                        <p:attrNameLst>
                                          <p:attrName>ppt_x</p:attrName>
                                        </p:attrNameLst>
                                      </p:cBhvr>
                                      <p:tavLst>
                                        <p:tav tm="0">
                                          <p:val>
                                            <p:strVal val="#ppt_x+0.4"/>
                                          </p:val>
                                        </p:tav>
                                        <p:tav tm="100000">
                                          <p:val>
                                            <p:strVal val="#ppt_x-0.05"/>
                                          </p:val>
                                        </p:tav>
                                      </p:tavLst>
                                    </p:anim>
                                    <p:anim calcmode="lin" valueType="num">
                                      <p:cBhvr>
                                        <p:cTn id="35" dur="800" decel="100000" fill="hold"/>
                                        <p:tgtEl>
                                          <p:spTgt spid="39"/>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8" presetClass="entr" presetSubtype="0" accel="50000" fill="hold" grpId="0" nodeType="clickEffect">
                                  <p:stCondLst>
                                    <p:cond delay="0"/>
                                  </p:stCondLst>
                                  <p:iterate type="lt">
                                    <p:tmPct val="50000"/>
                                  </p:iterate>
                                  <p:childTnLst>
                                    <p:set>
                                      <p:cBhvr>
                                        <p:cTn id="41" dur="1" fill="hold">
                                          <p:stCondLst>
                                            <p:cond delay="0"/>
                                          </p:stCondLst>
                                        </p:cTn>
                                        <p:tgtEl>
                                          <p:spTgt spid="2"/>
                                        </p:tgtEl>
                                        <p:attrNameLst>
                                          <p:attrName>style.visibility</p:attrName>
                                        </p:attrNameLst>
                                      </p:cBhvr>
                                      <p:to>
                                        <p:strVal val="visible"/>
                                      </p:to>
                                    </p:set>
                                    <p:set>
                                      <p:cBhvr>
                                        <p:cTn id="42" dur="228" fill="hold">
                                          <p:stCondLst>
                                            <p:cond delay="0"/>
                                          </p:stCondLst>
                                        </p:cTn>
                                        <p:tgtEl>
                                          <p:spTgt spid="2"/>
                                        </p:tgtEl>
                                        <p:attrNameLst>
                                          <p:attrName>style.rotation</p:attrName>
                                        </p:attrNameLst>
                                      </p:cBhvr>
                                      <p:to>
                                        <p:strVal val="-45.0"/>
                                      </p:to>
                                    </p:set>
                                    <p:anim calcmode="lin" valueType="num">
                                      <p:cBhvr>
                                        <p:cTn id="43"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44"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45"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46"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47" fill="hold">
                            <p:stCondLst>
                              <p:cond delay="125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42"/>
                                        </p:tgtEl>
                                        <p:attrNameLst>
                                          <p:attrName>ppt_y</p:attrName>
                                        </p:attrNameLst>
                                      </p:cBhvr>
                                      <p:tavLst>
                                        <p:tav tm="0">
                                          <p:val>
                                            <p:strVal val="#ppt_y"/>
                                          </p:val>
                                        </p:tav>
                                        <p:tav tm="100000">
                                          <p:val>
                                            <p:strVal val="#ppt_y"/>
                                          </p:val>
                                        </p:tav>
                                      </p:tavLst>
                                    </p:anim>
                                    <p:anim calcmode="lin" valueType="num">
                                      <p:cBhvr>
                                        <p:cTn id="52"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9225" grpId="0" animBg="1"/>
      <p:bldP spid="33" grpId="0" animBg="1"/>
      <p:bldP spid="8" grpId="0"/>
      <p:bldP spid="42" grpId="0"/>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矩形 5"/>
          <p:cNvSpPr>
            <a:spLocks noChangeArrowheads="1"/>
          </p:cNvSpPr>
          <p:nvPr/>
        </p:nvSpPr>
        <p:spPr bwMode="auto">
          <a:xfrm>
            <a:off x="605301" y="1353433"/>
            <a:ext cx="7937962" cy="439695"/>
          </a:xfrm>
          <a:prstGeom prst="roundRect">
            <a:avLst/>
          </a:prstGeom>
          <a:solidFill>
            <a:srgbClr val="BCBCBC">
              <a:alpha val="30196"/>
            </a:srgbClr>
          </a:solidFill>
          <a:ln>
            <a:solidFill>
              <a:schemeClr val="bg1">
                <a:lumMod val="85000"/>
              </a:schemeClr>
            </a:solidFill>
            <a:prstDash val="dash"/>
          </a:ln>
          <a:effectLst/>
        </p:spPr>
        <p:txBody>
          <a:bodyPr wrap="square" anchor="ctr" anchorCtr="0">
            <a:spAutoFit/>
          </a:bodyPr>
          <a:lstStyle/>
          <a:p>
            <a:pPr>
              <a:lnSpc>
                <a:spcPct val="150000"/>
              </a:lnSpc>
            </a:pPr>
            <a:r>
              <a:rPr lang="zh-CN" altLang="en-US" sz="1500" b="1" dirty="0">
                <a:solidFill>
                  <a:srgbClr val="FC6F18"/>
                </a:solidFill>
                <a:latin typeface="Arial" panose="020B0604020202020204"/>
                <a:ea typeface="微软雅黑" panose="020B0503020204020204" pitchFamily="34" charset="-122"/>
                <a:cs typeface="Arial" panose="020B0604020202020204"/>
              </a:rPr>
              <a:t>一个人若失去了危机感，就会变得裹足不前，安于现状。等待他的是只有被淘汰的命运。</a:t>
            </a:r>
          </a:p>
        </p:txBody>
      </p:sp>
      <p:grpSp>
        <p:nvGrpSpPr>
          <p:cNvPr id="9237" name="组合 34"/>
          <p:cNvGrpSpPr/>
          <p:nvPr/>
        </p:nvGrpSpPr>
        <p:grpSpPr bwMode="auto">
          <a:xfrm rot="16200000">
            <a:off x="7878230" y="1584626"/>
            <a:ext cx="534465" cy="834003"/>
            <a:chOff x="1996625" y="3066312"/>
            <a:chExt cx="533900" cy="396958"/>
          </a:xfrm>
          <a:effectLst>
            <a:outerShdw blurRad="50800" dist="38100" dir="2700000" algn="tl" rotWithShape="0">
              <a:prstClr val="black">
                <a:alpha val="40000"/>
              </a:prstClr>
            </a:outerShdw>
          </a:effectLst>
        </p:grpSpPr>
        <p:sp>
          <p:nvSpPr>
            <p:cNvPr id="36" name="燕尾形 35"/>
            <p:cNvSpPr/>
            <p:nvPr/>
          </p:nvSpPr>
          <p:spPr>
            <a:xfrm rot="5400000">
              <a:off x="2140188" y="3093028"/>
              <a:ext cx="226679" cy="513806"/>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black"/>
                </a:solidFill>
                <a:ea typeface="微软雅黑" panose="020B0503020204020204" pitchFamily="34" charset="-122"/>
              </a:endParaRPr>
            </a:p>
          </p:txBody>
        </p:sp>
        <p:sp>
          <p:nvSpPr>
            <p:cNvPr id="37" name="燕尾形 36"/>
            <p:cNvSpPr/>
            <p:nvPr/>
          </p:nvSpPr>
          <p:spPr>
            <a:xfrm rot="5400000">
              <a:off x="2160282" y="2922749"/>
              <a:ext cx="226679" cy="51380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black"/>
                </a:solidFill>
                <a:ea typeface="微软雅黑" panose="020B0503020204020204" pitchFamily="34" charset="-122"/>
              </a:endParaRPr>
            </a:p>
          </p:txBody>
        </p:sp>
      </p:grpSp>
      <p:sp>
        <p:nvSpPr>
          <p:cNvPr id="33" name="任意多边形 32"/>
          <p:cNvSpPr/>
          <p:nvPr/>
        </p:nvSpPr>
        <p:spPr>
          <a:xfrm>
            <a:off x="4716016" y="548680"/>
            <a:ext cx="3816424" cy="577065"/>
          </a:xfrm>
          <a:custGeom>
            <a:avLst/>
            <a:gdLst>
              <a:gd name="connsiteX0" fmla="*/ 0 w 3140186"/>
              <a:gd name="connsiteY0" fmla="*/ 140385 h 842291"/>
              <a:gd name="connsiteX1" fmla="*/ 140385 w 3140186"/>
              <a:gd name="connsiteY1" fmla="*/ 0 h 842291"/>
              <a:gd name="connsiteX2" fmla="*/ 2999801 w 3140186"/>
              <a:gd name="connsiteY2" fmla="*/ 0 h 842291"/>
              <a:gd name="connsiteX3" fmla="*/ 3140186 w 3140186"/>
              <a:gd name="connsiteY3" fmla="*/ 140385 h 842291"/>
              <a:gd name="connsiteX4" fmla="*/ 3140186 w 3140186"/>
              <a:gd name="connsiteY4" fmla="*/ 701906 h 842291"/>
              <a:gd name="connsiteX5" fmla="*/ 2999801 w 3140186"/>
              <a:gd name="connsiteY5" fmla="*/ 842291 h 842291"/>
              <a:gd name="connsiteX6" fmla="*/ 140385 w 3140186"/>
              <a:gd name="connsiteY6" fmla="*/ 842291 h 842291"/>
              <a:gd name="connsiteX7" fmla="*/ 0 w 3140186"/>
              <a:gd name="connsiteY7" fmla="*/ 701906 h 842291"/>
              <a:gd name="connsiteX8" fmla="*/ 0 w 3140186"/>
              <a:gd name="connsiteY8" fmla="*/ 140385 h 8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0186" h="842291">
                <a:moveTo>
                  <a:pt x="0" y="140385"/>
                </a:moveTo>
                <a:cubicBezTo>
                  <a:pt x="0" y="62853"/>
                  <a:pt x="62853" y="0"/>
                  <a:pt x="140385" y="0"/>
                </a:cubicBezTo>
                <a:lnTo>
                  <a:pt x="2999801" y="0"/>
                </a:lnTo>
                <a:cubicBezTo>
                  <a:pt x="3077333" y="0"/>
                  <a:pt x="3140186" y="62853"/>
                  <a:pt x="3140186" y="140385"/>
                </a:cubicBezTo>
                <a:lnTo>
                  <a:pt x="3140186" y="701906"/>
                </a:lnTo>
                <a:cubicBezTo>
                  <a:pt x="3140186" y="779438"/>
                  <a:pt x="3077333" y="842291"/>
                  <a:pt x="2999801" y="842291"/>
                </a:cubicBezTo>
                <a:lnTo>
                  <a:pt x="140385" y="842291"/>
                </a:lnTo>
                <a:cubicBezTo>
                  <a:pt x="62853" y="842291"/>
                  <a:pt x="0" y="779438"/>
                  <a:pt x="0" y="701906"/>
                </a:cubicBezTo>
                <a:lnTo>
                  <a:pt x="0" y="140385"/>
                </a:lnTo>
                <a:close/>
              </a:path>
            </a:pathLst>
          </a:custGeom>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136800" tIns="136367" rIns="136367" bIns="136367" numCol="1" spcCol="1270" anchor="ctr" anchorCtr="0">
            <a:noAutofit/>
          </a:bodyPr>
          <a:lstStyle/>
          <a:p>
            <a:pPr defTabSz="1111250">
              <a:lnSpc>
                <a:spcPct val="90000"/>
              </a:lnSpc>
              <a:spcBef>
                <a:spcPct val="0"/>
              </a:spcBef>
              <a:spcAft>
                <a:spcPct val="35000"/>
              </a:spcAft>
            </a:pPr>
            <a:r>
              <a:rPr lang="zh-CN" altLang="en-US" sz="2800" b="1" dirty="0">
                <a:solidFill>
                  <a:prstClr val="white"/>
                </a:solidFill>
                <a:latin typeface="微软雅黑" panose="020B0503020204020204" pitchFamily="34" charset="-122"/>
                <a:ea typeface="微软雅黑" panose="020B0503020204020204" pitchFamily="34" charset="-122"/>
              </a:rPr>
              <a:t>② </a:t>
            </a:r>
            <a:r>
              <a:rPr lang="zh-CN" altLang="en-US" sz="2200" b="1" dirty="0">
                <a:solidFill>
                  <a:prstClr val="white"/>
                </a:solidFill>
                <a:latin typeface="微软雅黑" panose="020B0503020204020204" pitchFamily="34" charset="-122"/>
                <a:ea typeface="微软雅黑" panose="020B0503020204020204" pitchFamily="34" charset="-122"/>
              </a:rPr>
              <a:t>危机感淡薄，学习力不够</a:t>
            </a:r>
          </a:p>
        </p:txBody>
      </p:sp>
      <p:sp>
        <p:nvSpPr>
          <p:cNvPr id="8" name="矩形 7"/>
          <p:cNvSpPr/>
          <p:nvPr/>
        </p:nvSpPr>
        <p:spPr>
          <a:xfrm>
            <a:off x="814234" y="548680"/>
            <a:ext cx="2826415" cy="646331"/>
          </a:xfrm>
          <a:prstGeom prst="rect">
            <a:avLst/>
          </a:prstGeom>
        </p:spPr>
        <p:txBody>
          <a:bodyPr wrap="none">
            <a:spAutoFit/>
          </a:bodyPr>
          <a:lstStyle/>
          <a:p>
            <a:r>
              <a:rPr lang="zh-CN" altLang="en-US" sz="3600" b="1" dirty="0">
                <a:solidFill>
                  <a:srgbClr val="F79646">
                    <a:lumMod val="75000"/>
                  </a:srgbClr>
                </a:solidFill>
                <a:latin typeface="微软雅黑" panose="020B0503020204020204" pitchFamily="34" charset="-122"/>
                <a:ea typeface="微软雅黑" panose="020B0503020204020204" pitchFamily="34" charset="-122"/>
              </a:rPr>
              <a:t>中</a:t>
            </a:r>
            <a:r>
              <a:rPr lang="zh-CN" altLang="en-US" sz="1600" b="1" dirty="0">
                <a:solidFill>
                  <a:schemeClr val="tx1">
                    <a:lumMod val="65000"/>
                    <a:lumOff val="35000"/>
                  </a:schemeClr>
                </a:solidFill>
                <a:latin typeface="Arial" panose="020B0604020202020204"/>
                <a:ea typeface="微软雅黑" panose="020B0503020204020204" pitchFamily="34" charset="-122"/>
                <a:cs typeface="Arial" panose="020B0604020202020204"/>
              </a:rPr>
              <a:t>层管理者的</a:t>
            </a:r>
            <a:r>
              <a:rPr lang="zh-CN" altLang="en-US" b="1" dirty="0">
                <a:solidFill>
                  <a:srgbClr val="00C4F0"/>
                </a:solidFill>
                <a:latin typeface="微软雅黑" panose="020B0503020204020204" pitchFamily="34" charset="-122"/>
                <a:ea typeface="微软雅黑" panose="020B0503020204020204" pitchFamily="34" charset="-122"/>
              </a:rPr>
              <a:t>三大内伤：</a:t>
            </a:r>
          </a:p>
        </p:txBody>
      </p:sp>
      <p:sp>
        <p:nvSpPr>
          <p:cNvPr id="13" name="矩形 4"/>
          <p:cNvSpPr>
            <a:spLocks noChangeArrowheads="1"/>
          </p:cNvSpPr>
          <p:nvPr/>
        </p:nvSpPr>
        <p:spPr bwMode="auto">
          <a:xfrm>
            <a:off x="605301" y="2060848"/>
            <a:ext cx="3961210" cy="4193456"/>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据说，中国的很多企业，尤其民营企业总经理的危机感很重，自我学习的愿望非常强烈。但是中层管理者的学习愿望并不高，企业聘请专家培训中层管理者，而中层管理者却要靠罚款来强制参加培训课。</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总结来讲：中层管理者学习力不高一方面是由于公司高层没有做好引导工作，没有创造一个良好的学习氛围（学习型团队）；另一方面则是由于中层管理者自身动力不足。这种状况会导致中层管理者与总经理学识差距拉大，难以沟通。</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644008" y="2332181"/>
            <a:ext cx="3888432" cy="2166747"/>
          </a:xfrm>
          <a:prstGeom prst="rect">
            <a:avLst/>
          </a:prstGeom>
        </p:spPr>
        <p:txBody>
          <a:bodyPr wrap="square">
            <a:spAutoFit/>
          </a:bodyPr>
          <a:lstStyle/>
          <a:p>
            <a:pPr>
              <a:lnSpc>
                <a:spcPct val="135000"/>
              </a:lnSpc>
              <a:spcBef>
                <a:spcPts val="200"/>
              </a:spcBef>
              <a:spcAft>
                <a:spcPts val="6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羚羊每天早上起来的时候就知道要比跑得最快的非洲豹跑得快，否则就会被吃掉；非洲豹每天早上起来就知道要比跑得最慢的羚羊要快，否则就会被饿死！</a:t>
            </a:r>
          </a:p>
          <a:p>
            <a:pPr>
              <a:lnSpc>
                <a:spcPct val="135000"/>
              </a:lnSpc>
              <a:spcBef>
                <a:spcPts val="200"/>
              </a:spcBef>
              <a:spcAft>
                <a:spcPts val="6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可见，不管我们是强者还是弱者，都要努力去做到更好。</a:t>
            </a:r>
            <a:r>
              <a:rPr lang="zh-CN" altLang="en-US" b="1" dirty="0">
                <a:solidFill>
                  <a:srgbClr val="FF910A"/>
                </a:solidFill>
                <a:latin typeface="微软雅黑" panose="020B0503020204020204" pitchFamily="34" charset="-122"/>
                <a:ea typeface="微软雅黑" panose="020B0503020204020204" pitchFamily="34" charset="-122"/>
              </a:rPr>
              <a:t>这就是危机感！</a:t>
            </a:r>
          </a:p>
        </p:txBody>
      </p:sp>
      <p:cxnSp>
        <p:nvCxnSpPr>
          <p:cNvPr id="28" name="直接连接符 27"/>
          <p:cNvCxnSpPr/>
          <p:nvPr/>
        </p:nvCxnSpPr>
        <p:spPr>
          <a:xfrm>
            <a:off x="4725541" y="4509120"/>
            <a:ext cx="3672408" cy="0"/>
          </a:xfrm>
          <a:prstGeom prst="line">
            <a:avLst/>
          </a:prstGeom>
          <a:noFill/>
          <a:ln w="9525" cap="flat" cmpd="sng" algn="ctr">
            <a:solidFill>
              <a:schemeClr val="bg1">
                <a:lumMod val="75000"/>
              </a:schemeClr>
            </a:solidFill>
            <a:prstDash val="dash"/>
          </a:ln>
          <a:effectLst/>
        </p:spPr>
      </p:cxnSp>
      <p:sp>
        <p:nvSpPr>
          <p:cNvPr id="12" name="矩形 11"/>
          <p:cNvSpPr/>
          <p:nvPr/>
        </p:nvSpPr>
        <p:spPr>
          <a:xfrm>
            <a:off x="6444208" y="4941168"/>
            <a:ext cx="2088231" cy="1200329"/>
          </a:xfrm>
          <a:prstGeom prst="rect">
            <a:avLst/>
          </a:prstGeom>
        </p:spPr>
        <p:txBody>
          <a:bodyPr wrap="square">
            <a:spAutoFit/>
          </a:bodyPr>
          <a:lstStyle/>
          <a:p>
            <a:pPr>
              <a:lnSpc>
                <a:spcPct val="150000"/>
              </a:lnSpc>
              <a:spcBef>
                <a:spcPts val="200"/>
              </a:spcBef>
              <a:spcAft>
                <a:spcPts val="60"/>
              </a:spcAft>
            </a:pPr>
            <a:r>
              <a:rPr lang="zh-CN" altLang="en-US" sz="1600" b="1" dirty="0">
                <a:solidFill>
                  <a:srgbClr val="1094EE"/>
                </a:solidFill>
                <a:latin typeface="微软雅黑" panose="020B0503020204020204" pitchFamily="34" charset="-122"/>
                <a:ea typeface="微软雅黑" panose="020B0503020204020204" pitchFamily="34" charset="-122"/>
              </a:rPr>
              <a:t>你可以拒绝学习，但你的竞争对手不会！</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（杰克</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韦尔奇）</a:t>
            </a:r>
          </a:p>
        </p:txBody>
      </p:sp>
      <p:pic>
        <p:nvPicPr>
          <p:cNvPr id="43" name="Picture 5"/>
          <p:cNvPicPr>
            <a:picLocks noChangeAspect="1" noChangeArrowheads="1"/>
          </p:cNvPicPr>
          <p:nvPr/>
        </p:nvPicPr>
        <p:blipFill rotWithShape="1">
          <a:blip r:embed="rId3" cstate="screen"/>
          <a:srcRect/>
          <a:stretch>
            <a:fillRect/>
          </a:stretch>
        </p:blipFill>
        <p:spPr bwMode="auto">
          <a:xfrm>
            <a:off x="4716016" y="4624561"/>
            <a:ext cx="1572447" cy="18722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 name="图片 37"/>
          <p:cNvPicPr>
            <a:picLocks noChangeAspect="1"/>
          </p:cNvPicPr>
          <p:nvPr/>
        </p:nvPicPr>
        <p:blipFill>
          <a:blip r:embed="rId4"/>
          <a:stretch>
            <a:fillRect/>
          </a:stretch>
        </p:blipFill>
        <p:spPr>
          <a:xfrm>
            <a:off x="5161012" y="1913081"/>
            <a:ext cx="419100" cy="419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9225"/>
                                        </p:tgtEl>
                                        <p:attrNameLst>
                                          <p:attrName>style.visibility</p:attrName>
                                        </p:attrNameLst>
                                      </p:cBhvr>
                                      <p:to>
                                        <p:strVal val="visible"/>
                                      </p:to>
                                    </p:set>
                                    <p:anim calcmode="lin" valueType="num">
                                      <p:cBhvr additive="base">
                                        <p:cTn id="18" dur="1000" fill="hold"/>
                                        <p:tgtEl>
                                          <p:spTgt spid="9225"/>
                                        </p:tgtEl>
                                        <p:attrNameLst>
                                          <p:attrName>ppt_x</p:attrName>
                                        </p:attrNameLst>
                                      </p:cBhvr>
                                      <p:tavLst>
                                        <p:tav tm="0">
                                          <p:val>
                                            <p:strVal val="0-#ppt_w/2"/>
                                          </p:val>
                                        </p:tav>
                                        <p:tav tm="100000">
                                          <p:val>
                                            <p:strVal val="#ppt_x"/>
                                          </p:val>
                                        </p:tav>
                                      </p:tavLst>
                                    </p:anim>
                                    <p:anim calcmode="lin" valueType="num">
                                      <p:cBhvr additive="base">
                                        <p:cTn id="19" dur="1000" fill="hold"/>
                                        <p:tgtEl>
                                          <p:spTgt spid="922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237"/>
                                        </p:tgtEl>
                                        <p:attrNameLst>
                                          <p:attrName>style.visibility</p:attrName>
                                        </p:attrNameLst>
                                      </p:cBhvr>
                                      <p:to>
                                        <p:strVal val="visible"/>
                                      </p:to>
                                    </p:set>
                                    <p:animEffect transition="in" filter="wipe(left)">
                                      <p:cBhvr>
                                        <p:cTn id="23" dur="500"/>
                                        <p:tgtEl>
                                          <p:spTgt spid="9237"/>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600"/>
                                        <p:tgtEl>
                                          <p:spTgt spid="13"/>
                                        </p:tgtEl>
                                      </p:cBhvr>
                                    </p:animEffect>
                                    <p:anim calcmode="lin" valueType="num">
                                      <p:cBhvr>
                                        <p:cTn id="29" dur="600" fill="hold"/>
                                        <p:tgtEl>
                                          <p:spTgt spid="13"/>
                                        </p:tgtEl>
                                        <p:attrNameLst>
                                          <p:attrName>ppt_x</p:attrName>
                                        </p:attrNameLst>
                                      </p:cBhvr>
                                      <p:tavLst>
                                        <p:tav tm="0">
                                          <p:val>
                                            <p:strVal val="#ppt_x"/>
                                          </p:val>
                                        </p:tav>
                                        <p:tav tm="100000">
                                          <p:val>
                                            <p:strVal val="#ppt_x"/>
                                          </p:val>
                                        </p:tav>
                                      </p:tavLst>
                                    </p:anim>
                                    <p:anim calcmode="lin" valueType="num">
                                      <p:cBhvr>
                                        <p:cTn id="30" dur="6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38" dur="1000" fill="hold"/>
                                        <p:tgtEl>
                                          <p:spTgt spid="38"/>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38"/>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anim calcmode="lin" valueType="num">
                                      <p:cBhvr>
                                        <p:cTn id="58" dur="1000" fill="hold"/>
                                        <p:tgtEl>
                                          <p:spTgt spid="43"/>
                                        </p:tgtEl>
                                        <p:attrNameLst>
                                          <p:attrName>ppt_x</p:attrName>
                                        </p:attrNameLst>
                                      </p:cBhvr>
                                      <p:tavLst>
                                        <p:tav tm="0">
                                          <p:val>
                                            <p:strVal val="#ppt_x"/>
                                          </p:val>
                                        </p:tav>
                                        <p:tav tm="100000">
                                          <p:val>
                                            <p:strVal val="#ppt_x"/>
                                          </p:val>
                                        </p:tav>
                                      </p:tavLst>
                                    </p:anim>
                                    <p:anim calcmode="lin" valueType="num">
                                      <p:cBhvr>
                                        <p:cTn id="59" dur="1000" fill="hold"/>
                                        <p:tgtEl>
                                          <p:spTgt spid="43"/>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33" grpId="0" animBg="1"/>
      <p:bldP spid="8" grpId="0"/>
      <p:bldP spid="13" grpId="0"/>
      <p:bldP spid="2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矩形 5"/>
          <p:cNvSpPr>
            <a:spLocks noChangeArrowheads="1"/>
          </p:cNvSpPr>
          <p:nvPr/>
        </p:nvSpPr>
        <p:spPr bwMode="auto">
          <a:xfrm>
            <a:off x="605301" y="1364714"/>
            <a:ext cx="7937962" cy="417135"/>
          </a:xfrm>
          <a:prstGeom prst="roundRect">
            <a:avLst/>
          </a:prstGeom>
          <a:solidFill>
            <a:srgbClr val="BCBCBC">
              <a:alpha val="30196"/>
            </a:srgbClr>
          </a:solidFill>
          <a:ln>
            <a:solidFill>
              <a:schemeClr val="bg1">
                <a:lumMod val="85000"/>
              </a:schemeClr>
            </a:solidFill>
            <a:prstDash val="dash"/>
          </a:ln>
          <a:effectLst/>
        </p:spPr>
        <p:txBody>
          <a:bodyPr wrap="square" anchor="ctr" anchorCtr="0">
            <a:spAutoFit/>
          </a:bodyPr>
          <a:lstStyle/>
          <a:p>
            <a:pPr>
              <a:lnSpc>
                <a:spcPct val="150000"/>
              </a:lnSpc>
            </a:pPr>
            <a:r>
              <a:rPr lang="zh-CN" altLang="en-US" sz="1400" b="1" dirty="0">
                <a:solidFill>
                  <a:srgbClr val="FC6F18"/>
                </a:solidFill>
                <a:latin typeface="Arial" panose="020B0604020202020204"/>
                <a:ea typeface="微软雅黑" panose="020B0503020204020204" pitchFamily="34" charset="-122"/>
                <a:cs typeface="Arial" panose="020B0604020202020204"/>
              </a:rPr>
              <a:t>老板心态就是对企业设施、工作程序（质量、效率）以及费用花销充分负责，具有主人的责任感。</a:t>
            </a:r>
          </a:p>
        </p:txBody>
      </p:sp>
      <p:grpSp>
        <p:nvGrpSpPr>
          <p:cNvPr id="9237" name="组合 34"/>
          <p:cNvGrpSpPr/>
          <p:nvPr/>
        </p:nvGrpSpPr>
        <p:grpSpPr bwMode="auto">
          <a:xfrm rot="16200000">
            <a:off x="7878230" y="1584626"/>
            <a:ext cx="534465" cy="834003"/>
            <a:chOff x="1996625" y="3066312"/>
            <a:chExt cx="533900" cy="396958"/>
          </a:xfrm>
          <a:effectLst>
            <a:outerShdw blurRad="50800" dist="38100" dir="2700000" algn="tl" rotWithShape="0">
              <a:prstClr val="black">
                <a:alpha val="40000"/>
              </a:prstClr>
            </a:outerShdw>
          </a:effectLst>
        </p:grpSpPr>
        <p:sp>
          <p:nvSpPr>
            <p:cNvPr id="36" name="燕尾形 35"/>
            <p:cNvSpPr/>
            <p:nvPr/>
          </p:nvSpPr>
          <p:spPr>
            <a:xfrm rot="5400000">
              <a:off x="2140188" y="3093028"/>
              <a:ext cx="226679" cy="513806"/>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black"/>
                </a:solidFill>
                <a:ea typeface="微软雅黑" panose="020B0503020204020204" pitchFamily="34" charset="-122"/>
              </a:endParaRPr>
            </a:p>
          </p:txBody>
        </p:sp>
        <p:sp>
          <p:nvSpPr>
            <p:cNvPr id="37" name="燕尾形 36"/>
            <p:cNvSpPr/>
            <p:nvPr/>
          </p:nvSpPr>
          <p:spPr>
            <a:xfrm rot="5400000">
              <a:off x="2160282" y="2922749"/>
              <a:ext cx="226679" cy="51380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black"/>
                </a:solidFill>
                <a:ea typeface="微软雅黑" panose="020B0503020204020204" pitchFamily="34" charset="-122"/>
              </a:endParaRPr>
            </a:p>
          </p:txBody>
        </p:sp>
      </p:grpSp>
      <p:sp>
        <p:nvSpPr>
          <p:cNvPr id="33" name="任意多边形 32"/>
          <p:cNvSpPr/>
          <p:nvPr/>
        </p:nvSpPr>
        <p:spPr>
          <a:xfrm>
            <a:off x="5144640" y="548680"/>
            <a:ext cx="3387799" cy="577065"/>
          </a:xfrm>
          <a:custGeom>
            <a:avLst/>
            <a:gdLst>
              <a:gd name="connsiteX0" fmla="*/ 0 w 3140186"/>
              <a:gd name="connsiteY0" fmla="*/ 140385 h 842291"/>
              <a:gd name="connsiteX1" fmla="*/ 140385 w 3140186"/>
              <a:gd name="connsiteY1" fmla="*/ 0 h 842291"/>
              <a:gd name="connsiteX2" fmla="*/ 2999801 w 3140186"/>
              <a:gd name="connsiteY2" fmla="*/ 0 h 842291"/>
              <a:gd name="connsiteX3" fmla="*/ 3140186 w 3140186"/>
              <a:gd name="connsiteY3" fmla="*/ 140385 h 842291"/>
              <a:gd name="connsiteX4" fmla="*/ 3140186 w 3140186"/>
              <a:gd name="connsiteY4" fmla="*/ 701906 h 842291"/>
              <a:gd name="connsiteX5" fmla="*/ 2999801 w 3140186"/>
              <a:gd name="connsiteY5" fmla="*/ 842291 h 842291"/>
              <a:gd name="connsiteX6" fmla="*/ 140385 w 3140186"/>
              <a:gd name="connsiteY6" fmla="*/ 842291 h 842291"/>
              <a:gd name="connsiteX7" fmla="*/ 0 w 3140186"/>
              <a:gd name="connsiteY7" fmla="*/ 701906 h 842291"/>
              <a:gd name="connsiteX8" fmla="*/ 0 w 3140186"/>
              <a:gd name="connsiteY8" fmla="*/ 140385 h 8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0186" h="842291">
                <a:moveTo>
                  <a:pt x="0" y="140385"/>
                </a:moveTo>
                <a:cubicBezTo>
                  <a:pt x="0" y="62853"/>
                  <a:pt x="62853" y="0"/>
                  <a:pt x="140385" y="0"/>
                </a:cubicBezTo>
                <a:lnTo>
                  <a:pt x="2999801" y="0"/>
                </a:lnTo>
                <a:cubicBezTo>
                  <a:pt x="3077333" y="0"/>
                  <a:pt x="3140186" y="62853"/>
                  <a:pt x="3140186" y="140385"/>
                </a:cubicBezTo>
                <a:lnTo>
                  <a:pt x="3140186" y="701906"/>
                </a:lnTo>
                <a:cubicBezTo>
                  <a:pt x="3140186" y="779438"/>
                  <a:pt x="3077333" y="842291"/>
                  <a:pt x="2999801" y="842291"/>
                </a:cubicBezTo>
                <a:lnTo>
                  <a:pt x="140385" y="842291"/>
                </a:lnTo>
                <a:cubicBezTo>
                  <a:pt x="62853" y="842291"/>
                  <a:pt x="0" y="779438"/>
                  <a:pt x="0" y="701906"/>
                </a:cubicBezTo>
                <a:lnTo>
                  <a:pt x="0" y="140385"/>
                </a:lnTo>
                <a:close/>
              </a:path>
            </a:pathLst>
          </a:custGeom>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136800" tIns="136367" rIns="136367" bIns="136367" numCol="1" spcCol="1270" anchor="ctr" anchorCtr="0">
            <a:noAutofit/>
          </a:bodyPr>
          <a:lstStyle/>
          <a:p>
            <a:pPr defTabSz="1111250">
              <a:lnSpc>
                <a:spcPct val="90000"/>
              </a:lnSpc>
              <a:spcBef>
                <a:spcPct val="0"/>
              </a:spcBef>
              <a:spcAft>
                <a:spcPct val="35000"/>
              </a:spcAft>
            </a:pPr>
            <a:r>
              <a:rPr lang="zh-CN" altLang="en-US" sz="2800" b="1" dirty="0">
                <a:solidFill>
                  <a:prstClr val="white"/>
                </a:solidFill>
                <a:latin typeface="微软雅黑" panose="020B0503020204020204" pitchFamily="34" charset="-122"/>
                <a:ea typeface="微软雅黑" panose="020B0503020204020204" pitchFamily="34" charset="-122"/>
              </a:rPr>
              <a:t>③ </a:t>
            </a:r>
            <a:r>
              <a:rPr lang="zh-CN" altLang="en-US" sz="2200" b="1" dirty="0">
                <a:solidFill>
                  <a:prstClr val="white"/>
                </a:solidFill>
                <a:latin typeface="微软雅黑" panose="020B0503020204020204" pitchFamily="34" charset="-122"/>
                <a:ea typeface="微软雅黑" panose="020B0503020204020204" pitchFamily="34" charset="-122"/>
              </a:rPr>
              <a:t>缺乏总经理</a:t>
            </a:r>
            <a:r>
              <a:rPr lang="en-US" altLang="zh-CN" sz="2200" b="1" dirty="0">
                <a:solidFill>
                  <a:prstClr val="white"/>
                </a:solidFill>
                <a:latin typeface="微软雅黑" panose="020B0503020204020204" pitchFamily="34" charset="-122"/>
                <a:ea typeface="微软雅黑" panose="020B0503020204020204" pitchFamily="34" charset="-122"/>
              </a:rPr>
              <a:t>/</a:t>
            </a:r>
            <a:r>
              <a:rPr lang="zh-CN" altLang="en-US" sz="2200" b="1" dirty="0">
                <a:solidFill>
                  <a:prstClr val="white"/>
                </a:solidFill>
                <a:latin typeface="微软雅黑" panose="020B0503020204020204" pitchFamily="34" charset="-122"/>
                <a:ea typeface="微软雅黑" panose="020B0503020204020204" pitchFamily="34" charset="-122"/>
              </a:rPr>
              <a:t>老板心态</a:t>
            </a:r>
          </a:p>
        </p:txBody>
      </p:sp>
      <p:sp>
        <p:nvSpPr>
          <p:cNvPr id="8" name="矩形 7"/>
          <p:cNvSpPr/>
          <p:nvPr/>
        </p:nvSpPr>
        <p:spPr>
          <a:xfrm>
            <a:off x="814234" y="548680"/>
            <a:ext cx="2826415" cy="646331"/>
          </a:xfrm>
          <a:prstGeom prst="rect">
            <a:avLst/>
          </a:prstGeom>
        </p:spPr>
        <p:txBody>
          <a:bodyPr wrap="none">
            <a:spAutoFit/>
          </a:bodyPr>
          <a:lstStyle/>
          <a:p>
            <a:r>
              <a:rPr lang="zh-CN" altLang="en-US" sz="3600" b="1" dirty="0">
                <a:solidFill>
                  <a:srgbClr val="F79646">
                    <a:lumMod val="75000"/>
                  </a:srgbClr>
                </a:solidFill>
                <a:latin typeface="微软雅黑" panose="020B0503020204020204" pitchFamily="34" charset="-122"/>
                <a:ea typeface="微软雅黑" panose="020B0503020204020204" pitchFamily="34" charset="-122"/>
              </a:rPr>
              <a:t>中</a:t>
            </a:r>
            <a:r>
              <a:rPr lang="zh-CN" altLang="en-US" sz="1600" b="1" dirty="0">
                <a:solidFill>
                  <a:schemeClr val="tx1">
                    <a:lumMod val="65000"/>
                    <a:lumOff val="35000"/>
                  </a:schemeClr>
                </a:solidFill>
                <a:latin typeface="Arial" panose="020B0604020202020204"/>
                <a:ea typeface="微软雅黑" panose="020B0503020204020204" pitchFamily="34" charset="-122"/>
                <a:cs typeface="Arial" panose="020B0604020202020204"/>
              </a:rPr>
              <a:t>层管理者的</a:t>
            </a:r>
            <a:r>
              <a:rPr lang="zh-CN" altLang="en-US" b="1" dirty="0">
                <a:solidFill>
                  <a:srgbClr val="00C4F0"/>
                </a:solidFill>
                <a:latin typeface="微软雅黑" panose="020B0503020204020204" pitchFamily="34" charset="-122"/>
                <a:ea typeface="微软雅黑" panose="020B0503020204020204" pitchFamily="34" charset="-122"/>
              </a:rPr>
              <a:t>三大内伤：</a:t>
            </a:r>
          </a:p>
        </p:txBody>
      </p:sp>
      <p:sp>
        <p:nvSpPr>
          <p:cNvPr id="15" name="矩形 14"/>
          <p:cNvSpPr/>
          <p:nvPr/>
        </p:nvSpPr>
        <p:spPr>
          <a:xfrm>
            <a:off x="4067944" y="5589240"/>
            <a:ext cx="3606659" cy="507831"/>
          </a:xfrm>
          <a:prstGeom prst="rect">
            <a:avLst/>
          </a:prstGeom>
          <a:solidFill>
            <a:srgbClr val="00B0F0"/>
          </a:solidFill>
          <a:ln w="3175">
            <a:solidFill>
              <a:schemeClr val="bg1"/>
            </a:solidFill>
          </a:ln>
          <a:effectLst>
            <a:outerShdw blurRad="50800" dist="38100" dir="2700000" algn="tl" rotWithShape="0">
              <a:prstClr val="black">
                <a:alpha val="40000"/>
              </a:prstClr>
            </a:outerShdw>
          </a:effectLst>
        </p:spPr>
        <p:txBody>
          <a:bodyPr wrap="square" anchor="ctr">
            <a:spAutoFit/>
          </a:bodyPr>
          <a:lstStyle/>
          <a:p>
            <a:pPr>
              <a:lnSpc>
                <a:spcPct val="150000"/>
              </a:lnSpc>
              <a:defRPr/>
            </a:pPr>
            <a:r>
              <a:rPr kumimoji="1" lang="zh-CN" altLang="en-US" b="1" dirty="0">
                <a:solidFill>
                  <a:prstClr val="white"/>
                </a:solidFill>
                <a:latin typeface="微软雅黑" panose="020B0503020204020204" pitchFamily="34" charset="-122"/>
                <a:ea typeface="微软雅黑" panose="020B0503020204020204" pitchFamily="34" charset="-122"/>
              </a:rPr>
              <a:t>老板心态，就是当家者的心态！</a:t>
            </a:r>
            <a:endParaRPr kumimoji="1" lang="en-US" altLang="zh-CN" b="1" dirty="0">
              <a:solidFill>
                <a:prstClr val="white"/>
              </a:solidFill>
              <a:latin typeface="微软雅黑" panose="020B0503020204020204" pitchFamily="34" charset="-122"/>
              <a:ea typeface="微软雅黑" panose="020B0503020204020204" pitchFamily="34" charset="-122"/>
            </a:endParaRPr>
          </a:p>
        </p:txBody>
      </p:sp>
      <p:sp>
        <p:nvSpPr>
          <p:cNvPr id="17" name="矩形 16"/>
          <p:cNvSpPr/>
          <p:nvPr/>
        </p:nvSpPr>
        <p:spPr>
          <a:xfrm>
            <a:off x="3995936" y="2132856"/>
            <a:ext cx="3888432" cy="3416320"/>
          </a:xfrm>
          <a:prstGeom prst="rect">
            <a:avLst/>
          </a:prstGeom>
        </p:spPr>
        <p:txBody>
          <a:bodyPr wrap="square">
            <a:spAutoFit/>
          </a:bodyPr>
          <a:lstStyle/>
          <a:p>
            <a:pPr>
              <a:lnSpc>
                <a:spcPct val="135000"/>
              </a:lnSpc>
              <a:spcBef>
                <a:spcPts val="200"/>
              </a:spcBef>
              <a:spcAft>
                <a:spcPts val="60"/>
              </a:spcAft>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洞房花烛夜，当新郎兴奋地揭开新娘的盖头，羞答答的新娘正低头看着地上，忽视间掩口而笑，并以手指地：“看，看，看，老鼠在吃你家的大米，</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(*^__^*)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嘻嘻</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第二天早上，新郎还在酣睡，新娘起得床来，一声怒喝：“该死的老鼠！敢来偷吃老娘的大米！”“嗖！”的一声一只鞋子飞了过去。新郎不禁莞尔。很显然，新娘子快速完成心态的转变，拥有了当家者的心态，也就是老板的心态。</a:t>
            </a:r>
          </a:p>
        </p:txBody>
      </p:sp>
      <p:pic>
        <p:nvPicPr>
          <p:cNvPr id="7" name="图片 6"/>
          <p:cNvPicPr>
            <a:picLocks noChangeAspect="1"/>
          </p:cNvPicPr>
          <p:nvPr/>
        </p:nvPicPr>
        <p:blipFill>
          <a:blip r:embed="rId3"/>
          <a:stretch>
            <a:fillRect/>
          </a:stretch>
        </p:blipFill>
        <p:spPr>
          <a:xfrm>
            <a:off x="605301" y="1916832"/>
            <a:ext cx="3111500" cy="45552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9225"/>
                                        </p:tgtEl>
                                        <p:attrNameLst>
                                          <p:attrName>style.visibility</p:attrName>
                                        </p:attrNameLst>
                                      </p:cBhvr>
                                      <p:to>
                                        <p:strVal val="visible"/>
                                      </p:to>
                                    </p:set>
                                    <p:anim calcmode="lin" valueType="num">
                                      <p:cBhvr additive="base">
                                        <p:cTn id="18" dur="1000" fill="hold"/>
                                        <p:tgtEl>
                                          <p:spTgt spid="9225"/>
                                        </p:tgtEl>
                                        <p:attrNameLst>
                                          <p:attrName>ppt_x</p:attrName>
                                        </p:attrNameLst>
                                      </p:cBhvr>
                                      <p:tavLst>
                                        <p:tav tm="0">
                                          <p:val>
                                            <p:strVal val="0-#ppt_w/2"/>
                                          </p:val>
                                        </p:tav>
                                        <p:tav tm="100000">
                                          <p:val>
                                            <p:strVal val="#ppt_x"/>
                                          </p:val>
                                        </p:tav>
                                      </p:tavLst>
                                    </p:anim>
                                    <p:anim calcmode="lin" valueType="num">
                                      <p:cBhvr additive="base">
                                        <p:cTn id="19" dur="1000" fill="hold"/>
                                        <p:tgtEl>
                                          <p:spTgt spid="922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237"/>
                                        </p:tgtEl>
                                        <p:attrNameLst>
                                          <p:attrName>style.visibility</p:attrName>
                                        </p:attrNameLst>
                                      </p:cBhvr>
                                      <p:to>
                                        <p:strVal val="visible"/>
                                      </p:to>
                                    </p:set>
                                    <p:animEffect transition="in" filter="wipe(left)">
                                      <p:cBhvr>
                                        <p:cTn id="23" dur="500"/>
                                        <p:tgtEl>
                                          <p:spTgt spid="923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7"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30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33" grpId="0" animBg="1"/>
      <p:bldP spid="8" grpId="0"/>
      <p:bldP spid="15"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8461631" y="6348095"/>
            <a:ext cx="360000" cy="360000"/>
          </a:xfrm>
          <a:prstGeom prst="ellipse">
            <a:avLst/>
          </a:prstGeom>
          <a:solidFill>
            <a:schemeClr val="bg1">
              <a:lumMod val="75000"/>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10" name="TextBox 15"/>
          <p:cNvSpPr txBox="1"/>
          <p:nvPr/>
        </p:nvSpPr>
        <p:spPr>
          <a:xfrm>
            <a:off x="8316416" y="6358818"/>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6</a:t>
            </a:fld>
            <a:r>
              <a:rPr lang="zh-CN" alt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TextBox 10"/>
          <p:cNvSpPr txBox="1">
            <a:spLocks noChangeArrowheads="1"/>
          </p:cNvSpPr>
          <p:nvPr/>
        </p:nvSpPr>
        <p:spPr bwMode="auto">
          <a:xfrm>
            <a:off x="2643174" y="2456288"/>
            <a:ext cx="4105548" cy="125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4000"/>
              </a:lnSpc>
            </a:pPr>
            <a:r>
              <a:rPr lang="zh-CN" altLang="en-US" sz="6600" b="1" dirty="0">
                <a:solidFill>
                  <a:schemeClr val="tx1">
                    <a:lumMod val="65000"/>
                    <a:lumOff val="35000"/>
                  </a:schemeClr>
                </a:solidFill>
                <a:latin typeface="微软雅黑" panose="020B0503020204020204" pitchFamily="34" charset="-122"/>
                <a:ea typeface="微软雅黑" panose="020B0503020204020204" pitchFamily="34" charset="-122"/>
              </a:rPr>
              <a:t>角色</a:t>
            </a:r>
            <a:r>
              <a:rPr lang="zh-CN" altLang="en-US" sz="6600" b="1" dirty="0">
                <a:solidFill>
                  <a:srgbClr val="00C4F0"/>
                </a:solidFill>
                <a:latin typeface="微软雅黑" panose="020B0503020204020204" pitchFamily="34" charset="-122"/>
                <a:ea typeface="微软雅黑" panose="020B0503020204020204" pitchFamily="34" charset="-122"/>
              </a:rPr>
              <a:t>转变</a:t>
            </a:r>
          </a:p>
        </p:txBody>
      </p:sp>
      <p:sp>
        <p:nvSpPr>
          <p:cNvPr id="12" name="TextBox 15"/>
          <p:cNvSpPr txBox="1">
            <a:spLocks noChangeArrowheads="1"/>
          </p:cNvSpPr>
          <p:nvPr/>
        </p:nvSpPr>
        <p:spPr bwMode="auto">
          <a:xfrm>
            <a:off x="2966244" y="4118769"/>
            <a:ext cx="3177392" cy="899388"/>
          </a:xfrm>
          <a:prstGeom prst="rect">
            <a:avLst/>
          </a:prstGeom>
          <a:noFill/>
          <a:ln w="9525">
            <a:noFill/>
            <a:miter lim="800000"/>
          </a:ln>
        </p:spPr>
        <p:txBody>
          <a:bodyPr wrap="square" lIns="67730" tIns="33865" rIns="67730" bIns="33865">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defTabSz="762000">
              <a:buFont typeface="Wingdings" panose="05000000000000000000" pitchFamily="2" charset="2"/>
              <a:buChar char="u"/>
            </a:pPr>
            <a:r>
              <a:rPr lang="zh-CN" altLang="en-US" dirty="0">
                <a:solidFill>
                  <a:srgbClr val="8EB4E3"/>
                </a:solidFill>
                <a:latin typeface="微软雅黑" panose="020B0503020204020204" pitchFamily="34" charset="-122"/>
                <a:ea typeface="微软雅黑" panose="020B0503020204020204" pitchFamily="34" charset="-122"/>
              </a:rPr>
              <a:t> 管理者角色转变的对比</a:t>
            </a:r>
          </a:p>
          <a:p>
            <a:pPr defTabSz="762000">
              <a:buFont typeface="Wingdings" panose="05000000000000000000" pitchFamily="2" charset="2"/>
              <a:buChar char="u"/>
            </a:pPr>
            <a:r>
              <a:rPr lang="zh-CN" altLang="en-US" dirty="0">
                <a:solidFill>
                  <a:srgbClr val="8EB4E3"/>
                </a:solidFill>
                <a:latin typeface="微软雅黑" panose="020B0503020204020204" pitchFamily="34" charset="-122"/>
                <a:ea typeface="微软雅黑" panose="020B0503020204020204" pitchFamily="34" charset="-122"/>
              </a:rPr>
              <a:t> 骨干员工与管理者的区别</a:t>
            </a:r>
            <a:endParaRPr lang="en-US" altLang="zh-CN" dirty="0">
              <a:solidFill>
                <a:srgbClr val="8EB4E3"/>
              </a:solidFill>
              <a:latin typeface="微软雅黑" panose="020B0503020204020204" pitchFamily="34" charset="-122"/>
              <a:ea typeface="微软雅黑" panose="020B0503020204020204" pitchFamily="34" charset="-122"/>
            </a:endParaRPr>
          </a:p>
          <a:p>
            <a:pPr defTabSz="762000">
              <a:buFont typeface="Wingdings" panose="05000000000000000000" pitchFamily="2" charset="2"/>
              <a:buChar char="u"/>
            </a:pPr>
            <a:r>
              <a:rPr lang="zh-CN" altLang="en-US" dirty="0">
                <a:solidFill>
                  <a:srgbClr val="8EB4E3"/>
                </a:solidFill>
                <a:latin typeface="微软雅黑" panose="020B0503020204020204" pitchFamily="34" charset="-122"/>
                <a:ea typeface="微软雅黑" panose="020B0503020204020204" pitchFamily="34" charset="-122"/>
              </a:rPr>
              <a:t> 角色转变困难的</a:t>
            </a:r>
            <a:r>
              <a:rPr lang="en-US" altLang="zh-CN" dirty="0">
                <a:solidFill>
                  <a:srgbClr val="8EB4E3"/>
                </a:solidFill>
                <a:latin typeface="微软雅黑" panose="020B0503020204020204" pitchFamily="34" charset="-122"/>
                <a:ea typeface="微软雅黑" panose="020B0503020204020204" pitchFamily="34" charset="-122"/>
              </a:rPr>
              <a:t>4</a:t>
            </a:r>
            <a:r>
              <a:rPr lang="zh-CN" altLang="en-US" dirty="0">
                <a:solidFill>
                  <a:srgbClr val="8EB4E3"/>
                </a:solidFill>
                <a:latin typeface="微软雅黑" panose="020B0503020204020204" pitchFamily="34" charset="-122"/>
                <a:ea typeface="微软雅黑" panose="020B0503020204020204" pitchFamily="34" charset="-122"/>
              </a:rPr>
              <a:t>个原因</a:t>
            </a:r>
          </a:p>
        </p:txBody>
      </p:sp>
      <p:sp>
        <p:nvSpPr>
          <p:cNvPr id="13" name="TextBox 2"/>
          <p:cNvSpPr txBox="1"/>
          <p:nvPr/>
        </p:nvSpPr>
        <p:spPr>
          <a:xfrm>
            <a:off x="1620044" y="1848644"/>
            <a:ext cx="1098550" cy="366712"/>
          </a:xfrm>
          <a:prstGeom prst="rect">
            <a:avLst/>
          </a:prstGeom>
          <a:solidFill>
            <a:sysClr val="window" lastClr="FFFFFF">
              <a:lumMod val="85000"/>
            </a:sysClr>
          </a:solidFill>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第一部分</a:t>
            </a:r>
          </a:p>
        </p:txBody>
      </p:sp>
      <p:cxnSp>
        <p:nvCxnSpPr>
          <p:cNvPr id="14" name="直接连接符 13"/>
          <p:cNvCxnSpPr/>
          <p:nvPr/>
        </p:nvCxnSpPr>
        <p:spPr>
          <a:xfrm>
            <a:off x="1404144" y="2207419"/>
            <a:ext cx="6264275" cy="1587"/>
          </a:xfrm>
          <a:prstGeom prst="line">
            <a:avLst/>
          </a:prstGeom>
          <a:noFill/>
          <a:ln w="9525" cap="flat" cmpd="sng" algn="ctr">
            <a:solidFill>
              <a:sysClr val="window" lastClr="FFFFFF">
                <a:lumMod val="85000"/>
              </a:sysClr>
            </a:solidFill>
            <a:prstDash val="solid"/>
          </a:ln>
          <a:effectLst/>
        </p:spPr>
      </p:cxnSp>
      <p:cxnSp>
        <p:nvCxnSpPr>
          <p:cNvPr id="15" name="直接连接符 14"/>
          <p:cNvCxnSpPr/>
          <p:nvPr/>
        </p:nvCxnSpPr>
        <p:spPr>
          <a:xfrm>
            <a:off x="1475582" y="3936206"/>
            <a:ext cx="6264275" cy="1588"/>
          </a:xfrm>
          <a:prstGeom prst="line">
            <a:avLst/>
          </a:prstGeom>
          <a:noFill/>
          <a:ln w="9525" cap="flat" cmpd="sng" algn="ctr">
            <a:solidFill>
              <a:sysClr val="window" lastClr="FFFFFF">
                <a:lumMod val="85000"/>
              </a:sysClr>
            </a:solidFill>
            <a:prstDash val="solid"/>
          </a:ln>
          <a:effectLst/>
        </p:spPr>
      </p:cxn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par>
                                <p:cTn id="8" presetID="1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par>
                                <p:cTn id="11" presetID="1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lide(fromBottom)">
                                      <p:cBhvr>
                                        <p:cTn id="13" dur="500"/>
                                        <p:tgtEl>
                                          <p:spTgt spid="1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1516312" y="1177373"/>
            <a:ext cx="4198695" cy="453679"/>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6" tIns="45713" rIns="91426" bIns="45713" anchor="ctr"/>
          <a:lstStyle/>
          <a:p>
            <a:pPr eaLnBrk="0" hangingPunct="0">
              <a:buFont typeface="Wingdings" panose="05000000000000000000" pitchFamily="2" charset="2"/>
              <a:buNone/>
            </a:pPr>
            <a:r>
              <a:rPr lang="zh-CN" altLang="en-US" sz="2800" b="1" dirty="0">
                <a:solidFill>
                  <a:schemeClr val="tx1">
                    <a:lumMod val="65000"/>
                    <a:lumOff val="35000"/>
                  </a:schemeClr>
                </a:solidFill>
                <a:latin typeface="Arial" panose="020B0604020202020204"/>
                <a:ea typeface="微软雅黑" panose="020B0503020204020204" pitchFamily="34" charset="-122"/>
                <a:cs typeface="Arial" panose="020B0604020202020204"/>
              </a:rPr>
              <a:t>管理者角色转变的</a:t>
            </a:r>
            <a:r>
              <a:rPr lang="zh-CN" altLang="en-US" sz="3800" b="1" dirty="0">
                <a:solidFill>
                  <a:srgbClr val="00C4F0"/>
                </a:solidFill>
                <a:latin typeface="微软雅黑" panose="020B0503020204020204" pitchFamily="34" charset="-122"/>
                <a:ea typeface="微软雅黑" panose="020B0503020204020204" pitchFamily="34" charset="-122"/>
              </a:rPr>
              <a:t>对比</a:t>
            </a:r>
            <a:endParaRPr lang="zh-CN" altLang="en-US" sz="3200" b="1" dirty="0">
              <a:solidFill>
                <a:prstClr val="white">
                  <a:lumMod val="65000"/>
                </a:prstClr>
              </a:solidFill>
              <a:latin typeface="Arial" panose="020B0604020202020204"/>
              <a:ea typeface="微软雅黑" panose="020B0503020204020204" pitchFamily="34" charset="-122"/>
              <a:cs typeface="Arial" panose="020B0604020202020204"/>
            </a:endParaRPr>
          </a:p>
        </p:txBody>
      </p:sp>
      <p:sp>
        <p:nvSpPr>
          <p:cNvPr id="14" name="Line 4"/>
          <p:cNvSpPr>
            <a:spLocks noChangeShapeType="1"/>
          </p:cNvSpPr>
          <p:nvPr/>
        </p:nvSpPr>
        <p:spPr bwMode="auto">
          <a:xfrm>
            <a:off x="885256" y="1702492"/>
            <a:ext cx="7543825" cy="1"/>
          </a:xfrm>
          <a:prstGeom prst="line">
            <a:avLst/>
          </a:prstGeom>
          <a:noFill/>
          <a:ln w="9525">
            <a:solidFill>
              <a:srgbClr val="80808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 name="Rectangle 7"/>
          <p:cNvSpPr>
            <a:spLocks noChangeArrowheads="1"/>
          </p:cNvSpPr>
          <p:nvPr/>
        </p:nvSpPr>
        <p:spPr bwMode="auto">
          <a:xfrm>
            <a:off x="8285189" y="5786454"/>
            <a:ext cx="215900" cy="71438"/>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6" tIns="45713" rIns="91426" bIns="45713" anchor="ct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 name="Line 8"/>
          <p:cNvSpPr>
            <a:spLocks noChangeShapeType="1"/>
          </p:cNvSpPr>
          <p:nvPr/>
        </p:nvSpPr>
        <p:spPr bwMode="auto">
          <a:xfrm>
            <a:off x="799410" y="5785904"/>
            <a:ext cx="7701680" cy="0"/>
          </a:xfrm>
          <a:prstGeom prst="line">
            <a:avLst/>
          </a:prstGeom>
          <a:noFill/>
          <a:ln w="9525">
            <a:solidFill>
              <a:srgbClr val="80808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 name="矩形 4"/>
          <p:cNvSpPr>
            <a:spLocks noChangeArrowheads="1"/>
          </p:cNvSpPr>
          <p:nvPr/>
        </p:nvSpPr>
        <p:spPr bwMode="auto">
          <a:xfrm>
            <a:off x="3851275" y="2112972"/>
            <a:ext cx="4649815" cy="3316292"/>
          </a:xfrm>
          <a:prstGeom prst="rect">
            <a:avLst/>
          </a:prstGeom>
          <a:noFill/>
          <a:ln w="9525">
            <a:noFill/>
            <a:miter lim="800000"/>
          </a:ln>
        </p:spPr>
        <p:txBody>
          <a:bodyPr wrap="square">
            <a:spAutoFit/>
          </a:bodyPr>
          <a:lstStyle/>
          <a:p>
            <a:pPr>
              <a:lnSpc>
                <a:spcPct val="150000"/>
              </a:lnSpc>
              <a:spcBef>
                <a:spcPts val="200"/>
              </a:spcBef>
              <a:spcAft>
                <a:spcPts val="60"/>
              </a:spcAf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、专才</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通才</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p>
          <a:p>
            <a:pPr>
              <a:lnSpc>
                <a:spcPct val="150000"/>
              </a:lnSpc>
              <a:spcBef>
                <a:spcPts val="200"/>
              </a:spcBef>
              <a:spcAft>
                <a:spcPts val="60"/>
              </a:spcAf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、英雄</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领袖；</a:t>
            </a:r>
          </a:p>
          <a:p>
            <a:pPr>
              <a:lnSpc>
                <a:spcPct val="150000"/>
              </a:lnSpc>
              <a:spcBef>
                <a:spcPts val="200"/>
              </a:spcBef>
              <a:spcAft>
                <a:spcPts val="60"/>
              </a:spcAf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、依靠个人努力</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依靠团队建立工作网络，利用他人的手去实现组织目标。</a:t>
            </a:r>
          </a:p>
          <a:p>
            <a:pPr>
              <a:lnSpc>
                <a:spcPct val="150000"/>
              </a:lnSpc>
              <a:spcBef>
                <a:spcPts val="200"/>
              </a:spcBef>
              <a:spcAft>
                <a:spcPts val="60"/>
              </a:spcAf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、善做具体业务工作</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做管理、领导工作</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反之花较少的时间做具体业务工作。</a:t>
            </a:r>
          </a:p>
          <a:p>
            <a:pPr>
              <a:lnSpc>
                <a:spcPct val="150000"/>
              </a:lnSpc>
              <a:spcBef>
                <a:spcPts val="200"/>
              </a:spcBef>
              <a:spcAft>
                <a:spcPts val="60"/>
              </a:spcAf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、对技术性强的职业</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对管理职业有认同感。</a:t>
            </a:r>
          </a:p>
          <a:p>
            <a:pPr>
              <a:lnSpc>
                <a:spcPct val="150000"/>
              </a:lnSpc>
              <a:spcBef>
                <a:spcPts val="200"/>
              </a:spcBef>
              <a:spcAft>
                <a:spcPts val="60"/>
              </a:spcAf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6</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、面对事</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人与事的平衡。</a:t>
            </a:r>
          </a:p>
        </p:txBody>
      </p:sp>
      <p:pic>
        <p:nvPicPr>
          <p:cNvPr id="1025" name="Picture 1" descr="E:\仝德志文件，勿删！\03-参考文档\！PPT图片及版面资源\PPT精美插图\图标\场景.png"/>
          <p:cNvPicPr>
            <a:picLocks noChangeAspect="1" noChangeArrowheads="1"/>
          </p:cNvPicPr>
          <p:nvPr/>
        </p:nvPicPr>
        <p:blipFill>
          <a:blip r:embed="rId2" cstate="screen"/>
          <a:srcRect/>
          <a:stretch>
            <a:fillRect/>
          </a:stretch>
        </p:blipFill>
        <p:spPr bwMode="auto">
          <a:xfrm>
            <a:off x="434344" y="2087730"/>
            <a:ext cx="3137524" cy="3270096"/>
          </a:xfrm>
          <a:prstGeom prst="rect">
            <a:avLst/>
          </a:prstGeom>
          <a:noFill/>
          <a:ln>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1000"/>
                                        <p:tgtEl>
                                          <p:spTgt spid="1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1000"/>
                                        <p:tgtEl>
                                          <p:spTgt spid="14"/>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lide(fromBottom)">
                                      <p:cBhvr>
                                        <p:cTn id="13" dur="1000"/>
                                        <p:tgtEl>
                                          <p:spTgt spid="16"/>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slide(fromBottom)">
                                      <p:cBhvr>
                                        <p:cTn id="16" dur="1000"/>
                                        <p:tgtEl>
                                          <p:spTgt spid="15"/>
                                        </p:tgtEl>
                                      </p:cBhvr>
                                    </p:animEffect>
                                  </p:childTnLst>
                                </p:cTn>
                              </p:par>
                              <p:par>
                                <p:cTn id="17" presetID="47" presetClass="entr" presetSubtype="0" fill="hold" nodeType="withEffect">
                                  <p:stCondLst>
                                    <p:cond delay="0"/>
                                  </p:stCondLst>
                                  <p:childTnLst>
                                    <p:set>
                                      <p:cBhvr>
                                        <p:cTn id="18" dur="1" fill="hold">
                                          <p:stCondLst>
                                            <p:cond delay="0"/>
                                          </p:stCondLst>
                                        </p:cTn>
                                        <p:tgtEl>
                                          <p:spTgt spid="1025"/>
                                        </p:tgtEl>
                                        <p:attrNameLst>
                                          <p:attrName>style.visibility</p:attrName>
                                        </p:attrNameLst>
                                      </p:cBhvr>
                                      <p:to>
                                        <p:strVal val="visible"/>
                                      </p:to>
                                    </p:set>
                                    <p:animEffect transition="in" filter="fade">
                                      <p:cBhvr>
                                        <p:cTn id="19" dur="1000"/>
                                        <p:tgtEl>
                                          <p:spTgt spid="1025"/>
                                        </p:tgtEl>
                                      </p:cBhvr>
                                    </p:animEffect>
                                    <p:anim calcmode="lin" valueType="num">
                                      <p:cBhvr>
                                        <p:cTn id="20" dur="1000" fill="hold"/>
                                        <p:tgtEl>
                                          <p:spTgt spid="1025"/>
                                        </p:tgtEl>
                                        <p:attrNameLst>
                                          <p:attrName>ppt_x</p:attrName>
                                        </p:attrNameLst>
                                      </p:cBhvr>
                                      <p:tavLst>
                                        <p:tav tm="0">
                                          <p:val>
                                            <p:strVal val="#ppt_x"/>
                                          </p:val>
                                        </p:tav>
                                        <p:tav tm="100000">
                                          <p:val>
                                            <p:strVal val="#ppt_x"/>
                                          </p:val>
                                        </p:tav>
                                      </p:tavLst>
                                    </p:anim>
                                    <p:anim calcmode="lin" valueType="num">
                                      <p:cBhvr>
                                        <p:cTn id="21" dur="1000" fill="hold"/>
                                        <p:tgtEl>
                                          <p:spTgt spid="102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示 9"/>
          <p:cNvGraphicFramePr/>
          <p:nvPr/>
        </p:nvGraphicFramePr>
        <p:xfrm>
          <a:off x="2379666" y="1928802"/>
          <a:ext cx="4429156"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8"/>
          <p:cNvSpPr txBox="1">
            <a:spLocks noChangeArrowheads="1"/>
          </p:cNvSpPr>
          <p:nvPr/>
        </p:nvSpPr>
        <p:spPr bwMode="auto">
          <a:xfrm>
            <a:off x="5665814" y="5701736"/>
            <a:ext cx="1643074" cy="48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4000"/>
              </a:lnSpc>
            </a:pPr>
            <a:r>
              <a:rPr lang="zh-CN" altLang="en-US" sz="2400" b="1" dirty="0">
                <a:solidFill>
                  <a:srgbClr val="1F497D">
                    <a:lumMod val="60000"/>
                    <a:lumOff val="40000"/>
                  </a:srgbClr>
                </a:solidFill>
                <a:latin typeface="微软雅黑" panose="020B0503020204020204" pitchFamily="34" charset="-122"/>
                <a:ea typeface="微软雅黑" panose="020B0503020204020204" pitchFamily="34" charset="-122"/>
              </a:rPr>
              <a:t>管理能力</a:t>
            </a:r>
            <a:endParaRPr lang="zh-CN" altLang="en-US" sz="3200" b="1" dirty="0">
              <a:solidFill>
                <a:srgbClr val="1F497D">
                  <a:lumMod val="60000"/>
                  <a:lumOff val="40000"/>
                </a:srgb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251681" y="1714488"/>
            <a:ext cx="605679" cy="1428760"/>
          </a:xfrm>
          <a:prstGeom prst="rect">
            <a:avLst/>
          </a:prstGeom>
          <a:noFill/>
        </p:spPr>
        <p:txBody>
          <a:bodyPr vert="eaVert" wrap="square" rtlCol="0">
            <a:spAutoFit/>
          </a:bodyPr>
          <a:lstStyle/>
          <a:p>
            <a:pPr>
              <a:lnSpc>
                <a:spcPct val="114000"/>
              </a:lnSpc>
            </a:pPr>
            <a:r>
              <a:rPr lang="zh-CN" altLang="en-US" sz="2400" b="1" dirty="0">
                <a:solidFill>
                  <a:srgbClr val="1F497D">
                    <a:lumMod val="60000"/>
                    <a:lumOff val="40000"/>
                  </a:srgbClr>
                </a:solidFill>
                <a:latin typeface="微软雅黑" panose="020B0503020204020204" pitchFamily="34" charset="-122"/>
                <a:ea typeface="微软雅黑" panose="020B0503020204020204" pitchFamily="34" charset="-122"/>
              </a:rPr>
              <a:t>业务能力</a:t>
            </a:r>
          </a:p>
        </p:txBody>
      </p:sp>
      <p:sp>
        <p:nvSpPr>
          <p:cNvPr id="16" name="平行四边形 15"/>
          <p:cNvSpPr/>
          <p:nvPr/>
        </p:nvSpPr>
        <p:spPr>
          <a:xfrm>
            <a:off x="1000100" y="285728"/>
            <a:ext cx="2143140" cy="649287"/>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800" b="1" kern="0" dirty="0">
                <a:solidFill>
                  <a:sysClr val="window" lastClr="FFFFFF"/>
                </a:solidFill>
                <a:latin typeface="微软雅黑" panose="020B0503020204020204" pitchFamily="34" charset="-122"/>
                <a:ea typeface="微软雅黑" panose="020B0503020204020204" pitchFamily="34" charset="-122"/>
              </a:rPr>
              <a:t>能力坐标</a:t>
            </a:r>
          </a:p>
        </p:txBody>
      </p:sp>
      <p:pic>
        <p:nvPicPr>
          <p:cNvPr id="9" name="图片 8" descr="问号01.png"/>
          <p:cNvPicPr>
            <a:picLocks noChangeAspect="1"/>
          </p:cNvPicPr>
          <p:nvPr/>
        </p:nvPicPr>
        <p:blipFill>
          <a:blip r:embed="rId7"/>
          <a:stretch>
            <a:fillRect/>
          </a:stretch>
        </p:blipFill>
        <p:spPr>
          <a:xfrm>
            <a:off x="7199569" y="0"/>
            <a:ext cx="1944463" cy="1511683"/>
          </a:xfrm>
          <a:prstGeom prst="rect">
            <a:avLst/>
          </a:prstGeom>
        </p:spPr>
      </p:pic>
      <p:sp>
        <p:nvSpPr>
          <p:cNvPr id="14" name="矩形 13"/>
          <p:cNvSpPr/>
          <p:nvPr/>
        </p:nvSpPr>
        <p:spPr>
          <a:xfrm>
            <a:off x="3500430" y="1000108"/>
            <a:ext cx="3943708" cy="492443"/>
          </a:xfrm>
          <a:prstGeom prst="rect">
            <a:avLst/>
          </a:prstGeom>
          <a:noFill/>
        </p:spPr>
        <p:txBody>
          <a:bodyPr wrap="none">
            <a:spAutoFit/>
          </a:bodyPr>
          <a:lstStyle/>
          <a:p>
            <a:pPr algn="ctr">
              <a:defRPr/>
            </a:pPr>
            <a:r>
              <a:rPr lang="en-US" altLang="zh-CN" sz="2400" b="1" kern="0" dirty="0">
                <a:ln w="12700">
                  <a:noFill/>
                </a:ln>
                <a:solidFill>
                  <a:srgbClr val="FF99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600" b="1" kern="0" dirty="0">
                <a:ln w="12700">
                  <a:noFill/>
                </a:ln>
                <a:solidFill>
                  <a:srgbClr val="FF9900"/>
                </a:solidFill>
                <a:latin typeface="微软雅黑" panose="020B0503020204020204" pitchFamily="34" charset="-122"/>
                <a:ea typeface="微软雅黑" panose="020B0503020204020204" pitchFamily="34" charset="-122"/>
                <a:cs typeface="Times New Roman" panose="02020603050405020304" pitchFamily="18" charset="0"/>
              </a:rPr>
              <a:t>请问，您属于那一型的？</a:t>
            </a:r>
            <a:endParaRPr lang="zh-CN" altLang="en-US" sz="2600" b="1" kern="0" dirty="0">
              <a:ln w="12700">
                <a:noFill/>
              </a:ln>
              <a:solidFill>
                <a:srgbClr val="FF9900"/>
              </a:solidFill>
              <a:ea typeface="微软雅黑" panose="020B0503020204020204" pitchFamily="34" charset="-122"/>
            </a:endParaRPr>
          </a:p>
        </p:txBody>
      </p:sp>
      <p:cxnSp>
        <p:nvCxnSpPr>
          <p:cNvPr id="15" name="直接箭头连接符 14"/>
          <p:cNvCxnSpPr/>
          <p:nvPr/>
        </p:nvCxnSpPr>
        <p:spPr>
          <a:xfrm rot="5400000" flipH="1" flipV="1">
            <a:off x="-70676" y="3571082"/>
            <a:ext cx="4142610" cy="79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直接箭头连接符 19"/>
          <p:cNvCxnSpPr/>
          <p:nvPr/>
        </p:nvCxnSpPr>
        <p:spPr>
          <a:xfrm>
            <a:off x="2000232" y="5643578"/>
            <a:ext cx="542928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2" name="矩形 21"/>
          <p:cNvSpPr/>
          <p:nvPr/>
        </p:nvSpPr>
        <p:spPr>
          <a:xfrm>
            <a:off x="3786182" y="3214686"/>
            <a:ext cx="1428760" cy="830997"/>
          </a:xfrm>
          <a:prstGeom prst="rect">
            <a:avLst/>
          </a:prstGeom>
          <a:noFill/>
        </p:spPr>
        <p:txBody>
          <a:bodyPr wrap="square">
            <a:spAutoFit/>
          </a:bodyPr>
          <a:lstStyle/>
          <a:p>
            <a:pPr algn="ctr">
              <a:defRPr/>
            </a:pPr>
            <a:r>
              <a:rPr lang="en-US" altLang="zh-CN" sz="2400" b="1" kern="0" dirty="0">
                <a:ln w="12700">
                  <a:solidFill>
                    <a:sysClr val="window" lastClr="FFFFFF"/>
                  </a:solidFill>
                </a:ln>
                <a:solidFill>
                  <a:srgbClr val="FF9900"/>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400" b="1" kern="0" dirty="0">
                <a:ln w="12700">
                  <a:solidFill>
                    <a:sysClr val="window" lastClr="FFFFFF"/>
                  </a:solidFill>
                </a:ln>
                <a:solidFill>
                  <a:srgbClr val="FF9900"/>
                </a:solidFill>
                <a:latin typeface="微软雅黑" panose="020B0503020204020204" pitchFamily="34" charset="-122"/>
                <a:ea typeface="微软雅黑" panose="020B0503020204020204" pitchFamily="34" charset="-122"/>
                <a:cs typeface="Times New Roman" panose="02020603050405020304" pitchFamily="18" charset="0"/>
              </a:rPr>
              <a:t>种不同的类型</a:t>
            </a:r>
            <a:endParaRPr lang="zh-CN" altLang="en-US" sz="2600" b="1" kern="0" dirty="0">
              <a:ln w="12700">
                <a:solidFill>
                  <a:sysClr val="window" lastClr="FFFFFF"/>
                </a:solidFill>
              </a:ln>
              <a:solidFill>
                <a:srgbClr val="FF9900"/>
              </a:solidFill>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Scale>
                                      <p:cBhvr>
                                        <p:cTn id="38" dur="2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2000" decel="50000" fill="hold">
                                          <p:stCondLst>
                                            <p:cond delay="0"/>
                                          </p:stCondLst>
                                        </p:cTn>
                                        <p:tgtEl>
                                          <p:spTgt spid="10"/>
                                        </p:tgtEl>
                                        <p:attrNameLst>
                                          <p:attrName>ppt_x</p:attrName>
                                          <p:attrName>ppt_y</p:attrName>
                                        </p:attrNameLst>
                                      </p:cBhvr>
                                    </p:animMotion>
                                    <p:animEffect transition="in" filter="fade">
                                      <p:cBhvr>
                                        <p:cTn id="40" dur="2000"/>
                                        <p:tgtEl>
                                          <p:spTgt spid="10"/>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Scale>
                                      <p:cBhvr>
                                        <p:cTn id="43" dur="2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2000" decel="50000" fill="hold">
                                          <p:stCondLst>
                                            <p:cond delay="0"/>
                                          </p:stCondLst>
                                        </p:cTn>
                                        <p:tgtEl>
                                          <p:spTgt spid="22"/>
                                        </p:tgtEl>
                                        <p:attrNameLst>
                                          <p:attrName>ppt_x</p:attrName>
                                          <p:attrName>ppt_y</p:attrName>
                                        </p:attrNameLst>
                                      </p:cBhvr>
                                    </p:animMotion>
                                    <p:animEffect transition="in" filter="fade">
                                      <p:cBhvr>
                                        <p:cTn id="45" dur="2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900" decel="100000" fill="hold"/>
                                        <p:tgtEl>
                                          <p:spTgt spid="1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4" presetID="26"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580">
                                          <p:stCondLst>
                                            <p:cond delay="0"/>
                                          </p:stCondLst>
                                        </p:cTn>
                                        <p:tgtEl>
                                          <p:spTgt spid="9"/>
                                        </p:tgtEl>
                                      </p:cBhvr>
                                    </p:animEffect>
                                    <p:anim calcmode="lin" valueType="num">
                                      <p:cBhvr>
                                        <p:cTn id="5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2" dur="26">
                                          <p:stCondLst>
                                            <p:cond delay="650"/>
                                          </p:stCondLst>
                                        </p:cTn>
                                        <p:tgtEl>
                                          <p:spTgt spid="9"/>
                                        </p:tgtEl>
                                      </p:cBhvr>
                                      <p:to x="100000" y="60000"/>
                                    </p:animScale>
                                    <p:animScale>
                                      <p:cBhvr>
                                        <p:cTn id="63" dur="166" decel="50000">
                                          <p:stCondLst>
                                            <p:cond delay="676"/>
                                          </p:stCondLst>
                                        </p:cTn>
                                        <p:tgtEl>
                                          <p:spTgt spid="9"/>
                                        </p:tgtEl>
                                      </p:cBhvr>
                                      <p:to x="100000" y="100000"/>
                                    </p:animScale>
                                    <p:animScale>
                                      <p:cBhvr>
                                        <p:cTn id="64" dur="26">
                                          <p:stCondLst>
                                            <p:cond delay="1312"/>
                                          </p:stCondLst>
                                        </p:cTn>
                                        <p:tgtEl>
                                          <p:spTgt spid="9"/>
                                        </p:tgtEl>
                                      </p:cBhvr>
                                      <p:to x="100000" y="80000"/>
                                    </p:animScale>
                                    <p:animScale>
                                      <p:cBhvr>
                                        <p:cTn id="65" dur="166" decel="50000">
                                          <p:stCondLst>
                                            <p:cond delay="1338"/>
                                          </p:stCondLst>
                                        </p:cTn>
                                        <p:tgtEl>
                                          <p:spTgt spid="9"/>
                                        </p:tgtEl>
                                      </p:cBhvr>
                                      <p:to x="100000" y="100000"/>
                                    </p:animScale>
                                    <p:animScale>
                                      <p:cBhvr>
                                        <p:cTn id="66" dur="26">
                                          <p:stCondLst>
                                            <p:cond delay="1642"/>
                                          </p:stCondLst>
                                        </p:cTn>
                                        <p:tgtEl>
                                          <p:spTgt spid="9"/>
                                        </p:tgtEl>
                                      </p:cBhvr>
                                      <p:to x="100000" y="90000"/>
                                    </p:animScale>
                                    <p:animScale>
                                      <p:cBhvr>
                                        <p:cTn id="67" dur="166" decel="50000">
                                          <p:stCondLst>
                                            <p:cond delay="1668"/>
                                          </p:stCondLst>
                                        </p:cTn>
                                        <p:tgtEl>
                                          <p:spTgt spid="9"/>
                                        </p:tgtEl>
                                      </p:cBhvr>
                                      <p:to x="100000" y="100000"/>
                                    </p:animScale>
                                    <p:animScale>
                                      <p:cBhvr>
                                        <p:cTn id="68" dur="26">
                                          <p:stCondLst>
                                            <p:cond delay="1808"/>
                                          </p:stCondLst>
                                        </p:cTn>
                                        <p:tgtEl>
                                          <p:spTgt spid="9"/>
                                        </p:tgtEl>
                                      </p:cBhvr>
                                      <p:to x="100000" y="95000"/>
                                    </p:animScale>
                                    <p:animScale>
                                      <p:cBhvr>
                                        <p:cTn id="6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8" grpId="0"/>
      <p:bldP spid="17" grpId="0"/>
      <p:bldP spid="16" grpId="0" animBg="1"/>
      <p:bldP spid="14"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428728" y="1643050"/>
            <a:ext cx="5857916" cy="4178300"/>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26" name="内容占位符 4"/>
          <p:cNvGraphicFramePr>
            <a:graphicFrameLocks noGrp="1"/>
          </p:cNvGraphicFramePr>
          <p:nvPr>
            <p:ph idx="4294967295"/>
          </p:nvPr>
        </p:nvGraphicFramePr>
        <p:xfrm>
          <a:off x="1500166" y="2160435"/>
          <a:ext cx="5715040" cy="3507315"/>
        </p:xfrm>
        <a:graphic>
          <a:graphicData uri="http://schemas.openxmlformats.org/drawingml/2006/table">
            <a:tbl>
              <a:tblPr/>
              <a:tblGrid>
                <a:gridCol w="1500198">
                  <a:extLst>
                    <a:ext uri="{9D8B030D-6E8A-4147-A177-3AD203B41FA5}">
                      <a16:colId xmlns:a16="http://schemas.microsoft.com/office/drawing/2014/main" val="20000"/>
                    </a:ext>
                  </a:extLst>
                </a:gridCol>
                <a:gridCol w="2214578">
                  <a:extLst>
                    <a:ext uri="{9D8B030D-6E8A-4147-A177-3AD203B41FA5}">
                      <a16:colId xmlns:a16="http://schemas.microsoft.com/office/drawing/2014/main" val="20001"/>
                    </a:ext>
                  </a:extLst>
                </a:gridCol>
                <a:gridCol w="2000264">
                  <a:extLst>
                    <a:ext uri="{9D8B030D-6E8A-4147-A177-3AD203B41FA5}">
                      <a16:colId xmlns:a16="http://schemas.microsoft.com/office/drawing/2014/main" val="20002"/>
                    </a:ext>
                  </a:extLst>
                </a:gridCol>
              </a:tblGrid>
              <a:tr h="501045">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algn="ctr" fontAlgn="ctr"/>
                      <a:r>
                        <a:rPr lang="zh-CN" altLang="en-US" sz="1400" b="1" i="0" u="none" strike="noStrike" dirty="0">
                          <a:solidFill>
                            <a:srgbClr val="FFFFFF"/>
                          </a:solidFill>
                          <a:latin typeface="微软雅黑" panose="020B0503020204020204" pitchFamily="34" charset="-122"/>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algn="ctr" fontAlgn="ctr"/>
                      <a:r>
                        <a:rPr lang="zh-CN" altLang="en-US" sz="1600" b="1" i="0" u="none" strike="noStrike" dirty="0">
                          <a:solidFill>
                            <a:srgbClr val="FFFFFF"/>
                          </a:solidFill>
                          <a:latin typeface="微软雅黑" panose="020B0503020204020204" pitchFamily="34" charset="-122"/>
                          <a:ea typeface="微软雅黑" panose="020B0503020204020204" pitchFamily="34" charset="-122"/>
                        </a:rPr>
                        <a:t>骨干员工</a:t>
                      </a:r>
                      <a:endParaRPr lang="en-US" sz="1600" b="1" i="0" u="none" strike="noStrike" dirty="0">
                        <a:solidFill>
                          <a:srgbClr val="FFFFFF"/>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algn="ctr" fontAlgn="ctr"/>
                      <a:r>
                        <a:rPr lang="zh-CN" altLang="en-US" sz="1600" b="1" i="0" u="none" strike="noStrike" dirty="0">
                          <a:solidFill>
                            <a:srgbClr val="FFFFFF"/>
                          </a:solidFill>
                          <a:latin typeface="微软雅黑" panose="020B0503020204020204" pitchFamily="34" charset="-122"/>
                          <a:ea typeface="微软雅黑" panose="020B0503020204020204" pitchFamily="34" charset="-122"/>
                        </a:rPr>
                        <a:t>管理者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extLst>
                  <a:ext uri="{0D108BD9-81ED-4DB2-BD59-A6C34878D82A}">
                    <a16:rowId xmlns:a16="http://schemas.microsoft.com/office/drawing/2014/main" val="10000"/>
                  </a:ext>
                </a:extLst>
              </a:tr>
              <a:tr h="501045">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组织中位置</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执行层</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监督管理层</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501045">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职责范围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专项事务</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团队</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2"/>
                  </a:ext>
                </a:extLst>
              </a:tr>
              <a:tr h="501045">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工作对象</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事</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人</a:t>
                      </a:r>
                      <a:r>
                        <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事</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501045">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工作技能</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作业</a:t>
                      </a:r>
                      <a:r>
                        <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业务技能</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人际、管理</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4"/>
                  </a:ext>
                </a:extLst>
              </a:tr>
              <a:tr h="501045">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评价标准</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个人成绩</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lumMod val="20000"/>
                        <a:lumOff val="80000"/>
                      </a:srgbClr>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团队业绩</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10005"/>
                  </a:ext>
                </a:extLst>
              </a:tr>
              <a:tr h="501045">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自我实现</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技术专家</a:t>
                      </a:r>
                      <a:r>
                        <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a:t>
                      </a:r>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优秀业务员</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lumMod val="20000"/>
                        <a:lumOff val="80000"/>
                      </a:srgbClr>
                    </a:solidFill>
                  </a:tcPr>
                </a:tc>
                <a:tc>
                  <a:txBody>
                    <a:bodyPr/>
                    <a:lstStyle>
                      <a:defPPr>
                        <a:defRPr lang="zh-CN"/>
                      </a:defPPr>
                      <a:lvl1pPr marL="0" algn="l" defTabSz="914400" rtl="0" eaLnBrk="1" latinLnBrk="0" hangingPunct="1">
                        <a:defRPr sz="1800" kern="1200">
                          <a:solidFill>
                            <a:schemeClr val="tx1"/>
                          </a:solidFill>
                          <a:latin typeface="Tahoma" panose="020B0604030504040204"/>
                          <a:ea typeface="微软雅黑" panose="020B0503020204020204" pitchFamily="34" charset="-122"/>
                        </a:defRPr>
                      </a:lvl1pPr>
                      <a:lvl2pPr marL="457200" algn="l" defTabSz="914400" rtl="0" eaLnBrk="1" latinLnBrk="0" hangingPunct="1">
                        <a:defRPr sz="1800" kern="1200">
                          <a:solidFill>
                            <a:schemeClr val="tx1"/>
                          </a:solidFill>
                          <a:latin typeface="Tahoma" panose="020B0604030504040204"/>
                          <a:ea typeface="微软雅黑" panose="020B0503020204020204" pitchFamily="34" charset="-122"/>
                        </a:defRPr>
                      </a:lvl2pPr>
                      <a:lvl3pPr marL="914400" algn="l" defTabSz="914400" rtl="0" eaLnBrk="1" latinLnBrk="0" hangingPunct="1">
                        <a:defRPr sz="1800" kern="1200">
                          <a:solidFill>
                            <a:schemeClr val="tx1"/>
                          </a:solidFill>
                          <a:latin typeface="Tahoma" panose="020B0604030504040204"/>
                          <a:ea typeface="微软雅黑" panose="020B0503020204020204" pitchFamily="34" charset="-122"/>
                        </a:defRPr>
                      </a:lvl3pPr>
                      <a:lvl4pPr marL="1371600" algn="l" defTabSz="914400" rtl="0" eaLnBrk="1" latinLnBrk="0" hangingPunct="1">
                        <a:defRPr sz="1800" kern="1200">
                          <a:solidFill>
                            <a:schemeClr val="tx1"/>
                          </a:solidFill>
                          <a:latin typeface="Tahoma" panose="020B0604030504040204"/>
                          <a:ea typeface="微软雅黑" panose="020B0503020204020204" pitchFamily="34" charset="-122"/>
                        </a:defRPr>
                      </a:lvl4pPr>
                      <a:lvl5pPr marL="1828800" algn="l" defTabSz="914400" rtl="0" eaLnBrk="1" latinLnBrk="0" hangingPunct="1">
                        <a:defRPr sz="1800" kern="1200">
                          <a:solidFill>
                            <a:schemeClr val="tx1"/>
                          </a:solidFill>
                          <a:latin typeface="Tahoma" panose="020B0604030504040204"/>
                          <a:ea typeface="微软雅黑" panose="020B0503020204020204" pitchFamily="34" charset="-122"/>
                        </a:defRPr>
                      </a:lvl5pPr>
                      <a:lvl6pPr marL="2286000" algn="l" defTabSz="914400" rtl="0" eaLnBrk="1" latinLnBrk="0" hangingPunct="1">
                        <a:defRPr sz="1800" kern="1200">
                          <a:solidFill>
                            <a:schemeClr val="tx1"/>
                          </a:solidFill>
                          <a:latin typeface="Tahoma" panose="020B0604030504040204"/>
                          <a:ea typeface="微软雅黑" panose="020B0503020204020204" pitchFamily="34" charset="-122"/>
                        </a:defRPr>
                      </a:lvl6pPr>
                      <a:lvl7pPr marL="2743200" algn="l" defTabSz="914400" rtl="0" eaLnBrk="1" latinLnBrk="0" hangingPunct="1">
                        <a:defRPr sz="1800" kern="1200">
                          <a:solidFill>
                            <a:schemeClr val="tx1"/>
                          </a:solidFill>
                          <a:latin typeface="Tahoma" panose="020B0604030504040204"/>
                          <a:ea typeface="微软雅黑" panose="020B0503020204020204" pitchFamily="34" charset="-122"/>
                        </a:defRPr>
                      </a:lvl7pPr>
                      <a:lvl8pPr marL="3200400" algn="l" defTabSz="914400" rtl="0" eaLnBrk="1" latinLnBrk="0" hangingPunct="1">
                        <a:defRPr sz="1800" kern="1200">
                          <a:solidFill>
                            <a:schemeClr val="tx1"/>
                          </a:solidFill>
                          <a:latin typeface="Tahoma" panose="020B0604030504040204"/>
                          <a:ea typeface="微软雅黑" panose="020B0503020204020204" pitchFamily="34" charset="-122"/>
                        </a:defRPr>
                      </a:lvl8pPr>
                      <a:lvl9pPr marL="3657600" algn="l" defTabSz="914400" rtl="0" eaLnBrk="1" latinLnBrk="0" hangingPunct="1">
                        <a:defRPr sz="1800" kern="1200">
                          <a:solidFill>
                            <a:schemeClr val="tx1"/>
                          </a:solidFill>
                          <a:latin typeface="Tahoma" panose="020B0604030504040204"/>
                          <a:ea typeface="微软雅黑" panose="020B0503020204020204" pitchFamily="34" charset="-122"/>
                        </a:defRPr>
                      </a:lvl9pPr>
                    </a:lstStyle>
                    <a:p>
                      <a:pPr marL="0" algn="ctr" defTabSz="914400" rtl="0" eaLnBrk="1" fontAlgn="ctr" latinLnBrk="0" hangingPunct="1"/>
                      <a:r>
                        <a:rPr lang="zh-CN" altLang="en-US"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管理专家</a:t>
                      </a:r>
                      <a:endParaRPr lang="en-US" altLang="zh-CN" sz="15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10006"/>
                  </a:ext>
                </a:extLst>
              </a:tr>
            </a:tbl>
          </a:graphicData>
        </a:graphic>
      </p:graphicFrame>
      <p:sp>
        <p:nvSpPr>
          <p:cNvPr id="27" name="TextBox 6"/>
          <p:cNvSpPr txBox="1">
            <a:spLocks noChangeArrowheads="1"/>
          </p:cNvSpPr>
          <p:nvPr/>
        </p:nvSpPr>
        <p:spPr bwMode="auto">
          <a:xfrm>
            <a:off x="2387579" y="1714488"/>
            <a:ext cx="3827495" cy="461665"/>
          </a:xfrm>
          <a:prstGeom prst="rect">
            <a:avLst/>
          </a:prstGeom>
          <a:noFill/>
          <a:ln w="9525">
            <a:noFill/>
            <a:miter lim="800000"/>
          </a:ln>
        </p:spPr>
        <p:txBody>
          <a:bodyPr wrap="square">
            <a:spAutoFit/>
          </a:bodyPr>
          <a:lstStyle/>
          <a:p>
            <a:pPr algn="ctr"/>
            <a:r>
              <a:rPr lang="zh-CN" altLang="en-US" sz="2300" b="1" dirty="0">
                <a:solidFill>
                  <a:srgbClr val="00C4F0"/>
                </a:solidFill>
                <a:latin typeface="微软雅黑" panose="020B0503020204020204" pitchFamily="34" charset="-122"/>
                <a:ea typeface="微软雅黑" panose="020B0503020204020204" pitchFamily="34" charset="-122"/>
              </a:rPr>
              <a:t>骨干员工与管理者的区别</a:t>
            </a:r>
          </a:p>
        </p:txBody>
      </p:sp>
      <p:sp>
        <p:nvSpPr>
          <p:cNvPr id="29" name="矩形 4"/>
          <p:cNvSpPr>
            <a:spLocks noChangeArrowheads="1"/>
          </p:cNvSpPr>
          <p:nvPr/>
        </p:nvSpPr>
        <p:spPr bwMode="auto">
          <a:xfrm>
            <a:off x="571472" y="785794"/>
            <a:ext cx="7215238" cy="479298"/>
          </a:xfrm>
          <a:prstGeom prst="rect">
            <a:avLst/>
          </a:prstGeom>
          <a:noFill/>
          <a:ln w="9525">
            <a:noFill/>
            <a:miter lim="800000"/>
          </a:ln>
        </p:spPr>
        <p:txBody>
          <a:bodyPr wrap="square">
            <a:spAutoFit/>
          </a:bodyPr>
          <a:lstStyle/>
          <a:p>
            <a:pPr>
              <a:lnSpc>
                <a:spcPct val="150000"/>
              </a:lnSpc>
              <a:spcBef>
                <a:spcPts val="200"/>
              </a:spcBef>
              <a:spcAft>
                <a:spcPts val="60"/>
              </a:spcAft>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管理者大多由骨干员工转化而来，请分析他们之间的区别：</a:t>
            </a:r>
          </a:p>
        </p:txBody>
      </p:sp>
      <p:pic>
        <p:nvPicPr>
          <p:cNvPr id="31" name="图片 30" descr="未标题-1.png"/>
          <p:cNvPicPr>
            <a:picLocks noChangeAspect="1"/>
          </p:cNvPicPr>
          <p:nvPr/>
        </p:nvPicPr>
        <p:blipFill>
          <a:blip r:embed="rId2" cstate="screen"/>
          <a:stretch>
            <a:fillRect/>
          </a:stretch>
        </p:blipFill>
        <p:spPr>
          <a:xfrm>
            <a:off x="7286644" y="142876"/>
            <a:ext cx="1660709" cy="150017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Effect transition="in" filter="fade">
                                      <p:cBhvr>
                                        <p:cTn id="15" dur="1000"/>
                                        <p:tgtEl>
                                          <p:spTgt spid="31"/>
                                        </p:tgtEl>
                                      </p:cBhvr>
                                    </p:animEffect>
                                  </p:childTnLst>
                                </p:cTn>
                              </p:par>
                            </p:childTnLst>
                          </p:cTn>
                        </p:par>
                        <p:par>
                          <p:cTn id="16" fill="hold">
                            <p:stCondLst>
                              <p:cond delay="2000"/>
                            </p:stCondLst>
                            <p:childTnLst>
                              <p:par>
                                <p:cTn id="17" presetID="21"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4)">
                                      <p:cBhvr>
                                        <p:cTn id="19" dur="2000"/>
                                        <p:tgtEl>
                                          <p:spTgt spid="25"/>
                                        </p:tgtEl>
                                      </p:cBhvr>
                                    </p:animEffect>
                                  </p:childTnLst>
                                </p:cTn>
                              </p:par>
                            </p:childTnLst>
                          </p:cTn>
                        </p:par>
                        <p:par>
                          <p:cTn id="20" fill="hold">
                            <p:stCondLst>
                              <p:cond delay="4000"/>
                            </p:stCondLst>
                            <p:childTnLst>
                              <p:par>
                                <p:cTn id="21" presetID="17" presetClass="entr" presetSubtype="1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1000" fill="hold"/>
                                        <p:tgtEl>
                                          <p:spTgt spid="27"/>
                                        </p:tgtEl>
                                        <p:attrNameLst>
                                          <p:attrName>ppt_w</p:attrName>
                                        </p:attrNameLst>
                                      </p:cBhvr>
                                      <p:tavLst>
                                        <p:tav tm="0">
                                          <p:val>
                                            <p:fltVal val="0"/>
                                          </p:val>
                                        </p:tav>
                                        <p:tav tm="100000">
                                          <p:val>
                                            <p:strVal val="#ppt_w"/>
                                          </p:val>
                                        </p:tav>
                                      </p:tavLst>
                                    </p:anim>
                                    <p:anim calcmode="lin" valueType="num">
                                      <p:cBhvr>
                                        <p:cTn id="24" dur="1000" fill="hold"/>
                                        <p:tgtEl>
                                          <p:spTgt spid="27"/>
                                        </p:tgtEl>
                                        <p:attrNameLst>
                                          <p:attrName>ppt_h</p:attrName>
                                        </p:attrNameLst>
                                      </p:cBhvr>
                                      <p:tavLst>
                                        <p:tav tm="0">
                                          <p:val>
                                            <p:strVal val="#ppt_h"/>
                                          </p:val>
                                        </p:tav>
                                        <p:tav tm="100000">
                                          <p:val>
                                            <p:strVal val="#ppt_h"/>
                                          </p:val>
                                        </p:tav>
                                      </p:tavLst>
                                    </p:anim>
                                  </p:childTnLst>
                                </p:cTn>
                              </p:par>
                            </p:childTnLst>
                          </p:cTn>
                        </p:par>
                        <p:par>
                          <p:cTn id="25" fill="hold">
                            <p:stCondLst>
                              <p:cond delay="5000"/>
                            </p:stCondLst>
                            <p:childTnLst>
                              <p:par>
                                <p:cTn id="26" presetID="52"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Scale>
                                      <p:cBhvr>
                                        <p:cTn id="28"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6"/>
                                        </p:tgtEl>
                                        <p:attrNameLst>
                                          <p:attrName>ppt_x</p:attrName>
                                          <p:attrName>ppt_y</p:attrName>
                                        </p:attrNameLst>
                                      </p:cBhvr>
                                    </p:animMotion>
                                    <p:animEffect transition="in" filter="fade">
                                      <p:cBhvr>
                                        <p:cTn id="3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9" grpId="0"/>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5743</Words>
  <Application>Microsoft Office PowerPoint</Application>
  <PresentationFormat>全屏显示(4:3)</PresentationFormat>
  <Paragraphs>451</Paragraphs>
  <Slides>43</Slides>
  <Notes>15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43</vt:i4>
      </vt:variant>
    </vt:vector>
  </HeadingPairs>
  <TitlesOfParts>
    <vt:vector size="53" baseType="lpstr">
      <vt:lpstr>Arial Unicode MS</vt:lpstr>
      <vt:lpstr>黑体</vt:lpstr>
      <vt:lpstr>微软雅黑</vt:lpstr>
      <vt:lpstr>Arial</vt:lpstr>
      <vt:lpstr>Broadway</vt:lpstr>
      <vt:lpstr>Calibri</vt:lpstr>
      <vt:lpstr>Constantia</vt:lpstr>
      <vt:lpstr>Tahoma</vt:lpstr>
      <vt:lpstr>Wingdings</vt:lpstr>
      <vt:lpstr>2_Office 主题​​</vt:lpstr>
      <vt:lpstr>PowerPoint 演示文稿</vt:lpstr>
      <vt:lpstr>课程背景• BACKGROUND</vt:lpstr>
      <vt:lpstr>管理者工作现状调查• investigation</vt:lpstr>
      <vt:lpstr>中层管理者的重要性• importance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天 下</cp:lastModifiedBy>
  <cp:revision>20</cp:revision>
  <dcterms:created xsi:type="dcterms:W3CDTF">2012-06-23T00:51:00Z</dcterms:created>
  <dcterms:modified xsi:type="dcterms:W3CDTF">2021-01-05T11:09:34Z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