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4" r:id="rId6"/>
    <p:sldId id="262" r:id="rId7"/>
    <p:sldId id="265" r:id="rId8"/>
    <p:sldId id="263" r:id="rId9"/>
    <p:sldId id="258" r:id="rId10"/>
  </p:sldIdLst>
  <p:sldSz cx="12192000" cy="6858000"/>
  <p:notesSz cx="6858000" cy="9144000"/>
  <p:embeddedFontLst>
    <p:embeddedFont>
      <p:font typeface="Arial Unicode MS" panose="020B0604020202020204" pitchFamily="34" charset="-122"/>
      <p:regular r:id="rId12"/>
    </p:embeddedFont>
    <p:embeddedFont>
      <p:font typeface="方正粗宋简体" panose="03000509000000000000" pitchFamily="65" charset="-122"/>
      <p:regular r:id="rId13"/>
    </p:embeddedFont>
    <p:embeddedFont>
      <p:font typeface="华文细黑" panose="02010600040101010101" pitchFamily="2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020"/>
    <a:srgbClr val="FC3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37DA5-15C5-4319-848F-782E30270E7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DD583-1935-418F-A766-D50BEDBEA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694509" y="495753"/>
            <a:ext cx="3603171" cy="797469"/>
          </a:xfrm>
        </p:spPr>
        <p:txBody>
          <a:bodyPr/>
          <a:lstStyle>
            <a:lvl1pPr>
              <a:defRPr>
                <a:solidFill>
                  <a:srgbClr val="FC3F29"/>
                </a:solidFill>
              </a:defRPr>
            </a:lvl1pPr>
          </a:lstStyle>
          <a:p>
            <a:r>
              <a:rPr lang="zh-CN" altLang="en-US" dirty="0"/>
              <a:t>题目在这里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0" hasCustomPrompt="1"/>
          </p:nvPr>
        </p:nvSpPr>
        <p:spPr>
          <a:xfrm>
            <a:off x="693738" y="1736725"/>
            <a:ext cx="10017125" cy="3841750"/>
          </a:xfrm>
        </p:spPr>
        <p:txBody>
          <a:bodyPr/>
          <a:lstStyle/>
          <a:p>
            <a:pPr lvl="0"/>
            <a:r>
              <a:rPr lang="zh-CN" altLang="en-US" dirty="0"/>
              <a:t>内容再这里</a:t>
            </a:r>
            <a:r>
              <a:rPr lang="en-US" altLang="zh-CN" dirty="0"/>
              <a:t>~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93DC-4674-4DDD-BE0A-E9B545BC5C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597426" y="463826"/>
            <a:ext cx="7023652" cy="5910470"/>
            <a:chOff x="2597426" y="463826"/>
            <a:chExt cx="7023652" cy="5910470"/>
          </a:xfrm>
        </p:grpSpPr>
        <p:sp>
          <p:nvSpPr>
            <p:cNvPr id="6" name="矩形 5"/>
            <p:cNvSpPr/>
            <p:nvPr/>
          </p:nvSpPr>
          <p:spPr>
            <a:xfrm>
              <a:off x="2597426" y="463826"/>
              <a:ext cx="7023652" cy="591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1489" y="657330"/>
              <a:ext cx="6589023" cy="3235081"/>
            </a:xfrm>
            <a:prstGeom prst="rect">
              <a:avLst/>
            </a:prstGeom>
            <a:effectLst/>
          </p:spPr>
        </p:pic>
      </p:grpSp>
      <p:grpSp>
        <p:nvGrpSpPr>
          <p:cNvPr id="9" name="组合 8"/>
          <p:cNvGrpSpPr/>
          <p:nvPr/>
        </p:nvGrpSpPr>
        <p:grpSpPr>
          <a:xfrm>
            <a:off x="2801489" y="4150835"/>
            <a:ext cx="4932092" cy="683787"/>
            <a:chOff x="3453426" y="4889827"/>
            <a:chExt cx="4932092" cy="683787"/>
          </a:xfrm>
        </p:grpSpPr>
        <p:pic>
          <p:nvPicPr>
            <p:cNvPr id="1026" name="Picture 2" descr="https://s-passets-ec.pinimg.com/images/join/pinteres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426" y="4889827"/>
              <a:ext cx="2655826" cy="645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本框 9"/>
            <p:cNvSpPr txBox="1"/>
            <p:nvPr/>
          </p:nvSpPr>
          <p:spPr>
            <a:xfrm>
              <a:off x="6149008" y="4988839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CE2020"/>
                  </a:solidFill>
                  <a:latin typeface="+mj-ea"/>
                  <a:ea typeface="+mj-ea"/>
                </a:rPr>
                <a:t>成功的背后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801489" y="4926307"/>
            <a:ext cx="481168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935" y="43674"/>
            <a:ext cx="914286" cy="8253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46" y="145999"/>
            <a:ext cx="914286" cy="82539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671793" y="565558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270 likes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64400" y="565558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 comments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64468" y="593316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31 </a:t>
            </a:r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repins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8669" y="1921565"/>
            <a:ext cx="4946513" cy="34058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http://imgsrc.baidu.com/baike/pic/item/7dd98d1001e9390180cb63857bec54e737d19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5" y="2024270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-passets-ec.pinimg.com/images/join/pinter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5" y="4503325"/>
            <a:ext cx="1077638" cy="26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879226" y="445852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E2020"/>
                </a:solidFill>
                <a:latin typeface="+mj-ea"/>
                <a:ea typeface="+mj-ea"/>
              </a:rPr>
              <a:t>联合创始人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49" y="1792245"/>
            <a:ext cx="400260" cy="3613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8" y="1792245"/>
            <a:ext cx="400260" cy="36134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096000" y="2772788"/>
            <a:ext cx="3026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pin + interest =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6000" y="3350532"/>
            <a:ext cx="5406887" cy="139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把自己感兴趣的东西用图钉钉在钉板（</a:t>
            </a:r>
            <a:r>
              <a:rPr lang="en-US" altLang="zh-CN" dirty="0" err="1"/>
              <a:t>PinBoard</a:t>
            </a:r>
            <a:r>
              <a:rPr lang="zh-CN" altLang="en-US" dirty="0"/>
              <a:t>）上。页面底端自动加载无需翻页功能，让用  </a:t>
            </a:r>
            <a:r>
              <a:rPr lang="en-US" altLang="zh-CN" dirty="0" err="1"/>
              <a:t>Pinterest</a:t>
            </a:r>
            <a:r>
              <a:rPr lang="zh-CN" altLang="en-US" dirty="0"/>
              <a:t>用户不断发现新图片。为用户提供在线收藏和分享</a:t>
            </a:r>
            <a:r>
              <a:rPr lang="en-US" altLang="zh-CN" dirty="0" err="1"/>
              <a:t>Pinterest</a:t>
            </a:r>
            <a:r>
              <a:rPr lang="zh-CN" altLang="en-US" dirty="0"/>
              <a:t>视觉艺术图片的服务。</a:t>
            </a:r>
          </a:p>
        </p:txBody>
      </p:sp>
      <p:pic>
        <p:nvPicPr>
          <p:cNvPr id="12" name="Picture 2" descr="https://s-passets-ec.pinimg.com/images/join/pinter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251" y="2844643"/>
            <a:ext cx="1578027" cy="3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645902" y="678020"/>
            <a:ext cx="9492010" cy="5501960"/>
            <a:chOff x="645902" y="413905"/>
            <a:chExt cx="9492010" cy="5501960"/>
          </a:xfrm>
        </p:grpSpPr>
        <p:grpSp>
          <p:nvGrpSpPr>
            <p:cNvPr id="11" name="组合 10"/>
            <p:cNvGrpSpPr/>
            <p:nvPr/>
          </p:nvGrpSpPr>
          <p:grpSpPr>
            <a:xfrm>
              <a:off x="645902" y="413905"/>
              <a:ext cx="2031035" cy="606512"/>
              <a:chOff x="645904" y="413905"/>
              <a:chExt cx="2031035" cy="60651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45904" y="477078"/>
                <a:ext cx="2031035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04" y="413905"/>
                <a:ext cx="400260" cy="361346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1046164" y="435642"/>
                <a:ext cx="14542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rgbClr val="FF0000"/>
                    </a:solidFill>
                  </a:rPr>
                  <a:t>2010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年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45902" y="1129394"/>
              <a:ext cx="9492010" cy="578269"/>
              <a:chOff x="645903" y="1048660"/>
              <a:chExt cx="9492010" cy="57826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45904" y="1083590"/>
                <a:ext cx="9492009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5903" y="1210774"/>
                <a:ext cx="90149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err="1"/>
                  <a:t>Pinterest</a:t>
                </a:r>
                <a:r>
                  <a:rPr lang="zh-CN" altLang="en-US" dirty="0"/>
                  <a:t>由美国加州帕罗奥多的一个名为</a:t>
                </a:r>
                <a:r>
                  <a:rPr lang="en-US" altLang="zh-CN" dirty="0"/>
                  <a:t>Cold Brew Labs</a:t>
                </a:r>
                <a:r>
                  <a:rPr lang="zh-CN" altLang="en-US" dirty="0"/>
                  <a:t>的团队创办</a:t>
                </a:r>
                <a:r>
                  <a:rPr lang="en-US" altLang="zh-CN" dirty="0"/>
                  <a:t>2010</a:t>
                </a:r>
                <a:r>
                  <a:rPr lang="zh-CN" altLang="en-US" dirty="0"/>
                  <a:t>年正式上线。</a:t>
                </a: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7653" y="1048660"/>
                <a:ext cx="400260" cy="361346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645902" y="1816640"/>
              <a:ext cx="3568287" cy="606512"/>
              <a:chOff x="645904" y="413905"/>
              <a:chExt cx="3568287" cy="60651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645904" y="477078"/>
                <a:ext cx="3568287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04" y="413905"/>
                <a:ext cx="400260" cy="361346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>
                <a:off x="1046164" y="435642"/>
                <a:ext cx="30476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rgbClr val="FF0000"/>
                    </a:solidFill>
                  </a:rPr>
                  <a:t>2011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年 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8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月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16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日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45902" y="2532129"/>
              <a:ext cx="6192220" cy="578269"/>
              <a:chOff x="645903" y="1048660"/>
              <a:chExt cx="6192220" cy="578269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45904" y="1083590"/>
                <a:ext cx="6178966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45903" y="1210774"/>
                <a:ext cx="60199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err="1"/>
                  <a:t>Pinterest</a:t>
                </a:r>
                <a:r>
                  <a:rPr lang="zh-CN" altLang="en-US" dirty="0"/>
                  <a:t>入选美国时代杂志“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2011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年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50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个最好的网站</a:t>
                </a:r>
                <a:r>
                  <a:rPr lang="zh-CN" altLang="en-US" dirty="0"/>
                  <a:t>”。</a:t>
                </a: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863" y="1048660"/>
                <a:ext cx="400260" cy="361346"/>
              </a:xfrm>
              <a:prstGeom prst="rect">
                <a:avLst/>
              </a:prstGeom>
            </p:spPr>
          </p:pic>
        </p:grpSp>
        <p:grpSp>
          <p:nvGrpSpPr>
            <p:cNvPr id="21" name="组合 20"/>
            <p:cNvGrpSpPr/>
            <p:nvPr/>
          </p:nvGrpSpPr>
          <p:grpSpPr>
            <a:xfrm>
              <a:off x="645902" y="3219375"/>
              <a:ext cx="2905679" cy="606512"/>
              <a:chOff x="645904" y="413905"/>
              <a:chExt cx="2905679" cy="60651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45905" y="477078"/>
                <a:ext cx="2905678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04" y="413905"/>
                <a:ext cx="400260" cy="361346"/>
              </a:xfrm>
              <a:prstGeom prst="rect">
                <a:avLst/>
              </a:prstGeom>
            </p:spPr>
          </p:pic>
          <p:sp>
            <p:nvSpPr>
              <p:cNvPr id="24" name="矩形 23"/>
              <p:cNvSpPr/>
              <p:nvPr/>
            </p:nvSpPr>
            <p:spPr>
              <a:xfrm>
                <a:off x="1046164" y="435642"/>
                <a:ext cx="23968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rgbClr val="FF0000"/>
                    </a:solidFill>
                  </a:rPr>
                  <a:t>2011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年 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12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月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45902" y="3934864"/>
              <a:ext cx="6882678" cy="578269"/>
              <a:chOff x="645902" y="1048660"/>
              <a:chExt cx="6882678" cy="57826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45903" y="1083590"/>
                <a:ext cx="6881332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45902" y="1210774"/>
                <a:ext cx="65235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err="1"/>
                  <a:t>Pinterest</a:t>
                </a:r>
                <a:r>
                  <a:rPr lang="zh-CN" altLang="en-US" dirty="0"/>
                  <a:t>被</a:t>
                </a:r>
                <a:r>
                  <a:rPr lang="en-US" altLang="zh-CN" dirty="0" err="1"/>
                  <a:t>Hitwise</a:t>
                </a:r>
                <a:r>
                  <a:rPr lang="zh-CN" altLang="en-US" dirty="0"/>
                  <a:t>列入世界上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10 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个最大的社交网络网站之一</a:t>
                </a:r>
                <a:r>
                  <a:rPr lang="zh-CN" altLang="en-US" dirty="0"/>
                  <a:t>。</a:t>
                </a: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320" y="1048660"/>
                <a:ext cx="400260" cy="361346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/>
          </p:nvGrpSpPr>
          <p:grpSpPr>
            <a:xfrm>
              <a:off x="645902" y="4622110"/>
              <a:ext cx="2905679" cy="606512"/>
              <a:chOff x="645904" y="413905"/>
              <a:chExt cx="2905679" cy="60651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45905" y="477078"/>
                <a:ext cx="2905678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04" y="413905"/>
                <a:ext cx="400260" cy="361346"/>
              </a:xfrm>
              <a:prstGeom prst="rect">
                <a:avLst/>
              </a:prstGeom>
            </p:spPr>
          </p:pic>
          <p:sp>
            <p:nvSpPr>
              <p:cNvPr id="32" name="矩形 31"/>
              <p:cNvSpPr/>
              <p:nvPr/>
            </p:nvSpPr>
            <p:spPr>
              <a:xfrm>
                <a:off x="1046164" y="435642"/>
                <a:ext cx="21691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rgbClr val="FF0000"/>
                    </a:solidFill>
                  </a:rPr>
                  <a:t>2011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年 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1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月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45902" y="5337596"/>
              <a:ext cx="6523524" cy="578269"/>
              <a:chOff x="645902" y="1048660"/>
              <a:chExt cx="6523524" cy="578269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45903" y="1083590"/>
                <a:ext cx="6019940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45902" y="1210774"/>
                <a:ext cx="65235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err="1"/>
                  <a:t>Pinterest</a:t>
                </a:r>
                <a:r>
                  <a:rPr lang="zh-CN" altLang="en-US" dirty="0"/>
                  <a:t>的流量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超过</a:t>
                </a:r>
                <a:r>
                  <a:rPr lang="en-US" altLang="zh-CN" b="1" dirty="0" err="1">
                    <a:solidFill>
                      <a:srgbClr val="FF0000"/>
                    </a:solidFill>
                  </a:rPr>
                  <a:t>Linkedin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，</a:t>
                </a:r>
                <a:r>
                  <a:rPr lang="en-US" altLang="zh-CN" b="1" dirty="0" err="1">
                    <a:solidFill>
                      <a:srgbClr val="FF0000"/>
                    </a:solidFill>
                  </a:rPr>
                  <a:t>Youtube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和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Google+</a:t>
                </a:r>
                <a:r>
                  <a:rPr lang="zh-CN" altLang="en-US" dirty="0"/>
                  <a:t>。</a:t>
                </a: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584" y="1048660"/>
                <a:ext cx="400260" cy="36134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859017" y="450574"/>
            <a:ext cx="6589783" cy="57779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960726" y="447527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CE2020"/>
                </a:solidFill>
                <a:latin typeface="+mj-ea"/>
                <a:ea typeface="+mj-ea"/>
              </a:rPr>
              <a:t>为什么</a:t>
            </a:r>
          </a:p>
        </p:txBody>
      </p:sp>
      <p:pic>
        <p:nvPicPr>
          <p:cNvPr id="9" name="Picture 2" descr="https://s-passets-ec.pinimg.com/images/join/pinter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92" y="4536154"/>
            <a:ext cx="1578027" cy="3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726" y="610306"/>
            <a:ext cx="6355552" cy="361269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79419" y="4475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CE2020"/>
                </a:solidFill>
                <a:latin typeface="+mj-ea"/>
                <a:ea typeface="+mj-ea"/>
              </a:rPr>
              <a:t>如此火爆？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29601" y="553631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270 likes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22208" y="55363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 comments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22276" y="581389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31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repins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24" y="256373"/>
            <a:ext cx="718923" cy="64902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37" y="256373"/>
            <a:ext cx="718923" cy="6490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69" y="871393"/>
            <a:ext cx="2276361" cy="5191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3" y="786801"/>
            <a:ext cx="426346" cy="3848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85" y="786801"/>
            <a:ext cx="426346" cy="384896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3274757" y="833875"/>
            <a:ext cx="8281138" cy="5216755"/>
            <a:chOff x="3274757" y="910087"/>
            <a:chExt cx="8281138" cy="5216755"/>
          </a:xfrm>
        </p:grpSpPr>
        <p:sp>
          <p:nvSpPr>
            <p:cNvPr id="5" name="文本框 4"/>
            <p:cNvSpPr txBox="1"/>
            <p:nvPr/>
          </p:nvSpPr>
          <p:spPr>
            <a:xfrm>
              <a:off x="3274757" y="910087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CE2020"/>
                  </a:solidFill>
                  <a:latin typeface="+mj-ea"/>
                  <a:ea typeface="+mj-ea"/>
                </a:rPr>
                <a:t>创新特质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339548" y="1566607"/>
              <a:ext cx="771276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339548" y="4371536"/>
              <a:ext cx="771276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3791593" y="1707852"/>
              <a:ext cx="7764302" cy="757130"/>
              <a:chOff x="3791593" y="2271980"/>
              <a:chExt cx="7764302" cy="75713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791593" y="2419713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rgbClr val="CE2020"/>
                    </a:solidFill>
                    <a:latin typeface="+mj-ea"/>
                    <a:ea typeface="+mj-ea"/>
                  </a:rPr>
                  <a:t>相对优势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459895" y="2271980"/>
                <a:ext cx="6096000" cy="7571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CE2020"/>
                    </a:solidFill>
                  </a:rPr>
                  <a:t>瀑布流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用户可以不用翻页就往下观看。</a:t>
                </a:r>
                <a:endParaRPr lang="en-US" altLang="zh-CN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CE2020"/>
                    </a:solidFill>
                  </a:rPr>
                  <a:t>界面简单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只是图片，仅仅图片。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945481" y="2747472"/>
              <a:ext cx="6724495" cy="461665"/>
              <a:chOff x="3945481" y="3272333"/>
              <a:chExt cx="6724495" cy="461665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3945481" y="3272333"/>
                <a:ext cx="1107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rgbClr val="CE2020"/>
                    </a:solidFill>
                    <a:latin typeface="+mj-ea"/>
                    <a:ea typeface="+mj-ea"/>
                  </a:rPr>
                  <a:t>兼容性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459895" y="3318499"/>
                <a:ext cx="5210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只要安装好插件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就可以将</a:t>
                </a:r>
                <a:r>
                  <a:rPr lang="zh-CN" altLang="en-US" b="1" dirty="0">
                    <a:solidFill>
                      <a:srgbClr val="CE2020"/>
                    </a:solidFill>
                  </a:rPr>
                  <a:t>任何网站</a:t>
                </a:r>
                <a:r>
                  <a:rPr lang="zh-CN" altLang="en-US" dirty="0"/>
                  <a:t>的图</a:t>
                </a:r>
                <a:r>
                  <a:rPr lang="en-US" altLang="zh-CN" dirty="0"/>
                  <a:t>pin</a:t>
                </a:r>
                <a:r>
                  <a:rPr lang="zh-CN" altLang="en-US" dirty="0"/>
                  <a:t>过来。</a:t>
                </a: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3339548" y="2606227"/>
              <a:ext cx="771276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339548" y="3350382"/>
              <a:ext cx="771276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/>
            <p:cNvGrpSpPr/>
            <p:nvPr/>
          </p:nvGrpSpPr>
          <p:grpSpPr>
            <a:xfrm>
              <a:off x="3945481" y="3491627"/>
              <a:ext cx="6520913" cy="738664"/>
              <a:chOff x="3945481" y="4148191"/>
              <a:chExt cx="6520913" cy="73866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945481" y="4286691"/>
                <a:ext cx="1107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rgbClr val="CE2020"/>
                    </a:solidFill>
                    <a:latin typeface="+mj-ea"/>
                    <a:ea typeface="+mj-ea"/>
                  </a:rPr>
                  <a:t>复杂性</a:t>
                </a: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5459895" y="4148191"/>
                <a:ext cx="5006499" cy="738664"/>
                <a:chOff x="5459895" y="4171274"/>
                <a:chExt cx="5006499" cy="738664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5459895" y="4171274"/>
                  <a:ext cx="50064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dirty="0"/>
                    <a:t>操作简单</a:t>
                  </a:r>
                  <a:r>
                    <a:rPr lang="en-US" altLang="zh-CN" dirty="0"/>
                    <a:t>,</a:t>
                  </a:r>
                  <a:r>
                    <a:rPr lang="zh-CN" altLang="en-US" dirty="0"/>
                    <a:t>就</a:t>
                  </a:r>
                  <a:r>
                    <a:rPr lang="en-US" altLang="zh-CN" dirty="0"/>
                    <a:t>"</a:t>
                  </a:r>
                  <a:r>
                    <a:rPr lang="en-US" altLang="zh-CN" dirty="0">
                      <a:solidFill>
                        <a:srgbClr val="CE2020"/>
                      </a:solidFill>
                    </a:rPr>
                    <a:t>like</a:t>
                  </a:r>
                  <a:r>
                    <a:rPr lang="en-US" altLang="zh-CN" dirty="0"/>
                    <a:t>""</a:t>
                  </a:r>
                  <a:r>
                    <a:rPr lang="en-US" altLang="zh-CN" dirty="0" err="1">
                      <a:solidFill>
                        <a:srgbClr val="CE2020"/>
                      </a:solidFill>
                    </a:rPr>
                    <a:t>repin</a:t>
                  </a:r>
                  <a:r>
                    <a:rPr lang="en-US" altLang="zh-CN" dirty="0"/>
                    <a:t>""</a:t>
                  </a:r>
                  <a:r>
                    <a:rPr lang="en-US" altLang="zh-CN" dirty="0">
                      <a:solidFill>
                        <a:srgbClr val="CE2020"/>
                      </a:solidFill>
                    </a:rPr>
                    <a:t>comment</a:t>
                  </a:r>
                  <a:r>
                    <a:rPr lang="en-US" altLang="zh-CN" dirty="0"/>
                    <a:t>"</a:t>
                  </a:r>
                  <a:r>
                    <a:rPr lang="zh-CN" altLang="en-US" dirty="0"/>
                    <a:t>三个功能。</a:t>
                  </a: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459895" y="4540606"/>
                  <a:ext cx="36471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dirty="0"/>
                    <a:t>“关注喜欢东西，无社交压力。”</a:t>
                  </a:r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3791593" y="4512781"/>
              <a:ext cx="6674801" cy="728661"/>
              <a:chOff x="3791593" y="3138834"/>
              <a:chExt cx="6674801" cy="728661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791593" y="3272333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rgbClr val="CE2020"/>
                    </a:solidFill>
                    <a:latin typeface="+mj-ea"/>
                    <a:ea typeface="+mj-ea"/>
                  </a:rPr>
                  <a:t>可观察性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459895" y="3138834"/>
                <a:ext cx="5006499" cy="728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/>
                  <a:t>只要通过</a:t>
                </a:r>
                <a:r>
                  <a:rPr lang="en-US" altLang="zh-CN" dirty="0" err="1"/>
                  <a:t>facebook</a:t>
                </a:r>
                <a:r>
                  <a:rPr lang="zh-CN" altLang="en-US" dirty="0"/>
                  <a:t>或</a:t>
                </a:r>
                <a:r>
                  <a:rPr lang="en-US" altLang="zh-CN" dirty="0"/>
                  <a:t>twitter</a:t>
                </a:r>
                <a:r>
                  <a:rPr lang="zh-CN" altLang="en-US" dirty="0"/>
                  <a:t>注册，就能够让他人知道使用</a:t>
                </a:r>
                <a:r>
                  <a:rPr lang="en-US" altLang="zh-CN" dirty="0" err="1"/>
                  <a:t>Pinterest</a:t>
                </a:r>
                <a:r>
                  <a:rPr lang="zh-CN" altLang="en-US" dirty="0"/>
                  <a:t>的情况。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791593" y="5523932"/>
              <a:ext cx="3468795" cy="461665"/>
              <a:chOff x="3791593" y="3272333"/>
              <a:chExt cx="3468795" cy="46166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791593" y="3272333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rgbClr val="CE2020"/>
                    </a:solidFill>
                    <a:latin typeface="+mj-ea"/>
                    <a:ea typeface="+mj-ea"/>
                  </a:rPr>
                  <a:t>感知风险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459895" y="3309266"/>
                <a:ext cx="1800493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/>
                  <a:t>没有任何风险。</a:t>
                </a: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>
              <a:off x="3339548" y="5382687"/>
              <a:ext cx="771276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339548" y="6126842"/>
              <a:ext cx="771276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36427"/>
          <a:stretch>
            <a:fillRect/>
          </a:stretch>
        </p:blipFill>
        <p:spPr>
          <a:xfrm>
            <a:off x="388389" y="272931"/>
            <a:ext cx="2095500" cy="31063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" y="108619"/>
            <a:ext cx="426346" cy="3848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16" y="108619"/>
            <a:ext cx="426346" cy="3848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229" y="301067"/>
            <a:ext cx="2105025" cy="3905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89" y="108619"/>
            <a:ext cx="426346" cy="384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77" y="108619"/>
            <a:ext cx="426346" cy="384896"/>
          </a:xfrm>
          <a:prstGeom prst="rect">
            <a:avLst/>
          </a:prstGeom>
        </p:spPr>
      </p:pic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60420" y="5834970"/>
            <a:ext cx="1415772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CE2020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妈妈们</a:t>
            </a:r>
          </a:p>
        </p:txBody>
      </p:sp>
      <p:sp>
        <p:nvSpPr>
          <p:cNvPr id="30" name="矩形 29"/>
          <p:cNvSpPr/>
          <p:nvPr/>
        </p:nvSpPr>
        <p:spPr>
          <a:xfrm>
            <a:off x="360420" y="5158974"/>
            <a:ext cx="1837362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E2020"/>
                </a:solidFill>
                <a:latin typeface="+mj-ea"/>
                <a:ea typeface="+mj-ea"/>
              </a:rPr>
              <a:t>79%</a:t>
            </a:r>
            <a:r>
              <a:rPr lang="zh-CN" altLang="en-US" sz="3200" dirty="0">
                <a:solidFill>
                  <a:srgbClr val="CE2020"/>
                </a:solidFill>
                <a:latin typeface="+mj-ea"/>
                <a:ea typeface="+mj-ea"/>
              </a:rPr>
              <a:t>女性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2299501" y="5158974"/>
            <a:ext cx="3289683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CE202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/>
              <a:t>平均</a:t>
            </a:r>
            <a:r>
              <a:rPr lang="zh-CN" altLang="en-US" dirty="0"/>
              <a:t>年龄为</a:t>
            </a:r>
            <a:r>
              <a:rPr lang="en-US" altLang="zh-TW" dirty="0"/>
              <a:t>40.1</a:t>
            </a:r>
            <a:r>
              <a:rPr lang="en-US" altLang="zh-CN" dirty="0"/>
              <a:t>  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594" y="272931"/>
            <a:ext cx="2114550" cy="36004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67" y="108619"/>
            <a:ext cx="426346" cy="38489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54" y="108619"/>
            <a:ext cx="426346" cy="38489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484" y="272931"/>
            <a:ext cx="2085975" cy="31432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4" y="108619"/>
            <a:ext cx="426346" cy="38489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6" y="108619"/>
            <a:ext cx="426346" cy="38489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6510" y="272931"/>
            <a:ext cx="2085975" cy="387667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08" y="121871"/>
            <a:ext cx="426346" cy="38489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25" y="108619"/>
            <a:ext cx="426346" cy="38489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18049" y="454030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CE2020"/>
                </a:solidFill>
                <a:latin typeface="+mj-ea"/>
                <a:ea typeface="+mj-ea"/>
              </a:rPr>
              <a:t>接收者特质</a:t>
            </a:r>
          </a:p>
        </p:txBody>
      </p:sp>
      <p:sp>
        <p:nvSpPr>
          <p:cNvPr id="44" name="矩形 43"/>
          <p:cNvSpPr/>
          <p:nvPr/>
        </p:nvSpPr>
        <p:spPr>
          <a:xfrm>
            <a:off x="3481649" y="5834969"/>
            <a:ext cx="2646878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E2020"/>
                </a:solidFill>
                <a:latin typeface="+mj-ea"/>
                <a:ea typeface="+mj-ea"/>
              </a:rPr>
              <a:t>心灵手巧的人</a:t>
            </a:r>
          </a:p>
        </p:txBody>
      </p:sp>
      <p:sp>
        <p:nvSpPr>
          <p:cNvPr id="45" name="矩形 44"/>
          <p:cNvSpPr/>
          <p:nvPr/>
        </p:nvSpPr>
        <p:spPr>
          <a:xfrm>
            <a:off x="6196360" y="5828025"/>
            <a:ext cx="2353529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E2020"/>
                </a:solidFill>
                <a:latin typeface="+mj-ea"/>
                <a:ea typeface="+mj-ea"/>
              </a:rPr>
              <a:t>烹饪爱好者 </a:t>
            </a:r>
          </a:p>
        </p:txBody>
      </p:sp>
      <p:sp>
        <p:nvSpPr>
          <p:cNvPr id="46" name="矩形 45"/>
          <p:cNvSpPr/>
          <p:nvPr/>
        </p:nvSpPr>
        <p:spPr>
          <a:xfrm>
            <a:off x="1867772" y="5828024"/>
            <a:ext cx="1532792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E2020"/>
                </a:solidFill>
                <a:latin typeface="+mj-ea"/>
                <a:ea typeface="+mj-ea"/>
              </a:rPr>
              <a:t>准新娘 </a:t>
            </a:r>
          </a:p>
        </p:txBody>
      </p:sp>
      <p:sp>
        <p:nvSpPr>
          <p:cNvPr id="47" name="矩形 46"/>
          <p:cNvSpPr/>
          <p:nvPr/>
        </p:nvSpPr>
        <p:spPr>
          <a:xfrm>
            <a:off x="8786901" y="6484752"/>
            <a:ext cx="3405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相关数据来源：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DoubleClickAdPlanner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570" y="263406"/>
            <a:ext cx="2114550" cy="3495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15" y="263406"/>
            <a:ext cx="2124075" cy="3924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799" y="263406"/>
            <a:ext cx="2114550" cy="4724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110" y="263406"/>
            <a:ext cx="2105025" cy="3609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80" y="263406"/>
            <a:ext cx="2114550" cy="3152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" y="108619"/>
            <a:ext cx="426346" cy="3848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16" y="108619"/>
            <a:ext cx="426346" cy="3848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89" y="108619"/>
            <a:ext cx="426346" cy="384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77" y="108619"/>
            <a:ext cx="426346" cy="384896"/>
          </a:xfrm>
          <a:prstGeom prst="rect">
            <a:avLst/>
          </a:prstGeom>
        </p:spPr>
      </p:pic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60420" y="5848222"/>
            <a:ext cx="211949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CE2020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dirty="0"/>
              <a:t>相互交换意见 </a:t>
            </a:r>
          </a:p>
        </p:txBody>
      </p:sp>
      <p:sp>
        <p:nvSpPr>
          <p:cNvPr id="30" name="矩形 29"/>
          <p:cNvSpPr/>
          <p:nvPr/>
        </p:nvSpPr>
        <p:spPr>
          <a:xfrm>
            <a:off x="360420" y="5172226"/>
            <a:ext cx="1826141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E2020"/>
                </a:solidFill>
                <a:latin typeface="+mj-ea"/>
                <a:ea typeface="+mj-ea"/>
              </a:rPr>
              <a:t>归属需求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67" y="108619"/>
            <a:ext cx="426346" cy="38489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54" y="108619"/>
            <a:ext cx="426346" cy="38489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4" y="108619"/>
            <a:ext cx="426346" cy="38489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6" y="108619"/>
            <a:ext cx="426346" cy="38489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08" y="121871"/>
            <a:ext cx="426346" cy="38489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25" y="108619"/>
            <a:ext cx="426346" cy="38489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04797" y="4553556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CE2020"/>
                </a:solidFill>
                <a:latin typeface="+mj-ea"/>
                <a:ea typeface="+mj-ea"/>
              </a:rPr>
              <a:t>接收者意识到的创新需求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2554229" y="5848222"/>
            <a:ext cx="295465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CE2020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dirty="0"/>
              <a:t>给朋友送新奇的礼物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583202" y="5848222"/>
            <a:ext cx="264687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CE2020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dirty="0"/>
              <a:t>分享生活中的乐事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707380" y="1656522"/>
            <a:ext cx="4916557" cy="4015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49356" y="1656522"/>
            <a:ext cx="4916557" cy="4015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9356" y="84974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CE2020"/>
                </a:solidFill>
                <a:latin typeface="+mj-ea"/>
                <a:ea typeface="+mj-ea"/>
              </a:rPr>
              <a:t>启示</a:t>
            </a:r>
          </a:p>
        </p:txBody>
      </p:sp>
      <p:sp>
        <p:nvSpPr>
          <p:cNvPr id="8" name="矩形 7"/>
          <p:cNvSpPr/>
          <p:nvPr/>
        </p:nvSpPr>
        <p:spPr>
          <a:xfrm>
            <a:off x="702364" y="4447488"/>
            <a:ext cx="3416320" cy="728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CE2020"/>
                </a:solidFill>
                <a:latin typeface="+mj-ea"/>
                <a:ea typeface="+mj-ea"/>
              </a:rPr>
              <a:t>发掘未被充分挖掘的细分市场。</a:t>
            </a:r>
            <a:endParaRPr lang="en-US" altLang="zh-CN" dirty="0">
              <a:solidFill>
                <a:srgbClr val="CE2020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dirty="0"/>
              <a:t>类似成功案例：</a:t>
            </a:r>
            <a:r>
              <a:rPr lang="en-US" altLang="zh-CN" dirty="0"/>
              <a:t>PATH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757002" y="4447488"/>
            <a:ext cx="437010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CE2020"/>
                </a:solidFill>
                <a:latin typeface="+mj-ea"/>
                <a:ea typeface="+mj-ea"/>
              </a:rPr>
              <a:t>简单的体验过程。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类似成功案例：韩寒团队</a:t>
            </a:r>
            <a:r>
              <a:rPr lang="en-US" altLang="zh-CN" dirty="0"/>
              <a:t>《One·</a:t>
            </a:r>
            <a:r>
              <a:rPr lang="zh-CN" altLang="en-US" dirty="0"/>
              <a:t>一个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r="13616"/>
          <a:stretch>
            <a:fillRect/>
          </a:stretch>
        </p:blipFill>
        <p:spPr>
          <a:xfrm>
            <a:off x="797449" y="1803737"/>
            <a:ext cx="4620370" cy="26064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b="10619"/>
          <a:stretch>
            <a:fillRect/>
          </a:stretch>
        </p:blipFill>
        <p:spPr>
          <a:xfrm>
            <a:off x="5855473" y="1780248"/>
            <a:ext cx="4620370" cy="26533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597426" y="463826"/>
            <a:ext cx="7023652" cy="5910470"/>
            <a:chOff x="2597426" y="463826"/>
            <a:chExt cx="7023652" cy="5910470"/>
          </a:xfrm>
        </p:grpSpPr>
        <p:sp>
          <p:nvSpPr>
            <p:cNvPr id="6" name="矩形 5"/>
            <p:cNvSpPr/>
            <p:nvPr/>
          </p:nvSpPr>
          <p:spPr>
            <a:xfrm>
              <a:off x="2597426" y="463826"/>
              <a:ext cx="7023652" cy="591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1489" y="657330"/>
              <a:ext cx="6589023" cy="3235081"/>
            </a:xfrm>
            <a:prstGeom prst="rect">
              <a:avLst/>
            </a:prstGeom>
            <a:effectLst/>
          </p:spPr>
        </p:pic>
      </p:grpSp>
      <p:grpSp>
        <p:nvGrpSpPr>
          <p:cNvPr id="9" name="组合 8"/>
          <p:cNvGrpSpPr/>
          <p:nvPr/>
        </p:nvGrpSpPr>
        <p:grpSpPr>
          <a:xfrm>
            <a:off x="2801489" y="4150835"/>
            <a:ext cx="4932092" cy="683787"/>
            <a:chOff x="3453426" y="4889827"/>
            <a:chExt cx="4932092" cy="683787"/>
          </a:xfrm>
        </p:grpSpPr>
        <p:pic>
          <p:nvPicPr>
            <p:cNvPr id="1026" name="Picture 2" descr="https://s-passets-ec.pinimg.com/images/join/pinteres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426" y="4889827"/>
              <a:ext cx="2655826" cy="645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本框 9"/>
            <p:cNvSpPr txBox="1"/>
            <p:nvPr/>
          </p:nvSpPr>
          <p:spPr>
            <a:xfrm>
              <a:off x="6149008" y="4988839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CE2020"/>
                  </a:solidFill>
                  <a:latin typeface="+mj-ea"/>
                  <a:ea typeface="+mj-ea"/>
                </a:rPr>
                <a:t>成功的背后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801489" y="4926307"/>
            <a:ext cx="481168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935" y="43674"/>
            <a:ext cx="914286" cy="8253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90" y="119495"/>
            <a:ext cx="914286" cy="82539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671793" y="565558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19 likes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64400" y="565558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 comments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64468" y="593316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18 </a:t>
            </a:r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repins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05475" y="649357"/>
            <a:ext cx="6581050" cy="3246782"/>
          </a:xfrm>
          <a:prstGeom prst="rect">
            <a:avLst/>
          </a:prstGeom>
          <a:solidFill>
            <a:srgbClr val="CE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973" y="657330"/>
            <a:ext cx="7456054" cy="369449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04d3c70b02549cb22ee71f57539cd7328a6e11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华文细黑"/>
        <a:ea typeface="方正粗宋简体"/>
        <a:cs typeface=""/>
      </a:majorFont>
      <a:minorFont>
        <a:latin typeface="华文细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宽屏</PresentationFormat>
  <Paragraphs>55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方正粗宋简体</vt:lpstr>
      <vt:lpstr>Arial Unicode MS</vt:lpstr>
      <vt:lpstr>华文细黑</vt:lpstr>
      <vt:lpstr>Calibri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曹将</dc:creator>
  <cp:lastModifiedBy>天 下</cp:lastModifiedBy>
  <cp:revision>37</cp:revision>
  <dcterms:created xsi:type="dcterms:W3CDTF">2012-11-18T16:26:00Z</dcterms:created>
  <dcterms:modified xsi:type="dcterms:W3CDTF">2021-01-05T11:09:53Z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