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315" r:id="rId6"/>
    <p:sldId id="317" r:id="rId7"/>
    <p:sldId id="318" r:id="rId8"/>
    <p:sldId id="320" r:id="rId9"/>
    <p:sldId id="288" r:id="rId10"/>
    <p:sldId id="291" r:id="rId11"/>
    <p:sldId id="290" r:id="rId12"/>
    <p:sldId id="292" r:id="rId13"/>
    <p:sldId id="294" r:id="rId14"/>
    <p:sldId id="321" r:id="rId15"/>
    <p:sldId id="304" r:id="rId16"/>
    <p:sldId id="300" r:id="rId17"/>
    <p:sldId id="302" r:id="rId18"/>
    <p:sldId id="324" r:id="rId19"/>
    <p:sldId id="325" r:id="rId20"/>
    <p:sldId id="308" r:id="rId21"/>
    <p:sldId id="309" r:id="rId22"/>
    <p:sldId id="310" r:id="rId23"/>
    <p:sldId id="31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3069">
          <p15:clr>
            <a:srgbClr val="A4A3A4"/>
          </p15:clr>
        </p15:guide>
        <p15:guide id="3" pos="4543">
          <p15:clr>
            <a:srgbClr val="A4A3A4"/>
          </p15:clr>
        </p15:guide>
        <p15:guide id="4" pos="1209">
          <p15:clr>
            <a:srgbClr val="A4A3A4"/>
          </p15:clr>
        </p15:guide>
        <p15:guide id="5" orient="horz" pos="2840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845">
          <p15:clr>
            <a:srgbClr val="A4A3A4"/>
          </p15:clr>
        </p15:guide>
        <p15:guide id="8" pos="347">
          <p15:clr>
            <a:srgbClr val="A4A3A4"/>
          </p15:clr>
        </p15:guide>
        <p15:guide id="9" pos="6966">
          <p15:clr>
            <a:srgbClr val="A4A3A4"/>
          </p15:clr>
        </p15:guide>
        <p15:guide id="10" pos="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191919"/>
    <a:srgbClr val="232323"/>
    <a:srgbClr val="670A00"/>
    <a:srgbClr val="911602"/>
    <a:srgbClr val="E87304"/>
    <a:srgbClr val="0A0A0A"/>
    <a:srgbClr val="090909"/>
    <a:srgbClr val="0F0F0F"/>
    <a:srgbClr val="0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" y="84"/>
      </p:cViewPr>
      <p:guideLst>
        <p:guide orient="horz" pos="1616"/>
        <p:guide pos="3069"/>
        <p:guide pos="4543"/>
        <p:guide pos="1209"/>
        <p:guide orient="horz" pos="2840"/>
        <p:guide orient="horz" pos="391"/>
        <p:guide orient="horz" pos="845"/>
        <p:guide pos="347"/>
        <p:guide pos="6966"/>
        <p:guide pos="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32BF-13EA-43CA-9661-DD99F7187BF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4B794-E744-4FD9-937C-4FBC746B9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D751-F5F4-4547-9EA1-85BB08FF2DB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4465-0F64-4C9A-BC47-86F67859C7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D751-F5F4-4547-9EA1-85BB08FF2DB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4465-0F64-4C9A-BC47-86F67859C7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6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39306"/>
            <a:ext cx="121920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spc="15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参</a:t>
            </a:r>
            <a:r>
              <a:rPr lang="zh-CN" altLang="en-US" sz="9600" b="1" spc="1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与感</a:t>
            </a:r>
            <a:endParaRPr lang="en-US" altLang="zh-CN" sz="9600" b="1" spc="1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1666" y="1865546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100" dirty="0">
                <a:latin typeface="方正兰亭纤黑_GBK" pitchFamily="2" charset="-122"/>
                <a:ea typeface="方正兰亭纤黑_GBK" pitchFamily="2" charset="-122"/>
              </a:rPr>
              <a:t>小米口碑营销内部手册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2243" y="2477564"/>
            <a:ext cx="317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小米联合创始人  黎万强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32" y="3485357"/>
            <a:ext cx="4032139" cy="32953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45" y="128789"/>
            <a:ext cx="1224335" cy="1218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-188686" y="3900714"/>
            <a:ext cx="12569372" cy="2540328"/>
          </a:xfrm>
          <a:prstGeom prst="roundRect">
            <a:avLst>
              <a:gd name="adj" fmla="val 3950"/>
            </a:avLst>
          </a:prstGeom>
          <a:solidFill>
            <a:schemeClr val="bg1">
              <a:alpha val="5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709134"/>
            <a:ext cx="121920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对用户而言：</a:t>
            </a:r>
            <a:endParaRPr lang="en-US" altLang="zh-CN" sz="20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EF9D09"/>
                </a:solidFill>
                <a:latin typeface="方正兰亭纤黑_GBK" pitchFamily="2" charset="-122"/>
                <a:ea typeface="方正兰亭纤黑_GBK" pitchFamily="2" charset="-122"/>
              </a:rPr>
              <a:t>战略如冰山之下看不见，战术如冰山之上可感知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19100" y="5153739"/>
            <a:ext cx="1137285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3977523"/>
            <a:ext cx="1219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战略是坚持做什么不做什么</a:t>
            </a:r>
            <a:endParaRPr lang="en-US" altLang="zh-CN" sz="28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战术是在执行层面如何去做</a:t>
            </a:r>
            <a:endParaRPr lang="en-US" altLang="zh-CN" sz="28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87304"/>
            </a:gs>
            <a:gs pos="59000">
              <a:srgbClr val="911602"/>
            </a:gs>
            <a:gs pos="100000">
              <a:srgbClr val="670A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618411"/>
            <a:ext cx="1219200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>
                <a:solidFill>
                  <a:prstClr val="white"/>
                </a:solidFill>
                <a:effectLst>
                  <a:outerShdw blurRad="190500" dist="127000" dir="5400000" algn="t" rotWithShape="0">
                    <a:prstClr val="black">
                      <a:alpha val="35000"/>
                    </a:prstClr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参与感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1765032"/>
            <a:ext cx="12192000" cy="92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看看小米如何构建用户的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6"/>
          <a:stretch>
            <a:fillRect/>
          </a:stretch>
        </p:blipFill>
        <p:spPr>
          <a:xfrm>
            <a:off x="0" y="-1"/>
            <a:ext cx="12779831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91000">
                <a:schemeClr val="tx1">
                  <a:alpha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316785" y="596126"/>
            <a:ext cx="706694" cy="706694"/>
            <a:chOff x="1352520" y="466878"/>
            <a:chExt cx="950686" cy="950686"/>
          </a:xfrm>
        </p:grpSpPr>
        <p:sp>
          <p:nvSpPr>
            <p:cNvPr id="52" name="圆角矩形 51"/>
            <p:cNvSpPr/>
            <p:nvPr/>
          </p:nvSpPr>
          <p:spPr>
            <a:xfrm>
              <a:off x="1352520" y="466878"/>
              <a:ext cx="950686" cy="950686"/>
            </a:xfrm>
            <a:prstGeom prst="roundRect">
              <a:avLst/>
            </a:prstGeom>
            <a:gradFill>
              <a:gsLst>
                <a:gs pos="0">
                  <a:srgbClr val="668BE7"/>
                </a:gs>
                <a:gs pos="100000">
                  <a:srgbClr val="4D68DD"/>
                </a:gs>
              </a:gsLst>
              <a:lin ang="5400000" scaled="0"/>
            </a:gradFill>
            <a:ln w="25400"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606325" y="597903"/>
              <a:ext cx="443075" cy="688636"/>
              <a:chOff x="9653343" y="2742224"/>
              <a:chExt cx="763570" cy="1186756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54" name="圆角矩形 7177"/>
              <p:cNvSpPr/>
              <p:nvPr/>
            </p:nvSpPr>
            <p:spPr>
              <a:xfrm>
                <a:off x="9653343" y="2742224"/>
                <a:ext cx="763570" cy="1186756"/>
              </a:xfrm>
              <a:custGeom>
                <a:avLst/>
                <a:gdLst/>
                <a:ahLst/>
                <a:cxnLst/>
                <a:rect l="l" t="t" r="r" b="b"/>
                <a:pathLst>
                  <a:path w="3168352" h="4374096">
                    <a:moveTo>
                      <a:pt x="1584176" y="4115631"/>
                    </a:moveTo>
                    <a:cubicBezTo>
                      <a:pt x="1533675" y="4115631"/>
                      <a:pt x="1492736" y="4156570"/>
                      <a:pt x="1492736" y="4207071"/>
                    </a:cubicBezTo>
                    <a:cubicBezTo>
                      <a:pt x="1492736" y="4257572"/>
                      <a:pt x="1533675" y="4298511"/>
                      <a:pt x="1584176" y="4298511"/>
                    </a:cubicBezTo>
                    <a:cubicBezTo>
                      <a:pt x="1634677" y="4298511"/>
                      <a:pt x="1675616" y="4257572"/>
                      <a:pt x="1675616" y="4207071"/>
                    </a:cubicBezTo>
                    <a:cubicBezTo>
                      <a:pt x="1675616" y="4156570"/>
                      <a:pt x="1634677" y="4115631"/>
                      <a:pt x="1584176" y="4115631"/>
                    </a:cubicBezTo>
                    <a:close/>
                    <a:moveTo>
                      <a:pt x="671590" y="297212"/>
                    </a:moveTo>
                    <a:cubicBezTo>
                      <a:pt x="419580" y="297212"/>
                      <a:pt x="215284" y="501508"/>
                      <a:pt x="215284" y="753518"/>
                    </a:cubicBezTo>
                    <a:lnTo>
                      <a:pt x="215284" y="3620578"/>
                    </a:lnTo>
                    <a:cubicBezTo>
                      <a:pt x="215284" y="3872588"/>
                      <a:pt x="419580" y="4076884"/>
                      <a:pt x="671590" y="4076884"/>
                    </a:cubicBezTo>
                    <a:lnTo>
                      <a:pt x="2496762" y="4076884"/>
                    </a:lnTo>
                    <a:cubicBezTo>
                      <a:pt x="2748772" y="4076884"/>
                      <a:pt x="2953068" y="3872588"/>
                      <a:pt x="2953068" y="3620578"/>
                    </a:cubicBezTo>
                    <a:lnTo>
                      <a:pt x="2953068" y="753518"/>
                    </a:lnTo>
                    <a:cubicBezTo>
                      <a:pt x="2953068" y="501508"/>
                      <a:pt x="2748772" y="297212"/>
                      <a:pt x="2496762" y="297212"/>
                    </a:cubicBezTo>
                    <a:close/>
                    <a:moveTo>
                      <a:pt x="528070" y="0"/>
                    </a:moveTo>
                    <a:lnTo>
                      <a:pt x="2640282" y="0"/>
                    </a:lnTo>
                    <a:cubicBezTo>
                      <a:pt x="2931928" y="0"/>
                      <a:pt x="3168352" y="236424"/>
                      <a:pt x="3168352" y="528070"/>
                    </a:cubicBezTo>
                    <a:lnTo>
                      <a:pt x="3168352" y="3846026"/>
                    </a:lnTo>
                    <a:cubicBezTo>
                      <a:pt x="3168352" y="4137672"/>
                      <a:pt x="2931928" y="4374096"/>
                      <a:pt x="2640282" y="4374096"/>
                    </a:cubicBezTo>
                    <a:lnTo>
                      <a:pt x="528070" y="4374096"/>
                    </a:lnTo>
                    <a:cubicBezTo>
                      <a:pt x="236424" y="4374096"/>
                      <a:pt x="0" y="4137672"/>
                      <a:pt x="0" y="3846026"/>
                    </a:cubicBezTo>
                    <a:lnTo>
                      <a:pt x="0" y="528070"/>
                    </a:lnTo>
                    <a:cubicBezTo>
                      <a:pt x="0" y="236424"/>
                      <a:pt x="236424" y="0"/>
                      <a:pt x="5280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上箭头 54"/>
              <p:cNvSpPr/>
              <p:nvPr/>
            </p:nvSpPr>
            <p:spPr>
              <a:xfrm>
                <a:off x="9818311" y="2989759"/>
                <a:ext cx="433633" cy="593888"/>
              </a:xfrm>
              <a:prstGeom prst="upArrow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1125779" y="101081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Orange Friday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200538" y="1614714"/>
            <a:ext cx="3682133" cy="1386863"/>
            <a:chOff x="1556138" y="1614714"/>
            <a:chExt cx="3682133" cy="1386863"/>
          </a:xfrm>
        </p:grpSpPr>
        <p:grpSp>
          <p:nvGrpSpPr>
            <p:cNvPr id="58" name="组合 57"/>
            <p:cNvGrpSpPr/>
            <p:nvPr/>
          </p:nvGrpSpPr>
          <p:grpSpPr>
            <a:xfrm>
              <a:off x="1560512" y="1614714"/>
              <a:ext cx="3677759" cy="1386863"/>
              <a:chOff x="1560512" y="1614714"/>
              <a:chExt cx="3677759" cy="1386863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560512" y="1614714"/>
                <a:ext cx="3281929" cy="897498"/>
                <a:chOff x="1560512" y="1614714"/>
                <a:chExt cx="3281929" cy="897498"/>
              </a:xfrm>
            </p:grpSpPr>
            <p:sp>
              <p:nvSpPr>
                <p:cNvPr id="63" name="圆角矩形 62"/>
                <p:cNvSpPr/>
                <p:nvPr/>
              </p:nvSpPr>
              <p:spPr>
                <a:xfrm>
                  <a:off x="1560512" y="1614714"/>
                  <a:ext cx="3281929" cy="897498"/>
                </a:xfrm>
                <a:prstGeom prst="roundRect">
                  <a:avLst>
                    <a:gd name="adj" fmla="val 3950"/>
                  </a:avLst>
                </a:prstGeom>
                <a:solidFill>
                  <a:schemeClr val="bg1">
                    <a:alpha val="5000"/>
                  </a:schemeClr>
                </a:solidFill>
                <a:ln w="12700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4" name="直接连接符 63"/>
                <p:cNvCxnSpPr/>
                <p:nvPr/>
              </p:nvCxnSpPr>
              <p:spPr>
                <a:xfrm>
                  <a:off x="1560513" y="2004139"/>
                  <a:ext cx="3281928" cy="0"/>
                </a:xfrm>
                <a:prstGeom prst="line">
                  <a:avLst/>
                </a:prstGeom>
                <a:ln w="1270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文本框 53"/>
              <p:cNvSpPr txBox="1"/>
              <p:nvPr/>
            </p:nvSpPr>
            <p:spPr>
              <a:xfrm>
                <a:off x="1560512" y="2022848"/>
                <a:ext cx="3677759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用户参与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MIUI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测试和发布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</p:grpSp>
        <p:sp>
          <p:nvSpPr>
            <p:cNvPr id="59" name="圆角矩形 58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00537" y="2855396"/>
            <a:ext cx="3286304" cy="1439878"/>
            <a:chOff x="1556137" y="2980251"/>
            <a:chExt cx="3286304" cy="1439878"/>
          </a:xfrm>
        </p:grpSpPr>
        <p:grpSp>
          <p:nvGrpSpPr>
            <p:cNvPr id="66" name="组合 65"/>
            <p:cNvGrpSpPr/>
            <p:nvPr/>
          </p:nvGrpSpPr>
          <p:grpSpPr>
            <a:xfrm>
              <a:off x="1560512" y="2980251"/>
              <a:ext cx="3281929" cy="1439878"/>
              <a:chOff x="1560512" y="2980251"/>
              <a:chExt cx="3281929" cy="1439878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1560512" y="2980251"/>
                <a:ext cx="3281929" cy="1439878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圆角矩形 66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00536" y="4598822"/>
            <a:ext cx="3286305" cy="1531521"/>
            <a:chOff x="1556136" y="4652962"/>
            <a:chExt cx="3286305" cy="1531521"/>
          </a:xfrm>
        </p:grpSpPr>
        <p:grpSp>
          <p:nvGrpSpPr>
            <p:cNvPr id="73" name="组合 72"/>
            <p:cNvGrpSpPr/>
            <p:nvPr/>
          </p:nvGrpSpPr>
          <p:grpSpPr>
            <a:xfrm>
              <a:off x="1560512" y="4652962"/>
              <a:ext cx="3281929" cy="1531521"/>
              <a:chOff x="1560512" y="2980250"/>
              <a:chExt cx="3281929" cy="1531521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1560512" y="2980250"/>
                <a:ext cx="3281929" cy="1531521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圆角矩形 73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71959" y="4680042"/>
              <a:ext cx="13965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-221102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橙色星期五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82" name="文本框 53"/>
          <p:cNvSpPr txBox="1"/>
          <p:nvPr/>
        </p:nvSpPr>
        <p:spPr>
          <a:xfrm>
            <a:off x="1204912" y="3263530"/>
            <a:ext cx="3677759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论坛讨论</a:t>
            </a:r>
            <a:endParaRPr lang="en-US" altLang="zh-CN" sz="16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每周五更新</a:t>
            </a:r>
            <a:endParaRPr lang="en-US" altLang="zh-CN" sz="16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开展荣誉开发组</a:t>
            </a:r>
          </a:p>
        </p:txBody>
      </p:sp>
      <p:sp>
        <p:nvSpPr>
          <p:cNvPr id="36" name="文本框 53"/>
          <p:cNvSpPr txBox="1"/>
          <p:nvPr/>
        </p:nvSpPr>
        <p:spPr>
          <a:xfrm>
            <a:off x="1204912" y="5006957"/>
            <a:ext cx="367775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成功升级分享</a:t>
            </a:r>
            <a:endParaRPr lang="en-US" altLang="zh-CN" sz="16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四格体验报告</a:t>
            </a:r>
            <a:endParaRPr lang="en-US" altLang="zh-CN" sz="16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微电影</a:t>
            </a:r>
            <a:r>
              <a:rPr lang="en-US" altLang="zh-CN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《100</a:t>
            </a: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个梦想赞助商</a:t>
            </a:r>
            <a:r>
              <a:rPr lang="en-US" altLang="zh-CN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》</a:t>
            </a:r>
            <a:endParaRPr lang="zh-CN" altLang="en-US" sz="16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1600" dirty="0"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chemeClr val="tx1">
                  <a:alpha val="0"/>
                </a:schemeClr>
              </a:gs>
              <a:gs pos="99000">
                <a:schemeClr val="tx1">
                  <a:alpha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316785" y="596126"/>
            <a:ext cx="706694" cy="706694"/>
          </a:xfrm>
          <a:prstGeom prst="roundRect">
            <a:avLst/>
          </a:prstGeom>
          <a:gradFill>
            <a:gsLst>
              <a:gs pos="0">
                <a:srgbClr val="9AD754"/>
              </a:gs>
              <a:gs pos="100000">
                <a:srgbClr val="67B339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125779" y="101081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Red Tuesday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200538" y="1614714"/>
            <a:ext cx="3682133" cy="1091398"/>
            <a:chOff x="1556138" y="1614714"/>
            <a:chExt cx="3682133" cy="1091398"/>
          </a:xfrm>
        </p:grpSpPr>
        <p:grpSp>
          <p:nvGrpSpPr>
            <p:cNvPr id="43" name="组合 42"/>
            <p:cNvGrpSpPr/>
            <p:nvPr/>
          </p:nvGrpSpPr>
          <p:grpSpPr>
            <a:xfrm>
              <a:off x="1560512" y="1614714"/>
              <a:ext cx="3677759" cy="1091398"/>
              <a:chOff x="1560512" y="1614714"/>
              <a:chExt cx="3677759" cy="109139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560512" y="1614714"/>
                <a:ext cx="3281929" cy="897498"/>
                <a:chOff x="1560512" y="1614714"/>
                <a:chExt cx="3281929" cy="897498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1560512" y="1614714"/>
                  <a:ext cx="3281929" cy="897498"/>
                </a:xfrm>
                <a:prstGeom prst="roundRect">
                  <a:avLst>
                    <a:gd name="adj" fmla="val 3950"/>
                  </a:avLst>
                </a:prstGeom>
                <a:solidFill>
                  <a:schemeClr val="bg1">
                    <a:alpha val="5000"/>
                  </a:schemeClr>
                </a:solidFill>
                <a:ln w="12700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1560513" y="2004139"/>
                  <a:ext cx="3281928" cy="0"/>
                </a:xfrm>
                <a:prstGeom prst="line">
                  <a:avLst/>
                </a:prstGeom>
                <a:ln w="1270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文本框 53"/>
              <p:cNvSpPr txBox="1"/>
              <p:nvPr/>
            </p:nvSpPr>
            <p:spPr>
              <a:xfrm>
                <a:off x="1560512" y="2022848"/>
                <a:ext cx="3677759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小米网开放购买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</p:grpSp>
        <p:sp>
          <p:nvSpPr>
            <p:cNvPr id="44" name="圆角矩形 43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00537" y="2855396"/>
            <a:ext cx="3682134" cy="876118"/>
            <a:chOff x="1556137" y="2980251"/>
            <a:chExt cx="3682134" cy="876118"/>
          </a:xfrm>
        </p:grpSpPr>
        <p:grpSp>
          <p:nvGrpSpPr>
            <p:cNvPr id="51" name="组合 50"/>
            <p:cNvGrpSpPr/>
            <p:nvPr/>
          </p:nvGrpSpPr>
          <p:grpSpPr>
            <a:xfrm>
              <a:off x="1560512" y="2980251"/>
              <a:ext cx="3677759" cy="876118"/>
              <a:chOff x="1560512" y="2980251"/>
              <a:chExt cx="3677759" cy="876118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1560512" y="2980251"/>
                <a:ext cx="3281929" cy="876118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53"/>
              <p:cNvSpPr txBox="1"/>
              <p:nvPr/>
            </p:nvSpPr>
            <p:spPr>
              <a:xfrm>
                <a:off x="1560512" y="3388385"/>
                <a:ext cx="36777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预约、抢购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圆角矩形 51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0536" y="4050336"/>
            <a:ext cx="3286305" cy="1476811"/>
            <a:chOff x="1556136" y="4652962"/>
            <a:chExt cx="3286305" cy="1476811"/>
          </a:xfrm>
        </p:grpSpPr>
        <p:grpSp>
          <p:nvGrpSpPr>
            <p:cNvPr id="58" name="组合 57"/>
            <p:cNvGrpSpPr/>
            <p:nvPr/>
          </p:nvGrpSpPr>
          <p:grpSpPr>
            <a:xfrm>
              <a:off x="1560512" y="4652962"/>
              <a:ext cx="3281929" cy="1476811"/>
              <a:chOff x="1560512" y="2980250"/>
              <a:chExt cx="3281929" cy="1476811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560512" y="2980250"/>
                <a:ext cx="3281929" cy="1476811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圆角矩形 58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71959" y="4680042"/>
              <a:ext cx="13965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-221102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红色星期二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67" name="文本框 53"/>
          <p:cNvSpPr txBox="1"/>
          <p:nvPr/>
        </p:nvSpPr>
        <p:spPr>
          <a:xfrm>
            <a:off x="1204912" y="4458471"/>
            <a:ext cx="3677759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每次开放购买结果公布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预约分享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晒单赢免单</a:t>
            </a:r>
            <a:endParaRPr lang="zh-CN" altLang="en-US" sz="16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817" y="635335"/>
            <a:ext cx="2612814" cy="559070"/>
            <a:chOff x="5785712" y="1463468"/>
            <a:chExt cx="2612814" cy="559070"/>
          </a:xfrm>
        </p:grpSpPr>
        <p:sp>
          <p:nvSpPr>
            <p:cNvPr id="68" name="文本框 3"/>
            <p:cNvSpPr txBox="1"/>
            <p:nvPr/>
          </p:nvSpPr>
          <p:spPr>
            <a:xfrm>
              <a:off x="5785712" y="1463468"/>
              <a:ext cx="2612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mi.com</a:t>
              </a:r>
              <a:endParaRPr lang="zh-CN" altLang="en-US" sz="2400" b="1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6016569" y="1683032"/>
              <a:ext cx="275426" cy="339506"/>
            </a:xfrm>
            <a:custGeom>
              <a:avLst/>
              <a:gdLst>
                <a:gd name="T0" fmla="*/ 61 w 128"/>
                <a:gd name="T1" fmla="*/ 17 h 158"/>
                <a:gd name="T2" fmla="*/ 64 w 128"/>
                <a:gd name="T3" fmla="*/ 67 h 158"/>
                <a:gd name="T4" fmla="*/ 68 w 128"/>
                <a:gd name="T5" fmla="*/ 53 h 158"/>
                <a:gd name="T6" fmla="*/ 77 w 128"/>
                <a:gd name="T7" fmla="*/ 47 h 158"/>
                <a:gd name="T8" fmla="*/ 84 w 128"/>
                <a:gd name="T9" fmla="*/ 60 h 158"/>
                <a:gd name="T10" fmla="*/ 89 w 128"/>
                <a:gd name="T11" fmla="*/ 61 h 158"/>
                <a:gd name="T12" fmla="*/ 94 w 128"/>
                <a:gd name="T13" fmla="*/ 53 h 158"/>
                <a:gd name="T14" fmla="*/ 105 w 128"/>
                <a:gd name="T15" fmla="*/ 60 h 158"/>
                <a:gd name="T16" fmla="*/ 104 w 128"/>
                <a:gd name="T17" fmla="*/ 63 h 158"/>
                <a:gd name="T18" fmla="*/ 104 w 128"/>
                <a:gd name="T19" fmla="*/ 71 h 158"/>
                <a:gd name="T20" fmla="*/ 106 w 128"/>
                <a:gd name="T21" fmla="*/ 69 h 158"/>
                <a:gd name="T22" fmla="*/ 116 w 128"/>
                <a:gd name="T23" fmla="*/ 69 h 158"/>
                <a:gd name="T24" fmla="*/ 101 w 128"/>
                <a:gd name="T25" fmla="*/ 131 h 158"/>
                <a:gd name="T26" fmla="*/ 56 w 128"/>
                <a:gd name="T27" fmla="*/ 148 h 158"/>
                <a:gd name="T28" fmla="*/ 40 w 128"/>
                <a:gd name="T29" fmla="*/ 112 h 158"/>
                <a:gd name="T30" fmla="*/ 14 w 128"/>
                <a:gd name="T31" fmla="*/ 80 h 158"/>
                <a:gd name="T32" fmla="*/ 25 w 128"/>
                <a:gd name="T33" fmla="*/ 79 h 158"/>
                <a:gd name="T34" fmla="*/ 42 w 128"/>
                <a:gd name="T35" fmla="*/ 91 h 158"/>
                <a:gd name="T36" fmla="*/ 46 w 128"/>
                <a:gd name="T37" fmla="*/ 18 h 158"/>
                <a:gd name="T38" fmla="*/ 53 w 128"/>
                <a:gd name="T39" fmla="*/ 10 h 158"/>
                <a:gd name="T40" fmla="*/ 53 w 128"/>
                <a:gd name="T41" fmla="*/ 0 h 158"/>
                <a:gd name="T42" fmla="*/ 36 w 128"/>
                <a:gd name="T43" fmla="*/ 18 h 158"/>
                <a:gd name="T44" fmla="*/ 36 w 128"/>
                <a:gd name="T45" fmla="*/ 75 h 158"/>
                <a:gd name="T46" fmla="*/ 20 w 128"/>
                <a:gd name="T47" fmla="*/ 67 h 158"/>
                <a:gd name="T48" fmla="*/ 8 w 128"/>
                <a:gd name="T49" fmla="*/ 98 h 158"/>
                <a:gd name="T50" fmla="*/ 46 w 128"/>
                <a:gd name="T51" fmla="*/ 135 h 158"/>
                <a:gd name="T52" fmla="*/ 46 w 128"/>
                <a:gd name="T53" fmla="*/ 158 h 158"/>
                <a:gd name="T54" fmla="*/ 101 w 128"/>
                <a:gd name="T55" fmla="*/ 158 h 158"/>
                <a:gd name="T56" fmla="*/ 111 w 128"/>
                <a:gd name="T57" fmla="*/ 148 h 158"/>
                <a:gd name="T58" fmla="*/ 125 w 128"/>
                <a:gd name="T59" fmla="*/ 87 h 158"/>
                <a:gd name="T60" fmla="*/ 125 w 128"/>
                <a:gd name="T61" fmla="*/ 86 h 158"/>
                <a:gd name="T62" fmla="*/ 128 w 128"/>
                <a:gd name="T63" fmla="*/ 74 h 158"/>
                <a:gd name="T64" fmla="*/ 115 w 128"/>
                <a:gd name="T65" fmla="*/ 57 h 158"/>
                <a:gd name="T66" fmla="*/ 94 w 128"/>
                <a:gd name="T67" fmla="*/ 43 h 158"/>
                <a:gd name="T68" fmla="*/ 77 w 128"/>
                <a:gd name="T69" fmla="*/ 37 h 158"/>
                <a:gd name="T70" fmla="*/ 71 w 128"/>
                <a:gd name="T71" fmla="*/ 38 h 158"/>
                <a:gd name="T72" fmla="*/ 71 w 128"/>
                <a:gd name="T73" fmla="*/ 17 h 158"/>
                <a:gd name="T74" fmla="*/ 53 w 128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58">
                  <a:moveTo>
                    <a:pt x="53" y="10"/>
                  </a:moveTo>
                  <a:cubicBezTo>
                    <a:pt x="57" y="10"/>
                    <a:pt x="61" y="13"/>
                    <a:pt x="61" y="17"/>
                  </a:cubicBezTo>
                  <a:cubicBezTo>
                    <a:pt x="61" y="17"/>
                    <a:pt x="61" y="63"/>
                    <a:pt x="61" y="64"/>
                  </a:cubicBezTo>
                  <a:cubicBezTo>
                    <a:pt x="61" y="66"/>
                    <a:pt x="62" y="67"/>
                    <a:pt x="64" y="67"/>
                  </a:cubicBezTo>
                  <a:cubicBezTo>
                    <a:pt x="66" y="67"/>
                    <a:pt x="68" y="65"/>
                    <a:pt x="68" y="6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49"/>
                    <a:pt x="71" y="47"/>
                    <a:pt x="75" y="47"/>
                  </a:cubicBezTo>
                  <a:cubicBezTo>
                    <a:pt x="76" y="47"/>
                    <a:pt x="76" y="47"/>
                    <a:pt x="77" y="47"/>
                  </a:cubicBezTo>
                  <a:cubicBezTo>
                    <a:pt x="80" y="47"/>
                    <a:pt x="83" y="48"/>
                    <a:pt x="83" y="5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3"/>
                    <a:pt x="85" y="63"/>
                    <a:pt x="86" y="63"/>
                  </a:cubicBezTo>
                  <a:cubicBezTo>
                    <a:pt x="87" y="63"/>
                    <a:pt x="89" y="61"/>
                    <a:pt x="89" y="61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0" y="54"/>
                    <a:pt x="92" y="53"/>
                    <a:pt x="94" y="53"/>
                  </a:cubicBezTo>
                  <a:cubicBezTo>
                    <a:pt x="95" y="53"/>
                    <a:pt x="96" y="53"/>
                    <a:pt x="97" y="54"/>
                  </a:cubicBezTo>
                  <a:cubicBezTo>
                    <a:pt x="101" y="54"/>
                    <a:pt x="105" y="56"/>
                    <a:pt x="105" y="60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4" y="63"/>
                    <a:pt x="101" y="72"/>
                    <a:pt x="103" y="72"/>
                  </a:cubicBezTo>
                  <a:cubicBezTo>
                    <a:pt x="104" y="72"/>
                    <a:pt x="104" y="72"/>
                    <a:pt x="104" y="71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7"/>
                    <a:pt x="109" y="67"/>
                    <a:pt x="110" y="67"/>
                  </a:cubicBezTo>
                  <a:cubicBezTo>
                    <a:pt x="112" y="67"/>
                    <a:pt x="113" y="68"/>
                    <a:pt x="116" y="69"/>
                  </a:cubicBezTo>
                  <a:cubicBezTo>
                    <a:pt x="119" y="71"/>
                    <a:pt x="118" y="75"/>
                    <a:pt x="116" y="83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48" y="125"/>
                    <a:pt x="40" y="112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2" y="88"/>
                    <a:pt x="11" y="83"/>
                    <a:pt x="14" y="80"/>
                  </a:cubicBezTo>
                  <a:cubicBezTo>
                    <a:pt x="15" y="78"/>
                    <a:pt x="18" y="77"/>
                    <a:pt x="20" y="77"/>
                  </a:cubicBezTo>
                  <a:cubicBezTo>
                    <a:pt x="22" y="77"/>
                    <a:pt x="23" y="77"/>
                    <a:pt x="25" y="7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45" y="91"/>
                    <a:pt x="46" y="84"/>
                    <a:pt x="46" y="6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4"/>
                    <a:pt x="49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48" y="0"/>
                    <a:pt x="43" y="2"/>
                    <a:pt x="40" y="6"/>
                  </a:cubicBezTo>
                  <a:cubicBezTo>
                    <a:pt x="37" y="9"/>
                    <a:pt x="35" y="13"/>
                    <a:pt x="36" y="1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70"/>
                    <a:pt x="36" y="73"/>
                    <a:pt x="36" y="75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8" y="68"/>
                    <a:pt x="24" y="67"/>
                    <a:pt x="20" y="67"/>
                  </a:cubicBezTo>
                  <a:cubicBezTo>
                    <a:pt x="15" y="67"/>
                    <a:pt x="10" y="69"/>
                    <a:pt x="6" y="73"/>
                  </a:cubicBezTo>
                  <a:cubicBezTo>
                    <a:pt x="0" y="81"/>
                    <a:pt x="1" y="92"/>
                    <a:pt x="8" y="9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7" y="127"/>
                    <a:pt x="42" y="132"/>
                    <a:pt x="46" y="135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7" y="80"/>
                    <a:pt x="128" y="77"/>
                    <a:pt x="128" y="74"/>
                  </a:cubicBezTo>
                  <a:cubicBezTo>
                    <a:pt x="128" y="66"/>
                    <a:pt x="124" y="62"/>
                    <a:pt x="121" y="61"/>
                  </a:cubicBezTo>
                  <a:cubicBezTo>
                    <a:pt x="119" y="59"/>
                    <a:pt x="117" y="58"/>
                    <a:pt x="115" y="57"/>
                  </a:cubicBezTo>
                  <a:cubicBezTo>
                    <a:pt x="114" y="52"/>
                    <a:pt x="109" y="46"/>
                    <a:pt x="99" y="44"/>
                  </a:cubicBezTo>
                  <a:cubicBezTo>
                    <a:pt x="97" y="43"/>
                    <a:pt x="96" y="43"/>
                    <a:pt x="94" y="43"/>
                  </a:cubicBezTo>
                  <a:cubicBezTo>
                    <a:pt x="93" y="43"/>
                    <a:pt x="92" y="43"/>
                    <a:pt x="91" y="44"/>
                  </a:cubicBezTo>
                  <a:cubicBezTo>
                    <a:pt x="88" y="40"/>
                    <a:pt x="84" y="37"/>
                    <a:pt x="77" y="37"/>
                  </a:cubicBezTo>
                  <a:cubicBezTo>
                    <a:pt x="76" y="37"/>
                    <a:pt x="75" y="37"/>
                    <a:pt x="75" y="37"/>
                  </a:cubicBezTo>
                  <a:cubicBezTo>
                    <a:pt x="73" y="37"/>
                    <a:pt x="72" y="37"/>
                    <a:pt x="71" y="38"/>
                  </a:cubicBezTo>
                  <a:cubicBezTo>
                    <a:pt x="71" y="28"/>
                    <a:pt x="71" y="19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7"/>
                    <a:pt x="6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17064"/>
          <a:stretch>
            <a:fillRect/>
          </a:stretch>
        </p:blipFill>
        <p:spPr>
          <a:xfrm>
            <a:off x="1413217" y="-47138"/>
            <a:ext cx="12192000" cy="6930538"/>
          </a:xfrm>
          <a:prstGeom prst="rect">
            <a:avLst/>
          </a:prstGeom>
        </p:spPr>
      </p:pic>
      <p:sp>
        <p:nvSpPr>
          <p:cNvPr id="68" name="圆角矩形 67"/>
          <p:cNvSpPr/>
          <p:nvPr/>
        </p:nvSpPr>
        <p:spPr>
          <a:xfrm>
            <a:off x="316785" y="596126"/>
            <a:ext cx="706694" cy="706694"/>
          </a:xfrm>
          <a:prstGeom prst="roundRect">
            <a:avLst/>
          </a:prstGeom>
          <a:gradFill>
            <a:gsLst>
              <a:gs pos="0">
                <a:srgbClr val="C92F6D"/>
              </a:gs>
              <a:gs pos="100000">
                <a:srgbClr val="D53A40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125779" y="101081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Fan events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200538" y="1614713"/>
            <a:ext cx="3286303" cy="1176625"/>
            <a:chOff x="1556138" y="1614713"/>
            <a:chExt cx="3286303" cy="1176625"/>
          </a:xfrm>
        </p:grpSpPr>
        <p:grpSp>
          <p:nvGrpSpPr>
            <p:cNvPr id="77" name="组合 76"/>
            <p:cNvGrpSpPr/>
            <p:nvPr/>
          </p:nvGrpSpPr>
          <p:grpSpPr>
            <a:xfrm>
              <a:off x="1560512" y="1614713"/>
              <a:ext cx="3281929" cy="1176625"/>
              <a:chOff x="1560512" y="1614713"/>
              <a:chExt cx="3281929" cy="1176625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1560512" y="1614713"/>
                <a:ext cx="3281929" cy="1176625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1560513" y="2004139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圆角矩形 74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00537" y="3125970"/>
            <a:ext cx="3286304" cy="1478065"/>
            <a:chOff x="1556137" y="2980250"/>
            <a:chExt cx="3286304" cy="1478065"/>
          </a:xfrm>
        </p:grpSpPr>
        <p:grpSp>
          <p:nvGrpSpPr>
            <p:cNvPr id="82" name="组合 81"/>
            <p:cNvGrpSpPr/>
            <p:nvPr/>
          </p:nvGrpSpPr>
          <p:grpSpPr>
            <a:xfrm>
              <a:off x="1560512" y="2980250"/>
              <a:ext cx="3281929" cy="1478065"/>
              <a:chOff x="1560512" y="2980250"/>
              <a:chExt cx="3281929" cy="1478065"/>
            </a:xfrm>
          </p:grpSpPr>
          <p:sp>
            <p:nvSpPr>
              <p:cNvPr id="85" name="圆角矩形 84"/>
              <p:cNvSpPr/>
              <p:nvPr/>
            </p:nvSpPr>
            <p:spPr>
              <a:xfrm>
                <a:off x="1560512" y="2980250"/>
                <a:ext cx="3281929" cy="1478065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圆角矩形 82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200536" y="4943816"/>
            <a:ext cx="3286305" cy="1498479"/>
            <a:chOff x="1556136" y="4652962"/>
            <a:chExt cx="3286305" cy="1498479"/>
          </a:xfrm>
        </p:grpSpPr>
        <p:grpSp>
          <p:nvGrpSpPr>
            <p:cNvPr id="89" name="组合 88"/>
            <p:cNvGrpSpPr/>
            <p:nvPr/>
          </p:nvGrpSpPr>
          <p:grpSpPr>
            <a:xfrm>
              <a:off x="1560512" y="4652962"/>
              <a:ext cx="3281929" cy="1498479"/>
              <a:chOff x="1560512" y="2980250"/>
              <a:chExt cx="3281929" cy="149847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1560512" y="2980250"/>
                <a:ext cx="3281929" cy="1498479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圆角矩形 89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571959" y="4680042"/>
              <a:ext cx="13965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-221102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爆米花活动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98" name="文本框 53"/>
          <p:cNvSpPr txBox="1"/>
          <p:nvPr/>
        </p:nvSpPr>
        <p:spPr>
          <a:xfrm>
            <a:off x="1204912" y="2022848"/>
            <a:ext cx="3677759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线下活动地址选择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设计现场活动内容</a:t>
            </a:r>
          </a:p>
        </p:txBody>
      </p:sp>
      <p:sp>
        <p:nvSpPr>
          <p:cNvPr id="99" name="文本框 53"/>
          <p:cNvSpPr txBox="1"/>
          <p:nvPr/>
        </p:nvSpPr>
        <p:spPr>
          <a:xfrm>
            <a:off x="1204912" y="3534105"/>
            <a:ext cx="3677759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论坛投票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论坛上传活动方案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各地同城会</a:t>
            </a:r>
          </a:p>
        </p:txBody>
      </p:sp>
      <p:sp>
        <p:nvSpPr>
          <p:cNvPr id="102" name="文本框 53"/>
          <p:cNvSpPr txBox="1"/>
          <p:nvPr/>
        </p:nvSpPr>
        <p:spPr>
          <a:xfrm>
            <a:off x="1204912" y="5351951"/>
            <a:ext cx="3677759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现场微博分享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年度爆米花盛典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爆米花杂志</a:t>
            </a:r>
            <a:endParaRPr lang="zh-CN" altLang="en-US" sz="1600" dirty="0"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58423" y="649225"/>
            <a:ext cx="423418" cy="600495"/>
            <a:chOff x="9901901" y="2769216"/>
            <a:chExt cx="834403" cy="1210026"/>
          </a:xfrm>
          <a:solidFill>
            <a:schemeClr val="bg1"/>
          </a:solidFill>
        </p:grpSpPr>
        <p:sp>
          <p:nvSpPr>
            <p:cNvPr id="105" name="Freeform 50"/>
            <p:cNvSpPr/>
            <p:nvPr/>
          </p:nvSpPr>
          <p:spPr bwMode="auto">
            <a:xfrm>
              <a:off x="10283260" y="2838032"/>
              <a:ext cx="103225" cy="94623"/>
            </a:xfrm>
            <a:custGeom>
              <a:avLst/>
              <a:gdLst>
                <a:gd name="T0" fmla="*/ 0 w 15"/>
                <a:gd name="T1" fmla="*/ 9 h 14"/>
                <a:gd name="T2" fmla="*/ 4 w 15"/>
                <a:gd name="T3" fmla="*/ 12 h 14"/>
                <a:gd name="T4" fmla="*/ 8 w 15"/>
                <a:gd name="T5" fmla="*/ 14 h 14"/>
                <a:gd name="T6" fmla="*/ 10 w 15"/>
                <a:gd name="T7" fmla="*/ 12 h 14"/>
                <a:gd name="T8" fmla="*/ 11 w 15"/>
                <a:gd name="T9" fmla="*/ 12 h 14"/>
                <a:gd name="T10" fmla="*/ 14 w 15"/>
                <a:gd name="T11" fmla="*/ 6 h 14"/>
                <a:gd name="T12" fmla="*/ 13 w 15"/>
                <a:gd name="T13" fmla="*/ 4 h 14"/>
                <a:gd name="T14" fmla="*/ 13 w 15"/>
                <a:gd name="T15" fmla="*/ 2 h 14"/>
                <a:gd name="T16" fmla="*/ 10 w 15"/>
                <a:gd name="T17" fmla="*/ 0 h 14"/>
                <a:gd name="T18" fmla="*/ 8 w 15"/>
                <a:gd name="T19" fmla="*/ 2 h 14"/>
                <a:gd name="T20" fmla="*/ 4 w 15"/>
                <a:gd name="T21" fmla="*/ 0 h 14"/>
                <a:gd name="T22" fmla="*/ 1 w 15"/>
                <a:gd name="T23" fmla="*/ 6 h 14"/>
                <a:gd name="T24" fmla="*/ 0 w 15"/>
                <a:gd name="T2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0" y="9"/>
                  </a:moveTo>
                  <a:cubicBezTo>
                    <a:pt x="1" y="11"/>
                    <a:pt x="2" y="12"/>
                    <a:pt x="4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4" y="11"/>
                    <a:pt x="15" y="9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1"/>
                    <a:pt x="0" y="3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10180035" y="2769216"/>
              <a:ext cx="103225" cy="94623"/>
            </a:xfrm>
            <a:custGeom>
              <a:avLst/>
              <a:gdLst>
                <a:gd name="T0" fmla="*/ 1 w 15"/>
                <a:gd name="T1" fmla="*/ 9 h 14"/>
                <a:gd name="T2" fmla="*/ 4 w 15"/>
                <a:gd name="T3" fmla="*/ 12 h 14"/>
                <a:gd name="T4" fmla="*/ 8 w 15"/>
                <a:gd name="T5" fmla="*/ 14 h 14"/>
                <a:gd name="T6" fmla="*/ 10 w 15"/>
                <a:gd name="T7" fmla="*/ 12 h 14"/>
                <a:gd name="T8" fmla="*/ 11 w 15"/>
                <a:gd name="T9" fmla="*/ 12 h 14"/>
                <a:gd name="T10" fmla="*/ 14 w 15"/>
                <a:gd name="T11" fmla="*/ 6 h 14"/>
                <a:gd name="T12" fmla="*/ 13 w 15"/>
                <a:gd name="T13" fmla="*/ 4 h 14"/>
                <a:gd name="T14" fmla="*/ 13 w 15"/>
                <a:gd name="T15" fmla="*/ 2 h 14"/>
                <a:gd name="T16" fmla="*/ 10 w 15"/>
                <a:gd name="T17" fmla="*/ 0 h 14"/>
                <a:gd name="T18" fmla="*/ 9 w 15"/>
                <a:gd name="T19" fmla="*/ 2 h 14"/>
                <a:gd name="T20" fmla="*/ 4 w 15"/>
                <a:gd name="T21" fmla="*/ 0 h 14"/>
                <a:gd name="T22" fmla="*/ 1 w 15"/>
                <a:gd name="T23" fmla="*/ 5 h 14"/>
                <a:gd name="T24" fmla="*/ 1 w 15"/>
                <a:gd name="T2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1" y="9"/>
                  </a:moveTo>
                  <a:cubicBezTo>
                    <a:pt x="1" y="10"/>
                    <a:pt x="2" y="11"/>
                    <a:pt x="4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4" y="11"/>
                    <a:pt x="15" y="9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0" y="6"/>
                    <a:pt x="0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2"/>
            <p:cNvSpPr>
              <a:spLocks noEditPoints="1"/>
            </p:cNvSpPr>
            <p:nvPr/>
          </p:nvSpPr>
          <p:spPr bwMode="auto">
            <a:xfrm>
              <a:off x="9901901" y="2941257"/>
              <a:ext cx="834403" cy="1026515"/>
            </a:xfrm>
            <a:custGeom>
              <a:avLst/>
              <a:gdLst>
                <a:gd name="T0" fmla="*/ 92 w 120"/>
                <a:gd name="T1" fmla="*/ 29 h 149"/>
                <a:gd name="T2" fmla="*/ 91 w 120"/>
                <a:gd name="T3" fmla="*/ 23 h 149"/>
                <a:gd name="T4" fmla="*/ 91 w 120"/>
                <a:gd name="T5" fmla="*/ 16 h 149"/>
                <a:gd name="T6" fmla="*/ 91 w 120"/>
                <a:gd name="T7" fmla="*/ 11 h 149"/>
                <a:gd name="T8" fmla="*/ 94 w 120"/>
                <a:gd name="T9" fmla="*/ 15 h 149"/>
                <a:gd name="T10" fmla="*/ 96 w 120"/>
                <a:gd name="T11" fmla="*/ 26 h 149"/>
                <a:gd name="T12" fmla="*/ 103 w 120"/>
                <a:gd name="T13" fmla="*/ 26 h 149"/>
                <a:gd name="T14" fmla="*/ 105 w 120"/>
                <a:gd name="T15" fmla="*/ 16 h 149"/>
                <a:gd name="T16" fmla="*/ 105 w 120"/>
                <a:gd name="T17" fmla="*/ 13 h 149"/>
                <a:gd name="T18" fmla="*/ 102 w 120"/>
                <a:gd name="T19" fmla="*/ 5 h 149"/>
                <a:gd name="T20" fmla="*/ 97 w 120"/>
                <a:gd name="T21" fmla="*/ 6 h 149"/>
                <a:gd name="T22" fmla="*/ 90 w 120"/>
                <a:gd name="T23" fmla="*/ 6 h 149"/>
                <a:gd name="T24" fmla="*/ 80 w 120"/>
                <a:gd name="T25" fmla="*/ 5 h 149"/>
                <a:gd name="T26" fmla="*/ 77 w 120"/>
                <a:gd name="T27" fmla="*/ 1 h 149"/>
                <a:gd name="T28" fmla="*/ 67 w 120"/>
                <a:gd name="T29" fmla="*/ 5 h 149"/>
                <a:gd name="T30" fmla="*/ 59 w 120"/>
                <a:gd name="T31" fmla="*/ 5 h 149"/>
                <a:gd name="T32" fmla="*/ 55 w 120"/>
                <a:gd name="T33" fmla="*/ 4 h 149"/>
                <a:gd name="T34" fmla="*/ 46 w 120"/>
                <a:gd name="T35" fmla="*/ 3 h 149"/>
                <a:gd name="T36" fmla="*/ 38 w 120"/>
                <a:gd name="T37" fmla="*/ 12 h 149"/>
                <a:gd name="T38" fmla="*/ 33 w 120"/>
                <a:gd name="T39" fmla="*/ 12 h 149"/>
                <a:gd name="T40" fmla="*/ 32 w 120"/>
                <a:gd name="T41" fmla="*/ 6 h 149"/>
                <a:gd name="T42" fmla="*/ 22 w 120"/>
                <a:gd name="T43" fmla="*/ 4 h 149"/>
                <a:gd name="T44" fmla="*/ 22 w 120"/>
                <a:gd name="T45" fmla="*/ 16 h 149"/>
                <a:gd name="T46" fmla="*/ 28 w 120"/>
                <a:gd name="T47" fmla="*/ 23 h 149"/>
                <a:gd name="T48" fmla="*/ 33 w 120"/>
                <a:gd name="T49" fmla="*/ 29 h 149"/>
                <a:gd name="T50" fmla="*/ 27 w 120"/>
                <a:gd name="T51" fmla="*/ 26 h 149"/>
                <a:gd name="T52" fmla="*/ 20 w 120"/>
                <a:gd name="T53" fmla="*/ 20 h 149"/>
                <a:gd name="T54" fmla="*/ 16 w 120"/>
                <a:gd name="T55" fmla="*/ 24 h 149"/>
                <a:gd name="T56" fmla="*/ 1 w 120"/>
                <a:gd name="T57" fmla="*/ 29 h 149"/>
                <a:gd name="T58" fmla="*/ 16 w 120"/>
                <a:gd name="T59" fmla="*/ 149 h 149"/>
                <a:gd name="T60" fmla="*/ 48 w 120"/>
                <a:gd name="T61" fmla="*/ 40 h 149"/>
                <a:gd name="T62" fmla="*/ 71 w 120"/>
                <a:gd name="T63" fmla="*/ 40 h 149"/>
                <a:gd name="T64" fmla="*/ 105 w 120"/>
                <a:gd name="T65" fmla="*/ 149 h 149"/>
                <a:gd name="T66" fmla="*/ 120 w 120"/>
                <a:gd name="T67" fmla="*/ 29 h 149"/>
                <a:gd name="T68" fmla="*/ 60 w 120"/>
                <a:gd name="T69" fmla="*/ 18 h 149"/>
                <a:gd name="T70" fmla="*/ 63 w 120"/>
                <a:gd name="T71" fmla="*/ 28 h 149"/>
                <a:gd name="T72" fmla="*/ 65 w 120"/>
                <a:gd name="T73" fmla="*/ 20 h 149"/>
                <a:gd name="T74" fmla="*/ 66 w 120"/>
                <a:gd name="T75" fmla="*/ 25 h 149"/>
                <a:gd name="T76" fmla="*/ 61 w 120"/>
                <a:gd name="T77" fmla="*/ 29 h 149"/>
                <a:gd name="T78" fmla="*/ 80 w 120"/>
                <a:gd name="T79" fmla="*/ 23 h 149"/>
                <a:gd name="T80" fmla="*/ 80 w 120"/>
                <a:gd name="T81" fmla="*/ 22 h 149"/>
                <a:gd name="T82" fmla="*/ 79 w 120"/>
                <a:gd name="T83" fmla="*/ 21 h 149"/>
                <a:gd name="T84" fmla="*/ 78 w 120"/>
                <a:gd name="T85" fmla="*/ 29 h 149"/>
                <a:gd name="T86" fmla="*/ 77 w 120"/>
                <a:gd name="T87" fmla="*/ 28 h 149"/>
                <a:gd name="T88" fmla="*/ 78 w 120"/>
                <a:gd name="T89" fmla="*/ 12 h 149"/>
                <a:gd name="T90" fmla="*/ 79 w 120"/>
                <a:gd name="T91" fmla="*/ 17 h 149"/>
                <a:gd name="T92" fmla="*/ 74 w 120"/>
                <a:gd name="T93" fmla="*/ 18 h 149"/>
                <a:gd name="T94" fmla="*/ 75 w 120"/>
                <a:gd name="T95" fmla="*/ 14 h 149"/>
                <a:gd name="T96" fmla="*/ 55 w 120"/>
                <a:gd name="T97" fmla="*/ 13 h 149"/>
                <a:gd name="T98" fmla="*/ 55 w 120"/>
                <a:gd name="T99" fmla="*/ 16 h 149"/>
                <a:gd name="T100" fmla="*/ 56 w 120"/>
                <a:gd name="T101" fmla="*/ 28 h 149"/>
                <a:gd name="T102" fmla="*/ 51 w 120"/>
                <a:gd name="T103" fmla="*/ 24 h 149"/>
                <a:gd name="T104" fmla="*/ 50 w 120"/>
                <a:gd name="T105" fmla="*/ 19 h 149"/>
                <a:gd name="T106" fmla="*/ 53 w 120"/>
                <a:gd name="T107" fmla="*/ 14 h 149"/>
                <a:gd name="T108" fmla="*/ 40 w 120"/>
                <a:gd name="T109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49">
                  <a:moveTo>
                    <a:pt x="120" y="29"/>
                  </a:moveTo>
                  <a:cubicBezTo>
                    <a:pt x="96" y="29"/>
                    <a:pt x="96" y="29"/>
                    <a:pt x="96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9"/>
                    <a:pt x="92" y="28"/>
                    <a:pt x="92" y="28"/>
                  </a:cubicBezTo>
                  <a:cubicBezTo>
                    <a:pt x="92" y="27"/>
                    <a:pt x="91" y="26"/>
                    <a:pt x="91" y="26"/>
                  </a:cubicBezTo>
                  <a:cubicBezTo>
                    <a:pt x="91" y="25"/>
                    <a:pt x="91" y="24"/>
                    <a:pt x="91" y="23"/>
                  </a:cubicBezTo>
                  <a:cubicBezTo>
                    <a:pt x="91" y="23"/>
                    <a:pt x="91" y="23"/>
                    <a:pt x="91" y="22"/>
                  </a:cubicBezTo>
                  <a:cubicBezTo>
                    <a:pt x="92" y="21"/>
                    <a:pt x="93" y="19"/>
                    <a:pt x="92" y="18"/>
                  </a:cubicBezTo>
                  <a:cubicBezTo>
                    <a:pt x="92" y="17"/>
                    <a:pt x="91" y="16"/>
                    <a:pt x="91" y="16"/>
                  </a:cubicBezTo>
                  <a:cubicBezTo>
                    <a:pt x="91" y="15"/>
                    <a:pt x="91" y="14"/>
                    <a:pt x="91" y="13"/>
                  </a:cubicBezTo>
                  <a:cubicBezTo>
                    <a:pt x="91" y="13"/>
                    <a:pt x="91" y="12"/>
                    <a:pt x="91" y="12"/>
                  </a:cubicBezTo>
                  <a:cubicBezTo>
                    <a:pt x="91" y="12"/>
                    <a:pt x="91" y="12"/>
                    <a:pt x="91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2" y="12"/>
                    <a:pt x="93" y="13"/>
                    <a:pt x="94" y="14"/>
                  </a:cubicBezTo>
                  <a:cubicBezTo>
                    <a:pt x="94" y="14"/>
                    <a:pt x="94" y="15"/>
                    <a:pt x="94" y="15"/>
                  </a:cubicBezTo>
                  <a:cubicBezTo>
                    <a:pt x="93" y="16"/>
                    <a:pt x="92" y="18"/>
                    <a:pt x="93" y="19"/>
                  </a:cubicBezTo>
                  <a:cubicBezTo>
                    <a:pt x="92" y="21"/>
                    <a:pt x="92" y="22"/>
                    <a:pt x="93" y="23"/>
                  </a:cubicBezTo>
                  <a:cubicBezTo>
                    <a:pt x="93" y="24"/>
                    <a:pt x="95" y="26"/>
                    <a:pt x="96" y="26"/>
                  </a:cubicBezTo>
                  <a:cubicBezTo>
                    <a:pt x="97" y="27"/>
                    <a:pt x="99" y="28"/>
                    <a:pt x="100" y="28"/>
                  </a:cubicBezTo>
                  <a:cubicBezTo>
                    <a:pt x="101" y="27"/>
                    <a:pt x="101" y="27"/>
                    <a:pt x="102" y="26"/>
                  </a:cubicBezTo>
                  <a:cubicBezTo>
                    <a:pt x="102" y="26"/>
                    <a:pt x="103" y="26"/>
                    <a:pt x="103" y="26"/>
                  </a:cubicBezTo>
                  <a:cubicBezTo>
                    <a:pt x="106" y="25"/>
                    <a:pt x="107" y="23"/>
                    <a:pt x="106" y="20"/>
                  </a:cubicBezTo>
                  <a:cubicBezTo>
                    <a:pt x="106" y="20"/>
                    <a:pt x="105" y="19"/>
                    <a:pt x="105" y="18"/>
                  </a:cubicBezTo>
                  <a:cubicBezTo>
                    <a:pt x="105" y="18"/>
                    <a:pt x="106" y="17"/>
                    <a:pt x="105" y="16"/>
                  </a:cubicBezTo>
                  <a:cubicBezTo>
                    <a:pt x="105" y="16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9"/>
                    <a:pt x="106" y="6"/>
                    <a:pt x="104" y="5"/>
                  </a:cubicBezTo>
                  <a:cubicBezTo>
                    <a:pt x="103" y="5"/>
                    <a:pt x="102" y="5"/>
                    <a:pt x="102" y="5"/>
                  </a:cubicBezTo>
                  <a:cubicBezTo>
                    <a:pt x="102" y="4"/>
                    <a:pt x="101" y="3"/>
                    <a:pt x="100" y="3"/>
                  </a:cubicBezTo>
                  <a:cubicBezTo>
                    <a:pt x="99" y="2"/>
                    <a:pt x="97" y="3"/>
                    <a:pt x="97" y="4"/>
                  </a:cubicBezTo>
                  <a:cubicBezTo>
                    <a:pt x="97" y="5"/>
                    <a:pt x="97" y="5"/>
                    <a:pt x="97" y="6"/>
                  </a:cubicBezTo>
                  <a:cubicBezTo>
                    <a:pt x="95" y="6"/>
                    <a:pt x="94" y="6"/>
                    <a:pt x="93" y="8"/>
                  </a:cubicBezTo>
                  <a:cubicBezTo>
                    <a:pt x="93" y="7"/>
                    <a:pt x="92" y="7"/>
                    <a:pt x="92" y="7"/>
                  </a:cubicBezTo>
                  <a:cubicBezTo>
                    <a:pt x="91" y="6"/>
                    <a:pt x="90" y="6"/>
                    <a:pt x="90" y="6"/>
                  </a:cubicBezTo>
                  <a:cubicBezTo>
                    <a:pt x="90" y="5"/>
                    <a:pt x="89" y="3"/>
                    <a:pt x="87" y="2"/>
                  </a:cubicBezTo>
                  <a:cubicBezTo>
                    <a:pt x="85" y="1"/>
                    <a:pt x="83" y="2"/>
                    <a:pt x="82" y="3"/>
                  </a:cubicBezTo>
                  <a:cubicBezTo>
                    <a:pt x="81" y="4"/>
                    <a:pt x="80" y="4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0" y="4"/>
                    <a:pt x="80" y="3"/>
                    <a:pt x="80" y="2"/>
                  </a:cubicBezTo>
                  <a:cubicBezTo>
                    <a:pt x="79" y="1"/>
                    <a:pt x="78" y="0"/>
                    <a:pt x="77" y="1"/>
                  </a:cubicBezTo>
                  <a:cubicBezTo>
                    <a:pt x="76" y="1"/>
                    <a:pt x="76" y="1"/>
                    <a:pt x="75" y="2"/>
                  </a:cubicBezTo>
                  <a:cubicBezTo>
                    <a:pt x="74" y="1"/>
                    <a:pt x="72" y="0"/>
                    <a:pt x="70" y="1"/>
                  </a:cubicBezTo>
                  <a:cubicBezTo>
                    <a:pt x="68" y="1"/>
                    <a:pt x="67" y="3"/>
                    <a:pt x="67" y="5"/>
                  </a:cubicBezTo>
                  <a:cubicBezTo>
                    <a:pt x="67" y="5"/>
                    <a:pt x="66" y="4"/>
                    <a:pt x="65" y="5"/>
                  </a:cubicBezTo>
                  <a:cubicBezTo>
                    <a:pt x="64" y="5"/>
                    <a:pt x="64" y="5"/>
                    <a:pt x="63" y="6"/>
                  </a:cubicBezTo>
                  <a:cubicBezTo>
                    <a:pt x="62" y="5"/>
                    <a:pt x="60" y="4"/>
                    <a:pt x="59" y="5"/>
                  </a:cubicBezTo>
                  <a:cubicBezTo>
                    <a:pt x="57" y="5"/>
                    <a:pt x="56" y="6"/>
                    <a:pt x="56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6"/>
                    <a:pt x="56" y="5"/>
                    <a:pt x="55" y="4"/>
                  </a:cubicBezTo>
                  <a:cubicBezTo>
                    <a:pt x="55" y="3"/>
                    <a:pt x="53" y="2"/>
                    <a:pt x="52" y="3"/>
                  </a:cubicBezTo>
                  <a:cubicBezTo>
                    <a:pt x="51" y="3"/>
                    <a:pt x="51" y="3"/>
                    <a:pt x="51" y="4"/>
                  </a:cubicBezTo>
                  <a:cubicBezTo>
                    <a:pt x="49" y="3"/>
                    <a:pt x="48" y="2"/>
                    <a:pt x="46" y="3"/>
                  </a:cubicBezTo>
                  <a:cubicBezTo>
                    <a:pt x="44" y="3"/>
                    <a:pt x="43" y="5"/>
                    <a:pt x="43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39" y="8"/>
                    <a:pt x="38" y="10"/>
                    <a:pt x="38" y="12"/>
                  </a:cubicBezTo>
                  <a:cubicBezTo>
                    <a:pt x="37" y="11"/>
                    <a:pt x="36" y="11"/>
                    <a:pt x="35" y="11"/>
                  </a:cubicBezTo>
                  <a:cubicBezTo>
                    <a:pt x="35" y="11"/>
                    <a:pt x="34" y="11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2" y="9"/>
                    <a:pt x="31" y="9"/>
                  </a:cubicBezTo>
                  <a:cubicBezTo>
                    <a:pt x="32" y="8"/>
                    <a:pt x="32" y="7"/>
                    <a:pt x="32" y="6"/>
                  </a:cubicBezTo>
                  <a:cubicBezTo>
                    <a:pt x="31" y="5"/>
                    <a:pt x="30" y="4"/>
                    <a:pt x="28" y="4"/>
                  </a:cubicBezTo>
                  <a:cubicBezTo>
                    <a:pt x="28" y="5"/>
                    <a:pt x="27" y="5"/>
                    <a:pt x="27" y="6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0" y="5"/>
                    <a:pt x="19" y="7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20" y="15"/>
                    <a:pt x="21" y="16"/>
                    <a:pt x="22" y="16"/>
                  </a:cubicBezTo>
                  <a:cubicBezTo>
                    <a:pt x="23" y="18"/>
                    <a:pt x="25" y="18"/>
                    <a:pt x="27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21"/>
                    <a:pt x="27" y="22"/>
                    <a:pt x="28" y="23"/>
                  </a:cubicBezTo>
                  <a:cubicBezTo>
                    <a:pt x="28" y="24"/>
                    <a:pt x="28" y="24"/>
                    <a:pt x="29" y="25"/>
                  </a:cubicBezTo>
                  <a:cubicBezTo>
                    <a:pt x="29" y="27"/>
                    <a:pt x="30" y="28"/>
                    <a:pt x="32" y="28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7"/>
                    <a:pt x="27" y="26"/>
                    <a:pt x="27" y="26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7" y="22"/>
                    <a:pt x="25" y="20"/>
                    <a:pt x="23" y="20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20" y="20"/>
                    <a:pt x="19" y="19"/>
                    <a:pt x="18" y="19"/>
                  </a:cubicBezTo>
                  <a:cubicBezTo>
                    <a:pt x="17" y="19"/>
                    <a:pt x="16" y="20"/>
                    <a:pt x="16" y="22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5" y="24"/>
                    <a:pt x="14" y="26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0"/>
                    <a:pt x="119" y="40"/>
                    <a:pt x="119" y="40"/>
                  </a:cubicBezTo>
                  <a:lnTo>
                    <a:pt x="120" y="29"/>
                  </a:lnTo>
                  <a:close/>
                  <a:moveTo>
                    <a:pt x="60" y="18"/>
                  </a:move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lose/>
                  <a:moveTo>
                    <a:pt x="61" y="28"/>
                  </a:moveTo>
                  <a:cubicBezTo>
                    <a:pt x="62" y="28"/>
                    <a:pt x="62" y="28"/>
                    <a:pt x="63" y="28"/>
                  </a:cubicBezTo>
                  <a:cubicBezTo>
                    <a:pt x="65" y="27"/>
                    <a:pt x="67" y="25"/>
                    <a:pt x="66" y="22"/>
                  </a:cubicBezTo>
                  <a:cubicBezTo>
                    <a:pt x="66" y="22"/>
                    <a:pt x="65" y="21"/>
                    <a:pt x="64" y="20"/>
                  </a:cubicBezTo>
                  <a:cubicBezTo>
                    <a:pt x="64" y="20"/>
                    <a:pt x="64" y="20"/>
                    <a:pt x="65" y="20"/>
                  </a:cubicBezTo>
                  <a:cubicBezTo>
                    <a:pt x="65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6" y="23"/>
                    <a:pt x="66" y="24"/>
                    <a:pt x="66" y="25"/>
                  </a:cubicBezTo>
                  <a:cubicBezTo>
                    <a:pt x="67" y="27"/>
                    <a:pt x="68" y="28"/>
                    <a:pt x="70" y="28"/>
                  </a:cubicBezTo>
                  <a:cubicBezTo>
                    <a:pt x="70" y="29"/>
                    <a:pt x="70" y="29"/>
                    <a:pt x="7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8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3"/>
                    <a:pt x="80" y="23"/>
                  </a:cubicBezTo>
                  <a:cubicBezTo>
                    <a:pt x="80" y="23"/>
                    <a:pt x="80" y="23"/>
                    <a:pt x="80" y="22"/>
                  </a:cubicBezTo>
                  <a:cubicBezTo>
                    <a:pt x="80" y="22"/>
                    <a:pt x="80" y="22"/>
                    <a:pt x="79" y="21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78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1"/>
                    <a:pt x="79" y="21"/>
                  </a:cubicBezTo>
                  <a:cubicBezTo>
                    <a:pt x="79" y="21"/>
                    <a:pt x="79" y="21"/>
                    <a:pt x="78" y="20"/>
                  </a:cubicBezTo>
                  <a:close/>
                  <a:moveTo>
                    <a:pt x="78" y="27"/>
                  </a:moveTo>
                  <a:cubicBezTo>
                    <a:pt x="78" y="28"/>
                    <a:pt x="78" y="29"/>
                    <a:pt x="78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29"/>
                    <a:pt x="76" y="28"/>
                  </a:cubicBezTo>
                  <a:cubicBezTo>
                    <a:pt x="76" y="28"/>
                    <a:pt x="77" y="28"/>
                    <a:pt x="77" y="28"/>
                  </a:cubicBezTo>
                  <a:cubicBezTo>
                    <a:pt x="78" y="28"/>
                    <a:pt x="78" y="28"/>
                    <a:pt x="78" y="27"/>
                  </a:cubicBezTo>
                  <a:close/>
                  <a:moveTo>
                    <a:pt x="76" y="13"/>
                  </a:moveTo>
                  <a:cubicBezTo>
                    <a:pt x="77" y="13"/>
                    <a:pt x="77" y="13"/>
                    <a:pt x="78" y="12"/>
                  </a:cubicBezTo>
                  <a:cubicBezTo>
                    <a:pt x="78" y="12"/>
                    <a:pt x="79" y="12"/>
                    <a:pt x="79" y="12"/>
                  </a:cubicBezTo>
                  <a:cubicBezTo>
                    <a:pt x="79" y="12"/>
                    <a:pt x="79" y="13"/>
                    <a:pt x="79" y="13"/>
                  </a:cubicBezTo>
                  <a:cubicBezTo>
                    <a:pt x="79" y="14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8" y="16"/>
                    <a:pt x="77" y="16"/>
                    <a:pt x="76" y="16"/>
                  </a:cubicBezTo>
                  <a:cubicBezTo>
                    <a:pt x="75" y="17"/>
                    <a:pt x="75" y="17"/>
                    <a:pt x="74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6"/>
                    <a:pt x="74" y="15"/>
                    <a:pt x="74" y="14"/>
                  </a:cubicBezTo>
                  <a:cubicBezTo>
                    <a:pt x="74" y="14"/>
                    <a:pt x="75" y="14"/>
                    <a:pt x="75" y="14"/>
                  </a:cubicBezTo>
                  <a:cubicBezTo>
                    <a:pt x="76" y="14"/>
                    <a:pt x="76" y="13"/>
                    <a:pt x="76" y="13"/>
                  </a:cubicBezTo>
                  <a:close/>
                  <a:moveTo>
                    <a:pt x="53" y="14"/>
                  </a:moveTo>
                  <a:cubicBezTo>
                    <a:pt x="54" y="14"/>
                    <a:pt x="55" y="14"/>
                    <a:pt x="55" y="13"/>
                  </a:cubicBezTo>
                  <a:cubicBezTo>
                    <a:pt x="56" y="15"/>
                    <a:pt x="57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7" y="16"/>
                    <a:pt x="55" y="16"/>
                  </a:cubicBezTo>
                  <a:cubicBezTo>
                    <a:pt x="53" y="17"/>
                    <a:pt x="52" y="19"/>
                    <a:pt x="52" y="22"/>
                  </a:cubicBezTo>
                  <a:cubicBezTo>
                    <a:pt x="52" y="23"/>
                    <a:pt x="52" y="24"/>
                    <a:pt x="52" y="25"/>
                  </a:cubicBezTo>
                  <a:cubicBezTo>
                    <a:pt x="53" y="27"/>
                    <a:pt x="54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8"/>
                    <a:pt x="52" y="26"/>
                    <a:pt x="51" y="24"/>
                  </a:cubicBezTo>
                  <a:cubicBezTo>
                    <a:pt x="51" y="23"/>
                    <a:pt x="51" y="23"/>
                    <a:pt x="50" y="22"/>
                  </a:cubicBezTo>
                  <a:cubicBezTo>
                    <a:pt x="50" y="22"/>
                    <a:pt x="51" y="21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8"/>
                    <a:pt x="52" y="16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3" y="15"/>
                    <a:pt x="53" y="14"/>
                  </a:cubicBezTo>
                  <a:close/>
                  <a:moveTo>
                    <a:pt x="38" y="28"/>
                  </a:moveTo>
                  <a:cubicBezTo>
                    <a:pt x="38" y="28"/>
                    <a:pt x="38" y="28"/>
                    <a:pt x="39" y="28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8" y="29"/>
                    <a:pt x="38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53"/>
            <p:cNvSpPr>
              <a:spLocks noChangeArrowheads="1"/>
            </p:cNvSpPr>
            <p:nvPr/>
          </p:nvSpPr>
          <p:spPr bwMode="auto">
            <a:xfrm>
              <a:off x="10010861" y="3967773"/>
              <a:ext cx="619351" cy="1146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1"/>
          <a:stretch>
            <a:fillRect/>
          </a:stretch>
        </p:blipFill>
        <p:spPr>
          <a:xfrm>
            <a:off x="0" y="0"/>
            <a:ext cx="1230811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16" y="2516942"/>
            <a:ext cx="6563017" cy="22150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47" y="3514046"/>
            <a:ext cx="4442195" cy="18838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17" y="3533776"/>
            <a:ext cx="552450" cy="1104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35" y="3305174"/>
            <a:ext cx="451875" cy="115389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0" y="822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chemeClr val="tx1">
                  <a:alpha val="0"/>
                </a:schemeClr>
              </a:gs>
              <a:gs pos="65000">
                <a:schemeClr val="tx1"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316785" y="596126"/>
            <a:ext cx="706694" cy="706694"/>
          </a:xfrm>
          <a:prstGeom prst="roundRect">
            <a:avLst/>
          </a:prstGeom>
          <a:gradFill>
            <a:gsLst>
              <a:gs pos="0">
                <a:srgbClr val="F09E06"/>
              </a:gs>
              <a:gs pos="100000">
                <a:srgbClr val="E57112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25779" y="101081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This is our time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00538" y="1614714"/>
            <a:ext cx="3682133" cy="1091398"/>
            <a:chOff x="1556138" y="1614714"/>
            <a:chExt cx="3682133" cy="1091398"/>
          </a:xfrm>
        </p:grpSpPr>
        <p:grpSp>
          <p:nvGrpSpPr>
            <p:cNvPr id="39" name="组合 38"/>
            <p:cNvGrpSpPr/>
            <p:nvPr/>
          </p:nvGrpSpPr>
          <p:grpSpPr>
            <a:xfrm>
              <a:off x="1560512" y="1614714"/>
              <a:ext cx="3677759" cy="1091398"/>
              <a:chOff x="1560512" y="1614714"/>
              <a:chExt cx="3677759" cy="1091398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1560512" y="1614714"/>
                <a:ext cx="3281929" cy="897498"/>
                <a:chOff x="1560512" y="1614714"/>
                <a:chExt cx="3281929" cy="897498"/>
              </a:xfrm>
            </p:grpSpPr>
            <p:sp>
              <p:nvSpPr>
                <p:cNvPr id="44" name="圆角矩形 43"/>
                <p:cNvSpPr/>
                <p:nvPr/>
              </p:nvSpPr>
              <p:spPr>
                <a:xfrm>
                  <a:off x="1560512" y="1614714"/>
                  <a:ext cx="3281929" cy="897498"/>
                </a:xfrm>
                <a:prstGeom prst="roundRect">
                  <a:avLst>
                    <a:gd name="adj" fmla="val 3950"/>
                  </a:avLst>
                </a:prstGeom>
                <a:solidFill>
                  <a:schemeClr val="bg1">
                    <a:alpha val="5000"/>
                  </a:schemeClr>
                </a:solidFill>
                <a:ln w="12700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1560513" y="2004139"/>
                  <a:ext cx="3281928" cy="0"/>
                </a:xfrm>
                <a:prstGeom prst="line">
                  <a:avLst/>
                </a:prstGeom>
                <a:ln w="1270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文本框 53"/>
              <p:cNvSpPr txBox="1"/>
              <p:nvPr/>
            </p:nvSpPr>
            <p:spPr>
              <a:xfrm>
                <a:off x="1560512" y="2022848"/>
                <a:ext cx="3677759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在线首映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</p:grpSp>
        <p:sp>
          <p:nvSpPr>
            <p:cNvPr id="40" name="圆角矩形 39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00537" y="2855396"/>
            <a:ext cx="3682134" cy="1186394"/>
            <a:chOff x="1556137" y="2980251"/>
            <a:chExt cx="3682134" cy="1186394"/>
          </a:xfrm>
        </p:grpSpPr>
        <p:grpSp>
          <p:nvGrpSpPr>
            <p:cNvPr id="47" name="组合 46"/>
            <p:cNvGrpSpPr/>
            <p:nvPr/>
          </p:nvGrpSpPr>
          <p:grpSpPr>
            <a:xfrm>
              <a:off x="1560512" y="2980251"/>
              <a:ext cx="3677759" cy="1186394"/>
              <a:chOff x="1560512" y="2980251"/>
              <a:chExt cx="3677759" cy="1186394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1560512" y="2980251"/>
                <a:ext cx="3281929" cy="1186394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文本框 53"/>
              <p:cNvSpPr txBox="1"/>
              <p:nvPr/>
            </p:nvSpPr>
            <p:spPr>
              <a:xfrm>
                <a:off x="1560512" y="3388385"/>
                <a:ext cx="3677759" cy="665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点赞领取礼品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在线个性宣言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圆角矩形 47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00536" y="4419283"/>
            <a:ext cx="3682135" cy="1236134"/>
            <a:chOff x="1556136" y="4652963"/>
            <a:chExt cx="3682135" cy="1236134"/>
          </a:xfrm>
        </p:grpSpPr>
        <p:grpSp>
          <p:nvGrpSpPr>
            <p:cNvPr id="54" name="组合 53"/>
            <p:cNvGrpSpPr/>
            <p:nvPr/>
          </p:nvGrpSpPr>
          <p:grpSpPr>
            <a:xfrm>
              <a:off x="1560512" y="4652963"/>
              <a:ext cx="3677759" cy="1236134"/>
              <a:chOff x="1560512" y="2980251"/>
              <a:chExt cx="3677759" cy="1236134"/>
            </a:xfrm>
          </p:grpSpPr>
          <p:sp>
            <p:nvSpPr>
              <p:cNvPr id="57" name="圆角矩形 56"/>
              <p:cNvSpPr/>
              <p:nvPr/>
            </p:nvSpPr>
            <p:spPr>
              <a:xfrm>
                <a:off x="1560512" y="2980251"/>
                <a:ext cx="3281929" cy="1236134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文本框 53"/>
              <p:cNvSpPr txBox="1"/>
              <p:nvPr/>
            </p:nvSpPr>
            <p:spPr>
              <a:xfrm>
                <a:off x="1560512" y="3388385"/>
                <a:ext cx="3677759" cy="82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个性宣言的微博分享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广告片创作故事传播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圆角矩形 54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568131" y="4680042"/>
              <a:ext cx="186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扩散口碑事件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60" name="Freeform 5"/>
          <p:cNvSpPr>
            <a:spLocks noEditPoints="1"/>
          </p:cNvSpPr>
          <p:nvPr/>
        </p:nvSpPr>
        <p:spPr bwMode="auto">
          <a:xfrm>
            <a:off x="362811" y="676662"/>
            <a:ext cx="614642" cy="518814"/>
          </a:xfrm>
          <a:custGeom>
            <a:avLst/>
            <a:gdLst>
              <a:gd name="T0" fmla="*/ 142 w 248"/>
              <a:gd name="T1" fmla="*/ 102 h 217"/>
              <a:gd name="T2" fmla="*/ 112 w 248"/>
              <a:gd name="T3" fmla="*/ 54 h 217"/>
              <a:gd name="T4" fmla="*/ 166 w 248"/>
              <a:gd name="T5" fmla="*/ 0 h 217"/>
              <a:gd name="T6" fmla="*/ 220 w 248"/>
              <a:gd name="T7" fmla="*/ 54 h 217"/>
              <a:gd name="T8" fmla="*/ 190 w 248"/>
              <a:gd name="T9" fmla="*/ 102 h 217"/>
              <a:gd name="T10" fmla="*/ 222 w 248"/>
              <a:gd name="T11" fmla="*/ 87 h 217"/>
              <a:gd name="T12" fmla="*/ 229 w 248"/>
              <a:gd name="T13" fmla="*/ 77 h 217"/>
              <a:gd name="T14" fmla="*/ 240 w 248"/>
              <a:gd name="T15" fmla="*/ 112 h 217"/>
              <a:gd name="T16" fmla="*/ 215 w 248"/>
              <a:gd name="T17" fmla="*/ 122 h 217"/>
              <a:gd name="T18" fmla="*/ 202 w 248"/>
              <a:gd name="T19" fmla="*/ 217 h 217"/>
              <a:gd name="T20" fmla="*/ 49 w 248"/>
              <a:gd name="T21" fmla="*/ 204 h 217"/>
              <a:gd name="T22" fmla="*/ 17 w 248"/>
              <a:gd name="T23" fmla="*/ 177 h 217"/>
              <a:gd name="T24" fmla="*/ 0 w 248"/>
              <a:gd name="T25" fmla="*/ 183 h 217"/>
              <a:gd name="T26" fmla="*/ 17 w 248"/>
              <a:gd name="T27" fmla="*/ 125 h 217"/>
              <a:gd name="T28" fmla="*/ 49 w 248"/>
              <a:gd name="T29" fmla="*/ 131 h 217"/>
              <a:gd name="T30" fmla="*/ 54 w 248"/>
              <a:gd name="T31" fmla="*/ 105 h 217"/>
              <a:gd name="T32" fmla="*/ 30 w 248"/>
              <a:gd name="T33" fmla="*/ 68 h 217"/>
              <a:gd name="T34" fmla="*/ 70 w 248"/>
              <a:gd name="T35" fmla="*/ 28 h 217"/>
              <a:gd name="T36" fmla="*/ 110 w 248"/>
              <a:gd name="T37" fmla="*/ 68 h 217"/>
              <a:gd name="T38" fmla="*/ 90 w 248"/>
              <a:gd name="T39" fmla="*/ 102 h 217"/>
              <a:gd name="T40" fmla="*/ 173 w 248"/>
              <a:gd name="T41" fmla="*/ 68 h 217"/>
              <a:gd name="T42" fmla="*/ 193 w 248"/>
              <a:gd name="T43" fmla="*/ 81 h 217"/>
              <a:gd name="T44" fmla="*/ 151 w 248"/>
              <a:gd name="T45" fmla="*/ 55 h 217"/>
              <a:gd name="T46" fmla="*/ 128 w 248"/>
              <a:gd name="T47" fmla="*/ 54 h 217"/>
              <a:gd name="T48" fmla="*/ 151 w 248"/>
              <a:gd name="T49" fmla="*/ 55 h 217"/>
              <a:gd name="T50" fmla="*/ 158 w 248"/>
              <a:gd name="T51" fmla="*/ 42 h 217"/>
              <a:gd name="T52" fmla="*/ 139 w 248"/>
              <a:gd name="T53" fmla="*/ 27 h 217"/>
              <a:gd name="T54" fmla="*/ 181 w 248"/>
              <a:gd name="T55" fmla="*/ 55 h 217"/>
              <a:gd name="T56" fmla="*/ 204 w 248"/>
              <a:gd name="T57" fmla="*/ 54 h 217"/>
              <a:gd name="T58" fmla="*/ 181 w 248"/>
              <a:gd name="T59" fmla="*/ 55 h 217"/>
              <a:gd name="T60" fmla="*/ 138 w 248"/>
              <a:gd name="T61" fmla="*/ 80 h 217"/>
              <a:gd name="T62" fmla="*/ 158 w 248"/>
              <a:gd name="T63" fmla="*/ 91 h 217"/>
              <a:gd name="T64" fmla="*/ 173 w 248"/>
              <a:gd name="T65" fmla="*/ 42 h 217"/>
              <a:gd name="T66" fmla="*/ 193 w 248"/>
              <a:gd name="T67" fmla="*/ 27 h 217"/>
              <a:gd name="T68" fmla="*/ 173 w 248"/>
              <a:gd name="T69" fmla="*/ 42 h 217"/>
              <a:gd name="T70" fmla="*/ 75 w 248"/>
              <a:gd name="T71" fmla="*/ 78 h 217"/>
              <a:gd name="T72" fmla="*/ 90 w 248"/>
              <a:gd name="T73" fmla="*/ 88 h 217"/>
              <a:gd name="T74" fmla="*/ 59 w 248"/>
              <a:gd name="T75" fmla="*/ 69 h 217"/>
              <a:gd name="T76" fmla="*/ 41 w 248"/>
              <a:gd name="T77" fmla="*/ 68 h 217"/>
              <a:gd name="T78" fmla="*/ 59 w 248"/>
              <a:gd name="T79" fmla="*/ 69 h 217"/>
              <a:gd name="T80" fmla="*/ 64 w 248"/>
              <a:gd name="T81" fmla="*/ 60 h 217"/>
              <a:gd name="T82" fmla="*/ 50 w 248"/>
              <a:gd name="T83" fmla="*/ 48 h 217"/>
              <a:gd name="T84" fmla="*/ 80 w 248"/>
              <a:gd name="T85" fmla="*/ 69 h 217"/>
              <a:gd name="T86" fmla="*/ 98 w 248"/>
              <a:gd name="T87" fmla="*/ 68 h 217"/>
              <a:gd name="T88" fmla="*/ 80 w 248"/>
              <a:gd name="T89" fmla="*/ 69 h 217"/>
              <a:gd name="T90" fmla="*/ 49 w 248"/>
              <a:gd name="T91" fmla="*/ 87 h 217"/>
              <a:gd name="T92" fmla="*/ 64 w 248"/>
              <a:gd name="T93" fmla="*/ 96 h 217"/>
              <a:gd name="T94" fmla="*/ 75 w 248"/>
              <a:gd name="T95" fmla="*/ 60 h 217"/>
              <a:gd name="T96" fmla="*/ 90 w 248"/>
              <a:gd name="T97" fmla="*/ 48 h 217"/>
              <a:gd name="T98" fmla="*/ 75 w 248"/>
              <a:gd name="T99" fmla="*/ 6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17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989502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《</a:t>
            </a:r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我们的时代</a:t>
            </a:r>
            <a:r>
              <a:rPr lang="en-US" altLang="zh-CN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》</a:t>
            </a:r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广告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38" y="0"/>
            <a:ext cx="12210685" cy="68685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526971" cy="6858000"/>
          </a:xfrm>
          <a:prstGeom prst="rect">
            <a:avLst/>
          </a:prstGeom>
          <a:gradFill flip="none" rotWithShape="1">
            <a:gsLst>
              <a:gs pos="43000">
                <a:schemeClr val="tx1"/>
              </a:gs>
              <a:gs pos="84000">
                <a:schemeClr val="tx1">
                  <a:alpha val="0"/>
                </a:schemeClr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316783" y="596126"/>
            <a:ext cx="706693" cy="70669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125779" y="101081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Red mobile phone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00538" y="1614714"/>
            <a:ext cx="3682133" cy="1386863"/>
            <a:chOff x="1556138" y="1614714"/>
            <a:chExt cx="3682133" cy="1386863"/>
          </a:xfrm>
        </p:grpSpPr>
        <p:grpSp>
          <p:nvGrpSpPr>
            <p:cNvPr id="36" name="组合 35"/>
            <p:cNvGrpSpPr/>
            <p:nvPr/>
          </p:nvGrpSpPr>
          <p:grpSpPr>
            <a:xfrm>
              <a:off x="1560512" y="1614714"/>
              <a:ext cx="3677759" cy="1386863"/>
              <a:chOff x="1560512" y="1614714"/>
              <a:chExt cx="3677759" cy="1386863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560512" y="1614714"/>
                <a:ext cx="3281929" cy="897498"/>
                <a:chOff x="1560512" y="1614714"/>
                <a:chExt cx="3281929" cy="897498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1560512" y="1614714"/>
                  <a:ext cx="3281929" cy="897498"/>
                </a:xfrm>
                <a:prstGeom prst="roundRect">
                  <a:avLst>
                    <a:gd name="adj" fmla="val 3950"/>
                  </a:avLst>
                </a:prstGeom>
                <a:solidFill>
                  <a:schemeClr val="bg1">
                    <a:alpha val="5000"/>
                  </a:schemeClr>
                </a:solidFill>
                <a:ln w="12700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6" name="直接连接符 45"/>
                <p:cNvCxnSpPr/>
                <p:nvPr/>
              </p:nvCxnSpPr>
              <p:spPr>
                <a:xfrm>
                  <a:off x="1560513" y="2004139"/>
                  <a:ext cx="3281928" cy="0"/>
                </a:xfrm>
                <a:prstGeom prst="line">
                  <a:avLst/>
                </a:prstGeom>
                <a:ln w="1270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文本框 53"/>
              <p:cNvSpPr txBox="1"/>
              <p:nvPr/>
            </p:nvSpPr>
            <p:spPr>
              <a:xfrm>
                <a:off x="1560512" y="2022848"/>
                <a:ext cx="3677759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在线首发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200537" y="2855396"/>
            <a:ext cx="3682134" cy="1199217"/>
            <a:chOff x="1556137" y="2980251"/>
            <a:chExt cx="3682134" cy="1199217"/>
          </a:xfrm>
        </p:grpSpPr>
        <p:grpSp>
          <p:nvGrpSpPr>
            <p:cNvPr id="48" name="组合 47"/>
            <p:cNvGrpSpPr/>
            <p:nvPr/>
          </p:nvGrpSpPr>
          <p:grpSpPr>
            <a:xfrm>
              <a:off x="1560512" y="2980251"/>
              <a:ext cx="3677759" cy="1199217"/>
              <a:chOff x="1560512" y="2980251"/>
              <a:chExt cx="3677759" cy="1199217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560512" y="2980251"/>
                <a:ext cx="3281929" cy="1199217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3"/>
              <p:cNvSpPr txBox="1"/>
              <p:nvPr/>
            </p:nvSpPr>
            <p:spPr>
              <a:xfrm>
                <a:off x="1560512" y="3388385"/>
                <a:ext cx="3677759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猜猜发布什么产品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转发即预约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圆角矩形 48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00536" y="4424363"/>
            <a:ext cx="3682135" cy="933734"/>
            <a:chOff x="1556136" y="4652963"/>
            <a:chExt cx="3682135" cy="933734"/>
          </a:xfrm>
        </p:grpSpPr>
        <p:grpSp>
          <p:nvGrpSpPr>
            <p:cNvPr id="55" name="组合 54"/>
            <p:cNvGrpSpPr/>
            <p:nvPr/>
          </p:nvGrpSpPr>
          <p:grpSpPr>
            <a:xfrm>
              <a:off x="1560512" y="4652963"/>
              <a:ext cx="3677759" cy="933734"/>
              <a:chOff x="1560512" y="2980251"/>
              <a:chExt cx="3677759" cy="933734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1560512" y="2980251"/>
                <a:ext cx="3281929" cy="933734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文本框 53"/>
              <p:cNvSpPr txBox="1"/>
              <p:nvPr/>
            </p:nvSpPr>
            <p:spPr>
              <a:xfrm>
                <a:off x="1560512" y="3388385"/>
                <a:ext cx="3677759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红米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750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万人预约事件传播</a:t>
                </a: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圆角矩形 55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568131" y="4680042"/>
              <a:ext cx="186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扩散口碑事件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130178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红米手机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11688" y="674107"/>
            <a:ext cx="292817" cy="550731"/>
            <a:chOff x="1571857" y="2430391"/>
            <a:chExt cx="715619" cy="1345939"/>
          </a:xfrm>
          <a:solidFill>
            <a:schemeClr val="bg1"/>
          </a:solidFill>
        </p:grpSpPr>
        <p:sp>
          <p:nvSpPr>
            <p:cNvPr id="63" name="Freeform 25"/>
            <p:cNvSpPr>
              <a:spLocks noEditPoints="1"/>
            </p:cNvSpPr>
            <p:nvPr/>
          </p:nvSpPr>
          <p:spPr bwMode="auto">
            <a:xfrm>
              <a:off x="1571857" y="2430391"/>
              <a:ext cx="715619" cy="1345939"/>
            </a:xfrm>
            <a:custGeom>
              <a:avLst/>
              <a:gdLst>
                <a:gd name="T0" fmla="*/ 81 w 96"/>
                <a:gd name="T1" fmla="*/ 0 h 180"/>
                <a:gd name="T2" fmla="*/ 15 w 96"/>
                <a:gd name="T3" fmla="*/ 0 h 180"/>
                <a:gd name="T4" fmla="*/ 0 w 96"/>
                <a:gd name="T5" fmla="*/ 15 h 180"/>
                <a:gd name="T6" fmla="*/ 0 w 96"/>
                <a:gd name="T7" fmla="*/ 165 h 180"/>
                <a:gd name="T8" fmla="*/ 15 w 96"/>
                <a:gd name="T9" fmla="*/ 180 h 180"/>
                <a:gd name="T10" fmla="*/ 81 w 96"/>
                <a:gd name="T11" fmla="*/ 180 h 180"/>
                <a:gd name="T12" fmla="*/ 96 w 96"/>
                <a:gd name="T13" fmla="*/ 165 h 180"/>
                <a:gd name="T14" fmla="*/ 96 w 96"/>
                <a:gd name="T15" fmla="*/ 15 h 180"/>
                <a:gd name="T16" fmla="*/ 81 w 96"/>
                <a:gd name="T17" fmla="*/ 0 h 180"/>
                <a:gd name="T18" fmla="*/ 39 w 96"/>
                <a:gd name="T19" fmla="*/ 12 h 180"/>
                <a:gd name="T20" fmla="*/ 57 w 96"/>
                <a:gd name="T21" fmla="*/ 12 h 180"/>
                <a:gd name="T22" fmla="*/ 60 w 96"/>
                <a:gd name="T23" fmla="*/ 15 h 180"/>
                <a:gd name="T24" fmla="*/ 57 w 96"/>
                <a:gd name="T25" fmla="*/ 18 h 180"/>
                <a:gd name="T26" fmla="*/ 39 w 96"/>
                <a:gd name="T27" fmla="*/ 18 h 180"/>
                <a:gd name="T28" fmla="*/ 36 w 96"/>
                <a:gd name="T29" fmla="*/ 15 h 180"/>
                <a:gd name="T30" fmla="*/ 39 w 96"/>
                <a:gd name="T31" fmla="*/ 12 h 180"/>
                <a:gd name="T32" fmla="*/ 48 w 96"/>
                <a:gd name="T33" fmla="*/ 174 h 180"/>
                <a:gd name="T34" fmla="*/ 39 w 96"/>
                <a:gd name="T35" fmla="*/ 165 h 180"/>
                <a:gd name="T36" fmla="*/ 48 w 96"/>
                <a:gd name="T37" fmla="*/ 156 h 180"/>
                <a:gd name="T38" fmla="*/ 57 w 96"/>
                <a:gd name="T39" fmla="*/ 165 h 180"/>
                <a:gd name="T40" fmla="*/ 48 w 96"/>
                <a:gd name="T41" fmla="*/ 174 h 180"/>
                <a:gd name="T42" fmla="*/ 90 w 96"/>
                <a:gd name="T43" fmla="*/ 150 h 180"/>
                <a:gd name="T44" fmla="*/ 6 w 96"/>
                <a:gd name="T45" fmla="*/ 150 h 180"/>
                <a:gd name="T46" fmla="*/ 6 w 96"/>
                <a:gd name="T47" fmla="*/ 30 h 180"/>
                <a:gd name="T48" fmla="*/ 90 w 96"/>
                <a:gd name="T49" fmla="*/ 30 h 180"/>
                <a:gd name="T50" fmla="*/ 90 w 96"/>
                <a:gd name="T51" fmla="*/ 1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80">
                  <a:moveTo>
                    <a:pt x="8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9" y="180"/>
                    <a:pt x="96" y="173"/>
                    <a:pt x="96" y="16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7"/>
                    <a:pt x="89" y="0"/>
                    <a:pt x="81" y="0"/>
                  </a:cubicBezTo>
                  <a:moveTo>
                    <a:pt x="39" y="12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59" y="12"/>
                    <a:pt x="60" y="13"/>
                    <a:pt x="60" y="15"/>
                  </a:cubicBezTo>
                  <a:cubicBezTo>
                    <a:pt x="60" y="17"/>
                    <a:pt x="59" y="18"/>
                    <a:pt x="57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8"/>
                    <a:pt x="36" y="17"/>
                    <a:pt x="36" y="15"/>
                  </a:cubicBezTo>
                  <a:cubicBezTo>
                    <a:pt x="36" y="13"/>
                    <a:pt x="37" y="12"/>
                    <a:pt x="39" y="12"/>
                  </a:cubicBezTo>
                  <a:moveTo>
                    <a:pt x="48" y="174"/>
                  </a:moveTo>
                  <a:cubicBezTo>
                    <a:pt x="43" y="174"/>
                    <a:pt x="39" y="170"/>
                    <a:pt x="39" y="165"/>
                  </a:cubicBezTo>
                  <a:cubicBezTo>
                    <a:pt x="39" y="160"/>
                    <a:pt x="43" y="156"/>
                    <a:pt x="48" y="156"/>
                  </a:cubicBezTo>
                  <a:cubicBezTo>
                    <a:pt x="53" y="156"/>
                    <a:pt x="57" y="160"/>
                    <a:pt x="57" y="165"/>
                  </a:cubicBezTo>
                  <a:cubicBezTo>
                    <a:pt x="57" y="170"/>
                    <a:pt x="53" y="174"/>
                    <a:pt x="48" y="174"/>
                  </a:cubicBezTo>
                  <a:moveTo>
                    <a:pt x="90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0" y="30"/>
                    <a:pt x="90" y="30"/>
                    <a:pt x="90" y="30"/>
                  </a:cubicBezTo>
                  <a:lnTo>
                    <a:pt x="9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5"/>
            <p:cNvSpPr>
              <a:spLocks noEditPoints="1"/>
            </p:cNvSpPr>
            <p:nvPr/>
          </p:nvSpPr>
          <p:spPr bwMode="auto">
            <a:xfrm>
              <a:off x="1756214" y="2935184"/>
              <a:ext cx="346906" cy="258416"/>
            </a:xfrm>
            <a:custGeom>
              <a:avLst/>
              <a:gdLst>
                <a:gd name="T0" fmla="*/ 237 w 240"/>
                <a:gd name="T1" fmla="*/ 0 h 157"/>
                <a:gd name="T2" fmla="*/ 201 w 240"/>
                <a:gd name="T3" fmla="*/ 0 h 157"/>
                <a:gd name="T4" fmla="*/ 198 w 240"/>
                <a:gd name="T5" fmla="*/ 2 h 157"/>
                <a:gd name="T6" fmla="*/ 198 w 240"/>
                <a:gd name="T7" fmla="*/ 155 h 157"/>
                <a:gd name="T8" fmla="*/ 201 w 240"/>
                <a:gd name="T9" fmla="*/ 157 h 157"/>
                <a:gd name="T10" fmla="*/ 237 w 240"/>
                <a:gd name="T11" fmla="*/ 157 h 157"/>
                <a:gd name="T12" fmla="*/ 240 w 240"/>
                <a:gd name="T13" fmla="*/ 155 h 157"/>
                <a:gd name="T14" fmla="*/ 240 w 240"/>
                <a:gd name="T15" fmla="*/ 2 h 157"/>
                <a:gd name="T16" fmla="*/ 237 w 240"/>
                <a:gd name="T17" fmla="*/ 0 h 157"/>
                <a:gd name="T18" fmla="*/ 131 w 240"/>
                <a:gd name="T19" fmla="*/ 0 h 157"/>
                <a:gd name="T20" fmla="*/ 3 w 240"/>
                <a:gd name="T21" fmla="*/ 0 h 157"/>
                <a:gd name="T22" fmla="*/ 0 w 240"/>
                <a:gd name="T23" fmla="*/ 2 h 157"/>
                <a:gd name="T24" fmla="*/ 0 w 240"/>
                <a:gd name="T25" fmla="*/ 155 h 157"/>
                <a:gd name="T26" fmla="*/ 3 w 240"/>
                <a:gd name="T27" fmla="*/ 157 h 157"/>
                <a:gd name="T28" fmla="*/ 39 w 240"/>
                <a:gd name="T29" fmla="*/ 157 h 157"/>
                <a:gd name="T30" fmla="*/ 41 w 240"/>
                <a:gd name="T31" fmla="*/ 155 h 157"/>
                <a:gd name="T32" fmla="*/ 41 w 240"/>
                <a:gd name="T33" fmla="*/ 37 h 157"/>
                <a:gd name="T34" fmla="*/ 44 w 240"/>
                <a:gd name="T35" fmla="*/ 35 h 157"/>
                <a:gd name="T36" fmla="*/ 112 w 240"/>
                <a:gd name="T37" fmla="*/ 35 h 157"/>
                <a:gd name="T38" fmla="*/ 137 w 240"/>
                <a:gd name="T39" fmla="*/ 60 h 157"/>
                <a:gd name="T40" fmla="*/ 137 w 240"/>
                <a:gd name="T41" fmla="*/ 155 h 157"/>
                <a:gd name="T42" fmla="*/ 139 w 240"/>
                <a:gd name="T43" fmla="*/ 157 h 157"/>
                <a:gd name="T44" fmla="*/ 175 w 240"/>
                <a:gd name="T45" fmla="*/ 157 h 157"/>
                <a:gd name="T46" fmla="*/ 178 w 240"/>
                <a:gd name="T47" fmla="*/ 155 h 157"/>
                <a:gd name="T48" fmla="*/ 178 w 240"/>
                <a:gd name="T49" fmla="*/ 46 h 157"/>
                <a:gd name="T50" fmla="*/ 166 w 240"/>
                <a:gd name="T51" fmla="*/ 13 h 157"/>
                <a:gd name="T52" fmla="*/ 131 w 240"/>
                <a:gd name="T53" fmla="*/ 0 h 157"/>
                <a:gd name="T54" fmla="*/ 107 w 240"/>
                <a:gd name="T55" fmla="*/ 61 h 157"/>
                <a:gd name="T56" fmla="*/ 71 w 240"/>
                <a:gd name="T57" fmla="*/ 61 h 157"/>
                <a:gd name="T58" fmla="*/ 68 w 240"/>
                <a:gd name="T59" fmla="*/ 64 h 157"/>
                <a:gd name="T60" fmla="*/ 68 w 240"/>
                <a:gd name="T61" fmla="*/ 155 h 157"/>
                <a:gd name="T62" fmla="*/ 71 w 240"/>
                <a:gd name="T63" fmla="*/ 157 h 157"/>
                <a:gd name="T64" fmla="*/ 107 w 240"/>
                <a:gd name="T65" fmla="*/ 157 h 157"/>
                <a:gd name="T66" fmla="*/ 110 w 240"/>
                <a:gd name="T67" fmla="*/ 155 h 157"/>
                <a:gd name="T68" fmla="*/ 110 w 240"/>
                <a:gd name="T69" fmla="*/ 64 h 157"/>
                <a:gd name="T70" fmla="*/ 107 w 240"/>
                <a:gd name="T71" fmla="*/ 6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57">
                  <a:moveTo>
                    <a:pt x="237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198" y="1"/>
                    <a:pt x="198" y="2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8" y="156"/>
                    <a:pt x="200" y="157"/>
                    <a:pt x="201" y="157"/>
                  </a:cubicBezTo>
                  <a:cubicBezTo>
                    <a:pt x="237" y="157"/>
                    <a:pt x="237" y="157"/>
                    <a:pt x="237" y="157"/>
                  </a:cubicBezTo>
                  <a:cubicBezTo>
                    <a:pt x="238" y="157"/>
                    <a:pt x="240" y="156"/>
                    <a:pt x="240" y="155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0" y="1"/>
                    <a:pt x="238" y="0"/>
                    <a:pt x="237" y="0"/>
                  </a:cubicBezTo>
                  <a:close/>
                  <a:moveTo>
                    <a:pt x="13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6"/>
                    <a:pt x="1" y="157"/>
                    <a:pt x="3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7"/>
                    <a:pt x="41" y="156"/>
                    <a:pt x="41" y="1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2" y="35"/>
                    <a:pt x="44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31" y="35"/>
                    <a:pt x="137" y="50"/>
                    <a:pt x="137" y="60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7" y="156"/>
                    <a:pt x="138" y="157"/>
                    <a:pt x="139" y="157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7" y="157"/>
                    <a:pt x="178" y="156"/>
                    <a:pt x="178" y="155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37"/>
                    <a:pt x="177" y="25"/>
                    <a:pt x="166" y="13"/>
                  </a:cubicBezTo>
                  <a:cubicBezTo>
                    <a:pt x="154" y="2"/>
                    <a:pt x="143" y="0"/>
                    <a:pt x="131" y="0"/>
                  </a:cubicBezTo>
                  <a:close/>
                  <a:moveTo>
                    <a:pt x="107" y="61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68" y="63"/>
                    <a:pt x="68" y="64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6"/>
                    <a:pt x="70" y="157"/>
                    <a:pt x="71" y="157"/>
                  </a:cubicBezTo>
                  <a:cubicBezTo>
                    <a:pt x="107" y="157"/>
                    <a:pt x="107" y="157"/>
                    <a:pt x="107" y="157"/>
                  </a:cubicBezTo>
                  <a:cubicBezTo>
                    <a:pt x="108" y="157"/>
                    <a:pt x="110" y="156"/>
                    <a:pt x="110" y="155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63"/>
                    <a:pt x="108" y="61"/>
                    <a:pt x="10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0"/>
                </a:schemeClr>
              </a:gs>
              <a:gs pos="63000">
                <a:schemeClr val="tx1">
                  <a:alpha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316785" y="596126"/>
            <a:ext cx="706694" cy="706694"/>
          </a:xfrm>
          <a:prstGeom prst="roundRect">
            <a:avLst/>
          </a:prstGeom>
          <a:gradFill>
            <a:gsLst>
              <a:gs pos="0">
                <a:srgbClr val="36D9D4"/>
              </a:gs>
              <a:gs pos="100000">
                <a:srgbClr val="27B4AC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125779" y="101081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Service system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200538" y="1614714"/>
            <a:ext cx="3682133" cy="1386863"/>
            <a:chOff x="1556138" y="1614714"/>
            <a:chExt cx="3682133" cy="1386863"/>
          </a:xfrm>
        </p:grpSpPr>
        <p:grpSp>
          <p:nvGrpSpPr>
            <p:cNvPr id="72" name="组合 71"/>
            <p:cNvGrpSpPr/>
            <p:nvPr/>
          </p:nvGrpSpPr>
          <p:grpSpPr>
            <a:xfrm>
              <a:off x="1560512" y="1614714"/>
              <a:ext cx="3677759" cy="1386863"/>
              <a:chOff x="1560512" y="1614714"/>
              <a:chExt cx="3677759" cy="1386863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1560512" y="1614714"/>
                <a:ext cx="3281929" cy="897498"/>
                <a:chOff x="1560512" y="1614714"/>
                <a:chExt cx="3281929" cy="897498"/>
              </a:xfrm>
            </p:grpSpPr>
            <p:sp>
              <p:nvSpPr>
                <p:cNvPr id="77" name="圆角矩形 76"/>
                <p:cNvSpPr/>
                <p:nvPr/>
              </p:nvSpPr>
              <p:spPr>
                <a:xfrm>
                  <a:off x="1560512" y="1614714"/>
                  <a:ext cx="3281929" cy="897498"/>
                </a:xfrm>
                <a:prstGeom prst="roundRect">
                  <a:avLst>
                    <a:gd name="adj" fmla="val 3950"/>
                  </a:avLst>
                </a:prstGeom>
                <a:solidFill>
                  <a:schemeClr val="bg1">
                    <a:alpha val="5000"/>
                  </a:schemeClr>
                </a:solidFill>
                <a:ln w="12700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8" name="直接连接符 77"/>
                <p:cNvCxnSpPr/>
                <p:nvPr/>
              </p:nvCxnSpPr>
              <p:spPr>
                <a:xfrm>
                  <a:off x="1560513" y="2004139"/>
                  <a:ext cx="3281928" cy="0"/>
                </a:xfrm>
                <a:prstGeom prst="line">
                  <a:avLst/>
                </a:prstGeom>
                <a:ln w="12700">
                  <a:solidFill>
                    <a:schemeClr val="bg1"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文本框 53"/>
              <p:cNvSpPr txBox="1"/>
              <p:nvPr/>
            </p:nvSpPr>
            <p:spPr>
              <a:xfrm>
                <a:off x="1560512" y="2022848"/>
                <a:ext cx="3677759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收集服务改进创意</a:t>
                </a:r>
                <a:endParaRPr lang="en-US" altLang="zh-CN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</p:grpSp>
        <p:sp>
          <p:nvSpPr>
            <p:cNvPr id="73" name="圆角矩形 72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00537" y="2855396"/>
            <a:ext cx="3682134" cy="890929"/>
            <a:chOff x="1556137" y="2980251"/>
            <a:chExt cx="3682134" cy="890929"/>
          </a:xfrm>
        </p:grpSpPr>
        <p:grpSp>
          <p:nvGrpSpPr>
            <p:cNvPr id="80" name="组合 79"/>
            <p:cNvGrpSpPr/>
            <p:nvPr/>
          </p:nvGrpSpPr>
          <p:grpSpPr>
            <a:xfrm>
              <a:off x="1560512" y="2980251"/>
              <a:ext cx="3677759" cy="890929"/>
              <a:chOff x="1560512" y="2980251"/>
              <a:chExt cx="3677759" cy="890929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1560512" y="2980251"/>
                <a:ext cx="3281929" cy="890929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53"/>
              <p:cNvSpPr txBox="1"/>
              <p:nvPr/>
            </p:nvSpPr>
            <p:spPr>
              <a:xfrm>
                <a:off x="1560512" y="3388385"/>
                <a:ext cx="3677759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内部点滴系统提交、审核</a:t>
                </a: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圆角矩形 80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00536" y="4107264"/>
            <a:ext cx="3682135" cy="1091398"/>
            <a:chOff x="1556136" y="4652963"/>
            <a:chExt cx="3682135" cy="1091398"/>
          </a:xfrm>
        </p:grpSpPr>
        <p:grpSp>
          <p:nvGrpSpPr>
            <p:cNvPr id="87" name="组合 86"/>
            <p:cNvGrpSpPr/>
            <p:nvPr/>
          </p:nvGrpSpPr>
          <p:grpSpPr>
            <a:xfrm>
              <a:off x="1560512" y="4652963"/>
              <a:ext cx="3677759" cy="1091398"/>
              <a:chOff x="1560512" y="2980251"/>
              <a:chExt cx="3677759" cy="1091398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1560512" y="2980251"/>
                <a:ext cx="3281929" cy="920552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53"/>
              <p:cNvSpPr txBox="1"/>
              <p:nvPr/>
            </p:nvSpPr>
            <p:spPr>
              <a:xfrm>
                <a:off x="1560512" y="3388385"/>
                <a:ext cx="3677759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全员公告与奖励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endParaRPr lang="zh-CN" altLang="en-US" sz="1600" dirty="0">
                  <a:latin typeface="方正兰亭纤黑_GBK" pitchFamily="2" charset="-122"/>
                  <a:ea typeface="方正兰亭纤黑_GBK" pitchFamily="2" charset="-122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圆角矩形 87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1568131" y="4680042"/>
              <a:ext cx="186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扩散口碑事件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1130178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小米服务点滴系统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379187" y="692112"/>
            <a:ext cx="581889" cy="514721"/>
            <a:chOff x="1419226" y="2692401"/>
            <a:chExt cx="981074" cy="862013"/>
          </a:xfrm>
          <a:solidFill>
            <a:schemeClr val="bg1"/>
          </a:solidFill>
        </p:grpSpPr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1419226" y="2703513"/>
              <a:ext cx="153987" cy="14287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"/>
            <p:cNvSpPr/>
            <p:nvPr/>
          </p:nvSpPr>
          <p:spPr bwMode="auto">
            <a:xfrm>
              <a:off x="1441451" y="2887663"/>
              <a:ext cx="341312" cy="666751"/>
            </a:xfrm>
            <a:custGeom>
              <a:avLst/>
              <a:gdLst>
                <a:gd name="T0" fmla="*/ 31 w 31"/>
                <a:gd name="T1" fmla="*/ 61 h 65"/>
                <a:gd name="T2" fmla="*/ 26 w 31"/>
                <a:gd name="T3" fmla="*/ 65 h 65"/>
                <a:gd name="T4" fmla="*/ 22 w 31"/>
                <a:gd name="T5" fmla="*/ 61 h 65"/>
                <a:gd name="T6" fmla="*/ 22 w 31"/>
                <a:gd name="T7" fmla="*/ 36 h 65"/>
                <a:gd name="T8" fmla="*/ 1 w 31"/>
                <a:gd name="T9" fmla="*/ 36 h 65"/>
                <a:gd name="T10" fmla="*/ 0 w 31"/>
                <a:gd name="T11" fmla="*/ 35 h 65"/>
                <a:gd name="T12" fmla="*/ 0 w 31"/>
                <a:gd name="T13" fmla="*/ 1 h 65"/>
                <a:gd name="T14" fmla="*/ 1 w 31"/>
                <a:gd name="T15" fmla="*/ 0 h 65"/>
                <a:gd name="T16" fmla="*/ 9 w 31"/>
                <a:gd name="T17" fmla="*/ 0 h 65"/>
                <a:gd name="T18" fmla="*/ 10 w 31"/>
                <a:gd name="T19" fmla="*/ 1 h 65"/>
                <a:gd name="T20" fmla="*/ 10 w 31"/>
                <a:gd name="T21" fmla="*/ 27 h 65"/>
                <a:gd name="T22" fmla="*/ 30 w 31"/>
                <a:gd name="T23" fmla="*/ 27 h 65"/>
                <a:gd name="T24" fmla="*/ 31 w 31"/>
                <a:gd name="T25" fmla="*/ 28 h 65"/>
                <a:gd name="T26" fmla="*/ 31 w 31"/>
                <a:gd name="T2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5">
                  <a:moveTo>
                    <a:pt x="31" y="61"/>
                  </a:moveTo>
                  <a:cubicBezTo>
                    <a:pt x="31" y="63"/>
                    <a:pt x="29" y="65"/>
                    <a:pt x="26" y="65"/>
                  </a:cubicBezTo>
                  <a:cubicBezTo>
                    <a:pt x="24" y="65"/>
                    <a:pt x="22" y="63"/>
                    <a:pt x="22" y="6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8"/>
                  </a:cubicBezTo>
                  <a:lnTo>
                    <a:pt x="31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7"/>
            <p:cNvSpPr>
              <a:spLocks noChangeArrowheads="1"/>
            </p:cNvSpPr>
            <p:nvPr/>
          </p:nvSpPr>
          <p:spPr bwMode="auto">
            <a:xfrm>
              <a:off x="2246313" y="2703513"/>
              <a:ext cx="153987" cy="14287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2036763" y="2887663"/>
              <a:ext cx="341312" cy="666751"/>
            </a:xfrm>
            <a:custGeom>
              <a:avLst/>
              <a:gdLst>
                <a:gd name="T0" fmla="*/ 0 w 31"/>
                <a:gd name="T1" fmla="*/ 61 h 65"/>
                <a:gd name="T2" fmla="*/ 5 w 31"/>
                <a:gd name="T3" fmla="*/ 65 h 65"/>
                <a:gd name="T4" fmla="*/ 9 w 31"/>
                <a:gd name="T5" fmla="*/ 61 h 65"/>
                <a:gd name="T6" fmla="*/ 9 w 31"/>
                <a:gd name="T7" fmla="*/ 36 h 65"/>
                <a:gd name="T8" fmla="*/ 30 w 31"/>
                <a:gd name="T9" fmla="*/ 36 h 65"/>
                <a:gd name="T10" fmla="*/ 31 w 31"/>
                <a:gd name="T11" fmla="*/ 35 h 65"/>
                <a:gd name="T12" fmla="*/ 31 w 31"/>
                <a:gd name="T13" fmla="*/ 1 h 65"/>
                <a:gd name="T14" fmla="*/ 30 w 31"/>
                <a:gd name="T15" fmla="*/ 0 h 65"/>
                <a:gd name="T16" fmla="*/ 23 w 31"/>
                <a:gd name="T17" fmla="*/ 0 h 65"/>
                <a:gd name="T18" fmla="*/ 22 w 31"/>
                <a:gd name="T19" fmla="*/ 1 h 65"/>
                <a:gd name="T20" fmla="*/ 22 w 31"/>
                <a:gd name="T21" fmla="*/ 27 h 65"/>
                <a:gd name="T22" fmla="*/ 1 w 31"/>
                <a:gd name="T23" fmla="*/ 27 h 65"/>
                <a:gd name="T24" fmla="*/ 0 w 31"/>
                <a:gd name="T25" fmla="*/ 28 h 65"/>
                <a:gd name="T26" fmla="*/ 0 w 31"/>
                <a:gd name="T2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5">
                  <a:moveTo>
                    <a:pt x="0" y="61"/>
                  </a:moveTo>
                  <a:cubicBezTo>
                    <a:pt x="0" y="63"/>
                    <a:pt x="2" y="65"/>
                    <a:pt x="5" y="65"/>
                  </a:cubicBezTo>
                  <a:cubicBezTo>
                    <a:pt x="7" y="65"/>
                    <a:pt x="9" y="63"/>
                    <a:pt x="9" y="6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8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1673226" y="3052764"/>
              <a:ext cx="484187" cy="501650"/>
            </a:xfrm>
            <a:custGeom>
              <a:avLst/>
              <a:gdLst>
                <a:gd name="T0" fmla="*/ 125 w 305"/>
                <a:gd name="T1" fmla="*/ 45 h 316"/>
                <a:gd name="T2" fmla="*/ 0 w 305"/>
                <a:gd name="T3" fmla="*/ 45 h 316"/>
                <a:gd name="T4" fmla="*/ 0 w 305"/>
                <a:gd name="T5" fmla="*/ 0 h 316"/>
                <a:gd name="T6" fmla="*/ 305 w 305"/>
                <a:gd name="T7" fmla="*/ 0 h 316"/>
                <a:gd name="T8" fmla="*/ 305 w 305"/>
                <a:gd name="T9" fmla="*/ 45 h 316"/>
                <a:gd name="T10" fmla="*/ 180 w 305"/>
                <a:gd name="T11" fmla="*/ 45 h 316"/>
                <a:gd name="T12" fmla="*/ 180 w 305"/>
                <a:gd name="T13" fmla="*/ 316 h 316"/>
                <a:gd name="T14" fmla="*/ 125 w 305"/>
                <a:gd name="T15" fmla="*/ 316 h 316"/>
                <a:gd name="T16" fmla="*/ 125 w 305"/>
                <a:gd name="T17" fmla="*/ 4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16">
                  <a:moveTo>
                    <a:pt x="12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305" y="45"/>
                  </a:lnTo>
                  <a:lnTo>
                    <a:pt x="180" y="45"/>
                  </a:lnTo>
                  <a:lnTo>
                    <a:pt x="180" y="316"/>
                  </a:lnTo>
                  <a:lnTo>
                    <a:pt x="125" y="316"/>
                  </a:lnTo>
                  <a:lnTo>
                    <a:pt x="12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0"/>
            <p:cNvSpPr>
              <a:spLocks noChangeArrowheads="1"/>
            </p:cNvSpPr>
            <p:nvPr/>
          </p:nvSpPr>
          <p:spPr bwMode="auto">
            <a:xfrm>
              <a:off x="1782763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1782763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"/>
            <p:cNvSpPr>
              <a:spLocks noChangeArrowheads="1"/>
            </p:cNvSpPr>
            <p:nvPr/>
          </p:nvSpPr>
          <p:spPr bwMode="auto">
            <a:xfrm>
              <a:off x="2003426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3"/>
            <p:cNvSpPr>
              <a:spLocks noChangeArrowheads="1"/>
            </p:cNvSpPr>
            <p:nvPr/>
          </p:nvSpPr>
          <p:spPr bwMode="auto">
            <a:xfrm>
              <a:off x="2003426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4"/>
            <p:cNvSpPr>
              <a:spLocks noChangeArrowheads="1"/>
            </p:cNvSpPr>
            <p:nvPr/>
          </p:nvSpPr>
          <p:spPr bwMode="auto">
            <a:xfrm>
              <a:off x="1849438" y="2692401"/>
              <a:ext cx="153987" cy="144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1738313" y="2857501"/>
              <a:ext cx="365125" cy="184150"/>
            </a:xfrm>
            <a:custGeom>
              <a:avLst/>
              <a:gdLst>
                <a:gd name="T0" fmla="*/ 24 w 33"/>
                <a:gd name="T1" fmla="*/ 0 h 18"/>
                <a:gd name="T2" fmla="*/ 24 w 33"/>
                <a:gd name="T3" fmla="*/ 0 h 18"/>
                <a:gd name="T4" fmla="*/ 10 w 33"/>
                <a:gd name="T5" fmla="*/ 0 h 18"/>
                <a:gd name="T6" fmla="*/ 0 w 33"/>
                <a:gd name="T7" fmla="*/ 8 h 18"/>
                <a:gd name="T8" fmla="*/ 0 w 33"/>
                <a:gd name="T9" fmla="*/ 18 h 18"/>
                <a:gd name="T10" fmla="*/ 4 w 33"/>
                <a:gd name="T11" fmla="*/ 18 h 18"/>
                <a:gd name="T12" fmla="*/ 4 w 33"/>
                <a:gd name="T13" fmla="*/ 9 h 18"/>
                <a:gd name="T14" fmla="*/ 6 w 33"/>
                <a:gd name="T15" fmla="*/ 9 h 18"/>
                <a:gd name="T16" fmla="*/ 8 w 33"/>
                <a:gd name="T17" fmla="*/ 9 h 18"/>
                <a:gd name="T18" fmla="*/ 8 w 33"/>
                <a:gd name="T19" fmla="*/ 18 h 18"/>
                <a:gd name="T20" fmla="*/ 24 w 33"/>
                <a:gd name="T21" fmla="*/ 18 h 18"/>
                <a:gd name="T22" fmla="*/ 24 w 33"/>
                <a:gd name="T23" fmla="*/ 9 h 18"/>
                <a:gd name="T24" fmla="*/ 25 w 33"/>
                <a:gd name="T25" fmla="*/ 9 h 18"/>
                <a:gd name="T26" fmla="*/ 27 w 33"/>
                <a:gd name="T27" fmla="*/ 9 h 18"/>
                <a:gd name="T28" fmla="*/ 27 w 33"/>
                <a:gd name="T29" fmla="*/ 18 h 18"/>
                <a:gd name="T30" fmla="*/ 33 w 33"/>
                <a:gd name="T31" fmla="*/ 18 h 18"/>
                <a:gd name="T32" fmla="*/ 33 w 33"/>
                <a:gd name="T33" fmla="*/ 8 h 18"/>
                <a:gd name="T34" fmla="*/ 24 w 33"/>
                <a:gd name="T3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8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8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1782763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7"/>
            <p:cNvSpPr>
              <a:spLocks noChangeArrowheads="1"/>
            </p:cNvSpPr>
            <p:nvPr/>
          </p:nvSpPr>
          <p:spPr bwMode="auto">
            <a:xfrm>
              <a:off x="1782763" y="2949576"/>
              <a:ext cx="22225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8"/>
            <p:cNvSpPr>
              <a:spLocks noChangeArrowheads="1"/>
            </p:cNvSpPr>
            <p:nvPr/>
          </p:nvSpPr>
          <p:spPr bwMode="auto">
            <a:xfrm>
              <a:off x="2003426" y="2949576"/>
              <a:ext cx="11112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9"/>
            <p:cNvSpPr>
              <a:spLocks noChangeArrowheads="1"/>
            </p:cNvSpPr>
            <p:nvPr/>
          </p:nvSpPr>
          <p:spPr bwMode="auto">
            <a:xfrm>
              <a:off x="2003426" y="2949576"/>
              <a:ext cx="11112" cy="920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4758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0"/>
                </a:schemeClr>
              </a:gs>
              <a:gs pos="63000">
                <a:schemeClr val="tx1">
                  <a:alpha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125779" y="101081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Open day</a:t>
            </a:r>
            <a:endParaRPr lang="zh-CN" altLang="en-US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200538" y="1614714"/>
            <a:ext cx="3286303" cy="1476000"/>
            <a:chOff x="1556138" y="1614714"/>
            <a:chExt cx="3286303" cy="1476000"/>
          </a:xfrm>
        </p:grpSpPr>
        <p:grpSp>
          <p:nvGrpSpPr>
            <p:cNvPr id="75" name="组合 74"/>
            <p:cNvGrpSpPr/>
            <p:nvPr/>
          </p:nvGrpSpPr>
          <p:grpSpPr>
            <a:xfrm>
              <a:off x="1560512" y="1614714"/>
              <a:ext cx="3281929" cy="1476000"/>
              <a:chOff x="1560512" y="1614714"/>
              <a:chExt cx="3281929" cy="1476000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1560512" y="1614714"/>
                <a:ext cx="3281929" cy="1476000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560513" y="2004139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圆角矩形 72"/>
            <p:cNvSpPr/>
            <p:nvPr/>
          </p:nvSpPr>
          <p:spPr>
            <a:xfrm>
              <a:off x="1556138" y="1614714"/>
              <a:ext cx="3281929" cy="38942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568131" y="1641793"/>
              <a:ext cx="1861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00537" y="3392488"/>
            <a:ext cx="3682134" cy="1176625"/>
            <a:chOff x="1556137" y="2980251"/>
            <a:chExt cx="3682134" cy="1176625"/>
          </a:xfrm>
        </p:grpSpPr>
        <p:grpSp>
          <p:nvGrpSpPr>
            <p:cNvPr id="80" name="组合 79"/>
            <p:cNvGrpSpPr/>
            <p:nvPr/>
          </p:nvGrpSpPr>
          <p:grpSpPr>
            <a:xfrm>
              <a:off x="1560512" y="2980251"/>
              <a:ext cx="3677759" cy="1176625"/>
              <a:chOff x="1560512" y="2980251"/>
              <a:chExt cx="3677759" cy="1176625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1560512" y="2980251"/>
                <a:ext cx="3281929" cy="1176625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53"/>
              <p:cNvSpPr txBox="1"/>
              <p:nvPr/>
            </p:nvSpPr>
            <p:spPr>
              <a:xfrm>
                <a:off x="1560512" y="3388385"/>
                <a:ext cx="3677759" cy="665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到现场看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手动发货</a:t>
                </a: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圆角矩形 80"/>
            <p:cNvSpPr/>
            <p:nvPr/>
          </p:nvSpPr>
          <p:spPr>
            <a:xfrm>
              <a:off x="1556137" y="2986277"/>
              <a:ext cx="3281929" cy="402108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572940" y="300733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00536" y="4923355"/>
            <a:ext cx="3682135" cy="829357"/>
            <a:chOff x="1556136" y="4652963"/>
            <a:chExt cx="3682135" cy="829357"/>
          </a:xfrm>
        </p:grpSpPr>
        <p:grpSp>
          <p:nvGrpSpPr>
            <p:cNvPr id="87" name="组合 86"/>
            <p:cNvGrpSpPr/>
            <p:nvPr/>
          </p:nvGrpSpPr>
          <p:grpSpPr>
            <a:xfrm>
              <a:off x="1560512" y="4652963"/>
              <a:ext cx="3677759" cy="829357"/>
              <a:chOff x="1560512" y="2980251"/>
              <a:chExt cx="3677759" cy="829357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1560512" y="2980251"/>
                <a:ext cx="3281929" cy="829357"/>
              </a:xfrm>
              <a:prstGeom prst="roundRect">
                <a:avLst>
                  <a:gd name="adj" fmla="val 3950"/>
                </a:avLst>
              </a:prstGeom>
              <a:solidFill>
                <a:schemeClr val="bg1">
                  <a:alpha val="5000"/>
                </a:schemeClr>
              </a:solidFill>
              <a:ln w="127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文本框 53"/>
              <p:cNvSpPr txBox="1"/>
              <p:nvPr/>
            </p:nvSpPr>
            <p:spPr>
              <a:xfrm>
                <a:off x="1560512" y="3388385"/>
                <a:ext cx="3677759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方正兰亭纤黑_GBK" pitchFamily="2" charset="-122"/>
                    <a:ea typeface="方正兰亭纤黑_GBK" pitchFamily="2" charset="-122"/>
                  </a:rPr>
                  <a:t>自媒体传播</a:t>
                </a:r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560513" y="3388385"/>
                <a:ext cx="3281928" cy="0"/>
              </a:xfrm>
              <a:prstGeom prst="line">
                <a:avLst/>
              </a:prstGeom>
              <a:ln w="12700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圆角矩形 87"/>
            <p:cNvSpPr/>
            <p:nvPr/>
          </p:nvSpPr>
          <p:spPr>
            <a:xfrm>
              <a:off x="1556136" y="4652963"/>
              <a:ext cx="3281929" cy="409745"/>
            </a:xfrm>
            <a:prstGeom prst="roundRect">
              <a:avLst>
                <a:gd name="adj" fmla="val 3950"/>
              </a:avLst>
            </a:prstGeom>
            <a:solidFill>
              <a:schemeClr val="bg1">
                <a:alpha val="3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1568131" y="4680042"/>
              <a:ext cx="186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&gt;  </a:t>
              </a:r>
              <a:r>
                <a:rPr lang="zh-CN" altLang="en-US" b="1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扩散口碑事件</a:t>
              </a:r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  <a:p>
              <a:pPr algn="ctr"/>
              <a:endParaRPr lang="en-US" altLang="zh-CN" b="1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-221102" y="519908"/>
            <a:ext cx="48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小米开放日</a:t>
            </a:r>
            <a:endParaRPr lang="en-US" altLang="zh-CN" sz="3200" dirty="0">
              <a:solidFill>
                <a:schemeClr val="bg1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94" name="文本框 53"/>
          <p:cNvSpPr txBox="1"/>
          <p:nvPr/>
        </p:nvSpPr>
        <p:spPr>
          <a:xfrm>
            <a:off x="1204912" y="2022848"/>
            <a:ext cx="367775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工厂生产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物流发货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小米之家现场服务</a:t>
            </a:r>
          </a:p>
        </p:txBody>
      </p:sp>
      <p:sp>
        <p:nvSpPr>
          <p:cNvPr id="105" name="圆角矩形 104"/>
          <p:cNvSpPr/>
          <p:nvPr/>
        </p:nvSpPr>
        <p:spPr>
          <a:xfrm>
            <a:off x="306385" y="609084"/>
            <a:ext cx="706694" cy="706694"/>
          </a:xfrm>
          <a:prstGeom prst="roundRect">
            <a:avLst/>
          </a:prstGeom>
          <a:gradFill>
            <a:gsLst>
              <a:gs pos="0">
                <a:srgbClr val="9AD754"/>
              </a:gs>
              <a:gs pos="100000">
                <a:srgbClr val="67B339"/>
              </a:gs>
            </a:gsLst>
            <a:lin ang="5400000" scaled="0"/>
          </a:gradFill>
          <a:ln w="25400">
            <a:noFill/>
          </a:ln>
          <a:effectLst>
            <a:outerShdw blurRad="635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344488" y="755089"/>
            <a:ext cx="609380" cy="414684"/>
            <a:chOff x="9302751" y="2474913"/>
            <a:chExt cx="1644651" cy="1119188"/>
          </a:xfrm>
          <a:solidFill>
            <a:schemeClr val="bg1"/>
          </a:solidFill>
        </p:grpSpPr>
        <p:sp>
          <p:nvSpPr>
            <p:cNvPr id="107" name="Freeform 18"/>
            <p:cNvSpPr/>
            <p:nvPr/>
          </p:nvSpPr>
          <p:spPr bwMode="auto">
            <a:xfrm>
              <a:off x="10304464" y="2963863"/>
              <a:ext cx="642938" cy="193675"/>
            </a:xfrm>
            <a:custGeom>
              <a:avLst/>
              <a:gdLst>
                <a:gd name="T0" fmla="*/ 76 w 77"/>
                <a:gd name="T1" fmla="*/ 15 h 23"/>
                <a:gd name="T2" fmla="*/ 50 w 77"/>
                <a:gd name="T3" fmla="*/ 0 h 23"/>
                <a:gd name="T4" fmla="*/ 49 w 77"/>
                <a:gd name="T5" fmla="*/ 0 h 23"/>
                <a:gd name="T6" fmla="*/ 48 w 77"/>
                <a:gd name="T7" fmla="*/ 0 h 23"/>
                <a:gd name="T8" fmla="*/ 48 w 77"/>
                <a:gd name="T9" fmla="*/ 0 h 23"/>
                <a:gd name="T10" fmla="*/ 37 w 77"/>
                <a:gd name="T11" fmla="*/ 2 h 23"/>
                <a:gd name="T12" fmla="*/ 26 w 77"/>
                <a:gd name="T13" fmla="*/ 0 h 23"/>
                <a:gd name="T14" fmla="*/ 25 w 77"/>
                <a:gd name="T15" fmla="*/ 0 h 23"/>
                <a:gd name="T16" fmla="*/ 24 w 77"/>
                <a:gd name="T17" fmla="*/ 0 h 23"/>
                <a:gd name="T18" fmla="*/ 24 w 77"/>
                <a:gd name="T19" fmla="*/ 0 h 23"/>
                <a:gd name="T20" fmla="*/ 11 w 77"/>
                <a:gd name="T21" fmla="*/ 4 h 23"/>
                <a:gd name="T22" fmla="*/ 0 w 77"/>
                <a:gd name="T23" fmla="*/ 23 h 23"/>
                <a:gd name="T24" fmla="*/ 75 w 77"/>
                <a:gd name="T25" fmla="*/ 23 h 23"/>
                <a:gd name="T26" fmla="*/ 77 w 77"/>
                <a:gd name="T27" fmla="*/ 22 h 23"/>
                <a:gd name="T28" fmla="*/ 77 w 77"/>
                <a:gd name="T29" fmla="*/ 16 h 23"/>
                <a:gd name="T30" fmla="*/ 76 w 77"/>
                <a:gd name="T3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23">
                  <a:moveTo>
                    <a:pt x="76" y="15"/>
                  </a:moveTo>
                  <a:cubicBezTo>
                    <a:pt x="69" y="7"/>
                    <a:pt x="60" y="2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1"/>
                    <a:pt x="41" y="2"/>
                    <a:pt x="37" y="2"/>
                  </a:cubicBezTo>
                  <a:cubicBezTo>
                    <a:pt x="33" y="2"/>
                    <a:pt x="29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5" y="2"/>
                    <a:pt x="11" y="4"/>
                  </a:cubicBezTo>
                  <a:cubicBezTo>
                    <a:pt x="9" y="11"/>
                    <a:pt x="5" y="18"/>
                    <a:pt x="0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7" y="23"/>
                    <a:pt x="77" y="2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5"/>
                    <a:pt x="76" y="15"/>
                    <a:pt x="76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10455276" y="2500313"/>
              <a:ext cx="317500" cy="412750"/>
            </a:xfrm>
            <a:custGeom>
              <a:avLst/>
              <a:gdLst>
                <a:gd name="T0" fmla="*/ 0 w 38"/>
                <a:gd name="T1" fmla="*/ 28 h 49"/>
                <a:gd name="T2" fmla="*/ 3 w 38"/>
                <a:gd name="T3" fmla="*/ 31 h 49"/>
                <a:gd name="T4" fmla="*/ 3 w 38"/>
                <a:gd name="T5" fmla="*/ 31 h 49"/>
                <a:gd name="T6" fmla="*/ 19 w 38"/>
                <a:gd name="T7" fmla="*/ 49 h 49"/>
                <a:gd name="T8" fmla="*/ 34 w 38"/>
                <a:gd name="T9" fmla="*/ 31 h 49"/>
                <a:gd name="T10" fmla="*/ 34 w 38"/>
                <a:gd name="T11" fmla="*/ 31 h 49"/>
                <a:gd name="T12" fmla="*/ 38 w 38"/>
                <a:gd name="T13" fmla="*/ 28 h 49"/>
                <a:gd name="T14" fmla="*/ 36 w 38"/>
                <a:gd name="T15" fmla="*/ 25 h 49"/>
                <a:gd name="T16" fmla="*/ 37 w 38"/>
                <a:gd name="T17" fmla="*/ 19 h 49"/>
                <a:gd name="T18" fmla="*/ 19 w 38"/>
                <a:gd name="T19" fmla="*/ 0 h 49"/>
                <a:gd name="T20" fmla="*/ 1 w 38"/>
                <a:gd name="T21" fmla="*/ 19 h 49"/>
                <a:gd name="T22" fmla="*/ 2 w 38"/>
                <a:gd name="T23" fmla="*/ 25 h 49"/>
                <a:gd name="T24" fmla="*/ 0 w 38"/>
                <a:gd name="T25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9">
                  <a:moveTo>
                    <a:pt x="0" y="28"/>
                  </a:moveTo>
                  <a:cubicBezTo>
                    <a:pt x="0" y="30"/>
                    <a:pt x="1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40"/>
                    <a:pt x="10" y="49"/>
                    <a:pt x="19" y="49"/>
                  </a:cubicBezTo>
                  <a:cubicBezTo>
                    <a:pt x="27" y="49"/>
                    <a:pt x="34" y="40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6" y="23"/>
                    <a:pt x="37" y="21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ubicBezTo>
                    <a:pt x="9" y="0"/>
                    <a:pt x="1" y="8"/>
                    <a:pt x="1" y="19"/>
                  </a:cubicBezTo>
                  <a:cubicBezTo>
                    <a:pt x="1" y="21"/>
                    <a:pt x="1" y="23"/>
                    <a:pt x="2" y="25"/>
                  </a:cubicBezTo>
                  <a:cubicBezTo>
                    <a:pt x="0" y="26"/>
                    <a:pt x="0" y="27"/>
                    <a:pt x="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0"/>
            <p:cNvSpPr/>
            <p:nvPr/>
          </p:nvSpPr>
          <p:spPr bwMode="auto">
            <a:xfrm>
              <a:off x="9302751" y="2963863"/>
              <a:ext cx="635000" cy="193675"/>
            </a:xfrm>
            <a:custGeom>
              <a:avLst/>
              <a:gdLst>
                <a:gd name="T0" fmla="*/ 64 w 76"/>
                <a:gd name="T1" fmla="*/ 4 h 23"/>
                <a:gd name="T2" fmla="*/ 54 w 76"/>
                <a:gd name="T3" fmla="*/ 0 h 23"/>
                <a:gd name="T4" fmla="*/ 53 w 76"/>
                <a:gd name="T5" fmla="*/ 0 h 23"/>
                <a:gd name="T6" fmla="*/ 52 w 76"/>
                <a:gd name="T7" fmla="*/ 0 h 23"/>
                <a:gd name="T8" fmla="*/ 51 w 76"/>
                <a:gd name="T9" fmla="*/ 0 h 23"/>
                <a:gd name="T10" fmla="*/ 40 w 76"/>
                <a:gd name="T11" fmla="*/ 2 h 23"/>
                <a:gd name="T12" fmla="*/ 29 w 76"/>
                <a:gd name="T13" fmla="*/ 0 h 23"/>
                <a:gd name="T14" fmla="*/ 28 w 76"/>
                <a:gd name="T15" fmla="*/ 0 h 23"/>
                <a:gd name="T16" fmla="*/ 28 w 76"/>
                <a:gd name="T17" fmla="*/ 0 h 23"/>
                <a:gd name="T18" fmla="*/ 27 w 76"/>
                <a:gd name="T19" fmla="*/ 0 h 23"/>
                <a:gd name="T20" fmla="*/ 1 w 76"/>
                <a:gd name="T21" fmla="*/ 15 h 23"/>
                <a:gd name="T22" fmla="*/ 0 w 76"/>
                <a:gd name="T23" fmla="*/ 16 h 23"/>
                <a:gd name="T24" fmla="*/ 0 w 76"/>
                <a:gd name="T25" fmla="*/ 22 h 23"/>
                <a:gd name="T26" fmla="*/ 2 w 76"/>
                <a:gd name="T27" fmla="*/ 23 h 23"/>
                <a:gd name="T28" fmla="*/ 76 w 76"/>
                <a:gd name="T29" fmla="*/ 23 h 23"/>
                <a:gd name="T30" fmla="*/ 64 w 76"/>
                <a:gd name="T3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23">
                  <a:moveTo>
                    <a:pt x="64" y="4"/>
                  </a:moveTo>
                  <a:cubicBezTo>
                    <a:pt x="61" y="2"/>
                    <a:pt x="57" y="1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48" y="1"/>
                    <a:pt x="44" y="2"/>
                    <a:pt x="40" y="2"/>
                  </a:cubicBezTo>
                  <a:cubicBezTo>
                    <a:pt x="36" y="2"/>
                    <a:pt x="32" y="1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8" y="2"/>
                    <a:pt x="8" y="7"/>
                    <a:pt x="1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18"/>
                    <a:pt x="66" y="11"/>
                    <a:pt x="64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1"/>
            <p:cNvSpPr/>
            <p:nvPr/>
          </p:nvSpPr>
          <p:spPr bwMode="auto">
            <a:xfrm>
              <a:off x="9477376" y="2500313"/>
              <a:ext cx="317500" cy="412750"/>
            </a:xfrm>
            <a:custGeom>
              <a:avLst/>
              <a:gdLst>
                <a:gd name="T0" fmla="*/ 0 w 38"/>
                <a:gd name="T1" fmla="*/ 28 h 49"/>
                <a:gd name="T2" fmla="*/ 3 w 38"/>
                <a:gd name="T3" fmla="*/ 31 h 49"/>
                <a:gd name="T4" fmla="*/ 4 w 38"/>
                <a:gd name="T5" fmla="*/ 31 h 49"/>
                <a:gd name="T6" fmla="*/ 19 w 38"/>
                <a:gd name="T7" fmla="*/ 49 h 49"/>
                <a:gd name="T8" fmla="*/ 35 w 38"/>
                <a:gd name="T9" fmla="*/ 31 h 49"/>
                <a:gd name="T10" fmla="*/ 35 w 38"/>
                <a:gd name="T11" fmla="*/ 31 h 49"/>
                <a:gd name="T12" fmla="*/ 38 w 38"/>
                <a:gd name="T13" fmla="*/ 28 h 49"/>
                <a:gd name="T14" fmla="*/ 36 w 38"/>
                <a:gd name="T15" fmla="*/ 25 h 49"/>
                <a:gd name="T16" fmla="*/ 37 w 38"/>
                <a:gd name="T17" fmla="*/ 19 h 49"/>
                <a:gd name="T18" fmla="*/ 19 w 38"/>
                <a:gd name="T19" fmla="*/ 0 h 49"/>
                <a:gd name="T20" fmla="*/ 1 w 38"/>
                <a:gd name="T21" fmla="*/ 19 h 49"/>
                <a:gd name="T22" fmla="*/ 2 w 38"/>
                <a:gd name="T23" fmla="*/ 25 h 49"/>
                <a:gd name="T24" fmla="*/ 0 w 38"/>
                <a:gd name="T25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9">
                  <a:moveTo>
                    <a:pt x="0" y="28"/>
                  </a:moveTo>
                  <a:cubicBezTo>
                    <a:pt x="0" y="30"/>
                    <a:pt x="2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40"/>
                    <a:pt x="11" y="49"/>
                    <a:pt x="19" y="49"/>
                  </a:cubicBezTo>
                  <a:cubicBezTo>
                    <a:pt x="28" y="49"/>
                    <a:pt x="34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1"/>
                    <a:pt x="38" y="30"/>
                    <a:pt x="38" y="28"/>
                  </a:cubicBezTo>
                  <a:cubicBezTo>
                    <a:pt x="38" y="27"/>
                    <a:pt x="37" y="26"/>
                    <a:pt x="36" y="25"/>
                  </a:cubicBezTo>
                  <a:cubicBezTo>
                    <a:pt x="37" y="23"/>
                    <a:pt x="37" y="21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ubicBezTo>
                    <a:pt x="9" y="0"/>
                    <a:pt x="1" y="8"/>
                    <a:pt x="1" y="19"/>
                  </a:cubicBezTo>
                  <a:cubicBezTo>
                    <a:pt x="1" y="21"/>
                    <a:pt x="2" y="23"/>
                    <a:pt x="2" y="25"/>
                  </a:cubicBezTo>
                  <a:cubicBezTo>
                    <a:pt x="1" y="26"/>
                    <a:pt x="0" y="27"/>
                    <a:pt x="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2"/>
            <p:cNvSpPr/>
            <p:nvPr/>
          </p:nvSpPr>
          <p:spPr bwMode="auto">
            <a:xfrm>
              <a:off x="9853614" y="2474913"/>
              <a:ext cx="534988" cy="698500"/>
            </a:xfrm>
            <a:custGeom>
              <a:avLst/>
              <a:gdLst>
                <a:gd name="T0" fmla="*/ 0 w 64"/>
                <a:gd name="T1" fmla="*/ 48 h 83"/>
                <a:gd name="T2" fmla="*/ 5 w 64"/>
                <a:gd name="T3" fmla="*/ 54 h 83"/>
                <a:gd name="T4" fmla="*/ 5 w 64"/>
                <a:gd name="T5" fmla="*/ 54 h 83"/>
                <a:gd name="T6" fmla="*/ 10 w 64"/>
                <a:gd name="T7" fmla="*/ 69 h 83"/>
                <a:gd name="T8" fmla="*/ 14 w 64"/>
                <a:gd name="T9" fmla="*/ 75 h 83"/>
                <a:gd name="T10" fmla="*/ 32 w 64"/>
                <a:gd name="T11" fmla="*/ 83 h 83"/>
                <a:gd name="T12" fmla="*/ 51 w 64"/>
                <a:gd name="T13" fmla="*/ 74 h 83"/>
                <a:gd name="T14" fmla="*/ 52 w 64"/>
                <a:gd name="T15" fmla="*/ 71 h 83"/>
                <a:gd name="T16" fmla="*/ 59 w 64"/>
                <a:gd name="T17" fmla="*/ 54 h 83"/>
                <a:gd name="T18" fmla="*/ 59 w 64"/>
                <a:gd name="T19" fmla="*/ 54 h 83"/>
                <a:gd name="T20" fmla="*/ 64 w 64"/>
                <a:gd name="T21" fmla="*/ 48 h 83"/>
                <a:gd name="T22" fmla="*/ 61 w 64"/>
                <a:gd name="T23" fmla="*/ 43 h 83"/>
                <a:gd name="T24" fmla="*/ 63 w 64"/>
                <a:gd name="T25" fmla="*/ 32 h 83"/>
                <a:gd name="T26" fmla="*/ 32 w 64"/>
                <a:gd name="T27" fmla="*/ 0 h 83"/>
                <a:gd name="T28" fmla="*/ 1 w 64"/>
                <a:gd name="T29" fmla="*/ 32 h 83"/>
                <a:gd name="T30" fmla="*/ 3 w 64"/>
                <a:gd name="T31" fmla="*/ 43 h 83"/>
                <a:gd name="T32" fmla="*/ 0 w 64"/>
                <a:gd name="T33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83">
                  <a:moveTo>
                    <a:pt x="0" y="48"/>
                  </a:moveTo>
                  <a:cubicBezTo>
                    <a:pt x="0" y="51"/>
                    <a:pt x="2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9"/>
                    <a:pt x="7" y="65"/>
                    <a:pt x="10" y="69"/>
                  </a:cubicBezTo>
                  <a:cubicBezTo>
                    <a:pt x="11" y="71"/>
                    <a:pt x="13" y="73"/>
                    <a:pt x="14" y="75"/>
                  </a:cubicBezTo>
                  <a:cubicBezTo>
                    <a:pt x="19" y="80"/>
                    <a:pt x="25" y="83"/>
                    <a:pt x="32" y="83"/>
                  </a:cubicBezTo>
                  <a:cubicBezTo>
                    <a:pt x="39" y="83"/>
                    <a:pt x="46" y="79"/>
                    <a:pt x="51" y="74"/>
                  </a:cubicBezTo>
                  <a:cubicBezTo>
                    <a:pt x="51" y="73"/>
                    <a:pt x="52" y="72"/>
                    <a:pt x="52" y="71"/>
                  </a:cubicBezTo>
                  <a:cubicBezTo>
                    <a:pt x="56" y="66"/>
                    <a:pt x="58" y="60"/>
                    <a:pt x="59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2" y="54"/>
                    <a:pt x="64" y="51"/>
                    <a:pt x="64" y="48"/>
                  </a:cubicBezTo>
                  <a:cubicBezTo>
                    <a:pt x="64" y="46"/>
                    <a:pt x="63" y="44"/>
                    <a:pt x="61" y="43"/>
                  </a:cubicBezTo>
                  <a:cubicBezTo>
                    <a:pt x="62" y="40"/>
                    <a:pt x="63" y="36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5" y="0"/>
                    <a:pt x="1" y="14"/>
                    <a:pt x="1" y="32"/>
                  </a:cubicBezTo>
                  <a:cubicBezTo>
                    <a:pt x="1" y="36"/>
                    <a:pt x="2" y="40"/>
                    <a:pt x="3" y="43"/>
                  </a:cubicBezTo>
                  <a:cubicBezTo>
                    <a:pt x="1" y="44"/>
                    <a:pt x="0" y="4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3"/>
            <p:cNvSpPr/>
            <p:nvPr/>
          </p:nvSpPr>
          <p:spPr bwMode="auto">
            <a:xfrm>
              <a:off x="9553576" y="3249613"/>
              <a:ext cx="1135063" cy="344488"/>
            </a:xfrm>
            <a:custGeom>
              <a:avLst/>
              <a:gdLst>
                <a:gd name="T0" fmla="*/ 91 w 136"/>
                <a:gd name="T1" fmla="*/ 0 h 41"/>
                <a:gd name="T2" fmla="*/ 90 w 136"/>
                <a:gd name="T3" fmla="*/ 0 h 41"/>
                <a:gd name="T4" fmla="*/ 88 w 136"/>
                <a:gd name="T5" fmla="*/ 0 h 41"/>
                <a:gd name="T6" fmla="*/ 87 w 136"/>
                <a:gd name="T7" fmla="*/ 0 h 41"/>
                <a:gd name="T8" fmla="*/ 68 w 136"/>
                <a:gd name="T9" fmla="*/ 5 h 41"/>
                <a:gd name="T10" fmla="*/ 49 w 136"/>
                <a:gd name="T11" fmla="*/ 0 h 41"/>
                <a:gd name="T12" fmla="*/ 48 w 136"/>
                <a:gd name="T13" fmla="*/ 0 h 41"/>
                <a:gd name="T14" fmla="*/ 47 w 136"/>
                <a:gd name="T15" fmla="*/ 0 h 41"/>
                <a:gd name="T16" fmla="*/ 46 w 136"/>
                <a:gd name="T17" fmla="*/ 0 h 41"/>
                <a:gd name="T18" fmla="*/ 0 w 136"/>
                <a:gd name="T19" fmla="*/ 25 h 41"/>
                <a:gd name="T20" fmla="*/ 0 w 136"/>
                <a:gd name="T21" fmla="*/ 27 h 41"/>
                <a:gd name="T22" fmla="*/ 0 w 136"/>
                <a:gd name="T23" fmla="*/ 38 h 41"/>
                <a:gd name="T24" fmla="*/ 2 w 136"/>
                <a:gd name="T25" fmla="*/ 41 h 41"/>
                <a:gd name="T26" fmla="*/ 133 w 136"/>
                <a:gd name="T27" fmla="*/ 41 h 41"/>
                <a:gd name="T28" fmla="*/ 136 w 136"/>
                <a:gd name="T29" fmla="*/ 38 h 41"/>
                <a:gd name="T30" fmla="*/ 136 w 136"/>
                <a:gd name="T31" fmla="*/ 27 h 41"/>
                <a:gd name="T32" fmla="*/ 135 w 136"/>
                <a:gd name="T33" fmla="*/ 25 h 41"/>
                <a:gd name="T34" fmla="*/ 91 w 136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91" y="0"/>
                  </a:moveTo>
                  <a:cubicBezTo>
                    <a:pt x="91" y="0"/>
                    <a:pt x="90" y="0"/>
                    <a:pt x="9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7" y="0"/>
                    <a:pt x="87" y="0"/>
                  </a:cubicBezTo>
                  <a:cubicBezTo>
                    <a:pt x="82" y="3"/>
                    <a:pt x="75" y="5"/>
                    <a:pt x="68" y="5"/>
                  </a:cubicBezTo>
                  <a:cubicBezTo>
                    <a:pt x="61" y="5"/>
                    <a:pt x="54" y="3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9" y="4"/>
                    <a:pt x="13" y="13"/>
                    <a:pt x="0" y="25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1"/>
                    <a:pt x="2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5" y="41"/>
                    <a:pt x="136" y="39"/>
                    <a:pt x="136" y="38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7"/>
                    <a:pt x="136" y="26"/>
                    <a:pt x="135" y="25"/>
                  </a:cubicBezTo>
                  <a:cubicBezTo>
                    <a:pt x="123" y="13"/>
                    <a:pt x="108" y="4"/>
                    <a:pt x="9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3" y="269631"/>
            <a:ext cx="534082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9838" y="1276886"/>
            <a:ext cx="8272275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台风来了，猪也会飞起来！</a:t>
            </a:r>
            <a:endParaRPr lang="en-US" altLang="zh-CN" sz="3600" dirty="0">
              <a:solidFill>
                <a:schemeClr val="bg1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参与感就是台风！</a:t>
            </a:r>
          </a:p>
        </p:txBody>
      </p:sp>
      <p:sp>
        <p:nvSpPr>
          <p:cNvPr id="6" name="矩形 5"/>
          <p:cNvSpPr/>
          <p:nvPr/>
        </p:nvSpPr>
        <p:spPr>
          <a:xfrm>
            <a:off x="479839" y="3308171"/>
            <a:ext cx="5311362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--</a:t>
            </a:r>
            <a:r>
              <a:rPr lang="zh-CN" altLang="en-US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小米科技董事长</a:t>
            </a:r>
            <a:r>
              <a:rPr lang="en-US" altLang="zh-CN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雷军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73182" y="2359640"/>
            <a:ext cx="3839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600" dirty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B0B0B0"/>
                    </a:gs>
                  </a:gsLst>
                  <a:lin ang="5400000" scaled="1"/>
                  <a:tileRect/>
                </a:gradFill>
                <a:effectLst>
                  <a:outerShdw blurRad="63500" dist="50800" dir="5400000" algn="t" rotWithShape="0">
                    <a:prstClr val="black"/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600</a:t>
            </a:r>
            <a:endParaRPr lang="zh-CN" altLang="en-US" sz="13800" spc="600" dirty="0"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B0B0B0"/>
                  </a:gs>
                </a:gsLst>
                <a:lin ang="5400000" scaled="1"/>
                <a:tileRect/>
              </a:gradFill>
              <a:effectLst>
                <a:outerShdw blurRad="63500" dist="50800" dir="5400000" algn="t" rotWithShape="0">
                  <a:prstClr val="black"/>
                </a:outerShdw>
              </a:effectLst>
              <a:latin typeface="Swis721 BlkCn BT" panose="020B0806030502040204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12695" y="2618411"/>
            <a:ext cx="192873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000" spc="600" dirty="0"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B0B0B0"/>
                    </a:gs>
                  </a:gsLst>
                  <a:lin ang="5400000" scaled="1"/>
                  <a:tileRect/>
                </a:gradFill>
                <a:effectLst>
                  <a:outerShdw blurRad="63500" dist="50800" dir="5400000" algn="t" rotWithShape="0">
                    <a:prstClr val="black"/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0" y="176503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小米为什么</a:t>
            </a:r>
            <a:r>
              <a:rPr lang="en-US" altLang="zh-CN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4</a:t>
            </a:r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年能做到</a:t>
            </a:r>
            <a:endParaRPr lang="zh-CN" altLang="en-US" sz="6000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6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3353540"/>
            <a:ext cx="121920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1500" dirty="0">
                <a:solidFill>
                  <a:prstClr val="black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</a:t>
            </a:r>
            <a:endParaRPr lang="en-US" altLang="zh-CN" sz="9600" b="1" spc="1800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69" y="283335"/>
            <a:ext cx="4032139" cy="32953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89" y="5313123"/>
            <a:ext cx="1463139" cy="14562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813171" y="5040229"/>
            <a:ext cx="795356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* 源文件下载请关注</a:t>
            </a:r>
            <a:r>
              <a:rPr lang="en-US" altLang="zh-CN" sz="1600" dirty="0">
                <a:latin typeface="方正兰亭纤黑_GBK" pitchFamily="2" charset="-122"/>
                <a:ea typeface="方正兰亭纤黑_GBK" pitchFamily="2" charset="-122"/>
              </a:rPr>
              <a:t>@</a:t>
            </a: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读书笔记</a:t>
            </a:r>
            <a:r>
              <a:rPr lang="en-US" altLang="zh-CN" sz="1600" dirty="0">
                <a:latin typeface="方正兰亭纤黑_GBK" pitchFamily="2" charset="-122"/>
                <a:ea typeface="方正兰亭纤黑_GBK" pitchFamily="2" charset="-122"/>
              </a:rPr>
              <a:t>PPT  </a:t>
            </a: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每天一个好作品分享，让你爱上阅读！</a:t>
            </a:r>
          </a:p>
        </p:txBody>
      </p:sp>
      <p:sp>
        <p:nvSpPr>
          <p:cNvPr id="7" name="矩形 6"/>
          <p:cNvSpPr/>
          <p:nvPr/>
        </p:nvSpPr>
        <p:spPr>
          <a:xfrm>
            <a:off x="3869238" y="4640984"/>
            <a:ext cx="795356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感谢本作品</a:t>
            </a:r>
            <a:r>
              <a:rPr lang="en-US" altLang="zh-CN" sz="1600" dirty="0">
                <a:latin typeface="方正兰亭纤黑_GBK" pitchFamily="2" charset="-122"/>
                <a:ea typeface="方正兰亭纤黑_GBK" pitchFamily="2" charset="-122"/>
              </a:rPr>
              <a:t>PPT</a:t>
            </a: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设计指导老师：</a:t>
            </a:r>
            <a:r>
              <a:rPr lang="en-US" altLang="zh-CN" sz="1600" dirty="0">
                <a:latin typeface="方正兰亭纤黑_GBK" pitchFamily="2" charset="-122"/>
                <a:ea typeface="方正兰亭纤黑_GBK" pitchFamily="2" charset="-122"/>
              </a:rPr>
              <a:t>@</a:t>
            </a:r>
            <a:r>
              <a:rPr lang="zh-CN" altLang="en-US" sz="1600" dirty="0">
                <a:latin typeface="方正兰亭纤黑_GBK" pitchFamily="2" charset="-122"/>
                <a:ea typeface="方正兰亭纤黑_GBK" pitchFamily="2" charset="-122"/>
              </a:rPr>
              <a:t>青春的天涯刀客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696" y="2359640"/>
            <a:ext cx="47500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-150" dirty="0">
                <a:gradFill flip="none" rotWithShape="1">
                  <a:gsLst>
                    <a:gs pos="0">
                      <a:prstClr val="white">
                        <a:lumMod val="95000"/>
                      </a:prstClr>
                    </a:gs>
                    <a:gs pos="100000">
                      <a:srgbClr val="B0B0B0"/>
                    </a:gs>
                  </a:gsLst>
                  <a:lin ang="5400000" scaled="1"/>
                  <a:tileRect/>
                </a:gradFill>
                <a:effectLst>
                  <a:outerShdw blurRad="63500" dist="50800" dir="5400000" algn="t" rotWithShape="0">
                    <a:prstClr val="black"/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5736</a:t>
            </a:r>
            <a:endParaRPr lang="zh-CN" altLang="en-US" sz="13800" spc="-150" dirty="0">
              <a:gradFill flip="none" rotWithShape="1">
                <a:gsLst>
                  <a:gs pos="0">
                    <a:prstClr val="white">
                      <a:lumMod val="95000"/>
                    </a:prstClr>
                  </a:gs>
                  <a:gs pos="100000">
                    <a:srgbClr val="B0B0B0"/>
                  </a:gs>
                </a:gsLst>
                <a:lin ang="5400000" scaled="1"/>
                <a:tileRect/>
              </a:gradFill>
              <a:effectLst>
                <a:outerShdw blurRad="63500" dist="50800" dir="5400000" algn="t" rotWithShape="0">
                  <a:prstClr val="black"/>
                </a:outerShdw>
              </a:effectLst>
              <a:latin typeface="Swis721 BlkCn BT" panose="020B0806030502040204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1861" y="2618411"/>
            <a:ext cx="6853158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000" spc="-150" dirty="0">
                <a:gradFill flip="none" rotWithShape="1">
                  <a:gsLst>
                    <a:gs pos="0">
                      <a:prstClr val="white">
                        <a:lumMod val="95000"/>
                      </a:prstClr>
                    </a:gs>
                    <a:gs pos="100000">
                      <a:srgbClr val="B0B0B0"/>
                    </a:gs>
                  </a:gsLst>
                  <a:lin ang="5400000" scaled="1"/>
                  <a:tileRect/>
                </a:gradFill>
                <a:effectLst>
                  <a:outerShdw blurRad="63500" dist="50800" dir="5400000" algn="t" rotWithShape="0">
                    <a:prstClr val="black"/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万台手机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0" y="176503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小米为什么</a:t>
            </a:r>
            <a:r>
              <a:rPr lang="en-US" altLang="zh-CN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4</a:t>
            </a: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年能卖出</a:t>
            </a:r>
            <a:endParaRPr lang="zh-CN" altLang="en-US" sz="6000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077500"/>
            <a:ext cx="121920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700" spc="600" dirty="0">
                <a:gradFill flip="none" rotWithShape="1">
                  <a:gsLst>
                    <a:gs pos="50000">
                      <a:srgbClr val="EF6301"/>
                    </a:gs>
                    <a:gs pos="0">
                      <a:srgbClr val="FDB158"/>
                    </a:gs>
                    <a:gs pos="100000">
                      <a:srgbClr val="FA5A23"/>
                    </a:gs>
                  </a:gsLst>
                  <a:lin ang="5400000" scaled="1"/>
                  <a:tileRect/>
                </a:gradFill>
                <a:effectLst>
                  <a:outerShdw blurRad="63500" dist="50800" dir="5400000" algn="t" rotWithShape="0">
                    <a:prstClr val="black"/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冠 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122412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小米为什么</a:t>
            </a:r>
            <a:r>
              <a:rPr lang="en-US" altLang="zh-CN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4</a:t>
            </a: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年能做到中国市场占有率</a:t>
            </a:r>
            <a:endParaRPr lang="zh-CN" altLang="en-US" sz="6000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862878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数据来源：国际市场调研公司Canalys提供的2014年Q2数据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87304"/>
            </a:gs>
            <a:gs pos="59000">
              <a:srgbClr val="911602"/>
            </a:gs>
            <a:gs pos="100000">
              <a:srgbClr val="670A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618411"/>
            <a:ext cx="12192000" cy="144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>
                  <a:outerShdw blurRad="190500" dist="127000" dir="5400000" algn="t" rotWithShape="0">
                    <a:prstClr val="black">
                      <a:alpha val="35000"/>
                    </a:prstClr>
                  </a:outerShdw>
                </a:effectLst>
                <a:latin typeface="Swis721 BlkCn BT" panose="020B0806030502040204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参与感三三法则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1765032"/>
            <a:ext cx="12192000" cy="92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prstClr val="white"/>
                </a:solidFill>
                <a:latin typeface="方正兰亭纤黑_GBK" pitchFamily="2" charset="-122"/>
                <a:ea typeface="方正兰亭纤黑_GBK" pitchFamily="2" charset="-122"/>
              </a:rPr>
              <a:t>因为小米用了</a:t>
            </a:r>
            <a:endParaRPr lang="zh-CN" altLang="en-US" sz="6000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889968"/>
            <a:ext cx="9162791" cy="40458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0" y="434813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参与感三三法则</a:t>
            </a:r>
            <a:endParaRPr lang="en-US" altLang="zh-CN" sz="4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EF9D09"/>
                </a:solidFill>
                <a:latin typeface="方正兰亭纤黑_GBK" pitchFamily="2" charset="-122"/>
                <a:ea typeface="方正兰亭纤黑_GBK" pitchFamily="2" charset="-122"/>
              </a:rPr>
              <a:t>做爆品</a:t>
            </a:r>
            <a:endParaRPr lang="en-US" altLang="zh-CN" sz="6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34719" y="1984681"/>
            <a:ext cx="1922562" cy="523220"/>
            <a:chOff x="5260423" y="1984681"/>
            <a:chExt cx="1922562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6842827" y="2015459"/>
              <a:ext cx="340158" cy="461665"/>
              <a:chOff x="3476923" y="419248"/>
              <a:chExt cx="340158" cy="46166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486448" y="502293"/>
                <a:ext cx="314623" cy="31462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3476923" y="41924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260423" y="19846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三个战略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984"/>
            <a:ext cx="12192000" cy="81259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627095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参与感三三法则</a:t>
            </a:r>
            <a:endParaRPr lang="en-US" altLang="zh-CN" sz="4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EF9D09"/>
                </a:solidFill>
                <a:latin typeface="方正兰亭纤黑_GBK" pitchFamily="2" charset="-122"/>
                <a:ea typeface="方正兰亭纤黑_GBK" pitchFamily="2" charset="-122"/>
              </a:rPr>
              <a:t>做粉丝</a:t>
            </a:r>
            <a:endParaRPr lang="en-US" altLang="zh-CN" sz="6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34719" y="6156713"/>
            <a:ext cx="1922562" cy="523220"/>
            <a:chOff x="5260423" y="1984681"/>
            <a:chExt cx="1922562" cy="523220"/>
          </a:xfrm>
        </p:grpSpPr>
        <p:grpSp>
          <p:nvGrpSpPr>
            <p:cNvPr id="9" name="组合 8"/>
            <p:cNvGrpSpPr/>
            <p:nvPr/>
          </p:nvGrpSpPr>
          <p:grpSpPr>
            <a:xfrm>
              <a:off x="6842827" y="2015459"/>
              <a:ext cx="340158" cy="461665"/>
              <a:chOff x="3476923" y="419248"/>
              <a:chExt cx="340158" cy="461665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486448" y="502293"/>
                <a:ext cx="314623" cy="31462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476923" y="41924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5260423" y="19846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三个战略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1" y="0"/>
            <a:ext cx="12191999" cy="76240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4627095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参与感三三法则</a:t>
            </a:r>
            <a:endParaRPr lang="en-US" altLang="zh-CN" sz="4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/>
            <a:r>
              <a:rPr lang="zh-CN" altLang="en-US" sz="6000" b="1" dirty="0">
                <a:solidFill>
                  <a:srgbClr val="EF9D09"/>
                </a:solidFill>
                <a:latin typeface="方正兰亭纤黑_GBK" pitchFamily="2" charset="-122"/>
                <a:ea typeface="方正兰亭纤黑_GBK" pitchFamily="2" charset="-122"/>
              </a:rPr>
              <a:t>做自媒体</a:t>
            </a:r>
            <a:endParaRPr lang="en-US" altLang="zh-CN" sz="6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34719" y="6156356"/>
            <a:ext cx="1922562" cy="523220"/>
            <a:chOff x="5260423" y="1984681"/>
            <a:chExt cx="1922562" cy="523220"/>
          </a:xfrm>
        </p:grpSpPr>
        <p:grpSp>
          <p:nvGrpSpPr>
            <p:cNvPr id="6" name="组合 5"/>
            <p:cNvGrpSpPr/>
            <p:nvPr/>
          </p:nvGrpSpPr>
          <p:grpSpPr>
            <a:xfrm>
              <a:off x="6842827" y="2015459"/>
              <a:ext cx="340158" cy="461665"/>
              <a:chOff x="3476923" y="419248"/>
              <a:chExt cx="340158" cy="46166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486448" y="502293"/>
                <a:ext cx="314623" cy="314623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476923" y="41924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5260423" y="198468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三个战略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-615463"/>
            <a:ext cx="3181350" cy="5429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6188" y="2173984"/>
            <a:ext cx="6755660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参与感三三法则</a:t>
            </a:r>
            <a:endParaRPr lang="en-US" altLang="zh-CN" sz="4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rgbClr val="EF9D09"/>
                </a:solidFill>
                <a:latin typeface="方正兰亭纤黑_GBK" pitchFamily="2" charset="-122"/>
                <a:ea typeface="方正兰亭纤黑_GBK" pitchFamily="2" charset="-122"/>
              </a:rPr>
              <a:t>三个战术</a:t>
            </a:r>
            <a:endParaRPr lang="en-US" altLang="zh-CN" sz="6000" b="1" dirty="0">
              <a:solidFill>
                <a:srgbClr val="EF9D09"/>
              </a:solidFill>
              <a:latin typeface="方正兰亭纤黑_GBK" pitchFamily="2" charset="-122"/>
              <a:ea typeface="方正兰亭纤黑_GBK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方正兰亭纤黑_GBK" pitchFamily="2" charset="-122"/>
                <a:ea typeface="方正兰亭纤黑_GBK" pitchFamily="2" charset="-122"/>
              </a:rPr>
              <a:t>执行层面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02423" y="1336183"/>
            <a:ext cx="5212579" cy="5253932"/>
            <a:chOff x="828252" y="1336183"/>
            <a:chExt cx="5212579" cy="5253932"/>
          </a:xfrm>
        </p:grpSpPr>
        <p:grpSp>
          <p:nvGrpSpPr>
            <p:cNvPr id="31" name="组合 30"/>
            <p:cNvGrpSpPr/>
            <p:nvPr/>
          </p:nvGrpSpPr>
          <p:grpSpPr>
            <a:xfrm>
              <a:off x="828252" y="1336183"/>
              <a:ext cx="5212579" cy="5253932"/>
              <a:chOff x="5443794" y="1336183"/>
              <a:chExt cx="5212579" cy="5253932"/>
            </a:xfrm>
          </p:grpSpPr>
          <p:sp>
            <p:nvSpPr>
              <p:cNvPr id="13" name="平行四边形 12"/>
              <p:cNvSpPr/>
              <p:nvPr/>
            </p:nvSpPr>
            <p:spPr>
              <a:xfrm rot="10800000" flipV="1">
                <a:off x="7454900" y="1339402"/>
                <a:ext cx="3201473" cy="3375473"/>
              </a:xfrm>
              <a:prstGeom prst="parallelogram">
                <a:avLst>
                  <a:gd name="adj" fmla="val 60959"/>
                </a:avLst>
              </a:prstGeom>
              <a:solidFill>
                <a:srgbClr val="126DC6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16"/>
              <p:cNvSpPr/>
              <p:nvPr/>
            </p:nvSpPr>
            <p:spPr>
              <a:xfrm rot="1873103">
                <a:off x="8244110" y="1336183"/>
                <a:ext cx="431224" cy="1587967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>
                <a:off x="5473700" y="1339402"/>
                <a:ext cx="3201473" cy="3375473"/>
              </a:xfrm>
              <a:prstGeom prst="parallelogram">
                <a:avLst>
                  <a:gd name="adj" fmla="val 60959"/>
                </a:avLst>
              </a:prstGeom>
              <a:solidFill>
                <a:srgbClr val="FF680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 rot="16200000">
                <a:off x="6022166" y="3705279"/>
                <a:ext cx="431224" cy="1587967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3600000">
                <a:off x="6611693" y="2735946"/>
                <a:ext cx="3213314" cy="4495023"/>
              </a:xfrm>
              <a:custGeom>
                <a:avLst/>
                <a:gdLst>
                  <a:gd name="connsiteX0" fmla="*/ 0 w 3834233"/>
                  <a:gd name="connsiteY0" fmla="*/ 4495023 h 4495023"/>
                  <a:gd name="connsiteX1" fmla="*/ 668495 w 3834233"/>
                  <a:gd name="connsiteY1" fmla="*/ 3338791 h 4495023"/>
                  <a:gd name="connsiteX2" fmla="*/ 667551 w 3834233"/>
                  <a:gd name="connsiteY2" fmla="*/ 3338791 h 4495023"/>
                  <a:gd name="connsiteX3" fmla="*/ 2597929 w 3834233"/>
                  <a:gd name="connsiteY3" fmla="*/ 0 h 4495023"/>
                  <a:gd name="connsiteX4" fmla="*/ 3834233 w 3834233"/>
                  <a:gd name="connsiteY4" fmla="*/ 0 h 4495023"/>
                  <a:gd name="connsiteX5" fmla="*/ 3165738 w 3834233"/>
                  <a:gd name="connsiteY5" fmla="*/ 1156232 h 4495023"/>
                  <a:gd name="connsiteX6" fmla="*/ 3166682 w 3834233"/>
                  <a:gd name="connsiteY6" fmla="*/ 1156232 h 4495023"/>
                  <a:gd name="connsiteX7" fmla="*/ 1236304 w 3834233"/>
                  <a:gd name="connsiteY7" fmla="*/ 4495023 h 4495023"/>
                  <a:gd name="connsiteX0-1" fmla="*/ 0 w 3166682"/>
                  <a:gd name="connsiteY0-2" fmla="*/ 4495023 h 4495023"/>
                  <a:gd name="connsiteX1-3" fmla="*/ 668495 w 3166682"/>
                  <a:gd name="connsiteY1-4" fmla="*/ 3338791 h 4495023"/>
                  <a:gd name="connsiteX2-5" fmla="*/ 667551 w 3166682"/>
                  <a:gd name="connsiteY2-6" fmla="*/ 3338791 h 4495023"/>
                  <a:gd name="connsiteX3-7" fmla="*/ 2597929 w 3166682"/>
                  <a:gd name="connsiteY3-8" fmla="*/ 0 h 4495023"/>
                  <a:gd name="connsiteX4-9" fmla="*/ 3165738 w 3166682"/>
                  <a:gd name="connsiteY4-10" fmla="*/ 1156232 h 4495023"/>
                  <a:gd name="connsiteX5-11" fmla="*/ 3166682 w 3166682"/>
                  <a:gd name="connsiteY5-12" fmla="*/ 1156232 h 4495023"/>
                  <a:gd name="connsiteX6-13" fmla="*/ 1236304 w 3166682"/>
                  <a:gd name="connsiteY6-14" fmla="*/ 4495023 h 4495023"/>
                  <a:gd name="connsiteX7-15" fmla="*/ 0 w 3166682"/>
                  <a:gd name="connsiteY7-16" fmla="*/ 4495023 h 4495023"/>
                  <a:gd name="connsiteX0-17" fmla="*/ 0 w 3165738"/>
                  <a:gd name="connsiteY0-18" fmla="*/ 4495023 h 4495023"/>
                  <a:gd name="connsiteX1-19" fmla="*/ 668495 w 3165738"/>
                  <a:gd name="connsiteY1-20" fmla="*/ 3338791 h 4495023"/>
                  <a:gd name="connsiteX2-21" fmla="*/ 667551 w 3165738"/>
                  <a:gd name="connsiteY2-22" fmla="*/ 3338791 h 4495023"/>
                  <a:gd name="connsiteX3-23" fmla="*/ 2597929 w 3165738"/>
                  <a:gd name="connsiteY3-24" fmla="*/ 0 h 4495023"/>
                  <a:gd name="connsiteX4-25" fmla="*/ 3165738 w 3165738"/>
                  <a:gd name="connsiteY4-26" fmla="*/ 1156232 h 4495023"/>
                  <a:gd name="connsiteX5-27" fmla="*/ 1236304 w 3165738"/>
                  <a:gd name="connsiteY5-28" fmla="*/ 4495023 h 4495023"/>
                  <a:gd name="connsiteX6-29" fmla="*/ 0 w 3165738"/>
                  <a:gd name="connsiteY6-30" fmla="*/ 4495023 h 4495023"/>
                  <a:gd name="connsiteX0-31" fmla="*/ 0 w 3224901"/>
                  <a:gd name="connsiteY0-32" fmla="*/ 4495023 h 4495023"/>
                  <a:gd name="connsiteX1-33" fmla="*/ 668495 w 3224901"/>
                  <a:gd name="connsiteY1-34" fmla="*/ 3338791 h 4495023"/>
                  <a:gd name="connsiteX2-35" fmla="*/ 667551 w 3224901"/>
                  <a:gd name="connsiteY2-36" fmla="*/ 3338791 h 4495023"/>
                  <a:gd name="connsiteX3-37" fmla="*/ 2597929 w 3224901"/>
                  <a:gd name="connsiteY3-38" fmla="*/ 0 h 4495023"/>
                  <a:gd name="connsiteX4-39" fmla="*/ 3224901 w 3224901"/>
                  <a:gd name="connsiteY4-40" fmla="*/ 1047409 h 4495023"/>
                  <a:gd name="connsiteX5-41" fmla="*/ 1236304 w 3224901"/>
                  <a:gd name="connsiteY5-42" fmla="*/ 4495023 h 4495023"/>
                  <a:gd name="connsiteX6-43" fmla="*/ 0 w 3224901"/>
                  <a:gd name="connsiteY6-44" fmla="*/ 4495023 h 4495023"/>
                  <a:gd name="connsiteX0-45" fmla="*/ 0 w 3213314"/>
                  <a:gd name="connsiteY0-46" fmla="*/ 4495023 h 4495023"/>
                  <a:gd name="connsiteX1-47" fmla="*/ 668495 w 3213314"/>
                  <a:gd name="connsiteY1-48" fmla="*/ 3338791 h 4495023"/>
                  <a:gd name="connsiteX2-49" fmla="*/ 667551 w 3213314"/>
                  <a:gd name="connsiteY2-50" fmla="*/ 3338791 h 4495023"/>
                  <a:gd name="connsiteX3-51" fmla="*/ 2597929 w 3213314"/>
                  <a:gd name="connsiteY3-52" fmla="*/ 0 h 4495023"/>
                  <a:gd name="connsiteX4-53" fmla="*/ 3213314 w 3213314"/>
                  <a:gd name="connsiteY4-54" fmla="*/ 1062717 h 4495023"/>
                  <a:gd name="connsiteX5-55" fmla="*/ 1236304 w 3213314"/>
                  <a:gd name="connsiteY5-56" fmla="*/ 4495023 h 4495023"/>
                  <a:gd name="connsiteX6-57" fmla="*/ 0 w 3213314"/>
                  <a:gd name="connsiteY6-58" fmla="*/ 4495023 h 44950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213314" h="4495023">
                    <a:moveTo>
                      <a:pt x="0" y="4495023"/>
                    </a:moveTo>
                    <a:lnTo>
                      <a:pt x="668495" y="3338791"/>
                    </a:lnTo>
                    <a:lnTo>
                      <a:pt x="667551" y="3338791"/>
                    </a:lnTo>
                    <a:lnTo>
                      <a:pt x="2597929" y="0"/>
                    </a:lnTo>
                    <a:lnTo>
                      <a:pt x="3213314" y="1062717"/>
                    </a:lnTo>
                    <a:lnTo>
                      <a:pt x="1236304" y="4495023"/>
                    </a:lnTo>
                    <a:lnTo>
                      <a:pt x="0" y="4495023"/>
                    </a:lnTo>
                    <a:close/>
                  </a:path>
                </a:pathLst>
              </a:custGeom>
              <a:solidFill>
                <a:srgbClr val="FEBD03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 flipV="1">
                <a:off x="9390838" y="4716983"/>
                <a:ext cx="1261786" cy="1070679"/>
              </a:xfrm>
              <a:custGeom>
                <a:avLst/>
                <a:gdLst>
                  <a:gd name="connsiteX0" fmla="*/ 12342 w 1261786"/>
                  <a:gd name="connsiteY0" fmla="*/ 0 h 1070679"/>
                  <a:gd name="connsiteX1" fmla="*/ 0 w 1261786"/>
                  <a:gd name="connsiteY1" fmla="*/ 21347 h 1070679"/>
                  <a:gd name="connsiteX2" fmla="*/ 605819 w 1261786"/>
                  <a:gd name="connsiteY2" fmla="*/ 1070656 h 1070679"/>
                  <a:gd name="connsiteX3" fmla="*/ 643198 w 1261786"/>
                  <a:gd name="connsiteY3" fmla="*/ 1070679 h 1070679"/>
                  <a:gd name="connsiteX4" fmla="*/ 1261786 w 1261786"/>
                  <a:gd name="connsiteY4" fmla="*/ 765 h 107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1786" h="1070679">
                    <a:moveTo>
                      <a:pt x="12342" y="0"/>
                    </a:moveTo>
                    <a:lnTo>
                      <a:pt x="0" y="21347"/>
                    </a:lnTo>
                    <a:lnTo>
                      <a:pt x="605819" y="1070656"/>
                    </a:lnTo>
                    <a:lnTo>
                      <a:pt x="643198" y="1070679"/>
                    </a:lnTo>
                    <a:lnTo>
                      <a:pt x="1261786" y="765"/>
                    </a:lnTo>
                    <a:close/>
                  </a:path>
                </a:pathLst>
              </a:custGeom>
              <a:solidFill>
                <a:srgbClr val="126DC6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直角三角形 16"/>
              <p:cNvSpPr/>
              <p:nvPr/>
            </p:nvSpPr>
            <p:spPr>
              <a:xfrm rot="8986164">
                <a:off x="9250223" y="4487376"/>
                <a:ext cx="431224" cy="1587967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 rot="3563478">
              <a:off x="3294023" y="2989527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开放参与节点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rot="18001185">
              <a:off x="977871" y="2960392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设计互动方式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24827" y="500248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兰亭纤黑_GBK" pitchFamily="2" charset="-122"/>
                  <a:ea typeface="方正兰亭纤黑_GBK" pitchFamily="2" charset="-122"/>
                </a:rPr>
                <a:t>扩散口碑事件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宽屏</PresentationFormat>
  <Paragraphs>119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 Unicode MS</vt:lpstr>
      <vt:lpstr>Swis721 BlkCn BT</vt:lpstr>
      <vt:lpstr>方正兰亭细黑_GBK</vt:lpstr>
      <vt:lpstr>方正兰亭纤黑_GBK</vt:lpstr>
      <vt:lpstr>方正清刻本悦宋简体</vt:lpstr>
      <vt:lpstr>微软雅黑</vt:lpstr>
      <vt:lpstr>Arial</vt:lpstr>
      <vt:lpstr>Calibri</vt:lpstr>
      <vt:lpstr>Calibri Light</vt:lpstr>
      <vt:lpstr>Wingdings</vt:lpstr>
      <vt:lpstr>Office 主题</vt:lpstr>
      <vt:lpstr>2_Office 主题</vt:lpstr>
      <vt:lpstr>4_Office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天 下</cp:lastModifiedBy>
  <cp:revision>241</cp:revision>
  <dcterms:created xsi:type="dcterms:W3CDTF">2014-08-16T15:18:00Z</dcterms:created>
  <dcterms:modified xsi:type="dcterms:W3CDTF">2021-01-05T11:09:55Z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