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6" r:id="rId2"/>
    <p:sldId id="257" r:id="rId3"/>
    <p:sldId id="258" r:id="rId4"/>
    <p:sldId id="307" r:id="rId5"/>
    <p:sldId id="308" r:id="rId6"/>
    <p:sldId id="311" r:id="rId7"/>
    <p:sldId id="312" r:id="rId8"/>
    <p:sldId id="313" r:id="rId9"/>
    <p:sldId id="314" r:id="rId10"/>
    <p:sldId id="315" r:id="rId11"/>
    <p:sldId id="262" r:id="rId12"/>
    <p:sldId id="289" r:id="rId13"/>
    <p:sldId id="317" r:id="rId14"/>
    <p:sldId id="263" r:id="rId15"/>
    <p:sldId id="305" r:id="rId16"/>
    <p:sldId id="318" r:id="rId17"/>
    <p:sldId id="316" r:id="rId18"/>
    <p:sldId id="319" r:id="rId19"/>
    <p:sldId id="320" r:id="rId20"/>
    <p:sldId id="321" r:id="rId21"/>
    <p:sldId id="322" r:id="rId22"/>
    <p:sldId id="323" r:id="rId23"/>
    <p:sldId id="324" r:id="rId24"/>
    <p:sldId id="325" r:id="rId25"/>
    <p:sldId id="326" r:id="rId26"/>
    <p:sldId id="327" r:id="rId27"/>
    <p:sldId id="328" r:id="rId28"/>
    <p:sldId id="330" r:id="rId29"/>
    <p:sldId id="329" r:id="rId30"/>
    <p:sldId id="331" r:id="rId31"/>
    <p:sldId id="332" r:id="rId32"/>
    <p:sldId id="333" r:id="rId33"/>
    <p:sldId id="334" r:id="rId34"/>
    <p:sldId id="309" r:id="rId35"/>
    <p:sldId id="336" r:id="rId36"/>
    <p:sldId id="337" r:id="rId37"/>
    <p:sldId id="338" r:id="rId38"/>
    <p:sldId id="335" r:id="rId39"/>
    <p:sldId id="340" r:id="rId40"/>
    <p:sldId id="341" r:id="rId41"/>
    <p:sldId id="342"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4726"/>
    <a:srgbClr val="FF5B5B"/>
    <a:srgbClr val="EE0000"/>
    <a:srgbClr val="E20000"/>
    <a:srgbClr val="FF8500"/>
    <a:srgbClr val="EA50D8"/>
    <a:srgbClr val="FF3B3B"/>
    <a:srgbClr val="8BAB00"/>
    <a:srgbClr val="0066FF"/>
    <a:srgbClr val="FFA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1" d="100"/>
          <a:sy n="91" d="100"/>
        </p:scale>
        <p:origin x="102" y="1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www.tianya.cn/publicforum/content/no20/1/317960.shtml"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
        <p:nvSpPr>
          <p:cNvPr id="17" name="Rectangle 6"/>
          <p:cNvSpPr/>
          <p:nvPr userDrawn="1"/>
        </p:nvSpPr>
        <p:spPr>
          <a:xfrm>
            <a:off x="-600" y="0"/>
            <a:ext cx="121932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7"/>
          <p:cNvSpPr txBox="1">
            <a:spLocks noChangeArrowheads="1"/>
          </p:cNvSpPr>
          <p:nvPr userDrawn="1"/>
        </p:nvSpPr>
        <p:spPr bwMode="auto">
          <a:xfrm>
            <a:off x="1130034" y="5466710"/>
            <a:ext cx="2469248" cy="338554"/>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l" eaLnBrk="1" hangingPunct="1"/>
            <a:r>
              <a:rPr lang="en-US" altLang="zh-CN" sz="1600" dirty="0">
                <a:solidFill>
                  <a:schemeClr val="bg1">
                    <a:lumMod val="50000"/>
                  </a:schemeClr>
                </a:solidFill>
                <a:effectLst/>
                <a:latin typeface="Arial Unicode MS" pitchFamily="34" charset="-122"/>
                <a:ea typeface="Arial Unicode MS" pitchFamily="34" charset="-122"/>
                <a:cs typeface="Arial Unicode MS" pitchFamily="34" charset="-122"/>
              </a:rPr>
              <a:t>Designed by @</a:t>
            </a:r>
            <a:r>
              <a:rPr lang="en-US" altLang="zh-CN" sz="1600" dirty="0" err="1">
                <a:solidFill>
                  <a:schemeClr val="bg1">
                    <a:lumMod val="50000"/>
                  </a:schemeClr>
                </a:solidFill>
                <a:effectLst/>
                <a:latin typeface="Arial Unicode MS" pitchFamily="34" charset="-122"/>
                <a:ea typeface="Arial Unicode MS" pitchFamily="34" charset="-122"/>
                <a:cs typeface="Arial Unicode MS" pitchFamily="34" charset="-122"/>
              </a:rPr>
              <a:t>Teliss</a:t>
            </a:r>
            <a:endParaRPr lang="zh-CN" altLang="en-US" sz="1600" dirty="0">
              <a:solidFill>
                <a:schemeClr val="bg1">
                  <a:lumMod val="50000"/>
                </a:schemeClr>
              </a:solidFill>
              <a:effectLst/>
              <a:latin typeface="Arial Unicode MS" pitchFamily="34" charset="-122"/>
              <a:ea typeface="Arial Unicode MS" pitchFamily="34" charset="-122"/>
              <a:cs typeface="Arial Unicode MS" pitchFamily="34" charset="-122"/>
            </a:endParaRPr>
          </a:p>
        </p:txBody>
      </p:sp>
      <p:sp>
        <p:nvSpPr>
          <p:cNvPr id="28" name="矩形 27"/>
          <p:cNvSpPr/>
          <p:nvPr userDrawn="1"/>
        </p:nvSpPr>
        <p:spPr>
          <a:xfrm>
            <a:off x="1130035" y="5075892"/>
            <a:ext cx="4102319" cy="369332"/>
          </a:xfrm>
          <a:prstGeom prst="rect">
            <a:avLst/>
          </a:prstGeom>
        </p:spPr>
        <p:txBody>
          <a:bodyPr wrap="square" anchor="ctr">
            <a:spAutoFit/>
          </a:bodyPr>
          <a:lstStyle/>
          <a:p>
            <a:pPr algn="l"/>
            <a:r>
              <a:rPr lang="zh-CN" altLang="en-US" sz="1800" dirty="0">
                <a:solidFill>
                  <a:srgbClr val="D24726"/>
                </a:solidFill>
                <a:effectLst/>
                <a:latin typeface="微软雅黑" panose="020B0503020204020204" pitchFamily="34" charset="-122"/>
                <a:ea typeface="微软雅黑" panose="020B0503020204020204" pitchFamily="34" charset="-122"/>
                <a:cs typeface="经典繁仿黑" pitchFamily="49" charset="-122"/>
              </a:rPr>
              <a:t>企业中高层领导培训教材</a:t>
            </a:r>
          </a:p>
        </p:txBody>
      </p:sp>
      <p:sp>
        <p:nvSpPr>
          <p:cNvPr id="29" name="TextBox 3"/>
          <p:cNvSpPr txBox="1"/>
          <p:nvPr userDrawn="1"/>
        </p:nvSpPr>
        <p:spPr>
          <a:xfrm>
            <a:off x="1117334" y="3501009"/>
            <a:ext cx="7213817" cy="1323439"/>
          </a:xfrm>
          <a:prstGeom prst="rect">
            <a:avLst/>
          </a:prstGeom>
          <a:noFill/>
        </p:spPr>
        <p:txBody>
          <a:bodyPr wrap="square">
            <a:spAutoFit/>
          </a:bodyPr>
          <a:lstStyle/>
          <a:p>
            <a:pPr algn="l">
              <a:defRPr/>
            </a:pPr>
            <a:r>
              <a:rPr lang="zh-CN" altLang="en-US" sz="8000" b="1" dirty="0">
                <a:solidFill>
                  <a:schemeClr val="bg1"/>
                </a:solidFill>
                <a:effectLst/>
                <a:latin typeface="微软雅黑" panose="020B0503020204020204" pitchFamily="34" charset="-122"/>
                <a:ea typeface="微软雅黑" panose="020B0503020204020204" pitchFamily="34" charset="-122"/>
              </a:rPr>
              <a:t>企业战略管理</a:t>
            </a:r>
          </a:p>
        </p:txBody>
      </p:sp>
      <p:grpSp>
        <p:nvGrpSpPr>
          <p:cNvPr id="32" name="组合 31"/>
          <p:cNvGrpSpPr/>
          <p:nvPr userDrawn="1"/>
        </p:nvGrpSpPr>
        <p:grpSpPr>
          <a:xfrm>
            <a:off x="9918001" y="6216104"/>
            <a:ext cx="1935641" cy="495514"/>
            <a:chOff x="602538" y="6254444"/>
            <a:chExt cx="1936145" cy="495514"/>
          </a:xfrm>
        </p:grpSpPr>
        <p:sp>
          <p:nvSpPr>
            <p:cNvPr id="33" name="Text Box 62"/>
            <p:cNvSpPr txBox="1">
              <a:spLocks noChangeArrowheads="1"/>
            </p:cNvSpPr>
            <p:nvPr/>
          </p:nvSpPr>
          <p:spPr bwMode="auto">
            <a:xfrm>
              <a:off x="1027280" y="6332924"/>
              <a:ext cx="1511403" cy="338554"/>
            </a:xfrm>
            <a:prstGeom prst="rect">
              <a:avLst/>
            </a:prstGeom>
            <a:noFill/>
            <a:effectLst>
              <a:reflection blurRad="6350" stA="50000" endA="300" endPos="38500" dist="50800" dir="5400000" sy="-100000" algn="bl" rotWithShape="0"/>
            </a:effectLst>
          </p:spPr>
          <p:txBody>
            <a:bodyPr wrap="square" rtlCol="0" anchor="ctr">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布衣公子</a:t>
              </a:r>
              <a:r>
                <a:rPr lang="zh-CN" altLang="en-US" sz="1600" dirty="0">
                  <a:solidFill>
                    <a:srgbClr val="D24726"/>
                  </a:solidFill>
                  <a:latin typeface="微软雅黑" panose="020B0503020204020204" pitchFamily="34" charset="-122"/>
                  <a:ea typeface="微软雅黑" panose="020B0503020204020204" pitchFamily="34" charset="-122"/>
                </a:rPr>
                <a:t>作品</a:t>
              </a:r>
              <a:endParaRPr lang="en-GB" altLang="zh-CN" sz="1600" dirty="0">
                <a:solidFill>
                  <a:srgbClr val="D24726"/>
                </a:solidFill>
                <a:latin typeface="微软雅黑" panose="020B0503020204020204" pitchFamily="34" charset="-122"/>
                <a:ea typeface="微软雅黑" panose="020B0503020204020204" pitchFamily="34" charset="-122"/>
              </a:endParaRPr>
            </a:p>
          </p:txBody>
        </p:sp>
        <p:pic>
          <p:nvPicPr>
            <p:cNvPr id="34" name="Picture 9" descr="E:\仝德志文件，勿删！\03-参考文档\！PPT图片及版面资源\06-PPT精选插图\05-头像\嘿嘿.png"/>
            <p:cNvPicPr>
              <a:picLocks noChangeAspect="1" noChangeArrowheads="1"/>
            </p:cNvPicPr>
            <p:nvPr/>
          </p:nvPicPr>
          <p:blipFill>
            <a:blip r:embed="rId2" cstate="print"/>
            <a:srcRect/>
            <a:stretch>
              <a:fillRect/>
            </a:stretch>
          </p:blipFill>
          <p:spPr bwMode="auto">
            <a:xfrm>
              <a:off x="602538" y="6254444"/>
              <a:ext cx="495514" cy="49551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userDrawn="1"/>
        </p:nvSpPr>
        <p:spPr>
          <a:xfrm>
            <a:off x="9983419" y="464354"/>
            <a:ext cx="1943710" cy="523220"/>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800" dirty="0">
                <a:solidFill>
                  <a:schemeClr val="bg1"/>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800" dirty="0">
              <a:solidFill>
                <a:schemeClr val="bg1"/>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49"/>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1+#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950"/>
                            </p:stCondLst>
                            <p:childTnLst>
                              <p:par>
                                <p:cTn id="15" presetID="2" presetClass="entr" presetSubtype="4" decel="100000" fill="hold" grpId="0" nodeType="after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350" fill="hold"/>
                                        <p:tgtEl>
                                          <p:spTgt spid="24"/>
                                        </p:tgtEl>
                                        <p:attrNameLst>
                                          <p:attrName>ppt_x</p:attrName>
                                        </p:attrNameLst>
                                      </p:cBhvr>
                                      <p:tavLst>
                                        <p:tav tm="0">
                                          <p:val>
                                            <p:strVal val="#ppt_x"/>
                                          </p:val>
                                        </p:tav>
                                        <p:tav tm="100000">
                                          <p:val>
                                            <p:strVal val="#ppt_x"/>
                                          </p:val>
                                        </p:tav>
                                      </p:tavLst>
                                    </p:anim>
                                    <p:anim calcmode="lin" valueType="num">
                                      <p:cBhvr additive="base">
                                        <p:cTn id="18" dur="3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2930"/>
                            </p:stCondLst>
                            <p:childTnLst>
                              <p:par>
                                <p:cTn id="20" presetID="1"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par>
                          <p:cTn id="22" fill="hold">
                            <p:stCondLst>
                              <p:cond delay="2930"/>
                            </p:stCondLst>
                            <p:childTnLst>
                              <p:par>
                                <p:cTn id="23" presetID="0" presetClass="path" presetSubtype="0" accel="50000" decel="50000" fill="hold" nodeType="afterEffect">
                                  <p:stCondLst>
                                    <p:cond delay="0"/>
                                  </p:stCondLst>
                                  <p:childTnLst>
                                    <p:animMotion origin="layout" path="M 1.87451E-6 -1.19861 L 1.87451E-6 -2.59259E-6 L 0.00039 -0.12153 L 1.87451E-6 -2.59259E-6 " pathEditMode="relative" rAng="0" ptsTypes="AAAA">
                                      <p:cBhvr>
                                        <p:cTn id="24" dur="600" fill="hold"/>
                                        <p:tgtEl>
                                          <p:spTgt spid="32"/>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extBox 4"/>
          <p:cNvSpPr txBox="1"/>
          <p:nvPr userDrawn="1"/>
        </p:nvSpPr>
        <p:spPr>
          <a:xfrm>
            <a:off x="685861" y="329689"/>
            <a:ext cx="1583350" cy="1277273"/>
          </a:xfrm>
          <a:prstGeom prst="rect">
            <a:avLst/>
          </a:prstGeom>
          <a:noFill/>
        </p:spPr>
        <p:txBody>
          <a:bodyPr wrap="square">
            <a:spAutoFit/>
          </a:bodyPr>
          <a:lstStyle/>
          <a:p>
            <a:pPr algn="l">
              <a:spcBef>
                <a:spcPts val="400"/>
              </a:spcBef>
              <a:spcAft>
                <a:spcPts val="300"/>
              </a:spcAft>
              <a:defRPr/>
            </a:pPr>
            <a:r>
              <a:rPr lang="zh-CN" altLang="en-US" sz="1600" b="0" dirty="0">
                <a:solidFill>
                  <a:schemeClr val="bg1"/>
                </a:solidFill>
                <a:latin typeface="微软雅黑" panose="020B0503020204020204" pitchFamily="34" charset="-122"/>
                <a:ea typeface="微软雅黑" panose="020B0503020204020204" pitchFamily="34" charset="-122"/>
              </a:rPr>
              <a:t>第三章  </a:t>
            </a:r>
            <a:endParaRPr lang="en-US" altLang="zh-CN" sz="16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战略管</a:t>
            </a:r>
            <a:endParaRPr lang="en-US" altLang="zh-CN" sz="2800" b="0" dirty="0">
              <a:solidFill>
                <a:schemeClr val="bg1"/>
              </a:solidFill>
              <a:latin typeface="华康俪金黑W8(P)" pitchFamily="34" charset="-122"/>
              <a:ea typeface="华康俪金黑W8(P)"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理过程</a:t>
            </a:r>
            <a:endParaRPr lang="en-US" altLang="zh-CN" sz="2800" b="0" dirty="0">
              <a:solidFill>
                <a:schemeClr val="bg1"/>
              </a:solidFill>
              <a:latin typeface="华康俪金黑W8(P)" pitchFamily="34" charset="-122"/>
              <a:ea typeface="华康俪金黑W8(P)" pitchFamily="34" charset="-122"/>
            </a:endParaRPr>
          </a:p>
        </p:txBody>
      </p:sp>
      <p:sp>
        <p:nvSpPr>
          <p:cNvPr id="3" name="TextBox 8"/>
          <p:cNvSpPr txBox="1"/>
          <p:nvPr userDrawn="1"/>
        </p:nvSpPr>
        <p:spPr>
          <a:xfrm>
            <a:off x="2353533" y="404665"/>
            <a:ext cx="3382614"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第四节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战略评价和控制</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1" y="1600202"/>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垂直排列标题与文本">
    <p:spTree>
      <p:nvGrpSpPr>
        <p:cNvPr id="1" name=""/>
        <p:cNvGrpSpPr/>
        <p:nvPr/>
      </p:nvGrpSpPr>
      <p:grpSpPr>
        <a:xfrm>
          <a:off x="0" y="0"/>
          <a:ext cx="0" cy="0"/>
          <a:chOff x="0" y="0"/>
          <a:chExt cx="0" cy="0"/>
        </a:xfrm>
      </p:grpSpPr>
      <p:pic>
        <p:nvPicPr>
          <p:cNvPr id="7" name="Picture 6" descr="D:\Teliss_Tong\Copy\定期备份\工作备份\！PPT图片及版面资源\06-PPT精选插图\10-综合\脚印.jpg"/>
          <p:cNvPicPr>
            <a:picLocks noChangeAspect="1" noChangeArrowheads="1"/>
          </p:cNvPicPr>
          <p:nvPr userDrawn="1"/>
        </p:nvPicPr>
        <p:blipFill rotWithShape="1">
          <a:blip r:embed="rId2" cstate="email"/>
          <a:srcRect/>
          <a:stretch>
            <a:fillRect/>
          </a:stretch>
        </p:blipFill>
        <p:spPr bwMode="auto">
          <a:xfrm>
            <a:off x="0" y="0"/>
            <a:ext cx="6285756" cy="685958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1490500" y="5188659"/>
            <a:ext cx="3265288" cy="576064"/>
          </a:xfrm>
          <a:prstGeom prst="rect">
            <a:avLst/>
          </a:prstGeom>
          <a:solidFill>
            <a:srgbClr val="FFFFFF">
              <a:alpha val="69804"/>
            </a:srgbClr>
          </a:solidFill>
          <a:ln w="9525" cap="flat" cmpd="sng">
            <a:noFill/>
            <a:round/>
            <a:headEnd type="oval" w="med" len="me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标题 1"/>
          <p:cNvSpPr txBox="1"/>
          <p:nvPr userDrawn="1"/>
        </p:nvSpPr>
        <p:spPr>
          <a:xfrm>
            <a:off x="6816378" y="457160"/>
            <a:ext cx="4895452"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dirty="0">
                <a:solidFill>
                  <a:srgbClr val="FC6F1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我的黄金十年</a:t>
            </a:r>
          </a:p>
        </p:txBody>
      </p:sp>
      <p:grpSp>
        <p:nvGrpSpPr>
          <p:cNvPr id="10" name="组合 9"/>
          <p:cNvGrpSpPr/>
          <p:nvPr userDrawn="1"/>
        </p:nvGrpSpPr>
        <p:grpSpPr>
          <a:xfrm>
            <a:off x="4337" y="272493"/>
            <a:ext cx="2033736" cy="461665"/>
            <a:chOff x="8525122" y="157879"/>
            <a:chExt cx="651124" cy="461664"/>
          </a:xfrm>
        </p:grpSpPr>
        <p:sp>
          <p:nvSpPr>
            <p:cNvPr id="11" name="矩形 10"/>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endParaRPr>
            </a:p>
          </p:txBody>
        </p:sp>
        <p:sp>
          <p:nvSpPr>
            <p:cNvPr id="12"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9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dirty="0">
                  <a:ln>
                    <a:noFill/>
                  </a:ln>
                  <a:solidFill>
                    <a:prstClr val="white"/>
                  </a:solidFill>
                  <a:effectLst/>
                  <a:uLnTx/>
                  <a:uFillTx/>
                  <a:ea typeface="微软雅黑" panose="020B0503020204020204" pitchFamily="34" charset="-122"/>
                </a:rPr>
                <a:t>片尾广告</a:t>
              </a:r>
            </a:p>
          </p:txBody>
        </p:sp>
      </p:grpSp>
      <p:sp>
        <p:nvSpPr>
          <p:cNvPr id="13" name="矩形 12"/>
          <p:cNvSpPr/>
          <p:nvPr userDrawn="1"/>
        </p:nvSpPr>
        <p:spPr>
          <a:xfrm>
            <a:off x="7342427" y="1647202"/>
            <a:ext cx="4164052" cy="430863"/>
          </a:xfrm>
          <a:prstGeom prst="rect">
            <a:avLst/>
          </a:prstGeom>
          <a:noFill/>
        </p:spPr>
        <p:txBody>
          <a:bodyPr wrap="square" lIns="91417" tIns="45708" rIns="91417" bIns="45708">
            <a:spAutoFit/>
          </a:bodyPr>
          <a:lstStyle/>
          <a:p>
            <a:pPr defTabSz="1219200"/>
            <a:r>
              <a:rPr lang="zh-CN" altLang="en-US" sz="2200" dirty="0">
                <a:solidFill>
                  <a:srgbClr val="00B0F0"/>
                </a:solidFill>
                <a:latin typeface="微软雅黑" panose="020B0503020204020204" pitchFamily="34" charset="-122"/>
                <a:ea typeface="微软雅黑" panose="020B0503020204020204" pitchFamily="34" charset="-122"/>
              </a:rPr>
              <a:t>一位平凡</a:t>
            </a:r>
            <a:r>
              <a:rPr lang="en-US" altLang="zh-CN" sz="2200" dirty="0">
                <a:solidFill>
                  <a:srgbClr val="00B0F0"/>
                </a:solidFill>
                <a:latin typeface="微软雅黑" panose="020B0503020204020204" pitchFamily="34" charset="-122"/>
                <a:ea typeface="微软雅黑" panose="020B0503020204020204" pitchFamily="34" charset="-122"/>
              </a:rPr>
              <a:t>80</a:t>
            </a:r>
            <a:r>
              <a:rPr lang="zh-CN" altLang="en-US" sz="2200" dirty="0">
                <a:solidFill>
                  <a:srgbClr val="00B0F0"/>
                </a:solidFill>
                <a:latin typeface="微软雅黑" panose="020B0503020204020204" pitchFamily="34" charset="-122"/>
                <a:ea typeface="微软雅黑" panose="020B0503020204020204" pitchFamily="34" charset="-122"/>
              </a:rPr>
              <a:t>后的职场与情感历程</a:t>
            </a:r>
          </a:p>
        </p:txBody>
      </p:sp>
      <p:pic>
        <p:nvPicPr>
          <p:cNvPr id="14" name="Picture 3" descr="D:\Teliss_Tong\Copy\定期备份\工作备份\！PPT图片及版面资源\06-PPT精选插图\05-头像\1000mb.ru (42).png"/>
          <p:cNvPicPr>
            <a:picLocks noChangeAspect="1" noChangeArrowheads="1"/>
          </p:cNvPicPr>
          <p:nvPr userDrawn="1"/>
        </p:nvPicPr>
        <p:blipFill>
          <a:blip r:embed="rId3" cstate="email"/>
          <a:srcRect/>
          <a:stretch>
            <a:fillRect/>
          </a:stretch>
        </p:blipFill>
        <p:spPr bwMode="auto">
          <a:xfrm>
            <a:off x="107504" y="15510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9"/>
          <p:cNvSpPr txBox="1"/>
          <p:nvPr userDrawn="1"/>
        </p:nvSpPr>
        <p:spPr>
          <a:xfrm>
            <a:off x="6816378" y="2492896"/>
            <a:ext cx="4895452" cy="2166723"/>
          </a:xfrm>
          <a:prstGeom prst="rect">
            <a:avLst/>
          </a:prstGeom>
          <a:noFill/>
        </p:spPr>
        <p:txBody>
          <a:bodyPr wrap="square" lIns="91417" tIns="45708" rIns="91417" bIns="45708" rtlCol="0">
            <a:spAutoFit/>
          </a:bodyPr>
          <a:lstStyle/>
          <a:p>
            <a:pPr indent="-457200" defTabSz="1219200">
              <a:lnSpc>
                <a:spcPct val="130000"/>
              </a:lnSpc>
              <a:spcBef>
                <a:spcPts val="600"/>
              </a:spcBef>
              <a:spcAft>
                <a:spcPts val="60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ct val="130000"/>
              </a:lnSpc>
              <a:spcBef>
                <a:spcPts val="600"/>
              </a:spcBef>
              <a:spcAft>
                <a:spcPts val="60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“我的黄金十年”写的就是毕业后，第一个十年所发生的职场与情感的那些事儿</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矩形 15"/>
          <p:cNvSpPr/>
          <p:nvPr userDrawn="1"/>
        </p:nvSpPr>
        <p:spPr>
          <a:xfrm>
            <a:off x="7103318" y="5469419"/>
            <a:ext cx="4369405" cy="369308"/>
          </a:xfrm>
          <a:prstGeom prst="rect">
            <a:avLst/>
          </a:prstGeom>
        </p:spPr>
        <p:txBody>
          <a:bodyPr wrap="square" lIns="91417" tIns="45708" rIns="91417" bIns="45708">
            <a:spAutoFit/>
          </a:bodyPr>
          <a:lstStyle/>
          <a:p>
            <a:pPr defTabSz="1219200">
              <a:lnSpc>
                <a:spcPct val="150000"/>
              </a:lnSpc>
            </a:pPr>
            <a:r>
              <a:rPr lang="en-US" altLang="zh-CN" sz="1200" dirty="0">
                <a:solidFill>
                  <a:srgbClr val="1094EE"/>
                </a:solidFill>
                <a:latin typeface="Arial" panose="020B0604020202020204"/>
                <a:ea typeface="微软雅黑" panose="020B0503020204020204" pitchFamily="34" charset="-122"/>
                <a:cs typeface="Arial" panose="020B0604020202020204"/>
                <a:hlinkClick r:id="rId4"/>
              </a:rPr>
              <a:t>http://www.tianya.cn/publicforum/content/no20/1/317960.shtml</a:t>
            </a:r>
            <a:endParaRPr lang="en-US" altLang="zh-CN" sz="1200" dirty="0">
              <a:solidFill>
                <a:srgbClr val="1094EE"/>
              </a:solidFill>
              <a:latin typeface="Arial" panose="020B0604020202020204"/>
              <a:ea typeface="微软雅黑" panose="020B0503020204020204" pitchFamily="34" charset="-122"/>
              <a:cs typeface="Arial" panose="020B0604020202020204"/>
            </a:endParaRPr>
          </a:p>
        </p:txBody>
      </p:sp>
      <p:sp>
        <p:nvSpPr>
          <p:cNvPr id="17" name="矩形 16"/>
          <p:cNvSpPr/>
          <p:nvPr userDrawn="1"/>
        </p:nvSpPr>
        <p:spPr>
          <a:xfrm>
            <a:off x="7486441" y="5849451"/>
            <a:ext cx="3124698" cy="459871"/>
          </a:xfrm>
          <a:prstGeom prst="rect">
            <a:avLst/>
          </a:prstGeom>
          <a:noFill/>
          <a:ln w="25400" cap="flat" cmpd="sng" algn="ctr">
            <a:noFill/>
            <a:prstDash val="solid"/>
          </a:ln>
          <a:effectLst/>
        </p:spPr>
        <p:txBody>
          <a:bodyPr lIns="91417" tIns="45708" rIns="91417" bIns="45708" anchor="ctr"/>
          <a:lstStyle/>
          <a:p>
            <a:pPr algn="ctr" defTabSz="1219200">
              <a:defRPr/>
            </a:pPr>
            <a:r>
              <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rPr>
              <a:t>自传体小说，请您多多捧场</a:t>
            </a:r>
            <a:r>
              <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sym typeface="Wingdings" panose="05000000000000000000" pitchFamily="2" charset="2"/>
              </a:rPr>
              <a:t>：）</a:t>
            </a:r>
            <a:endPar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pic>
        <p:nvPicPr>
          <p:cNvPr id="18" name="Picture 2" descr="D:\Teliss_Tong\Copy\定期备份\工作备份\！PPT图片及版面资源\06-PPT精选插图\04-图标\54D742BB28AE93477AE1424E5D991B5D.png"/>
          <p:cNvPicPr>
            <a:picLocks noChangeAspect="1" noChangeArrowheads="1"/>
          </p:cNvPicPr>
          <p:nvPr userDrawn="1"/>
        </p:nvPicPr>
        <p:blipFill>
          <a:blip r:embed="rId5" cstate="email"/>
          <a:srcRect/>
          <a:stretch>
            <a:fillRect/>
          </a:stretch>
        </p:blipFill>
        <p:spPr bwMode="auto">
          <a:xfrm>
            <a:off x="10690798" y="5841269"/>
            <a:ext cx="396045" cy="396045"/>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userDrawn="1"/>
        </p:nvPicPr>
        <p:blipFill>
          <a:blip r:embed="rId6" cstate="email"/>
          <a:stretch>
            <a:fillRect/>
          </a:stretch>
        </p:blipFill>
        <p:spPr>
          <a:xfrm>
            <a:off x="1490500" y="1673152"/>
            <a:ext cx="3265288" cy="3265288"/>
          </a:xfrm>
          <a:prstGeom prst="rect">
            <a:avLst/>
          </a:prstGeom>
          <a:effectLst>
            <a:outerShdw blurRad="63500" sx="102000" sy="102000" algn="ctr" rotWithShape="0">
              <a:prstClr val="black">
                <a:alpha val="40000"/>
              </a:prstClr>
            </a:outerShdw>
          </a:effectLst>
        </p:spPr>
      </p:pic>
      <p:sp>
        <p:nvSpPr>
          <p:cNvPr id="20" name="文本框 19"/>
          <p:cNvSpPr txBox="1"/>
          <p:nvPr userDrawn="1"/>
        </p:nvSpPr>
        <p:spPr>
          <a:xfrm>
            <a:off x="1490500" y="5219377"/>
            <a:ext cx="3265288" cy="523220"/>
          </a:xfrm>
          <a:prstGeom prst="rect">
            <a:avLst/>
          </a:prstGeom>
          <a:noFill/>
        </p:spPr>
        <p:txBody>
          <a:bodyPr wrap="square" rtlCol="0">
            <a:spAutoFit/>
          </a:bodyPr>
          <a:lstStyle/>
          <a:p>
            <a:pPr defTabSz="1219200"/>
            <a:r>
              <a:rPr lang="zh-CN" altLang="en-US" sz="2400" dirty="0">
                <a:solidFill>
                  <a:srgbClr val="FF6600"/>
                </a:solidFill>
                <a:latin typeface="微软雅黑" panose="020B0503020204020204" pitchFamily="34" charset="-122"/>
                <a:ea typeface="微软雅黑" panose="020B0503020204020204" pitchFamily="34" charset="-122"/>
              </a:rPr>
              <a:t>布衣公众号：</a:t>
            </a:r>
            <a:r>
              <a:rPr lang="en-US" altLang="zh-CN" sz="2800" b="1" dirty="0" err="1">
                <a:solidFill>
                  <a:srgbClr val="FF6600"/>
                </a:solidFill>
                <a:latin typeface="Arial Unicode MS" pitchFamily="34" charset="-122"/>
                <a:ea typeface="Arial Unicode MS" pitchFamily="34" charset="-122"/>
                <a:cs typeface="Arial Unicode MS" pitchFamily="34" charset="-122"/>
              </a:rPr>
              <a:t>hr-ppt</a:t>
            </a:r>
            <a:endParaRPr lang="zh-CN" altLang="en-US" sz="2800" b="1" dirty="0">
              <a:solidFill>
                <a:srgbClr val="FF6600"/>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00" fill="hold"/>
                                        <p:tgtEl>
                                          <p:spTgt spid="10"/>
                                        </p:tgtEl>
                                        <p:attrNameLst>
                                          <p:attrName>ppt_x</p:attrName>
                                        </p:attrNameLst>
                                      </p:cBhvr>
                                      <p:tavLst>
                                        <p:tav tm="0">
                                          <p:val>
                                            <p:strVal val="1+#ppt_w/2"/>
                                          </p:val>
                                        </p:tav>
                                        <p:tav tm="100000">
                                          <p:val>
                                            <p:strVal val="#ppt_x"/>
                                          </p:val>
                                        </p:tav>
                                      </p:tavLst>
                                    </p:anim>
                                    <p:anim calcmode="lin" valueType="num">
                                      <p:cBhvr additive="base">
                                        <p:cTn id="11" dur="200" fill="hold"/>
                                        <p:tgtEl>
                                          <p:spTgt spid="1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gtEl>
                                      </p:cBhvr>
                                    </p:animEffect>
                                  </p:childTnLst>
                                </p:cTn>
                              </p:par>
                            </p:childTnLst>
                          </p:cTn>
                        </p:par>
                        <p:par>
                          <p:cTn id="20" fill="hold">
                            <p:stCondLst>
                              <p:cond delay="12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3"/>
                                        </p:tgtEl>
                                      </p:cBhvr>
                                    </p:animEffect>
                                  </p:childTnLst>
                                </p:cTn>
                              </p:par>
                            </p:childTnLst>
                          </p:cTn>
                        </p:par>
                        <p:par>
                          <p:cTn id="28" fill="hold">
                            <p:stCondLst>
                              <p:cond delay="245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5"/>
                                        </p:tgtEl>
                                        <p:attrNameLst>
                                          <p:attrName>style.visibility</p:attrName>
                                        </p:attrNameLst>
                                      </p:cBhvr>
                                      <p:to>
                                        <p:strVal val="visible"/>
                                      </p:to>
                                    </p:set>
                                    <p:anim calcmode="discrete" valueType="clr">
                                      <p:cBhvr override="childStyle">
                                        <p:cTn id="31" dur="17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5"/>
                                        </p:tgtEl>
                                        <p:attrNameLst>
                                          <p:attrName>fillcolor</p:attrName>
                                        </p:attrNameLst>
                                      </p:cBhvr>
                                      <p:tavLst>
                                        <p:tav tm="0">
                                          <p:val>
                                            <p:clrVal>
                                              <a:schemeClr val="accent2"/>
                                            </p:clrVal>
                                          </p:val>
                                        </p:tav>
                                        <p:tav tm="50000">
                                          <p:val>
                                            <p:clrVal>
                                              <a:schemeClr val="hlink"/>
                                            </p:clrVal>
                                          </p:val>
                                        </p:tav>
                                      </p:tavLst>
                                    </p:anim>
                                    <p:set>
                                      <p:cBhvr>
                                        <p:cTn id="33" dur="170"/>
                                        <p:tgtEl>
                                          <p:spTgt spid="15"/>
                                        </p:tgtEl>
                                        <p:attrNameLst>
                                          <p:attrName>fill.type</p:attrName>
                                        </p:attrNameLst>
                                      </p:cBhvr>
                                      <p:to>
                                        <p:strVal val="solid"/>
                                      </p:to>
                                    </p:set>
                                  </p:childTnLst>
                                </p:cTn>
                              </p:par>
                            </p:childTnLst>
                          </p:cTn>
                        </p:par>
                        <p:par>
                          <p:cTn id="34" fill="hold">
                            <p:stCondLst>
                              <p:cond delay="12649"/>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3649"/>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8"/>
                                        </p:tgtEl>
                                      </p:cBhvr>
                                    </p:animEffect>
                                    <p:animScale>
                                      <p:cBhvr>
                                        <p:cTn id="46" dur="500" autoRev="1" fill="hold"/>
                                        <p:tgtEl>
                                          <p:spTgt spid="18"/>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6"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effectLst>
                  <a:reflection blurRad="6350" stA="55000" endA="300" endPos="45500" dir="5400000" sy="-100000" algn="bl" rotWithShape="0"/>
                </a:effectLst>
                <a:latin typeface="Broadway" pitchFamily="82" charset="0"/>
                <a:sym typeface="Impact" panose="020B0806030902050204" pitchFamily="34" charset="0"/>
              </a:rPr>
              <a:t>Thank </a:t>
            </a:r>
            <a:r>
              <a:rPr lang="en-US" altLang="zh-CN" sz="7200" dirty="0">
                <a:solidFill>
                  <a:schemeClr val="bg1"/>
                </a:solidFill>
                <a:effectLst>
                  <a:reflection blurRad="6350" stA="55000" endA="300" endPos="45500" dir="5400000" sy="-100000" algn="bl" rotWithShape="0"/>
                </a:effectLst>
                <a:latin typeface="Broadway"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itchFamily="82" charset="0"/>
            </a:endParaRPr>
          </a:p>
        </p:txBody>
      </p:sp>
      <p:pic>
        <p:nvPicPr>
          <p:cNvPr id="23" name="图片 22"/>
          <p:cNvPicPr>
            <a:picLocks noChangeAspect="1"/>
          </p:cNvPicPr>
          <p:nvPr userDrawn="1"/>
        </p:nvPicPr>
        <p:blipFill rotWithShape="1">
          <a:blip r:embed="rId2">
            <a:extLst>
              <a:ext uri="{28A0092B-C50C-407E-A947-70E740481C1C}">
                <a14:useLocalDpi xmlns:a14="http://schemas.microsoft.com/office/drawing/2010/main" val="0"/>
              </a:ext>
            </a:extLst>
          </a:blip>
          <a:srcRect b="22486"/>
          <a:stretch>
            <a:fillRect/>
          </a:stretch>
        </p:blipFill>
        <p:spPr>
          <a:xfrm>
            <a:off x="2089650" y="1890528"/>
            <a:ext cx="2539767" cy="3501677"/>
          </a:xfrm>
          <a:prstGeom prst="rect">
            <a:avLst/>
          </a:prstGeom>
          <a:noFill/>
          <a:ln w="38100">
            <a:solidFill>
              <a:srgbClr val="FFFFFF"/>
            </a:solidFill>
          </a:ln>
          <a:effectLst>
            <a:outerShdw blurRad="63500" sx="102000" sy="102000" algn="ctr" rotWithShape="0">
              <a:prstClr val="black">
                <a:alpha val="40000"/>
              </a:prstClr>
            </a:outerShdw>
          </a:effectLst>
        </p:spPr>
      </p:pic>
      <p:pic>
        <p:nvPicPr>
          <p:cNvPr id="24" name="Picture 6" descr="C:\Documents and Settings\tdz\桌面\未标题-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52003" y="3927442"/>
            <a:ext cx="349230" cy="396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54"/>
          <p:cNvSpPr txBox="1">
            <a:spLocks noChangeArrowheads="1"/>
          </p:cNvSpPr>
          <p:nvPr userDrawn="1"/>
        </p:nvSpPr>
        <p:spPr bwMode="auto">
          <a:xfrm>
            <a:off x="5911362" y="3949825"/>
            <a:ext cx="3279371" cy="351234"/>
          </a:xfrm>
          <a:prstGeom prst="rect">
            <a:avLst/>
          </a:prstGeom>
          <a:noFill/>
          <a:ln w="9525">
            <a:noFill/>
            <a:miter lim="800000"/>
          </a:ln>
        </p:spPr>
        <p:txBody>
          <a:bodyPr lIns="91417" tIns="45708" rIns="91417" bIns="45708" anchor="ctr"/>
          <a:lstStyle/>
          <a:p>
            <a:pPr marL="0" algn="l" defTabSz="914400" rtl="0" eaLnBrk="1" fontAlgn="base" latinLnBrk="0" hangingPunct="1">
              <a:spcBef>
                <a:spcPct val="50000"/>
              </a:spcBef>
              <a:spcAft>
                <a:spcPct val="0"/>
              </a:spcAft>
            </a:pPr>
            <a:r>
              <a:rPr lang="en-US" altLang="zh-CN" sz="20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11020228@qq.com</a:t>
            </a:r>
          </a:p>
        </p:txBody>
      </p:sp>
      <p:sp>
        <p:nvSpPr>
          <p:cNvPr id="26" name="TextBox 10"/>
          <p:cNvSpPr>
            <a:spLocks noChangeArrowheads="1"/>
          </p:cNvSpPr>
          <p:nvPr userDrawn="1"/>
        </p:nvSpPr>
        <p:spPr bwMode="auto">
          <a:xfrm>
            <a:off x="5911362" y="5030407"/>
            <a:ext cx="3279371"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http://weibo.com/teliss</a:t>
            </a:r>
          </a:p>
        </p:txBody>
      </p:sp>
      <p:sp>
        <p:nvSpPr>
          <p:cNvPr id="27" name="TextBox 12"/>
          <p:cNvSpPr>
            <a:spLocks noChangeArrowheads="1"/>
          </p:cNvSpPr>
          <p:nvPr userDrawn="1"/>
        </p:nvSpPr>
        <p:spPr bwMode="auto">
          <a:xfrm>
            <a:off x="5911362" y="4465677"/>
            <a:ext cx="32793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http://t.qq.com/teliss</a:t>
            </a:r>
          </a:p>
        </p:txBody>
      </p:sp>
      <p:pic>
        <p:nvPicPr>
          <p:cNvPr id="28" name="Picture 4" descr="C:\Users\user\Desktop\未标题-5 拷贝.png"/>
          <p:cNvPicPr>
            <a:picLocks noChangeAspect="1" noChangeArrowheads="1"/>
          </p:cNvPicPr>
          <p:nvPr userDrawn="1"/>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446678" y="4487224"/>
            <a:ext cx="448106" cy="4012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Documents and Settings\tdz\桌面\未标题-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46678" y="5052268"/>
            <a:ext cx="395794" cy="356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5" grpId="0"/>
      <p:bldP spid="26" grpId="0"/>
      <p:bldP spid="2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96070" y="2276872"/>
            <a:ext cx="3625195" cy="540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kern="1200" dirty="0">
                <a:solidFill>
                  <a:schemeClr val="bg1"/>
                </a:solidFill>
                <a:latin typeface="Impact" panose="020B0806030902050204" pitchFamily="34" charset="0"/>
                <a:ea typeface="Adobe 宋体 Std L" pitchFamily="18" charset="-122"/>
                <a:cs typeface="+mn-cs"/>
              </a:rPr>
              <a:t>01</a:t>
            </a:r>
            <a:r>
              <a:rPr lang="en-US" altLang="zh-CN" sz="2800" dirty="0"/>
              <a:t>  </a:t>
            </a:r>
            <a:r>
              <a:rPr lang="zh-CN" altLang="en-US" sz="2800" dirty="0">
                <a:latin typeface="华康俪金黑W8(P)" pitchFamily="34" charset="-122"/>
                <a:ea typeface="华康俪金黑W8(P)" pitchFamily="34" charset="-122"/>
              </a:rPr>
              <a:t>企业战略概述</a:t>
            </a:r>
          </a:p>
        </p:txBody>
      </p:sp>
      <p:sp>
        <p:nvSpPr>
          <p:cNvPr id="49" name="矩形 2"/>
          <p:cNvSpPr/>
          <p:nvPr userDrawn="1"/>
        </p:nvSpPr>
        <p:spPr>
          <a:xfrm>
            <a:off x="4298628" y="2276872"/>
            <a:ext cx="3625195" cy="540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kern="1200" dirty="0">
                <a:solidFill>
                  <a:schemeClr val="bg1"/>
                </a:solidFill>
                <a:latin typeface="Impact" panose="020B0806030902050204" pitchFamily="34" charset="0"/>
                <a:ea typeface="Adobe 宋体 Std L" pitchFamily="18" charset="-122"/>
                <a:cs typeface="+mn-cs"/>
              </a:rPr>
              <a:t>02</a:t>
            </a:r>
            <a:r>
              <a:rPr lang="en-US" altLang="zh-CN" sz="2800" dirty="0"/>
              <a:t>  </a:t>
            </a:r>
            <a:r>
              <a:rPr lang="zh-CN" altLang="en-US" sz="2800" dirty="0">
                <a:latin typeface="华康俪金黑W8(P)" pitchFamily="34" charset="-122"/>
                <a:ea typeface="华康俪金黑W8(P)" pitchFamily="34" charset="-122"/>
              </a:rPr>
              <a:t>战略管理概述</a:t>
            </a:r>
          </a:p>
        </p:txBody>
      </p:sp>
      <p:sp>
        <p:nvSpPr>
          <p:cNvPr id="50" name="矩形 2"/>
          <p:cNvSpPr/>
          <p:nvPr userDrawn="1"/>
        </p:nvSpPr>
        <p:spPr>
          <a:xfrm>
            <a:off x="8001186" y="2276872"/>
            <a:ext cx="3625195" cy="540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kern="1200" dirty="0">
                <a:solidFill>
                  <a:schemeClr val="bg1"/>
                </a:solidFill>
                <a:latin typeface="Impact" panose="020B0806030902050204" pitchFamily="34" charset="0"/>
                <a:ea typeface="Adobe 宋体 Std L" pitchFamily="18" charset="-122"/>
                <a:cs typeface="+mn-cs"/>
              </a:rPr>
              <a:t>03</a:t>
            </a:r>
            <a:r>
              <a:rPr lang="en-US" altLang="zh-CN" sz="2800" dirty="0"/>
              <a:t>  </a:t>
            </a:r>
            <a:r>
              <a:rPr lang="zh-CN" altLang="en-US" sz="2800" dirty="0">
                <a:latin typeface="华康俪金黑W8(P)" pitchFamily="34" charset="-122"/>
                <a:ea typeface="华康俪金黑W8(P)" pitchFamily="34" charset="-122"/>
              </a:rPr>
              <a:t>战略管理过程</a:t>
            </a:r>
          </a:p>
        </p:txBody>
      </p:sp>
      <p:sp>
        <p:nvSpPr>
          <p:cNvPr id="52"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a:solidFill>
                  <a:srgbClr val="FF8500"/>
                </a:solidFill>
                <a:latin typeface="Agency FB" panose="020B0503020202020204" pitchFamily="34" charset="0"/>
                <a:ea typeface="Adobe 宋体 Std L" pitchFamily="18" charset="-122"/>
              </a:rPr>
              <a:t>Contents Page</a:t>
            </a:r>
            <a:endParaRPr lang="zh-CN" altLang="en-US" sz="1600" dirty="0">
              <a:solidFill>
                <a:srgbClr val="FF8500"/>
              </a:solidFill>
              <a:latin typeface="Agency FB" panose="020B0503020202020204" pitchFamily="34" charset="0"/>
              <a:ea typeface="Adobe 宋体 Std L" pitchFamily="18" charset="-122"/>
            </a:endParaRPr>
          </a:p>
        </p:txBody>
      </p:sp>
      <p:sp>
        <p:nvSpPr>
          <p:cNvPr id="53"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a:solidFill>
                  <a:srgbClr val="3B3939"/>
                </a:solidFill>
                <a:ea typeface="微软雅黑" panose="020B0503020204020204" pitchFamily="34" charset="-122"/>
              </a:rPr>
              <a:t>目录页</a:t>
            </a: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userDrawn="1"/>
        </p:nvGrpSpPr>
        <p:grpSpPr>
          <a:xfrm>
            <a:off x="1077212" y="3202999"/>
            <a:ext cx="2662909" cy="2664296"/>
            <a:chOff x="925401" y="3148271"/>
            <a:chExt cx="2664296" cy="2664296"/>
          </a:xfrm>
        </p:grpSpPr>
        <p:sp>
          <p:nvSpPr>
            <p:cNvPr id="3" name="椭圆 2"/>
            <p:cNvSpPr/>
            <p:nvPr userDrawn="1"/>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椭圆 1"/>
            <p:cNvSpPr/>
            <p:nvPr userDrawn="1"/>
          </p:nvSpPr>
          <p:spPr>
            <a:xfrm>
              <a:off x="1069417" y="3292287"/>
              <a:ext cx="2376264" cy="2376264"/>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1" name="组合 20"/>
          <p:cNvGrpSpPr/>
          <p:nvPr userDrawn="1"/>
        </p:nvGrpSpPr>
        <p:grpSpPr>
          <a:xfrm>
            <a:off x="4779771" y="3202999"/>
            <a:ext cx="2662909" cy="2664296"/>
            <a:chOff x="925401" y="3148271"/>
            <a:chExt cx="2664296" cy="2664296"/>
          </a:xfrm>
        </p:grpSpPr>
        <p:sp>
          <p:nvSpPr>
            <p:cNvPr id="23" name="椭圆 22"/>
            <p:cNvSpPr/>
            <p:nvPr userDrawn="1"/>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椭圆 21"/>
            <p:cNvSpPr/>
            <p:nvPr userDrawn="1"/>
          </p:nvSpPr>
          <p:spPr>
            <a:xfrm>
              <a:off x="1069417" y="3292287"/>
              <a:ext cx="2376264" cy="2376264"/>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4" name="组合 23"/>
          <p:cNvGrpSpPr/>
          <p:nvPr userDrawn="1"/>
        </p:nvGrpSpPr>
        <p:grpSpPr>
          <a:xfrm>
            <a:off x="8482328" y="3202999"/>
            <a:ext cx="2662909" cy="2664296"/>
            <a:chOff x="925401" y="3148271"/>
            <a:chExt cx="2664296" cy="2664296"/>
          </a:xfrm>
        </p:grpSpPr>
        <p:sp>
          <p:nvSpPr>
            <p:cNvPr id="26" name="椭圆 25"/>
            <p:cNvSpPr/>
            <p:nvPr userDrawn="1"/>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 name="椭圆 24"/>
            <p:cNvSpPr/>
            <p:nvPr userDrawn="1"/>
          </p:nvSpPr>
          <p:spPr>
            <a:xfrm>
              <a:off x="1069417" y="3292287"/>
              <a:ext cx="2376264" cy="2376264"/>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pic>
        <p:nvPicPr>
          <p:cNvPr id="28" name="图片 27"/>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689041" y="3815147"/>
            <a:ext cx="1439250" cy="1440000"/>
          </a:xfrm>
          <a:prstGeom prst="rect">
            <a:avLst/>
          </a:prstGeom>
        </p:spPr>
      </p:pic>
      <p:cxnSp>
        <p:nvCxnSpPr>
          <p:cNvPr id="7" name="直接连接符 6"/>
          <p:cNvCxnSpPr/>
          <p:nvPr userDrawn="1"/>
        </p:nvCxnSpPr>
        <p:spPr>
          <a:xfrm>
            <a:off x="596070" y="2204864"/>
            <a:ext cx="3625195"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a:off x="4298629" y="2204864"/>
            <a:ext cx="3625195"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a:off x="8001186" y="2204864"/>
            <a:ext cx="3625195"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pic>
        <p:nvPicPr>
          <p:cNvPr id="38" name="图片 37"/>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9094158" y="3815146"/>
            <a:ext cx="1439250" cy="1440000"/>
          </a:xfrm>
          <a:prstGeom prst="rect">
            <a:avLst/>
          </a:prstGeom>
        </p:spPr>
      </p:pic>
      <p:pic>
        <p:nvPicPr>
          <p:cNvPr id="40" name="图片 39"/>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5391600" y="3815147"/>
            <a:ext cx="1439250" cy="144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a:solidFill>
                  <a:srgbClr val="FF8500"/>
                </a:solidFill>
                <a:latin typeface="Agency FB" panose="020B0503020202020204" pitchFamily="34" charset="0"/>
                <a:ea typeface="Adobe 宋体 Std L" pitchFamily="18" charset="-122"/>
              </a:rPr>
              <a:t>Transition Page</a:t>
            </a:r>
            <a:endParaRPr lang="zh-CN" altLang="en-US" sz="1600" dirty="0">
              <a:solidFill>
                <a:srgbClr val="FF8500"/>
              </a:solidFill>
              <a:latin typeface="Agency FB" panose="020B0503020202020204" pitchFamily="34" charset="0"/>
              <a:ea typeface="Adobe 宋体 Std L"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a:solidFill>
                  <a:srgbClr val="3B3939"/>
                </a:solidFill>
                <a:ea typeface="微软雅黑" panose="020B0503020204020204" pitchFamily="34" charset="-122"/>
              </a:rPr>
              <a:t>过渡页</a:t>
            </a: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3" name="TextBox 4"/>
          <p:cNvSpPr txBox="1"/>
          <p:nvPr userDrawn="1"/>
        </p:nvSpPr>
        <p:spPr>
          <a:xfrm>
            <a:off x="685861" y="329689"/>
            <a:ext cx="1583350" cy="1277273"/>
          </a:xfrm>
          <a:prstGeom prst="rect">
            <a:avLst/>
          </a:prstGeom>
          <a:noFill/>
        </p:spPr>
        <p:txBody>
          <a:bodyPr wrap="square">
            <a:spAutoFit/>
          </a:bodyPr>
          <a:lstStyle/>
          <a:p>
            <a:pPr algn="l">
              <a:spcBef>
                <a:spcPts val="400"/>
              </a:spcBef>
              <a:spcAft>
                <a:spcPts val="300"/>
              </a:spcAft>
              <a:defRPr/>
            </a:pPr>
            <a:r>
              <a:rPr lang="zh-CN" altLang="en-US" sz="1600" b="0" dirty="0">
                <a:solidFill>
                  <a:schemeClr val="bg1"/>
                </a:solidFill>
                <a:latin typeface="微软雅黑" panose="020B0503020204020204" pitchFamily="34" charset="-122"/>
                <a:ea typeface="微软雅黑" panose="020B0503020204020204" pitchFamily="34" charset="-122"/>
              </a:rPr>
              <a:t>第一章  </a:t>
            </a:r>
            <a:endParaRPr lang="en-US" altLang="zh-CN" sz="16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企业战</a:t>
            </a:r>
            <a:endParaRPr lang="en-US" altLang="zh-CN" sz="2800" b="0" dirty="0">
              <a:solidFill>
                <a:schemeClr val="bg1"/>
              </a:solidFill>
              <a:latin typeface="华康俪金黑W8(P)" pitchFamily="34" charset="-122"/>
              <a:ea typeface="华康俪金黑W8(P)"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略概述</a:t>
            </a:r>
            <a:endParaRPr lang="en-US" altLang="zh-CN" sz="2800" b="0" dirty="0">
              <a:solidFill>
                <a:schemeClr val="bg1"/>
              </a:solidFill>
              <a:latin typeface="华康俪金黑W8(P)" pitchFamily="34" charset="-122"/>
              <a:ea typeface="华康俪金黑W8(P)"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TextBox 4"/>
          <p:cNvSpPr txBox="1"/>
          <p:nvPr userDrawn="1"/>
        </p:nvSpPr>
        <p:spPr>
          <a:xfrm>
            <a:off x="685861" y="329689"/>
            <a:ext cx="1583350" cy="1277273"/>
          </a:xfrm>
          <a:prstGeom prst="rect">
            <a:avLst/>
          </a:prstGeom>
          <a:noFill/>
        </p:spPr>
        <p:txBody>
          <a:bodyPr wrap="square">
            <a:spAutoFit/>
          </a:bodyPr>
          <a:lstStyle/>
          <a:p>
            <a:pPr algn="l">
              <a:spcBef>
                <a:spcPts val="400"/>
              </a:spcBef>
              <a:spcAft>
                <a:spcPts val="300"/>
              </a:spcAft>
              <a:defRPr/>
            </a:pPr>
            <a:r>
              <a:rPr lang="zh-CN" altLang="en-US" sz="1600" b="0" dirty="0">
                <a:solidFill>
                  <a:schemeClr val="bg1"/>
                </a:solidFill>
                <a:latin typeface="微软雅黑" panose="020B0503020204020204" pitchFamily="34" charset="-122"/>
                <a:ea typeface="微软雅黑" panose="020B0503020204020204" pitchFamily="34" charset="-122"/>
              </a:rPr>
              <a:t>第二章  </a:t>
            </a:r>
            <a:endParaRPr lang="en-US" altLang="zh-CN" sz="16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战略管</a:t>
            </a:r>
            <a:endParaRPr lang="en-US" altLang="zh-CN" sz="2800" b="0" dirty="0">
              <a:solidFill>
                <a:schemeClr val="bg1"/>
              </a:solidFill>
              <a:latin typeface="华康俪金黑W8(P)" pitchFamily="34" charset="-122"/>
              <a:ea typeface="华康俪金黑W8(P)"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理概述</a:t>
            </a:r>
            <a:endParaRPr lang="en-US" altLang="zh-CN" sz="2800" b="0" dirty="0">
              <a:solidFill>
                <a:schemeClr val="bg1"/>
              </a:solidFill>
              <a:latin typeface="华康俪金黑W8(P)" pitchFamily="34" charset="-122"/>
              <a:ea typeface="华康俪金黑W8(P)"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extBox 4"/>
          <p:cNvSpPr txBox="1"/>
          <p:nvPr userDrawn="1"/>
        </p:nvSpPr>
        <p:spPr>
          <a:xfrm>
            <a:off x="685861" y="329689"/>
            <a:ext cx="1583350" cy="1277273"/>
          </a:xfrm>
          <a:prstGeom prst="rect">
            <a:avLst/>
          </a:prstGeom>
          <a:noFill/>
        </p:spPr>
        <p:txBody>
          <a:bodyPr wrap="square">
            <a:spAutoFit/>
          </a:bodyPr>
          <a:lstStyle/>
          <a:p>
            <a:pPr algn="l">
              <a:spcBef>
                <a:spcPts val="400"/>
              </a:spcBef>
              <a:spcAft>
                <a:spcPts val="300"/>
              </a:spcAft>
              <a:defRPr/>
            </a:pPr>
            <a:r>
              <a:rPr lang="zh-CN" altLang="en-US" sz="1600" b="0" dirty="0">
                <a:solidFill>
                  <a:schemeClr val="bg1"/>
                </a:solidFill>
                <a:latin typeface="微软雅黑" panose="020B0503020204020204" pitchFamily="34" charset="-122"/>
                <a:ea typeface="微软雅黑" panose="020B0503020204020204" pitchFamily="34" charset="-122"/>
              </a:rPr>
              <a:t>第三章  </a:t>
            </a:r>
            <a:endParaRPr lang="en-US" altLang="zh-CN" sz="16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战略管</a:t>
            </a:r>
            <a:endParaRPr lang="en-US" altLang="zh-CN" sz="2800" b="0" dirty="0">
              <a:solidFill>
                <a:schemeClr val="bg1"/>
              </a:solidFill>
              <a:latin typeface="华康俪金黑W8(P)" pitchFamily="34" charset="-122"/>
              <a:ea typeface="华康俪金黑W8(P)"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理过程</a:t>
            </a:r>
            <a:endParaRPr lang="en-US" altLang="zh-CN" sz="2800" b="0" dirty="0">
              <a:solidFill>
                <a:schemeClr val="bg1"/>
              </a:solidFill>
              <a:latin typeface="华康俪金黑W8(P)" pitchFamily="34" charset="-122"/>
              <a:ea typeface="华康俪金黑W8(P)"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TextBox 4"/>
          <p:cNvSpPr txBox="1"/>
          <p:nvPr userDrawn="1"/>
        </p:nvSpPr>
        <p:spPr>
          <a:xfrm>
            <a:off x="685861" y="329689"/>
            <a:ext cx="1583350" cy="1277273"/>
          </a:xfrm>
          <a:prstGeom prst="rect">
            <a:avLst/>
          </a:prstGeom>
          <a:noFill/>
        </p:spPr>
        <p:txBody>
          <a:bodyPr wrap="square">
            <a:spAutoFit/>
          </a:bodyPr>
          <a:lstStyle/>
          <a:p>
            <a:pPr algn="l">
              <a:spcBef>
                <a:spcPts val="400"/>
              </a:spcBef>
              <a:spcAft>
                <a:spcPts val="300"/>
              </a:spcAft>
              <a:defRPr/>
            </a:pPr>
            <a:r>
              <a:rPr lang="zh-CN" altLang="en-US" sz="1600" b="0" dirty="0">
                <a:solidFill>
                  <a:schemeClr val="bg1"/>
                </a:solidFill>
                <a:latin typeface="微软雅黑" panose="020B0503020204020204" pitchFamily="34" charset="-122"/>
                <a:ea typeface="微软雅黑" panose="020B0503020204020204" pitchFamily="34" charset="-122"/>
              </a:rPr>
              <a:t>第三章  </a:t>
            </a:r>
            <a:endParaRPr lang="en-US" altLang="zh-CN" sz="16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战略管</a:t>
            </a:r>
            <a:endParaRPr lang="en-US" altLang="zh-CN" sz="2800" b="0" dirty="0">
              <a:solidFill>
                <a:schemeClr val="bg1"/>
              </a:solidFill>
              <a:latin typeface="华康俪金黑W8(P)" pitchFamily="34" charset="-122"/>
              <a:ea typeface="华康俪金黑W8(P)"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理过程</a:t>
            </a:r>
            <a:endParaRPr lang="en-US" altLang="zh-CN" sz="2800" b="0" dirty="0">
              <a:solidFill>
                <a:schemeClr val="bg1"/>
              </a:solidFill>
              <a:latin typeface="华康俪金黑W8(P)" pitchFamily="34" charset="-122"/>
              <a:ea typeface="华康俪金黑W8(P)" pitchFamily="34" charset="-122"/>
            </a:endParaRPr>
          </a:p>
        </p:txBody>
      </p:sp>
      <p:sp>
        <p:nvSpPr>
          <p:cNvPr id="3" name="TextBox 8"/>
          <p:cNvSpPr txBox="1"/>
          <p:nvPr userDrawn="1"/>
        </p:nvSpPr>
        <p:spPr>
          <a:xfrm>
            <a:off x="2353533" y="404665"/>
            <a:ext cx="6981140"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战略分析（内外部环境及投资组合分析）</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extBox 4"/>
          <p:cNvSpPr txBox="1"/>
          <p:nvPr userDrawn="1"/>
        </p:nvSpPr>
        <p:spPr>
          <a:xfrm>
            <a:off x="685861" y="329689"/>
            <a:ext cx="1583350" cy="1277273"/>
          </a:xfrm>
          <a:prstGeom prst="rect">
            <a:avLst/>
          </a:prstGeom>
          <a:noFill/>
        </p:spPr>
        <p:txBody>
          <a:bodyPr wrap="square">
            <a:spAutoFit/>
          </a:bodyPr>
          <a:lstStyle/>
          <a:p>
            <a:pPr algn="l">
              <a:spcBef>
                <a:spcPts val="400"/>
              </a:spcBef>
              <a:spcAft>
                <a:spcPts val="300"/>
              </a:spcAft>
              <a:defRPr/>
            </a:pPr>
            <a:r>
              <a:rPr lang="zh-CN" altLang="en-US" sz="1600" b="0" dirty="0">
                <a:solidFill>
                  <a:schemeClr val="bg1"/>
                </a:solidFill>
                <a:latin typeface="微软雅黑" panose="020B0503020204020204" pitchFamily="34" charset="-122"/>
                <a:ea typeface="微软雅黑" panose="020B0503020204020204" pitchFamily="34" charset="-122"/>
              </a:rPr>
              <a:t>第三章  </a:t>
            </a:r>
            <a:endParaRPr lang="en-US" altLang="zh-CN" sz="16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战略管</a:t>
            </a:r>
            <a:endParaRPr lang="en-US" altLang="zh-CN" sz="2800" b="0" dirty="0">
              <a:solidFill>
                <a:schemeClr val="bg1"/>
              </a:solidFill>
              <a:latin typeface="华康俪金黑W8(P)" pitchFamily="34" charset="-122"/>
              <a:ea typeface="华康俪金黑W8(P)"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理过程</a:t>
            </a:r>
            <a:endParaRPr lang="en-US" altLang="zh-CN" sz="2800" b="0" dirty="0">
              <a:solidFill>
                <a:schemeClr val="bg1"/>
              </a:solidFill>
              <a:latin typeface="华康俪金黑W8(P)" pitchFamily="34" charset="-122"/>
              <a:ea typeface="华康俪金黑W8(P)" pitchFamily="34" charset="-122"/>
            </a:endParaRPr>
          </a:p>
        </p:txBody>
      </p:sp>
      <p:sp>
        <p:nvSpPr>
          <p:cNvPr id="3" name="TextBox 8"/>
          <p:cNvSpPr txBox="1"/>
          <p:nvPr userDrawn="1"/>
        </p:nvSpPr>
        <p:spPr>
          <a:xfrm>
            <a:off x="2353533" y="404665"/>
            <a:ext cx="7269022"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第二节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战略制定（愿景、使命、战略目标、战略选择）</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extBox 4"/>
          <p:cNvSpPr txBox="1"/>
          <p:nvPr userDrawn="1"/>
        </p:nvSpPr>
        <p:spPr>
          <a:xfrm>
            <a:off x="685861" y="329689"/>
            <a:ext cx="1583350" cy="1277273"/>
          </a:xfrm>
          <a:prstGeom prst="rect">
            <a:avLst/>
          </a:prstGeom>
          <a:noFill/>
        </p:spPr>
        <p:txBody>
          <a:bodyPr wrap="square">
            <a:spAutoFit/>
          </a:bodyPr>
          <a:lstStyle/>
          <a:p>
            <a:pPr algn="l">
              <a:spcBef>
                <a:spcPts val="400"/>
              </a:spcBef>
              <a:spcAft>
                <a:spcPts val="300"/>
              </a:spcAft>
              <a:defRPr/>
            </a:pPr>
            <a:r>
              <a:rPr lang="zh-CN" altLang="en-US" sz="1600" b="0" dirty="0">
                <a:solidFill>
                  <a:schemeClr val="bg1"/>
                </a:solidFill>
                <a:latin typeface="微软雅黑" panose="020B0503020204020204" pitchFamily="34" charset="-122"/>
                <a:ea typeface="微软雅黑" panose="020B0503020204020204" pitchFamily="34" charset="-122"/>
              </a:rPr>
              <a:t>第三章  </a:t>
            </a:r>
            <a:endParaRPr lang="en-US" altLang="zh-CN" sz="16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战略管</a:t>
            </a:r>
            <a:endParaRPr lang="en-US" altLang="zh-CN" sz="2800" b="0" dirty="0">
              <a:solidFill>
                <a:schemeClr val="bg1"/>
              </a:solidFill>
              <a:latin typeface="华康俪金黑W8(P)" pitchFamily="34" charset="-122"/>
              <a:ea typeface="华康俪金黑W8(P)"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理过程</a:t>
            </a:r>
            <a:endParaRPr lang="en-US" altLang="zh-CN" sz="2800" b="0" dirty="0">
              <a:solidFill>
                <a:schemeClr val="bg1"/>
              </a:solidFill>
              <a:latin typeface="华康俪金黑W8(P)" pitchFamily="34" charset="-122"/>
              <a:ea typeface="华康俪金黑W8(P)" pitchFamily="34" charset="-122"/>
            </a:endParaRPr>
          </a:p>
        </p:txBody>
      </p:sp>
      <p:sp>
        <p:nvSpPr>
          <p:cNvPr id="3" name="TextBox 8"/>
          <p:cNvSpPr txBox="1"/>
          <p:nvPr userDrawn="1"/>
        </p:nvSpPr>
        <p:spPr>
          <a:xfrm>
            <a:off x="2353533" y="404665"/>
            <a:ext cx="3238673"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第三节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战略实施</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410529" y="68326"/>
            <a:ext cx="1799063" cy="1800000"/>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8"/>
          <p:cNvSpPr txBox="1"/>
          <p:nvPr/>
        </p:nvSpPr>
        <p:spPr>
          <a:xfrm>
            <a:off x="2351584" y="404665"/>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第三节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公司战略体系</a:t>
            </a:r>
            <a:r>
              <a:rPr lang="en-US" altLang="zh-CN" sz="2200" dirty="0">
                <a:solidFill>
                  <a:srgbClr val="5F5E5C"/>
                </a:solidFill>
                <a:latin typeface="华康俪金黑W8(P)" pitchFamily="34" charset="-122"/>
                <a:ea typeface="华康俪金黑W8(P)" pitchFamily="34" charset="-122"/>
              </a:rPr>
              <a:t>/</a:t>
            </a:r>
            <a:r>
              <a:rPr lang="zh-CN" altLang="en-US" sz="2200" dirty="0">
                <a:solidFill>
                  <a:srgbClr val="5F5E5C"/>
                </a:solidFill>
                <a:latin typeface="华康俪金黑W8(P)" pitchFamily="34" charset="-122"/>
                <a:ea typeface="华康俪金黑W8(P)" pitchFamily="34" charset="-122"/>
              </a:rPr>
              <a:t>层次</a:t>
            </a:r>
          </a:p>
        </p:txBody>
      </p:sp>
      <p:sp>
        <p:nvSpPr>
          <p:cNvPr id="15" name="圆角矩形 14"/>
          <p:cNvSpPr/>
          <p:nvPr/>
        </p:nvSpPr>
        <p:spPr>
          <a:xfrm>
            <a:off x="1127448" y="2522305"/>
            <a:ext cx="4176464" cy="576000"/>
          </a:xfrm>
          <a:prstGeom prst="roundRect">
            <a:avLst>
              <a:gd name="adj" fmla="val 11283"/>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公司总战略</a:t>
            </a:r>
          </a:p>
        </p:txBody>
      </p:sp>
      <p:sp>
        <p:nvSpPr>
          <p:cNvPr id="17" name="圆角矩形 16"/>
          <p:cNvSpPr/>
          <p:nvPr/>
        </p:nvSpPr>
        <p:spPr>
          <a:xfrm>
            <a:off x="2192762" y="3554441"/>
            <a:ext cx="3111150" cy="576000"/>
          </a:xfrm>
          <a:prstGeom prst="roundRect">
            <a:avLst>
              <a:gd name="adj" fmla="val 9415"/>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事业部战略</a:t>
            </a:r>
          </a:p>
        </p:txBody>
      </p:sp>
      <p:sp>
        <p:nvSpPr>
          <p:cNvPr id="18" name="圆角矩形 17"/>
          <p:cNvSpPr/>
          <p:nvPr/>
        </p:nvSpPr>
        <p:spPr>
          <a:xfrm>
            <a:off x="1127448" y="4586577"/>
            <a:ext cx="4176464" cy="576000"/>
          </a:xfrm>
          <a:prstGeom prst="roundRect">
            <a:avLst>
              <a:gd name="adj" fmla="val 10533"/>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职能战略</a:t>
            </a:r>
          </a:p>
        </p:txBody>
      </p:sp>
      <p:sp>
        <p:nvSpPr>
          <p:cNvPr id="20" name="圆角矩形 19"/>
          <p:cNvSpPr/>
          <p:nvPr/>
        </p:nvSpPr>
        <p:spPr>
          <a:xfrm>
            <a:off x="1127448" y="5618712"/>
            <a:ext cx="4176464" cy="576000"/>
          </a:xfrm>
          <a:prstGeom prst="roundRect">
            <a:avLst>
              <a:gd name="adj" fmla="val 10533"/>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战术</a:t>
            </a:r>
          </a:p>
        </p:txBody>
      </p:sp>
      <p:cxnSp>
        <p:nvCxnSpPr>
          <p:cNvPr id="3" name="直接箭头连接符 2"/>
          <p:cNvCxnSpPr/>
          <p:nvPr/>
        </p:nvCxnSpPr>
        <p:spPr>
          <a:xfrm flipH="1">
            <a:off x="3735743" y="3098305"/>
            <a:ext cx="934" cy="456136"/>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736677" y="4130441"/>
            <a:ext cx="0" cy="456136"/>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8" idx="2"/>
            <a:endCxn id="20" idx="0"/>
          </p:cNvCxnSpPr>
          <p:nvPr/>
        </p:nvCxnSpPr>
        <p:spPr>
          <a:xfrm>
            <a:off x="3215680" y="5162578"/>
            <a:ext cx="0" cy="456135"/>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1677046" y="3098305"/>
            <a:ext cx="0" cy="1488272"/>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565478" y="2348880"/>
            <a:ext cx="6048000" cy="683264"/>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强调“做正确的事情”，如增长（发展）战略、维持（稳定、防守）战略、紧缩（撤退）战略、组合型战略</a:t>
            </a:r>
          </a:p>
        </p:txBody>
      </p:sp>
      <p:sp>
        <p:nvSpPr>
          <p:cNvPr id="33" name="矩形 32"/>
          <p:cNvSpPr/>
          <p:nvPr/>
        </p:nvSpPr>
        <p:spPr>
          <a:xfrm>
            <a:off x="5565478" y="3429000"/>
            <a:ext cx="6048000" cy="683264"/>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即“在我们的每一项事业里应当如何进行竞争”，如成本领先战略、差异化战略（或称别具一格战略）、集中化战略</a:t>
            </a:r>
          </a:p>
        </p:txBody>
      </p:sp>
      <p:sp>
        <p:nvSpPr>
          <p:cNvPr id="35" name="矩形 34"/>
          <p:cNvSpPr/>
          <p:nvPr/>
        </p:nvSpPr>
        <p:spPr>
          <a:xfrm>
            <a:off x="5565478" y="4437112"/>
            <a:ext cx="6120680" cy="683264"/>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即“我们应该怎么支撑总体战略和事业层战略”，如市场营销战略、人力资源战略、财务战略、生产战略、研发战略</a:t>
            </a:r>
          </a:p>
        </p:txBody>
      </p:sp>
      <p:sp>
        <p:nvSpPr>
          <p:cNvPr id="36" name="矩形 35"/>
          <p:cNvSpPr/>
          <p:nvPr/>
        </p:nvSpPr>
        <p:spPr>
          <a:xfrm>
            <a:off x="5565478" y="5517232"/>
            <a:ext cx="6120680" cy="683264"/>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强调“如何将一件事情做正确”，重在具体事情的方式、方法、规范等。</a:t>
            </a:r>
          </a:p>
        </p:txBody>
      </p:sp>
      <p:cxnSp>
        <p:nvCxnSpPr>
          <p:cNvPr id="4" name="直接连接符 3"/>
          <p:cNvCxnSpPr/>
          <p:nvPr/>
        </p:nvCxnSpPr>
        <p:spPr>
          <a:xfrm>
            <a:off x="5663952" y="3098305"/>
            <a:ext cx="5877518"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663952" y="6194712"/>
            <a:ext cx="5877518"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663952" y="4130441"/>
            <a:ext cx="5877518"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663952" y="5162577"/>
            <a:ext cx="5877518"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
          <p:cNvSpPr/>
          <p:nvPr/>
        </p:nvSpPr>
        <p:spPr>
          <a:xfrm>
            <a:off x="593206" y="2376749"/>
            <a:ext cx="3627083" cy="4000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ea typeface="Adobe 宋体 Std L" pitchFamily="18" charset="-122"/>
              </a:rPr>
              <a:t>01</a:t>
            </a:r>
            <a:r>
              <a:rPr lang="en-US" altLang="zh-CN" dirty="0"/>
              <a:t>  </a:t>
            </a:r>
            <a:r>
              <a:rPr lang="zh-CN" altLang="en-US" dirty="0">
                <a:latin typeface="微软雅黑" panose="020B0503020204020204" pitchFamily="34" charset="-122"/>
                <a:ea typeface="微软雅黑" panose="020B0503020204020204" pitchFamily="34" charset="-122"/>
              </a:rPr>
              <a:t>企业战略概述</a:t>
            </a:r>
          </a:p>
        </p:txBody>
      </p:sp>
      <p:sp>
        <p:nvSpPr>
          <p:cNvPr id="15" name="矩形 2"/>
          <p:cNvSpPr/>
          <p:nvPr/>
        </p:nvSpPr>
        <p:spPr>
          <a:xfrm>
            <a:off x="4297692" y="2376749"/>
            <a:ext cx="3627083" cy="40004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Impact" panose="020B0806030902050204" pitchFamily="34" charset="0"/>
                <a:ea typeface="Adobe 宋体 Std L" pitchFamily="18" charset="-122"/>
              </a:rPr>
              <a:t>02  </a:t>
            </a:r>
            <a:r>
              <a:rPr lang="zh-CN" altLang="en-US" dirty="0">
                <a:solidFill>
                  <a:schemeClr val="bg1"/>
                </a:solidFill>
                <a:latin typeface="微软雅黑" panose="020B0503020204020204" pitchFamily="34" charset="-122"/>
                <a:ea typeface="微软雅黑" panose="020B0503020204020204" pitchFamily="34" charset="-122"/>
              </a:rPr>
              <a:t>战略管理概述</a:t>
            </a:r>
          </a:p>
        </p:txBody>
      </p:sp>
      <p:sp>
        <p:nvSpPr>
          <p:cNvPr id="16" name="矩形 2"/>
          <p:cNvSpPr/>
          <p:nvPr/>
        </p:nvSpPr>
        <p:spPr>
          <a:xfrm>
            <a:off x="8002179" y="2376749"/>
            <a:ext cx="3627083" cy="4000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Impact" panose="020B0806030902050204" pitchFamily="34" charset="0"/>
                <a:ea typeface="Adobe 宋体 Std L" pitchFamily="18" charset="-122"/>
              </a:rPr>
              <a:t>03  </a:t>
            </a:r>
            <a:r>
              <a:rPr lang="zh-CN" altLang="en-US" dirty="0">
                <a:solidFill>
                  <a:schemeClr val="bg1"/>
                </a:solidFill>
                <a:latin typeface="微软雅黑" panose="020B0503020204020204" pitchFamily="34" charset="-122"/>
                <a:ea typeface="微软雅黑" panose="020B0503020204020204" pitchFamily="34" charset="-122"/>
              </a:rPr>
              <a:t>战略管理过程</a:t>
            </a:r>
          </a:p>
        </p:txBody>
      </p:sp>
      <p:grpSp>
        <p:nvGrpSpPr>
          <p:cNvPr id="17" name="组合 16"/>
          <p:cNvGrpSpPr/>
          <p:nvPr/>
        </p:nvGrpSpPr>
        <p:grpSpPr>
          <a:xfrm>
            <a:off x="1074598" y="3202999"/>
            <a:ext cx="2664296" cy="2664296"/>
            <a:chOff x="925401" y="3148271"/>
            <a:chExt cx="2664296" cy="2664296"/>
          </a:xfrm>
        </p:grpSpPr>
        <p:sp>
          <p:nvSpPr>
            <p:cNvPr id="18" name="椭圆 17"/>
            <p:cNvSpPr/>
            <p:nvPr userDrawn="1"/>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a:off x="1069417" y="3292287"/>
              <a:ext cx="2376264" cy="23762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779085" y="3202999"/>
            <a:ext cx="2664296" cy="2664296"/>
            <a:chOff x="925401" y="3148271"/>
            <a:chExt cx="2664296" cy="2664296"/>
          </a:xfrm>
        </p:grpSpPr>
        <p:sp>
          <p:nvSpPr>
            <p:cNvPr id="21" name="椭圆 20"/>
            <p:cNvSpPr/>
            <p:nvPr userDrawn="1"/>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1069417" y="3292287"/>
              <a:ext cx="2376264" cy="2376264"/>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8483571" y="3202999"/>
            <a:ext cx="2664296" cy="2664296"/>
            <a:chOff x="925401" y="3148271"/>
            <a:chExt cx="2664296" cy="2664296"/>
          </a:xfrm>
        </p:grpSpPr>
        <p:sp>
          <p:nvSpPr>
            <p:cNvPr id="24" name="椭圆 23"/>
            <p:cNvSpPr/>
            <p:nvPr userDrawn="1"/>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nvSpPr>
          <p:spPr>
            <a:xfrm>
              <a:off x="1069417" y="3292287"/>
              <a:ext cx="2376264" cy="23762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图片 25"/>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686746" y="3815147"/>
            <a:ext cx="1440000" cy="1440000"/>
          </a:xfrm>
          <a:prstGeom prst="rect">
            <a:avLst/>
          </a:prstGeom>
        </p:spPr>
      </p:pic>
      <p:cxnSp>
        <p:nvCxnSpPr>
          <p:cNvPr id="27" name="直接连接符 26"/>
          <p:cNvCxnSpPr/>
          <p:nvPr/>
        </p:nvCxnSpPr>
        <p:spPr>
          <a:xfrm>
            <a:off x="593206" y="2308238"/>
            <a:ext cx="362708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297693" y="2308238"/>
            <a:ext cx="3627083"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002179" y="2308238"/>
            <a:ext cx="362708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9095719" y="3815146"/>
            <a:ext cx="1440000" cy="1440000"/>
          </a:xfrm>
          <a:prstGeom prst="rect">
            <a:avLst/>
          </a:prstGeom>
        </p:spPr>
      </p:pic>
      <p:pic>
        <p:nvPicPr>
          <p:cNvPr id="31" name="图片 3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5391233" y="3815147"/>
            <a:ext cx="1440000" cy="144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p:cNvSpPr txBox="1"/>
          <p:nvPr/>
        </p:nvSpPr>
        <p:spPr>
          <a:xfrm>
            <a:off x="2351584" y="404665"/>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什么是战略管理</a:t>
            </a:r>
          </a:p>
        </p:txBody>
      </p:sp>
      <p:sp>
        <p:nvSpPr>
          <p:cNvPr id="13" name="TextBox 6"/>
          <p:cNvSpPr txBox="1"/>
          <p:nvPr/>
        </p:nvSpPr>
        <p:spPr>
          <a:xfrm>
            <a:off x="2351585" y="1196752"/>
            <a:ext cx="9597359" cy="73250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军队从事战争，企业从事竞争，两者虽然本质不同，但都存在一个“争”字。</a:t>
            </a:r>
            <a:r>
              <a:rPr lang="en-US" altLang="zh-CN" sz="1600" dirty="0">
                <a:solidFill>
                  <a:srgbClr val="5F5E5C"/>
                </a:solidFill>
                <a:latin typeface="微软雅黑" panose="020B0503020204020204" pitchFamily="34" charset="-122"/>
                <a:ea typeface="微软雅黑" panose="020B0503020204020204" pitchFamily="34" charset="-122"/>
              </a:rPr>
              <a:t>1965</a:t>
            </a:r>
            <a:r>
              <a:rPr lang="zh-CN" altLang="en-US" sz="1600" dirty="0">
                <a:solidFill>
                  <a:srgbClr val="5F5E5C"/>
                </a:solidFill>
                <a:latin typeface="微软雅黑" panose="020B0503020204020204" pitchFamily="34" charset="-122"/>
                <a:ea typeface="微软雅黑" panose="020B0503020204020204" pitchFamily="34" charset="-122"/>
              </a:rPr>
              <a:t>年，安索夫出版了第一本有关战略的著作</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企业战略</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，成为现代企业战略管理理论的研究起点。</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963136" y="2420888"/>
            <a:ext cx="10985808" cy="1728192"/>
          </a:xfrm>
          <a:prstGeom prst="roundRect">
            <a:avLst>
              <a:gd name="adj" fmla="val 4184"/>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6"/>
          <p:cNvSpPr txBox="1"/>
          <p:nvPr/>
        </p:nvSpPr>
        <p:spPr>
          <a:xfrm>
            <a:off x="1055438" y="2542025"/>
            <a:ext cx="10816061" cy="1532727"/>
          </a:xfrm>
          <a:prstGeom prst="rect">
            <a:avLst/>
          </a:prstGeom>
          <a:noFill/>
        </p:spPr>
        <p:txBody>
          <a:bodyPr wrap="square" rtlCol="0">
            <a:spAutoFit/>
          </a:bodyPr>
          <a:lstStyle/>
          <a:p>
            <a:pPr>
              <a:lnSpc>
                <a:spcPct val="130000"/>
              </a:lnSpc>
              <a:spcAft>
                <a:spcPts val="600"/>
              </a:spcAft>
            </a:pPr>
            <a:r>
              <a:rPr lang="zh-CN" altLang="en-US" sz="2400" b="1" dirty="0">
                <a:solidFill>
                  <a:schemeClr val="bg1"/>
                </a:solidFill>
                <a:latin typeface="微软雅黑" panose="020B0503020204020204" pitchFamily="34" charset="-122"/>
                <a:ea typeface="微软雅黑" panose="020B0503020204020204" pitchFamily="34" charset="-122"/>
              </a:rPr>
              <a:t>企业战略管理是企业高层管理人员为了企业长期的生存与发展，在充分分析企业内外部环境的基础上，确定和选择达到目标的有效战略，并将战略付诸实施、控制和评价的一个动态管理过程。</a:t>
            </a:r>
          </a:p>
        </p:txBody>
      </p:sp>
      <p:sp>
        <p:nvSpPr>
          <p:cNvPr id="16" name="TextBox 15"/>
          <p:cNvSpPr txBox="1"/>
          <p:nvPr/>
        </p:nvSpPr>
        <p:spPr>
          <a:xfrm>
            <a:off x="963136" y="4328518"/>
            <a:ext cx="5708929"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企业战略实质上是企业的一种“谋划或方案”；而战略管理则是对企业的“谋划或方案”的制定、实施与控制。</a:t>
            </a:r>
            <a:r>
              <a:rPr lang="zh-CN" altLang="en-US" sz="1600" b="1" dirty="0">
                <a:solidFill>
                  <a:srgbClr val="D24726"/>
                </a:solidFill>
                <a:latin typeface="微软雅黑" panose="020B0503020204020204" pitchFamily="34" charset="-122"/>
                <a:ea typeface="微软雅黑" panose="020B0503020204020204" pitchFamily="34" charset="-122"/>
              </a:rPr>
              <a:t>战略管理即相当于个人的“职业生涯规划”</a:t>
            </a:r>
            <a:r>
              <a:rPr lang="zh-CN" altLang="en-US" sz="1600" dirty="0">
                <a:solidFill>
                  <a:srgbClr val="5F5E5C"/>
                </a:solidFill>
                <a:latin typeface="微软雅黑" panose="020B0503020204020204" pitchFamily="34" charset="-122"/>
                <a:ea typeface="微软雅黑" panose="020B0503020204020204" pitchFamily="34" charset="-122"/>
              </a:rPr>
              <a:t>，对个人而言，可以做到“</a:t>
            </a:r>
            <a:r>
              <a:rPr lang="zh-CN" altLang="en-US" sz="1600" b="1" dirty="0">
                <a:solidFill>
                  <a:srgbClr val="D24726"/>
                </a:solidFill>
                <a:latin typeface="微软雅黑" panose="020B0503020204020204" pitchFamily="34" charset="-122"/>
                <a:ea typeface="微软雅黑" panose="020B0503020204020204" pitchFamily="34" charset="-122"/>
              </a:rPr>
              <a:t>忙得有意义，忙到点子上”</a:t>
            </a:r>
            <a:r>
              <a:rPr lang="zh-CN" altLang="en-US" sz="1600" dirty="0">
                <a:solidFill>
                  <a:srgbClr val="5F5E5C"/>
                </a:solidFill>
                <a:latin typeface="微软雅黑" panose="020B0503020204020204" pitchFamily="34" charset="-122"/>
                <a:ea typeface="微软雅黑" panose="020B0503020204020204" pitchFamily="34" charset="-122"/>
              </a:rPr>
              <a:t>，防止无意中进入“</a:t>
            </a:r>
            <a:r>
              <a:rPr lang="zh-CN" altLang="en-US" sz="1600" b="1" dirty="0">
                <a:solidFill>
                  <a:srgbClr val="FF0000"/>
                </a:solidFill>
                <a:latin typeface="微软雅黑" panose="020B0503020204020204" pitchFamily="34" charset="-122"/>
                <a:ea typeface="微软雅黑" panose="020B0503020204020204" pitchFamily="34" charset="-122"/>
              </a:rPr>
              <a:t>工作太忙而没时间思考”或者“思考太多而没时间工作”</a:t>
            </a:r>
            <a:r>
              <a:rPr lang="zh-CN" altLang="en-US" sz="1600" dirty="0">
                <a:solidFill>
                  <a:srgbClr val="5F5E5C"/>
                </a:solidFill>
                <a:latin typeface="微软雅黑" panose="020B0503020204020204" pitchFamily="34" charset="-122"/>
                <a:ea typeface="微软雅黑" panose="020B0503020204020204" pitchFamily="34" charset="-122"/>
              </a:rPr>
              <a:t>的自我成长陷阱。</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7" name="TextBox 6"/>
          <p:cNvSpPr txBox="1"/>
          <p:nvPr/>
        </p:nvSpPr>
        <p:spPr>
          <a:xfrm>
            <a:off x="6888088" y="4328518"/>
            <a:ext cx="5060856" cy="1692771"/>
          </a:xfrm>
          <a:prstGeom prst="rect">
            <a:avLst/>
          </a:prstGeom>
          <a:noFill/>
        </p:spPr>
        <p:txBody>
          <a:bodyPr wrap="square" rtlCol="0">
            <a:spAutoFit/>
          </a:bodyPr>
          <a:lstStyle/>
          <a:p>
            <a:pPr>
              <a:lnSpc>
                <a:spcPct val="130000"/>
              </a:lnSpc>
            </a:pPr>
            <a:r>
              <a:rPr lang="zh-CN" altLang="en-US" sz="1600" b="1" dirty="0">
                <a:solidFill>
                  <a:srgbClr val="D24726"/>
                </a:solidFill>
                <a:latin typeface="微软雅黑" panose="020B0503020204020204" pitchFamily="34" charset="-122"/>
                <a:ea typeface="微软雅黑" panose="020B0503020204020204" pitchFamily="34" charset="-122"/>
              </a:rPr>
              <a:t>战略管理被誉为是商业企业运作的“圣经”</a:t>
            </a:r>
            <a:r>
              <a:rPr lang="zh-CN" altLang="en-US" sz="1600" dirty="0">
                <a:solidFill>
                  <a:srgbClr val="5F5E5C"/>
                </a:solidFill>
                <a:latin typeface="微软雅黑" panose="020B0503020204020204" pitchFamily="34" charset="-122"/>
                <a:ea typeface="微软雅黑" panose="020B0503020204020204" pitchFamily="34" charset="-122"/>
              </a:rPr>
              <a:t>，战略管理课程是</a:t>
            </a:r>
            <a:r>
              <a:rPr lang="en-US" altLang="zh-CN" sz="1600" dirty="0">
                <a:solidFill>
                  <a:srgbClr val="5F5E5C"/>
                </a:solidFill>
                <a:latin typeface="微软雅黑" panose="020B0503020204020204" pitchFamily="34" charset="-122"/>
                <a:ea typeface="微软雅黑" panose="020B0503020204020204" pitchFamily="34" charset="-122"/>
              </a:rPr>
              <a:t>MBA</a:t>
            </a:r>
            <a:r>
              <a:rPr lang="zh-CN" altLang="en-US" sz="1600" dirty="0">
                <a:solidFill>
                  <a:srgbClr val="5F5E5C"/>
                </a:solidFill>
                <a:latin typeface="微软雅黑" panose="020B0503020204020204" pitchFamily="34" charset="-122"/>
                <a:ea typeface="微软雅黑" panose="020B0503020204020204" pitchFamily="34" charset="-122"/>
              </a:rPr>
              <a:t>和</a:t>
            </a:r>
            <a:r>
              <a:rPr lang="en-US" altLang="zh-CN" sz="1600" dirty="0">
                <a:solidFill>
                  <a:srgbClr val="5F5E5C"/>
                </a:solidFill>
                <a:latin typeface="微软雅黑" panose="020B0503020204020204" pitchFamily="34" charset="-122"/>
                <a:ea typeface="微软雅黑" panose="020B0503020204020204" pitchFamily="34" charset="-122"/>
              </a:rPr>
              <a:t>MPA</a:t>
            </a:r>
            <a:r>
              <a:rPr lang="zh-CN" altLang="en-US" sz="1600" dirty="0">
                <a:solidFill>
                  <a:srgbClr val="5F5E5C"/>
                </a:solidFill>
                <a:latin typeface="微软雅黑" panose="020B0503020204020204" pitchFamily="34" charset="-122"/>
                <a:ea typeface="微软雅黑" panose="020B0503020204020204" pitchFamily="34" charset="-122"/>
              </a:rPr>
              <a:t>，即工商管理硕士和公共管理硕士的核心课程，也是大部分现代管理者培训项目中的“保留节目”。众多企业的管理团队运用战略管理的核心理论为自己的企业掌舵护航。</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8" name="矩形 17"/>
          <p:cNvSpPr/>
          <p:nvPr/>
        </p:nvSpPr>
        <p:spPr>
          <a:xfrm>
            <a:off x="963136" y="6165305"/>
            <a:ext cx="10985808" cy="99011"/>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24726"/>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p:cNvSpPr txBox="1"/>
          <p:nvPr/>
        </p:nvSpPr>
        <p:spPr>
          <a:xfrm>
            <a:off x="2351584" y="404665"/>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第二节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战略管理的原则</a:t>
            </a:r>
          </a:p>
        </p:txBody>
      </p:sp>
      <p:sp>
        <p:nvSpPr>
          <p:cNvPr id="13" name="TextBox 6"/>
          <p:cNvSpPr txBox="1"/>
          <p:nvPr/>
        </p:nvSpPr>
        <p:spPr>
          <a:xfrm>
            <a:off x="2351585" y="1124745"/>
            <a:ext cx="9597359" cy="412421"/>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战略管理有助于企业走向成功之路。但是，不正确的战略管理有时会适得其反。</a:t>
            </a:r>
            <a:endParaRPr lang="zh-CN" altLang="zh-CN" sz="1600" dirty="0">
              <a:solidFill>
                <a:srgbClr val="FFC000"/>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718847" y="2051847"/>
            <a:ext cx="3330370" cy="1998222"/>
            <a:chOff x="4504410" y="1516287"/>
            <a:chExt cx="3330370" cy="1998222"/>
          </a:xfrm>
        </p:grpSpPr>
        <p:sp>
          <p:nvSpPr>
            <p:cNvPr id="29" name="任意多边形 28"/>
            <p:cNvSpPr/>
            <p:nvPr/>
          </p:nvSpPr>
          <p:spPr>
            <a:xfrm>
              <a:off x="4504410" y="1516287"/>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D24726"/>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30" name="组合 29"/>
            <p:cNvGrpSpPr/>
            <p:nvPr/>
          </p:nvGrpSpPr>
          <p:grpSpPr>
            <a:xfrm>
              <a:off x="4504410" y="1628800"/>
              <a:ext cx="3330370" cy="432048"/>
              <a:chOff x="841001" y="1628800"/>
              <a:chExt cx="3330370" cy="432048"/>
            </a:xfrm>
          </p:grpSpPr>
          <p:sp>
            <p:nvSpPr>
              <p:cNvPr id="32" name="矩形 31"/>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一、适应环境原则</a:t>
                </a:r>
              </a:p>
            </p:txBody>
          </p:sp>
        </p:grpSp>
        <p:sp>
          <p:nvSpPr>
            <p:cNvPr id="31" name="TextBox 6"/>
            <p:cNvSpPr txBox="1"/>
            <p:nvPr/>
          </p:nvSpPr>
          <p:spPr>
            <a:xfrm>
              <a:off x="4576419" y="2109731"/>
              <a:ext cx="3186352" cy="1372683"/>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企业是社会大系统的一个组成部分，它的存在和发展在很大程度上受企业内外各种环境因素的影响。</a:t>
              </a:r>
            </a:p>
          </p:txBody>
        </p:sp>
      </p:grpSp>
      <p:grpSp>
        <p:nvGrpSpPr>
          <p:cNvPr id="34" name="组合 33"/>
          <p:cNvGrpSpPr/>
          <p:nvPr/>
        </p:nvGrpSpPr>
        <p:grpSpPr>
          <a:xfrm>
            <a:off x="8382253" y="2051847"/>
            <a:ext cx="3330370" cy="1998222"/>
            <a:chOff x="8167816" y="1516287"/>
            <a:chExt cx="3330370" cy="1998222"/>
          </a:xfrm>
        </p:grpSpPr>
        <p:sp>
          <p:nvSpPr>
            <p:cNvPr id="35" name="任意多边形 34"/>
            <p:cNvSpPr/>
            <p:nvPr/>
          </p:nvSpPr>
          <p:spPr>
            <a:xfrm>
              <a:off x="8167817" y="1516287"/>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D24726"/>
            </a:solidFill>
          </p:spPr>
          <p:style>
            <a:lnRef idx="1">
              <a:schemeClr val="accent5"/>
            </a:lnRef>
            <a:fillRef idx="3">
              <a:schemeClr val="accent5"/>
            </a:fillRef>
            <a:effectRef idx="2">
              <a:schemeClr val="accent5"/>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36" name="组合 35"/>
            <p:cNvGrpSpPr/>
            <p:nvPr/>
          </p:nvGrpSpPr>
          <p:grpSpPr>
            <a:xfrm>
              <a:off x="8167816" y="1628800"/>
              <a:ext cx="3330370" cy="432048"/>
              <a:chOff x="841001" y="1628800"/>
              <a:chExt cx="3330370" cy="432048"/>
            </a:xfrm>
          </p:grpSpPr>
          <p:sp>
            <p:nvSpPr>
              <p:cNvPr id="38" name="矩形 37"/>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二、全程管理原则</a:t>
                </a:r>
              </a:p>
            </p:txBody>
          </p:sp>
        </p:grpSp>
        <p:sp>
          <p:nvSpPr>
            <p:cNvPr id="37" name="TextBox 6"/>
            <p:cNvSpPr txBox="1"/>
            <p:nvPr/>
          </p:nvSpPr>
          <p:spPr>
            <a:xfrm>
              <a:off x="8239827" y="2109731"/>
              <a:ext cx="3186352" cy="1052596"/>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战略管理是一个过程，大致包括以下步骤：战略分析、战略制定、战略实施、战略评价和修正。</a:t>
              </a:r>
            </a:p>
          </p:txBody>
        </p:sp>
      </p:grpSp>
      <p:grpSp>
        <p:nvGrpSpPr>
          <p:cNvPr id="40" name="组合 39"/>
          <p:cNvGrpSpPr/>
          <p:nvPr/>
        </p:nvGrpSpPr>
        <p:grpSpPr>
          <a:xfrm>
            <a:off x="1055439" y="4383106"/>
            <a:ext cx="3330370" cy="1998222"/>
            <a:chOff x="841002" y="3847546"/>
            <a:chExt cx="3330370" cy="1998222"/>
          </a:xfrm>
        </p:grpSpPr>
        <p:sp>
          <p:nvSpPr>
            <p:cNvPr id="41" name="任意多边形 40"/>
            <p:cNvSpPr/>
            <p:nvPr/>
          </p:nvSpPr>
          <p:spPr>
            <a:xfrm>
              <a:off x="841003" y="3847546"/>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D24726"/>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42" name="组合 41"/>
            <p:cNvGrpSpPr/>
            <p:nvPr/>
          </p:nvGrpSpPr>
          <p:grpSpPr>
            <a:xfrm>
              <a:off x="841002" y="3979306"/>
              <a:ext cx="3330370" cy="432048"/>
              <a:chOff x="841001" y="1628800"/>
              <a:chExt cx="3330370" cy="432048"/>
            </a:xfrm>
          </p:grpSpPr>
          <p:sp>
            <p:nvSpPr>
              <p:cNvPr id="44" name="矩形 43"/>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三、全员参与原则</a:t>
                </a:r>
              </a:p>
            </p:txBody>
          </p:sp>
        </p:grpSp>
        <p:sp>
          <p:nvSpPr>
            <p:cNvPr id="43" name="TextBox 6"/>
            <p:cNvSpPr txBox="1"/>
            <p:nvPr/>
          </p:nvSpPr>
          <p:spPr>
            <a:xfrm>
              <a:off x="913011" y="4437847"/>
              <a:ext cx="3186352" cy="1372683"/>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战略管理决不仅仅是企业领导和战略管理部门的事，在战略管理的全过程中，企业全体员工都将参与。</a:t>
              </a:r>
            </a:p>
          </p:txBody>
        </p:sp>
      </p:grpSp>
      <p:grpSp>
        <p:nvGrpSpPr>
          <p:cNvPr id="46" name="组合 45"/>
          <p:cNvGrpSpPr/>
          <p:nvPr/>
        </p:nvGrpSpPr>
        <p:grpSpPr>
          <a:xfrm>
            <a:off x="4718848" y="4383106"/>
            <a:ext cx="3330371" cy="1998222"/>
            <a:chOff x="4504410" y="3847546"/>
            <a:chExt cx="3330371" cy="1998222"/>
          </a:xfrm>
        </p:grpSpPr>
        <p:sp>
          <p:nvSpPr>
            <p:cNvPr id="47" name="任意多边形 46"/>
            <p:cNvSpPr/>
            <p:nvPr/>
          </p:nvSpPr>
          <p:spPr>
            <a:xfrm>
              <a:off x="4504410" y="3847546"/>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D24726"/>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48" name="组合 47"/>
            <p:cNvGrpSpPr/>
            <p:nvPr/>
          </p:nvGrpSpPr>
          <p:grpSpPr>
            <a:xfrm>
              <a:off x="4504411" y="3979306"/>
              <a:ext cx="3330370" cy="432048"/>
              <a:chOff x="841001" y="1628800"/>
              <a:chExt cx="3330370" cy="432048"/>
            </a:xfrm>
          </p:grpSpPr>
          <p:sp>
            <p:nvSpPr>
              <p:cNvPr id="50" name="矩形 49"/>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四、整体最优原则</a:t>
                </a:r>
              </a:p>
            </p:txBody>
          </p:sp>
        </p:grpSp>
        <p:sp>
          <p:nvSpPr>
            <p:cNvPr id="49" name="TextBox 6"/>
            <p:cNvSpPr txBox="1"/>
            <p:nvPr/>
          </p:nvSpPr>
          <p:spPr>
            <a:xfrm>
              <a:off x="4576419" y="4437847"/>
              <a:ext cx="3186352" cy="1052596"/>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战略管理要将企业视为一个整体来处理，要强调整体最优，而不是局部最优。</a:t>
              </a:r>
            </a:p>
          </p:txBody>
        </p:sp>
      </p:grpSp>
      <p:grpSp>
        <p:nvGrpSpPr>
          <p:cNvPr id="52" name="组合 51"/>
          <p:cNvGrpSpPr/>
          <p:nvPr/>
        </p:nvGrpSpPr>
        <p:grpSpPr>
          <a:xfrm>
            <a:off x="8382254" y="4383106"/>
            <a:ext cx="3330370" cy="1998222"/>
            <a:chOff x="8167817" y="3847546"/>
            <a:chExt cx="3330370" cy="1998222"/>
          </a:xfrm>
        </p:grpSpPr>
        <p:sp>
          <p:nvSpPr>
            <p:cNvPr id="53" name="任意多边形 52"/>
            <p:cNvSpPr/>
            <p:nvPr/>
          </p:nvSpPr>
          <p:spPr>
            <a:xfrm>
              <a:off x="8167817" y="3847546"/>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D24726"/>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54" name="组合 53"/>
            <p:cNvGrpSpPr/>
            <p:nvPr/>
          </p:nvGrpSpPr>
          <p:grpSpPr>
            <a:xfrm>
              <a:off x="8167817" y="3979306"/>
              <a:ext cx="3330370" cy="432048"/>
              <a:chOff x="841001" y="1628800"/>
              <a:chExt cx="3330370" cy="432048"/>
            </a:xfrm>
          </p:grpSpPr>
          <p:sp>
            <p:nvSpPr>
              <p:cNvPr id="56" name="矩形 55"/>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五、反馈修正原则</a:t>
                </a:r>
              </a:p>
            </p:txBody>
          </p:sp>
        </p:grpSp>
        <p:sp>
          <p:nvSpPr>
            <p:cNvPr id="55" name="TextBox 6"/>
            <p:cNvSpPr txBox="1"/>
            <p:nvPr/>
          </p:nvSpPr>
          <p:spPr>
            <a:xfrm>
              <a:off x="8239827" y="4437847"/>
              <a:ext cx="3186352" cy="1372683"/>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在战略实施过程中，环境因素可能会发生变化。此时，企业只有不断地跟踪反馈方能保证战略的适应性。</a:t>
              </a:r>
            </a:p>
          </p:txBody>
        </p:sp>
      </p:gr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20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60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1+#ppt_w/2"/>
                                          </p:val>
                                        </p:tav>
                                        <p:tav tm="100000">
                                          <p:val>
                                            <p:strVal val="#ppt_x"/>
                                          </p:val>
                                        </p:tav>
                                      </p:tavLst>
                                    </p:anim>
                                    <p:anim calcmode="lin" valueType="num">
                                      <p:cBhvr additive="base">
                                        <p:cTn id="21" dur="500" fill="hold"/>
                                        <p:tgtEl>
                                          <p:spTgt spid="40"/>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80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1+#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10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1+#ppt_w/2"/>
                                          </p:val>
                                        </p:tav>
                                        <p:tav tm="100000">
                                          <p:val>
                                            <p:strVal val="#ppt_x"/>
                                          </p:val>
                                        </p:tav>
                                      </p:tavLst>
                                    </p:anim>
                                    <p:anim calcmode="lin" valueType="num">
                                      <p:cBhvr additive="base">
                                        <p:cTn id="29"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
          <p:cNvSpPr/>
          <p:nvPr/>
        </p:nvSpPr>
        <p:spPr>
          <a:xfrm>
            <a:off x="8002179" y="2376749"/>
            <a:ext cx="3627083" cy="40004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ea typeface="Adobe 宋体 Std L" pitchFamily="18" charset="-122"/>
              </a:rPr>
              <a:t>03</a:t>
            </a:r>
            <a:r>
              <a:rPr lang="en-US" altLang="zh-CN" dirty="0"/>
              <a:t>  </a:t>
            </a:r>
            <a:r>
              <a:rPr lang="zh-CN" altLang="en-US" dirty="0">
                <a:latin typeface="微软雅黑" panose="020B0503020204020204" pitchFamily="34" charset="-122"/>
                <a:ea typeface="微软雅黑" panose="020B0503020204020204" pitchFamily="34" charset="-122"/>
              </a:rPr>
              <a:t>战略管理过程</a:t>
            </a:r>
          </a:p>
        </p:txBody>
      </p:sp>
      <p:grpSp>
        <p:nvGrpSpPr>
          <p:cNvPr id="13" name="组合 12"/>
          <p:cNvGrpSpPr/>
          <p:nvPr/>
        </p:nvGrpSpPr>
        <p:grpSpPr>
          <a:xfrm>
            <a:off x="8483571" y="3202999"/>
            <a:ext cx="2664296" cy="2664296"/>
            <a:chOff x="925401" y="3148271"/>
            <a:chExt cx="2664296" cy="2664296"/>
          </a:xfrm>
        </p:grpSpPr>
        <p:sp>
          <p:nvSpPr>
            <p:cNvPr id="14" name="椭圆 13"/>
            <p:cNvSpPr/>
            <p:nvPr userDrawn="1"/>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1069417" y="3292287"/>
              <a:ext cx="2376264" cy="2376264"/>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p:nvCxnSpPr>
        <p:spPr>
          <a:xfrm>
            <a:off x="8002179" y="2308238"/>
            <a:ext cx="3627083"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9095719" y="3815146"/>
            <a:ext cx="1440000" cy="1440000"/>
          </a:xfrm>
          <a:prstGeom prst="rect">
            <a:avLst/>
          </a:prstGeom>
        </p:spPr>
      </p:pic>
      <p:sp>
        <p:nvSpPr>
          <p:cNvPr id="19" name="矩形 2"/>
          <p:cNvSpPr/>
          <p:nvPr/>
        </p:nvSpPr>
        <p:spPr>
          <a:xfrm>
            <a:off x="593206" y="2376749"/>
            <a:ext cx="3627083" cy="4000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ea typeface="Adobe 宋体 Std L" pitchFamily="18" charset="-122"/>
              </a:rPr>
              <a:t>01</a:t>
            </a:r>
            <a:r>
              <a:rPr lang="en-US" altLang="zh-CN" dirty="0"/>
              <a:t>  </a:t>
            </a:r>
            <a:r>
              <a:rPr lang="zh-CN" altLang="en-US" dirty="0">
                <a:latin typeface="微软雅黑" panose="020B0503020204020204" pitchFamily="34" charset="-122"/>
                <a:ea typeface="微软雅黑" panose="020B0503020204020204" pitchFamily="34" charset="-122"/>
              </a:rPr>
              <a:t>企业战略概述</a:t>
            </a:r>
          </a:p>
        </p:txBody>
      </p:sp>
      <p:grpSp>
        <p:nvGrpSpPr>
          <p:cNvPr id="25" name="组合 24"/>
          <p:cNvGrpSpPr/>
          <p:nvPr/>
        </p:nvGrpSpPr>
        <p:grpSpPr>
          <a:xfrm>
            <a:off x="1074598" y="3202999"/>
            <a:ext cx="2664296" cy="2664296"/>
            <a:chOff x="925401" y="3148271"/>
            <a:chExt cx="2664296" cy="2664296"/>
          </a:xfrm>
        </p:grpSpPr>
        <p:sp>
          <p:nvSpPr>
            <p:cNvPr id="26" name="椭圆 25"/>
            <p:cNvSpPr/>
            <p:nvPr userDrawn="1"/>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nvSpPr>
          <p:spPr>
            <a:xfrm>
              <a:off x="1069417" y="3292287"/>
              <a:ext cx="2376264" cy="23762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片 2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686746" y="3815147"/>
            <a:ext cx="1440000" cy="1440000"/>
          </a:xfrm>
          <a:prstGeom prst="rect">
            <a:avLst/>
          </a:prstGeom>
        </p:spPr>
      </p:pic>
      <p:cxnSp>
        <p:nvCxnSpPr>
          <p:cNvPr id="29" name="直接连接符 28"/>
          <p:cNvCxnSpPr/>
          <p:nvPr/>
        </p:nvCxnSpPr>
        <p:spPr>
          <a:xfrm>
            <a:off x="593206" y="2308238"/>
            <a:ext cx="362708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矩形 2"/>
          <p:cNvSpPr/>
          <p:nvPr/>
        </p:nvSpPr>
        <p:spPr>
          <a:xfrm>
            <a:off x="4297692" y="2376749"/>
            <a:ext cx="3627083" cy="4000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Impact" panose="020B0806030902050204" pitchFamily="34" charset="0"/>
                <a:ea typeface="Adobe 宋体 Std L" pitchFamily="18" charset="-122"/>
              </a:rPr>
              <a:t>02  </a:t>
            </a:r>
            <a:r>
              <a:rPr lang="zh-CN" altLang="en-US" dirty="0">
                <a:solidFill>
                  <a:schemeClr val="bg1"/>
                </a:solidFill>
                <a:latin typeface="微软雅黑" panose="020B0503020204020204" pitchFamily="34" charset="-122"/>
                <a:ea typeface="微软雅黑" panose="020B0503020204020204" pitchFamily="34" charset="-122"/>
              </a:rPr>
              <a:t>战略管理概述</a:t>
            </a:r>
          </a:p>
        </p:txBody>
      </p:sp>
      <p:grpSp>
        <p:nvGrpSpPr>
          <p:cNvPr id="31" name="组合 30"/>
          <p:cNvGrpSpPr/>
          <p:nvPr/>
        </p:nvGrpSpPr>
        <p:grpSpPr>
          <a:xfrm>
            <a:off x="4779085" y="3202999"/>
            <a:ext cx="2664296" cy="2664296"/>
            <a:chOff x="925401" y="3148271"/>
            <a:chExt cx="2664296" cy="2664296"/>
          </a:xfrm>
        </p:grpSpPr>
        <p:sp>
          <p:nvSpPr>
            <p:cNvPr id="32" name="椭圆 31"/>
            <p:cNvSpPr/>
            <p:nvPr userDrawn="1"/>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userDrawn="1"/>
          </p:nvSpPr>
          <p:spPr>
            <a:xfrm>
              <a:off x="1069417" y="3292287"/>
              <a:ext cx="2376264" cy="23762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4" name="直接连接符 33"/>
          <p:cNvCxnSpPr/>
          <p:nvPr/>
        </p:nvCxnSpPr>
        <p:spPr>
          <a:xfrm>
            <a:off x="4297693" y="2308238"/>
            <a:ext cx="362708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5391233" y="3815147"/>
            <a:ext cx="1440000" cy="144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6"/>
          <p:cNvSpPr txBox="1"/>
          <p:nvPr/>
        </p:nvSpPr>
        <p:spPr>
          <a:xfrm>
            <a:off x="2351585" y="1124744"/>
            <a:ext cx="9597359" cy="812530"/>
          </a:xfrm>
          <a:prstGeom prst="rect">
            <a:avLst/>
          </a:prstGeom>
          <a:noFill/>
        </p:spPr>
        <p:txBody>
          <a:bodyPr wrap="square" rtlCol="0">
            <a:spAutoFit/>
          </a:bodyPr>
          <a:lstStyle/>
          <a:p>
            <a:pPr>
              <a:lnSpc>
                <a:spcPct val="130000"/>
              </a:lnSpc>
              <a:spcAft>
                <a:spcPts val="600"/>
              </a:spcAft>
            </a:pPr>
            <a:r>
              <a:rPr lang="zh-CN" altLang="en-US" sz="1600" b="1" dirty="0">
                <a:solidFill>
                  <a:srgbClr val="5F5E5C"/>
                </a:solidFill>
                <a:latin typeface="微软雅黑" panose="020B0503020204020204" pitchFamily="34" charset="-122"/>
                <a:ea typeface="微软雅黑" panose="020B0503020204020204" pitchFamily="34" charset="-122"/>
              </a:rPr>
              <a:t>四个环节：战略分析→战略制定→战略实施→战略评价</a:t>
            </a:r>
            <a:r>
              <a:rPr lang="en-US" altLang="zh-CN" sz="1600" b="1"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5F5E5C"/>
                </a:solidFill>
                <a:latin typeface="微软雅黑" panose="020B0503020204020204" pitchFamily="34" charset="-122"/>
                <a:ea typeface="微软雅黑" panose="020B0503020204020204" pitchFamily="34" charset="-122"/>
              </a:rPr>
              <a:t>控制。战略管理过程的四个环节是</a:t>
            </a:r>
            <a:r>
              <a:rPr lang="zh-CN" altLang="en-US" b="1" dirty="0">
                <a:solidFill>
                  <a:srgbClr val="D24726"/>
                </a:solidFill>
                <a:latin typeface="微软雅黑" panose="020B0503020204020204" pitchFamily="34" charset="-122"/>
                <a:ea typeface="微软雅黑" panose="020B0503020204020204" pitchFamily="34" charset="-122"/>
              </a:rPr>
              <a:t>相互联系、循环反复、不断完善</a:t>
            </a:r>
            <a:r>
              <a:rPr lang="zh-CN" altLang="en-US" sz="1600" b="1" dirty="0">
                <a:solidFill>
                  <a:srgbClr val="5F5E5C"/>
                </a:solidFill>
                <a:latin typeface="微软雅黑" panose="020B0503020204020204" pitchFamily="34" charset="-122"/>
                <a:ea typeface="微软雅黑" panose="020B0503020204020204" pitchFamily="34" charset="-122"/>
              </a:rPr>
              <a:t>的一个过程。</a:t>
            </a:r>
            <a:endParaRPr lang="zh-CN" altLang="zh-CN" sz="1600" b="1" dirty="0">
              <a:solidFill>
                <a:srgbClr val="FFC000"/>
              </a:solidFill>
              <a:latin typeface="微软雅黑" panose="020B0503020204020204" pitchFamily="34" charset="-122"/>
              <a:ea typeface="微软雅黑" panose="020B0503020204020204" pitchFamily="34" charset="-122"/>
            </a:endParaRPr>
          </a:p>
        </p:txBody>
      </p:sp>
      <p:sp>
        <p:nvSpPr>
          <p:cNvPr id="36" name="箭头1"/>
          <p:cNvSpPr/>
          <p:nvPr/>
        </p:nvSpPr>
        <p:spPr bwMode="auto">
          <a:xfrm>
            <a:off x="8722434" y="2306006"/>
            <a:ext cx="2270110" cy="2205768"/>
          </a:xfrm>
          <a:custGeom>
            <a:avLst/>
            <a:gdLst/>
            <a:ahLst/>
            <a:cxnLst/>
            <a:rect l="l" t="t" r="r" b="b"/>
            <a:pathLst>
              <a:path w="2224787" h="2161857">
                <a:moveTo>
                  <a:pt x="5953" y="0"/>
                </a:moveTo>
                <a:lnTo>
                  <a:pt x="9525" y="4763"/>
                </a:lnTo>
                <a:cubicBezTo>
                  <a:pt x="954946" y="234"/>
                  <a:pt x="1742088" y="690188"/>
                  <a:pt x="1893399" y="1596185"/>
                </a:cubicBezTo>
                <a:lnTo>
                  <a:pt x="2224787" y="1561354"/>
                </a:lnTo>
                <a:lnTo>
                  <a:pt x="1431938" y="2161857"/>
                </a:lnTo>
                <a:lnTo>
                  <a:pt x="531562" y="1739320"/>
                </a:lnTo>
                <a:lnTo>
                  <a:pt x="936292" y="1696781"/>
                </a:lnTo>
                <a:cubicBezTo>
                  <a:pt x="850537" y="1317694"/>
                  <a:pt x="534454" y="1023566"/>
                  <a:pt x="141685" y="967383"/>
                </a:cubicBezTo>
                <a:lnTo>
                  <a:pt x="142875" y="966788"/>
                </a:lnTo>
                <a:lnTo>
                  <a:pt x="361950" y="471488"/>
                </a:lnTo>
                <a:lnTo>
                  <a:pt x="0" y="4763"/>
                </a:lnTo>
                <a:cubicBezTo>
                  <a:pt x="4763" y="0"/>
                  <a:pt x="5358" y="0"/>
                  <a:pt x="5953" y="0"/>
                </a:cubicBezTo>
                <a:close/>
              </a:path>
            </a:pathLst>
          </a:custGeom>
          <a:solidFill>
            <a:srgbClr val="D24726"/>
          </a:solidFill>
          <a:ln w="3175" cap="flat" cmpd="sng" algn="ctr">
            <a:solidFill>
              <a:srgbClr val="D7D7D7"/>
            </a:solidFill>
            <a:prstDash val="solid"/>
          </a:ln>
          <a:effectLst/>
        </p:spPr>
        <p:txBody>
          <a:bodyPr lIns="0" tIns="46648" rIns="0" bIns="46648" anchor="b"/>
          <a:lstStyle/>
          <a:p>
            <a:pPr>
              <a:lnSpc>
                <a:spcPct val="120000"/>
              </a:lnSpc>
              <a:spcBef>
                <a:spcPts val="600"/>
              </a:spcBef>
              <a:spcAft>
                <a:spcPts val="600"/>
              </a:spcAft>
              <a:defRPr/>
            </a:pPr>
            <a:endParaRPr lang="zh-CN" altLang="en-US" sz="2800" b="1" kern="0">
              <a:solidFill>
                <a:sysClr val="window" lastClr="FFFFFF"/>
              </a:solidFill>
              <a:latin typeface="Impact" panose="020B0806030902050204" pitchFamily="34" charset="0"/>
              <a:ea typeface="微软雅黑" panose="020B0503020204020204" pitchFamily="34" charset="-122"/>
            </a:endParaRPr>
          </a:p>
        </p:txBody>
      </p:sp>
      <p:sp>
        <p:nvSpPr>
          <p:cNvPr id="37" name="箭头4"/>
          <p:cNvSpPr/>
          <p:nvPr/>
        </p:nvSpPr>
        <p:spPr bwMode="auto">
          <a:xfrm>
            <a:off x="6778602" y="1996730"/>
            <a:ext cx="2190532" cy="2267547"/>
          </a:xfrm>
          <a:custGeom>
            <a:avLst/>
            <a:gdLst/>
            <a:ahLst/>
            <a:cxnLst/>
            <a:rect l="l" t="t" r="r" b="b"/>
            <a:pathLst>
              <a:path w="2146798" h="2222406">
                <a:moveTo>
                  <a:pt x="1546295" y="0"/>
                </a:moveTo>
                <a:lnTo>
                  <a:pt x="2146798" y="792850"/>
                </a:lnTo>
                <a:lnTo>
                  <a:pt x="1724260" y="1693225"/>
                </a:lnTo>
                <a:lnTo>
                  <a:pt x="1681891" y="1290104"/>
                </a:lnTo>
                <a:cubicBezTo>
                  <a:pt x="1307482" y="1380174"/>
                  <a:pt x="1017810" y="1694584"/>
                  <a:pt x="962643" y="2084294"/>
                </a:cubicBezTo>
                <a:lnTo>
                  <a:pt x="962048" y="2079531"/>
                </a:lnTo>
                <a:lnTo>
                  <a:pt x="466748" y="1860456"/>
                </a:lnTo>
                <a:lnTo>
                  <a:pt x="23" y="2222406"/>
                </a:lnTo>
                <a:cubicBezTo>
                  <a:pt x="-4492" y="1274317"/>
                  <a:pt x="680579" y="488325"/>
                  <a:pt x="1581262" y="332691"/>
                </a:cubicBezTo>
                <a:close/>
              </a:path>
            </a:pathLst>
          </a:custGeom>
          <a:solidFill>
            <a:srgbClr val="D24726"/>
          </a:solidFill>
          <a:ln w="3175" cap="flat" cmpd="sng" algn="ctr">
            <a:noFill/>
            <a:prstDash val="solid"/>
          </a:ln>
          <a:effectLst/>
        </p:spPr>
        <p:txBody>
          <a:bodyPr lIns="0" tIns="46648" rIns="0" bIns="46648" anchor="b"/>
          <a:lstStyle/>
          <a:p>
            <a:pPr>
              <a:lnSpc>
                <a:spcPct val="120000"/>
              </a:lnSpc>
              <a:spcBef>
                <a:spcPts val="600"/>
              </a:spcBef>
              <a:spcAft>
                <a:spcPts val="600"/>
              </a:spcAft>
              <a:defRPr/>
            </a:pPr>
            <a:endParaRPr lang="zh-CN" altLang="en-US" sz="2800" b="1" kern="0">
              <a:solidFill>
                <a:sysClr val="window" lastClr="FFFFFF"/>
              </a:solidFill>
              <a:latin typeface="Impact" panose="020B0806030902050204" pitchFamily="34" charset="0"/>
              <a:ea typeface="微软雅黑" panose="020B0503020204020204" pitchFamily="34" charset="-122"/>
            </a:endParaRPr>
          </a:p>
        </p:txBody>
      </p:sp>
      <p:sp>
        <p:nvSpPr>
          <p:cNvPr id="38" name="文本4"/>
          <p:cNvSpPr/>
          <p:nvPr/>
        </p:nvSpPr>
        <p:spPr>
          <a:xfrm rot="19403510">
            <a:off x="7352902" y="2885838"/>
            <a:ext cx="2750400" cy="2750400"/>
          </a:xfrm>
          <a:prstGeom prst="rect">
            <a:avLst/>
          </a:prstGeom>
          <a:noFill/>
          <a:ln w="25400" cap="flat" cmpd="sng" algn="ctr">
            <a:noFill/>
            <a:prstDash val="solid"/>
          </a:ln>
          <a:effectLst/>
        </p:spPr>
        <p:txBody>
          <a:bodyPr spcFirstLastPara="1" lIns="91430" tIns="45716" rIns="91430" bIns="45716" numCol="1" anchor="ctr">
            <a:prstTxWarp prst="textArchUp">
              <a:avLst/>
            </a:prstTxWarp>
          </a:bodyPr>
          <a:lstStyle/>
          <a:p>
            <a:pPr algn="ctr">
              <a:defRPr/>
            </a:pPr>
            <a:r>
              <a:rPr lang="zh-CN" altLang="en-US" sz="2800" b="1" kern="0" dirty="0">
                <a:solidFill>
                  <a:srgbClr val="FFFFFF"/>
                </a:solidFill>
                <a:latin typeface="微软雅黑" panose="020B0503020204020204" pitchFamily="34" charset="-122"/>
                <a:ea typeface="微软雅黑" panose="020B0503020204020204" pitchFamily="34" charset="-122"/>
              </a:rPr>
              <a:t>战略分析</a:t>
            </a:r>
          </a:p>
        </p:txBody>
      </p:sp>
      <p:sp>
        <p:nvSpPr>
          <p:cNvPr id="39" name="文本1"/>
          <p:cNvSpPr/>
          <p:nvPr/>
        </p:nvSpPr>
        <p:spPr>
          <a:xfrm rot="3203510">
            <a:off x="7352903" y="2885836"/>
            <a:ext cx="2750400" cy="2750400"/>
          </a:xfrm>
          <a:prstGeom prst="rect">
            <a:avLst/>
          </a:prstGeom>
          <a:noFill/>
          <a:ln w="25400" cap="flat" cmpd="sng" algn="ctr">
            <a:noFill/>
            <a:prstDash val="solid"/>
          </a:ln>
          <a:effectLst/>
        </p:spPr>
        <p:txBody>
          <a:bodyPr spcFirstLastPara="1" lIns="91430" tIns="45716" rIns="91430" bIns="45716" numCol="1" anchor="ctr">
            <a:prstTxWarp prst="textArchUp">
              <a:avLst/>
            </a:prstTxWarp>
          </a:bodyPr>
          <a:lstStyle/>
          <a:p>
            <a:pPr algn="ctr">
              <a:defRPr/>
            </a:pPr>
            <a:r>
              <a:rPr lang="zh-CN" altLang="en-US" sz="2800" b="1" kern="0" dirty="0">
                <a:solidFill>
                  <a:srgbClr val="F9F9F9"/>
                </a:solidFill>
                <a:latin typeface="微软雅黑" panose="020B0503020204020204" pitchFamily="34" charset="-122"/>
                <a:ea typeface="微软雅黑" panose="020B0503020204020204" pitchFamily="34" charset="-122"/>
              </a:rPr>
              <a:t>战略制定</a:t>
            </a:r>
          </a:p>
        </p:txBody>
      </p:sp>
      <p:sp>
        <p:nvSpPr>
          <p:cNvPr id="40" name="箭头3"/>
          <p:cNvSpPr/>
          <p:nvPr/>
        </p:nvSpPr>
        <p:spPr bwMode="auto">
          <a:xfrm>
            <a:off x="6463662" y="4020021"/>
            <a:ext cx="2268491" cy="2197671"/>
          </a:xfrm>
          <a:custGeom>
            <a:avLst/>
            <a:gdLst/>
            <a:ahLst/>
            <a:cxnLst/>
            <a:rect l="l" t="t" r="r" b="b"/>
            <a:pathLst>
              <a:path w="2223200" h="2153921">
                <a:moveTo>
                  <a:pt x="2080325" y="1182371"/>
                </a:moveTo>
                <a:lnTo>
                  <a:pt x="2083897" y="1185943"/>
                </a:lnTo>
                <a:lnTo>
                  <a:pt x="2079143" y="1185043"/>
                </a:lnTo>
                <a:close/>
                <a:moveTo>
                  <a:pt x="792850" y="0"/>
                </a:moveTo>
                <a:lnTo>
                  <a:pt x="1693225" y="422538"/>
                </a:lnTo>
                <a:lnTo>
                  <a:pt x="1291078" y="464805"/>
                </a:lnTo>
                <a:cubicBezTo>
                  <a:pt x="1380806" y="839774"/>
                  <a:pt x="1692368" y="1127932"/>
                  <a:pt x="2079143" y="1185043"/>
                </a:cubicBezTo>
                <a:lnTo>
                  <a:pt x="1861250" y="1677671"/>
                </a:lnTo>
                <a:lnTo>
                  <a:pt x="2223200" y="2153921"/>
                </a:lnTo>
                <a:cubicBezTo>
                  <a:pt x="1274457" y="2153357"/>
                  <a:pt x="488378" y="1467358"/>
                  <a:pt x="333363" y="565465"/>
                </a:cubicBezTo>
                <a:lnTo>
                  <a:pt x="0" y="600503"/>
                </a:lnTo>
                <a:close/>
              </a:path>
            </a:pathLst>
          </a:custGeom>
          <a:solidFill>
            <a:srgbClr val="D24726"/>
          </a:solidFill>
          <a:ln w="3175" cap="flat" cmpd="sng" algn="ctr">
            <a:solidFill>
              <a:srgbClr val="D7D7D7"/>
            </a:solidFill>
            <a:prstDash val="solid"/>
          </a:ln>
          <a:effectLst/>
        </p:spPr>
        <p:txBody>
          <a:bodyPr lIns="0" tIns="46648" rIns="0" bIns="46648" anchor="b"/>
          <a:lstStyle/>
          <a:p>
            <a:pPr>
              <a:lnSpc>
                <a:spcPct val="120000"/>
              </a:lnSpc>
              <a:spcBef>
                <a:spcPts val="600"/>
              </a:spcBef>
              <a:spcAft>
                <a:spcPts val="600"/>
              </a:spcAft>
              <a:defRPr/>
            </a:pPr>
            <a:endParaRPr lang="zh-CN" altLang="en-US" sz="2800" b="1" kern="0">
              <a:solidFill>
                <a:sysClr val="window" lastClr="FFFFFF"/>
              </a:solidFill>
              <a:latin typeface="Impact" panose="020B0806030902050204" pitchFamily="34" charset="0"/>
              <a:ea typeface="微软雅黑" panose="020B0503020204020204" pitchFamily="34" charset="-122"/>
            </a:endParaRPr>
          </a:p>
        </p:txBody>
      </p:sp>
      <p:sp>
        <p:nvSpPr>
          <p:cNvPr id="41" name="文本3"/>
          <p:cNvSpPr/>
          <p:nvPr/>
        </p:nvSpPr>
        <p:spPr>
          <a:xfrm rot="14003510">
            <a:off x="7352903" y="2885836"/>
            <a:ext cx="2750400" cy="2750400"/>
          </a:xfrm>
          <a:prstGeom prst="rect">
            <a:avLst/>
          </a:prstGeom>
          <a:noFill/>
          <a:ln w="25400" cap="flat" cmpd="sng" algn="ctr">
            <a:noFill/>
            <a:prstDash val="solid"/>
          </a:ln>
          <a:effectLst/>
        </p:spPr>
        <p:txBody>
          <a:bodyPr spcFirstLastPara="1" lIns="91430" tIns="45716" rIns="91430" bIns="45716" numCol="1" anchor="ctr">
            <a:prstTxWarp prst="textArchUp">
              <a:avLst/>
            </a:prstTxWarp>
          </a:bodyPr>
          <a:lstStyle/>
          <a:p>
            <a:pPr algn="ctr">
              <a:defRPr/>
            </a:pPr>
            <a:r>
              <a:rPr lang="zh-CN" altLang="en-US" sz="2800" b="1" kern="0" dirty="0">
                <a:solidFill>
                  <a:srgbClr val="FFFFFF"/>
                </a:solidFill>
                <a:latin typeface="微软雅黑" panose="020B0503020204020204" pitchFamily="34" charset="-122"/>
                <a:ea typeface="微软雅黑" panose="020B0503020204020204" pitchFamily="34" charset="-122"/>
              </a:rPr>
              <a:t>战略评价</a:t>
            </a:r>
          </a:p>
        </p:txBody>
      </p:sp>
      <p:grpSp>
        <p:nvGrpSpPr>
          <p:cNvPr id="42" name="深色箭头2"/>
          <p:cNvGrpSpPr/>
          <p:nvPr/>
        </p:nvGrpSpPr>
        <p:grpSpPr>
          <a:xfrm>
            <a:off x="7352902" y="2885838"/>
            <a:ext cx="3332778" cy="3639506"/>
            <a:chOff x="3196800" y="2053801"/>
            <a:chExt cx="3332778" cy="3639506"/>
          </a:xfrm>
        </p:grpSpPr>
        <p:sp>
          <p:nvSpPr>
            <p:cNvPr id="43" name="箭头2"/>
            <p:cNvSpPr/>
            <p:nvPr/>
          </p:nvSpPr>
          <p:spPr bwMode="auto">
            <a:xfrm>
              <a:off x="4330968" y="3432643"/>
              <a:ext cx="2198610" cy="2260664"/>
            </a:xfrm>
            <a:custGeom>
              <a:avLst/>
              <a:gdLst/>
              <a:ahLst/>
              <a:cxnLst/>
              <a:rect l="l" t="t" r="r" b="b"/>
              <a:pathLst>
                <a:path w="2154714" h="2215660">
                  <a:moveTo>
                    <a:pt x="1184950" y="132686"/>
                  </a:moveTo>
                  <a:lnTo>
                    <a:pt x="1184710" y="133964"/>
                  </a:lnTo>
                  <a:lnTo>
                    <a:pt x="1183164" y="133281"/>
                  </a:lnTo>
                  <a:close/>
                  <a:moveTo>
                    <a:pt x="2154714" y="0"/>
                  </a:moveTo>
                  <a:cubicBezTo>
                    <a:pt x="2152457" y="943339"/>
                    <a:pt x="1466663" y="1728858"/>
                    <a:pt x="565599" y="1883570"/>
                  </a:cubicBezTo>
                  <a:lnTo>
                    <a:pt x="600503" y="2215660"/>
                  </a:lnTo>
                  <a:lnTo>
                    <a:pt x="0" y="1422811"/>
                  </a:lnTo>
                  <a:lnTo>
                    <a:pt x="422538" y="522435"/>
                  </a:lnTo>
                  <a:lnTo>
                    <a:pt x="464726" y="923823"/>
                  </a:lnTo>
                  <a:cubicBezTo>
                    <a:pt x="840275" y="836532"/>
                    <a:pt x="1129161" y="523291"/>
                    <a:pt x="1184710" y="133964"/>
                  </a:cubicBezTo>
                  <a:lnTo>
                    <a:pt x="1678464" y="352242"/>
                  </a:lnTo>
                  <a:close/>
                </a:path>
              </a:pathLst>
            </a:custGeom>
            <a:solidFill>
              <a:srgbClr val="D24726"/>
            </a:solidFill>
            <a:ln w="3175" cap="flat" cmpd="sng" algn="ctr">
              <a:solidFill>
                <a:srgbClr val="D7D7D7"/>
              </a:solidFill>
              <a:prstDash val="solid"/>
            </a:ln>
            <a:effectLst/>
          </p:spPr>
          <p:txBody>
            <a:bodyPr lIns="0" tIns="46648" rIns="0" bIns="46648" anchor="b"/>
            <a:lstStyle/>
            <a:p>
              <a:pPr>
                <a:lnSpc>
                  <a:spcPct val="120000"/>
                </a:lnSpc>
                <a:spcBef>
                  <a:spcPts val="600"/>
                </a:spcBef>
                <a:spcAft>
                  <a:spcPts val="600"/>
                </a:spcAft>
                <a:defRPr/>
              </a:pPr>
              <a:endParaRPr lang="zh-CN" altLang="en-US" sz="2800" b="1" kern="0">
                <a:solidFill>
                  <a:sysClr val="window" lastClr="FFFFFF"/>
                </a:solidFill>
                <a:latin typeface="Impact" panose="020B0806030902050204" pitchFamily="34" charset="0"/>
                <a:ea typeface="微软雅黑" panose="020B0503020204020204" pitchFamily="34" charset="-122"/>
              </a:endParaRPr>
            </a:p>
          </p:txBody>
        </p:sp>
        <p:sp>
          <p:nvSpPr>
            <p:cNvPr id="44" name="文本2"/>
            <p:cNvSpPr/>
            <p:nvPr/>
          </p:nvSpPr>
          <p:spPr>
            <a:xfrm rot="8603510">
              <a:off x="3196800" y="2053801"/>
              <a:ext cx="2750400" cy="2750400"/>
            </a:xfrm>
            <a:prstGeom prst="rect">
              <a:avLst/>
            </a:prstGeom>
            <a:noFill/>
            <a:ln w="25400" cap="flat" cmpd="sng" algn="ctr">
              <a:noFill/>
              <a:prstDash val="solid"/>
            </a:ln>
            <a:effectLst/>
          </p:spPr>
          <p:txBody>
            <a:bodyPr spcFirstLastPara="1" lIns="91430" tIns="45716" rIns="91430" bIns="45716" numCol="1" anchor="ctr">
              <a:prstTxWarp prst="textArchUp">
                <a:avLst/>
              </a:prstTxWarp>
            </a:bodyPr>
            <a:lstStyle/>
            <a:p>
              <a:pPr algn="ctr">
                <a:defRPr/>
              </a:pPr>
              <a:r>
                <a:rPr lang="zh-CN" altLang="en-US" sz="2800" b="1" kern="0" dirty="0">
                  <a:solidFill>
                    <a:srgbClr val="FFFFFF"/>
                  </a:solidFill>
                  <a:latin typeface="微软雅黑" panose="020B0503020204020204" pitchFamily="34" charset="-122"/>
                  <a:ea typeface="微软雅黑" panose="020B0503020204020204" pitchFamily="34" charset="-122"/>
                </a:rPr>
                <a:t>战略实施</a:t>
              </a:r>
            </a:p>
          </p:txBody>
        </p:sp>
      </p:grpSp>
      <p:pic>
        <p:nvPicPr>
          <p:cNvPr id="2" name="图片 1"/>
          <p:cNvPicPr>
            <a:picLocks noChangeAspect="1"/>
          </p:cNvPicPr>
          <p:nvPr/>
        </p:nvPicPr>
        <p:blipFill rotWithShape="1">
          <a:blip r:embed="rId2" cstate="screen"/>
          <a:srcRect/>
          <a:stretch>
            <a:fillRect/>
          </a:stretch>
        </p:blipFill>
        <p:spPr>
          <a:xfrm flipH="1">
            <a:off x="2342975" y="2083704"/>
            <a:ext cx="3104953" cy="4774297"/>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6575546" y="2653255"/>
            <a:ext cx="5373398" cy="3584057"/>
          </a:xfrm>
          <a:prstGeom prst="rect">
            <a:avLst/>
          </a:prstGeom>
          <a:noFill/>
          <a:ln w="28575">
            <a:solidFill>
              <a:schemeClr val="bg1"/>
            </a:solidFill>
          </a:ln>
          <a:effectLst>
            <a:outerShdw blurRad="63500" algn="ctr" rotWithShape="0">
              <a:prstClr val="black">
                <a:alpha val="40000"/>
              </a:prstClr>
            </a:outerShdw>
          </a:effectLst>
        </p:spPr>
      </p:pic>
      <p:sp>
        <p:nvSpPr>
          <p:cNvPr id="41" name="TextBox 6"/>
          <p:cNvSpPr txBox="1"/>
          <p:nvPr/>
        </p:nvSpPr>
        <p:spPr>
          <a:xfrm>
            <a:off x="2351585" y="1124744"/>
            <a:ext cx="9597359" cy="1052596"/>
          </a:xfrm>
          <a:prstGeom prst="rect">
            <a:avLst/>
          </a:prstGeom>
          <a:noFill/>
        </p:spPr>
        <p:txBody>
          <a:bodyPr wrap="square" rtlCol="0">
            <a:spAutoFit/>
          </a:bodyPr>
          <a:lstStyle/>
          <a:p>
            <a:pPr>
              <a:lnSpc>
                <a:spcPct val="130000"/>
              </a:lnSpc>
              <a:spcAft>
                <a:spcPts val="600"/>
              </a:spcAft>
            </a:pPr>
            <a:r>
              <a:rPr lang="en-US" altLang="zh-CN" sz="1600" b="1" dirty="0">
                <a:solidFill>
                  <a:srgbClr val="D24726"/>
                </a:solidFill>
                <a:latin typeface="微软雅黑" panose="020B0503020204020204" pitchFamily="34" charset="-122"/>
                <a:ea typeface="微软雅黑" panose="020B0503020204020204" pitchFamily="34" charset="-122"/>
              </a:rPr>
              <a:t>【</a:t>
            </a:r>
            <a:r>
              <a:rPr lang="zh-CN" altLang="en-US" sz="1600" b="1" dirty="0">
                <a:solidFill>
                  <a:srgbClr val="D24726"/>
                </a:solidFill>
                <a:latin typeface="微软雅黑" panose="020B0503020204020204" pitchFamily="34" charset="-122"/>
                <a:ea typeface="微软雅黑" panose="020B0503020204020204" pitchFamily="34" charset="-122"/>
              </a:rPr>
              <a:t>问题</a:t>
            </a:r>
            <a:r>
              <a:rPr lang="en-US" altLang="zh-CN" sz="1600" b="1" dirty="0">
                <a:solidFill>
                  <a:srgbClr val="D24726"/>
                </a:solidFill>
                <a:latin typeface="微软雅黑" panose="020B0503020204020204" pitchFamily="34" charset="-122"/>
                <a:ea typeface="微软雅黑" panose="020B0503020204020204" pitchFamily="34" charset="-122"/>
              </a:rPr>
              <a:t>】</a:t>
            </a:r>
            <a:r>
              <a:rPr lang="zh-CN" altLang="en-US" sz="1600" b="1" dirty="0">
                <a:solidFill>
                  <a:srgbClr val="D24726"/>
                </a:solidFill>
                <a:latin typeface="微软雅黑" panose="020B0503020204020204" pitchFamily="34" charset="-122"/>
                <a:ea typeface="微软雅黑" panose="020B0503020204020204" pitchFamily="34" charset="-122"/>
              </a:rPr>
              <a:t>为什么要对环境进行分析？</a:t>
            </a:r>
            <a:r>
              <a:rPr lang="zh-CN" altLang="en-US" sz="1600" b="1" dirty="0">
                <a:solidFill>
                  <a:srgbClr val="5F5E5C"/>
                </a:solidFill>
                <a:latin typeface="微软雅黑" panose="020B0503020204020204" pitchFamily="34" charset="-122"/>
                <a:ea typeface="微软雅黑" panose="020B0503020204020204" pitchFamily="34" charset="-122"/>
              </a:rPr>
              <a:t>答：环境，舞台也。环境是企业经营活动的背景，环境是企业战略的出发点、依据和限制条件，企业最重要的是适应环境，顺应环境变化。识时务者为俊杰，利润来自环境，风险亦来自于环境，环境是我们的生存空间，环境决定我们的发展方向。</a:t>
            </a:r>
            <a:endParaRPr lang="zh-CN" altLang="zh-CN" sz="1600" b="1" dirty="0">
              <a:solidFill>
                <a:srgbClr val="FFC000"/>
              </a:solidFill>
              <a:latin typeface="微软雅黑" panose="020B0503020204020204" pitchFamily="34" charset="-122"/>
              <a:ea typeface="微软雅黑" panose="020B0503020204020204" pitchFamily="34" charset="-122"/>
            </a:endParaRPr>
          </a:p>
        </p:txBody>
      </p:sp>
      <p:sp>
        <p:nvSpPr>
          <p:cNvPr id="42" name="TextBox 6"/>
          <p:cNvSpPr txBox="1"/>
          <p:nvPr/>
        </p:nvSpPr>
        <p:spPr>
          <a:xfrm>
            <a:off x="963136" y="4071647"/>
            <a:ext cx="5492904"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战略分析是指对影响企业现在和未来生存和发展的一些关键因素进行分析，这是战略管理的第一步。进行战略分析的目的是通过企业外部环境和企业内部环境分析，</a:t>
            </a:r>
            <a:r>
              <a:rPr lang="zh-CN" altLang="en-US" sz="1600" b="1" dirty="0">
                <a:solidFill>
                  <a:srgbClr val="D24726"/>
                </a:solidFill>
                <a:latin typeface="微软雅黑" panose="020B0503020204020204" pitchFamily="34" charset="-122"/>
                <a:ea typeface="微软雅黑" panose="020B0503020204020204" pitchFamily="34" charset="-122"/>
              </a:rPr>
              <a:t>找到企业发展的外部机遇和威胁、企业内部的优势和劣势，贯彻扬长避短、提高竞争优势的思路</a:t>
            </a:r>
            <a:r>
              <a:rPr lang="zh-CN" altLang="en-US" sz="1600" dirty="0">
                <a:solidFill>
                  <a:srgbClr val="5F5E5C"/>
                </a:solidFill>
                <a:latin typeface="微软雅黑" panose="020B0503020204020204" pitchFamily="34" charset="-122"/>
                <a:ea typeface="微软雅黑" panose="020B0503020204020204" pitchFamily="34" charset="-122"/>
              </a:rPr>
              <a:t>。通过研究外部环境，公司确定：它们可能会选择做什么；通过研究内部环境，公司确定：它们能做什么。</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1+#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547260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3.1.1 </a:t>
            </a:r>
            <a:r>
              <a:rPr lang="zh-CN" altLang="en-US" sz="1800" dirty="0"/>
              <a:t>外部环境分析（宏观环境、微观环境）</a:t>
            </a:r>
            <a:endParaRPr lang="zh-CN" altLang="zh-CN" sz="1800" dirty="0"/>
          </a:p>
        </p:txBody>
      </p:sp>
      <p:sp>
        <p:nvSpPr>
          <p:cNvPr id="3" name="矩形 2"/>
          <p:cNvSpPr/>
          <p:nvPr/>
        </p:nvSpPr>
        <p:spPr>
          <a:xfrm>
            <a:off x="2351585" y="1536408"/>
            <a:ext cx="5472608" cy="452432"/>
          </a:xfrm>
          <a:prstGeom prst="rect">
            <a:avLst/>
          </a:prstGeom>
        </p:spPr>
        <p:txBody>
          <a:bodyPr wrap="square">
            <a:spAutoFit/>
          </a:bodyPr>
          <a:lstStyle/>
          <a:p>
            <a:pPr>
              <a:lnSpc>
                <a:spcPct val="130000"/>
              </a:lnSpc>
            </a:pPr>
            <a:r>
              <a:rPr lang="en-US" altLang="zh-CN" dirty="0">
                <a:solidFill>
                  <a:srgbClr val="D24726"/>
                </a:solidFill>
                <a:latin typeface="华康俪金黑W8(P)" pitchFamily="34" charset="-122"/>
                <a:ea typeface="华康俪金黑W8(P)" pitchFamily="34" charset="-122"/>
              </a:rPr>
              <a:t>1</a:t>
            </a:r>
            <a:r>
              <a:rPr lang="zh-CN" altLang="en-US" dirty="0">
                <a:solidFill>
                  <a:srgbClr val="D24726"/>
                </a:solidFill>
                <a:latin typeface="华康俪金黑W8(P)" pitchFamily="34" charset="-122"/>
                <a:ea typeface="华康俪金黑W8(P)" pitchFamily="34" charset="-122"/>
              </a:rPr>
              <a:t>）宏观环境分析 </a:t>
            </a:r>
          </a:p>
        </p:txBody>
      </p:sp>
      <p:sp>
        <p:nvSpPr>
          <p:cNvPr id="4" name="TextBox 6"/>
          <p:cNvSpPr txBox="1"/>
          <p:nvPr/>
        </p:nvSpPr>
        <p:spPr>
          <a:xfrm>
            <a:off x="963137" y="2191543"/>
            <a:ext cx="10985807" cy="732508"/>
          </a:xfrm>
          <a:prstGeom prst="rect">
            <a:avLst/>
          </a:prstGeom>
          <a:noFill/>
        </p:spPr>
        <p:txBody>
          <a:bodyPr wrap="square" rtlCol="0">
            <a:spAutoFit/>
          </a:bodyPr>
          <a:lstStyle/>
          <a:p>
            <a:pPr>
              <a:lnSpc>
                <a:spcPct val="130000"/>
              </a:lnSpc>
              <a:spcAft>
                <a:spcPts val="600"/>
              </a:spcAft>
            </a:pPr>
            <a:r>
              <a:rPr lang="zh-CN" altLang="en-US" sz="1600" b="1" dirty="0">
                <a:solidFill>
                  <a:srgbClr val="5F5E5C"/>
                </a:solidFill>
                <a:latin typeface="微软雅黑" panose="020B0503020204020204" pitchFamily="34" charset="-122"/>
                <a:ea typeface="微软雅黑" panose="020B0503020204020204" pitchFamily="34" charset="-122"/>
              </a:rPr>
              <a:t>宏观环境分析的目的是要确定宏观环境中影响行业和企业的关键因素，预测这些关键因素未来的变化，以及这些变化对企业影响的程度和性质、机遇与威胁。</a:t>
            </a:r>
            <a:endParaRPr lang="zh-CN" altLang="zh-CN" sz="1600" b="1" dirty="0">
              <a:solidFill>
                <a:srgbClr val="FFC000"/>
              </a:solidFill>
              <a:latin typeface="微软雅黑" panose="020B0503020204020204" pitchFamily="34" charset="-122"/>
              <a:ea typeface="微软雅黑" panose="020B0503020204020204" pitchFamily="34" charset="-122"/>
            </a:endParaRPr>
          </a:p>
        </p:txBody>
      </p:sp>
      <p:sp>
        <p:nvSpPr>
          <p:cNvPr id="6" name="矩形 5"/>
          <p:cNvSpPr/>
          <p:nvPr/>
        </p:nvSpPr>
        <p:spPr>
          <a:xfrm>
            <a:off x="1027135" y="3146824"/>
            <a:ext cx="10829505" cy="3450528"/>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7" name="表格 6"/>
          <p:cNvGraphicFramePr>
            <a:graphicFrameLocks noGrp="1"/>
          </p:cNvGraphicFramePr>
          <p:nvPr/>
        </p:nvGraphicFramePr>
        <p:xfrm>
          <a:off x="1127946" y="3232711"/>
          <a:ext cx="10627883" cy="3278754"/>
        </p:xfrm>
        <a:graphic>
          <a:graphicData uri="http://schemas.openxmlformats.org/drawingml/2006/table">
            <a:tbl>
              <a:tblPr firstRow="1" firstCol="1" bandRow="1">
                <a:tableStyleId>{21E4AEA4-8DFA-4A89-87EB-49C32662AFE0}</a:tableStyleId>
              </a:tblPr>
              <a:tblGrid>
                <a:gridCol w="3604251">
                  <a:extLst>
                    <a:ext uri="{9D8B030D-6E8A-4147-A177-3AD203B41FA5}">
                      <a16:colId xmlns:a16="http://schemas.microsoft.com/office/drawing/2014/main" val="20000"/>
                    </a:ext>
                  </a:extLst>
                </a:gridCol>
                <a:gridCol w="7023632">
                  <a:extLst>
                    <a:ext uri="{9D8B030D-6E8A-4147-A177-3AD203B41FA5}">
                      <a16:colId xmlns:a16="http://schemas.microsoft.com/office/drawing/2014/main" val="20001"/>
                    </a:ext>
                  </a:extLst>
                </a:gridCol>
              </a:tblGrid>
              <a:tr h="432048">
                <a:tc gridSpan="2">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宏观环境分析的具体内容（</a:t>
                      </a:r>
                      <a:r>
                        <a:rPr lang="en-US" altLang="zh-CN" sz="2000" kern="100" dirty="0">
                          <a:effectLst/>
                          <a:latin typeface="微软雅黑" panose="020B0503020204020204" pitchFamily="34" charset="-122"/>
                          <a:ea typeface="微软雅黑" panose="020B0503020204020204" pitchFamily="34" charset="-122"/>
                        </a:rPr>
                        <a:t>PEST</a:t>
                      </a:r>
                      <a:r>
                        <a:rPr lang="zh-CN" altLang="en-US" sz="2000" kern="100" dirty="0">
                          <a:effectLst/>
                          <a:latin typeface="微软雅黑" panose="020B0503020204020204" pitchFamily="34" charset="-122"/>
                          <a:ea typeface="微软雅黑" panose="020B0503020204020204" pitchFamily="34" charset="-122"/>
                        </a:rPr>
                        <a:t>分析）</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endParaRPr lang="zh-CN"/>
                    </a:p>
                  </a:txBody>
                  <a:tcPr marL="68580" marR="68580" marT="0" marB="0" anchor="ctr"/>
                </a:tc>
                <a:extLst>
                  <a:ext uri="{0D108BD9-81ED-4DB2-BD59-A6C34878D82A}">
                    <a16:rowId xmlns:a16="http://schemas.microsoft.com/office/drawing/2014/main" val="10000"/>
                  </a:ext>
                </a:extLst>
              </a:tr>
              <a:tr h="588210">
                <a:tc>
                  <a:txBody>
                    <a:bodyPr/>
                    <a:lstStyle/>
                    <a:p>
                      <a:pPr algn="ctr">
                        <a:lnSpc>
                          <a:spcPct val="115000"/>
                        </a:lnSpc>
                        <a:spcAft>
                          <a:spcPts val="0"/>
                        </a:spcAft>
                      </a:pPr>
                      <a:r>
                        <a:rPr lang="zh-CN" altLang="it-IT" sz="1600" kern="100" dirty="0">
                          <a:effectLst/>
                          <a:latin typeface="微软雅黑" panose="020B0503020204020204" pitchFamily="34" charset="-122"/>
                          <a:ea typeface="微软雅黑" panose="020B0503020204020204" pitchFamily="34" charset="-122"/>
                        </a:rPr>
                        <a:t>政治</a:t>
                      </a:r>
                      <a:r>
                        <a:rPr lang="it-IT" altLang="zh-CN" sz="1600" kern="100" dirty="0">
                          <a:effectLst/>
                          <a:latin typeface="微软雅黑" panose="020B0503020204020204" pitchFamily="34" charset="-122"/>
                          <a:ea typeface="微软雅黑" panose="020B0503020204020204" pitchFamily="34" charset="-122"/>
                        </a:rPr>
                        <a:t>&amp;</a:t>
                      </a:r>
                      <a:r>
                        <a:rPr lang="zh-CN" altLang="it-IT" sz="1600" kern="100" dirty="0">
                          <a:effectLst/>
                          <a:latin typeface="微软雅黑" panose="020B0503020204020204" pitchFamily="34" charset="-122"/>
                          <a:ea typeface="微软雅黑" panose="020B0503020204020204" pitchFamily="34" charset="-122"/>
                        </a:rPr>
                        <a:t>法律（</a:t>
                      </a:r>
                      <a:r>
                        <a:rPr lang="it-IT" altLang="zh-CN" sz="1600" kern="100" dirty="0">
                          <a:effectLst/>
                          <a:latin typeface="微软雅黑" panose="020B0503020204020204" pitchFamily="34" charset="-122"/>
                          <a:ea typeface="微软雅黑" panose="020B0503020204020204" pitchFamily="34" charset="-122"/>
                        </a:rPr>
                        <a:t>Political</a:t>
                      </a:r>
                      <a:r>
                        <a:rPr lang="zh-CN" altLang="it-IT" sz="1600" kern="100" dirty="0">
                          <a:effectLst/>
                          <a:latin typeface="微软雅黑" panose="020B0503020204020204" pitchFamily="34" charset="-122"/>
                          <a:ea typeface="微软雅黑" panose="020B0503020204020204" pitchFamily="34" charset="-122"/>
                        </a:rPr>
                        <a:t>）</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457200" algn="just">
                        <a:lnSpc>
                          <a:spcPct val="120000"/>
                        </a:lnSpc>
                        <a:spcAft>
                          <a:spcPts val="0"/>
                        </a:spcAft>
                        <a:buFont typeface="Arial" panose="020B0604020202020204" pitchFamily="34" charset="0"/>
                        <a:buNone/>
                      </a:pPr>
                      <a:r>
                        <a:rPr lang="zh-CN" alt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①制约和影响企业的政治因素；②法律体系、法规及法律环境。</a:t>
                      </a:r>
                      <a:endPar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r h="720080">
                <a:tc>
                  <a:txBody>
                    <a:bodyPr/>
                    <a:lstStyle/>
                    <a:p>
                      <a:pPr algn="ctr">
                        <a:lnSpc>
                          <a:spcPct val="115000"/>
                        </a:lnSpc>
                        <a:spcAft>
                          <a:spcPts val="0"/>
                        </a:spcAft>
                      </a:pPr>
                      <a:r>
                        <a:rPr lang="zh-CN" altLang="en-US" sz="1600" kern="100" dirty="0">
                          <a:effectLst/>
                          <a:latin typeface="微软雅黑" panose="020B0503020204020204" pitchFamily="34" charset="-122"/>
                          <a:ea typeface="微软雅黑" panose="020B0503020204020204" pitchFamily="34" charset="-122"/>
                        </a:rPr>
                        <a:t>经济环境（</a:t>
                      </a:r>
                      <a:r>
                        <a:rPr lang="en-US" altLang="zh-CN" sz="1600" kern="100" dirty="0">
                          <a:effectLst/>
                          <a:latin typeface="微软雅黑" panose="020B0503020204020204" pitchFamily="34" charset="-122"/>
                          <a:ea typeface="微软雅黑" panose="020B0503020204020204" pitchFamily="34" charset="-122"/>
                        </a:rPr>
                        <a:t>Economical</a:t>
                      </a:r>
                      <a:r>
                        <a:rPr lang="zh-CN" altLang="en-US" sz="1600" kern="100" dirty="0">
                          <a:effectLst/>
                          <a:latin typeface="微软雅黑" panose="020B0503020204020204" pitchFamily="34" charset="-122"/>
                          <a:ea typeface="微软雅黑" panose="020B0503020204020204" pitchFamily="34" charset="-122"/>
                        </a:rPr>
                        <a:t>）</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457200" algn="just">
                        <a:lnSpc>
                          <a:spcPct val="120000"/>
                        </a:lnSpc>
                        <a:spcAft>
                          <a:spcPts val="0"/>
                        </a:spcAft>
                        <a:buFont typeface="Arial" panose="020B0604020202020204" pitchFamily="34" charset="0"/>
                        <a:buNone/>
                      </a:pPr>
                      <a:r>
                        <a:rPr lang="zh-CN" alt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经济结构、经济增长率、财政与货币政策、能源和运输成本；消费倾向与可支配收入、失业率、通货膨胀与紧缩、利率、汇率等。</a:t>
                      </a:r>
                      <a:endPar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2"/>
                  </a:ext>
                </a:extLst>
              </a:tr>
              <a:tr h="769208">
                <a:tc>
                  <a:txBody>
                    <a:bodyPr/>
                    <a:lstStyle/>
                    <a:p>
                      <a:pPr algn="ctr">
                        <a:lnSpc>
                          <a:spcPct val="115000"/>
                        </a:lnSpc>
                        <a:spcAft>
                          <a:spcPts val="0"/>
                        </a:spcAft>
                      </a:pPr>
                      <a:r>
                        <a:rPr lang="zh-CN" altLang="en-US" sz="1600" kern="100" dirty="0">
                          <a:effectLst/>
                          <a:latin typeface="微软雅黑" panose="020B0503020204020204" pitchFamily="34" charset="-122"/>
                          <a:ea typeface="微软雅黑" panose="020B0503020204020204" pitchFamily="34" charset="-122"/>
                        </a:rPr>
                        <a:t>社会</a:t>
                      </a:r>
                      <a:r>
                        <a:rPr lang="en-US" altLang="zh-CN" sz="1600" kern="100" dirty="0">
                          <a:effectLst/>
                          <a:latin typeface="微软雅黑" panose="020B0503020204020204" pitchFamily="34" charset="-122"/>
                          <a:ea typeface="微软雅黑" panose="020B0503020204020204" pitchFamily="34" charset="-122"/>
                        </a:rPr>
                        <a:t>&amp;</a:t>
                      </a:r>
                      <a:r>
                        <a:rPr lang="zh-CN" altLang="en-US" sz="1600" kern="100" dirty="0">
                          <a:effectLst/>
                          <a:latin typeface="微软雅黑" panose="020B0503020204020204" pitchFamily="34" charset="-122"/>
                          <a:ea typeface="微软雅黑" panose="020B0503020204020204" pitchFamily="34" charset="-122"/>
                        </a:rPr>
                        <a:t>自然（</a:t>
                      </a:r>
                      <a:r>
                        <a:rPr lang="en-US" altLang="zh-CN" sz="1600" kern="100" dirty="0">
                          <a:effectLst/>
                          <a:latin typeface="微软雅黑" panose="020B0503020204020204" pitchFamily="34" charset="-122"/>
                          <a:ea typeface="微软雅黑" panose="020B0503020204020204" pitchFamily="34" charset="-122"/>
                        </a:rPr>
                        <a:t>Social</a:t>
                      </a:r>
                      <a:r>
                        <a:rPr lang="zh-CN" altLang="en-US" sz="1600" kern="100" dirty="0">
                          <a:effectLst/>
                          <a:latin typeface="微软雅黑" panose="020B0503020204020204" pitchFamily="34" charset="-122"/>
                          <a:ea typeface="微软雅黑" panose="020B0503020204020204" pitchFamily="34" charset="-122"/>
                        </a:rPr>
                        <a:t>）</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457200" algn="just">
                        <a:lnSpc>
                          <a:spcPct val="120000"/>
                        </a:lnSpc>
                        <a:spcAft>
                          <a:spcPts val="0"/>
                        </a:spcAft>
                        <a:buFont typeface="Arial" panose="020B0604020202020204" pitchFamily="34" charset="0"/>
                        <a:buNone/>
                      </a:pPr>
                      <a:r>
                        <a:rPr lang="zh-CN" alt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①教育水平、生活方式、社会价值观与习俗、消费习惯、就业情况等；</a:t>
                      </a:r>
                    </a:p>
                    <a:p>
                      <a:pPr marL="0" indent="-457200" algn="just">
                        <a:lnSpc>
                          <a:spcPct val="120000"/>
                        </a:lnSpc>
                        <a:spcAft>
                          <a:spcPts val="0"/>
                        </a:spcAft>
                        <a:buFont typeface="Arial" panose="020B0604020202020204" pitchFamily="34" charset="0"/>
                        <a:buNone/>
                      </a:pPr>
                      <a:r>
                        <a:rPr lang="zh-CN" alt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②人口、土地、资源、气候、生态、交通、基础设施、环境保护等。</a:t>
                      </a:r>
                    </a:p>
                  </a:txBody>
                  <a:tcPr marL="68580" marR="68580" marT="0" marB="0" anchor="ctr"/>
                </a:tc>
                <a:extLst>
                  <a:ext uri="{0D108BD9-81ED-4DB2-BD59-A6C34878D82A}">
                    <a16:rowId xmlns:a16="http://schemas.microsoft.com/office/drawing/2014/main" val="10003"/>
                  </a:ext>
                </a:extLst>
              </a:tr>
              <a:tr h="769208">
                <a:tc>
                  <a:txBody>
                    <a:bodyPr/>
                    <a:lstStyle/>
                    <a:p>
                      <a:pPr algn="ctr">
                        <a:lnSpc>
                          <a:spcPct val="115000"/>
                        </a:lnSpc>
                        <a:spcAft>
                          <a:spcPts val="0"/>
                        </a:spcAft>
                      </a:pPr>
                      <a:r>
                        <a:rPr lang="zh-CN" altLang="en-US" sz="1600" kern="100" dirty="0">
                          <a:effectLst/>
                          <a:latin typeface="微软雅黑" panose="020B0503020204020204" pitchFamily="34" charset="-122"/>
                          <a:ea typeface="微软雅黑" panose="020B0503020204020204" pitchFamily="34" charset="-122"/>
                        </a:rPr>
                        <a:t>技术环境（</a:t>
                      </a:r>
                      <a:r>
                        <a:rPr lang="en-US" altLang="zh-CN" sz="1600" kern="100" dirty="0">
                          <a:effectLst/>
                          <a:latin typeface="微软雅黑" panose="020B0503020204020204" pitchFamily="34" charset="-122"/>
                          <a:ea typeface="微软雅黑" panose="020B0503020204020204" pitchFamily="34" charset="-122"/>
                        </a:rPr>
                        <a:t>Technological</a:t>
                      </a:r>
                      <a:r>
                        <a:rPr lang="zh-CN" altLang="en-US" sz="1600" kern="100" dirty="0">
                          <a:effectLst/>
                          <a:latin typeface="微软雅黑" panose="020B0503020204020204" pitchFamily="34" charset="-122"/>
                          <a:ea typeface="微软雅黑" panose="020B0503020204020204" pitchFamily="34" charset="-122"/>
                        </a:rPr>
                        <a:t>）</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457200" algn="just">
                        <a:lnSpc>
                          <a:spcPct val="120000"/>
                        </a:lnSpc>
                        <a:spcAft>
                          <a:spcPts val="0"/>
                        </a:spcAft>
                        <a:buFont typeface="Arial" panose="020B0604020202020204" pitchFamily="34" charset="0"/>
                        <a:buNone/>
                      </a:pPr>
                      <a:r>
                        <a:rPr lang="zh-CN" alt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创新机制、科技投入、技术总体水平、技术开发应用速度及寿命周期、企业竞争对手的研发投入，社会技术人才的素质水平和待遇成本。</a:t>
                      </a:r>
                      <a:endPar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3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6*min(max(#ppt_w*#ppt_h,.3),1)-7.4)/-.7*#ppt_w"/>
                                          </p:val>
                                        </p:tav>
                                        <p:tav tm="100000">
                                          <p:val>
                                            <p:strVal val="#ppt_w"/>
                                          </p:val>
                                        </p:tav>
                                      </p:tavLst>
                                    </p:anim>
                                    <p:anim calcmode="lin" valueType="num">
                                      <p:cBhvr>
                                        <p:cTn id="18" dur="500" fill="hold"/>
                                        <p:tgtEl>
                                          <p:spTgt spid="7"/>
                                        </p:tgtEl>
                                        <p:attrNameLst>
                                          <p:attrName>ppt_h</p:attrName>
                                        </p:attrNameLst>
                                      </p:cBhvr>
                                      <p:tavLst>
                                        <p:tav tm="0">
                                          <p:val>
                                            <p:strVal val="(6*min(max(#ppt_w*#ppt_h,.3),1)-7.4)/-.7*#ppt_h"/>
                                          </p:val>
                                        </p:tav>
                                        <p:tav tm="100000">
                                          <p:val>
                                            <p:strVal val="#ppt_h"/>
                                          </p:val>
                                        </p:tav>
                                      </p:tavLst>
                                    </p:anim>
                                    <p:anim calcmode="lin" valueType="num">
                                      <p:cBhvr>
                                        <p:cTn id="19" dur="500" fill="hold"/>
                                        <p:tgtEl>
                                          <p:spTgt spid="7"/>
                                        </p:tgtEl>
                                        <p:attrNameLst>
                                          <p:attrName>ppt_x</p:attrName>
                                        </p:attrNameLst>
                                      </p:cBhvr>
                                      <p:tavLst>
                                        <p:tav tm="0">
                                          <p:val>
                                            <p:fltVal val="0.5"/>
                                          </p:val>
                                        </p:tav>
                                        <p:tav tm="100000">
                                          <p:val>
                                            <p:strVal val="#ppt_x"/>
                                          </p:val>
                                        </p:tav>
                                      </p:tavLst>
                                    </p:anim>
                                    <p:anim calcmode="lin" valueType="num">
                                      <p:cBhvr>
                                        <p:cTn id="20" dur="50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547260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3.1.1 </a:t>
            </a:r>
            <a:r>
              <a:rPr lang="zh-CN" altLang="en-US" sz="1800" dirty="0"/>
              <a:t>外部环境分析（宏观环境、微观环境）</a:t>
            </a:r>
            <a:endParaRPr lang="zh-CN" altLang="zh-CN" sz="1800" dirty="0"/>
          </a:p>
        </p:txBody>
      </p:sp>
      <p:sp>
        <p:nvSpPr>
          <p:cNvPr id="3" name="矩形 2"/>
          <p:cNvSpPr/>
          <p:nvPr/>
        </p:nvSpPr>
        <p:spPr>
          <a:xfrm>
            <a:off x="2351585" y="1536408"/>
            <a:ext cx="5472608" cy="452432"/>
          </a:xfrm>
          <a:prstGeom prst="rect">
            <a:avLst/>
          </a:prstGeom>
        </p:spPr>
        <p:txBody>
          <a:bodyPr wrap="square">
            <a:spAutoFit/>
          </a:bodyPr>
          <a:lstStyle/>
          <a:p>
            <a:pPr>
              <a:lnSpc>
                <a:spcPct val="130000"/>
              </a:lnSpc>
            </a:pPr>
            <a:r>
              <a:rPr lang="en-US" altLang="zh-CN" dirty="0">
                <a:solidFill>
                  <a:srgbClr val="D24726"/>
                </a:solidFill>
                <a:latin typeface="华康俪金黑W8(P)" pitchFamily="34" charset="-122"/>
                <a:ea typeface="华康俪金黑W8(P)" pitchFamily="34" charset="-122"/>
              </a:rPr>
              <a:t>1</a:t>
            </a:r>
            <a:r>
              <a:rPr lang="zh-CN" altLang="en-US" dirty="0">
                <a:solidFill>
                  <a:srgbClr val="D24726"/>
                </a:solidFill>
                <a:latin typeface="华康俪金黑W8(P)" pitchFamily="34" charset="-122"/>
                <a:ea typeface="华康俪金黑W8(P)" pitchFamily="34" charset="-122"/>
              </a:rPr>
              <a:t>）宏观环境分析→→ </a:t>
            </a:r>
            <a:r>
              <a:rPr lang="en-US" altLang="zh-CN" dirty="0">
                <a:solidFill>
                  <a:schemeClr val="tx1">
                    <a:lumMod val="65000"/>
                    <a:lumOff val="35000"/>
                  </a:schemeClr>
                </a:solidFill>
                <a:latin typeface="华康俪金黑W8(P)" pitchFamily="34" charset="-122"/>
                <a:ea typeface="华康俪金黑W8(P)" pitchFamily="34" charset="-122"/>
              </a:rPr>
              <a:t>【</a:t>
            </a:r>
            <a:r>
              <a:rPr lang="zh-CN" altLang="en-US" dirty="0">
                <a:solidFill>
                  <a:schemeClr val="tx1">
                    <a:lumMod val="65000"/>
                    <a:lumOff val="35000"/>
                  </a:schemeClr>
                </a:solidFill>
                <a:latin typeface="华康俪金黑W8(P)" pitchFamily="34" charset="-122"/>
                <a:ea typeface="华康俪金黑W8(P)" pitchFamily="34" charset="-122"/>
              </a:rPr>
              <a:t>案例：哈默的生财之道</a:t>
            </a:r>
            <a:r>
              <a:rPr lang="en-US" altLang="zh-CN" dirty="0">
                <a:solidFill>
                  <a:schemeClr val="tx1">
                    <a:lumMod val="65000"/>
                    <a:lumOff val="35000"/>
                  </a:schemeClr>
                </a:solidFill>
                <a:latin typeface="华康俪金黑W8(P)" pitchFamily="34" charset="-122"/>
                <a:ea typeface="华康俪金黑W8(P)" pitchFamily="34" charset="-122"/>
              </a:rPr>
              <a:t>】</a:t>
            </a:r>
            <a:r>
              <a:rPr lang="zh-CN" altLang="en-US" dirty="0">
                <a:solidFill>
                  <a:schemeClr val="tx1">
                    <a:lumMod val="65000"/>
                    <a:lumOff val="35000"/>
                  </a:schemeClr>
                </a:solidFill>
                <a:latin typeface="华康俪金黑W8(P)" pitchFamily="34" charset="-122"/>
                <a:ea typeface="华康俪金黑W8(P)" pitchFamily="34" charset="-122"/>
              </a:rPr>
              <a:t> </a:t>
            </a:r>
          </a:p>
        </p:txBody>
      </p:sp>
      <p:sp>
        <p:nvSpPr>
          <p:cNvPr id="8" name="TextBox 6"/>
          <p:cNvSpPr txBox="1"/>
          <p:nvPr/>
        </p:nvSpPr>
        <p:spPr>
          <a:xfrm>
            <a:off x="963136" y="2547495"/>
            <a:ext cx="5132864" cy="1692771"/>
          </a:xfrm>
          <a:prstGeom prst="rect">
            <a:avLst/>
          </a:prstGeom>
          <a:noFill/>
        </p:spPr>
        <p:txBody>
          <a:bodyPr wrap="square" rtlCol="0">
            <a:spAutoFit/>
          </a:bodyPr>
          <a:lstStyle/>
          <a:p>
            <a:pPr>
              <a:lnSpc>
                <a:spcPct val="130000"/>
              </a:lnSpc>
              <a:spcAft>
                <a:spcPts val="600"/>
              </a:spcAft>
            </a:pPr>
            <a:r>
              <a:rPr lang="en-US" altLang="zh-CN" sz="1600" dirty="0">
                <a:solidFill>
                  <a:srgbClr val="5F5E5C"/>
                </a:solidFill>
                <a:latin typeface="微软雅黑" panose="020B0503020204020204" pitchFamily="34" charset="-122"/>
                <a:ea typeface="微软雅黑" panose="020B0503020204020204" pitchFamily="34" charset="-122"/>
              </a:rPr>
              <a:t>19</a:t>
            </a:r>
            <a:r>
              <a:rPr lang="zh-CN" altLang="en-US" sz="1600" dirty="0">
                <a:solidFill>
                  <a:srgbClr val="5F5E5C"/>
                </a:solidFill>
                <a:latin typeface="微软雅黑" panose="020B0503020204020204" pitchFamily="34" charset="-122"/>
                <a:ea typeface="微软雅黑" panose="020B0503020204020204" pitchFamily="34" charset="-122"/>
              </a:rPr>
              <a:t>世纪中期，美国一些地方的居民开始寻求以法律手段制裁酒徒。这种呼声渐渐得到了全国范围的呼应，特别是以维护传统家庭为己任的妇女。</a:t>
            </a:r>
            <a:r>
              <a:rPr lang="en-US" altLang="zh-CN" sz="1600" dirty="0">
                <a:solidFill>
                  <a:srgbClr val="5F5E5C"/>
                </a:solidFill>
                <a:latin typeface="微软雅黑" panose="020B0503020204020204" pitchFamily="34" charset="-122"/>
                <a:ea typeface="微软雅黑" panose="020B0503020204020204" pitchFamily="34" charset="-122"/>
              </a:rPr>
              <a:t>1919</a:t>
            </a:r>
            <a:r>
              <a:rPr lang="zh-CN" altLang="en-US" sz="1600" dirty="0">
                <a:solidFill>
                  <a:srgbClr val="5F5E5C"/>
                </a:solidFill>
                <a:latin typeface="微软雅黑" panose="020B0503020204020204" pitchFamily="34" charset="-122"/>
                <a:ea typeface="微软雅黑" panose="020B0503020204020204" pitchFamily="34" charset="-122"/>
              </a:rPr>
              <a:t>年美国国会通过宪法第</a:t>
            </a:r>
            <a:r>
              <a:rPr lang="en-US" altLang="zh-CN" sz="1600" dirty="0">
                <a:solidFill>
                  <a:srgbClr val="5F5E5C"/>
                </a:solidFill>
                <a:latin typeface="微软雅黑" panose="020B0503020204020204" pitchFamily="34" charset="-122"/>
                <a:ea typeface="微软雅黑" panose="020B0503020204020204" pitchFamily="34" charset="-122"/>
              </a:rPr>
              <a:t>18</a:t>
            </a:r>
            <a:r>
              <a:rPr lang="zh-CN" altLang="en-US" sz="1600" dirty="0">
                <a:solidFill>
                  <a:srgbClr val="5F5E5C"/>
                </a:solidFill>
                <a:latin typeface="微软雅黑" panose="020B0503020204020204" pitchFamily="34" charset="-122"/>
                <a:ea typeface="微软雅黑" panose="020B0503020204020204" pitchFamily="34" charset="-122"/>
              </a:rPr>
              <a:t>号修正案，也就是</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全国禁酒令</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，规定自次年起正式生效。</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9" name="TextBox 15"/>
          <p:cNvSpPr txBox="1"/>
          <p:nvPr/>
        </p:nvSpPr>
        <p:spPr>
          <a:xfrm>
            <a:off x="963136" y="4707735"/>
            <a:ext cx="5132865"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美国大组织家哈默</a:t>
            </a:r>
            <a:r>
              <a:rPr lang="en-US" altLang="zh-CN" sz="1600" dirty="0">
                <a:solidFill>
                  <a:srgbClr val="5F5E5C"/>
                </a:solidFill>
                <a:latin typeface="微软雅黑" panose="020B0503020204020204" pitchFamily="34" charset="-122"/>
                <a:ea typeface="微软雅黑" panose="020B0503020204020204" pitchFamily="34" charset="-122"/>
              </a:rPr>
              <a:t>1931</a:t>
            </a:r>
            <a:r>
              <a:rPr lang="zh-CN" altLang="en-US" sz="1600" dirty="0">
                <a:solidFill>
                  <a:srgbClr val="5F5E5C"/>
                </a:solidFill>
                <a:latin typeface="微软雅黑" panose="020B0503020204020204" pitchFamily="34" charset="-122"/>
                <a:ea typeface="微软雅黑" panose="020B0503020204020204" pitchFamily="34" charset="-122"/>
              </a:rPr>
              <a:t>年从苏联到美国时，正是富克兰林</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罗斯福竞选总统的时候。哈默研究了当时美国的国内形势，分析结果认定罗斯福会掌握美国政权，而罗斯福曾经在竞选纲领中提过要废除</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全国禁酒令</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6456040" y="4738897"/>
            <a:ext cx="5492904"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当哈默的酒桶从生产线上滚滚而出的时候，正好是罗斯福出掌总统大权和废除禁酒令的时候，人们对啤酒和威士忌酒的需求急剧上升，各酒厂生产量也随之直线上升。哈默的酒桶成为抢手货，获得了可观的盈利。</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6456040" y="2547495"/>
            <a:ext cx="5492904" cy="2012859"/>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哈默认为，一旦罗斯福新政得势，</a:t>
            </a:r>
            <a:r>
              <a:rPr lang="en-US" altLang="zh-CN" sz="1600" dirty="0">
                <a:solidFill>
                  <a:srgbClr val="5F5E5C"/>
                </a:solidFill>
                <a:latin typeface="微软雅黑" panose="020B0503020204020204" pitchFamily="34" charset="-122"/>
                <a:ea typeface="微软雅黑" panose="020B0503020204020204" pitchFamily="34" charset="-122"/>
              </a:rPr>
              <a:t>1920</a:t>
            </a:r>
            <a:r>
              <a:rPr lang="zh-CN" altLang="en-US" sz="1600" dirty="0">
                <a:solidFill>
                  <a:srgbClr val="5F5E5C"/>
                </a:solidFill>
                <a:latin typeface="微软雅黑" panose="020B0503020204020204" pitchFamily="34" charset="-122"/>
                <a:ea typeface="微软雅黑" panose="020B0503020204020204" pitchFamily="34" charset="-122"/>
              </a:rPr>
              <a:t>年公布的禁酒令就会废除，为了解决全国对啤酒和威士忌的需求，那时市场将需求空前数量的酒桶。哈默在苏联住了多年，十分清楚苏联人有制作酒桶用的白橡木可供出口。于是，他毅然决定向苏联订购木板，并在纽约码头附近设立一间临时性的酒桶加工厂，后来又在新泽西州建造了一个现代化的哈默酒桶厂。</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13" name="矩形 12"/>
          <p:cNvSpPr/>
          <p:nvPr/>
        </p:nvSpPr>
        <p:spPr>
          <a:xfrm>
            <a:off x="6235396" y="2637296"/>
            <a:ext cx="108000" cy="3456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2472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547260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3.1.1 </a:t>
            </a:r>
            <a:r>
              <a:rPr lang="zh-CN" altLang="en-US" sz="1800" dirty="0"/>
              <a:t>外部环境分析（宏观环境、微观环境）</a:t>
            </a:r>
            <a:endParaRPr lang="zh-CN" altLang="zh-CN" sz="1800" dirty="0"/>
          </a:p>
        </p:txBody>
      </p:sp>
      <p:sp>
        <p:nvSpPr>
          <p:cNvPr id="3" name="矩形 2"/>
          <p:cNvSpPr/>
          <p:nvPr/>
        </p:nvSpPr>
        <p:spPr>
          <a:xfrm>
            <a:off x="2351585" y="1536408"/>
            <a:ext cx="5472608" cy="452432"/>
          </a:xfrm>
          <a:prstGeom prst="rect">
            <a:avLst/>
          </a:prstGeom>
        </p:spPr>
        <p:txBody>
          <a:bodyPr wrap="square">
            <a:spAutoFit/>
          </a:bodyPr>
          <a:lstStyle/>
          <a:p>
            <a:pPr>
              <a:lnSpc>
                <a:spcPct val="130000"/>
              </a:lnSpc>
            </a:pPr>
            <a:r>
              <a:rPr lang="en-US" altLang="zh-CN" dirty="0">
                <a:solidFill>
                  <a:srgbClr val="D24726"/>
                </a:solidFill>
                <a:latin typeface="华康俪金黑W8(P)" pitchFamily="34" charset="-122"/>
                <a:ea typeface="华康俪金黑W8(P)" pitchFamily="34" charset="-122"/>
              </a:rPr>
              <a:t>2</a:t>
            </a:r>
            <a:r>
              <a:rPr lang="zh-CN" altLang="en-US" dirty="0">
                <a:solidFill>
                  <a:srgbClr val="D24726"/>
                </a:solidFill>
                <a:latin typeface="华康俪金黑W8(P)" pitchFamily="34" charset="-122"/>
                <a:ea typeface="华康俪金黑W8(P)" pitchFamily="34" charset="-122"/>
              </a:rPr>
              <a:t>）微观环境分析 </a:t>
            </a:r>
          </a:p>
        </p:txBody>
      </p:sp>
      <p:sp>
        <p:nvSpPr>
          <p:cNvPr id="4" name="TextBox 6"/>
          <p:cNvSpPr txBox="1"/>
          <p:nvPr/>
        </p:nvSpPr>
        <p:spPr>
          <a:xfrm>
            <a:off x="963137" y="2191543"/>
            <a:ext cx="10985807" cy="73250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微观环境分析即是对行业</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产业及竞争环境分析的分析。主要是分析行业竞争结构的五种因素的变化，分析出产业的盈利性和产业的吸引力，在此基础上确认企业所面临的直接竞争机会与威胁。采用的工具是：</a:t>
            </a:r>
            <a:r>
              <a:rPr lang="zh-CN" altLang="en-US" sz="1600" b="1" dirty="0">
                <a:solidFill>
                  <a:srgbClr val="5F5E5C"/>
                </a:solidFill>
                <a:latin typeface="微软雅黑" panose="020B0503020204020204" pitchFamily="34" charset="-122"/>
                <a:ea typeface="微软雅黑" panose="020B0503020204020204" pitchFamily="34" charset="-122"/>
              </a:rPr>
              <a:t>波特的“五种力量模型”</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dirty="0">
              <a:solidFill>
                <a:srgbClr val="FFC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112642" y="3741056"/>
            <a:ext cx="7431630" cy="2640272"/>
            <a:chOff x="554559" y="3429000"/>
            <a:chExt cx="7431630" cy="2640272"/>
          </a:xfrm>
        </p:grpSpPr>
        <p:sp>
          <p:nvSpPr>
            <p:cNvPr id="8" name="圆角矩形 7"/>
            <p:cNvSpPr/>
            <p:nvPr/>
          </p:nvSpPr>
          <p:spPr>
            <a:xfrm>
              <a:off x="2714799" y="3429000"/>
              <a:ext cx="3111150" cy="576000"/>
            </a:xfrm>
            <a:prstGeom prst="roundRect">
              <a:avLst>
                <a:gd name="adj" fmla="val 11283"/>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新进入者威胁</a:t>
              </a:r>
            </a:p>
          </p:txBody>
        </p:sp>
        <p:sp>
          <p:nvSpPr>
            <p:cNvPr id="9" name="圆角矩形 8"/>
            <p:cNvSpPr/>
            <p:nvPr/>
          </p:nvSpPr>
          <p:spPr>
            <a:xfrm>
              <a:off x="2714799" y="4461136"/>
              <a:ext cx="3111150" cy="576000"/>
            </a:xfrm>
            <a:prstGeom prst="roundRect">
              <a:avLst>
                <a:gd name="adj" fmla="val 9415"/>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现有同行间竞争</a:t>
              </a:r>
            </a:p>
          </p:txBody>
        </p:sp>
        <p:sp>
          <p:nvSpPr>
            <p:cNvPr id="11" name="圆角矩形 10"/>
            <p:cNvSpPr/>
            <p:nvPr/>
          </p:nvSpPr>
          <p:spPr>
            <a:xfrm>
              <a:off x="2714799" y="5493272"/>
              <a:ext cx="3111150" cy="576000"/>
            </a:xfrm>
            <a:prstGeom prst="roundRect">
              <a:avLst>
                <a:gd name="adj" fmla="val 9415"/>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替代品威胁</a:t>
              </a:r>
            </a:p>
          </p:txBody>
        </p:sp>
        <p:sp>
          <p:nvSpPr>
            <p:cNvPr id="12" name="圆角矩形 11"/>
            <p:cNvSpPr/>
            <p:nvPr/>
          </p:nvSpPr>
          <p:spPr>
            <a:xfrm>
              <a:off x="554559" y="4245080"/>
              <a:ext cx="1728192" cy="1008112"/>
            </a:xfrm>
            <a:prstGeom prst="roundRect">
              <a:avLst>
                <a:gd name="adj" fmla="val 4305"/>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供应商谈判能力</a:t>
              </a:r>
            </a:p>
          </p:txBody>
        </p:sp>
        <p:sp>
          <p:nvSpPr>
            <p:cNvPr id="13" name="圆角矩形 12"/>
            <p:cNvSpPr/>
            <p:nvPr/>
          </p:nvSpPr>
          <p:spPr>
            <a:xfrm>
              <a:off x="6257997" y="4245080"/>
              <a:ext cx="1728192" cy="1008112"/>
            </a:xfrm>
            <a:prstGeom prst="roundRect">
              <a:avLst>
                <a:gd name="adj" fmla="val 6860"/>
              </a:avLst>
            </a:prstGeom>
            <a:solidFill>
              <a:srgbClr val="D247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客户砍价能力</a:t>
              </a:r>
            </a:p>
          </p:txBody>
        </p:sp>
        <p:cxnSp>
          <p:nvCxnSpPr>
            <p:cNvPr id="14" name="直接箭头连接符 13"/>
            <p:cNvCxnSpPr>
              <a:stCxn id="8" idx="2"/>
              <a:endCxn id="9" idx="0"/>
            </p:cNvCxnSpPr>
            <p:nvPr/>
          </p:nvCxnSpPr>
          <p:spPr>
            <a:xfrm>
              <a:off x="4270374" y="4005000"/>
              <a:ext cx="0" cy="456136"/>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2" idx="3"/>
              <a:endCxn id="9" idx="1"/>
            </p:cNvCxnSpPr>
            <p:nvPr/>
          </p:nvCxnSpPr>
          <p:spPr>
            <a:xfrm>
              <a:off x="2282751" y="4749136"/>
              <a:ext cx="432048" cy="0"/>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1" idx="0"/>
              <a:endCxn id="9" idx="2"/>
            </p:cNvCxnSpPr>
            <p:nvPr/>
          </p:nvCxnSpPr>
          <p:spPr>
            <a:xfrm flipV="1">
              <a:off x="4270374" y="5037136"/>
              <a:ext cx="0" cy="456136"/>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3" idx="1"/>
              <a:endCxn id="9" idx="3"/>
            </p:cNvCxnSpPr>
            <p:nvPr/>
          </p:nvCxnSpPr>
          <p:spPr>
            <a:xfrm flipH="1">
              <a:off x="5825949" y="4749136"/>
              <a:ext cx="432048" cy="0"/>
            </a:xfrm>
            <a:prstGeom prst="straightConnector1">
              <a:avLst/>
            </a:prstGeom>
            <a:ln w="28575">
              <a:solidFill>
                <a:srgbClr val="D24726"/>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6"/>
          <p:cNvSpPr txBox="1"/>
          <p:nvPr/>
        </p:nvSpPr>
        <p:spPr>
          <a:xfrm>
            <a:off x="8760296" y="5431903"/>
            <a:ext cx="3188648"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五种力量模型将大量不同的因素汇集在一个简便的模型中，以此分析一个行业的基本竞争态势。</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decel="10000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内部环境分析（企业资源、能力及核心竞争力分析）</a:t>
            </a:r>
            <a:endParaRPr lang="zh-CN" altLang="zh-CN" sz="1800" dirty="0"/>
          </a:p>
        </p:txBody>
      </p:sp>
      <p:sp>
        <p:nvSpPr>
          <p:cNvPr id="8" name="矩形 7"/>
          <p:cNvSpPr/>
          <p:nvPr/>
        </p:nvSpPr>
        <p:spPr>
          <a:xfrm>
            <a:off x="1163441" y="2564904"/>
            <a:ext cx="4788544" cy="452432"/>
          </a:xfrm>
          <a:prstGeom prst="rect">
            <a:avLst/>
          </a:prstGeom>
        </p:spPr>
        <p:txBody>
          <a:bodyPr wrap="square">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分析内容及目的：</a:t>
            </a:r>
          </a:p>
        </p:txBody>
      </p:sp>
      <p:sp>
        <p:nvSpPr>
          <p:cNvPr id="9" name="TextBox 6"/>
          <p:cNvSpPr txBox="1"/>
          <p:nvPr/>
        </p:nvSpPr>
        <p:spPr>
          <a:xfrm>
            <a:off x="963136" y="3098077"/>
            <a:ext cx="4988848" cy="1692771"/>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从与竞争对手的比较中，分析企业的</a:t>
            </a:r>
            <a:r>
              <a:rPr lang="zh-CN" altLang="en-US" sz="1600" b="1" dirty="0">
                <a:solidFill>
                  <a:srgbClr val="D24726"/>
                </a:solidFill>
                <a:latin typeface="微软雅黑" panose="020B0503020204020204" pitchFamily="34" charset="-122"/>
                <a:ea typeface="微软雅黑" panose="020B0503020204020204" pitchFamily="34" charset="-122"/>
              </a:rPr>
              <a:t>竞争优势</a:t>
            </a:r>
            <a:r>
              <a:rPr lang="zh-CN" altLang="en-US" sz="1600" dirty="0">
                <a:solidFill>
                  <a:srgbClr val="5F5E5C"/>
                </a:solidFill>
                <a:latin typeface="微软雅黑" panose="020B0503020204020204" pitchFamily="34" charset="-122"/>
                <a:ea typeface="微软雅黑" panose="020B0503020204020204" pitchFamily="34" charset="-122"/>
              </a:rPr>
              <a:t>，从竞争优势的价值性、独特性，延展性及其难以模仿和取代性来判断其</a:t>
            </a:r>
            <a:r>
              <a:rPr lang="zh-CN" altLang="en-US" sz="1600" b="1" dirty="0">
                <a:solidFill>
                  <a:srgbClr val="D24726"/>
                </a:solidFill>
                <a:latin typeface="微软雅黑" panose="020B0503020204020204" pitchFamily="34" charset="-122"/>
                <a:ea typeface="微软雅黑" panose="020B0503020204020204" pitchFamily="34" charset="-122"/>
              </a:rPr>
              <a:t>核心竞争力</a:t>
            </a:r>
            <a:r>
              <a:rPr lang="zh-CN" altLang="en-US" sz="1600" dirty="0">
                <a:solidFill>
                  <a:srgbClr val="5F5E5C"/>
                </a:solidFill>
                <a:latin typeface="微软雅黑" panose="020B0503020204020204" pitchFamily="34" charset="-122"/>
                <a:ea typeface="微软雅黑" panose="020B0503020204020204" pitchFamily="34" charset="-122"/>
              </a:rPr>
              <a:t>，从核心竞争力与行业特点的匹配判断企业是否需要建立</a:t>
            </a:r>
            <a:r>
              <a:rPr lang="zh-CN" altLang="en-US" sz="1600" b="1" dirty="0">
                <a:solidFill>
                  <a:srgbClr val="D24726"/>
                </a:solidFill>
                <a:latin typeface="微软雅黑" panose="020B0503020204020204" pitchFamily="34" charset="-122"/>
                <a:ea typeface="微软雅黑" panose="020B0503020204020204" pitchFamily="34" charset="-122"/>
              </a:rPr>
              <a:t>新的核心竞争力或者进入相关行业</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10" name="矩形 9"/>
          <p:cNvSpPr/>
          <p:nvPr/>
        </p:nvSpPr>
        <p:spPr>
          <a:xfrm>
            <a:off x="1055440" y="2617733"/>
            <a:ext cx="108000" cy="346777"/>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24726"/>
              </a:solidFill>
            </a:endParaRPr>
          </a:p>
        </p:txBody>
      </p:sp>
      <p:sp>
        <p:nvSpPr>
          <p:cNvPr id="11" name="矩形 10"/>
          <p:cNvSpPr/>
          <p:nvPr/>
        </p:nvSpPr>
        <p:spPr>
          <a:xfrm>
            <a:off x="1163441" y="5011526"/>
            <a:ext cx="4788544" cy="452432"/>
          </a:xfrm>
          <a:prstGeom prst="rect">
            <a:avLst/>
          </a:prstGeom>
        </p:spPr>
        <p:txBody>
          <a:bodyPr wrap="square">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分析方法：</a:t>
            </a:r>
          </a:p>
        </p:txBody>
      </p:sp>
      <p:sp>
        <p:nvSpPr>
          <p:cNvPr id="12" name="矩形 11"/>
          <p:cNvSpPr/>
          <p:nvPr/>
        </p:nvSpPr>
        <p:spPr>
          <a:xfrm>
            <a:off x="1055440" y="5064355"/>
            <a:ext cx="108000" cy="346777"/>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24726"/>
              </a:solidFill>
            </a:endParaRPr>
          </a:p>
        </p:txBody>
      </p:sp>
      <p:sp>
        <p:nvSpPr>
          <p:cNvPr id="13" name="TextBox 6"/>
          <p:cNvSpPr txBox="1"/>
          <p:nvPr/>
        </p:nvSpPr>
        <p:spPr>
          <a:xfrm>
            <a:off x="963136" y="5607974"/>
            <a:ext cx="4988848" cy="73250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主要是根据对企业价值链进行分析，确定哪些资源和能力才能增加价值。</a:t>
            </a:r>
            <a:endParaRPr lang="zh-CN" altLang="zh-CN" sz="1600" dirty="0">
              <a:solidFill>
                <a:srgbClr val="FFC000"/>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693" y="2427311"/>
            <a:ext cx="5810250" cy="3810000"/>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decel="100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内部环境分析（企业资源、能力及核心竞争力分析）</a:t>
            </a:r>
            <a:endParaRPr lang="zh-CN" altLang="zh-CN" sz="1800" dirty="0"/>
          </a:p>
        </p:txBody>
      </p:sp>
      <p:sp>
        <p:nvSpPr>
          <p:cNvPr id="15" name="矩形 14"/>
          <p:cNvSpPr/>
          <p:nvPr/>
        </p:nvSpPr>
        <p:spPr>
          <a:xfrm>
            <a:off x="2351586" y="1536408"/>
            <a:ext cx="2520279" cy="452432"/>
          </a:xfrm>
          <a:prstGeom prst="rect">
            <a:avLst/>
          </a:prstGeom>
        </p:spPr>
        <p:txBody>
          <a:bodyPr wrap="square">
            <a:spAutoFit/>
          </a:bodyPr>
          <a:lstStyle/>
          <a:p>
            <a:pPr>
              <a:lnSpc>
                <a:spcPct val="130000"/>
              </a:lnSpc>
            </a:pPr>
            <a:r>
              <a:rPr lang="en-US" altLang="zh-CN" dirty="0">
                <a:solidFill>
                  <a:srgbClr val="D24726"/>
                </a:solidFill>
                <a:latin typeface="华康俪金黑W8(P)" pitchFamily="34" charset="-122"/>
                <a:ea typeface="华康俪金黑W8(P)" pitchFamily="34" charset="-122"/>
              </a:rPr>
              <a:t>1</a:t>
            </a:r>
            <a:r>
              <a:rPr lang="zh-CN" altLang="en-US" dirty="0">
                <a:solidFill>
                  <a:srgbClr val="D24726"/>
                </a:solidFill>
                <a:latin typeface="华康俪金黑W8(P)" pitchFamily="34" charset="-122"/>
                <a:ea typeface="华康俪金黑W8(P)" pitchFamily="34" charset="-122"/>
              </a:rPr>
              <a:t>）价值链概述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sp>
        <p:nvSpPr>
          <p:cNvPr id="16" name="TextBox 6"/>
          <p:cNvSpPr txBox="1"/>
          <p:nvPr/>
        </p:nvSpPr>
        <p:spPr>
          <a:xfrm>
            <a:off x="963137" y="5157192"/>
            <a:ext cx="10985807"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波特的“价值链”理论揭示，</a:t>
            </a:r>
            <a:r>
              <a:rPr lang="zh-CN" altLang="en-US" sz="1600" b="1" dirty="0">
                <a:solidFill>
                  <a:srgbClr val="D24726"/>
                </a:solidFill>
                <a:latin typeface="微软雅黑" panose="020B0503020204020204" pitchFamily="34" charset="-122"/>
                <a:ea typeface="微软雅黑" panose="020B0503020204020204" pitchFamily="34" charset="-122"/>
              </a:rPr>
              <a:t>企业与企业的竞争，不只是某个环节的竞争，而是整个价值链的竞争，而整个价值链的综合竞争力决定企业的竞争力</a:t>
            </a:r>
            <a:r>
              <a:rPr lang="zh-CN" altLang="en-US" sz="1600" dirty="0">
                <a:solidFill>
                  <a:srgbClr val="5F5E5C"/>
                </a:solidFill>
                <a:latin typeface="微软雅黑" panose="020B0503020204020204" pitchFamily="34" charset="-122"/>
                <a:ea typeface="微软雅黑" panose="020B0503020204020204" pitchFamily="34" charset="-122"/>
              </a:rPr>
              <a:t>。用波特的话来说：“消费者心目中的价值由一连串企业内部物质与技术上的具体活动与利润所构成，当你和其他企业竞争时，其实是内部多项活动在进行竞争，而不是某一项活动的竞争。”</a:t>
            </a:r>
            <a:endParaRPr lang="zh-CN" altLang="zh-CN" sz="1600" dirty="0">
              <a:solidFill>
                <a:srgbClr val="FFC000"/>
              </a:solidFill>
              <a:latin typeface="微软雅黑" panose="020B0503020204020204" pitchFamily="34" charset="-122"/>
              <a:ea typeface="微软雅黑" panose="020B0503020204020204" pitchFamily="34" charset="-122"/>
            </a:endParaRPr>
          </a:p>
        </p:txBody>
      </p:sp>
      <p:sp>
        <p:nvSpPr>
          <p:cNvPr id="17" name="TextBox 15"/>
          <p:cNvSpPr txBox="1"/>
          <p:nvPr/>
        </p:nvSpPr>
        <p:spPr>
          <a:xfrm>
            <a:off x="963136" y="2608222"/>
            <a:ext cx="4844833"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价值链的概念是由美国迈克尔</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波特于</a:t>
            </a:r>
            <a:r>
              <a:rPr lang="en-US" altLang="zh-CN" sz="1600" dirty="0">
                <a:solidFill>
                  <a:srgbClr val="5F5E5C"/>
                </a:solidFill>
                <a:latin typeface="微软雅黑" panose="020B0503020204020204" pitchFamily="34" charset="-122"/>
                <a:ea typeface="微软雅黑" panose="020B0503020204020204" pitchFamily="34" charset="-122"/>
              </a:rPr>
              <a:t>1985</a:t>
            </a:r>
            <a:r>
              <a:rPr lang="zh-CN" altLang="en-US" sz="1600" dirty="0">
                <a:solidFill>
                  <a:srgbClr val="5F5E5C"/>
                </a:solidFill>
                <a:latin typeface="微软雅黑" panose="020B0503020204020204" pitchFamily="34" charset="-122"/>
                <a:ea typeface="微软雅黑" panose="020B0503020204020204" pitchFamily="34" charset="-122"/>
              </a:rPr>
              <a:t>年提出的，波特认为，</a:t>
            </a:r>
            <a:r>
              <a:rPr lang="zh-CN" altLang="en-US" sz="1600" b="1" dirty="0">
                <a:solidFill>
                  <a:srgbClr val="D24726"/>
                </a:solidFill>
                <a:latin typeface="微软雅黑" panose="020B0503020204020204" pitchFamily="34" charset="-122"/>
                <a:ea typeface="微软雅黑" panose="020B0503020204020204" pitchFamily="34" charset="-122"/>
              </a:rPr>
              <a:t>每一个企业都是在设计、生产、销售、发送和辅助其产品生产过程中进行各种活动的集合体，这些互不相同但又相互关联的生产经营活动，构成了一个创造价值的动态过程，即价值链</a:t>
            </a:r>
            <a:r>
              <a:rPr lang="zh-CN" altLang="en-US" sz="1600" dirty="0">
                <a:solidFill>
                  <a:srgbClr val="5F5E5C"/>
                </a:solidFill>
                <a:latin typeface="微软雅黑" panose="020B0503020204020204" pitchFamily="34" charset="-122"/>
                <a:ea typeface="微软雅黑" panose="020B0503020204020204" pitchFamily="34" charset="-122"/>
              </a:rPr>
              <a:t>。综合价值链的基本活动及辅助活动的分析，确认企业内部管理中存在的优势和劣势。</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8" name="TextBox 6"/>
          <p:cNvSpPr txBox="1"/>
          <p:nvPr/>
        </p:nvSpPr>
        <p:spPr>
          <a:xfrm>
            <a:off x="5951984" y="2608222"/>
            <a:ext cx="5996960"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价值链有三个含义：</a:t>
            </a:r>
            <a:r>
              <a:rPr lang="zh-CN" altLang="en-US" sz="1600" b="1" dirty="0">
                <a:solidFill>
                  <a:srgbClr val="D24726"/>
                </a:solidFill>
                <a:latin typeface="微软雅黑" panose="020B0503020204020204" pitchFamily="34" charset="-122"/>
                <a:ea typeface="微软雅黑" panose="020B0503020204020204" pitchFamily="34" charset="-122"/>
              </a:rPr>
              <a:t>第一，企业各项活动之间都有密切联系</a:t>
            </a:r>
            <a:r>
              <a:rPr lang="zh-CN" altLang="en-US" sz="1600" dirty="0">
                <a:solidFill>
                  <a:srgbClr val="5F5E5C"/>
                </a:solidFill>
                <a:latin typeface="微软雅黑" panose="020B0503020204020204" pitchFamily="34" charset="-122"/>
                <a:ea typeface="微软雅黑" panose="020B0503020204020204" pitchFamily="34" charset="-122"/>
              </a:rPr>
              <a:t>，如原材料供应的计划性、及时性和协调性与企业的生产制造有密切的联系；第二，</a:t>
            </a:r>
            <a:r>
              <a:rPr lang="zh-CN" altLang="en-US" sz="1600" b="1" dirty="0">
                <a:solidFill>
                  <a:srgbClr val="D24726"/>
                </a:solidFill>
                <a:latin typeface="微软雅黑" panose="020B0503020204020204" pitchFamily="34" charset="-122"/>
                <a:ea typeface="微软雅黑" panose="020B0503020204020204" pitchFamily="34" charset="-122"/>
              </a:rPr>
              <a:t>每项活动都能给企业带来有形或无形的价值</a:t>
            </a:r>
            <a:r>
              <a:rPr lang="zh-CN" altLang="en-US" sz="1600" dirty="0">
                <a:solidFill>
                  <a:srgbClr val="5F5E5C"/>
                </a:solidFill>
                <a:latin typeface="微软雅黑" panose="020B0503020204020204" pitchFamily="34" charset="-122"/>
                <a:ea typeface="微软雅黑" panose="020B0503020204020204" pitchFamily="34" charset="-122"/>
              </a:rPr>
              <a:t>，如售后服务这项活动，如果企业密切注意顾客所需或做好售后服务，都可以提高企业的信誉，从而带来无形价值；第三，</a:t>
            </a:r>
            <a:r>
              <a:rPr lang="zh-CN" altLang="en-US" sz="1600" b="1" dirty="0">
                <a:solidFill>
                  <a:srgbClr val="D24726"/>
                </a:solidFill>
                <a:latin typeface="微软雅黑" panose="020B0503020204020204" pitchFamily="34" charset="-122"/>
                <a:ea typeface="微软雅黑" panose="020B0503020204020204" pitchFamily="34" charset="-122"/>
              </a:rPr>
              <a:t>价值链不仅包括企业内部各链式活动，而且更重要的是，还包括企业外部活动</a:t>
            </a:r>
            <a:r>
              <a:rPr lang="zh-CN" altLang="en-US" sz="1600" dirty="0">
                <a:solidFill>
                  <a:srgbClr val="5F5E5C"/>
                </a:solidFill>
                <a:latin typeface="微软雅黑" panose="020B0503020204020204" pitchFamily="34" charset="-122"/>
                <a:ea typeface="微软雅黑" panose="020B0503020204020204" pitchFamily="34" charset="-122"/>
              </a:rPr>
              <a:t>，如与供应商之间的关系，与顾客之间的关系。</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内部环境分析（企业资源、能力及核心竞争力分析）</a:t>
            </a:r>
            <a:endParaRPr lang="zh-CN" altLang="zh-CN" sz="1800" dirty="0"/>
          </a:p>
        </p:txBody>
      </p:sp>
      <p:sp>
        <p:nvSpPr>
          <p:cNvPr id="15" name="矩形 14"/>
          <p:cNvSpPr/>
          <p:nvPr/>
        </p:nvSpPr>
        <p:spPr>
          <a:xfrm>
            <a:off x="2351586" y="1536408"/>
            <a:ext cx="2520279" cy="452432"/>
          </a:xfrm>
          <a:prstGeom prst="rect">
            <a:avLst/>
          </a:prstGeom>
        </p:spPr>
        <p:txBody>
          <a:bodyPr wrap="square">
            <a:spAutoFit/>
          </a:bodyPr>
          <a:lstStyle/>
          <a:p>
            <a:pPr>
              <a:lnSpc>
                <a:spcPct val="130000"/>
              </a:lnSpc>
            </a:pPr>
            <a:r>
              <a:rPr lang="en-US" altLang="zh-CN" dirty="0">
                <a:solidFill>
                  <a:srgbClr val="D24726"/>
                </a:solidFill>
                <a:latin typeface="华康俪金黑W8(P)" pitchFamily="34" charset="-122"/>
                <a:ea typeface="华康俪金黑W8(P)" pitchFamily="34" charset="-122"/>
              </a:rPr>
              <a:t>2</a:t>
            </a:r>
            <a:r>
              <a:rPr lang="zh-CN" altLang="en-US" dirty="0">
                <a:solidFill>
                  <a:srgbClr val="D24726"/>
                </a:solidFill>
                <a:latin typeface="华康俪金黑W8(P)" pitchFamily="34" charset="-122"/>
                <a:ea typeface="华康俪金黑W8(P)" pitchFamily="34" charset="-122"/>
              </a:rPr>
              <a:t>）资源与能力概述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grpSp>
        <p:nvGrpSpPr>
          <p:cNvPr id="3" name="组合 2"/>
          <p:cNvGrpSpPr/>
          <p:nvPr/>
        </p:nvGrpSpPr>
        <p:grpSpPr>
          <a:xfrm>
            <a:off x="4367808" y="3140968"/>
            <a:ext cx="3918792" cy="2160000"/>
            <a:chOff x="4370983" y="3140968"/>
            <a:chExt cx="3918792" cy="2160000"/>
          </a:xfrm>
        </p:grpSpPr>
        <p:sp>
          <p:nvSpPr>
            <p:cNvPr id="8" name="椭圆 7"/>
            <p:cNvSpPr/>
            <p:nvPr/>
          </p:nvSpPr>
          <p:spPr>
            <a:xfrm>
              <a:off x="4370983" y="3140968"/>
              <a:ext cx="2160000" cy="2160000"/>
            </a:xfrm>
            <a:prstGeom prst="ellipse">
              <a:avLst/>
            </a:prstGeom>
            <a:solidFill>
              <a:srgbClr val="8BAB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7"/>
            <p:cNvSpPr txBox="1"/>
            <p:nvPr/>
          </p:nvSpPr>
          <p:spPr>
            <a:xfrm>
              <a:off x="4473591" y="3725661"/>
              <a:ext cx="1572811" cy="1052596"/>
            </a:xfrm>
            <a:prstGeom prst="rect">
              <a:avLst/>
            </a:prstGeom>
            <a:noFill/>
          </p:spPr>
          <p:txBody>
            <a:bodyPr wrap="square" rtlCol="0">
              <a:spAutoFit/>
            </a:bodyPr>
            <a:lstStyle/>
            <a:p>
              <a:pPr algn="ctr">
                <a:lnSpc>
                  <a:spcPct val="130000"/>
                </a:lnSpc>
              </a:pPr>
              <a:r>
                <a:rPr lang="zh-CN" altLang="en-US" sz="4800" b="1" dirty="0">
                  <a:solidFill>
                    <a:schemeClr val="bg1"/>
                  </a:solidFill>
                  <a:latin typeface="微软雅黑" panose="020B0503020204020204" pitchFamily="34" charset="-122"/>
                  <a:ea typeface="微软雅黑" panose="020B0503020204020204" pitchFamily="34" charset="-122"/>
                </a:rPr>
                <a:t>资源</a:t>
              </a:r>
            </a:p>
          </p:txBody>
        </p:sp>
        <p:sp>
          <p:nvSpPr>
            <p:cNvPr id="11" name="椭圆 10"/>
            <p:cNvSpPr>
              <a:spLocks noChangeAspect="1"/>
            </p:cNvSpPr>
            <p:nvPr/>
          </p:nvSpPr>
          <p:spPr>
            <a:xfrm>
              <a:off x="6129775" y="3140968"/>
              <a:ext cx="2160000" cy="2160000"/>
            </a:xfrm>
            <a:prstGeom prst="ellipse">
              <a:avLst/>
            </a:prstGeom>
            <a:solidFill>
              <a:srgbClr val="FF85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7"/>
            <p:cNvSpPr txBox="1"/>
            <p:nvPr/>
          </p:nvSpPr>
          <p:spPr>
            <a:xfrm>
              <a:off x="6579313" y="3725661"/>
              <a:ext cx="1638694" cy="1052596"/>
            </a:xfrm>
            <a:prstGeom prst="rect">
              <a:avLst/>
            </a:prstGeom>
            <a:noFill/>
          </p:spPr>
          <p:txBody>
            <a:bodyPr wrap="square" rtlCol="0">
              <a:spAutoFit/>
            </a:bodyPr>
            <a:lstStyle/>
            <a:p>
              <a:pPr algn="ctr">
                <a:lnSpc>
                  <a:spcPct val="130000"/>
                </a:lnSpc>
              </a:pPr>
              <a:r>
                <a:rPr lang="zh-CN" altLang="en-US" sz="4800" b="1" dirty="0">
                  <a:solidFill>
                    <a:schemeClr val="bg1"/>
                  </a:solidFill>
                  <a:latin typeface="微软雅黑" panose="020B0503020204020204" pitchFamily="34" charset="-122"/>
                  <a:ea typeface="微软雅黑" panose="020B0503020204020204" pitchFamily="34" charset="-122"/>
                </a:rPr>
                <a:t>能力</a:t>
              </a:r>
            </a:p>
          </p:txBody>
        </p:sp>
      </p:grpSp>
      <p:sp>
        <p:nvSpPr>
          <p:cNvPr id="14" name="TextBox 15"/>
          <p:cNvSpPr txBox="1"/>
          <p:nvPr/>
        </p:nvSpPr>
        <p:spPr>
          <a:xfrm>
            <a:off x="963136" y="2784294"/>
            <a:ext cx="3188649"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显在、静态、有形的客观使役对象；指企业用以为顾客提供有价值的产品和服务的生产要素，包括有形资源（资金、实物、人力）、无形资源（技术、商誉、企业文化）。</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9" name="TextBox 6"/>
          <p:cNvSpPr txBox="1"/>
          <p:nvPr/>
        </p:nvSpPr>
        <p:spPr>
          <a:xfrm>
            <a:off x="8688288" y="3068961"/>
            <a:ext cx="2952328" cy="1692771"/>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潜在、动态、无形的主观能动条件；指能够把企业的资源加以整合以完成预期的任务和目标的技能。包括职能领域能力和跨职能综合能力。</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963136" y="4869160"/>
            <a:ext cx="3764713" cy="0"/>
          </a:xfrm>
          <a:prstGeom prst="line">
            <a:avLst/>
          </a:prstGeom>
          <a:ln w="19050">
            <a:solidFill>
              <a:srgbClr val="AEC24B"/>
            </a:solidFill>
            <a:headEnd type="diamond" w="lg" len="lg"/>
            <a:tailEnd w="lg"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824193" y="4869160"/>
            <a:ext cx="3764713" cy="0"/>
          </a:xfrm>
          <a:prstGeom prst="line">
            <a:avLst/>
          </a:prstGeom>
          <a:ln w="19050">
            <a:solidFill>
              <a:srgbClr val="FFA84B"/>
            </a:solidFill>
            <a:tailEnd type="diamond" w="lg" len="lg"/>
          </a:ln>
        </p:spPr>
        <p:style>
          <a:lnRef idx="1">
            <a:schemeClr val="accent1"/>
          </a:lnRef>
          <a:fillRef idx="0">
            <a:schemeClr val="accent1"/>
          </a:fillRef>
          <a:effectRef idx="0">
            <a:schemeClr val="accent1"/>
          </a:effectRef>
          <a:fontRef idx="minor">
            <a:schemeClr val="tx1"/>
          </a:fontRef>
        </p:style>
      </p:cxnSp>
      <p:sp>
        <p:nvSpPr>
          <p:cNvPr id="21" name="TextBox 6"/>
          <p:cNvSpPr txBox="1"/>
          <p:nvPr/>
        </p:nvSpPr>
        <p:spPr>
          <a:xfrm>
            <a:off x="963137" y="5495375"/>
            <a:ext cx="10985807" cy="652486"/>
          </a:xfrm>
          <a:prstGeom prst="rect">
            <a:avLst/>
          </a:prstGeom>
          <a:noFill/>
        </p:spPr>
        <p:txBody>
          <a:bodyPr wrap="square" rtlCol="0">
            <a:spAutoFit/>
          </a:bodyPr>
          <a:lstStyle/>
          <a:p>
            <a:pPr algn="ctr">
              <a:lnSpc>
                <a:spcPct val="130000"/>
              </a:lnSpc>
              <a:spcAft>
                <a:spcPts val="600"/>
              </a:spcAft>
            </a:pPr>
            <a:r>
              <a:rPr lang="zh-CN" altLang="en-US" sz="2800" b="1" dirty="0">
                <a:solidFill>
                  <a:srgbClr val="5F5E5C"/>
                </a:solidFill>
                <a:latin typeface="微软雅黑" panose="020B0503020204020204" pitchFamily="34" charset="-122"/>
                <a:ea typeface="微软雅黑" panose="020B0503020204020204" pitchFamily="34" charset="-122"/>
              </a:rPr>
              <a:t>资源可以发展成能力，能力的运用结果也可积累资源。</a:t>
            </a:r>
            <a:endParaRPr lang="zh-CN" altLang="zh-CN" sz="2800"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decel="10000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9"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内部环境分析（企业资源、能力及核心竞争力分析）</a:t>
            </a:r>
            <a:endParaRPr lang="zh-CN" altLang="zh-CN" sz="1800" dirty="0"/>
          </a:p>
        </p:txBody>
      </p:sp>
      <p:sp>
        <p:nvSpPr>
          <p:cNvPr id="15" name="矩形 14"/>
          <p:cNvSpPr/>
          <p:nvPr/>
        </p:nvSpPr>
        <p:spPr>
          <a:xfrm>
            <a:off x="2351586" y="1536408"/>
            <a:ext cx="2520279" cy="452432"/>
          </a:xfrm>
          <a:prstGeom prst="rect">
            <a:avLst/>
          </a:prstGeom>
        </p:spPr>
        <p:txBody>
          <a:bodyPr wrap="square">
            <a:spAutoFit/>
          </a:bodyPr>
          <a:lstStyle/>
          <a:p>
            <a:pPr>
              <a:lnSpc>
                <a:spcPct val="130000"/>
              </a:lnSpc>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sp>
        <p:nvSpPr>
          <p:cNvPr id="16" name="TextBox 6"/>
          <p:cNvSpPr txBox="1"/>
          <p:nvPr/>
        </p:nvSpPr>
        <p:spPr>
          <a:xfrm>
            <a:off x="963137" y="3015803"/>
            <a:ext cx="10985807" cy="812530"/>
          </a:xfrm>
          <a:prstGeom prst="rect">
            <a:avLst/>
          </a:prstGeom>
          <a:noFill/>
        </p:spPr>
        <p:txBody>
          <a:bodyPr wrap="square" rtlCol="0">
            <a:spAutoFit/>
          </a:bodyPr>
          <a:lstStyle/>
          <a:p>
            <a:pPr>
              <a:lnSpc>
                <a:spcPct val="130000"/>
              </a:lnSpc>
              <a:spcAft>
                <a:spcPts val="600"/>
              </a:spcAft>
            </a:pPr>
            <a:r>
              <a:rPr lang="en-US" altLang="zh-CN" sz="1600" dirty="0">
                <a:solidFill>
                  <a:srgbClr val="5F5E5C"/>
                </a:solidFill>
                <a:latin typeface="微软雅黑" panose="020B0503020204020204" pitchFamily="34" charset="-122"/>
                <a:ea typeface="微软雅黑" panose="020B0503020204020204" pitchFamily="34" charset="-122"/>
              </a:rPr>
              <a:t>20</a:t>
            </a:r>
            <a:r>
              <a:rPr lang="zh-CN" altLang="en-US" sz="1600" dirty="0">
                <a:solidFill>
                  <a:srgbClr val="5F5E5C"/>
                </a:solidFill>
                <a:latin typeface="微软雅黑" panose="020B0503020204020204" pitchFamily="34" charset="-122"/>
                <a:ea typeface="微软雅黑" panose="020B0503020204020204" pitchFamily="34" charset="-122"/>
              </a:rPr>
              <a:t>世纪</a:t>
            </a:r>
            <a:r>
              <a:rPr lang="en-US" altLang="zh-CN" sz="1600" dirty="0">
                <a:solidFill>
                  <a:srgbClr val="5F5E5C"/>
                </a:solidFill>
                <a:latin typeface="微软雅黑" panose="020B0503020204020204" pitchFamily="34" charset="-122"/>
                <a:ea typeface="微软雅黑" panose="020B0503020204020204" pitchFamily="34" charset="-122"/>
              </a:rPr>
              <a:t>80</a:t>
            </a:r>
            <a:r>
              <a:rPr lang="zh-CN" altLang="en-US" sz="1600" dirty="0">
                <a:solidFill>
                  <a:srgbClr val="5F5E5C"/>
                </a:solidFill>
                <a:latin typeface="微软雅黑" panose="020B0503020204020204" pitchFamily="34" charset="-122"/>
                <a:ea typeface="微软雅黑" panose="020B0503020204020204" pitchFamily="34" charset="-122"/>
              </a:rPr>
              <a:t>年代兴起的资源理论认为，</a:t>
            </a:r>
            <a:r>
              <a:rPr lang="zh-CN" altLang="en-US" b="1" dirty="0">
                <a:solidFill>
                  <a:srgbClr val="5F5E5C"/>
                </a:solidFill>
                <a:latin typeface="微软雅黑" panose="020B0503020204020204" pitchFamily="34" charset="-122"/>
                <a:ea typeface="微软雅黑" panose="020B0503020204020204" pitchFamily="34" charset="-122"/>
              </a:rPr>
              <a:t>最重要的超额利润源泉是企业长期积累形成的、独特的资源及其不可模仿和难以替代的竞争力</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核心竞争力。</a:t>
            </a:r>
            <a:r>
              <a:rPr lang="zh-CN" altLang="en-US" b="1" dirty="0">
                <a:solidFill>
                  <a:srgbClr val="D24726"/>
                </a:solidFill>
                <a:latin typeface="微软雅黑" panose="020B0503020204020204" pitchFamily="34" charset="-122"/>
                <a:ea typeface="微软雅黑" panose="020B0503020204020204" pitchFamily="34" charset="-122"/>
              </a:rPr>
              <a:t>战略必须建立在核心竞争力的基础上。</a:t>
            </a:r>
            <a:endParaRPr lang="zh-CN" altLang="zh-CN" b="1" dirty="0">
              <a:solidFill>
                <a:srgbClr val="D24726"/>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97058" y="4346523"/>
            <a:ext cx="10859583" cy="461665"/>
            <a:chOff x="1000232" y="4346522"/>
            <a:chExt cx="10859583" cy="461665"/>
          </a:xfrm>
        </p:grpSpPr>
        <p:sp>
          <p:nvSpPr>
            <p:cNvPr id="3" name="矩形 2"/>
            <p:cNvSpPr/>
            <p:nvPr/>
          </p:nvSpPr>
          <p:spPr>
            <a:xfrm>
              <a:off x="1490663" y="4392688"/>
              <a:ext cx="10369152" cy="36625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rrowheads="1"/>
            </p:cNvSpPr>
            <p:nvPr/>
          </p:nvSpPr>
          <p:spPr bwMode="auto">
            <a:xfrm>
              <a:off x="1490663" y="4346522"/>
              <a:ext cx="7416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chemeClr val="bg1"/>
                  </a:solidFill>
                  <a:latin typeface="华康俪金黑W8(P)" pitchFamily="34" charset="-122"/>
                  <a:ea typeface="华康俪金黑W8(P)" pitchFamily="34" charset="-122"/>
                </a:rPr>
                <a:t>核心竞争能力的定义</a:t>
              </a:r>
            </a:p>
          </p:txBody>
        </p:sp>
        <p:sp>
          <p:nvSpPr>
            <p:cNvPr id="24" name="TextBox 47"/>
            <p:cNvSpPr txBox="1"/>
            <p:nvPr/>
          </p:nvSpPr>
          <p:spPr>
            <a:xfrm>
              <a:off x="1000232" y="4392688"/>
              <a:ext cx="490431" cy="369332"/>
            </a:xfrm>
            <a:prstGeom prst="rect">
              <a:avLst/>
            </a:prstGeom>
            <a:solidFill>
              <a:schemeClr val="tx1">
                <a:lumMod val="75000"/>
                <a:lumOff val="25000"/>
              </a:schemeClr>
            </a:solidFill>
          </p:spPr>
          <p:txBody>
            <a:bodyPr wrap="square" rtlCol="0">
              <a:spAutoFit/>
            </a:bodyPr>
            <a:lstStyle/>
            <a:p>
              <a:pPr algn="ctr"/>
              <a:r>
                <a:rPr lang="en-US" altLang="zh-CN" dirty="0">
                  <a:solidFill>
                    <a:schemeClr val="bg1"/>
                  </a:solidFill>
                  <a:latin typeface="Impact" panose="020B0806030902050204" pitchFamily="34" charset="0"/>
                  <a:ea typeface="Arial Unicode MS" pitchFamily="34" charset="-122"/>
                  <a:cs typeface="Arial Unicode MS" pitchFamily="34" charset="-122"/>
                </a:rPr>
                <a:t>01</a:t>
              </a:r>
              <a:endParaRPr lang="zh-CN" altLang="en-US" dirty="0">
                <a:solidFill>
                  <a:schemeClr val="bg1"/>
                </a:solidFill>
                <a:latin typeface="Impact" panose="020B0806030902050204" pitchFamily="34" charset="0"/>
                <a:ea typeface="Arial Unicode MS" pitchFamily="34" charset="-122"/>
                <a:cs typeface="Arial Unicode MS" pitchFamily="34" charset="-122"/>
              </a:endParaRPr>
            </a:p>
          </p:txBody>
        </p:sp>
      </p:grpSp>
      <p:sp>
        <p:nvSpPr>
          <p:cNvPr id="25" name="TextBox 6"/>
          <p:cNvSpPr txBox="1"/>
          <p:nvPr/>
        </p:nvSpPr>
        <p:spPr>
          <a:xfrm>
            <a:off x="942841" y="4920668"/>
            <a:ext cx="11006102" cy="1172629"/>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核心竞争力，又称“核心能力（</a:t>
            </a:r>
            <a:r>
              <a:rPr lang="en-US" altLang="zh-CN" sz="1600" dirty="0">
                <a:solidFill>
                  <a:srgbClr val="5F5E5C"/>
                </a:solidFill>
                <a:latin typeface="微软雅黑" panose="020B0503020204020204" pitchFamily="34" charset="-122"/>
                <a:ea typeface="微软雅黑" panose="020B0503020204020204" pitchFamily="34" charset="-122"/>
              </a:rPr>
              <a:t>Core Competence</a:t>
            </a:r>
            <a:r>
              <a:rPr lang="zh-CN" altLang="en-US" sz="1600" dirty="0">
                <a:solidFill>
                  <a:srgbClr val="5F5E5C"/>
                </a:solidFill>
                <a:latin typeface="微软雅黑" panose="020B0503020204020204" pitchFamily="34" charset="-122"/>
                <a:ea typeface="微软雅黑" panose="020B0503020204020204" pitchFamily="34" charset="-122"/>
              </a:rPr>
              <a:t>）”、“核心竞争优势”，是一个企业能够</a:t>
            </a:r>
            <a:r>
              <a:rPr lang="zh-CN" altLang="en-US" b="1" dirty="0">
                <a:solidFill>
                  <a:srgbClr val="FF0000"/>
                </a:solidFill>
                <a:latin typeface="微软雅黑" panose="020B0503020204020204" pitchFamily="34" charset="-122"/>
                <a:ea typeface="微软雅黑" panose="020B0503020204020204" pitchFamily="34" charset="-122"/>
              </a:rPr>
              <a:t>长期</a:t>
            </a:r>
            <a:r>
              <a:rPr lang="zh-CN" altLang="en-US" sz="1600" dirty="0">
                <a:solidFill>
                  <a:srgbClr val="5F5E5C"/>
                </a:solidFill>
                <a:latin typeface="微软雅黑" panose="020B0503020204020204" pitchFamily="34" charset="-122"/>
                <a:ea typeface="微软雅黑" panose="020B0503020204020204" pitchFamily="34" charset="-122"/>
              </a:rPr>
              <a:t>获得竞争优势的能力。是企业所</a:t>
            </a:r>
            <a:r>
              <a:rPr lang="zh-CN" altLang="en-US" b="1" dirty="0">
                <a:solidFill>
                  <a:srgbClr val="FF0000"/>
                </a:solidFill>
                <a:latin typeface="微软雅黑" panose="020B0503020204020204" pitchFamily="34" charset="-122"/>
                <a:ea typeface="微软雅黑" panose="020B0503020204020204" pitchFamily="34" charset="-122"/>
              </a:rPr>
              <a:t>特有的</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能够经得起时间考验的</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具有延展性</a:t>
            </a:r>
            <a:r>
              <a:rPr lang="zh-CN" altLang="en-US" sz="1600" dirty="0">
                <a:solidFill>
                  <a:srgbClr val="5F5E5C"/>
                </a:solidFill>
                <a:latin typeface="微软雅黑" panose="020B0503020204020204" pitchFamily="34" charset="-122"/>
                <a:ea typeface="微软雅黑" panose="020B0503020204020204" pitchFamily="34" charset="-122"/>
              </a:rPr>
              <a:t>，并且是竞争对手</a:t>
            </a:r>
            <a:r>
              <a:rPr lang="zh-CN" altLang="en-US" b="1" dirty="0">
                <a:solidFill>
                  <a:srgbClr val="FF0000"/>
                </a:solidFill>
                <a:latin typeface="微软雅黑" panose="020B0503020204020204" pitchFamily="34" charset="-122"/>
                <a:ea typeface="微软雅黑" panose="020B0503020204020204" pitchFamily="34" charset="-122"/>
              </a:rPr>
              <a:t>难以模仿</a:t>
            </a:r>
            <a:r>
              <a:rPr lang="zh-CN" altLang="en-US" sz="1600" dirty="0">
                <a:solidFill>
                  <a:srgbClr val="5F5E5C"/>
                </a:solidFill>
                <a:latin typeface="微软雅黑" panose="020B0503020204020204" pitchFamily="34" charset="-122"/>
                <a:ea typeface="微软雅黑" panose="020B0503020204020204" pitchFamily="34" charset="-122"/>
              </a:rPr>
              <a:t>的技术或能力。什么是企业的核心竞争力，说得直白一点就是你</a:t>
            </a:r>
            <a:r>
              <a:rPr lang="zh-CN" altLang="en-US" b="1" dirty="0">
                <a:solidFill>
                  <a:srgbClr val="FF0000"/>
                </a:solidFill>
                <a:latin typeface="微软雅黑" panose="020B0503020204020204" pitchFamily="34" charset="-122"/>
                <a:ea typeface="微软雅黑" panose="020B0503020204020204" pitchFamily="34" charset="-122"/>
              </a:rPr>
              <a:t>到底会干什么</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特别会干什么</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b="1" dirty="0">
              <a:solidFill>
                <a:srgbClr val="D24726"/>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内部环境分析（企业资源、能力及核心竞争力分析）</a:t>
            </a:r>
            <a:endParaRPr lang="zh-CN" altLang="zh-CN" sz="1800" dirty="0"/>
          </a:p>
        </p:txBody>
      </p:sp>
      <p:sp>
        <p:nvSpPr>
          <p:cNvPr id="15" name="矩形 14"/>
          <p:cNvSpPr/>
          <p:nvPr/>
        </p:nvSpPr>
        <p:spPr>
          <a:xfrm>
            <a:off x="2351586" y="1536408"/>
            <a:ext cx="5760639" cy="452432"/>
          </a:xfrm>
          <a:prstGeom prst="rect">
            <a:avLst/>
          </a:prstGeom>
        </p:spPr>
        <p:txBody>
          <a:bodyPr wrap="square">
            <a:spAutoFit/>
          </a:bodyPr>
          <a:lstStyle/>
          <a:p>
            <a:pPr>
              <a:lnSpc>
                <a:spcPct val="130000"/>
              </a:lnSpc>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）核心竞争力概述→→ </a:t>
            </a:r>
            <a:r>
              <a:rPr lang="en-US" altLang="zh-CN" dirty="0">
                <a:solidFill>
                  <a:schemeClr val="tx1">
                    <a:lumMod val="65000"/>
                    <a:lumOff val="35000"/>
                  </a:schemeClr>
                </a:solidFill>
                <a:latin typeface="华康俪金黑W8(P)" pitchFamily="34" charset="-122"/>
                <a:ea typeface="华康俪金黑W8(P)" pitchFamily="34" charset="-122"/>
              </a:rPr>
              <a:t>【</a:t>
            </a:r>
            <a:r>
              <a:rPr lang="zh-CN" altLang="en-US" dirty="0">
                <a:solidFill>
                  <a:schemeClr val="tx1">
                    <a:lumMod val="65000"/>
                    <a:lumOff val="35000"/>
                  </a:schemeClr>
                </a:solidFill>
                <a:latin typeface="华康俪金黑W8(P)" pitchFamily="34" charset="-122"/>
                <a:ea typeface="华康俪金黑W8(P)" pitchFamily="34" charset="-122"/>
              </a:rPr>
              <a:t>案例：腾讯的核心竞争力</a:t>
            </a:r>
            <a:r>
              <a:rPr lang="en-US" altLang="zh-CN" dirty="0">
                <a:solidFill>
                  <a:schemeClr val="tx1">
                    <a:lumMod val="65000"/>
                    <a:lumOff val="35000"/>
                  </a:schemeClr>
                </a:solidFill>
                <a:latin typeface="华康俪金黑W8(P)" pitchFamily="34" charset="-122"/>
                <a:ea typeface="华康俪金黑W8(P)" pitchFamily="34" charset="-122"/>
              </a:rPr>
              <a:t>】</a:t>
            </a:r>
            <a:endParaRPr lang="zh-CN" altLang="en-US" dirty="0">
              <a:solidFill>
                <a:schemeClr val="tx1">
                  <a:lumMod val="65000"/>
                  <a:lumOff val="35000"/>
                </a:schemeClr>
              </a:solidFill>
              <a:latin typeface="华康俪金黑W8(P)" pitchFamily="34" charset="-122"/>
              <a:ea typeface="华康俪金黑W8(P)" pitchFamily="34" charset="-122"/>
            </a:endParaRPr>
          </a:p>
        </p:txBody>
      </p:sp>
      <p:sp>
        <p:nvSpPr>
          <p:cNvPr id="8" name="矩形 7"/>
          <p:cNvSpPr/>
          <p:nvPr/>
        </p:nvSpPr>
        <p:spPr>
          <a:xfrm>
            <a:off x="9967850" y="2098878"/>
            <a:ext cx="1584176" cy="3782734"/>
          </a:xfrm>
          <a:prstGeom prst="rect">
            <a:avLst/>
          </a:prstGeom>
          <a:solidFill>
            <a:srgbClr val="C49500"/>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 name="矩形 8"/>
          <p:cNvSpPr/>
          <p:nvPr/>
        </p:nvSpPr>
        <p:spPr>
          <a:xfrm>
            <a:off x="5215354" y="3217316"/>
            <a:ext cx="1584176" cy="2664296"/>
          </a:xfrm>
          <a:prstGeom prst="rect">
            <a:avLst/>
          </a:prstGeom>
          <a:solidFill>
            <a:srgbClr val="689729"/>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 name="矩形 9"/>
          <p:cNvSpPr/>
          <p:nvPr/>
        </p:nvSpPr>
        <p:spPr>
          <a:xfrm>
            <a:off x="8379882" y="1810847"/>
            <a:ext cx="1584176" cy="4070767"/>
          </a:xfrm>
          <a:prstGeom prst="rect">
            <a:avLst/>
          </a:prstGeom>
          <a:solidFill>
            <a:srgbClr val="F79646">
              <a:lumMod val="75000"/>
            </a:srgbClr>
          </a:solidFill>
          <a:ln w="25400" cap="flat" cmpd="sng" algn="ctr">
            <a:noFill/>
            <a:prstDash val="solid"/>
          </a:ln>
          <a:effectLst>
            <a:outerShdw blurRad="50800" dist="38100" algn="l"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矩形 10"/>
          <p:cNvSpPr/>
          <p:nvPr/>
        </p:nvSpPr>
        <p:spPr>
          <a:xfrm>
            <a:off x="6799530" y="2458919"/>
            <a:ext cx="1584176" cy="3422695"/>
          </a:xfrm>
          <a:prstGeom prst="rect">
            <a:avLst/>
          </a:prstGeom>
          <a:solidFill>
            <a:srgbClr val="7030A0"/>
          </a:solidFill>
          <a:ln w="25400" cap="flat" cmpd="sng" algn="ctr">
            <a:noFill/>
            <a:prstDash val="solid"/>
          </a:ln>
          <a:effectLst>
            <a:outerShdw blurRad="50800" dist="38100" algn="l"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2" name="矩形 11"/>
          <p:cNvSpPr/>
          <p:nvPr/>
        </p:nvSpPr>
        <p:spPr>
          <a:xfrm>
            <a:off x="4439816" y="5881613"/>
            <a:ext cx="2359714" cy="957904"/>
          </a:xfrm>
          <a:custGeom>
            <a:avLst/>
            <a:gdLst>
              <a:gd name="connsiteX0" fmla="*/ 0 w 1584176"/>
              <a:gd name="connsiteY0" fmla="*/ 0 h 1296143"/>
              <a:gd name="connsiteX1" fmla="*/ 1584176 w 1584176"/>
              <a:gd name="connsiteY1" fmla="*/ 0 h 1296143"/>
              <a:gd name="connsiteX2" fmla="*/ 1584176 w 1584176"/>
              <a:gd name="connsiteY2" fmla="*/ 1296143 h 1296143"/>
              <a:gd name="connsiteX3" fmla="*/ 0 w 1584176"/>
              <a:gd name="connsiteY3" fmla="*/ 1296143 h 1296143"/>
              <a:gd name="connsiteX4" fmla="*/ 0 w 1584176"/>
              <a:gd name="connsiteY4" fmla="*/ 0 h 1296143"/>
              <a:gd name="connsiteX0-1" fmla="*/ 402336 w 1986512"/>
              <a:gd name="connsiteY0-2" fmla="*/ 0 h 1296143"/>
              <a:gd name="connsiteX1-3" fmla="*/ 1986512 w 1986512"/>
              <a:gd name="connsiteY1-4" fmla="*/ 0 h 1296143"/>
              <a:gd name="connsiteX2-5" fmla="*/ 1986512 w 1986512"/>
              <a:gd name="connsiteY2-6" fmla="*/ 1296143 h 1296143"/>
              <a:gd name="connsiteX3-7" fmla="*/ 0 w 1986512"/>
              <a:gd name="connsiteY3-8" fmla="*/ 1283951 h 1296143"/>
              <a:gd name="connsiteX4-9" fmla="*/ 402336 w 1986512"/>
              <a:gd name="connsiteY4-10" fmla="*/ 0 h 1296143"/>
              <a:gd name="connsiteX0-11" fmla="*/ 402336 w 1986512"/>
              <a:gd name="connsiteY0-12" fmla="*/ 0 h 1283951"/>
              <a:gd name="connsiteX1-13" fmla="*/ 1986512 w 1986512"/>
              <a:gd name="connsiteY1-14" fmla="*/ 0 h 1283951"/>
              <a:gd name="connsiteX2-15" fmla="*/ 1815824 w 1986512"/>
              <a:gd name="connsiteY2-16" fmla="*/ 1283951 h 1283951"/>
              <a:gd name="connsiteX3-17" fmla="*/ 0 w 1986512"/>
              <a:gd name="connsiteY3-18" fmla="*/ 1283951 h 1283951"/>
              <a:gd name="connsiteX4-19" fmla="*/ 402336 w 1986512"/>
              <a:gd name="connsiteY4-20" fmla="*/ 0 h 1283951"/>
              <a:gd name="connsiteX0-21" fmla="*/ 597408 w 2181584"/>
              <a:gd name="connsiteY0-22" fmla="*/ 0 h 1283951"/>
              <a:gd name="connsiteX1-23" fmla="*/ 2181584 w 2181584"/>
              <a:gd name="connsiteY1-24" fmla="*/ 0 h 1283951"/>
              <a:gd name="connsiteX2-25" fmla="*/ 2010896 w 2181584"/>
              <a:gd name="connsiteY2-26" fmla="*/ 1283951 h 1283951"/>
              <a:gd name="connsiteX3-27" fmla="*/ 0 w 2181584"/>
              <a:gd name="connsiteY3-28" fmla="*/ 1283951 h 1283951"/>
              <a:gd name="connsiteX4-29" fmla="*/ 597408 w 2181584"/>
              <a:gd name="connsiteY4-30" fmla="*/ 0 h 1283951"/>
              <a:gd name="connsiteX0-31" fmla="*/ 597408 w 2181584"/>
              <a:gd name="connsiteY0-32" fmla="*/ 0 h 1283951"/>
              <a:gd name="connsiteX1-33" fmla="*/ 2181584 w 2181584"/>
              <a:gd name="connsiteY1-34" fmla="*/ 0 h 1283951"/>
              <a:gd name="connsiteX2-35" fmla="*/ 1815824 w 2181584"/>
              <a:gd name="connsiteY2-36" fmla="*/ 1271759 h 1283951"/>
              <a:gd name="connsiteX3-37" fmla="*/ 0 w 2181584"/>
              <a:gd name="connsiteY3-38" fmla="*/ 1283951 h 1283951"/>
              <a:gd name="connsiteX4-39" fmla="*/ 597408 w 2181584"/>
              <a:gd name="connsiteY4-40" fmla="*/ 0 h 1283951"/>
              <a:gd name="connsiteX0-41" fmla="*/ 704286 w 2288462"/>
              <a:gd name="connsiteY0-42" fmla="*/ 0 h 1272075"/>
              <a:gd name="connsiteX1-43" fmla="*/ 2288462 w 2288462"/>
              <a:gd name="connsiteY1-44" fmla="*/ 0 h 1272075"/>
              <a:gd name="connsiteX2-45" fmla="*/ 1922702 w 2288462"/>
              <a:gd name="connsiteY2-46" fmla="*/ 1271759 h 1272075"/>
              <a:gd name="connsiteX3-47" fmla="*/ 0 w 2288462"/>
              <a:gd name="connsiteY3-48" fmla="*/ 1272075 h 1272075"/>
              <a:gd name="connsiteX4-49" fmla="*/ 704286 w 2288462"/>
              <a:gd name="connsiteY4-50" fmla="*/ 0 h 1272075"/>
              <a:gd name="connsiteX0-51" fmla="*/ 775538 w 2359714"/>
              <a:gd name="connsiteY0-52" fmla="*/ 0 h 1272075"/>
              <a:gd name="connsiteX1-53" fmla="*/ 2359714 w 2359714"/>
              <a:gd name="connsiteY1-54" fmla="*/ 0 h 1272075"/>
              <a:gd name="connsiteX2-55" fmla="*/ 1993954 w 2359714"/>
              <a:gd name="connsiteY2-56" fmla="*/ 1271759 h 1272075"/>
              <a:gd name="connsiteX3-57" fmla="*/ 0 w 2359714"/>
              <a:gd name="connsiteY3-58" fmla="*/ 1272075 h 1272075"/>
              <a:gd name="connsiteX4-59" fmla="*/ 775538 w 2359714"/>
              <a:gd name="connsiteY4-60" fmla="*/ 0 h 12720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9714" h="1272075">
                <a:moveTo>
                  <a:pt x="775538" y="0"/>
                </a:moveTo>
                <a:lnTo>
                  <a:pt x="2359714" y="0"/>
                </a:lnTo>
                <a:lnTo>
                  <a:pt x="1993954" y="1271759"/>
                </a:lnTo>
                <a:lnTo>
                  <a:pt x="0" y="1272075"/>
                </a:lnTo>
                <a:lnTo>
                  <a:pt x="775538" y="0"/>
                </a:lnTo>
                <a:close/>
              </a:path>
            </a:pathLst>
          </a:custGeom>
          <a:gradFill flip="none" rotWithShape="1">
            <a:gsLst>
              <a:gs pos="0">
                <a:srgbClr val="92D050">
                  <a:alpha val="89000"/>
                </a:srgbClr>
              </a:gs>
              <a:gs pos="100000">
                <a:sysClr val="window" lastClr="FFFFFF"/>
              </a:gs>
            </a:gsLst>
            <a:lin ang="54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3" name="矩形 11"/>
          <p:cNvSpPr/>
          <p:nvPr/>
        </p:nvSpPr>
        <p:spPr>
          <a:xfrm>
            <a:off x="6393370" y="5865082"/>
            <a:ext cx="1974320" cy="966847"/>
          </a:xfrm>
          <a:custGeom>
            <a:avLst/>
            <a:gdLst>
              <a:gd name="connsiteX0" fmla="*/ 0 w 1584176"/>
              <a:gd name="connsiteY0" fmla="*/ 0 h 1296143"/>
              <a:gd name="connsiteX1" fmla="*/ 1584176 w 1584176"/>
              <a:gd name="connsiteY1" fmla="*/ 0 h 1296143"/>
              <a:gd name="connsiteX2" fmla="*/ 1584176 w 1584176"/>
              <a:gd name="connsiteY2" fmla="*/ 1296143 h 1296143"/>
              <a:gd name="connsiteX3" fmla="*/ 0 w 1584176"/>
              <a:gd name="connsiteY3" fmla="*/ 1296143 h 1296143"/>
              <a:gd name="connsiteX4" fmla="*/ 0 w 1584176"/>
              <a:gd name="connsiteY4" fmla="*/ 0 h 1296143"/>
              <a:gd name="connsiteX0-1" fmla="*/ 402336 w 1986512"/>
              <a:gd name="connsiteY0-2" fmla="*/ 0 h 1296143"/>
              <a:gd name="connsiteX1-3" fmla="*/ 1986512 w 1986512"/>
              <a:gd name="connsiteY1-4" fmla="*/ 0 h 1296143"/>
              <a:gd name="connsiteX2-5" fmla="*/ 1986512 w 1986512"/>
              <a:gd name="connsiteY2-6" fmla="*/ 1296143 h 1296143"/>
              <a:gd name="connsiteX3-7" fmla="*/ 0 w 1986512"/>
              <a:gd name="connsiteY3-8" fmla="*/ 1283951 h 1296143"/>
              <a:gd name="connsiteX4-9" fmla="*/ 402336 w 1986512"/>
              <a:gd name="connsiteY4-10" fmla="*/ 0 h 1296143"/>
              <a:gd name="connsiteX0-11" fmla="*/ 402336 w 1986512"/>
              <a:gd name="connsiteY0-12" fmla="*/ 0 h 1283951"/>
              <a:gd name="connsiteX1-13" fmla="*/ 1986512 w 1986512"/>
              <a:gd name="connsiteY1-14" fmla="*/ 0 h 1283951"/>
              <a:gd name="connsiteX2-15" fmla="*/ 1815824 w 1986512"/>
              <a:gd name="connsiteY2-16" fmla="*/ 1283951 h 1283951"/>
              <a:gd name="connsiteX3-17" fmla="*/ 0 w 1986512"/>
              <a:gd name="connsiteY3-18" fmla="*/ 1283951 h 1283951"/>
              <a:gd name="connsiteX4-19" fmla="*/ 402336 w 1986512"/>
              <a:gd name="connsiteY4-20" fmla="*/ 0 h 1283951"/>
              <a:gd name="connsiteX0-21" fmla="*/ 597408 w 2181584"/>
              <a:gd name="connsiteY0-22" fmla="*/ 0 h 1283951"/>
              <a:gd name="connsiteX1-23" fmla="*/ 2181584 w 2181584"/>
              <a:gd name="connsiteY1-24" fmla="*/ 0 h 1283951"/>
              <a:gd name="connsiteX2-25" fmla="*/ 2010896 w 2181584"/>
              <a:gd name="connsiteY2-26" fmla="*/ 1283951 h 1283951"/>
              <a:gd name="connsiteX3-27" fmla="*/ 0 w 2181584"/>
              <a:gd name="connsiteY3-28" fmla="*/ 1283951 h 1283951"/>
              <a:gd name="connsiteX4-29" fmla="*/ 597408 w 2181584"/>
              <a:gd name="connsiteY4-30" fmla="*/ 0 h 1283951"/>
              <a:gd name="connsiteX0-31" fmla="*/ 597408 w 2181584"/>
              <a:gd name="connsiteY0-32" fmla="*/ 0 h 1283951"/>
              <a:gd name="connsiteX1-33" fmla="*/ 2181584 w 2181584"/>
              <a:gd name="connsiteY1-34" fmla="*/ 0 h 1283951"/>
              <a:gd name="connsiteX2-35" fmla="*/ 1815824 w 2181584"/>
              <a:gd name="connsiteY2-36" fmla="*/ 1271759 h 1283951"/>
              <a:gd name="connsiteX3-37" fmla="*/ 0 w 2181584"/>
              <a:gd name="connsiteY3-38" fmla="*/ 1283951 h 1283951"/>
              <a:gd name="connsiteX4-39" fmla="*/ 597408 w 2181584"/>
              <a:gd name="connsiteY4-40" fmla="*/ 0 h 1283951"/>
              <a:gd name="connsiteX0-41" fmla="*/ 426720 w 2010896"/>
              <a:gd name="connsiteY0-42" fmla="*/ 0 h 1283951"/>
              <a:gd name="connsiteX1-43" fmla="*/ 2010896 w 2010896"/>
              <a:gd name="connsiteY1-44" fmla="*/ 0 h 1283951"/>
              <a:gd name="connsiteX2-45" fmla="*/ 1645136 w 2010896"/>
              <a:gd name="connsiteY2-46" fmla="*/ 1271759 h 1283951"/>
              <a:gd name="connsiteX3-47" fmla="*/ 0 w 2010896"/>
              <a:gd name="connsiteY3-48" fmla="*/ 1283951 h 1283951"/>
              <a:gd name="connsiteX4-49" fmla="*/ 426720 w 2010896"/>
              <a:gd name="connsiteY4-50" fmla="*/ 0 h 1283951"/>
              <a:gd name="connsiteX0-51" fmla="*/ 231648 w 1815824"/>
              <a:gd name="connsiteY0-52" fmla="*/ 0 h 1283951"/>
              <a:gd name="connsiteX1-53" fmla="*/ 1815824 w 1815824"/>
              <a:gd name="connsiteY1-54" fmla="*/ 0 h 1283951"/>
              <a:gd name="connsiteX2-55" fmla="*/ 1450064 w 1815824"/>
              <a:gd name="connsiteY2-56" fmla="*/ 1271759 h 1283951"/>
              <a:gd name="connsiteX3-57" fmla="*/ 0 w 1815824"/>
              <a:gd name="connsiteY3-58" fmla="*/ 1283951 h 1283951"/>
              <a:gd name="connsiteX4-59" fmla="*/ 231648 w 1815824"/>
              <a:gd name="connsiteY4-60" fmla="*/ 0 h 1283951"/>
              <a:gd name="connsiteX0-61" fmla="*/ 390144 w 1974320"/>
              <a:gd name="connsiteY0-62" fmla="*/ 0 h 1283951"/>
              <a:gd name="connsiteX1-63" fmla="*/ 1974320 w 1974320"/>
              <a:gd name="connsiteY1-64" fmla="*/ 0 h 1283951"/>
              <a:gd name="connsiteX2-65" fmla="*/ 1608560 w 1974320"/>
              <a:gd name="connsiteY2-66" fmla="*/ 1271759 h 1283951"/>
              <a:gd name="connsiteX3-67" fmla="*/ 0 w 1974320"/>
              <a:gd name="connsiteY3-68" fmla="*/ 1283951 h 1283951"/>
              <a:gd name="connsiteX4-69" fmla="*/ 390144 w 1974320"/>
              <a:gd name="connsiteY4-70" fmla="*/ 0 h 1283951"/>
              <a:gd name="connsiteX0-71" fmla="*/ 390144 w 1974320"/>
              <a:gd name="connsiteY0-72" fmla="*/ 0 h 1283951"/>
              <a:gd name="connsiteX1-73" fmla="*/ 1974320 w 1974320"/>
              <a:gd name="connsiteY1-74" fmla="*/ 0 h 1283951"/>
              <a:gd name="connsiteX2-75" fmla="*/ 1767056 w 1974320"/>
              <a:gd name="connsiteY2-76" fmla="*/ 1283951 h 1283951"/>
              <a:gd name="connsiteX3-77" fmla="*/ 0 w 1974320"/>
              <a:gd name="connsiteY3-78" fmla="*/ 1283951 h 1283951"/>
              <a:gd name="connsiteX4-79" fmla="*/ 390144 w 1974320"/>
              <a:gd name="connsiteY4-80" fmla="*/ 0 h 12839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74320" h="1283951">
                <a:moveTo>
                  <a:pt x="390144" y="0"/>
                </a:moveTo>
                <a:lnTo>
                  <a:pt x="1974320" y="0"/>
                </a:lnTo>
                <a:lnTo>
                  <a:pt x="1767056" y="1283951"/>
                </a:lnTo>
                <a:lnTo>
                  <a:pt x="0" y="1283951"/>
                </a:lnTo>
                <a:lnTo>
                  <a:pt x="390144" y="0"/>
                </a:lnTo>
                <a:close/>
              </a:path>
            </a:pathLst>
          </a:custGeom>
          <a:gradFill flip="none" rotWithShape="1">
            <a:gsLst>
              <a:gs pos="0">
                <a:srgbClr val="7030A0">
                  <a:alpha val="64000"/>
                </a:srgbClr>
              </a:gs>
              <a:gs pos="100000">
                <a:sysClr val="window" lastClr="FFFFFF"/>
              </a:gs>
            </a:gsLst>
            <a:lin ang="54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矩形 11"/>
          <p:cNvSpPr/>
          <p:nvPr/>
        </p:nvSpPr>
        <p:spPr>
          <a:xfrm>
            <a:off x="8139834" y="5852889"/>
            <a:ext cx="1848608" cy="976028"/>
          </a:xfrm>
          <a:custGeom>
            <a:avLst/>
            <a:gdLst>
              <a:gd name="connsiteX0" fmla="*/ 0 w 1584176"/>
              <a:gd name="connsiteY0" fmla="*/ 0 h 1296143"/>
              <a:gd name="connsiteX1" fmla="*/ 1584176 w 1584176"/>
              <a:gd name="connsiteY1" fmla="*/ 0 h 1296143"/>
              <a:gd name="connsiteX2" fmla="*/ 1584176 w 1584176"/>
              <a:gd name="connsiteY2" fmla="*/ 1296143 h 1296143"/>
              <a:gd name="connsiteX3" fmla="*/ 0 w 1584176"/>
              <a:gd name="connsiteY3" fmla="*/ 1296143 h 1296143"/>
              <a:gd name="connsiteX4" fmla="*/ 0 w 1584176"/>
              <a:gd name="connsiteY4" fmla="*/ 0 h 1296143"/>
              <a:gd name="connsiteX0-1" fmla="*/ 402336 w 1986512"/>
              <a:gd name="connsiteY0-2" fmla="*/ 0 h 1296143"/>
              <a:gd name="connsiteX1-3" fmla="*/ 1986512 w 1986512"/>
              <a:gd name="connsiteY1-4" fmla="*/ 0 h 1296143"/>
              <a:gd name="connsiteX2-5" fmla="*/ 1986512 w 1986512"/>
              <a:gd name="connsiteY2-6" fmla="*/ 1296143 h 1296143"/>
              <a:gd name="connsiteX3-7" fmla="*/ 0 w 1986512"/>
              <a:gd name="connsiteY3-8" fmla="*/ 1283951 h 1296143"/>
              <a:gd name="connsiteX4-9" fmla="*/ 402336 w 1986512"/>
              <a:gd name="connsiteY4-10" fmla="*/ 0 h 1296143"/>
              <a:gd name="connsiteX0-11" fmla="*/ 402336 w 1986512"/>
              <a:gd name="connsiteY0-12" fmla="*/ 0 h 1283951"/>
              <a:gd name="connsiteX1-13" fmla="*/ 1986512 w 1986512"/>
              <a:gd name="connsiteY1-14" fmla="*/ 0 h 1283951"/>
              <a:gd name="connsiteX2-15" fmla="*/ 1815824 w 1986512"/>
              <a:gd name="connsiteY2-16" fmla="*/ 1283951 h 1283951"/>
              <a:gd name="connsiteX3-17" fmla="*/ 0 w 1986512"/>
              <a:gd name="connsiteY3-18" fmla="*/ 1283951 h 1283951"/>
              <a:gd name="connsiteX4-19" fmla="*/ 402336 w 1986512"/>
              <a:gd name="connsiteY4-20" fmla="*/ 0 h 1283951"/>
              <a:gd name="connsiteX0-21" fmla="*/ 597408 w 2181584"/>
              <a:gd name="connsiteY0-22" fmla="*/ 0 h 1283951"/>
              <a:gd name="connsiteX1-23" fmla="*/ 2181584 w 2181584"/>
              <a:gd name="connsiteY1-24" fmla="*/ 0 h 1283951"/>
              <a:gd name="connsiteX2-25" fmla="*/ 2010896 w 2181584"/>
              <a:gd name="connsiteY2-26" fmla="*/ 1283951 h 1283951"/>
              <a:gd name="connsiteX3-27" fmla="*/ 0 w 2181584"/>
              <a:gd name="connsiteY3-28" fmla="*/ 1283951 h 1283951"/>
              <a:gd name="connsiteX4-29" fmla="*/ 597408 w 2181584"/>
              <a:gd name="connsiteY4-30" fmla="*/ 0 h 1283951"/>
              <a:gd name="connsiteX0-31" fmla="*/ 597408 w 2181584"/>
              <a:gd name="connsiteY0-32" fmla="*/ 0 h 1283951"/>
              <a:gd name="connsiteX1-33" fmla="*/ 2181584 w 2181584"/>
              <a:gd name="connsiteY1-34" fmla="*/ 0 h 1283951"/>
              <a:gd name="connsiteX2-35" fmla="*/ 1815824 w 2181584"/>
              <a:gd name="connsiteY2-36" fmla="*/ 1271759 h 1283951"/>
              <a:gd name="connsiteX3-37" fmla="*/ 0 w 2181584"/>
              <a:gd name="connsiteY3-38" fmla="*/ 1283951 h 1283951"/>
              <a:gd name="connsiteX4-39" fmla="*/ 597408 w 2181584"/>
              <a:gd name="connsiteY4-40" fmla="*/ 0 h 1283951"/>
              <a:gd name="connsiteX0-41" fmla="*/ 426720 w 2010896"/>
              <a:gd name="connsiteY0-42" fmla="*/ 0 h 1283951"/>
              <a:gd name="connsiteX1-43" fmla="*/ 2010896 w 2010896"/>
              <a:gd name="connsiteY1-44" fmla="*/ 0 h 1283951"/>
              <a:gd name="connsiteX2-45" fmla="*/ 1645136 w 2010896"/>
              <a:gd name="connsiteY2-46" fmla="*/ 1271759 h 1283951"/>
              <a:gd name="connsiteX3-47" fmla="*/ 0 w 2010896"/>
              <a:gd name="connsiteY3-48" fmla="*/ 1283951 h 1283951"/>
              <a:gd name="connsiteX4-49" fmla="*/ 426720 w 2010896"/>
              <a:gd name="connsiteY4-50" fmla="*/ 0 h 1283951"/>
              <a:gd name="connsiteX0-51" fmla="*/ 231648 w 1815824"/>
              <a:gd name="connsiteY0-52" fmla="*/ 0 h 1283951"/>
              <a:gd name="connsiteX1-53" fmla="*/ 1815824 w 1815824"/>
              <a:gd name="connsiteY1-54" fmla="*/ 0 h 1283951"/>
              <a:gd name="connsiteX2-55" fmla="*/ 1450064 w 1815824"/>
              <a:gd name="connsiteY2-56" fmla="*/ 1271759 h 1283951"/>
              <a:gd name="connsiteX3-57" fmla="*/ 0 w 1815824"/>
              <a:gd name="connsiteY3-58" fmla="*/ 1283951 h 1283951"/>
              <a:gd name="connsiteX4-59" fmla="*/ 231648 w 1815824"/>
              <a:gd name="connsiteY4-60" fmla="*/ 0 h 1283951"/>
              <a:gd name="connsiteX0-61" fmla="*/ 390144 w 1974320"/>
              <a:gd name="connsiteY0-62" fmla="*/ 0 h 1283951"/>
              <a:gd name="connsiteX1-63" fmla="*/ 1974320 w 1974320"/>
              <a:gd name="connsiteY1-64" fmla="*/ 0 h 1283951"/>
              <a:gd name="connsiteX2-65" fmla="*/ 1608560 w 1974320"/>
              <a:gd name="connsiteY2-66" fmla="*/ 1271759 h 1283951"/>
              <a:gd name="connsiteX3-67" fmla="*/ 0 w 1974320"/>
              <a:gd name="connsiteY3-68" fmla="*/ 1283951 h 1283951"/>
              <a:gd name="connsiteX4-69" fmla="*/ 390144 w 1974320"/>
              <a:gd name="connsiteY4-70" fmla="*/ 0 h 1283951"/>
              <a:gd name="connsiteX0-71" fmla="*/ 243840 w 1828016"/>
              <a:gd name="connsiteY0-72" fmla="*/ 0 h 1296143"/>
              <a:gd name="connsiteX1-73" fmla="*/ 1828016 w 1828016"/>
              <a:gd name="connsiteY1-74" fmla="*/ 0 h 1296143"/>
              <a:gd name="connsiteX2-75" fmla="*/ 1462256 w 1828016"/>
              <a:gd name="connsiteY2-76" fmla="*/ 1271759 h 1296143"/>
              <a:gd name="connsiteX3-77" fmla="*/ 0 w 1828016"/>
              <a:gd name="connsiteY3-78" fmla="*/ 1296143 h 1296143"/>
              <a:gd name="connsiteX4-79" fmla="*/ 243840 w 1828016"/>
              <a:gd name="connsiteY4-80" fmla="*/ 0 h 1296143"/>
              <a:gd name="connsiteX0-81" fmla="*/ 243840 w 1828016"/>
              <a:gd name="connsiteY0-82" fmla="*/ 0 h 1296143"/>
              <a:gd name="connsiteX1-83" fmla="*/ 1828016 w 1828016"/>
              <a:gd name="connsiteY1-84" fmla="*/ 0 h 1296143"/>
              <a:gd name="connsiteX2-85" fmla="*/ 1730480 w 1828016"/>
              <a:gd name="connsiteY2-86" fmla="*/ 1247375 h 1296143"/>
              <a:gd name="connsiteX3-87" fmla="*/ 0 w 1828016"/>
              <a:gd name="connsiteY3-88" fmla="*/ 1296143 h 1296143"/>
              <a:gd name="connsiteX4-89" fmla="*/ 243840 w 1828016"/>
              <a:gd name="connsiteY4-90" fmla="*/ 0 h 1296143"/>
              <a:gd name="connsiteX0-91" fmla="*/ 243840 w 1828016"/>
              <a:gd name="connsiteY0-92" fmla="*/ 0 h 1296143"/>
              <a:gd name="connsiteX1-93" fmla="*/ 1828016 w 1828016"/>
              <a:gd name="connsiteY1-94" fmla="*/ 0 h 1296143"/>
              <a:gd name="connsiteX2-95" fmla="*/ 1790761 w 1828016"/>
              <a:gd name="connsiteY2-96" fmla="*/ 1247375 h 1296143"/>
              <a:gd name="connsiteX3-97" fmla="*/ 0 w 1828016"/>
              <a:gd name="connsiteY3-98" fmla="*/ 1296143 h 1296143"/>
              <a:gd name="connsiteX4-99" fmla="*/ 243840 w 1828016"/>
              <a:gd name="connsiteY4-100" fmla="*/ 0 h 1296143"/>
              <a:gd name="connsiteX0-101" fmla="*/ 207672 w 1828016"/>
              <a:gd name="connsiteY0-102" fmla="*/ 12192 h 1296143"/>
              <a:gd name="connsiteX1-103" fmla="*/ 1828016 w 1828016"/>
              <a:gd name="connsiteY1-104" fmla="*/ 0 h 1296143"/>
              <a:gd name="connsiteX2-105" fmla="*/ 1790761 w 1828016"/>
              <a:gd name="connsiteY2-106" fmla="*/ 1247375 h 1296143"/>
              <a:gd name="connsiteX3-107" fmla="*/ 0 w 1828016"/>
              <a:gd name="connsiteY3-108" fmla="*/ 1296143 h 1296143"/>
              <a:gd name="connsiteX4-109" fmla="*/ 207672 w 1828016"/>
              <a:gd name="connsiteY4-110" fmla="*/ 12192 h 12961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8016" h="1296143">
                <a:moveTo>
                  <a:pt x="207672" y="12192"/>
                </a:moveTo>
                <a:lnTo>
                  <a:pt x="1828016" y="0"/>
                </a:lnTo>
                <a:lnTo>
                  <a:pt x="1790761" y="1247375"/>
                </a:lnTo>
                <a:lnTo>
                  <a:pt x="0" y="1296143"/>
                </a:lnTo>
                <a:lnTo>
                  <a:pt x="207672" y="12192"/>
                </a:lnTo>
                <a:close/>
              </a:path>
            </a:pathLst>
          </a:custGeom>
          <a:gradFill flip="none" rotWithShape="1">
            <a:gsLst>
              <a:gs pos="0">
                <a:srgbClr val="F79646">
                  <a:lumMod val="75000"/>
                  <a:alpha val="83000"/>
                </a:srgbClr>
              </a:gs>
              <a:gs pos="100000">
                <a:sysClr val="window" lastClr="FFFFFF"/>
              </a:gs>
            </a:gsLst>
            <a:lin ang="54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8" name="矩形 11"/>
          <p:cNvSpPr/>
          <p:nvPr/>
        </p:nvSpPr>
        <p:spPr>
          <a:xfrm>
            <a:off x="9942671" y="5852890"/>
            <a:ext cx="2195059" cy="948485"/>
          </a:xfrm>
          <a:custGeom>
            <a:avLst/>
            <a:gdLst>
              <a:gd name="connsiteX0" fmla="*/ 0 w 1584176"/>
              <a:gd name="connsiteY0" fmla="*/ 0 h 1296143"/>
              <a:gd name="connsiteX1" fmla="*/ 1584176 w 1584176"/>
              <a:gd name="connsiteY1" fmla="*/ 0 h 1296143"/>
              <a:gd name="connsiteX2" fmla="*/ 1584176 w 1584176"/>
              <a:gd name="connsiteY2" fmla="*/ 1296143 h 1296143"/>
              <a:gd name="connsiteX3" fmla="*/ 0 w 1584176"/>
              <a:gd name="connsiteY3" fmla="*/ 1296143 h 1296143"/>
              <a:gd name="connsiteX4" fmla="*/ 0 w 1584176"/>
              <a:gd name="connsiteY4" fmla="*/ 0 h 1296143"/>
              <a:gd name="connsiteX0-1" fmla="*/ 402336 w 1986512"/>
              <a:gd name="connsiteY0-2" fmla="*/ 0 h 1296143"/>
              <a:gd name="connsiteX1-3" fmla="*/ 1986512 w 1986512"/>
              <a:gd name="connsiteY1-4" fmla="*/ 0 h 1296143"/>
              <a:gd name="connsiteX2-5" fmla="*/ 1986512 w 1986512"/>
              <a:gd name="connsiteY2-6" fmla="*/ 1296143 h 1296143"/>
              <a:gd name="connsiteX3-7" fmla="*/ 0 w 1986512"/>
              <a:gd name="connsiteY3-8" fmla="*/ 1283951 h 1296143"/>
              <a:gd name="connsiteX4-9" fmla="*/ 402336 w 1986512"/>
              <a:gd name="connsiteY4-10" fmla="*/ 0 h 1296143"/>
              <a:gd name="connsiteX0-11" fmla="*/ 402336 w 1986512"/>
              <a:gd name="connsiteY0-12" fmla="*/ 0 h 1283951"/>
              <a:gd name="connsiteX1-13" fmla="*/ 1986512 w 1986512"/>
              <a:gd name="connsiteY1-14" fmla="*/ 0 h 1283951"/>
              <a:gd name="connsiteX2-15" fmla="*/ 1815824 w 1986512"/>
              <a:gd name="connsiteY2-16" fmla="*/ 1283951 h 1283951"/>
              <a:gd name="connsiteX3-17" fmla="*/ 0 w 1986512"/>
              <a:gd name="connsiteY3-18" fmla="*/ 1283951 h 1283951"/>
              <a:gd name="connsiteX4-19" fmla="*/ 402336 w 1986512"/>
              <a:gd name="connsiteY4-20" fmla="*/ 0 h 1283951"/>
              <a:gd name="connsiteX0-21" fmla="*/ 597408 w 2181584"/>
              <a:gd name="connsiteY0-22" fmla="*/ 0 h 1283951"/>
              <a:gd name="connsiteX1-23" fmla="*/ 2181584 w 2181584"/>
              <a:gd name="connsiteY1-24" fmla="*/ 0 h 1283951"/>
              <a:gd name="connsiteX2-25" fmla="*/ 2010896 w 2181584"/>
              <a:gd name="connsiteY2-26" fmla="*/ 1283951 h 1283951"/>
              <a:gd name="connsiteX3-27" fmla="*/ 0 w 2181584"/>
              <a:gd name="connsiteY3-28" fmla="*/ 1283951 h 1283951"/>
              <a:gd name="connsiteX4-29" fmla="*/ 597408 w 2181584"/>
              <a:gd name="connsiteY4-30" fmla="*/ 0 h 1283951"/>
              <a:gd name="connsiteX0-31" fmla="*/ 597408 w 2181584"/>
              <a:gd name="connsiteY0-32" fmla="*/ 0 h 1283951"/>
              <a:gd name="connsiteX1-33" fmla="*/ 2181584 w 2181584"/>
              <a:gd name="connsiteY1-34" fmla="*/ 0 h 1283951"/>
              <a:gd name="connsiteX2-35" fmla="*/ 1815824 w 2181584"/>
              <a:gd name="connsiteY2-36" fmla="*/ 1271759 h 1283951"/>
              <a:gd name="connsiteX3-37" fmla="*/ 0 w 2181584"/>
              <a:gd name="connsiteY3-38" fmla="*/ 1283951 h 1283951"/>
              <a:gd name="connsiteX4-39" fmla="*/ 597408 w 2181584"/>
              <a:gd name="connsiteY4-40" fmla="*/ 0 h 1283951"/>
              <a:gd name="connsiteX0-41" fmla="*/ 426720 w 2010896"/>
              <a:gd name="connsiteY0-42" fmla="*/ 0 h 1283951"/>
              <a:gd name="connsiteX1-43" fmla="*/ 2010896 w 2010896"/>
              <a:gd name="connsiteY1-44" fmla="*/ 0 h 1283951"/>
              <a:gd name="connsiteX2-45" fmla="*/ 1645136 w 2010896"/>
              <a:gd name="connsiteY2-46" fmla="*/ 1271759 h 1283951"/>
              <a:gd name="connsiteX3-47" fmla="*/ 0 w 2010896"/>
              <a:gd name="connsiteY3-48" fmla="*/ 1283951 h 1283951"/>
              <a:gd name="connsiteX4-49" fmla="*/ 426720 w 2010896"/>
              <a:gd name="connsiteY4-50" fmla="*/ 0 h 1283951"/>
              <a:gd name="connsiteX0-51" fmla="*/ 231648 w 1815824"/>
              <a:gd name="connsiteY0-52" fmla="*/ 0 h 1283951"/>
              <a:gd name="connsiteX1-53" fmla="*/ 1815824 w 1815824"/>
              <a:gd name="connsiteY1-54" fmla="*/ 0 h 1283951"/>
              <a:gd name="connsiteX2-55" fmla="*/ 1450064 w 1815824"/>
              <a:gd name="connsiteY2-56" fmla="*/ 1271759 h 1283951"/>
              <a:gd name="connsiteX3-57" fmla="*/ 0 w 1815824"/>
              <a:gd name="connsiteY3-58" fmla="*/ 1283951 h 1283951"/>
              <a:gd name="connsiteX4-59" fmla="*/ 231648 w 1815824"/>
              <a:gd name="connsiteY4-60" fmla="*/ 0 h 1283951"/>
              <a:gd name="connsiteX0-61" fmla="*/ 390144 w 1974320"/>
              <a:gd name="connsiteY0-62" fmla="*/ 0 h 1283951"/>
              <a:gd name="connsiteX1-63" fmla="*/ 1974320 w 1974320"/>
              <a:gd name="connsiteY1-64" fmla="*/ 0 h 1283951"/>
              <a:gd name="connsiteX2-65" fmla="*/ 1608560 w 1974320"/>
              <a:gd name="connsiteY2-66" fmla="*/ 1271759 h 1283951"/>
              <a:gd name="connsiteX3-67" fmla="*/ 0 w 1974320"/>
              <a:gd name="connsiteY3-68" fmla="*/ 1283951 h 1283951"/>
              <a:gd name="connsiteX4-69" fmla="*/ 390144 w 1974320"/>
              <a:gd name="connsiteY4-70" fmla="*/ 0 h 1283951"/>
              <a:gd name="connsiteX0-71" fmla="*/ 243840 w 1828016"/>
              <a:gd name="connsiteY0-72" fmla="*/ 0 h 1296143"/>
              <a:gd name="connsiteX1-73" fmla="*/ 1828016 w 1828016"/>
              <a:gd name="connsiteY1-74" fmla="*/ 0 h 1296143"/>
              <a:gd name="connsiteX2-75" fmla="*/ 1462256 w 1828016"/>
              <a:gd name="connsiteY2-76" fmla="*/ 1271759 h 1296143"/>
              <a:gd name="connsiteX3-77" fmla="*/ 0 w 1828016"/>
              <a:gd name="connsiteY3-78" fmla="*/ 1296143 h 1296143"/>
              <a:gd name="connsiteX4-79" fmla="*/ 243840 w 1828016"/>
              <a:gd name="connsiteY4-80" fmla="*/ 0 h 1296143"/>
              <a:gd name="connsiteX0-81" fmla="*/ 243840 w 1828016"/>
              <a:gd name="connsiteY0-82" fmla="*/ 0 h 1296143"/>
              <a:gd name="connsiteX1-83" fmla="*/ 1828016 w 1828016"/>
              <a:gd name="connsiteY1-84" fmla="*/ 0 h 1296143"/>
              <a:gd name="connsiteX2-85" fmla="*/ 1730480 w 1828016"/>
              <a:gd name="connsiteY2-86" fmla="*/ 1247375 h 1296143"/>
              <a:gd name="connsiteX3-87" fmla="*/ 0 w 1828016"/>
              <a:gd name="connsiteY3-88" fmla="*/ 1296143 h 1296143"/>
              <a:gd name="connsiteX4-89" fmla="*/ 243840 w 1828016"/>
              <a:gd name="connsiteY4-90" fmla="*/ 0 h 1296143"/>
              <a:gd name="connsiteX0-91" fmla="*/ 243840 w 2031884"/>
              <a:gd name="connsiteY0-92" fmla="*/ 0 h 1296143"/>
              <a:gd name="connsiteX1-93" fmla="*/ 1828016 w 2031884"/>
              <a:gd name="connsiteY1-94" fmla="*/ 0 h 1296143"/>
              <a:gd name="connsiteX2-95" fmla="*/ 2031884 w 2031884"/>
              <a:gd name="connsiteY2-96" fmla="*/ 1235183 h 1296143"/>
              <a:gd name="connsiteX3-97" fmla="*/ 0 w 2031884"/>
              <a:gd name="connsiteY3-98" fmla="*/ 1296143 h 1296143"/>
              <a:gd name="connsiteX4-99" fmla="*/ 243840 w 2031884"/>
              <a:gd name="connsiteY4-100" fmla="*/ 0 h 1296143"/>
              <a:gd name="connsiteX0-101" fmla="*/ 62997 w 1851041"/>
              <a:gd name="connsiteY0-102" fmla="*/ 0 h 1296143"/>
              <a:gd name="connsiteX1-103" fmla="*/ 1647173 w 1851041"/>
              <a:gd name="connsiteY1-104" fmla="*/ 0 h 1296143"/>
              <a:gd name="connsiteX2-105" fmla="*/ 1851041 w 1851041"/>
              <a:gd name="connsiteY2-106" fmla="*/ 1235183 h 1296143"/>
              <a:gd name="connsiteX3-107" fmla="*/ 0 w 1851041"/>
              <a:gd name="connsiteY3-108" fmla="*/ 1296143 h 1296143"/>
              <a:gd name="connsiteX4-109" fmla="*/ 62997 w 1851041"/>
              <a:gd name="connsiteY4-110" fmla="*/ 0 h 1296143"/>
              <a:gd name="connsiteX0-111" fmla="*/ 0 w 1788044"/>
              <a:gd name="connsiteY0-112" fmla="*/ 0 h 1296143"/>
              <a:gd name="connsiteX1-113" fmla="*/ 1584176 w 1788044"/>
              <a:gd name="connsiteY1-114" fmla="*/ 0 h 1296143"/>
              <a:gd name="connsiteX2-115" fmla="*/ 1788044 w 1788044"/>
              <a:gd name="connsiteY2-116" fmla="*/ 1235183 h 1296143"/>
              <a:gd name="connsiteX3-117" fmla="*/ 298689 w 1788044"/>
              <a:gd name="connsiteY3-118" fmla="*/ 1296143 h 1296143"/>
              <a:gd name="connsiteX4-119" fmla="*/ 0 w 1788044"/>
              <a:gd name="connsiteY4-120" fmla="*/ 0 h 1296143"/>
              <a:gd name="connsiteX0-121" fmla="*/ 50940 w 1838984"/>
              <a:gd name="connsiteY0-122" fmla="*/ 0 h 1247375"/>
              <a:gd name="connsiteX1-123" fmla="*/ 1635116 w 1838984"/>
              <a:gd name="connsiteY1-124" fmla="*/ 0 h 1247375"/>
              <a:gd name="connsiteX2-125" fmla="*/ 1838984 w 1838984"/>
              <a:gd name="connsiteY2-126" fmla="*/ 1235183 h 1247375"/>
              <a:gd name="connsiteX3-127" fmla="*/ 0 w 1838984"/>
              <a:gd name="connsiteY3-128" fmla="*/ 1247375 h 1247375"/>
              <a:gd name="connsiteX4-129" fmla="*/ 50940 w 1838984"/>
              <a:gd name="connsiteY4-130" fmla="*/ 0 h 1247375"/>
              <a:gd name="connsiteX0-131" fmla="*/ 50940 w 1947490"/>
              <a:gd name="connsiteY0-132" fmla="*/ 0 h 1247375"/>
              <a:gd name="connsiteX1-133" fmla="*/ 1635116 w 1947490"/>
              <a:gd name="connsiteY1-134" fmla="*/ 0 h 1247375"/>
              <a:gd name="connsiteX2-135" fmla="*/ 1947490 w 1947490"/>
              <a:gd name="connsiteY2-136" fmla="*/ 1247375 h 1247375"/>
              <a:gd name="connsiteX3-137" fmla="*/ 0 w 1947490"/>
              <a:gd name="connsiteY3-138" fmla="*/ 1247375 h 1247375"/>
              <a:gd name="connsiteX4-139" fmla="*/ 50940 w 1947490"/>
              <a:gd name="connsiteY4-140" fmla="*/ 0 h 1247375"/>
              <a:gd name="connsiteX0-141" fmla="*/ 50940 w 1947490"/>
              <a:gd name="connsiteY0-142" fmla="*/ 12192 h 1259567"/>
              <a:gd name="connsiteX1-143" fmla="*/ 1598947 w 1947490"/>
              <a:gd name="connsiteY1-144" fmla="*/ 0 h 1259567"/>
              <a:gd name="connsiteX2-145" fmla="*/ 1947490 w 1947490"/>
              <a:gd name="connsiteY2-146" fmla="*/ 1259567 h 1259567"/>
              <a:gd name="connsiteX3-147" fmla="*/ 0 w 1947490"/>
              <a:gd name="connsiteY3-148" fmla="*/ 1259567 h 1259567"/>
              <a:gd name="connsiteX4-149" fmla="*/ 50940 w 1947490"/>
              <a:gd name="connsiteY4-150" fmla="*/ 12192 h 1259567"/>
              <a:gd name="connsiteX0-151" fmla="*/ 50940 w 2100149"/>
              <a:gd name="connsiteY0-152" fmla="*/ 12192 h 1259567"/>
              <a:gd name="connsiteX1-153" fmla="*/ 1598947 w 2100149"/>
              <a:gd name="connsiteY1-154" fmla="*/ 0 h 1259567"/>
              <a:gd name="connsiteX2-155" fmla="*/ 2100149 w 2100149"/>
              <a:gd name="connsiteY2-156" fmla="*/ 1259567 h 1259567"/>
              <a:gd name="connsiteX3-157" fmla="*/ 0 w 2100149"/>
              <a:gd name="connsiteY3-158" fmla="*/ 1259567 h 1259567"/>
              <a:gd name="connsiteX4-159" fmla="*/ 50940 w 2100149"/>
              <a:gd name="connsiteY4-160" fmla="*/ 12192 h 1259567"/>
              <a:gd name="connsiteX0-161" fmla="*/ 50940 w 2170607"/>
              <a:gd name="connsiteY0-162" fmla="*/ 12192 h 1259567"/>
              <a:gd name="connsiteX1-163" fmla="*/ 1598947 w 2170607"/>
              <a:gd name="connsiteY1-164" fmla="*/ 0 h 1259567"/>
              <a:gd name="connsiteX2-165" fmla="*/ 2170607 w 2170607"/>
              <a:gd name="connsiteY2-166" fmla="*/ 1259567 h 1259567"/>
              <a:gd name="connsiteX3-167" fmla="*/ 0 w 2170607"/>
              <a:gd name="connsiteY3-168" fmla="*/ 1259567 h 1259567"/>
              <a:gd name="connsiteX4-169" fmla="*/ 50940 w 2170607"/>
              <a:gd name="connsiteY4-170" fmla="*/ 12192 h 12595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0607" h="1259567">
                <a:moveTo>
                  <a:pt x="50940" y="12192"/>
                </a:moveTo>
                <a:lnTo>
                  <a:pt x="1598947" y="0"/>
                </a:lnTo>
                <a:lnTo>
                  <a:pt x="2170607" y="1259567"/>
                </a:lnTo>
                <a:lnTo>
                  <a:pt x="0" y="1259567"/>
                </a:lnTo>
                <a:lnTo>
                  <a:pt x="50940" y="12192"/>
                </a:lnTo>
                <a:close/>
              </a:path>
            </a:pathLst>
          </a:custGeom>
          <a:gradFill flip="none" rotWithShape="1">
            <a:gsLst>
              <a:gs pos="0">
                <a:srgbClr val="FFC000">
                  <a:alpha val="78000"/>
                </a:srgbClr>
              </a:gs>
              <a:gs pos="100000">
                <a:sysClr val="window" lastClr="FFFFFF"/>
              </a:gs>
            </a:gsLst>
            <a:lin ang="54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9" name="TextBox 32"/>
          <p:cNvSpPr txBox="1"/>
          <p:nvPr/>
        </p:nvSpPr>
        <p:spPr>
          <a:xfrm>
            <a:off x="5389499" y="3140969"/>
            <a:ext cx="1279238" cy="1172629"/>
          </a:xfrm>
          <a:prstGeom prst="rect">
            <a:avLst/>
          </a:prstGeom>
          <a:noFill/>
        </p:spPr>
        <p:txBody>
          <a:bodyPr wrap="square" rtlCol="0">
            <a:spAutoFit/>
          </a:bodyPr>
          <a:lstStyle/>
          <a:p>
            <a:pPr algn="ctr">
              <a:lnSpc>
                <a:spcPct val="130000"/>
              </a:lnSpc>
              <a:defRPr/>
            </a:pPr>
            <a:r>
              <a:rPr lang="en-US" altLang="zh-CN" sz="5400" b="1" kern="0" dirty="0">
                <a:solidFill>
                  <a:sysClr val="window" lastClr="FFFFFF"/>
                </a:solidFill>
                <a:latin typeface="Arial Black" panose="020B0A04020102020204" pitchFamily="34" charset="0"/>
                <a:ea typeface="微软雅黑" panose="020B0503020204020204" pitchFamily="34" charset="-122"/>
              </a:rPr>
              <a:t>01</a:t>
            </a:r>
            <a:endParaRPr lang="zh-CN" altLang="en-US" sz="5400" b="1" kern="0" dirty="0">
              <a:solidFill>
                <a:sysClr val="window" lastClr="FFFFFF"/>
              </a:solidFill>
              <a:latin typeface="Arial Black" panose="020B0A04020102020204" pitchFamily="34" charset="0"/>
              <a:ea typeface="微软雅黑" panose="020B0503020204020204" pitchFamily="34" charset="-122"/>
            </a:endParaRPr>
          </a:p>
        </p:txBody>
      </p:sp>
      <p:sp>
        <p:nvSpPr>
          <p:cNvPr id="20" name="TextBox 33"/>
          <p:cNvSpPr txBox="1"/>
          <p:nvPr/>
        </p:nvSpPr>
        <p:spPr>
          <a:xfrm>
            <a:off x="5287363" y="4344545"/>
            <a:ext cx="1400499" cy="812530"/>
          </a:xfrm>
          <a:prstGeom prst="rect">
            <a:avLst/>
          </a:prstGeom>
          <a:noFill/>
        </p:spPr>
        <p:txBody>
          <a:bodyPr wrap="square" rtlCol="0">
            <a:spAutoFit/>
          </a:bodyPr>
          <a:lstStyle/>
          <a:p>
            <a:pPr lvl="0" algn="just">
              <a:lnSpc>
                <a:spcPct val="13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即时通讯体系。</a:t>
            </a:r>
          </a:p>
        </p:txBody>
      </p:sp>
      <p:sp>
        <p:nvSpPr>
          <p:cNvPr id="21" name="矩形 20"/>
          <p:cNvSpPr/>
          <p:nvPr/>
        </p:nvSpPr>
        <p:spPr>
          <a:xfrm>
            <a:off x="5359370" y="4167632"/>
            <a:ext cx="1296144" cy="125464"/>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2" name="TextBox 35"/>
          <p:cNvSpPr txBox="1"/>
          <p:nvPr/>
        </p:nvSpPr>
        <p:spPr>
          <a:xfrm>
            <a:off x="6951999" y="2492897"/>
            <a:ext cx="1279238" cy="1172629"/>
          </a:xfrm>
          <a:prstGeom prst="rect">
            <a:avLst/>
          </a:prstGeom>
          <a:noFill/>
        </p:spPr>
        <p:txBody>
          <a:bodyPr wrap="square" rtlCol="0">
            <a:spAutoFit/>
          </a:bodyPr>
          <a:lstStyle/>
          <a:p>
            <a:pPr algn="ctr">
              <a:lnSpc>
                <a:spcPct val="130000"/>
              </a:lnSpc>
              <a:defRPr/>
            </a:pPr>
            <a:r>
              <a:rPr lang="en-US" altLang="zh-CN" sz="5400" b="1" kern="0" dirty="0">
                <a:solidFill>
                  <a:sysClr val="window" lastClr="FFFFFF"/>
                </a:solidFill>
                <a:latin typeface="Arial Black" panose="020B0A04020102020204" pitchFamily="34" charset="0"/>
                <a:ea typeface="微软雅黑" panose="020B0503020204020204" pitchFamily="34" charset="-122"/>
              </a:rPr>
              <a:t>02</a:t>
            </a:r>
            <a:endParaRPr lang="zh-CN" altLang="en-US" sz="5400" b="1" kern="0" dirty="0">
              <a:solidFill>
                <a:sysClr val="window" lastClr="FFFFFF"/>
              </a:solidFill>
              <a:latin typeface="Arial Black" panose="020B0A04020102020204" pitchFamily="34" charset="0"/>
              <a:ea typeface="微软雅黑" panose="020B0503020204020204" pitchFamily="34" charset="-122"/>
            </a:endParaRPr>
          </a:p>
        </p:txBody>
      </p:sp>
      <p:sp>
        <p:nvSpPr>
          <p:cNvPr id="23" name="TextBox 36"/>
          <p:cNvSpPr txBox="1"/>
          <p:nvPr/>
        </p:nvSpPr>
        <p:spPr>
          <a:xfrm>
            <a:off x="6849863" y="3696473"/>
            <a:ext cx="1400499" cy="1892826"/>
          </a:xfrm>
          <a:prstGeom prst="rect">
            <a:avLst/>
          </a:prstGeom>
          <a:noFill/>
        </p:spPr>
        <p:txBody>
          <a:bodyPr wrap="square" rtlCol="0">
            <a:spAutoFit/>
          </a:bodyPr>
          <a:lstStyle/>
          <a:p>
            <a:pPr lvl="0" algn="just">
              <a:lnSpc>
                <a:spcPct val="13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帐号体系。腾讯的帐号体系及等级体系相当完善。</a:t>
            </a:r>
          </a:p>
        </p:txBody>
      </p:sp>
      <p:sp>
        <p:nvSpPr>
          <p:cNvPr id="26" name="矩形 25"/>
          <p:cNvSpPr/>
          <p:nvPr/>
        </p:nvSpPr>
        <p:spPr>
          <a:xfrm>
            <a:off x="6921870" y="3519560"/>
            <a:ext cx="1296144" cy="125464"/>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7" name="TextBox 38"/>
          <p:cNvSpPr txBox="1"/>
          <p:nvPr/>
        </p:nvSpPr>
        <p:spPr>
          <a:xfrm>
            <a:off x="8557851" y="1628801"/>
            <a:ext cx="1279238" cy="1172629"/>
          </a:xfrm>
          <a:prstGeom prst="rect">
            <a:avLst/>
          </a:prstGeom>
          <a:noFill/>
        </p:spPr>
        <p:txBody>
          <a:bodyPr wrap="square" rtlCol="0">
            <a:spAutoFit/>
          </a:bodyPr>
          <a:lstStyle/>
          <a:p>
            <a:pPr algn="ctr">
              <a:lnSpc>
                <a:spcPct val="130000"/>
              </a:lnSpc>
              <a:defRPr/>
            </a:pPr>
            <a:r>
              <a:rPr lang="en-US" altLang="zh-CN" sz="5400" b="1" kern="0" dirty="0">
                <a:solidFill>
                  <a:sysClr val="window" lastClr="FFFFFF"/>
                </a:solidFill>
                <a:latin typeface="Arial Black" panose="020B0A04020102020204" pitchFamily="34" charset="0"/>
                <a:ea typeface="微软雅黑" panose="020B0503020204020204" pitchFamily="34" charset="-122"/>
              </a:rPr>
              <a:t>03</a:t>
            </a:r>
            <a:endParaRPr lang="zh-CN" altLang="en-US" sz="5400" b="1" kern="0" dirty="0">
              <a:solidFill>
                <a:sysClr val="window" lastClr="FFFFFF"/>
              </a:solidFill>
              <a:latin typeface="Arial Black" panose="020B0A04020102020204" pitchFamily="34" charset="0"/>
              <a:ea typeface="微软雅黑" panose="020B0503020204020204" pitchFamily="34" charset="-122"/>
            </a:endParaRPr>
          </a:p>
        </p:txBody>
      </p:sp>
      <p:sp>
        <p:nvSpPr>
          <p:cNvPr id="28" name="TextBox 39"/>
          <p:cNvSpPr txBox="1"/>
          <p:nvPr/>
        </p:nvSpPr>
        <p:spPr>
          <a:xfrm>
            <a:off x="8455715" y="2832377"/>
            <a:ext cx="1400499" cy="1892826"/>
          </a:xfrm>
          <a:prstGeom prst="rect">
            <a:avLst/>
          </a:prstGeom>
          <a:noFill/>
        </p:spPr>
        <p:txBody>
          <a:bodyPr wrap="square" rtlCol="0">
            <a:spAutoFit/>
          </a:bodyPr>
          <a:lstStyle/>
          <a:p>
            <a:pPr lvl="0" algn="just">
              <a:lnSpc>
                <a:spcPct val="13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金融体系。虚拟流通货币</a:t>
            </a:r>
            <a:r>
              <a:rPr lang="en-US" altLang="zh-CN" kern="0" dirty="0">
                <a:solidFill>
                  <a:sysClr val="window" lastClr="FFFFFF"/>
                </a:solidFill>
                <a:latin typeface="微软雅黑" panose="020B0503020204020204" pitchFamily="34" charset="-122"/>
                <a:ea typeface="微软雅黑" panose="020B0503020204020204" pitchFamily="34" charset="-122"/>
              </a:rPr>
              <a:t>Q</a:t>
            </a:r>
            <a:r>
              <a:rPr lang="zh-CN" altLang="en-US" kern="0" dirty="0">
                <a:solidFill>
                  <a:sysClr val="window" lastClr="FFFFFF"/>
                </a:solidFill>
                <a:latin typeface="微软雅黑" panose="020B0503020204020204" pitchFamily="34" charset="-122"/>
                <a:ea typeface="微软雅黑" panose="020B0503020204020204" pitchFamily="34" charset="-122"/>
              </a:rPr>
              <a:t>币、支付系统财付通。</a:t>
            </a:r>
          </a:p>
        </p:txBody>
      </p:sp>
      <p:sp>
        <p:nvSpPr>
          <p:cNvPr id="29" name="矩形 28"/>
          <p:cNvSpPr/>
          <p:nvPr/>
        </p:nvSpPr>
        <p:spPr>
          <a:xfrm>
            <a:off x="8527722" y="2655464"/>
            <a:ext cx="1296144" cy="125464"/>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0" name="TextBox 41"/>
          <p:cNvSpPr txBox="1"/>
          <p:nvPr/>
        </p:nvSpPr>
        <p:spPr>
          <a:xfrm>
            <a:off x="10071960" y="1979557"/>
            <a:ext cx="1279238" cy="1172629"/>
          </a:xfrm>
          <a:prstGeom prst="rect">
            <a:avLst/>
          </a:prstGeom>
          <a:noFill/>
        </p:spPr>
        <p:txBody>
          <a:bodyPr wrap="square" rtlCol="0">
            <a:spAutoFit/>
          </a:bodyPr>
          <a:lstStyle/>
          <a:p>
            <a:pPr algn="ctr">
              <a:lnSpc>
                <a:spcPct val="130000"/>
              </a:lnSpc>
              <a:defRPr/>
            </a:pPr>
            <a:r>
              <a:rPr lang="en-US" altLang="zh-CN" sz="5400" b="1" kern="0" dirty="0">
                <a:solidFill>
                  <a:sysClr val="window" lastClr="FFFFFF"/>
                </a:solidFill>
                <a:latin typeface="Arial Black" panose="020B0A04020102020204" pitchFamily="34" charset="0"/>
                <a:ea typeface="微软雅黑" panose="020B0503020204020204" pitchFamily="34" charset="-122"/>
              </a:rPr>
              <a:t>04</a:t>
            </a:r>
            <a:endParaRPr lang="zh-CN" altLang="en-US" sz="5400" b="1" kern="0" dirty="0">
              <a:solidFill>
                <a:sysClr val="window" lastClr="FFFFFF"/>
              </a:solidFill>
              <a:latin typeface="Arial Black" panose="020B0A04020102020204" pitchFamily="34" charset="0"/>
              <a:ea typeface="微软雅黑" panose="020B0503020204020204" pitchFamily="34" charset="-122"/>
            </a:endParaRPr>
          </a:p>
        </p:txBody>
      </p:sp>
      <p:sp>
        <p:nvSpPr>
          <p:cNvPr id="31" name="TextBox 42"/>
          <p:cNvSpPr txBox="1"/>
          <p:nvPr/>
        </p:nvSpPr>
        <p:spPr>
          <a:xfrm>
            <a:off x="10030784" y="3183133"/>
            <a:ext cx="1400499" cy="2252924"/>
          </a:xfrm>
          <a:prstGeom prst="rect">
            <a:avLst/>
          </a:prstGeom>
          <a:noFill/>
        </p:spPr>
        <p:txBody>
          <a:bodyPr wrap="square" rtlCol="0">
            <a:spAutoFit/>
          </a:bodyPr>
          <a:lstStyle/>
          <a:p>
            <a:pPr lvl="0" algn="just">
              <a:lnSpc>
                <a:spcPct val="13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数字化内容的增值服务。互联网增值业务，占据其公司总收入的</a:t>
            </a:r>
            <a:r>
              <a:rPr lang="en-US" altLang="zh-CN" kern="0" dirty="0">
                <a:solidFill>
                  <a:sysClr val="window" lastClr="FFFFFF"/>
                </a:solidFill>
                <a:latin typeface="微软雅黑" panose="020B0503020204020204" pitchFamily="34" charset="-122"/>
                <a:ea typeface="微软雅黑" panose="020B0503020204020204" pitchFamily="34" charset="-122"/>
              </a:rPr>
              <a:t>80%</a:t>
            </a:r>
            <a:r>
              <a:rPr lang="zh-CN" altLang="en-US" kern="0" dirty="0">
                <a:solidFill>
                  <a:sysClr val="window" lastClr="FFFFFF"/>
                </a:solidFill>
                <a:latin typeface="微软雅黑" panose="020B0503020204020204" pitchFamily="34" charset="-122"/>
                <a:ea typeface="微软雅黑" panose="020B0503020204020204" pitchFamily="34" charset="-122"/>
              </a:rPr>
              <a:t>。</a:t>
            </a:r>
          </a:p>
        </p:txBody>
      </p:sp>
      <p:sp>
        <p:nvSpPr>
          <p:cNvPr id="32" name="矩形 31"/>
          <p:cNvSpPr/>
          <p:nvPr/>
        </p:nvSpPr>
        <p:spPr>
          <a:xfrm>
            <a:off x="10102791" y="3006220"/>
            <a:ext cx="1296144" cy="125464"/>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内部环境分析（企业资源、能力及核心竞争力分析）</a:t>
            </a:r>
            <a:endParaRPr lang="zh-CN" altLang="zh-CN" sz="1800" dirty="0"/>
          </a:p>
        </p:txBody>
      </p:sp>
      <p:sp>
        <p:nvSpPr>
          <p:cNvPr id="15" name="矩形 14"/>
          <p:cNvSpPr/>
          <p:nvPr/>
        </p:nvSpPr>
        <p:spPr>
          <a:xfrm>
            <a:off x="2351586" y="1536408"/>
            <a:ext cx="5760639" cy="452432"/>
          </a:xfrm>
          <a:prstGeom prst="rect">
            <a:avLst/>
          </a:prstGeom>
        </p:spPr>
        <p:txBody>
          <a:bodyPr wrap="square">
            <a:spAutoFit/>
          </a:bodyPr>
          <a:lstStyle/>
          <a:p>
            <a:pPr>
              <a:lnSpc>
                <a:spcPct val="130000"/>
              </a:lnSpc>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grpSp>
        <p:nvGrpSpPr>
          <p:cNvPr id="33" name="组合 32"/>
          <p:cNvGrpSpPr/>
          <p:nvPr/>
        </p:nvGrpSpPr>
        <p:grpSpPr>
          <a:xfrm>
            <a:off x="997058" y="2132857"/>
            <a:ext cx="10859583" cy="461665"/>
            <a:chOff x="1000232" y="4346522"/>
            <a:chExt cx="10859583" cy="461665"/>
          </a:xfrm>
        </p:grpSpPr>
        <p:sp>
          <p:nvSpPr>
            <p:cNvPr id="34" name="矩形 33"/>
            <p:cNvSpPr/>
            <p:nvPr/>
          </p:nvSpPr>
          <p:spPr>
            <a:xfrm>
              <a:off x="1490663" y="4392688"/>
              <a:ext cx="10369152" cy="36625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a:spLocks noChangeArrowheads="1"/>
            </p:cNvSpPr>
            <p:nvPr/>
          </p:nvSpPr>
          <p:spPr bwMode="auto">
            <a:xfrm>
              <a:off x="1490663" y="4346522"/>
              <a:ext cx="7416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chemeClr val="bg1"/>
                  </a:solidFill>
                  <a:latin typeface="华康俪金黑W8(P)" pitchFamily="34" charset="-122"/>
                  <a:ea typeface="华康俪金黑W8(P)" pitchFamily="34" charset="-122"/>
                </a:rPr>
                <a:t>核心竞争能力的评估</a:t>
              </a:r>
            </a:p>
          </p:txBody>
        </p:sp>
        <p:sp>
          <p:nvSpPr>
            <p:cNvPr id="36" name="TextBox 47"/>
            <p:cNvSpPr txBox="1"/>
            <p:nvPr/>
          </p:nvSpPr>
          <p:spPr>
            <a:xfrm>
              <a:off x="1000232" y="4392688"/>
              <a:ext cx="490431" cy="369332"/>
            </a:xfrm>
            <a:prstGeom prst="rect">
              <a:avLst/>
            </a:prstGeom>
            <a:solidFill>
              <a:schemeClr val="tx1">
                <a:lumMod val="75000"/>
                <a:lumOff val="25000"/>
              </a:schemeClr>
            </a:solidFill>
          </p:spPr>
          <p:txBody>
            <a:bodyPr wrap="square" rtlCol="0">
              <a:spAutoFit/>
            </a:bodyPr>
            <a:lstStyle/>
            <a:p>
              <a:pPr algn="ctr"/>
              <a:r>
                <a:rPr lang="en-US" altLang="zh-CN" dirty="0">
                  <a:solidFill>
                    <a:schemeClr val="bg1"/>
                  </a:solidFill>
                  <a:latin typeface="Impact" panose="020B0806030902050204" pitchFamily="34" charset="0"/>
                  <a:ea typeface="Arial Unicode MS" pitchFamily="34" charset="-122"/>
                  <a:cs typeface="Arial Unicode MS" pitchFamily="34" charset="-122"/>
                </a:rPr>
                <a:t>02</a:t>
              </a:r>
              <a:endParaRPr lang="zh-CN" altLang="en-US" dirty="0">
                <a:solidFill>
                  <a:schemeClr val="bg1"/>
                </a:solidFill>
                <a:latin typeface="Impact" panose="020B0806030902050204" pitchFamily="34" charset="0"/>
                <a:ea typeface="Arial Unicode MS" pitchFamily="34" charset="-122"/>
                <a:cs typeface="Arial Unicode MS" pitchFamily="34" charset="-122"/>
              </a:endParaRPr>
            </a:p>
          </p:txBody>
        </p:sp>
      </p:grpSp>
      <p:sp>
        <p:nvSpPr>
          <p:cNvPr id="37" name="TextBox 6"/>
          <p:cNvSpPr txBox="1"/>
          <p:nvPr/>
        </p:nvSpPr>
        <p:spPr>
          <a:xfrm>
            <a:off x="963137" y="2708920"/>
            <a:ext cx="10985807" cy="812530"/>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一种能力要想成为企业的核心竞争力，必须是：“</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从客户的角度出发，</a:t>
            </a:r>
            <a:r>
              <a:rPr lang="zh-CN" altLang="en-US" b="1" dirty="0">
                <a:solidFill>
                  <a:srgbClr val="D24726"/>
                </a:solidFill>
                <a:latin typeface="微软雅黑" panose="020B0503020204020204" pitchFamily="34" charset="-122"/>
                <a:ea typeface="微软雅黑" panose="020B0503020204020204" pitchFamily="34" charset="-122"/>
              </a:rPr>
              <a:t>是有价值并不可替代的</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；从竞争者的角度出发，</a:t>
            </a:r>
            <a:r>
              <a:rPr lang="zh-CN" altLang="en-US" b="1" dirty="0">
                <a:solidFill>
                  <a:srgbClr val="D24726"/>
                </a:solidFill>
                <a:latin typeface="微软雅黑" panose="020B0503020204020204" pitchFamily="34" charset="-122"/>
                <a:ea typeface="微软雅黑" panose="020B0503020204020204" pitchFamily="34" charset="-122"/>
              </a:rPr>
              <a:t>是独特并难于模仿的</a:t>
            </a:r>
            <a:r>
              <a:rPr lang="zh-CN" altLang="en-US" sz="1600" dirty="0">
                <a:solidFill>
                  <a:srgbClr val="5F5E5C"/>
                </a:solidFill>
                <a:latin typeface="微软雅黑" panose="020B0503020204020204" pitchFamily="34" charset="-122"/>
                <a:ea typeface="微软雅黑" panose="020B0503020204020204" pitchFamily="34" charset="-122"/>
              </a:rPr>
              <a:t>”。核心竞争力可以从市场、技术和管理三个层面来评估。</a:t>
            </a:r>
          </a:p>
        </p:txBody>
      </p:sp>
      <p:grpSp>
        <p:nvGrpSpPr>
          <p:cNvPr id="7" name="组合 6"/>
          <p:cNvGrpSpPr/>
          <p:nvPr/>
        </p:nvGrpSpPr>
        <p:grpSpPr>
          <a:xfrm>
            <a:off x="4547692" y="4099566"/>
            <a:ext cx="1944216" cy="972000"/>
            <a:chOff x="4731023" y="3895970"/>
            <a:chExt cx="1944216" cy="972000"/>
          </a:xfrm>
        </p:grpSpPr>
        <p:sp>
          <p:nvSpPr>
            <p:cNvPr id="48" name="Freeform 274"/>
            <p:cNvSpPr/>
            <p:nvPr/>
          </p:nvSpPr>
          <p:spPr bwMode="auto">
            <a:xfrm>
              <a:off x="4731023" y="3895970"/>
              <a:ext cx="1944216" cy="972000"/>
            </a:xfrm>
            <a:prstGeom prst="round2DiagRect">
              <a:avLst/>
            </a:prstGeom>
            <a:solidFill>
              <a:srgbClr val="FF8500"/>
            </a:solidFill>
            <a:ln>
              <a:noFill/>
            </a:ln>
            <a:effectLst>
              <a:reflection endPos="21000" dist="50800" dir="5400000" sy="-100000" algn="bl" rotWithShape="0"/>
            </a:effectLst>
          </p:spPr>
          <p:txBody>
            <a:bodyPr vert="horz" wrap="square" lIns="91440" tIns="45720" rIns="91440" bIns="45720" numCol="1" anchor="t" anchorCtr="0" compatLnSpc="1"/>
            <a:lstStyle/>
            <a:p>
              <a:endParaRPr lang="zh-CN" altLang="en-US" dirty="0"/>
            </a:p>
          </p:txBody>
        </p:sp>
        <p:sp>
          <p:nvSpPr>
            <p:cNvPr id="60" name="TextBox 17"/>
            <p:cNvSpPr txBox="1"/>
            <p:nvPr/>
          </p:nvSpPr>
          <p:spPr>
            <a:xfrm>
              <a:off x="4731023" y="4129916"/>
              <a:ext cx="1944216" cy="523220"/>
            </a:xfrm>
            <a:prstGeom prst="rect">
              <a:avLst/>
            </a:prstGeom>
            <a:noFill/>
          </p:spPr>
          <p:txBody>
            <a:bodyPr wrap="square" rtlCol="0">
              <a:spAutoFit/>
            </a:bodyPr>
            <a:lstStyle/>
            <a:p>
              <a:pPr algn="ctr"/>
              <a:r>
                <a:rPr lang="zh-CN" altLang="en-US" sz="2800" dirty="0">
                  <a:solidFill>
                    <a:schemeClr val="bg1"/>
                  </a:solidFill>
                  <a:latin typeface="华康俪金黑W8(P)" pitchFamily="34" charset="-122"/>
                  <a:ea typeface="华康俪金黑W8(P)" pitchFamily="34" charset="-122"/>
                </a:rPr>
                <a:t>市场层面</a:t>
              </a:r>
            </a:p>
          </p:txBody>
        </p:sp>
      </p:grpSp>
      <p:grpSp>
        <p:nvGrpSpPr>
          <p:cNvPr id="16" name="组合 15"/>
          <p:cNvGrpSpPr/>
          <p:nvPr/>
        </p:nvGrpSpPr>
        <p:grpSpPr>
          <a:xfrm>
            <a:off x="7140278" y="4099566"/>
            <a:ext cx="1944000" cy="972000"/>
            <a:chOff x="7377261" y="3895970"/>
            <a:chExt cx="1944000" cy="972000"/>
          </a:xfrm>
        </p:grpSpPr>
        <p:sp>
          <p:nvSpPr>
            <p:cNvPr id="49" name="Freeform 369"/>
            <p:cNvSpPr/>
            <p:nvPr/>
          </p:nvSpPr>
          <p:spPr bwMode="auto">
            <a:xfrm>
              <a:off x="7377261" y="3895970"/>
              <a:ext cx="1944000" cy="972000"/>
            </a:xfrm>
            <a:prstGeom prst="round2DiagRect">
              <a:avLst/>
            </a:prstGeom>
            <a:solidFill>
              <a:srgbClr val="8BAB00"/>
            </a:solidFill>
            <a:ln>
              <a:noFill/>
            </a:ln>
            <a:effectLst>
              <a:reflection endPos="21000" dist="50800" dir="5400000" sy="-100000" algn="bl" rotWithShape="0"/>
            </a:effectLst>
          </p:spPr>
          <p:txBody>
            <a:bodyPr vert="horz" wrap="square" lIns="91440" tIns="45720" rIns="91440" bIns="45720" numCol="1" anchor="t" anchorCtr="0" compatLnSpc="1"/>
            <a:lstStyle/>
            <a:p>
              <a:endParaRPr lang="zh-CN" altLang="en-US"/>
            </a:p>
          </p:txBody>
        </p:sp>
        <p:sp>
          <p:nvSpPr>
            <p:cNvPr id="61" name="TextBox 17"/>
            <p:cNvSpPr txBox="1"/>
            <p:nvPr/>
          </p:nvSpPr>
          <p:spPr>
            <a:xfrm>
              <a:off x="7377261" y="4129916"/>
              <a:ext cx="1944000" cy="523220"/>
            </a:xfrm>
            <a:prstGeom prst="rect">
              <a:avLst/>
            </a:prstGeom>
            <a:noFill/>
          </p:spPr>
          <p:txBody>
            <a:bodyPr wrap="square" rtlCol="0">
              <a:spAutoFit/>
            </a:bodyPr>
            <a:lstStyle/>
            <a:p>
              <a:pPr algn="ctr"/>
              <a:r>
                <a:rPr lang="zh-CN" altLang="en-US" sz="2800" dirty="0">
                  <a:solidFill>
                    <a:schemeClr val="bg1"/>
                  </a:solidFill>
                  <a:latin typeface="华康俪金黑W8(P)" pitchFamily="34" charset="-122"/>
                  <a:ea typeface="华康俪金黑W8(P)" pitchFamily="34" charset="-122"/>
                </a:rPr>
                <a:t>技术层面</a:t>
              </a:r>
            </a:p>
          </p:txBody>
        </p:sp>
      </p:grpSp>
      <p:grpSp>
        <p:nvGrpSpPr>
          <p:cNvPr id="17" name="组合 16"/>
          <p:cNvGrpSpPr/>
          <p:nvPr/>
        </p:nvGrpSpPr>
        <p:grpSpPr>
          <a:xfrm>
            <a:off x="9732648" y="4099566"/>
            <a:ext cx="1944000" cy="972000"/>
            <a:chOff x="10023283" y="3895970"/>
            <a:chExt cx="1944000" cy="972000"/>
          </a:xfrm>
        </p:grpSpPr>
        <p:sp>
          <p:nvSpPr>
            <p:cNvPr id="50" name="Freeform 369"/>
            <p:cNvSpPr/>
            <p:nvPr/>
          </p:nvSpPr>
          <p:spPr bwMode="auto">
            <a:xfrm>
              <a:off x="10023283" y="3895970"/>
              <a:ext cx="1944000" cy="972000"/>
            </a:xfrm>
            <a:prstGeom prst="round2DiagRect">
              <a:avLst/>
            </a:prstGeom>
            <a:solidFill>
              <a:srgbClr val="0066FF"/>
            </a:solidFill>
            <a:ln>
              <a:noFill/>
            </a:ln>
            <a:effectLst>
              <a:reflection endPos="21000" dist="50800" dir="5400000" sy="-100000" algn="bl" rotWithShape="0"/>
            </a:effectLst>
          </p:spPr>
          <p:txBody>
            <a:bodyPr vert="horz" wrap="square" lIns="91440" tIns="45720" rIns="91440" bIns="45720" numCol="1" anchor="t" anchorCtr="0" compatLnSpc="1"/>
            <a:lstStyle/>
            <a:p>
              <a:endParaRPr lang="zh-CN" altLang="en-US"/>
            </a:p>
          </p:txBody>
        </p:sp>
        <p:sp>
          <p:nvSpPr>
            <p:cNvPr id="62" name="TextBox 17"/>
            <p:cNvSpPr txBox="1"/>
            <p:nvPr/>
          </p:nvSpPr>
          <p:spPr>
            <a:xfrm>
              <a:off x="10023283" y="4129916"/>
              <a:ext cx="1944000" cy="523220"/>
            </a:xfrm>
            <a:prstGeom prst="rect">
              <a:avLst/>
            </a:prstGeom>
            <a:noFill/>
          </p:spPr>
          <p:txBody>
            <a:bodyPr wrap="square" rtlCol="0">
              <a:spAutoFit/>
            </a:bodyPr>
            <a:lstStyle/>
            <a:p>
              <a:pPr algn="ctr"/>
              <a:r>
                <a:rPr lang="zh-CN" altLang="en-US" sz="2800" dirty="0">
                  <a:solidFill>
                    <a:schemeClr val="bg1"/>
                  </a:solidFill>
                  <a:latin typeface="华康俪金黑W8(P)" pitchFamily="34" charset="-122"/>
                  <a:ea typeface="华康俪金黑W8(P)" pitchFamily="34" charset="-122"/>
                </a:rPr>
                <a:t>管理层面</a:t>
              </a:r>
            </a:p>
          </p:txBody>
        </p:sp>
      </p:grpSp>
      <p:sp>
        <p:nvSpPr>
          <p:cNvPr id="63" name="TextBox 6"/>
          <p:cNvSpPr txBox="1"/>
          <p:nvPr/>
        </p:nvSpPr>
        <p:spPr>
          <a:xfrm>
            <a:off x="4295800" y="5432796"/>
            <a:ext cx="2448000"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市场环境适应、营销拓展及渠道管理、企业及产品美誉度等</a:t>
            </a:r>
            <a:endParaRPr lang="zh-CN" altLang="zh-CN" b="1" dirty="0">
              <a:solidFill>
                <a:srgbClr val="D24726"/>
              </a:solidFill>
              <a:latin typeface="微软雅黑" panose="020B0503020204020204" pitchFamily="34" charset="-122"/>
              <a:ea typeface="微软雅黑" panose="020B0503020204020204" pitchFamily="34" charset="-122"/>
            </a:endParaRPr>
          </a:p>
        </p:txBody>
      </p:sp>
      <p:sp>
        <p:nvSpPr>
          <p:cNvPr id="64" name="TextBox 6"/>
          <p:cNvSpPr txBox="1"/>
          <p:nvPr/>
        </p:nvSpPr>
        <p:spPr>
          <a:xfrm>
            <a:off x="6888224" y="5448377"/>
            <a:ext cx="2448000" cy="73250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技术研发、应用、整合、延展等</a:t>
            </a:r>
            <a:endParaRPr lang="zh-CN" altLang="zh-CN" b="1" dirty="0">
              <a:solidFill>
                <a:srgbClr val="D24726"/>
              </a:solidFill>
              <a:latin typeface="微软雅黑" panose="020B0503020204020204" pitchFamily="34" charset="-122"/>
              <a:ea typeface="微软雅黑" panose="020B0503020204020204" pitchFamily="34" charset="-122"/>
            </a:endParaRPr>
          </a:p>
        </p:txBody>
      </p:sp>
      <p:sp>
        <p:nvSpPr>
          <p:cNvPr id="65" name="TextBox 6"/>
          <p:cNvSpPr txBox="1"/>
          <p:nvPr/>
        </p:nvSpPr>
        <p:spPr>
          <a:xfrm>
            <a:off x="9480648" y="5432796"/>
            <a:ext cx="2448000" cy="73250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战略决策、组织管理、企业文化、人事、财务等</a:t>
            </a:r>
            <a:endParaRPr lang="zh-CN" altLang="zh-CN" b="1" dirty="0">
              <a:solidFill>
                <a:srgbClr val="D24726"/>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750"/>
                                        <p:tgtEl>
                                          <p:spTgt spid="63"/>
                                        </p:tgtEl>
                                      </p:cBhvr>
                                    </p:animEffect>
                                    <p:anim calcmode="lin" valueType="num">
                                      <p:cBhvr>
                                        <p:cTn id="18" dur="750" fill="hold"/>
                                        <p:tgtEl>
                                          <p:spTgt spid="63"/>
                                        </p:tgtEl>
                                        <p:attrNameLst>
                                          <p:attrName>ppt_x</p:attrName>
                                        </p:attrNameLst>
                                      </p:cBhvr>
                                      <p:tavLst>
                                        <p:tav tm="0">
                                          <p:val>
                                            <p:strVal val="#ppt_x"/>
                                          </p:val>
                                        </p:tav>
                                        <p:tav tm="100000">
                                          <p:val>
                                            <p:strVal val="#ppt_x"/>
                                          </p:val>
                                        </p:tav>
                                      </p:tavLst>
                                    </p:anim>
                                    <p:anim calcmode="lin" valueType="num">
                                      <p:cBhvr>
                                        <p:cTn id="19" dur="75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30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750"/>
                                        <p:tgtEl>
                                          <p:spTgt spid="64"/>
                                        </p:tgtEl>
                                      </p:cBhvr>
                                    </p:animEffect>
                                    <p:anim calcmode="lin" valueType="num">
                                      <p:cBhvr>
                                        <p:cTn id="28" dur="750" fill="hold"/>
                                        <p:tgtEl>
                                          <p:spTgt spid="64"/>
                                        </p:tgtEl>
                                        <p:attrNameLst>
                                          <p:attrName>ppt_x</p:attrName>
                                        </p:attrNameLst>
                                      </p:cBhvr>
                                      <p:tavLst>
                                        <p:tav tm="0">
                                          <p:val>
                                            <p:strVal val="#ppt_x"/>
                                          </p:val>
                                        </p:tav>
                                        <p:tav tm="100000">
                                          <p:val>
                                            <p:strVal val="#ppt_x"/>
                                          </p:val>
                                        </p:tav>
                                      </p:tavLst>
                                    </p:anim>
                                    <p:anim calcmode="lin" valueType="num">
                                      <p:cBhvr>
                                        <p:cTn id="29" dur="750" fill="hold"/>
                                        <p:tgtEl>
                                          <p:spTgt spid="6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4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750"/>
                                        <p:tgtEl>
                                          <p:spTgt spid="65"/>
                                        </p:tgtEl>
                                      </p:cBhvr>
                                    </p:animEffect>
                                    <p:anim calcmode="lin" valueType="num">
                                      <p:cBhvr>
                                        <p:cTn id="38" dur="750" fill="hold"/>
                                        <p:tgtEl>
                                          <p:spTgt spid="65"/>
                                        </p:tgtEl>
                                        <p:attrNameLst>
                                          <p:attrName>ppt_x</p:attrName>
                                        </p:attrNameLst>
                                      </p:cBhvr>
                                      <p:tavLst>
                                        <p:tav tm="0">
                                          <p:val>
                                            <p:strVal val="#ppt_x"/>
                                          </p:val>
                                        </p:tav>
                                        <p:tav tm="100000">
                                          <p:val>
                                            <p:strVal val="#ppt_x"/>
                                          </p:val>
                                        </p:tav>
                                      </p:tavLst>
                                    </p:anim>
                                    <p:anim calcmode="lin" valueType="num">
                                      <p:cBhvr>
                                        <p:cTn id="39" dur="75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3" grpId="0"/>
      <p:bldP spid="64" grpId="0"/>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7041569" y="3827476"/>
            <a:ext cx="4743063" cy="2670344"/>
          </a:xfrm>
          <a:prstGeom prst="rect">
            <a:avLst/>
          </a:prstGeom>
          <a:noFill/>
          <a:ln w="28575">
            <a:solidFill>
              <a:schemeClr val="bg1"/>
            </a:solidFill>
          </a:ln>
          <a:effectLst>
            <a:outerShdw blurRad="63500" algn="ctr" rotWithShape="0">
              <a:prstClr val="black">
                <a:alpha val="40000"/>
              </a:prstClr>
            </a:outerShdw>
          </a:effectLst>
        </p:spPr>
      </p:pic>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内部环境分析（企业资源、能力及核心竞争力分析）</a:t>
            </a:r>
            <a:endParaRPr lang="zh-CN" altLang="zh-CN" sz="1800" dirty="0"/>
          </a:p>
        </p:txBody>
      </p:sp>
      <p:sp>
        <p:nvSpPr>
          <p:cNvPr id="15" name="矩形 14"/>
          <p:cNvSpPr/>
          <p:nvPr/>
        </p:nvSpPr>
        <p:spPr>
          <a:xfrm>
            <a:off x="2351586" y="1536408"/>
            <a:ext cx="5760639" cy="452432"/>
          </a:xfrm>
          <a:prstGeom prst="rect">
            <a:avLst/>
          </a:prstGeom>
        </p:spPr>
        <p:txBody>
          <a:bodyPr wrap="square">
            <a:spAutoFit/>
          </a:bodyPr>
          <a:lstStyle/>
          <a:p>
            <a:pPr>
              <a:lnSpc>
                <a:spcPct val="130000"/>
              </a:lnSpc>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grpSp>
        <p:nvGrpSpPr>
          <p:cNvPr id="33" name="组合 32"/>
          <p:cNvGrpSpPr/>
          <p:nvPr/>
        </p:nvGrpSpPr>
        <p:grpSpPr>
          <a:xfrm>
            <a:off x="997058" y="2132857"/>
            <a:ext cx="10859583" cy="461665"/>
            <a:chOff x="1000232" y="4346522"/>
            <a:chExt cx="10859583" cy="461665"/>
          </a:xfrm>
        </p:grpSpPr>
        <p:sp>
          <p:nvSpPr>
            <p:cNvPr id="34" name="矩形 33"/>
            <p:cNvSpPr/>
            <p:nvPr/>
          </p:nvSpPr>
          <p:spPr>
            <a:xfrm>
              <a:off x="1490663" y="4392688"/>
              <a:ext cx="10369152" cy="36625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a:spLocks noChangeArrowheads="1"/>
            </p:cNvSpPr>
            <p:nvPr/>
          </p:nvSpPr>
          <p:spPr bwMode="auto">
            <a:xfrm>
              <a:off x="1490663" y="4346522"/>
              <a:ext cx="7416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chemeClr val="bg1"/>
                  </a:solidFill>
                  <a:latin typeface="华康俪金黑W8(P)" pitchFamily="34" charset="-122"/>
                  <a:ea typeface="华康俪金黑W8(P)" pitchFamily="34" charset="-122"/>
                </a:rPr>
                <a:t>核心竞争能力的评估</a:t>
              </a:r>
            </a:p>
          </p:txBody>
        </p:sp>
        <p:sp>
          <p:nvSpPr>
            <p:cNvPr id="36" name="TextBox 47"/>
            <p:cNvSpPr txBox="1"/>
            <p:nvPr/>
          </p:nvSpPr>
          <p:spPr>
            <a:xfrm>
              <a:off x="1000232" y="4392688"/>
              <a:ext cx="490431" cy="369332"/>
            </a:xfrm>
            <a:prstGeom prst="rect">
              <a:avLst/>
            </a:prstGeom>
            <a:solidFill>
              <a:schemeClr val="tx1">
                <a:lumMod val="75000"/>
                <a:lumOff val="25000"/>
              </a:schemeClr>
            </a:solidFill>
          </p:spPr>
          <p:txBody>
            <a:bodyPr wrap="square" rtlCol="0">
              <a:spAutoFit/>
            </a:bodyPr>
            <a:lstStyle/>
            <a:p>
              <a:pPr algn="ctr"/>
              <a:r>
                <a:rPr lang="en-US" altLang="zh-CN" dirty="0">
                  <a:solidFill>
                    <a:schemeClr val="bg1"/>
                  </a:solidFill>
                  <a:latin typeface="Impact" panose="020B0806030902050204" pitchFamily="34" charset="0"/>
                  <a:ea typeface="Arial Unicode MS" pitchFamily="34" charset="-122"/>
                  <a:cs typeface="Arial Unicode MS" pitchFamily="34" charset="-122"/>
                </a:rPr>
                <a:t>02</a:t>
              </a:r>
              <a:endParaRPr lang="zh-CN" altLang="en-US" dirty="0">
                <a:solidFill>
                  <a:schemeClr val="bg1"/>
                </a:solidFill>
                <a:latin typeface="Impact" panose="020B0806030902050204" pitchFamily="34" charset="0"/>
                <a:ea typeface="Arial Unicode MS" pitchFamily="34" charset="-122"/>
                <a:cs typeface="Arial Unicode MS" pitchFamily="34" charset="-122"/>
              </a:endParaRPr>
            </a:p>
          </p:txBody>
        </p:sp>
      </p:grpSp>
      <p:sp>
        <p:nvSpPr>
          <p:cNvPr id="22" name="TextBox 6"/>
          <p:cNvSpPr txBox="1"/>
          <p:nvPr/>
        </p:nvSpPr>
        <p:spPr>
          <a:xfrm>
            <a:off x="942841" y="2984524"/>
            <a:ext cx="11006102" cy="812530"/>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企业的核心竞争能力</a:t>
            </a:r>
            <a:r>
              <a:rPr lang="zh-CN" altLang="en-US" b="1" dirty="0">
                <a:solidFill>
                  <a:srgbClr val="FF0000"/>
                </a:solidFill>
                <a:latin typeface="微软雅黑" panose="020B0503020204020204" pitchFamily="34" charset="-122"/>
                <a:ea typeface="微软雅黑" panose="020B0503020204020204" pitchFamily="34" charset="-122"/>
              </a:rPr>
              <a:t>不是一成不变的</a:t>
            </a:r>
            <a:r>
              <a:rPr lang="zh-CN" altLang="en-US" sz="1600" dirty="0">
                <a:solidFill>
                  <a:srgbClr val="5F5E5C"/>
                </a:solidFill>
                <a:latin typeface="微软雅黑" panose="020B0503020204020204" pitchFamily="34" charset="-122"/>
                <a:ea typeface="微软雅黑" panose="020B0503020204020204" pitchFamily="34" charset="-122"/>
              </a:rPr>
              <a:t>，某个企业的核心竞争能力</a:t>
            </a:r>
            <a:r>
              <a:rPr lang="zh-CN" altLang="en-US" b="1" dirty="0">
                <a:solidFill>
                  <a:srgbClr val="C00000"/>
                </a:solidFill>
                <a:latin typeface="微软雅黑" panose="020B0503020204020204" pitchFamily="34" charset="-122"/>
                <a:ea typeface="微软雅黑" panose="020B0503020204020204" pitchFamily="34" charset="-122"/>
              </a:rPr>
              <a:t>可能最终被竞争对手所成功模仿，并随着时间的推移，逐渐成为行业内的一种基本技能</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b="1" dirty="0">
              <a:solidFill>
                <a:srgbClr val="D24726"/>
              </a:solidFill>
              <a:latin typeface="微软雅黑" panose="020B0503020204020204" pitchFamily="34" charset="-122"/>
              <a:ea typeface="微软雅黑" panose="020B0503020204020204" pitchFamily="34" charset="-122"/>
            </a:endParaRPr>
          </a:p>
        </p:txBody>
      </p:sp>
      <p:sp>
        <p:nvSpPr>
          <p:cNvPr id="23" name="TextBox 6"/>
          <p:cNvSpPr txBox="1"/>
          <p:nvPr/>
        </p:nvSpPr>
        <p:spPr>
          <a:xfrm>
            <a:off x="942841" y="5445224"/>
            <a:ext cx="5945247"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因此，企业应该以动态的观点看待企业的核心竞争能力，随时对自身的能力与外界（如竞争对手和行业水平）进行比较和评估，</a:t>
            </a:r>
            <a:r>
              <a:rPr lang="zh-CN" altLang="en-US" sz="1600" b="1" dirty="0">
                <a:solidFill>
                  <a:srgbClr val="FF0000"/>
                </a:solidFill>
                <a:latin typeface="微软雅黑" panose="020B0503020204020204" pitchFamily="34" charset="-122"/>
                <a:ea typeface="微软雅黑" panose="020B0503020204020204" pitchFamily="34" charset="-122"/>
              </a:rPr>
              <a:t>并不断对优势进行加强，以保持持久的核心竞争能力</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b="1" dirty="0">
              <a:solidFill>
                <a:srgbClr val="D24726"/>
              </a:solidFill>
              <a:latin typeface="微软雅黑" panose="020B0503020204020204" pitchFamily="34" charset="-122"/>
              <a:ea typeface="微软雅黑" panose="020B0503020204020204" pitchFamily="34" charset="-122"/>
            </a:endParaRPr>
          </a:p>
        </p:txBody>
      </p:sp>
      <p:sp>
        <p:nvSpPr>
          <p:cNvPr id="24" name="TextBox 6"/>
          <p:cNvSpPr txBox="1"/>
          <p:nvPr/>
        </p:nvSpPr>
        <p:spPr>
          <a:xfrm>
            <a:off x="942840" y="3993681"/>
            <a:ext cx="5945248" cy="1372683"/>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例如，在上世纪</a:t>
            </a:r>
            <a:r>
              <a:rPr lang="en-US" altLang="zh-CN" sz="1600" dirty="0">
                <a:solidFill>
                  <a:srgbClr val="5F5E5C"/>
                </a:solidFill>
                <a:latin typeface="微软雅黑" panose="020B0503020204020204" pitchFamily="34" charset="-122"/>
                <a:ea typeface="微软雅黑" panose="020B0503020204020204" pitchFamily="34" charset="-122"/>
              </a:rPr>
              <a:t>80</a:t>
            </a:r>
            <a:r>
              <a:rPr lang="zh-CN" altLang="en-US" sz="1600" dirty="0">
                <a:solidFill>
                  <a:srgbClr val="5F5E5C"/>
                </a:solidFill>
                <a:latin typeface="微软雅黑" panose="020B0503020204020204" pitchFamily="34" charset="-122"/>
                <a:ea typeface="微软雅黑" panose="020B0503020204020204" pitchFamily="34" charset="-122"/>
              </a:rPr>
              <a:t>年代，快捷优质的上门服务无疑是某家电企业的核心竞争能力。但是时到今日，各家电企业之间售后服务水平的差距已经大大缩小了，此时售后服务水平已经不是这家企业的核心竞争能力。这种变化在许多行业中都到处可见。</a:t>
            </a:r>
            <a:endParaRPr lang="zh-CN" altLang="zh-CN" b="1" dirty="0">
              <a:solidFill>
                <a:srgbClr val="D24726"/>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1+#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内部环境分析（企业资源、能力及核心竞争力分析）</a:t>
            </a:r>
            <a:endParaRPr lang="zh-CN" altLang="zh-CN" sz="1800" dirty="0"/>
          </a:p>
        </p:txBody>
      </p:sp>
      <p:sp>
        <p:nvSpPr>
          <p:cNvPr id="15" name="矩形 14"/>
          <p:cNvSpPr/>
          <p:nvPr/>
        </p:nvSpPr>
        <p:spPr>
          <a:xfrm>
            <a:off x="2351586" y="1536408"/>
            <a:ext cx="5760639" cy="452432"/>
          </a:xfrm>
          <a:prstGeom prst="rect">
            <a:avLst/>
          </a:prstGeom>
        </p:spPr>
        <p:txBody>
          <a:bodyPr wrap="square">
            <a:spAutoFit/>
          </a:bodyPr>
          <a:lstStyle/>
          <a:p>
            <a:pPr>
              <a:lnSpc>
                <a:spcPct val="130000"/>
              </a:lnSpc>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grpSp>
        <p:nvGrpSpPr>
          <p:cNvPr id="33" name="组合 32"/>
          <p:cNvGrpSpPr/>
          <p:nvPr/>
        </p:nvGrpSpPr>
        <p:grpSpPr>
          <a:xfrm>
            <a:off x="997058" y="2132857"/>
            <a:ext cx="10859583" cy="461665"/>
            <a:chOff x="1000232" y="4346522"/>
            <a:chExt cx="10859583" cy="461665"/>
          </a:xfrm>
        </p:grpSpPr>
        <p:sp>
          <p:nvSpPr>
            <p:cNvPr id="34" name="矩形 33"/>
            <p:cNvSpPr/>
            <p:nvPr/>
          </p:nvSpPr>
          <p:spPr>
            <a:xfrm>
              <a:off x="1490663" y="4392688"/>
              <a:ext cx="10369152" cy="36625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a:spLocks noChangeArrowheads="1"/>
            </p:cNvSpPr>
            <p:nvPr/>
          </p:nvSpPr>
          <p:spPr bwMode="auto">
            <a:xfrm>
              <a:off x="1490663" y="4346522"/>
              <a:ext cx="7416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chemeClr val="bg1"/>
                  </a:solidFill>
                  <a:latin typeface="华康俪金黑W8(P)" pitchFamily="34" charset="-122"/>
                  <a:ea typeface="华康俪金黑W8(P)" pitchFamily="34" charset="-122"/>
                </a:rPr>
                <a:t>核心竞争能力的培育</a:t>
              </a:r>
            </a:p>
          </p:txBody>
        </p:sp>
        <p:sp>
          <p:nvSpPr>
            <p:cNvPr id="36" name="TextBox 47"/>
            <p:cNvSpPr txBox="1"/>
            <p:nvPr/>
          </p:nvSpPr>
          <p:spPr>
            <a:xfrm>
              <a:off x="1000232" y="4392688"/>
              <a:ext cx="490431" cy="369332"/>
            </a:xfrm>
            <a:prstGeom prst="rect">
              <a:avLst/>
            </a:prstGeom>
            <a:solidFill>
              <a:schemeClr val="tx1">
                <a:lumMod val="75000"/>
                <a:lumOff val="25000"/>
              </a:schemeClr>
            </a:solidFill>
          </p:spPr>
          <p:txBody>
            <a:bodyPr wrap="square" rtlCol="0">
              <a:spAutoFit/>
            </a:bodyPr>
            <a:lstStyle/>
            <a:p>
              <a:pPr algn="ctr"/>
              <a:r>
                <a:rPr lang="en-US" altLang="zh-CN" dirty="0">
                  <a:solidFill>
                    <a:schemeClr val="bg1"/>
                  </a:solidFill>
                  <a:latin typeface="Impact" panose="020B0806030902050204" pitchFamily="34" charset="0"/>
                  <a:ea typeface="Arial Unicode MS" pitchFamily="34" charset="-122"/>
                  <a:cs typeface="Arial Unicode MS" pitchFamily="34" charset="-122"/>
                </a:rPr>
                <a:t>03</a:t>
              </a:r>
              <a:endParaRPr lang="zh-CN" altLang="en-US" dirty="0">
                <a:solidFill>
                  <a:schemeClr val="bg1"/>
                </a:solidFill>
                <a:latin typeface="Impact" panose="020B0806030902050204" pitchFamily="34" charset="0"/>
                <a:ea typeface="Arial Unicode MS" pitchFamily="34" charset="-122"/>
                <a:cs typeface="Arial Unicode MS" pitchFamily="34" charset="-122"/>
              </a:endParaRPr>
            </a:p>
          </p:txBody>
        </p:sp>
      </p:grpSp>
      <p:sp>
        <p:nvSpPr>
          <p:cNvPr id="22" name="TextBox 6"/>
          <p:cNvSpPr txBox="1"/>
          <p:nvPr/>
        </p:nvSpPr>
        <p:spPr>
          <a:xfrm>
            <a:off x="942841" y="2708920"/>
            <a:ext cx="11006102" cy="812530"/>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建立核心竞争能力的关键在于</a:t>
            </a:r>
            <a:r>
              <a:rPr lang="zh-CN" altLang="en-US" b="1" dirty="0">
                <a:solidFill>
                  <a:srgbClr val="FF0000"/>
                </a:solidFill>
                <a:latin typeface="微软雅黑" panose="020B0503020204020204" pitchFamily="34" charset="-122"/>
                <a:ea typeface="微软雅黑" panose="020B0503020204020204" pitchFamily="34" charset="-122"/>
              </a:rPr>
              <a:t>持之以恒</a:t>
            </a:r>
            <a:r>
              <a:rPr lang="zh-CN" altLang="en-US" b="1"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而做到这一点，首先企业内部对建立与支持哪些能力应该</a:t>
            </a:r>
            <a:r>
              <a:rPr lang="zh-CN" altLang="en-US" b="1" dirty="0">
                <a:solidFill>
                  <a:srgbClr val="FF0000"/>
                </a:solidFill>
                <a:latin typeface="微软雅黑" panose="020B0503020204020204" pitchFamily="34" charset="-122"/>
                <a:ea typeface="微软雅黑" panose="020B0503020204020204" pitchFamily="34" charset="-122"/>
              </a:rPr>
              <a:t>意见一致</a:t>
            </a:r>
            <a:r>
              <a:rPr lang="zh-CN" altLang="en-US" sz="1600" dirty="0">
                <a:solidFill>
                  <a:srgbClr val="5F5E5C"/>
                </a:solidFill>
                <a:latin typeface="微软雅黑" panose="020B0503020204020204" pitchFamily="34" charset="-122"/>
                <a:ea typeface="微软雅黑" panose="020B0503020204020204" pitchFamily="34" charset="-122"/>
              </a:rPr>
              <a:t>。其次，负责建立能力的管理班子应保持</a:t>
            </a:r>
            <a:r>
              <a:rPr lang="zh-CN" altLang="en-US" b="1" dirty="0">
                <a:solidFill>
                  <a:srgbClr val="FF0000"/>
                </a:solidFill>
                <a:latin typeface="微软雅黑" panose="020B0503020204020204" pitchFamily="34" charset="-122"/>
                <a:ea typeface="微软雅黑" panose="020B0503020204020204" pitchFamily="34" charset="-122"/>
              </a:rPr>
              <a:t>相对稳定</a:t>
            </a:r>
            <a:r>
              <a:rPr lang="zh-CN" altLang="en-US" sz="1600" dirty="0">
                <a:solidFill>
                  <a:srgbClr val="5F5E5C"/>
                </a:solidFill>
                <a:latin typeface="微软雅黑" panose="020B0503020204020204" pitchFamily="34" charset="-122"/>
                <a:ea typeface="微软雅黑" panose="020B0503020204020204" pitchFamily="34" charset="-122"/>
              </a:rPr>
              <a:t>。培养新核心竞争能力的方法主要有以下四种：</a:t>
            </a:r>
            <a:endParaRPr lang="zh-CN" altLang="zh-CN" b="1" dirty="0">
              <a:solidFill>
                <a:srgbClr val="D24726"/>
              </a:solidFill>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ltGray">
          <a:xfrm>
            <a:off x="2639617" y="3696200"/>
            <a:ext cx="2071701" cy="527050"/>
          </a:xfrm>
          <a:prstGeom prst="roundRect">
            <a:avLst>
              <a:gd name="adj" fmla="val 5979"/>
            </a:avLst>
          </a:prstGeom>
          <a:solidFill>
            <a:srgbClr val="FF85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r>
              <a:rPr lang="zh-CN" altLang="en-US" sz="2400" kern="0" dirty="0">
                <a:solidFill>
                  <a:sysClr val="window" lastClr="FFFFFF"/>
                </a:solidFill>
                <a:latin typeface="华康俪金黑W8(P)" pitchFamily="34" charset="-122"/>
                <a:ea typeface="华康俪金黑W8(P)" pitchFamily="34" charset="-122"/>
              </a:rPr>
              <a:t>集中法</a:t>
            </a:r>
            <a:endParaRPr lang="en-US" altLang="zh-CN" sz="2400" kern="0" dirty="0">
              <a:solidFill>
                <a:sysClr val="window" lastClr="FFFFFF"/>
              </a:solidFill>
              <a:latin typeface="华康俪金黑W8(P)" pitchFamily="34" charset="-122"/>
              <a:ea typeface="华康俪金黑W8(P)" pitchFamily="34" charset="-122"/>
            </a:endParaRPr>
          </a:p>
        </p:txBody>
      </p:sp>
      <p:sp>
        <p:nvSpPr>
          <p:cNvPr id="13" name="AutoShape 7"/>
          <p:cNvSpPr>
            <a:spLocks noChangeArrowheads="1"/>
          </p:cNvSpPr>
          <p:nvPr/>
        </p:nvSpPr>
        <p:spPr bwMode="ltGray">
          <a:xfrm>
            <a:off x="5014302" y="3696200"/>
            <a:ext cx="2071696" cy="527050"/>
          </a:xfrm>
          <a:prstGeom prst="roundRect">
            <a:avLst>
              <a:gd name="adj" fmla="val 5979"/>
            </a:avLst>
          </a:prstGeom>
          <a:solidFill>
            <a:srgbClr val="8BAB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r>
              <a:rPr lang="zh-CN" altLang="en-US" sz="2400" kern="0" dirty="0">
                <a:solidFill>
                  <a:sysClr val="window" lastClr="FFFFFF"/>
                </a:solidFill>
                <a:latin typeface="华康俪金黑W8(P)" pitchFamily="34" charset="-122"/>
                <a:ea typeface="华康俪金黑W8(P)" pitchFamily="34" charset="-122"/>
              </a:rPr>
              <a:t>借用法</a:t>
            </a:r>
            <a:endParaRPr lang="en-US" altLang="zh-CN" sz="2400" kern="0" dirty="0">
              <a:solidFill>
                <a:sysClr val="window" lastClr="FFFFFF"/>
              </a:solidFill>
              <a:latin typeface="华康俪金黑W8(P)" pitchFamily="34" charset="-122"/>
              <a:ea typeface="华康俪金黑W8(P)" pitchFamily="34" charset="-122"/>
            </a:endParaRPr>
          </a:p>
        </p:txBody>
      </p:sp>
      <p:sp>
        <p:nvSpPr>
          <p:cNvPr id="14" name="AutoShape 8"/>
          <p:cNvSpPr>
            <a:spLocks noChangeArrowheads="1"/>
          </p:cNvSpPr>
          <p:nvPr/>
        </p:nvSpPr>
        <p:spPr bwMode="ltGray">
          <a:xfrm>
            <a:off x="7388983" y="3696200"/>
            <a:ext cx="2071702" cy="527050"/>
          </a:xfrm>
          <a:prstGeom prst="roundRect">
            <a:avLst>
              <a:gd name="adj" fmla="val 5979"/>
            </a:avLst>
          </a:prstGeom>
          <a:solidFill>
            <a:srgbClr val="0066FF"/>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400" kern="0" dirty="0">
                <a:solidFill>
                  <a:sysClr val="window" lastClr="FFFFFF"/>
                </a:solidFill>
                <a:latin typeface="华康俪金黑W8(P)" pitchFamily="34" charset="-122"/>
                <a:ea typeface="华康俪金黑W8(P)" pitchFamily="34" charset="-122"/>
              </a:rPr>
              <a:t>收购法</a:t>
            </a:r>
            <a:endParaRPr lang="en-US" altLang="zh-CN" sz="2400" kern="0" dirty="0">
              <a:solidFill>
                <a:sysClr val="window" lastClr="FFFFFF"/>
              </a:solidFill>
              <a:latin typeface="华康俪金黑W8(P)" pitchFamily="34" charset="-122"/>
              <a:ea typeface="华康俪金黑W8(P)" pitchFamily="34" charset="-122"/>
            </a:endParaRPr>
          </a:p>
        </p:txBody>
      </p:sp>
      <p:sp>
        <p:nvSpPr>
          <p:cNvPr id="16" name="圆角矩形 15"/>
          <p:cNvSpPr/>
          <p:nvPr/>
        </p:nvSpPr>
        <p:spPr>
          <a:xfrm>
            <a:off x="2639616" y="4370868"/>
            <a:ext cx="2071702" cy="2226484"/>
          </a:xfrm>
          <a:prstGeom prst="roundRect">
            <a:avLst>
              <a:gd name="adj" fmla="val 1280"/>
            </a:avLst>
          </a:prstGeom>
          <a:solidFill>
            <a:srgbClr val="FF85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endParaRPr lang="zh-CN" altLang="en-US" sz="2400" kern="0" dirty="0">
              <a:solidFill>
                <a:sysClr val="window" lastClr="FFFFFF"/>
              </a:solidFill>
              <a:latin typeface="华康俪金黑W8(P)" pitchFamily="34" charset="-122"/>
              <a:ea typeface="华康俪金黑W8(P)" pitchFamily="34" charset="-122"/>
            </a:endParaRPr>
          </a:p>
        </p:txBody>
      </p:sp>
      <p:sp>
        <p:nvSpPr>
          <p:cNvPr id="17" name="圆角矩形 16"/>
          <p:cNvSpPr/>
          <p:nvPr/>
        </p:nvSpPr>
        <p:spPr>
          <a:xfrm>
            <a:off x="5009779" y="4370868"/>
            <a:ext cx="2071702" cy="2226484"/>
          </a:xfrm>
          <a:prstGeom prst="roundRect">
            <a:avLst>
              <a:gd name="adj" fmla="val 1939"/>
            </a:avLst>
          </a:prstGeom>
          <a:solidFill>
            <a:srgbClr val="8BAB0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endParaRPr lang="zh-CN" altLang="en-US" sz="2400" kern="0" dirty="0">
              <a:solidFill>
                <a:sysClr val="window" lastClr="FFFFFF"/>
              </a:solidFill>
              <a:latin typeface="华康俪金黑W8(P)" pitchFamily="34" charset="-122"/>
              <a:ea typeface="华康俪金黑W8(P)" pitchFamily="34" charset="-122"/>
            </a:endParaRPr>
          </a:p>
        </p:txBody>
      </p:sp>
      <p:sp>
        <p:nvSpPr>
          <p:cNvPr id="18" name="圆角矩形 17"/>
          <p:cNvSpPr/>
          <p:nvPr/>
        </p:nvSpPr>
        <p:spPr>
          <a:xfrm>
            <a:off x="7388983" y="4370868"/>
            <a:ext cx="2071702" cy="2226484"/>
          </a:xfrm>
          <a:prstGeom prst="roundRect">
            <a:avLst>
              <a:gd name="adj" fmla="val 1280"/>
            </a:avLst>
          </a:prstGeom>
          <a:solidFill>
            <a:srgbClr val="0066FF"/>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endParaRPr lang="zh-CN" altLang="en-US" sz="2400" kern="0" dirty="0">
              <a:solidFill>
                <a:sysClr val="window" lastClr="FFFFFF"/>
              </a:solidFill>
              <a:latin typeface="华康俪金黑W8(P)" pitchFamily="34" charset="-122"/>
              <a:ea typeface="华康俪金黑W8(P)" pitchFamily="34" charset="-122"/>
            </a:endParaRPr>
          </a:p>
        </p:txBody>
      </p:sp>
      <p:sp>
        <p:nvSpPr>
          <p:cNvPr id="21" name="AutoShape 8"/>
          <p:cNvSpPr>
            <a:spLocks noChangeArrowheads="1"/>
          </p:cNvSpPr>
          <p:nvPr/>
        </p:nvSpPr>
        <p:spPr bwMode="ltGray">
          <a:xfrm>
            <a:off x="9763671" y="3696200"/>
            <a:ext cx="2071702" cy="527050"/>
          </a:xfrm>
          <a:prstGeom prst="roundRect">
            <a:avLst>
              <a:gd name="adj" fmla="val 5979"/>
            </a:avLst>
          </a:prstGeom>
          <a:solidFill>
            <a:srgbClr val="8A3CC4"/>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400" kern="0" dirty="0">
                <a:solidFill>
                  <a:sysClr val="window" lastClr="FFFFFF"/>
                </a:solidFill>
                <a:latin typeface="华康俪金黑W8(P)" pitchFamily="34" charset="-122"/>
                <a:ea typeface="华康俪金黑W8(P)" pitchFamily="34" charset="-122"/>
              </a:rPr>
              <a:t>融合法</a:t>
            </a:r>
            <a:endParaRPr lang="en-US" altLang="zh-CN" sz="2400" kern="0" dirty="0">
              <a:solidFill>
                <a:sysClr val="window" lastClr="FFFFFF"/>
              </a:solidFill>
              <a:latin typeface="华康俪金黑W8(P)" pitchFamily="34" charset="-122"/>
              <a:ea typeface="华康俪金黑W8(P)" pitchFamily="34" charset="-122"/>
            </a:endParaRPr>
          </a:p>
        </p:txBody>
      </p:sp>
      <p:sp>
        <p:nvSpPr>
          <p:cNvPr id="25" name="圆角矩形 24"/>
          <p:cNvSpPr/>
          <p:nvPr/>
        </p:nvSpPr>
        <p:spPr>
          <a:xfrm>
            <a:off x="9763671" y="4370868"/>
            <a:ext cx="2071702" cy="2226484"/>
          </a:xfrm>
          <a:prstGeom prst="roundRect">
            <a:avLst>
              <a:gd name="adj" fmla="val 1280"/>
            </a:avLst>
          </a:prstGeom>
          <a:solidFill>
            <a:srgbClr val="8A3CC4"/>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endParaRPr lang="zh-CN" altLang="en-US" sz="2400" kern="0" dirty="0">
              <a:solidFill>
                <a:sysClr val="window" lastClr="FFFFFF"/>
              </a:solidFill>
              <a:latin typeface="华康俪金黑W8(P)" pitchFamily="34" charset="-122"/>
              <a:ea typeface="华康俪金黑W8(P)" pitchFamily="34" charset="-122"/>
            </a:endParaRPr>
          </a:p>
        </p:txBody>
      </p:sp>
      <p:sp>
        <p:nvSpPr>
          <p:cNvPr id="27" name="矩形 26"/>
          <p:cNvSpPr/>
          <p:nvPr/>
        </p:nvSpPr>
        <p:spPr>
          <a:xfrm>
            <a:off x="2652341" y="4567378"/>
            <a:ext cx="2058976" cy="1865126"/>
          </a:xfrm>
          <a:prstGeom prst="rect">
            <a:avLst/>
          </a:prstGeom>
        </p:spPr>
        <p:txBody>
          <a:bodyPr wrap="square">
            <a:spAutoFit/>
          </a:bodyPr>
          <a:lstStyle/>
          <a:p>
            <a:pP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rPr>
              <a:t>通过统一目标，加大对核心技术、技能的资金投入与人才配置，组建竞争能力开发团队等方法提高内部资源配置的效率。</a:t>
            </a:r>
          </a:p>
        </p:txBody>
      </p:sp>
      <p:sp>
        <p:nvSpPr>
          <p:cNvPr id="28" name="矩形 27"/>
          <p:cNvSpPr/>
          <p:nvPr/>
        </p:nvSpPr>
        <p:spPr>
          <a:xfrm>
            <a:off x="5024187" y="4567378"/>
            <a:ext cx="2058976" cy="1865126"/>
          </a:xfrm>
          <a:prstGeom prst="rect">
            <a:avLst/>
          </a:prstGeom>
        </p:spPr>
        <p:txBody>
          <a:bodyPr wrap="square">
            <a:spAutoFit/>
          </a:bodyPr>
          <a:lstStyle/>
          <a:p>
            <a:pP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rPr>
              <a:t>通过与其他厂商、研究机构、主要客户形成联盟，如合资、合营、授权等，从中获得并消化吸收合作伙伴的技术和技能。</a:t>
            </a:r>
          </a:p>
        </p:txBody>
      </p:sp>
      <p:sp>
        <p:nvSpPr>
          <p:cNvPr id="29" name="矩形 28"/>
          <p:cNvSpPr/>
          <p:nvPr/>
        </p:nvSpPr>
        <p:spPr>
          <a:xfrm>
            <a:off x="7396033" y="4567378"/>
            <a:ext cx="2058976" cy="1865126"/>
          </a:xfrm>
          <a:prstGeom prst="rect">
            <a:avLst/>
          </a:prstGeom>
        </p:spPr>
        <p:txBody>
          <a:bodyPr wrap="square">
            <a:spAutoFit/>
          </a:bodyPr>
          <a:lstStyle/>
          <a:p>
            <a:pP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rPr>
              <a:t>通过收购具有相关核心技术或竞争能力的企业或组织（并确保其在收购后不流失），而快速强化目标专长或竞争能力。</a:t>
            </a:r>
          </a:p>
        </p:txBody>
      </p:sp>
      <p:sp>
        <p:nvSpPr>
          <p:cNvPr id="30" name="矩形 29"/>
          <p:cNvSpPr/>
          <p:nvPr/>
        </p:nvSpPr>
        <p:spPr>
          <a:xfrm>
            <a:off x="9767880" y="4567378"/>
            <a:ext cx="2058976" cy="1865126"/>
          </a:xfrm>
          <a:prstGeom prst="rect">
            <a:avLst/>
          </a:prstGeom>
        </p:spPr>
        <p:txBody>
          <a:bodyPr wrap="square">
            <a:spAutoFit/>
          </a:bodyPr>
          <a:lstStyle/>
          <a:p>
            <a:pP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rPr>
              <a:t>将若干相关生产技术、各功能领域技术（研发、生产、营销和服务等）、自有的和借用或收购的技术等加以有效整合。</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900" decel="100000" fill="hold"/>
                                        <p:tgtEl>
                                          <p:spTgt spid="2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15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900" decel="100000" fill="hold"/>
                                        <p:tgtEl>
                                          <p:spTgt spid="2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3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900" decel="100000" fill="hold"/>
                                        <p:tgtEl>
                                          <p:spTgt spid="2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4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900" decel="100000" fill="hold"/>
                                        <p:tgtEl>
                                          <p:spTgt spid="3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3.1.2 </a:t>
            </a:r>
            <a:r>
              <a:rPr lang="zh-CN" altLang="en-US" sz="1800" dirty="0"/>
              <a:t>内部环境分析（企业资源、能力及核心竞争力分析）</a:t>
            </a:r>
            <a:endParaRPr lang="zh-CN" altLang="zh-CN" sz="1800" dirty="0"/>
          </a:p>
        </p:txBody>
      </p:sp>
      <p:sp>
        <p:nvSpPr>
          <p:cNvPr id="15" name="矩形 14"/>
          <p:cNvSpPr/>
          <p:nvPr/>
        </p:nvSpPr>
        <p:spPr>
          <a:xfrm>
            <a:off x="2351586" y="1536408"/>
            <a:ext cx="5760639" cy="452432"/>
          </a:xfrm>
          <a:prstGeom prst="rect">
            <a:avLst/>
          </a:prstGeom>
        </p:spPr>
        <p:txBody>
          <a:bodyPr wrap="square">
            <a:spAutoFit/>
          </a:bodyPr>
          <a:lstStyle/>
          <a:p>
            <a:pPr>
              <a:lnSpc>
                <a:spcPct val="130000"/>
              </a:lnSpc>
            </a:pPr>
            <a:r>
              <a:rPr lang="en-US" altLang="zh-CN" dirty="0">
                <a:solidFill>
                  <a:srgbClr val="D24726"/>
                </a:solidFill>
                <a:latin typeface="华康俪金黑W8(P)" pitchFamily="34" charset="-122"/>
                <a:ea typeface="华康俪金黑W8(P)" pitchFamily="34" charset="-122"/>
              </a:rPr>
              <a:t>3</a:t>
            </a:r>
            <a:r>
              <a:rPr lang="zh-CN" altLang="en-US" dirty="0">
                <a:solidFill>
                  <a:srgbClr val="D24726"/>
                </a:solidFill>
                <a:latin typeface="华康俪金黑W8(P)" pitchFamily="34" charset="-122"/>
                <a:ea typeface="华康俪金黑W8(P)" pitchFamily="34" charset="-122"/>
              </a:rPr>
              <a:t>）核心竞争力概述</a:t>
            </a:r>
            <a:endParaRPr lang="zh-CN" altLang="en-US" dirty="0">
              <a:solidFill>
                <a:schemeClr val="tx1">
                  <a:lumMod val="65000"/>
                  <a:lumOff val="35000"/>
                </a:schemeClr>
              </a:solidFill>
              <a:latin typeface="华康俪金黑W8(P)" pitchFamily="34" charset="-122"/>
              <a:ea typeface="华康俪金黑W8(P)" pitchFamily="34" charset="-122"/>
            </a:endParaRPr>
          </a:p>
        </p:txBody>
      </p:sp>
      <p:grpSp>
        <p:nvGrpSpPr>
          <p:cNvPr id="33" name="组合 32"/>
          <p:cNvGrpSpPr/>
          <p:nvPr/>
        </p:nvGrpSpPr>
        <p:grpSpPr>
          <a:xfrm>
            <a:off x="997058" y="2132857"/>
            <a:ext cx="10859583" cy="461665"/>
            <a:chOff x="1000232" y="4346522"/>
            <a:chExt cx="10859583" cy="461665"/>
          </a:xfrm>
        </p:grpSpPr>
        <p:sp>
          <p:nvSpPr>
            <p:cNvPr id="34" name="矩形 33"/>
            <p:cNvSpPr/>
            <p:nvPr/>
          </p:nvSpPr>
          <p:spPr>
            <a:xfrm>
              <a:off x="1490663" y="4392688"/>
              <a:ext cx="10369152" cy="36625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a:spLocks noChangeArrowheads="1"/>
            </p:cNvSpPr>
            <p:nvPr/>
          </p:nvSpPr>
          <p:spPr bwMode="auto">
            <a:xfrm>
              <a:off x="1490663" y="4346522"/>
              <a:ext cx="7416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dirty="0">
                  <a:solidFill>
                    <a:schemeClr val="bg1"/>
                  </a:solidFill>
                  <a:latin typeface="华康俪金黑W8(P)" pitchFamily="34" charset="-122"/>
                  <a:ea typeface="华康俪金黑W8(P)" pitchFamily="34" charset="-122"/>
                </a:rPr>
                <a:t>核心竞争能力的保持</a:t>
              </a:r>
            </a:p>
          </p:txBody>
        </p:sp>
        <p:sp>
          <p:nvSpPr>
            <p:cNvPr id="36" name="TextBox 47"/>
            <p:cNvSpPr txBox="1"/>
            <p:nvPr/>
          </p:nvSpPr>
          <p:spPr>
            <a:xfrm>
              <a:off x="1000232" y="4392688"/>
              <a:ext cx="490431" cy="369332"/>
            </a:xfrm>
            <a:prstGeom prst="rect">
              <a:avLst/>
            </a:prstGeom>
            <a:solidFill>
              <a:schemeClr val="tx1">
                <a:lumMod val="75000"/>
                <a:lumOff val="25000"/>
              </a:schemeClr>
            </a:solidFill>
          </p:spPr>
          <p:txBody>
            <a:bodyPr wrap="square" rtlCol="0">
              <a:spAutoFit/>
            </a:bodyPr>
            <a:lstStyle/>
            <a:p>
              <a:pPr algn="ctr"/>
              <a:r>
                <a:rPr lang="en-US" altLang="zh-CN" dirty="0">
                  <a:solidFill>
                    <a:schemeClr val="bg1"/>
                  </a:solidFill>
                  <a:latin typeface="Impact" panose="020B0806030902050204" pitchFamily="34" charset="0"/>
                  <a:ea typeface="Arial Unicode MS" pitchFamily="34" charset="-122"/>
                  <a:cs typeface="Arial Unicode MS" pitchFamily="34" charset="-122"/>
                </a:rPr>
                <a:t>04</a:t>
              </a:r>
              <a:endParaRPr lang="zh-CN" altLang="en-US" dirty="0">
                <a:solidFill>
                  <a:schemeClr val="bg1"/>
                </a:solidFill>
                <a:latin typeface="Impact" panose="020B0806030902050204" pitchFamily="34" charset="0"/>
                <a:ea typeface="Arial Unicode MS" pitchFamily="34" charset="-122"/>
                <a:cs typeface="Arial Unicode MS" pitchFamily="34" charset="-122"/>
              </a:endParaRPr>
            </a:p>
          </p:txBody>
        </p:sp>
      </p:grpSp>
      <p:grpSp>
        <p:nvGrpSpPr>
          <p:cNvPr id="23" name="组合 22"/>
          <p:cNvGrpSpPr/>
          <p:nvPr/>
        </p:nvGrpSpPr>
        <p:grpSpPr>
          <a:xfrm>
            <a:off x="2495601" y="2870938"/>
            <a:ext cx="4473497" cy="3582398"/>
            <a:chOff x="4504410" y="1516287"/>
            <a:chExt cx="3330370" cy="1998222"/>
          </a:xfrm>
        </p:grpSpPr>
        <p:sp>
          <p:nvSpPr>
            <p:cNvPr id="24" name="任意多边形 23"/>
            <p:cNvSpPr/>
            <p:nvPr/>
          </p:nvSpPr>
          <p:spPr>
            <a:xfrm>
              <a:off x="4504410" y="1516287"/>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FD7A2A"/>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26" name="组合 25"/>
            <p:cNvGrpSpPr/>
            <p:nvPr/>
          </p:nvGrpSpPr>
          <p:grpSpPr>
            <a:xfrm>
              <a:off x="4504410" y="1628801"/>
              <a:ext cx="3330370" cy="319263"/>
              <a:chOff x="841001" y="1628801"/>
              <a:chExt cx="3330370" cy="319263"/>
            </a:xfrm>
          </p:grpSpPr>
          <p:sp>
            <p:nvSpPr>
              <p:cNvPr id="32" name="矩形 31"/>
              <p:cNvSpPr/>
              <p:nvPr/>
            </p:nvSpPr>
            <p:spPr>
              <a:xfrm>
                <a:off x="841002" y="1628801"/>
                <a:ext cx="3330369" cy="319263"/>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TextBox 6"/>
              <p:cNvSpPr txBox="1"/>
              <p:nvPr/>
            </p:nvSpPr>
            <p:spPr>
              <a:xfrm>
                <a:off x="841001" y="1655478"/>
                <a:ext cx="3330370" cy="274679"/>
              </a:xfrm>
              <a:prstGeom prst="rect">
                <a:avLst/>
              </a:prstGeom>
              <a:noFill/>
            </p:spPr>
            <p:txBody>
              <a:bodyPr wrap="square" rtlCol="0">
                <a:spAutoFit/>
              </a:bodyPr>
              <a:lstStyle/>
              <a:p>
                <a:pPr algn="ctr">
                  <a:lnSpc>
                    <a:spcPct val="13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核心竞争能力丧失的原因</a:t>
                </a:r>
              </a:p>
            </p:txBody>
          </p:sp>
        </p:grpSp>
        <p:sp>
          <p:nvSpPr>
            <p:cNvPr id="31" name="TextBox 6"/>
            <p:cNvSpPr txBox="1"/>
            <p:nvPr/>
          </p:nvSpPr>
          <p:spPr>
            <a:xfrm>
              <a:off x="4576419" y="1988229"/>
              <a:ext cx="3186352" cy="1479833"/>
            </a:xfrm>
            <a:prstGeom prst="rect">
              <a:avLst/>
            </a:prstGeom>
            <a:noFill/>
          </p:spPr>
          <p:txBody>
            <a:bodyPr wrap="square" rtlCol="0">
              <a:spAutoFit/>
            </a:bodyPr>
            <a:lstStyle/>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a.</a:t>
              </a:r>
              <a:r>
                <a:rPr lang="zh-CN" altLang="en-US" sz="1600" dirty="0">
                  <a:solidFill>
                    <a:schemeClr val="bg1"/>
                  </a:solidFill>
                  <a:latin typeface="微软雅黑" panose="020B0503020204020204" pitchFamily="34" charset="-122"/>
                  <a:ea typeface="微软雅黑" panose="020B0503020204020204" pitchFamily="34" charset="-122"/>
                </a:rPr>
                <a:t>核心竞争能力携带者的流失。</a:t>
              </a:r>
            </a:p>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b.</a:t>
              </a:r>
              <a:r>
                <a:rPr lang="zh-CN" altLang="en-US" sz="1600" dirty="0">
                  <a:solidFill>
                    <a:schemeClr val="bg1"/>
                  </a:solidFill>
                  <a:latin typeface="微软雅黑" panose="020B0503020204020204" pitchFamily="34" charset="-122"/>
                  <a:ea typeface="微软雅黑" panose="020B0503020204020204" pitchFamily="34" charset="-122"/>
                </a:rPr>
                <a:t>与其他企业的合作。如日本一些企业通过战略联盟从西方获得大量的技术能力。</a:t>
              </a:r>
            </a:p>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c.</a:t>
              </a:r>
              <a:r>
                <a:rPr lang="zh-CN" altLang="en-US" sz="1600" dirty="0">
                  <a:solidFill>
                    <a:schemeClr val="bg1"/>
                  </a:solidFill>
                  <a:latin typeface="微软雅黑" panose="020B0503020204020204" pitchFamily="34" charset="-122"/>
                  <a:ea typeface="微软雅黑" panose="020B0503020204020204" pitchFamily="34" charset="-122"/>
                </a:rPr>
                <a:t>放弃某些经营业务。如通用电气、摩托罗拉等公司从</a:t>
              </a:r>
              <a:r>
                <a:rPr lang="en-US" altLang="zh-CN" sz="1600" dirty="0">
                  <a:solidFill>
                    <a:schemeClr val="bg1"/>
                  </a:solidFill>
                  <a:latin typeface="微软雅黑" panose="020B0503020204020204" pitchFamily="34" charset="-122"/>
                  <a:ea typeface="微软雅黑" panose="020B0503020204020204" pitchFamily="34" charset="-122"/>
                </a:rPr>
                <a:t>1970</a:t>
              </a:r>
              <a:r>
                <a:rPr lang="zh-CN" altLang="en-US" sz="1600" dirty="0">
                  <a:solidFill>
                    <a:schemeClr val="bg1"/>
                  </a:solidFill>
                  <a:latin typeface="微软雅黑" panose="020B0503020204020204" pitchFamily="34" charset="-122"/>
                  <a:ea typeface="微软雅黑" panose="020B0503020204020204" pitchFamily="34" charset="-122"/>
                </a:rPr>
                <a:t>年至</a:t>
              </a:r>
              <a:r>
                <a:rPr lang="en-US" altLang="zh-CN" sz="1600" dirty="0">
                  <a:solidFill>
                    <a:schemeClr val="bg1"/>
                  </a:solidFill>
                  <a:latin typeface="微软雅黑" panose="020B0503020204020204" pitchFamily="34" charset="-122"/>
                  <a:ea typeface="微软雅黑" panose="020B0503020204020204" pitchFamily="34" charset="-122"/>
                </a:rPr>
                <a:t>1980</a:t>
              </a:r>
              <a:r>
                <a:rPr lang="zh-CN" altLang="en-US" sz="1600" dirty="0">
                  <a:solidFill>
                    <a:schemeClr val="bg1"/>
                  </a:solidFill>
                  <a:latin typeface="微软雅黑" panose="020B0503020204020204" pitchFamily="34" charset="-122"/>
                  <a:ea typeface="微软雅黑" panose="020B0503020204020204" pitchFamily="34" charset="-122"/>
                </a:rPr>
                <a:t>年间先后退出彩电行业，从而失去各自在影视像技术方面的优势。</a:t>
              </a:r>
            </a:p>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d.</a:t>
              </a:r>
              <a:r>
                <a:rPr lang="zh-CN" altLang="en-US" sz="1600" dirty="0">
                  <a:solidFill>
                    <a:schemeClr val="bg1"/>
                  </a:solidFill>
                  <a:latin typeface="微软雅黑" panose="020B0503020204020204" pitchFamily="34" charset="-122"/>
                  <a:ea typeface="微软雅黑" panose="020B0503020204020204" pitchFamily="34" charset="-122"/>
                </a:rPr>
                <a:t>核心竞争能力逐渐被竞争对手所模仿，成为行业中必备的能力。</a:t>
              </a:r>
            </a:p>
          </p:txBody>
        </p:sp>
      </p:grpSp>
      <p:grpSp>
        <p:nvGrpSpPr>
          <p:cNvPr id="38" name="组合 37"/>
          <p:cNvGrpSpPr/>
          <p:nvPr/>
        </p:nvGrpSpPr>
        <p:grpSpPr>
          <a:xfrm>
            <a:off x="7357384" y="2870939"/>
            <a:ext cx="4473498" cy="3582397"/>
            <a:chOff x="8167815" y="1516287"/>
            <a:chExt cx="3330371" cy="1998222"/>
          </a:xfrm>
        </p:grpSpPr>
        <p:sp>
          <p:nvSpPr>
            <p:cNvPr id="39" name="任意多边形 38"/>
            <p:cNvSpPr/>
            <p:nvPr/>
          </p:nvSpPr>
          <p:spPr>
            <a:xfrm>
              <a:off x="8167817" y="1516287"/>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0066FF"/>
            </a:solidFill>
          </p:spPr>
          <p:style>
            <a:lnRef idx="1">
              <a:schemeClr val="accent5"/>
            </a:lnRef>
            <a:fillRef idx="3">
              <a:schemeClr val="accent5"/>
            </a:fillRef>
            <a:effectRef idx="2">
              <a:schemeClr val="accent5"/>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40" name="组合 39"/>
            <p:cNvGrpSpPr/>
            <p:nvPr/>
          </p:nvGrpSpPr>
          <p:grpSpPr>
            <a:xfrm>
              <a:off x="8167815" y="1628801"/>
              <a:ext cx="3330371" cy="319263"/>
              <a:chOff x="841000" y="1628801"/>
              <a:chExt cx="3330371" cy="319263"/>
            </a:xfrm>
          </p:grpSpPr>
          <p:sp>
            <p:nvSpPr>
              <p:cNvPr id="42" name="矩形 41"/>
              <p:cNvSpPr/>
              <p:nvPr/>
            </p:nvSpPr>
            <p:spPr>
              <a:xfrm>
                <a:off x="841000" y="1628801"/>
                <a:ext cx="3330371" cy="319263"/>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TextBox 6"/>
              <p:cNvSpPr txBox="1"/>
              <p:nvPr/>
            </p:nvSpPr>
            <p:spPr>
              <a:xfrm>
                <a:off x="841000" y="1655478"/>
                <a:ext cx="3330371" cy="274679"/>
              </a:xfrm>
              <a:prstGeom prst="rect">
                <a:avLst/>
              </a:prstGeom>
              <a:noFill/>
            </p:spPr>
            <p:txBody>
              <a:bodyPr wrap="square" rtlCol="0">
                <a:spAutoFit/>
              </a:bodyPr>
              <a:lstStyle/>
              <a:p>
                <a:pPr algn="ctr">
                  <a:lnSpc>
                    <a:spcPct val="13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保护核心竞争能力的措施</a:t>
                </a:r>
              </a:p>
            </p:txBody>
          </p:sp>
        </p:grpSp>
        <p:sp>
          <p:nvSpPr>
            <p:cNvPr id="41" name="TextBox 6"/>
            <p:cNvSpPr txBox="1"/>
            <p:nvPr/>
          </p:nvSpPr>
          <p:spPr>
            <a:xfrm>
              <a:off x="8239827" y="1988229"/>
              <a:ext cx="3186352" cy="1479833"/>
            </a:xfrm>
            <a:prstGeom prst="rect">
              <a:avLst/>
            </a:prstGeom>
            <a:noFill/>
          </p:spPr>
          <p:txBody>
            <a:bodyPr wrap="square" rtlCol="0">
              <a:spAutoFit/>
            </a:bodyPr>
            <a:lstStyle/>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a.</a:t>
              </a:r>
              <a:r>
                <a:rPr lang="zh-CN" altLang="en-US" sz="1600" dirty="0">
                  <a:solidFill>
                    <a:schemeClr val="bg1"/>
                  </a:solidFill>
                  <a:latin typeface="微软雅黑" panose="020B0503020204020204" pitchFamily="34" charset="-122"/>
                  <a:ea typeface="微软雅黑" panose="020B0503020204020204" pitchFamily="34" charset="-122"/>
                </a:rPr>
                <a:t>培养对核心竞争能力携带者的忠诚度。</a:t>
              </a:r>
            </a:p>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b.</a:t>
              </a:r>
              <a:r>
                <a:rPr lang="zh-CN" altLang="en-US" sz="1600" dirty="0">
                  <a:solidFill>
                    <a:schemeClr val="bg1"/>
                  </a:solidFill>
                  <a:latin typeface="微软雅黑" panose="020B0503020204020204" pitchFamily="34" charset="-122"/>
                  <a:ea typeface="微软雅黑" panose="020B0503020204020204" pitchFamily="34" charset="-122"/>
                </a:rPr>
                <a:t>自行设计和生产核心产品。可口可乐公司自行配制糖浆就是一个很好的例子。</a:t>
              </a:r>
            </a:p>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c.</a:t>
              </a:r>
              <a:r>
                <a:rPr lang="zh-CN" altLang="en-US" sz="1600" dirty="0">
                  <a:solidFill>
                    <a:schemeClr val="bg1"/>
                  </a:solidFill>
                  <a:latin typeface="微软雅黑" panose="020B0503020204020204" pitchFamily="34" charset="-122"/>
                  <a:ea typeface="微软雅黑" panose="020B0503020204020204" pitchFamily="34" charset="-122"/>
                </a:rPr>
                <a:t>谨慎处理某些经营不善的业务，要充分考虑到业务的放弃或转让所造成的影响。</a:t>
              </a:r>
            </a:p>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d.</a:t>
              </a:r>
              <a:r>
                <a:rPr lang="zh-CN" altLang="en-US" sz="1600" dirty="0">
                  <a:solidFill>
                    <a:schemeClr val="bg1"/>
                  </a:solidFill>
                  <a:latin typeface="微软雅黑" panose="020B0503020204020204" pitchFamily="34" charset="-122"/>
                  <a:ea typeface="微软雅黑" panose="020B0503020204020204" pitchFamily="34" charset="-122"/>
                </a:rPr>
                <a:t>加强对企业核心技术的保密措施与管理制度。</a:t>
              </a:r>
            </a:p>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e.</a:t>
              </a:r>
              <a:r>
                <a:rPr lang="zh-CN" altLang="en-US" sz="1600" dirty="0">
                  <a:solidFill>
                    <a:schemeClr val="bg1"/>
                  </a:solidFill>
                  <a:latin typeface="微软雅黑" panose="020B0503020204020204" pitchFamily="34" charset="-122"/>
                  <a:ea typeface="微软雅黑" panose="020B0503020204020204" pitchFamily="34" charset="-122"/>
                </a:rPr>
                <a:t>不断对现有核心技术或技能进行改良与改进，保持其在行业内的领先地位。</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3.1.3 </a:t>
            </a:r>
            <a:r>
              <a:rPr lang="zh-CN" altLang="en-US" sz="1800" dirty="0"/>
              <a:t>内外环境结合分析：</a:t>
            </a:r>
            <a:r>
              <a:rPr lang="en-US" altLang="zh-CN" sz="1800" dirty="0"/>
              <a:t>SWOT</a:t>
            </a:r>
            <a:r>
              <a:rPr lang="zh-CN" altLang="en-US" sz="1800" dirty="0"/>
              <a:t>分析</a:t>
            </a:r>
            <a:endParaRPr lang="zh-CN" altLang="zh-CN" sz="1800" dirty="0"/>
          </a:p>
        </p:txBody>
      </p:sp>
      <p:sp>
        <p:nvSpPr>
          <p:cNvPr id="44" name="TextBox 6"/>
          <p:cNvSpPr txBox="1"/>
          <p:nvPr/>
        </p:nvSpPr>
        <p:spPr>
          <a:xfrm>
            <a:off x="963138" y="2276872"/>
            <a:ext cx="5204871" cy="1892826"/>
          </a:xfrm>
          <a:prstGeom prst="rect">
            <a:avLst/>
          </a:prstGeom>
          <a:noFill/>
        </p:spPr>
        <p:txBody>
          <a:bodyPr wrap="square" rtlCol="0">
            <a:spAutoFit/>
          </a:bodyPr>
          <a:lstStyle/>
          <a:p>
            <a:pPr>
              <a:lnSpc>
                <a:spcPct val="130000"/>
              </a:lnSpc>
              <a:spcAft>
                <a:spcPts val="600"/>
              </a:spcAft>
            </a:pPr>
            <a:r>
              <a:rPr lang="zh-CN" altLang="en-US" dirty="0">
                <a:solidFill>
                  <a:srgbClr val="5F5E5C"/>
                </a:solidFill>
                <a:latin typeface="微软雅黑" panose="020B0503020204020204" pitchFamily="34" charset="-122"/>
                <a:ea typeface="微软雅黑" panose="020B0503020204020204" pitchFamily="34" charset="-122"/>
              </a:rPr>
              <a:t>来源于内部和外部分析的结果通常和</a:t>
            </a:r>
            <a:r>
              <a:rPr lang="en-US" altLang="zh-CN" dirty="0">
                <a:solidFill>
                  <a:srgbClr val="5F5E5C"/>
                </a:solidFill>
                <a:latin typeface="微软雅黑" panose="020B0503020204020204" pitchFamily="34" charset="-122"/>
                <a:ea typeface="微软雅黑" panose="020B0503020204020204" pitchFamily="34" charset="-122"/>
              </a:rPr>
              <a:t>SWOT</a:t>
            </a:r>
            <a:r>
              <a:rPr lang="zh-CN" altLang="en-US" dirty="0">
                <a:solidFill>
                  <a:srgbClr val="5F5E5C"/>
                </a:solidFill>
                <a:latin typeface="微软雅黑" panose="020B0503020204020204" pitchFamily="34" charset="-122"/>
                <a:ea typeface="微软雅黑" panose="020B0503020204020204" pitchFamily="34" charset="-122"/>
              </a:rPr>
              <a:t>分析法结合在一起。一般而言，一个组织应该选择如下战略：</a:t>
            </a:r>
            <a:r>
              <a:rPr lang="en-US" altLang="zh-CN" b="1" dirty="0">
                <a:solidFill>
                  <a:srgbClr val="5F5E5C"/>
                </a:solidFill>
                <a:latin typeface="微软雅黑" panose="020B0503020204020204" pitchFamily="34" charset="-122"/>
                <a:ea typeface="微软雅黑" panose="020B0503020204020204" pitchFamily="34" charset="-122"/>
              </a:rPr>
              <a:t>1</a:t>
            </a:r>
            <a:r>
              <a:rPr lang="zh-CN" altLang="en-US" b="1" dirty="0">
                <a:solidFill>
                  <a:srgbClr val="5F5E5C"/>
                </a:solidFill>
                <a:latin typeface="微软雅黑" panose="020B0503020204020204" pitchFamily="34" charset="-122"/>
                <a:ea typeface="微软雅黑" panose="020B0503020204020204" pitchFamily="34" charset="-122"/>
              </a:rPr>
              <a:t>）利用组织优势和外部机会；</a:t>
            </a:r>
            <a:r>
              <a:rPr lang="en-US" altLang="zh-CN" b="1" dirty="0">
                <a:solidFill>
                  <a:srgbClr val="5F5E5C"/>
                </a:solidFill>
                <a:latin typeface="微软雅黑" panose="020B0503020204020204" pitchFamily="34" charset="-122"/>
                <a:ea typeface="微软雅黑" panose="020B0503020204020204" pitchFamily="34" charset="-122"/>
              </a:rPr>
              <a:t>2</a:t>
            </a:r>
            <a:r>
              <a:rPr lang="zh-CN" altLang="en-US" b="1" dirty="0">
                <a:solidFill>
                  <a:srgbClr val="5F5E5C"/>
                </a:solidFill>
                <a:latin typeface="微软雅黑" panose="020B0503020204020204" pitchFamily="34" charset="-122"/>
                <a:ea typeface="微软雅黑" panose="020B0503020204020204" pitchFamily="34" charset="-122"/>
              </a:rPr>
              <a:t>）化解和克服内部劣势和外部威胁。即是：</a:t>
            </a:r>
            <a:r>
              <a:rPr lang="zh-CN" altLang="en-US" b="1" dirty="0">
                <a:solidFill>
                  <a:srgbClr val="D24726"/>
                </a:solidFill>
                <a:latin typeface="微软雅黑" panose="020B0503020204020204" pitchFamily="34" charset="-122"/>
                <a:ea typeface="微软雅黑" panose="020B0503020204020204" pitchFamily="34" charset="-122"/>
              </a:rPr>
              <a:t>发挥优势，克服劣势，利用机会，避免威胁。</a:t>
            </a:r>
            <a:endParaRPr lang="zh-CN" altLang="zh-CN" sz="2000" b="1" dirty="0">
              <a:solidFill>
                <a:srgbClr val="D24726"/>
              </a:solidFill>
              <a:latin typeface="微软雅黑" panose="020B0503020204020204" pitchFamily="34" charset="-122"/>
              <a:ea typeface="微软雅黑" panose="020B0503020204020204" pitchFamily="34" charset="-122"/>
            </a:endParaRPr>
          </a:p>
        </p:txBody>
      </p:sp>
      <p:sp>
        <p:nvSpPr>
          <p:cNvPr id="61" name="TextBox 8"/>
          <p:cNvSpPr txBox="1"/>
          <p:nvPr/>
        </p:nvSpPr>
        <p:spPr>
          <a:xfrm>
            <a:off x="963136" y="4429740"/>
            <a:ext cx="4916840" cy="470578"/>
          </a:xfrm>
          <a:prstGeom prst="rect">
            <a:avLst/>
          </a:prstGeom>
          <a:noFill/>
        </p:spPr>
        <p:txBody>
          <a:bodyPr wrap="square" tIns="0" bIns="0" rtlCol="0" anchor="ctr">
            <a:spAutoFit/>
          </a:bodyPr>
          <a:lstStyle/>
          <a:p>
            <a:pPr>
              <a:lnSpc>
                <a:spcPct val="139000"/>
              </a:lnSpc>
            </a:pPr>
            <a:r>
              <a:rPr lang="en-US" altLang="zh-CN" sz="2200" b="1" dirty="0">
                <a:solidFill>
                  <a:srgbClr val="D24726"/>
                </a:solidFill>
                <a:latin typeface="Impact" panose="020B0806030902050204" pitchFamily="34" charset="0"/>
                <a:ea typeface="微软雅黑" panose="020B0503020204020204" pitchFamily="34" charset="-122"/>
              </a:rPr>
              <a:t>【SWOT</a:t>
            </a:r>
            <a:r>
              <a:rPr lang="zh-CN" altLang="en-US" sz="2200" b="1" dirty="0">
                <a:solidFill>
                  <a:srgbClr val="D24726"/>
                </a:solidFill>
                <a:latin typeface="Impact" panose="020B0806030902050204" pitchFamily="34" charset="0"/>
                <a:ea typeface="微软雅黑" panose="020B0503020204020204" pitchFamily="34" charset="-122"/>
              </a:rPr>
              <a:t>分析的步骤</a:t>
            </a:r>
            <a:r>
              <a:rPr lang="en-US" altLang="zh-CN" sz="2200" b="1" dirty="0">
                <a:solidFill>
                  <a:srgbClr val="D24726"/>
                </a:solidFill>
                <a:latin typeface="Impact" panose="020B0806030902050204" pitchFamily="34" charset="0"/>
                <a:ea typeface="微软雅黑" panose="020B0503020204020204" pitchFamily="34" charset="-122"/>
              </a:rPr>
              <a:t>】</a:t>
            </a:r>
            <a:endParaRPr lang="zh-CN" altLang="en-US" sz="2200" b="1" dirty="0">
              <a:solidFill>
                <a:srgbClr val="D24726"/>
              </a:solidFill>
              <a:latin typeface="微软雅黑" panose="020B0503020204020204" pitchFamily="34" charset="-122"/>
              <a:ea typeface="微软雅黑" panose="020B0503020204020204" pitchFamily="34" charset="-122"/>
            </a:endParaRPr>
          </a:p>
        </p:txBody>
      </p:sp>
      <p:sp>
        <p:nvSpPr>
          <p:cNvPr id="62" name="矩形 6"/>
          <p:cNvSpPr>
            <a:spLocks noChangeArrowheads="1"/>
          </p:cNvSpPr>
          <p:nvPr/>
        </p:nvSpPr>
        <p:spPr bwMode="auto">
          <a:xfrm>
            <a:off x="963136" y="5043204"/>
            <a:ext cx="10490902" cy="126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2000"/>
              </a:lnSpc>
              <a:spcAft>
                <a:spcPts val="300"/>
              </a:spcAft>
            </a:pPr>
            <a:r>
              <a:rPr lang="zh-CN" altLang="en-US" b="1" dirty="0">
                <a:solidFill>
                  <a:srgbClr val="D24726"/>
                </a:solidFill>
                <a:latin typeface="微软雅黑" panose="020B0503020204020204" pitchFamily="34" charset="-122"/>
                <a:ea typeface="微软雅黑" panose="020B0503020204020204" pitchFamily="34" charset="-122"/>
              </a:rPr>
              <a:t>第一步：</a:t>
            </a:r>
            <a:r>
              <a:rPr lang="zh-CN" altLang="en-US" b="1" dirty="0">
                <a:solidFill>
                  <a:srgbClr val="5F5E5C"/>
                </a:solidFill>
                <a:latin typeface="微软雅黑" panose="020B0503020204020204" pitchFamily="34" charset="-122"/>
                <a:ea typeface="微软雅黑" panose="020B0503020204020204" pitchFamily="34" charset="-122"/>
              </a:rPr>
              <a:t>罗列企业的优势和劣势，可能的机会与威胁；</a:t>
            </a:r>
            <a:endParaRPr lang="en-US" altLang="zh-CN" b="1" dirty="0">
              <a:solidFill>
                <a:srgbClr val="5F5E5C"/>
              </a:solidFill>
              <a:latin typeface="微软雅黑" panose="020B0503020204020204" pitchFamily="34" charset="-122"/>
              <a:ea typeface="微软雅黑" panose="020B0503020204020204" pitchFamily="34" charset="-122"/>
            </a:endParaRPr>
          </a:p>
          <a:p>
            <a:pPr eaLnBrk="1" hangingPunct="1">
              <a:lnSpc>
                <a:spcPct val="132000"/>
              </a:lnSpc>
              <a:spcAft>
                <a:spcPts val="300"/>
              </a:spcAft>
            </a:pPr>
            <a:r>
              <a:rPr lang="zh-CN" altLang="en-US" b="1" dirty="0">
                <a:solidFill>
                  <a:srgbClr val="D24726"/>
                </a:solidFill>
                <a:latin typeface="微软雅黑" panose="020B0503020204020204" pitchFamily="34" charset="-122"/>
                <a:ea typeface="微软雅黑" panose="020B0503020204020204" pitchFamily="34" charset="-122"/>
              </a:rPr>
              <a:t>第二步：</a:t>
            </a:r>
            <a:r>
              <a:rPr lang="zh-CN" altLang="en-US" b="1" dirty="0">
                <a:solidFill>
                  <a:srgbClr val="5F5E5C"/>
                </a:solidFill>
                <a:latin typeface="微软雅黑" panose="020B0503020204020204" pitchFamily="34" charset="-122"/>
                <a:ea typeface="微软雅黑" panose="020B0503020204020204" pitchFamily="34" charset="-122"/>
              </a:rPr>
              <a:t>优势、劣势与机会、威胁相组合，形成</a:t>
            </a:r>
            <a:r>
              <a:rPr lang="en-US" altLang="zh-CN" b="1" dirty="0">
                <a:solidFill>
                  <a:srgbClr val="5F5E5C"/>
                </a:solidFill>
                <a:latin typeface="微软雅黑" panose="020B0503020204020204" pitchFamily="34" charset="-122"/>
                <a:ea typeface="微软雅黑" panose="020B0503020204020204" pitchFamily="34" charset="-122"/>
              </a:rPr>
              <a:t>SO</a:t>
            </a:r>
            <a:r>
              <a:rPr lang="zh-CN" altLang="en-US" b="1" dirty="0">
                <a:solidFill>
                  <a:srgbClr val="5F5E5C"/>
                </a:solidFill>
                <a:latin typeface="微软雅黑" panose="020B0503020204020204" pitchFamily="34" charset="-122"/>
                <a:ea typeface="微软雅黑" panose="020B0503020204020204" pitchFamily="34" charset="-122"/>
              </a:rPr>
              <a:t>、</a:t>
            </a:r>
            <a:r>
              <a:rPr lang="en-US" altLang="zh-CN" b="1" dirty="0">
                <a:solidFill>
                  <a:srgbClr val="5F5E5C"/>
                </a:solidFill>
                <a:latin typeface="微软雅黑" panose="020B0503020204020204" pitchFamily="34" charset="-122"/>
                <a:ea typeface="微软雅黑" panose="020B0503020204020204" pitchFamily="34" charset="-122"/>
              </a:rPr>
              <a:t>ST</a:t>
            </a:r>
            <a:r>
              <a:rPr lang="zh-CN" altLang="en-US" b="1" dirty="0">
                <a:solidFill>
                  <a:srgbClr val="5F5E5C"/>
                </a:solidFill>
                <a:latin typeface="微软雅黑" panose="020B0503020204020204" pitchFamily="34" charset="-122"/>
                <a:ea typeface="微软雅黑" panose="020B0503020204020204" pitchFamily="34" charset="-122"/>
              </a:rPr>
              <a:t>、</a:t>
            </a:r>
            <a:r>
              <a:rPr lang="en-US" altLang="zh-CN" b="1" dirty="0">
                <a:solidFill>
                  <a:srgbClr val="5F5E5C"/>
                </a:solidFill>
                <a:latin typeface="微软雅黑" panose="020B0503020204020204" pitchFamily="34" charset="-122"/>
                <a:ea typeface="微软雅黑" panose="020B0503020204020204" pitchFamily="34" charset="-122"/>
              </a:rPr>
              <a:t>WO</a:t>
            </a:r>
            <a:r>
              <a:rPr lang="zh-CN" altLang="en-US" b="1" dirty="0">
                <a:solidFill>
                  <a:srgbClr val="5F5E5C"/>
                </a:solidFill>
                <a:latin typeface="微软雅黑" panose="020B0503020204020204" pitchFamily="34" charset="-122"/>
                <a:ea typeface="微软雅黑" panose="020B0503020204020204" pitchFamily="34" charset="-122"/>
              </a:rPr>
              <a:t>、</a:t>
            </a:r>
            <a:r>
              <a:rPr lang="en-US" altLang="zh-CN" b="1" dirty="0">
                <a:solidFill>
                  <a:srgbClr val="5F5E5C"/>
                </a:solidFill>
                <a:latin typeface="微软雅黑" panose="020B0503020204020204" pitchFamily="34" charset="-122"/>
                <a:ea typeface="微软雅黑" panose="020B0503020204020204" pitchFamily="34" charset="-122"/>
              </a:rPr>
              <a:t>WT</a:t>
            </a:r>
            <a:r>
              <a:rPr lang="zh-CN" altLang="en-US" b="1" dirty="0">
                <a:solidFill>
                  <a:srgbClr val="5F5E5C"/>
                </a:solidFill>
                <a:latin typeface="微软雅黑" panose="020B0503020204020204" pitchFamily="34" charset="-122"/>
                <a:ea typeface="微软雅黑" panose="020B0503020204020204" pitchFamily="34" charset="-122"/>
              </a:rPr>
              <a:t>策略；</a:t>
            </a:r>
            <a:endParaRPr lang="en-US" altLang="zh-CN" b="1" dirty="0">
              <a:solidFill>
                <a:srgbClr val="5F5E5C"/>
              </a:solidFill>
              <a:latin typeface="微软雅黑" panose="020B0503020204020204" pitchFamily="34" charset="-122"/>
              <a:ea typeface="微软雅黑" panose="020B0503020204020204" pitchFamily="34" charset="-122"/>
            </a:endParaRPr>
          </a:p>
          <a:p>
            <a:pPr eaLnBrk="1" hangingPunct="1">
              <a:lnSpc>
                <a:spcPct val="132000"/>
              </a:lnSpc>
              <a:spcAft>
                <a:spcPts val="300"/>
              </a:spcAft>
            </a:pPr>
            <a:r>
              <a:rPr lang="zh-CN" altLang="en-US" b="1" dirty="0">
                <a:solidFill>
                  <a:srgbClr val="D24726"/>
                </a:solidFill>
                <a:latin typeface="微软雅黑" panose="020B0503020204020204" pitchFamily="34" charset="-122"/>
                <a:ea typeface="微软雅黑" panose="020B0503020204020204" pitchFamily="34" charset="-122"/>
              </a:rPr>
              <a:t>第三步：</a:t>
            </a:r>
            <a:r>
              <a:rPr lang="zh-CN" altLang="en-US" b="1" dirty="0">
                <a:solidFill>
                  <a:srgbClr val="5F5E5C"/>
                </a:solidFill>
                <a:latin typeface="微软雅黑" panose="020B0503020204020204" pitchFamily="34" charset="-122"/>
                <a:ea typeface="微软雅黑" panose="020B0503020204020204" pitchFamily="34" charset="-122"/>
              </a:rPr>
              <a:t>对</a:t>
            </a:r>
            <a:r>
              <a:rPr lang="en-US" altLang="zh-CN" b="1" dirty="0">
                <a:solidFill>
                  <a:srgbClr val="5F5E5C"/>
                </a:solidFill>
                <a:latin typeface="微软雅黑" panose="020B0503020204020204" pitchFamily="34" charset="-122"/>
                <a:ea typeface="微软雅黑" panose="020B0503020204020204" pitchFamily="34" charset="-122"/>
              </a:rPr>
              <a:t>SO</a:t>
            </a:r>
            <a:r>
              <a:rPr lang="zh-CN" altLang="en-US" b="1" dirty="0">
                <a:solidFill>
                  <a:srgbClr val="5F5E5C"/>
                </a:solidFill>
                <a:latin typeface="微软雅黑" panose="020B0503020204020204" pitchFamily="34" charset="-122"/>
                <a:ea typeface="微软雅黑" panose="020B0503020204020204" pitchFamily="34" charset="-122"/>
              </a:rPr>
              <a:t>、</a:t>
            </a:r>
            <a:r>
              <a:rPr lang="en-US" altLang="zh-CN" b="1" dirty="0">
                <a:solidFill>
                  <a:srgbClr val="5F5E5C"/>
                </a:solidFill>
                <a:latin typeface="微软雅黑" panose="020B0503020204020204" pitchFamily="34" charset="-122"/>
                <a:ea typeface="微软雅黑" panose="020B0503020204020204" pitchFamily="34" charset="-122"/>
              </a:rPr>
              <a:t>ST</a:t>
            </a:r>
            <a:r>
              <a:rPr lang="zh-CN" altLang="en-US" b="1" dirty="0">
                <a:solidFill>
                  <a:srgbClr val="5F5E5C"/>
                </a:solidFill>
                <a:latin typeface="微软雅黑" panose="020B0503020204020204" pitchFamily="34" charset="-122"/>
                <a:ea typeface="微软雅黑" panose="020B0503020204020204" pitchFamily="34" charset="-122"/>
              </a:rPr>
              <a:t>、</a:t>
            </a:r>
            <a:r>
              <a:rPr lang="en-US" altLang="zh-CN" b="1" dirty="0">
                <a:solidFill>
                  <a:srgbClr val="5F5E5C"/>
                </a:solidFill>
                <a:latin typeface="微软雅黑" panose="020B0503020204020204" pitchFamily="34" charset="-122"/>
                <a:ea typeface="微软雅黑" panose="020B0503020204020204" pitchFamily="34" charset="-122"/>
              </a:rPr>
              <a:t>WO</a:t>
            </a:r>
            <a:r>
              <a:rPr lang="zh-CN" altLang="en-US" b="1" dirty="0">
                <a:solidFill>
                  <a:srgbClr val="5F5E5C"/>
                </a:solidFill>
                <a:latin typeface="微软雅黑" panose="020B0503020204020204" pitchFamily="34" charset="-122"/>
                <a:ea typeface="微软雅黑" panose="020B0503020204020204" pitchFamily="34" charset="-122"/>
              </a:rPr>
              <a:t>、</a:t>
            </a:r>
            <a:r>
              <a:rPr lang="en-US" altLang="zh-CN" b="1" dirty="0">
                <a:solidFill>
                  <a:srgbClr val="5F5E5C"/>
                </a:solidFill>
                <a:latin typeface="微软雅黑" panose="020B0503020204020204" pitchFamily="34" charset="-122"/>
                <a:ea typeface="微软雅黑" panose="020B0503020204020204" pitchFamily="34" charset="-122"/>
              </a:rPr>
              <a:t>WT</a:t>
            </a:r>
            <a:r>
              <a:rPr lang="zh-CN" altLang="en-US" b="1" dirty="0">
                <a:solidFill>
                  <a:srgbClr val="5F5E5C"/>
                </a:solidFill>
                <a:latin typeface="微软雅黑" panose="020B0503020204020204" pitchFamily="34" charset="-122"/>
                <a:ea typeface="微软雅黑" panose="020B0503020204020204" pitchFamily="34" charset="-122"/>
              </a:rPr>
              <a:t>策略进行甄别和选择，制定目前应该采取的具体战略与策略。</a:t>
            </a:r>
          </a:p>
        </p:txBody>
      </p:sp>
      <p:grpSp>
        <p:nvGrpSpPr>
          <p:cNvPr id="23" name="Gruppieren 33"/>
          <p:cNvGrpSpPr/>
          <p:nvPr/>
        </p:nvGrpSpPr>
        <p:grpSpPr bwMode="gray">
          <a:xfrm>
            <a:off x="7166942" y="305666"/>
            <a:ext cx="4401667" cy="4348418"/>
            <a:chOff x="2255520" y="2068512"/>
            <a:chExt cx="3972355" cy="3924300"/>
          </a:xfrm>
          <a:scene3d>
            <a:camera prst="perspectiveRelaxed">
              <a:rot lat="18437077" lon="1557584" rev="19810781"/>
            </a:camera>
            <a:lightRig rig="balanced" dir="t">
              <a:rot lat="0" lon="0" rev="17400000"/>
            </a:lightRig>
          </a:scene3d>
        </p:grpSpPr>
        <p:sp>
          <p:nvSpPr>
            <p:cNvPr id="24" name="Rechteck 16"/>
            <p:cNvSpPr/>
            <p:nvPr/>
          </p:nvSpPr>
          <p:spPr bwMode="gray">
            <a:xfrm>
              <a:off x="2255520" y="2068512"/>
              <a:ext cx="1836420" cy="1836420"/>
            </a:xfrm>
            <a:prstGeom prst="rect">
              <a:avLst/>
            </a:prstGeom>
            <a:gradFill>
              <a:gsLst>
                <a:gs pos="0">
                  <a:srgbClr val="F2F2F2"/>
                </a:gs>
                <a:gs pos="100000">
                  <a:srgbClr val="D9D9D9"/>
                </a:gs>
              </a:gsLst>
              <a:lin ang="5400000" scaled="0"/>
            </a:gradFill>
            <a:ln w="12700">
              <a:noFill/>
              <a:round/>
            </a:ln>
            <a:effectLst>
              <a:outerShdw blurRad="317500" sx="102000" sy="102000" algn="ctr" rotWithShape="0">
                <a:prstClr val="black">
                  <a:alpha val="81000"/>
                </a:prstClr>
              </a:outerShdw>
            </a:effectLst>
            <a:sp3d extrusionH="762000">
              <a:bevelT w="38100" h="38100"/>
            </a:sp3d>
          </p:spPr>
          <p:txBody>
            <a:bodyPr rtlCol="0" anchor="ctr"/>
            <a:lstStyle/>
            <a:p>
              <a:pPr algn="ctr">
                <a:defRPr/>
              </a:pPr>
              <a:endParaRPr lang="de-DE" sz="2000" kern="0" dirty="0">
                <a:solidFill>
                  <a:prstClr val="black"/>
                </a:solidFill>
              </a:endParaRPr>
            </a:p>
          </p:txBody>
        </p:sp>
        <p:sp>
          <p:nvSpPr>
            <p:cNvPr id="25" name="Rechteck 17"/>
            <p:cNvSpPr/>
            <p:nvPr/>
          </p:nvSpPr>
          <p:spPr bwMode="gray">
            <a:xfrm>
              <a:off x="4351020" y="2068512"/>
              <a:ext cx="1836420" cy="1836420"/>
            </a:xfrm>
            <a:prstGeom prst="rect">
              <a:avLst/>
            </a:prstGeom>
            <a:solidFill>
              <a:srgbClr val="FF0000"/>
            </a:solidFill>
            <a:ln w="12700">
              <a:noFill/>
              <a:round/>
            </a:ln>
            <a:effectLst>
              <a:outerShdw blurRad="317500" sx="102000" sy="102000" algn="ctr" rotWithShape="0">
                <a:prstClr val="black">
                  <a:alpha val="81000"/>
                </a:prstClr>
              </a:outerShdw>
            </a:effectLst>
            <a:sp3d extrusionH="762000">
              <a:bevelT w="38100" h="38100"/>
            </a:sp3d>
          </p:spPr>
          <p:txBody>
            <a:bodyPr rtlCol="0" anchor="ctr"/>
            <a:lstStyle/>
            <a:p>
              <a:pPr algn="ctr">
                <a:defRPr/>
              </a:pPr>
              <a:endParaRPr lang="de-DE" sz="2000" kern="0" dirty="0">
                <a:solidFill>
                  <a:prstClr val="black"/>
                </a:solidFill>
              </a:endParaRPr>
            </a:p>
          </p:txBody>
        </p:sp>
        <p:sp>
          <p:nvSpPr>
            <p:cNvPr id="26" name="Rechteck 18"/>
            <p:cNvSpPr/>
            <p:nvPr/>
          </p:nvSpPr>
          <p:spPr bwMode="gray">
            <a:xfrm>
              <a:off x="2255520" y="4156392"/>
              <a:ext cx="1836420" cy="1836420"/>
            </a:xfrm>
            <a:prstGeom prst="rect">
              <a:avLst/>
            </a:prstGeom>
            <a:solidFill>
              <a:srgbClr val="FF0000"/>
            </a:solidFill>
            <a:ln w="12700">
              <a:noFill/>
              <a:round/>
            </a:ln>
            <a:effectLst>
              <a:outerShdw blurRad="317500" sx="102000" sy="102000" algn="ctr" rotWithShape="0">
                <a:prstClr val="black">
                  <a:alpha val="81000"/>
                </a:prstClr>
              </a:outerShdw>
            </a:effectLst>
            <a:sp3d extrusionH="762000">
              <a:bevelT w="38100" h="38100"/>
            </a:sp3d>
          </p:spPr>
          <p:txBody>
            <a:bodyPr lIns="0" tIns="0" rIns="0" bIns="0" rtlCol="0" anchor="ctr"/>
            <a:lstStyle/>
            <a:p>
              <a:pPr algn="ctr">
                <a:defRPr/>
              </a:pPr>
              <a:endParaRPr lang="de-DE" sz="2000" kern="0" dirty="0">
                <a:solidFill>
                  <a:prstClr val="black"/>
                </a:solidFill>
                <a:effectLst>
                  <a:outerShdw blurRad="50800" dist="38100" dir="2700000" algn="tl" rotWithShape="0">
                    <a:prstClr val="black">
                      <a:alpha val="40000"/>
                    </a:prstClr>
                  </a:outerShdw>
                </a:effectLst>
              </a:endParaRPr>
            </a:p>
          </p:txBody>
        </p:sp>
        <p:sp>
          <p:nvSpPr>
            <p:cNvPr id="27" name="Rechteck 19"/>
            <p:cNvSpPr/>
            <p:nvPr/>
          </p:nvSpPr>
          <p:spPr bwMode="gray">
            <a:xfrm>
              <a:off x="4351020" y="4156392"/>
              <a:ext cx="1836420" cy="1836420"/>
            </a:xfrm>
            <a:prstGeom prst="rect">
              <a:avLst/>
            </a:prstGeom>
            <a:gradFill>
              <a:gsLst>
                <a:gs pos="0">
                  <a:srgbClr val="F2F2F2"/>
                </a:gs>
                <a:gs pos="100000">
                  <a:srgbClr val="D9D9D9"/>
                </a:gs>
              </a:gsLst>
              <a:lin ang="5400000" scaled="0"/>
            </a:gradFill>
            <a:ln w="12700">
              <a:noFill/>
              <a:round/>
            </a:ln>
            <a:effectLst>
              <a:outerShdw blurRad="317500" sx="102000" sy="102000" algn="ctr" rotWithShape="0">
                <a:prstClr val="black">
                  <a:alpha val="81000"/>
                </a:prstClr>
              </a:outerShdw>
            </a:effectLst>
            <a:sp3d extrusionH="762000">
              <a:bevelT w="38100" h="38100"/>
            </a:sp3d>
          </p:spPr>
          <p:txBody>
            <a:bodyPr rtlCol="0" anchor="ctr"/>
            <a:lstStyle/>
            <a:p>
              <a:pPr algn="ctr">
                <a:defRPr/>
              </a:pPr>
              <a:endParaRPr lang="de-DE" sz="2000" kern="0" dirty="0">
                <a:solidFill>
                  <a:prstClr val="black"/>
                </a:solidFill>
              </a:endParaRPr>
            </a:p>
          </p:txBody>
        </p:sp>
        <p:grpSp>
          <p:nvGrpSpPr>
            <p:cNvPr id="28" name="Gruppieren 21"/>
            <p:cNvGrpSpPr/>
            <p:nvPr/>
          </p:nvGrpSpPr>
          <p:grpSpPr bwMode="gray">
            <a:xfrm>
              <a:off x="2400300" y="2323069"/>
              <a:ext cx="1501240" cy="1269154"/>
              <a:chOff x="541020" y="1877870"/>
              <a:chExt cx="1501240" cy="1269154"/>
            </a:xfrm>
          </p:grpSpPr>
          <p:sp>
            <p:nvSpPr>
              <p:cNvPr id="38" name="Rechteck 22"/>
              <p:cNvSpPr/>
              <p:nvPr/>
            </p:nvSpPr>
            <p:spPr bwMode="gray">
              <a:xfrm>
                <a:off x="918260" y="1877870"/>
                <a:ext cx="746760" cy="1083256"/>
              </a:xfrm>
              <a:prstGeom prst="rect">
                <a:avLst/>
              </a:prstGeom>
              <a:sp3d/>
            </p:spPr>
            <p:txBody>
              <a:bodyPr wrap="square">
                <a:spAutoFit/>
              </a:bodyPr>
              <a:lstStyle/>
              <a:p>
                <a:pPr algn="ctr">
                  <a:defRPr/>
                </a:pPr>
                <a:r>
                  <a:rPr lang="de-DE" sz="7200" b="1" kern="0" noProof="1">
                    <a:solidFill>
                      <a:srgbClr val="404040"/>
                    </a:solidFill>
                    <a:effectLst>
                      <a:innerShdw blurRad="63500" dist="50800" dir="10800000">
                        <a:prstClr val="black">
                          <a:alpha val="50000"/>
                        </a:prstClr>
                      </a:innerShdw>
                    </a:effectLst>
                  </a:rPr>
                  <a:t>S</a:t>
                </a:r>
                <a:endParaRPr lang="de-DE" sz="4400" b="1" kern="0" dirty="0">
                  <a:solidFill>
                    <a:srgbClr val="404040"/>
                  </a:solidFill>
                  <a:effectLst>
                    <a:innerShdw blurRad="63500" dist="50800" dir="10800000">
                      <a:prstClr val="black">
                        <a:alpha val="50000"/>
                      </a:prstClr>
                    </a:innerShdw>
                  </a:effectLst>
                </a:endParaRPr>
              </a:p>
            </p:txBody>
          </p:sp>
          <p:sp>
            <p:nvSpPr>
              <p:cNvPr id="39" name="Rechteck 23"/>
              <p:cNvSpPr/>
              <p:nvPr/>
            </p:nvSpPr>
            <p:spPr bwMode="gray">
              <a:xfrm>
                <a:off x="541020" y="2730387"/>
                <a:ext cx="1501240" cy="416637"/>
              </a:xfrm>
              <a:prstGeom prst="rect">
                <a:avLst/>
              </a:prstGeom>
              <a:sp3d/>
            </p:spPr>
            <p:txBody>
              <a:bodyPr wrap="square">
                <a:spAutoFit/>
              </a:bodyPr>
              <a:lstStyle/>
              <a:p>
                <a:pPr algn="ctr">
                  <a:defRPr/>
                </a:pPr>
                <a:r>
                  <a:rPr lang="de-DE" sz="2400" b="1" kern="0" noProof="1">
                    <a:solidFill>
                      <a:srgbClr val="404040"/>
                    </a:solidFill>
                    <a:effectLst>
                      <a:innerShdw blurRad="63500" dist="50800" dir="10800000">
                        <a:prstClr val="black">
                          <a:alpha val="50000"/>
                        </a:prstClr>
                      </a:innerShdw>
                    </a:effectLst>
                  </a:rPr>
                  <a:t>Strength</a:t>
                </a:r>
                <a:endParaRPr lang="de-DE" sz="1600" b="1" kern="0" dirty="0">
                  <a:solidFill>
                    <a:srgbClr val="404040"/>
                  </a:solidFill>
                  <a:effectLst>
                    <a:innerShdw blurRad="63500" dist="50800" dir="10800000">
                      <a:prstClr val="black">
                        <a:alpha val="50000"/>
                      </a:prstClr>
                    </a:innerShdw>
                  </a:effectLst>
                </a:endParaRPr>
              </a:p>
            </p:txBody>
          </p:sp>
        </p:grpSp>
        <p:grpSp>
          <p:nvGrpSpPr>
            <p:cNvPr id="29" name="Gruppieren 24"/>
            <p:cNvGrpSpPr/>
            <p:nvPr/>
          </p:nvGrpSpPr>
          <p:grpSpPr bwMode="gray">
            <a:xfrm>
              <a:off x="4302965" y="2323069"/>
              <a:ext cx="1924910" cy="1269154"/>
              <a:chOff x="329185" y="1877870"/>
              <a:chExt cx="1924910" cy="1269154"/>
            </a:xfrm>
          </p:grpSpPr>
          <p:sp>
            <p:nvSpPr>
              <p:cNvPr id="36" name="Rechteck 25"/>
              <p:cNvSpPr/>
              <p:nvPr/>
            </p:nvSpPr>
            <p:spPr bwMode="gray">
              <a:xfrm>
                <a:off x="918260" y="1877870"/>
                <a:ext cx="746760" cy="1083256"/>
              </a:xfrm>
              <a:prstGeom prst="rect">
                <a:avLst/>
              </a:prstGeom>
              <a:sp3d/>
            </p:spPr>
            <p:txBody>
              <a:bodyPr wrap="square">
                <a:spAutoFit/>
                <a:sp3d extrusionH="25400">
                  <a:bevelT w="0" h="0"/>
                </a:sp3d>
              </a:bodyPr>
              <a:lstStyle/>
              <a:p>
                <a:pPr algn="ctr">
                  <a:defRPr/>
                </a:pPr>
                <a:r>
                  <a:rPr lang="de-DE" sz="7200" b="1" kern="0" noProof="1">
                    <a:solidFill>
                      <a:srgbClr val="FFFFFF"/>
                    </a:solidFill>
                    <a:effectLst>
                      <a:outerShdw blurRad="50800" dist="38100" dir="2700000" algn="tl" rotWithShape="0">
                        <a:prstClr val="black">
                          <a:alpha val="40000"/>
                        </a:prstClr>
                      </a:outerShdw>
                    </a:effectLst>
                  </a:rPr>
                  <a:t>W</a:t>
                </a:r>
                <a:endParaRPr lang="de-DE" sz="7200" b="1" kern="0" dirty="0">
                  <a:solidFill>
                    <a:srgbClr val="FFFFFF"/>
                  </a:solidFill>
                  <a:effectLst>
                    <a:outerShdw blurRad="50800" dist="38100" dir="2700000" algn="tl" rotWithShape="0">
                      <a:prstClr val="black">
                        <a:alpha val="40000"/>
                      </a:prstClr>
                    </a:outerShdw>
                  </a:effectLst>
                </a:endParaRPr>
              </a:p>
            </p:txBody>
          </p:sp>
          <p:sp>
            <p:nvSpPr>
              <p:cNvPr id="37" name="Rechteck 26"/>
              <p:cNvSpPr/>
              <p:nvPr/>
            </p:nvSpPr>
            <p:spPr bwMode="gray">
              <a:xfrm>
                <a:off x="329185" y="2730387"/>
                <a:ext cx="1924910" cy="416637"/>
              </a:xfrm>
              <a:prstGeom prst="rect">
                <a:avLst/>
              </a:prstGeom>
              <a:sp3d/>
            </p:spPr>
            <p:txBody>
              <a:bodyPr wrap="square">
                <a:spAutoFit/>
                <a:sp3d extrusionH="12700">
                  <a:bevelT w="6350" h="6350"/>
                </a:sp3d>
              </a:bodyPr>
              <a:lstStyle/>
              <a:p>
                <a:pPr algn="ctr">
                  <a:defRPr/>
                </a:pPr>
                <a:r>
                  <a:rPr lang="de-DE" sz="2400" b="1" kern="0" noProof="1">
                    <a:solidFill>
                      <a:srgbClr val="FFFFFF"/>
                    </a:solidFill>
                  </a:rPr>
                  <a:t>Weaknesses</a:t>
                </a:r>
                <a:endParaRPr lang="de-DE" sz="2400" b="1" kern="0" dirty="0">
                  <a:solidFill>
                    <a:srgbClr val="FFFFFF"/>
                  </a:solidFill>
                </a:endParaRPr>
              </a:p>
            </p:txBody>
          </p:sp>
        </p:grpSp>
        <p:grpSp>
          <p:nvGrpSpPr>
            <p:cNvPr id="30" name="Gruppieren 27"/>
            <p:cNvGrpSpPr/>
            <p:nvPr/>
          </p:nvGrpSpPr>
          <p:grpSpPr bwMode="gray">
            <a:xfrm>
              <a:off x="2423110" y="4450625"/>
              <a:ext cx="1501240" cy="1241378"/>
              <a:chOff x="541020" y="1877870"/>
              <a:chExt cx="1501240" cy="1241378"/>
            </a:xfrm>
          </p:grpSpPr>
          <p:sp>
            <p:nvSpPr>
              <p:cNvPr id="34" name="Rechteck 28"/>
              <p:cNvSpPr/>
              <p:nvPr/>
            </p:nvSpPr>
            <p:spPr bwMode="gray">
              <a:xfrm>
                <a:off x="918260" y="1877870"/>
                <a:ext cx="746760" cy="1083256"/>
              </a:xfrm>
              <a:prstGeom prst="rect">
                <a:avLst/>
              </a:prstGeom>
              <a:sp3d/>
            </p:spPr>
            <p:txBody>
              <a:bodyPr wrap="square">
                <a:spAutoFit/>
                <a:sp3d extrusionH="25400">
                  <a:bevelT w="0" h="0"/>
                </a:sp3d>
              </a:bodyPr>
              <a:lstStyle/>
              <a:p>
                <a:pPr algn="ctr">
                  <a:defRPr/>
                </a:pPr>
                <a:r>
                  <a:rPr lang="de-DE" sz="7200" b="1" kern="0" noProof="1">
                    <a:solidFill>
                      <a:srgbClr val="FFFFFF"/>
                    </a:solidFill>
                    <a:effectLst>
                      <a:outerShdw blurRad="50800" dist="38100" dir="2700000" algn="tl" rotWithShape="0">
                        <a:prstClr val="black">
                          <a:alpha val="40000"/>
                        </a:prstClr>
                      </a:outerShdw>
                    </a:effectLst>
                  </a:rPr>
                  <a:t>O</a:t>
                </a:r>
                <a:endParaRPr lang="de-DE" sz="4400" b="1" kern="0" dirty="0">
                  <a:solidFill>
                    <a:srgbClr val="FFFFFF"/>
                  </a:solidFill>
                  <a:effectLst>
                    <a:outerShdw blurRad="50800" dist="38100" dir="2700000" algn="tl" rotWithShape="0">
                      <a:prstClr val="black">
                        <a:alpha val="40000"/>
                      </a:prstClr>
                    </a:outerShdw>
                  </a:effectLst>
                </a:endParaRPr>
              </a:p>
            </p:txBody>
          </p:sp>
          <p:sp>
            <p:nvSpPr>
              <p:cNvPr id="35" name="Rechteck 29"/>
              <p:cNvSpPr/>
              <p:nvPr/>
            </p:nvSpPr>
            <p:spPr bwMode="gray">
              <a:xfrm>
                <a:off x="541020" y="2730387"/>
                <a:ext cx="1501240" cy="388861"/>
              </a:xfrm>
              <a:prstGeom prst="rect">
                <a:avLst/>
              </a:prstGeom>
              <a:sp3d/>
            </p:spPr>
            <p:txBody>
              <a:bodyPr wrap="square" lIns="0" rIns="0">
                <a:spAutoFit/>
                <a:sp3d extrusionH="12700">
                  <a:bevelT w="6350" h="6350"/>
                </a:sp3d>
              </a:bodyPr>
              <a:lstStyle/>
              <a:p>
                <a:pPr algn="ctr">
                  <a:defRPr/>
                </a:pPr>
                <a:r>
                  <a:rPr lang="de-DE" sz="2200" b="1" kern="0" noProof="1">
                    <a:solidFill>
                      <a:srgbClr val="FFFFFF"/>
                    </a:solidFill>
                  </a:rPr>
                  <a:t>Opportunities</a:t>
                </a:r>
                <a:endParaRPr lang="de-DE" sz="2200" b="1" kern="0" dirty="0">
                  <a:solidFill>
                    <a:srgbClr val="FFFFFF"/>
                  </a:solidFill>
                </a:endParaRPr>
              </a:p>
            </p:txBody>
          </p:sp>
        </p:grpSp>
        <p:grpSp>
          <p:nvGrpSpPr>
            <p:cNvPr id="31" name="Gruppieren 30"/>
            <p:cNvGrpSpPr/>
            <p:nvPr/>
          </p:nvGrpSpPr>
          <p:grpSpPr bwMode="gray">
            <a:xfrm>
              <a:off x="4518610" y="4450625"/>
              <a:ext cx="1501240" cy="1269154"/>
              <a:chOff x="541020" y="1877870"/>
              <a:chExt cx="1501240" cy="1269154"/>
            </a:xfrm>
          </p:grpSpPr>
          <p:sp>
            <p:nvSpPr>
              <p:cNvPr id="32" name="Rechteck 31"/>
              <p:cNvSpPr/>
              <p:nvPr/>
            </p:nvSpPr>
            <p:spPr bwMode="gray">
              <a:xfrm>
                <a:off x="918260" y="1877870"/>
                <a:ext cx="746760" cy="1083256"/>
              </a:xfrm>
              <a:prstGeom prst="rect">
                <a:avLst/>
              </a:prstGeom>
              <a:sp3d/>
            </p:spPr>
            <p:txBody>
              <a:bodyPr wrap="square">
                <a:spAutoFit/>
              </a:bodyPr>
              <a:lstStyle/>
              <a:p>
                <a:pPr algn="ctr">
                  <a:defRPr/>
                </a:pPr>
                <a:r>
                  <a:rPr lang="de-DE" sz="7200" b="1" kern="0" noProof="1">
                    <a:solidFill>
                      <a:srgbClr val="404040"/>
                    </a:solidFill>
                    <a:effectLst>
                      <a:innerShdw blurRad="63500" dist="50800" dir="10800000">
                        <a:prstClr val="black">
                          <a:alpha val="50000"/>
                        </a:prstClr>
                      </a:innerShdw>
                    </a:effectLst>
                  </a:rPr>
                  <a:t>T</a:t>
                </a:r>
                <a:endParaRPr lang="de-DE" sz="4400" b="1" kern="0" dirty="0">
                  <a:solidFill>
                    <a:srgbClr val="404040"/>
                  </a:solidFill>
                  <a:effectLst>
                    <a:innerShdw blurRad="63500" dist="50800" dir="10800000">
                      <a:prstClr val="black">
                        <a:alpha val="50000"/>
                      </a:prstClr>
                    </a:innerShdw>
                  </a:effectLst>
                </a:endParaRPr>
              </a:p>
            </p:txBody>
          </p:sp>
          <p:sp>
            <p:nvSpPr>
              <p:cNvPr id="33" name="Rechteck 32"/>
              <p:cNvSpPr/>
              <p:nvPr/>
            </p:nvSpPr>
            <p:spPr bwMode="gray">
              <a:xfrm>
                <a:off x="541020" y="2730387"/>
                <a:ext cx="1501240" cy="416637"/>
              </a:xfrm>
              <a:prstGeom prst="rect">
                <a:avLst/>
              </a:prstGeom>
              <a:sp3d/>
            </p:spPr>
            <p:txBody>
              <a:bodyPr wrap="square">
                <a:spAutoFit/>
              </a:bodyPr>
              <a:lstStyle/>
              <a:p>
                <a:pPr algn="ctr">
                  <a:defRPr/>
                </a:pPr>
                <a:r>
                  <a:rPr lang="de-DE" sz="2300" b="1" kern="0" noProof="1">
                    <a:solidFill>
                      <a:srgbClr val="404040"/>
                    </a:solidFill>
                    <a:effectLst>
                      <a:innerShdw blurRad="63500" dist="50800" dir="10800000">
                        <a:prstClr val="black">
                          <a:alpha val="50000"/>
                        </a:prstClr>
                      </a:innerShdw>
                    </a:effectLst>
                  </a:rPr>
                  <a:t>Threats</a:t>
                </a:r>
                <a:endParaRPr lang="de-DE" sz="2300" b="1" kern="0" dirty="0">
                  <a:solidFill>
                    <a:srgbClr val="404040"/>
                  </a:solidFill>
                  <a:effectLst>
                    <a:innerShdw blurRad="63500" dist="50800" dir="10800000">
                      <a:prstClr val="black">
                        <a:alpha val="50000"/>
                      </a:prstClr>
                    </a:innerShdw>
                  </a:effectLst>
                </a:endParaRPr>
              </a:p>
            </p:txBody>
          </p:sp>
        </p:grpSp>
      </p:gr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600"/>
                                        <p:tgtEl>
                                          <p:spTgt spid="61"/>
                                        </p:tgtEl>
                                      </p:cBhvr>
                                    </p:animEffect>
                                    <p:anim calcmode="lin" valueType="num">
                                      <p:cBhvr>
                                        <p:cTn id="13" dur="600" fill="hold"/>
                                        <p:tgtEl>
                                          <p:spTgt spid="61"/>
                                        </p:tgtEl>
                                        <p:attrNameLst>
                                          <p:attrName>ppt_x</p:attrName>
                                        </p:attrNameLst>
                                      </p:cBhvr>
                                      <p:tavLst>
                                        <p:tav tm="0">
                                          <p:val>
                                            <p:strVal val="#ppt_x"/>
                                          </p:val>
                                        </p:tav>
                                        <p:tav tm="100000">
                                          <p:val>
                                            <p:strVal val="#ppt_x"/>
                                          </p:val>
                                        </p:tav>
                                      </p:tavLst>
                                    </p:anim>
                                    <p:anim calcmode="lin" valueType="num">
                                      <p:cBhvr>
                                        <p:cTn id="14" dur="600" fill="hold"/>
                                        <p:tgtEl>
                                          <p:spTgt spid="6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600"/>
                                        <p:tgtEl>
                                          <p:spTgt spid="62"/>
                                        </p:tgtEl>
                                      </p:cBhvr>
                                    </p:animEffect>
                                    <p:anim calcmode="lin" valueType="num">
                                      <p:cBhvr>
                                        <p:cTn id="18" dur="600" fill="hold"/>
                                        <p:tgtEl>
                                          <p:spTgt spid="62"/>
                                        </p:tgtEl>
                                        <p:attrNameLst>
                                          <p:attrName>ppt_x</p:attrName>
                                        </p:attrNameLst>
                                      </p:cBhvr>
                                      <p:tavLst>
                                        <p:tav tm="0">
                                          <p:val>
                                            <p:strVal val="#ppt_x"/>
                                          </p:val>
                                        </p:tav>
                                        <p:tav tm="100000">
                                          <p:val>
                                            <p:strVal val="#ppt_x"/>
                                          </p:val>
                                        </p:tav>
                                      </p:tavLst>
                                    </p:anim>
                                    <p:anim calcmode="lin" valueType="num">
                                      <p:cBhvr>
                                        <p:cTn id="19" dur="6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1"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p:cNvSpPr/>
          <p:nvPr/>
        </p:nvSpPr>
        <p:spPr>
          <a:xfrm>
            <a:off x="593206" y="2376749"/>
            <a:ext cx="3627083" cy="40004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ea typeface="Adobe 宋体 Std L" pitchFamily="18" charset="-122"/>
              </a:rPr>
              <a:t>01</a:t>
            </a:r>
            <a:r>
              <a:rPr lang="en-US" altLang="zh-CN" dirty="0"/>
              <a:t>  </a:t>
            </a:r>
            <a:r>
              <a:rPr lang="zh-CN" altLang="en-US" dirty="0">
                <a:latin typeface="微软雅黑" panose="020B0503020204020204" pitchFamily="34" charset="-122"/>
                <a:ea typeface="微软雅黑" panose="020B0503020204020204" pitchFamily="34" charset="-122"/>
              </a:rPr>
              <a:t>企业战略概述</a:t>
            </a:r>
          </a:p>
        </p:txBody>
      </p:sp>
      <p:sp>
        <p:nvSpPr>
          <p:cNvPr id="12" name="矩形 2"/>
          <p:cNvSpPr/>
          <p:nvPr/>
        </p:nvSpPr>
        <p:spPr>
          <a:xfrm>
            <a:off x="4297692" y="2376749"/>
            <a:ext cx="3627083" cy="4000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Impact" panose="020B0806030902050204" pitchFamily="34" charset="0"/>
                <a:ea typeface="Adobe 宋体 Std L" pitchFamily="18" charset="-122"/>
              </a:rPr>
              <a:t>02  </a:t>
            </a:r>
            <a:r>
              <a:rPr lang="zh-CN" altLang="en-US" dirty="0">
                <a:solidFill>
                  <a:schemeClr val="bg1"/>
                </a:solidFill>
                <a:latin typeface="微软雅黑" panose="020B0503020204020204" pitchFamily="34" charset="-122"/>
                <a:ea typeface="微软雅黑" panose="020B0503020204020204" pitchFamily="34" charset="-122"/>
              </a:rPr>
              <a:t>战略管理概述</a:t>
            </a:r>
          </a:p>
        </p:txBody>
      </p:sp>
      <p:sp>
        <p:nvSpPr>
          <p:cNvPr id="13" name="矩形 2"/>
          <p:cNvSpPr/>
          <p:nvPr/>
        </p:nvSpPr>
        <p:spPr>
          <a:xfrm>
            <a:off x="8002179" y="2376749"/>
            <a:ext cx="3627083" cy="4000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Impact" panose="020B0806030902050204" pitchFamily="34" charset="0"/>
                <a:ea typeface="Adobe 宋体 Std L" pitchFamily="18" charset="-122"/>
              </a:rPr>
              <a:t>03  </a:t>
            </a:r>
            <a:r>
              <a:rPr lang="zh-CN" altLang="en-US" dirty="0">
                <a:solidFill>
                  <a:schemeClr val="bg1"/>
                </a:solidFill>
                <a:latin typeface="微软雅黑" panose="020B0503020204020204" pitchFamily="34" charset="-122"/>
                <a:ea typeface="微软雅黑" panose="020B0503020204020204" pitchFamily="34" charset="-122"/>
              </a:rPr>
              <a:t>战略管理过程</a:t>
            </a:r>
          </a:p>
        </p:txBody>
      </p:sp>
      <p:grpSp>
        <p:nvGrpSpPr>
          <p:cNvPr id="14" name="组合 13"/>
          <p:cNvGrpSpPr/>
          <p:nvPr/>
        </p:nvGrpSpPr>
        <p:grpSpPr>
          <a:xfrm>
            <a:off x="1074598" y="3202999"/>
            <a:ext cx="2664296" cy="2664296"/>
            <a:chOff x="925401" y="3148271"/>
            <a:chExt cx="2664296" cy="2664296"/>
          </a:xfrm>
        </p:grpSpPr>
        <p:sp>
          <p:nvSpPr>
            <p:cNvPr id="15" name="椭圆 14"/>
            <p:cNvSpPr/>
            <p:nvPr userDrawn="1"/>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1069417" y="3292287"/>
              <a:ext cx="2376264" cy="2376264"/>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779085" y="3202999"/>
            <a:ext cx="2664296" cy="2664296"/>
            <a:chOff x="925401" y="3148271"/>
            <a:chExt cx="2664296" cy="2664296"/>
          </a:xfrm>
        </p:grpSpPr>
        <p:sp>
          <p:nvSpPr>
            <p:cNvPr id="18" name="椭圆 17"/>
            <p:cNvSpPr/>
            <p:nvPr userDrawn="1"/>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a:off x="1069417" y="3292287"/>
              <a:ext cx="2376264" cy="23762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8483571" y="3202999"/>
            <a:ext cx="2664296" cy="2664296"/>
            <a:chOff x="925401" y="3148271"/>
            <a:chExt cx="2664296" cy="2664296"/>
          </a:xfrm>
        </p:grpSpPr>
        <p:sp>
          <p:nvSpPr>
            <p:cNvPr id="21" name="椭圆 20"/>
            <p:cNvSpPr/>
            <p:nvPr userDrawn="1"/>
          </p:nvSpPr>
          <p:spPr>
            <a:xfrm>
              <a:off x="925401" y="3148271"/>
              <a:ext cx="2664296" cy="2664296"/>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1069417" y="3292287"/>
              <a:ext cx="2376264" cy="237626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图片 22"/>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686746" y="3815147"/>
            <a:ext cx="1440000" cy="1440000"/>
          </a:xfrm>
          <a:prstGeom prst="rect">
            <a:avLst/>
          </a:prstGeom>
        </p:spPr>
      </p:pic>
      <p:cxnSp>
        <p:nvCxnSpPr>
          <p:cNvPr id="24" name="直接连接符 23"/>
          <p:cNvCxnSpPr/>
          <p:nvPr/>
        </p:nvCxnSpPr>
        <p:spPr>
          <a:xfrm>
            <a:off x="593206" y="2308238"/>
            <a:ext cx="3627083" cy="0"/>
          </a:xfrm>
          <a:prstGeom prst="line">
            <a:avLst/>
          </a:prstGeom>
          <a:ln w="19050">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297693" y="2308238"/>
            <a:ext cx="362708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002179" y="2308238"/>
            <a:ext cx="362708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9095719" y="3815146"/>
            <a:ext cx="1440000" cy="1440000"/>
          </a:xfrm>
          <a:prstGeom prst="rect">
            <a:avLst/>
          </a:prstGeom>
        </p:spPr>
      </p:pic>
      <p:pic>
        <p:nvPicPr>
          <p:cNvPr id="28" name="图片 27"/>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5391233" y="3815147"/>
            <a:ext cx="1440000" cy="144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3.1.3 </a:t>
            </a:r>
            <a:r>
              <a:rPr lang="zh-CN" altLang="en-US" sz="1800" dirty="0"/>
              <a:t>内外环境结合分析：</a:t>
            </a:r>
            <a:r>
              <a:rPr lang="en-US" altLang="zh-CN" sz="1800" dirty="0"/>
              <a:t>SWOT</a:t>
            </a:r>
            <a:r>
              <a:rPr lang="zh-CN" altLang="en-US" sz="1800" dirty="0"/>
              <a:t>分析</a:t>
            </a:r>
            <a:endParaRPr lang="zh-CN" altLang="zh-CN" sz="1800" dirty="0"/>
          </a:p>
        </p:txBody>
      </p:sp>
      <p:sp>
        <p:nvSpPr>
          <p:cNvPr id="44" name="TextBox 6"/>
          <p:cNvSpPr txBox="1"/>
          <p:nvPr/>
        </p:nvSpPr>
        <p:spPr>
          <a:xfrm>
            <a:off x="963137" y="2348880"/>
            <a:ext cx="10985806" cy="452432"/>
          </a:xfrm>
          <a:prstGeom prst="rect">
            <a:avLst/>
          </a:prstGeom>
          <a:noFill/>
        </p:spPr>
        <p:txBody>
          <a:bodyPr wrap="square" rtlCol="0">
            <a:spAutoFit/>
          </a:bodyPr>
          <a:lstStyle/>
          <a:p>
            <a:pPr>
              <a:lnSpc>
                <a:spcPct val="130000"/>
              </a:lnSpc>
              <a:spcAft>
                <a:spcPts val="600"/>
              </a:spcAft>
            </a:pPr>
            <a:r>
              <a:rPr lang="zh-CN" altLang="en-US" b="1" dirty="0">
                <a:solidFill>
                  <a:srgbClr val="5F5E5C"/>
                </a:solidFill>
                <a:latin typeface="微软雅黑" panose="020B0503020204020204" pitchFamily="34" charset="-122"/>
                <a:ea typeface="微软雅黑" panose="020B0503020204020204" pitchFamily="34" charset="-122"/>
              </a:rPr>
              <a:t>附表：</a:t>
            </a:r>
            <a:r>
              <a:rPr lang="en-US" altLang="zh-CN" dirty="0">
                <a:solidFill>
                  <a:srgbClr val="5F5E5C"/>
                </a:solidFill>
                <a:latin typeface="微软雅黑" panose="020B0503020204020204" pitchFamily="34" charset="-122"/>
                <a:ea typeface="微软雅黑" panose="020B0503020204020204" pitchFamily="34" charset="-122"/>
              </a:rPr>
              <a:t>SWOT</a:t>
            </a:r>
            <a:r>
              <a:rPr lang="zh-CN" altLang="en-US" dirty="0">
                <a:solidFill>
                  <a:srgbClr val="5F5E5C"/>
                </a:solidFill>
                <a:latin typeface="微软雅黑" panose="020B0503020204020204" pitchFamily="34" charset="-122"/>
                <a:ea typeface="微软雅黑" panose="020B0503020204020204" pitchFamily="34" charset="-122"/>
              </a:rPr>
              <a:t>业务策略矩阵</a:t>
            </a:r>
            <a:endParaRPr lang="zh-CN" altLang="zh-CN" sz="2000" b="1" dirty="0">
              <a:solidFill>
                <a:srgbClr val="D24726"/>
              </a:solidFill>
              <a:latin typeface="微软雅黑" panose="020B0503020204020204" pitchFamily="34" charset="-122"/>
              <a:ea typeface="微软雅黑" panose="020B0503020204020204" pitchFamily="34" charset="-122"/>
            </a:endParaRPr>
          </a:p>
        </p:txBody>
      </p:sp>
      <p:sp>
        <p:nvSpPr>
          <p:cNvPr id="18" name="矩形 17"/>
          <p:cNvSpPr/>
          <p:nvPr/>
        </p:nvSpPr>
        <p:spPr>
          <a:xfrm>
            <a:off x="1027135" y="3146824"/>
            <a:ext cx="10829505" cy="3450528"/>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5" name="表格 4"/>
          <p:cNvGraphicFramePr>
            <a:graphicFrameLocks noGrp="1"/>
          </p:cNvGraphicFramePr>
          <p:nvPr/>
        </p:nvGraphicFramePr>
        <p:xfrm>
          <a:off x="1127448" y="3248839"/>
          <a:ext cx="10666427" cy="3276504"/>
        </p:xfrm>
        <a:graphic>
          <a:graphicData uri="http://schemas.openxmlformats.org/drawingml/2006/table">
            <a:tbl>
              <a:tblPr firstRow="1" firstCol="1" bandRow="1">
                <a:tableStyleId>{21E4AEA4-8DFA-4A89-87EB-49C32662AFE0}</a:tableStyleId>
              </a:tblPr>
              <a:tblGrid>
                <a:gridCol w="2160241">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gridCol w="4185706">
                  <a:extLst>
                    <a:ext uri="{9D8B030D-6E8A-4147-A177-3AD203B41FA5}">
                      <a16:colId xmlns:a16="http://schemas.microsoft.com/office/drawing/2014/main" val="20002"/>
                    </a:ext>
                  </a:extLst>
                </a:gridCol>
              </a:tblGrid>
              <a:tr h="1005053">
                <a:tc>
                  <a:txBody>
                    <a:bodyPr/>
                    <a:lstStyle/>
                    <a:p>
                      <a:pPr algn="ctr"/>
                      <a:endParaRPr lang="zh-CN" sz="1600" dirty="0">
                        <a:effectLst/>
                        <a:latin typeface="微软雅黑" panose="020B0503020204020204" pitchFamily="34" charset="-122"/>
                        <a:ea typeface="微软雅黑" panose="020B0503020204020204" pitchFamily="34" charset="-122"/>
                      </a:endParaRPr>
                    </a:p>
                  </a:txBody>
                  <a:tcPr marL="68580" marR="68580" marT="9525" marB="0" anchor="ctr"/>
                </a:tc>
                <a:tc>
                  <a:txBody>
                    <a:bodyPr/>
                    <a:lstStyle/>
                    <a:p>
                      <a:pPr algn="ctr">
                        <a:spcAft>
                          <a:spcPts val="0"/>
                        </a:spcAft>
                      </a:pPr>
                      <a:r>
                        <a:rPr lang="zh-CN" sz="2400" kern="100" dirty="0">
                          <a:effectLst/>
                          <a:latin typeface="微软雅黑" panose="020B0503020204020204" pitchFamily="34" charset="-122"/>
                          <a:ea typeface="微软雅黑" panose="020B0503020204020204" pitchFamily="34" charset="-122"/>
                        </a:rPr>
                        <a:t>优势（</a:t>
                      </a:r>
                      <a:r>
                        <a:rPr lang="en-US" sz="2400" kern="100" dirty="0">
                          <a:effectLst/>
                          <a:latin typeface="微软雅黑" panose="020B0503020204020204" pitchFamily="34" charset="-122"/>
                          <a:ea typeface="微软雅黑" panose="020B0503020204020204" pitchFamily="34" charset="-122"/>
                        </a:rPr>
                        <a:t>S</a:t>
                      </a:r>
                      <a:r>
                        <a:rPr lang="zh-CN" sz="2400" kern="100" dirty="0">
                          <a:effectLst/>
                          <a:latin typeface="微软雅黑" panose="020B0503020204020204" pitchFamily="34" charset="-122"/>
                          <a:ea typeface="微软雅黑" panose="020B0503020204020204" pitchFamily="34" charset="-122"/>
                        </a:rPr>
                        <a:t>）</a:t>
                      </a:r>
                    </a:p>
                  </a:txBody>
                  <a:tcPr marL="68580" marR="68580" marT="0" marB="0" anchor="ctr"/>
                </a:tc>
                <a:tc>
                  <a:txBody>
                    <a:bodyPr/>
                    <a:lstStyle/>
                    <a:p>
                      <a:pPr algn="ctr">
                        <a:spcAft>
                          <a:spcPts val="0"/>
                        </a:spcAft>
                      </a:pPr>
                      <a:r>
                        <a:rPr lang="zh-CN" sz="2400" kern="100" dirty="0">
                          <a:effectLst/>
                          <a:latin typeface="微软雅黑" panose="020B0503020204020204" pitchFamily="34" charset="-122"/>
                          <a:ea typeface="微软雅黑" panose="020B0503020204020204" pitchFamily="34" charset="-122"/>
                        </a:rPr>
                        <a:t>劣势（</a:t>
                      </a:r>
                      <a:r>
                        <a:rPr lang="en-US" sz="2400" kern="100" dirty="0">
                          <a:effectLst/>
                          <a:latin typeface="微软雅黑" panose="020B0503020204020204" pitchFamily="34" charset="-122"/>
                          <a:ea typeface="微软雅黑" panose="020B0503020204020204" pitchFamily="34" charset="-122"/>
                        </a:rPr>
                        <a:t>W</a:t>
                      </a:r>
                      <a:r>
                        <a:rPr lang="zh-CN" sz="2400" kern="100" dirty="0">
                          <a:effectLst/>
                          <a:latin typeface="微软雅黑" panose="020B0503020204020204" pitchFamily="34" charset="-122"/>
                          <a:ea typeface="微软雅黑" panose="020B0503020204020204" pitchFamily="34" charset="-122"/>
                        </a:rPr>
                        <a:t>）</a:t>
                      </a:r>
                    </a:p>
                  </a:txBody>
                  <a:tcPr marL="68580" marR="68580" marT="0" marB="0" anchor="ctr"/>
                </a:tc>
                <a:extLst>
                  <a:ext uri="{0D108BD9-81ED-4DB2-BD59-A6C34878D82A}">
                    <a16:rowId xmlns:a16="http://schemas.microsoft.com/office/drawing/2014/main" val="10000"/>
                  </a:ext>
                </a:extLst>
              </a:tr>
              <a:tr h="1020923">
                <a:tc>
                  <a:txBody>
                    <a:bodyPr/>
                    <a:lstStyle/>
                    <a:p>
                      <a:pPr algn="ctr">
                        <a:spcBef>
                          <a:spcPts val="325"/>
                        </a:spcBef>
                        <a:spcAft>
                          <a:spcPts val="0"/>
                        </a:spcAft>
                      </a:pPr>
                      <a:r>
                        <a:rPr lang="zh-CN" sz="2400" kern="100" dirty="0">
                          <a:effectLst/>
                          <a:latin typeface="微软雅黑" panose="020B0503020204020204" pitchFamily="34" charset="-122"/>
                          <a:ea typeface="微软雅黑" panose="020B0503020204020204" pitchFamily="34" charset="-122"/>
                        </a:rPr>
                        <a:t>机会（</a:t>
                      </a:r>
                      <a:r>
                        <a:rPr lang="en-US" sz="2400" kern="100" dirty="0">
                          <a:effectLst/>
                          <a:latin typeface="微软雅黑" panose="020B0503020204020204" pitchFamily="34" charset="-122"/>
                          <a:ea typeface="微软雅黑" panose="020B0503020204020204" pitchFamily="34" charset="-122"/>
                        </a:rPr>
                        <a:t>O</a:t>
                      </a:r>
                      <a:r>
                        <a:rPr lang="zh-CN" sz="2400" kern="100" dirty="0">
                          <a:effectLst/>
                          <a:latin typeface="微软雅黑" panose="020B0503020204020204" pitchFamily="34" charset="-122"/>
                          <a:ea typeface="微软雅黑" panose="020B0503020204020204" pitchFamily="34" charset="-122"/>
                        </a:rPr>
                        <a:t>）</a:t>
                      </a:r>
                    </a:p>
                  </a:txBody>
                  <a:tcPr marL="68580" marR="68580" marT="0" marB="0" anchor="ctr"/>
                </a:tc>
                <a:tc>
                  <a:txBody>
                    <a:bodyPr/>
                    <a:lstStyle/>
                    <a:p>
                      <a:pPr algn="l">
                        <a:lnSpc>
                          <a:spcPct val="130000"/>
                        </a:lnSpc>
                        <a:spcAft>
                          <a:spcPts val="0"/>
                        </a:spcAft>
                      </a:pPr>
                      <a:r>
                        <a:rPr 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SO</a:t>
                      </a:r>
                      <a:r>
                        <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战略：增长型战略（依靠内部优势，利用外部机会，创建最佳业务状态）</a:t>
                      </a:r>
                    </a:p>
                  </a:txBody>
                  <a:tcPr marL="68580" marR="68580" marT="0" marB="0" anchor="ctr"/>
                </a:tc>
                <a:tc>
                  <a:txBody>
                    <a:bodyPr/>
                    <a:lstStyle/>
                    <a:p>
                      <a:pPr algn="l">
                        <a:lnSpc>
                          <a:spcPct val="130000"/>
                        </a:lnSpc>
                        <a:spcAft>
                          <a:spcPts val="0"/>
                        </a:spcAft>
                      </a:pPr>
                      <a:r>
                        <a:rPr 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WO</a:t>
                      </a:r>
                      <a:r>
                        <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战略：扭转型战略（利用外部机会，克服内部劣势，机不可失）</a:t>
                      </a:r>
                    </a:p>
                  </a:txBody>
                  <a:tcPr marL="68580" marR="68580" marT="0" marB="0" anchor="ctr"/>
                </a:tc>
                <a:extLst>
                  <a:ext uri="{0D108BD9-81ED-4DB2-BD59-A6C34878D82A}">
                    <a16:rowId xmlns:a16="http://schemas.microsoft.com/office/drawing/2014/main" val="10001"/>
                  </a:ext>
                </a:extLst>
              </a:tr>
              <a:tr h="1250528">
                <a:tc>
                  <a:txBody>
                    <a:bodyPr/>
                    <a:lstStyle/>
                    <a:p>
                      <a:pPr algn="ctr">
                        <a:spcBef>
                          <a:spcPts val="325"/>
                        </a:spcBef>
                        <a:spcAft>
                          <a:spcPts val="0"/>
                        </a:spcAft>
                      </a:pPr>
                      <a:r>
                        <a:rPr lang="zh-CN" sz="2400" kern="100" dirty="0">
                          <a:effectLst/>
                          <a:latin typeface="微软雅黑" panose="020B0503020204020204" pitchFamily="34" charset="-122"/>
                          <a:ea typeface="微软雅黑" panose="020B0503020204020204" pitchFamily="34" charset="-122"/>
                        </a:rPr>
                        <a:t>威胁（</a:t>
                      </a:r>
                      <a:r>
                        <a:rPr lang="en-US" sz="2400" kern="100" dirty="0">
                          <a:effectLst/>
                          <a:latin typeface="微软雅黑" panose="020B0503020204020204" pitchFamily="34" charset="-122"/>
                          <a:ea typeface="微软雅黑" panose="020B0503020204020204" pitchFamily="34" charset="-122"/>
                        </a:rPr>
                        <a:t>T</a:t>
                      </a:r>
                      <a:r>
                        <a:rPr lang="zh-CN" sz="2400" kern="100" dirty="0">
                          <a:effectLst/>
                          <a:latin typeface="微软雅黑" panose="020B0503020204020204" pitchFamily="34" charset="-122"/>
                          <a:ea typeface="微软雅黑" panose="020B0503020204020204" pitchFamily="34" charset="-122"/>
                        </a:rPr>
                        <a:t>）</a:t>
                      </a:r>
                    </a:p>
                  </a:txBody>
                  <a:tcPr marL="68580" marR="68580" marT="0" marB="0" anchor="ctr"/>
                </a:tc>
                <a:tc>
                  <a:txBody>
                    <a:bodyPr/>
                    <a:lstStyle/>
                    <a:p>
                      <a:pPr algn="l">
                        <a:lnSpc>
                          <a:spcPct val="130000"/>
                        </a:lnSpc>
                        <a:spcAft>
                          <a:spcPts val="0"/>
                        </a:spcAft>
                      </a:pPr>
                      <a:r>
                        <a:rPr 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ST</a:t>
                      </a:r>
                      <a:r>
                        <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战略：多种经营战略（依靠内部优势，回避外部威胁，果断迎战）</a:t>
                      </a:r>
                    </a:p>
                  </a:txBody>
                  <a:tcPr marL="68580" marR="68580" marT="0" marB="0" anchor="ctr"/>
                </a:tc>
                <a:tc>
                  <a:txBody>
                    <a:bodyPr/>
                    <a:lstStyle/>
                    <a:p>
                      <a:pPr algn="l">
                        <a:lnSpc>
                          <a:spcPct val="130000"/>
                        </a:lnSpc>
                        <a:spcAft>
                          <a:spcPts val="0"/>
                        </a:spcAft>
                      </a:pPr>
                      <a:r>
                        <a:rPr lang="en-US"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WT</a:t>
                      </a:r>
                      <a:r>
                        <a:rPr lang="zh-CN" sz="1600" kern="100" dirty="0">
                          <a:solidFill>
                            <a:schemeClr val="tx1">
                              <a:lumMod val="65000"/>
                              <a:lumOff val="35000"/>
                            </a:schemeClr>
                          </a:solidFill>
                          <a:effectLst/>
                          <a:latin typeface="微软雅黑" panose="020B0503020204020204" pitchFamily="34" charset="-122"/>
                          <a:ea typeface="微软雅黑" panose="020B0503020204020204" pitchFamily="34" charset="-122"/>
                        </a:rPr>
                        <a:t>战略：防御型战略（减少内部劣势，回避外部威胁，休养生息）</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6*min(max(#ppt_w*#ppt_h,.3),1)-7.4)/-.7*#ppt_w"/>
                                          </p:val>
                                        </p:tav>
                                        <p:tav tm="100000">
                                          <p:val>
                                            <p:strVal val="#ppt_w"/>
                                          </p:val>
                                        </p:tav>
                                      </p:tavLst>
                                    </p:anim>
                                    <p:anim calcmode="lin" valueType="num">
                                      <p:cBhvr>
                                        <p:cTn id="13" dur="500" fill="hold"/>
                                        <p:tgtEl>
                                          <p:spTgt spid="5"/>
                                        </p:tgtEl>
                                        <p:attrNameLst>
                                          <p:attrName>ppt_h</p:attrName>
                                        </p:attrNameLst>
                                      </p:cBhvr>
                                      <p:tavLst>
                                        <p:tav tm="0">
                                          <p:val>
                                            <p:strVal val="(6*min(max(#ppt_w*#ppt_h,.3),1)-7.4)/-.7*#ppt_h"/>
                                          </p:val>
                                        </p:tav>
                                        <p:tav tm="100000">
                                          <p:val>
                                            <p:strVal val="#ppt_h"/>
                                          </p:val>
                                        </p:tav>
                                      </p:tavLst>
                                    </p:anim>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633670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3.1.4 </a:t>
            </a:r>
            <a:r>
              <a:rPr lang="zh-CN" altLang="en-US" sz="1800" dirty="0"/>
              <a:t>业务投资组合分析</a:t>
            </a:r>
            <a:endParaRPr lang="zh-CN" altLang="zh-CN" sz="1800" dirty="0"/>
          </a:p>
        </p:txBody>
      </p:sp>
      <p:sp>
        <p:nvSpPr>
          <p:cNvPr id="6" name="TextBox 6"/>
          <p:cNvSpPr txBox="1"/>
          <p:nvPr/>
        </p:nvSpPr>
        <p:spPr>
          <a:xfrm>
            <a:off x="942840" y="4688558"/>
            <a:ext cx="7169384" cy="1692771"/>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根据“</a:t>
            </a:r>
            <a:r>
              <a:rPr lang="en-US" altLang="zh-CN" sz="1600" dirty="0">
                <a:solidFill>
                  <a:srgbClr val="5F5E5C"/>
                </a:solidFill>
                <a:latin typeface="微软雅黑" panose="020B0503020204020204" pitchFamily="34" charset="-122"/>
                <a:ea typeface="微软雅黑" panose="020B0503020204020204" pitchFamily="34" charset="-122"/>
              </a:rPr>
              <a:t>PEST</a:t>
            </a:r>
            <a:r>
              <a:rPr lang="zh-CN" altLang="en-US" sz="1600" dirty="0">
                <a:solidFill>
                  <a:srgbClr val="5F5E5C"/>
                </a:solidFill>
                <a:latin typeface="微软雅黑" panose="020B0503020204020204" pitchFamily="34" charset="-122"/>
                <a:ea typeface="微软雅黑" panose="020B0503020204020204" pitchFamily="34" charset="-122"/>
              </a:rPr>
              <a:t>宏观环境分析”、“行业竞争五力分析”了外部环境，根据“价值链”或其他工具分析了内部的资源与能力，再结合“</a:t>
            </a:r>
            <a:r>
              <a:rPr lang="en-US" altLang="zh-CN" sz="1600" dirty="0">
                <a:solidFill>
                  <a:srgbClr val="5F5E5C"/>
                </a:solidFill>
                <a:latin typeface="微软雅黑" panose="020B0503020204020204" pitchFamily="34" charset="-122"/>
                <a:ea typeface="微软雅黑" panose="020B0503020204020204" pitchFamily="34" charset="-122"/>
              </a:rPr>
              <a:t>SWOT</a:t>
            </a:r>
            <a:r>
              <a:rPr lang="zh-CN" altLang="en-US" sz="1600" dirty="0">
                <a:solidFill>
                  <a:srgbClr val="5F5E5C"/>
                </a:solidFill>
                <a:latin typeface="微软雅黑" panose="020B0503020204020204" pitchFamily="34" charset="-122"/>
                <a:ea typeface="微软雅黑" panose="020B0503020204020204" pitchFamily="34" charset="-122"/>
              </a:rPr>
              <a:t>分析法”来选择公司总战略。对于业务投资组合部分，可采用</a:t>
            </a:r>
            <a:r>
              <a:rPr lang="zh-CN" altLang="en-US" sz="1600" b="1" dirty="0">
                <a:solidFill>
                  <a:srgbClr val="D24726"/>
                </a:solidFill>
                <a:latin typeface="微软雅黑" panose="020B0503020204020204" pitchFamily="34" charset="-122"/>
                <a:ea typeface="微软雅黑" panose="020B0503020204020204" pitchFamily="34" charset="-122"/>
              </a:rPr>
              <a:t>“波士顿矩阵（</a:t>
            </a:r>
            <a:r>
              <a:rPr lang="en-US" altLang="zh-CN" sz="1600" b="1" dirty="0">
                <a:solidFill>
                  <a:srgbClr val="D24726"/>
                </a:solidFill>
                <a:latin typeface="微软雅黑" panose="020B0503020204020204" pitchFamily="34" charset="-122"/>
                <a:ea typeface="微软雅黑" panose="020B0503020204020204" pitchFamily="34" charset="-122"/>
              </a:rPr>
              <a:t>BCG</a:t>
            </a:r>
            <a:r>
              <a:rPr lang="zh-CN" altLang="en-US" sz="1600" b="1" dirty="0">
                <a:solidFill>
                  <a:srgbClr val="D24726"/>
                </a:solidFill>
                <a:latin typeface="微软雅黑" panose="020B0503020204020204" pitchFamily="34" charset="-122"/>
                <a:ea typeface="微软雅黑" panose="020B0503020204020204" pitchFamily="34" charset="-122"/>
              </a:rPr>
              <a:t>）（</a:t>
            </a:r>
            <a:r>
              <a:rPr lang="en-US" altLang="zh-CN" sz="1600" b="1" dirty="0">
                <a:solidFill>
                  <a:srgbClr val="D24726"/>
                </a:solidFill>
                <a:latin typeface="微软雅黑" panose="020B0503020204020204" pitchFamily="34" charset="-122"/>
                <a:ea typeface="微软雅黑" panose="020B0503020204020204" pitchFamily="34" charset="-122"/>
              </a:rPr>
              <a:t>Boston Consulting Group</a:t>
            </a:r>
            <a:r>
              <a:rPr lang="zh-CN" altLang="en-US" sz="1600" b="1" dirty="0">
                <a:solidFill>
                  <a:srgbClr val="D24726"/>
                </a:solidFill>
                <a:latin typeface="微软雅黑" panose="020B0503020204020204" pitchFamily="34" charset="-122"/>
                <a:ea typeface="微软雅黑" panose="020B0503020204020204" pitchFamily="34" charset="-122"/>
              </a:rPr>
              <a:t>）”法来确定公司的投资优先序列，将公司的资源导向最有吸引力的业务单元。</a:t>
            </a:r>
            <a:endParaRPr lang="zh-CN" altLang="zh-CN" b="1" dirty="0">
              <a:solidFill>
                <a:srgbClr val="D24726"/>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42840" y="2852937"/>
            <a:ext cx="7169385" cy="1692771"/>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除了一些较小的公司外，</a:t>
            </a:r>
            <a:r>
              <a:rPr lang="zh-CN" altLang="en-US" sz="1600" b="1" dirty="0">
                <a:solidFill>
                  <a:srgbClr val="D24726"/>
                </a:solidFill>
                <a:latin typeface="微软雅黑" panose="020B0503020204020204" pitchFamily="34" charset="-122"/>
                <a:ea typeface="微软雅黑" panose="020B0503020204020204" pitchFamily="34" charset="-122"/>
              </a:rPr>
              <a:t>大多数公司都有多种产品和面对多个市场面，因而每一个公司都不可能选择单一经营战略，而必须是根据产品、市场的不同而选择的一个战略组合群</a:t>
            </a:r>
            <a:r>
              <a:rPr lang="zh-CN" altLang="en-US" sz="1600" dirty="0">
                <a:solidFill>
                  <a:srgbClr val="5F5E5C"/>
                </a:solidFill>
                <a:latin typeface="微软雅黑" panose="020B0503020204020204" pitchFamily="34" charset="-122"/>
                <a:ea typeface="微软雅黑" panose="020B0503020204020204" pitchFamily="34" charset="-122"/>
              </a:rPr>
              <a:t>。当企业的各分部或分公司在不同的产业进行竞争时，企业在制订了企业总体战略的基础上，还必须为每一个经营单位、产品制订自己的具体竞争战略。</a:t>
            </a:r>
            <a:endParaRPr lang="zh-CN" altLang="zh-CN" b="1" dirty="0">
              <a:solidFill>
                <a:srgbClr val="D24726"/>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249" y="1352586"/>
            <a:ext cx="3620694" cy="5028742"/>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4" y="1124744"/>
            <a:ext cx="8064896"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3.1.4 </a:t>
            </a:r>
            <a:r>
              <a:rPr lang="zh-CN" altLang="en-US" sz="1800" dirty="0"/>
              <a:t>业务投资组合分析→→</a:t>
            </a:r>
            <a:r>
              <a:rPr lang="zh-CN" altLang="en-US" sz="1800" dirty="0">
                <a:solidFill>
                  <a:srgbClr val="D24726"/>
                </a:solidFill>
              </a:rPr>
              <a:t>波士顿矩阵（</a:t>
            </a:r>
            <a:r>
              <a:rPr lang="en-US" altLang="zh-CN" sz="1800" b="0" dirty="0">
                <a:solidFill>
                  <a:srgbClr val="D24726"/>
                </a:solidFill>
              </a:rPr>
              <a:t>BCG, Boston Consulting Group</a:t>
            </a:r>
            <a:r>
              <a:rPr lang="zh-CN" altLang="en-US" sz="1800" dirty="0">
                <a:solidFill>
                  <a:srgbClr val="D24726"/>
                </a:solidFill>
              </a:rPr>
              <a:t>）</a:t>
            </a:r>
            <a:endParaRPr lang="zh-CN" altLang="zh-CN" sz="1800" dirty="0"/>
          </a:p>
        </p:txBody>
      </p:sp>
      <p:grpSp>
        <p:nvGrpSpPr>
          <p:cNvPr id="3" name="组合 2"/>
          <p:cNvGrpSpPr/>
          <p:nvPr/>
        </p:nvGrpSpPr>
        <p:grpSpPr>
          <a:xfrm>
            <a:off x="3503712" y="1998366"/>
            <a:ext cx="3816423" cy="1800000"/>
            <a:chOff x="3506886" y="1998366"/>
            <a:chExt cx="3816423" cy="1800000"/>
          </a:xfrm>
        </p:grpSpPr>
        <p:sp>
          <p:nvSpPr>
            <p:cNvPr id="9" name="Freeform 7"/>
            <p:cNvSpPr/>
            <p:nvPr/>
          </p:nvSpPr>
          <p:spPr bwMode="auto">
            <a:xfrm>
              <a:off x="3506886" y="1998366"/>
              <a:ext cx="3816423" cy="1800000"/>
            </a:xfrm>
            <a:prstGeom prst="roundRect">
              <a:avLst>
                <a:gd name="adj" fmla="val 5866"/>
              </a:avLst>
            </a:prstGeom>
            <a:solidFill>
              <a:srgbClr val="3B79CE"/>
            </a:solidFill>
            <a:ln>
              <a:noFill/>
            </a:ln>
            <a:effectLst/>
            <a:extLst>
              <a:ext uri="{91240B29-F687-4F45-9708-019B960494DF}">
                <a14:hiddenLine xmlns:a14="http://schemas.microsoft.com/office/drawing/2010/main" w="9525">
                  <a:solidFill>
                    <a:srgbClr val="000000"/>
                  </a:solidFill>
                  <a:prstDash val="solid"/>
                  <a:round/>
                </a14:hiddenLine>
              </a:ext>
            </a:extLst>
          </p:spPr>
          <p:txBody>
            <a:bodyPr/>
            <a:lstStyle/>
            <a:p>
              <a:endParaRPr lang="zh-CN" altLang="en-US"/>
            </a:p>
          </p:txBody>
        </p:sp>
        <p:sp>
          <p:nvSpPr>
            <p:cNvPr id="10" name="文本框 9"/>
            <p:cNvSpPr txBox="1"/>
            <p:nvPr/>
          </p:nvSpPr>
          <p:spPr>
            <a:xfrm>
              <a:off x="3702249" y="2132856"/>
              <a:ext cx="3405038" cy="1532727"/>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类型：</a:t>
              </a:r>
              <a:r>
                <a:rPr lang="zh-CN" altLang="en-US" dirty="0">
                  <a:solidFill>
                    <a:schemeClr val="bg1"/>
                  </a:solidFill>
                  <a:latin typeface="微软雅黑" panose="020B0503020204020204" pitchFamily="34" charset="-122"/>
                  <a:ea typeface="微软雅黑" panose="020B0503020204020204" pitchFamily="34" charset="-122"/>
                </a:rPr>
                <a:t>问题业务；</a:t>
              </a: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收入：</a:t>
              </a:r>
              <a:r>
                <a:rPr lang="zh-CN" altLang="en-US" dirty="0">
                  <a:solidFill>
                    <a:schemeClr val="bg1"/>
                  </a:solidFill>
                  <a:latin typeface="微软雅黑" panose="020B0503020204020204" pitchFamily="34" charset="-122"/>
                  <a:ea typeface="微软雅黑" panose="020B0503020204020204" pitchFamily="34" charset="-122"/>
                </a:rPr>
                <a:t>低、不稳定；</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现金流：</a:t>
              </a:r>
              <a:r>
                <a:rPr lang="zh-CN" altLang="en-US" dirty="0">
                  <a:solidFill>
                    <a:schemeClr val="bg1"/>
                  </a:solidFill>
                  <a:latin typeface="微软雅黑" panose="020B0503020204020204" pitchFamily="34" charset="-122"/>
                  <a:ea typeface="微软雅黑" panose="020B0503020204020204" pitchFamily="34" charset="-122"/>
                </a:rPr>
                <a:t>负</a:t>
              </a: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战略：</a:t>
              </a:r>
              <a:r>
                <a:rPr lang="zh-CN" altLang="en-US" dirty="0">
                  <a:solidFill>
                    <a:schemeClr val="bg1"/>
                  </a:solidFill>
                  <a:latin typeface="微软雅黑" panose="020B0503020204020204" pitchFamily="34" charset="-122"/>
                  <a:ea typeface="微软雅黑" panose="020B0503020204020204" pitchFamily="34" charset="-122"/>
                </a:rPr>
                <a:t>仔细分析；</a:t>
              </a:r>
            </a:p>
          </p:txBody>
        </p:sp>
      </p:grpSp>
      <p:cxnSp>
        <p:nvCxnSpPr>
          <p:cNvPr id="20" name="直接箭头连接符 19"/>
          <p:cNvCxnSpPr/>
          <p:nvPr/>
        </p:nvCxnSpPr>
        <p:spPr>
          <a:xfrm flipV="1">
            <a:off x="3215680" y="1988840"/>
            <a:ext cx="0" cy="3967472"/>
          </a:xfrm>
          <a:prstGeom prst="straightConnector1">
            <a:avLst/>
          </a:prstGeom>
          <a:ln w="38100">
            <a:solidFill>
              <a:srgbClr val="3B79C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215680" y="5934689"/>
            <a:ext cx="8424936" cy="0"/>
          </a:xfrm>
          <a:prstGeom prst="straightConnector1">
            <a:avLst/>
          </a:prstGeom>
          <a:ln w="38100">
            <a:solidFill>
              <a:srgbClr val="FF85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603302" y="2060849"/>
            <a:ext cx="441146" cy="400110"/>
          </a:xfrm>
          <a:prstGeom prst="rect">
            <a:avLst/>
          </a:prstGeom>
          <a:noFill/>
        </p:spPr>
        <p:txBody>
          <a:bodyPr wrap="none" rtlCol="0">
            <a:spAutoFit/>
          </a:bodyPr>
          <a:lstStyle/>
          <a:p>
            <a:r>
              <a:rPr lang="zh-CN" altLang="en-US" sz="2000" b="1" dirty="0">
                <a:solidFill>
                  <a:srgbClr val="3B79CE"/>
                </a:solidFill>
                <a:latin typeface="微软雅黑" panose="020B0503020204020204" pitchFamily="34" charset="-122"/>
                <a:ea typeface="微软雅黑" panose="020B0503020204020204" pitchFamily="34" charset="-122"/>
              </a:rPr>
              <a:t>高</a:t>
            </a:r>
          </a:p>
        </p:txBody>
      </p:sp>
      <p:sp>
        <p:nvSpPr>
          <p:cNvPr id="23" name="文本框 22"/>
          <p:cNvSpPr txBox="1"/>
          <p:nvPr/>
        </p:nvSpPr>
        <p:spPr>
          <a:xfrm>
            <a:off x="11017029" y="6093297"/>
            <a:ext cx="441146" cy="400110"/>
          </a:xfrm>
          <a:prstGeom prst="rect">
            <a:avLst/>
          </a:prstGeom>
          <a:noFill/>
        </p:spPr>
        <p:txBody>
          <a:bodyPr wrap="none" rtlCol="0">
            <a:spAutoFit/>
          </a:bodyPr>
          <a:lstStyle/>
          <a:p>
            <a:r>
              <a:rPr lang="zh-CN" altLang="en-US" sz="2000" b="1" dirty="0">
                <a:solidFill>
                  <a:srgbClr val="FF8500"/>
                </a:solidFill>
                <a:latin typeface="微软雅黑" panose="020B0503020204020204" pitchFamily="34" charset="-122"/>
                <a:ea typeface="微软雅黑" panose="020B0503020204020204" pitchFamily="34" charset="-122"/>
              </a:rPr>
              <a:t>高</a:t>
            </a:r>
          </a:p>
        </p:txBody>
      </p:sp>
      <p:sp>
        <p:nvSpPr>
          <p:cNvPr id="25" name="文本框 24"/>
          <p:cNvSpPr txBox="1"/>
          <p:nvPr/>
        </p:nvSpPr>
        <p:spPr>
          <a:xfrm>
            <a:off x="3235309" y="6093297"/>
            <a:ext cx="397682" cy="400110"/>
          </a:xfrm>
          <a:prstGeom prst="rect">
            <a:avLst/>
          </a:prstGeom>
          <a:noFill/>
        </p:spPr>
        <p:txBody>
          <a:bodyPr wrap="square" rtlCol="0">
            <a:spAutoFit/>
          </a:bodyPr>
          <a:lstStyle/>
          <a:p>
            <a:r>
              <a:rPr lang="zh-CN" altLang="en-US" sz="2000" b="1" dirty="0">
                <a:solidFill>
                  <a:srgbClr val="FF8500"/>
                </a:solidFill>
                <a:latin typeface="微软雅黑" panose="020B0503020204020204" pitchFamily="34" charset="-122"/>
                <a:ea typeface="微软雅黑" panose="020B0503020204020204" pitchFamily="34" charset="-122"/>
              </a:rPr>
              <a:t>低</a:t>
            </a:r>
          </a:p>
        </p:txBody>
      </p:sp>
      <p:sp>
        <p:nvSpPr>
          <p:cNvPr id="26" name="文本框 25"/>
          <p:cNvSpPr txBox="1"/>
          <p:nvPr/>
        </p:nvSpPr>
        <p:spPr>
          <a:xfrm>
            <a:off x="2599200" y="5493899"/>
            <a:ext cx="441146" cy="400110"/>
          </a:xfrm>
          <a:prstGeom prst="rect">
            <a:avLst/>
          </a:prstGeom>
          <a:noFill/>
        </p:spPr>
        <p:txBody>
          <a:bodyPr wrap="none" rtlCol="0">
            <a:spAutoFit/>
          </a:bodyPr>
          <a:lstStyle/>
          <a:p>
            <a:r>
              <a:rPr lang="zh-CN" altLang="en-US" sz="2000" b="1" dirty="0">
                <a:solidFill>
                  <a:srgbClr val="3B79CE"/>
                </a:solidFill>
                <a:latin typeface="微软雅黑" panose="020B0503020204020204" pitchFamily="34" charset="-122"/>
                <a:ea typeface="微软雅黑" panose="020B0503020204020204" pitchFamily="34" charset="-122"/>
              </a:rPr>
              <a:t>低</a:t>
            </a:r>
          </a:p>
        </p:txBody>
      </p:sp>
      <p:sp>
        <p:nvSpPr>
          <p:cNvPr id="5" name="文本框 4"/>
          <p:cNvSpPr txBox="1"/>
          <p:nvPr/>
        </p:nvSpPr>
        <p:spPr>
          <a:xfrm>
            <a:off x="2568420" y="3378767"/>
            <a:ext cx="492443" cy="1374735"/>
          </a:xfrm>
          <a:prstGeom prst="rect">
            <a:avLst/>
          </a:prstGeom>
          <a:noFill/>
        </p:spPr>
        <p:txBody>
          <a:bodyPr vert="eaVert" wrap="non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业务增长率</a:t>
            </a:r>
          </a:p>
        </p:txBody>
      </p:sp>
      <p:sp>
        <p:nvSpPr>
          <p:cNvPr id="27" name="文本框 26"/>
          <p:cNvSpPr txBox="1"/>
          <p:nvPr/>
        </p:nvSpPr>
        <p:spPr>
          <a:xfrm>
            <a:off x="6141019" y="6093297"/>
            <a:ext cx="2614818" cy="400110"/>
          </a:xfrm>
          <a:prstGeom prst="rect">
            <a:avLst/>
          </a:prstGeom>
          <a:noFill/>
        </p:spPr>
        <p:txBody>
          <a:bodyPr wrap="non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市场占有率</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市场份额</a:t>
            </a:r>
          </a:p>
        </p:txBody>
      </p:sp>
      <p:grpSp>
        <p:nvGrpSpPr>
          <p:cNvPr id="7" name="组合 6"/>
          <p:cNvGrpSpPr/>
          <p:nvPr/>
        </p:nvGrpSpPr>
        <p:grpSpPr>
          <a:xfrm>
            <a:off x="3508906" y="3933257"/>
            <a:ext cx="3811228" cy="1800000"/>
            <a:chOff x="3512081" y="3933257"/>
            <a:chExt cx="3811228" cy="1800000"/>
          </a:xfrm>
        </p:grpSpPr>
        <p:sp>
          <p:nvSpPr>
            <p:cNvPr id="12" name="Freeform 6"/>
            <p:cNvSpPr/>
            <p:nvPr/>
          </p:nvSpPr>
          <p:spPr bwMode="auto">
            <a:xfrm>
              <a:off x="3512081" y="3933257"/>
              <a:ext cx="3811228" cy="1800000"/>
            </a:xfrm>
            <a:prstGeom prst="roundRect">
              <a:avLst>
                <a:gd name="adj" fmla="val 6637"/>
              </a:avLst>
            </a:prstGeom>
            <a:solidFill>
              <a:srgbClr val="FF0000"/>
            </a:solidFill>
            <a:ln>
              <a:noFill/>
            </a:ln>
            <a:effectLst/>
            <a:extLst>
              <a:ext uri="{91240B29-F687-4F45-9708-019B960494DF}">
                <a14:hiddenLine xmlns:a14="http://schemas.microsoft.com/office/drawing/2010/main" w="9525">
                  <a:solidFill>
                    <a:srgbClr val="000000"/>
                  </a:solidFill>
                  <a:prstDash val="solid"/>
                  <a:round/>
                </a14:hiddenLine>
              </a:ext>
            </a:extLst>
          </p:spPr>
          <p:txBody>
            <a:bodyPr/>
            <a:lstStyle/>
            <a:p>
              <a:endParaRPr lang="zh-CN" altLang="en-US"/>
            </a:p>
          </p:txBody>
        </p:sp>
        <p:sp>
          <p:nvSpPr>
            <p:cNvPr id="16" name="文本框 15"/>
            <p:cNvSpPr txBox="1"/>
            <p:nvPr/>
          </p:nvSpPr>
          <p:spPr>
            <a:xfrm>
              <a:off x="3702249" y="4078931"/>
              <a:ext cx="3405038" cy="1532727"/>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类型：</a:t>
              </a:r>
              <a:r>
                <a:rPr lang="zh-CN" altLang="en-US" dirty="0">
                  <a:solidFill>
                    <a:schemeClr val="bg1"/>
                  </a:solidFill>
                  <a:latin typeface="微软雅黑" panose="020B0503020204020204" pitchFamily="34" charset="-122"/>
                  <a:ea typeface="微软雅黑" panose="020B0503020204020204" pitchFamily="34" charset="-122"/>
                </a:rPr>
                <a:t>瘦狗（潜在业务）；</a:t>
              </a: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收入：</a:t>
              </a:r>
              <a:r>
                <a:rPr lang="zh-CN" altLang="en-US" dirty="0">
                  <a:solidFill>
                    <a:schemeClr val="bg1"/>
                  </a:solidFill>
                  <a:latin typeface="微软雅黑" panose="020B0503020204020204" pitchFamily="34" charset="-122"/>
                  <a:ea typeface="微软雅黑" panose="020B0503020204020204" pitchFamily="34" charset="-122"/>
                </a:rPr>
                <a:t>低；</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现金流：</a:t>
              </a:r>
              <a:r>
                <a:rPr lang="zh-CN" altLang="en-US" dirty="0">
                  <a:solidFill>
                    <a:schemeClr val="bg1"/>
                  </a:solidFill>
                  <a:latin typeface="微软雅黑" panose="020B0503020204020204" pitchFamily="34" charset="-122"/>
                  <a:ea typeface="微软雅黑" panose="020B0503020204020204" pitchFamily="34" charset="-122"/>
                </a:rPr>
                <a:t>中等或负；</a:t>
              </a: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战略：</a:t>
              </a:r>
              <a:r>
                <a:rPr lang="zh-CN" altLang="en-US" dirty="0">
                  <a:solidFill>
                    <a:schemeClr val="bg1"/>
                  </a:solidFill>
                  <a:latin typeface="微软雅黑" panose="020B0503020204020204" pitchFamily="34" charset="-122"/>
                  <a:ea typeface="微软雅黑" panose="020B0503020204020204" pitchFamily="34" charset="-122"/>
                </a:rPr>
                <a:t>分析决定是否放弃；</a:t>
              </a:r>
            </a:p>
          </p:txBody>
        </p:sp>
      </p:grpSp>
      <p:grpSp>
        <p:nvGrpSpPr>
          <p:cNvPr id="4" name="组合 3"/>
          <p:cNvGrpSpPr/>
          <p:nvPr/>
        </p:nvGrpSpPr>
        <p:grpSpPr>
          <a:xfrm>
            <a:off x="7491368" y="1988840"/>
            <a:ext cx="3816000" cy="1800000"/>
            <a:chOff x="7494543" y="1988840"/>
            <a:chExt cx="3816000" cy="1800000"/>
          </a:xfrm>
        </p:grpSpPr>
        <p:sp>
          <p:nvSpPr>
            <p:cNvPr id="18" name="Freeform 4"/>
            <p:cNvSpPr/>
            <p:nvPr/>
          </p:nvSpPr>
          <p:spPr bwMode="auto">
            <a:xfrm>
              <a:off x="7494543" y="1988840"/>
              <a:ext cx="3816000" cy="1800000"/>
            </a:xfrm>
            <a:prstGeom prst="roundRect">
              <a:avLst>
                <a:gd name="adj" fmla="val 5866"/>
              </a:avLst>
            </a:prstGeom>
            <a:solidFill>
              <a:srgbClr val="8BAB00"/>
            </a:solidFill>
            <a:ln>
              <a:noFill/>
            </a:ln>
            <a:effectLst/>
            <a:extLst>
              <a:ext uri="{91240B29-F687-4F45-9708-019B960494DF}">
                <a14:hiddenLine xmlns:a14="http://schemas.microsoft.com/office/drawing/2010/main" w="9525">
                  <a:solidFill>
                    <a:srgbClr val="000000"/>
                  </a:solidFill>
                  <a:prstDash val="solid"/>
                  <a:round/>
                </a14:hiddenLine>
              </a:ext>
            </a:extLst>
          </p:spPr>
          <p:txBody>
            <a:bodyPr/>
            <a:lstStyle/>
            <a:p>
              <a:endParaRPr lang="zh-CN" altLang="en-US" dirty="0"/>
            </a:p>
          </p:txBody>
        </p:sp>
        <p:sp>
          <p:nvSpPr>
            <p:cNvPr id="17" name="文本框 16"/>
            <p:cNvSpPr txBox="1"/>
            <p:nvPr/>
          </p:nvSpPr>
          <p:spPr>
            <a:xfrm>
              <a:off x="7698047" y="2119884"/>
              <a:ext cx="3405038" cy="1532727"/>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类型：</a:t>
              </a:r>
              <a:r>
                <a:rPr lang="zh-CN" altLang="en-US" dirty="0">
                  <a:solidFill>
                    <a:schemeClr val="bg1"/>
                  </a:solidFill>
                  <a:latin typeface="微软雅黑" panose="020B0503020204020204" pitchFamily="34" charset="-122"/>
                  <a:ea typeface="微软雅黑" panose="020B0503020204020204" pitchFamily="34" charset="-122"/>
                </a:rPr>
                <a:t>明星业务；</a:t>
              </a: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收入：</a:t>
              </a:r>
              <a:r>
                <a:rPr lang="zh-CN" altLang="en-US" dirty="0">
                  <a:solidFill>
                    <a:schemeClr val="bg1"/>
                  </a:solidFill>
                  <a:latin typeface="微软雅黑" panose="020B0503020204020204" pitchFamily="34" charset="-122"/>
                  <a:ea typeface="微软雅黑" panose="020B0503020204020204" pitchFamily="34" charset="-122"/>
                </a:rPr>
                <a:t>高、稳定；</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现金流：</a:t>
              </a:r>
              <a:r>
                <a:rPr lang="zh-CN" altLang="en-US" dirty="0">
                  <a:solidFill>
                    <a:schemeClr val="bg1"/>
                  </a:solidFill>
                  <a:latin typeface="微软雅黑" panose="020B0503020204020204" pitchFamily="34" charset="-122"/>
                  <a:ea typeface="微软雅黑" panose="020B0503020204020204" pitchFamily="34" charset="-122"/>
                </a:rPr>
                <a:t>中等</a:t>
              </a: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战略：</a:t>
              </a:r>
              <a:r>
                <a:rPr lang="zh-CN" altLang="en-US" dirty="0">
                  <a:solidFill>
                    <a:schemeClr val="bg1"/>
                  </a:solidFill>
                  <a:latin typeface="微软雅黑" panose="020B0503020204020204" pitchFamily="34" charset="-122"/>
                  <a:ea typeface="微软雅黑" panose="020B0503020204020204" pitchFamily="34" charset="-122"/>
                </a:rPr>
                <a:t>增加投资促增长；</a:t>
              </a:r>
            </a:p>
          </p:txBody>
        </p:sp>
      </p:grpSp>
      <p:grpSp>
        <p:nvGrpSpPr>
          <p:cNvPr id="6" name="组合 5"/>
          <p:cNvGrpSpPr/>
          <p:nvPr/>
        </p:nvGrpSpPr>
        <p:grpSpPr>
          <a:xfrm>
            <a:off x="7491369" y="3912693"/>
            <a:ext cx="3812047" cy="1800000"/>
            <a:chOff x="7494543" y="3912693"/>
            <a:chExt cx="3812047" cy="1800000"/>
          </a:xfrm>
        </p:grpSpPr>
        <p:sp>
          <p:nvSpPr>
            <p:cNvPr id="15" name="Freeform 5"/>
            <p:cNvSpPr/>
            <p:nvPr/>
          </p:nvSpPr>
          <p:spPr bwMode="auto">
            <a:xfrm>
              <a:off x="7494543" y="3912693"/>
              <a:ext cx="3812047" cy="1800000"/>
            </a:xfrm>
            <a:prstGeom prst="roundRect">
              <a:avLst>
                <a:gd name="adj" fmla="val 6750"/>
              </a:avLst>
            </a:prstGeom>
            <a:solidFill>
              <a:srgbClr val="FF8500"/>
            </a:solidFill>
            <a:ln>
              <a:noFill/>
            </a:ln>
            <a:effectLst/>
            <a:extLst>
              <a:ext uri="{91240B29-F687-4F45-9708-019B960494DF}">
                <a14:hiddenLine xmlns:a14="http://schemas.microsoft.com/office/drawing/2010/main" w="9525">
                  <a:solidFill>
                    <a:srgbClr val="000000"/>
                  </a:solidFill>
                  <a:prstDash val="solid"/>
                  <a:round/>
                </a14:hiddenLine>
              </a:ext>
            </a:extLst>
          </p:spPr>
          <p:txBody>
            <a:bodyPr/>
            <a:lstStyle/>
            <a:p>
              <a:endParaRPr lang="zh-CN" altLang="en-US"/>
            </a:p>
          </p:txBody>
        </p:sp>
        <p:sp>
          <p:nvSpPr>
            <p:cNvPr id="19" name="文本框 18"/>
            <p:cNvSpPr txBox="1"/>
            <p:nvPr/>
          </p:nvSpPr>
          <p:spPr>
            <a:xfrm>
              <a:off x="7698047" y="4046329"/>
              <a:ext cx="3405038" cy="1532727"/>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类型：</a:t>
              </a:r>
              <a:r>
                <a:rPr lang="zh-CN" altLang="en-US" dirty="0">
                  <a:solidFill>
                    <a:schemeClr val="bg1"/>
                  </a:solidFill>
                  <a:latin typeface="微软雅黑" panose="020B0503020204020204" pitchFamily="34" charset="-122"/>
                  <a:ea typeface="微软雅黑" panose="020B0503020204020204" pitchFamily="34" charset="-122"/>
                </a:rPr>
                <a:t>现金牛产品；</a:t>
              </a: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收入：</a:t>
              </a:r>
              <a:r>
                <a:rPr lang="zh-CN" altLang="en-US" dirty="0">
                  <a:solidFill>
                    <a:schemeClr val="bg1"/>
                  </a:solidFill>
                  <a:latin typeface="微软雅黑" panose="020B0503020204020204" pitchFamily="34" charset="-122"/>
                  <a:ea typeface="微软雅黑" panose="020B0503020204020204" pitchFamily="34" charset="-122"/>
                </a:rPr>
                <a:t>高、稳定；</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现金流：</a:t>
              </a:r>
              <a:r>
                <a:rPr lang="zh-CN" altLang="en-US" dirty="0">
                  <a:solidFill>
                    <a:schemeClr val="bg1"/>
                  </a:solidFill>
                  <a:latin typeface="微软雅黑" panose="020B0503020204020204" pitchFamily="34" charset="-122"/>
                  <a:ea typeface="微软雅黑" panose="020B0503020204020204" pitchFamily="34" charset="-122"/>
                </a:rPr>
                <a:t>高、稳定</a:t>
              </a: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战略：</a:t>
              </a:r>
              <a:r>
                <a:rPr lang="zh-CN" altLang="en-US" dirty="0">
                  <a:solidFill>
                    <a:schemeClr val="bg1"/>
                  </a:solidFill>
                  <a:latin typeface="微软雅黑" panose="020B0503020204020204" pitchFamily="34" charset="-122"/>
                  <a:ea typeface="微软雅黑" panose="020B0503020204020204" pitchFamily="34" charset="-122"/>
                </a:rPr>
                <a:t>尽量维持；</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000"/>
                            </p:stCondLst>
                            <p:childTnLst>
                              <p:par>
                                <p:cTn id="31" presetID="2" presetClass="entr" presetSubtype="9" decel="10000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par>
                                <p:cTn id="35" presetID="2" presetClass="entr" presetSubtype="12" decel="10000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3" decel="10000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0-#ppt_h/2"/>
                                          </p:val>
                                        </p:tav>
                                        <p:tav tm="100000">
                                          <p:val>
                                            <p:strVal val="#ppt_y"/>
                                          </p:val>
                                        </p:tav>
                                      </p:tavLst>
                                    </p:anim>
                                  </p:childTnLst>
                                </p:cTn>
                              </p:par>
                              <p:par>
                                <p:cTn id="43" presetID="2" presetClass="entr" presetSubtype="6" decel="10000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5"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351585" y="1124744"/>
            <a:ext cx="6404253"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3.1.4 </a:t>
            </a:r>
            <a:r>
              <a:rPr lang="zh-CN" altLang="en-US" sz="1800" dirty="0"/>
              <a:t>业务投资组合分析→→</a:t>
            </a:r>
            <a:r>
              <a:rPr lang="en-US" altLang="zh-CN" sz="1800" dirty="0">
                <a:solidFill>
                  <a:srgbClr val="D24726"/>
                </a:solidFill>
              </a:rPr>
              <a:t>GE</a:t>
            </a:r>
            <a:r>
              <a:rPr lang="zh-CN" altLang="en-US" sz="1800" dirty="0">
                <a:solidFill>
                  <a:srgbClr val="D24726"/>
                </a:solidFill>
              </a:rPr>
              <a:t>（美国通用电气公司）矩阵</a:t>
            </a:r>
            <a:endParaRPr lang="zh-CN" altLang="zh-CN" sz="1800" dirty="0"/>
          </a:p>
        </p:txBody>
      </p:sp>
      <p:cxnSp>
        <p:nvCxnSpPr>
          <p:cNvPr id="20" name="直接箭头连接符 19"/>
          <p:cNvCxnSpPr/>
          <p:nvPr/>
        </p:nvCxnSpPr>
        <p:spPr>
          <a:xfrm flipV="1">
            <a:off x="3215680" y="1988840"/>
            <a:ext cx="0" cy="3967472"/>
          </a:xfrm>
          <a:prstGeom prst="straightConnector1">
            <a:avLst/>
          </a:prstGeom>
          <a:ln w="38100">
            <a:solidFill>
              <a:srgbClr val="3B79C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215680" y="5934689"/>
            <a:ext cx="8424936" cy="0"/>
          </a:xfrm>
          <a:prstGeom prst="straightConnector1">
            <a:avLst/>
          </a:prstGeom>
          <a:ln w="38100">
            <a:solidFill>
              <a:srgbClr val="FF85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603302" y="2060849"/>
            <a:ext cx="441146" cy="400110"/>
          </a:xfrm>
          <a:prstGeom prst="rect">
            <a:avLst/>
          </a:prstGeom>
          <a:noFill/>
        </p:spPr>
        <p:txBody>
          <a:bodyPr wrap="none" rtlCol="0">
            <a:spAutoFit/>
          </a:bodyPr>
          <a:lstStyle/>
          <a:p>
            <a:r>
              <a:rPr lang="zh-CN" altLang="en-US" sz="2000" b="1" dirty="0">
                <a:solidFill>
                  <a:srgbClr val="3B79CE"/>
                </a:solidFill>
                <a:latin typeface="微软雅黑" panose="020B0503020204020204" pitchFamily="34" charset="-122"/>
                <a:ea typeface="微软雅黑" panose="020B0503020204020204" pitchFamily="34" charset="-122"/>
              </a:rPr>
              <a:t>大</a:t>
            </a:r>
          </a:p>
        </p:txBody>
      </p:sp>
      <p:sp>
        <p:nvSpPr>
          <p:cNvPr id="23" name="文本框 22"/>
          <p:cNvSpPr txBox="1"/>
          <p:nvPr/>
        </p:nvSpPr>
        <p:spPr>
          <a:xfrm>
            <a:off x="11017029" y="6093297"/>
            <a:ext cx="441146" cy="400110"/>
          </a:xfrm>
          <a:prstGeom prst="rect">
            <a:avLst/>
          </a:prstGeom>
          <a:noFill/>
        </p:spPr>
        <p:txBody>
          <a:bodyPr wrap="none" rtlCol="0">
            <a:spAutoFit/>
          </a:bodyPr>
          <a:lstStyle/>
          <a:p>
            <a:r>
              <a:rPr lang="zh-CN" altLang="en-US" sz="2000" b="1" dirty="0">
                <a:solidFill>
                  <a:srgbClr val="FF8500"/>
                </a:solidFill>
                <a:latin typeface="微软雅黑" panose="020B0503020204020204" pitchFamily="34" charset="-122"/>
                <a:ea typeface="微软雅黑" panose="020B0503020204020204" pitchFamily="34" charset="-122"/>
              </a:rPr>
              <a:t>强</a:t>
            </a:r>
          </a:p>
        </p:txBody>
      </p:sp>
      <p:sp>
        <p:nvSpPr>
          <p:cNvPr id="25" name="文本框 24"/>
          <p:cNvSpPr txBox="1"/>
          <p:nvPr/>
        </p:nvSpPr>
        <p:spPr>
          <a:xfrm>
            <a:off x="3235309" y="6093297"/>
            <a:ext cx="397682" cy="400110"/>
          </a:xfrm>
          <a:prstGeom prst="rect">
            <a:avLst/>
          </a:prstGeom>
          <a:noFill/>
        </p:spPr>
        <p:txBody>
          <a:bodyPr wrap="square" rtlCol="0">
            <a:spAutoFit/>
          </a:bodyPr>
          <a:lstStyle/>
          <a:p>
            <a:r>
              <a:rPr lang="zh-CN" altLang="en-US" sz="2000" b="1" dirty="0">
                <a:solidFill>
                  <a:srgbClr val="FF8500"/>
                </a:solidFill>
                <a:latin typeface="微软雅黑" panose="020B0503020204020204" pitchFamily="34" charset="-122"/>
                <a:ea typeface="微软雅黑" panose="020B0503020204020204" pitchFamily="34" charset="-122"/>
              </a:rPr>
              <a:t>弱</a:t>
            </a:r>
          </a:p>
        </p:txBody>
      </p:sp>
      <p:sp>
        <p:nvSpPr>
          <p:cNvPr id="26" name="文本框 25"/>
          <p:cNvSpPr txBox="1"/>
          <p:nvPr/>
        </p:nvSpPr>
        <p:spPr>
          <a:xfrm>
            <a:off x="2599200" y="5493899"/>
            <a:ext cx="441146" cy="400110"/>
          </a:xfrm>
          <a:prstGeom prst="rect">
            <a:avLst/>
          </a:prstGeom>
          <a:noFill/>
        </p:spPr>
        <p:txBody>
          <a:bodyPr wrap="none" rtlCol="0">
            <a:spAutoFit/>
          </a:bodyPr>
          <a:lstStyle/>
          <a:p>
            <a:r>
              <a:rPr lang="zh-CN" altLang="en-US" sz="2000" b="1" dirty="0">
                <a:solidFill>
                  <a:srgbClr val="3B79CE"/>
                </a:solidFill>
                <a:latin typeface="微软雅黑" panose="020B0503020204020204" pitchFamily="34" charset="-122"/>
                <a:ea typeface="微软雅黑" panose="020B0503020204020204" pitchFamily="34" charset="-122"/>
              </a:rPr>
              <a:t>小</a:t>
            </a:r>
          </a:p>
        </p:txBody>
      </p:sp>
      <p:sp>
        <p:nvSpPr>
          <p:cNvPr id="5" name="文本框 4"/>
          <p:cNvSpPr txBox="1"/>
          <p:nvPr/>
        </p:nvSpPr>
        <p:spPr>
          <a:xfrm>
            <a:off x="2568442" y="3378767"/>
            <a:ext cx="492443" cy="1374735"/>
          </a:xfrm>
          <a:prstGeom prst="rect">
            <a:avLst/>
          </a:prstGeom>
          <a:noFill/>
        </p:spPr>
        <p:txBody>
          <a:bodyPr vert="eaVert" wrap="non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行业吸引力</a:t>
            </a:r>
          </a:p>
        </p:txBody>
      </p:sp>
      <p:sp>
        <p:nvSpPr>
          <p:cNvPr id="27" name="文本框 26"/>
          <p:cNvSpPr txBox="1"/>
          <p:nvPr/>
        </p:nvSpPr>
        <p:spPr>
          <a:xfrm>
            <a:off x="6141019" y="6093297"/>
            <a:ext cx="1210588" cy="400110"/>
          </a:xfrm>
          <a:prstGeom prst="rect">
            <a:avLst/>
          </a:prstGeom>
          <a:noFill/>
        </p:spPr>
        <p:txBody>
          <a:bodyPr wrap="non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企业实力</a:t>
            </a:r>
          </a:p>
        </p:txBody>
      </p:sp>
      <p:sp>
        <p:nvSpPr>
          <p:cNvPr id="8" name="圆角矩形 7"/>
          <p:cNvSpPr/>
          <p:nvPr/>
        </p:nvSpPr>
        <p:spPr>
          <a:xfrm>
            <a:off x="1415480" y="2060848"/>
            <a:ext cx="895688" cy="3895464"/>
          </a:xfrm>
          <a:prstGeom prst="roundRect">
            <a:avLst>
              <a:gd name="adj" fmla="val 49738"/>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541925" y="2471588"/>
            <a:ext cx="648072" cy="648072"/>
          </a:xfrm>
          <a:prstGeom prst="ellipse">
            <a:avLst/>
          </a:prstGeom>
          <a:solidFill>
            <a:srgbClr val="8BAB00"/>
          </a:solidFill>
          <a:ln>
            <a:noFill/>
          </a:ln>
          <a:effectLst/>
        </p:spPr>
        <p:txBody>
          <a:bodyPr/>
          <a:lstStyle/>
          <a:p>
            <a:endParaRPr lang="zh-CN" altLang="en-US"/>
          </a:p>
        </p:txBody>
      </p:sp>
      <p:sp>
        <p:nvSpPr>
          <p:cNvPr id="28" name="椭圆 27"/>
          <p:cNvSpPr/>
          <p:nvPr/>
        </p:nvSpPr>
        <p:spPr>
          <a:xfrm>
            <a:off x="1541925" y="3645024"/>
            <a:ext cx="648072" cy="648072"/>
          </a:xfrm>
          <a:prstGeom prst="ellipse">
            <a:avLst/>
          </a:prstGeom>
          <a:solidFill>
            <a:srgbClr val="FF8500"/>
          </a:solidFill>
          <a:ln>
            <a:noFill/>
          </a:ln>
          <a:effectLst/>
        </p:spPr>
        <p:txBody>
          <a:bodyPr/>
          <a:lstStyle/>
          <a:p>
            <a:endParaRPr lang="zh-CN" altLang="en-US"/>
          </a:p>
        </p:txBody>
      </p:sp>
      <p:sp>
        <p:nvSpPr>
          <p:cNvPr id="29" name="椭圆 28"/>
          <p:cNvSpPr/>
          <p:nvPr/>
        </p:nvSpPr>
        <p:spPr>
          <a:xfrm>
            <a:off x="1541925" y="4833257"/>
            <a:ext cx="648072" cy="648072"/>
          </a:xfrm>
          <a:prstGeom prst="ellipse">
            <a:avLst/>
          </a:prstGeom>
          <a:solidFill>
            <a:srgbClr val="FF0000"/>
          </a:solidFill>
          <a:ln>
            <a:noFill/>
          </a:ln>
          <a:effectLst/>
          <a:extLst>
            <a:ext uri="{91240B29-F687-4F45-9708-019B960494DF}">
              <a14:hiddenLine xmlns:a14="http://schemas.microsoft.com/office/drawing/2010/main" w="9525">
                <a:solidFill>
                  <a:srgbClr val="000000"/>
                </a:solidFill>
                <a:prstDash val="solid"/>
                <a:round/>
              </a14:hiddenLine>
            </a:ext>
          </a:extLst>
        </p:spPr>
        <p:txBody>
          <a:bodyPr/>
          <a:lstStyle/>
          <a:p>
            <a:endParaRPr lang="zh-CN" altLang="en-US"/>
          </a:p>
        </p:txBody>
      </p:sp>
      <p:grpSp>
        <p:nvGrpSpPr>
          <p:cNvPr id="24" name="组合 23"/>
          <p:cNvGrpSpPr/>
          <p:nvPr/>
        </p:nvGrpSpPr>
        <p:grpSpPr>
          <a:xfrm>
            <a:off x="3542460" y="2064748"/>
            <a:ext cx="2395124" cy="1158121"/>
            <a:chOff x="3545635" y="2064747"/>
            <a:chExt cx="2395124" cy="1158121"/>
          </a:xfrm>
        </p:grpSpPr>
        <p:sp>
          <p:nvSpPr>
            <p:cNvPr id="9" name="Freeform 7"/>
            <p:cNvSpPr/>
            <p:nvPr/>
          </p:nvSpPr>
          <p:spPr bwMode="auto">
            <a:xfrm>
              <a:off x="3545635" y="2064747"/>
              <a:ext cx="2395124" cy="1158121"/>
            </a:xfrm>
            <a:prstGeom prst="roundRect">
              <a:avLst>
                <a:gd name="adj" fmla="val 5866"/>
              </a:avLst>
            </a:prstGeom>
            <a:solidFill>
              <a:srgbClr val="FF8500"/>
            </a:solidFill>
            <a:ln>
              <a:noFill/>
            </a:ln>
            <a:effectLst/>
          </p:spPr>
          <p:txBody>
            <a:bodyPr/>
            <a:lstStyle/>
            <a:p>
              <a:endParaRPr lang="zh-CN" altLang="en-US"/>
            </a:p>
          </p:txBody>
        </p:sp>
        <p:sp>
          <p:nvSpPr>
            <p:cNvPr id="46" name="文本框 45"/>
            <p:cNvSpPr txBox="1"/>
            <p:nvPr/>
          </p:nvSpPr>
          <p:spPr>
            <a:xfrm>
              <a:off x="3702249" y="2400504"/>
              <a:ext cx="2108894" cy="452432"/>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③区别对待</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056096" y="2064748"/>
            <a:ext cx="2395124" cy="1158121"/>
            <a:chOff x="6059271" y="2064747"/>
            <a:chExt cx="2395124" cy="1158121"/>
          </a:xfrm>
        </p:grpSpPr>
        <p:sp>
          <p:nvSpPr>
            <p:cNvPr id="34" name="Freeform 7"/>
            <p:cNvSpPr/>
            <p:nvPr/>
          </p:nvSpPr>
          <p:spPr bwMode="auto">
            <a:xfrm>
              <a:off x="6059271" y="2064747"/>
              <a:ext cx="2395124" cy="1158121"/>
            </a:xfrm>
            <a:prstGeom prst="roundRect">
              <a:avLst>
                <a:gd name="adj" fmla="val 5866"/>
              </a:avLst>
            </a:prstGeom>
            <a:solidFill>
              <a:srgbClr val="8BAB00"/>
            </a:solidFill>
            <a:ln>
              <a:noFill/>
            </a:ln>
            <a:effectLst/>
          </p:spPr>
          <p:txBody>
            <a:bodyPr/>
            <a:lstStyle/>
            <a:p>
              <a:endParaRPr lang="zh-CN" altLang="en-US"/>
            </a:p>
          </p:txBody>
        </p:sp>
        <p:sp>
          <p:nvSpPr>
            <p:cNvPr id="47" name="文本框 46"/>
            <p:cNvSpPr txBox="1"/>
            <p:nvPr/>
          </p:nvSpPr>
          <p:spPr>
            <a:xfrm>
              <a:off x="6207142" y="2400504"/>
              <a:ext cx="2108894" cy="452432"/>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②择优重点发展</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569731" y="2064748"/>
            <a:ext cx="2395124" cy="1158121"/>
            <a:chOff x="8572906" y="2064747"/>
            <a:chExt cx="2395124" cy="1158121"/>
          </a:xfrm>
        </p:grpSpPr>
        <p:sp>
          <p:nvSpPr>
            <p:cNvPr id="37" name="Freeform 7"/>
            <p:cNvSpPr/>
            <p:nvPr/>
          </p:nvSpPr>
          <p:spPr bwMode="auto">
            <a:xfrm>
              <a:off x="8572906" y="2064747"/>
              <a:ext cx="2395124" cy="1158121"/>
            </a:xfrm>
            <a:prstGeom prst="roundRect">
              <a:avLst>
                <a:gd name="adj" fmla="val 5866"/>
              </a:avLst>
            </a:prstGeom>
            <a:solidFill>
              <a:srgbClr val="8BAB00"/>
            </a:solidFill>
            <a:ln>
              <a:noFill/>
            </a:ln>
            <a:effectLst/>
          </p:spPr>
          <p:txBody>
            <a:bodyPr/>
            <a:lstStyle/>
            <a:p>
              <a:endParaRPr lang="zh-CN" altLang="en-US"/>
            </a:p>
          </p:txBody>
        </p:sp>
        <p:sp>
          <p:nvSpPr>
            <p:cNvPr id="48" name="文本框 47"/>
            <p:cNvSpPr txBox="1"/>
            <p:nvPr/>
          </p:nvSpPr>
          <p:spPr>
            <a:xfrm>
              <a:off x="8737516" y="2400504"/>
              <a:ext cx="2108894" cy="452432"/>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①投资发展</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8569731" y="3351531"/>
            <a:ext cx="2395124" cy="1158121"/>
            <a:chOff x="8572906" y="3351530"/>
            <a:chExt cx="2395124" cy="1158121"/>
          </a:xfrm>
        </p:grpSpPr>
        <p:sp>
          <p:nvSpPr>
            <p:cNvPr id="42" name="Freeform 7"/>
            <p:cNvSpPr/>
            <p:nvPr/>
          </p:nvSpPr>
          <p:spPr bwMode="auto">
            <a:xfrm>
              <a:off x="8572906" y="3351530"/>
              <a:ext cx="2395124" cy="1158121"/>
            </a:xfrm>
            <a:prstGeom prst="roundRect">
              <a:avLst>
                <a:gd name="adj" fmla="val 5866"/>
              </a:avLst>
            </a:prstGeom>
            <a:solidFill>
              <a:srgbClr val="8BAB00"/>
            </a:solidFill>
            <a:ln>
              <a:noFill/>
            </a:ln>
            <a:effectLst/>
          </p:spPr>
          <p:txBody>
            <a:bodyPr/>
            <a:lstStyle/>
            <a:p>
              <a:endParaRPr lang="zh-CN" altLang="en-US"/>
            </a:p>
          </p:txBody>
        </p:sp>
        <p:sp>
          <p:nvSpPr>
            <p:cNvPr id="49" name="文本框 48"/>
            <p:cNvSpPr txBox="1"/>
            <p:nvPr/>
          </p:nvSpPr>
          <p:spPr>
            <a:xfrm>
              <a:off x="8737516" y="3695831"/>
              <a:ext cx="2108894" cy="452432"/>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②择优重点发展</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6056095" y="3351531"/>
            <a:ext cx="2395124" cy="1158121"/>
            <a:chOff x="6059270" y="3351530"/>
            <a:chExt cx="2395124" cy="1158121"/>
          </a:xfrm>
        </p:grpSpPr>
        <p:sp>
          <p:nvSpPr>
            <p:cNvPr id="41" name="Freeform 7"/>
            <p:cNvSpPr/>
            <p:nvPr/>
          </p:nvSpPr>
          <p:spPr bwMode="auto">
            <a:xfrm>
              <a:off x="6059270" y="3351530"/>
              <a:ext cx="2395124" cy="1158121"/>
            </a:xfrm>
            <a:prstGeom prst="roundRect">
              <a:avLst>
                <a:gd name="adj" fmla="val 5866"/>
              </a:avLst>
            </a:prstGeom>
            <a:solidFill>
              <a:srgbClr val="FF8500"/>
            </a:solidFill>
            <a:ln>
              <a:noFill/>
            </a:ln>
            <a:effectLst/>
          </p:spPr>
          <p:txBody>
            <a:bodyPr/>
            <a:lstStyle/>
            <a:p>
              <a:endParaRPr lang="zh-CN" altLang="en-US"/>
            </a:p>
          </p:txBody>
        </p:sp>
        <p:sp>
          <p:nvSpPr>
            <p:cNvPr id="50" name="文本框 49"/>
            <p:cNvSpPr txBox="1"/>
            <p:nvPr/>
          </p:nvSpPr>
          <p:spPr>
            <a:xfrm>
              <a:off x="6207142" y="3695831"/>
              <a:ext cx="2108894" cy="452432"/>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③区别对待</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542460" y="3351531"/>
            <a:ext cx="2395124" cy="1158121"/>
            <a:chOff x="3545635" y="3351530"/>
            <a:chExt cx="2395124" cy="1158121"/>
          </a:xfrm>
        </p:grpSpPr>
        <p:sp>
          <p:nvSpPr>
            <p:cNvPr id="40" name="Freeform 7"/>
            <p:cNvSpPr/>
            <p:nvPr/>
          </p:nvSpPr>
          <p:spPr bwMode="auto">
            <a:xfrm>
              <a:off x="3545635" y="3351530"/>
              <a:ext cx="2395124" cy="1158121"/>
            </a:xfrm>
            <a:prstGeom prst="roundRect">
              <a:avLst>
                <a:gd name="adj" fmla="val 5866"/>
              </a:avLst>
            </a:prstGeom>
            <a:solidFill>
              <a:srgbClr val="FF0000"/>
            </a:solidFill>
            <a:ln>
              <a:noFill/>
            </a:ln>
            <a:effectLst/>
            <a:extLst>
              <a:ext uri="{91240B29-F687-4F45-9708-019B960494DF}">
                <a14:hiddenLine xmlns:a14="http://schemas.microsoft.com/office/drawing/2010/main" w="9525">
                  <a:solidFill>
                    <a:srgbClr val="000000"/>
                  </a:solidFill>
                  <a:prstDash val="solid"/>
                  <a:round/>
                </a14:hiddenLine>
              </a:ext>
            </a:extLst>
          </p:spPr>
          <p:txBody>
            <a:bodyPr/>
            <a:lstStyle/>
            <a:p>
              <a:endParaRPr lang="zh-CN" altLang="en-US"/>
            </a:p>
          </p:txBody>
        </p:sp>
        <p:sp>
          <p:nvSpPr>
            <p:cNvPr id="51" name="文本框 50"/>
            <p:cNvSpPr txBox="1"/>
            <p:nvPr/>
          </p:nvSpPr>
          <p:spPr>
            <a:xfrm>
              <a:off x="3702249" y="3695831"/>
              <a:ext cx="2108894" cy="452432"/>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④利用，退出</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3542460" y="4638315"/>
            <a:ext cx="2395124" cy="1158121"/>
            <a:chOff x="3545635" y="4638314"/>
            <a:chExt cx="2395124" cy="1158121"/>
          </a:xfrm>
        </p:grpSpPr>
        <p:sp>
          <p:nvSpPr>
            <p:cNvPr id="43" name="Freeform 7"/>
            <p:cNvSpPr/>
            <p:nvPr/>
          </p:nvSpPr>
          <p:spPr bwMode="auto">
            <a:xfrm>
              <a:off x="3545635" y="4638314"/>
              <a:ext cx="2395124" cy="1158121"/>
            </a:xfrm>
            <a:prstGeom prst="roundRect">
              <a:avLst>
                <a:gd name="adj" fmla="val 5866"/>
              </a:avLst>
            </a:prstGeom>
            <a:solidFill>
              <a:srgbClr val="FF0000"/>
            </a:solidFill>
            <a:ln>
              <a:noFill/>
            </a:ln>
            <a:effectLst/>
            <a:extLst>
              <a:ext uri="{91240B29-F687-4F45-9708-019B960494DF}">
                <a14:hiddenLine xmlns:a14="http://schemas.microsoft.com/office/drawing/2010/main" w="9525">
                  <a:solidFill>
                    <a:srgbClr val="000000"/>
                  </a:solidFill>
                  <a:prstDash val="solid"/>
                  <a:round/>
                </a14:hiddenLine>
              </a:ext>
            </a:extLst>
          </p:spPr>
          <p:txBody>
            <a:bodyPr/>
            <a:lstStyle/>
            <a:p>
              <a:endParaRPr lang="zh-CN" altLang="en-US"/>
            </a:p>
          </p:txBody>
        </p:sp>
        <p:sp>
          <p:nvSpPr>
            <p:cNvPr id="52" name="文本框 51"/>
            <p:cNvSpPr txBox="1"/>
            <p:nvPr/>
          </p:nvSpPr>
          <p:spPr>
            <a:xfrm>
              <a:off x="3702249" y="4991158"/>
              <a:ext cx="2108894" cy="452432"/>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⑤退出</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6056095" y="4638315"/>
            <a:ext cx="2395124" cy="1158121"/>
            <a:chOff x="6059270" y="4638314"/>
            <a:chExt cx="2395124" cy="1158121"/>
          </a:xfrm>
        </p:grpSpPr>
        <p:sp>
          <p:nvSpPr>
            <p:cNvPr id="44" name="Freeform 7"/>
            <p:cNvSpPr/>
            <p:nvPr/>
          </p:nvSpPr>
          <p:spPr bwMode="auto">
            <a:xfrm>
              <a:off x="6059270" y="4638314"/>
              <a:ext cx="2395124" cy="1158121"/>
            </a:xfrm>
            <a:prstGeom prst="roundRect">
              <a:avLst>
                <a:gd name="adj" fmla="val 5866"/>
              </a:avLst>
            </a:prstGeom>
            <a:solidFill>
              <a:srgbClr val="FF0000"/>
            </a:solidFill>
            <a:ln>
              <a:noFill/>
            </a:ln>
            <a:effectLst/>
            <a:extLst>
              <a:ext uri="{91240B29-F687-4F45-9708-019B960494DF}">
                <a14:hiddenLine xmlns:a14="http://schemas.microsoft.com/office/drawing/2010/main" w="9525">
                  <a:solidFill>
                    <a:srgbClr val="000000"/>
                  </a:solidFill>
                  <a:prstDash val="solid"/>
                  <a:round/>
                </a14:hiddenLine>
              </a:ext>
            </a:extLst>
          </p:spPr>
          <p:txBody>
            <a:bodyPr/>
            <a:lstStyle/>
            <a:p>
              <a:endParaRPr lang="zh-CN" altLang="en-US"/>
            </a:p>
          </p:txBody>
        </p:sp>
        <p:sp>
          <p:nvSpPr>
            <p:cNvPr id="53" name="文本框 52"/>
            <p:cNvSpPr txBox="1"/>
            <p:nvPr/>
          </p:nvSpPr>
          <p:spPr>
            <a:xfrm>
              <a:off x="6207142" y="4991158"/>
              <a:ext cx="2108894" cy="452432"/>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④利用，退出</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8569731" y="4638315"/>
            <a:ext cx="2395124" cy="1158121"/>
            <a:chOff x="8572906" y="4638314"/>
            <a:chExt cx="2395124" cy="1158121"/>
          </a:xfrm>
        </p:grpSpPr>
        <p:sp>
          <p:nvSpPr>
            <p:cNvPr id="45" name="Freeform 7"/>
            <p:cNvSpPr/>
            <p:nvPr/>
          </p:nvSpPr>
          <p:spPr bwMode="auto">
            <a:xfrm>
              <a:off x="8572906" y="4638314"/>
              <a:ext cx="2395124" cy="1158121"/>
            </a:xfrm>
            <a:prstGeom prst="roundRect">
              <a:avLst>
                <a:gd name="adj" fmla="val 5866"/>
              </a:avLst>
            </a:prstGeom>
            <a:solidFill>
              <a:srgbClr val="FF8500"/>
            </a:solidFill>
            <a:ln>
              <a:noFill/>
            </a:ln>
            <a:effectLst/>
          </p:spPr>
          <p:txBody>
            <a:bodyPr/>
            <a:lstStyle/>
            <a:p>
              <a:endParaRPr lang="zh-CN" altLang="en-US"/>
            </a:p>
          </p:txBody>
        </p:sp>
        <p:sp>
          <p:nvSpPr>
            <p:cNvPr id="54" name="文本框 53"/>
            <p:cNvSpPr txBox="1"/>
            <p:nvPr/>
          </p:nvSpPr>
          <p:spPr>
            <a:xfrm>
              <a:off x="8737516" y="4991158"/>
              <a:ext cx="2108894" cy="452432"/>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③区别对待</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000"/>
                            </p:stCondLst>
                            <p:childTnLst>
                              <p:par>
                                <p:cTn id="31" presetID="2" presetClass="entr" presetSubtype="9" decel="10000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0-#ppt_h/2"/>
                                          </p:val>
                                        </p:tav>
                                        <p:tav tm="100000">
                                          <p:val>
                                            <p:strVal val="#ppt_y"/>
                                          </p:val>
                                        </p:tav>
                                      </p:tavLst>
                                    </p:anim>
                                  </p:childTnLst>
                                </p:cTn>
                              </p:par>
                              <p:par>
                                <p:cTn id="35" presetID="2" presetClass="entr" presetSubtype="8" decel="10000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12" decel="10000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0-#ppt_w/2"/>
                                          </p:val>
                                        </p:tav>
                                        <p:tav tm="100000">
                                          <p:val>
                                            <p:strVal val="#ppt_x"/>
                                          </p:val>
                                        </p:tav>
                                      </p:tavLst>
                                    </p:anim>
                                    <p:anim calcmode="lin" valueType="num">
                                      <p:cBhvr additive="base">
                                        <p:cTn id="42" dur="500" fill="hold"/>
                                        <p:tgtEl>
                                          <p:spTgt spid="60"/>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ppt_x"/>
                                          </p:val>
                                        </p:tav>
                                        <p:tav tm="100000">
                                          <p:val>
                                            <p:strVal val="#ppt_x"/>
                                          </p:val>
                                        </p:tav>
                                      </p:tavLst>
                                    </p:anim>
                                    <p:anim calcmode="lin" valueType="num">
                                      <p:cBhvr additive="base">
                                        <p:cTn id="46" dur="5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1" decel="10000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par>
                                <p:cTn id="51" presetID="2" presetClass="entr" presetSubtype="3" decel="10000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1+#ppt_w/2"/>
                                          </p:val>
                                        </p:tav>
                                        <p:tav tm="100000">
                                          <p:val>
                                            <p:strVal val="#ppt_x"/>
                                          </p:val>
                                        </p:tav>
                                      </p:tavLst>
                                    </p:anim>
                                    <p:anim calcmode="lin" valueType="num">
                                      <p:cBhvr additive="base">
                                        <p:cTn id="54" dur="500" fill="hold"/>
                                        <p:tgtEl>
                                          <p:spTgt spid="13"/>
                                        </p:tgtEl>
                                        <p:attrNameLst>
                                          <p:attrName>ppt_y</p:attrName>
                                        </p:attrNameLst>
                                      </p:cBhvr>
                                      <p:tavLst>
                                        <p:tav tm="0">
                                          <p:val>
                                            <p:strVal val="0-#ppt_h/2"/>
                                          </p:val>
                                        </p:tav>
                                        <p:tav tm="100000">
                                          <p:val>
                                            <p:strVal val="#ppt_y"/>
                                          </p:val>
                                        </p:tav>
                                      </p:tavLst>
                                    </p:anim>
                                  </p:childTnLst>
                                </p:cTn>
                              </p:par>
                              <p:par>
                                <p:cTn id="55" presetID="2" presetClass="entr" presetSubtype="2" decel="100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1+#ppt_w/2"/>
                                          </p:val>
                                        </p:tav>
                                        <p:tav tm="100000">
                                          <p:val>
                                            <p:strVal val="#ppt_x"/>
                                          </p:val>
                                        </p:tav>
                                      </p:tavLst>
                                    </p:anim>
                                    <p:anim calcmode="lin" valueType="num">
                                      <p:cBhvr additive="base">
                                        <p:cTn id="58" dur="500" fill="hold"/>
                                        <p:tgtEl>
                                          <p:spTgt spid="56"/>
                                        </p:tgtEl>
                                        <p:attrNameLst>
                                          <p:attrName>ppt_y</p:attrName>
                                        </p:attrNameLst>
                                      </p:cBhvr>
                                      <p:tavLst>
                                        <p:tav tm="0">
                                          <p:val>
                                            <p:strVal val="#ppt_y"/>
                                          </p:val>
                                        </p:tav>
                                        <p:tav tm="100000">
                                          <p:val>
                                            <p:strVal val="#ppt_y"/>
                                          </p:val>
                                        </p:tav>
                                      </p:tavLst>
                                    </p:anim>
                                  </p:childTnLst>
                                </p:cTn>
                              </p:par>
                              <p:par>
                                <p:cTn id="59" presetID="2" presetClass="entr" presetSubtype="6" decel="10000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1+#ppt_w/2"/>
                                          </p:val>
                                        </p:tav>
                                        <p:tav tm="100000">
                                          <p:val>
                                            <p:strVal val="#ppt_x"/>
                                          </p:val>
                                        </p:tav>
                                      </p:tavLst>
                                    </p:anim>
                                    <p:anim calcmode="lin" valueType="num">
                                      <p:cBhvr additive="base">
                                        <p:cTn id="62" dur="500" fill="hold"/>
                                        <p:tgtEl>
                                          <p:spTgt spid="58"/>
                                        </p:tgtEl>
                                        <p:attrNameLst>
                                          <p:attrName>ppt_y</p:attrName>
                                        </p:attrNameLst>
                                      </p:cBhvr>
                                      <p:tavLst>
                                        <p:tav tm="0">
                                          <p:val>
                                            <p:strVal val="1+#ppt_h/2"/>
                                          </p:val>
                                        </p:tav>
                                        <p:tav tm="100000">
                                          <p:val>
                                            <p:strVal val="#ppt_y"/>
                                          </p:val>
                                        </p:tav>
                                      </p:tavLst>
                                    </p:anim>
                                  </p:childTnLst>
                                </p:cTn>
                              </p:par>
                              <p:par>
                                <p:cTn id="63" presetID="10"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6" grpId="0"/>
      <p:bldP spid="5"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21804" y="2348880"/>
            <a:ext cx="5400600" cy="403244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图片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28" y="2320816"/>
            <a:ext cx="1454400" cy="1445717"/>
          </a:xfrm>
          <a:prstGeom prst="rect">
            <a:avLst/>
          </a:prstGeom>
        </p:spPr>
      </p:pic>
      <p:sp>
        <p:nvSpPr>
          <p:cNvPr id="41" name="TextBox 6"/>
          <p:cNvSpPr txBox="1"/>
          <p:nvPr/>
        </p:nvSpPr>
        <p:spPr>
          <a:xfrm>
            <a:off x="2351584" y="1124744"/>
            <a:ext cx="9597358" cy="73250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战略制定前应思考两个问题：</a:t>
            </a:r>
            <a:r>
              <a:rPr lang="en-US" altLang="zh-CN" sz="1600" b="1" dirty="0">
                <a:solidFill>
                  <a:srgbClr val="D24726"/>
                </a:solidFill>
                <a:latin typeface="微软雅黑" panose="020B0503020204020204" pitchFamily="34" charset="-122"/>
                <a:ea typeface="微软雅黑" panose="020B0503020204020204" pitchFamily="34" charset="-122"/>
              </a:rPr>
              <a:t>1</a:t>
            </a:r>
            <a:r>
              <a:rPr lang="zh-CN" altLang="en-US" sz="1600" b="1" dirty="0">
                <a:solidFill>
                  <a:srgbClr val="D24726"/>
                </a:solidFill>
                <a:latin typeface="微软雅黑" panose="020B0503020204020204" pitchFamily="34" charset="-122"/>
                <a:ea typeface="微软雅黑" panose="020B0503020204020204" pitchFamily="34" charset="-122"/>
              </a:rPr>
              <a:t>）我们现在在哪里（背景）？我们将要到哪里去（即愿景是什么）？</a:t>
            </a:r>
            <a:r>
              <a:rPr lang="en-US" altLang="zh-CN" sz="1600" b="1" dirty="0">
                <a:solidFill>
                  <a:srgbClr val="D24726"/>
                </a:solidFill>
                <a:latin typeface="微软雅黑" panose="020B0503020204020204" pitchFamily="34" charset="-122"/>
                <a:ea typeface="微软雅黑" panose="020B0503020204020204" pitchFamily="34" charset="-122"/>
              </a:rPr>
              <a:t>2</a:t>
            </a:r>
            <a:r>
              <a:rPr lang="zh-CN" altLang="en-US" sz="1600" b="1" dirty="0">
                <a:solidFill>
                  <a:srgbClr val="D24726"/>
                </a:solidFill>
                <a:latin typeface="微软雅黑" panose="020B0503020204020204" pitchFamily="34" charset="-122"/>
                <a:ea typeface="微软雅黑" panose="020B0503020204020204" pitchFamily="34" charset="-122"/>
              </a:rPr>
              <a:t>）我们为什么能够得到回报？我们的业务是什么（即使命是什么）？</a:t>
            </a:r>
            <a:endParaRPr lang="zh-CN" altLang="zh-CN" sz="1600" b="1" dirty="0">
              <a:solidFill>
                <a:srgbClr val="D24726"/>
              </a:solidFill>
              <a:latin typeface="微软雅黑" panose="020B0503020204020204" pitchFamily="34" charset="-122"/>
              <a:ea typeface="微软雅黑" panose="020B0503020204020204" pitchFamily="34" charset="-122"/>
            </a:endParaRPr>
          </a:p>
        </p:txBody>
      </p:sp>
      <p:sp>
        <p:nvSpPr>
          <p:cNvPr id="45" name="Text Box 44"/>
          <p:cNvSpPr txBox="1">
            <a:spLocks noChangeArrowheads="1"/>
          </p:cNvSpPr>
          <p:nvPr/>
        </p:nvSpPr>
        <p:spPr bwMode="auto">
          <a:xfrm>
            <a:off x="1161274" y="3211095"/>
            <a:ext cx="4789122" cy="10895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dirty="0"/>
              <a:t>企业愿景（或称企业远景）企业是对未来的一种憧憬和期望，是企业努力经营想要达到的长期目标，是企业发展的蓝图，体现企业永恒的追求。</a:t>
            </a:r>
            <a:endParaRPr lang="en-US" altLang="zh-CN" b="1" dirty="0">
              <a:solidFill>
                <a:srgbClr val="FF0000"/>
              </a:solidFill>
            </a:endParaRPr>
          </a:p>
        </p:txBody>
      </p:sp>
      <p:sp>
        <p:nvSpPr>
          <p:cNvPr id="46" name="Text Box 44"/>
          <p:cNvSpPr txBox="1">
            <a:spLocks noChangeArrowheads="1"/>
          </p:cNvSpPr>
          <p:nvPr/>
        </p:nvSpPr>
        <p:spPr bwMode="auto">
          <a:xfrm>
            <a:off x="1161274" y="4489584"/>
            <a:ext cx="4789122" cy="142192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dirty="0"/>
              <a:t>企业愿景要解决一个问题即</a:t>
            </a:r>
            <a:r>
              <a:rPr lang="zh-CN" altLang="en-US" b="1" dirty="0">
                <a:solidFill>
                  <a:srgbClr val="D24726"/>
                </a:solidFill>
              </a:rPr>
              <a:t>“我们要成为什么？”</a:t>
            </a:r>
            <a:r>
              <a:rPr lang="zh-CN" altLang="en-US" dirty="0"/>
              <a:t>反映了管理者对企业与业务的期望，描绘了未来向何处去，旨在为企业未来定位，它是引导企业前进的“灯塔”。</a:t>
            </a:r>
          </a:p>
        </p:txBody>
      </p:sp>
      <p:sp>
        <p:nvSpPr>
          <p:cNvPr id="47" name="TextBox 6"/>
          <p:cNvSpPr txBox="1"/>
          <p:nvPr/>
        </p:nvSpPr>
        <p:spPr>
          <a:xfrm rot="18836568">
            <a:off x="513205" y="2717290"/>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企业愿景</a:t>
            </a:r>
            <a:endParaRPr lang="en-US" dirty="0">
              <a:solidFill>
                <a:schemeClr val="bg1"/>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6238428" y="2780928"/>
            <a:ext cx="5400000" cy="0"/>
          </a:xfrm>
          <a:prstGeom prst="lin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9" name="Text Box 44"/>
          <p:cNvSpPr txBox="1">
            <a:spLocks noChangeArrowheads="1"/>
          </p:cNvSpPr>
          <p:nvPr/>
        </p:nvSpPr>
        <p:spPr bwMode="auto">
          <a:xfrm>
            <a:off x="6238428" y="2236164"/>
            <a:ext cx="4789122" cy="46628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sz="1800" b="1" dirty="0">
                <a:solidFill>
                  <a:srgbClr val="D24726"/>
                </a:solidFill>
              </a:rPr>
              <a:t>企业愿景举例：</a:t>
            </a:r>
            <a:endParaRPr lang="en-US" altLang="zh-CN" sz="1800" b="1" dirty="0">
              <a:solidFill>
                <a:srgbClr val="D24726"/>
              </a:solidFill>
            </a:endParaRPr>
          </a:p>
        </p:txBody>
      </p:sp>
      <p:sp>
        <p:nvSpPr>
          <p:cNvPr id="50" name="矩形 49"/>
          <p:cNvSpPr/>
          <p:nvPr/>
        </p:nvSpPr>
        <p:spPr>
          <a:xfrm>
            <a:off x="6238428" y="3140969"/>
            <a:ext cx="5400000" cy="2717667"/>
          </a:xfrm>
          <a:prstGeom prst="rect">
            <a:avLst/>
          </a:prstGeom>
        </p:spPr>
        <p:txBody>
          <a:bodyPr wrap="square">
            <a:spAutoFit/>
          </a:bodyPr>
          <a:lstStyle/>
          <a:p>
            <a:pPr marL="285750" indent="-285750">
              <a:lnSpc>
                <a:spcPct val="130000"/>
              </a:lnSpc>
              <a:spcBef>
                <a:spcPts val="600"/>
              </a:spcBef>
              <a:spcAft>
                <a:spcPts val="600"/>
              </a:spcAft>
              <a:buFont typeface="Wingdings" panose="05000000000000000000" pitchFamily="2" charset="2"/>
              <a:buChar char="q"/>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迪斯尼公司</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成为全球的超级娱乐公司；</a:t>
            </a:r>
            <a:endParaRPr lang="en-US" sz="1600" dirty="0">
              <a:solidFill>
                <a:schemeClr val="bg1">
                  <a:lumMod val="50000"/>
                </a:schemeClr>
              </a:solidFill>
              <a:latin typeface="微软雅黑" panose="020B0503020204020204" pitchFamily="34" charset="-122"/>
              <a:ea typeface="微软雅黑" panose="020B0503020204020204" pitchFamily="34" charset="-122"/>
            </a:endParaRPr>
          </a:p>
          <a:p>
            <a:pPr marL="285750" indent="-285750">
              <a:lnSpc>
                <a:spcPct val="130000"/>
              </a:lnSpc>
              <a:spcAft>
                <a:spcPts val="600"/>
              </a:spcAft>
              <a:buFont typeface="Wingdings" panose="05000000000000000000" pitchFamily="2" charset="2"/>
              <a:buChar char="q"/>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索尼</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成为最知名的企业，改变日本产品在世界上的劣质形象；</a:t>
            </a:r>
            <a:endParaRPr lang="en-US" sz="1600" dirty="0">
              <a:solidFill>
                <a:schemeClr val="bg1">
                  <a:lumMod val="50000"/>
                </a:schemeClr>
              </a:solidFill>
              <a:latin typeface="微软雅黑" panose="020B0503020204020204" pitchFamily="34" charset="-122"/>
              <a:ea typeface="微软雅黑" panose="020B0503020204020204" pitchFamily="34" charset="-122"/>
            </a:endParaRPr>
          </a:p>
          <a:p>
            <a:pPr marL="285750" indent="-285750">
              <a:lnSpc>
                <a:spcPct val="130000"/>
              </a:lnSpc>
              <a:spcBef>
                <a:spcPts val="600"/>
              </a:spcBef>
              <a:spcAft>
                <a:spcPts val="600"/>
              </a:spcAft>
              <a:buFont typeface="Wingdings" panose="05000000000000000000" pitchFamily="2" charset="2"/>
              <a:buChar char="q"/>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联想公司</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未来的联想应该是高科技的联想、服务的联想、国际化的联想；</a:t>
            </a:r>
            <a:endParaRPr lang="en-US" sz="1600" dirty="0">
              <a:solidFill>
                <a:schemeClr val="bg1">
                  <a:lumMod val="50000"/>
                </a:schemeClr>
              </a:solidFill>
              <a:latin typeface="微软雅黑" panose="020B0503020204020204" pitchFamily="34" charset="-122"/>
              <a:ea typeface="微软雅黑" panose="020B0503020204020204" pitchFamily="34" charset="-122"/>
            </a:endParaRPr>
          </a:p>
          <a:p>
            <a:pPr marL="285750" indent="-285750">
              <a:lnSpc>
                <a:spcPct val="130000"/>
              </a:lnSpc>
              <a:spcBef>
                <a:spcPts val="600"/>
              </a:spcBef>
              <a:spcAft>
                <a:spcPts val="600"/>
              </a:spcAft>
              <a:buFont typeface="Wingdings" panose="05000000000000000000" pitchFamily="2" charset="2"/>
              <a:buChar char="q"/>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戴尔计算机公司</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在市场份额、股东回报和客户满意度三个方面成为世界领先的基于开放标准的计算机公司。</a:t>
            </a:r>
            <a:endParaRPr 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26"/>
          <p:cNvSpPr txBox="1"/>
          <p:nvPr/>
        </p:nvSpPr>
        <p:spPr>
          <a:xfrm>
            <a:off x="5302325" y="1916833"/>
            <a:ext cx="697627" cy="1015663"/>
          </a:xfrm>
          <a:prstGeom prst="rect">
            <a:avLst/>
          </a:prstGeom>
          <a:noFill/>
        </p:spPr>
        <p:txBody>
          <a:bodyPr wrap="none" rtlCol="0">
            <a:spAutoFit/>
          </a:bodyPr>
          <a:lstStyle/>
          <a:p>
            <a:r>
              <a:rPr lang="en-US" sz="6000" dirty="0">
                <a:ln>
                  <a:solidFill>
                    <a:srgbClr val="D24726"/>
                  </a:solidFill>
                </a:ln>
                <a:solidFill>
                  <a:schemeClr val="bg1"/>
                </a:solidFill>
                <a:effectLst>
                  <a:reflection blurRad="6350" stA="55000" endA="300" endPos="45500" dir="5400000" sy="-100000" algn="bl" rotWithShape="0"/>
                </a:effectLst>
                <a:latin typeface="Arial Black" panose="020B0A04020102020204" pitchFamily="34" charset="0"/>
              </a:rPr>
              <a:t>1</a:t>
            </a: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Scale>
                                          <p:cBhvr>
                                            <p:cTn id="12"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5"/>
                                            </p:tgtEl>
                                            <p:attrNameLst>
                                              <p:attrName>ppt_x</p:attrName>
                                              <p:attrName>ppt_y</p:attrName>
                                            </p:attrNameLst>
                                          </p:cBhvr>
                                        </p:animMotion>
                                        <p:animEffect transition="in" filter="fade">
                                          <p:cBhvr>
                                            <p:cTn id="14" dur="1000"/>
                                            <p:tgtEl>
                                              <p:spTgt spid="45"/>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46"/>
                                            </p:tgtEl>
                                            <p:attrNameLst>
                                              <p:attrName>style.visibility</p:attrName>
                                            </p:attrNameLst>
                                          </p:cBhvr>
                                          <p:to>
                                            <p:strVal val="visible"/>
                                          </p:to>
                                        </p:set>
                                        <p:animScale>
                                          <p:cBhvr>
                                            <p:cTn id="17"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6"/>
                                            </p:tgtEl>
                                            <p:attrNameLst>
                                              <p:attrName>ppt_x</p:attrName>
                                              <p:attrName>ppt_y</p:attrName>
                                            </p:attrNameLst>
                                          </p:cBhvr>
                                        </p:animMotion>
                                        <p:animEffect transition="in" filter="fade">
                                          <p:cBhvr>
                                            <p:cTn id="19" dur="1000"/>
                                            <p:tgtEl>
                                              <p:spTgt spid="46"/>
                                            </p:tgtEl>
                                          </p:cBhvr>
                                        </p:animEffect>
                                      </p:childTnLst>
                                    </p:cTn>
                                  </p:par>
                                </p:childTnLst>
                              </p:cTn>
                            </p:par>
                            <p:par>
                              <p:cTn id="20" fill="hold">
                                <p:stCondLst>
                                  <p:cond delay="1500"/>
                                </p:stCondLst>
                                <p:childTnLst>
                                  <p:par>
                                    <p:cTn id="21" presetID="2" presetClass="entr" presetSubtype="1" fill="hold" grpId="0" nodeType="afterEffect" p14:presetBounceEnd="64000">
                                      <p:stCondLst>
                                        <p:cond delay="0"/>
                                      </p:stCondLst>
                                      <p:iterate type="lt">
                                        <p:tmPct val="10000"/>
                                      </p:iterate>
                                      <p:childTnLst>
                                        <p:set>
                                          <p:cBhvr>
                                            <p:cTn id="22" dur="1" fill="hold">
                                              <p:stCondLst>
                                                <p:cond delay="0"/>
                                              </p:stCondLst>
                                            </p:cTn>
                                            <p:tgtEl>
                                              <p:spTgt spid="49"/>
                                            </p:tgtEl>
                                            <p:attrNameLst>
                                              <p:attrName>style.visibility</p:attrName>
                                            </p:attrNameLst>
                                          </p:cBhvr>
                                          <p:to>
                                            <p:strVal val="visible"/>
                                          </p:to>
                                        </p:set>
                                        <p:anim calcmode="lin" valueType="num" p14:bounceEnd="64000">
                                          <p:cBhvr additive="base">
                                            <p:cTn id="23" dur="500" fill="hold"/>
                                            <p:tgtEl>
                                              <p:spTgt spid="49"/>
                                            </p:tgtEl>
                                            <p:attrNameLst>
                                              <p:attrName>ppt_x</p:attrName>
                                            </p:attrNameLst>
                                          </p:cBhvr>
                                          <p:tavLst>
                                            <p:tav tm="0">
                                              <p:val>
                                                <p:strVal val="#ppt_x"/>
                                              </p:val>
                                            </p:tav>
                                            <p:tav tm="100000">
                                              <p:val>
                                                <p:strVal val="#ppt_x"/>
                                              </p:val>
                                            </p:tav>
                                          </p:tavLst>
                                        </p:anim>
                                        <p:anim calcmode="lin" valueType="num" p14:bounceEnd="64000">
                                          <p:cBhvr additive="base">
                                            <p:cTn id="24" dur="500" fill="hold"/>
                                            <p:tgtEl>
                                              <p:spTgt spid="49"/>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decel="10000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ppt_x"/>
                                              </p:val>
                                            </p:tav>
                                            <p:tav tm="100000">
                                              <p:val>
                                                <p:strVal val="#ppt_x"/>
                                              </p:val>
                                            </p:tav>
                                          </p:tavLst>
                                        </p:anim>
                                        <p:anim calcmode="lin" valueType="num">
                                          <p:cBhvr additive="base">
                                            <p:cTn id="29"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6" grpId="0"/>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Scale>
                                          <p:cBhvr>
                                            <p:cTn id="12"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5"/>
                                            </p:tgtEl>
                                            <p:attrNameLst>
                                              <p:attrName>ppt_x</p:attrName>
                                              <p:attrName>ppt_y</p:attrName>
                                            </p:attrNameLst>
                                          </p:cBhvr>
                                        </p:animMotion>
                                        <p:animEffect transition="in" filter="fade">
                                          <p:cBhvr>
                                            <p:cTn id="14" dur="1000"/>
                                            <p:tgtEl>
                                              <p:spTgt spid="45"/>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46"/>
                                            </p:tgtEl>
                                            <p:attrNameLst>
                                              <p:attrName>style.visibility</p:attrName>
                                            </p:attrNameLst>
                                          </p:cBhvr>
                                          <p:to>
                                            <p:strVal val="visible"/>
                                          </p:to>
                                        </p:set>
                                        <p:animScale>
                                          <p:cBhvr>
                                            <p:cTn id="17"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6"/>
                                            </p:tgtEl>
                                            <p:attrNameLst>
                                              <p:attrName>ppt_x</p:attrName>
                                              <p:attrName>ppt_y</p:attrName>
                                            </p:attrNameLst>
                                          </p:cBhvr>
                                        </p:animMotion>
                                        <p:animEffect transition="in" filter="fade">
                                          <p:cBhvr>
                                            <p:cTn id="19" dur="1000"/>
                                            <p:tgtEl>
                                              <p:spTgt spid="46"/>
                                            </p:tgtEl>
                                          </p:cBhvr>
                                        </p:animEffect>
                                      </p:childTnLst>
                                    </p:cTn>
                                  </p:par>
                                </p:childTnLst>
                              </p:cTn>
                            </p:par>
                            <p:par>
                              <p:cTn id="20" fill="hold">
                                <p:stCondLst>
                                  <p:cond delay="1500"/>
                                </p:stCondLst>
                                <p:childTnLst>
                                  <p:par>
                                    <p:cTn id="21" presetID="2" presetClass="entr" presetSubtype="1" fill="hold" grpId="0" nodeType="afterEffect">
                                      <p:stCondLst>
                                        <p:cond delay="0"/>
                                      </p:stCondLst>
                                      <p:iterate type="lt">
                                        <p:tmPct val="10000"/>
                                      </p:iterate>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decel="10000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ppt_x"/>
                                              </p:val>
                                            </p:tav>
                                            <p:tav tm="100000">
                                              <p:val>
                                                <p:strVal val="#ppt_x"/>
                                              </p:val>
                                            </p:tav>
                                          </p:tavLst>
                                        </p:anim>
                                        <p:anim calcmode="lin" valueType="num">
                                          <p:cBhvr additive="base">
                                            <p:cTn id="29"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6" grpId="0"/>
          <p:bldP spid="49" grpId="0"/>
          <p:bldP spid="50"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21804" y="2348880"/>
            <a:ext cx="5400600" cy="403244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图片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28" y="2320816"/>
            <a:ext cx="1454400" cy="1445717"/>
          </a:xfrm>
          <a:prstGeom prst="rect">
            <a:avLst/>
          </a:prstGeom>
        </p:spPr>
      </p:pic>
      <p:sp>
        <p:nvSpPr>
          <p:cNvPr id="45" name="Text Box 44"/>
          <p:cNvSpPr txBox="1">
            <a:spLocks noChangeArrowheads="1"/>
          </p:cNvSpPr>
          <p:nvPr/>
        </p:nvSpPr>
        <p:spPr bwMode="auto">
          <a:xfrm>
            <a:off x="1161274" y="3193440"/>
            <a:ext cx="4789122" cy="142192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dirty="0"/>
              <a:t>企业使命就是指</a:t>
            </a:r>
            <a:r>
              <a:rPr lang="zh-CN" altLang="en-US" b="1" dirty="0"/>
              <a:t>“</a:t>
            </a:r>
            <a:r>
              <a:rPr lang="zh-CN" altLang="en-US" b="1" dirty="0">
                <a:solidFill>
                  <a:srgbClr val="D24726"/>
                </a:solidFill>
              </a:rPr>
              <a:t>企业的业务（任务）是什么？</a:t>
            </a:r>
            <a:r>
              <a:rPr lang="zh-CN" altLang="en-US" b="1" dirty="0"/>
              <a:t>”</a:t>
            </a:r>
            <a:r>
              <a:rPr lang="zh-CN" altLang="en-US" dirty="0"/>
              <a:t>，它描述了一个组织在社会中为其顾客生产产品和提供服务的基本功能，一个组织的使命是其存在的原因，是企业经营管理的全部意义所在。</a:t>
            </a:r>
          </a:p>
        </p:txBody>
      </p:sp>
      <p:sp>
        <p:nvSpPr>
          <p:cNvPr id="46" name="Text Box 44"/>
          <p:cNvSpPr txBox="1">
            <a:spLocks noChangeArrowheads="1"/>
          </p:cNvSpPr>
          <p:nvPr/>
        </p:nvSpPr>
        <p:spPr bwMode="auto">
          <a:xfrm>
            <a:off x="1161274" y="4743376"/>
            <a:ext cx="4789122" cy="142192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dirty="0"/>
              <a:t>企业使命为企业建立了统一的精神和追求，可以焕起所有员工崇高的使命感，是引导和激发全体员工持之以恒、为企业不断实现新的发展和超越而努力奋斗的动力之源。</a:t>
            </a:r>
          </a:p>
        </p:txBody>
      </p:sp>
      <p:sp>
        <p:nvSpPr>
          <p:cNvPr id="47" name="TextBox 6"/>
          <p:cNvSpPr txBox="1"/>
          <p:nvPr/>
        </p:nvSpPr>
        <p:spPr>
          <a:xfrm rot="18836568">
            <a:off x="513205" y="2717290"/>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企业使命</a:t>
            </a:r>
            <a:endParaRPr lang="en-US" dirty="0">
              <a:solidFill>
                <a:schemeClr val="bg1"/>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6238428" y="2780928"/>
            <a:ext cx="5400000" cy="0"/>
          </a:xfrm>
          <a:prstGeom prst="lin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9" name="Text Box 44"/>
          <p:cNvSpPr txBox="1">
            <a:spLocks noChangeArrowheads="1"/>
          </p:cNvSpPr>
          <p:nvPr/>
        </p:nvSpPr>
        <p:spPr bwMode="auto">
          <a:xfrm>
            <a:off x="6238428" y="2236164"/>
            <a:ext cx="4789122" cy="46628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sz="1800" b="1" dirty="0">
                <a:solidFill>
                  <a:srgbClr val="D24726"/>
                </a:solidFill>
              </a:rPr>
              <a:t>企业使命举例：</a:t>
            </a:r>
            <a:endParaRPr lang="en-US" altLang="zh-CN" sz="1800" b="1" dirty="0">
              <a:solidFill>
                <a:srgbClr val="D24726"/>
              </a:solidFill>
            </a:endParaRPr>
          </a:p>
        </p:txBody>
      </p:sp>
      <p:sp>
        <p:nvSpPr>
          <p:cNvPr id="50" name="矩形 49"/>
          <p:cNvSpPr/>
          <p:nvPr/>
        </p:nvSpPr>
        <p:spPr>
          <a:xfrm>
            <a:off x="6238428" y="3140968"/>
            <a:ext cx="5400000" cy="2628412"/>
          </a:xfrm>
          <a:prstGeom prst="rect">
            <a:avLst/>
          </a:prstGeom>
        </p:spPr>
        <p:txBody>
          <a:bodyPr wrap="square">
            <a:spAutoFit/>
          </a:bodyPr>
          <a:lstStyle/>
          <a:p>
            <a:pPr marL="285750" indent="-285750">
              <a:lnSpc>
                <a:spcPct val="130000"/>
              </a:lnSpc>
              <a:spcBef>
                <a:spcPts val="600"/>
              </a:spcBef>
              <a:spcAft>
                <a:spcPts val="600"/>
              </a:spcAft>
              <a:buFont typeface="Wingdings" panose="05000000000000000000" pitchFamily="2" charset="2"/>
              <a:buChar char="q"/>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迪斯尼公司</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使人们过得快活；</a:t>
            </a:r>
          </a:p>
          <a:p>
            <a:pPr marL="285750" indent="-285750">
              <a:lnSpc>
                <a:spcPct val="130000"/>
              </a:lnSpc>
              <a:spcBef>
                <a:spcPts val="600"/>
              </a:spcBef>
              <a:spcAft>
                <a:spcPts val="600"/>
              </a:spcAft>
              <a:buFont typeface="Wingdings" panose="05000000000000000000" pitchFamily="2" charset="2"/>
              <a:buChar char="q"/>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索尼</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体验发展技术，造福大众的快乐；</a:t>
            </a:r>
          </a:p>
          <a:p>
            <a:pPr marL="285750" indent="-285750">
              <a:lnSpc>
                <a:spcPct val="130000"/>
              </a:lnSpc>
              <a:spcBef>
                <a:spcPts val="600"/>
              </a:spcBef>
              <a:spcAft>
                <a:spcPts val="600"/>
              </a:spcAft>
              <a:buFont typeface="Wingdings" panose="05000000000000000000" pitchFamily="2" charset="2"/>
              <a:buChar char="q"/>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沃尔玛</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天天低价；</a:t>
            </a:r>
          </a:p>
          <a:p>
            <a:pPr marL="285750" indent="-285750">
              <a:lnSpc>
                <a:spcPct val="130000"/>
              </a:lnSpc>
              <a:spcBef>
                <a:spcPts val="600"/>
              </a:spcBef>
              <a:spcAft>
                <a:spcPts val="600"/>
              </a:spcAft>
              <a:buFont typeface="Wingdings" panose="05000000000000000000" pitchFamily="2" charset="2"/>
              <a:buChar char="q"/>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阿里巴巴</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让天下没有难做的生意；</a:t>
            </a:r>
          </a:p>
          <a:p>
            <a:pPr marL="285750" indent="-285750">
              <a:lnSpc>
                <a:spcPct val="130000"/>
              </a:lnSpc>
              <a:spcBef>
                <a:spcPts val="600"/>
              </a:spcBef>
              <a:spcAft>
                <a:spcPts val="600"/>
              </a:spcAft>
              <a:buFont typeface="Wingdings" panose="05000000000000000000" pitchFamily="2" charset="2"/>
              <a:buChar char="q"/>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IBM——</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无论是一大步，还是一小步，总是带动世界的脚步。</a:t>
            </a:r>
          </a:p>
        </p:txBody>
      </p:sp>
      <p:sp>
        <p:nvSpPr>
          <p:cNvPr id="51" name="TextBox 26"/>
          <p:cNvSpPr txBox="1"/>
          <p:nvPr/>
        </p:nvSpPr>
        <p:spPr>
          <a:xfrm>
            <a:off x="5302325" y="1916833"/>
            <a:ext cx="697627" cy="1015663"/>
          </a:xfrm>
          <a:prstGeom prst="rect">
            <a:avLst/>
          </a:prstGeom>
          <a:noFill/>
        </p:spPr>
        <p:txBody>
          <a:bodyPr wrap="none" rtlCol="0">
            <a:spAutoFit/>
          </a:bodyPr>
          <a:lstStyle/>
          <a:p>
            <a:r>
              <a:rPr lang="en-US" sz="6000" dirty="0">
                <a:ln>
                  <a:solidFill>
                    <a:srgbClr val="D24726"/>
                  </a:solidFill>
                </a:ln>
                <a:solidFill>
                  <a:schemeClr val="bg1"/>
                </a:solidFill>
                <a:effectLst>
                  <a:reflection blurRad="6350" stA="55000" endA="300" endPos="45500" dir="5400000" sy="-100000" algn="bl" rotWithShape="0"/>
                </a:effectLst>
                <a:latin typeface="Arial Black" panose="020B0A04020102020204" pitchFamily="34" charset="0"/>
              </a:rPr>
              <a:t>2</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Scale>
                                          <p:cBhvr>
                                            <p:cTn id="7"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5"/>
                                            </p:tgtEl>
                                            <p:attrNameLst>
                                              <p:attrName>ppt_x</p:attrName>
                                              <p:attrName>ppt_y</p:attrName>
                                            </p:attrNameLst>
                                          </p:cBhvr>
                                        </p:animMotion>
                                        <p:animEffect transition="in" filter="fade">
                                          <p:cBhvr>
                                            <p:cTn id="9" dur="1000"/>
                                            <p:tgtEl>
                                              <p:spTgt spid="4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6"/>
                                            </p:tgtEl>
                                            <p:attrNameLst>
                                              <p:attrName>style.visibility</p:attrName>
                                            </p:attrNameLst>
                                          </p:cBhvr>
                                          <p:to>
                                            <p:strVal val="visible"/>
                                          </p:to>
                                        </p:set>
                                        <p:animScale>
                                          <p:cBhvr>
                                            <p:cTn id="12"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6"/>
                                            </p:tgtEl>
                                            <p:attrNameLst>
                                              <p:attrName>ppt_x</p:attrName>
                                              <p:attrName>ppt_y</p:attrName>
                                            </p:attrNameLst>
                                          </p:cBhvr>
                                        </p:animMotion>
                                        <p:animEffect transition="in" filter="fade">
                                          <p:cBhvr>
                                            <p:cTn id="14" dur="1000"/>
                                            <p:tgtEl>
                                              <p:spTgt spid="46"/>
                                            </p:tgtEl>
                                          </p:cBhvr>
                                        </p:animEffect>
                                      </p:childTnLst>
                                    </p:cTn>
                                  </p:par>
                                </p:childTnLst>
                              </p:cTn>
                            </p:par>
                            <p:par>
                              <p:cTn id="15" fill="hold">
                                <p:stCondLst>
                                  <p:cond delay="1000"/>
                                </p:stCondLst>
                                <p:childTnLst>
                                  <p:par>
                                    <p:cTn id="16" presetID="2" presetClass="entr" presetSubtype="1" fill="hold" grpId="0" nodeType="afterEffect" p14:presetBounceEnd="64000">
                                      <p:stCondLst>
                                        <p:cond delay="0"/>
                                      </p:stCondLst>
                                      <p:iterate type="lt">
                                        <p:tmPct val="10000"/>
                                      </p:iterate>
                                      <p:childTnLst>
                                        <p:set>
                                          <p:cBhvr>
                                            <p:cTn id="17" dur="1" fill="hold">
                                              <p:stCondLst>
                                                <p:cond delay="0"/>
                                              </p:stCondLst>
                                            </p:cTn>
                                            <p:tgtEl>
                                              <p:spTgt spid="49"/>
                                            </p:tgtEl>
                                            <p:attrNameLst>
                                              <p:attrName>style.visibility</p:attrName>
                                            </p:attrNameLst>
                                          </p:cBhvr>
                                          <p:to>
                                            <p:strVal val="visible"/>
                                          </p:to>
                                        </p:set>
                                        <p:anim calcmode="lin" valueType="num" p14:bounceEnd="64000">
                                          <p:cBhvr additive="base">
                                            <p:cTn id="18" dur="500" fill="hold"/>
                                            <p:tgtEl>
                                              <p:spTgt spid="49"/>
                                            </p:tgtEl>
                                            <p:attrNameLst>
                                              <p:attrName>ppt_x</p:attrName>
                                            </p:attrNameLst>
                                          </p:cBhvr>
                                          <p:tavLst>
                                            <p:tav tm="0">
                                              <p:val>
                                                <p:strVal val="#ppt_x"/>
                                              </p:val>
                                            </p:tav>
                                            <p:tav tm="100000">
                                              <p:val>
                                                <p:strVal val="#ppt_x"/>
                                              </p:val>
                                            </p:tav>
                                          </p:tavLst>
                                        </p:anim>
                                        <p:anim calcmode="lin" valueType="num" p14:bounceEnd="64000">
                                          <p:cBhvr additive="base">
                                            <p:cTn id="19" dur="500" fill="hold"/>
                                            <p:tgtEl>
                                              <p:spTgt spid="49"/>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decel="10000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Scale>
                                          <p:cBhvr>
                                            <p:cTn id="7"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5"/>
                                            </p:tgtEl>
                                            <p:attrNameLst>
                                              <p:attrName>ppt_x</p:attrName>
                                              <p:attrName>ppt_y</p:attrName>
                                            </p:attrNameLst>
                                          </p:cBhvr>
                                        </p:animMotion>
                                        <p:animEffect transition="in" filter="fade">
                                          <p:cBhvr>
                                            <p:cTn id="9" dur="1000"/>
                                            <p:tgtEl>
                                              <p:spTgt spid="4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6"/>
                                            </p:tgtEl>
                                            <p:attrNameLst>
                                              <p:attrName>style.visibility</p:attrName>
                                            </p:attrNameLst>
                                          </p:cBhvr>
                                          <p:to>
                                            <p:strVal val="visible"/>
                                          </p:to>
                                        </p:set>
                                        <p:animScale>
                                          <p:cBhvr>
                                            <p:cTn id="12"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6"/>
                                            </p:tgtEl>
                                            <p:attrNameLst>
                                              <p:attrName>ppt_x</p:attrName>
                                              <p:attrName>ppt_y</p:attrName>
                                            </p:attrNameLst>
                                          </p:cBhvr>
                                        </p:animMotion>
                                        <p:animEffect transition="in" filter="fade">
                                          <p:cBhvr>
                                            <p:cTn id="14" dur="1000"/>
                                            <p:tgtEl>
                                              <p:spTgt spid="46"/>
                                            </p:tgtEl>
                                          </p:cBhvr>
                                        </p:animEffect>
                                      </p:childTnLst>
                                    </p:cTn>
                                  </p:par>
                                </p:childTnLst>
                              </p:cTn>
                            </p:par>
                            <p:par>
                              <p:cTn id="15" fill="hold">
                                <p:stCondLst>
                                  <p:cond delay="10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ppt_x"/>
                                              </p:val>
                                            </p:tav>
                                            <p:tav tm="100000">
                                              <p:val>
                                                <p:strVal val="#ppt_x"/>
                                              </p:val>
                                            </p:tav>
                                          </p:tavLst>
                                        </p:anim>
                                        <p:anim calcmode="lin" valueType="num">
                                          <p:cBhvr additive="base">
                                            <p:cTn id="19" dur="500" fill="hold"/>
                                            <p:tgtEl>
                                              <p:spTgt spid="49"/>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decel="10000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21804" y="2348880"/>
            <a:ext cx="5400600" cy="403244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图片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28" y="2320816"/>
            <a:ext cx="1454400" cy="1445717"/>
          </a:xfrm>
          <a:prstGeom prst="rect">
            <a:avLst/>
          </a:prstGeom>
        </p:spPr>
      </p:pic>
      <p:sp>
        <p:nvSpPr>
          <p:cNvPr id="45" name="Text Box 44"/>
          <p:cNvSpPr txBox="1">
            <a:spLocks noChangeArrowheads="1"/>
          </p:cNvSpPr>
          <p:nvPr/>
        </p:nvSpPr>
        <p:spPr bwMode="auto">
          <a:xfrm>
            <a:off x="1161274" y="3193440"/>
            <a:ext cx="4789122" cy="142192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dirty="0"/>
              <a:t>战略目标是企业为完成使命，在一定时期内需要达到的特定业绩目标。战略目标是对企业使命的进一步具体化，反映了企业在一定时期内经营活动的方向和所要达到的水平。</a:t>
            </a:r>
          </a:p>
        </p:txBody>
      </p:sp>
      <p:sp>
        <p:nvSpPr>
          <p:cNvPr id="46" name="Text Box 44"/>
          <p:cNvSpPr txBox="1">
            <a:spLocks noChangeArrowheads="1"/>
          </p:cNvSpPr>
          <p:nvPr/>
        </p:nvSpPr>
        <p:spPr bwMode="auto">
          <a:xfrm>
            <a:off x="1161274" y="4743376"/>
            <a:ext cx="4789122" cy="142192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dirty="0"/>
              <a:t>德鲁克在</a:t>
            </a:r>
            <a:r>
              <a:rPr lang="en-US" altLang="zh-CN" dirty="0"/>
              <a:t>《</a:t>
            </a:r>
            <a:r>
              <a:rPr lang="zh-CN" altLang="en-US" dirty="0"/>
              <a:t>管理实践</a:t>
            </a:r>
            <a:r>
              <a:rPr lang="en-US" altLang="zh-CN" dirty="0"/>
              <a:t>》</a:t>
            </a:r>
            <a:r>
              <a:rPr lang="zh-CN" altLang="en-US" dirty="0"/>
              <a:t>一书中提出了八个关键领域的目标：①市场；②技术改进和发展；③提高生产力；④物资和金融资源；⑤利润；⑥人力资源；⑦职工积极性发挥；⑧社会责任。</a:t>
            </a:r>
          </a:p>
        </p:txBody>
      </p:sp>
      <p:sp>
        <p:nvSpPr>
          <p:cNvPr id="47" name="TextBox 6"/>
          <p:cNvSpPr txBox="1"/>
          <p:nvPr/>
        </p:nvSpPr>
        <p:spPr>
          <a:xfrm rot="18836568">
            <a:off x="513205" y="2717290"/>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战略目标</a:t>
            </a:r>
            <a:endParaRPr lang="en-US" dirty="0">
              <a:solidFill>
                <a:schemeClr val="bg1"/>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6238428" y="2780928"/>
            <a:ext cx="5400000" cy="0"/>
          </a:xfrm>
          <a:prstGeom prst="lin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9" name="Text Box 44"/>
          <p:cNvSpPr txBox="1">
            <a:spLocks noChangeArrowheads="1"/>
          </p:cNvSpPr>
          <p:nvPr/>
        </p:nvSpPr>
        <p:spPr bwMode="auto">
          <a:xfrm>
            <a:off x="6238428" y="2236164"/>
            <a:ext cx="4789122" cy="46628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sz="1800" b="1" dirty="0">
                <a:solidFill>
                  <a:srgbClr val="D24726"/>
                </a:solidFill>
              </a:rPr>
              <a:t>战略目标举例：</a:t>
            </a:r>
            <a:endParaRPr lang="en-US" altLang="zh-CN" sz="1800" b="1" dirty="0">
              <a:solidFill>
                <a:srgbClr val="D24726"/>
              </a:solidFill>
            </a:endParaRPr>
          </a:p>
        </p:txBody>
      </p:sp>
      <p:sp>
        <p:nvSpPr>
          <p:cNvPr id="50" name="矩形 49"/>
          <p:cNvSpPr/>
          <p:nvPr/>
        </p:nvSpPr>
        <p:spPr>
          <a:xfrm>
            <a:off x="6238428" y="3068960"/>
            <a:ext cx="5400000" cy="3280898"/>
          </a:xfrm>
          <a:prstGeom prst="rect">
            <a:avLst/>
          </a:prstGeom>
        </p:spPr>
        <p:txBody>
          <a:bodyPr wrap="square">
            <a:spAutoFit/>
          </a:bodyPr>
          <a:lstStyle/>
          <a:p>
            <a:pPr marL="285750" indent="-285750">
              <a:lnSpc>
                <a:spcPct val="130000"/>
              </a:lnSpc>
              <a:spcBef>
                <a:spcPts val="600"/>
              </a:spcBef>
              <a:spcAft>
                <a:spcPts val="600"/>
              </a:spcAft>
              <a:buFont typeface="Wingdings" panose="05000000000000000000" pitchFamily="2" charset="2"/>
              <a:buChar char="q"/>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通用电气公司：在公司进入的每一项业务上，占有第一或第二的市场份额，成为全球最具竞争力的公司。在９</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8</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年之前，达到存货周转率１０倍、营业利润率１</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8</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％的目标。</a:t>
            </a:r>
          </a:p>
          <a:p>
            <a:pPr marL="285750" indent="-285750">
              <a:lnSpc>
                <a:spcPct val="130000"/>
              </a:lnSpc>
              <a:spcBef>
                <a:spcPts val="600"/>
              </a:spcBef>
              <a:spcAft>
                <a:spcPts val="600"/>
              </a:spcAft>
              <a:buFont typeface="Wingdings" panose="05000000000000000000" pitchFamily="2" charset="2"/>
              <a:buChar char="q"/>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3M</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公司：每股收益平均年增长率</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10%</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或</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10%</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以上，股东权益回报率</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20%─25%</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，营运资金回报率</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27%</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或</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27%</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以上，至少有</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30%</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的销售额来自于最近四年推出的产品。</a:t>
            </a:r>
          </a:p>
          <a:p>
            <a:pPr marL="285750" indent="-285750">
              <a:lnSpc>
                <a:spcPct val="130000"/>
              </a:lnSpc>
              <a:spcBef>
                <a:spcPts val="600"/>
              </a:spcBef>
              <a:spcAft>
                <a:spcPts val="600"/>
              </a:spcAft>
              <a:buFont typeface="Wingdings" panose="05000000000000000000" pitchFamily="2" charset="2"/>
              <a:buChar char="q"/>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波音公司：尽我们所能来获得高利润，保持股东的年平均收益率为</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20%</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51" name="TextBox 26"/>
          <p:cNvSpPr txBox="1"/>
          <p:nvPr/>
        </p:nvSpPr>
        <p:spPr>
          <a:xfrm>
            <a:off x="5302325" y="1916833"/>
            <a:ext cx="697627" cy="1015663"/>
          </a:xfrm>
          <a:prstGeom prst="rect">
            <a:avLst/>
          </a:prstGeom>
          <a:noFill/>
        </p:spPr>
        <p:txBody>
          <a:bodyPr wrap="none" rtlCol="0">
            <a:spAutoFit/>
          </a:bodyPr>
          <a:lstStyle/>
          <a:p>
            <a:r>
              <a:rPr lang="en-US" sz="6000" dirty="0">
                <a:ln>
                  <a:solidFill>
                    <a:srgbClr val="D24726"/>
                  </a:solidFill>
                </a:ln>
                <a:solidFill>
                  <a:schemeClr val="bg1"/>
                </a:solidFill>
                <a:effectLst>
                  <a:reflection blurRad="6350" stA="55000" endA="300" endPos="45500" dir="5400000" sy="-100000" algn="bl" rotWithShape="0"/>
                </a:effectLst>
                <a:latin typeface="Arial Black" panose="020B0A04020102020204" pitchFamily="34" charset="0"/>
              </a:rPr>
              <a:t>3</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Scale>
                                          <p:cBhvr>
                                            <p:cTn id="7"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5"/>
                                            </p:tgtEl>
                                            <p:attrNameLst>
                                              <p:attrName>ppt_x</p:attrName>
                                              <p:attrName>ppt_y</p:attrName>
                                            </p:attrNameLst>
                                          </p:cBhvr>
                                        </p:animMotion>
                                        <p:animEffect transition="in" filter="fade">
                                          <p:cBhvr>
                                            <p:cTn id="9" dur="1000"/>
                                            <p:tgtEl>
                                              <p:spTgt spid="4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6"/>
                                            </p:tgtEl>
                                            <p:attrNameLst>
                                              <p:attrName>style.visibility</p:attrName>
                                            </p:attrNameLst>
                                          </p:cBhvr>
                                          <p:to>
                                            <p:strVal val="visible"/>
                                          </p:to>
                                        </p:set>
                                        <p:animScale>
                                          <p:cBhvr>
                                            <p:cTn id="12"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6"/>
                                            </p:tgtEl>
                                            <p:attrNameLst>
                                              <p:attrName>ppt_x</p:attrName>
                                              <p:attrName>ppt_y</p:attrName>
                                            </p:attrNameLst>
                                          </p:cBhvr>
                                        </p:animMotion>
                                        <p:animEffect transition="in" filter="fade">
                                          <p:cBhvr>
                                            <p:cTn id="14" dur="1000"/>
                                            <p:tgtEl>
                                              <p:spTgt spid="46"/>
                                            </p:tgtEl>
                                          </p:cBhvr>
                                        </p:animEffect>
                                      </p:childTnLst>
                                    </p:cTn>
                                  </p:par>
                                </p:childTnLst>
                              </p:cTn>
                            </p:par>
                            <p:par>
                              <p:cTn id="15" fill="hold">
                                <p:stCondLst>
                                  <p:cond delay="1000"/>
                                </p:stCondLst>
                                <p:childTnLst>
                                  <p:par>
                                    <p:cTn id="16" presetID="2" presetClass="entr" presetSubtype="1" fill="hold" grpId="0" nodeType="afterEffect" p14:presetBounceEnd="64000">
                                      <p:stCondLst>
                                        <p:cond delay="0"/>
                                      </p:stCondLst>
                                      <p:iterate type="lt">
                                        <p:tmPct val="10000"/>
                                      </p:iterate>
                                      <p:childTnLst>
                                        <p:set>
                                          <p:cBhvr>
                                            <p:cTn id="17" dur="1" fill="hold">
                                              <p:stCondLst>
                                                <p:cond delay="0"/>
                                              </p:stCondLst>
                                            </p:cTn>
                                            <p:tgtEl>
                                              <p:spTgt spid="49"/>
                                            </p:tgtEl>
                                            <p:attrNameLst>
                                              <p:attrName>style.visibility</p:attrName>
                                            </p:attrNameLst>
                                          </p:cBhvr>
                                          <p:to>
                                            <p:strVal val="visible"/>
                                          </p:to>
                                        </p:set>
                                        <p:anim calcmode="lin" valueType="num" p14:bounceEnd="64000">
                                          <p:cBhvr additive="base">
                                            <p:cTn id="18" dur="500" fill="hold"/>
                                            <p:tgtEl>
                                              <p:spTgt spid="49"/>
                                            </p:tgtEl>
                                            <p:attrNameLst>
                                              <p:attrName>ppt_x</p:attrName>
                                            </p:attrNameLst>
                                          </p:cBhvr>
                                          <p:tavLst>
                                            <p:tav tm="0">
                                              <p:val>
                                                <p:strVal val="#ppt_x"/>
                                              </p:val>
                                            </p:tav>
                                            <p:tav tm="100000">
                                              <p:val>
                                                <p:strVal val="#ppt_x"/>
                                              </p:val>
                                            </p:tav>
                                          </p:tavLst>
                                        </p:anim>
                                        <p:anim calcmode="lin" valueType="num" p14:bounceEnd="64000">
                                          <p:cBhvr additive="base">
                                            <p:cTn id="19" dur="500" fill="hold"/>
                                            <p:tgtEl>
                                              <p:spTgt spid="49"/>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decel="10000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Scale>
                                          <p:cBhvr>
                                            <p:cTn id="7"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5"/>
                                            </p:tgtEl>
                                            <p:attrNameLst>
                                              <p:attrName>ppt_x</p:attrName>
                                              <p:attrName>ppt_y</p:attrName>
                                            </p:attrNameLst>
                                          </p:cBhvr>
                                        </p:animMotion>
                                        <p:animEffect transition="in" filter="fade">
                                          <p:cBhvr>
                                            <p:cTn id="9" dur="1000"/>
                                            <p:tgtEl>
                                              <p:spTgt spid="4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6"/>
                                            </p:tgtEl>
                                            <p:attrNameLst>
                                              <p:attrName>style.visibility</p:attrName>
                                            </p:attrNameLst>
                                          </p:cBhvr>
                                          <p:to>
                                            <p:strVal val="visible"/>
                                          </p:to>
                                        </p:set>
                                        <p:animScale>
                                          <p:cBhvr>
                                            <p:cTn id="12"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6"/>
                                            </p:tgtEl>
                                            <p:attrNameLst>
                                              <p:attrName>ppt_x</p:attrName>
                                              <p:attrName>ppt_y</p:attrName>
                                            </p:attrNameLst>
                                          </p:cBhvr>
                                        </p:animMotion>
                                        <p:animEffect transition="in" filter="fade">
                                          <p:cBhvr>
                                            <p:cTn id="14" dur="1000"/>
                                            <p:tgtEl>
                                              <p:spTgt spid="46"/>
                                            </p:tgtEl>
                                          </p:cBhvr>
                                        </p:animEffect>
                                      </p:childTnLst>
                                    </p:cTn>
                                  </p:par>
                                </p:childTnLst>
                              </p:cTn>
                            </p:par>
                            <p:par>
                              <p:cTn id="15" fill="hold">
                                <p:stCondLst>
                                  <p:cond delay="10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ppt_x"/>
                                              </p:val>
                                            </p:tav>
                                            <p:tav tm="100000">
                                              <p:val>
                                                <p:strVal val="#ppt_x"/>
                                              </p:val>
                                            </p:tav>
                                          </p:tavLst>
                                        </p:anim>
                                        <p:anim calcmode="lin" valueType="num">
                                          <p:cBhvr additive="base">
                                            <p:cTn id="19" dur="500" fill="hold"/>
                                            <p:tgtEl>
                                              <p:spTgt spid="49"/>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decel="10000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21804" y="2204864"/>
            <a:ext cx="5400600" cy="331236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28" y="2176800"/>
            <a:ext cx="1454400" cy="1445717"/>
          </a:xfrm>
          <a:prstGeom prst="rect">
            <a:avLst/>
          </a:prstGeom>
        </p:spPr>
      </p:pic>
      <p:sp>
        <p:nvSpPr>
          <p:cNvPr id="16" name="TextBox 6"/>
          <p:cNvSpPr txBox="1"/>
          <p:nvPr/>
        </p:nvSpPr>
        <p:spPr>
          <a:xfrm rot="18836568">
            <a:off x="513205" y="2573274"/>
            <a:ext cx="11079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战略选择</a:t>
            </a:r>
            <a:endParaRPr lang="en-US" dirty="0">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6238428" y="2636912"/>
            <a:ext cx="5400000" cy="0"/>
          </a:xfrm>
          <a:prstGeom prst="lin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Text Box 44"/>
          <p:cNvSpPr txBox="1">
            <a:spLocks noChangeArrowheads="1"/>
          </p:cNvSpPr>
          <p:nvPr/>
        </p:nvSpPr>
        <p:spPr bwMode="auto">
          <a:xfrm>
            <a:off x="6238428" y="2092148"/>
            <a:ext cx="4789122" cy="46628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sz="1800" b="1" dirty="0">
                <a:solidFill>
                  <a:srgbClr val="D24726"/>
                </a:solidFill>
              </a:rPr>
              <a:t>具体战略举例：</a:t>
            </a:r>
            <a:endParaRPr lang="en-US" altLang="zh-CN" sz="1800" b="1" dirty="0">
              <a:solidFill>
                <a:srgbClr val="D24726"/>
              </a:solidFill>
            </a:endParaRPr>
          </a:p>
        </p:txBody>
      </p:sp>
      <p:sp>
        <p:nvSpPr>
          <p:cNvPr id="19" name="矩形 18"/>
          <p:cNvSpPr/>
          <p:nvPr/>
        </p:nvSpPr>
        <p:spPr>
          <a:xfrm>
            <a:off x="6238428" y="2924945"/>
            <a:ext cx="5400000" cy="2320635"/>
          </a:xfrm>
          <a:prstGeom prst="rect">
            <a:avLst/>
          </a:prstGeom>
        </p:spPr>
        <p:txBody>
          <a:bodyPr wrap="square">
            <a:spAutoFit/>
          </a:bodyPr>
          <a:lstStyle/>
          <a:p>
            <a:pPr marL="342900" indent="-342900">
              <a:lnSpc>
                <a:spcPct val="130000"/>
              </a:lnSpc>
              <a:spcBef>
                <a:spcPts val="600"/>
              </a:spcBef>
              <a:spcAft>
                <a:spcPts val="600"/>
              </a:spcAft>
              <a:buFont typeface="+mj-ea"/>
              <a:buAutoNum type="circleNumDbPlain"/>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公司层战略选择：增长（发展）战略、维持（稳定、防守）战略、紧缩（撤退）战略、组合型战略。</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342900" indent="-342900">
              <a:lnSpc>
                <a:spcPct val="130000"/>
              </a:lnSpc>
              <a:spcBef>
                <a:spcPts val="600"/>
              </a:spcBef>
              <a:spcAft>
                <a:spcPts val="600"/>
              </a:spcAft>
              <a:buFont typeface="+mj-ea"/>
              <a:buAutoNum type="circleNumDbPlain"/>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事业部</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业务战略选择。成本领先战略、差异化战略（或称别具一格战略）、集中化战略。</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marL="342900" indent="-342900">
              <a:lnSpc>
                <a:spcPct val="130000"/>
              </a:lnSpc>
              <a:spcBef>
                <a:spcPts val="600"/>
              </a:spcBef>
              <a:spcAft>
                <a:spcPts val="600"/>
              </a:spcAft>
              <a:buFont typeface="+mj-ea"/>
              <a:buAutoNum type="circleNumDbPlain"/>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职能战略选择。一般可分为营销战略，人力资源战略，财务战略，生产战略，研究与开发战略等。</a:t>
            </a:r>
          </a:p>
        </p:txBody>
      </p:sp>
      <p:sp>
        <p:nvSpPr>
          <p:cNvPr id="20" name="TextBox 26"/>
          <p:cNvSpPr txBox="1"/>
          <p:nvPr/>
        </p:nvSpPr>
        <p:spPr>
          <a:xfrm>
            <a:off x="5302325" y="1772817"/>
            <a:ext cx="697627" cy="1015663"/>
          </a:xfrm>
          <a:prstGeom prst="rect">
            <a:avLst/>
          </a:prstGeom>
          <a:noFill/>
        </p:spPr>
        <p:txBody>
          <a:bodyPr wrap="none" rtlCol="0">
            <a:spAutoFit/>
          </a:bodyPr>
          <a:lstStyle/>
          <a:p>
            <a:r>
              <a:rPr lang="en-US" sz="6000" dirty="0">
                <a:ln>
                  <a:solidFill>
                    <a:srgbClr val="D24726"/>
                  </a:solidFill>
                </a:ln>
                <a:solidFill>
                  <a:schemeClr val="bg1"/>
                </a:solidFill>
                <a:effectLst>
                  <a:reflection blurRad="6350" stA="55000" endA="300" endPos="45500" dir="5400000" sy="-100000" algn="bl" rotWithShape="0"/>
                </a:effectLst>
                <a:latin typeface="Arial Black" panose="020B0A04020102020204" pitchFamily="34" charset="0"/>
              </a:rPr>
              <a:t>4</a:t>
            </a:r>
          </a:p>
        </p:txBody>
      </p:sp>
      <p:sp>
        <p:nvSpPr>
          <p:cNvPr id="22" name="Text Box 44"/>
          <p:cNvSpPr txBox="1">
            <a:spLocks noChangeArrowheads="1"/>
          </p:cNvSpPr>
          <p:nvPr/>
        </p:nvSpPr>
        <p:spPr bwMode="auto">
          <a:xfrm>
            <a:off x="1161274" y="3049424"/>
            <a:ext cx="4789122" cy="142192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dirty="0"/>
              <a:t>战略制定的焦点和中心在于制定策略规划上</a:t>
            </a:r>
            <a:r>
              <a:rPr lang="en-US" altLang="zh-CN" dirty="0"/>
              <a:t>——</a:t>
            </a:r>
            <a:r>
              <a:rPr lang="zh-CN" altLang="en-US" dirty="0"/>
              <a:t>为实现战略目标应该采取什么行动。战略分析为战略制定提供了坚实的基础，以此来选择和制定符合企业发展的战略。</a:t>
            </a:r>
          </a:p>
        </p:txBody>
      </p:sp>
      <p:sp>
        <p:nvSpPr>
          <p:cNvPr id="23" name="Text Box 44"/>
          <p:cNvSpPr txBox="1">
            <a:spLocks noChangeArrowheads="1"/>
          </p:cNvSpPr>
          <p:nvPr/>
        </p:nvSpPr>
        <p:spPr bwMode="auto">
          <a:xfrm>
            <a:off x="1161274" y="4599360"/>
            <a:ext cx="4789122" cy="75713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dirty="0"/>
              <a:t>我们从</a:t>
            </a:r>
            <a:r>
              <a:rPr lang="zh-CN" altLang="zh-CN" dirty="0"/>
              <a:t>公司层战略</a:t>
            </a:r>
            <a:r>
              <a:rPr lang="zh-CN" altLang="en-US" dirty="0"/>
              <a:t>、事业部战略、职能战略三个层面分别举例如右：</a:t>
            </a:r>
          </a:p>
        </p:txBody>
      </p:sp>
      <p:sp>
        <p:nvSpPr>
          <p:cNvPr id="24" name="TextBox 6"/>
          <p:cNvSpPr txBox="1"/>
          <p:nvPr/>
        </p:nvSpPr>
        <p:spPr>
          <a:xfrm>
            <a:off x="621804" y="5733257"/>
            <a:ext cx="11327138" cy="412421"/>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企业战略选择陷阱：</a:t>
            </a:r>
            <a:r>
              <a:rPr lang="en-US" altLang="zh-CN" sz="1600" b="1" dirty="0">
                <a:solidFill>
                  <a:srgbClr val="D24726"/>
                </a:solidFill>
                <a:latin typeface="微软雅黑" panose="020B0503020204020204" pitchFamily="34" charset="-122"/>
                <a:ea typeface="微软雅黑" panose="020B0503020204020204" pitchFamily="34" charset="-122"/>
              </a:rPr>
              <a:t>A</a:t>
            </a:r>
            <a:r>
              <a:rPr lang="zh-CN" altLang="en-US" sz="1600" b="1" dirty="0">
                <a:solidFill>
                  <a:srgbClr val="D24726"/>
                </a:solidFill>
                <a:latin typeface="微软雅黑" panose="020B0503020204020204" pitchFamily="34" charset="-122"/>
                <a:ea typeface="微软雅黑" panose="020B0503020204020204" pitchFamily="34" charset="-122"/>
              </a:rPr>
              <a:t>、盲目跟随他人；</a:t>
            </a:r>
            <a:r>
              <a:rPr lang="en-US" altLang="zh-CN" sz="1600" b="1" dirty="0">
                <a:solidFill>
                  <a:srgbClr val="D24726"/>
                </a:solidFill>
                <a:latin typeface="微软雅黑" panose="020B0503020204020204" pitchFamily="34" charset="-122"/>
                <a:ea typeface="微软雅黑" panose="020B0503020204020204" pitchFamily="34" charset="-122"/>
              </a:rPr>
              <a:t>B</a:t>
            </a:r>
            <a:r>
              <a:rPr lang="zh-CN" altLang="en-US" sz="1600" b="1" dirty="0">
                <a:solidFill>
                  <a:srgbClr val="D24726"/>
                </a:solidFill>
                <a:latin typeface="微软雅黑" panose="020B0503020204020204" pitchFamily="34" charset="-122"/>
                <a:ea typeface="微软雅黑" panose="020B0503020204020204" pitchFamily="34" charset="-122"/>
              </a:rPr>
              <a:t>、过度分散投资领域；</a:t>
            </a:r>
            <a:r>
              <a:rPr lang="en-US" altLang="zh-CN" sz="1600" b="1" dirty="0">
                <a:solidFill>
                  <a:srgbClr val="D24726"/>
                </a:solidFill>
                <a:latin typeface="微软雅黑" panose="020B0503020204020204" pitchFamily="34" charset="-122"/>
                <a:ea typeface="微软雅黑" panose="020B0503020204020204" pitchFamily="34" charset="-122"/>
              </a:rPr>
              <a:t>C</a:t>
            </a:r>
            <a:r>
              <a:rPr lang="zh-CN" altLang="en-US" sz="1600" b="1" dirty="0">
                <a:solidFill>
                  <a:srgbClr val="D24726"/>
                </a:solidFill>
                <a:latin typeface="微软雅黑" panose="020B0503020204020204" pitchFamily="34" charset="-122"/>
                <a:ea typeface="微软雅黑" panose="020B0503020204020204" pitchFamily="34" charset="-122"/>
              </a:rPr>
              <a:t>、排斥紧缩型战略；</a:t>
            </a:r>
            <a:r>
              <a:rPr lang="en-US" altLang="zh-CN" sz="1600" b="1" dirty="0">
                <a:solidFill>
                  <a:srgbClr val="D24726"/>
                </a:solidFill>
                <a:latin typeface="微软雅黑" panose="020B0503020204020204" pitchFamily="34" charset="-122"/>
                <a:ea typeface="微软雅黑" panose="020B0503020204020204" pitchFamily="34" charset="-122"/>
              </a:rPr>
              <a:t>D</a:t>
            </a:r>
            <a:r>
              <a:rPr lang="zh-CN" altLang="en-US" sz="1600" b="1" dirty="0">
                <a:solidFill>
                  <a:srgbClr val="D24726"/>
                </a:solidFill>
                <a:latin typeface="微软雅黑" panose="020B0503020204020204" pitchFamily="34" charset="-122"/>
                <a:ea typeface="微软雅黑" panose="020B0503020204020204" pitchFamily="34" charset="-122"/>
              </a:rPr>
              <a:t>、战略规划与执行的非系统性。</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3"/>
                                            </p:tgtEl>
                                            <p:attrNameLst>
                                              <p:attrName>style.visibility</p:attrName>
                                            </p:attrNameLst>
                                          </p:cBhvr>
                                          <p:to>
                                            <p:strVal val="visible"/>
                                          </p:to>
                                        </p:set>
                                        <p:animScale>
                                          <p:cBhvr>
                                            <p:cTn id="1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3"/>
                                            </p:tgtEl>
                                            <p:attrNameLst>
                                              <p:attrName>ppt_x</p:attrName>
                                              <p:attrName>ppt_y</p:attrName>
                                            </p:attrNameLst>
                                          </p:cBhvr>
                                        </p:animMotion>
                                        <p:animEffect transition="in" filter="fade">
                                          <p:cBhvr>
                                            <p:cTn id="14" dur="1000"/>
                                            <p:tgtEl>
                                              <p:spTgt spid="23"/>
                                            </p:tgtEl>
                                          </p:cBhvr>
                                        </p:animEffect>
                                      </p:childTnLst>
                                    </p:cTn>
                                  </p:par>
                                </p:childTnLst>
                              </p:cTn>
                            </p:par>
                            <p:par>
                              <p:cTn id="15" fill="hold">
                                <p:stCondLst>
                                  <p:cond delay="1000"/>
                                </p:stCondLst>
                                <p:childTnLst>
                                  <p:par>
                                    <p:cTn id="16" presetID="2" presetClass="entr" presetSubtype="1" fill="hold" grpId="0" nodeType="afterEffect" p14:presetBounceEnd="64000">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 calcmode="lin" valueType="num" p14:bounceEnd="64000">
                                          <p:cBhvr additive="base">
                                            <p:cTn id="18" dur="5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19" dur="500" fill="hold"/>
                                            <p:tgtEl>
                                              <p:spTgt spid="18"/>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decel="10000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decel="10000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3"/>
                                            </p:tgtEl>
                                            <p:attrNameLst>
                                              <p:attrName>style.visibility</p:attrName>
                                            </p:attrNameLst>
                                          </p:cBhvr>
                                          <p:to>
                                            <p:strVal val="visible"/>
                                          </p:to>
                                        </p:set>
                                        <p:animScale>
                                          <p:cBhvr>
                                            <p:cTn id="1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3"/>
                                            </p:tgtEl>
                                            <p:attrNameLst>
                                              <p:attrName>ppt_x</p:attrName>
                                              <p:attrName>ppt_y</p:attrName>
                                            </p:attrNameLst>
                                          </p:cBhvr>
                                        </p:animMotion>
                                        <p:animEffect transition="in" filter="fade">
                                          <p:cBhvr>
                                            <p:cTn id="14" dur="1000"/>
                                            <p:tgtEl>
                                              <p:spTgt spid="23"/>
                                            </p:tgtEl>
                                          </p:cBhvr>
                                        </p:animEffect>
                                      </p:childTnLst>
                                    </p:cTn>
                                  </p:par>
                                </p:childTnLst>
                              </p:cTn>
                            </p:par>
                            <p:par>
                              <p:cTn id="15" fill="hold">
                                <p:stCondLst>
                                  <p:cond delay="10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decel="10000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decel="10000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4"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6"/>
          <p:cNvSpPr txBox="1"/>
          <p:nvPr/>
        </p:nvSpPr>
        <p:spPr>
          <a:xfrm>
            <a:off x="2351584" y="1124744"/>
            <a:ext cx="9597358" cy="73250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战略实施是一个自上而下的动态管理过程。战略目标在公司高层达成一致后，再向中下层传达，并在各项工作中得以分解、落实。如何确保将战略转化为实践，其主要内容是</a:t>
            </a:r>
            <a:r>
              <a:rPr lang="zh-CN" altLang="en-US" sz="1600" b="1" dirty="0">
                <a:solidFill>
                  <a:srgbClr val="D24726"/>
                </a:solidFill>
                <a:latin typeface="微软雅黑" panose="020B0503020204020204" pitchFamily="34" charset="-122"/>
                <a:ea typeface="微软雅黑" panose="020B0503020204020204" pitchFamily="34" charset="-122"/>
              </a:rPr>
              <a:t>组织调整、调动资源和管理变革。</a:t>
            </a:r>
            <a:endParaRPr lang="zh-CN" altLang="zh-CN" sz="1600" b="1" dirty="0">
              <a:solidFill>
                <a:srgbClr val="D24726"/>
              </a:solidFill>
              <a:latin typeface="微软雅黑" panose="020B0503020204020204" pitchFamily="34" charset="-122"/>
              <a:ea typeface="微软雅黑" panose="020B0503020204020204" pitchFamily="34" charset="-122"/>
            </a:endParaRPr>
          </a:p>
        </p:txBody>
      </p:sp>
      <p:sp>
        <p:nvSpPr>
          <p:cNvPr id="42" name="矩形 41"/>
          <p:cNvSpPr/>
          <p:nvPr/>
        </p:nvSpPr>
        <p:spPr>
          <a:xfrm>
            <a:off x="7032105" y="5072756"/>
            <a:ext cx="4445073" cy="732508"/>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企业调整战略时，需要改变企业日常惯例，转变文化特征，克服政治阻力。</a:t>
            </a:r>
          </a:p>
        </p:txBody>
      </p:sp>
      <p:sp>
        <p:nvSpPr>
          <p:cNvPr id="49" name="矩形 48"/>
          <p:cNvSpPr/>
          <p:nvPr/>
        </p:nvSpPr>
        <p:spPr>
          <a:xfrm>
            <a:off x="1055440" y="3335612"/>
            <a:ext cx="3488312" cy="732508"/>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调整战略时，需要改变企业日常惯例，转变文化特征，克服政治阻力。</a:t>
            </a:r>
          </a:p>
        </p:txBody>
      </p:sp>
      <p:grpSp>
        <p:nvGrpSpPr>
          <p:cNvPr id="2" name="组合 1"/>
          <p:cNvGrpSpPr/>
          <p:nvPr/>
        </p:nvGrpSpPr>
        <p:grpSpPr>
          <a:xfrm>
            <a:off x="4543752" y="2675590"/>
            <a:ext cx="3352448" cy="2905377"/>
            <a:chOff x="4154959" y="2675589"/>
            <a:chExt cx="3352448" cy="2905377"/>
          </a:xfrm>
        </p:grpSpPr>
        <p:sp>
          <p:nvSpPr>
            <p:cNvPr id="43" name="Oval 274"/>
            <p:cNvSpPr>
              <a:spLocks noChangeArrowheads="1"/>
            </p:cNvSpPr>
            <p:nvPr/>
          </p:nvSpPr>
          <p:spPr bwMode="auto">
            <a:xfrm>
              <a:off x="4243088" y="2771472"/>
              <a:ext cx="1653905" cy="1654300"/>
            </a:xfrm>
            <a:prstGeom prst="ellipse">
              <a:avLst/>
            </a:prstGeom>
            <a:solidFill>
              <a:srgbClr val="F054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Oval 276"/>
            <p:cNvSpPr>
              <a:spLocks noChangeArrowheads="1"/>
            </p:cNvSpPr>
            <p:nvPr/>
          </p:nvSpPr>
          <p:spPr bwMode="auto">
            <a:xfrm>
              <a:off x="5490859" y="2675589"/>
              <a:ext cx="2016548" cy="2016000"/>
            </a:xfrm>
            <a:prstGeom prst="ellipse">
              <a:avLst/>
            </a:prstGeom>
            <a:solidFill>
              <a:srgbClr val="36B2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277"/>
            <p:cNvSpPr>
              <a:spLocks noChangeArrowheads="1"/>
            </p:cNvSpPr>
            <p:nvPr/>
          </p:nvSpPr>
          <p:spPr bwMode="auto">
            <a:xfrm>
              <a:off x="4793723" y="3887551"/>
              <a:ext cx="1694223" cy="1693415"/>
            </a:xfrm>
            <a:prstGeom prst="ellipse">
              <a:avLst/>
            </a:prstGeom>
            <a:solidFill>
              <a:srgbClr val="7BC1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矩形 49"/>
            <p:cNvSpPr/>
            <p:nvPr/>
          </p:nvSpPr>
          <p:spPr>
            <a:xfrm>
              <a:off x="4793724" y="4499828"/>
              <a:ext cx="1648800"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② 调动资源</a:t>
              </a:r>
            </a:p>
          </p:txBody>
        </p:sp>
        <p:sp>
          <p:nvSpPr>
            <p:cNvPr id="51" name="矩形 50"/>
            <p:cNvSpPr/>
            <p:nvPr/>
          </p:nvSpPr>
          <p:spPr>
            <a:xfrm>
              <a:off x="4154959" y="3354944"/>
              <a:ext cx="1495887" cy="369332"/>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③ 管理变革</a:t>
              </a:r>
            </a:p>
          </p:txBody>
        </p:sp>
        <p:sp>
          <p:nvSpPr>
            <p:cNvPr id="52" name="矩形 51"/>
            <p:cNvSpPr/>
            <p:nvPr/>
          </p:nvSpPr>
          <p:spPr>
            <a:xfrm>
              <a:off x="5451103" y="3429000"/>
              <a:ext cx="2016548" cy="461665"/>
            </a:xfrm>
            <a:prstGeom prst="rect">
              <a:avLst/>
            </a:prstGeom>
          </p:spPr>
          <p:txBody>
            <a:bodyPr wrap="square">
              <a:spAutoFit/>
            </a:bodyPr>
            <a:lstStyle/>
            <a:p>
              <a:pPr algn="r"/>
              <a:r>
                <a:rPr lang="zh-CN" altLang="en-US" sz="2400" b="1" dirty="0">
                  <a:solidFill>
                    <a:schemeClr val="bg1"/>
                  </a:solidFill>
                  <a:latin typeface="微软雅黑" panose="020B0503020204020204" pitchFamily="34" charset="-122"/>
                  <a:ea typeface="微软雅黑" panose="020B0503020204020204" pitchFamily="34" charset="-122"/>
                </a:rPr>
                <a:t>① 组织调整</a:t>
              </a:r>
              <a:endParaRPr lang="zh-CN" altLang="en-US" sz="2400" b="1" dirty="0">
                <a:solidFill>
                  <a:schemeClr val="bg1"/>
                </a:solidFill>
              </a:endParaRPr>
            </a:p>
          </p:txBody>
        </p:sp>
      </p:grpSp>
      <p:sp>
        <p:nvSpPr>
          <p:cNvPr id="53" name="矩形 52"/>
          <p:cNvSpPr/>
          <p:nvPr/>
        </p:nvSpPr>
        <p:spPr>
          <a:xfrm>
            <a:off x="8032065" y="2924944"/>
            <a:ext cx="3445113" cy="1052596"/>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战略的变化要求企业组织进行相应调整，以创建支持企业成功运营的组织结构。</a:t>
            </a: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6*min(max(#ppt_w*#ppt_h,.3),1)-7.4)/-.7*#ppt_w"/>
                                          </p:val>
                                        </p:tav>
                                        <p:tav tm="100000">
                                          <p:val>
                                            <p:strVal val="#ppt_w"/>
                                          </p:val>
                                        </p:tav>
                                      </p:tavLst>
                                    </p:anim>
                                    <p:anim calcmode="lin" valueType="num">
                                      <p:cBhvr>
                                        <p:cTn id="13" dur="500" fill="hold"/>
                                        <p:tgtEl>
                                          <p:spTgt spid="2"/>
                                        </p:tgtEl>
                                        <p:attrNameLst>
                                          <p:attrName>ppt_h</p:attrName>
                                        </p:attrNameLst>
                                      </p:cBhvr>
                                      <p:tavLst>
                                        <p:tav tm="0">
                                          <p:val>
                                            <p:strVal val="(6*min(max(#ppt_w*#ppt_h,.3),1)-7.4)/-.7*#ppt_h"/>
                                          </p:val>
                                        </p:tav>
                                        <p:tav tm="100000">
                                          <p:val>
                                            <p:strVal val="#ppt_h"/>
                                          </p:val>
                                        </p:tav>
                                      </p:tavLst>
                                    </p:anim>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0-#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1+#ppt_w/2"/>
                                          </p:val>
                                        </p:tav>
                                        <p:tav tm="100000">
                                          <p:val>
                                            <p:strVal val="#ppt_x"/>
                                          </p:val>
                                        </p:tav>
                                      </p:tavLst>
                                    </p:anim>
                                    <p:anim calcmode="lin" valueType="num">
                                      <p:cBhvr additive="base">
                                        <p:cTn id="24" dur="500" fill="hold"/>
                                        <p:tgtEl>
                                          <p:spTgt spid="53"/>
                                        </p:tgtEl>
                                        <p:attrNameLst>
                                          <p:attrName>ppt_y</p:attrName>
                                        </p:attrNameLst>
                                      </p:cBhvr>
                                      <p:tavLst>
                                        <p:tav tm="0">
                                          <p:val>
                                            <p:strVal val="0-#ppt_h/2"/>
                                          </p:val>
                                        </p:tav>
                                        <p:tav tm="100000">
                                          <p:val>
                                            <p:strVal val="#ppt_y"/>
                                          </p:val>
                                        </p:tav>
                                      </p:tavLst>
                                    </p:anim>
                                  </p:childTnLst>
                                </p:cTn>
                              </p:par>
                              <p:par>
                                <p:cTn id="25" presetID="2" presetClass="entr" presetSubtype="6" decel="10000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1+#ppt_w/2"/>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9" grpId="0"/>
      <p:bldP spid="5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6"/>
          <p:cNvSpPr txBox="1"/>
          <p:nvPr/>
        </p:nvSpPr>
        <p:spPr>
          <a:xfrm>
            <a:off x="2351584" y="1124744"/>
            <a:ext cx="9597358" cy="732508"/>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战略管理是一个循环过程，而不是一次性的工作。要不断监控和评价战略的实施过程，修正原来的分析、选择与实施工作，这是一个循环往复的过程。</a:t>
            </a:r>
            <a:endParaRPr lang="zh-CN" altLang="zh-CN" sz="1600" b="1" dirty="0">
              <a:solidFill>
                <a:srgbClr val="D24726"/>
              </a:solidFill>
              <a:latin typeface="微软雅黑" panose="020B0503020204020204" pitchFamily="34" charset="-122"/>
              <a:ea typeface="微软雅黑" panose="020B0503020204020204" pitchFamily="34" charset="-122"/>
            </a:endParaRPr>
          </a:p>
        </p:txBody>
      </p:sp>
      <p:sp>
        <p:nvSpPr>
          <p:cNvPr id="13" name="TextBox 8"/>
          <p:cNvSpPr txBox="1"/>
          <p:nvPr/>
        </p:nvSpPr>
        <p:spPr>
          <a:xfrm>
            <a:off x="839416" y="1772816"/>
            <a:ext cx="11109526" cy="1069524"/>
          </a:xfrm>
          <a:prstGeom prst="rect">
            <a:avLst/>
          </a:prstGeom>
          <a:noFill/>
        </p:spPr>
        <p:txBody>
          <a:bodyPr wrap="square" tIns="0" bIns="0" rtlCol="0" anchor="ctr">
            <a:spAutoFit/>
          </a:bodyPr>
          <a:lstStyle/>
          <a:p>
            <a:pPr>
              <a:lnSpc>
                <a:spcPct val="139000"/>
              </a:lnSpc>
            </a:pPr>
            <a:r>
              <a:rPr lang="en-US" altLang="zh-CN" b="1" dirty="0">
                <a:solidFill>
                  <a:schemeClr val="tx1">
                    <a:lumMod val="65000"/>
                    <a:lumOff val="35000"/>
                  </a:schemeClr>
                </a:solidFill>
                <a:latin typeface="Impact" panose="020B0806030902050204" pitchFamily="34" charset="0"/>
                <a:ea typeface="微软雅黑" panose="020B0503020204020204" pitchFamily="34" charset="-122"/>
              </a:rPr>
              <a:t>【</a:t>
            </a:r>
            <a:r>
              <a:rPr lang="zh-CN" altLang="en-US" b="1" dirty="0">
                <a:solidFill>
                  <a:schemeClr val="tx1">
                    <a:lumMod val="65000"/>
                    <a:lumOff val="35000"/>
                  </a:schemeClr>
                </a:solidFill>
                <a:latin typeface="Impact" panose="020B0806030902050204" pitchFamily="34" charset="0"/>
                <a:ea typeface="微软雅黑" panose="020B0503020204020204" pitchFamily="34" charset="-122"/>
              </a:rPr>
              <a:t>战略执行的陷阱</a:t>
            </a:r>
            <a:r>
              <a:rPr lang="en-US" altLang="zh-CN" b="1" dirty="0">
                <a:solidFill>
                  <a:schemeClr val="tx1">
                    <a:lumMod val="65000"/>
                    <a:lumOff val="35000"/>
                  </a:schemeClr>
                </a:solidFill>
                <a:latin typeface="Impact" panose="020B0806030902050204" pitchFamily="34" charset="0"/>
                <a:ea typeface="微软雅黑" panose="020B0503020204020204" pitchFamily="34" charset="-122"/>
              </a:rPr>
              <a:t>】</a:t>
            </a:r>
            <a:r>
              <a:rPr lang="zh-CN" altLang="en-US" b="1" dirty="0">
                <a:solidFill>
                  <a:schemeClr val="tx1">
                    <a:lumMod val="65000"/>
                    <a:lumOff val="35000"/>
                  </a:schemeClr>
                </a:solidFill>
                <a:latin typeface="Impact" panose="020B0806030902050204" pitchFamily="34" charset="0"/>
                <a:ea typeface="微软雅黑" panose="020B0503020204020204" pitchFamily="34" charset="-122"/>
              </a:rPr>
              <a:t>据</a:t>
            </a:r>
            <a:r>
              <a:rPr lang="en-US" altLang="zh-CN" b="1" dirty="0">
                <a:solidFill>
                  <a:schemeClr val="tx1">
                    <a:lumMod val="65000"/>
                    <a:lumOff val="35000"/>
                  </a:schemeClr>
                </a:solidFill>
                <a:latin typeface="Impact" panose="020B0806030902050204" pitchFamily="34" charset="0"/>
                <a:ea typeface="微软雅黑" panose="020B0503020204020204" pitchFamily="34" charset="-122"/>
              </a:rPr>
              <a:t>《</a:t>
            </a:r>
            <a:r>
              <a:rPr lang="zh-CN" altLang="en-US" b="1" dirty="0">
                <a:solidFill>
                  <a:schemeClr val="tx1">
                    <a:lumMod val="65000"/>
                    <a:lumOff val="35000"/>
                  </a:schemeClr>
                </a:solidFill>
                <a:latin typeface="Impact" panose="020B0806030902050204" pitchFamily="34" charset="0"/>
                <a:ea typeface="微软雅黑" panose="020B0503020204020204" pitchFamily="34" charset="-122"/>
              </a:rPr>
              <a:t>财富</a:t>
            </a:r>
            <a:r>
              <a:rPr lang="en-US" altLang="zh-CN" b="1" dirty="0">
                <a:solidFill>
                  <a:schemeClr val="tx1">
                    <a:lumMod val="65000"/>
                    <a:lumOff val="35000"/>
                  </a:schemeClr>
                </a:solidFill>
                <a:latin typeface="Impact" panose="020B0806030902050204" pitchFamily="34" charset="0"/>
                <a:ea typeface="微软雅黑" panose="020B0503020204020204" pitchFamily="34" charset="-122"/>
              </a:rPr>
              <a:t>》</a:t>
            </a:r>
            <a:r>
              <a:rPr lang="zh-CN" altLang="en-US" b="1" dirty="0">
                <a:solidFill>
                  <a:schemeClr val="tx1">
                    <a:lumMod val="65000"/>
                    <a:lumOff val="35000"/>
                  </a:schemeClr>
                </a:solidFill>
                <a:latin typeface="Impact" panose="020B0806030902050204" pitchFamily="34" charset="0"/>
                <a:ea typeface="微软雅黑" panose="020B0503020204020204" pitchFamily="34" charset="-122"/>
              </a:rPr>
              <a:t>杂志一篇文章分析，好的企业战略有</a:t>
            </a:r>
            <a:r>
              <a:rPr lang="en-US" altLang="zh-CN" sz="3200" dirty="0">
                <a:solidFill>
                  <a:srgbClr val="FF0000"/>
                </a:solidFill>
                <a:latin typeface="Impact" panose="020B0806030902050204" pitchFamily="34" charset="0"/>
                <a:ea typeface="微软雅黑" panose="020B0503020204020204" pitchFamily="34" charset="-122"/>
              </a:rPr>
              <a:t>70%</a:t>
            </a:r>
            <a:r>
              <a:rPr lang="zh-CN" altLang="en-US" b="1" dirty="0">
                <a:solidFill>
                  <a:schemeClr val="tx1">
                    <a:lumMod val="65000"/>
                    <a:lumOff val="35000"/>
                  </a:schemeClr>
                </a:solidFill>
                <a:latin typeface="Impact" panose="020B0806030902050204" pitchFamily="34" charset="0"/>
                <a:ea typeface="微软雅黑" panose="020B0503020204020204" pitchFamily="34" charset="-122"/>
              </a:rPr>
              <a:t>没有获得成功，失败的主要原因是“</a:t>
            </a:r>
            <a:r>
              <a:rPr lang="zh-CN" altLang="en-US" b="1" dirty="0">
                <a:solidFill>
                  <a:srgbClr val="FF0000"/>
                </a:solidFill>
                <a:latin typeface="Impact" panose="020B0806030902050204" pitchFamily="34" charset="0"/>
                <a:ea typeface="微软雅黑" panose="020B0503020204020204" pitchFamily="34" charset="-122"/>
              </a:rPr>
              <a:t>公司战略执行不到位</a:t>
            </a:r>
            <a:r>
              <a:rPr lang="zh-CN" altLang="en-US" b="1" dirty="0">
                <a:solidFill>
                  <a:schemeClr val="tx1">
                    <a:lumMod val="65000"/>
                    <a:lumOff val="35000"/>
                  </a:schemeClr>
                </a:solidFill>
                <a:latin typeface="Impact" panose="020B0806030902050204" pitchFamily="34" charset="0"/>
                <a:ea typeface="微软雅黑" panose="020B0503020204020204" pitchFamily="34" charset="-122"/>
              </a:rPr>
              <a:t>”。战略执行的陷阱有：</a:t>
            </a:r>
          </a:p>
        </p:txBody>
      </p:sp>
      <p:sp>
        <p:nvSpPr>
          <p:cNvPr id="14" name="矩形 6"/>
          <p:cNvSpPr>
            <a:spLocks noChangeArrowheads="1"/>
          </p:cNvSpPr>
          <p:nvPr/>
        </p:nvSpPr>
        <p:spPr bwMode="auto">
          <a:xfrm>
            <a:off x="963136" y="3010602"/>
            <a:ext cx="10985806" cy="358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120000"/>
              </a:lnSpc>
              <a:spcAft>
                <a:spcPts val="300"/>
              </a:spcAft>
              <a:buFont typeface="+mj-ea"/>
              <a:buAutoNum type="circleNumDbPlain"/>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中高层领导注重战略执行的短期回报，希望立即看到新战略执行的效果，企业的薪酬制度也是按年度业绩指标来考核的，而战略执行成功与否是要在多年以后才能衡量出来的，需要时间。</a:t>
            </a:r>
          </a:p>
          <a:p>
            <a:pPr marL="342900" indent="-342900" eaLnBrk="1" hangingPunct="1">
              <a:lnSpc>
                <a:spcPct val="120000"/>
              </a:lnSpc>
              <a:spcAft>
                <a:spcPts val="300"/>
              </a:spcAft>
              <a:buFont typeface="+mj-ea"/>
              <a:buAutoNum type="circleNumDbPlain"/>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回到老路上去。高层领导在战略执行的初期要进行管理的变革，会遇到企业内外相当大的阻力，而此时企业业绩还不错，高层领导此时对新战略失去了兴趣，企业又回到老路上去。</a:t>
            </a:r>
          </a:p>
          <a:p>
            <a:pPr marL="342900" indent="-342900" eaLnBrk="1" hangingPunct="1">
              <a:lnSpc>
                <a:spcPct val="120000"/>
              </a:lnSpc>
              <a:spcAft>
                <a:spcPts val="300"/>
              </a:spcAft>
              <a:buFont typeface="+mj-ea"/>
              <a:buAutoNum type="circleNumDbPlain"/>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公司内部及外部所有利益相关者，对新战略目标并未达到共识。使战略执行十分困难。</a:t>
            </a:r>
          </a:p>
          <a:p>
            <a:pPr marL="342900" indent="-342900" eaLnBrk="1" hangingPunct="1">
              <a:lnSpc>
                <a:spcPct val="120000"/>
              </a:lnSpc>
              <a:spcAft>
                <a:spcPts val="300"/>
              </a:spcAft>
              <a:buFont typeface="+mj-ea"/>
              <a:buAutoNum type="circleNumDbPlain"/>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有时战略执行的最大阻力来自企业中层管理干部。每一位经理都有自己的利益所在，因此战略执行困难。</a:t>
            </a:r>
          </a:p>
          <a:p>
            <a:pPr marL="342900" indent="-342900" eaLnBrk="1" hangingPunct="1">
              <a:lnSpc>
                <a:spcPct val="120000"/>
              </a:lnSpc>
              <a:spcAft>
                <a:spcPts val="300"/>
              </a:spcAft>
              <a:buFont typeface="+mj-ea"/>
              <a:buAutoNum type="circleNumDbPlain"/>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企业各部门沟通不畅。使战略执行脱节，使战略执行困难。</a:t>
            </a:r>
          </a:p>
          <a:p>
            <a:pPr marL="342900" indent="-342900" eaLnBrk="1" hangingPunct="1">
              <a:lnSpc>
                <a:spcPct val="120000"/>
              </a:lnSpc>
              <a:spcAft>
                <a:spcPts val="300"/>
              </a:spcAft>
              <a:buFont typeface="+mj-ea"/>
              <a:buAutoNum type="circleNumDbPlain"/>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阶段性目标不具体，没有数量化。如果没有阶段性的数量化指标，公司将永远达不到战略目标。</a:t>
            </a:r>
          </a:p>
          <a:p>
            <a:pPr marL="342900" indent="-342900" eaLnBrk="1" hangingPunct="1">
              <a:lnSpc>
                <a:spcPct val="120000"/>
              </a:lnSpc>
              <a:spcAft>
                <a:spcPts val="300"/>
              </a:spcAft>
              <a:buFont typeface="+mj-ea"/>
              <a:buAutoNum type="circleNumDbPlain"/>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急于求成不能循序渐进。战略执行初期，公司各种管理变革措施一起上，使企业各层管理人员难以适应。</a:t>
            </a:r>
          </a:p>
          <a:p>
            <a:pPr marL="342900" indent="-342900" eaLnBrk="1" hangingPunct="1">
              <a:lnSpc>
                <a:spcPct val="120000"/>
              </a:lnSpc>
              <a:spcAft>
                <a:spcPts val="300"/>
              </a:spcAft>
              <a:buFont typeface="+mj-ea"/>
              <a:buAutoNum type="circleNumDbPlain"/>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激励措施跟不上。公司完成战略阶段性目标任务后，企业高层领导急于赶进度，又马上布置了更繁重的新任务，忘记及时奖励有功人员，使干部及员工执行战略的积极性不高。</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963136" y="5073042"/>
            <a:ext cx="10985808" cy="1164271"/>
          </a:xfrm>
          <a:prstGeom prst="roundRect">
            <a:avLst>
              <a:gd name="adj" fmla="val 7654"/>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963136" y="2856302"/>
            <a:ext cx="6789048"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战略一词来源于军事，古称“</a:t>
            </a:r>
            <a:r>
              <a:rPr lang="zh-CN" altLang="en-US" sz="1600" b="1" dirty="0">
                <a:solidFill>
                  <a:srgbClr val="D24726"/>
                </a:solidFill>
                <a:latin typeface="微软雅黑" panose="020B0503020204020204" pitchFamily="34" charset="-122"/>
                <a:ea typeface="微软雅黑" panose="020B0503020204020204" pitchFamily="34" charset="-122"/>
              </a:rPr>
              <a:t>韬略</a:t>
            </a:r>
            <a:r>
              <a:rPr lang="zh-CN" altLang="en-US" sz="1600" dirty="0">
                <a:solidFill>
                  <a:srgbClr val="5F5E5C"/>
                </a:solidFill>
                <a:latin typeface="微软雅黑" panose="020B0503020204020204" pitchFamily="34" charset="-122"/>
                <a:ea typeface="微软雅黑" panose="020B0503020204020204" pitchFamily="34" charset="-122"/>
              </a:rPr>
              <a:t>”，指对</a:t>
            </a:r>
            <a:r>
              <a:rPr lang="zh-CN" altLang="en-US" sz="1600" b="1" dirty="0">
                <a:solidFill>
                  <a:srgbClr val="D24726"/>
                </a:solidFill>
                <a:latin typeface="微软雅黑" panose="020B0503020204020204" pitchFamily="34" charset="-122"/>
                <a:ea typeface="微软雅黑" panose="020B0503020204020204" pitchFamily="34" charset="-122"/>
              </a:rPr>
              <a:t>战争全局的筹划和谋略</a:t>
            </a:r>
            <a:r>
              <a:rPr lang="zh-CN" altLang="en-US" sz="1600" dirty="0">
                <a:solidFill>
                  <a:srgbClr val="5F5E5C"/>
                </a:solidFill>
                <a:latin typeface="微软雅黑" panose="020B0503020204020204" pitchFamily="34" charset="-122"/>
                <a:ea typeface="微软雅黑" panose="020B0503020204020204" pitchFamily="34" charset="-122"/>
              </a:rPr>
              <a:t>。在中国，战略一词历史久远，“战”指战争，略指“谋略”。</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孙子兵法</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被认为是中国最早对战争进行全局筹划的著作。现在，“战略”一词被引申至政治和经济领域，其涵义演变为泛指统领性的、全局性的、左右胜败的谋略、方案和对策。从这个角度上来说，</a:t>
            </a:r>
            <a:r>
              <a:rPr lang="zh-CN" altLang="en-US" sz="1600" b="1" dirty="0">
                <a:solidFill>
                  <a:srgbClr val="D24726"/>
                </a:solidFill>
                <a:latin typeface="微软雅黑" panose="020B0503020204020204" pitchFamily="34" charset="-122"/>
                <a:ea typeface="微软雅黑" panose="020B0503020204020204" pitchFamily="34" charset="-122"/>
              </a:rPr>
              <a:t>诸葛亮的</a:t>
            </a:r>
            <a:r>
              <a:rPr lang="en-US" altLang="zh-CN" sz="1600" b="1" dirty="0">
                <a:solidFill>
                  <a:srgbClr val="D24726"/>
                </a:solidFill>
                <a:latin typeface="微软雅黑" panose="020B0503020204020204" pitchFamily="34" charset="-122"/>
                <a:ea typeface="微软雅黑" panose="020B0503020204020204" pitchFamily="34" charset="-122"/>
              </a:rPr>
              <a:t>《</a:t>
            </a:r>
            <a:r>
              <a:rPr lang="zh-CN" altLang="en-US" sz="1600" b="1" dirty="0">
                <a:solidFill>
                  <a:srgbClr val="D24726"/>
                </a:solidFill>
                <a:latin typeface="微软雅黑" panose="020B0503020204020204" pitchFamily="34" charset="-122"/>
                <a:ea typeface="微软雅黑" panose="020B0503020204020204" pitchFamily="34" charset="-122"/>
              </a:rPr>
              <a:t>隆中对</a:t>
            </a:r>
            <a:r>
              <a:rPr lang="en-US" altLang="zh-CN" sz="1600" b="1" dirty="0">
                <a:solidFill>
                  <a:srgbClr val="D24726"/>
                </a:solidFill>
                <a:latin typeface="微软雅黑" panose="020B0503020204020204" pitchFamily="34" charset="-122"/>
                <a:ea typeface="微软雅黑" panose="020B0503020204020204" pitchFamily="34" charset="-122"/>
              </a:rPr>
              <a:t>》</a:t>
            </a:r>
            <a:r>
              <a:rPr lang="zh-CN" altLang="en-US" sz="1600" b="1" dirty="0">
                <a:solidFill>
                  <a:srgbClr val="D24726"/>
                </a:solidFill>
                <a:latin typeface="微软雅黑" panose="020B0503020204020204" pitchFamily="34" charset="-122"/>
                <a:ea typeface="微软雅黑" panose="020B0503020204020204" pitchFamily="34" charset="-122"/>
              </a:rPr>
              <a:t>就是中国历史上非常具有代表性的战略案例</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55438" y="5208900"/>
            <a:ext cx="10816061" cy="892552"/>
          </a:xfrm>
          <a:prstGeom prst="rect">
            <a:avLst/>
          </a:prstGeom>
          <a:noFill/>
        </p:spPr>
        <p:txBody>
          <a:bodyPr wrap="square" rtlCol="0">
            <a:spAutoFit/>
          </a:bodyPr>
          <a:lstStyle/>
          <a:p>
            <a:pPr>
              <a:lnSpc>
                <a:spcPct val="130000"/>
              </a:lnSpc>
              <a:spcAft>
                <a:spcPts val="600"/>
              </a:spcAft>
            </a:pPr>
            <a:r>
              <a:rPr lang="zh-CN" altLang="en-US" dirty="0">
                <a:solidFill>
                  <a:schemeClr val="bg1"/>
                </a:solidFill>
                <a:latin typeface="微软雅黑" panose="020B0503020204020204" pitchFamily="34" charset="-122"/>
                <a:ea typeface="微软雅黑" panose="020B0503020204020204" pitchFamily="34" charset="-122"/>
              </a:rPr>
              <a:t>战略就是：指组织</a:t>
            </a:r>
            <a:r>
              <a:rPr lang="zh-CN" altLang="en-US" sz="2000" b="1" dirty="0">
                <a:solidFill>
                  <a:schemeClr val="bg1"/>
                </a:solidFill>
                <a:latin typeface="微软雅黑" panose="020B0503020204020204" pitchFamily="34" charset="-122"/>
                <a:ea typeface="微软雅黑" panose="020B0503020204020204" pitchFamily="34" charset="-122"/>
              </a:rPr>
              <a:t>为了实现长期的生存和发展，在综合分析组织内部条件和外部环境的基础上做出的一系列带有全局性和长远性的谋划</a:t>
            </a:r>
            <a:r>
              <a:rPr lang="zh-CN" altLang="en-US" dirty="0">
                <a:solidFill>
                  <a:schemeClr val="bg1"/>
                </a:solidFill>
                <a:latin typeface="微软雅黑" panose="020B0503020204020204" pitchFamily="34" charset="-122"/>
                <a:ea typeface="微软雅黑" panose="020B0503020204020204" pitchFamily="34" charset="-122"/>
              </a:rPr>
              <a:t>。通俗地理解：战略就是做正确的事（战术：正确地做事）。</a:t>
            </a:r>
          </a:p>
        </p:txBody>
      </p:sp>
      <p:pic>
        <p:nvPicPr>
          <p:cNvPr id="1026" name="Picture 2" descr="C:\Documents and Settings\t11318\桌面\20fc61a61789c9a17f058b2eba2920d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00" y="1789159"/>
            <a:ext cx="4052744" cy="3039558"/>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2351584" y="1124744"/>
            <a:ext cx="367240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1.1.1 </a:t>
            </a:r>
            <a:r>
              <a:rPr lang="zh-CN" altLang="en-US" sz="1800" dirty="0"/>
              <a:t>战略的概念</a:t>
            </a:r>
            <a:endParaRPr lang="zh-CN" altLang="zh-CN" sz="1800" dirty="0"/>
          </a:p>
        </p:txBody>
      </p:sp>
      <p:sp>
        <p:nvSpPr>
          <p:cNvPr id="8" name="TextBox 8"/>
          <p:cNvSpPr txBox="1"/>
          <p:nvPr/>
        </p:nvSpPr>
        <p:spPr>
          <a:xfrm>
            <a:off x="2351584" y="404665"/>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什么是战略</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6"/>
          <p:cNvSpPr txBox="1"/>
          <p:nvPr/>
        </p:nvSpPr>
        <p:spPr>
          <a:xfrm>
            <a:off x="2351584" y="1124745"/>
            <a:ext cx="9597358" cy="1372683"/>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战略评价和控制就是将战略实施的实际结果与预定的战略目标进行比较，检查两者的偏差程度，并采取有效措施予以纠正重大偏差，以保证战略目标的实现。当战略实施结果与预定确定的战略目标出现重大差距时，如果分析的结果是由于内外环境因素的变化而使战略目标不恰当，则必须修改原来确定的战略目标，这一过程就是战略修正或控制。</a:t>
            </a:r>
            <a:endParaRPr lang="zh-CN" altLang="zh-CN" sz="1600" b="1" dirty="0">
              <a:solidFill>
                <a:srgbClr val="D24726"/>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t="4783" b="4783"/>
          <a:stretch>
            <a:fillRect/>
          </a:stretch>
        </p:blipFill>
        <p:spPr>
          <a:xfrm>
            <a:off x="5375921" y="2852936"/>
            <a:ext cx="6400713" cy="3600400"/>
          </a:xfrm>
          <a:prstGeom prst="rect">
            <a:avLst/>
          </a:prstGeom>
          <a:noFill/>
          <a:ln w="28575">
            <a:solidFill>
              <a:schemeClr val="bg1"/>
            </a:solidFill>
          </a:ln>
          <a:effectLst>
            <a:outerShdw blurRad="63500" algn="ctr" rotWithShape="0">
              <a:prstClr val="black">
                <a:alpha val="40000"/>
              </a:prstClr>
            </a:outerShdw>
          </a:effectLst>
        </p:spPr>
      </p:pic>
      <p:sp>
        <p:nvSpPr>
          <p:cNvPr id="15" name="TextBox 6"/>
          <p:cNvSpPr txBox="1"/>
          <p:nvPr/>
        </p:nvSpPr>
        <p:spPr>
          <a:xfrm>
            <a:off x="2351584" y="4440478"/>
            <a:ext cx="2736304" cy="2012859"/>
          </a:xfrm>
          <a:prstGeom prst="rect">
            <a:avLst/>
          </a:prstGeom>
          <a:noFill/>
        </p:spPr>
        <p:txBody>
          <a:bodyPr wrap="square" rtlCol="0">
            <a:spAutoFit/>
          </a:bodyPr>
          <a:lstStyle/>
          <a:p>
            <a:pPr>
              <a:lnSpc>
                <a:spcPct val="130000"/>
              </a:lnSpc>
              <a:spcAft>
                <a:spcPts val="600"/>
              </a:spcAft>
            </a:pPr>
            <a:r>
              <a:rPr lang="zh-CN" altLang="en-US" sz="1600" b="1" dirty="0">
                <a:solidFill>
                  <a:srgbClr val="D24726"/>
                </a:solidFill>
                <a:latin typeface="微软雅黑" panose="020B0503020204020204" pitchFamily="34" charset="-122"/>
                <a:ea typeface="微软雅黑" panose="020B0503020204020204" pitchFamily="34" charset="-122"/>
              </a:rPr>
              <a:t>员工不做你想让他做的事情，只做你考核的事情</a:t>
            </a:r>
            <a:r>
              <a:rPr lang="zh-CN" altLang="en-US" sz="1600" dirty="0">
                <a:solidFill>
                  <a:srgbClr val="D24726"/>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如果战略是一套，考核时又是另一套，战略就很难得到执行。为此，公司</a:t>
            </a:r>
            <a:r>
              <a:rPr lang="zh-CN" altLang="en-US" sz="1600" b="1" dirty="0">
                <a:solidFill>
                  <a:srgbClr val="FF0000"/>
                </a:solidFill>
                <a:latin typeface="微软雅黑" panose="020B0503020204020204" pitchFamily="34" charset="-122"/>
                <a:ea typeface="微软雅黑" panose="020B0503020204020204" pitchFamily="34" charset="-122"/>
              </a:rPr>
              <a:t>必须建立战略导向的绩效管理机制。</a:t>
            </a:r>
            <a:endParaRPr lang="zh-CN" altLang="zh-CN"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6"/>
          <p:cNvSpPr txBox="1"/>
          <p:nvPr/>
        </p:nvSpPr>
        <p:spPr>
          <a:xfrm>
            <a:off x="2351584" y="1124744"/>
            <a:ext cx="9597358" cy="452432"/>
          </a:xfrm>
          <a:prstGeom prst="rect">
            <a:avLst/>
          </a:prstGeom>
          <a:noFill/>
        </p:spPr>
        <p:txBody>
          <a:bodyPr wrap="square" rtlCol="0">
            <a:spAutoFit/>
          </a:bodyPr>
          <a:lstStyle/>
          <a:p>
            <a:pPr>
              <a:lnSpc>
                <a:spcPct val="130000"/>
              </a:lnSpc>
              <a:spcAft>
                <a:spcPts val="600"/>
              </a:spcAft>
            </a:pP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例：平衡计分卡的要素</a:t>
            </a:r>
            <a:r>
              <a:rPr lang="en-US" altLang="zh-CN" b="1" dirty="0">
                <a:solidFill>
                  <a:srgbClr val="5F5E5C"/>
                </a:solidFill>
                <a:latin typeface="微软雅黑" panose="020B0503020204020204" pitchFamily="34" charset="-122"/>
                <a:ea typeface="微软雅黑" panose="020B0503020204020204" pitchFamily="34" charset="-122"/>
              </a:rPr>
              <a:t>】</a:t>
            </a:r>
            <a:endParaRPr lang="zh-CN" altLang="zh-CN" b="1" dirty="0">
              <a:solidFill>
                <a:srgbClr val="D24726"/>
              </a:solidFill>
              <a:latin typeface="微软雅黑" panose="020B0503020204020204" pitchFamily="34" charset="-122"/>
              <a:ea typeface="微软雅黑" panose="020B0503020204020204" pitchFamily="34" charset="-122"/>
            </a:endParaRPr>
          </a:p>
        </p:txBody>
      </p:sp>
      <p:sp>
        <p:nvSpPr>
          <p:cNvPr id="3" name="矩形 2"/>
          <p:cNvSpPr/>
          <p:nvPr/>
        </p:nvSpPr>
        <p:spPr>
          <a:xfrm>
            <a:off x="1199456" y="3645024"/>
            <a:ext cx="1944216" cy="936104"/>
          </a:xfrm>
          <a:prstGeom prst="rect">
            <a:avLst/>
          </a:prstGeom>
          <a:gradFill>
            <a:gsLst>
              <a:gs pos="0">
                <a:srgbClr val="D24726"/>
              </a:gs>
              <a:gs pos="50000">
                <a:srgbClr val="EE0000"/>
              </a:gs>
              <a:gs pos="100000">
                <a:srgbClr val="E200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战略目标</a:t>
            </a:r>
          </a:p>
        </p:txBody>
      </p:sp>
      <p:sp>
        <p:nvSpPr>
          <p:cNvPr id="4" name="矩形 3"/>
          <p:cNvSpPr/>
          <p:nvPr/>
        </p:nvSpPr>
        <p:spPr>
          <a:xfrm>
            <a:off x="3791744" y="2060848"/>
            <a:ext cx="1944216" cy="936104"/>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财务维度</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参考权重 </a:t>
            </a:r>
            <a:r>
              <a:rPr lang="en-US" altLang="zh-CN" sz="1600" dirty="0">
                <a:latin typeface="微软雅黑" panose="020B0503020204020204" pitchFamily="34" charset="-122"/>
                <a:ea typeface="微软雅黑" panose="020B0503020204020204" pitchFamily="34" charset="-122"/>
              </a:rPr>
              <a:t>22%</a:t>
            </a:r>
            <a:endParaRPr lang="zh-CN" altLang="en-US" sz="1600" dirty="0">
              <a:latin typeface="微软雅黑" panose="020B0503020204020204" pitchFamily="34" charset="-122"/>
              <a:ea typeface="微软雅黑" panose="020B0503020204020204" pitchFamily="34" charset="-122"/>
            </a:endParaRPr>
          </a:p>
        </p:txBody>
      </p:sp>
      <p:sp>
        <p:nvSpPr>
          <p:cNvPr id="5" name="矩形 4"/>
          <p:cNvSpPr/>
          <p:nvPr/>
        </p:nvSpPr>
        <p:spPr>
          <a:xfrm>
            <a:off x="3791744" y="3217762"/>
            <a:ext cx="1944216" cy="936104"/>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客户维度</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参考权重 </a:t>
            </a:r>
            <a:r>
              <a:rPr lang="en-US" altLang="zh-CN" sz="1600" dirty="0">
                <a:latin typeface="微软雅黑" panose="020B0503020204020204" pitchFamily="34" charset="-122"/>
                <a:ea typeface="微软雅黑" panose="020B0503020204020204" pitchFamily="34" charset="-122"/>
              </a:rPr>
              <a:t>22%</a:t>
            </a:r>
            <a:endParaRPr lang="zh-CN" altLang="en-US" sz="1600" dirty="0">
              <a:latin typeface="微软雅黑" panose="020B0503020204020204" pitchFamily="34" charset="-122"/>
              <a:ea typeface="微软雅黑" panose="020B0503020204020204" pitchFamily="34" charset="-122"/>
            </a:endParaRPr>
          </a:p>
        </p:txBody>
      </p:sp>
      <p:sp>
        <p:nvSpPr>
          <p:cNvPr id="6" name="矩形 5"/>
          <p:cNvSpPr/>
          <p:nvPr/>
        </p:nvSpPr>
        <p:spPr>
          <a:xfrm>
            <a:off x="3791744" y="4374676"/>
            <a:ext cx="1944216" cy="936104"/>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内部流程维度</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参考权重 </a:t>
            </a:r>
            <a:r>
              <a:rPr lang="en-US" altLang="zh-CN" sz="1600" dirty="0">
                <a:latin typeface="微软雅黑" panose="020B0503020204020204" pitchFamily="34" charset="-122"/>
                <a:ea typeface="微软雅黑" panose="020B0503020204020204" pitchFamily="34" charset="-122"/>
              </a:rPr>
              <a:t>34%</a:t>
            </a:r>
            <a:endParaRPr lang="zh-CN" altLang="en-US" sz="1600" dirty="0">
              <a:latin typeface="微软雅黑" panose="020B0503020204020204" pitchFamily="34" charset="-122"/>
              <a:ea typeface="微软雅黑" panose="020B0503020204020204" pitchFamily="34" charset="-122"/>
            </a:endParaRPr>
          </a:p>
        </p:txBody>
      </p:sp>
      <p:sp>
        <p:nvSpPr>
          <p:cNvPr id="7" name="矩形 6"/>
          <p:cNvSpPr/>
          <p:nvPr/>
        </p:nvSpPr>
        <p:spPr>
          <a:xfrm>
            <a:off x="3791744" y="5531589"/>
            <a:ext cx="1944216" cy="936104"/>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学习与发展</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参考权重 </a:t>
            </a:r>
            <a:r>
              <a:rPr lang="en-US" altLang="zh-CN" sz="1600" dirty="0">
                <a:latin typeface="微软雅黑" panose="020B0503020204020204" pitchFamily="34" charset="-122"/>
                <a:ea typeface="微软雅黑" panose="020B0503020204020204" pitchFamily="34" charset="-122"/>
              </a:rPr>
              <a:t>22%</a:t>
            </a:r>
            <a:endParaRPr lang="zh-CN" altLang="en-US" sz="1600" dirty="0">
              <a:latin typeface="微软雅黑" panose="020B0503020204020204" pitchFamily="34" charset="-122"/>
              <a:ea typeface="微软雅黑" panose="020B0503020204020204" pitchFamily="34" charset="-122"/>
            </a:endParaRPr>
          </a:p>
        </p:txBody>
      </p:sp>
      <p:cxnSp>
        <p:nvCxnSpPr>
          <p:cNvPr id="8" name="肘形连接符 7"/>
          <p:cNvCxnSpPr>
            <a:stCxn id="3" idx="3"/>
            <a:endCxn id="4" idx="1"/>
          </p:cNvCxnSpPr>
          <p:nvPr/>
        </p:nvCxnSpPr>
        <p:spPr>
          <a:xfrm flipV="1">
            <a:off x="3143672" y="2528900"/>
            <a:ext cx="648072" cy="1584176"/>
          </a:xfrm>
          <a:prstGeom prst="bentConnector3">
            <a:avLst/>
          </a:prstGeom>
          <a:ln>
            <a:solidFill>
              <a:srgbClr val="EE0000"/>
            </a:solidFill>
          </a:ln>
        </p:spPr>
        <p:style>
          <a:lnRef idx="1">
            <a:schemeClr val="accent1"/>
          </a:lnRef>
          <a:fillRef idx="0">
            <a:schemeClr val="accent1"/>
          </a:fillRef>
          <a:effectRef idx="0">
            <a:schemeClr val="accent1"/>
          </a:effectRef>
          <a:fontRef idx="minor">
            <a:schemeClr val="tx1"/>
          </a:fontRef>
        </p:style>
      </p:cxnSp>
      <p:cxnSp>
        <p:nvCxnSpPr>
          <p:cNvPr id="9" name="肘形连接符 8"/>
          <p:cNvCxnSpPr>
            <a:stCxn id="3" idx="3"/>
            <a:endCxn id="5" idx="1"/>
          </p:cNvCxnSpPr>
          <p:nvPr/>
        </p:nvCxnSpPr>
        <p:spPr>
          <a:xfrm flipV="1">
            <a:off x="3143672" y="3685814"/>
            <a:ext cx="648072" cy="427262"/>
          </a:xfrm>
          <a:prstGeom prst="bentConnector3">
            <a:avLst/>
          </a:prstGeom>
          <a:ln>
            <a:solidFill>
              <a:srgbClr val="EE0000"/>
            </a:solidFill>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3" idx="3"/>
            <a:endCxn id="7" idx="1"/>
          </p:cNvCxnSpPr>
          <p:nvPr/>
        </p:nvCxnSpPr>
        <p:spPr>
          <a:xfrm>
            <a:off x="3143672" y="4113077"/>
            <a:ext cx="648072" cy="1886565"/>
          </a:xfrm>
          <a:prstGeom prst="bentConnector3">
            <a:avLst/>
          </a:prstGeom>
          <a:ln>
            <a:solidFill>
              <a:srgbClr val="EE0000"/>
            </a:solidFill>
          </a:ln>
        </p:spPr>
        <p:style>
          <a:lnRef idx="1">
            <a:schemeClr val="accent1"/>
          </a:lnRef>
          <a:fillRef idx="0">
            <a:schemeClr val="accent1"/>
          </a:fillRef>
          <a:effectRef idx="0">
            <a:schemeClr val="accent1"/>
          </a:effectRef>
          <a:fontRef idx="minor">
            <a:schemeClr val="tx1"/>
          </a:fontRef>
        </p:style>
      </p:cxnSp>
      <p:cxnSp>
        <p:nvCxnSpPr>
          <p:cNvPr id="11" name="肘形连接符 10"/>
          <p:cNvCxnSpPr>
            <a:stCxn id="6" idx="1"/>
            <a:endCxn id="3" idx="3"/>
          </p:cNvCxnSpPr>
          <p:nvPr/>
        </p:nvCxnSpPr>
        <p:spPr>
          <a:xfrm rot="10800000">
            <a:off x="3143672" y="4113076"/>
            <a:ext cx="648072" cy="729652"/>
          </a:xfrm>
          <a:prstGeom prst="bentConnector3">
            <a:avLst/>
          </a:prstGeom>
          <a:ln>
            <a:solidFill>
              <a:srgbClr val="EE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879976" y="3131396"/>
            <a:ext cx="50405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879976" y="5445224"/>
            <a:ext cx="50405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79976" y="4288310"/>
            <a:ext cx="50405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023992" y="2060849"/>
            <a:ext cx="1512168" cy="978729"/>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投资回报率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资产回报率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资本报酬率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7879418" y="2060849"/>
            <a:ext cx="1286366" cy="978729"/>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增收</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节支</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创利能力</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535602" y="2060848"/>
            <a:ext cx="1672966" cy="683264"/>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现金流</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项目盈利性</a:t>
            </a:r>
          </a:p>
        </p:txBody>
      </p:sp>
      <p:sp>
        <p:nvSpPr>
          <p:cNvPr id="18" name="矩形 17"/>
          <p:cNvSpPr/>
          <p:nvPr/>
        </p:nvSpPr>
        <p:spPr>
          <a:xfrm>
            <a:off x="6023992" y="3206670"/>
            <a:ext cx="1512168" cy="978729"/>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市场占有率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客户保有率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客户满意度</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879418" y="3206670"/>
            <a:ext cx="2105014" cy="978729"/>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价格指数</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顾客排名调查</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客户创利能力</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023992" y="4394488"/>
            <a:ext cx="1800200" cy="978729"/>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生产率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质量提高能力</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流程改善能力</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7879418" y="4394488"/>
            <a:ext cx="2105014" cy="978729"/>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市场响应速度</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供应链存货周转率</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安全事件指数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023992" y="5546616"/>
            <a:ext cx="1800200" cy="978729"/>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员工满意度</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技术创新能力</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雇员建议数</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7879418" y="5546616"/>
            <a:ext cx="2537062" cy="978729"/>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雇员人均收益</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员工年培训天数</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新产品收入所占比例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11318\桌面\未标题-2 拷贝.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00" y="2177577"/>
            <a:ext cx="2933700" cy="2781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7"/>
          <p:cNvSpPr txBox="1"/>
          <p:nvPr/>
        </p:nvSpPr>
        <p:spPr>
          <a:xfrm>
            <a:off x="7464153" y="5205879"/>
            <a:ext cx="4207063" cy="452432"/>
          </a:xfrm>
          <a:prstGeom prst="rect">
            <a:avLst/>
          </a:prstGeom>
          <a:noFill/>
        </p:spPr>
        <p:txBody>
          <a:bodyPr wrap="square" rtlCol="0">
            <a:spAutoFit/>
          </a:bodyPr>
          <a:lstStyle/>
          <a:p>
            <a:pPr algn="ctr">
              <a:lnSpc>
                <a:spcPct val="130000"/>
              </a:lnSpc>
            </a:pPr>
            <a:r>
              <a:rPr lang="en-US" altLang="zh-CN" b="1" dirty="0">
                <a:solidFill>
                  <a:srgbClr val="8BAB00"/>
                </a:solidFill>
                <a:latin typeface="微软雅黑" panose="020B0503020204020204" pitchFamily="34" charset="-122"/>
                <a:ea typeface="微软雅黑" panose="020B0503020204020204" pitchFamily="34" charset="-122"/>
              </a:rPr>
              <a:t>【</a:t>
            </a:r>
            <a:r>
              <a:rPr lang="zh-CN" altLang="en-US" b="1" dirty="0">
                <a:solidFill>
                  <a:srgbClr val="8BAB00"/>
                </a:solidFill>
                <a:latin typeface="微软雅黑" panose="020B0503020204020204" pitchFamily="34" charset="-122"/>
                <a:ea typeface="微软雅黑" panose="020B0503020204020204" pitchFamily="34" charset="-122"/>
              </a:rPr>
              <a:t>案例</a:t>
            </a:r>
            <a:r>
              <a:rPr lang="en-US" altLang="zh-CN" b="1" dirty="0">
                <a:solidFill>
                  <a:srgbClr val="8BAB00"/>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腾讯战略版图的核心策略</a:t>
            </a:r>
            <a:endParaRPr lang="zh-CN" altLang="en-US" b="1" dirty="0">
              <a:solidFill>
                <a:srgbClr val="E67819"/>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609016" y="2177577"/>
            <a:ext cx="2160000" cy="2160000"/>
            <a:chOff x="6584509" y="2588622"/>
            <a:chExt cx="2160000" cy="2160000"/>
          </a:xfrm>
        </p:grpSpPr>
        <p:sp>
          <p:nvSpPr>
            <p:cNvPr id="8" name="椭圆 7"/>
            <p:cNvSpPr/>
            <p:nvPr/>
          </p:nvSpPr>
          <p:spPr>
            <a:xfrm>
              <a:off x="6584509" y="2588622"/>
              <a:ext cx="2160000" cy="2160000"/>
            </a:xfrm>
            <a:prstGeom prst="ellipse">
              <a:avLst/>
            </a:prstGeom>
            <a:solidFill>
              <a:srgbClr val="8BAB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7"/>
            <p:cNvSpPr txBox="1"/>
            <p:nvPr/>
          </p:nvSpPr>
          <p:spPr>
            <a:xfrm>
              <a:off x="6687117" y="3226665"/>
              <a:ext cx="1572811" cy="812530"/>
            </a:xfrm>
            <a:prstGeom prst="rect">
              <a:avLst/>
            </a:prstGeom>
            <a:noFill/>
          </p:spPr>
          <p:txBody>
            <a:bodyPr wrap="square" rtlCol="0">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海量的用户群</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功能捆绑推送</a:t>
              </a:r>
            </a:p>
          </p:txBody>
        </p:sp>
      </p:grpSp>
      <p:grpSp>
        <p:nvGrpSpPr>
          <p:cNvPr id="11" name="组合 10"/>
          <p:cNvGrpSpPr/>
          <p:nvPr/>
        </p:nvGrpSpPr>
        <p:grpSpPr>
          <a:xfrm>
            <a:off x="4367808" y="2177577"/>
            <a:ext cx="2160000" cy="2160000"/>
            <a:chOff x="8343301" y="2588622"/>
            <a:chExt cx="2160000" cy="2160000"/>
          </a:xfrm>
        </p:grpSpPr>
        <p:sp>
          <p:nvSpPr>
            <p:cNvPr id="12" name="椭圆 11"/>
            <p:cNvSpPr>
              <a:spLocks noChangeAspect="1"/>
            </p:cNvSpPr>
            <p:nvPr/>
          </p:nvSpPr>
          <p:spPr>
            <a:xfrm>
              <a:off x="8343301" y="2588622"/>
              <a:ext cx="2160000" cy="2160000"/>
            </a:xfrm>
            <a:prstGeom prst="ellipse">
              <a:avLst/>
            </a:prstGeom>
            <a:solidFill>
              <a:srgbClr val="FF85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7"/>
            <p:cNvSpPr txBox="1"/>
            <p:nvPr/>
          </p:nvSpPr>
          <p:spPr>
            <a:xfrm>
              <a:off x="8792839" y="3119965"/>
              <a:ext cx="1638694" cy="1172629"/>
            </a:xfrm>
            <a:prstGeom prst="rect">
              <a:avLst/>
            </a:prstGeom>
            <a:noFill/>
          </p:spPr>
          <p:txBody>
            <a:bodyPr wrap="square" rtlCol="0">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研发实力雄厚，较强的抄袭及超越功力</a:t>
              </a:r>
            </a:p>
          </p:txBody>
        </p:sp>
      </p:grpSp>
      <p:grpSp>
        <p:nvGrpSpPr>
          <p:cNvPr id="14" name="组合 13"/>
          <p:cNvGrpSpPr/>
          <p:nvPr/>
        </p:nvGrpSpPr>
        <p:grpSpPr>
          <a:xfrm>
            <a:off x="3498030" y="3637458"/>
            <a:ext cx="2165683" cy="2160000"/>
            <a:chOff x="7473522" y="4048503"/>
            <a:chExt cx="2165683" cy="2160000"/>
          </a:xfrm>
        </p:grpSpPr>
        <p:sp>
          <p:nvSpPr>
            <p:cNvPr id="15" name="椭圆 14"/>
            <p:cNvSpPr/>
            <p:nvPr/>
          </p:nvSpPr>
          <p:spPr>
            <a:xfrm>
              <a:off x="7479205" y="4048503"/>
              <a:ext cx="2160000" cy="2160000"/>
            </a:xfrm>
            <a:prstGeom prst="ellipse">
              <a:avLst/>
            </a:prstGeom>
            <a:solidFill>
              <a:srgbClr val="00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7"/>
            <p:cNvSpPr txBox="1"/>
            <p:nvPr/>
          </p:nvSpPr>
          <p:spPr>
            <a:xfrm>
              <a:off x="7473522" y="4827715"/>
              <a:ext cx="2090334" cy="812530"/>
            </a:xfrm>
            <a:prstGeom prst="rect">
              <a:avLst/>
            </a:prstGeom>
            <a:noFill/>
          </p:spPr>
          <p:txBody>
            <a:bodyPr wrap="square" rtlCol="0">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整合并购策略，快速响应市场需求</a:t>
              </a:r>
            </a:p>
          </p:txBody>
        </p:sp>
      </p:grpSp>
      <p:sp>
        <p:nvSpPr>
          <p:cNvPr id="19" name="TextBox 6"/>
          <p:cNvSpPr txBox="1"/>
          <p:nvPr/>
        </p:nvSpPr>
        <p:spPr>
          <a:xfrm>
            <a:off x="2351584" y="1124744"/>
            <a:ext cx="367240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1.1.1 </a:t>
            </a:r>
            <a:r>
              <a:rPr lang="zh-CN" altLang="en-US" sz="1800" dirty="0"/>
              <a:t>战略的概念</a:t>
            </a:r>
            <a:endParaRPr lang="zh-CN" altLang="zh-CN" sz="1800" dirty="0"/>
          </a:p>
        </p:txBody>
      </p:sp>
      <p:sp>
        <p:nvSpPr>
          <p:cNvPr id="20" name="TextBox 8"/>
          <p:cNvSpPr txBox="1"/>
          <p:nvPr/>
        </p:nvSpPr>
        <p:spPr>
          <a:xfrm>
            <a:off x="2351584" y="404665"/>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什么是战略</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de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p:nvPr/>
        </p:nvSpPr>
        <p:spPr>
          <a:xfrm>
            <a:off x="2351584" y="1124744"/>
            <a:ext cx="3456384"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t>1.1.2 </a:t>
            </a:r>
            <a:r>
              <a:rPr lang="zh-CN" altLang="en-US" sz="1800" dirty="0"/>
              <a:t>战略的特征</a:t>
            </a:r>
            <a:endParaRPr lang="zh-CN" altLang="zh-CN" sz="1800" dirty="0"/>
          </a:p>
        </p:txBody>
      </p:sp>
      <p:sp>
        <p:nvSpPr>
          <p:cNvPr id="22" name="TextBox 8"/>
          <p:cNvSpPr txBox="1"/>
          <p:nvPr/>
        </p:nvSpPr>
        <p:spPr>
          <a:xfrm>
            <a:off x="963136" y="3123163"/>
            <a:ext cx="4916840" cy="470578"/>
          </a:xfrm>
          <a:prstGeom prst="rect">
            <a:avLst/>
          </a:prstGeom>
          <a:noFill/>
        </p:spPr>
        <p:txBody>
          <a:bodyPr wrap="square" tIns="0" bIns="0" rtlCol="0" anchor="ctr">
            <a:spAutoFit/>
          </a:bodyPr>
          <a:lstStyle/>
          <a:p>
            <a:pPr>
              <a:lnSpc>
                <a:spcPct val="139000"/>
              </a:lnSpc>
            </a:pPr>
            <a:r>
              <a:rPr lang="zh-CN" altLang="en-US" sz="2200" b="1" dirty="0">
                <a:solidFill>
                  <a:schemeClr val="tx1">
                    <a:lumMod val="65000"/>
                    <a:lumOff val="35000"/>
                  </a:schemeClr>
                </a:solidFill>
                <a:latin typeface="Impact" panose="020B0806030902050204" pitchFamily="34" charset="0"/>
                <a:ea typeface="微软雅黑" panose="020B0503020204020204" pitchFamily="34" charset="-122"/>
              </a:rPr>
              <a:t>战略具有以下方面的特征：</a:t>
            </a:r>
            <a:endPar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6"/>
          <p:cNvSpPr>
            <a:spLocks noChangeArrowheads="1"/>
          </p:cNvSpPr>
          <p:nvPr/>
        </p:nvSpPr>
        <p:spPr bwMode="auto">
          <a:xfrm>
            <a:off x="1458042" y="3736628"/>
            <a:ext cx="10490902" cy="247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2000"/>
              </a:lnSpc>
              <a:spcAft>
                <a:spcPts val="300"/>
              </a:spcAft>
            </a:pPr>
            <a:r>
              <a:rPr lang="zh-CN" altLang="en-US" b="1" dirty="0">
                <a:solidFill>
                  <a:srgbClr val="D24726"/>
                </a:solidFill>
                <a:latin typeface="微软雅黑" panose="020B0503020204020204" pitchFamily="34" charset="-122"/>
                <a:ea typeface="微软雅黑" panose="020B0503020204020204" pitchFamily="34" charset="-122"/>
              </a:rPr>
              <a:t>全局性：</a:t>
            </a:r>
            <a:r>
              <a:rPr lang="zh-CN" altLang="en-US" b="1" dirty="0">
                <a:solidFill>
                  <a:srgbClr val="5F5E5C"/>
                </a:solidFill>
                <a:latin typeface="微软雅黑" panose="020B0503020204020204" pitchFamily="34" charset="-122"/>
                <a:ea typeface="微软雅黑" panose="020B0503020204020204" pitchFamily="34" charset="-122"/>
              </a:rPr>
              <a:t>必须从组织全局的角度出发，确定组织发展的远景目标和行动纲领。</a:t>
            </a:r>
          </a:p>
          <a:p>
            <a:pPr eaLnBrk="1" hangingPunct="1">
              <a:lnSpc>
                <a:spcPct val="132000"/>
              </a:lnSpc>
              <a:spcAft>
                <a:spcPts val="300"/>
              </a:spcAft>
            </a:pPr>
            <a:r>
              <a:rPr lang="zh-CN" altLang="en-US" b="1" dirty="0">
                <a:solidFill>
                  <a:srgbClr val="D24726"/>
                </a:solidFill>
                <a:latin typeface="微软雅黑" panose="020B0503020204020204" pitchFamily="34" charset="-122"/>
                <a:ea typeface="微软雅黑" panose="020B0503020204020204" pitchFamily="34" charset="-122"/>
              </a:rPr>
              <a:t>长远性：</a:t>
            </a:r>
            <a:r>
              <a:rPr lang="zh-CN" altLang="en-US" b="1" dirty="0">
                <a:solidFill>
                  <a:srgbClr val="5F5E5C"/>
                </a:solidFill>
                <a:latin typeface="微软雅黑" panose="020B0503020204020204" pitchFamily="34" charset="-122"/>
                <a:ea typeface="微软雅黑" panose="020B0503020204020204" pitchFamily="34" charset="-122"/>
              </a:rPr>
              <a:t>战略的着眼点是组织的未来，是为了谋求组织的长远发展和长远利益。</a:t>
            </a:r>
          </a:p>
          <a:p>
            <a:pPr eaLnBrk="1" hangingPunct="1">
              <a:lnSpc>
                <a:spcPct val="132000"/>
              </a:lnSpc>
              <a:spcAft>
                <a:spcPts val="300"/>
              </a:spcAft>
            </a:pPr>
            <a:r>
              <a:rPr lang="zh-CN" altLang="en-US" b="1" dirty="0">
                <a:solidFill>
                  <a:srgbClr val="D24726"/>
                </a:solidFill>
                <a:latin typeface="微软雅黑" panose="020B0503020204020204" pitchFamily="34" charset="-122"/>
                <a:ea typeface="微软雅黑" panose="020B0503020204020204" pitchFamily="34" charset="-122"/>
              </a:rPr>
              <a:t>纲领性：</a:t>
            </a:r>
            <a:r>
              <a:rPr lang="zh-CN" altLang="en-US" b="1" dirty="0">
                <a:solidFill>
                  <a:srgbClr val="5F5E5C"/>
                </a:solidFill>
                <a:latin typeface="微软雅黑" panose="020B0503020204020204" pitchFamily="34" charset="-122"/>
                <a:ea typeface="微软雅黑" panose="020B0503020204020204" pitchFamily="34" charset="-122"/>
              </a:rPr>
              <a:t>战略是一种概括性和指导性的规定，是组织行动的纲领。</a:t>
            </a:r>
          </a:p>
          <a:p>
            <a:pPr eaLnBrk="1" hangingPunct="1">
              <a:lnSpc>
                <a:spcPct val="132000"/>
              </a:lnSpc>
              <a:spcAft>
                <a:spcPts val="300"/>
              </a:spcAft>
            </a:pPr>
            <a:r>
              <a:rPr lang="zh-CN" altLang="en-US" b="1" dirty="0">
                <a:solidFill>
                  <a:srgbClr val="D24726"/>
                </a:solidFill>
                <a:latin typeface="微软雅黑" panose="020B0503020204020204" pitchFamily="34" charset="-122"/>
                <a:ea typeface="微软雅黑" panose="020B0503020204020204" pitchFamily="34" charset="-122"/>
              </a:rPr>
              <a:t>客观性：</a:t>
            </a:r>
            <a:r>
              <a:rPr lang="zh-CN" altLang="en-US" b="1" dirty="0">
                <a:solidFill>
                  <a:srgbClr val="5F5E5C"/>
                </a:solidFill>
                <a:latin typeface="微软雅黑" panose="020B0503020204020204" pitchFamily="34" charset="-122"/>
                <a:ea typeface="微软雅黑" panose="020B0503020204020204" pitchFamily="34" charset="-122"/>
              </a:rPr>
              <a:t>战略的建立必须是建立在对内外环境客观分析的基础上。</a:t>
            </a:r>
          </a:p>
          <a:p>
            <a:pPr eaLnBrk="1" hangingPunct="1">
              <a:lnSpc>
                <a:spcPct val="132000"/>
              </a:lnSpc>
              <a:spcAft>
                <a:spcPts val="300"/>
              </a:spcAft>
            </a:pPr>
            <a:r>
              <a:rPr lang="zh-CN" altLang="en-US" b="1" dirty="0">
                <a:solidFill>
                  <a:srgbClr val="D24726"/>
                </a:solidFill>
                <a:latin typeface="微软雅黑" panose="020B0503020204020204" pitchFamily="34" charset="-122"/>
                <a:ea typeface="微软雅黑" panose="020B0503020204020204" pitchFamily="34" charset="-122"/>
              </a:rPr>
              <a:t>竞争性：</a:t>
            </a:r>
            <a:r>
              <a:rPr lang="zh-CN" altLang="en-US" b="1" dirty="0">
                <a:solidFill>
                  <a:srgbClr val="5F5E5C"/>
                </a:solidFill>
                <a:latin typeface="微软雅黑" panose="020B0503020204020204" pitchFamily="34" charset="-122"/>
                <a:ea typeface="微软雅黑" panose="020B0503020204020204" pitchFamily="34" charset="-122"/>
              </a:rPr>
              <a:t>战略的一个重要目的就是要在竞争中战胜对手，赢得市场和顾客。</a:t>
            </a:r>
          </a:p>
          <a:p>
            <a:pPr eaLnBrk="1" hangingPunct="1">
              <a:lnSpc>
                <a:spcPct val="132000"/>
              </a:lnSpc>
              <a:spcAft>
                <a:spcPts val="300"/>
              </a:spcAft>
            </a:pPr>
            <a:r>
              <a:rPr lang="zh-CN" altLang="en-US" b="1" dirty="0">
                <a:solidFill>
                  <a:srgbClr val="D24726"/>
                </a:solidFill>
                <a:latin typeface="微软雅黑" panose="020B0503020204020204" pitchFamily="34" charset="-122"/>
                <a:ea typeface="微软雅黑" panose="020B0503020204020204" pitchFamily="34" charset="-122"/>
              </a:rPr>
              <a:t>风险性：</a:t>
            </a:r>
            <a:r>
              <a:rPr lang="zh-CN" altLang="en-US" b="1" dirty="0">
                <a:solidFill>
                  <a:srgbClr val="5F5E5C"/>
                </a:solidFill>
                <a:latin typeface="微软雅黑" panose="020B0503020204020204" pitchFamily="34" charset="-122"/>
                <a:ea typeface="微软雅黑" panose="020B0503020204020204" pitchFamily="34" charset="-122"/>
              </a:rPr>
              <a:t>战略着眼于未来，但未来充满不确定性，必然导致战略方案带有一定的风险。</a:t>
            </a:r>
          </a:p>
        </p:txBody>
      </p:sp>
      <p:grpSp>
        <p:nvGrpSpPr>
          <p:cNvPr id="24" name="组合 23"/>
          <p:cNvGrpSpPr/>
          <p:nvPr/>
        </p:nvGrpSpPr>
        <p:grpSpPr>
          <a:xfrm>
            <a:off x="1012877" y="3838658"/>
            <a:ext cx="245812" cy="2295461"/>
            <a:chOff x="3649315" y="2276872"/>
            <a:chExt cx="245812" cy="2295461"/>
          </a:xfrm>
        </p:grpSpPr>
        <p:sp>
          <p:nvSpPr>
            <p:cNvPr id="25" name="椭圆 14"/>
            <p:cNvSpPr/>
            <p:nvPr/>
          </p:nvSpPr>
          <p:spPr bwMode="auto">
            <a:xfrm>
              <a:off x="3649315" y="2276872"/>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椭圆 14"/>
            <p:cNvSpPr/>
            <p:nvPr/>
          </p:nvSpPr>
          <p:spPr bwMode="auto">
            <a:xfrm>
              <a:off x="3649315" y="2673111"/>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7" name="椭圆 14"/>
            <p:cNvSpPr/>
            <p:nvPr/>
          </p:nvSpPr>
          <p:spPr bwMode="auto">
            <a:xfrm>
              <a:off x="3649315" y="3069350"/>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8" name="椭圆 14"/>
            <p:cNvSpPr/>
            <p:nvPr/>
          </p:nvSpPr>
          <p:spPr bwMode="auto">
            <a:xfrm>
              <a:off x="3649315" y="3465589"/>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29" name="椭圆 14"/>
            <p:cNvSpPr/>
            <p:nvPr/>
          </p:nvSpPr>
          <p:spPr bwMode="auto">
            <a:xfrm>
              <a:off x="3649315" y="3861828"/>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0" name="椭圆 14"/>
            <p:cNvSpPr/>
            <p:nvPr/>
          </p:nvSpPr>
          <p:spPr bwMode="auto">
            <a:xfrm>
              <a:off x="3649315" y="4258067"/>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D24726"/>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sp>
        <p:nvSpPr>
          <p:cNvPr id="32" name="TextBox 8"/>
          <p:cNvSpPr txBox="1"/>
          <p:nvPr/>
        </p:nvSpPr>
        <p:spPr>
          <a:xfrm>
            <a:off x="2351584" y="404665"/>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第一节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什么是战略</a:t>
            </a:r>
          </a:p>
        </p:txBody>
      </p:sp>
      <p:pic>
        <p:nvPicPr>
          <p:cNvPr id="2" name="图片 1"/>
          <p:cNvPicPr>
            <a:picLocks noChangeAspect="1"/>
          </p:cNvPicPr>
          <p:nvPr/>
        </p:nvPicPr>
        <p:blipFill rotWithShape="1">
          <a:blip r:embed="rId2" cstate="screen"/>
          <a:srcRect/>
          <a:stretch>
            <a:fillRect/>
          </a:stretch>
        </p:blipFill>
        <p:spPr>
          <a:xfrm>
            <a:off x="9314809" y="1052736"/>
            <a:ext cx="2880366" cy="223224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8"/>
          <p:cNvSpPr txBox="1"/>
          <p:nvPr/>
        </p:nvSpPr>
        <p:spPr>
          <a:xfrm>
            <a:off x="2351584" y="404665"/>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第二节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为什么需要战略</a:t>
            </a:r>
          </a:p>
        </p:txBody>
      </p:sp>
      <p:sp>
        <p:nvSpPr>
          <p:cNvPr id="13" name="TextBox 6"/>
          <p:cNvSpPr txBox="1"/>
          <p:nvPr/>
        </p:nvSpPr>
        <p:spPr>
          <a:xfrm>
            <a:off x="963136" y="4912220"/>
            <a:ext cx="10985808" cy="1052596"/>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美国</a:t>
            </a:r>
            <a:r>
              <a:rPr lang="en-US" altLang="zh-CN" b="1" dirty="0">
                <a:solidFill>
                  <a:srgbClr val="5F5E5C"/>
                </a:solidFill>
                <a:latin typeface="微软雅黑" panose="020B0503020204020204" pitchFamily="34" charset="-122"/>
                <a:ea typeface="微软雅黑" panose="020B0503020204020204" pitchFamily="34" charset="-122"/>
              </a:rPr>
              <a:t>90%</a:t>
            </a:r>
            <a:r>
              <a:rPr lang="zh-CN" altLang="en-US" b="1" dirty="0">
                <a:solidFill>
                  <a:srgbClr val="5F5E5C"/>
                </a:solidFill>
                <a:latin typeface="微软雅黑" panose="020B0503020204020204" pitchFamily="34" charset="-122"/>
                <a:ea typeface="微软雅黑" panose="020B0503020204020204" pitchFamily="34" charset="-122"/>
              </a:rPr>
              <a:t>以上的企业家认为：“</a:t>
            </a:r>
            <a:r>
              <a:rPr lang="zh-CN" altLang="en-US" sz="2400" b="1" dirty="0">
                <a:solidFill>
                  <a:srgbClr val="D24726"/>
                </a:solidFill>
                <a:latin typeface="微软雅黑" panose="020B0503020204020204" pitchFamily="34" charset="-122"/>
                <a:ea typeface="微软雅黑" panose="020B0503020204020204" pitchFamily="34" charset="-122"/>
              </a:rPr>
              <a:t>最占时间、最为重要、最为困难的事就是制定战略规划</a:t>
            </a:r>
            <a:r>
              <a:rPr lang="zh-CN" altLang="en-US" b="1" dirty="0">
                <a:solidFill>
                  <a:srgbClr val="5F5E5C"/>
                </a:solidFill>
                <a:latin typeface="微软雅黑" panose="020B0503020204020204" pitchFamily="34" charset="-122"/>
                <a:ea typeface="微软雅黑" panose="020B0503020204020204" pitchFamily="34" charset="-122"/>
              </a:rPr>
              <a:t>。”那么，为什么需要战略呢？</a:t>
            </a:r>
            <a:r>
              <a:rPr lang="zh-CN" altLang="en-US" sz="2400" b="1" dirty="0">
                <a:solidFill>
                  <a:srgbClr val="FF0000"/>
                </a:solidFill>
                <a:latin typeface="微软雅黑" panose="020B0503020204020204" pitchFamily="34" charset="-122"/>
                <a:ea typeface="微软雅黑" panose="020B0503020204020204" pitchFamily="34" charset="-122"/>
              </a:rPr>
              <a:t>走一步看一步不就行了吗？</a:t>
            </a:r>
          </a:p>
        </p:txBody>
      </p:sp>
      <p:grpSp>
        <p:nvGrpSpPr>
          <p:cNvPr id="14" name="组合 13"/>
          <p:cNvGrpSpPr/>
          <p:nvPr/>
        </p:nvGrpSpPr>
        <p:grpSpPr>
          <a:xfrm>
            <a:off x="8616280" y="1556792"/>
            <a:ext cx="3168080" cy="2511774"/>
            <a:chOff x="662609" y="3576120"/>
            <a:chExt cx="3168080" cy="2511774"/>
          </a:xfrm>
        </p:grpSpPr>
        <p:sp>
          <p:nvSpPr>
            <p:cNvPr id="15" name="圆角矩形 14"/>
            <p:cNvSpPr/>
            <p:nvPr/>
          </p:nvSpPr>
          <p:spPr>
            <a:xfrm>
              <a:off x="662609" y="3576120"/>
              <a:ext cx="2986705" cy="2511774"/>
            </a:xfrm>
            <a:prstGeom prst="roundRect">
              <a:avLst>
                <a:gd name="adj" fmla="val 1589"/>
              </a:avLst>
            </a:prstGeom>
            <a:solidFill>
              <a:srgbClr val="D24726"/>
            </a:solidFill>
            <a:ln>
              <a:noFill/>
            </a:ln>
            <a:effectLst>
              <a:reflection blurRad="6350" stA="460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a:off x="3610072" y="4075583"/>
              <a:ext cx="259860" cy="181374"/>
            </a:xfrm>
            <a:prstGeom prst="triangle">
              <a:avLst>
                <a:gd name="adj" fmla="val 47166"/>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269262" y="1556792"/>
            <a:ext cx="3168080" cy="2511774"/>
            <a:chOff x="662609" y="3576120"/>
            <a:chExt cx="3168080" cy="2511774"/>
          </a:xfrm>
        </p:grpSpPr>
        <p:sp>
          <p:nvSpPr>
            <p:cNvPr id="19" name="圆角矩形 18"/>
            <p:cNvSpPr/>
            <p:nvPr/>
          </p:nvSpPr>
          <p:spPr>
            <a:xfrm>
              <a:off x="662609" y="3576120"/>
              <a:ext cx="2986705" cy="2511774"/>
            </a:xfrm>
            <a:prstGeom prst="roundRect">
              <a:avLst>
                <a:gd name="adj" fmla="val 1589"/>
              </a:avLst>
            </a:prstGeom>
            <a:solidFill>
              <a:srgbClr val="D24726"/>
            </a:solidFill>
            <a:ln>
              <a:noFill/>
            </a:ln>
            <a:effectLst>
              <a:reflection blurRad="6350" stA="460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3610072" y="4075583"/>
              <a:ext cx="259860" cy="181374"/>
            </a:xfrm>
            <a:prstGeom prst="triangle">
              <a:avLst>
                <a:gd name="adj" fmla="val 47166"/>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8"/>
          <p:cNvSpPr txBox="1"/>
          <p:nvPr/>
        </p:nvSpPr>
        <p:spPr>
          <a:xfrm>
            <a:off x="5269263" y="1748266"/>
            <a:ext cx="2986704" cy="598947"/>
          </a:xfrm>
          <a:prstGeom prst="rect">
            <a:avLst/>
          </a:prstGeom>
          <a:noFill/>
        </p:spPr>
        <p:txBody>
          <a:bodyPr wrap="square" tIns="0" bIns="0" rtlCol="0" anchor="ctr">
            <a:spAutoFit/>
          </a:bodyPr>
          <a:lstStyle/>
          <a:p>
            <a:pPr algn="ctr">
              <a:lnSpc>
                <a:spcPct val="139000"/>
              </a:lnSpc>
            </a:pPr>
            <a:r>
              <a:rPr lang="zh-CN" altLang="en-US" sz="2800" b="1" dirty="0">
                <a:solidFill>
                  <a:schemeClr val="bg1"/>
                </a:solidFill>
                <a:latin typeface="Impact" panose="020B0806030902050204" pitchFamily="34" charset="0"/>
                <a:ea typeface="微软雅黑" panose="020B0503020204020204" pitchFamily="34" charset="-122"/>
              </a:rPr>
              <a:t>爱默生</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1" name="TextBox 8"/>
          <p:cNvSpPr txBox="1"/>
          <p:nvPr/>
        </p:nvSpPr>
        <p:spPr>
          <a:xfrm>
            <a:off x="8616281" y="1748267"/>
            <a:ext cx="2986704" cy="598947"/>
          </a:xfrm>
          <a:prstGeom prst="rect">
            <a:avLst/>
          </a:prstGeom>
          <a:noFill/>
        </p:spPr>
        <p:txBody>
          <a:bodyPr wrap="square" tIns="0" bIns="0" rtlCol="0" anchor="ctr">
            <a:spAutoFit/>
          </a:bodyPr>
          <a:lstStyle/>
          <a:p>
            <a:pPr algn="ctr">
              <a:lnSpc>
                <a:spcPct val="139000"/>
              </a:lnSpc>
            </a:pPr>
            <a:r>
              <a:rPr lang="zh-CN" altLang="en-US" sz="2800" b="1" dirty="0">
                <a:solidFill>
                  <a:schemeClr val="bg1"/>
                </a:solidFill>
                <a:latin typeface="微软雅黑" panose="020B0503020204020204" pitchFamily="34" charset="-122"/>
                <a:ea typeface="微软雅黑" panose="020B0503020204020204" pitchFamily="34" charset="-122"/>
              </a:rPr>
              <a:t>韦尔奇</a:t>
            </a:r>
          </a:p>
        </p:txBody>
      </p:sp>
      <p:sp>
        <p:nvSpPr>
          <p:cNvPr id="33" name="TextBox 8"/>
          <p:cNvSpPr txBox="1"/>
          <p:nvPr/>
        </p:nvSpPr>
        <p:spPr>
          <a:xfrm>
            <a:off x="5323397" y="2699127"/>
            <a:ext cx="2880318" cy="862416"/>
          </a:xfrm>
          <a:prstGeom prst="rect">
            <a:avLst/>
          </a:prstGeom>
          <a:noFill/>
        </p:spPr>
        <p:txBody>
          <a:bodyPr wrap="square" rtlCol="0" anchor="ctr">
            <a:spAutoFit/>
          </a:bodyPr>
          <a:lstStyle/>
          <a:p>
            <a:pPr>
              <a:lnSpc>
                <a:spcPct val="139000"/>
              </a:lnSpc>
            </a:pPr>
            <a:r>
              <a:rPr lang="zh-CN" altLang="en-US" b="1" dirty="0">
                <a:solidFill>
                  <a:schemeClr val="bg1"/>
                </a:solidFill>
                <a:latin typeface="Impact" panose="020B0806030902050204" pitchFamily="34" charset="0"/>
                <a:ea typeface="微软雅黑" panose="020B0503020204020204" pitchFamily="34" charset="-122"/>
              </a:rPr>
              <a:t>每年我都花一半的时间在战略规划上，雷打不动。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4" name="TextBox 8"/>
          <p:cNvSpPr txBox="1"/>
          <p:nvPr/>
        </p:nvSpPr>
        <p:spPr>
          <a:xfrm>
            <a:off x="8688016" y="2488269"/>
            <a:ext cx="2880000" cy="1247457"/>
          </a:xfrm>
          <a:prstGeom prst="rect">
            <a:avLst/>
          </a:prstGeom>
          <a:noFill/>
        </p:spPr>
        <p:txBody>
          <a:bodyPr wrap="square" rtlCol="0" anchor="ctr">
            <a:spAutoFit/>
          </a:bodyPr>
          <a:lstStyle/>
          <a:p>
            <a:pPr>
              <a:lnSpc>
                <a:spcPct val="139000"/>
              </a:lnSpc>
            </a:pPr>
            <a:r>
              <a:rPr lang="zh-CN" altLang="en-US" b="1" dirty="0">
                <a:solidFill>
                  <a:schemeClr val="bg1"/>
                </a:solidFill>
                <a:latin typeface="Impact" panose="020B0806030902050204" pitchFamily="34" charset="0"/>
                <a:ea typeface="微软雅黑" panose="020B0503020204020204" pitchFamily="34" charset="-122"/>
              </a:rPr>
              <a:t>我整天没有做几件事，但有一件做不完的工作，那就是规划未来。</a:t>
            </a:r>
            <a:endParaRPr lang="en-US" altLang="zh-CN" b="1" dirty="0">
              <a:solidFill>
                <a:schemeClr val="bg1"/>
              </a:solidFill>
              <a:latin typeface="Impact" panose="020B0806030902050204" pitchFamily="34" charset="0"/>
              <a:ea typeface="微软雅黑" panose="020B0503020204020204" pitchFamily="34" charset="-122"/>
            </a:endParaRPr>
          </a:p>
        </p:txBody>
      </p:sp>
      <p:cxnSp>
        <p:nvCxnSpPr>
          <p:cNvPr id="3" name="直接连接符 2"/>
          <p:cNvCxnSpPr/>
          <p:nvPr/>
        </p:nvCxnSpPr>
        <p:spPr>
          <a:xfrm>
            <a:off x="5591944" y="2412382"/>
            <a:ext cx="237626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921500" y="2412382"/>
            <a:ext cx="237626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750"/>
                                        <p:tgtEl>
                                          <p:spTgt spid="34"/>
                                        </p:tgtEl>
                                      </p:cBhvr>
                                    </p:animEffect>
                                    <p:anim calcmode="lin" valueType="num">
                                      <p:cBhvr>
                                        <p:cTn id="23" dur="750" fill="hold"/>
                                        <p:tgtEl>
                                          <p:spTgt spid="34"/>
                                        </p:tgtEl>
                                        <p:attrNameLst>
                                          <p:attrName>ppt_x</p:attrName>
                                        </p:attrNameLst>
                                      </p:cBhvr>
                                      <p:tavLst>
                                        <p:tav tm="0">
                                          <p:val>
                                            <p:strVal val="#ppt_x"/>
                                          </p:val>
                                        </p:tav>
                                        <p:tav tm="100000">
                                          <p:val>
                                            <p:strVal val="#ppt_x"/>
                                          </p:val>
                                        </p:tav>
                                      </p:tavLst>
                                    </p:anim>
                                    <p:anim calcmode="lin" valueType="num">
                                      <p:cBhvr>
                                        <p:cTn id="24" dur="750" fill="hold"/>
                                        <p:tgtEl>
                                          <p:spTgt spid="34"/>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left)">
                                      <p:cBhvr>
                                        <p:cTn id="2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8"/>
          <p:cNvSpPr txBox="1"/>
          <p:nvPr/>
        </p:nvSpPr>
        <p:spPr>
          <a:xfrm>
            <a:off x="2351584" y="404665"/>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第二节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为什么需要战略</a:t>
            </a:r>
          </a:p>
        </p:txBody>
      </p:sp>
      <p:sp>
        <p:nvSpPr>
          <p:cNvPr id="17" name="TextBox 6"/>
          <p:cNvSpPr txBox="1"/>
          <p:nvPr/>
        </p:nvSpPr>
        <p:spPr>
          <a:xfrm>
            <a:off x="5447928" y="2784293"/>
            <a:ext cx="6501016" cy="892552"/>
          </a:xfrm>
          <a:prstGeom prst="rect">
            <a:avLst/>
          </a:prstGeom>
          <a:noFill/>
        </p:spPr>
        <p:txBody>
          <a:bodyPr wrap="square" rtlCol="0">
            <a:spAutoFit/>
          </a:bodyPr>
          <a:lstStyle/>
          <a:p>
            <a:pPr>
              <a:lnSpc>
                <a:spcPct val="130000"/>
              </a:lnSpc>
            </a:pPr>
            <a:r>
              <a:rPr lang="zh-CN" altLang="en-US" sz="2000" b="1" dirty="0">
                <a:solidFill>
                  <a:srgbClr val="5F5E5C"/>
                </a:solidFill>
                <a:latin typeface="微软雅黑" panose="020B0503020204020204" pitchFamily="34" charset="-122"/>
                <a:ea typeface="微软雅黑" panose="020B0503020204020204" pitchFamily="34" charset="-122"/>
              </a:rPr>
              <a:t>企业经营战略是企业及其所有企业员工的行动纲领。企业如果没有战略，就好像没有舵的轮船，没有方向。</a:t>
            </a:r>
            <a:endParaRPr lang="zh-CN" altLang="zh-CN" sz="2000" b="1" dirty="0">
              <a:solidFill>
                <a:srgbClr val="E67819"/>
              </a:solidFill>
              <a:latin typeface="微软雅黑" panose="020B0503020204020204" pitchFamily="34" charset="-122"/>
              <a:ea typeface="微软雅黑" panose="020B0503020204020204" pitchFamily="34" charset="-122"/>
            </a:endParaRPr>
          </a:p>
        </p:txBody>
      </p:sp>
      <p:sp>
        <p:nvSpPr>
          <p:cNvPr id="22" name="TextBox 6"/>
          <p:cNvSpPr txBox="1"/>
          <p:nvPr/>
        </p:nvSpPr>
        <p:spPr>
          <a:xfrm>
            <a:off x="963136" y="2256488"/>
            <a:ext cx="4844832"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solidFill>
                  <a:srgbClr val="D24726"/>
                </a:solidFill>
              </a:rPr>
              <a:t>1</a:t>
            </a:r>
            <a:r>
              <a:rPr lang="zh-CN" altLang="en-US" sz="1800" dirty="0">
                <a:solidFill>
                  <a:srgbClr val="D24726"/>
                </a:solidFill>
              </a:rPr>
              <a:t>、战略为企业的发展指明方向。</a:t>
            </a:r>
            <a:endParaRPr lang="zh-CN" altLang="zh-CN" sz="1800" dirty="0">
              <a:solidFill>
                <a:srgbClr val="D24726"/>
              </a:solidFill>
            </a:endParaRPr>
          </a:p>
        </p:txBody>
      </p:sp>
      <p:sp>
        <p:nvSpPr>
          <p:cNvPr id="24" name="TextBox 6"/>
          <p:cNvSpPr txBox="1"/>
          <p:nvPr/>
        </p:nvSpPr>
        <p:spPr>
          <a:xfrm>
            <a:off x="5447928" y="4156027"/>
            <a:ext cx="6501016" cy="892552"/>
          </a:xfrm>
          <a:prstGeom prst="rect">
            <a:avLst/>
          </a:prstGeom>
          <a:noFill/>
        </p:spPr>
        <p:txBody>
          <a:bodyPr wrap="square" rtlCol="0">
            <a:spAutoFit/>
          </a:bodyPr>
          <a:lstStyle/>
          <a:p>
            <a:pPr>
              <a:lnSpc>
                <a:spcPct val="130000"/>
              </a:lnSpc>
            </a:pPr>
            <a:r>
              <a:rPr lang="zh-CN" altLang="en-US" sz="2000" b="1" dirty="0">
                <a:solidFill>
                  <a:srgbClr val="5F5E5C"/>
                </a:solidFill>
                <a:latin typeface="微软雅黑" panose="020B0503020204020204" pitchFamily="34" charset="-122"/>
                <a:ea typeface="微软雅黑" panose="020B0503020204020204" pitchFamily="34" charset="-122"/>
              </a:rPr>
              <a:t>古人讲，“不谋万世者，不足谋一时；不谋全局者，不足谋一域”。这说明了筹划未来的重要性。</a:t>
            </a:r>
            <a:endParaRPr lang="zh-CN" altLang="zh-CN" sz="2000" b="1" dirty="0">
              <a:solidFill>
                <a:srgbClr val="E67819"/>
              </a:solidFill>
              <a:latin typeface="微软雅黑" panose="020B0503020204020204" pitchFamily="34" charset="-122"/>
              <a:ea typeface="微软雅黑" panose="020B0503020204020204" pitchFamily="34" charset="-122"/>
            </a:endParaRPr>
          </a:p>
        </p:txBody>
      </p:sp>
      <p:sp>
        <p:nvSpPr>
          <p:cNvPr id="25" name="TextBox 6"/>
          <p:cNvSpPr txBox="1"/>
          <p:nvPr/>
        </p:nvSpPr>
        <p:spPr>
          <a:xfrm>
            <a:off x="963136" y="3660644"/>
            <a:ext cx="4844832"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solidFill>
                  <a:srgbClr val="D24726"/>
                </a:solidFill>
              </a:rPr>
              <a:t>2</a:t>
            </a:r>
            <a:r>
              <a:rPr lang="zh-CN" altLang="en-US" sz="1800" dirty="0">
                <a:solidFill>
                  <a:srgbClr val="D24726"/>
                </a:solidFill>
              </a:rPr>
              <a:t>、战略提高企业的预见性，克服短期行为。</a:t>
            </a:r>
            <a:endParaRPr lang="zh-CN" altLang="zh-CN" sz="1800" dirty="0">
              <a:solidFill>
                <a:srgbClr val="D24726"/>
              </a:solidFill>
            </a:endParaRPr>
          </a:p>
        </p:txBody>
      </p:sp>
      <p:sp>
        <p:nvSpPr>
          <p:cNvPr id="26" name="TextBox 6"/>
          <p:cNvSpPr txBox="1"/>
          <p:nvPr/>
        </p:nvSpPr>
        <p:spPr>
          <a:xfrm>
            <a:off x="5447928" y="5527761"/>
            <a:ext cx="6501016" cy="892552"/>
          </a:xfrm>
          <a:prstGeom prst="rect">
            <a:avLst/>
          </a:prstGeom>
          <a:noFill/>
        </p:spPr>
        <p:txBody>
          <a:bodyPr wrap="square" rtlCol="0">
            <a:spAutoFit/>
          </a:bodyPr>
          <a:lstStyle/>
          <a:p>
            <a:pPr>
              <a:lnSpc>
                <a:spcPct val="130000"/>
              </a:lnSpc>
            </a:pPr>
            <a:r>
              <a:rPr lang="zh-CN" altLang="en-US" sz="2000" b="1" dirty="0">
                <a:solidFill>
                  <a:srgbClr val="5F5E5C"/>
                </a:solidFill>
                <a:latin typeface="微软雅黑" panose="020B0503020204020204" pitchFamily="34" charset="-122"/>
                <a:ea typeface="微软雅黑" panose="020B0503020204020204" pitchFamily="34" charset="-122"/>
              </a:rPr>
              <a:t>兰德公司的研究结论表明，</a:t>
            </a:r>
            <a:r>
              <a:rPr lang="en-US" altLang="zh-CN" sz="2000" b="1" dirty="0">
                <a:solidFill>
                  <a:srgbClr val="5F5E5C"/>
                </a:solidFill>
                <a:latin typeface="微软雅黑" panose="020B0503020204020204" pitchFamily="34" charset="-122"/>
                <a:ea typeface="微软雅黑" panose="020B0503020204020204" pitchFamily="34" charset="-122"/>
              </a:rPr>
              <a:t>85%</a:t>
            </a:r>
            <a:r>
              <a:rPr lang="zh-CN" altLang="en-US" sz="2000" b="1" dirty="0">
                <a:solidFill>
                  <a:srgbClr val="5F5E5C"/>
                </a:solidFill>
                <a:latin typeface="微软雅黑" panose="020B0503020204020204" pitchFamily="34" charset="-122"/>
                <a:ea typeface="微软雅黑" panose="020B0503020204020204" pitchFamily="34" charset="-122"/>
              </a:rPr>
              <a:t>倒闭的大企业是由管理者的重大决策失误造成的。</a:t>
            </a:r>
            <a:endParaRPr lang="zh-CN" altLang="zh-CN" sz="2000" b="1" dirty="0">
              <a:solidFill>
                <a:srgbClr val="E67819"/>
              </a:solidFill>
              <a:latin typeface="微软雅黑" panose="020B0503020204020204" pitchFamily="34" charset="-122"/>
              <a:ea typeface="微软雅黑" panose="020B0503020204020204" pitchFamily="34" charset="-122"/>
            </a:endParaRPr>
          </a:p>
        </p:txBody>
      </p:sp>
      <p:sp>
        <p:nvSpPr>
          <p:cNvPr id="27" name="TextBox 6"/>
          <p:cNvSpPr txBox="1"/>
          <p:nvPr/>
        </p:nvSpPr>
        <p:spPr>
          <a:xfrm>
            <a:off x="963136" y="5064800"/>
            <a:ext cx="4844832"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dirty="0">
                <a:solidFill>
                  <a:srgbClr val="D24726"/>
                </a:solidFill>
              </a:rPr>
              <a:t>3</a:t>
            </a:r>
            <a:r>
              <a:rPr lang="zh-CN" altLang="en-US" sz="1800" dirty="0">
                <a:solidFill>
                  <a:srgbClr val="D24726"/>
                </a:solidFill>
              </a:rPr>
              <a:t>、战略是企业经营管理成败的关键。</a:t>
            </a:r>
            <a:endParaRPr lang="zh-CN" altLang="zh-CN" sz="1800" dirty="0">
              <a:solidFill>
                <a:srgbClr val="D2472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8"/>
          <p:cNvSpPr txBox="1"/>
          <p:nvPr/>
        </p:nvSpPr>
        <p:spPr>
          <a:xfrm>
            <a:off x="2351584" y="404665"/>
            <a:ext cx="4969846" cy="430887"/>
          </a:xfrm>
          <a:prstGeom prst="rect">
            <a:avLst/>
          </a:prstGeom>
          <a:noFill/>
        </p:spPr>
        <p:txBody>
          <a:bodyPr wrap="square" rtlCol="0">
            <a:spAutoFit/>
          </a:bodyPr>
          <a:lstStyle/>
          <a:p>
            <a:r>
              <a:rPr lang="zh-CN" altLang="en-US" sz="2200" dirty="0">
                <a:solidFill>
                  <a:srgbClr val="5F5E5C"/>
                </a:solidFill>
                <a:latin typeface="华康俪金黑W8(P)" pitchFamily="34" charset="-122"/>
                <a:ea typeface="华康俪金黑W8(P)" pitchFamily="34" charset="-122"/>
              </a:rPr>
              <a:t>第二节</a:t>
            </a:r>
            <a:r>
              <a:rPr lang="en-US" altLang="zh-CN" sz="2200" dirty="0">
                <a:solidFill>
                  <a:srgbClr val="5F5E5C"/>
                </a:solidFill>
                <a:latin typeface="华康俪金黑W8(P)" pitchFamily="34" charset="-122"/>
                <a:ea typeface="华康俪金黑W8(P)" pitchFamily="34" charset="-122"/>
              </a:rPr>
              <a:t>  </a:t>
            </a:r>
            <a:r>
              <a:rPr lang="zh-CN" altLang="en-US" sz="2200" dirty="0">
                <a:solidFill>
                  <a:srgbClr val="5F5E5C"/>
                </a:solidFill>
                <a:latin typeface="华康俪金黑W8(P)" pitchFamily="34" charset="-122"/>
                <a:ea typeface="华康俪金黑W8(P)" pitchFamily="34" charset="-122"/>
              </a:rPr>
              <a:t>为什么需要战略</a:t>
            </a:r>
          </a:p>
        </p:txBody>
      </p:sp>
      <p:pic>
        <p:nvPicPr>
          <p:cNvPr id="9" name="Picture 2" descr="C:\Documents and Settings\tdz\桌面\20084221021366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249" y="1947636"/>
            <a:ext cx="3343275" cy="4145661"/>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988498" y="2269233"/>
            <a:ext cx="2587222" cy="572464"/>
          </a:xfrm>
          <a:prstGeom prst="rect">
            <a:avLst/>
          </a:prstGeom>
          <a:noFill/>
        </p:spPr>
        <p:txBody>
          <a:bodyPr wrap="square" rtlCol="0">
            <a:spAutoFit/>
          </a:bodyPr>
          <a:lstStyle/>
          <a:p>
            <a:pPr>
              <a:lnSpc>
                <a:spcPct val="130000"/>
              </a:lnSpc>
            </a:pPr>
            <a:r>
              <a:rPr lang="zh-CN" altLang="en-US" sz="2400" dirty="0">
                <a:solidFill>
                  <a:srgbClr val="5F5E5C"/>
                </a:solidFill>
                <a:latin typeface="华康俪金黑W8(P)" pitchFamily="34" charset="-122"/>
                <a:ea typeface="华康俪金黑W8(P)" pitchFamily="34" charset="-122"/>
              </a:rPr>
              <a:t>彼得 德鲁克：</a:t>
            </a:r>
          </a:p>
        </p:txBody>
      </p:sp>
      <p:grpSp>
        <p:nvGrpSpPr>
          <p:cNvPr id="11" name="组合 10"/>
          <p:cNvGrpSpPr/>
          <p:nvPr/>
        </p:nvGrpSpPr>
        <p:grpSpPr>
          <a:xfrm>
            <a:off x="1000206" y="3027220"/>
            <a:ext cx="7112019" cy="1841941"/>
            <a:chOff x="-155055" y="2770631"/>
            <a:chExt cx="7112019" cy="1841941"/>
          </a:xfrm>
        </p:grpSpPr>
        <p:sp>
          <p:nvSpPr>
            <p:cNvPr id="12" name="圆角矩形 11"/>
            <p:cNvSpPr/>
            <p:nvPr/>
          </p:nvSpPr>
          <p:spPr>
            <a:xfrm>
              <a:off x="-155055" y="2922831"/>
              <a:ext cx="7112019" cy="1689741"/>
            </a:xfrm>
            <a:prstGeom prst="roundRect">
              <a:avLst>
                <a:gd name="adj" fmla="val 4375"/>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等腰三角形 12"/>
            <p:cNvSpPr/>
            <p:nvPr/>
          </p:nvSpPr>
          <p:spPr>
            <a:xfrm flipH="1">
              <a:off x="-48110" y="2770631"/>
              <a:ext cx="288032" cy="171464"/>
            </a:xfrm>
            <a:prstGeom prst="triangle">
              <a:avLst>
                <a:gd name="adj" fmla="val 0"/>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TextBox 6"/>
            <p:cNvSpPr txBox="1"/>
            <p:nvPr/>
          </p:nvSpPr>
          <p:spPr>
            <a:xfrm>
              <a:off x="-95099" y="3023321"/>
              <a:ext cx="6908047" cy="1532727"/>
            </a:xfrm>
            <a:prstGeom prst="rect">
              <a:avLst/>
            </a:prstGeom>
            <a:noFill/>
          </p:spPr>
          <p:txBody>
            <a:bodyPr wrap="square" rtlCol="0">
              <a:spAutoFit/>
            </a:bodyPr>
            <a:lstStyle/>
            <a:p>
              <a:pPr>
                <a:lnSpc>
                  <a:spcPct val="130000"/>
                </a:lnSpc>
              </a:pPr>
              <a:r>
                <a:rPr lang="zh-CN" altLang="en-US" sz="2400" b="1" dirty="0">
                  <a:solidFill>
                    <a:prstClr val="white"/>
                  </a:solidFill>
                  <a:latin typeface="微软雅黑" panose="020B0503020204020204" pitchFamily="34" charset="-122"/>
                  <a:ea typeface="微软雅黑" panose="020B0503020204020204" pitchFamily="34" charset="-122"/>
                </a:rPr>
                <a:t>在超级竞争的环境里，正确的做事很容易，始终如一地做正确的事情很困难，组织不怕效率低，组织最怕高效率的做错误的事情。</a:t>
              </a:r>
              <a:endParaRPr lang="zh-CN" altLang="zh-CN" sz="2400" b="1" dirty="0">
                <a:solidFill>
                  <a:prstClr val="white"/>
                </a:solidFill>
                <a:latin typeface="微软雅黑" panose="020B0503020204020204" pitchFamily="34" charset="-122"/>
                <a:ea typeface="微软雅黑" panose="020B0503020204020204" pitchFamily="34" charset="-122"/>
              </a:endParaRPr>
            </a:p>
          </p:txBody>
        </p:sp>
      </p:grpSp>
      <p:sp>
        <p:nvSpPr>
          <p:cNvPr id="16" name="TextBox 6"/>
          <p:cNvSpPr txBox="1"/>
          <p:nvPr/>
        </p:nvSpPr>
        <p:spPr>
          <a:xfrm>
            <a:off x="963136" y="5311737"/>
            <a:ext cx="7149088" cy="892552"/>
          </a:xfrm>
          <a:prstGeom prst="rect">
            <a:avLst/>
          </a:prstGeom>
          <a:noFill/>
        </p:spPr>
        <p:txBody>
          <a:bodyPr wrap="square" rtlCol="0">
            <a:spAutoFit/>
          </a:bodyPr>
          <a:lstStyle/>
          <a:p>
            <a:pPr>
              <a:lnSpc>
                <a:spcPct val="130000"/>
              </a:lnSpc>
            </a:pPr>
            <a:r>
              <a:rPr lang="zh-CN" altLang="en-US" sz="2000" b="1" dirty="0">
                <a:solidFill>
                  <a:srgbClr val="5F5E5C"/>
                </a:solidFill>
                <a:latin typeface="微软雅黑" panose="020B0503020204020204" pitchFamily="34" charset="-122"/>
                <a:ea typeface="微软雅黑" panose="020B0503020204020204" pitchFamily="34" charset="-122"/>
              </a:rPr>
              <a:t>那么，细节决定成败要有一个前提，那就是在战略正确的前提下。只有战略正确，细节才会有意义，执行才会有意义。</a:t>
            </a:r>
            <a:endParaRPr lang="zh-CN" altLang="zh-CN" sz="2000" b="1" dirty="0">
              <a:solidFill>
                <a:srgbClr val="E67819"/>
              </a:solidFill>
              <a:latin typeface="微软雅黑" panose="020B0503020204020204" pitchFamily="34" charset="-122"/>
              <a:ea typeface="微软雅黑" panose="020B0503020204020204" pitchFamily="34" charset="-122"/>
            </a:endParaRPr>
          </a:p>
        </p:txBody>
      </p:sp>
      <p:sp>
        <p:nvSpPr>
          <p:cNvPr id="19" name="矩形 18"/>
          <p:cNvSpPr/>
          <p:nvPr/>
        </p:nvSpPr>
        <p:spPr>
          <a:xfrm>
            <a:off x="8616281" y="1947635"/>
            <a:ext cx="315113" cy="687406"/>
          </a:xfrm>
          <a:prstGeom prst="rect">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400" dirty="0">
                <a:latin typeface="微软雅黑" panose="020B0503020204020204" pitchFamily="34" charset="-122"/>
                <a:ea typeface="微软雅黑" panose="020B0503020204020204" pitchFamily="34" charset="-122"/>
              </a:rPr>
              <a:t>德鲁克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5688</Words>
  <Application>Microsoft Office PowerPoint</Application>
  <PresentationFormat>宽屏</PresentationFormat>
  <Paragraphs>345</Paragraphs>
  <Slides>41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41</vt:i4>
      </vt:variant>
    </vt:vector>
  </HeadingPairs>
  <TitlesOfParts>
    <vt:vector size="54" baseType="lpstr">
      <vt:lpstr>Arial Unicode MS</vt:lpstr>
      <vt:lpstr>华康俪金黑W8(P)</vt:lpstr>
      <vt:lpstr>微软雅黑</vt:lpstr>
      <vt:lpstr>Agency FB</vt:lpstr>
      <vt:lpstr>Arial</vt:lpstr>
      <vt:lpstr>Arial Black</vt:lpstr>
      <vt:lpstr>Broadway</vt:lpstr>
      <vt:lpstr>Calibri</vt:lpstr>
      <vt:lpstr>Impact</vt:lpstr>
      <vt:lpstr>Segoe UI</vt:lpstr>
      <vt:lpstr>Tahoma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1730</cp:revision>
  <dcterms:created xsi:type="dcterms:W3CDTF">2020-03-24T13:47:16Z</dcterms:created>
  <dcterms:modified xsi:type="dcterms:W3CDTF">2021-01-05T11:09:57Z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