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99B"/>
    <a:srgbClr val="F26D6F"/>
    <a:srgbClr val="7F7F7F"/>
    <a:srgbClr val="58BD76"/>
    <a:srgbClr val="F9AB79"/>
    <a:srgbClr val="62B09C"/>
    <a:srgbClr val="86AADA"/>
    <a:srgbClr val="EE9DC0"/>
    <a:srgbClr val="885772"/>
    <a:srgbClr val="55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0635-B0A6-4C52-93E2-1939330BE9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06D5-83DA-4B22-9EA3-971A5E17D1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21D5-8F76-443B-B393-FAA1746E537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D3FF-3C49-40A8-ACBF-0233C99A7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1237957" y="-2300"/>
            <a:ext cx="9441954" cy="6858000"/>
          </a:xfrm>
          <a:prstGeom prst="parallelogram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39872" y="2417539"/>
            <a:ext cx="6658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朗倩（非商用）粗体" pitchFamily="50" charset="-122"/>
                <a:ea typeface="造字工房朗倩（非商用）粗体" pitchFamily="50" charset="-122"/>
              </a:rPr>
              <a:t>战胜拖延症</a:t>
            </a:r>
          </a:p>
        </p:txBody>
      </p:sp>
      <p:sp>
        <p:nvSpPr>
          <p:cNvPr id="9" name="矩形 8"/>
          <p:cNvSpPr/>
          <p:nvPr/>
        </p:nvSpPr>
        <p:spPr>
          <a:xfrm>
            <a:off x="3871951" y="4996360"/>
            <a:ext cx="4717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[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]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蒂莫西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.A.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皮切尔博士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金波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制作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郭子墨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11648" y="3426700"/>
            <a:ext cx="1120997" cy="1120997"/>
            <a:chOff x="9712802" y="4212952"/>
            <a:chExt cx="1260000" cy="1260000"/>
          </a:xfrm>
        </p:grpSpPr>
        <p:sp>
          <p:nvSpPr>
            <p:cNvPr id="14" name="流程图: 联系 13"/>
            <p:cNvSpPr/>
            <p:nvPr/>
          </p:nvSpPr>
          <p:spPr>
            <a:xfrm>
              <a:off x="9802906" y="4303059"/>
              <a:ext cx="1080000" cy="108000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联系 14"/>
            <p:cNvSpPr/>
            <p:nvPr/>
          </p:nvSpPr>
          <p:spPr>
            <a:xfrm>
              <a:off x="9712802" y="4212952"/>
              <a:ext cx="1260000" cy="1260000"/>
            </a:xfrm>
            <a:prstGeom prst="flowChartConnecto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 rot="20570240">
              <a:off x="9928165" y="4514310"/>
              <a:ext cx="954741" cy="657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中英文对照本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28434" y="1258758"/>
            <a:ext cx="6892962" cy="1077218"/>
            <a:chOff x="5088018" y="1006434"/>
            <a:chExt cx="6892962" cy="107721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5399456" y="2008527"/>
              <a:ext cx="658152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5088018" y="1006434"/>
              <a:ext cx="680421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haroni" panose="02010803020104030203" pitchFamily="2" charset="-79"/>
                </a:rPr>
                <a:t>Solving </a:t>
              </a:r>
            </a:p>
            <a:p>
              <a:pPr algn="r"/>
              <a:r>
                <a:rPr lang="en-US" altLang="zh-CN" sz="320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haroni" panose="02010803020104030203" pitchFamily="2" charset="-79"/>
                </a:rPr>
                <a:t>The Procrastination Puzzle</a:t>
              </a:r>
              <a:endParaRPr lang="zh-CN" altLang="en-US" sz="32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haroni" panose="02010803020104030203" pitchFamily="2" charset="-79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191" y1="85561" x2="37766" y2="94118"/>
                        <a14:foregroundMark x1="17553" y1="90374" x2="18085" y2="93048"/>
                        <a14:foregroundMark x1="12766" y1="95187" x2="57979" y2="93583"/>
                        <a14:foregroundMark x1="3191" y1="73262" x2="6383" y2="73262"/>
                        <a14:foregroundMark x1="89362" y1="55615" x2="92021" y2="55080"/>
                        <a14:foregroundMark x1="94149" y1="90374" x2="94681" y2="93583"/>
                        <a14:backgroundMark x1="56383" y1="78075" x2="58511" y2="78075"/>
                        <a14:backgroundMark x1="86170" y1="69519" x2="90426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64" y="595310"/>
            <a:ext cx="1742483" cy="173321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rot="3210241">
            <a:off x="1418587" y="1489889"/>
            <a:ext cx="883289" cy="406561"/>
            <a:chOff x="1381848" y="1766236"/>
            <a:chExt cx="883289" cy="406561"/>
          </a:xfrm>
        </p:grpSpPr>
        <p:sp>
          <p:nvSpPr>
            <p:cNvPr id="44" name="梯形 43"/>
            <p:cNvSpPr/>
            <p:nvPr/>
          </p:nvSpPr>
          <p:spPr>
            <a:xfrm rot="3182315">
              <a:off x="1709660" y="1540947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739911" flipH="1">
              <a:off x="2082258" y="1766236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rot="18389759" flipH="1">
            <a:off x="9417093" y="5517466"/>
            <a:ext cx="883289" cy="406561"/>
            <a:chOff x="1381848" y="1766236"/>
            <a:chExt cx="883289" cy="406561"/>
          </a:xfrm>
        </p:grpSpPr>
        <p:sp>
          <p:nvSpPr>
            <p:cNvPr id="48" name="梯形 47"/>
            <p:cNvSpPr/>
            <p:nvPr/>
          </p:nvSpPr>
          <p:spPr>
            <a:xfrm rot="3182315">
              <a:off x="1709660" y="1540947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739911" flipH="1">
              <a:off x="2082258" y="1766236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4" b="100000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9103" flipH="1">
            <a:off x="8623293" y="4267208"/>
            <a:ext cx="3138187" cy="234616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 rot="20975706">
            <a:off x="8492825" y="3374254"/>
            <a:ext cx="3025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OMG!!!</a:t>
            </a:r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又两点了</a:t>
            </a:r>
            <a:endParaRPr lang="en-US" altLang="zh-CN" sz="2800" b="1" dirty="0">
              <a:solidFill>
                <a:srgbClr val="86AADA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我明天一定早睡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10802" y="3676956"/>
            <a:ext cx="6229624" cy="2146004"/>
            <a:chOff x="1204704" y="2200531"/>
            <a:chExt cx="6555914" cy="2258406"/>
          </a:xfrm>
        </p:grpSpPr>
        <p:grpSp>
          <p:nvGrpSpPr>
            <p:cNvPr id="23" name="组合 22"/>
            <p:cNvGrpSpPr/>
            <p:nvPr/>
          </p:nvGrpSpPr>
          <p:grpSpPr>
            <a:xfrm>
              <a:off x="1204704" y="2200531"/>
              <a:ext cx="6555914" cy="2258406"/>
              <a:chOff x="456213" y="3072653"/>
              <a:chExt cx="6555914" cy="2258406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>
                <a:off x="456213" y="3072653"/>
                <a:ext cx="6555914" cy="2258406"/>
                <a:chOff x="1668275" y="2321167"/>
                <a:chExt cx="7726480" cy="3685738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 rot="369986">
                  <a:off x="1896053" y="2321167"/>
                  <a:ext cx="7498702" cy="3685736"/>
                </a:xfrm>
                <a:prstGeom prst="roundRect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1668275" y="2321169"/>
                  <a:ext cx="7332434" cy="3685736"/>
                </a:xfrm>
                <a:prstGeom prst="roundRect">
                  <a:avLst/>
                </a:prstGeom>
                <a:solidFill>
                  <a:srgbClr val="F26D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889853" y="3351071"/>
                <a:ext cx="60318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zh-CN" altLang="en-US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664618" y="2344939"/>
              <a:ext cx="6096000" cy="2040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buClr>
                  <a:srgbClr val="009CFF"/>
                </a:buClr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干扰最小化是让我们集中于任务的预先决策的一部分，是解决网络拖延的症的重要部分，所以能断网就断网。</a:t>
              </a:r>
              <a:endParaRPr lang="en-US" altLang="zh-CN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20000"/>
                </a:lnSpc>
                <a:buClr>
                  <a:srgbClr val="009CFF"/>
                </a:buClr>
              </a:pPr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拖延的本质原因是我们屈从于感觉良好，技术方法永远无法替代你改变的决心。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9885" y="276530"/>
            <a:ext cx="629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#8  </a:t>
            </a:r>
            <a:r>
              <a:rPr lang="zh-CN" altLang="en-US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防不胜防的网络拖延</a:t>
            </a:r>
            <a:endParaRPr lang="en-US" altLang="zh-CN" sz="3600" dirty="0">
              <a:solidFill>
                <a:schemeClr val="bg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9885" y="1020387"/>
            <a:ext cx="11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只花一分钟，我就滑向了拖延的深渊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上网“偷懒”让我们在拖延的路上越走越远</a:t>
            </a: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0" y="1820861"/>
            <a:ext cx="12192000" cy="1648497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 rot="8695244">
            <a:off x="1353905" y="3066378"/>
            <a:ext cx="404490" cy="787349"/>
            <a:chOff x="3307362" y="1547982"/>
            <a:chExt cx="509385" cy="991529"/>
          </a:xfrm>
        </p:grpSpPr>
        <p:sp>
          <p:nvSpPr>
            <p:cNvPr id="46" name="流程图: 终止 45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流程图: 终止 47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 rot="3456806">
            <a:off x="207871" y="932589"/>
            <a:ext cx="393670" cy="282763"/>
            <a:chOff x="2799241" y="5042608"/>
            <a:chExt cx="883289" cy="406561"/>
          </a:xfrm>
        </p:grpSpPr>
        <p:sp>
          <p:nvSpPr>
            <p:cNvPr id="64" name="梯形 63"/>
            <p:cNvSpPr/>
            <p:nvPr/>
          </p:nvSpPr>
          <p:spPr>
            <a:xfrm rot="3182315">
              <a:off x="3127053" y="4817319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/>
            <p:cNvSpPr/>
            <p:nvPr/>
          </p:nvSpPr>
          <p:spPr>
            <a:xfrm rot="739911" flipH="1">
              <a:off x="3499651" y="5042608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 rot="13030901">
            <a:off x="5585018" y="1027305"/>
            <a:ext cx="393670" cy="282763"/>
            <a:chOff x="2799241" y="5042608"/>
            <a:chExt cx="883289" cy="406561"/>
          </a:xfrm>
        </p:grpSpPr>
        <p:sp>
          <p:nvSpPr>
            <p:cNvPr id="67" name="梯形 66"/>
            <p:cNvSpPr/>
            <p:nvPr/>
          </p:nvSpPr>
          <p:spPr>
            <a:xfrm rot="3182315">
              <a:off x="3127053" y="4817319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7"/>
            <p:cNvSpPr/>
            <p:nvPr/>
          </p:nvSpPr>
          <p:spPr>
            <a:xfrm rot="739911" flipH="1">
              <a:off x="3499651" y="5042608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梯形 23"/>
          <p:cNvSpPr/>
          <p:nvPr/>
        </p:nvSpPr>
        <p:spPr>
          <a:xfrm rot="3182315">
            <a:off x="10651299" y="2631424"/>
            <a:ext cx="168396" cy="824020"/>
          </a:xfrm>
          <a:prstGeom prst="trapezoid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739911" flipH="1">
            <a:off x="11023897" y="2856713"/>
            <a:ext cx="182879" cy="406561"/>
          </a:xfrm>
          <a:prstGeom prst="triangle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507">
            <a:off x="8892821" y="4127170"/>
            <a:ext cx="2502747" cy="257344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 rot="20699942">
            <a:off x="6582763" y="3367624"/>
            <a:ext cx="321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从今天开始</a:t>
            </a:r>
            <a:endParaRPr lang="en-US" altLang="zh-CN" sz="2800" b="1" dirty="0">
              <a:solidFill>
                <a:srgbClr val="86AADA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我要按时吃早饭啦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1215129"/>
            <a:ext cx="12192000" cy="1060333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140401" y="522908"/>
            <a:ext cx="6297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#9  </a:t>
            </a:r>
            <a:r>
              <a:rPr lang="zh-CN" altLang="en-US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告别拖延，从改变开始</a:t>
            </a:r>
            <a:endParaRPr lang="en-US" altLang="zh-CN" sz="3600" dirty="0">
              <a:solidFill>
                <a:schemeClr val="bg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  <a:p>
            <a:pPr algn="r"/>
            <a:endParaRPr lang="zh-CN" altLang="en-US" sz="2400" dirty="0">
              <a:solidFill>
                <a:schemeClr val="bg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31358" y="2275462"/>
            <a:ext cx="4286644" cy="4362343"/>
            <a:chOff x="2033474" y="349653"/>
            <a:chExt cx="5267806" cy="4362343"/>
          </a:xfrm>
        </p:grpSpPr>
        <p:grpSp>
          <p:nvGrpSpPr>
            <p:cNvPr id="37" name="组合 36"/>
            <p:cNvGrpSpPr/>
            <p:nvPr/>
          </p:nvGrpSpPr>
          <p:grpSpPr>
            <a:xfrm>
              <a:off x="2034252" y="349653"/>
              <a:ext cx="5267028" cy="3727938"/>
              <a:chOff x="-75890" y="1322361"/>
              <a:chExt cx="5267028" cy="3727938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-71315" y="1322361"/>
                <a:ext cx="5262453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自我改变是长期的过程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-75890" y="4494386"/>
                <a:ext cx="5262453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学会自我宽恕</a:t>
                </a: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-75889" y="3225576"/>
                <a:ext cx="5262453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这会是一个漫长的过程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-63931" y="3859981"/>
                <a:ext cx="5249716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别想着一下子解决所有问题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-75887" y="1956766"/>
                <a:ext cx="5262453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前进两步，后退一步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-75887" y="2591172"/>
                <a:ext cx="5262453" cy="555913"/>
              </a:xfrm>
              <a:prstGeom prst="roundRect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009CFF"/>
                  </a:buClr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需要耐心，更要坚持</a:t>
                </a:r>
                <a:endPara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圆角矩形 43"/>
            <p:cNvSpPr/>
            <p:nvPr/>
          </p:nvSpPr>
          <p:spPr>
            <a:xfrm>
              <a:off x="2033474" y="4156083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唯有坚持，才有收获，才能改变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 rot="8695244">
            <a:off x="804074" y="1202629"/>
            <a:ext cx="538043" cy="1144337"/>
            <a:chOff x="3307362" y="1098417"/>
            <a:chExt cx="677572" cy="1441094"/>
          </a:xfrm>
        </p:grpSpPr>
        <p:sp>
          <p:nvSpPr>
            <p:cNvPr id="50" name="流程图: 终止 49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流程图: 终止 50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流程图: 终止 51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771713">
            <a:off x="7275619" y="4531309"/>
            <a:ext cx="883289" cy="406561"/>
            <a:chOff x="7745249" y="2870986"/>
            <a:chExt cx="883289" cy="406561"/>
          </a:xfrm>
        </p:grpSpPr>
        <p:sp>
          <p:nvSpPr>
            <p:cNvPr id="20" name="梯形 19"/>
            <p:cNvSpPr/>
            <p:nvPr/>
          </p:nvSpPr>
          <p:spPr>
            <a:xfrm rot="3182315">
              <a:off x="8073061" y="2645697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739911" flipH="1">
              <a:off x="8445659" y="2870986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191" y1="85561" x2="37766" y2="94118"/>
                        <a14:foregroundMark x1="17553" y1="90374" x2="18085" y2="93048"/>
                        <a14:foregroundMark x1="12766" y1="95187" x2="57979" y2="93583"/>
                        <a14:foregroundMark x1="3191" y1="73262" x2="6383" y2="73262"/>
                        <a14:foregroundMark x1="89362" y1="55615" x2="92021" y2="55080"/>
                        <a14:foregroundMark x1="94149" y1="90374" x2="94681" y2="93583"/>
                        <a14:backgroundMark x1="56383" y1="78075" x2="58511" y2="78075"/>
                        <a14:backgroundMark x1="86170" y1="69519" x2="90426" y2="6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2233701"/>
            <a:ext cx="1686212" cy="16772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34149" y="3954682"/>
            <a:ext cx="6519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I’m Vicky,</a:t>
            </a:r>
          </a:p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新浪微博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@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小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v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郭子墨 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PPT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指导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@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小巴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_1990</a:t>
            </a:r>
          </a:p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祝大家早日和拖延症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喵呜体" panose="02010600010101010101" pitchFamily="2" charset="-122"/>
                <a:ea typeface="方正喵呜体" panose="02010600010101010101" pitchFamily="2" charset="-122"/>
              </a:rPr>
              <a:t>say goodbye~~~~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108960" y="3840480"/>
            <a:ext cx="4951828" cy="0"/>
          </a:xfrm>
          <a:prstGeom prst="line">
            <a:avLst/>
          </a:prstGeom>
          <a:ln>
            <a:solidFill>
              <a:srgbClr val="F5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02507" y="2411747"/>
            <a:ext cx="6658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F59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朗倩（非商用）粗体" pitchFamily="50" charset="-122"/>
                <a:ea typeface="造字工房朗倩（非商用）粗体" pitchFamily="50" charset="-122"/>
              </a:rPr>
              <a:t>谢  谢</a:t>
            </a:r>
          </a:p>
        </p:txBody>
      </p:sp>
      <p:grpSp>
        <p:nvGrpSpPr>
          <p:cNvPr id="4" name="组合 3"/>
          <p:cNvGrpSpPr/>
          <p:nvPr/>
        </p:nvGrpSpPr>
        <p:grpSpPr>
          <a:xfrm rot="5646337">
            <a:off x="6310847" y="1876511"/>
            <a:ext cx="883289" cy="406561"/>
            <a:chOff x="7928018" y="5625233"/>
            <a:chExt cx="883289" cy="406561"/>
          </a:xfrm>
        </p:grpSpPr>
        <p:sp>
          <p:nvSpPr>
            <p:cNvPr id="6" name="梯形 5"/>
            <p:cNvSpPr/>
            <p:nvPr/>
          </p:nvSpPr>
          <p:spPr>
            <a:xfrm rot="3182315">
              <a:off x="8255830" y="5399944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739911" flipH="1">
              <a:off x="8628428" y="5625233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5622" y="-941953"/>
            <a:ext cx="14339035" cy="890093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34" y="-591404"/>
            <a:ext cx="6206266" cy="81998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0" y="658907"/>
            <a:ext cx="12192000" cy="977260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096000" y="471476"/>
            <a:ext cx="5543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#1  </a:t>
            </a:r>
            <a:r>
              <a:rPr lang="zh-CN" altLang="en-US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什么是拖延症？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9" b="100000" l="0" r="98496">
                        <a14:foregroundMark x1="20802" y1="18814" x2="47870" y2="14691"/>
                        <a14:foregroundMark x1="13784" y1="26289" x2="48120" y2="22938"/>
                        <a14:foregroundMark x1="17043" y1="27835" x2="24561" y2="27577"/>
                        <a14:foregroundMark x1="59398" y1="11082" x2="62155" y2="18814"/>
                        <a14:foregroundMark x1="63409" y1="23454" x2="64160" y2="28608"/>
                        <a14:foregroundMark x1="63659" y1="30928" x2="62907" y2="34021"/>
                        <a14:foregroundMark x1="62657" y1="34021" x2="62657" y2="34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787">
            <a:off x="8590483" y="3424126"/>
            <a:ext cx="3085603" cy="30005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1663" y="451881"/>
            <a:ext cx="7073491" cy="5051392"/>
            <a:chOff x="701412" y="2181256"/>
            <a:chExt cx="6487997" cy="3738574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701412" y="2760917"/>
              <a:ext cx="6487997" cy="3158913"/>
              <a:chOff x="1444159" y="1995289"/>
              <a:chExt cx="8734892" cy="515537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735962" y="1996824"/>
                <a:ext cx="324000" cy="936000"/>
                <a:chOff x="8735962" y="1996824"/>
                <a:chExt cx="324000" cy="936000"/>
              </a:xfrm>
            </p:grpSpPr>
            <p:sp>
              <p:nvSpPr>
                <p:cNvPr id="18" name="流程图: 终止 17"/>
                <p:cNvSpPr/>
                <p:nvPr/>
              </p:nvSpPr>
              <p:spPr>
                <a:xfrm rot="17052396">
                  <a:off x="8429962" y="2302824"/>
                  <a:ext cx="936000" cy="324000"/>
                </a:xfrm>
                <a:prstGeom prst="flowChartTerminator">
                  <a:avLst/>
                </a:prstGeom>
                <a:no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流程图: 终止 18"/>
                <p:cNvSpPr/>
                <p:nvPr/>
              </p:nvSpPr>
              <p:spPr>
                <a:xfrm rot="17052396">
                  <a:off x="8501905" y="2354421"/>
                  <a:ext cx="792000" cy="216000"/>
                </a:xfrm>
                <a:prstGeom prst="flowChartTerminator">
                  <a:avLst/>
                </a:prstGeom>
                <a:noFill/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44159" y="2995609"/>
                <a:ext cx="8734892" cy="4155054"/>
                <a:chOff x="1459339" y="2812729"/>
                <a:chExt cx="7646437" cy="4155054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59339" y="2812729"/>
                  <a:ext cx="7646437" cy="3966488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 rot="21155665">
                  <a:off x="1610910" y="2896730"/>
                  <a:ext cx="7332434" cy="4071053"/>
                </a:xfrm>
                <a:prstGeom prst="roundRect">
                  <a:avLst/>
                </a:prstGeom>
                <a:solidFill>
                  <a:srgbClr val="F26D6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流程图: 终止 14"/>
              <p:cNvSpPr/>
              <p:nvPr/>
            </p:nvSpPr>
            <p:spPr>
              <a:xfrm rot="17198824">
                <a:off x="8436178" y="2300614"/>
                <a:ext cx="914399" cy="303749"/>
              </a:xfrm>
              <a:prstGeom prst="flowChartTerminator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rot="560586">
              <a:off x="952928" y="3688506"/>
              <a:ext cx="6031893" cy="1697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拖延症是一种明知道会影响自己做事效果，却仍然自愿推迟既定事项的行为。</a:t>
              </a:r>
              <a:endParaRPr lang="en-US" altLang="zh-CN" sz="2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just">
                <a:lnSpc>
                  <a:spcPct val="130000"/>
                </a:lnSpc>
              </a:pPr>
              <a:endParaRPr lang="en-US" altLang="zh-CN" sz="2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  拖延症是一种不必要的自愿推迟。它是一种我们没有真正思考过却去实践的行为。</a:t>
              </a:r>
            </a:p>
          </p:txBody>
        </p:sp>
        <p:sp>
          <p:nvSpPr>
            <p:cNvPr id="11" name="流程图: 终止 10"/>
            <p:cNvSpPr/>
            <p:nvPr/>
          </p:nvSpPr>
          <p:spPr>
            <a:xfrm rot="4401176" flipH="1">
              <a:off x="1280182" y="2348594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终止 11"/>
            <p:cNvSpPr/>
            <p:nvPr/>
          </p:nvSpPr>
          <p:spPr>
            <a:xfrm rot="4401176" flipH="1">
              <a:off x="1291154" y="2585059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255336" y="2720361"/>
            <a:ext cx="393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总是在考试最后一周才复习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圆角矩形 59"/>
          <p:cNvSpPr/>
          <p:nvPr/>
        </p:nvSpPr>
        <p:spPr>
          <a:xfrm rot="21289874">
            <a:off x="4511950" y="4834149"/>
            <a:ext cx="6041380" cy="1065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4498644" y="4829781"/>
            <a:ext cx="6041380" cy="1065155"/>
          </a:xfrm>
          <a:prstGeom prst="roundRect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2948455" y="2476179"/>
            <a:ext cx="6041380" cy="10651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0" y="829994"/>
            <a:ext cx="12192000" cy="699409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圆角矩形 58"/>
          <p:cNvSpPr/>
          <p:nvPr/>
        </p:nvSpPr>
        <p:spPr>
          <a:xfrm rot="21278311">
            <a:off x="3051408" y="2491907"/>
            <a:ext cx="6041380" cy="1065155"/>
          </a:xfrm>
          <a:prstGeom prst="roundRect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625637" y="4916082"/>
            <a:ext cx="5576635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lnSpc>
                <a:spcPct val="130000"/>
              </a:lnSpc>
              <a:defRPr sz="2000" b="1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algn="l"/>
            <a:r>
              <a:rPr lang="zh-CN" altLang="en-US" b="0" dirty="0"/>
              <a:t>慢性拖延者会延误会不必要的厌恶一些健康行为，</a:t>
            </a:r>
            <a:r>
              <a:rPr lang="en-US" altLang="zh-CN" b="0" dirty="0"/>
              <a:t>(</a:t>
            </a:r>
            <a:r>
              <a:rPr lang="zh-CN" altLang="en-US" b="0" dirty="0"/>
              <a:t>比如锻炼、健康饮食和充足睡眠。</a:t>
            </a:r>
            <a:r>
              <a:rPr lang="en-US" altLang="zh-CN" b="0" dirty="0"/>
              <a:t>)</a:t>
            </a:r>
            <a:endParaRPr lang="zh-CN" altLang="en-US" b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750">
                        <a14:foregroundMark x1="27000" y1="35366" x2="28750" y2="34146"/>
                        <a14:foregroundMark x1="71000" y1="46098" x2="76750" y2="43902"/>
                        <a14:foregroundMark x1="29250" y1="59512" x2="33000" y2="74146"/>
                        <a14:foregroundMark x1="33000" y1="74146" x2="34750" y2="78537"/>
                        <a14:foregroundMark x1="44750" y1="81707" x2="61250" y2="95122"/>
                        <a14:foregroundMark x1="42000" y1="29512" x2="51250" y2="30000"/>
                        <a14:foregroundMark x1="42000" y1="45122" x2="53500" y2="43659"/>
                        <a14:foregroundMark x1="15000" y1="30244" x2="15000" y2="30244"/>
                        <a14:backgroundMark x1="39500" y1="35854" x2="62750" y2="37805"/>
                        <a14:backgroundMark x1="22750" y1="37561" x2="34000" y2="39268"/>
                        <a14:backgroundMark x1="66750" y1="31707" x2="82000" y2="31707"/>
                        <a14:backgroundMark x1="44250" y1="50244" x2="48750" y2="53415"/>
                        <a14:backgroundMark x1="60750" y1="66829" x2="60750" y2="6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15">
            <a:off x="0" y="3531145"/>
            <a:ext cx="2955231" cy="30291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828112">
            <a:off x="580658" y="3615228"/>
            <a:ext cx="387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58BD76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总是要花很长时间睡觉</a:t>
            </a:r>
            <a:endParaRPr lang="en-US" altLang="zh-CN" sz="2800" b="1" dirty="0">
              <a:solidFill>
                <a:srgbClr val="58BD76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r"/>
            <a:r>
              <a:rPr lang="zh-CN" altLang="en-US" sz="2800" b="1" dirty="0">
                <a:solidFill>
                  <a:srgbClr val="58BD76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健康越来越差</a:t>
            </a:r>
          </a:p>
        </p:txBody>
      </p:sp>
      <p:sp>
        <p:nvSpPr>
          <p:cNvPr id="2" name="矩形 1"/>
          <p:cNvSpPr/>
          <p:nvPr/>
        </p:nvSpPr>
        <p:spPr>
          <a:xfrm rot="21350337">
            <a:off x="3075393" y="257554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由拖延引起的压力在很多方面都对我们的健康不利</a:t>
            </a:r>
            <a:endParaRPr lang="en-US" altLang="zh-CN" sz="2000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（例如：焦虑会影响我们的免疫系统）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0111644" y="4019241"/>
            <a:ext cx="1747837" cy="1446942"/>
            <a:chOff x="647648" y="1150898"/>
            <a:chExt cx="1747837" cy="1446942"/>
          </a:xfrm>
        </p:grpSpPr>
        <p:sp>
          <p:nvSpPr>
            <p:cNvPr id="63" name="流程图: 联系 62"/>
            <p:cNvSpPr/>
            <p:nvPr/>
          </p:nvSpPr>
          <p:spPr>
            <a:xfrm>
              <a:off x="798097" y="1150899"/>
              <a:ext cx="1446942" cy="1446941"/>
            </a:xfrm>
            <a:prstGeom prst="flowChartConnector">
              <a:avLst/>
            </a:prstGeom>
            <a:solidFill>
              <a:srgbClr val="F2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13984" y="1559192"/>
              <a:ext cx="1615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拖延</a:t>
              </a:r>
              <a:endParaRPr lang="en-US" altLang="zh-CN" sz="24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延误健康</a:t>
              </a:r>
            </a:p>
          </p:txBody>
        </p:sp>
        <p:sp>
          <p:nvSpPr>
            <p:cNvPr id="65" name="流程图: 联系 64"/>
            <p:cNvSpPr/>
            <p:nvPr/>
          </p:nvSpPr>
          <p:spPr>
            <a:xfrm>
              <a:off x="647648" y="1150898"/>
              <a:ext cx="1747837" cy="44606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-2-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-193511" y="344463"/>
            <a:ext cx="786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#2   </a:t>
            </a:r>
            <a:r>
              <a:rPr lang="zh-CN" altLang="en-US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拖延的代价是什么？</a:t>
            </a:r>
          </a:p>
        </p:txBody>
      </p:sp>
      <p:sp>
        <p:nvSpPr>
          <p:cNvPr id="51" name="流程图: 终止 50"/>
          <p:cNvSpPr/>
          <p:nvPr/>
        </p:nvSpPr>
        <p:spPr>
          <a:xfrm rot="4401176" flipH="1">
            <a:off x="8741577" y="809239"/>
            <a:ext cx="757040" cy="245975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终止 51"/>
          <p:cNvSpPr/>
          <p:nvPr/>
        </p:nvSpPr>
        <p:spPr>
          <a:xfrm rot="4401176" flipH="1">
            <a:off x="8753540" y="1128740"/>
            <a:ext cx="757040" cy="245975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8682421" y="1790685"/>
            <a:ext cx="1615166" cy="1473320"/>
            <a:chOff x="713984" y="1124520"/>
            <a:chExt cx="1615166" cy="1473320"/>
          </a:xfrm>
        </p:grpSpPr>
        <p:sp>
          <p:nvSpPr>
            <p:cNvPr id="29" name="流程图: 联系 28"/>
            <p:cNvSpPr/>
            <p:nvPr/>
          </p:nvSpPr>
          <p:spPr>
            <a:xfrm>
              <a:off x="798097" y="1150899"/>
              <a:ext cx="1446942" cy="1446941"/>
            </a:xfrm>
            <a:prstGeom prst="flowChartConnector">
              <a:avLst/>
            </a:prstGeom>
            <a:solidFill>
              <a:srgbClr val="F2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3984" y="1559192"/>
              <a:ext cx="1615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拖延</a:t>
              </a:r>
              <a:endParaRPr lang="en-US" altLang="zh-CN" sz="24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引起压力</a:t>
              </a:r>
            </a:p>
          </p:txBody>
        </p:sp>
        <p:sp>
          <p:nvSpPr>
            <p:cNvPr id="30" name="流程图: 联系 29"/>
            <p:cNvSpPr/>
            <p:nvPr/>
          </p:nvSpPr>
          <p:spPr>
            <a:xfrm>
              <a:off x="843385" y="1124520"/>
              <a:ext cx="1314450" cy="446064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-1-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流程图: 终止 49"/>
          <p:cNvSpPr/>
          <p:nvPr/>
        </p:nvSpPr>
        <p:spPr>
          <a:xfrm rot="7584525" flipH="1">
            <a:off x="8846286" y="1592451"/>
            <a:ext cx="757039" cy="245975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终止 54"/>
          <p:cNvSpPr/>
          <p:nvPr/>
        </p:nvSpPr>
        <p:spPr>
          <a:xfrm rot="4401176" flipH="1">
            <a:off x="9452751" y="3207369"/>
            <a:ext cx="757040" cy="245975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流程图: 终止 55"/>
          <p:cNvSpPr/>
          <p:nvPr/>
        </p:nvSpPr>
        <p:spPr>
          <a:xfrm rot="1985677" flipH="1">
            <a:off x="9769293" y="3681537"/>
            <a:ext cx="757040" cy="241131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流程图: 终止 56"/>
          <p:cNvSpPr/>
          <p:nvPr/>
        </p:nvSpPr>
        <p:spPr>
          <a:xfrm rot="4104882" flipH="1">
            <a:off x="10060742" y="4085690"/>
            <a:ext cx="757040" cy="241131"/>
          </a:xfrm>
          <a:prstGeom prst="flowChartTerminator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50" r="100000">
                        <a14:foregroundMark x1="35000" y1="26603" x2="56500" y2="29691"/>
                        <a14:foregroundMark x1="31500" y1="30404" x2="66500" y2="29691"/>
                        <a14:foregroundMark x1="41500" y1="24466" x2="58750" y2="21615"/>
                        <a14:foregroundMark x1="60250" y1="22803" x2="66750" y2="25178"/>
                        <a14:foregroundMark x1="30000" y1="29454" x2="37250" y2="23040"/>
                        <a14:foregroundMark x1="31500" y1="34204" x2="50250" y2="35392"/>
                        <a14:foregroundMark x1="74500" y1="44893" x2="82000" y2="47743"/>
                        <a14:foregroundMark x1="66000" y1="25178" x2="68000" y2="30879"/>
                        <a14:foregroundMark x1="68000" y1="31591" x2="50000" y2="36105"/>
                        <a14:foregroundMark x1="29250" y1="26603" x2="30250" y2="32304"/>
                        <a14:foregroundMark x1="30000" y1="25891" x2="37000" y2="22803"/>
                        <a14:foregroundMark x1="37750" y1="35629" x2="60250" y2="34679"/>
                        <a14:foregroundMark x1="32250" y1="33254" x2="44250" y2="36342"/>
                        <a14:foregroundMark x1="29250" y1="36342" x2="29250" y2="36342"/>
                        <a14:foregroundMark x1="27750" y1="40855" x2="27750" y2="40855"/>
                        <a14:foregroundMark x1="30000" y1="42993" x2="30000" y2="42993"/>
                        <a14:foregroundMark x1="31500" y1="47268" x2="31500" y2="47268"/>
                        <a14:foregroundMark x1="33750" y1="49644" x2="33750" y2="49644"/>
                        <a14:foregroundMark x1="28000" y1="38480" x2="28000" y2="38480"/>
                        <a14:foregroundMark x1="28500" y1="42993" x2="28500" y2="42993"/>
                        <a14:foregroundMark x1="30250" y1="45131" x2="30250" y2="45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54" y="2996295"/>
            <a:ext cx="3425793" cy="36056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21132190">
            <a:off x="6248097" y="3286375"/>
            <a:ext cx="391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我明天肯定更愿意复习</a:t>
            </a:r>
          </a:p>
        </p:txBody>
      </p:sp>
      <p:grpSp>
        <p:nvGrpSpPr>
          <p:cNvPr id="8" name="组合 7"/>
          <p:cNvGrpSpPr/>
          <p:nvPr/>
        </p:nvGrpSpPr>
        <p:grpSpPr>
          <a:xfrm rot="21328750">
            <a:off x="813936" y="2395895"/>
            <a:ext cx="5267028" cy="3727938"/>
            <a:chOff x="-75890" y="1322361"/>
            <a:chExt cx="5267028" cy="3727938"/>
          </a:xfrm>
        </p:grpSpPr>
        <p:sp>
          <p:nvSpPr>
            <p:cNvPr id="10" name="圆角矩形 9"/>
            <p:cNvSpPr/>
            <p:nvPr/>
          </p:nvSpPr>
          <p:spPr>
            <a:xfrm>
              <a:off x="-71315" y="1322361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在短期回报面前低估将来回报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-75890" y="4494386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通过改变想法，使之与行为一致来制造快乐</a:t>
              </a: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-75889" y="3225576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为保自尊进行自我设限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63931" y="3859981"/>
              <a:ext cx="5249716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不够理性地考虑任务及自己完成任务的能力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-75887" y="1956766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低估做事所需的时间，高估自身能力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5888" y="2591171"/>
              <a:ext cx="5262453" cy="555913"/>
            </a:xfrm>
            <a:prstGeom prst="roundRect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009CFF"/>
                </a:buClr>
              </a:pP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在比起今天更倾向于明天</a:t>
              </a:r>
              <a:endPara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曲线连接符 8"/>
          <p:cNvCxnSpPr/>
          <p:nvPr/>
        </p:nvCxnSpPr>
        <p:spPr>
          <a:xfrm>
            <a:off x="6271005" y="5431049"/>
            <a:ext cx="2196549" cy="461669"/>
          </a:xfrm>
          <a:prstGeom prst="curvedConnector3">
            <a:avLst>
              <a:gd name="adj1" fmla="val 46799"/>
            </a:avLst>
          </a:prstGeom>
          <a:ln w="38100">
            <a:solidFill>
              <a:srgbClr val="F5999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229781" y="548067"/>
            <a:ext cx="870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#3   </a:t>
            </a:r>
            <a:r>
              <a:rPr lang="zh-CN" altLang="en-US" sz="40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我们的思维如何招来拖延之患？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658907"/>
            <a:ext cx="12192000" cy="1886071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07362" y="1098417"/>
            <a:ext cx="677572" cy="1441094"/>
            <a:chOff x="3307362" y="1098417"/>
            <a:chExt cx="677572" cy="1441094"/>
          </a:xfrm>
        </p:grpSpPr>
        <p:sp>
          <p:nvSpPr>
            <p:cNvPr id="33" name="流程图: 终止 32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流程图: 终止 33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流程图: 终止 34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云形标注 43"/>
          <p:cNvSpPr/>
          <p:nvPr/>
        </p:nvSpPr>
        <p:spPr>
          <a:xfrm>
            <a:off x="3012370" y="1865162"/>
            <a:ext cx="5226662" cy="2802156"/>
          </a:xfrm>
          <a:prstGeom prst="cloudCallout">
            <a:avLst>
              <a:gd name="adj1" fmla="val 39133"/>
              <a:gd name="adj2" fmla="val 69780"/>
            </a:avLst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89">
                        <a14:foregroundMark x1="24815" y1="22581" x2="56296" y2="16532"/>
                        <a14:foregroundMark x1="22963" y1="21371" x2="48519" y2="30242"/>
                        <a14:foregroundMark x1="24444" y1="31452" x2="22222" y2="35887"/>
                        <a14:foregroundMark x1="21481" y1="37500" x2="20000" y2="47177"/>
                        <a14:foregroundMark x1="19259" y1="46774" x2="20741" y2="50000"/>
                        <a14:foregroundMark x1="21481" y1="52419" x2="21852" y2="52419"/>
                        <a14:foregroundMark x1="12222" y1="85887" x2="59630" y2="97984"/>
                        <a14:foregroundMark x1="15926" y1="86694" x2="17407" y2="97581"/>
                        <a14:foregroundMark x1="55926" y1="85887" x2="59630" y2="97581"/>
                        <a14:foregroundMark x1="61111" y1="89516" x2="59630" y2="99194"/>
                        <a14:foregroundMark x1="12963" y1="87500" x2="17037" y2="98790"/>
                        <a14:foregroundMark x1="22593" y1="89113" x2="21852" y2="99597"/>
                        <a14:foregroundMark x1="10370" y1="86694" x2="10370" y2="98790"/>
                        <a14:foregroundMark x1="28519" y1="17339" x2="48519" y2="13306"/>
                        <a14:foregroundMark x1="58148" y1="13710" x2="55926" y2="2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35" y="4087599"/>
            <a:ext cx="3016163" cy="2770401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 rot="21249274">
            <a:off x="3256352" y="2481410"/>
            <a:ext cx="5426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只要开始行动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你对任务的看法就会改变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当压力越来越大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别考虑太多，开始做吧</a:t>
            </a:r>
          </a:p>
        </p:txBody>
      </p:sp>
      <p:sp>
        <p:nvSpPr>
          <p:cNvPr id="2" name="文本框 1"/>
          <p:cNvSpPr txBox="1"/>
          <p:nvPr/>
        </p:nvSpPr>
        <p:spPr>
          <a:xfrm rot="20626153">
            <a:off x="452497" y="4827459"/>
            <a:ext cx="346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我要即刻开始行动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2046" y="520442"/>
            <a:ext cx="60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#4  </a:t>
            </a:r>
            <a:r>
              <a:rPr lang="zh-CN" altLang="en-US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改变策略之开始行动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799241" y="5042608"/>
            <a:ext cx="883289" cy="406561"/>
            <a:chOff x="2799241" y="5042608"/>
            <a:chExt cx="883289" cy="406561"/>
          </a:xfrm>
        </p:grpSpPr>
        <p:sp>
          <p:nvSpPr>
            <p:cNvPr id="24" name="梯形 23"/>
            <p:cNvSpPr/>
            <p:nvPr/>
          </p:nvSpPr>
          <p:spPr>
            <a:xfrm rot="3182315">
              <a:off x="3127053" y="4817319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739911" flipH="1">
              <a:off x="3499651" y="5042608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0" y="669701"/>
            <a:ext cx="12192000" cy="1648497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152243" y="1029270"/>
            <a:ext cx="1018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开始行动还需做好面对干扰、障碍和挫折的准备。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136851" y="3225835"/>
            <a:ext cx="3178274" cy="3745822"/>
            <a:chOff x="1076965" y="2143057"/>
            <a:chExt cx="3841525" cy="452751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9" b="100000" l="0" r="99554">
                          <a14:foregroundMark x1="31696" y1="56061" x2="33036" y2="84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6965" y="2143057"/>
              <a:ext cx="3841525" cy="452751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/>
          </p:nvSpPr>
          <p:spPr>
            <a:xfrm>
              <a:off x="1667305" y="2390822"/>
              <a:ext cx="2393782" cy="1738366"/>
            </a:xfrm>
            <a:custGeom>
              <a:avLst/>
              <a:gdLst>
                <a:gd name="connsiteX0" fmla="*/ 349624 w 2218765"/>
                <a:gd name="connsiteY0" fmla="*/ 322730 h 1734671"/>
                <a:gd name="connsiteX1" fmla="*/ 26894 w 2218765"/>
                <a:gd name="connsiteY1" fmla="*/ 645459 h 1734671"/>
                <a:gd name="connsiteX2" fmla="*/ 0 w 2218765"/>
                <a:gd name="connsiteY2" fmla="*/ 874059 h 1734671"/>
                <a:gd name="connsiteX3" fmla="*/ 13447 w 2218765"/>
                <a:gd name="connsiteY3" fmla="*/ 1264024 h 1734671"/>
                <a:gd name="connsiteX4" fmla="*/ 268941 w 2218765"/>
                <a:gd name="connsiteY4" fmla="*/ 1573306 h 1734671"/>
                <a:gd name="connsiteX5" fmla="*/ 645459 w 2218765"/>
                <a:gd name="connsiteY5" fmla="*/ 1734671 h 1734671"/>
                <a:gd name="connsiteX6" fmla="*/ 1385047 w 2218765"/>
                <a:gd name="connsiteY6" fmla="*/ 1707777 h 1734671"/>
                <a:gd name="connsiteX7" fmla="*/ 1801906 w 2218765"/>
                <a:gd name="connsiteY7" fmla="*/ 1532965 h 1734671"/>
                <a:gd name="connsiteX8" fmla="*/ 2057400 w 2218765"/>
                <a:gd name="connsiteY8" fmla="*/ 1223683 h 1734671"/>
                <a:gd name="connsiteX9" fmla="*/ 2218765 w 2218765"/>
                <a:gd name="connsiteY9" fmla="*/ 874059 h 1734671"/>
                <a:gd name="connsiteX10" fmla="*/ 2164977 w 2218765"/>
                <a:gd name="connsiteY10" fmla="*/ 685800 h 1734671"/>
                <a:gd name="connsiteX11" fmla="*/ 1519518 w 2218765"/>
                <a:gd name="connsiteY11" fmla="*/ 121024 h 1734671"/>
                <a:gd name="connsiteX12" fmla="*/ 1237130 w 2218765"/>
                <a:gd name="connsiteY12" fmla="*/ 40341 h 1734671"/>
                <a:gd name="connsiteX13" fmla="*/ 793377 w 2218765"/>
                <a:gd name="connsiteY13" fmla="*/ 0 h 1734671"/>
                <a:gd name="connsiteX14" fmla="*/ 510988 w 2218765"/>
                <a:gd name="connsiteY14" fmla="*/ 121024 h 1734671"/>
                <a:gd name="connsiteX15" fmla="*/ 349624 w 2218765"/>
                <a:gd name="connsiteY15" fmla="*/ 322730 h 1734671"/>
                <a:gd name="connsiteX0-1" fmla="*/ 349624 w 2218765"/>
                <a:gd name="connsiteY0-2" fmla="*/ 322730 h 1734671"/>
                <a:gd name="connsiteX1-3" fmla="*/ 26894 w 2218765"/>
                <a:gd name="connsiteY1-4" fmla="*/ 645459 h 1734671"/>
                <a:gd name="connsiteX2-5" fmla="*/ 0 w 2218765"/>
                <a:gd name="connsiteY2-6" fmla="*/ 874059 h 1734671"/>
                <a:gd name="connsiteX3-7" fmla="*/ 13447 w 2218765"/>
                <a:gd name="connsiteY3-8" fmla="*/ 1264024 h 1734671"/>
                <a:gd name="connsiteX4-9" fmla="*/ 268941 w 2218765"/>
                <a:gd name="connsiteY4-10" fmla="*/ 1573306 h 1734671"/>
                <a:gd name="connsiteX5-11" fmla="*/ 645459 w 2218765"/>
                <a:gd name="connsiteY5-12" fmla="*/ 1734671 h 1734671"/>
                <a:gd name="connsiteX6-13" fmla="*/ 1385047 w 2218765"/>
                <a:gd name="connsiteY6-14" fmla="*/ 1707777 h 1734671"/>
                <a:gd name="connsiteX7-15" fmla="*/ 1801906 w 2218765"/>
                <a:gd name="connsiteY7-16" fmla="*/ 1532965 h 1734671"/>
                <a:gd name="connsiteX8-17" fmla="*/ 2057400 w 2218765"/>
                <a:gd name="connsiteY8-18" fmla="*/ 1223683 h 1734671"/>
                <a:gd name="connsiteX9-19" fmla="*/ 2218765 w 2218765"/>
                <a:gd name="connsiteY9-20" fmla="*/ 874059 h 1734671"/>
                <a:gd name="connsiteX10-21" fmla="*/ 2164977 w 2218765"/>
                <a:gd name="connsiteY10-22" fmla="*/ 685800 h 1734671"/>
                <a:gd name="connsiteX11-23" fmla="*/ 1519518 w 2218765"/>
                <a:gd name="connsiteY11-24" fmla="*/ 121024 h 1734671"/>
                <a:gd name="connsiteX12-25" fmla="*/ 1237130 w 2218765"/>
                <a:gd name="connsiteY12-26" fmla="*/ 40341 h 1734671"/>
                <a:gd name="connsiteX13-27" fmla="*/ 793377 w 2218765"/>
                <a:gd name="connsiteY13-28" fmla="*/ 0 h 1734671"/>
                <a:gd name="connsiteX14-29" fmla="*/ 510988 w 2218765"/>
                <a:gd name="connsiteY14-30" fmla="*/ 121024 h 1734671"/>
                <a:gd name="connsiteX15-31" fmla="*/ 349624 w 2218765"/>
                <a:gd name="connsiteY15-32" fmla="*/ 322730 h 1734671"/>
                <a:gd name="connsiteX0-33" fmla="*/ 349624 w 2218765"/>
                <a:gd name="connsiteY0-34" fmla="*/ 322730 h 1734671"/>
                <a:gd name="connsiteX1-35" fmla="*/ 26894 w 2218765"/>
                <a:gd name="connsiteY1-36" fmla="*/ 645459 h 1734671"/>
                <a:gd name="connsiteX2-37" fmla="*/ 0 w 2218765"/>
                <a:gd name="connsiteY2-38" fmla="*/ 874059 h 1734671"/>
                <a:gd name="connsiteX3-39" fmla="*/ 13447 w 2218765"/>
                <a:gd name="connsiteY3-40" fmla="*/ 1264024 h 1734671"/>
                <a:gd name="connsiteX4-41" fmla="*/ 268941 w 2218765"/>
                <a:gd name="connsiteY4-42" fmla="*/ 1573306 h 1734671"/>
                <a:gd name="connsiteX5-43" fmla="*/ 645459 w 2218765"/>
                <a:gd name="connsiteY5-44" fmla="*/ 1734671 h 1734671"/>
                <a:gd name="connsiteX6-45" fmla="*/ 1385047 w 2218765"/>
                <a:gd name="connsiteY6-46" fmla="*/ 1707777 h 1734671"/>
                <a:gd name="connsiteX7-47" fmla="*/ 1801906 w 2218765"/>
                <a:gd name="connsiteY7-48" fmla="*/ 1532965 h 1734671"/>
                <a:gd name="connsiteX8-49" fmla="*/ 2057400 w 2218765"/>
                <a:gd name="connsiteY8-50" fmla="*/ 1223683 h 1734671"/>
                <a:gd name="connsiteX9-51" fmla="*/ 2218765 w 2218765"/>
                <a:gd name="connsiteY9-52" fmla="*/ 874059 h 1734671"/>
                <a:gd name="connsiteX10-53" fmla="*/ 2164977 w 2218765"/>
                <a:gd name="connsiteY10-54" fmla="*/ 685800 h 1734671"/>
                <a:gd name="connsiteX11-55" fmla="*/ 1519518 w 2218765"/>
                <a:gd name="connsiteY11-56" fmla="*/ 121024 h 1734671"/>
                <a:gd name="connsiteX12-57" fmla="*/ 1237130 w 2218765"/>
                <a:gd name="connsiteY12-58" fmla="*/ 40341 h 1734671"/>
                <a:gd name="connsiteX13-59" fmla="*/ 793377 w 2218765"/>
                <a:gd name="connsiteY13-60" fmla="*/ 0 h 1734671"/>
                <a:gd name="connsiteX14-61" fmla="*/ 510988 w 2218765"/>
                <a:gd name="connsiteY14-62" fmla="*/ 121024 h 1734671"/>
                <a:gd name="connsiteX15-63" fmla="*/ 349624 w 2218765"/>
                <a:gd name="connsiteY15-64" fmla="*/ 322730 h 1734671"/>
                <a:gd name="connsiteX0-65" fmla="*/ 349624 w 2218765"/>
                <a:gd name="connsiteY0-66" fmla="*/ 322730 h 1734671"/>
                <a:gd name="connsiteX1-67" fmla="*/ 26894 w 2218765"/>
                <a:gd name="connsiteY1-68" fmla="*/ 645459 h 1734671"/>
                <a:gd name="connsiteX2-69" fmla="*/ 0 w 2218765"/>
                <a:gd name="connsiteY2-70" fmla="*/ 874059 h 1734671"/>
                <a:gd name="connsiteX3-71" fmla="*/ 13447 w 2218765"/>
                <a:gd name="connsiteY3-72" fmla="*/ 1264024 h 1734671"/>
                <a:gd name="connsiteX4-73" fmla="*/ 268941 w 2218765"/>
                <a:gd name="connsiteY4-74" fmla="*/ 1573306 h 1734671"/>
                <a:gd name="connsiteX5-75" fmla="*/ 645459 w 2218765"/>
                <a:gd name="connsiteY5-76" fmla="*/ 1734671 h 1734671"/>
                <a:gd name="connsiteX6-77" fmla="*/ 1385047 w 2218765"/>
                <a:gd name="connsiteY6-78" fmla="*/ 1707777 h 1734671"/>
                <a:gd name="connsiteX7-79" fmla="*/ 1801906 w 2218765"/>
                <a:gd name="connsiteY7-80" fmla="*/ 1532965 h 1734671"/>
                <a:gd name="connsiteX8-81" fmla="*/ 2057400 w 2218765"/>
                <a:gd name="connsiteY8-82" fmla="*/ 1223683 h 1734671"/>
                <a:gd name="connsiteX9-83" fmla="*/ 2218765 w 2218765"/>
                <a:gd name="connsiteY9-84" fmla="*/ 874059 h 1734671"/>
                <a:gd name="connsiteX10-85" fmla="*/ 2164977 w 2218765"/>
                <a:gd name="connsiteY10-86" fmla="*/ 685800 h 1734671"/>
                <a:gd name="connsiteX11-87" fmla="*/ 1519518 w 2218765"/>
                <a:gd name="connsiteY11-88" fmla="*/ 121024 h 1734671"/>
                <a:gd name="connsiteX12-89" fmla="*/ 1237130 w 2218765"/>
                <a:gd name="connsiteY12-90" fmla="*/ 40341 h 1734671"/>
                <a:gd name="connsiteX13-91" fmla="*/ 793377 w 2218765"/>
                <a:gd name="connsiteY13-92" fmla="*/ 0 h 1734671"/>
                <a:gd name="connsiteX14-93" fmla="*/ 510988 w 2218765"/>
                <a:gd name="connsiteY14-94" fmla="*/ 121024 h 1734671"/>
                <a:gd name="connsiteX15-95" fmla="*/ 349624 w 2218765"/>
                <a:gd name="connsiteY15-96" fmla="*/ 322730 h 1734671"/>
                <a:gd name="connsiteX0-97" fmla="*/ 363205 w 2232346"/>
                <a:gd name="connsiteY0-98" fmla="*/ 322730 h 1734671"/>
                <a:gd name="connsiteX1-99" fmla="*/ 40475 w 2232346"/>
                <a:gd name="connsiteY1-100" fmla="*/ 645459 h 1734671"/>
                <a:gd name="connsiteX2-101" fmla="*/ 13581 w 2232346"/>
                <a:gd name="connsiteY2-102" fmla="*/ 874059 h 1734671"/>
                <a:gd name="connsiteX3-103" fmla="*/ 27028 w 2232346"/>
                <a:gd name="connsiteY3-104" fmla="*/ 1264024 h 1734671"/>
                <a:gd name="connsiteX4-105" fmla="*/ 282522 w 2232346"/>
                <a:gd name="connsiteY4-106" fmla="*/ 1573306 h 1734671"/>
                <a:gd name="connsiteX5-107" fmla="*/ 659040 w 2232346"/>
                <a:gd name="connsiteY5-108" fmla="*/ 1734671 h 1734671"/>
                <a:gd name="connsiteX6-109" fmla="*/ 1398628 w 2232346"/>
                <a:gd name="connsiteY6-110" fmla="*/ 1707777 h 1734671"/>
                <a:gd name="connsiteX7-111" fmla="*/ 1815487 w 2232346"/>
                <a:gd name="connsiteY7-112" fmla="*/ 1532965 h 1734671"/>
                <a:gd name="connsiteX8-113" fmla="*/ 2070981 w 2232346"/>
                <a:gd name="connsiteY8-114" fmla="*/ 1223683 h 1734671"/>
                <a:gd name="connsiteX9-115" fmla="*/ 2232346 w 2232346"/>
                <a:gd name="connsiteY9-116" fmla="*/ 874059 h 1734671"/>
                <a:gd name="connsiteX10-117" fmla="*/ 2178558 w 2232346"/>
                <a:gd name="connsiteY10-118" fmla="*/ 685800 h 1734671"/>
                <a:gd name="connsiteX11-119" fmla="*/ 1533099 w 2232346"/>
                <a:gd name="connsiteY11-120" fmla="*/ 121024 h 1734671"/>
                <a:gd name="connsiteX12-121" fmla="*/ 1250711 w 2232346"/>
                <a:gd name="connsiteY12-122" fmla="*/ 40341 h 1734671"/>
                <a:gd name="connsiteX13-123" fmla="*/ 806958 w 2232346"/>
                <a:gd name="connsiteY13-124" fmla="*/ 0 h 1734671"/>
                <a:gd name="connsiteX14-125" fmla="*/ 524569 w 2232346"/>
                <a:gd name="connsiteY14-126" fmla="*/ 121024 h 1734671"/>
                <a:gd name="connsiteX15-127" fmla="*/ 363205 w 2232346"/>
                <a:gd name="connsiteY15-128" fmla="*/ 322730 h 1734671"/>
                <a:gd name="connsiteX0-129" fmla="*/ 378450 w 2247591"/>
                <a:gd name="connsiteY0-130" fmla="*/ 322730 h 1734671"/>
                <a:gd name="connsiteX1-131" fmla="*/ 55720 w 2247591"/>
                <a:gd name="connsiteY1-132" fmla="*/ 645459 h 1734671"/>
                <a:gd name="connsiteX2-133" fmla="*/ 28826 w 2247591"/>
                <a:gd name="connsiteY2-134" fmla="*/ 874059 h 1734671"/>
                <a:gd name="connsiteX3-135" fmla="*/ 42273 w 2247591"/>
                <a:gd name="connsiteY3-136" fmla="*/ 1264024 h 1734671"/>
                <a:gd name="connsiteX4-137" fmla="*/ 297767 w 2247591"/>
                <a:gd name="connsiteY4-138" fmla="*/ 1573306 h 1734671"/>
                <a:gd name="connsiteX5-139" fmla="*/ 674285 w 2247591"/>
                <a:gd name="connsiteY5-140" fmla="*/ 1734671 h 1734671"/>
                <a:gd name="connsiteX6-141" fmla="*/ 1413873 w 2247591"/>
                <a:gd name="connsiteY6-142" fmla="*/ 1707777 h 1734671"/>
                <a:gd name="connsiteX7-143" fmla="*/ 1830732 w 2247591"/>
                <a:gd name="connsiteY7-144" fmla="*/ 1532965 h 1734671"/>
                <a:gd name="connsiteX8-145" fmla="*/ 2086226 w 2247591"/>
                <a:gd name="connsiteY8-146" fmla="*/ 1223683 h 1734671"/>
                <a:gd name="connsiteX9-147" fmla="*/ 2247591 w 2247591"/>
                <a:gd name="connsiteY9-148" fmla="*/ 874059 h 1734671"/>
                <a:gd name="connsiteX10-149" fmla="*/ 2193803 w 2247591"/>
                <a:gd name="connsiteY10-150" fmla="*/ 685800 h 1734671"/>
                <a:gd name="connsiteX11-151" fmla="*/ 1548344 w 2247591"/>
                <a:gd name="connsiteY11-152" fmla="*/ 121024 h 1734671"/>
                <a:gd name="connsiteX12-153" fmla="*/ 1265956 w 2247591"/>
                <a:gd name="connsiteY12-154" fmla="*/ 40341 h 1734671"/>
                <a:gd name="connsiteX13-155" fmla="*/ 822203 w 2247591"/>
                <a:gd name="connsiteY13-156" fmla="*/ 0 h 1734671"/>
                <a:gd name="connsiteX14-157" fmla="*/ 539814 w 2247591"/>
                <a:gd name="connsiteY14-158" fmla="*/ 121024 h 1734671"/>
                <a:gd name="connsiteX15-159" fmla="*/ 378450 w 2247591"/>
                <a:gd name="connsiteY15-160" fmla="*/ 322730 h 1734671"/>
                <a:gd name="connsiteX0-161" fmla="*/ 378450 w 2247591"/>
                <a:gd name="connsiteY0-162" fmla="*/ 322730 h 1734671"/>
                <a:gd name="connsiteX1-163" fmla="*/ 55720 w 2247591"/>
                <a:gd name="connsiteY1-164" fmla="*/ 645459 h 1734671"/>
                <a:gd name="connsiteX2-165" fmla="*/ 28826 w 2247591"/>
                <a:gd name="connsiteY2-166" fmla="*/ 874059 h 1734671"/>
                <a:gd name="connsiteX3-167" fmla="*/ 42273 w 2247591"/>
                <a:gd name="connsiteY3-168" fmla="*/ 1264024 h 1734671"/>
                <a:gd name="connsiteX4-169" fmla="*/ 297767 w 2247591"/>
                <a:gd name="connsiteY4-170" fmla="*/ 1573306 h 1734671"/>
                <a:gd name="connsiteX5-171" fmla="*/ 674285 w 2247591"/>
                <a:gd name="connsiteY5-172" fmla="*/ 1734671 h 1734671"/>
                <a:gd name="connsiteX6-173" fmla="*/ 1413873 w 2247591"/>
                <a:gd name="connsiteY6-174" fmla="*/ 1707777 h 1734671"/>
                <a:gd name="connsiteX7-175" fmla="*/ 1830732 w 2247591"/>
                <a:gd name="connsiteY7-176" fmla="*/ 1532965 h 1734671"/>
                <a:gd name="connsiteX8-177" fmla="*/ 2086226 w 2247591"/>
                <a:gd name="connsiteY8-178" fmla="*/ 1223683 h 1734671"/>
                <a:gd name="connsiteX9-179" fmla="*/ 2247591 w 2247591"/>
                <a:gd name="connsiteY9-180" fmla="*/ 874059 h 1734671"/>
                <a:gd name="connsiteX10-181" fmla="*/ 2193803 w 2247591"/>
                <a:gd name="connsiteY10-182" fmla="*/ 685800 h 1734671"/>
                <a:gd name="connsiteX11-183" fmla="*/ 1548344 w 2247591"/>
                <a:gd name="connsiteY11-184" fmla="*/ 121024 h 1734671"/>
                <a:gd name="connsiteX12-185" fmla="*/ 1265956 w 2247591"/>
                <a:gd name="connsiteY12-186" fmla="*/ 40341 h 1734671"/>
                <a:gd name="connsiteX13-187" fmla="*/ 822203 w 2247591"/>
                <a:gd name="connsiteY13-188" fmla="*/ 0 h 1734671"/>
                <a:gd name="connsiteX14-189" fmla="*/ 539814 w 2247591"/>
                <a:gd name="connsiteY14-190" fmla="*/ 121024 h 1734671"/>
                <a:gd name="connsiteX15-191" fmla="*/ 378450 w 2247591"/>
                <a:gd name="connsiteY15-192" fmla="*/ 322730 h 1734671"/>
                <a:gd name="connsiteX0-193" fmla="*/ 378450 w 2247591"/>
                <a:gd name="connsiteY0-194" fmla="*/ 322730 h 1735279"/>
                <a:gd name="connsiteX1-195" fmla="*/ 55720 w 2247591"/>
                <a:gd name="connsiteY1-196" fmla="*/ 645459 h 1735279"/>
                <a:gd name="connsiteX2-197" fmla="*/ 28826 w 2247591"/>
                <a:gd name="connsiteY2-198" fmla="*/ 874059 h 1735279"/>
                <a:gd name="connsiteX3-199" fmla="*/ 42273 w 2247591"/>
                <a:gd name="connsiteY3-200" fmla="*/ 1264024 h 1735279"/>
                <a:gd name="connsiteX4-201" fmla="*/ 297767 w 2247591"/>
                <a:gd name="connsiteY4-202" fmla="*/ 1573306 h 1735279"/>
                <a:gd name="connsiteX5-203" fmla="*/ 674285 w 2247591"/>
                <a:gd name="connsiteY5-204" fmla="*/ 1734671 h 1735279"/>
                <a:gd name="connsiteX6-205" fmla="*/ 1413873 w 2247591"/>
                <a:gd name="connsiteY6-206" fmla="*/ 1707777 h 1735279"/>
                <a:gd name="connsiteX7-207" fmla="*/ 1830732 w 2247591"/>
                <a:gd name="connsiteY7-208" fmla="*/ 1532965 h 1735279"/>
                <a:gd name="connsiteX8-209" fmla="*/ 2086226 w 2247591"/>
                <a:gd name="connsiteY8-210" fmla="*/ 1223683 h 1735279"/>
                <a:gd name="connsiteX9-211" fmla="*/ 2247591 w 2247591"/>
                <a:gd name="connsiteY9-212" fmla="*/ 874059 h 1735279"/>
                <a:gd name="connsiteX10-213" fmla="*/ 2193803 w 2247591"/>
                <a:gd name="connsiteY10-214" fmla="*/ 685800 h 1735279"/>
                <a:gd name="connsiteX11-215" fmla="*/ 1548344 w 2247591"/>
                <a:gd name="connsiteY11-216" fmla="*/ 121024 h 1735279"/>
                <a:gd name="connsiteX12-217" fmla="*/ 1265956 w 2247591"/>
                <a:gd name="connsiteY12-218" fmla="*/ 40341 h 1735279"/>
                <a:gd name="connsiteX13-219" fmla="*/ 822203 w 2247591"/>
                <a:gd name="connsiteY13-220" fmla="*/ 0 h 1735279"/>
                <a:gd name="connsiteX14-221" fmla="*/ 539814 w 2247591"/>
                <a:gd name="connsiteY14-222" fmla="*/ 121024 h 1735279"/>
                <a:gd name="connsiteX15-223" fmla="*/ 378450 w 2247591"/>
                <a:gd name="connsiteY15-224" fmla="*/ 322730 h 1735279"/>
                <a:gd name="connsiteX0-225" fmla="*/ 378450 w 2247591"/>
                <a:gd name="connsiteY0-226" fmla="*/ 322730 h 1735279"/>
                <a:gd name="connsiteX1-227" fmla="*/ 55720 w 2247591"/>
                <a:gd name="connsiteY1-228" fmla="*/ 645459 h 1735279"/>
                <a:gd name="connsiteX2-229" fmla="*/ 28826 w 2247591"/>
                <a:gd name="connsiteY2-230" fmla="*/ 874059 h 1735279"/>
                <a:gd name="connsiteX3-231" fmla="*/ 42273 w 2247591"/>
                <a:gd name="connsiteY3-232" fmla="*/ 1264024 h 1735279"/>
                <a:gd name="connsiteX4-233" fmla="*/ 297767 w 2247591"/>
                <a:gd name="connsiteY4-234" fmla="*/ 1573306 h 1735279"/>
                <a:gd name="connsiteX5-235" fmla="*/ 674285 w 2247591"/>
                <a:gd name="connsiteY5-236" fmla="*/ 1734671 h 1735279"/>
                <a:gd name="connsiteX6-237" fmla="*/ 1413873 w 2247591"/>
                <a:gd name="connsiteY6-238" fmla="*/ 1707777 h 1735279"/>
                <a:gd name="connsiteX7-239" fmla="*/ 1830732 w 2247591"/>
                <a:gd name="connsiteY7-240" fmla="*/ 1532965 h 1735279"/>
                <a:gd name="connsiteX8-241" fmla="*/ 2086226 w 2247591"/>
                <a:gd name="connsiteY8-242" fmla="*/ 1223683 h 1735279"/>
                <a:gd name="connsiteX9-243" fmla="*/ 2247591 w 2247591"/>
                <a:gd name="connsiteY9-244" fmla="*/ 874059 h 1735279"/>
                <a:gd name="connsiteX10-245" fmla="*/ 2193803 w 2247591"/>
                <a:gd name="connsiteY10-246" fmla="*/ 685800 h 1735279"/>
                <a:gd name="connsiteX11-247" fmla="*/ 1548344 w 2247591"/>
                <a:gd name="connsiteY11-248" fmla="*/ 121024 h 1735279"/>
                <a:gd name="connsiteX12-249" fmla="*/ 1265956 w 2247591"/>
                <a:gd name="connsiteY12-250" fmla="*/ 40341 h 1735279"/>
                <a:gd name="connsiteX13-251" fmla="*/ 822203 w 2247591"/>
                <a:gd name="connsiteY13-252" fmla="*/ 0 h 1735279"/>
                <a:gd name="connsiteX14-253" fmla="*/ 539814 w 2247591"/>
                <a:gd name="connsiteY14-254" fmla="*/ 121024 h 1735279"/>
                <a:gd name="connsiteX15-255" fmla="*/ 378450 w 2247591"/>
                <a:gd name="connsiteY15-256" fmla="*/ 322730 h 1735279"/>
                <a:gd name="connsiteX0-257" fmla="*/ 378450 w 2247591"/>
                <a:gd name="connsiteY0-258" fmla="*/ 322730 h 1735279"/>
                <a:gd name="connsiteX1-259" fmla="*/ 55720 w 2247591"/>
                <a:gd name="connsiteY1-260" fmla="*/ 645459 h 1735279"/>
                <a:gd name="connsiteX2-261" fmla="*/ 28826 w 2247591"/>
                <a:gd name="connsiteY2-262" fmla="*/ 874059 h 1735279"/>
                <a:gd name="connsiteX3-263" fmla="*/ 42273 w 2247591"/>
                <a:gd name="connsiteY3-264" fmla="*/ 1264024 h 1735279"/>
                <a:gd name="connsiteX4-265" fmla="*/ 297767 w 2247591"/>
                <a:gd name="connsiteY4-266" fmla="*/ 1573306 h 1735279"/>
                <a:gd name="connsiteX5-267" fmla="*/ 674285 w 2247591"/>
                <a:gd name="connsiteY5-268" fmla="*/ 1734671 h 1735279"/>
                <a:gd name="connsiteX6-269" fmla="*/ 1413873 w 2247591"/>
                <a:gd name="connsiteY6-270" fmla="*/ 1707777 h 1735279"/>
                <a:gd name="connsiteX7-271" fmla="*/ 1830732 w 2247591"/>
                <a:gd name="connsiteY7-272" fmla="*/ 1532965 h 1735279"/>
                <a:gd name="connsiteX8-273" fmla="*/ 2086226 w 2247591"/>
                <a:gd name="connsiteY8-274" fmla="*/ 1223683 h 1735279"/>
                <a:gd name="connsiteX9-275" fmla="*/ 2247591 w 2247591"/>
                <a:gd name="connsiteY9-276" fmla="*/ 874059 h 1735279"/>
                <a:gd name="connsiteX10-277" fmla="*/ 2193803 w 2247591"/>
                <a:gd name="connsiteY10-278" fmla="*/ 685800 h 1735279"/>
                <a:gd name="connsiteX11-279" fmla="*/ 1548344 w 2247591"/>
                <a:gd name="connsiteY11-280" fmla="*/ 121024 h 1735279"/>
                <a:gd name="connsiteX12-281" fmla="*/ 1265956 w 2247591"/>
                <a:gd name="connsiteY12-282" fmla="*/ 40341 h 1735279"/>
                <a:gd name="connsiteX13-283" fmla="*/ 822203 w 2247591"/>
                <a:gd name="connsiteY13-284" fmla="*/ 0 h 1735279"/>
                <a:gd name="connsiteX14-285" fmla="*/ 539814 w 2247591"/>
                <a:gd name="connsiteY14-286" fmla="*/ 121024 h 1735279"/>
                <a:gd name="connsiteX15-287" fmla="*/ 378450 w 2247591"/>
                <a:gd name="connsiteY15-288" fmla="*/ 322730 h 1735279"/>
                <a:gd name="connsiteX0-289" fmla="*/ 378450 w 2247591"/>
                <a:gd name="connsiteY0-290" fmla="*/ 322730 h 1735279"/>
                <a:gd name="connsiteX1-291" fmla="*/ 55720 w 2247591"/>
                <a:gd name="connsiteY1-292" fmla="*/ 645459 h 1735279"/>
                <a:gd name="connsiteX2-293" fmla="*/ 28826 w 2247591"/>
                <a:gd name="connsiteY2-294" fmla="*/ 874059 h 1735279"/>
                <a:gd name="connsiteX3-295" fmla="*/ 42273 w 2247591"/>
                <a:gd name="connsiteY3-296" fmla="*/ 1264024 h 1735279"/>
                <a:gd name="connsiteX4-297" fmla="*/ 297767 w 2247591"/>
                <a:gd name="connsiteY4-298" fmla="*/ 1573306 h 1735279"/>
                <a:gd name="connsiteX5-299" fmla="*/ 674285 w 2247591"/>
                <a:gd name="connsiteY5-300" fmla="*/ 1734671 h 1735279"/>
                <a:gd name="connsiteX6-301" fmla="*/ 1413873 w 2247591"/>
                <a:gd name="connsiteY6-302" fmla="*/ 1707777 h 1735279"/>
                <a:gd name="connsiteX7-303" fmla="*/ 1830732 w 2247591"/>
                <a:gd name="connsiteY7-304" fmla="*/ 1532965 h 1735279"/>
                <a:gd name="connsiteX8-305" fmla="*/ 2086226 w 2247591"/>
                <a:gd name="connsiteY8-306" fmla="*/ 1223683 h 1735279"/>
                <a:gd name="connsiteX9-307" fmla="*/ 2247591 w 2247591"/>
                <a:gd name="connsiteY9-308" fmla="*/ 874059 h 1735279"/>
                <a:gd name="connsiteX10-309" fmla="*/ 2193803 w 2247591"/>
                <a:gd name="connsiteY10-310" fmla="*/ 685800 h 1735279"/>
                <a:gd name="connsiteX11-311" fmla="*/ 1548344 w 2247591"/>
                <a:gd name="connsiteY11-312" fmla="*/ 121024 h 1735279"/>
                <a:gd name="connsiteX12-313" fmla="*/ 1265956 w 2247591"/>
                <a:gd name="connsiteY12-314" fmla="*/ 40341 h 1735279"/>
                <a:gd name="connsiteX13-315" fmla="*/ 822203 w 2247591"/>
                <a:gd name="connsiteY13-316" fmla="*/ 0 h 1735279"/>
                <a:gd name="connsiteX14-317" fmla="*/ 539814 w 2247591"/>
                <a:gd name="connsiteY14-318" fmla="*/ 121024 h 1735279"/>
                <a:gd name="connsiteX15-319" fmla="*/ 378450 w 2247591"/>
                <a:gd name="connsiteY15-320" fmla="*/ 322730 h 1735279"/>
                <a:gd name="connsiteX0-321" fmla="*/ 378450 w 2247591"/>
                <a:gd name="connsiteY0-322" fmla="*/ 322730 h 1735279"/>
                <a:gd name="connsiteX1-323" fmla="*/ 55720 w 2247591"/>
                <a:gd name="connsiteY1-324" fmla="*/ 645459 h 1735279"/>
                <a:gd name="connsiteX2-325" fmla="*/ 28826 w 2247591"/>
                <a:gd name="connsiteY2-326" fmla="*/ 874059 h 1735279"/>
                <a:gd name="connsiteX3-327" fmla="*/ 42273 w 2247591"/>
                <a:gd name="connsiteY3-328" fmla="*/ 1264024 h 1735279"/>
                <a:gd name="connsiteX4-329" fmla="*/ 297767 w 2247591"/>
                <a:gd name="connsiteY4-330" fmla="*/ 1573306 h 1735279"/>
                <a:gd name="connsiteX5-331" fmla="*/ 674285 w 2247591"/>
                <a:gd name="connsiteY5-332" fmla="*/ 1734671 h 1735279"/>
                <a:gd name="connsiteX6-333" fmla="*/ 1413873 w 2247591"/>
                <a:gd name="connsiteY6-334" fmla="*/ 1707777 h 1735279"/>
                <a:gd name="connsiteX7-335" fmla="*/ 1830732 w 2247591"/>
                <a:gd name="connsiteY7-336" fmla="*/ 1532965 h 1735279"/>
                <a:gd name="connsiteX8-337" fmla="*/ 2086226 w 2247591"/>
                <a:gd name="connsiteY8-338" fmla="*/ 1223683 h 1735279"/>
                <a:gd name="connsiteX9-339" fmla="*/ 2247591 w 2247591"/>
                <a:gd name="connsiteY9-340" fmla="*/ 874059 h 1735279"/>
                <a:gd name="connsiteX10-341" fmla="*/ 2193803 w 2247591"/>
                <a:gd name="connsiteY10-342" fmla="*/ 685800 h 1735279"/>
                <a:gd name="connsiteX11-343" fmla="*/ 1548344 w 2247591"/>
                <a:gd name="connsiteY11-344" fmla="*/ 121024 h 1735279"/>
                <a:gd name="connsiteX12-345" fmla="*/ 1265956 w 2247591"/>
                <a:gd name="connsiteY12-346" fmla="*/ 40341 h 1735279"/>
                <a:gd name="connsiteX13-347" fmla="*/ 822203 w 2247591"/>
                <a:gd name="connsiteY13-348" fmla="*/ 0 h 1735279"/>
                <a:gd name="connsiteX14-349" fmla="*/ 539814 w 2247591"/>
                <a:gd name="connsiteY14-350" fmla="*/ 121024 h 1735279"/>
                <a:gd name="connsiteX15-351" fmla="*/ 378450 w 2247591"/>
                <a:gd name="connsiteY15-352" fmla="*/ 322730 h 1735279"/>
                <a:gd name="connsiteX0-353" fmla="*/ 378450 w 2247591"/>
                <a:gd name="connsiteY0-354" fmla="*/ 322730 h 1735279"/>
                <a:gd name="connsiteX1-355" fmla="*/ 55720 w 2247591"/>
                <a:gd name="connsiteY1-356" fmla="*/ 645459 h 1735279"/>
                <a:gd name="connsiteX2-357" fmla="*/ 28826 w 2247591"/>
                <a:gd name="connsiteY2-358" fmla="*/ 874059 h 1735279"/>
                <a:gd name="connsiteX3-359" fmla="*/ 42273 w 2247591"/>
                <a:gd name="connsiteY3-360" fmla="*/ 1264024 h 1735279"/>
                <a:gd name="connsiteX4-361" fmla="*/ 297767 w 2247591"/>
                <a:gd name="connsiteY4-362" fmla="*/ 1573306 h 1735279"/>
                <a:gd name="connsiteX5-363" fmla="*/ 674285 w 2247591"/>
                <a:gd name="connsiteY5-364" fmla="*/ 1734671 h 1735279"/>
                <a:gd name="connsiteX6-365" fmla="*/ 1413873 w 2247591"/>
                <a:gd name="connsiteY6-366" fmla="*/ 1707777 h 1735279"/>
                <a:gd name="connsiteX7-367" fmla="*/ 1830732 w 2247591"/>
                <a:gd name="connsiteY7-368" fmla="*/ 1532965 h 1735279"/>
                <a:gd name="connsiteX8-369" fmla="*/ 2086226 w 2247591"/>
                <a:gd name="connsiteY8-370" fmla="*/ 1223683 h 1735279"/>
                <a:gd name="connsiteX9-371" fmla="*/ 2247591 w 2247591"/>
                <a:gd name="connsiteY9-372" fmla="*/ 874059 h 1735279"/>
                <a:gd name="connsiteX10-373" fmla="*/ 2193803 w 2247591"/>
                <a:gd name="connsiteY10-374" fmla="*/ 685800 h 1735279"/>
                <a:gd name="connsiteX11-375" fmla="*/ 1548344 w 2247591"/>
                <a:gd name="connsiteY11-376" fmla="*/ 121024 h 1735279"/>
                <a:gd name="connsiteX12-377" fmla="*/ 1265956 w 2247591"/>
                <a:gd name="connsiteY12-378" fmla="*/ 40341 h 1735279"/>
                <a:gd name="connsiteX13-379" fmla="*/ 822203 w 2247591"/>
                <a:gd name="connsiteY13-380" fmla="*/ 0 h 1735279"/>
                <a:gd name="connsiteX14-381" fmla="*/ 539814 w 2247591"/>
                <a:gd name="connsiteY14-382" fmla="*/ 121024 h 1735279"/>
                <a:gd name="connsiteX15-383" fmla="*/ 378450 w 2247591"/>
                <a:gd name="connsiteY15-384" fmla="*/ 322730 h 1735279"/>
                <a:gd name="connsiteX0-385" fmla="*/ 378450 w 2247591"/>
                <a:gd name="connsiteY0-386" fmla="*/ 326306 h 1738855"/>
                <a:gd name="connsiteX1-387" fmla="*/ 55720 w 2247591"/>
                <a:gd name="connsiteY1-388" fmla="*/ 649035 h 1738855"/>
                <a:gd name="connsiteX2-389" fmla="*/ 28826 w 2247591"/>
                <a:gd name="connsiteY2-390" fmla="*/ 877635 h 1738855"/>
                <a:gd name="connsiteX3-391" fmla="*/ 42273 w 2247591"/>
                <a:gd name="connsiteY3-392" fmla="*/ 1267600 h 1738855"/>
                <a:gd name="connsiteX4-393" fmla="*/ 297767 w 2247591"/>
                <a:gd name="connsiteY4-394" fmla="*/ 1576882 h 1738855"/>
                <a:gd name="connsiteX5-395" fmla="*/ 674285 w 2247591"/>
                <a:gd name="connsiteY5-396" fmla="*/ 1738247 h 1738855"/>
                <a:gd name="connsiteX6-397" fmla="*/ 1413873 w 2247591"/>
                <a:gd name="connsiteY6-398" fmla="*/ 1711353 h 1738855"/>
                <a:gd name="connsiteX7-399" fmla="*/ 1830732 w 2247591"/>
                <a:gd name="connsiteY7-400" fmla="*/ 1536541 h 1738855"/>
                <a:gd name="connsiteX8-401" fmla="*/ 2086226 w 2247591"/>
                <a:gd name="connsiteY8-402" fmla="*/ 1227259 h 1738855"/>
                <a:gd name="connsiteX9-403" fmla="*/ 2247591 w 2247591"/>
                <a:gd name="connsiteY9-404" fmla="*/ 877635 h 1738855"/>
                <a:gd name="connsiteX10-405" fmla="*/ 2193803 w 2247591"/>
                <a:gd name="connsiteY10-406" fmla="*/ 689376 h 1738855"/>
                <a:gd name="connsiteX11-407" fmla="*/ 1548344 w 2247591"/>
                <a:gd name="connsiteY11-408" fmla="*/ 124600 h 1738855"/>
                <a:gd name="connsiteX12-409" fmla="*/ 1265956 w 2247591"/>
                <a:gd name="connsiteY12-410" fmla="*/ 43917 h 1738855"/>
                <a:gd name="connsiteX13-411" fmla="*/ 822203 w 2247591"/>
                <a:gd name="connsiteY13-412" fmla="*/ 3576 h 1738855"/>
                <a:gd name="connsiteX14-413" fmla="*/ 539814 w 2247591"/>
                <a:gd name="connsiteY14-414" fmla="*/ 124600 h 1738855"/>
                <a:gd name="connsiteX15-415" fmla="*/ 378450 w 2247591"/>
                <a:gd name="connsiteY15-416" fmla="*/ 326306 h 1738855"/>
                <a:gd name="connsiteX0-417" fmla="*/ 378450 w 2247591"/>
                <a:gd name="connsiteY0-418" fmla="*/ 325818 h 1738367"/>
                <a:gd name="connsiteX1-419" fmla="*/ 55720 w 2247591"/>
                <a:gd name="connsiteY1-420" fmla="*/ 648547 h 1738367"/>
                <a:gd name="connsiteX2-421" fmla="*/ 28826 w 2247591"/>
                <a:gd name="connsiteY2-422" fmla="*/ 877147 h 1738367"/>
                <a:gd name="connsiteX3-423" fmla="*/ 42273 w 2247591"/>
                <a:gd name="connsiteY3-424" fmla="*/ 1267112 h 1738367"/>
                <a:gd name="connsiteX4-425" fmla="*/ 297767 w 2247591"/>
                <a:gd name="connsiteY4-426" fmla="*/ 1576394 h 1738367"/>
                <a:gd name="connsiteX5-427" fmla="*/ 674285 w 2247591"/>
                <a:gd name="connsiteY5-428" fmla="*/ 1737759 h 1738367"/>
                <a:gd name="connsiteX6-429" fmla="*/ 1413873 w 2247591"/>
                <a:gd name="connsiteY6-430" fmla="*/ 1710865 h 1738367"/>
                <a:gd name="connsiteX7-431" fmla="*/ 1830732 w 2247591"/>
                <a:gd name="connsiteY7-432" fmla="*/ 1536053 h 1738367"/>
                <a:gd name="connsiteX8-433" fmla="*/ 2086226 w 2247591"/>
                <a:gd name="connsiteY8-434" fmla="*/ 1226771 h 1738367"/>
                <a:gd name="connsiteX9-435" fmla="*/ 2247591 w 2247591"/>
                <a:gd name="connsiteY9-436" fmla="*/ 877147 h 1738367"/>
                <a:gd name="connsiteX10-437" fmla="*/ 2193803 w 2247591"/>
                <a:gd name="connsiteY10-438" fmla="*/ 688888 h 1738367"/>
                <a:gd name="connsiteX11-439" fmla="*/ 1548344 w 2247591"/>
                <a:gd name="connsiteY11-440" fmla="*/ 124112 h 1738367"/>
                <a:gd name="connsiteX12-441" fmla="*/ 1265956 w 2247591"/>
                <a:gd name="connsiteY12-442" fmla="*/ 43429 h 1738367"/>
                <a:gd name="connsiteX13-443" fmla="*/ 822203 w 2247591"/>
                <a:gd name="connsiteY13-444" fmla="*/ 3088 h 1738367"/>
                <a:gd name="connsiteX14-445" fmla="*/ 539814 w 2247591"/>
                <a:gd name="connsiteY14-446" fmla="*/ 124112 h 1738367"/>
                <a:gd name="connsiteX15-447" fmla="*/ 378450 w 2247591"/>
                <a:gd name="connsiteY15-448" fmla="*/ 325818 h 1738367"/>
                <a:gd name="connsiteX0-449" fmla="*/ 324661 w 2247591"/>
                <a:gd name="connsiteY0-450" fmla="*/ 325818 h 1738367"/>
                <a:gd name="connsiteX1-451" fmla="*/ 55720 w 2247591"/>
                <a:gd name="connsiteY1-452" fmla="*/ 648547 h 1738367"/>
                <a:gd name="connsiteX2-453" fmla="*/ 28826 w 2247591"/>
                <a:gd name="connsiteY2-454" fmla="*/ 877147 h 1738367"/>
                <a:gd name="connsiteX3-455" fmla="*/ 42273 w 2247591"/>
                <a:gd name="connsiteY3-456" fmla="*/ 1267112 h 1738367"/>
                <a:gd name="connsiteX4-457" fmla="*/ 297767 w 2247591"/>
                <a:gd name="connsiteY4-458" fmla="*/ 1576394 h 1738367"/>
                <a:gd name="connsiteX5-459" fmla="*/ 674285 w 2247591"/>
                <a:gd name="connsiteY5-460" fmla="*/ 1737759 h 1738367"/>
                <a:gd name="connsiteX6-461" fmla="*/ 1413873 w 2247591"/>
                <a:gd name="connsiteY6-462" fmla="*/ 1710865 h 1738367"/>
                <a:gd name="connsiteX7-463" fmla="*/ 1830732 w 2247591"/>
                <a:gd name="connsiteY7-464" fmla="*/ 1536053 h 1738367"/>
                <a:gd name="connsiteX8-465" fmla="*/ 2086226 w 2247591"/>
                <a:gd name="connsiteY8-466" fmla="*/ 1226771 h 1738367"/>
                <a:gd name="connsiteX9-467" fmla="*/ 2247591 w 2247591"/>
                <a:gd name="connsiteY9-468" fmla="*/ 877147 h 1738367"/>
                <a:gd name="connsiteX10-469" fmla="*/ 2193803 w 2247591"/>
                <a:gd name="connsiteY10-470" fmla="*/ 688888 h 1738367"/>
                <a:gd name="connsiteX11-471" fmla="*/ 1548344 w 2247591"/>
                <a:gd name="connsiteY11-472" fmla="*/ 124112 h 1738367"/>
                <a:gd name="connsiteX12-473" fmla="*/ 1265956 w 2247591"/>
                <a:gd name="connsiteY12-474" fmla="*/ 43429 h 1738367"/>
                <a:gd name="connsiteX13-475" fmla="*/ 822203 w 2247591"/>
                <a:gd name="connsiteY13-476" fmla="*/ 3088 h 1738367"/>
                <a:gd name="connsiteX14-477" fmla="*/ 539814 w 2247591"/>
                <a:gd name="connsiteY14-478" fmla="*/ 124112 h 1738367"/>
                <a:gd name="connsiteX15-479" fmla="*/ 324661 w 2247591"/>
                <a:gd name="connsiteY15-480" fmla="*/ 325818 h 1738367"/>
                <a:gd name="connsiteX0-481" fmla="*/ 349828 w 2272758"/>
                <a:gd name="connsiteY0-482" fmla="*/ 325818 h 1738367"/>
                <a:gd name="connsiteX1-483" fmla="*/ 80887 w 2272758"/>
                <a:gd name="connsiteY1-484" fmla="*/ 648547 h 1738367"/>
                <a:gd name="connsiteX2-485" fmla="*/ 205 w 2272758"/>
                <a:gd name="connsiteY2-486" fmla="*/ 877147 h 1738367"/>
                <a:gd name="connsiteX3-487" fmla="*/ 67440 w 2272758"/>
                <a:gd name="connsiteY3-488" fmla="*/ 1267112 h 1738367"/>
                <a:gd name="connsiteX4-489" fmla="*/ 322934 w 2272758"/>
                <a:gd name="connsiteY4-490" fmla="*/ 1576394 h 1738367"/>
                <a:gd name="connsiteX5-491" fmla="*/ 699452 w 2272758"/>
                <a:gd name="connsiteY5-492" fmla="*/ 1737759 h 1738367"/>
                <a:gd name="connsiteX6-493" fmla="*/ 1439040 w 2272758"/>
                <a:gd name="connsiteY6-494" fmla="*/ 1710865 h 1738367"/>
                <a:gd name="connsiteX7-495" fmla="*/ 1855899 w 2272758"/>
                <a:gd name="connsiteY7-496" fmla="*/ 1536053 h 1738367"/>
                <a:gd name="connsiteX8-497" fmla="*/ 2111393 w 2272758"/>
                <a:gd name="connsiteY8-498" fmla="*/ 1226771 h 1738367"/>
                <a:gd name="connsiteX9-499" fmla="*/ 2272758 w 2272758"/>
                <a:gd name="connsiteY9-500" fmla="*/ 877147 h 1738367"/>
                <a:gd name="connsiteX10-501" fmla="*/ 2218970 w 2272758"/>
                <a:gd name="connsiteY10-502" fmla="*/ 688888 h 1738367"/>
                <a:gd name="connsiteX11-503" fmla="*/ 1573511 w 2272758"/>
                <a:gd name="connsiteY11-504" fmla="*/ 124112 h 1738367"/>
                <a:gd name="connsiteX12-505" fmla="*/ 1291123 w 2272758"/>
                <a:gd name="connsiteY12-506" fmla="*/ 43429 h 1738367"/>
                <a:gd name="connsiteX13-507" fmla="*/ 847370 w 2272758"/>
                <a:gd name="connsiteY13-508" fmla="*/ 3088 h 1738367"/>
                <a:gd name="connsiteX14-509" fmla="*/ 564981 w 2272758"/>
                <a:gd name="connsiteY14-510" fmla="*/ 124112 h 1738367"/>
                <a:gd name="connsiteX15-511" fmla="*/ 349828 w 2272758"/>
                <a:gd name="connsiteY15-512" fmla="*/ 325818 h 17383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272758" h="1738367">
                  <a:moveTo>
                    <a:pt x="349828" y="325818"/>
                  </a:moveTo>
                  <a:cubicBezTo>
                    <a:pt x="269146" y="413224"/>
                    <a:pt x="139158" y="556659"/>
                    <a:pt x="80887" y="648547"/>
                  </a:cubicBezTo>
                  <a:cubicBezTo>
                    <a:pt x="22616" y="740435"/>
                    <a:pt x="9170" y="800947"/>
                    <a:pt x="205" y="877147"/>
                  </a:cubicBezTo>
                  <a:cubicBezTo>
                    <a:pt x="-2036" y="980241"/>
                    <a:pt x="13652" y="1150571"/>
                    <a:pt x="67440" y="1267112"/>
                  </a:cubicBezTo>
                  <a:cubicBezTo>
                    <a:pt x="121228" y="1383653"/>
                    <a:pt x="237769" y="1473300"/>
                    <a:pt x="322934" y="1576394"/>
                  </a:cubicBezTo>
                  <a:cubicBezTo>
                    <a:pt x="428269" y="1654835"/>
                    <a:pt x="452923" y="1746724"/>
                    <a:pt x="699452" y="1737759"/>
                  </a:cubicBezTo>
                  <a:lnTo>
                    <a:pt x="1439040" y="1710865"/>
                  </a:lnTo>
                  <a:cubicBezTo>
                    <a:pt x="1631781" y="1677247"/>
                    <a:pt x="1770734" y="1639147"/>
                    <a:pt x="1855899" y="1536053"/>
                  </a:cubicBezTo>
                  <a:lnTo>
                    <a:pt x="2111393" y="1226771"/>
                  </a:lnTo>
                  <a:cubicBezTo>
                    <a:pt x="2196558" y="1123677"/>
                    <a:pt x="2254828" y="966794"/>
                    <a:pt x="2272758" y="877147"/>
                  </a:cubicBezTo>
                  <a:lnTo>
                    <a:pt x="2218970" y="688888"/>
                  </a:lnTo>
                  <a:cubicBezTo>
                    <a:pt x="2102429" y="563382"/>
                    <a:pt x="1667640" y="151006"/>
                    <a:pt x="1573511" y="124112"/>
                  </a:cubicBezTo>
                  <a:lnTo>
                    <a:pt x="1291123" y="43429"/>
                  </a:lnTo>
                  <a:cubicBezTo>
                    <a:pt x="1170100" y="23258"/>
                    <a:pt x="968394" y="-10359"/>
                    <a:pt x="847370" y="3088"/>
                  </a:cubicBezTo>
                  <a:cubicBezTo>
                    <a:pt x="726346" y="16535"/>
                    <a:pt x="647905" y="70324"/>
                    <a:pt x="564981" y="124112"/>
                  </a:cubicBezTo>
                  <a:cubicBezTo>
                    <a:pt x="482057" y="177900"/>
                    <a:pt x="430510" y="238412"/>
                    <a:pt x="349828" y="325818"/>
                  </a:cubicBezTo>
                  <a:close/>
                </a:path>
              </a:pathLst>
            </a:custGeom>
            <a:solidFill>
              <a:srgbClr val="EE9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808362" y="3684284"/>
            <a:ext cx="161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行动还不能解决问题吗？呜呜呜</a:t>
            </a:r>
            <a:r>
              <a:rPr lang="en-US" altLang="zh-CN" sz="2000" b="1" dirty="0">
                <a:latin typeface="方正喵呜体" panose="02010600010101010101" pitchFamily="2" charset="-122"/>
                <a:ea typeface="方正喵呜体" panose="02010600010101010101" pitchFamily="2" charset="-122"/>
              </a:rPr>
              <a:t>~~~</a:t>
            </a:r>
            <a:endParaRPr lang="zh-CN" altLang="en-US" sz="2000" b="1" dirty="0"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rot="20471854">
            <a:off x="6633030" y="5274540"/>
            <a:ext cx="233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谁来支支招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807253" y="2037696"/>
            <a:ext cx="6371422" cy="3614637"/>
            <a:chOff x="341950" y="2076404"/>
            <a:chExt cx="6371422" cy="3614637"/>
          </a:xfrm>
        </p:grpSpPr>
        <p:grpSp>
          <p:nvGrpSpPr>
            <p:cNvPr id="47" name="组合 46"/>
            <p:cNvGrpSpPr/>
            <p:nvPr/>
          </p:nvGrpSpPr>
          <p:grpSpPr>
            <a:xfrm flipH="1">
              <a:off x="341950" y="2076404"/>
              <a:ext cx="6362643" cy="3614637"/>
              <a:chOff x="716517" y="2125000"/>
              <a:chExt cx="6362643" cy="3614637"/>
            </a:xfrm>
          </p:grpSpPr>
          <p:grpSp>
            <p:nvGrpSpPr>
              <p:cNvPr id="48" name="组合 47"/>
              <p:cNvGrpSpPr/>
              <p:nvPr/>
            </p:nvGrpSpPr>
            <p:grpSpPr>
              <a:xfrm flipH="1">
                <a:off x="716517" y="2760917"/>
                <a:ext cx="6362643" cy="2978720"/>
                <a:chOff x="1592587" y="1995289"/>
                <a:chExt cx="8566126" cy="4861295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8735962" y="1996824"/>
                  <a:ext cx="324000" cy="936000"/>
                  <a:chOff x="8735962" y="1996824"/>
                  <a:chExt cx="324000" cy="936000"/>
                </a:xfrm>
              </p:grpSpPr>
              <p:sp>
                <p:nvSpPr>
                  <p:cNvPr id="57" name="流程图: 终止 56"/>
                  <p:cNvSpPr/>
                  <p:nvPr/>
                </p:nvSpPr>
                <p:spPr>
                  <a:xfrm rot="17052396">
                    <a:off x="8429962" y="2302824"/>
                    <a:ext cx="936000" cy="324000"/>
                  </a:xfrm>
                  <a:prstGeom prst="flowChartTerminator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流程图: 终止 57"/>
                  <p:cNvSpPr/>
                  <p:nvPr/>
                </p:nvSpPr>
                <p:spPr>
                  <a:xfrm rot="17052396">
                    <a:off x="8501905" y="2354421"/>
                    <a:ext cx="792000" cy="216000"/>
                  </a:xfrm>
                  <a:prstGeom prst="flowChartTerminator">
                    <a:avLst/>
                  </a:prstGeom>
                  <a:noFill/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1592587" y="2699896"/>
                  <a:ext cx="8566126" cy="4156688"/>
                  <a:chOff x="1589272" y="2517016"/>
                  <a:chExt cx="7498701" cy="4156688"/>
                </a:xfrm>
              </p:grpSpPr>
              <p:sp>
                <p:nvSpPr>
                  <p:cNvPr id="55" name="圆角矩形 54"/>
                  <p:cNvSpPr/>
                  <p:nvPr/>
                </p:nvSpPr>
                <p:spPr>
                  <a:xfrm>
                    <a:off x="1589272" y="2679091"/>
                    <a:ext cx="7498701" cy="3685736"/>
                  </a:xfrm>
                  <a:prstGeom prst="round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圆角矩形 55"/>
                  <p:cNvSpPr/>
                  <p:nvPr/>
                </p:nvSpPr>
                <p:spPr>
                  <a:xfrm rot="21230014">
                    <a:off x="1662410" y="2517016"/>
                    <a:ext cx="7332434" cy="4156688"/>
                  </a:xfrm>
                  <a:prstGeom prst="roundRect">
                    <a:avLst/>
                  </a:prstGeom>
                  <a:solidFill>
                    <a:srgbClr val="F26D6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4" name="流程图: 终止 53"/>
                <p:cNvSpPr/>
                <p:nvPr/>
              </p:nvSpPr>
              <p:spPr>
                <a:xfrm rot="17198824">
                  <a:off x="8436178" y="2300614"/>
                  <a:ext cx="914399" cy="303749"/>
                </a:xfrm>
                <a:prstGeom prst="flowChartTerminator">
                  <a:avLst/>
                </a:prstGeom>
                <a:noFill/>
                <a:ln w="28575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0" name="流程图: 终止 49"/>
              <p:cNvSpPr/>
              <p:nvPr/>
            </p:nvSpPr>
            <p:spPr>
              <a:xfrm rot="4401176" flipH="1">
                <a:off x="1201447" y="2292338"/>
                <a:ext cx="560291" cy="225615"/>
              </a:xfrm>
              <a:prstGeom prst="flowChartTerminator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终止 50"/>
              <p:cNvSpPr/>
              <p:nvPr/>
            </p:nvSpPr>
            <p:spPr>
              <a:xfrm rot="4401176" flipH="1">
                <a:off x="1291154" y="2585059"/>
                <a:ext cx="560291" cy="225615"/>
              </a:xfrm>
              <a:prstGeom prst="flowChartTerminator">
                <a:avLst/>
              </a:prstGeom>
              <a:noFill/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617372" y="3505255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拖延症并不仅仅是开始行动的失败。我们在目标追求的不同阶段都会面临许多问题和不必要的耽搁行为。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我们必须准备好处理由挫折和失望所致的情绪变化，必须准备好处理干扰物，克服障碍。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应对策略：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减少分心之事、强化执行意图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2491047" y="446174"/>
            <a:ext cx="941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#5  </a:t>
            </a:r>
            <a:r>
              <a:rPr lang="zh-CN" altLang="en-US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开始行动为何不能解决所有问题？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0" y="658907"/>
            <a:ext cx="12192000" cy="2757579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梯形 62"/>
          <p:cNvSpPr/>
          <p:nvPr/>
        </p:nvSpPr>
        <p:spPr>
          <a:xfrm rot="3182315">
            <a:off x="8255830" y="5399944"/>
            <a:ext cx="168396" cy="824020"/>
          </a:xfrm>
          <a:prstGeom prst="trapezoid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739911" flipH="1">
            <a:off x="8628428" y="5625233"/>
            <a:ext cx="182879" cy="406561"/>
          </a:xfrm>
          <a:prstGeom prst="triangle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700" y1="71204" x2="69507" y2="74346"/>
                        <a14:foregroundMark x1="22870" y1="78010" x2="75785" y2="79581"/>
                        <a14:foregroundMark x1="70852" y1="72251" x2="78475" y2="71728"/>
                        <a14:foregroundMark x1="17937" y1="79581" x2="82511" y2="78010"/>
                        <a14:foregroundMark x1="15247" y1="81675" x2="80717" y2="79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628">
            <a:off x="9026110" y="4510464"/>
            <a:ext cx="2542846" cy="217795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 rot="921457">
            <a:off x="8500037" y="3649846"/>
            <a:ext cx="448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尼玛！又睡着了！</a:t>
            </a:r>
            <a:endParaRPr lang="en-US" altLang="zh-CN" sz="2800" b="1" dirty="0">
              <a:solidFill>
                <a:srgbClr val="86AADA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这不科学！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7007" y="1476693"/>
            <a:ext cx="638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要明白意志力是有效资源，需要有策略的使用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353241" y="4126900"/>
            <a:ext cx="5436576" cy="1745664"/>
            <a:chOff x="1076965" y="4009677"/>
            <a:chExt cx="5436576" cy="1745664"/>
          </a:xfrm>
          <a:solidFill>
            <a:srgbClr val="F5999B"/>
          </a:solidFill>
        </p:grpSpPr>
        <p:sp>
          <p:nvSpPr>
            <p:cNvPr id="26" name="圆角矩形 25"/>
            <p:cNvSpPr/>
            <p:nvPr/>
          </p:nvSpPr>
          <p:spPr>
            <a:xfrm>
              <a:off x="1076965" y="4009677"/>
              <a:ext cx="5436576" cy="17456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92625" y="4013558"/>
              <a:ext cx="51274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意志力就像肌肉，经常锻炼可以增强自控力。</a:t>
              </a:r>
              <a:endParaRPr lang="en-US" altLang="zh-CN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睡眠和休息有助于恢复自控力。</a:t>
              </a:r>
              <a:endParaRPr lang="en-US" altLang="zh-CN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积极情绪的增加有助于减少自律受损的情况。</a:t>
              </a:r>
              <a:endParaRPr lang="en-US" altLang="zh-CN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执行意图能够增强意志力。</a:t>
              </a:r>
              <a:endParaRPr lang="en-US" altLang="zh-CN" sz="2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自我约束依赖于可供血糖含量。</a:t>
              </a:r>
            </a:p>
          </p:txBody>
        </p:sp>
      </p:grpSp>
      <p:cxnSp>
        <p:nvCxnSpPr>
          <p:cNvPr id="28" name="直接连接符 27"/>
          <p:cNvCxnSpPr/>
          <p:nvPr/>
        </p:nvCxnSpPr>
        <p:spPr>
          <a:xfrm flipV="1">
            <a:off x="0" y="1174450"/>
            <a:ext cx="12192000" cy="1648497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37007" y="445761"/>
            <a:ext cx="6297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#6  </a:t>
            </a:r>
            <a:r>
              <a:rPr lang="zh-CN" altLang="en-US" sz="36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开始渴望意志力</a:t>
            </a:r>
            <a:endParaRPr lang="en-US" altLang="zh-CN" sz="3600" dirty="0">
              <a:solidFill>
                <a:schemeClr val="bg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  <a:p>
            <a:pPr algn="r"/>
            <a:r>
              <a:rPr lang="zh-CN" altLang="en-US" sz="2400" dirty="0">
                <a:solidFill>
                  <a:schemeClr val="bg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要是我有意志力就好了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25098" y="2662707"/>
            <a:ext cx="3299533" cy="2067597"/>
            <a:chOff x="325098" y="2662707"/>
            <a:chExt cx="3299533" cy="2067597"/>
          </a:xfrm>
        </p:grpSpPr>
        <p:grpSp>
          <p:nvGrpSpPr>
            <p:cNvPr id="30" name="组合 29"/>
            <p:cNvGrpSpPr/>
            <p:nvPr/>
          </p:nvGrpSpPr>
          <p:grpSpPr>
            <a:xfrm>
              <a:off x="325098" y="4323743"/>
              <a:ext cx="883289" cy="406561"/>
              <a:chOff x="2799241" y="5042608"/>
              <a:chExt cx="883289" cy="406561"/>
            </a:xfrm>
          </p:grpSpPr>
          <p:sp>
            <p:nvSpPr>
              <p:cNvPr id="31" name="梯形 30"/>
              <p:cNvSpPr/>
              <p:nvPr/>
            </p:nvSpPr>
            <p:spPr>
              <a:xfrm rot="3182315">
                <a:off x="3127053" y="4817319"/>
                <a:ext cx="168396" cy="824020"/>
              </a:xfrm>
              <a:prstGeom prst="trapezoid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739911" flipH="1">
                <a:off x="3499651" y="5042608"/>
                <a:ext cx="182879" cy="406561"/>
              </a:xfrm>
              <a:prstGeom prst="triangle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11354586">
              <a:off x="2741342" y="2662707"/>
              <a:ext cx="883289" cy="406561"/>
              <a:chOff x="2799241" y="5042608"/>
              <a:chExt cx="883289" cy="406561"/>
            </a:xfrm>
          </p:grpSpPr>
          <p:sp>
            <p:nvSpPr>
              <p:cNvPr id="34" name="梯形 33"/>
              <p:cNvSpPr/>
              <p:nvPr/>
            </p:nvSpPr>
            <p:spPr>
              <a:xfrm rot="3182315">
                <a:off x="3127053" y="4817319"/>
                <a:ext cx="168396" cy="824020"/>
              </a:xfrm>
              <a:prstGeom prst="trapezoid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739911" flipH="1">
                <a:off x="3499651" y="5042608"/>
                <a:ext cx="182879" cy="406561"/>
              </a:xfrm>
              <a:prstGeom prst="triangle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 rot="19350660">
              <a:off x="912003" y="3250806"/>
              <a:ext cx="2241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改变策略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57820" y="2850740"/>
            <a:ext cx="677572" cy="1441094"/>
            <a:chOff x="3307362" y="1098417"/>
            <a:chExt cx="677572" cy="1441094"/>
          </a:xfrm>
        </p:grpSpPr>
        <p:sp>
          <p:nvSpPr>
            <p:cNvPr id="38" name="流程图: 终止 37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流程图: 终止 38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流程图: 终止 39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79811" y="1611346"/>
            <a:ext cx="677572" cy="1441094"/>
            <a:chOff x="3307362" y="1098417"/>
            <a:chExt cx="677572" cy="1441094"/>
          </a:xfrm>
        </p:grpSpPr>
        <p:sp>
          <p:nvSpPr>
            <p:cNvPr id="42" name="流程图: 终止 41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终止 42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终止 43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5665683">
            <a:off x="10705902" y="3001036"/>
            <a:ext cx="883289" cy="406561"/>
            <a:chOff x="7928018" y="5625233"/>
            <a:chExt cx="883289" cy="406561"/>
          </a:xfrm>
        </p:grpSpPr>
        <p:sp>
          <p:nvSpPr>
            <p:cNvPr id="46" name="梯形 45"/>
            <p:cNvSpPr/>
            <p:nvPr/>
          </p:nvSpPr>
          <p:spPr>
            <a:xfrm rot="3182315">
              <a:off x="8255830" y="5399944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739911" flipH="1">
              <a:off x="8628428" y="5625233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06" l="0" r="100000">
                        <a14:foregroundMark x1="19643" y1="20635" x2="36429" y2="21032"/>
                        <a14:foregroundMark x1="17143" y1="72222" x2="36429" y2="71825"/>
                        <a14:foregroundMark x1="11071" y1="71429" x2="43929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70">
            <a:off x="8834907" y="4413590"/>
            <a:ext cx="2558603" cy="230274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 rot="20820992">
            <a:off x="6846384" y="3154622"/>
            <a:ext cx="498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难道我的性格</a:t>
            </a:r>
            <a:endParaRPr lang="en-US" altLang="zh-CN" sz="2800" b="1" dirty="0">
              <a:solidFill>
                <a:srgbClr val="86AADA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86AADA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注定是拖延症吗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83358" y="2170359"/>
            <a:ext cx="1923888" cy="2857076"/>
          </a:xfrm>
          <a:prstGeom prst="roundRect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0" y="1215129"/>
            <a:ext cx="12192000" cy="1060333"/>
          </a:xfrm>
          <a:prstGeom prst="line">
            <a:avLst/>
          </a:prstGeom>
          <a:ln w="28575">
            <a:solidFill>
              <a:srgbClr val="F26D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872838" y="374476"/>
            <a:ext cx="5220619" cy="1050534"/>
            <a:chOff x="359543" y="264963"/>
            <a:chExt cx="5220619" cy="1050534"/>
          </a:xfrm>
        </p:grpSpPr>
        <p:sp>
          <p:nvSpPr>
            <p:cNvPr id="21" name="文本框 20"/>
            <p:cNvSpPr txBox="1"/>
            <p:nvPr/>
          </p:nvSpPr>
          <p:spPr>
            <a:xfrm>
              <a:off x="1940859" y="853832"/>
              <a:ext cx="2926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性格不应该成为借口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9543" y="264963"/>
              <a:ext cx="5220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#7  </a:t>
              </a:r>
              <a:r>
                <a:rPr lang="zh-CN" altLang="en-US" sz="36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性格与拖延症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>
            <a:off x="2733277" y="2947620"/>
            <a:ext cx="1923888" cy="2857076"/>
          </a:xfrm>
          <a:prstGeom prst="roundRect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4983196" y="3645102"/>
            <a:ext cx="1923888" cy="2857076"/>
          </a:xfrm>
          <a:prstGeom prst="roundRect">
            <a:avLst/>
          </a:prstGeom>
          <a:solidFill>
            <a:srgbClr val="F5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8695244">
            <a:off x="817668" y="1173126"/>
            <a:ext cx="538043" cy="1144337"/>
            <a:chOff x="3307362" y="1098417"/>
            <a:chExt cx="677572" cy="1441094"/>
          </a:xfrm>
        </p:grpSpPr>
        <p:sp>
          <p:nvSpPr>
            <p:cNvPr id="37" name="流程图: 终止 36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流程图: 终止 37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流程图: 终止 38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6600073">
            <a:off x="2163305" y="4620543"/>
            <a:ext cx="538042" cy="1144338"/>
            <a:chOff x="3307362" y="1098417"/>
            <a:chExt cx="677572" cy="1441094"/>
          </a:xfrm>
        </p:grpSpPr>
        <p:sp>
          <p:nvSpPr>
            <p:cNvPr id="41" name="流程图: 终止 40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流程图: 终止 41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流程图: 终止 42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 rot="6139334">
            <a:off x="4522785" y="5331548"/>
            <a:ext cx="538043" cy="1144337"/>
            <a:chOff x="3307362" y="1098417"/>
            <a:chExt cx="677572" cy="1441094"/>
          </a:xfrm>
        </p:grpSpPr>
        <p:sp>
          <p:nvSpPr>
            <p:cNvPr id="45" name="流程图: 终止 44"/>
            <p:cNvSpPr/>
            <p:nvPr/>
          </p:nvSpPr>
          <p:spPr>
            <a:xfrm rot="17198824">
              <a:off x="3423794" y="1715320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终止 45"/>
            <p:cNvSpPr/>
            <p:nvPr/>
          </p:nvSpPr>
          <p:spPr>
            <a:xfrm rot="17198824">
              <a:off x="3591981" y="1265755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流程图: 终止 46"/>
            <p:cNvSpPr/>
            <p:nvPr/>
          </p:nvSpPr>
          <p:spPr>
            <a:xfrm rot="18653891">
              <a:off x="3140024" y="2146558"/>
              <a:ext cx="560291" cy="225615"/>
            </a:xfrm>
            <a:prstGeom prst="flowChartTerminator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3163130">
            <a:off x="2262091" y="-261935"/>
            <a:ext cx="3299533" cy="2158050"/>
            <a:chOff x="325098" y="2662707"/>
            <a:chExt cx="3299533" cy="2067597"/>
          </a:xfrm>
        </p:grpSpPr>
        <p:grpSp>
          <p:nvGrpSpPr>
            <p:cNvPr id="49" name="组合 48"/>
            <p:cNvGrpSpPr/>
            <p:nvPr/>
          </p:nvGrpSpPr>
          <p:grpSpPr>
            <a:xfrm>
              <a:off x="325098" y="4323743"/>
              <a:ext cx="883289" cy="406561"/>
              <a:chOff x="2799241" y="5042608"/>
              <a:chExt cx="883289" cy="406561"/>
            </a:xfrm>
          </p:grpSpPr>
          <p:sp>
            <p:nvSpPr>
              <p:cNvPr id="54" name="梯形 53"/>
              <p:cNvSpPr/>
              <p:nvPr/>
            </p:nvSpPr>
            <p:spPr>
              <a:xfrm rot="3182315">
                <a:off x="3127053" y="4817319"/>
                <a:ext cx="168396" cy="824020"/>
              </a:xfrm>
              <a:prstGeom prst="trapezoid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54"/>
              <p:cNvSpPr/>
              <p:nvPr/>
            </p:nvSpPr>
            <p:spPr>
              <a:xfrm rot="739911" flipH="1">
                <a:off x="3499651" y="5042608"/>
                <a:ext cx="182879" cy="406561"/>
              </a:xfrm>
              <a:prstGeom prst="triangle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 rot="11354586">
              <a:off x="2741342" y="2662707"/>
              <a:ext cx="883289" cy="406561"/>
              <a:chOff x="2799241" y="5042608"/>
              <a:chExt cx="883289" cy="406561"/>
            </a:xfrm>
          </p:grpSpPr>
          <p:sp>
            <p:nvSpPr>
              <p:cNvPr id="52" name="梯形 51"/>
              <p:cNvSpPr/>
              <p:nvPr/>
            </p:nvSpPr>
            <p:spPr>
              <a:xfrm rot="3182315">
                <a:off x="3127053" y="4817319"/>
                <a:ext cx="168396" cy="824020"/>
              </a:xfrm>
              <a:prstGeom prst="trapezoid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739911" flipH="1">
                <a:off x="3499651" y="5042608"/>
                <a:ext cx="182879" cy="406561"/>
              </a:xfrm>
              <a:prstGeom prst="triangle">
                <a:avLst/>
              </a:prstGeom>
              <a:solidFill>
                <a:srgbClr val="F599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 rot="19350660">
              <a:off x="912003" y="3250806"/>
              <a:ext cx="2241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造字工房朗倩（非商用）粗体" pitchFamily="50" charset="-122"/>
                  <a:ea typeface="造字工房朗倩（非商用）粗体" pitchFamily="50" charset="-122"/>
                </a:rPr>
                <a:t>改变策略</a:t>
              </a: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63630" y="2458081"/>
            <a:ext cx="1760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学会做预先决策，知道自己面对一种情况会如何反应。这样就不会过分依赖性格或者惯有的反应了。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932847" y="3180393"/>
            <a:ext cx="1612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强化执行意图，尽可能减少或者清除干扰物。避免那些典型的冲动性直接行动的反应。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087311" y="3950255"/>
            <a:ext cx="1715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创建“要做之事”的子任务清单，让你的任务有一定的结构，让自己明白需要采取哪些行动。</a:t>
            </a:r>
          </a:p>
        </p:txBody>
      </p:sp>
      <p:sp>
        <p:nvSpPr>
          <p:cNvPr id="61" name="椭圆 60"/>
          <p:cNvSpPr/>
          <p:nvPr/>
        </p:nvSpPr>
        <p:spPr>
          <a:xfrm>
            <a:off x="528518" y="2190577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764966" y="2986946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2</a:t>
            </a:r>
            <a:endParaRPr lang="zh-CN" altLang="en-US" sz="2800" dirty="0">
              <a:solidFill>
                <a:schemeClr val="tx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017498" y="3689308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造字工房朗倩（非商用）粗体" pitchFamily="50" charset="-122"/>
                <a:ea typeface="造字工房朗倩（非商用）粗体" pitchFamily="50" charset="-122"/>
              </a:rPr>
              <a:t>3</a:t>
            </a:r>
            <a:endParaRPr lang="zh-CN" altLang="en-US" sz="2800" dirty="0">
              <a:solidFill>
                <a:schemeClr val="tx1"/>
              </a:solidFill>
              <a:latin typeface="造字工房朗倩（非商用）粗体" pitchFamily="50" charset="-122"/>
              <a:ea typeface="造字工房朗倩（非商用）粗体" pitchFamily="5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2364648">
            <a:off x="10409766" y="2857743"/>
            <a:ext cx="883289" cy="406561"/>
            <a:chOff x="7928018" y="5625233"/>
            <a:chExt cx="883289" cy="406561"/>
          </a:xfrm>
        </p:grpSpPr>
        <p:sp>
          <p:nvSpPr>
            <p:cNvPr id="56" name="梯形 55"/>
            <p:cNvSpPr/>
            <p:nvPr/>
          </p:nvSpPr>
          <p:spPr>
            <a:xfrm rot="3182315">
              <a:off x="8255830" y="5399944"/>
              <a:ext cx="168396" cy="824020"/>
            </a:xfrm>
            <a:prstGeom prst="trapezoid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739911" flipH="1">
              <a:off x="8628428" y="5625233"/>
              <a:ext cx="182879" cy="406561"/>
            </a:xfrm>
            <a:prstGeom prst="triangle">
              <a:avLst/>
            </a:prstGeom>
            <a:solidFill>
              <a:srgbClr val="F5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宽屏</PresentationFormat>
  <Paragraphs>89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方正喵呜体</vt:lpstr>
      <vt:lpstr>仿宋</vt:lpstr>
      <vt:lpstr>微软雅黑</vt:lpstr>
      <vt:lpstr>微软雅黑 Light</vt:lpstr>
      <vt:lpstr>幼圆</vt:lpstr>
      <vt:lpstr>造字工房朗倩（非商用）粗体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57</cp:revision>
  <dcterms:created xsi:type="dcterms:W3CDTF">2014-03-23T11:49:00Z</dcterms:created>
  <dcterms:modified xsi:type="dcterms:W3CDTF">2021-01-05T11:10:14Z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