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8" r:id="rId3"/>
    <p:sldId id="259" r:id="rId4"/>
    <p:sldId id="260" r:id="rId5"/>
    <p:sldId id="267" r:id="rId6"/>
    <p:sldId id="268" r:id="rId7"/>
    <p:sldId id="269" r:id="rId8"/>
    <p:sldId id="270" r:id="rId9"/>
    <p:sldId id="271" r:id="rId10"/>
    <p:sldId id="272"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2E6"/>
    <a:srgbClr val="FFFFFF"/>
    <a:srgbClr val="287FE6"/>
    <a:srgbClr val="2864E6"/>
    <a:srgbClr val="287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8" d="100"/>
          <a:sy n="98" d="100"/>
        </p:scale>
        <p:origin x="1038" y="492"/>
      </p:cViewPr>
      <p:guideLst>
        <p:guide orient="horz" pos="2160"/>
        <p:guide pos="3841"/>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DA3DB9-9116-458E-A8CB-72F17F941305}" type="doc">
      <dgm:prSet loTypeId="urn:microsoft.com/office/officeart/2005/8/layout/radial4#2" loCatId="relationship" qsTypeId="urn:microsoft.com/office/officeart/2005/8/quickstyle/simple4#7" qsCatId="simple" csTypeId="urn:microsoft.com/office/officeart/2005/8/colors/colorful1#12" csCatId="colorful" phldr="1"/>
      <dgm:spPr/>
      <dgm:t>
        <a:bodyPr/>
        <a:lstStyle/>
        <a:p>
          <a:endParaRPr lang="zh-CN" altLang="en-US"/>
        </a:p>
      </dgm:t>
    </dgm:pt>
    <dgm:pt modelId="{BBC5E32D-57E3-4D6D-911B-CD4B04660DC5}">
      <dgm:prSet phldrT="[文本]" custT="1"/>
      <dgm:spPr/>
      <dgm:t>
        <a:bodyPr/>
        <a:lstStyle/>
        <a:p>
          <a:r>
            <a:rPr lang="zh-CN" altLang="en-US" sz="2600" b="1">
              <a:latin typeface="微软雅黑" panose="020B0503020204020204" pitchFamily="34" charset="-122"/>
              <a:ea typeface="微软雅黑" panose="020B0503020204020204" pitchFamily="34" charset="-122"/>
            </a:rPr>
            <a:t>会议作用</a:t>
          </a:r>
        </a:p>
      </dgm:t>
    </dgm:pt>
    <dgm:pt modelId="{D233479A-E000-4AA2-9FA6-6986096A3DF4}" type="parTrans" cxnId="{F23C1808-36D1-463F-8C4A-1A158125D63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05A5D30-01E7-4B67-8317-7C67080093AA}" type="sibTrans" cxnId="{F23C1808-36D1-463F-8C4A-1A158125D63F}">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8C4C434-C0BE-4BC6-915B-6144ED5875FD}">
      <dgm:prSet phldrT="[文本]" custT="1"/>
      <dgm:spPr/>
      <dgm:t>
        <a:bodyPr/>
        <a:lstStyle/>
        <a:p>
          <a:r>
            <a:rPr lang="zh-CN" altLang="en-US" sz="1600" b="1" dirty="0">
              <a:latin typeface="微软雅黑" panose="020B0503020204020204" pitchFamily="34" charset="-122"/>
              <a:ea typeface="微软雅黑" panose="020B0503020204020204" pitchFamily="34" charset="-122"/>
            </a:rPr>
            <a:t>集思广益</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头脑风暴</a:t>
          </a:r>
        </a:p>
      </dgm:t>
    </dgm:pt>
    <dgm:pt modelId="{8EBC6478-3B76-4C52-97FC-F2187305561B}" type="parTrans" cxnId="{AE3E9755-97BF-47C8-9918-8D79808D059C}">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230A923-3AF1-4D6C-8A0C-E4FBD44EFD37}" type="sibTrans" cxnId="{AE3E9755-97BF-47C8-9918-8D79808D059C}">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341BBDA-EAE8-417B-8DCF-4B09335596B3}">
      <dgm:prSet phldrT="[文本]" custT="1"/>
      <dgm:spPr/>
      <dgm:t>
        <a:bodyPr/>
        <a:lstStyle/>
        <a:p>
          <a:r>
            <a:rPr lang="zh-CN" altLang="en-US" sz="1600" b="1" dirty="0">
              <a:latin typeface="微软雅黑" panose="020B0503020204020204" pitchFamily="34" charset="-122"/>
              <a:ea typeface="微软雅黑" panose="020B0503020204020204" pitchFamily="34" charset="-122"/>
            </a:rPr>
            <a:t>问题讨论</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产生决策</a:t>
          </a:r>
        </a:p>
      </dgm:t>
    </dgm:pt>
    <dgm:pt modelId="{8E639A6D-0FF2-425C-9F42-C4CD6D219E9C}" type="parTrans" cxnId="{A6C7F40D-3EB2-45E5-8B97-36F63AA1369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3EEB503-8EC8-4116-9836-F2F3CF547438}" type="sibTrans" cxnId="{A6C7F40D-3EB2-45E5-8B97-36F63AA1369A}">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E274889-FFA7-40F6-ABDE-EC2E892418E8}">
      <dgm:prSet phldrT="[文本]" custT="1"/>
      <dgm:spPr/>
      <dgm:t>
        <a:bodyPr/>
        <a:lstStyle/>
        <a:p>
          <a:r>
            <a:rPr lang="zh-CN" altLang="en-US" sz="1600" b="1" dirty="0">
              <a:latin typeface="微软雅黑" panose="020B0503020204020204" pitchFamily="34" charset="-122"/>
              <a:ea typeface="微软雅黑" panose="020B0503020204020204" pitchFamily="34" charset="-122"/>
            </a:rPr>
            <a:t>听取汇报</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分配任务</a:t>
          </a:r>
        </a:p>
      </dgm:t>
    </dgm:pt>
    <dgm:pt modelId="{27C79FE2-4A5C-4BEC-937B-CDA772CC90B3}" type="parTrans" cxnId="{2C532E8E-A67B-4680-831C-55203C2ECF5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6907FE64-5822-435C-ADE6-E83A1E0DCA54}" type="sibTrans" cxnId="{2C532E8E-A67B-4680-831C-55203C2ECF59}">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431A16A-3C30-4723-AEFF-89793373BC98}">
      <dgm:prSet phldrT="[文本]" custT="1"/>
      <dgm:spPr/>
      <dgm:t>
        <a:bodyPr/>
        <a:lstStyle/>
        <a:p>
          <a:r>
            <a:rPr lang="zh-CN" altLang="en-US" sz="1600" b="1" dirty="0">
              <a:latin typeface="微软雅黑" panose="020B0503020204020204" pitchFamily="34" charset="-122"/>
              <a:ea typeface="微软雅黑" panose="020B0503020204020204" pitchFamily="34" charset="-122"/>
            </a:rPr>
            <a:t>融合意见</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达成共识</a:t>
          </a:r>
        </a:p>
      </dgm:t>
    </dgm:pt>
    <dgm:pt modelId="{C9970CB2-DB72-4A23-B96E-C5244ED5EC3A}" type="parTrans" cxnId="{514EDD36-465C-4F35-9BA7-CCE036F30156}">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B1FFEFA-81E7-4DDA-9108-8E01EEABF2E4}" type="sibTrans" cxnId="{514EDD36-465C-4F35-9BA7-CCE036F30156}">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8A4064A-0533-46FA-AEA8-87593B1C4008}">
      <dgm:prSet phldrT="[文本]" custT="1"/>
      <dgm:spPr/>
      <dgm:t>
        <a:bodyPr/>
        <a:lstStyle/>
        <a:p>
          <a:r>
            <a:rPr lang="zh-CN" altLang="en-US" sz="1600" b="1" dirty="0">
              <a:latin typeface="微软雅黑" panose="020B0503020204020204" pitchFamily="34" charset="-122"/>
              <a:ea typeface="微软雅黑" panose="020B0503020204020204" pitchFamily="34" charset="-122"/>
            </a:rPr>
            <a:t>资讯分享</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政策宣传</a:t>
          </a:r>
        </a:p>
      </dgm:t>
    </dgm:pt>
    <dgm:pt modelId="{DFC500A2-C45E-4526-A7C0-279716DB7693}" type="parTrans" cxnId="{7B338D14-91B4-42ED-93C7-696C0CDFF3F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3F9F4660-4064-4E95-BB3C-2C2A04B34531}" type="sibTrans" cxnId="{7B338D14-91B4-42ED-93C7-696C0CDFF3F1}">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FBA75A75-82A4-4DFD-B69D-74DB7CF2B3EA}">
      <dgm:prSet phldrT="[文本]" custT="1"/>
      <dgm:spPr/>
      <dgm:t>
        <a:bodyPr/>
        <a:lstStyle/>
        <a:p>
          <a:r>
            <a:rPr lang="zh-CN" altLang="en-US" sz="1600" b="1" dirty="0">
              <a:latin typeface="微软雅黑" panose="020B0503020204020204" pitchFamily="34" charset="-122"/>
              <a:ea typeface="微软雅黑" panose="020B0503020204020204" pitchFamily="34" charset="-122"/>
            </a:rPr>
            <a:t>表彰先进</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激励士气</a:t>
          </a:r>
        </a:p>
      </dgm:t>
    </dgm:pt>
    <dgm:pt modelId="{75AD06A4-632B-484C-9C53-0DBA764BF661}" type="parTrans" cxnId="{3C8AF397-619D-4E27-9D49-190692B1F903}">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8E102BBF-70A3-40B4-B2CA-5326F0C4DDCA}" type="sibTrans" cxnId="{3C8AF397-619D-4E27-9D49-190692B1F903}">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A18C3E88-2BBC-4E85-9D90-004FDB0C60A4}" type="pres">
      <dgm:prSet presAssocID="{6EDA3DB9-9116-458E-A8CB-72F17F941305}" presName="cycle" presStyleCnt="0">
        <dgm:presLayoutVars>
          <dgm:chMax val="1"/>
          <dgm:dir/>
          <dgm:animLvl val="ctr"/>
          <dgm:resizeHandles val="exact"/>
        </dgm:presLayoutVars>
      </dgm:prSet>
      <dgm:spPr/>
    </dgm:pt>
    <dgm:pt modelId="{DBADB1E1-925A-4A21-BC3A-2E91377A579F}" type="pres">
      <dgm:prSet presAssocID="{BBC5E32D-57E3-4D6D-911B-CD4B04660DC5}" presName="centerShape" presStyleLbl="node0" presStyleIdx="0" presStyleCnt="1"/>
      <dgm:spPr/>
    </dgm:pt>
    <dgm:pt modelId="{D34E4988-9CD8-4FD3-B686-DE2B8B97E8C9}" type="pres">
      <dgm:prSet presAssocID="{8EBC6478-3B76-4C52-97FC-F2187305561B}" presName="parTrans" presStyleLbl="bgSibTrans2D1" presStyleIdx="0" presStyleCnt="6"/>
      <dgm:spPr/>
    </dgm:pt>
    <dgm:pt modelId="{13A1F8F2-F74D-4F60-8E6A-EA1051FBC939}" type="pres">
      <dgm:prSet presAssocID="{E8C4C434-C0BE-4BC6-915B-6144ED5875FD}" presName="node" presStyleLbl="node1" presStyleIdx="0" presStyleCnt="6">
        <dgm:presLayoutVars>
          <dgm:bulletEnabled val="1"/>
        </dgm:presLayoutVars>
      </dgm:prSet>
      <dgm:spPr/>
    </dgm:pt>
    <dgm:pt modelId="{9082DC94-9CCF-49E9-B331-905F84D4F9E1}" type="pres">
      <dgm:prSet presAssocID="{8E639A6D-0FF2-425C-9F42-C4CD6D219E9C}" presName="parTrans" presStyleLbl="bgSibTrans2D1" presStyleIdx="1" presStyleCnt="6"/>
      <dgm:spPr/>
    </dgm:pt>
    <dgm:pt modelId="{C4B46A03-13B0-4B85-89C0-10F9FE575C96}" type="pres">
      <dgm:prSet presAssocID="{5341BBDA-EAE8-417B-8DCF-4B09335596B3}" presName="node" presStyleLbl="node1" presStyleIdx="1" presStyleCnt="6">
        <dgm:presLayoutVars>
          <dgm:bulletEnabled val="1"/>
        </dgm:presLayoutVars>
      </dgm:prSet>
      <dgm:spPr/>
    </dgm:pt>
    <dgm:pt modelId="{F98B6D60-6850-4965-8A05-3D4CE942454D}" type="pres">
      <dgm:prSet presAssocID="{27C79FE2-4A5C-4BEC-937B-CDA772CC90B3}" presName="parTrans" presStyleLbl="bgSibTrans2D1" presStyleIdx="2" presStyleCnt="6"/>
      <dgm:spPr/>
    </dgm:pt>
    <dgm:pt modelId="{02DFEC09-028C-45B0-85EC-7F2D3FD346E2}" type="pres">
      <dgm:prSet presAssocID="{7E274889-FFA7-40F6-ABDE-EC2E892418E8}" presName="node" presStyleLbl="node1" presStyleIdx="2" presStyleCnt="6">
        <dgm:presLayoutVars>
          <dgm:bulletEnabled val="1"/>
        </dgm:presLayoutVars>
      </dgm:prSet>
      <dgm:spPr/>
    </dgm:pt>
    <dgm:pt modelId="{BE7FF3C3-40C3-4607-82D4-13C5FD94040C}" type="pres">
      <dgm:prSet presAssocID="{C9970CB2-DB72-4A23-B96E-C5244ED5EC3A}" presName="parTrans" presStyleLbl="bgSibTrans2D1" presStyleIdx="3" presStyleCnt="6"/>
      <dgm:spPr/>
    </dgm:pt>
    <dgm:pt modelId="{D10F4B75-7735-4738-A080-6279FF85B1AC}" type="pres">
      <dgm:prSet presAssocID="{4431A16A-3C30-4723-AEFF-89793373BC98}" presName="node" presStyleLbl="node1" presStyleIdx="3" presStyleCnt="6">
        <dgm:presLayoutVars>
          <dgm:bulletEnabled val="1"/>
        </dgm:presLayoutVars>
      </dgm:prSet>
      <dgm:spPr/>
    </dgm:pt>
    <dgm:pt modelId="{F1B3CDB6-9BBA-45B9-A1B1-070B98B4FB91}" type="pres">
      <dgm:prSet presAssocID="{DFC500A2-C45E-4526-A7C0-279716DB7693}" presName="parTrans" presStyleLbl="bgSibTrans2D1" presStyleIdx="4" presStyleCnt="6"/>
      <dgm:spPr/>
    </dgm:pt>
    <dgm:pt modelId="{FC4E2EF1-1357-43DF-B0F3-0005D9BE72E8}" type="pres">
      <dgm:prSet presAssocID="{F8A4064A-0533-46FA-AEA8-87593B1C4008}" presName="node" presStyleLbl="node1" presStyleIdx="4" presStyleCnt="6">
        <dgm:presLayoutVars>
          <dgm:bulletEnabled val="1"/>
        </dgm:presLayoutVars>
      </dgm:prSet>
      <dgm:spPr/>
    </dgm:pt>
    <dgm:pt modelId="{F979DE7E-F85F-451E-A475-675788CB2E94}" type="pres">
      <dgm:prSet presAssocID="{75AD06A4-632B-484C-9C53-0DBA764BF661}" presName="parTrans" presStyleLbl="bgSibTrans2D1" presStyleIdx="5" presStyleCnt="6"/>
      <dgm:spPr/>
    </dgm:pt>
    <dgm:pt modelId="{4D182A3D-7C6E-4B4B-83BB-2A5DD28F8595}" type="pres">
      <dgm:prSet presAssocID="{FBA75A75-82A4-4DFD-B69D-74DB7CF2B3EA}" presName="node" presStyleLbl="node1" presStyleIdx="5" presStyleCnt="6">
        <dgm:presLayoutVars>
          <dgm:bulletEnabled val="1"/>
        </dgm:presLayoutVars>
      </dgm:prSet>
      <dgm:spPr/>
    </dgm:pt>
  </dgm:ptLst>
  <dgm:cxnLst>
    <dgm:cxn modelId="{F23C1808-36D1-463F-8C4A-1A158125D63F}" srcId="{6EDA3DB9-9116-458E-A8CB-72F17F941305}" destId="{BBC5E32D-57E3-4D6D-911B-CD4B04660DC5}" srcOrd="0" destOrd="0" parTransId="{D233479A-E000-4AA2-9FA6-6986096A3DF4}" sibTransId="{205A5D30-01E7-4B67-8317-7C67080093AA}"/>
    <dgm:cxn modelId="{A6C7F40D-3EB2-45E5-8B97-36F63AA1369A}" srcId="{BBC5E32D-57E3-4D6D-911B-CD4B04660DC5}" destId="{5341BBDA-EAE8-417B-8DCF-4B09335596B3}" srcOrd="1" destOrd="0" parTransId="{8E639A6D-0FF2-425C-9F42-C4CD6D219E9C}" sibTransId="{63EEB503-8EC8-4116-9836-F2F3CF547438}"/>
    <dgm:cxn modelId="{7B338D14-91B4-42ED-93C7-696C0CDFF3F1}" srcId="{BBC5E32D-57E3-4D6D-911B-CD4B04660DC5}" destId="{F8A4064A-0533-46FA-AEA8-87593B1C4008}" srcOrd="4" destOrd="0" parTransId="{DFC500A2-C45E-4526-A7C0-279716DB7693}" sibTransId="{3F9F4660-4064-4E95-BB3C-2C2A04B34531}"/>
    <dgm:cxn modelId="{1A50EB19-114B-4FA6-A0D3-E33CBFEA54DF}" type="presOf" srcId="{6EDA3DB9-9116-458E-A8CB-72F17F941305}" destId="{A18C3E88-2BBC-4E85-9D90-004FDB0C60A4}" srcOrd="0" destOrd="0" presId="urn:microsoft.com/office/officeart/2005/8/layout/radial4#2"/>
    <dgm:cxn modelId="{2BC45721-659B-4A4E-9371-EBB0E0149D02}" type="presOf" srcId="{5341BBDA-EAE8-417B-8DCF-4B09335596B3}" destId="{C4B46A03-13B0-4B85-89C0-10F9FE575C96}" srcOrd="0" destOrd="0" presId="urn:microsoft.com/office/officeart/2005/8/layout/radial4#2"/>
    <dgm:cxn modelId="{514EDD36-465C-4F35-9BA7-CCE036F30156}" srcId="{BBC5E32D-57E3-4D6D-911B-CD4B04660DC5}" destId="{4431A16A-3C30-4723-AEFF-89793373BC98}" srcOrd="3" destOrd="0" parTransId="{C9970CB2-DB72-4A23-B96E-C5244ED5EC3A}" sibTransId="{8B1FFEFA-81E7-4DDA-9108-8E01EEABF2E4}"/>
    <dgm:cxn modelId="{51E35D3C-647A-4330-A578-37CE63B2989A}" type="presOf" srcId="{C9970CB2-DB72-4A23-B96E-C5244ED5EC3A}" destId="{BE7FF3C3-40C3-4607-82D4-13C5FD94040C}" srcOrd="0" destOrd="0" presId="urn:microsoft.com/office/officeart/2005/8/layout/radial4#2"/>
    <dgm:cxn modelId="{A0203446-B1EF-4C86-8DB7-680301C8A033}" type="presOf" srcId="{27C79FE2-4A5C-4BEC-937B-CDA772CC90B3}" destId="{F98B6D60-6850-4965-8A05-3D4CE942454D}" srcOrd="0" destOrd="0" presId="urn:microsoft.com/office/officeart/2005/8/layout/radial4#2"/>
    <dgm:cxn modelId="{90FD3F6F-7226-4D20-B885-120CFA5F484C}" type="presOf" srcId="{8EBC6478-3B76-4C52-97FC-F2187305561B}" destId="{D34E4988-9CD8-4FD3-B686-DE2B8B97E8C9}" srcOrd="0" destOrd="0" presId="urn:microsoft.com/office/officeart/2005/8/layout/radial4#2"/>
    <dgm:cxn modelId="{777E4771-52D7-4AAE-913C-BD2A78775A03}" type="presOf" srcId="{7E274889-FFA7-40F6-ABDE-EC2E892418E8}" destId="{02DFEC09-028C-45B0-85EC-7F2D3FD346E2}" srcOrd="0" destOrd="0" presId="urn:microsoft.com/office/officeart/2005/8/layout/radial4#2"/>
    <dgm:cxn modelId="{88CB0374-4D83-4224-BECF-037DE37C8F38}" type="presOf" srcId="{E8C4C434-C0BE-4BC6-915B-6144ED5875FD}" destId="{13A1F8F2-F74D-4F60-8E6A-EA1051FBC939}" srcOrd="0" destOrd="0" presId="urn:microsoft.com/office/officeart/2005/8/layout/radial4#2"/>
    <dgm:cxn modelId="{AE3E9755-97BF-47C8-9918-8D79808D059C}" srcId="{BBC5E32D-57E3-4D6D-911B-CD4B04660DC5}" destId="{E8C4C434-C0BE-4BC6-915B-6144ED5875FD}" srcOrd="0" destOrd="0" parTransId="{8EBC6478-3B76-4C52-97FC-F2187305561B}" sibTransId="{3230A923-3AF1-4D6C-8A0C-E4FBD44EFD37}"/>
    <dgm:cxn modelId="{2C532E8E-A67B-4680-831C-55203C2ECF59}" srcId="{BBC5E32D-57E3-4D6D-911B-CD4B04660DC5}" destId="{7E274889-FFA7-40F6-ABDE-EC2E892418E8}" srcOrd="2" destOrd="0" parTransId="{27C79FE2-4A5C-4BEC-937B-CDA772CC90B3}" sibTransId="{6907FE64-5822-435C-ADE6-E83A1E0DCA54}"/>
    <dgm:cxn modelId="{3C8AF397-619D-4E27-9D49-190692B1F903}" srcId="{BBC5E32D-57E3-4D6D-911B-CD4B04660DC5}" destId="{FBA75A75-82A4-4DFD-B69D-74DB7CF2B3EA}" srcOrd="5" destOrd="0" parTransId="{75AD06A4-632B-484C-9C53-0DBA764BF661}" sibTransId="{8E102BBF-70A3-40B4-B2CA-5326F0C4DDCA}"/>
    <dgm:cxn modelId="{734AB39E-25DA-4173-8985-C66689E040F1}" type="presOf" srcId="{4431A16A-3C30-4723-AEFF-89793373BC98}" destId="{D10F4B75-7735-4738-A080-6279FF85B1AC}" srcOrd="0" destOrd="0" presId="urn:microsoft.com/office/officeart/2005/8/layout/radial4#2"/>
    <dgm:cxn modelId="{981A50AC-E47F-4855-814F-37EDFB4B31D2}" type="presOf" srcId="{BBC5E32D-57E3-4D6D-911B-CD4B04660DC5}" destId="{DBADB1E1-925A-4A21-BC3A-2E91377A579F}" srcOrd="0" destOrd="0" presId="urn:microsoft.com/office/officeart/2005/8/layout/radial4#2"/>
    <dgm:cxn modelId="{355E9FBC-F705-4D49-84B7-7BA513973AAB}" type="presOf" srcId="{FBA75A75-82A4-4DFD-B69D-74DB7CF2B3EA}" destId="{4D182A3D-7C6E-4B4B-83BB-2A5DD28F8595}" srcOrd="0" destOrd="0" presId="urn:microsoft.com/office/officeart/2005/8/layout/radial4#2"/>
    <dgm:cxn modelId="{18369FBF-5BD5-40E4-B309-1DC715AEA149}" type="presOf" srcId="{8E639A6D-0FF2-425C-9F42-C4CD6D219E9C}" destId="{9082DC94-9CCF-49E9-B331-905F84D4F9E1}" srcOrd="0" destOrd="0" presId="urn:microsoft.com/office/officeart/2005/8/layout/radial4#2"/>
    <dgm:cxn modelId="{40124FD6-6B73-47E2-A252-D052CA46C5A5}" type="presOf" srcId="{75AD06A4-632B-484C-9C53-0DBA764BF661}" destId="{F979DE7E-F85F-451E-A475-675788CB2E94}" srcOrd="0" destOrd="0" presId="urn:microsoft.com/office/officeart/2005/8/layout/radial4#2"/>
    <dgm:cxn modelId="{78C6A7E3-6919-4BE7-8659-0B0DF893E72E}" type="presOf" srcId="{F8A4064A-0533-46FA-AEA8-87593B1C4008}" destId="{FC4E2EF1-1357-43DF-B0F3-0005D9BE72E8}" srcOrd="0" destOrd="0" presId="urn:microsoft.com/office/officeart/2005/8/layout/radial4#2"/>
    <dgm:cxn modelId="{E3B2DBFD-7B2A-4A55-B5C2-67EEA0A80F40}" type="presOf" srcId="{DFC500A2-C45E-4526-A7C0-279716DB7693}" destId="{F1B3CDB6-9BBA-45B9-A1B1-070B98B4FB91}" srcOrd="0" destOrd="0" presId="urn:microsoft.com/office/officeart/2005/8/layout/radial4#2"/>
    <dgm:cxn modelId="{A436936F-976E-4FC0-A05F-3C58062B1A0D}" type="presParOf" srcId="{A18C3E88-2BBC-4E85-9D90-004FDB0C60A4}" destId="{DBADB1E1-925A-4A21-BC3A-2E91377A579F}" srcOrd="0" destOrd="0" presId="urn:microsoft.com/office/officeart/2005/8/layout/radial4#2"/>
    <dgm:cxn modelId="{95BBBD87-DB29-4712-8D73-D9C9852734A4}" type="presParOf" srcId="{A18C3E88-2BBC-4E85-9D90-004FDB0C60A4}" destId="{D34E4988-9CD8-4FD3-B686-DE2B8B97E8C9}" srcOrd="1" destOrd="0" presId="urn:microsoft.com/office/officeart/2005/8/layout/radial4#2"/>
    <dgm:cxn modelId="{BC496F71-4D92-4868-AB01-56C6C4E0FE08}" type="presParOf" srcId="{A18C3E88-2BBC-4E85-9D90-004FDB0C60A4}" destId="{13A1F8F2-F74D-4F60-8E6A-EA1051FBC939}" srcOrd="2" destOrd="0" presId="urn:microsoft.com/office/officeart/2005/8/layout/radial4#2"/>
    <dgm:cxn modelId="{55DC3B27-6832-4D93-9EC0-77C17DC33936}" type="presParOf" srcId="{A18C3E88-2BBC-4E85-9D90-004FDB0C60A4}" destId="{9082DC94-9CCF-49E9-B331-905F84D4F9E1}" srcOrd="3" destOrd="0" presId="urn:microsoft.com/office/officeart/2005/8/layout/radial4#2"/>
    <dgm:cxn modelId="{6E07C9BC-AB87-4D21-BC56-429656C43C33}" type="presParOf" srcId="{A18C3E88-2BBC-4E85-9D90-004FDB0C60A4}" destId="{C4B46A03-13B0-4B85-89C0-10F9FE575C96}" srcOrd="4" destOrd="0" presId="urn:microsoft.com/office/officeart/2005/8/layout/radial4#2"/>
    <dgm:cxn modelId="{44B05B78-5CA5-4176-BB7B-C66D6E91E60F}" type="presParOf" srcId="{A18C3E88-2BBC-4E85-9D90-004FDB0C60A4}" destId="{F98B6D60-6850-4965-8A05-3D4CE942454D}" srcOrd="5" destOrd="0" presId="urn:microsoft.com/office/officeart/2005/8/layout/radial4#2"/>
    <dgm:cxn modelId="{8AE72743-8A9B-415B-931D-40DBD1AA5AA5}" type="presParOf" srcId="{A18C3E88-2BBC-4E85-9D90-004FDB0C60A4}" destId="{02DFEC09-028C-45B0-85EC-7F2D3FD346E2}" srcOrd="6" destOrd="0" presId="urn:microsoft.com/office/officeart/2005/8/layout/radial4#2"/>
    <dgm:cxn modelId="{3E07053A-2316-4E14-B889-1BDA4CA58508}" type="presParOf" srcId="{A18C3E88-2BBC-4E85-9D90-004FDB0C60A4}" destId="{BE7FF3C3-40C3-4607-82D4-13C5FD94040C}" srcOrd="7" destOrd="0" presId="urn:microsoft.com/office/officeart/2005/8/layout/radial4#2"/>
    <dgm:cxn modelId="{14383ED1-3760-46D1-BFFC-B2A4B4C1D1CC}" type="presParOf" srcId="{A18C3E88-2BBC-4E85-9D90-004FDB0C60A4}" destId="{D10F4B75-7735-4738-A080-6279FF85B1AC}" srcOrd="8" destOrd="0" presId="urn:microsoft.com/office/officeart/2005/8/layout/radial4#2"/>
    <dgm:cxn modelId="{387D5873-4D5B-4472-918C-30C9B8472746}" type="presParOf" srcId="{A18C3E88-2BBC-4E85-9D90-004FDB0C60A4}" destId="{F1B3CDB6-9BBA-45B9-A1B1-070B98B4FB91}" srcOrd="9" destOrd="0" presId="urn:microsoft.com/office/officeart/2005/8/layout/radial4#2"/>
    <dgm:cxn modelId="{13CB4DC7-0D14-4589-B0BF-1DEE1477DFEF}" type="presParOf" srcId="{A18C3E88-2BBC-4E85-9D90-004FDB0C60A4}" destId="{FC4E2EF1-1357-43DF-B0F3-0005D9BE72E8}" srcOrd="10" destOrd="0" presId="urn:microsoft.com/office/officeart/2005/8/layout/radial4#2"/>
    <dgm:cxn modelId="{CDFE6FA8-52B5-44D6-BB29-AB2CCB90F8FA}" type="presParOf" srcId="{A18C3E88-2BBC-4E85-9D90-004FDB0C60A4}" destId="{F979DE7E-F85F-451E-A475-675788CB2E94}" srcOrd="11" destOrd="0" presId="urn:microsoft.com/office/officeart/2005/8/layout/radial4#2"/>
    <dgm:cxn modelId="{6566C8C3-02C2-40B7-80D3-A6DC80E485D9}" type="presParOf" srcId="{A18C3E88-2BBC-4E85-9D90-004FDB0C60A4}" destId="{4D182A3D-7C6E-4B4B-83BB-2A5DD28F8595}" srcOrd="12" destOrd="0" presId="urn:microsoft.com/office/officeart/2005/8/layout/radial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8" qsCatId="simple" csTypeId="urn:microsoft.com/office/officeart/2005/8/colors/colorful1#13" csCatId="colorful" phldr="1"/>
      <dgm:spPr/>
    </dgm:pt>
    <dgm:pt modelId="{185AB430-679B-49CC-AA12-CB6D7BDA5DDB}">
      <dgm:prSet phldrT="[文本]" custT="1"/>
      <dgm:spPr/>
      <dgm:t>
        <a:bodyPr/>
        <a:lstStyle/>
        <a:p>
          <a:r>
            <a:rPr lang="zh-CN" altLang="en-US" sz="2000" b="1" dirty="0">
              <a:latin typeface="微软雅黑" panose="020B0503020204020204" pitchFamily="34" charset="-122"/>
              <a:ea typeface="微软雅黑" panose="020B0503020204020204" pitchFamily="34" charset="-122"/>
            </a:rPr>
            <a:t>时间成本</a:t>
          </a:r>
        </a:p>
      </dgm:t>
    </dgm:pt>
    <dgm:pt modelId="{D9562D7D-5E12-4B45-AA4F-11B7CDED0CE9}" type="parTrans" cxnId="{D2A66557-B3F9-4E44-9F1A-91C1486B974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85D372F2-3286-413F-AE21-BE52360ED5AC}" type="sibTrans" cxnId="{D2A66557-B3F9-4E44-9F1A-91C1486B974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54F3AAEF-618D-4C26-9C22-2436463585D6}">
      <dgm:prSet phldrT="[文本]" custT="1"/>
      <dgm:spPr/>
      <dgm:t>
        <a:bodyPr/>
        <a:lstStyle/>
        <a:p>
          <a:r>
            <a:rPr lang="zh-CN" altLang="en-US" sz="2000" b="1" dirty="0">
              <a:latin typeface="微软雅黑" panose="020B0503020204020204" pitchFamily="34" charset="-122"/>
              <a:ea typeface="微软雅黑" panose="020B0503020204020204" pitchFamily="34" charset="-122"/>
            </a:rPr>
            <a:t>金钱成本</a:t>
          </a:r>
        </a:p>
      </dgm:t>
    </dgm:pt>
    <dgm:pt modelId="{85317511-F216-41AD-919B-5E221C97B48B}" type="parTrans" cxnId="{3067D267-4497-486C-918A-DE13E1E1AEB9}">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6B317632-1B7F-48C7-BFC8-DF5E226931AE}" type="sibTrans" cxnId="{3067D267-4497-486C-918A-DE13E1E1AEB9}">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7320A918-F389-4B11-8534-91EEE7D416EE}">
      <dgm:prSet phldrT="[文本]" custT="1"/>
      <dgm:spPr/>
      <dgm:t>
        <a:bodyPr/>
        <a:lstStyle/>
        <a:p>
          <a:r>
            <a:rPr lang="zh-CN" altLang="en-US" sz="2000" b="1" dirty="0">
              <a:latin typeface="微软雅黑" panose="020B0503020204020204" pitchFamily="34" charset="-122"/>
              <a:ea typeface="微软雅黑" panose="020B0503020204020204" pitchFamily="34" charset="-122"/>
            </a:rPr>
            <a:t>会议成本</a:t>
          </a:r>
        </a:p>
      </dgm:t>
    </dgm:pt>
    <dgm:pt modelId="{8B85ECDD-4A0C-4A86-89AE-53CDC4A184DB}" type="parTrans" cxnId="{0FEA61FB-A7EF-49F7-92DE-389C4FE63998}">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6D0E14F8-62AF-4CEE-9763-855713AEAEE3}" type="sibTrans" cxnId="{0FEA61FB-A7EF-49F7-92DE-389C4FE63998}">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21641485-C1CF-4E6E-BC17-E1056D49F8F5}">
      <dgm:prSet phldrT="[文本]" custT="1"/>
      <dgm:spPr/>
      <dgm:t>
        <a:bodyPr/>
        <a:lstStyle/>
        <a:p>
          <a:r>
            <a:rPr lang="zh-CN" altLang="en-US" sz="2000" b="1" dirty="0">
              <a:latin typeface="微软雅黑" panose="020B0503020204020204" pitchFamily="34" charset="-122"/>
              <a:ea typeface="微软雅黑" panose="020B0503020204020204" pitchFamily="34" charset="-122"/>
            </a:rPr>
            <a:t>效益成本</a:t>
          </a:r>
        </a:p>
      </dgm:t>
    </dgm:pt>
    <dgm:pt modelId="{9D83D52A-1F83-43FE-990B-78D10AD7E599}" type="parTrans" cxnId="{49F2A44E-F5BC-480D-9305-0741C74E9B89}">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DA2E53C7-E44F-4E71-93DB-AFB49F45B204}" type="sibTrans" cxnId="{49F2A44E-F5BC-480D-9305-0741C74E9B89}">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238B576A-7D3C-4440-B1E0-D2AF8B51F3ED}">
      <dgm:prSet phldrT="[文本]" custT="1"/>
      <dgm:spPr/>
      <dgm:t>
        <a:bodyPr/>
        <a:lstStyle/>
        <a:p>
          <a:r>
            <a:rPr lang="zh-CN" altLang="en-US" sz="2000" b="1" dirty="0">
              <a:latin typeface="微软雅黑" panose="020B0503020204020204" pitchFamily="34" charset="-122"/>
              <a:ea typeface="微软雅黑" panose="020B0503020204020204" pitchFamily="34" charset="-122"/>
            </a:rPr>
            <a:t>机会成本</a:t>
          </a:r>
        </a:p>
      </dgm:t>
    </dgm:pt>
    <dgm:pt modelId="{930F4D8A-46CE-4EF3-B114-6AED14EA650B}" type="parTrans" cxnId="{18D200C0-0C2F-423D-8EB1-AAE40F639F8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28E9A2BB-E5AD-4C39-9DF7-435352EF1847}" type="sibTrans" cxnId="{18D200C0-0C2F-423D-8EB1-AAE40F639F8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929C6F53-EDA1-401B-A664-55586B049B1B}" type="pres">
      <dgm:prSet presAssocID="{F088E40B-C0C0-4232-AD67-481A97076B21}" presName="linearFlow" presStyleCnt="0">
        <dgm:presLayoutVars>
          <dgm:dir/>
          <dgm:resizeHandles val="exact"/>
        </dgm:presLayoutVars>
      </dgm:prSet>
      <dgm:spPr/>
    </dgm:pt>
    <dgm:pt modelId="{D108A7C6-D288-442D-9C9C-B70C32BE7EE0}" type="pres">
      <dgm:prSet presAssocID="{185AB430-679B-49CC-AA12-CB6D7BDA5DDB}" presName="node" presStyleLbl="node1" presStyleIdx="0" presStyleCnt="5" custLinFactX="159182" custLinFactNeighborX="200000">
        <dgm:presLayoutVars>
          <dgm:bulletEnabled val="1"/>
        </dgm:presLayoutVars>
      </dgm:prSet>
      <dgm:spPr/>
    </dgm:pt>
    <dgm:pt modelId="{C0EB2CDF-E93D-4D55-B47F-7DB200F13C37}" type="pres">
      <dgm:prSet presAssocID="{85D372F2-3286-413F-AE21-BE52360ED5AC}" presName="spacerL" presStyleCnt="0"/>
      <dgm:spPr/>
    </dgm:pt>
    <dgm:pt modelId="{24B5A34A-7554-457B-9A9B-D51B58B3BCEC}" type="pres">
      <dgm:prSet presAssocID="{85D372F2-3286-413F-AE21-BE52360ED5AC}" presName="sibTrans" presStyleLbl="sibTrans2D1" presStyleIdx="0" presStyleCnt="4" custLinFactX="260403" custLinFactNeighborX="300000"/>
      <dgm:spPr/>
    </dgm:pt>
    <dgm:pt modelId="{6DE78450-FC05-419E-A444-B1213423413F}" type="pres">
      <dgm:prSet presAssocID="{85D372F2-3286-413F-AE21-BE52360ED5AC}" presName="spacerR" presStyleCnt="0"/>
      <dgm:spPr/>
    </dgm:pt>
    <dgm:pt modelId="{460C1DDA-1464-46EB-9410-0546A022F00A}" type="pres">
      <dgm:prSet presAssocID="{54F3AAEF-618D-4C26-9C22-2436463585D6}" presName="node" presStyleLbl="node1" presStyleIdx="1" presStyleCnt="5" custLinFactX="159182" custLinFactNeighborX="200000">
        <dgm:presLayoutVars>
          <dgm:bulletEnabled val="1"/>
        </dgm:presLayoutVars>
      </dgm:prSet>
      <dgm:spPr/>
    </dgm:pt>
    <dgm:pt modelId="{AF1AC455-F96C-4461-9515-9A9773F5953B}" type="pres">
      <dgm:prSet presAssocID="{6B317632-1B7F-48C7-BFC8-DF5E226931AE}" presName="spacerL" presStyleCnt="0"/>
      <dgm:spPr/>
    </dgm:pt>
    <dgm:pt modelId="{9C287345-EF24-49DF-9538-C1CF022B3766}" type="pres">
      <dgm:prSet presAssocID="{6B317632-1B7F-48C7-BFC8-DF5E226931AE}" presName="sibTrans" presStyleLbl="sibTrans2D1" presStyleIdx="1" presStyleCnt="4" custLinFactX="260403" custLinFactNeighborX="300000"/>
      <dgm:spPr/>
    </dgm:pt>
    <dgm:pt modelId="{DD446349-92F5-4E15-ABA1-2BE9A4232509}" type="pres">
      <dgm:prSet presAssocID="{6B317632-1B7F-48C7-BFC8-DF5E226931AE}" presName="spacerR" presStyleCnt="0"/>
      <dgm:spPr/>
    </dgm:pt>
    <dgm:pt modelId="{15F034FE-EC39-4767-B5FD-341013BFC333}" type="pres">
      <dgm:prSet presAssocID="{21641485-C1CF-4E6E-BC17-E1056D49F8F5}" presName="node" presStyleLbl="node1" presStyleIdx="2" presStyleCnt="5" custLinFactX="159182" custLinFactNeighborX="200000">
        <dgm:presLayoutVars>
          <dgm:bulletEnabled val="1"/>
        </dgm:presLayoutVars>
      </dgm:prSet>
      <dgm:spPr/>
    </dgm:pt>
    <dgm:pt modelId="{06CA43F4-B136-4AEE-8FF7-63475998A50B}" type="pres">
      <dgm:prSet presAssocID="{DA2E53C7-E44F-4E71-93DB-AFB49F45B204}" presName="spacerL" presStyleCnt="0"/>
      <dgm:spPr/>
    </dgm:pt>
    <dgm:pt modelId="{B89D6A52-14B7-4D29-AB6C-C6C24B2BBF05}" type="pres">
      <dgm:prSet presAssocID="{DA2E53C7-E44F-4E71-93DB-AFB49F45B204}" presName="sibTrans" presStyleLbl="sibTrans2D1" presStyleIdx="2" presStyleCnt="4" custLinFactX="260403" custLinFactNeighborX="300000"/>
      <dgm:spPr/>
    </dgm:pt>
    <dgm:pt modelId="{72B23651-37A4-40B9-8427-A1DB5DA9B1A3}" type="pres">
      <dgm:prSet presAssocID="{DA2E53C7-E44F-4E71-93DB-AFB49F45B204}" presName="spacerR" presStyleCnt="0"/>
      <dgm:spPr/>
    </dgm:pt>
    <dgm:pt modelId="{9ABEF41B-C346-4B7B-98FF-50CF76E56CD6}" type="pres">
      <dgm:prSet presAssocID="{238B576A-7D3C-4440-B1E0-D2AF8B51F3ED}" presName="node" presStyleLbl="node1" presStyleIdx="3" presStyleCnt="5" custLinFactX="159182" custLinFactNeighborX="200000">
        <dgm:presLayoutVars>
          <dgm:bulletEnabled val="1"/>
        </dgm:presLayoutVars>
      </dgm:prSet>
      <dgm:spPr/>
    </dgm:pt>
    <dgm:pt modelId="{0EEDD6FA-6978-45F8-A06B-ECD7D9E65365}" type="pres">
      <dgm:prSet presAssocID="{28E9A2BB-E5AD-4C39-9DF7-435352EF1847}" presName="spacerL" presStyleCnt="0"/>
      <dgm:spPr/>
    </dgm:pt>
    <dgm:pt modelId="{A216359E-841D-4EB6-8D9D-8714A749D68A}" type="pres">
      <dgm:prSet presAssocID="{28E9A2BB-E5AD-4C39-9DF7-435352EF1847}" presName="sibTrans" presStyleLbl="sibTrans2D1" presStyleIdx="3" presStyleCnt="4" custLinFactX="-795059" custLinFactNeighborX="-800000" custLinFactNeighborY="4544"/>
      <dgm:spPr/>
    </dgm:pt>
    <dgm:pt modelId="{D4945DFC-4702-44EA-9A84-58E0FD2A72CF}" type="pres">
      <dgm:prSet presAssocID="{28E9A2BB-E5AD-4C39-9DF7-435352EF1847}" presName="spacerR" presStyleCnt="0"/>
      <dgm:spPr/>
    </dgm:pt>
    <dgm:pt modelId="{CE972C8C-D606-47AC-86A9-32CDCBC44CD5}" type="pres">
      <dgm:prSet presAssocID="{7320A918-F389-4B11-8534-91EEE7D416EE}" presName="node" presStyleLbl="node1" presStyleIdx="4" presStyleCnt="5" custLinFactX="-640860" custLinFactNeighborX="-700000" custLinFactNeighborY="1289">
        <dgm:presLayoutVars>
          <dgm:bulletEnabled val="1"/>
        </dgm:presLayoutVars>
      </dgm:prSet>
      <dgm:spPr/>
    </dgm:pt>
  </dgm:ptLst>
  <dgm:cxnLst>
    <dgm:cxn modelId="{E539F40D-2F71-4C00-BC70-F42B33464737}" type="presOf" srcId="{54F3AAEF-618D-4C26-9C22-2436463585D6}" destId="{460C1DDA-1464-46EB-9410-0546A022F00A}" srcOrd="0" destOrd="0" presId="urn:microsoft.com/office/officeart/2005/8/layout/equation1"/>
    <dgm:cxn modelId="{AC80600F-8A61-40FD-86C3-23A5AC7C7819}" type="presOf" srcId="{185AB430-679B-49CC-AA12-CB6D7BDA5DDB}" destId="{D108A7C6-D288-442D-9C9C-B70C32BE7EE0}" srcOrd="0" destOrd="0" presId="urn:microsoft.com/office/officeart/2005/8/layout/equation1"/>
    <dgm:cxn modelId="{3067D267-4497-486C-918A-DE13E1E1AEB9}" srcId="{F088E40B-C0C0-4232-AD67-481A97076B21}" destId="{54F3AAEF-618D-4C26-9C22-2436463585D6}" srcOrd="1" destOrd="0" parTransId="{85317511-F216-41AD-919B-5E221C97B48B}" sibTransId="{6B317632-1B7F-48C7-BFC8-DF5E226931AE}"/>
    <dgm:cxn modelId="{49F2A44E-F5BC-480D-9305-0741C74E9B89}" srcId="{F088E40B-C0C0-4232-AD67-481A97076B21}" destId="{21641485-C1CF-4E6E-BC17-E1056D49F8F5}" srcOrd="2" destOrd="0" parTransId="{9D83D52A-1F83-43FE-990B-78D10AD7E599}" sibTransId="{DA2E53C7-E44F-4E71-93DB-AFB49F45B204}"/>
    <dgm:cxn modelId="{941EA653-D96E-4CAB-AEEB-9987C217212C}" type="presOf" srcId="{238B576A-7D3C-4440-B1E0-D2AF8B51F3ED}" destId="{9ABEF41B-C346-4B7B-98FF-50CF76E56CD6}" srcOrd="0" destOrd="0" presId="urn:microsoft.com/office/officeart/2005/8/layout/equation1"/>
    <dgm:cxn modelId="{D2A66557-B3F9-4E44-9F1A-91C1486B9741}" srcId="{F088E40B-C0C0-4232-AD67-481A97076B21}" destId="{185AB430-679B-49CC-AA12-CB6D7BDA5DDB}" srcOrd="0" destOrd="0" parTransId="{D9562D7D-5E12-4B45-AA4F-11B7CDED0CE9}" sibTransId="{85D372F2-3286-413F-AE21-BE52360ED5AC}"/>
    <dgm:cxn modelId="{882A939B-7C05-4032-B746-D28C727ADEF0}" type="presOf" srcId="{21641485-C1CF-4E6E-BC17-E1056D49F8F5}" destId="{15F034FE-EC39-4767-B5FD-341013BFC333}" srcOrd="0" destOrd="0" presId="urn:microsoft.com/office/officeart/2005/8/layout/equation1"/>
    <dgm:cxn modelId="{DD8C069E-A34A-4C0B-AC60-79F93D8B34BA}" type="presOf" srcId="{6B317632-1B7F-48C7-BFC8-DF5E226931AE}" destId="{9C287345-EF24-49DF-9538-C1CF022B3766}" srcOrd="0" destOrd="0" presId="urn:microsoft.com/office/officeart/2005/8/layout/equation1"/>
    <dgm:cxn modelId="{18D200C0-0C2F-423D-8EB1-AAE40F639F81}" srcId="{F088E40B-C0C0-4232-AD67-481A97076B21}" destId="{238B576A-7D3C-4440-B1E0-D2AF8B51F3ED}" srcOrd="3" destOrd="0" parTransId="{930F4D8A-46CE-4EF3-B114-6AED14EA650B}" sibTransId="{28E9A2BB-E5AD-4C39-9DF7-435352EF1847}"/>
    <dgm:cxn modelId="{93B8F6CB-6027-4EC6-9747-031E436D7855}" type="presOf" srcId="{85D372F2-3286-413F-AE21-BE52360ED5AC}" destId="{24B5A34A-7554-457B-9A9B-D51B58B3BCEC}" srcOrd="0" destOrd="0" presId="urn:microsoft.com/office/officeart/2005/8/layout/equation1"/>
    <dgm:cxn modelId="{33E5F7CB-E91D-4F62-AF32-F948E0412935}" type="presOf" srcId="{28E9A2BB-E5AD-4C39-9DF7-435352EF1847}" destId="{A216359E-841D-4EB6-8D9D-8714A749D68A}" srcOrd="0" destOrd="0" presId="urn:microsoft.com/office/officeart/2005/8/layout/equation1"/>
    <dgm:cxn modelId="{C883BCE3-E080-420D-8354-AF405F1BACC7}" type="presOf" srcId="{DA2E53C7-E44F-4E71-93DB-AFB49F45B204}" destId="{B89D6A52-14B7-4D29-AB6C-C6C24B2BBF05}" srcOrd="0" destOrd="0" presId="urn:microsoft.com/office/officeart/2005/8/layout/equation1"/>
    <dgm:cxn modelId="{733BF9E3-FE09-4A25-9B79-9A2ADF7E52A4}" type="presOf" srcId="{7320A918-F389-4B11-8534-91EEE7D416EE}" destId="{CE972C8C-D606-47AC-86A9-32CDCBC44CD5}" srcOrd="0" destOrd="0" presId="urn:microsoft.com/office/officeart/2005/8/layout/equation1"/>
    <dgm:cxn modelId="{0FEA61FB-A7EF-49F7-92DE-389C4FE63998}" srcId="{F088E40B-C0C0-4232-AD67-481A97076B21}" destId="{7320A918-F389-4B11-8534-91EEE7D416EE}" srcOrd="4" destOrd="0" parTransId="{8B85ECDD-4A0C-4A86-89AE-53CDC4A184DB}" sibTransId="{6D0E14F8-62AF-4CEE-9763-855713AEAEE3}"/>
    <dgm:cxn modelId="{708047FD-23D7-4877-8EA0-DCEE1888BF3F}" type="presOf" srcId="{F088E40B-C0C0-4232-AD67-481A97076B21}" destId="{929C6F53-EDA1-401B-A664-55586B049B1B}" srcOrd="0" destOrd="0" presId="urn:microsoft.com/office/officeart/2005/8/layout/equation1"/>
    <dgm:cxn modelId="{E50A7025-2984-4BE1-9877-48CCCD360007}" type="presParOf" srcId="{929C6F53-EDA1-401B-A664-55586B049B1B}" destId="{D108A7C6-D288-442D-9C9C-B70C32BE7EE0}" srcOrd="0" destOrd="0" presId="urn:microsoft.com/office/officeart/2005/8/layout/equation1"/>
    <dgm:cxn modelId="{B00DE87C-BD8F-43C9-9893-63664DFD7261}" type="presParOf" srcId="{929C6F53-EDA1-401B-A664-55586B049B1B}" destId="{C0EB2CDF-E93D-4D55-B47F-7DB200F13C37}" srcOrd="1" destOrd="0" presId="urn:microsoft.com/office/officeart/2005/8/layout/equation1"/>
    <dgm:cxn modelId="{08F8EAF2-7A0F-46B1-9359-9B0337C72F98}" type="presParOf" srcId="{929C6F53-EDA1-401B-A664-55586B049B1B}" destId="{24B5A34A-7554-457B-9A9B-D51B58B3BCEC}" srcOrd="2" destOrd="0" presId="urn:microsoft.com/office/officeart/2005/8/layout/equation1"/>
    <dgm:cxn modelId="{39A03B8B-9B99-4980-9606-00BC35ED17D8}" type="presParOf" srcId="{929C6F53-EDA1-401B-A664-55586B049B1B}" destId="{6DE78450-FC05-419E-A444-B1213423413F}" srcOrd="3" destOrd="0" presId="urn:microsoft.com/office/officeart/2005/8/layout/equation1"/>
    <dgm:cxn modelId="{CC76CFCF-C799-4801-9A33-A6D53A054E75}" type="presParOf" srcId="{929C6F53-EDA1-401B-A664-55586B049B1B}" destId="{460C1DDA-1464-46EB-9410-0546A022F00A}" srcOrd="4" destOrd="0" presId="urn:microsoft.com/office/officeart/2005/8/layout/equation1"/>
    <dgm:cxn modelId="{83175252-F1E6-4986-83F1-8709648CACE6}" type="presParOf" srcId="{929C6F53-EDA1-401B-A664-55586B049B1B}" destId="{AF1AC455-F96C-4461-9515-9A9773F5953B}" srcOrd="5" destOrd="0" presId="urn:microsoft.com/office/officeart/2005/8/layout/equation1"/>
    <dgm:cxn modelId="{D577651D-D80F-465F-9267-7E4E2C62FDE6}" type="presParOf" srcId="{929C6F53-EDA1-401B-A664-55586B049B1B}" destId="{9C287345-EF24-49DF-9538-C1CF022B3766}" srcOrd="6" destOrd="0" presId="urn:microsoft.com/office/officeart/2005/8/layout/equation1"/>
    <dgm:cxn modelId="{E2E3560E-01DB-407C-B83B-98547767ABA7}" type="presParOf" srcId="{929C6F53-EDA1-401B-A664-55586B049B1B}" destId="{DD446349-92F5-4E15-ABA1-2BE9A4232509}" srcOrd="7" destOrd="0" presId="urn:microsoft.com/office/officeart/2005/8/layout/equation1"/>
    <dgm:cxn modelId="{383CE0BB-3778-4922-8A84-BEEB3DB51503}" type="presParOf" srcId="{929C6F53-EDA1-401B-A664-55586B049B1B}" destId="{15F034FE-EC39-4767-B5FD-341013BFC333}" srcOrd="8" destOrd="0" presId="urn:microsoft.com/office/officeart/2005/8/layout/equation1"/>
    <dgm:cxn modelId="{C8775F15-7A1C-4823-89AF-1FDFBC61CD75}" type="presParOf" srcId="{929C6F53-EDA1-401B-A664-55586B049B1B}" destId="{06CA43F4-B136-4AEE-8FF7-63475998A50B}" srcOrd="9" destOrd="0" presId="urn:microsoft.com/office/officeart/2005/8/layout/equation1"/>
    <dgm:cxn modelId="{AA517F58-7E9D-4330-AB28-FBA3F859CC67}" type="presParOf" srcId="{929C6F53-EDA1-401B-A664-55586B049B1B}" destId="{B89D6A52-14B7-4D29-AB6C-C6C24B2BBF05}" srcOrd="10" destOrd="0" presId="urn:microsoft.com/office/officeart/2005/8/layout/equation1"/>
    <dgm:cxn modelId="{001547D8-6AF7-4436-83EC-EFD83C057311}" type="presParOf" srcId="{929C6F53-EDA1-401B-A664-55586B049B1B}" destId="{72B23651-37A4-40B9-8427-A1DB5DA9B1A3}" srcOrd="11" destOrd="0" presId="urn:microsoft.com/office/officeart/2005/8/layout/equation1"/>
    <dgm:cxn modelId="{9AFCDC40-F859-4D97-9ABC-493C8D0120E0}" type="presParOf" srcId="{929C6F53-EDA1-401B-A664-55586B049B1B}" destId="{9ABEF41B-C346-4B7B-98FF-50CF76E56CD6}" srcOrd="12" destOrd="0" presId="urn:microsoft.com/office/officeart/2005/8/layout/equation1"/>
    <dgm:cxn modelId="{369C081A-6AB8-4EAF-A1BF-8EE3DE06ADFB}" type="presParOf" srcId="{929C6F53-EDA1-401B-A664-55586B049B1B}" destId="{0EEDD6FA-6978-45F8-A06B-ECD7D9E65365}" srcOrd="13" destOrd="0" presId="urn:microsoft.com/office/officeart/2005/8/layout/equation1"/>
    <dgm:cxn modelId="{327E880B-40B7-4567-BB13-7ABDCE2E2A79}" type="presParOf" srcId="{929C6F53-EDA1-401B-A664-55586B049B1B}" destId="{A216359E-841D-4EB6-8D9D-8714A749D68A}" srcOrd="14" destOrd="0" presId="urn:microsoft.com/office/officeart/2005/8/layout/equation1"/>
    <dgm:cxn modelId="{D6946B2F-9261-4785-B441-F467808B7164}" type="presParOf" srcId="{929C6F53-EDA1-401B-A664-55586B049B1B}" destId="{D4945DFC-4702-44EA-9A84-58E0FD2A72CF}" srcOrd="15" destOrd="0" presId="urn:microsoft.com/office/officeart/2005/8/layout/equation1"/>
    <dgm:cxn modelId="{2A50D859-D324-4457-BC18-C86A74D9D942}" type="presParOf" srcId="{929C6F53-EDA1-401B-A664-55586B049B1B}" destId="{CE972C8C-D606-47AC-86A9-32CDCBC44CD5}"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9" qsCatId="simple" csTypeId="urn:microsoft.com/office/officeart/2005/8/colors/colorful1#14" csCatId="colorful" phldr="1"/>
      <dgm:spPr/>
    </dgm:pt>
    <dgm:pt modelId="{185AB430-679B-49CC-AA12-CB6D7BDA5DDB}">
      <dgm:prSet phldrT="[文本]" custT="1"/>
      <dgm:spPr/>
      <dgm:t>
        <a:bodyPr/>
        <a:lstStyle/>
        <a:p>
          <a:r>
            <a:rPr lang="zh-CN" altLang="en-US" sz="2800" b="1" dirty="0">
              <a:latin typeface="微软雅黑" panose="020B0503020204020204" pitchFamily="34" charset="-122"/>
              <a:ea typeface="微软雅黑" panose="020B0503020204020204" pitchFamily="34" charset="-122"/>
            </a:rPr>
            <a:t>时间成本</a:t>
          </a:r>
        </a:p>
      </dgm:t>
    </dgm:pt>
    <dgm:pt modelId="{D9562D7D-5E12-4B45-AA4F-11B7CDED0CE9}" type="parTrans" cxnId="{D2A66557-B3F9-4E44-9F1A-91C1486B974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85D372F2-3286-413F-AE21-BE52360ED5AC}" type="sibTrans" cxnId="{D2A66557-B3F9-4E44-9F1A-91C1486B974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929C6F53-EDA1-401B-A664-55586B049B1B}" type="pres">
      <dgm:prSet presAssocID="{F088E40B-C0C0-4232-AD67-481A97076B21}" presName="linearFlow" presStyleCnt="0">
        <dgm:presLayoutVars>
          <dgm:dir/>
          <dgm:resizeHandles val="exact"/>
        </dgm:presLayoutVars>
      </dgm:prSet>
      <dgm:spPr/>
    </dgm:pt>
    <dgm:pt modelId="{D108A7C6-D288-442D-9C9C-B70C32BE7EE0}" type="pres">
      <dgm:prSet presAssocID="{185AB430-679B-49CC-AA12-CB6D7BDA5DDB}" presName="node" presStyleLbl="node1" presStyleIdx="0" presStyleCnt="1" custLinFactX="159182" custLinFactNeighborX="200000">
        <dgm:presLayoutVars>
          <dgm:bulletEnabled val="1"/>
        </dgm:presLayoutVars>
      </dgm:prSet>
      <dgm:spPr/>
    </dgm:pt>
  </dgm:ptLst>
  <dgm:cxnLst>
    <dgm:cxn modelId="{ADEF2F38-493B-47D1-8F0C-4E421C3EF9B8}" type="presOf" srcId="{185AB430-679B-49CC-AA12-CB6D7BDA5DDB}" destId="{D108A7C6-D288-442D-9C9C-B70C32BE7EE0}" srcOrd="0" destOrd="0" presId="urn:microsoft.com/office/officeart/2005/8/layout/equation1"/>
    <dgm:cxn modelId="{D2A66557-B3F9-4E44-9F1A-91C1486B9741}" srcId="{F088E40B-C0C0-4232-AD67-481A97076B21}" destId="{185AB430-679B-49CC-AA12-CB6D7BDA5DDB}" srcOrd="0" destOrd="0" parTransId="{D9562D7D-5E12-4B45-AA4F-11B7CDED0CE9}" sibTransId="{85D372F2-3286-413F-AE21-BE52360ED5AC}"/>
    <dgm:cxn modelId="{D226BC94-FB39-4528-8372-8BF1AC547877}" type="presOf" srcId="{F088E40B-C0C0-4232-AD67-481A97076B21}" destId="{929C6F53-EDA1-401B-A664-55586B049B1B}" srcOrd="0" destOrd="0" presId="urn:microsoft.com/office/officeart/2005/8/layout/equation1"/>
    <dgm:cxn modelId="{604074EE-5BB9-4A9C-9AAD-2FED917E0380}" type="presParOf" srcId="{929C6F53-EDA1-401B-A664-55586B049B1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10" qsCatId="simple" csTypeId="urn:microsoft.com/office/officeart/2005/8/colors/colorful1#15" csCatId="colorful" phldr="1"/>
      <dgm:spPr/>
    </dgm:pt>
    <dgm:pt modelId="{185AB430-679B-49CC-AA12-CB6D7BDA5DDB}">
      <dgm:prSet phldrT="[文本]" custT="1">
        <dgm:style>
          <a:lnRef idx="1">
            <a:schemeClr val="accent3"/>
          </a:lnRef>
          <a:fillRef idx="3">
            <a:schemeClr val="accent3"/>
          </a:fillRef>
          <a:effectRef idx="2">
            <a:schemeClr val="accent3"/>
          </a:effectRef>
          <a:fontRef idx="minor">
            <a:schemeClr val="lt1"/>
          </a:fontRef>
        </dgm:style>
      </dgm:prSet>
      <dgm:spPr/>
      <dgm:t>
        <a:bodyPr/>
        <a:lstStyle/>
        <a:p>
          <a:r>
            <a:rPr lang="zh-CN" altLang="en-US" sz="2800" b="1" dirty="0">
              <a:latin typeface="微软雅黑" panose="020B0503020204020204" pitchFamily="34" charset="-122"/>
              <a:ea typeface="微软雅黑" panose="020B0503020204020204" pitchFamily="34" charset="-122"/>
            </a:rPr>
            <a:t>金钱成本</a:t>
          </a:r>
        </a:p>
      </dgm:t>
    </dgm:pt>
    <dgm:pt modelId="{D9562D7D-5E12-4B45-AA4F-11B7CDED0CE9}" type="parTrans" cxnId="{D2A66557-B3F9-4E44-9F1A-91C1486B974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85D372F2-3286-413F-AE21-BE52360ED5AC}" type="sibTrans" cxnId="{D2A66557-B3F9-4E44-9F1A-91C1486B974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929C6F53-EDA1-401B-A664-55586B049B1B}" type="pres">
      <dgm:prSet presAssocID="{F088E40B-C0C0-4232-AD67-481A97076B21}" presName="linearFlow" presStyleCnt="0">
        <dgm:presLayoutVars>
          <dgm:dir/>
          <dgm:resizeHandles val="exact"/>
        </dgm:presLayoutVars>
      </dgm:prSet>
      <dgm:spPr/>
    </dgm:pt>
    <dgm:pt modelId="{D108A7C6-D288-442D-9C9C-B70C32BE7EE0}" type="pres">
      <dgm:prSet presAssocID="{185AB430-679B-49CC-AA12-CB6D7BDA5DDB}" presName="node" presStyleLbl="node1" presStyleIdx="0" presStyleCnt="1" custLinFactX="159182" custLinFactNeighborX="200000">
        <dgm:presLayoutVars>
          <dgm:bulletEnabled val="1"/>
        </dgm:presLayoutVars>
      </dgm:prSet>
      <dgm:spPr/>
    </dgm:pt>
  </dgm:ptLst>
  <dgm:cxnLst>
    <dgm:cxn modelId="{C0AB4B16-32D1-4BCA-B304-CEB735D1016D}" type="presOf" srcId="{185AB430-679B-49CC-AA12-CB6D7BDA5DDB}" destId="{D108A7C6-D288-442D-9C9C-B70C32BE7EE0}" srcOrd="0" destOrd="0" presId="urn:microsoft.com/office/officeart/2005/8/layout/equation1"/>
    <dgm:cxn modelId="{D2A66557-B3F9-4E44-9F1A-91C1486B9741}" srcId="{F088E40B-C0C0-4232-AD67-481A97076B21}" destId="{185AB430-679B-49CC-AA12-CB6D7BDA5DDB}" srcOrd="0" destOrd="0" parTransId="{D9562D7D-5E12-4B45-AA4F-11B7CDED0CE9}" sibTransId="{85D372F2-3286-413F-AE21-BE52360ED5AC}"/>
    <dgm:cxn modelId="{C3A36A93-21A1-48C4-9B0A-809D92F57363}" type="presOf" srcId="{F088E40B-C0C0-4232-AD67-481A97076B21}" destId="{929C6F53-EDA1-401B-A664-55586B049B1B}" srcOrd="0" destOrd="0" presId="urn:microsoft.com/office/officeart/2005/8/layout/equation1"/>
    <dgm:cxn modelId="{B11A733E-D1BD-444B-ADC2-E1EE84138ECB}" type="presParOf" srcId="{929C6F53-EDA1-401B-A664-55586B049B1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11" qsCatId="simple" csTypeId="urn:microsoft.com/office/officeart/2005/8/colors/colorful1#16" csCatId="colorful" phldr="1"/>
      <dgm:spPr/>
    </dgm:pt>
    <dgm:pt modelId="{185AB430-679B-49CC-AA12-CB6D7BDA5DDB}">
      <dgm:prSet phldrT="[文本]" custT="1">
        <dgm:style>
          <a:lnRef idx="1">
            <a:schemeClr val="accent4"/>
          </a:lnRef>
          <a:fillRef idx="3">
            <a:schemeClr val="accent4"/>
          </a:fillRef>
          <a:effectRef idx="2">
            <a:schemeClr val="accent4"/>
          </a:effectRef>
          <a:fontRef idx="minor">
            <a:schemeClr val="lt1"/>
          </a:fontRef>
        </dgm:style>
      </dgm:prSet>
      <dgm:spPr/>
      <dgm:t>
        <a:bodyPr/>
        <a:lstStyle/>
        <a:p>
          <a:r>
            <a:rPr lang="zh-CN" altLang="en-US" sz="2800" b="1" dirty="0">
              <a:latin typeface="微软雅黑" panose="020B0503020204020204" pitchFamily="34" charset="-122"/>
              <a:ea typeface="微软雅黑" panose="020B0503020204020204" pitchFamily="34" charset="-122"/>
            </a:rPr>
            <a:t>效益成本</a:t>
          </a:r>
        </a:p>
      </dgm:t>
    </dgm:pt>
    <dgm:pt modelId="{85D372F2-3286-413F-AE21-BE52360ED5AC}" type="sibTrans" cxnId="{D2A66557-B3F9-4E44-9F1A-91C1486B974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D9562D7D-5E12-4B45-AA4F-11B7CDED0CE9}" type="parTrans" cxnId="{D2A66557-B3F9-4E44-9F1A-91C1486B974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929C6F53-EDA1-401B-A664-55586B049B1B}" type="pres">
      <dgm:prSet presAssocID="{F088E40B-C0C0-4232-AD67-481A97076B21}" presName="linearFlow" presStyleCnt="0">
        <dgm:presLayoutVars>
          <dgm:dir/>
          <dgm:resizeHandles val="exact"/>
        </dgm:presLayoutVars>
      </dgm:prSet>
      <dgm:spPr/>
    </dgm:pt>
    <dgm:pt modelId="{D108A7C6-D288-442D-9C9C-B70C32BE7EE0}" type="pres">
      <dgm:prSet presAssocID="{185AB430-679B-49CC-AA12-CB6D7BDA5DDB}" presName="node" presStyleLbl="node1" presStyleIdx="0" presStyleCnt="1" custLinFactX="159182" custLinFactNeighborX="200000">
        <dgm:presLayoutVars>
          <dgm:bulletEnabled val="1"/>
        </dgm:presLayoutVars>
      </dgm:prSet>
      <dgm:spPr/>
    </dgm:pt>
  </dgm:ptLst>
  <dgm:cxnLst>
    <dgm:cxn modelId="{3B52966E-0D19-493E-92A7-034E31C2DE23}" type="presOf" srcId="{F088E40B-C0C0-4232-AD67-481A97076B21}" destId="{929C6F53-EDA1-401B-A664-55586B049B1B}" srcOrd="0" destOrd="0" presId="urn:microsoft.com/office/officeart/2005/8/layout/equation1"/>
    <dgm:cxn modelId="{D2A66557-B3F9-4E44-9F1A-91C1486B9741}" srcId="{F088E40B-C0C0-4232-AD67-481A97076B21}" destId="{185AB430-679B-49CC-AA12-CB6D7BDA5DDB}" srcOrd="0" destOrd="0" parTransId="{D9562D7D-5E12-4B45-AA4F-11B7CDED0CE9}" sibTransId="{85D372F2-3286-413F-AE21-BE52360ED5AC}"/>
    <dgm:cxn modelId="{965244F1-D492-41FD-8D0A-5847CAF24C90}" type="presOf" srcId="{185AB430-679B-49CC-AA12-CB6D7BDA5DDB}" destId="{D108A7C6-D288-442D-9C9C-B70C32BE7EE0}" srcOrd="0" destOrd="0" presId="urn:microsoft.com/office/officeart/2005/8/layout/equation1"/>
    <dgm:cxn modelId="{55BB00D3-283E-4AA4-BE9F-F36046B387A7}" type="presParOf" srcId="{929C6F53-EDA1-401B-A664-55586B049B1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5" qsCatId="simple" csTypeId="urn:microsoft.com/office/officeart/2005/8/colors/colorful1#10" csCatId="colorful" phldr="1"/>
      <dgm:spPr/>
    </dgm:pt>
    <dgm:pt modelId="{185AB430-679B-49CC-AA12-CB6D7BDA5DDB}">
      <dgm:prSet phldrT="[文本]" custT="1">
        <dgm:style>
          <a:lnRef idx="1">
            <a:schemeClr val="accent5"/>
          </a:lnRef>
          <a:fillRef idx="3">
            <a:schemeClr val="accent5"/>
          </a:fillRef>
          <a:effectRef idx="2">
            <a:schemeClr val="accent5"/>
          </a:effectRef>
          <a:fontRef idx="minor">
            <a:schemeClr val="lt1"/>
          </a:fontRef>
        </dgm:style>
      </dgm:prSet>
      <dgm:spPr/>
      <dgm:t>
        <a:bodyPr/>
        <a:lstStyle/>
        <a:p>
          <a:r>
            <a:rPr lang="zh-CN" altLang="en-US" sz="2800" b="1" dirty="0">
              <a:latin typeface="微软雅黑" panose="020B0503020204020204" pitchFamily="34" charset="-122"/>
              <a:ea typeface="微软雅黑" panose="020B0503020204020204" pitchFamily="34" charset="-122"/>
            </a:rPr>
            <a:t>机会成本</a:t>
          </a:r>
        </a:p>
      </dgm:t>
    </dgm:pt>
    <dgm:pt modelId="{D9562D7D-5E12-4B45-AA4F-11B7CDED0CE9}" type="parTrans" cxnId="{D2A66557-B3F9-4E44-9F1A-91C1486B9741}">
      <dgm:prSet/>
      <dgm:spPr/>
      <dgm:t>
        <a:bodyPr/>
        <a:lstStyle/>
        <a:p>
          <a:endParaRPr lang="zh-CN" altLang="en-US" sz="1350" b="0">
            <a:latin typeface="微软雅黑" panose="020B0503020204020204" pitchFamily="34" charset="-122"/>
            <a:ea typeface="微软雅黑" panose="020B0503020204020204" pitchFamily="34" charset="-122"/>
          </a:endParaRPr>
        </a:p>
      </dgm:t>
    </dgm:pt>
    <dgm:pt modelId="{85D372F2-3286-413F-AE21-BE52360ED5AC}" type="sibTrans" cxnId="{D2A66557-B3F9-4E44-9F1A-91C1486B9741}">
      <dgm:prSet custT="1"/>
      <dgm:spPr/>
      <dgm:t>
        <a:bodyPr/>
        <a:lstStyle/>
        <a:p>
          <a:endParaRPr lang="zh-CN" altLang="en-US" sz="1350" b="0">
            <a:latin typeface="微软雅黑" panose="020B0503020204020204" pitchFamily="34" charset="-122"/>
            <a:ea typeface="微软雅黑" panose="020B0503020204020204" pitchFamily="34" charset="-122"/>
          </a:endParaRPr>
        </a:p>
      </dgm:t>
    </dgm:pt>
    <dgm:pt modelId="{929C6F53-EDA1-401B-A664-55586B049B1B}" type="pres">
      <dgm:prSet presAssocID="{F088E40B-C0C0-4232-AD67-481A97076B21}" presName="linearFlow" presStyleCnt="0">
        <dgm:presLayoutVars>
          <dgm:dir/>
          <dgm:resizeHandles val="exact"/>
        </dgm:presLayoutVars>
      </dgm:prSet>
      <dgm:spPr/>
    </dgm:pt>
    <dgm:pt modelId="{D108A7C6-D288-442D-9C9C-B70C32BE7EE0}" type="pres">
      <dgm:prSet presAssocID="{185AB430-679B-49CC-AA12-CB6D7BDA5DDB}" presName="node" presStyleLbl="node1" presStyleIdx="0" presStyleCnt="1" custLinFactX="159182" custLinFactNeighborX="200000">
        <dgm:presLayoutVars>
          <dgm:bulletEnabled val="1"/>
        </dgm:presLayoutVars>
      </dgm:prSet>
      <dgm:spPr/>
    </dgm:pt>
  </dgm:ptLst>
  <dgm:cxnLst>
    <dgm:cxn modelId="{D2A66557-B3F9-4E44-9F1A-91C1486B9741}" srcId="{F088E40B-C0C0-4232-AD67-481A97076B21}" destId="{185AB430-679B-49CC-AA12-CB6D7BDA5DDB}" srcOrd="0" destOrd="0" parTransId="{D9562D7D-5E12-4B45-AA4F-11B7CDED0CE9}" sibTransId="{85D372F2-3286-413F-AE21-BE52360ED5AC}"/>
    <dgm:cxn modelId="{5B9E618F-476D-4684-92E5-F0EF5ADAC36B}" type="presOf" srcId="{F088E40B-C0C0-4232-AD67-481A97076B21}" destId="{929C6F53-EDA1-401B-A664-55586B049B1B}" srcOrd="0" destOrd="0" presId="urn:microsoft.com/office/officeart/2005/8/layout/equation1"/>
    <dgm:cxn modelId="{6FF6B1FB-27ED-4576-8B2A-52A1959459F2}" type="presOf" srcId="{185AB430-679B-49CC-AA12-CB6D7BDA5DDB}" destId="{D108A7C6-D288-442D-9C9C-B70C32BE7EE0}" srcOrd="0" destOrd="0" presId="urn:microsoft.com/office/officeart/2005/8/layout/equation1"/>
    <dgm:cxn modelId="{91D82C3F-62CF-478A-8844-2A95C009A5E5}" type="presParOf" srcId="{929C6F53-EDA1-401B-A664-55586B049B1B}" destId="{D108A7C6-D288-442D-9C9C-B70C32BE7EE0}"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8E40B-C0C0-4232-AD67-481A97076B21}" type="doc">
      <dgm:prSet loTypeId="urn:microsoft.com/office/officeart/2005/8/layout/equation1" loCatId="relationship" qsTypeId="urn:microsoft.com/office/officeart/2005/8/quickstyle/simple4#6" qsCatId="simple" csTypeId="urn:microsoft.com/office/officeart/2005/8/colors/colorful1#11" csCatId="colorful" phldr="1"/>
      <dgm:spPr/>
    </dgm:pt>
    <dgm:pt modelId="{929C6F53-EDA1-401B-A664-55586B049B1B}" type="pres">
      <dgm:prSet presAssocID="{F088E40B-C0C0-4232-AD67-481A97076B21}" presName="linearFlow" presStyleCnt="0">
        <dgm:presLayoutVars>
          <dgm:dir/>
          <dgm:resizeHandles val="exact"/>
        </dgm:presLayoutVars>
      </dgm:prSet>
      <dgm:spPr/>
    </dgm:pt>
  </dgm:ptLst>
  <dgm:cxnLst>
    <dgm:cxn modelId="{7E6CCF2E-B23D-4F3E-ABA0-70BAFBFA53C1}" type="presOf" srcId="{F088E40B-C0C0-4232-AD67-481A97076B21}" destId="{929C6F53-EDA1-401B-A664-55586B049B1B}" srcOrd="0"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DB1E1-925A-4A21-BC3A-2E91377A579F}">
      <dsp:nvSpPr>
        <dsp:cNvPr id="0" name=""/>
        <dsp:cNvSpPr/>
      </dsp:nvSpPr>
      <dsp:spPr>
        <a:xfrm>
          <a:off x="2373224" y="2136875"/>
          <a:ext cx="1736802" cy="17368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zh-CN" altLang="en-US" sz="2600" b="1" kern="1200">
              <a:latin typeface="微软雅黑" pitchFamily="34" charset="-122"/>
              <a:ea typeface="微软雅黑" pitchFamily="34" charset="-122"/>
            </a:rPr>
            <a:t>会议作用</a:t>
          </a:r>
        </a:p>
      </dsp:txBody>
      <dsp:txXfrm>
        <a:off x="2627573" y="2391224"/>
        <a:ext cx="1228104" cy="1228104"/>
      </dsp:txXfrm>
    </dsp:sp>
    <dsp:sp modelId="{D34E4988-9CD8-4FD3-B686-DE2B8B97E8C9}">
      <dsp:nvSpPr>
        <dsp:cNvPr id="0" name=""/>
        <dsp:cNvSpPr/>
      </dsp:nvSpPr>
      <dsp:spPr>
        <a:xfrm rot="10800000">
          <a:off x="608535" y="2757782"/>
          <a:ext cx="1667631" cy="4949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A1F8F2-F74D-4F60-8E6A-EA1051FBC939}">
      <dsp:nvSpPr>
        <dsp:cNvPr id="0" name=""/>
        <dsp:cNvSpPr/>
      </dsp:nvSpPr>
      <dsp:spPr>
        <a:xfrm>
          <a:off x="654" y="2518971"/>
          <a:ext cx="1215761" cy="9726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集思广益</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头脑风暴</a:t>
          </a:r>
        </a:p>
      </dsp:txBody>
      <dsp:txXfrm>
        <a:off x="29141" y="2547458"/>
        <a:ext cx="1158787" cy="915635"/>
      </dsp:txXfrm>
    </dsp:sp>
    <dsp:sp modelId="{9082DC94-9CCF-49E9-B331-905F84D4F9E1}">
      <dsp:nvSpPr>
        <dsp:cNvPr id="0" name=""/>
        <dsp:cNvSpPr/>
      </dsp:nvSpPr>
      <dsp:spPr>
        <a:xfrm rot="12960000">
          <a:off x="952166" y="1700195"/>
          <a:ext cx="1667631" cy="49498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46A03-13B0-4B85-89C0-10F9FE575C96}">
      <dsp:nvSpPr>
        <dsp:cNvPr id="0" name=""/>
        <dsp:cNvSpPr/>
      </dsp:nvSpPr>
      <dsp:spPr>
        <a:xfrm>
          <a:off x="503530" y="971280"/>
          <a:ext cx="1215761" cy="97260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问题讨论</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产生决策</a:t>
          </a:r>
        </a:p>
      </dsp:txBody>
      <dsp:txXfrm>
        <a:off x="532017" y="999767"/>
        <a:ext cx="1158787" cy="915635"/>
      </dsp:txXfrm>
    </dsp:sp>
    <dsp:sp modelId="{F98B6D60-6850-4965-8A05-3D4CE942454D}">
      <dsp:nvSpPr>
        <dsp:cNvPr id="0" name=""/>
        <dsp:cNvSpPr/>
      </dsp:nvSpPr>
      <dsp:spPr>
        <a:xfrm rot="15120000">
          <a:off x="1851804" y="1046570"/>
          <a:ext cx="1667631" cy="49498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DFEC09-028C-45B0-85EC-7F2D3FD346E2}">
      <dsp:nvSpPr>
        <dsp:cNvPr id="0" name=""/>
        <dsp:cNvSpPr/>
      </dsp:nvSpPr>
      <dsp:spPr>
        <a:xfrm>
          <a:off x="1820075" y="14754"/>
          <a:ext cx="1215761" cy="9726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听取汇报</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分配任务</a:t>
          </a:r>
        </a:p>
      </dsp:txBody>
      <dsp:txXfrm>
        <a:off x="1848562" y="43241"/>
        <a:ext cx="1158787" cy="915635"/>
      </dsp:txXfrm>
    </dsp:sp>
    <dsp:sp modelId="{BE7FF3C3-40C3-4607-82D4-13C5FD94040C}">
      <dsp:nvSpPr>
        <dsp:cNvPr id="0" name=""/>
        <dsp:cNvSpPr/>
      </dsp:nvSpPr>
      <dsp:spPr>
        <a:xfrm rot="17280000">
          <a:off x="2963816" y="1046570"/>
          <a:ext cx="1667631" cy="494988"/>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0F4B75-7735-4738-A080-6279FF85B1AC}">
      <dsp:nvSpPr>
        <dsp:cNvPr id="0" name=""/>
        <dsp:cNvSpPr/>
      </dsp:nvSpPr>
      <dsp:spPr>
        <a:xfrm>
          <a:off x="3447414" y="14754"/>
          <a:ext cx="1215761" cy="97260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融合意见</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达成共识</a:t>
          </a:r>
        </a:p>
      </dsp:txBody>
      <dsp:txXfrm>
        <a:off x="3475901" y="43241"/>
        <a:ext cx="1158787" cy="915635"/>
      </dsp:txXfrm>
    </dsp:sp>
    <dsp:sp modelId="{F1B3CDB6-9BBA-45B9-A1B1-070B98B4FB91}">
      <dsp:nvSpPr>
        <dsp:cNvPr id="0" name=""/>
        <dsp:cNvSpPr/>
      </dsp:nvSpPr>
      <dsp:spPr>
        <a:xfrm rot="19440000">
          <a:off x="3863454" y="1700195"/>
          <a:ext cx="1667631" cy="494988"/>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4E2EF1-1357-43DF-B0F3-0005D9BE72E8}">
      <dsp:nvSpPr>
        <dsp:cNvPr id="0" name=""/>
        <dsp:cNvSpPr/>
      </dsp:nvSpPr>
      <dsp:spPr>
        <a:xfrm>
          <a:off x="4763959" y="971280"/>
          <a:ext cx="1215761" cy="97260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资讯分享</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政策宣传</a:t>
          </a:r>
        </a:p>
      </dsp:txBody>
      <dsp:txXfrm>
        <a:off x="4792446" y="999767"/>
        <a:ext cx="1158787" cy="915635"/>
      </dsp:txXfrm>
    </dsp:sp>
    <dsp:sp modelId="{F979DE7E-F85F-451E-A475-675788CB2E94}">
      <dsp:nvSpPr>
        <dsp:cNvPr id="0" name=""/>
        <dsp:cNvSpPr/>
      </dsp:nvSpPr>
      <dsp:spPr>
        <a:xfrm>
          <a:off x="4207085" y="2757782"/>
          <a:ext cx="1667631" cy="4949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182A3D-7C6E-4B4B-83BB-2A5DD28F8595}">
      <dsp:nvSpPr>
        <dsp:cNvPr id="0" name=""/>
        <dsp:cNvSpPr/>
      </dsp:nvSpPr>
      <dsp:spPr>
        <a:xfrm>
          <a:off x="5266835" y="2518971"/>
          <a:ext cx="1215761" cy="9726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表彰先进</a:t>
          </a:r>
          <a:endParaRPr lang="en-US" altLang="zh-CN" sz="1600" b="1" kern="1200" dirty="0">
            <a:latin typeface="微软雅黑" pitchFamily="34" charset="-122"/>
            <a:ea typeface="微软雅黑" pitchFamily="34" charset="-122"/>
          </a:endParaRPr>
        </a:p>
        <a:p>
          <a:pPr marL="0" lvl="0" indent="0" algn="ctr" defTabSz="711200">
            <a:lnSpc>
              <a:spcPct val="90000"/>
            </a:lnSpc>
            <a:spcBef>
              <a:spcPct val="0"/>
            </a:spcBef>
            <a:spcAft>
              <a:spcPct val="35000"/>
            </a:spcAft>
            <a:buNone/>
          </a:pPr>
          <a:r>
            <a:rPr lang="zh-CN" altLang="en-US" sz="1600" b="1" kern="1200" dirty="0">
              <a:latin typeface="微软雅黑" pitchFamily="34" charset="-122"/>
              <a:ea typeface="微软雅黑" pitchFamily="34" charset="-122"/>
            </a:rPr>
            <a:t>激励士气</a:t>
          </a:r>
        </a:p>
      </dsp:txBody>
      <dsp:txXfrm>
        <a:off x="5295322" y="2547458"/>
        <a:ext cx="1158787" cy="915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A7C6-D288-442D-9C9C-B70C32BE7EE0}">
      <dsp:nvSpPr>
        <dsp:cNvPr id="0" name=""/>
        <dsp:cNvSpPr/>
      </dsp:nvSpPr>
      <dsp:spPr>
        <a:xfrm>
          <a:off x="1837350" y="191826"/>
          <a:ext cx="1042987" cy="104298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时间成本</a:t>
          </a:r>
        </a:p>
      </dsp:txBody>
      <dsp:txXfrm>
        <a:off x="1990092" y="344568"/>
        <a:ext cx="737503" cy="737503"/>
      </dsp:txXfrm>
    </dsp:sp>
    <dsp:sp modelId="{24B5A34A-7554-457B-9A9B-D51B58B3BCEC}">
      <dsp:nvSpPr>
        <dsp:cNvPr id="0" name=""/>
        <dsp:cNvSpPr/>
      </dsp:nvSpPr>
      <dsp:spPr>
        <a:xfrm>
          <a:off x="2964733" y="410854"/>
          <a:ext cx="604932" cy="604932"/>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zh-CN" altLang="en-US" sz="1350" b="0" kern="1200">
            <a:latin typeface="微软雅黑" pitchFamily="34" charset="-122"/>
            <a:ea typeface="微软雅黑" pitchFamily="34" charset="-122"/>
          </a:endParaRPr>
        </a:p>
      </dsp:txBody>
      <dsp:txXfrm>
        <a:off x="3044917" y="642180"/>
        <a:ext cx="444564" cy="142280"/>
      </dsp:txXfrm>
    </dsp:sp>
    <dsp:sp modelId="{460C1DDA-1464-46EB-9410-0546A022F00A}">
      <dsp:nvSpPr>
        <dsp:cNvPr id="0" name=""/>
        <dsp:cNvSpPr/>
      </dsp:nvSpPr>
      <dsp:spPr>
        <a:xfrm>
          <a:off x="3654650" y="191826"/>
          <a:ext cx="1042987" cy="104298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金钱成本</a:t>
          </a:r>
        </a:p>
      </dsp:txBody>
      <dsp:txXfrm>
        <a:off x="3807392" y="344568"/>
        <a:ext cx="737503" cy="737503"/>
      </dsp:txXfrm>
    </dsp:sp>
    <dsp:sp modelId="{9C287345-EF24-49DF-9538-C1CF022B3766}">
      <dsp:nvSpPr>
        <dsp:cNvPr id="0" name=""/>
        <dsp:cNvSpPr/>
      </dsp:nvSpPr>
      <dsp:spPr>
        <a:xfrm>
          <a:off x="4782034" y="410854"/>
          <a:ext cx="604932" cy="604932"/>
        </a:xfrm>
        <a:prstGeom prst="mathPlus">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zh-CN" altLang="en-US" sz="1350" b="0" kern="1200">
            <a:latin typeface="微软雅黑" pitchFamily="34" charset="-122"/>
            <a:ea typeface="微软雅黑" pitchFamily="34" charset="-122"/>
          </a:endParaRPr>
        </a:p>
      </dsp:txBody>
      <dsp:txXfrm>
        <a:off x="4862218" y="642180"/>
        <a:ext cx="444564" cy="142280"/>
      </dsp:txXfrm>
    </dsp:sp>
    <dsp:sp modelId="{15F034FE-EC39-4767-B5FD-341013BFC333}">
      <dsp:nvSpPr>
        <dsp:cNvPr id="0" name=""/>
        <dsp:cNvSpPr/>
      </dsp:nvSpPr>
      <dsp:spPr>
        <a:xfrm>
          <a:off x="5471951" y="191826"/>
          <a:ext cx="1042987" cy="104298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效益成本</a:t>
          </a:r>
        </a:p>
      </dsp:txBody>
      <dsp:txXfrm>
        <a:off x="5624693" y="344568"/>
        <a:ext cx="737503" cy="737503"/>
      </dsp:txXfrm>
    </dsp:sp>
    <dsp:sp modelId="{B89D6A52-14B7-4D29-AB6C-C6C24B2BBF05}">
      <dsp:nvSpPr>
        <dsp:cNvPr id="0" name=""/>
        <dsp:cNvSpPr/>
      </dsp:nvSpPr>
      <dsp:spPr>
        <a:xfrm>
          <a:off x="6599335" y="410854"/>
          <a:ext cx="604932" cy="604932"/>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zh-CN" altLang="en-US" sz="1350" b="0" kern="1200">
            <a:latin typeface="微软雅黑" pitchFamily="34" charset="-122"/>
            <a:ea typeface="微软雅黑" pitchFamily="34" charset="-122"/>
          </a:endParaRPr>
        </a:p>
      </dsp:txBody>
      <dsp:txXfrm>
        <a:off x="6679519" y="642180"/>
        <a:ext cx="444564" cy="142280"/>
      </dsp:txXfrm>
    </dsp:sp>
    <dsp:sp modelId="{9ABEF41B-C346-4B7B-98FF-50CF76E56CD6}">
      <dsp:nvSpPr>
        <dsp:cNvPr id="0" name=""/>
        <dsp:cNvSpPr/>
      </dsp:nvSpPr>
      <dsp:spPr>
        <a:xfrm>
          <a:off x="7284645" y="191826"/>
          <a:ext cx="1042987" cy="104298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机会成本</a:t>
          </a:r>
        </a:p>
      </dsp:txBody>
      <dsp:txXfrm>
        <a:off x="7437387" y="344568"/>
        <a:ext cx="737503" cy="737503"/>
      </dsp:txXfrm>
    </dsp:sp>
    <dsp:sp modelId="{A216359E-841D-4EB6-8D9D-8714A749D68A}">
      <dsp:nvSpPr>
        <dsp:cNvPr id="0" name=""/>
        <dsp:cNvSpPr/>
      </dsp:nvSpPr>
      <dsp:spPr>
        <a:xfrm>
          <a:off x="1100206" y="438342"/>
          <a:ext cx="604932" cy="604932"/>
        </a:xfrm>
        <a:prstGeom prst="mathEqual">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endParaRPr lang="zh-CN" altLang="en-US" sz="1350" b="0" kern="1200">
            <a:latin typeface="微软雅黑" pitchFamily="34" charset="-122"/>
            <a:ea typeface="微软雅黑" pitchFamily="34" charset="-122"/>
          </a:endParaRPr>
        </a:p>
      </dsp:txBody>
      <dsp:txXfrm>
        <a:off x="1180390" y="562958"/>
        <a:ext cx="444564" cy="355700"/>
      </dsp:txXfrm>
    </dsp:sp>
    <dsp:sp modelId="{CE972C8C-D606-47AC-86A9-32CDCBC44CD5}">
      <dsp:nvSpPr>
        <dsp:cNvPr id="0" name=""/>
        <dsp:cNvSpPr/>
      </dsp:nvSpPr>
      <dsp:spPr>
        <a:xfrm>
          <a:off x="2" y="205270"/>
          <a:ext cx="1042987" cy="1042987"/>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会议成本</a:t>
          </a:r>
        </a:p>
      </dsp:txBody>
      <dsp:txXfrm>
        <a:off x="152744" y="358012"/>
        <a:ext cx="737503" cy="737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A7C6-D288-442D-9C9C-B70C32BE7EE0}">
      <dsp:nvSpPr>
        <dsp:cNvPr id="0" name=""/>
        <dsp:cNvSpPr/>
      </dsp:nvSpPr>
      <dsp:spPr>
        <a:xfrm>
          <a:off x="87160" y="521"/>
          <a:ext cx="1425597" cy="142559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itchFamily="34" charset="-122"/>
              <a:ea typeface="微软雅黑" pitchFamily="34" charset="-122"/>
            </a:rPr>
            <a:t>时间成本</a:t>
          </a:r>
        </a:p>
      </dsp:txBody>
      <dsp:txXfrm>
        <a:off x="295934" y="209295"/>
        <a:ext cx="1008049" cy="1008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A7C6-D288-442D-9C9C-B70C32BE7EE0}">
      <dsp:nvSpPr>
        <dsp:cNvPr id="0" name=""/>
        <dsp:cNvSpPr/>
      </dsp:nvSpPr>
      <dsp:spPr>
        <a:xfrm>
          <a:off x="87160" y="521"/>
          <a:ext cx="1425597" cy="142559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itchFamily="34" charset="-122"/>
              <a:ea typeface="微软雅黑" pitchFamily="34" charset="-122"/>
            </a:rPr>
            <a:t>金钱成本</a:t>
          </a:r>
        </a:p>
      </dsp:txBody>
      <dsp:txXfrm>
        <a:off x="295934" y="209295"/>
        <a:ext cx="1008049" cy="1008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A7C6-D288-442D-9C9C-B70C32BE7EE0}">
      <dsp:nvSpPr>
        <dsp:cNvPr id="0" name=""/>
        <dsp:cNvSpPr/>
      </dsp:nvSpPr>
      <dsp:spPr>
        <a:xfrm>
          <a:off x="87160" y="521"/>
          <a:ext cx="1425597" cy="1425597"/>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itchFamily="34" charset="-122"/>
              <a:ea typeface="微软雅黑" pitchFamily="34" charset="-122"/>
            </a:rPr>
            <a:t>效益成本</a:t>
          </a:r>
        </a:p>
      </dsp:txBody>
      <dsp:txXfrm>
        <a:off x="295934" y="209295"/>
        <a:ext cx="1008049" cy="1008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A7C6-D288-442D-9C9C-B70C32BE7EE0}">
      <dsp:nvSpPr>
        <dsp:cNvPr id="0" name=""/>
        <dsp:cNvSpPr/>
      </dsp:nvSpPr>
      <dsp:spPr>
        <a:xfrm>
          <a:off x="87160" y="521"/>
          <a:ext cx="1425597" cy="1425597"/>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latin typeface="微软雅黑" pitchFamily="34" charset="-122"/>
              <a:ea typeface="微软雅黑" pitchFamily="34" charset="-122"/>
            </a:rPr>
            <a:t>机会成本</a:t>
          </a:r>
        </a:p>
      </dsp:txBody>
      <dsp:txXfrm>
        <a:off x="295934" y="209295"/>
        <a:ext cx="1008049" cy="1008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2">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7">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8">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9">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10">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1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6">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E74C0-ABDD-4ED7-B4D3-587367ECFD21}" type="datetimeFigureOut">
              <a:rPr lang="en-US" smtClean="0"/>
              <a:t>1/5/2021</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5E88F-9C7C-4316-9996-A37CDB1DFD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www.eyefulpresentations.co.uk/" TargetMode="External"/><Relationship Id="rId11" Type="http://schemas.openxmlformats.org/officeDocument/2006/relationships/image" Target="../media/image10.png"/><Relationship Id="rId5" Type="http://schemas.openxmlformats.org/officeDocument/2006/relationships/hyperlink" Target="mailto:info@eyefulpresentations.co.uk" TargetMode="External"/><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www.tianya.cn/publicforum/content/no20/1/317960.shtml"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050" name="Picture 2" descr="D:\360Downloads\pic\websbook_com_3158998.jpg"/>
          <p:cNvPicPr>
            <a:picLocks noChangeAspect="1" noChangeArrowheads="1"/>
          </p:cNvPicPr>
          <p:nvPr userDrawn="1"/>
        </p:nvPicPr>
        <p:blipFill rotWithShape="1">
          <a:blip r:embed="rId2" cstate="email"/>
          <a:srcRect/>
          <a:stretch>
            <a:fillRect/>
          </a:stretch>
        </p:blipFill>
        <p:spPr bwMode="auto">
          <a:xfrm>
            <a:off x="0" y="0"/>
            <a:ext cx="12192000" cy="553941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userDrawn="1"/>
        </p:nvSpPr>
        <p:spPr>
          <a:xfrm>
            <a:off x="0" y="4149080"/>
            <a:ext cx="12191999" cy="139033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3792431" y="4341392"/>
            <a:ext cx="5265035" cy="1107996"/>
          </a:xfrm>
          <a:prstGeom prst="rect">
            <a:avLst/>
          </a:prstGeom>
          <a:noFill/>
        </p:spPr>
        <p:txBody>
          <a:bodyPr wrap="none">
            <a:spAutoFit/>
          </a:bodyPr>
          <a:lstStyle/>
          <a:p>
            <a:pPr fontAlgn="auto">
              <a:spcBef>
                <a:spcPts val="0"/>
              </a:spcBef>
              <a:spcAft>
                <a:spcPts val="0"/>
              </a:spcAft>
              <a:defRPr/>
            </a:pPr>
            <a:r>
              <a:rPr lang="zh-CN" altLang="en-US" sz="6600" b="1" dirty="0">
                <a:solidFill>
                  <a:schemeClr val="bg1"/>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rPr>
              <a:t>高效会议秘诀</a:t>
            </a:r>
          </a:p>
        </p:txBody>
      </p:sp>
      <p:sp>
        <p:nvSpPr>
          <p:cNvPr id="5" name="矩形 4"/>
          <p:cNvSpPr>
            <a:spLocks noChangeArrowheads="1"/>
          </p:cNvSpPr>
          <p:nvPr userDrawn="1"/>
        </p:nvSpPr>
        <p:spPr bwMode="auto">
          <a:xfrm>
            <a:off x="983432" y="4317757"/>
            <a:ext cx="3960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i="1" dirty="0">
                <a:solidFill>
                  <a:schemeClr val="bg1"/>
                </a:solidFill>
                <a:latin typeface="微软雅黑" panose="020B0503020204020204" pitchFamily="34" charset="-122"/>
                <a:ea typeface="微软雅黑" panose="020B0503020204020204" pitchFamily="34" charset="-122"/>
              </a:rPr>
              <a:t>中层经理人培训之</a:t>
            </a:r>
            <a:r>
              <a:rPr lang="en-US" altLang="zh-CN" sz="1600" b="1" i="1" dirty="0">
                <a:solidFill>
                  <a:schemeClr val="bg1"/>
                </a:solidFill>
                <a:latin typeface="微软雅黑" panose="020B0503020204020204" pitchFamily="34" charset="-122"/>
                <a:ea typeface="微软雅黑" panose="020B0503020204020204" pitchFamily="34" charset="-122"/>
              </a:rPr>
              <a:t>——</a:t>
            </a:r>
          </a:p>
        </p:txBody>
      </p:sp>
      <p:sp>
        <p:nvSpPr>
          <p:cNvPr id="6" name="TextBox 5"/>
          <p:cNvSpPr txBox="1">
            <a:spLocks noChangeArrowheads="1"/>
          </p:cNvSpPr>
          <p:nvPr userDrawn="1"/>
        </p:nvSpPr>
        <p:spPr bwMode="auto">
          <a:xfrm>
            <a:off x="4303442" y="5722044"/>
            <a:ext cx="42430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chemeClr val="accent6"/>
                </a:solidFill>
                <a:latin typeface="微软雅黑" panose="020B0503020204020204" pitchFamily="34" charset="-122"/>
                <a:ea typeface="微软雅黑" panose="020B0503020204020204" pitchFamily="34" charset="-122"/>
                <a:cs typeface="Tahoma" panose="020B0604030504040204" pitchFamily="34" charset="0"/>
              </a:rPr>
              <a:t>点击此处，写上您公司的名称</a:t>
            </a:r>
            <a:endParaRPr lang="en-US" altLang="zh-CN" sz="1600" dirty="0">
              <a:solidFill>
                <a:schemeClr val="accent6"/>
              </a:solidFill>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8" name="直接连接符 7"/>
          <p:cNvCxnSpPr/>
          <p:nvPr userDrawn="1"/>
        </p:nvCxnSpPr>
        <p:spPr>
          <a:xfrm>
            <a:off x="3832407" y="5645087"/>
            <a:ext cx="5115088"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Box 62"/>
          <p:cNvSpPr txBox="1">
            <a:spLocks noChangeArrowheads="1"/>
          </p:cNvSpPr>
          <p:nvPr/>
        </p:nvSpPr>
        <p:spPr bwMode="auto">
          <a:xfrm>
            <a:off x="760268" y="6252326"/>
            <a:ext cx="151199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srgbClr val="00B0F0"/>
                </a:solidFill>
                <a:latin typeface="微软雅黑" panose="020B0503020204020204" pitchFamily="34" charset="-122"/>
                <a:ea typeface="微软雅黑" panose="020B0503020204020204" pitchFamily="34" charset="-122"/>
              </a:rPr>
              <a:t>布衣公子</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作品</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6"/>
          <p:cNvSpPr txBox="1"/>
          <p:nvPr userDrawn="1"/>
        </p:nvSpPr>
        <p:spPr>
          <a:xfrm>
            <a:off x="10848528" y="6300028"/>
            <a:ext cx="1040807"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dirty="0">
                <a:solidFill>
                  <a:srgbClr val="36B2E6"/>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dirty="0">
              <a:solidFill>
                <a:srgbClr val="36B2E6"/>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grpSp>
        <p:nvGrpSpPr>
          <p:cNvPr id="13" name="组合 12"/>
          <p:cNvGrpSpPr/>
          <p:nvPr userDrawn="1"/>
        </p:nvGrpSpPr>
        <p:grpSpPr>
          <a:xfrm>
            <a:off x="8689875" y="4365104"/>
            <a:ext cx="511552" cy="355744"/>
            <a:chOff x="6410291" y="4700483"/>
            <a:chExt cx="511552" cy="355744"/>
          </a:xfrm>
        </p:grpSpPr>
        <p:sp>
          <p:nvSpPr>
            <p:cNvPr id="14" name="二十四角星 13"/>
            <p:cNvSpPr/>
            <p:nvPr/>
          </p:nvSpPr>
          <p:spPr>
            <a:xfrm>
              <a:off x="6411097" y="4700483"/>
              <a:ext cx="355744" cy="355744"/>
            </a:xfrm>
            <a:prstGeom prst="star24">
              <a:avLst/>
            </a:prstGeom>
            <a:solidFill>
              <a:srgbClr val="FFC00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15" name="TextBox 19"/>
            <p:cNvSpPr txBox="1"/>
            <p:nvPr/>
          </p:nvSpPr>
          <p:spPr>
            <a:xfrm rot="20430396">
              <a:off x="6410291" y="4731432"/>
              <a:ext cx="511552" cy="246221"/>
            </a:xfrm>
            <a:prstGeom prst="rect">
              <a:avLst/>
            </a:prstGeom>
            <a:noFill/>
          </p:spPr>
          <p:txBody>
            <a:bodyPr wrap="square" rtlCol="0">
              <a:spAutoFit/>
            </a:bodyPr>
            <a:lstStyle/>
            <a:p>
              <a:r>
                <a:rPr lang="en-US" altLang="zh-CN" sz="1000" dirty="0">
                  <a:solidFill>
                    <a:prstClr val="white"/>
                  </a:solidFill>
                </a:rPr>
                <a:t>V1</a:t>
              </a:r>
              <a:endParaRPr lang="zh-CN" altLang="en-US" sz="1000" dirty="0">
                <a:solidFill>
                  <a:prstClr val="white"/>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1+#ppt_w/2"/>
                                          </p:val>
                                        </p:tav>
                                        <p:tav tm="100000">
                                          <p:val>
                                            <p:strVal val="#ppt_x"/>
                                          </p:val>
                                        </p:tav>
                                      </p:tavLst>
                                    </p:anim>
                                    <p:anim calcmode="lin" valueType="num">
                                      <p:cBhvr additive="base">
                                        <p:cTn id="8" dur="2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300"/>
                                        <p:tgtEl>
                                          <p:spTgt spid="8"/>
                                        </p:tgtEl>
                                      </p:cBhvr>
                                    </p:animEffect>
                                  </p:childTnLst>
                                </p:cTn>
                              </p:par>
                            </p:childTnLst>
                          </p:cTn>
                        </p:par>
                        <p:par>
                          <p:cTn id="20" fill="hold">
                            <p:stCondLst>
                              <p:cond delay="2200"/>
                            </p:stCondLst>
                            <p:childTnLst>
                              <p:par>
                                <p:cTn id="21" presetID="1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par>
                          <p:cTn id="24" fill="hold">
                            <p:stCondLst>
                              <p:cond delay="2700"/>
                            </p:stCondLst>
                            <p:childTnLst>
                              <p:par>
                                <p:cTn id="25" presetID="25"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cxnSp>
        <p:nvCxnSpPr>
          <p:cNvPr id="9" name="直接连接符 8"/>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第二章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会议为什么低效</a:t>
            </a:r>
          </a:p>
        </p:txBody>
      </p:sp>
      <p:sp>
        <p:nvSpPr>
          <p:cNvPr id="13" name="TextBox 12"/>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02</a:t>
            </a:r>
            <a:endParaRPr lang="zh-CN" altLang="en-US" sz="5400" dirty="0">
              <a:solidFill>
                <a:schemeClr val="bg1"/>
              </a:solidFill>
            </a:endParaRPr>
          </a:p>
        </p:txBody>
      </p:sp>
      <p:cxnSp>
        <p:nvCxnSpPr>
          <p:cNvPr id="14" name="直接连接符 13"/>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第二节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6"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从会议过程的角度来分析</a:t>
            </a: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8" name="直接连接符 7"/>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1" name="TextBox 10"/>
          <p:cNvSpPr>
            <a:spLocks noChangeArrowheads="1"/>
          </p:cNvSpPr>
          <p:nvPr userDrawn="1"/>
        </p:nvSpPr>
        <p:spPr bwMode="auto">
          <a:xfrm>
            <a:off x="909868" y="2081090"/>
            <a:ext cx="648997" cy="37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如何提高会议效能</a:t>
            </a:r>
          </a:p>
        </p:txBody>
      </p:sp>
      <p:sp>
        <p:nvSpPr>
          <p:cNvPr id="12" name="TextBox 11"/>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03</a:t>
            </a:r>
            <a:endParaRPr lang="zh-CN" altLang="en-US" sz="5400" dirty="0">
              <a:solidFill>
                <a:schemeClr val="bg1"/>
              </a:solidFill>
            </a:endParaRPr>
          </a:p>
        </p:txBody>
      </p:sp>
      <p:cxnSp>
        <p:nvCxnSpPr>
          <p:cNvPr id="13" name="直接连接符 12"/>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36B2E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11" name="直接连接符 10"/>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如何提高会议效能</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03</a:t>
            </a:r>
            <a:endParaRPr lang="zh-CN" altLang="en-US" sz="5400" dirty="0">
              <a:solidFill>
                <a:schemeClr val="bg1"/>
              </a:solidFill>
            </a:endParaRPr>
          </a:p>
        </p:txBody>
      </p:sp>
      <p:cxnSp>
        <p:nvCxnSpPr>
          <p:cNvPr id="16" name="直接连接符 15"/>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第一节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从会议要素的角度来提升</a:t>
            </a: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11" name="直接连接符 10"/>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如何提高会议效能</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03</a:t>
            </a:r>
            <a:endParaRPr lang="zh-CN" altLang="en-US" sz="5400" dirty="0">
              <a:solidFill>
                <a:schemeClr val="bg1"/>
              </a:solidFill>
            </a:endParaRPr>
          </a:p>
        </p:txBody>
      </p:sp>
      <p:cxnSp>
        <p:nvCxnSpPr>
          <p:cNvPr id="16" name="直接连接符 15"/>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第二节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从会议过程的角度来提升</a:t>
            </a: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cxnSp>
        <p:nvCxnSpPr>
          <p:cNvPr id="10" name="直接连接符 9"/>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第三章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3" name="TextBox 10"/>
          <p:cNvSpPr>
            <a:spLocks noChangeArrowheads="1"/>
          </p:cNvSpPr>
          <p:nvPr userDrawn="1"/>
        </p:nvSpPr>
        <p:spPr bwMode="auto">
          <a:xfrm>
            <a:off x="909868" y="2081090"/>
            <a:ext cx="648997" cy="365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如何提高会议效能</a:t>
            </a:r>
          </a:p>
        </p:txBody>
      </p:sp>
      <p:sp>
        <p:nvSpPr>
          <p:cNvPr id="14" name="TextBox 13"/>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03</a:t>
            </a:r>
            <a:endParaRPr lang="zh-CN" altLang="en-US" sz="5400" dirty="0">
              <a:solidFill>
                <a:schemeClr val="bg1"/>
              </a:solidFill>
            </a:endParaRPr>
          </a:p>
        </p:txBody>
      </p:sp>
      <p:cxnSp>
        <p:nvCxnSpPr>
          <p:cNvPr id="15" name="直接连接符 14"/>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第二节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7"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从会议过程的角度来提升</a:t>
            </a:r>
          </a:p>
        </p:txBody>
      </p:sp>
      <p:grpSp>
        <p:nvGrpSpPr>
          <p:cNvPr id="18" name="组合 17"/>
          <p:cNvGrpSpPr/>
          <p:nvPr userDrawn="1"/>
        </p:nvGrpSpPr>
        <p:grpSpPr>
          <a:xfrm>
            <a:off x="3023495" y="5277458"/>
            <a:ext cx="2895755" cy="1569660"/>
            <a:chOff x="8628686" y="5243102"/>
            <a:chExt cx="2895378" cy="1569660"/>
          </a:xfrm>
        </p:grpSpPr>
        <p:grpSp>
          <p:nvGrpSpPr>
            <p:cNvPr id="19" name="组合 18"/>
            <p:cNvGrpSpPr/>
            <p:nvPr/>
          </p:nvGrpSpPr>
          <p:grpSpPr>
            <a:xfrm>
              <a:off x="8748464" y="5629533"/>
              <a:ext cx="2775600" cy="1080120"/>
              <a:chOff x="8748464" y="5629533"/>
              <a:chExt cx="2775600" cy="1080120"/>
            </a:xfrm>
          </p:grpSpPr>
          <p:cxnSp>
            <p:nvCxnSpPr>
              <p:cNvPr id="22" name="直接连接符 21"/>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20" name="矩形 19"/>
            <p:cNvSpPr>
              <a:spLocks noChangeArrowheads="1"/>
            </p:cNvSpPr>
            <p:nvPr/>
          </p:nvSpPr>
          <p:spPr bwMode="auto">
            <a:xfrm>
              <a:off x="9612637" y="6170528"/>
              <a:ext cx="1911427" cy="369332"/>
            </a:xfrm>
            <a:prstGeom prst="rect">
              <a:avLst/>
            </a:prstGeom>
            <a:noFill/>
            <a:ln w="9525">
              <a:noFill/>
              <a:miter lim="800000"/>
            </a:ln>
          </p:spPr>
          <p:txBody>
            <a:bodyPr wrap="square">
              <a:spAutoFit/>
            </a:bodyPr>
            <a:lstStyle/>
            <a:p>
              <a:pPr>
                <a:spcBef>
                  <a:spcPts val="200"/>
                </a:spcBef>
                <a:spcAft>
                  <a:spcPts val="60"/>
                </a:spcAft>
              </a:pPr>
              <a:r>
                <a:rPr lang="zh-CN" altLang="en-US" sz="1800" kern="0" dirty="0">
                  <a:solidFill>
                    <a:srgbClr val="3A7EFF"/>
                  </a:solidFill>
                  <a:latin typeface="微软雅黑" panose="020B0503020204020204" pitchFamily="34" charset="-122"/>
                  <a:ea typeface="微软雅黑" panose="020B0503020204020204" pitchFamily="34" charset="-122"/>
                </a:rPr>
                <a:t>会后做好跟踪</a:t>
              </a:r>
            </a:p>
          </p:txBody>
        </p:sp>
        <p:sp>
          <p:nvSpPr>
            <p:cNvPr id="21" name="TextBox 20"/>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rPr>
                <a:t>3</a:t>
              </a:r>
              <a:endParaRPr lang="zh-CN" altLang="en-US"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1+#ppt_w/2"/>
                                          </p:val>
                                        </p:tav>
                                        <p:tav tm="100000">
                                          <p:val>
                                            <p:strVal val="#ppt_x"/>
                                          </p:val>
                                        </p:tav>
                                      </p:tavLst>
                                    </p:anim>
                                    <p:anim calcmode="lin" valueType="num">
                                      <p:cBhvr additive="base">
                                        <p:cTn id="8" dur="1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垂直排列标题与文本">
    <p:spTree>
      <p:nvGrpSpPr>
        <p:cNvPr id="1" name=""/>
        <p:cNvGrpSpPr/>
        <p:nvPr/>
      </p:nvGrpSpPr>
      <p:grpSpPr>
        <a:xfrm>
          <a:off x="0" y="0"/>
          <a:ext cx="0" cy="0"/>
          <a:chOff x="0" y="0"/>
          <a:chExt cx="0" cy="0"/>
        </a:xfrm>
      </p:grpSpPr>
      <p:pic>
        <p:nvPicPr>
          <p:cNvPr id="2" name="Picture 2" descr="C:\Documents and Settings\tdz\桌面\新建文件夹\为高手鼓掌.jpg"/>
          <p:cNvPicPr>
            <a:picLocks noChangeAspect="1" noChangeArrowheads="1"/>
          </p:cNvPicPr>
          <p:nvPr userDrawn="1"/>
        </p:nvPicPr>
        <p:blipFill>
          <a:blip r:embed="rId2" cstate="email"/>
          <a:srcRect/>
          <a:stretch>
            <a:fillRect/>
          </a:stretch>
        </p:blipFill>
        <p:spPr bwMode="auto">
          <a:xfrm>
            <a:off x="77468"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3" cstate="email"/>
          <a:srcRect/>
          <a:stretch>
            <a:fillRect/>
          </a:stretch>
        </p:blipFill>
        <p:spPr bwMode="auto">
          <a:xfrm>
            <a:off x="3125841"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4" cstate="email"/>
          <a:srcRect/>
          <a:stretch>
            <a:fillRect/>
          </a:stretch>
        </p:blipFill>
        <p:spPr bwMode="auto">
          <a:xfrm>
            <a:off x="6156995"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60">
            <a:hlinkClick r:id="rId5"/>
          </p:cNvPr>
          <p:cNvSpPr>
            <a:spLocks noChangeArrowheads="1"/>
          </p:cNvSpPr>
          <p:nvPr userDrawn="1"/>
        </p:nvSpPr>
        <p:spPr bwMode="auto">
          <a:xfrm>
            <a:off x="5968222" y="2757245"/>
            <a:ext cx="444183"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6"/>
          </p:cNvPr>
          <p:cNvSpPr>
            <a:spLocks noChangeArrowheads="1"/>
          </p:cNvSpPr>
          <p:nvPr userDrawn="1"/>
        </p:nvSpPr>
        <p:spPr bwMode="auto">
          <a:xfrm>
            <a:off x="5980188" y="3565675"/>
            <a:ext cx="420250"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矩形​​ 5"/>
          <p:cNvSpPr>
            <a:spLocks noChangeArrowheads="1"/>
          </p:cNvSpPr>
          <p:nvPr userDrawn="1"/>
        </p:nvSpPr>
        <p:spPr bwMode="auto">
          <a:xfrm>
            <a:off x="-1586" y="405462"/>
            <a:ext cx="12195174" cy="4079229"/>
          </a:xfrm>
          <a:prstGeom prst="rect">
            <a:avLst/>
          </a:prstGeom>
          <a:solidFill>
            <a:srgbClr val="36B2E6"/>
          </a:solidFill>
          <a:ln w="9525" cmpd="sng">
            <a:noFill/>
            <a:miter lim="800000"/>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Line 33"/>
          <p:cNvSpPr>
            <a:spLocks noChangeShapeType="1"/>
          </p:cNvSpPr>
          <p:nvPr userDrawn="1"/>
        </p:nvSpPr>
        <p:spPr bwMode="auto">
          <a:xfrm flipV="1">
            <a:off x="6188724" y="1671390"/>
            <a:ext cx="1588"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9" name="Line 5"/>
          <p:cNvSpPr>
            <a:spLocks noChangeShapeType="1"/>
          </p:cNvSpPr>
          <p:nvPr userDrawn="1"/>
        </p:nvSpPr>
        <p:spPr bwMode="auto">
          <a:xfrm>
            <a:off x="-1587" y="3913342"/>
            <a:ext cx="1923731"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0" name="Line 19"/>
          <p:cNvSpPr>
            <a:spLocks noChangeShapeType="1"/>
          </p:cNvSpPr>
          <p:nvPr userDrawn="1"/>
        </p:nvSpPr>
        <p:spPr bwMode="auto">
          <a:xfrm flipH="1">
            <a:off x="1922145" y="2740573"/>
            <a:ext cx="200103"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1" name="Line 21"/>
          <p:cNvSpPr>
            <a:spLocks noChangeShapeType="1"/>
          </p:cNvSpPr>
          <p:nvPr userDrawn="1"/>
        </p:nvSpPr>
        <p:spPr bwMode="auto">
          <a:xfrm>
            <a:off x="3135466" y="2561978"/>
            <a:ext cx="7941"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2" name="Oval 22"/>
          <p:cNvSpPr>
            <a:spLocks noChangeArrowheads="1"/>
          </p:cNvSpPr>
          <p:nvPr userDrawn="1"/>
        </p:nvSpPr>
        <p:spPr bwMode="auto">
          <a:xfrm>
            <a:off x="5680078" y="692696"/>
            <a:ext cx="1008503"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课件制作</a:t>
            </a:r>
          </a:p>
        </p:txBody>
      </p:sp>
      <p:grpSp>
        <p:nvGrpSpPr>
          <p:cNvPr id="13" name="Group 63"/>
          <p:cNvGrpSpPr/>
          <p:nvPr userDrawn="1"/>
        </p:nvGrpSpPr>
        <p:grpSpPr bwMode="auto">
          <a:xfrm>
            <a:off x="5908151" y="2757245"/>
            <a:ext cx="564320" cy="523875"/>
            <a:chOff x="3073" y="2610"/>
            <a:chExt cx="438" cy="440"/>
          </a:xfrm>
        </p:grpSpPr>
        <p:sp>
          <p:nvSpPr>
            <p:cNvPr id="1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15" name="Freeform 29"/>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17" name="Group 64"/>
          <p:cNvGrpSpPr/>
          <p:nvPr userDrawn="1"/>
        </p:nvGrpSpPr>
        <p:grpSpPr bwMode="auto">
          <a:xfrm>
            <a:off x="5908151" y="3565675"/>
            <a:ext cx="564320" cy="521494"/>
            <a:chOff x="3073" y="3289"/>
            <a:chExt cx="438" cy="438"/>
          </a:xfrm>
        </p:grpSpPr>
        <p:sp>
          <p:nvSpPr>
            <p:cNvPr id="18" name="Freeform 32"/>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grpSp>
      <p:sp>
        <p:nvSpPr>
          <p:cNvPr id="20" name="Freeform 11"/>
          <p:cNvSpPr/>
          <p:nvPr userDrawn="1"/>
        </p:nvSpPr>
        <p:spPr bwMode="auto">
          <a:xfrm>
            <a:off x="1153497" y="2738190"/>
            <a:ext cx="981458"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1" name="Freeform 13"/>
          <p:cNvSpPr/>
          <p:nvPr userDrawn="1"/>
        </p:nvSpPr>
        <p:spPr bwMode="auto">
          <a:xfrm>
            <a:off x="2103188" y="2459588"/>
            <a:ext cx="1567475"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2" name="Freeform 15"/>
          <p:cNvSpPr/>
          <p:nvPr userDrawn="1"/>
        </p:nvSpPr>
        <p:spPr bwMode="auto">
          <a:xfrm>
            <a:off x="1259901" y="946300"/>
            <a:ext cx="2542580"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3" name="Freeform 16"/>
          <p:cNvSpPr/>
          <p:nvPr userDrawn="1"/>
        </p:nvSpPr>
        <p:spPr bwMode="auto">
          <a:xfrm>
            <a:off x="937508" y="1778551"/>
            <a:ext cx="325565"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4" name="Freeform 17"/>
          <p:cNvSpPr/>
          <p:nvPr userDrawn="1"/>
        </p:nvSpPr>
        <p:spPr bwMode="auto">
          <a:xfrm>
            <a:off x="3673839" y="952255"/>
            <a:ext cx="1308611"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5" name="Line 51"/>
          <p:cNvSpPr>
            <a:spLocks noChangeShapeType="1"/>
          </p:cNvSpPr>
          <p:nvPr userDrawn="1"/>
        </p:nvSpPr>
        <p:spPr bwMode="auto">
          <a:xfrm>
            <a:off x="3129116" y="4365776"/>
            <a:ext cx="30724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6" name="Text Box 52"/>
          <p:cNvSpPr txBox="1">
            <a:spLocks noChangeArrowheads="1"/>
          </p:cNvSpPr>
          <p:nvPr userDrawn="1"/>
        </p:nvSpPr>
        <p:spPr bwMode="auto">
          <a:xfrm>
            <a:off x="6788489" y="2060711"/>
            <a:ext cx="4621355"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http://t.qq.com/teliss</a:t>
            </a:r>
            <a:endParaRPr lang="en-GB" altLang="zh-CN" sz="2200" dirty="0">
              <a:solidFill>
                <a:srgbClr val="FFFFFF"/>
              </a:solidFill>
              <a:latin typeface="Arial" panose="020B0604020202020204" pitchFamily="34" charset="0"/>
            </a:endParaRPr>
          </a:p>
        </p:txBody>
      </p:sp>
      <p:sp>
        <p:nvSpPr>
          <p:cNvPr id="27" name="Text Box 54"/>
          <p:cNvSpPr txBox="1">
            <a:spLocks noChangeArrowheads="1"/>
          </p:cNvSpPr>
          <p:nvPr userDrawn="1"/>
        </p:nvSpPr>
        <p:spPr bwMode="auto">
          <a:xfrm>
            <a:off x="6787064" y="2845942"/>
            <a:ext cx="4477282"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http://teliss.blog.163.com</a:t>
            </a:r>
          </a:p>
        </p:txBody>
      </p:sp>
      <p:sp>
        <p:nvSpPr>
          <p:cNvPr id="28" name="Text Box 59"/>
          <p:cNvSpPr txBox="1">
            <a:spLocks noChangeArrowheads="1"/>
          </p:cNvSpPr>
          <p:nvPr userDrawn="1"/>
        </p:nvSpPr>
        <p:spPr bwMode="auto">
          <a:xfrm>
            <a:off x="6788488" y="3662450"/>
            <a:ext cx="4998366" cy="351235"/>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200" dirty="0">
                <a:solidFill>
                  <a:srgbClr val="FFFFFF"/>
                </a:solidFill>
                <a:latin typeface="Arial" panose="020B0604020202020204" pitchFamily="34" charset="0"/>
              </a:rPr>
              <a:t>http://weibo.com/teliss</a:t>
            </a:r>
            <a:endParaRPr lang="en-GB" altLang="zh-CN" sz="2200" dirty="0">
              <a:solidFill>
                <a:srgbClr val="FFFFFF"/>
              </a:solidFill>
              <a:latin typeface="Arial" panose="020B0604020202020204" pitchFamily="34" charset="0"/>
            </a:endParaRPr>
          </a:p>
        </p:txBody>
      </p:sp>
      <p:sp>
        <p:nvSpPr>
          <p:cNvPr id="29" name="Text Box 62"/>
          <p:cNvSpPr txBox="1">
            <a:spLocks noChangeArrowheads="1"/>
          </p:cNvSpPr>
          <p:nvPr userDrawn="1"/>
        </p:nvSpPr>
        <p:spPr bwMode="auto">
          <a:xfrm>
            <a:off x="6788489" y="882559"/>
            <a:ext cx="4765427" cy="598975"/>
          </a:xfrm>
          <a:prstGeom prst="rect">
            <a:avLst/>
          </a:prstGeom>
          <a:noFill/>
          <a:ln w="9525">
            <a:noFill/>
            <a:miter lim="800000"/>
          </a:ln>
        </p:spPr>
        <p:txBody>
          <a:bodyPr lIns="91417" tIns="45708" rIns="91417" bIns="45708" anchor="ctr"/>
          <a:lstStyle/>
          <a:p>
            <a:pPr fontAlgn="base">
              <a:spcBef>
                <a:spcPct val="5000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课件制作：布衣公子</a:t>
            </a:r>
            <a:r>
              <a:rPr lang="en-US" altLang="zh-CN" sz="2200" dirty="0">
                <a:solidFill>
                  <a:srgbClr val="FFFFFF"/>
                </a:solidFill>
                <a:latin typeface="微软雅黑" panose="020B0503020204020204" pitchFamily="34" charset="-122"/>
                <a:ea typeface="微软雅黑" panose="020B0503020204020204" pitchFamily="34" charset="-122"/>
              </a:rPr>
              <a:t>/@</a:t>
            </a:r>
            <a:r>
              <a:rPr lang="en-US" altLang="zh-CN" sz="2200" dirty="0" err="1">
                <a:solidFill>
                  <a:srgbClr val="FFFFFF"/>
                </a:solidFill>
                <a:latin typeface="微软雅黑" panose="020B0503020204020204" pitchFamily="34" charset="-122"/>
                <a:ea typeface="微软雅黑" panose="020B0503020204020204" pitchFamily="34" charset="-122"/>
              </a:rPr>
              <a:t>teliss</a:t>
            </a:r>
            <a:endParaRPr lang="en-GB" altLang="zh-CN" sz="2200" dirty="0">
              <a:solidFill>
                <a:srgbClr val="FFFFFF"/>
              </a:solidFill>
              <a:latin typeface="微软雅黑" panose="020B0503020204020204" pitchFamily="34" charset="-122"/>
              <a:ea typeface="微软雅黑" panose="020B0503020204020204" pitchFamily="34" charset="-122"/>
            </a:endParaRPr>
          </a:p>
        </p:txBody>
      </p:sp>
      <p:sp>
        <p:nvSpPr>
          <p:cNvPr id="30" name="TextBox 29"/>
          <p:cNvSpPr txBox="1"/>
          <p:nvPr userDrawn="1"/>
        </p:nvSpPr>
        <p:spPr>
          <a:xfrm rot="20445248">
            <a:off x="1389990" y="1491920"/>
            <a:ext cx="2955763"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anose="020B0503020204020204" pitchFamily="34" charset="-122"/>
                <a:ea typeface="微软雅黑" panose="020B0503020204020204" pitchFamily="34" charset="-122"/>
              </a:rPr>
              <a:t>谢谢观看</a:t>
            </a:r>
          </a:p>
        </p:txBody>
      </p:sp>
      <p:pic>
        <p:nvPicPr>
          <p:cNvPr id="31" name="Picture 3" descr="C:\Documents and Settings\tdz\桌面\未标题-2.png"/>
          <p:cNvPicPr>
            <a:picLocks noChangeAspect="1" noChangeArrowheads="1"/>
          </p:cNvPicPr>
          <p:nvPr userDrawn="1"/>
        </p:nvPicPr>
        <p:blipFill>
          <a:blip r:embed="rId7" cstate="email"/>
          <a:srcRect/>
          <a:stretch>
            <a:fillRect/>
          </a:stretch>
        </p:blipFill>
        <p:spPr bwMode="auto">
          <a:xfrm>
            <a:off x="5972856" y="3632352"/>
            <a:ext cx="457322" cy="4114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E:\仝德志文件，勿删！\03-参考文档\！PPT图片及版面资源\06-PPT精选插图\05-头像\嘿嘿.png"/>
          <p:cNvPicPr>
            <a:picLocks noChangeAspect="1" noChangeArrowheads="1"/>
          </p:cNvPicPr>
          <p:nvPr userDrawn="1"/>
        </p:nvPicPr>
        <p:blipFill>
          <a:blip r:embed="rId8" cstate="email"/>
          <a:srcRect/>
          <a:stretch>
            <a:fillRect/>
          </a:stretch>
        </p:blipFill>
        <p:spPr bwMode="auto">
          <a:xfrm>
            <a:off x="5754848" y="728321"/>
            <a:ext cx="853667" cy="8533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tdz\桌面\新建文件夹\欢迎02.jpg"/>
          <p:cNvPicPr>
            <a:picLocks noChangeAspect="1" noChangeArrowheads="1"/>
          </p:cNvPicPr>
          <p:nvPr userDrawn="1"/>
        </p:nvPicPr>
        <p:blipFill>
          <a:blip r:embed="rId9" cstate="email"/>
          <a:srcRect/>
          <a:stretch>
            <a:fillRect/>
          </a:stretch>
        </p:blipFill>
        <p:spPr bwMode="auto">
          <a:xfrm>
            <a:off x="9196140"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3" descr="C:\Users\user\Desktop\未标题-4 拷贝.png"/>
          <p:cNvPicPr>
            <a:picLocks noChangeAspect="1" noChangeArrowheads="1"/>
          </p:cNvPicPr>
          <p:nvPr userDrawn="1"/>
        </p:nvPicPr>
        <p:blipFill>
          <a:blip r:embed="rId10"/>
          <a:srcRect/>
          <a:stretch>
            <a:fillRect/>
          </a:stretch>
        </p:blipFill>
        <p:spPr bwMode="auto">
          <a:xfrm>
            <a:off x="6013331" y="2794759"/>
            <a:ext cx="356539" cy="45360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userDrawn="1"/>
        </p:nvGrpSpPr>
        <p:grpSpPr>
          <a:xfrm>
            <a:off x="5908150" y="1965479"/>
            <a:ext cx="564322" cy="523876"/>
            <a:chOff x="5907429" y="1965479"/>
            <a:chExt cx="564102" cy="523876"/>
          </a:xfrm>
        </p:grpSpPr>
        <p:sp>
          <p:nvSpPr>
            <p:cNvPr id="36" name="Oval 25"/>
            <p:cNvSpPr>
              <a:spLocks noChangeArrowheads="1"/>
            </p:cNvSpPr>
            <p:nvPr/>
          </p:nvSpPr>
          <p:spPr bwMode="auto">
            <a:xfrm>
              <a:off x="5907429" y="1965479"/>
              <a:ext cx="564102" cy="52387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a:solidFill>
                  <a:srgbClr val="000000"/>
                </a:solidFill>
                <a:latin typeface="Arial" panose="020B0604020202020204" pitchFamily="34" charset="0"/>
              </a:endParaRPr>
            </a:p>
          </p:txBody>
        </p:sp>
        <p:pic>
          <p:nvPicPr>
            <p:cNvPr id="37" name="Picture 4" descr="C:\Users\user\Desktop\未标题-5 拷贝.png"/>
            <p:cNvPicPr>
              <a:picLocks noChangeAspect="1" noChangeArrowheads="1"/>
            </p:cNvPicPr>
            <p:nvPr/>
          </p:nvPicPr>
          <p:blipFill>
            <a:blip r:embed="rId11" cstate="email"/>
            <a:srcRect/>
            <a:stretch>
              <a:fillRect/>
            </a:stretch>
          </p:blipFill>
          <p:spPr bwMode="auto">
            <a:xfrm>
              <a:off x="6007082" y="2021384"/>
              <a:ext cx="448164" cy="4012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6500"/>
                            </p:stCondLst>
                            <p:childTnLst>
                              <p:par>
                                <p:cTn id="89" presetID="22" presetClass="entr" presetSubtype="4"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par>
                          <p:cTn id="92" fill="hold">
                            <p:stCondLst>
                              <p:cond delay="7000"/>
                            </p:stCondLst>
                            <p:childTnLst>
                              <p:par>
                                <p:cTn id="93" presetID="17" presetClass="entr" presetSubtype="1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strVal val="#ppt_h"/>
                                          </p:val>
                                        </p:tav>
                                        <p:tav tm="100000">
                                          <p:val>
                                            <p:strVal val="#ppt_h"/>
                                          </p:val>
                                        </p:tav>
                                      </p:tavLst>
                                    </p:anim>
                                  </p:childTnLst>
                                </p:cTn>
                              </p:par>
                              <p:par>
                                <p:cTn id="97" presetID="17" presetClass="entr" presetSubtype="1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strVal val="#ppt_h"/>
                                          </p:val>
                                        </p:tav>
                                        <p:tav tm="100000">
                                          <p:val>
                                            <p:strVal val="#ppt_h"/>
                                          </p:val>
                                        </p:tav>
                                      </p:tavLst>
                                    </p:anim>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left)">
                                      <p:cBhvr>
                                        <p:cTn id="104" dur="500"/>
                                        <p:tgtEl>
                                          <p:spTgt spid="29"/>
                                        </p:tgtEl>
                                      </p:cBhvr>
                                    </p:animEffect>
                                  </p:childTnLst>
                                </p:cTn>
                              </p:par>
                              <p:par>
                                <p:cTn id="105" presetID="17" presetClass="entr" presetSubtype="1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strVal val="#ppt_h"/>
                                          </p:val>
                                        </p:tav>
                                        <p:tav tm="100000">
                                          <p:val>
                                            <p:strVal val="#ppt_h"/>
                                          </p:val>
                                        </p:tav>
                                      </p:tavLst>
                                    </p:anim>
                                  </p:childTnLst>
                                </p:cTn>
                              </p:par>
                            </p:childTnLst>
                          </p:cTn>
                        </p:par>
                        <p:par>
                          <p:cTn id="109" fill="hold">
                            <p:stCondLst>
                              <p:cond delay="80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p:stCondLst>
                              <p:cond delay="8500"/>
                            </p:stCondLst>
                            <p:childTnLst>
                              <p:par>
                                <p:cTn id="114" presetID="17" presetClass="entr" presetSubtype="10" fill="hold" nodeType="afterEffect">
                                  <p:stCondLst>
                                    <p:cond delay="0"/>
                                  </p:stCondLst>
                                  <p:childTnLst>
                                    <p:set>
                                      <p:cBhvr>
                                        <p:cTn id="115" dur="1" fill="hold">
                                          <p:stCondLst>
                                            <p:cond delay="0"/>
                                          </p:stCondLst>
                                        </p:cTn>
                                        <p:tgtEl>
                                          <p:spTgt spid="13"/>
                                        </p:tgtEl>
                                        <p:attrNameLst>
                                          <p:attrName>style.visibility</p:attrName>
                                        </p:attrNameLst>
                                      </p:cBhvr>
                                      <p:to>
                                        <p:strVal val="visible"/>
                                      </p:to>
                                    </p:set>
                                    <p:anim calcmode="lin" valueType="num">
                                      <p:cBhvr>
                                        <p:cTn id="116" dur="500" fill="hold"/>
                                        <p:tgtEl>
                                          <p:spTgt spid="13"/>
                                        </p:tgtEl>
                                        <p:attrNameLst>
                                          <p:attrName>ppt_w</p:attrName>
                                        </p:attrNameLst>
                                      </p:cBhvr>
                                      <p:tavLst>
                                        <p:tav tm="0">
                                          <p:val>
                                            <p:fltVal val="0"/>
                                          </p:val>
                                        </p:tav>
                                        <p:tav tm="100000">
                                          <p:val>
                                            <p:strVal val="#ppt_w"/>
                                          </p:val>
                                        </p:tav>
                                      </p:tavLst>
                                    </p:anim>
                                    <p:anim calcmode="lin" valueType="num">
                                      <p:cBhvr>
                                        <p:cTn id="117" dur="500" fill="hold"/>
                                        <p:tgtEl>
                                          <p:spTgt spid="13"/>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9000"/>
                            </p:stCondLst>
                            <p:childTnLst>
                              <p:par>
                                <p:cTn id="123" presetID="2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left)">
                                      <p:cBhvr>
                                        <p:cTn id="125" dur="500"/>
                                        <p:tgtEl>
                                          <p:spTgt spid="27"/>
                                        </p:tgtEl>
                                      </p:cBhvr>
                                    </p:animEffect>
                                  </p:childTnLst>
                                </p:cTn>
                              </p:par>
                              <p:par>
                                <p:cTn id="126" presetID="17" presetClass="entr" presetSubtype="10" fill="hold" nodeType="withEffect">
                                  <p:stCondLst>
                                    <p:cond delay="0"/>
                                  </p:stCondLst>
                                  <p:childTnLst>
                                    <p:set>
                                      <p:cBhvr>
                                        <p:cTn id="127" dur="1" fill="hold">
                                          <p:stCondLst>
                                            <p:cond delay="0"/>
                                          </p:stCondLst>
                                        </p:cTn>
                                        <p:tgtEl>
                                          <p:spTgt spid="17"/>
                                        </p:tgtEl>
                                        <p:attrNameLst>
                                          <p:attrName>style.visibility</p:attrName>
                                        </p:attrNameLst>
                                      </p:cBhvr>
                                      <p:to>
                                        <p:strVal val="visible"/>
                                      </p:to>
                                    </p:set>
                                    <p:anim calcmode="lin" valueType="num">
                                      <p:cBhvr>
                                        <p:cTn id="128" dur="500" fill="hold"/>
                                        <p:tgtEl>
                                          <p:spTgt spid="17"/>
                                        </p:tgtEl>
                                        <p:attrNameLst>
                                          <p:attrName>ppt_w</p:attrName>
                                        </p:attrNameLst>
                                      </p:cBhvr>
                                      <p:tavLst>
                                        <p:tav tm="0">
                                          <p:val>
                                            <p:fltVal val="0"/>
                                          </p:val>
                                        </p:tav>
                                        <p:tav tm="100000">
                                          <p:val>
                                            <p:strVal val="#ppt_w"/>
                                          </p:val>
                                        </p:tav>
                                      </p:tavLst>
                                    </p:anim>
                                    <p:anim calcmode="lin" valueType="num">
                                      <p:cBhvr>
                                        <p:cTn id="129" dur="500" fill="hold"/>
                                        <p:tgtEl>
                                          <p:spTgt spid="17"/>
                                        </p:tgtEl>
                                        <p:attrNameLst>
                                          <p:attrName>ppt_h</p:attrName>
                                        </p:attrNameLst>
                                      </p:cBhvr>
                                      <p:tavLst>
                                        <p:tav tm="0">
                                          <p:val>
                                            <p:strVal val="#ppt_h"/>
                                          </p:val>
                                        </p:tav>
                                        <p:tav tm="100000">
                                          <p:val>
                                            <p:strVal val="#ppt_h"/>
                                          </p:val>
                                        </p:tav>
                                      </p:tavLst>
                                    </p:anim>
                                  </p:childTnLst>
                                </p:cTn>
                              </p:par>
                              <p:par>
                                <p:cTn id="130" presetID="17" presetClass="entr" presetSubtype="1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strVal val="#ppt_h"/>
                                          </p:val>
                                        </p:tav>
                                        <p:tav tm="100000">
                                          <p:val>
                                            <p:strVal val="#ppt_h"/>
                                          </p:val>
                                        </p:tav>
                                      </p:tavLst>
                                    </p:anim>
                                  </p:childTnLst>
                                </p:cTn>
                              </p:par>
                            </p:childTnLst>
                          </p:cTn>
                        </p:par>
                        <p:par>
                          <p:cTn id="134" fill="hold">
                            <p:stCondLst>
                              <p:cond delay="9500"/>
                            </p:stCondLst>
                            <p:childTnLst>
                              <p:par>
                                <p:cTn id="135" presetID="22" presetClass="entr" presetSubtype="8"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wipe(left)">
                                      <p:cBhvr>
                                        <p:cTn id="1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P spid="26" grpId="0"/>
      <p:bldP spid="27" grpId="0"/>
      <p:bldP spid="28" grpId="0"/>
      <p:bldP spid="2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6" descr="D:\Teliss_Tong\Copy\定期备份\工作备份\！PPT图片及版面资源\06-PPT精选插图\10-综合\脚印.jpg"/>
          <p:cNvPicPr>
            <a:picLocks noChangeAspect="1" noChangeArrowheads="1"/>
          </p:cNvPicPr>
          <p:nvPr userDrawn="1"/>
        </p:nvPicPr>
        <p:blipFill rotWithShape="1">
          <a:blip r:embed="rId2" cstate="email"/>
          <a:srcRect/>
          <a:stretch>
            <a:fillRect/>
          </a:stretch>
        </p:blipFill>
        <p:spPr bwMode="auto">
          <a:xfrm>
            <a:off x="0" y="0"/>
            <a:ext cx="6285756"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bwMode="auto">
          <a:xfrm>
            <a:off x="1490500" y="5188659"/>
            <a:ext cx="326528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标题 1"/>
          <p:cNvSpPr txBox="1"/>
          <p:nvPr userDrawn="1"/>
        </p:nvSpPr>
        <p:spPr>
          <a:xfrm>
            <a:off x="6816378" y="457160"/>
            <a:ext cx="4895452"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p>
        </p:txBody>
      </p:sp>
      <p:grpSp>
        <p:nvGrpSpPr>
          <p:cNvPr id="6" name="组合 5"/>
          <p:cNvGrpSpPr/>
          <p:nvPr userDrawn="1"/>
        </p:nvGrpSpPr>
        <p:grpSpPr>
          <a:xfrm>
            <a:off x="4337" y="272493"/>
            <a:ext cx="2033736" cy="461665"/>
            <a:chOff x="8525122" y="157879"/>
            <a:chExt cx="651124" cy="461664"/>
          </a:xfrm>
        </p:grpSpPr>
        <p:sp>
          <p:nvSpPr>
            <p:cNvPr id="7" name="矩形 6"/>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endParaRPr>
            </a:p>
          </p:txBody>
        </p:sp>
        <p:sp>
          <p:nvSpPr>
            <p:cNvPr id="8"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a:ln>
                    <a:noFill/>
                  </a:ln>
                  <a:solidFill>
                    <a:prstClr val="white"/>
                  </a:solidFill>
                  <a:effectLst/>
                  <a:uLnTx/>
                  <a:uFillTx/>
                  <a:ea typeface="微软雅黑" panose="020B0503020204020204" pitchFamily="34" charset="-122"/>
                </a:rPr>
                <a:t>片尾广告</a:t>
              </a:r>
            </a:p>
          </p:txBody>
        </p:sp>
      </p:grpSp>
      <p:sp>
        <p:nvSpPr>
          <p:cNvPr id="9" name="矩形 8"/>
          <p:cNvSpPr/>
          <p:nvPr userDrawn="1"/>
        </p:nvSpPr>
        <p:spPr>
          <a:xfrm>
            <a:off x="7342427" y="1647202"/>
            <a:ext cx="4164052"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p>
        </p:txBody>
      </p:sp>
      <p:pic>
        <p:nvPicPr>
          <p:cNvPr id="10" name="Picture 3" descr="D:\Teliss_Tong\Copy\定期备份\工作备份\！PPT图片及版面资源\06-PPT精选插图\05-头像\1000mb.ru (42).png"/>
          <p:cNvPicPr>
            <a:picLocks noChangeAspect="1" noChangeArrowheads="1"/>
          </p:cNvPicPr>
          <p:nvPr userDrawn="1"/>
        </p:nvPicPr>
        <p:blipFill>
          <a:blip r:embed="rId3" cstate="email"/>
          <a:srcRect/>
          <a:stretch>
            <a:fillRect/>
          </a:stretch>
        </p:blipFill>
        <p:spPr bwMode="auto">
          <a:xfrm>
            <a:off x="107504" y="15510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9"/>
          <p:cNvSpPr txBox="1"/>
          <p:nvPr userDrawn="1"/>
        </p:nvSpPr>
        <p:spPr>
          <a:xfrm>
            <a:off x="6816378" y="2492896"/>
            <a:ext cx="4895452"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7103318" y="5469419"/>
            <a:ext cx="4369405"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3" name="矩形 12"/>
          <p:cNvSpPr/>
          <p:nvPr userDrawn="1"/>
        </p:nvSpPr>
        <p:spPr>
          <a:xfrm>
            <a:off x="7486441" y="5849451"/>
            <a:ext cx="3124698" cy="459871"/>
          </a:xfrm>
          <a:prstGeom prst="rect">
            <a:avLst/>
          </a:prstGeom>
          <a:noFill/>
          <a:ln w="25400" cap="flat" cmpd="sng" algn="ctr">
            <a:noFill/>
            <a:prstDash val="solid"/>
          </a:ln>
          <a:effectLst/>
        </p:spPr>
        <p:txBody>
          <a:bodyPr lIns="91417" tIns="45708" rIns="91417" bIns="45708" anchor="ctr"/>
          <a:lstStyle/>
          <a:p>
            <a:pPr algn="ctr" defTabSz="1219200">
              <a:defRPr/>
            </a:pP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4" name="Picture 2" descr="D:\Teliss_Tong\Copy\定期备份\工作备份\！PPT图片及版面资源\06-PPT精选插图\04-图标\54D742BB28AE93477AE1424E5D991B5D.png"/>
          <p:cNvPicPr>
            <a:picLocks noChangeAspect="1" noChangeArrowheads="1"/>
          </p:cNvPicPr>
          <p:nvPr userDrawn="1"/>
        </p:nvPicPr>
        <p:blipFill>
          <a:blip r:embed="rId5" cstate="email"/>
          <a:srcRect/>
          <a:stretch>
            <a:fillRect/>
          </a:stretch>
        </p:blipFill>
        <p:spPr bwMode="auto">
          <a:xfrm>
            <a:off x="10690798" y="5841269"/>
            <a:ext cx="396045" cy="39604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userDrawn="1"/>
        </p:nvPicPr>
        <p:blipFill>
          <a:blip r:embed="rId6" cstate="email"/>
          <a:stretch>
            <a:fillRect/>
          </a:stretch>
        </p:blipFill>
        <p:spPr>
          <a:xfrm>
            <a:off x="1490500" y="1673152"/>
            <a:ext cx="3265288" cy="3265288"/>
          </a:xfrm>
          <a:prstGeom prst="rect">
            <a:avLst/>
          </a:prstGeom>
          <a:effectLst>
            <a:outerShdw blurRad="63500" sx="102000" sy="102000" algn="ctr" rotWithShape="0">
              <a:prstClr val="black">
                <a:alpha val="40000"/>
              </a:prstClr>
            </a:outerShdw>
          </a:effectLst>
        </p:spPr>
      </p:pic>
      <p:sp>
        <p:nvSpPr>
          <p:cNvPr id="16" name="文本框 19"/>
          <p:cNvSpPr txBox="1"/>
          <p:nvPr userDrawn="1"/>
        </p:nvSpPr>
        <p:spPr>
          <a:xfrm>
            <a:off x="1490500" y="5219377"/>
            <a:ext cx="3265288" cy="523220"/>
          </a:xfrm>
          <a:prstGeom prst="rect">
            <a:avLst/>
          </a:prstGeom>
          <a:noFill/>
        </p:spPr>
        <p:txBody>
          <a:bodyPr wrap="square" rtlCol="0">
            <a:spAutoFit/>
          </a:bodyPr>
          <a:lstStyle/>
          <a:p>
            <a:pPr defTabSz="1219200"/>
            <a:r>
              <a:rPr lang="zh-CN" altLang="en-US" sz="2400" dirty="0">
                <a:solidFill>
                  <a:srgbClr val="FF6600"/>
                </a:solidFill>
                <a:latin typeface="微软雅黑" panose="020B0503020204020204" pitchFamily="34" charset="-122"/>
                <a:ea typeface="微软雅黑" panose="020B0503020204020204" pitchFamily="34" charset="-122"/>
              </a:rPr>
              <a:t>布衣公众号：</a:t>
            </a:r>
            <a:r>
              <a:rPr lang="en-US" altLang="zh-CN" sz="2800" b="1" dirty="0" err="1">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dirty="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 fill="hold"/>
                                        <p:tgtEl>
                                          <p:spTgt spid="6"/>
                                        </p:tgtEl>
                                        <p:attrNameLst>
                                          <p:attrName>ppt_x</p:attrName>
                                        </p:attrNameLst>
                                      </p:cBhvr>
                                      <p:tavLst>
                                        <p:tav tm="0">
                                          <p:val>
                                            <p:strVal val="1+#ppt_w/2"/>
                                          </p:val>
                                        </p:tav>
                                        <p:tav tm="100000">
                                          <p:val>
                                            <p:strVal val="#ppt_x"/>
                                          </p:val>
                                        </p:tav>
                                      </p:tavLst>
                                    </p:anim>
                                    <p:anim calcmode="lin" valueType="num">
                                      <p:cBhvr additive="base">
                                        <p:cTn id="11" dur="2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1"/>
                                        </p:tgtEl>
                                        <p:attrNameLst>
                                          <p:attrName>style.visibility</p:attrName>
                                        </p:attrNameLst>
                                      </p:cBhvr>
                                      <p:to>
                                        <p:strVal val="visible"/>
                                      </p:to>
                                    </p:set>
                                    <p:anim calcmode="discrete" valueType="clr">
                                      <p:cBhvr override="childStyle">
                                        <p:cTn id="31" dur="17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1"/>
                                        </p:tgtEl>
                                        <p:attrNameLst>
                                          <p:attrName>fillcolor</p:attrName>
                                        </p:attrNameLst>
                                      </p:cBhvr>
                                      <p:tavLst>
                                        <p:tav tm="0">
                                          <p:val>
                                            <p:clrVal>
                                              <a:schemeClr val="accent2"/>
                                            </p:clrVal>
                                          </p:val>
                                        </p:tav>
                                        <p:tav tm="50000">
                                          <p:val>
                                            <p:clrVal>
                                              <a:schemeClr val="hlink"/>
                                            </p:clrVal>
                                          </p:val>
                                        </p:tav>
                                      </p:tavLst>
                                    </p:anim>
                                    <p:set>
                                      <p:cBhvr>
                                        <p:cTn id="33" dur="170"/>
                                        <p:tgtEl>
                                          <p:spTgt spid="11"/>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4"/>
                                        </p:tgtEl>
                                      </p:cBhvr>
                                    </p:animEffect>
                                    <p:animScale>
                                      <p:cBhvr>
                                        <p:cTn id="46" dur="500" autoRev="1" fill="hold"/>
                                        <p:tgtEl>
                                          <p:spTgt spid="14"/>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8" name="矩形 7"/>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10" name="直接连接符 9"/>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目录页</a:t>
            </a:r>
          </a:p>
        </p:txBody>
      </p:sp>
      <p:sp>
        <p:nvSpPr>
          <p:cNvPr id="12" name="矩形 11"/>
          <p:cNvSpPr/>
          <p:nvPr userDrawn="1"/>
        </p:nvSpPr>
        <p:spPr>
          <a:xfrm>
            <a:off x="10849147" y="530370"/>
            <a:ext cx="1093710"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t>‹#›</a:t>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p>
        </p:txBody>
      </p:sp>
      <p:sp>
        <p:nvSpPr>
          <p:cNvPr id="13" name="斜纹 12"/>
          <p:cNvSpPr/>
          <p:nvPr userDrawn="1"/>
        </p:nvSpPr>
        <p:spPr>
          <a:xfrm rot="10800000">
            <a:off x="11183807" y="5849939"/>
            <a:ext cx="1008194" cy="1008063"/>
          </a:xfrm>
          <a:prstGeom prst="diagStri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14" name="TextBox 13"/>
          <p:cNvSpPr txBox="1"/>
          <p:nvPr userDrawn="1"/>
        </p:nvSpPr>
        <p:spPr>
          <a:xfrm rot="18928564">
            <a:off x="11387826" y="6332151"/>
            <a:ext cx="800324"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目录页</a:t>
            </a: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
        <p:nvSpPr>
          <p:cNvPr id="8" name="矩形 7"/>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10" name="直接连接符 9"/>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过渡页</a:t>
            </a:r>
          </a:p>
        </p:txBody>
      </p:sp>
      <p:sp>
        <p:nvSpPr>
          <p:cNvPr id="12" name="矩形 11"/>
          <p:cNvSpPr/>
          <p:nvPr userDrawn="1"/>
        </p:nvSpPr>
        <p:spPr>
          <a:xfrm>
            <a:off x="10849147" y="530370"/>
            <a:ext cx="1093710"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t>‹#›</a:t>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p>
        </p:txBody>
      </p:sp>
      <p:sp>
        <p:nvSpPr>
          <p:cNvPr id="7" name="斜纹 6"/>
          <p:cNvSpPr/>
          <p:nvPr userDrawn="1"/>
        </p:nvSpPr>
        <p:spPr>
          <a:xfrm rot="10800000">
            <a:off x="11183807" y="5849939"/>
            <a:ext cx="1008194" cy="1008063"/>
          </a:xfrm>
          <a:prstGeom prst="diagStri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13" name="TextBox 12"/>
          <p:cNvSpPr txBox="1"/>
          <p:nvPr userDrawn="1"/>
        </p:nvSpPr>
        <p:spPr>
          <a:xfrm rot="18928564">
            <a:off x="11387826" y="6332151"/>
            <a:ext cx="800324" cy="338554"/>
          </a:xfrm>
          <a:prstGeom prst="rect">
            <a:avLst/>
          </a:prstGeom>
          <a:noFill/>
        </p:spPr>
        <p:txBody>
          <a:bodyPr wrap="none" rtlCol="0">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过渡页</a:t>
            </a:r>
          </a:p>
        </p:txBody>
      </p:sp>
      <p:pic>
        <p:nvPicPr>
          <p:cNvPr id="14" name="Picture 2" descr="D:\360Downloads\pic\websbook_com_3158998.jpg"/>
          <p:cNvPicPr>
            <a:picLocks noChangeAspect="1" noChangeArrowheads="1"/>
          </p:cNvPicPr>
          <p:nvPr userDrawn="1"/>
        </p:nvPicPr>
        <p:blipFill rotWithShape="1">
          <a:blip r:embed="rId2" cstate="email"/>
          <a:srcRect/>
          <a:stretch>
            <a:fillRect/>
          </a:stretch>
        </p:blipFill>
        <p:spPr bwMode="auto">
          <a:xfrm>
            <a:off x="0" y="1855724"/>
            <a:ext cx="12192000" cy="3085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会议概述</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01</a:t>
            </a:r>
            <a:endParaRPr lang="zh-CN" altLang="en-US" sz="5400" dirty="0">
              <a:solidFill>
                <a:schemeClr val="bg1"/>
              </a:solidFill>
            </a:endParaRPr>
          </a:p>
        </p:txBody>
      </p:sp>
      <p:cxnSp>
        <p:nvCxnSpPr>
          <p:cNvPr id="17" name="直接连接符 16"/>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第一节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9"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什么是会议</a:t>
            </a: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cxnSp>
        <p:nvCxnSpPr>
          <p:cNvPr id="11" name="直接连接符 10"/>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第一章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会议概述</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01</a:t>
            </a:r>
            <a:endParaRPr lang="zh-CN" altLang="en-US" sz="5400" dirty="0">
              <a:solidFill>
                <a:schemeClr val="bg1"/>
              </a:solidFill>
            </a:endParaRPr>
          </a:p>
        </p:txBody>
      </p:sp>
      <p:cxnSp>
        <p:nvCxnSpPr>
          <p:cNvPr id="16" name="直接连接符 15"/>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第二节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会议有什么作用</a:t>
            </a: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cxnSp>
        <p:nvCxnSpPr>
          <p:cNvPr id="11" name="直接连接符 10"/>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第一章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会议概述</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01</a:t>
            </a:r>
            <a:endParaRPr lang="zh-CN" altLang="en-US" sz="5400" dirty="0">
              <a:solidFill>
                <a:schemeClr val="bg1"/>
              </a:solidFill>
            </a:endParaRPr>
          </a:p>
        </p:txBody>
      </p:sp>
      <p:cxnSp>
        <p:nvCxnSpPr>
          <p:cNvPr id="16" name="直接连接符 15"/>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第三节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会议的时机选择</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cxnSp>
        <p:nvCxnSpPr>
          <p:cNvPr id="11" name="直接连接符 10"/>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第一章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4"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会议概述</a:t>
            </a:r>
          </a:p>
        </p:txBody>
      </p:sp>
      <p:sp>
        <p:nvSpPr>
          <p:cNvPr id="15" name="TextBox 14"/>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01</a:t>
            </a:r>
            <a:endParaRPr lang="zh-CN" altLang="en-US" sz="5400" dirty="0">
              <a:solidFill>
                <a:schemeClr val="bg1"/>
              </a:solidFill>
            </a:endParaRPr>
          </a:p>
        </p:txBody>
      </p:sp>
      <p:cxnSp>
        <p:nvCxnSpPr>
          <p:cNvPr id="16" name="直接连接符 15"/>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第四节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1702979" y="3212976"/>
            <a:ext cx="587441"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会议的成本分析</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cxnSp>
        <p:nvCxnSpPr>
          <p:cNvPr id="13" name="直接连接符 12"/>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第二章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会议为什么低效</a:t>
            </a:r>
          </a:p>
        </p:txBody>
      </p:sp>
      <p:sp>
        <p:nvSpPr>
          <p:cNvPr id="17" name="TextBox 16"/>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02</a:t>
            </a:r>
            <a:endParaRPr lang="zh-CN" altLang="en-US" sz="5400" dirty="0">
              <a:solidFill>
                <a:schemeClr val="bg1"/>
              </a:solidFill>
            </a:endParaRPr>
          </a:p>
        </p:txBody>
      </p:sp>
      <p:cxnSp>
        <p:nvCxnSpPr>
          <p:cNvPr id="18" name="直接连接符 17"/>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36B2E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cxnSp>
        <p:nvCxnSpPr>
          <p:cNvPr id="9" name="直接连接符 8"/>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a:solidFill>
                  <a:schemeClr val="bg1"/>
                </a:solidFill>
                <a:latin typeface="微软雅黑" panose="020B0503020204020204" pitchFamily="34" charset="-122"/>
                <a:ea typeface="微软雅黑" panose="020B0503020204020204" pitchFamily="34" charset="-122"/>
                <a:cs typeface="+mn-cs"/>
              </a:rPr>
              <a:t>正文</a:t>
            </a:r>
            <a:r>
              <a:rPr lang="en-US" altLang="zh-CN" sz="1600" kern="1200" baseline="0" dirty="0">
                <a:solidFill>
                  <a:schemeClr val="bg1"/>
                </a:solidFill>
                <a:latin typeface="微软雅黑" panose="020B0503020204020204" pitchFamily="34" charset="-122"/>
                <a:ea typeface="微软雅黑" panose="020B0503020204020204" pitchFamily="34" charset="-122"/>
                <a:cs typeface="+mn-cs"/>
              </a:rPr>
              <a:t> . </a:t>
            </a:r>
            <a:r>
              <a:rPr lang="zh-CN" altLang="en-US" sz="1600" kern="1200" baseline="0" dirty="0">
                <a:solidFill>
                  <a:schemeClr val="bg1"/>
                </a:solidFill>
                <a:latin typeface="微软雅黑" panose="020B0503020204020204" pitchFamily="34" charset="-122"/>
                <a:ea typeface="微软雅黑" panose="020B0503020204020204" pitchFamily="34" charset="-122"/>
                <a:cs typeface="+mn-cs"/>
              </a:rPr>
              <a:t>第二章</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TextBox 10"/>
          <p:cNvSpPr>
            <a:spLocks noChangeArrowheads="1"/>
          </p:cNvSpPr>
          <p:nvPr userDrawn="1"/>
        </p:nvSpPr>
        <p:spPr bwMode="auto">
          <a:xfrm>
            <a:off x="909868" y="2081090"/>
            <a:ext cx="648997" cy="293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l"/>
            <a:r>
              <a:rPr lang="zh-CN" altLang="en-US" sz="2800" b="1" spc="240" baseline="0" dirty="0">
                <a:solidFill>
                  <a:schemeClr val="bg1"/>
                </a:solidFill>
                <a:latin typeface="微软雅黑" panose="020B0503020204020204" pitchFamily="34" charset="-122"/>
                <a:ea typeface="微软雅黑" panose="020B0503020204020204" pitchFamily="34" charset="-122"/>
              </a:rPr>
              <a:t>会议为什么低效</a:t>
            </a:r>
          </a:p>
        </p:txBody>
      </p:sp>
      <p:sp>
        <p:nvSpPr>
          <p:cNvPr id="13" name="TextBox 12"/>
          <p:cNvSpPr txBox="1"/>
          <p:nvPr userDrawn="1"/>
        </p:nvSpPr>
        <p:spPr>
          <a:xfrm>
            <a:off x="1684934" y="1082353"/>
            <a:ext cx="954232" cy="923330"/>
          </a:xfrm>
          <a:prstGeom prst="rect">
            <a:avLst/>
          </a:prstGeom>
          <a:noFill/>
        </p:spPr>
        <p:txBody>
          <a:bodyPr wrap="none" rtlCol="0">
            <a:spAutoFit/>
          </a:bodyPr>
          <a:lstStyle>
            <a:defPPr>
              <a:defRPr lang="zh-CN"/>
            </a:defPPr>
            <a:lvl1pPr>
              <a:defRPr sz="5400" b="1">
                <a:solidFill>
                  <a:schemeClr val="accent3">
                    <a:lumMod val="75000"/>
                  </a:schemeClr>
                </a:solidFill>
                <a:latin typeface="Arial" panose="020B0604020202020204" pitchFamily="34" charset="0"/>
                <a:cs typeface="Arial" panose="020B0604020202020204" pitchFamily="34" charset="0"/>
              </a:defRPr>
            </a:lvl1pPr>
          </a:lstStyle>
          <a:p>
            <a:r>
              <a:rPr lang="en-US" altLang="zh-CN" sz="5400" dirty="0">
                <a:solidFill>
                  <a:schemeClr val="bg1"/>
                </a:solidFill>
              </a:rPr>
              <a:t>02</a:t>
            </a:r>
            <a:endParaRPr lang="zh-CN" altLang="en-US" sz="5400" dirty="0">
              <a:solidFill>
                <a:schemeClr val="bg1"/>
              </a:solidFill>
            </a:endParaRPr>
          </a:p>
        </p:txBody>
      </p:sp>
      <p:cxnSp>
        <p:nvCxnSpPr>
          <p:cNvPr id="14" name="直接连接符 13"/>
          <p:cNvCxnSpPr/>
          <p:nvPr userDrawn="1"/>
        </p:nvCxnSpPr>
        <p:spPr>
          <a:xfrm>
            <a:off x="1630922" y="2153098"/>
            <a:ext cx="0" cy="43722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1630923" y="6165304"/>
            <a:ext cx="792191" cy="36004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B2E6"/>
                </a:solidFill>
                <a:latin typeface="微软雅黑" panose="020B0503020204020204" pitchFamily="34" charset="-122"/>
                <a:ea typeface="微软雅黑" panose="020B0503020204020204" pitchFamily="34" charset="-122"/>
              </a:rPr>
              <a:t>第一节</a:t>
            </a:r>
            <a:endParaRPr lang="en-US" sz="1400" dirty="0">
              <a:solidFill>
                <a:srgbClr val="36B2E6"/>
              </a:solidFill>
              <a:latin typeface="微软雅黑" panose="020B0503020204020204" pitchFamily="34" charset="-122"/>
              <a:ea typeface="微软雅黑" panose="020B0503020204020204" pitchFamily="34" charset="-122"/>
            </a:endParaRPr>
          </a:p>
        </p:txBody>
      </p:sp>
      <p:sp>
        <p:nvSpPr>
          <p:cNvPr id="16" name="TextBox 10"/>
          <p:cNvSpPr>
            <a:spLocks noChangeArrowheads="1"/>
          </p:cNvSpPr>
          <p:nvPr userDrawn="1"/>
        </p:nvSpPr>
        <p:spPr bwMode="auto">
          <a:xfrm>
            <a:off x="1702979" y="1700808"/>
            <a:ext cx="587441" cy="44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144000" rIns="72000" anchor="ctr">
            <a:spAutoFit/>
          </a:bodyPr>
          <a:lstStyle/>
          <a:p>
            <a:pPr algn="r"/>
            <a:r>
              <a:rPr lang="zh-CN" altLang="en-US" sz="2400" b="0" spc="240" baseline="0" dirty="0">
                <a:solidFill>
                  <a:schemeClr val="bg1"/>
                </a:solidFill>
                <a:latin typeface="微软雅黑" panose="020B0503020204020204" pitchFamily="34" charset="-122"/>
                <a:ea typeface="微软雅黑" panose="020B0503020204020204" pitchFamily="34" charset="-122"/>
              </a:rPr>
              <a:t>从会议要素的角度来分析</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矩形 11"/>
          <p:cNvSpPr/>
          <p:nvPr userDrawn="1"/>
        </p:nvSpPr>
        <p:spPr>
          <a:xfrm>
            <a:off x="622679" y="0"/>
            <a:ext cx="2088504" cy="6858000"/>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 name="矩形 6"/>
          <p:cNvSpPr/>
          <p:nvPr userDrawn="1"/>
        </p:nvSpPr>
        <p:spPr>
          <a:xfrm>
            <a:off x="0" y="404664"/>
            <a:ext cx="12191999" cy="576064"/>
          </a:xfrm>
          <a:prstGeom prst="rect">
            <a:avLst/>
          </a:prstGeom>
          <a:solidFill>
            <a:srgbClr val="36B2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8"/>
          <p:cNvSpPr txBox="1"/>
          <p:nvPr userDrawn="1"/>
        </p:nvSpPr>
        <p:spPr>
          <a:xfrm>
            <a:off x="119336" y="476672"/>
            <a:ext cx="1039815"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1800" kern="1200" dirty="0">
              <a:solidFill>
                <a:schemeClr val="bg1"/>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9" name="直接连接符 8"/>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849147" y="530370"/>
            <a:ext cx="1093710"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t>‹#›</a:t>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2.xml"/><Relationship Id="rId7" Type="http://schemas.openxmlformats.org/officeDocument/2006/relationships/image" Target="../media/image29.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34.jpe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文本1"/>
          <p:cNvGrpSpPr/>
          <p:nvPr/>
        </p:nvGrpSpPr>
        <p:grpSpPr>
          <a:xfrm>
            <a:off x="6528818" y="2336430"/>
            <a:ext cx="5402109" cy="468000"/>
            <a:chOff x="1524000" y="1397000"/>
            <a:chExt cx="6096000" cy="733585"/>
          </a:xfrm>
        </p:grpSpPr>
        <p:sp>
          <p:nvSpPr>
            <p:cNvPr id="15" name="任意多边形 14"/>
            <p:cNvSpPr/>
            <p:nvPr/>
          </p:nvSpPr>
          <p:spPr>
            <a:xfrm>
              <a:off x="1524000" y="1397000"/>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a:defRPr/>
              </a:pPr>
              <a:endParaRPr lang="zh-CN" altLang="en-US" kern="0">
                <a:solidFill>
                  <a:sysClr val="windowText" lastClr="000000"/>
                </a:solidFill>
                <a:ea typeface="微软雅黑" panose="020B0503020204020204" pitchFamily="34" charset="-122"/>
              </a:endParaRPr>
            </a:p>
            <a:p>
              <a:pPr marL="0" lvl="1">
                <a:defRPr/>
              </a:pPr>
              <a:endParaRPr lang="zh-CN" altLang="en-US" kern="0">
                <a:solidFill>
                  <a:sysClr val="windowText" lastClr="000000"/>
                </a:solidFill>
              </a:endParaRPr>
            </a:p>
            <a:p>
              <a:pPr marL="0" lvl="1">
                <a:defRPr/>
              </a:pPr>
              <a:endParaRPr lang="zh-CN" altLang="en-US" kern="0">
                <a:solidFill>
                  <a:sysClr val="windowText" lastClr="000000"/>
                </a:solidFill>
              </a:endParaRPr>
            </a:p>
          </p:txBody>
        </p:sp>
        <p:sp>
          <p:nvSpPr>
            <p:cNvPr id="16" name="任意多边形 15"/>
            <p:cNvSpPr/>
            <p:nvPr/>
          </p:nvSpPr>
          <p:spPr>
            <a:xfrm>
              <a:off x="1549400" y="1416050"/>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已经形成惯例的每周例会，却没有什么事情要讨论；</a:t>
              </a:r>
            </a:p>
          </p:txBody>
        </p:sp>
      </p:grpSp>
      <p:grpSp>
        <p:nvGrpSpPr>
          <p:cNvPr id="17" name="文本2"/>
          <p:cNvGrpSpPr/>
          <p:nvPr/>
        </p:nvGrpSpPr>
        <p:grpSpPr>
          <a:xfrm>
            <a:off x="6528818" y="2955528"/>
            <a:ext cx="5402109" cy="468000"/>
            <a:chOff x="1524000" y="2203943"/>
            <a:chExt cx="6096000" cy="733585"/>
          </a:xfrm>
        </p:grpSpPr>
        <p:sp>
          <p:nvSpPr>
            <p:cNvPr id="18" name="任意多边形 17"/>
            <p:cNvSpPr/>
            <p:nvPr/>
          </p:nvSpPr>
          <p:spPr>
            <a:xfrm>
              <a:off x="1524000" y="2203943"/>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a:defRPr/>
              </a:pPr>
              <a:endParaRPr lang="zh-CN" altLang="en-US" kern="0">
                <a:solidFill>
                  <a:sysClr val="windowText" lastClr="000000"/>
                </a:solidFill>
                <a:ea typeface="微软雅黑" panose="020B0503020204020204" pitchFamily="34" charset="-122"/>
              </a:endParaRPr>
            </a:p>
            <a:p>
              <a:pPr marL="0" lvl="1">
                <a:defRPr/>
              </a:pPr>
              <a:endParaRPr lang="zh-CN" altLang="en-US" kern="0" dirty="0">
                <a:solidFill>
                  <a:sysClr val="windowText" lastClr="000000"/>
                </a:solidFill>
              </a:endParaRPr>
            </a:p>
            <a:p>
              <a:pPr marL="0" lvl="1">
                <a:defRPr/>
              </a:pPr>
              <a:endParaRPr lang="zh-CN" altLang="en-US" kern="0">
                <a:solidFill>
                  <a:sysClr val="windowText" lastClr="000000"/>
                </a:solidFill>
              </a:endParaRPr>
            </a:p>
          </p:txBody>
        </p:sp>
        <p:sp>
          <p:nvSpPr>
            <p:cNvPr id="19" name="任意多边形 18"/>
            <p:cNvSpPr/>
            <p:nvPr/>
          </p:nvSpPr>
          <p:spPr>
            <a:xfrm>
              <a:off x="1549400" y="2222993"/>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会议成本太大，或还有比开会更好的办法；</a:t>
              </a:r>
            </a:p>
          </p:txBody>
        </p:sp>
      </p:grpSp>
      <p:grpSp>
        <p:nvGrpSpPr>
          <p:cNvPr id="20" name="文本3"/>
          <p:cNvGrpSpPr/>
          <p:nvPr/>
        </p:nvGrpSpPr>
        <p:grpSpPr>
          <a:xfrm>
            <a:off x="6528818" y="3560566"/>
            <a:ext cx="5402109" cy="468000"/>
            <a:chOff x="1524000" y="3010887"/>
            <a:chExt cx="6096000" cy="733585"/>
          </a:xfrm>
        </p:grpSpPr>
        <p:sp>
          <p:nvSpPr>
            <p:cNvPr id="21" name="任意多边形 20"/>
            <p:cNvSpPr/>
            <p:nvPr/>
          </p:nvSpPr>
          <p:spPr>
            <a:xfrm>
              <a:off x="1524000" y="3010887"/>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a:defRPr/>
              </a:pPr>
              <a:endParaRPr lang="zh-CN" altLang="en-US" kern="0">
                <a:solidFill>
                  <a:sysClr val="windowText" lastClr="000000"/>
                </a:solidFill>
                <a:ea typeface="微软雅黑" panose="020B0503020204020204" pitchFamily="34" charset="-122"/>
              </a:endParaRPr>
            </a:p>
            <a:p>
              <a:pPr marL="0" lvl="1">
                <a:defRPr/>
              </a:pPr>
              <a:endParaRPr lang="zh-CN" altLang="en-US" kern="0">
                <a:solidFill>
                  <a:sysClr val="windowText" lastClr="000000"/>
                </a:solidFill>
              </a:endParaRPr>
            </a:p>
            <a:p>
              <a:pPr marL="0" lvl="1">
                <a:defRPr/>
              </a:pPr>
              <a:endParaRPr lang="zh-CN" altLang="en-US" kern="0" dirty="0">
                <a:solidFill>
                  <a:sysClr val="windowText" lastClr="000000"/>
                </a:solidFill>
              </a:endParaRPr>
            </a:p>
          </p:txBody>
        </p:sp>
        <p:sp>
          <p:nvSpPr>
            <p:cNvPr id="22" name="任意多边形 21"/>
            <p:cNvSpPr/>
            <p:nvPr/>
          </p:nvSpPr>
          <p:spPr>
            <a:xfrm>
              <a:off x="1549400" y="3029937"/>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问题用电话、备忘录或个别谈话等方式解决起来更好；</a:t>
              </a:r>
            </a:p>
          </p:txBody>
        </p:sp>
      </p:grpSp>
      <p:grpSp>
        <p:nvGrpSpPr>
          <p:cNvPr id="23" name="文本4"/>
          <p:cNvGrpSpPr/>
          <p:nvPr/>
        </p:nvGrpSpPr>
        <p:grpSpPr>
          <a:xfrm>
            <a:off x="6528818" y="4172582"/>
            <a:ext cx="5402109" cy="468000"/>
            <a:chOff x="1524000" y="3817831"/>
            <a:chExt cx="6096000" cy="733585"/>
          </a:xfrm>
        </p:grpSpPr>
        <p:sp>
          <p:nvSpPr>
            <p:cNvPr id="24" name="任意多边形 23"/>
            <p:cNvSpPr/>
            <p:nvPr/>
          </p:nvSpPr>
          <p:spPr>
            <a:xfrm>
              <a:off x="1524000" y="3817831"/>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kern="0" dirty="0">
                <a:solidFill>
                  <a:sysClr val="windowText" lastClr="000000"/>
                </a:solidFill>
                <a:ea typeface="微软雅黑" panose="020B0503020204020204" pitchFamily="34" charset="-122"/>
              </a:endParaRPr>
            </a:p>
          </p:txBody>
        </p:sp>
        <p:sp>
          <p:nvSpPr>
            <p:cNvPr id="25" name="任意多边形 24"/>
            <p:cNvSpPr/>
            <p:nvPr/>
          </p:nvSpPr>
          <p:spPr>
            <a:xfrm>
              <a:off x="1549400" y="3836881"/>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pPr>
              <a:r>
                <a:rPr lang="zh-CN" altLang="en-US" sz="1600" dirty="0">
                  <a:solidFill>
                    <a:srgbClr val="4D4D4D"/>
                  </a:solidFill>
                  <a:latin typeface="微软雅黑" panose="020B0503020204020204" pitchFamily="34" charset="-122"/>
                  <a:ea typeface="微软雅黑" panose="020B0503020204020204" pitchFamily="34" charset="-122"/>
                </a:rPr>
                <a:t>所谈事务密级较高，不宜扩大知情范围；</a:t>
              </a:r>
            </a:p>
          </p:txBody>
        </p:sp>
      </p:grpSp>
      <p:grpSp>
        <p:nvGrpSpPr>
          <p:cNvPr id="26" name="文本5"/>
          <p:cNvGrpSpPr/>
          <p:nvPr/>
        </p:nvGrpSpPr>
        <p:grpSpPr>
          <a:xfrm>
            <a:off x="6528818" y="4784702"/>
            <a:ext cx="5402109" cy="468000"/>
            <a:chOff x="1524000" y="4624775"/>
            <a:chExt cx="6096000" cy="733585"/>
          </a:xfrm>
        </p:grpSpPr>
        <p:sp>
          <p:nvSpPr>
            <p:cNvPr id="27" name="任意多边形 26"/>
            <p:cNvSpPr/>
            <p:nvPr/>
          </p:nvSpPr>
          <p:spPr>
            <a:xfrm>
              <a:off x="1524000" y="4624775"/>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a:defRPr/>
              </a:pPr>
              <a:r>
                <a:rPr lang="en-US" altLang="zh-CN" kern="0" dirty="0">
                  <a:solidFill>
                    <a:sysClr val="windowText" lastClr="000000"/>
                  </a:solidFill>
                  <a:ea typeface="微软雅黑" panose="020B0503020204020204" pitchFamily="34" charset="-122"/>
                </a:rPr>
                <a:t>		</a:t>
              </a:r>
              <a:endParaRPr lang="zh-CN" altLang="en-US" kern="0" dirty="0">
                <a:solidFill>
                  <a:sysClr val="windowText" lastClr="000000"/>
                </a:solidFill>
                <a:ea typeface="微软雅黑" panose="020B0503020204020204" pitchFamily="34" charset="-122"/>
              </a:endParaRPr>
            </a:p>
            <a:p>
              <a:pPr marL="0" lvl="1">
                <a:defRPr/>
              </a:pPr>
              <a:endParaRPr lang="zh-CN" altLang="en-US" kern="0" dirty="0">
                <a:solidFill>
                  <a:sysClr val="windowText" lastClr="000000"/>
                </a:solidFill>
              </a:endParaRPr>
            </a:p>
          </p:txBody>
        </p:sp>
        <p:sp>
          <p:nvSpPr>
            <p:cNvPr id="28" name="任意多边形 27"/>
            <p:cNvSpPr/>
            <p:nvPr/>
          </p:nvSpPr>
          <p:spPr>
            <a:xfrm>
              <a:off x="1549400" y="4643825"/>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defRPr/>
              </a:pPr>
              <a:r>
                <a:rPr lang="zh-CN" altLang="en-US" sz="1600" kern="0" dirty="0">
                  <a:solidFill>
                    <a:srgbClr val="4D4D4D"/>
                  </a:solidFill>
                  <a:latin typeface="微软雅黑" panose="020B0503020204020204" pitchFamily="34" charset="-122"/>
                  <a:ea typeface="微软雅黑" panose="020B0503020204020204" pitchFamily="34" charset="-122"/>
                </a:rPr>
                <a:t>发起人对要解决的问题已经作出决定；</a:t>
              </a:r>
            </a:p>
          </p:txBody>
        </p:sp>
      </p:grpSp>
      <p:grpSp>
        <p:nvGrpSpPr>
          <p:cNvPr id="29" name="文本6"/>
          <p:cNvGrpSpPr/>
          <p:nvPr/>
        </p:nvGrpSpPr>
        <p:grpSpPr>
          <a:xfrm>
            <a:off x="6528818" y="5396718"/>
            <a:ext cx="5402109" cy="468000"/>
            <a:chOff x="1524000" y="5431719"/>
            <a:chExt cx="6096000" cy="733585"/>
          </a:xfrm>
        </p:grpSpPr>
        <p:sp>
          <p:nvSpPr>
            <p:cNvPr id="42" name="任意多边形 41"/>
            <p:cNvSpPr/>
            <p:nvPr/>
          </p:nvSpPr>
          <p:spPr>
            <a:xfrm>
              <a:off x="1524000" y="5431719"/>
              <a:ext cx="6096000" cy="7335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kern="0" dirty="0">
                <a:solidFill>
                  <a:sysClr val="windowText" lastClr="000000"/>
                </a:solidFill>
                <a:ea typeface="微软雅黑" panose="020B0503020204020204" pitchFamily="34" charset="-122"/>
              </a:endParaRPr>
            </a:p>
          </p:txBody>
        </p:sp>
        <p:sp>
          <p:nvSpPr>
            <p:cNvPr id="43" name="任意多边形 42"/>
            <p:cNvSpPr/>
            <p:nvPr/>
          </p:nvSpPr>
          <p:spPr>
            <a:xfrm>
              <a:off x="1549400" y="5450769"/>
              <a:ext cx="6045200" cy="695485"/>
            </a:xfrm>
            <a:custGeom>
              <a:avLst/>
              <a:gdLst>
                <a:gd name="connsiteX0" fmla="*/ 0 w 6096000"/>
                <a:gd name="connsiteY0" fmla="*/ 62508 h 625078"/>
                <a:gd name="connsiteX1" fmla="*/ 62508 w 6096000"/>
                <a:gd name="connsiteY1" fmla="*/ 0 h 625078"/>
                <a:gd name="connsiteX2" fmla="*/ 6033492 w 6096000"/>
                <a:gd name="connsiteY2" fmla="*/ 0 h 625078"/>
                <a:gd name="connsiteX3" fmla="*/ 6096000 w 6096000"/>
                <a:gd name="connsiteY3" fmla="*/ 62508 h 625078"/>
                <a:gd name="connsiteX4" fmla="*/ 6096000 w 6096000"/>
                <a:gd name="connsiteY4" fmla="*/ 562570 h 625078"/>
                <a:gd name="connsiteX5" fmla="*/ 6033492 w 6096000"/>
                <a:gd name="connsiteY5" fmla="*/ 625078 h 625078"/>
                <a:gd name="connsiteX6" fmla="*/ 62508 w 6096000"/>
                <a:gd name="connsiteY6" fmla="*/ 625078 h 625078"/>
                <a:gd name="connsiteX7" fmla="*/ 0 w 6096000"/>
                <a:gd name="connsiteY7" fmla="*/ 562570 h 625078"/>
                <a:gd name="connsiteX8" fmla="*/ 0 w 6096000"/>
                <a:gd name="connsiteY8" fmla="*/ 62508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25078">
                  <a:moveTo>
                    <a:pt x="0" y="62508"/>
                  </a:moveTo>
                  <a:cubicBezTo>
                    <a:pt x="0" y="27986"/>
                    <a:pt x="27986" y="0"/>
                    <a:pt x="62508" y="0"/>
                  </a:cubicBezTo>
                  <a:lnTo>
                    <a:pt x="6033492" y="0"/>
                  </a:lnTo>
                  <a:cubicBezTo>
                    <a:pt x="6068014" y="0"/>
                    <a:pt x="6096000" y="27986"/>
                    <a:pt x="6096000" y="62508"/>
                  </a:cubicBezTo>
                  <a:lnTo>
                    <a:pt x="6096000" y="562570"/>
                  </a:lnTo>
                  <a:cubicBezTo>
                    <a:pt x="6096000" y="597092"/>
                    <a:pt x="6068014" y="625078"/>
                    <a:pt x="6033492" y="625078"/>
                  </a:cubicBezTo>
                  <a:lnTo>
                    <a:pt x="62508" y="625078"/>
                  </a:lnTo>
                  <a:cubicBezTo>
                    <a:pt x="27986" y="625078"/>
                    <a:pt x="0" y="597092"/>
                    <a:pt x="0" y="562570"/>
                  </a:cubicBezTo>
                  <a:lnTo>
                    <a:pt x="0" y="62508"/>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marL="95250" algn="r">
                <a:lnSpc>
                  <a:spcPct val="120000"/>
                </a:lnSpc>
              </a:pPr>
              <a:r>
                <a:rPr lang="zh-CN" altLang="en-US" sz="1600" dirty="0">
                  <a:solidFill>
                    <a:srgbClr val="4D4D4D"/>
                  </a:solidFill>
                  <a:latin typeface="微软雅黑" panose="020B0503020204020204" pitchFamily="34" charset="-122"/>
                  <a:ea typeface="微软雅黑" panose="020B0503020204020204" pitchFamily="34" charset="-122"/>
                </a:rPr>
                <a:t>大家之间怨气大、敌对情绪浓，开会前需要时间平静。</a:t>
              </a:r>
            </a:p>
          </p:txBody>
        </p:sp>
      </p:grpSp>
      <p:grpSp>
        <p:nvGrpSpPr>
          <p:cNvPr id="44" name="深色1"/>
          <p:cNvGrpSpPr/>
          <p:nvPr/>
        </p:nvGrpSpPr>
        <p:grpSpPr>
          <a:xfrm>
            <a:off x="7681395" y="2336430"/>
            <a:ext cx="823606" cy="468000"/>
            <a:chOff x="976907" y="1470358"/>
            <a:chExt cx="1219200" cy="586868"/>
          </a:xfrm>
        </p:grpSpPr>
        <p:sp>
          <p:nvSpPr>
            <p:cNvPr id="45" name="圆角矩形 44"/>
            <p:cNvSpPr/>
            <p:nvPr/>
          </p:nvSpPr>
          <p:spPr>
            <a:xfrm>
              <a:off x="976907" y="1470358"/>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46" name="圆角矩形 45"/>
            <p:cNvSpPr/>
            <p:nvPr/>
          </p:nvSpPr>
          <p:spPr>
            <a:xfrm>
              <a:off x="1011832" y="1498933"/>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47" name="深色2"/>
          <p:cNvGrpSpPr/>
          <p:nvPr/>
        </p:nvGrpSpPr>
        <p:grpSpPr>
          <a:xfrm>
            <a:off x="7681395" y="2955528"/>
            <a:ext cx="823606" cy="468000"/>
            <a:chOff x="976907" y="2277302"/>
            <a:chExt cx="1219200" cy="586868"/>
          </a:xfrm>
        </p:grpSpPr>
        <p:sp>
          <p:nvSpPr>
            <p:cNvPr id="48" name="圆角矩形 47"/>
            <p:cNvSpPr/>
            <p:nvPr/>
          </p:nvSpPr>
          <p:spPr>
            <a:xfrm>
              <a:off x="976907" y="2277302"/>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49" name="圆角矩形 48"/>
            <p:cNvSpPr/>
            <p:nvPr/>
          </p:nvSpPr>
          <p:spPr>
            <a:xfrm>
              <a:off x="1011832" y="2305877"/>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50" name="深色3"/>
          <p:cNvGrpSpPr/>
          <p:nvPr/>
        </p:nvGrpSpPr>
        <p:grpSpPr>
          <a:xfrm>
            <a:off x="7681395" y="3560566"/>
            <a:ext cx="823606" cy="468000"/>
            <a:chOff x="976907" y="3084246"/>
            <a:chExt cx="1219200" cy="586868"/>
          </a:xfrm>
        </p:grpSpPr>
        <p:sp>
          <p:nvSpPr>
            <p:cNvPr id="51" name="圆角矩形 50"/>
            <p:cNvSpPr/>
            <p:nvPr/>
          </p:nvSpPr>
          <p:spPr>
            <a:xfrm>
              <a:off x="976907" y="3084246"/>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52" name="圆角矩形 51"/>
            <p:cNvSpPr/>
            <p:nvPr/>
          </p:nvSpPr>
          <p:spPr>
            <a:xfrm>
              <a:off x="1011832" y="3112821"/>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53" name="深色4"/>
          <p:cNvGrpSpPr/>
          <p:nvPr/>
        </p:nvGrpSpPr>
        <p:grpSpPr>
          <a:xfrm>
            <a:off x="7681395" y="4172582"/>
            <a:ext cx="823606" cy="468000"/>
            <a:chOff x="976907" y="3891190"/>
            <a:chExt cx="1219200" cy="586868"/>
          </a:xfrm>
        </p:grpSpPr>
        <p:sp>
          <p:nvSpPr>
            <p:cNvPr id="54" name="圆角矩形 53"/>
            <p:cNvSpPr/>
            <p:nvPr/>
          </p:nvSpPr>
          <p:spPr>
            <a:xfrm>
              <a:off x="976907" y="3891190"/>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55" name="圆角矩形 54"/>
            <p:cNvSpPr/>
            <p:nvPr/>
          </p:nvSpPr>
          <p:spPr>
            <a:xfrm>
              <a:off x="1011832" y="3919765"/>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56" name="深色5"/>
          <p:cNvGrpSpPr/>
          <p:nvPr/>
        </p:nvGrpSpPr>
        <p:grpSpPr>
          <a:xfrm>
            <a:off x="7681395" y="4784702"/>
            <a:ext cx="823606" cy="468000"/>
            <a:chOff x="976907" y="4698134"/>
            <a:chExt cx="1219200" cy="586868"/>
          </a:xfrm>
        </p:grpSpPr>
        <p:sp>
          <p:nvSpPr>
            <p:cNvPr id="57" name="圆角矩形 56"/>
            <p:cNvSpPr/>
            <p:nvPr/>
          </p:nvSpPr>
          <p:spPr>
            <a:xfrm>
              <a:off x="976907" y="4698134"/>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58" name="圆角矩形 57"/>
            <p:cNvSpPr/>
            <p:nvPr/>
          </p:nvSpPr>
          <p:spPr>
            <a:xfrm>
              <a:off x="1011832" y="4726709"/>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pic>
        <p:nvPicPr>
          <p:cNvPr id="62" name="Picture 2" descr="C:\Documents and Settings\tdz\Local Settings\Temp\SoEasy\9C1AD3448A8B635E536F18CB555AB037.jpg"/>
          <p:cNvPicPr>
            <a:picLocks noChangeAspect="1" noChangeArrowheads="1"/>
          </p:cNvPicPr>
          <p:nvPr/>
        </p:nvPicPr>
        <p:blipFill>
          <a:blip r:embed="rId2" cstate="email"/>
          <a:srcRect/>
          <a:stretch>
            <a:fillRect/>
          </a:stretch>
        </p:blipFill>
        <p:spPr bwMode="auto">
          <a:xfrm>
            <a:off x="2926411" y="2209620"/>
            <a:ext cx="2501553" cy="3749846"/>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pic>
        <p:nvPicPr>
          <p:cNvPr id="63" name="Picture 3" descr="E:\仝德志文件，勿删！\03-参考文档\！PPT图片及版面资源\06-PPT精选插图\04-图标\61B1969486BCA3A0601B96ABEEF3C3A1.png"/>
          <p:cNvPicPr>
            <a:picLocks noChangeAspect="1" noChangeArrowheads="1"/>
          </p:cNvPicPr>
          <p:nvPr/>
        </p:nvPicPr>
        <p:blipFill>
          <a:blip r:embed="rId3"/>
          <a:srcRect/>
          <a:stretch>
            <a:fillRect/>
          </a:stretch>
        </p:blipFill>
        <p:spPr bwMode="auto">
          <a:xfrm>
            <a:off x="4816048" y="5378152"/>
            <a:ext cx="1219676" cy="12192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深色6"/>
          <p:cNvGrpSpPr/>
          <p:nvPr/>
        </p:nvGrpSpPr>
        <p:grpSpPr>
          <a:xfrm>
            <a:off x="7681395" y="5396718"/>
            <a:ext cx="823606" cy="468000"/>
            <a:chOff x="976907" y="5505078"/>
            <a:chExt cx="1219200" cy="586868"/>
          </a:xfrm>
        </p:grpSpPr>
        <p:sp>
          <p:nvSpPr>
            <p:cNvPr id="60" name="圆角矩形 59"/>
            <p:cNvSpPr/>
            <p:nvPr/>
          </p:nvSpPr>
          <p:spPr>
            <a:xfrm>
              <a:off x="976907" y="5505078"/>
              <a:ext cx="1219200" cy="586868"/>
            </a:xfrm>
            <a:prstGeom prst="roundRect">
              <a:avLst>
                <a:gd name="adj" fmla="val 10000"/>
              </a:avLst>
            </a:pr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sp>
        <p:sp>
          <p:nvSpPr>
            <p:cNvPr id="61" name="圆角矩形 60"/>
            <p:cNvSpPr/>
            <p:nvPr/>
          </p:nvSpPr>
          <p:spPr>
            <a:xfrm>
              <a:off x="1011832" y="5533653"/>
              <a:ext cx="1168400" cy="548768"/>
            </a:xfrm>
            <a:prstGeom prst="roundRect">
              <a:avLst>
                <a:gd name="adj" fmla="val 10000"/>
              </a:avLst>
            </a:pr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35" presetClass="path" presetSubtype="0" accel="50000" decel="50000" fill="hold" nodeType="afterEffect">
                                  <p:stCondLst>
                                    <p:cond delay="0"/>
                                  </p:stCondLst>
                                  <p:childTnLst>
                                    <p:animMotion origin="layout" path="M 0 4.81481E-6 L -0.17326 -0.00024 " pathEditMode="relative" rAng="0" ptsTypes="AA">
                                      <p:cBhvr>
                                        <p:cTn id="12" dur="1000" fill="hold"/>
                                        <p:tgtEl>
                                          <p:spTgt spid="44"/>
                                        </p:tgtEl>
                                        <p:attrNameLst>
                                          <p:attrName>ppt_x</p:attrName>
                                          <p:attrName>ppt_y</p:attrName>
                                        </p:attrNameLst>
                                      </p:cBhvr>
                                      <p:rCtr x="-8663" y="-23"/>
                                    </p:animMotion>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childTnLst>
                          </p:cTn>
                        </p:par>
                        <p:par>
                          <p:cTn id="23" fill="hold">
                            <p:stCondLst>
                              <p:cond delay="2500"/>
                            </p:stCondLst>
                            <p:childTnLst>
                              <p:par>
                                <p:cTn id="24" presetID="35" presetClass="path" presetSubtype="0" accel="50000" decel="50000" fill="hold" nodeType="afterEffect">
                                  <p:stCondLst>
                                    <p:cond delay="0"/>
                                  </p:stCondLst>
                                  <p:childTnLst>
                                    <p:animMotion origin="layout" path="M 0 4.81481E-6 L -0.17326 -0.00024 " pathEditMode="relative" rAng="0" ptsTypes="AA">
                                      <p:cBhvr>
                                        <p:cTn id="25" dur="1000" fill="hold"/>
                                        <p:tgtEl>
                                          <p:spTgt spid="47"/>
                                        </p:tgtEl>
                                        <p:attrNameLst>
                                          <p:attrName>ppt_x</p:attrName>
                                          <p:attrName>ppt_y</p:attrName>
                                        </p:attrNameLst>
                                      </p:cBhvr>
                                      <p:rCtr x="-8663" y="-23"/>
                                    </p:animMotion>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par>
                          <p:cTn id="36" fill="hold">
                            <p:stCondLst>
                              <p:cond delay="4500"/>
                            </p:stCondLst>
                            <p:childTnLst>
                              <p:par>
                                <p:cTn id="37" presetID="35" presetClass="path" presetSubtype="0" accel="50000" decel="50000" fill="hold" nodeType="afterEffect">
                                  <p:stCondLst>
                                    <p:cond delay="0"/>
                                  </p:stCondLst>
                                  <p:childTnLst>
                                    <p:animMotion origin="layout" path="M 0 4.81481E-6 L -0.17326 -0.00024 " pathEditMode="relative" rAng="0" ptsTypes="AA">
                                      <p:cBhvr>
                                        <p:cTn id="38" dur="1000" fill="hold"/>
                                        <p:tgtEl>
                                          <p:spTgt spid="50"/>
                                        </p:tgtEl>
                                        <p:attrNameLst>
                                          <p:attrName>ppt_x</p:attrName>
                                          <p:attrName>ppt_y</p:attrName>
                                        </p:attrNameLst>
                                      </p:cBhvr>
                                      <p:rCtr x="-8663" y="-23"/>
                                    </p:animMotion>
                                  </p:childTnLst>
                                </p:cTn>
                              </p:par>
                            </p:childTnLst>
                          </p:cTn>
                        </p:par>
                        <p:par>
                          <p:cTn id="39" fill="hold">
                            <p:stCondLst>
                              <p:cond delay="5500"/>
                            </p:stCondLst>
                            <p:childTnLst>
                              <p:par>
                                <p:cTn id="40" presetID="22" presetClass="entr" presetSubtype="8"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6500"/>
                            </p:stCondLst>
                            <p:childTnLst>
                              <p:par>
                                <p:cTn id="50" presetID="35" presetClass="path" presetSubtype="0" accel="50000" decel="50000" fill="hold" nodeType="afterEffect">
                                  <p:stCondLst>
                                    <p:cond delay="0"/>
                                  </p:stCondLst>
                                  <p:childTnLst>
                                    <p:animMotion origin="layout" path="M 0 4.81481E-6 L -0.17326 -0.00024 " pathEditMode="relative" rAng="0" ptsTypes="AA">
                                      <p:cBhvr>
                                        <p:cTn id="51" dur="1000" fill="hold"/>
                                        <p:tgtEl>
                                          <p:spTgt spid="53"/>
                                        </p:tgtEl>
                                        <p:attrNameLst>
                                          <p:attrName>ppt_x</p:attrName>
                                          <p:attrName>ppt_y</p:attrName>
                                        </p:attrNameLst>
                                      </p:cBhvr>
                                      <p:rCtr x="-8663" y="-23"/>
                                    </p:animMotion>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8000"/>
                            </p:stCondLst>
                            <p:childTnLst>
                              <p:par>
                                <p:cTn id="57" presetID="53" presetClass="entr" presetSubtype="16"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500" fill="hold"/>
                                        <p:tgtEl>
                                          <p:spTgt spid="56"/>
                                        </p:tgtEl>
                                        <p:attrNameLst>
                                          <p:attrName>ppt_w</p:attrName>
                                        </p:attrNameLst>
                                      </p:cBhvr>
                                      <p:tavLst>
                                        <p:tav tm="0">
                                          <p:val>
                                            <p:fltVal val="0"/>
                                          </p:val>
                                        </p:tav>
                                        <p:tav tm="100000">
                                          <p:val>
                                            <p:strVal val="#ppt_w"/>
                                          </p:val>
                                        </p:tav>
                                      </p:tavLst>
                                    </p:anim>
                                    <p:anim calcmode="lin" valueType="num">
                                      <p:cBhvr>
                                        <p:cTn id="60" dur="500" fill="hold"/>
                                        <p:tgtEl>
                                          <p:spTgt spid="56"/>
                                        </p:tgtEl>
                                        <p:attrNameLst>
                                          <p:attrName>ppt_h</p:attrName>
                                        </p:attrNameLst>
                                      </p:cBhvr>
                                      <p:tavLst>
                                        <p:tav tm="0">
                                          <p:val>
                                            <p:fltVal val="0"/>
                                          </p:val>
                                        </p:tav>
                                        <p:tav tm="100000">
                                          <p:val>
                                            <p:strVal val="#ppt_h"/>
                                          </p:val>
                                        </p:tav>
                                      </p:tavLst>
                                    </p:anim>
                                    <p:animEffect transition="in" filter="fade">
                                      <p:cBhvr>
                                        <p:cTn id="61" dur="500"/>
                                        <p:tgtEl>
                                          <p:spTgt spid="56"/>
                                        </p:tgtEl>
                                      </p:cBhvr>
                                    </p:animEffect>
                                  </p:childTnLst>
                                </p:cTn>
                              </p:par>
                            </p:childTnLst>
                          </p:cTn>
                        </p:par>
                        <p:par>
                          <p:cTn id="62" fill="hold">
                            <p:stCondLst>
                              <p:cond delay="8500"/>
                            </p:stCondLst>
                            <p:childTnLst>
                              <p:par>
                                <p:cTn id="63" presetID="35" presetClass="path" presetSubtype="0" accel="50000" decel="50000" fill="hold" nodeType="afterEffect">
                                  <p:stCondLst>
                                    <p:cond delay="0"/>
                                  </p:stCondLst>
                                  <p:childTnLst>
                                    <p:animMotion origin="layout" path="M 0 4.81481E-6 L -0.17326 -0.00024 " pathEditMode="relative" rAng="0" ptsTypes="AA">
                                      <p:cBhvr>
                                        <p:cTn id="64" dur="1000" fill="hold"/>
                                        <p:tgtEl>
                                          <p:spTgt spid="56"/>
                                        </p:tgtEl>
                                        <p:attrNameLst>
                                          <p:attrName>ppt_x</p:attrName>
                                          <p:attrName>ppt_y</p:attrName>
                                        </p:attrNameLst>
                                      </p:cBhvr>
                                      <p:rCtr x="-8663" y="-23"/>
                                    </p:animMotion>
                                  </p:childTnLst>
                                </p:cTn>
                              </p:par>
                            </p:childTnLst>
                          </p:cTn>
                        </p:par>
                        <p:par>
                          <p:cTn id="65" fill="hold">
                            <p:stCondLst>
                              <p:cond delay="9500"/>
                            </p:stCondLst>
                            <p:childTnLst>
                              <p:par>
                                <p:cTn id="66" presetID="22" presetClass="entr" presetSubtype="8"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par>
                          <p:cTn id="69" fill="hold">
                            <p:stCondLst>
                              <p:cond delay="10000"/>
                            </p:stCondLst>
                            <p:childTnLst>
                              <p:par>
                                <p:cTn id="70" presetID="53" presetClass="entr" presetSubtype="16" fill="hold"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10500"/>
                            </p:stCondLst>
                            <p:childTnLst>
                              <p:par>
                                <p:cTn id="76" presetID="35" presetClass="path" presetSubtype="0" accel="50000" decel="50000" fill="hold" nodeType="afterEffect">
                                  <p:stCondLst>
                                    <p:cond delay="0"/>
                                  </p:stCondLst>
                                  <p:childTnLst>
                                    <p:animMotion origin="layout" path="M 0 4.81481E-6 L -0.17326 -0.00024 " pathEditMode="relative" rAng="0" ptsTypes="AA">
                                      <p:cBhvr>
                                        <p:cTn id="77" dur="1000" fill="hold"/>
                                        <p:tgtEl>
                                          <p:spTgt spid="59"/>
                                        </p:tgtEl>
                                        <p:attrNameLst>
                                          <p:attrName>ppt_x</p:attrName>
                                          <p:attrName>ppt_y</p:attrName>
                                        </p:attrNameLst>
                                      </p:cBhvr>
                                      <p:rCtr x="-8663" y="-23"/>
                                    </p:animMotion>
                                  </p:childTnLst>
                                </p:cTn>
                              </p:par>
                            </p:childTnLst>
                          </p:cTn>
                        </p:par>
                        <p:par>
                          <p:cTn id="78" fill="hold">
                            <p:stCondLst>
                              <p:cond delay="11500"/>
                            </p:stCondLst>
                            <p:childTnLst>
                              <p:par>
                                <p:cTn id="79" presetID="22" presetClass="entr" presetSubtype="8"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8" descr="构思"/>
          <p:cNvPicPr>
            <a:picLocks noChangeAspect="1" noChangeArrowheads="1"/>
          </p:cNvPicPr>
          <p:nvPr/>
        </p:nvPicPr>
        <p:blipFill>
          <a:blip r:embed="rId2" cstate="email"/>
          <a:srcRect/>
          <a:stretch>
            <a:fillRect/>
          </a:stretch>
        </p:blipFill>
        <p:spPr bwMode="auto">
          <a:xfrm>
            <a:off x="8113708" y="2801939"/>
            <a:ext cx="4079881"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3755335" y="1340768"/>
            <a:ext cx="5186601" cy="400110"/>
          </a:xfrm>
          <a:prstGeom prst="rect">
            <a:avLst/>
          </a:prstGeom>
          <a:noFill/>
        </p:spPr>
        <p:txBody>
          <a:bodyPr wrap="square" l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先请各位管理者思考一下？</a:t>
            </a:r>
          </a:p>
        </p:txBody>
      </p:sp>
      <p:sp>
        <p:nvSpPr>
          <p:cNvPr id="74" name="TextBox 73"/>
          <p:cNvSpPr txBox="1"/>
          <p:nvPr/>
        </p:nvSpPr>
        <p:spPr>
          <a:xfrm>
            <a:off x="3933079" y="2023368"/>
            <a:ext cx="5945326" cy="923330"/>
          </a:xfrm>
          <a:prstGeom prst="rect">
            <a:avLst/>
          </a:prstGeom>
          <a:noFill/>
        </p:spPr>
        <p:txBody>
          <a:bodyPr wrap="square" lIns="0" rtlCol="0">
            <a:spAutoFit/>
          </a:bodyPr>
          <a:lstStyle/>
          <a:p>
            <a:r>
              <a:rPr lang="zh-CN" altLang="en-US" sz="5400" b="1" dirty="0">
                <a:solidFill>
                  <a:srgbClr val="FF0000"/>
                </a:solidFill>
                <a:latin typeface="微软雅黑" panose="020B0503020204020204" pitchFamily="34" charset="-122"/>
                <a:ea typeface="微软雅黑" panose="020B0503020204020204" pitchFamily="34" charset="-122"/>
              </a:rPr>
              <a:t>会议有哪些成本？</a:t>
            </a:r>
            <a:endParaRPr lang="en-US" altLang="zh-CN" sz="5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1000"/>
                                        <p:tgtEl>
                                          <p:spTgt spid="7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200" fill="hold"/>
                                        <p:tgtEl>
                                          <p:spTgt spid="73"/>
                                        </p:tgtEl>
                                        <p:attrNameLst>
                                          <p:attrName>ppt_x</p:attrName>
                                        </p:attrNameLst>
                                      </p:cBhvr>
                                      <p:tavLst>
                                        <p:tav tm="0">
                                          <p:val>
                                            <p:strVal val="0-#ppt_w/2"/>
                                          </p:val>
                                        </p:tav>
                                        <p:tav tm="100000">
                                          <p:val>
                                            <p:strVal val="#ppt_x"/>
                                          </p:val>
                                        </p:tav>
                                      </p:tavLst>
                                    </p:anim>
                                    <p:anim calcmode="lin" valueType="num">
                                      <p:cBhvr additive="base">
                                        <p:cTn id="12" dur="200" fill="hold"/>
                                        <p:tgtEl>
                                          <p:spTgt spid="7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3259395" y="1361550"/>
            <a:ext cx="8455425" cy="1000851"/>
          </a:xfrm>
          <a:prstGeom prst="rect">
            <a:avLst/>
          </a:prstGeom>
          <a:noFill/>
        </p:spPr>
        <p:txBody>
          <a:bodyPr wrap="square">
            <a:spAutoFit/>
          </a:bodyPr>
          <a:lstStyle/>
          <a:p>
            <a:pPr>
              <a:lnSpc>
                <a:spcPct val="123000"/>
              </a:lnSpc>
              <a:defRPr/>
            </a:pPr>
            <a:r>
              <a:rPr lang="zh-CN" altLang="en-US" sz="1600" b="1" dirty="0">
                <a:solidFill>
                  <a:srgbClr val="00B0F0"/>
                </a:solidFill>
                <a:latin typeface="微软雅黑" panose="020B0503020204020204" pitchFamily="34" charset="-122"/>
                <a:ea typeface="微软雅黑" panose="020B0503020204020204" pitchFamily="34" charset="-122"/>
              </a:rPr>
              <a:t>一家公司会不会开会，决定了该公司的竞争优势。一家公司开会的效率与执行，决定了该公司全面管理的效率与执行。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会议是公司管理的必备工具。而会议的成本则常常被忽略。请看，</a:t>
            </a:r>
            <a:r>
              <a:rPr lang="zh-CN" altLang="en-US" sz="1600" b="1" dirty="0">
                <a:solidFill>
                  <a:srgbClr val="FF0000"/>
                </a:solidFill>
                <a:latin typeface="微软雅黑" panose="020B0503020204020204" pitchFamily="34" charset="-122"/>
                <a:ea typeface="微软雅黑" panose="020B0503020204020204" pitchFamily="34" charset="-122"/>
              </a:rPr>
              <a:t>“文山会海”的成本是</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Arial" panose="020B0604020202020204" pitchFamily="34" charset="0"/>
              <a:ea typeface="宋体" panose="02010600030101010101" pitchFamily="2" charset="-122"/>
            </a:endParaRPr>
          </a:p>
        </p:txBody>
      </p:sp>
      <p:graphicFrame>
        <p:nvGraphicFramePr>
          <p:cNvPr id="41" name="图示 40"/>
          <p:cNvGraphicFramePr/>
          <p:nvPr/>
        </p:nvGraphicFramePr>
        <p:xfrm>
          <a:off x="3387187" y="2434409"/>
          <a:ext cx="8327633" cy="14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1" name="Picture 9" descr="C:\Users\user\Desktop\20101018163655377.jpg"/>
          <p:cNvPicPr>
            <a:picLocks noChangeAspect="1" noChangeArrowheads="1"/>
          </p:cNvPicPr>
          <p:nvPr/>
        </p:nvPicPr>
        <p:blipFill>
          <a:blip r:embed="rId7"/>
          <a:srcRect/>
          <a:stretch>
            <a:fillRect/>
          </a:stretch>
        </p:blipFill>
        <p:spPr bwMode="auto">
          <a:xfrm>
            <a:off x="3422059" y="4303119"/>
            <a:ext cx="4042629" cy="2222227"/>
          </a:xfrm>
          <a:prstGeom prst="rect">
            <a:avLst/>
          </a:prstGeom>
          <a:no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C:\Users\user\Desktop\t02269940a71f8d4e60.jpg"/>
          <p:cNvPicPr>
            <a:picLocks noChangeAspect="1" noChangeArrowheads="1"/>
          </p:cNvPicPr>
          <p:nvPr/>
        </p:nvPicPr>
        <p:blipFill>
          <a:blip r:embed="rId8"/>
          <a:srcRect/>
          <a:stretch>
            <a:fillRect/>
          </a:stretch>
        </p:blipFill>
        <p:spPr bwMode="auto">
          <a:xfrm>
            <a:off x="7672190" y="4303119"/>
            <a:ext cx="4042629" cy="2222227"/>
          </a:xfrm>
          <a:prstGeom prst="rect">
            <a:avLst/>
          </a:prstGeom>
          <a:noFill/>
          <a:ln>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Scale>
                                      <p:cBhvr>
                                        <p:cTn id="7"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
                                        </p:tgtEl>
                                        <p:attrNameLst>
                                          <p:attrName>ppt_x</p:attrName>
                                          <p:attrName>ppt_y</p:attrName>
                                        </p:attrNameLst>
                                      </p:cBhvr>
                                    </p:animMotion>
                                    <p:animEffect transition="in" filter="fade">
                                      <p:cBhvr>
                                        <p:cTn id="9" dur="1000"/>
                                        <p:tgtEl>
                                          <p:spTgt spid="40"/>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Graphic spid="4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3296467" y="1484786"/>
          <a:ext cx="1512758" cy="14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E:\仝德志文件，勿删！\03-参考文档\！PPT图片及版面资源\06-PPT精选插图\04-图标\BAB60EF727855B50C4885422B3630889.png"/>
          <p:cNvPicPr>
            <a:picLocks noChangeAspect="1" noChangeArrowheads="1"/>
          </p:cNvPicPr>
          <p:nvPr/>
        </p:nvPicPr>
        <p:blipFill>
          <a:blip r:embed="rId7"/>
          <a:srcRect/>
          <a:stretch>
            <a:fillRect/>
          </a:stretch>
        </p:blipFill>
        <p:spPr bwMode="auto">
          <a:xfrm>
            <a:off x="9347502" y="4221088"/>
            <a:ext cx="2439353"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58246" y="1700808"/>
            <a:ext cx="6449644" cy="963084"/>
          </a:xfrm>
          <a:prstGeom prst="rect">
            <a:avLst/>
          </a:prstGeom>
          <a:noFill/>
        </p:spPr>
        <p:txBody>
          <a:bodyPr wrap="square">
            <a:spAutoFit/>
          </a:bodyPr>
          <a:lstStyle/>
          <a:p>
            <a:pPr>
              <a:lnSpc>
                <a:spcPct val="123000"/>
              </a:lnSpc>
              <a:defRPr/>
            </a:pPr>
            <a:r>
              <a:rPr lang="zh-CN" altLang="en-US" sz="2800" b="1" dirty="0">
                <a:solidFill>
                  <a:srgbClr val="FF0000"/>
                </a:solidFill>
                <a:latin typeface="微软雅黑" panose="020B0503020204020204" pitchFamily="34" charset="-122"/>
                <a:ea typeface="微软雅黑" panose="020B0503020204020204" pitchFamily="34" charset="-122"/>
              </a:rPr>
              <a:t>时间成本</a:t>
            </a:r>
            <a:r>
              <a:rPr lang="zh-CN" altLang="en-US" sz="1600" b="1" dirty="0">
                <a:solidFill>
                  <a:srgbClr val="00B0F0"/>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参加会议的人数</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（与会者的</a:t>
            </a:r>
            <a:r>
              <a:rPr lang="zh-CN" altLang="en-US" b="1" dirty="0">
                <a:solidFill>
                  <a:srgbClr val="FF0000"/>
                </a:solidFill>
                <a:latin typeface="微软雅黑" panose="020B0503020204020204" pitchFamily="34" charset="-122"/>
                <a:ea typeface="微软雅黑" panose="020B0503020204020204" pitchFamily="34" charset="-122"/>
              </a:rPr>
              <a:t>准备时间</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＋与会者的</a:t>
            </a:r>
            <a:r>
              <a:rPr lang="zh-CN" altLang="en-US" b="1" dirty="0">
                <a:solidFill>
                  <a:srgbClr val="FF0000"/>
                </a:solidFill>
                <a:latin typeface="微软雅黑" panose="020B0503020204020204" pitchFamily="34" charset="-122"/>
                <a:ea typeface="微软雅黑" panose="020B0503020204020204" pitchFamily="34" charset="-122"/>
              </a:rPr>
              <a:t>旅行时间</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＋正式会议时间＋会议</a:t>
            </a:r>
            <a:r>
              <a:rPr lang="zh-CN" altLang="en-US" b="1" dirty="0">
                <a:solidFill>
                  <a:srgbClr val="FF0000"/>
                </a:solidFill>
                <a:latin typeface="微软雅黑" panose="020B0503020204020204" pitchFamily="34" charset="-122"/>
                <a:ea typeface="微软雅黑" panose="020B0503020204020204" pitchFamily="34" charset="-122"/>
              </a:rPr>
              <a:t>休息及耽搁时间</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9" name="TextBox 8"/>
          <p:cNvSpPr txBox="1"/>
          <p:nvPr/>
        </p:nvSpPr>
        <p:spPr>
          <a:xfrm>
            <a:off x="3656647" y="4221088"/>
            <a:ext cx="5402710" cy="1569660"/>
          </a:xfrm>
          <a:prstGeom prst="rect">
            <a:avLst/>
          </a:prstGeom>
          <a:noFill/>
        </p:spPr>
        <p:txBody>
          <a:bodyPr wrap="square">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而实际上我们用到会议上的时间远远大于实际计算的比例。</a:t>
            </a:r>
            <a:r>
              <a:rPr lang="zh-CN" altLang="en-US" sz="1600" b="1" dirty="0">
                <a:solidFill>
                  <a:srgbClr val="FF0000"/>
                </a:solidFill>
                <a:latin typeface="微软雅黑" panose="020B0503020204020204" pitchFamily="34" charset="-122"/>
                <a:ea typeface="微软雅黑" panose="020B0503020204020204" pitchFamily="34" charset="-122"/>
              </a:rPr>
              <a:t>大多数的会议并没有按照承诺的时间准时结束。</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而且</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会议将我们整块的工作时间搞得支离破碎，从而降低了我们非开会时间的工作效率。</a:t>
            </a:r>
            <a:endParaRPr lang="zh-CN" altLang="en-US" sz="1600" b="1" dirty="0">
              <a:solidFill>
                <a:srgbClr val="FF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3286591" y="1484786"/>
          <a:ext cx="1512758" cy="14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248370" y="1700808"/>
            <a:ext cx="6449644" cy="1303818"/>
          </a:xfrm>
          <a:prstGeom prst="rect">
            <a:avLst/>
          </a:prstGeom>
          <a:noFill/>
        </p:spPr>
        <p:txBody>
          <a:bodyPr wrap="square">
            <a:spAutoFit/>
          </a:bodyPr>
          <a:lstStyle/>
          <a:p>
            <a:pPr>
              <a:lnSpc>
                <a:spcPct val="123000"/>
              </a:lnSpc>
              <a:defRPr/>
            </a:pPr>
            <a:r>
              <a:rPr lang="zh-CN" altLang="en-US" sz="2800" b="1" dirty="0">
                <a:solidFill>
                  <a:srgbClr val="92D050"/>
                </a:solidFill>
                <a:latin typeface="微软雅黑" panose="020B0503020204020204" pitchFamily="34" charset="-122"/>
                <a:ea typeface="微软雅黑" panose="020B0503020204020204" pitchFamily="34" charset="-122"/>
              </a:rPr>
              <a:t>金钱成本</a:t>
            </a:r>
            <a:r>
              <a:rPr lang="zh-CN" altLang="en-US" sz="1600" b="1" dirty="0">
                <a:solidFill>
                  <a:srgbClr val="00B0F0"/>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开会的时间成本</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与会人员</a:t>
            </a:r>
            <a:r>
              <a:rPr lang="zh-CN" altLang="en-US" b="1" dirty="0">
                <a:solidFill>
                  <a:srgbClr val="FF0000"/>
                </a:solidFill>
                <a:latin typeface="微软雅黑" panose="020B0503020204020204" pitchFamily="34" charset="-122"/>
                <a:ea typeface="微软雅黑" panose="020B0503020204020204" pitchFamily="34" charset="-122"/>
              </a:rPr>
              <a:t>平均每小时的工资</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＋场地费、设施费、文件复印费、交通费、茶水费、</a:t>
            </a:r>
            <a:r>
              <a:rPr lang="zh-CN" altLang="en-US" b="1" dirty="0">
                <a:solidFill>
                  <a:srgbClr val="FF0000"/>
                </a:solidFill>
                <a:latin typeface="微软雅黑" panose="020B0503020204020204" pitchFamily="34" charset="-122"/>
                <a:ea typeface="微软雅黑" panose="020B0503020204020204" pitchFamily="34" charset="-122"/>
              </a:rPr>
              <a:t>餐饮住宿费</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等的成本。</a:t>
            </a:r>
            <a:endParaRPr lang="zh-CN" altLang="en-US" b="1"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12" name="Picture 3" descr="E:\仝德志文件，勿删！\03-参考文档\！PPT图片及版面资源\06-PPT精选插图\04-图标\1541240598.png"/>
          <p:cNvPicPr>
            <a:picLocks noChangeAspect="1" noChangeArrowheads="1"/>
          </p:cNvPicPr>
          <p:nvPr/>
        </p:nvPicPr>
        <p:blipFill>
          <a:blip r:embed="rId7"/>
          <a:srcRect/>
          <a:stretch>
            <a:fillRect/>
          </a:stretch>
        </p:blipFill>
        <p:spPr bwMode="auto">
          <a:xfrm>
            <a:off x="8445544" y="3606800"/>
            <a:ext cx="3252470" cy="325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3303395" y="1484786"/>
          <a:ext cx="1512758" cy="14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65174" y="1700808"/>
            <a:ext cx="6449644" cy="963084"/>
          </a:xfrm>
          <a:prstGeom prst="rect">
            <a:avLst/>
          </a:prstGeom>
          <a:noFill/>
        </p:spPr>
        <p:txBody>
          <a:bodyPr wrap="square">
            <a:spAutoFit/>
          </a:bodyPr>
          <a:lstStyle/>
          <a:p>
            <a:pPr>
              <a:lnSpc>
                <a:spcPct val="123000"/>
              </a:lnSpc>
              <a:defRPr/>
            </a:pPr>
            <a:r>
              <a:rPr lang="zh-CN" altLang="en-US" sz="2800" b="1" dirty="0">
                <a:solidFill>
                  <a:srgbClr val="7030A0"/>
                </a:solidFill>
                <a:latin typeface="微软雅黑" panose="020B0503020204020204" pitchFamily="34" charset="-122"/>
                <a:ea typeface="微软雅黑" panose="020B0503020204020204" pitchFamily="34" charset="-122"/>
              </a:rPr>
              <a:t>效益成本</a:t>
            </a:r>
            <a:r>
              <a:rPr lang="zh-CN" altLang="en-US" sz="1600" b="1" dirty="0">
                <a:solidFill>
                  <a:srgbClr val="00B0F0"/>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参会人员</a:t>
            </a:r>
            <a:r>
              <a:rPr lang="zh-CN" altLang="en-US" b="1" dirty="0">
                <a:solidFill>
                  <a:srgbClr val="FF0000"/>
                </a:solidFill>
                <a:latin typeface="微软雅黑" panose="020B0503020204020204" pitchFamily="34" charset="-122"/>
                <a:ea typeface="微软雅黑" panose="020B0503020204020204" pitchFamily="34" charset="-122"/>
              </a:rPr>
              <a:t>若不用参加会议</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那么在这段时间可以为公司带来的效益。</a:t>
            </a:r>
            <a:endParaRPr lang="zh-CN" altLang="en-US" b="1"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7" name="Picture 3" descr="C:\Documents and Settings\tdz\桌面\未标题-1 拷贝.png"/>
          <p:cNvPicPr>
            <a:picLocks noChangeAspect="1" noChangeArrowheads="1"/>
          </p:cNvPicPr>
          <p:nvPr/>
        </p:nvPicPr>
        <p:blipFill>
          <a:blip r:embed="rId7" cstate="email"/>
          <a:srcRect/>
          <a:stretch>
            <a:fillRect/>
          </a:stretch>
        </p:blipFill>
        <p:spPr bwMode="auto">
          <a:xfrm>
            <a:off x="7985743" y="2852936"/>
            <a:ext cx="3596646" cy="3884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3303395" y="1484786"/>
          <a:ext cx="1512758" cy="142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5265174" y="1496417"/>
            <a:ext cx="6449644" cy="1644553"/>
          </a:xfrm>
          <a:prstGeom prst="rect">
            <a:avLst/>
          </a:prstGeom>
          <a:noFill/>
        </p:spPr>
        <p:txBody>
          <a:bodyPr wrap="square">
            <a:spAutoFit/>
          </a:bodyPr>
          <a:lstStyle/>
          <a:p>
            <a:pPr>
              <a:lnSpc>
                <a:spcPct val="123000"/>
              </a:lnSpc>
              <a:defRPr/>
            </a:pPr>
            <a:r>
              <a:rPr lang="zh-CN" altLang="en-US" sz="2800" b="1" dirty="0">
                <a:solidFill>
                  <a:srgbClr val="00B0F0"/>
                </a:solidFill>
                <a:latin typeface="微软雅黑" panose="020B0503020204020204" pitchFamily="34" charset="-122"/>
                <a:ea typeface="微软雅黑" panose="020B0503020204020204" pitchFamily="34" charset="-122"/>
              </a:rPr>
              <a:t>机会成本</a:t>
            </a:r>
            <a:r>
              <a:rPr lang="zh-CN" altLang="en-US" sz="1600" b="1" dirty="0">
                <a:solidFill>
                  <a:srgbClr val="00B0F0"/>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开会过程中，因未及时接听重要客户的电话而</a:t>
            </a:r>
            <a:r>
              <a:rPr lang="zh-CN" altLang="en-US" b="1" dirty="0">
                <a:solidFill>
                  <a:srgbClr val="FF0000"/>
                </a:solidFill>
                <a:latin typeface="微软雅黑" panose="020B0503020204020204" pitchFamily="34" charset="-122"/>
                <a:ea typeface="微软雅黑" panose="020B0503020204020204" pitchFamily="34" charset="-122"/>
              </a:rPr>
              <a:t>损失一大笔生意</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＋不能及时处理客户的投诉而</a:t>
            </a:r>
            <a:r>
              <a:rPr lang="zh-CN" altLang="en-US" b="1" dirty="0">
                <a:solidFill>
                  <a:srgbClr val="FF0000"/>
                </a:solidFill>
                <a:latin typeface="微软雅黑" panose="020B0503020204020204" pitchFamily="34" charset="-122"/>
                <a:ea typeface="微软雅黑" panose="020B0503020204020204" pitchFamily="34" charset="-122"/>
              </a:rPr>
              <a:t>得罪一批客户</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不能及时解决自己管辖范围内的突发事件</a:t>
            </a:r>
            <a:r>
              <a:rPr lang="zh-CN" altLang="en-US" b="1" dirty="0">
                <a:solidFill>
                  <a:srgbClr val="FF0000"/>
                </a:solidFill>
                <a:latin typeface="微软雅黑" panose="020B0503020204020204" pitchFamily="34" charset="-122"/>
                <a:ea typeface="微软雅黑" panose="020B0503020204020204" pitchFamily="34" charset="-122"/>
              </a:rPr>
              <a:t>带来的问题及持续影响等。</a:t>
            </a:r>
            <a:endParaRPr lang="zh-CN" altLang="en-US" b="1" dirty="0">
              <a:solidFill>
                <a:srgbClr val="FF0000"/>
              </a:solidFill>
              <a:latin typeface="Arial" panose="020B0604020202020204" pitchFamily="34" charset="0"/>
              <a:ea typeface="宋体" panose="02010600030101010101" pitchFamily="2" charset="-122"/>
            </a:endParaRPr>
          </a:p>
        </p:txBody>
      </p:sp>
      <p:pic>
        <p:nvPicPr>
          <p:cNvPr id="14" name="Picture 2" descr="E:\仝德志文件，勿删！\03-参考文档\！PPT图片及版面资源\06-PPT精选插图\03-人物\pic985.jpg"/>
          <p:cNvPicPr>
            <a:picLocks noChangeAspect="1" noChangeArrowheads="1"/>
          </p:cNvPicPr>
          <p:nvPr/>
        </p:nvPicPr>
        <p:blipFill rotWithShape="1">
          <a:blip r:embed="rId7" cstate="email"/>
          <a:srcRect/>
          <a:stretch>
            <a:fillRect/>
          </a:stretch>
        </p:blipFill>
        <p:spPr bwMode="auto">
          <a:xfrm>
            <a:off x="5354369" y="3401662"/>
            <a:ext cx="6078191" cy="3127664"/>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graphicFrame>
        <p:nvGraphicFramePr>
          <p:cNvPr id="5" name="图示 4"/>
          <p:cNvGraphicFramePr/>
          <p:nvPr/>
        </p:nvGraphicFramePr>
        <p:xfrm>
          <a:off x="3303395" y="1484786"/>
          <a:ext cx="1512758" cy="1426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仝德志文件，勿删！\03-参考文档\！PPT图片及版面资源\06-PPT精选插图\08-3D小人\黑板可写字.jpg"/>
          <p:cNvPicPr>
            <a:picLocks noChangeAspect="1" noChangeArrowheads="1"/>
          </p:cNvPicPr>
          <p:nvPr/>
        </p:nvPicPr>
        <p:blipFill rotWithShape="1">
          <a:blip r:embed="rId2" cstate="email"/>
          <a:srcRect/>
          <a:stretch>
            <a:fillRect/>
          </a:stretch>
        </p:blipFill>
        <p:spPr bwMode="auto">
          <a:xfrm>
            <a:off x="6192142" y="4437112"/>
            <a:ext cx="5738785" cy="242088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8656993" y="4653136"/>
            <a:ext cx="2593301" cy="994420"/>
          </a:xfrm>
          <a:prstGeom prst="rect">
            <a:avLst/>
          </a:prstGeom>
        </p:spPr>
        <p:txBody>
          <a:bodyPr wrap="none">
            <a:prstTxWarp prst="textCascadeDown">
              <a:avLst>
                <a:gd name="adj" fmla="val 56666"/>
              </a:avLst>
            </a:prstTxWarp>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警惕会议成本</a:t>
            </a:r>
            <a:endParaRPr lang="zh-CN" altLang="en-US" sz="3600" b="1" dirty="0">
              <a:solidFill>
                <a:schemeClr val="bg1"/>
              </a:solidFill>
            </a:endParaRPr>
          </a:p>
        </p:txBody>
      </p:sp>
      <p:sp>
        <p:nvSpPr>
          <p:cNvPr id="19" name="矩形 18"/>
          <p:cNvSpPr>
            <a:spLocks noChangeAspect="1"/>
          </p:cNvSpPr>
          <p:nvPr/>
        </p:nvSpPr>
        <p:spPr>
          <a:xfrm>
            <a:off x="3349614" y="1556792"/>
            <a:ext cx="4287996" cy="3871980"/>
          </a:xfrm>
          <a:prstGeom prst="rect">
            <a:avLst/>
          </a:prstGeom>
          <a:solidFill>
            <a:schemeClr val="bg1">
              <a:lumMod val="95000"/>
            </a:schemeClr>
          </a:solidFill>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0" name="TextBox 19"/>
          <p:cNvSpPr txBox="1"/>
          <p:nvPr/>
        </p:nvSpPr>
        <p:spPr>
          <a:xfrm>
            <a:off x="3481269" y="2060848"/>
            <a:ext cx="4156341" cy="2866362"/>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日本太阳工业公司每次开会时总是把一个醒目的会议成本分配表贴在黑板上。成本的算法是：会议成本＝每小时平均工资的</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en-US" sz="2000" b="1" dirty="0">
                <a:solidFill>
                  <a:srgbClr val="FF0000"/>
                </a:solidFill>
                <a:latin typeface="微软雅黑" panose="020B0503020204020204" pitchFamily="34" charset="-122"/>
                <a:ea typeface="微软雅黑" panose="020B0503020204020204" pitchFamily="34" charset="-122"/>
              </a:rPr>
              <a:t>倍</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开会人数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会议时间（小时）</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公式中平均工资所以乘</a:t>
            </a:r>
            <a:r>
              <a:rPr lang="en-US" altLang="zh-CN" sz="1600" b="1" dirty="0">
                <a:solidFill>
                  <a:srgbClr val="FF0000"/>
                </a:solidFill>
                <a:latin typeface="微软雅黑" panose="020B0503020204020204" pitchFamily="34" charset="-122"/>
                <a:ea typeface="微软雅黑" panose="020B0503020204020204" pitchFamily="34" charset="-122"/>
              </a:rPr>
              <a:t>3</a:t>
            </a:r>
            <a:r>
              <a:rPr lang="zh-CN" altLang="en-US" sz="1600" b="1" dirty="0">
                <a:solidFill>
                  <a:srgbClr val="FF0000"/>
                </a:solidFill>
                <a:latin typeface="微软雅黑" panose="020B0503020204020204" pitchFamily="34" charset="-122"/>
                <a:ea typeface="微软雅黑" panose="020B0503020204020204" pitchFamily="34" charset="-122"/>
              </a:rPr>
              <a:t>，是因为劳动产值高于平均工资</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乘</a:t>
            </a:r>
            <a:r>
              <a:rPr lang="en-US" altLang="zh-CN" sz="1600" b="1" dirty="0">
                <a:solidFill>
                  <a:srgbClr val="FF0000"/>
                </a:solidFill>
                <a:latin typeface="微软雅黑" panose="020B0503020204020204" pitchFamily="34" charset="-122"/>
                <a:ea typeface="微软雅黑" panose="020B0503020204020204" pitchFamily="34" charset="-122"/>
              </a:rPr>
              <a:t>2</a:t>
            </a:r>
            <a:r>
              <a:rPr lang="zh-CN" altLang="en-US" sz="1600" b="1" dirty="0">
                <a:solidFill>
                  <a:srgbClr val="FF0000"/>
                </a:solidFill>
                <a:latin typeface="微软雅黑" panose="020B0503020204020204" pitchFamily="34" charset="-122"/>
                <a:ea typeface="微软雅黑" panose="020B0503020204020204" pitchFamily="34" charset="-122"/>
              </a:rPr>
              <a:t>是因为参加会议要中断经常性工作，损失要以</a:t>
            </a:r>
            <a:r>
              <a:rPr lang="en-US" altLang="zh-CN" sz="1600" b="1" dirty="0">
                <a:solidFill>
                  <a:srgbClr val="FF0000"/>
                </a:solidFill>
                <a:latin typeface="微软雅黑" panose="020B0503020204020204" pitchFamily="34" charset="-122"/>
                <a:ea typeface="微软雅黑" panose="020B0503020204020204" pitchFamily="34" charset="-122"/>
              </a:rPr>
              <a:t>2</a:t>
            </a:r>
            <a:r>
              <a:rPr lang="zh-CN" altLang="en-US" sz="1600" b="1" dirty="0">
                <a:solidFill>
                  <a:srgbClr val="FF0000"/>
                </a:solidFill>
                <a:latin typeface="微软雅黑" panose="020B0503020204020204" pitchFamily="34" charset="-122"/>
                <a:ea typeface="微软雅黑" panose="020B0503020204020204" pitchFamily="34" charset="-122"/>
              </a:rPr>
              <a:t>倍来计算。</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因此，参加会议的人越多，成本越高。有了成本分析，大家开会态度就会慎重，会议效果也十分明显。</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21" name="Picture 3" descr="E:\仝德志文件，勿删！\03-参考文档\！PPT图片及版面资源\06-PPT精选插图\12-标签\红色上角.png"/>
          <p:cNvPicPr>
            <a:picLocks noChangeAspect="1" noChangeArrowheads="1"/>
          </p:cNvPicPr>
          <p:nvPr/>
        </p:nvPicPr>
        <p:blipFill>
          <a:blip r:embed="rId3" cstate="email"/>
          <a:srcRect/>
          <a:stretch>
            <a:fillRect/>
          </a:stretch>
        </p:blipFill>
        <p:spPr bwMode="auto">
          <a:xfrm>
            <a:off x="4190753" y="1457261"/>
            <a:ext cx="3030133" cy="5781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7"/>
          <p:cNvSpPr>
            <a:spLocks noChangeArrowheads="1"/>
          </p:cNvSpPr>
          <p:nvPr/>
        </p:nvSpPr>
        <p:spPr bwMode="auto">
          <a:xfrm>
            <a:off x="4767042" y="1531392"/>
            <a:ext cx="2041479" cy="424732"/>
          </a:xfrm>
          <a:prstGeom prst="rect">
            <a:avLst/>
          </a:prstGeom>
          <a:noFill/>
          <a:ln w="9525">
            <a:noFill/>
            <a:miter lim="800000"/>
          </a:ln>
          <a:effectLst/>
        </p:spPr>
        <p:txBody>
          <a:bodyPr wrap="square">
            <a:spAutoFit/>
          </a:bodyPr>
          <a:lstStyle/>
          <a:p>
            <a:pPr>
              <a:lnSpc>
                <a:spcPct val="120000"/>
              </a:lnSpc>
              <a:defRPr/>
            </a:pPr>
            <a:r>
              <a:rPr lang="zh-CN" altLang="en-US" b="1" dirty="0">
                <a:solidFill>
                  <a:schemeClr val="bg1"/>
                </a:solidFill>
                <a:latin typeface="微软雅黑" panose="020B0503020204020204" pitchFamily="34" charset="-122"/>
                <a:ea typeface="微软雅黑" panose="020B0503020204020204" pitchFamily="34" charset="-122"/>
              </a:rPr>
              <a:t>日本的会议管理</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98719" y="4549770"/>
            <a:ext cx="87750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第二章</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098719" y="4947265"/>
            <a:ext cx="3776868" cy="707886"/>
          </a:xfrm>
          <a:prstGeom prst="rect">
            <a:avLst/>
          </a:prstGeom>
          <a:noFill/>
        </p:spPr>
        <p:txBody>
          <a:bodyPr wrap="none" rtlCol="0">
            <a:spAutoFit/>
          </a:bodyPr>
          <a:lstStyle/>
          <a:p>
            <a:r>
              <a:rPr lang="zh-CN" altLang="en-US" sz="4000" b="1" dirty="0">
                <a:solidFill>
                  <a:srgbClr val="287FE6"/>
                </a:solidFill>
                <a:latin typeface="微软雅黑" panose="020B0503020204020204" pitchFamily="34" charset="-122"/>
                <a:ea typeface="微软雅黑" panose="020B0503020204020204" pitchFamily="34" charset="-122"/>
              </a:rPr>
              <a:t>会议为什么</a:t>
            </a:r>
            <a:r>
              <a:rPr lang="zh-CN" altLang="en-US" sz="4000" b="1" dirty="0">
                <a:solidFill>
                  <a:srgbClr val="FF0000"/>
                </a:solidFill>
                <a:latin typeface="微软雅黑" panose="020B0503020204020204" pitchFamily="34" charset="-122"/>
                <a:ea typeface="微软雅黑" panose="020B0503020204020204" pitchFamily="34" charset="-122"/>
              </a:rPr>
              <a:t>低效</a:t>
            </a:r>
            <a:endParaRPr 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 fill="hold"/>
                                        <p:tgtEl>
                                          <p:spTgt spid="11"/>
                                        </p:tgtEl>
                                        <p:attrNameLst>
                                          <p:attrName>ppt_x</p:attrName>
                                        </p:attrNameLst>
                                      </p:cBhvr>
                                      <p:tavLst>
                                        <p:tav tm="0">
                                          <p:val>
                                            <p:strVal val="1+#ppt_w/2"/>
                                          </p:val>
                                        </p:tav>
                                        <p:tav tm="100000">
                                          <p:val>
                                            <p:strVal val="#ppt_x"/>
                                          </p:val>
                                        </p:tav>
                                      </p:tavLst>
                                    </p:anim>
                                    <p:anim calcmode="lin" valueType="num">
                                      <p:cBhvr additive="base">
                                        <p:cTn id="8" dur="2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13" dur="600" fill="hold"/>
                                        <p:tgtEl>
                                          <p:spTgt spid="2"/>
                                        </p:tgtEl>
                                        <p:attrNameLst>
                                          <p:attrName>ppt_x</p:attrName>
                                          <p:attrName>ppt_y</p:attrName>
                                        </p:attrNameLst>
                                      </p:cBhvr>
                                      <p:rCtr x="0" y="5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E:\仝德志文件，勿删！\03-参考文档\！PPT图片及版面资源\06-PPT精选插图\06-问号\问号_027.jpg"/>
          <p:cNvPicPr>
            <a:picLocks noChangeAspect="1" noChangeArrowheads="1"/>
          </p:cNvPicPr>
          <p:nvPr/>
        </p:nvPicPr>
        <p:blipFill>
          <a:blip r:embed="rId2" cstate="email"/>
          <a:srcRect/>
          <a:stretch>
            <a:fillRect/>
          </a:stretch>
        </p:blipFill>
        <p:spPr bwMode="auto">
          <a:xfrm>
            <a:off x="7396842" y="3261847"/>
            <a:ext cx="4796746" cy="3596155"/>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2505205" y="1567798"/>
            <a:ext cx="5103555" cy="5101562"/>
            <a:chOff x="1918742" y="919726"/>
            <a:chExt cx="4669482" cy="4669482"/>
          </a:xfrm>
        </p:grpSpPr>
        <p:grpSp>
          <p:nvGrpSpPr>
            <p:cNvPr id="49" name="组合 48"/>
            <p:cNvGrpSpPr/>
            <p:nvPr/>
          </p:nvGrpSpPr>
          <p:grpSpPr>
            <a:xfrm>
              <a:off x="1918742" y="919726"/>
              <a:ext cx="4669482" cy="4669482"/>
              <a:chOff x="3744276" y="-421488"/>
              <a:chExt cx="4669482" cy="4669482"/>
            </a:xfrm>
          </p:grpSpPr>
          <p:sp>
            <p:nvSpPr>
              <p:cNvPr id="51" name="椭圆 50"/>
              <p:cNvSpPr/>
              <p:nvPr/>
            </p:nvSpPr>
            <p:spPr>
              <a:xfrm>
                <a:off x="3744276" y="-421488"/>
                <a:ext cx="4669482" cy="4669482"/>
              </a:xfrm>
              <a:prstGeom prst="ellipse">
                <a:avLst/>
              </a:prstGeom>
              <a:solidFill>
                <a:srgbClr val="FF967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011798" y="-153966"/>
                <a:ext cx="4134437" cy="413443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a:hlinkClick r:id="" action="ppaction://noaction"/>
            </p:cNvPr>
            <p:cNvSpPr txBox="1"/>
            <p:nvPr/>
          </p:nvSpPr>
          <p:spPr>
            <a:xfrm>
              <a:off x="2633670" y="1922313"/>
              <a:ext cx="3456924" cy="2653701"/>
            </a:xfrm>
            <a:prstGeom prst="rect">
              <a:avLst/>
            </a:prstGeom>
            <a:noFill/>
          </p:spPr>
          <p:txBody>
            <a:bodyPr wrap="square" rtlCol="0">
              <a:spAutoFit/>
            </a:bodyPr>
            <a:lstStyle/>
            <a:p>
              <a:pPr algn="ctr">
                <a:lnSpc>
                  <a:spcPct val="114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哈佛商业评论</a:t>
              </a:r>
              <a:r>
                <a:rPr lang="en-US" altLang="zh-CN" sz="2000" dirty="0">
                  <a:solidFill>
                    <a:schemeClr val="bg1"/>
                  </a:solidFill>
                  <a:latin typeface="微软雅黑" panose="020B0503020204020204" pitchFamily="34" charset="-122"/>
                  <a:ea typeface="微软雅黑" panose="020B0503020204020204" pitchFamily="34" charset="-122"/>
                </a:rPr>
                <a:t>》05</a:t>
              </a:r>
              <a:r>
                <a:rPr lang="zh-CN" altLang="en-US" sz="2000" dirty="0">
                  <a:solidFill>
                    <a:schemeClr val="bg1"/>
                  </a:solidFill>
                  <a:latin typeface="微软雅黑" panose="020B0503020204020204" pitchFamily="34" charset="-122"/>
                  <a:ea typeface="微软雅黑" panose="020B0503020204020204" pitchFamily="34" charset="-122"/>
                </a:rPr>
                <a:t>年第</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期中有这样的一句话：“任何会议都是要么富有成效，要么纯粹浪费时间，二者必居其一。”无效的会议不仅是一种管理成本的浪费，而且也会引起与会者对会议和公司管理现状的不满，使大家心生倦怠感，从而降低团队的凝聚力。</a:t>
              </a:r>
            </a:p>
          </p:txBody>
        </p:sp>
      </p:grpSp>
      <p:sp>
        <p:nvSpPr>
          <p:cNvPr id="53" name="TextBox 52"/>
          <p:cNvSpPr txBox="1"/>
          <p:nvPr/>
        </p:nvSpPr>
        <p:spPr>
          <a:xfrm>
            <a:off x="6922072" y="1340770"/>
            <a:ext cx="5271517" cy="830997"/>
          </a:xfrm>
          <a:prstGeom prst="rect">
            <a:avLst/>
          </a:prstGeom>
          <a:noFill/>
        </p:spPr>
        <p:txBody>
          <a:bodyPr wrap="square" lIns="0" rtlCol="0">
            <a:spAutoFit/>
          </a:bodyPr>
          <a:lstStyle/>
          <a:p>
            <a:r>
              <a:rPr lang="zh-CN" altLang="en-US" sz="4800" b="1" dirty="0">
                <a:solidFill>
                  <a:srgbClr val="FF0000"/>
                </a:solidFill>
                <a:latin typeface="微软雅黑" panose="020B0503020204020204" pitchFamily="34" charset="-122"/>
                <a:ea typeface="微软雅黑" panose="020B0503020204020204" pitchFamily="34" charset="-122"/>
              </a:rPr>
              <a:t>会议为什么低效？</a:t>
            </a:r>
            <a:endParaRPr lang="en-US" altLang="zh-CN" sz="4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 fill="hold"/>
                                        <p:tgtEl>
                                          <p:spTgt spid="48"/>
                                        </p:tgtEl>
                                        <p:attrNameLst>
                                          <p:attrName>ppt_w</p:attrName>
                                        </p:attrNameLst>
                                      </p:cBhvr>
                                      <p:tavLst>
                                        <p:tav tm="0">
                                          <p:val>
                                            <p:fltVal val="0"/>
                                          </p:val>
                                        </p:tav>
                                        <p:tav tm="100000">
                                          <p:val>
                                            <p:strVal val="#ppt_w"/>
                                          </p:val>
                                        </p:tav>
                                      </p:tavLst>
                                    </p:anim>
                                    <p:anim calcmode="lin" valueType="num">
                                      <p:cBhvr>
                                        <p:cTn id="8" dur="100" fill="hold"/>
                                        <p:tgtEl>
                                          <p:spTgt spid="48"/>
                                        </p:tgtEl>
                                        <p:attrNameLst>
                                          <p:attrName>ppt_h</p:attrName>
                                        </p:attrNameLst>
                                      </p:cBhvr>
                                      <p:tavLst>
                                        <p:tav tm="0">
                                          <p:val>
                                            <p:fltVal val="0"/>
                                          </p:val>
                                        </p:tav>
                                        <p:tav tm="100000">
                                          <p:val>
                                            <p:strVal val="#ppt_h"/>
                                          </p:val>
                                        </p:tav>
                                      </p:tavLst>
                                    </p:anim>
                                    <p:animEffect transition="in" filter="fade">
                                      <p:cBhvr>
                                        <p:cTn id="9" dur="100"/>
                                        <p:tgtEl>
                                          <p:spTgt spid="48"/>
                                        </p:tgtEl>
                                      </p:cBhvr>
                                    </p:animEffect>
                                  </p:childTnLst>
                                </p:cTn>
                              </p:par>
                              <p:par>
                                <p:cTn id="10" presetID="6" presetClass="emph" presetSubtype="0" fill="hold" nodeType="withEffect">
                                  <p:stCondLst>
                                    <p:cond delay="600"/>
                                  </p:stCondLst>
                                  <p:childTnLst>
                                    <p:animScale>
                                      <p:cBhvr>
                                        <p:cTn id="11" dur="100" fill="hold"/>
                                        <p:tgtEl>
                                          <p:spTgt spid="48"/>
                                        </p:tgtEl>
                                      </p:cBhvr>
                                      <p:by x="110000" y="110000"/>
                                    </p:animScale>
                                  </p:childTnLst>
                                </p:cTn>
                              </p:par>
                              <p:par>
                                <p:cTn id="12" presetID="6" presetClass="emph" presetSubtype="0" fill="hold" nodeType="withEffect">
                                  <p:stCondLst>
                                    <p:cond delay="700"/>
                                  </p:stCondLst>
                                  <p:childTnLst>
                                    <p:animScale>
                                      <p:cBhvr>
                                        <p:cTn id="13" dur="200" fill="hold"/>
                                        <p:tgtEl>
                                          <p:spTgt spid="48"/>
                                        </p:tgtEl>
                                      </p:cBhvr>
                                      <p:by x="90000" y="90000"/>
                                    </p:animScale>
                                  </p:childTnLst>
                                </p:cTn>
                              </p:par>
                              <p:par>
                                <p:cTn id="14" presetID="6" presetClass="emph" presetSubtype="0" fill="hold" nodeType="withEffect">
                                  <p:stCondLst>
                                    <p:cond delay="900"/>
                                  </p:stCondLst>
                                  <p:childTnLst>
                                    <p:animScale>
                                      <p:cBhvr>
                                        <p:cTn id="15" dur="100" fill="hold"/>
                                        <p:tgtEl>
                                          <p:spTgt spid="48"/>
                                        </p:tgtEl>
                                      </p:cBhvr>
                                      <p:by x="105000" y="105000"/>
                                    </p:animScale>
                                  </p:childTnLst>
                                </p:cTn>
                              </p:par>
                              <p:par>
                                <p:cTn id="16" presetID="6" presetClass="emph" presetSubtype="0" fill="hold" nodeType="withEffect">
                                  <p:stCondLst>
                                    <p:cond delay="1000"/>
                                  </p:stCondLst>
                                  <p:childTnLst>
                                    <p:animScale>
                                      <p:cBhvr>
                                        <p:cTn id="17" dur="200" fill="hold"/>
                                        <p:tgtEl>
                                          <p:spTgt spid="48"/>
                                        </p:tgtEl>
                                      </p:cBhvr>
                                      <p:by x="95000" y="95000"/>
                                    </p:animScale>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tdz\Local Settings\Temp\SoEasy\9CB3B03916EA1DC6F6FA69042CD36278.jpg"/>
          <p:cNvPicPr>
            <a:picLocks noChangeAspect="1" noChangeArrowheads="1"/>
          </p:cNvPicPr>
          <p:nvPr/>
        </p:nvPicPr>
        <p:blipFill>
          <a:blip r:embed="rId2" cstate="email"/>
          <a:srcRect/>
          <a:stretch>
            <a:fillRect/>
          </a:stretch>
        </p:blipFill>
        <p:spPr bwMode="auto">
          <a:xfrm>
            <a:off x="4799350" y="1619924"/>
            <a:ext cx="2520984" cy="3354540"/>
          </a:xfrm>
          <a:prstGeom prst="rect">
            <a:avLst/>
          </a:prstGeom>
          <a:noFill/>
          <a:ln w="19050">
            <a:solidFill>
              <a:srgbClr val="0883E8"/>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3" descr="C:\Documents and Settings\tdz\Local Settings\Temp\SoEasy\2A993A1C0676381B99EE7E5DE5A7A7D7.jpg"/>
          <p:cNvPicPr>
            <a:picLocks noChangeAspect="1" noChangeArrowheads="1"/>
          </p:cNvPicPr>
          <p:nvPr/>
        </p:nvPicPr>
        <p:blipFill>
          <a:blip r:embed="rId3" cstate="email"/>
          <a:srcRect/>
          <a:stretch>
            <a:fillRect/>
          </a:stretch>
        </p:blipFill>
        <p:spPr bwMode="auto">
          <a:xfrm>
            <a:off x="8401156" y="1619924"/>
            <a:ext cx="2520984" cy="3354540"/>
          </a:xfrm>
          <a:prstGeom prst="rect">
            <a:avLst/>
          </a:prstGeom>
          <a:noFill/>
          <a:ln w="19050">
            <a:solidFill>
              <a:srgbClr val="0883E8"/>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descr="C:\Documents and Settings\tdz\Local Settings\Temp\SoEasy\C836881363350DC6E4C837BC4EC538BA.jpg"/>
          <p:cNvPicPr>
            <a:picLocks noChangeAspect="1" noChangeArrowheads="1"/>
          </p:cNvPicPr>
          <p:nvPr/>
        </p:nvPicPr>
        <p:blipFill>
          <a:blip r:embed="rId4" cstate="email"/>
          <a:srcRect/>
          <a:stretch>
            <a:fillRect/>
          </a:stretch>
        </p:blipFill>
        <p:spPr bwMode="auto">
          <a:xfrm>
            <a:off x="1197543" y="1615064"/>
            <a:ext cx="2520984" cy="3364260"/>
          </a:xfrm>
          <a:prstGeom prst="rect">
            <a:avLst/>
          </a:prstGeom>
          <a:noFill/>
          <a:ln w="19050">
            <a:solidFill>
              <a:srgbClr val="0883E8"/>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燕尾形 22"/>
          <p:cNvSpPr/>
          <p:nvPr/>
        </p:nvSpPr>
        <p:spPr>
          <a:xfrm>
            <a:off x="4799350" y="5301208"/>
            <a:ext cx="2520984" cy="504000"/>
          </a:xfrm>
          <a:prstGeom prst="chevron">
            <a:avLst>
              <a:gd name="adj" fmla="val 17852"/>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endPar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endParaRPr>
          </a:p>
        </p:txBody>
      </p:sp>
      <p:sp>
        <p:nvSpPr>
          <p:cNvPr id="24" name="燕尾形 23"/>
          <p:cNvSpPr/>
          <p:nvPr/>
        </p:nvSpPr>
        <p:spPr>
          <a:xfrm>
            <a:off x="8401156" y="5301208"/>
            <a:ext cx="2520984" cy="504000"/>
          </a:xfrm>
          <a:prstGeom prst="chevron">
            <a:avLst>
              <a:gd name="adj" fmla="val 17852"/>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endPar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endParaRPr>
          </a:p>
        </p:txBody>
      </p:sp>
      <p:sp>
        <p:nvSpPr>
          <p:cNvPr id="25" name="五边形 24"/>
          <p:cNvSpPr/>
          <p:nvPr/>
        </p:nvSpPr>
        <p:spPr>
          <a:xfrm>
            <a:off x="1197543" y="5301208"/>
            <a:ext cx="2520984" cy="504000"/>
          </a:xfrm>
          <a:prstGeom prst="homePlate">
            <a:avLst>
              <a:gd name="adj" fmla="val 19708"/>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endParaRPr lang="zh-CN" altLang="en-US" b="1"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903822" y="5368542"/>
            <a:ext cx="1108429"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会议概述</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159244" y="5368542"/>
            <a:ext cx="180119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会议为什么低效</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645590" y="5368542"/>
            <a:ext cx="2032119"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如何提高会议效能</a:t>
            </a:r>
            <a:endParaRPr 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flythrough hasBounce="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
                                        <p:tgtEl>
                                          <p:spTgt spid="2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文本1"/>
          <p:cNvGrpSpPr/>
          <p:nvPr/>
        </p:nvGrpSpPr>
        <p:grpSpPr>
          <a:xfrm>
            <a:off x="4548028" y="1553834"/>
            <a:ext cx="7238827" cy="552391"/>
            <a:chOff x="3718559" y="1453008"/>
            <a:chExt cx="3901441" cy="445294"/>
          </a:xfrm>
        </p:grpSpPr>
        <p:sp>
          <p:nvSpPr>
            <p:cNvPr id="17" name="任意多边形 16"/>
            <p:cNvSpPr/>
            <p:nvPr/>
          </p:nvSpPr>
          <p:spPr>
            <a:xfrm>
              <a:off x="3718559" y="1453008"/>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a:solidFill>
                  <a:sysClr val="windowText" lastClr="000000"/>
                </a:solidFill>
              </a:endParaRPr>
            </a:p>
            <a:p>
              <a:pPr marL="0" lvl="1">
                <a:defRPr/>
              </a:pPr>
              <a:endParaRPr lang="zh-CN" altLang="en-US" sz="1600" kern="0">
                <a:solidFill>
                  <a:sysClr val="windowText" lastClr="000000"/>
                </a:solidFill>
              </a:endParaRPr>
            </a:p>
          </p:txBody>
        </p:sp>
        <p:sp>
          <p:nvSpPr>
            <p:cNvPr id="18" name="任意多边形 17"/>
            <p:cNvSpPr/>
            <p:nvPr/>
          </p:nvSpPr>
          <p:spPr>
            <a:xfrm>
              <a:off x="3743959" y="1465708"/>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没有核心主题，或主题不明确，或议题繁多。这是导致会议低效的根本原因。</a:t>
              </a:r>
            </a:p>
          </p:txBody>
        </p:sp>
      </p:grpSp>
      <p:grpSp>
        <p:nvGrpSpPr>
          <p:cNvPr id="19" name="文本2"/>
          <p:cNvGrpSpPr/>
          <p:nvPr/>
        </p:nvGrpSpPr>
        <p:grpSpPr>
          <a:xfrm>
            <a:off x="4548028" y="2278846"/>
            <a:ext cx="7238827" cy="552391"/>
            <a:chOff x="3718559" y="2037456"/>
            <a:chExt cx="3901441" cy="445294"/>
          </a:xfrm>
        </p:grpSpPr>
        <p:sp>
          <p:nvSpPr>
            <p:cNvPr id="20" name="任意多边形 19"/>
            <p:cNvSpPr/>
            <p:nvPr/>
          </p:nvSpPr>
          <p:spPr>
            <a:xfrm>
              <a:off x="3718559" y="2037456"/>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a:solidFill>
                  <a:sysClr val="windowText" lastClr="000000"/>
                </a:solidFill>
              </a:endParaRPr>
            </a:p>
            <a:p>
              <a:pPr marL="0" lvl="1">
                <a:defRPr/>
              </a:pPr>
              <a:endParaRPr lang="zh-CN" altLang="en-US" sz="1600" kern="0">
                <a:solidFill>
                  <a:sysClr val="windowText" lastClr="000000"/>
                </a:solidFill>
              </a:endParaRPr>
            </a:p>
          </p:txBody>
        </p:sp>
        <p:sp>
          <p:nvSpPr>
            <p:cNvPr id="21" name="任意多边形 20"/>
            <p:cNvSpPr/>
            <p:nvPr/>
          </p:nvSpPr>
          <p:spPr>
            <a:xfrm>
              <a:off x="3743959" y="2050156"/>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没有明确的会议议程及时间分配规则，导致会议的进展和时间很难把控。</a:t>
              </a:r>
            </a:p>
          </p:txBody>
        </p:sp>
      </p:grpSp>
      <p:grpSp>
        <p:nvGrpSpPr>
          <p:cNvPr id="22" name="文本3"/>
          <p:cNvGrpSpPr/>
          <p:nvPr/>
        </p:nvGrpSpPr>
        <p:grpSpPr>
          <a:xfrm>
            <a:off x="4548028" y="3003858"/>
            <a:ext cx="7238827" cy="552391"/>
            <a:chOff x="3718559" y="2621904"/>
            <a:chExt cx="3901441" cy="445294"/>
          </a:xfrm>
        </p:grpSpPr>
        <p:sp>
          <p:nvSpPr>
            <p:cNvPr id="23" name="任意多边形 22"/>
            <p:cNvSpPr/>
            <p:nvPr/>
          </p:nvSpPr>
          <p:spPr>
            <a:xfrm>
              <a:off x="3718559" y="2621904"/>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a:solidFill>
                  <a:sysClr val="windowText" lastClr="000000"/>
                </a:solidFill>
              </a:endParaRPr>
            </a:p>
            <a:p>
              <a:pPr marL="0" lvl="1">
                <a:defRPr/>
              </a:pPr>
              <a:endParaRPr lang="zh-CN" altLang="en-US" sz="1600" kern="0" dirty="0">
                <a:solidFill>
                  <a:sysClr val="windowText" lastClr="000000"/>
                </a:solidFill>
              </a:endParaRPr>
            </a:p>
            <a:p>
              <a:pPr marL="0" lvl="1">
                <a:defRPr/>
              </a:pPr>
              <a:endParaRPr lang="zh-CN" altLang="en-US" sz="1600" kern="0" dirty="0">
                <a:solidFill>
                  <a:sysClr val="windowText" lastClr="000000"/>
                </a:solidFill>
              </a:endParaRPr>
            </a:p>
          </p:txBody>
        </p:sp>
        <p:sp>
          <p:nvSpPr>
            <p:cNvPr id="24" name="任意多边形 23"/>
            <p:cNvSpPr/>
            <p:nvPr/>
          </p:nvSpPr>
          <p:spPr>
            <a:xfrm>
              <a:off x="3743959" y="2634604"/>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参加人数众多，无多大关系的“陪绑”的现象严重，或该到的人未到。</a:t>
              </a:r>
            </a:p>
          </p:txBody>
        </p:sp>
      </p:grpSp>
      <p:grpSp>
        <p:nvGrpSpPr>
          <p:cNvPr id="25" name="文本4"/>
          <p:cNvGrpSpPr/>
          <p:nvPr/>
        </p:nvGrpSpPr>
        <p:grpSpPr>
          <a:xfrm>
            <a:off x="4548028" y="3728868"/>
            <a:ext cx="7238827" cy="552391"/>
            <a:chOff x="3718559" y="3206351"/>
            <a:chExt cx="3901441" cy="445294"/>
          </a:xfrm>
        </p:grpSpPr>
        <p:sp>
          <p:nvSpPr>
            <p:cNvPr id="26" name="任意多边形 25"/>
            <p:cNvSpPr/>
            <p:nvPr/>
          </p:nvSpPr>
          <p:spPr>
            <a:xfrm>
              <a:off x="3718559" y="3206351"/>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dirty="0">
                <a:solidFill>
                  <a:sysClr val="windowText" lastClr="000000"/>
                </a:solidFill>
              </a:endParaRPr>
            </a:p>
          </p:txBody>
        </p:sp>
        <p:sp>
          <p:nvSpPr>
            <p:cNvPr id="27" name="任意多边形 26"/>
            <p:cNvSpPr/>
            <p:nvPr/>
          </p:nvSpPr>
          <p:spPr>
            <a:xfrm>
              <a:off x="3743959" y="3219051"/>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未指定主持人或主持人未能严格按照议程来控制会议，被参会者牵着鼻子跑。</a:t>
              </a:r>
            </a:p>
          </p:txBody>
        </p:sp>
      </p:grpSp>
      <p:grpSp>
        <p:nvGrpSpPr>
          <p:cNvPr id="28" name="文本5"/>
          <p:cNvGrpSpPr/>
          <p:nvPr/>
        </p:nvGrpSpPr>
        <p:grpSpPr>
          <a:xfrm>
            <a:off x="4548028" y="4453882"/>
            <a:ext cx="7238827" cy="552391"/>
            <a:chOff x="3718559" y="3790800"/>
            <a:chExt cx="3901441" cy="445294"/>
          </a:xfrm>
        </p:grpSpPr>
        <p:sp>
          <p:nvSpPr>
            <p:cNvPr id="29" name="任意多边形 28"/>
            <p:cNvSpPr/>
            <p:nvPr/>
          </p:nvSpPr>
          <p:spPr>
            <a:xfrm>
              <a:off x="3718559" y="3790800"/>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dirty="0">
                <a:solidFill>
                  <a:sysClr val="windowText" lastClr="000000"/>
                </a:solidFill>
              </a:endParaRPr>
            </a:p>
          </p:txBody>
        </p:sp>
        <p:sp>
          <p:nvSpPr>
            <p:cNvPr id="30" name="任意多边形 29"/>
            <p:cNvSpPr/>
            <p:nvPr/>
          </p:nvSpPr>
          <p:spPr>
            <a:xfrm>
              <a:off x="3743959" y="3803500"/>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思想火花及最终决策未做记录，白开或记录发放不及时，精神未能及时传达。</a:t>
              </a:r>
            </a:p>
          </p:txBody>
        </p:sp>
      </p:grpSp>
      <p:grpSp>
        <p:nvGrpSpPr>
          <p:cNvPr id="31" name="文本6"/>
          <p:cNvGrpSpPr/>
          <p:nvPr/>
        </p:nvGrpSpPr>
        <p:grpSpPr>
          <a:xfrm>
            <a:off x="4548028" y="5178894"/>
            <a:ext cx="7238827" cy="552391"/>
            <a:chOff x="3718559" y="4375248"/>
            <a:chExt cx="3901441" cy="445294"/>
          </a:xfrm>
        </p:grpSpPr>
        <p:sp>
          <p:nvSpPr>
            <p:cNvPr id="32" name="任意多边形 31"/>
            <p:cNvSpPr/>
            <p:nvPr/>
          </p:nvSpPr>
          <p:spPr>
            <a:xfrm>
              <a:off x="3718559" y="4375248"/>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dirty="0">
                <a:solidFill>
                  <a:sysClr val="windowText" lastClr="000000"/>
                </a:solidFill>
              </a:endParaRPr>
            </a:p>
          </p:txBody>
        </p:sp>
        <p:sp>
          <p:nvSpPr>
            <p:cNvPr id="33" name="任意多边形 32"/>
            <p:cNvSpPr/>
            <p:nvPr/>
          </p:nvSpPr>
          <p:spPr>
            <a:xfrm>
              <a:off x="3743959" y="4387948"/>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时间选择不恰当，比如安排在即将午餐的时间，每个人都饥肠辘辘，无心开会。</a:t>
              </a:r>
            </a:p>
          </p:txBody>
        </p:sp>
      </p:grpSp>
      <p:grpSp>
        <p:nvGrpSpPr>
          <p:cNvPr id="34" name="文本7"/>
          <p:cNvGrpSpPr/>
          <p:nvPr/>
        </p:nvGrpSpPr>
        <p:grpSpPr>
          <a:xfrm>
            <a:off x="4548028" y="5903906"/>
            <a:ext cx="7238827" cy="552391"/>
            <a:chOff x="3718559" y="4959696"/>
            <a:chExt cx="3901441" cy="445294"/>
          </a:xfrm>
        </p:grpSpPr>
        <p:sp>
          <p:nvSpPr>
            <p:cNvPr id="35" name="任意多边形 34"/>
            <p:cNvSpPr/>
            <p:nvPr/>
          </p:nvSpPr>
          <p:spPr>
            <a:xfrm>
              <a:off x="3718559" y="4959696"/>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marL="0" lvl="1">
                <a:defRPr/>
              </a:pPr>
              <a:endParaRPr lang="zh-CN" altLang="en-US" sz="1600" kern="0" dirty="0">
                <a:solidFill>
                  <a:sysClr val="windowText" lastClr="000000"/>
                </a:solidFill>
              </a:endParaRPr>
            </a:p>
          </p:txBody>
        </p:sp>
        <p:sp>
          <p:nvSpPr>
            <p:cNvPr id="36" name="任意多边形 35"/>
            <p:cNvSpPr/>
            <p:nvPr/>
          </p:nvSpPr>
          <p:spPr>
            <a:xfrm>
              <a:off x="3743959" y="4972396"/>
              <a:ext cx="3850641" cy="4198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rgbClr val="646464"/>
                  </a:solidFill>
                  <a:ea typeface="微软雅黑" panose="020B0503020204020204" pitchFamily="34" charset="-122"/>
                </a:rPr>
                <a:t>地点选择不合适，比如设在经理办公室，致使会议被频繁打断，无法正常进行。</a:t>
              </a:r>
            </a:p>
          </p:txBody>
        </p:sp>
      </p:grpSp>
      <p:grpSp>
        <p:nvGrpSpPr>
          <p:cNvPr id="37" name="深色1"/>
          <p:cNvGrpSpPr/>
          <p:nvPr/>
        </p:nvGrpSpPr>
        <p:grpSpPr>
          <a:xfrm>
            <a:off x="3199537" y="1484784"/>
            <a:ext cx="1361716" cy="690488"/>
            <a:chOff x="1524000" y="1397347"/>
            <a:chExt cx="2194560" cy="556617"/>
          </a:xfrm>
        </p:grpSpPr>
        <p:sp>
          <p:nvSpPr>
            <p:cNvPr id="38" name="任意多边形 37"/>
            <p:cNvSpPr/>
            <p:nvPr/>
          </p:nvSpPr>
          <p:spPr>
            <a:xfrm>
              <a:off x="1524000" y="1397347"/>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26232" tIns="76702" rIns="126232" bIns="76702" numCol="1" spcCol="1270" anchor="ctr" anchorCtr="0">
              <a:noAutofit/>
            </a:bodyPr>
            <a:lstStyle/>
            <a:p>
              <a:pPr algn="ctr" defTabSz="1155700">
                <a:lnSpc>
                  <a:spcPct val="90000"/>
                </a:lnSpc>
                <a:spcBef>
                  <a:spcPct val="0"/>
                </a:spcBef>
                <a:spcAft>
                  <a:spcPct val="35000"/>
                </a:spcAft>
                <a:defRPr/>
              </a:pPr>
              <a:endParaRPr lang="zh-CN" altLang="en-US" sz="2800" b="1">
                <a:solidFill>
                  <a:sysClr val="windowText" lastClr="000000"/>
                </a:solidFill>
              </a:endParaRPr>
            </a:p>
          </p:txBody>
        </p:sp>
        <p:sp>
          <p:nvSpPr>
            <p:cNvPr id="39" name="任意多边形 38"/>
            <p:cNvSpPr/>
            <p:nvPr/>
          </p:nvSpPr>
          <p:spPr>
            <a:xfrm>
              <a:off x="1549400" y="1410047"/>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主题</a:t>
              </a:r>
            </a:p>
          </p:txBody>
        </p:sp>
      </p:grpSp>
      <p:grpSp>
        <p:nvGrpSpPr>
          <p:cNvPr id="40" name="深色2"/>
          <p:cNvGrpSpPr/>
          <p:nvPr/>
        </p:nvGrpSpPr>
        <p:grpSpPr>
          <a:xfrm>
            <a:off x="3199537" y="2209796"/>
            <a:ext cx="1361716" cy="690488"/>
            <a:chOff x="1524000" y="1981795"/>
            <a:chExt cx="2194560" cy="556617"/>
          </a:xfrm>
        </p:grpSpPr>
        <p:sp>
          <p:nvSpPr>
            <p:cNvPr id="41" name="任意多边形 40"/>
            <p:cNvSpPr/>
            <p:nvPr/>
          </p:nvSpPr>
          <p:spPr>
            <a:xfrm>
              <a:off x="1524000" y="1981795"/>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26232" tIns="76702" rIns="126232" bIns="76702" numCol="1" spcCol="1270" anchor="ctr" anchorCtr="0">
              <a:noAutofit/>
            </a:bodyPr>
            <a:lstStyle/>
            <a:p>
              <a:pPr algn="ctr" defTabSz="1155700">
                <a:lnSpc>
                  <a:spcPct val="90000"/>
                </a:lnSpc>
                <a:spcBef>
                  <a:spcPct val="0"/>
                </a:spcBef>
                <a:spcAft>
                  <a:spcPct val="35000"/>
                </a:spcAft>
                <a:defRPr/>
              </a:pPr>
              <a:endParaRPr lang="zh-CN" altLang="en-US" sz="2800" b="1">
                <a:solidFill>
                  <a:sysClr val="windowText" lastClr="000000"/>
                </a:solidFill>
              </a:endParaRPr>
            </a:p>
          </p:txBody>
        </p:sp>
        <p:sp>
          <p:nvSpPr>
            <p:cNvPr id="42" name="任意多边形 41"/>
            <p:cNvSpPr/>
            <p:nvPr/>
          </p:nvSpPr>
          <p:spPr>
            <a:xfrm>
              <a:off x="1549400" y="1994495"/>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议程</a:t>
              </a:r>
            </a:p>
          </p:txBody>
        </p:sp>
      </p:grpSp>
      <p:grpSp>
        <p:nvGrpSpPr>
          <p:cNvPr id="43" name="深色3"/>
          <p:cNvGrpSpPr/>
          <p:nvPr/>
        </p:nvGrpSpPr>
        <p:grpSpPr>
          <a:xfrm>
            <a:off x="3199537" y="2934808"/>
            <a:ext cx="1361716" cy="690488"/>
            <a:chOff x="1524000" y="2566243"/>
            <a:chExt cx="2194560" cy="556617"/>
          </a:xfrm>
        </p:grpSpPr>
        <p:sp>
          <p:nvSpPr>
            <p:cNvPr id="44" name="任意多边形 43"/>
            <p:cNvSpPr/>
            <p:nvPr/>
          </p:nvSpPr>
          <p:spPr>
            <a:xfrm>
              <a:off x="1524000" y="2566243"/>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26232" tIns="76702" rIns="126232" bIns="76702" numCol="1" spcCol="1270" anchor="ctr" anchorCtr="0">
              <a:noAutofit/>
            </a:bodyPr>
            <a:lstStyle/>
            <a:p>
              <a:pPr algn="ctr" defTabSz="1155700">
                <a:lnSpc>
                  <a:spcPct val="90000"/>
                </a:lnSpc>
                <a:spcBef>
                  <a:spcPct val="0"/>
                </a:spcBef>
                <a:spcAft>
                  <a:spcPct val="35000"/>
                </a:spcAft>
                <a:defRPr/>
              </a:pPr>
              <a:endParaRPr lang="zh-CN" altLang="en-US" sz="2800" b="1">
                <a:solidFill>
                  <a:sysClr val="windowText" lastClr="000000"/>
                </a:solidFill>
              </a:endParaRPr>
            </a:p>
          </p:txBody>
        </p:sp>
        <p:sp>
          <p:nvSpPr>
            <p:cNvPr id="45" name="任意多边形 44"/>
            <p:cNvSpPr/>
            <p:nvPr/>
          </p:nvSpPr>
          <p:spPr>
            <a:xfrm>
              <a:off x="1549400" y="2578943"/>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参会人</a:t>
              </a:r>
            </a:p>
          </p:txBody>
        </p:sp>
      </p:grpSp>
      <p:grpSp>
        <p:nvGrpSpPr>
          <p:cNvPr id="46" name="深色4"/>
          <p:cNvGrpSpPr/>
          <p:nvPr/>
        </p:nvGrpSpPr>
        <p:grpSpPr>
          <a:xfrm>
            <a:off x="3199537" y="3659820"/>
            <a:ext cx="1361716" cy="690488"/>
            <a:chOff x="1524000" y="3150691"/>
            <a:chExt cx="2194560" cy="556617"/>
          </a:xfrm>
        </p:grpSpPr>
        <p:sp>
          <p:nvSpPr>
            <p:cNvPr id="61" name="任意多边形 60"/>
            <p:cNvSpPr/>
            <p:nvPr/>
          </p:nvSpPr>
          <p:spPr>
            <a:xfrm>
              <a:off x="1524000" y="3150691"/>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33852" tIns="80512" rIns="133852" bIns="80512" numCol="1" spcCol="1270" anchor="ctr" anchorCtr="0">
              <a:noAutofit/>
            </a:bodyPr>
            <a:lstStyle/>
            <a:p>
              <a:pPr algn="ctr" defTabSz="1244600">
                <a:lnSpc>
                  <a:spcPct val="90000"/>
                </a:lnSpc>
                <a:spcBef>
                  <a:spcPct val="0"/>
                </a:spcBef>
                <a:spcAft>
                  <a:spcPct val="35000"/>
                </a:spcAft>
                <a:defRPr/>
              </a:pPr>
              <a:endParaRPr lang="zh-CN" altLang="en-US" sz="2800" b="1" dirty="0">
                <a:solidFill>
                  <a:sysClr val="windowText" lastClr="000000"/>
                </a:solidFill>
              </a:endParaRPr>
            </a:p>
          </p:txBody>
        </p:sp>
        <p:sp>
          <p:nvSpPr>
            <p:cNvPr id="62" name="任意多边形 61"/>
            <p:cNvSpPr/>
            <p:nvPr/>
          </p:nvSpPr>
          <p:spPr>
            <a:xfrm>
              <a:off x="1549400" y="3163391"/>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lvl="0"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主持人</a:t>
              </a:r>
            </a:p>
          </p:txBody>
        </p:sp>
      </p:grpSp>
      <p:grpSp>
        <p:nvGrpSpPr>
          <p:cNvPr id="63" name="深色5"/>
          <p:cNvGrpSpPr/>
          <p:nvPr/>
        </p:nvGrpSpPr>
        <p:grpSpPr>
          <a:xfrm>
            <a:off x="3199537" y="4384832"/>
            <a:ext cx="1361716" cy="690488"/>
            <a:chOff x="1524000" y="3735139"/>
            <a:chExt cx="2194560" cy="556617"/>
          </a:xfrm>
        </p:grpSpPr>
        <p:sp>
          <p:nvSpPr>
            <p:cNvPr id="64" name="任意多边形 63"/>
            <p:cNvSpPr/>
            <p:nvPr/>
          </p:nvSpPr>
          <p:spPr>
            <a:xfrm>
              <a:off x="1524000" y="3735139"/>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33852" tIns="80512" rIns="133852" bIns="80512" numCol="1" spcCol="1270" anchor="ctr" anchorCtr="0">
              <a:noAutofit/>
            </a:bodyPr>
            <a:lstStyle/>
            <a:p>
              <a:pPr algn="ctr" defTabSz="1244600">
                <a:lnSpc>
                  <a:spcPct val="90000"/>
                </a:lnSpc>
                <a:spcBef>
                  <a:spcPct val="0"/>
                </a:spcBef>
                <a:spcAft>
                  <a:spcPct val="35000"/>
                </a:spcAft>
                <a:defRPr/>
              </a:pPr>
              <a:endParaRPr lang="zh-CN" altLang="en-US" sz="2800" b="1" dirty="0">
                <a:solidFill>
                  <a:sysClr val="windowText" lastClr="000000"/>
                </a:solidFill>
              </a:endParaRPr>
            </a:p>
          </p:txBody>
        </p:sp>
        <p:sp>
          <p:nvSpPr>
            <p:cNvPr id="65" name="任意多边形 64"/>
            <p:cNvSpPr/>
            <p:nvPr/>
          </p:nvSpPr>
          <p:spPr>
            <a:xfrm>
              <a:off x="1549400" y="3747839"/>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lvl="0"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记录</a:t>
              </a:r>
            </a:p>
          </p:txBody>
        </p:sp>
      </p:grpSp>
      <p:grpSp>
        <p:nvGrpSpPr>
          <p:cNvPr id="66" name="深色6"/>
          <p:cNvGrpSpPr/>
          <p:nvPr/>
        </p:nvGrpSpPr>
        <p:grpSpPr>
          <a:xfrm>
            <a:off x="3199537" y="5109844"/>
            <a:ext cx="1361716" cy="690488"/>
            <a:chOff x="1524000" y="4319587"/>
            <a:chExt cx="2194560" cy="556617"/>
          </a:xfrm>
        </p:grpSpPr>
        <p:sp>
          <p:nvSpPr>
            <p:cNvPr id="67" name="任意多边形 66"/>
            <p:cNvSpPr/>
            <p:nvPr/>
          </p:nvSpPr>
          <p:spPr>
            <a:xfrm>
              <a:off x="1524000" y="4319587"/>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33852" tIns="80512" rIns="133852" bIns="80512" numCol="1" spcCol="1270" anchor="ctr" anchorCtr="0">
              <a:noAutofit/>
            </a:bodyPr>
            <a:lstStyle/>
            <a:p>
              <a:pPr algn="ctr" defTabSz="1244600">
                <a:lnSpc>
                  <a:spcPct val="90000"/>
                </a:lnSpc>
                <a:spcBef>
                  <a:spcPct val="0"/>
                </a:spcBef>
                <a:spcAft>
                  <a:spcPct val="35000"/>
                </a:spcAft>
                <a:defRPr/>
              </a:pPr>
              <a:endParaRPr lang="zh-CN" altLang="en-US" sz="2800" b="1" dirty="0">
                <a:solidFill>
                  <a:sysClr val="windowText" lastClr="000000"/>
                </a:solidFill>
              </a:endParaRPr>
            </a:p>
          </p:txBody>
        </p:sp>
        <p:sp>
          <p:nvSpPr>
            <p:cNvPr id="68" name="任意多边形 67"/>
            <p:cNvSpPr/>
            <p:nvPr/>
          </p:nvSpPr>
          <p:spPr>
            <a:xfrm>
              <a:off x="1549400" y="4332287"/>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lvl="0"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时间</a:t>
              </a:r>
            </a:p>
          </p:txBody>
        </p:sp>
      </p:grpSp>
      <p:grpSp>
        <p:nvGrpSpPr>
          <p:cNvPr id="69" name="深色7"/>
          <p:cNvGrpSpPr/>
          <p:nvPr/>
        </p:nvGrpSpPr>
        <p:grpSpPr>
          <a:xfrm>
            <a:off x="3199537" y="5834856"/>
            <a:ext cx="1361716" cy="690488"/>
            <a:chOff x="1524000" y="4904035"/>
            <a:chExt cx="2194560" cy="556617"/>
          </a:xfrm>
        </p:grpSpPr>
        <p:sp>
          <p:nvSpPr>
            <p:cNvPr id="70" name="任意多边形 69"/>
            <p:cNvSpPr/>
            <p:nvPr/>
          </p:nvSpPr>
          <p:spPr>
            <a:xfrm>
              <a:off x="1524000" y="4904035"/>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ln>
            <a:effectLst>
              <a:outerShdw blurRad="63500" sx="101000" sy="101000" algn="ctr" rotWithShape="0">
                <a:prstClr val="black">
                  <a:alpha val="18000"/>
                </a:prstClr>
              </a:outerShdw>
            </a:effectLst>
          </p:spPr>
          <p:txBody>
            <a:bodyPr spcFirstLastPara="0" vert="horz" wrap="square" lIns="133852" tIns="80512" rIns="133852" bIns="80512" numCol="1" spcCol="1270" anchor="ctr" anchorCtr="0">
              <a:noAutofit/>
            </a:bodyPr>
            <a:lstStyle/>
            <a:p>
              <a:pPr algn="ctr" defTabSz="1244600">
                <a:lnSpc>
                  <a:spcPct val="90000"/>
                </a:lnSpc>
                <a:spcBef>
                  <a:spcPct val="0"/>
                </a:spcBef>
                <a:spcAft>
                  <a:spcPct val="35000"/>
                </a:spcAft>
                <a:defRPr/>
              </a:pPr>
              <a:endParaRPr lang="zh-CN" altLang="en-US" sz="2800" b="1" dirty="0">
                <a:solidFill>
                  <a:sysClr val="windowText" lastClr="000000"/>
                </a:solidFill>
              </a:endParaRPr>
            </a:p>
          </p:txBody>
        </p:sp>
        <p:sp>
          <p:nvSpPr>
            <p:cNvPr id="71" name="任意多边形 70"/>
            <p:cNvSpPr/>
            <p:nvPr/>
          </p:nvSpPr>
          <p:spPr>
            <a:xfrm>
              <a:off x="1549400" y="4916735"/>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ln>
          </p:spPr>
          <p:txBody>
            <a:bodyPr anchor="ctr"/>
            <a:lstStyle/>
            <a:p>
              <a:pPr algn="ctr">
                <a:defRPr/>
              </a:pPr>
              <a:r>
                <a:rPr lang="zh-CN" altLang="en-US" sz="28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地点</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up)">
                                      <p:cBhvr>
                                        <p:cTn id="31" dur="500"/>
                                        <p:tgtEl>
                                          <p:spTgt spid="4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up)">
                                      <p:cBhvr>
                                        <p:cTn id="47" dur="500"/>
                                        <p:tgtEl>
                                          <p:spTgt spid="66"/>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up)">
                                      <p:cBhvr>
                                        <p:cTn id="55" dur="500"/>
                                        <p:tgtEl>
                                          <p:spTgt spid="6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03740" y="2132856"/>
            <a:ext cx="4898457" cy="441340"/>
            <a:chOff x="3779912" y="1777380"/>
            <a:chExt cx="4896544" cy="441340"/>
          </a:xfrm>
        </p:grpSpPr>
        <p:sp>
          <p:nvSpPr>
            <p:cNvPr id="9" name="矩形 8"/>
            <p:cNvSpPr/>
            <p:nvPr/>
          </p:nvSpPr>
          <p:spPr>
            <a:xfrm>
              <a:off x="3779912" y="1777380"/>
              <a:ext cx="4896544" cy="432048"/>
            </a:xfrm>
            <a:prstGeom prst="rect">
              <a:avLst/>
            </a:prstGeom>
            <a:noFill/>
            <a:ln w="12700">
              <a:solidFill>
                <a:srgbClr val="3782C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1" name="TextBox 10"/>
            <p:cNvSpPr txBox="1"/>
            <p:nvPr/>
          </p:nvSpPr>
          <p:spPr>
            <a:xfrm>
              <a:off x="4382368" y="1849388"/>
              <a:ext cx="4078064" cy="369332"/>
            </a:xfrm>
            <a:prstGeom prst="rect">
              <a:avLst/>
            </a:prstGeom>
            <a:noFill/>
          </p:spPr>
          <p:txBody>
            <a:bodyPr wrap="square" rtlCol="0">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会议前缺乏准备</a:t>
              </a:r>
            </a:p>
          </p:txBody>
        </p:sp>
      </p:grpSp>
      <p:pic>
        <p:nvPicPr>
          <p:cNvPr id="12" name="Picture 3" descr="C:\Documents and Settings\tdz\桌面\未标题-1 拷贝.png"/>
          <p:cNvPicPr>
            <a:picLocks noChangeAspect="1" noChangeArrowheads="1"/>
          </p:cNvPicPr>
          <p:nvPr/>
        </p:nvPicPr>
        <p:blipFill>
          <a:blip r:embed="rId2" cstate="email"/>
          <a:srcRect/>
          <a:stretch>
            <a:fillRect/>
          </a:stretch>
        </p:blipFill>
        <p:spPr bwMode="auto">
          <a:xfrm>
            <a:off x="9204745" y="1916833"/>
            <a:ext cx="2726183" cy="149175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3413343" y="3897864"/>
            <a:ext cx="8456739" cy="2843504"/>
            <a:chOff x="474663" y="2736559"/>
            <a:chExt cx="8453437" cy="2843504"/>
          </a:xfrm>
        </p:grpSpPr>
        <p:sp>
          <p:nvSpPr>
            <p:cNvPr id="14" name="Freeform 2"/>
            <p:cNvSpPr/>
            <p:nvPr/>
          </p:nvSpPr>
          <p:spPr bwMode="auto">
            <a:xfrm>
              <a:off x="5627440" y="3632200"/>
              <a:ext cx="1327150" cy="1536700"/>
            </a:xfrm>
            <a:custGeom>
              <a:avLst/>
              <a:gdLst>
                <a:gd name="T0" fmla="*/ 0 w 960"/>
                <a:gd name="T1" fmla="*/ 2147483647 h 1110"/>
                <a:gd name="T2" fmla="*/ 2147483647 w 960"/>
                <a:gd name="T3" fmla="*/ 0 h 1110"/>
                <a:gd name="T4" fmla="*/ 2147483647 w 960"/>
                <a:gd name="T5" fmla="*/ 2147483647 h 1110"/>
                <a:gd name="T6" fmla="*/ 0 w 960"/>
                <a:gd name="T7" fmla="*/ 2147483647 h 1110"/>
                <a:gd name="T8" fmla="*/ 0 w 960"/>
                <a:gd name="T9" fmla="*/ 2147483647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Freeform 4"/>
            <p:cNvSpPr/>
            <p:nvPr/>
          </p:nvSpPr>
          <p:spPr bwMode="auto">
            <a:xfrm>
              <a:off x="7102227" y="3082925"/>
              <a:ext cx="1336675" cy="2085975"/>
            </a:xfrm>
            <a:custGeom>
              <a:avLst/>
              <a:gdLst>
                <a:gd name="T0" fmla="*/ 0 w 967"/>
                <a:gd name="T1" fmla="*/ 2147483647 h 1507"/>
                <a:gd name="T2" fmla="*/ 2147483647 w 967"/>
                <a:gd name="T3" fmla="*/ 0 h 1507"/>
                <a:gd name="T4" fmla="*/ 2147483647 w 967"/>
                <a:gd name="T5" fmla="*/ 2147483647 h 1507"/>
                <a:gd name="T6" fmla="*/ 2147483647 w 967"/>
                <a:gd name="T7" fmla="*/ 2147483647 h 1507"/>
                <a:gd name="T8" fmla="*/ 0 w 967"/>
                <a:gd name="T9" fmla="*/ 2147483647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Freeform 5"/>
            <p:cNvSpPr/>
            <p:nvPr/>
          </p:nvSpPr>
          <p:spPr bwMode="auto">
            <a:xfrm>
              <a:off x="4139952" y="4233863"/>
              <a:ext cx="1331913" cy="935037"/>
            </a:xfrm>
            <a:custGeom>
              <a:avLst/>
              <a:gdLst>
                <a:gd name="T0" fmla="*/ 0 w 963"/>
                <a:gd name="T1" fmla="*/ 2147483647 h 691"/>
                <a:gd name="T2" fmla="*/ 2147483647 w 963"/>
                <a:gd name="T3" fmla="*/ 0 h 691"/>
                <a:gd name="T4" fmla="*/ 2147483647 w 963"/>
                <a:gd name="T5" fmla="*/ 2147483647 h 691"/>
                <a:gd name="T6" fmla="*/ 2147483647 w 963"/>
                <a:gd name="T7" fmla="*/ 2147483647 h 691"/>
                <a:gd name="T8" fmla="*/ 0 w 963"/>
                <a:gd name="T9" fmla="*/ 2147483647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4947990"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4000" kern="0" dirty="0">
                  <a:solidFill>
                    <a:sysClr val="window" lastClr="FFFFFF"/>
                  </a:solidFill>
                  <a:latin typeface="Impact" panose="020B0806030902050204" pitchFamily="34" charset="0"/>
                  <a:ea typeface="微软雅黑" panose="020B0503020204020204" pitchFamily="34" charset="-122"/>
                </a:rPr>
                <a:t>1</a:t>
              </a:r>
            </a:p>
          </p:txBody>
        </p:sp>
        <p:sp>
          <p:nvSpPr>
            <p:cNvPr id="18" name="Text Box 11"/>
            <p:cNvSpPr txBox="1">
              <a:spLocks noChangeArrowheads="1"/>
            </p:cNvSpPr>
            <p:nvPr/>
          </p:nvSpPr>
          <p:spPr bwMode="auto">
            <a:xfrm>
              <a:off x="6443415"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4000" kern="0" dirty="0">
                  <a:solidFill>
                    <a:sysClr val="window" lastClr="FFFFFF"/>
                  </a:solidFill>
                  <a:latin typeface="Impact" panose="020B0806030902050204" pitchFamily="34" charset="0"/>
                  <a:ea typeface="微软雅黑" panose="020B0503020204020204" pitchFamily="34" charset="-122"/>
                </a:rPr>
                <a:t>2</a:t>
              </a:r>
            </a:p>
          </p:txBody>
        </p:sp>
        <p:sp>
          <p:nvSpPr>
            <p:cNvPr id="19" name="Text Box 12"/>
            <p:cNvSpPr txBox="1">
              <a:spLocks noChangeArrowheads="1"/>
            </p:cNvSpPr>
            <p:nvPr/>
          </p:nvSpPr>
          <p:spPr bwMode="auto">
            <a:xfrm>
              <a:off x="7910265"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4000" kern="0" dirty="0">
                  <a:solidFill>
                    <a:sysClr val="window" lastClr="FFFFFF"/>
                  </a:solidFill>
                  <a:latin typeface="Impact" panose="020B0806030902050204" pitchFamily="34" charset="0"/>
                  <a:ea typeface="微软雅黑" panose="020B0503020204020204" pitchFamily="34" charset="-122"/>
                </a:rPr>
                <a:t>3</a:t>
              </a:r>
            </a:p>
          </p:txBody>
        </p:sp>
        <p:sp>
          <p:nvSpPr>
            <p:cNvPr id="20" name="Line 14"/>
            <p:cNvSpPr>
              <a:spLocks noChangeShapeType="1"/>
            </p:cNvSpPr>
            <p:nvPr/>
          </p:nvSpPr>
          <p:spPr bwMode="auto">
            <a:xfrm flipH="1" flipV="1">
              <a:off x="604837" y="5072211"/>
              <a:ext cx="3678747" cy="3795"/>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21" name="Rectangle 15"/>
            <p:cNvSpPr>
              <a:spLocks noChangeArrowheads="1"/>
            </p:cNvSpPr>
            <p:nvPr/>
          </p:nvSpPr>
          <p:spPr bwMode="auto">
            <a:xfrm>
              <a:off x="515938" y="4346960"/>
              <a:ext cx="3767646" cy="65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Impact" panose="020B0806030902050204" pitchFamily="34" charset="0"/>
                  <a:ea typeface="微软雅黑" panose="020B0503020204020204" pitchFamily="34" charset="-122"/>
                </a:rPr>
                <a:t>没有提前准备好会议议题、议程、会议材料、参与人、主持人、记录人等</a:t>
              </a:r>
            </a:p>
          </p:txBody>
        </p:sp>
        <p:sp>
          <p:nvSpPr>
            <p:cNvPr id="22" name="Line 16"/>
            <p:cNvSpPr>
              <a:spLocks noChangeShapeType="1"/>
            </p:cNvSpPr>
            <p:nvPr/>
          </p:nvSpPr>
          <p:spPr bwMode="auto">
            <a:xfrm flipH="1">
              <a:off x="604837" y="4201832"/>
              <a:ext cx="6221264" cy="10079"/>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23" name="Rectangle 17"/>
            <p:cNvSpPr>
              <a:spLocks noChangeArrowheads="1"/>
            </p:cNvSpPr>
            <p:nvPr/>
          </p:nvSpPr>
          <p:spPr bwMode="auto">
            <a:xfrm>
              <a:off x="515937" y="3752105"/>
              <a:ext cx="5927477"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Impact" panose="020B0806030902050204" pitchFamily="34" charset="0"/>
                  <a:ea typeface="微软雅黑" panose="020B0503020204020204" pitchFamily="34" charset="-122"/>
                </a:rPr>
                <a:t>开会前没有提前通知与会者相关事宜及会议材料学习；</a:t>
              </a:r>
            </a:p>
          </p:txBody>
        </p:sp>
        <p:sp>
          <p:nvSpPr>
            <p:cNvPr id="24" name="Line 18"/>
            <p:cNvSpPr>
              <a:spLocks noChangeShapeType="1"/>
            </p:cNvSpPr>
            <p:nvPr/>
          </p:nvSpPr>
          <p:spPr bwMode="auto">
            <a:xfrm flipH="1">
              <a:off x="604837" y="3488619"/>
              <a:ext cx="7677925" cy="3212"/>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25" name="Rectangle 19"/>
            <p:cNvSpPr>
              <a:spLocks noChangeArrowheads="1"/>
            </p:cNvSpPr>
            <p:nvPr/>
          </p:nvSpPr>
          <p:spPr bwMode="auto">
            <a:xfrm>
              <a:off x="515938" y="2736559"/>
              <a:ext cx="7254626" cy="65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Impact" panose="020B0806030902050204" pitchFamily="34" charset="0"/>
                  <a:ea typeface="微软雅黑" panose="020B0503020204020204" pitchFamily="34" charset="-122"/>
                </a:rPr>
                <a:t>没有提前准备好会场、开会设施（比如电脑、投影仪、麦克风、白板、白板笔、激光笔）、会议讨论材料、会议签到表等。</a:t>
              </a:r>
            </a:p>
          </p:txBody>
        </p:sp>
        <p:sp>
          <p:nvSpPr>
            <p:cNvPr id="26" name="AutoShape 23"/>
            <p:cNvSpPr>
              <a:spLocks noChangeArrowheads="1"/>
            </p:cNvSpPr>
            <p:nvPr/>
          </p:nvSpPr>
          <p:spPr bwMode="auto">
            <a:xfrm rot="10800000">
              <a:off x="474663" y="5207000"/>
              <a:ext cx="8453437" cy="373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59 w 21600"/>
                <a:gd name="T13" fmla="*/ 1959 h 21600"/>
                <a:gd name="T14" fmla="*/ 19641 w 21600"/>
                <a:gd name="T15" fmla="*/ 19641 h 21600"/>
              </a:gdLst>
              <a:ahLst/>
              <a:cxnLst>
                <a:cxn ang="T8">
                  <a:pos x="T0" y="T1"/>
                </a:cxn>
                <a:cxn ang="T9">
                  <a:pos x="T2" y="T3"/>
                </a:cxn>
                <a:cxn ang="T10">
                  <a:pos x="T4" y="T5"/>
                </a:cxn>
                <a:cxn ang="T11">
                  <a:pos x="T6" y="T7"/>
                </a:cxn>
              </a:cxnLst>
              <a:rect l="T12" t="T13" r="T14" b="T15"/>
              <a:pathLst>
                <a:path w="21600" h="21600">
                  <a:moveTo>
                    <a:pt x="0" y="0"/>
                  </a:moveTo>
                  <a:lnTo>
                    <a:pt x="317" y="21600"/>
                  </a:lnTo>
                  <a:lnTo>
                    <a:pt x="21283" y="21600"/>
                  </a:lnTo>
                  <a:lnTo>
                    <a:pt x="21600" y="0"/>
                  </a:lnTo>
                  <a:lnTo>
                    <a:pt x="0" y="0"/>
                  </a:lnTo>
                  <a:close/>
                </a:path>
              </a:pathLst>
            </a:custGeom>
            <a:gradFill rotWithShape="1">
              <a:gsLst>
                <a:gs pos="0">
                  <a:srgbClr val="5F5F5F">
                    <a:alpha val="0"/>
                  </a:srgbClr>
                </a:gs>
                <a:gs pos="100000">
                  <a:sysClr val="windowText" lastClr="000000">
                    <a:alpha val="17998"/>
                  </a:sysClr>
                </a:gs>
              </a:gsLst>
              <a:lin ang="5400000" scaled="1"/>
            </a:gradFill>
            <a:ln>
              <a:noFill/>
            </a:ln>
            <a:effectLst/>
            <a:extLst>
              <a:ext uri="{91240B29-F687-4F45-9708-019B960494DF}">
                <a14:hiddenLine xmlns:a14="http://schemas.microsoft.com/office/drawing/2010/main" w="2857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27" name="Line 24"/>
            <p:cNvSpPr>
              <a:spLocks noChangeShapeType="1"/>
            </p:cNvSpPr>
            <p:nvPr/>
          </p:nvSpPr>
          <p:spPr bwMode="auto">
            <a:xfrm>
              <a:off x="600075" y="5168900"/>
              <a:ext cx="8207375" cy="0"/>
            </a:xfrm>
            <a:prstGeom prst="line">
              <a:avLst/>
            </a:prstGeom>
            <a:noFill/>
            <a:ln w="28575">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3320513" y="1866773"/>
            <a:ext cx="4898457" cy="441340"/>
            <a:chOff x="3779912" y="1777380"/>
            <a:chExt cx="4896544" cy="441340"/>
          </a:xfrm>
        </p:grpSpPr>
        <p:sp>
          <p:nvSpPr>
            <p:cNvPr id="77" name="矩形 76"/>
            <p:cNvSpPr/>
            <p:nvPr/>
          </p:nvSpPr>
          <p:spPr>
            <a:xfrm>
              <a:off x="3779912" y="1777380"/>
              <a:ext cx="4896544" cy="432048"/>
            </a:xfrm>
            <a:prstGeom prst="rect">
              <a:avLst/>
            </a:prstGeom>
            <a:noFill/>
            <a:ln w="12700">
              <a:solidFill>
                <a:srgbClr val="3782C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79" name="TextBox 78"/>
            <p:cNvSpPr txBox="1"/>
            <p:nvPr/>
          </p:nvSpPr>
          <p:spPr>
            <a:xfrm>
              <a:off x="4382368" y="1849388"/>
              <a:ext cx="4078064" cy="369332"/>
            </a:xfrm>
            <a:prstGeom prst="rect">
              <a:avLst/>
            </a:prstGeom>
            <a:noFill/>
          </p:spPr>
          <p:txBody>
            <a:bodyPr wrap="square" rtlCol="0">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会议中缺乏控制</a:t>
              </a:r>
            </a:p>
          </p:txBody>
        </p:sp>
      </p:grpSp>
      <p:grpSp>
        <p:nvGrpSpPr>
          <p:cNvPr id="80" name="组合 79"/>
          <p:cNvGrpSpPr/>
          <p:nvPr/>
        </p:nvGrpSpPr>
        <p:grpSpPr>
          <a:xfrm>
            <a:off x="2942991" y="2586852"/>
            <a:ext cx="9132008" cy="4154516"/>
            <a:chOff x="-133216" y="1272816"/>
            <a:chExt cx="9383579" cy="4270632"/>
          </a:xfrm>
        </p:grpSpPr>
        <p:grpSp>
          <p:nvGrpSpPr>
            <p:cNvPr id="81" name="组合 80"/>
            <p:cNvGrpSpPr/>
            <p:nvPr/>
          </p:nvGrpSpPr>
          <p:grpSpPr>
            <a:xfrm>
              <a:off x="1417638" y="1272816"/>
              <a:ext cx="7832725" cy="4270632"/>
              <a:chOff x="1417638" y="1272816"/>
              <a:chExt cx="7832725" cy="4270632"/>
            </a:xfrm>
          </p:grpSpPr>
          <p:sp>
            <p:nvSpPr>
              <p:cNvPr id="90" name="Freeform 2"/>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1" name="Freeform 4"/>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2" name="Freeform 5"/>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3" name="Freeform 7"/>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4" name="Freeform 10"/>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5" name="Freeform 11"/>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6" name="Freeform 12"/>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7" name="Freeform 13"/>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8" name="Freeform 14"/>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9" name="Freeform 15"/>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0" name="Freeform 16"/>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1" name="Freeform 17"/>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2" name="Freeform 18"/>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19"/>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4" name="Rectangle 22"/>
              <p:cNvSpPr>
                <a:spLocks noChangeArrowheads="1"/>
              </p:cNvSpPr>
              <p:nvPr/>
            </p:nvSpPr>
            <p:spPr bwMode="auto">
              <a:xfrm>
                <a:off x="3533776" y="1272816"/>
                <a:ext cx="2392362" cy="161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气氛紧张、压抑，未能很好地鼓励大家积极发言；或领导者一言堂，没有发掘出全体与会人员的智慧。</a:t>
                </a:r>
              </a:p>
            </p:txBody>
          </p:sp>
          <p:sp>
            <p:nvSpPr>
              <p:cNvPr id="105"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06" name="Rectangle 24"/>
              <p:cNvSpPr>
                <a:spLocks noChangeArrowheads="1"/>
              </p:cNvSpPr>
              <p:nvPr/>
            </p:nvSpPr>
            <p:spPr bwMode="auto">
              <a:xfrm>
                <a:off x="5942013" y="1520825"/>
                <a:ext cx="2470150" cy="10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未能很好地围绕主题进行讨论或发言，出现</a:t>
                </a:r>
                <a:r>
                  <a:rPr lang="zh-CN" altLang="en-US" sz="1600" b="1" kern="0" dirty="0">
                    <a:solidFill>
                      <a:srgbClr val="FF0000"/>
                    </a:solidFill>
                    <a:latin typeface="微软雅黑" panose="020B0503020204020204" pitchFamily="34" charset="-122"/>
                    <a:ea typeface="微软雅黑" panose="020B0503020204020204" pitchFamily="34" charset="-122"/>
                  </a:rPr>
                  <a:t>闲谈或跑题</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现象。</a:t>
                </a:r>
              </a:p>
            </p:txBody>
          </p:sp>
          <p:sp>
            <p:nvSpPr>
              <p:cNvPr id="107"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08" name="Rectangle 26"/>
              <p:cNvSpPr>
                <a:spLocks noChangeArrowheads="1"/>
              </p:cNvSpPr>
              <p:nvPr/>
            </p:nvSpPr>
            <p:spPr bwMode="auto">
              <a:xfrm>
                <a:off x="2270126" y="4233641"/>
                <a:ext cx="2094877" cy="130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未能很好地控制时间，如未能及时开始或</a:t>
                </a:r>
                <a:r>
                  <a:rPr lang="zh-CN" altLang="en-US" sz="1600" b="1" kern="0" dirty="0">
                    <a:solidFill>
                      <a:srgbClr val="FF0000"/>
                    </a:solidFill>
                    <a:latin typeface="微软雅黑" panose="020B0503020204020204" pitchFamily="34" charset="-122"/>
                    <a:ea typeface="微软雅黑" panose="020B0503020204020204" pitchFamily="34" charset="-122"/>
                  </a:rPr>
                  <a:t>拖沓、冗长</a:t>
                </a:r>
                <a:r>
                  <a:rPr lang="zh-CN" altLang="en-US" sz="1600" kern="0" dirty="0">
                    <a:solidFill>
                      <a:sysClr val="windowText" lastClr="000000">
                        <a:lumMod val="50000"/>
                        <a:lumOff val="50000"/>
                      </a:sysClr>
                    </a:solidFill>
                    <a:latin typeface="微软雅黑" panose="020B0503020204020204" pitchFamily="34" charset="-122"/>
                    <a:ea typeface="微软雅黑" panose="020B0503020204020204" pitchFamily="34" charset="-122"/>
                  </a:rPr>
                  <a:t>，</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未能及时结束。</a:t>
                </a:r>
              </a:p>
            </p:txBody>
          </p:sp>
          <p:sp>
            <p:nvSpPr>
              <p:cNvPr id="109"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10" name="Rectangle 28"/>
              <p:cNvSpPr>
                <a:spLocks noChangeArrowheads="1"/>
              </p:cNvSpPr>
              <p:nvPr/>
            </p:nvSpPr>
            <p:spPr bwMode="auto">
              <a:xfrm>
                <a:off x="4718051" y="4159619"/>
                <a:ext cx="2290761" cy="130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与会者相互间争吵的厉害，未能很好地尊重相互的意见，甚至出现人身攻击的现象。</a:t>
                </a:r>
              </a:p>
            </p:txBody>
          </p:sp>
          <p:sp>
            <p:nvSpPr>
              <p:cNvPr id="111"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12" name="Rectangle 30"/>
              <p:cNvSpPr>
                <a:spLocks noChangeArrowheads="1"/>
              </p:cNvSpPr>
              <p:nvPr/>
            </p:nvSpPr>
            <p:spPr bwMode="auto">
              <a:xfrm>
                <a:off x="7278688" y="4513261"/>
                <a:ext cx="1905000" cy="70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20000"/>
                  </a:lnSpc>
                  <a:defRPr/>
                </a:pPr>
                <a:r>
                  <a:rPr lang="zh-CN" altLang="en-US" sz="1600" b="1" kern="0" dirty="0">
                    <a:solidFill>
                      <a:srgbClr val="FF0000"/>
                    </a:solidFill>
                    <a:latin typeface="微软雅黑" panose="020B0503020204020204" pitchFamily="34" charset="-122"/>
                    <a:ea typeface="微软雅黑" panose="020B0503020204020204" pitchFamily="34" charset="-122"/>
                  </a:rPr>
                  <a:t>议而不决</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，没有形成有效的决策。</a:t>
                </a:r>
              </a:p>
            </p:txBody>
          </p:sp>
          <p:sp>
            <p:nvSpPr>
              <p:cNvPr id="113"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14" name="WordArt 34"/>
              <p:cNvSpPr>
                <a:spLocks noChangeArrowheads="1" noChangeShapeType="1" noTextEdit="1"/>
              </p:cNvSpPr>
              <p:nvPr/>
            </p:nvSpPr>
            <p:spPr bwMode="auto">
              <a:xfrm>
                <a:off x="2362201" y="3616325"/>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C00000"/>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a:solidFill>
                    <a:srgbClr val="C00000"/>
                  </a:solidFill>
                  <a:latin typeface="微软雅黑" panose="020B0503020204020204" pitchFamily="34" charset="-122"/>
                  <a:ea typeface="微软雅黑" panose="020B0503020204020204" pitchFamily="34" charset="-122"/>
                  <a:cs typeface="Arial" panose="020B0604020202020204"/>
                </a:endParaRPr>
              </a:p>
            </p:txBody>
          </p:sp>
          <p:sp>
            <p:nvSpPr>
              <p:cNvPr id="115" name="WordArt 35"/>
              <p:cNvSpPr>
                <a:spLocks noChangeArrowheads="1" noChangeShapeType="1" noTextEdit="1"/>
              </p:cNvSpPr>
              <p:nvPr/>
            </p:nvSpPr>
            <p:spPr bwMode="auto">
              <a:xfrm>
                <a:off x="3649663" y="3609975"/>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C00000"/>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a:solidFill>
                    <a:srgbClr val="C00000"/>
                  </a:solidFill>
                  <a:latin typeface="微软雅黑" panose="020B0503020204020204" pitchFamily="34" charset="-122"/>
                  <a:ea typeface="微软雅黑" panose="020B0503020204020204" pitchFamily="34" charset="-122"/>
                  <a:cs typeface="Arial" panose="020B0604020202020204"/>
                </a:endParaRPr>
              </a:p>
            </p:txBody>
          </p:sp>
          <p:sp>
            <p:nvSpPr>
              <p:cNvPr id="116" name="WordArt 36"/>
              <p:cNvSpPr>
                <a:spLocks noChangeArrowheads="1" noChangeShapeType="1" noTextEdit="1"/>
              </p:cNvSpPr>
              <p:nvPr/>
            </p:nvSpPr>
            <p:spPr bwMode="auto">
              <a:xfrm>
                <a:off x="4786313" y="3609975"/>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C00000"/>
                    </a:solidFill>
                    <a:latin typeface="微软雅黑" panose="020B0503020204020204" pitchFamily="34" charset="-122"/>
                    <a:ea typeface="微软雅黑" panose="020B0503020204020204" pitchFamily="34" charset="-122"/>
                    <a:cs typeface="Arial" panose="020B0604020202020204"/>
                  </a:rPr>
                  <a:t>4</a:t>
                </a:r>
                <a:endParaRPr lang="zh-CN" altLang="en-US" sz="3600" kern="10">
                  <a:solidFill>
                    <a:srgbClr val="C00000"/>
                  </a:solidFill>
                  <a:latin typeface="微软雅黑" panose="020B0503020204020204" pitchFamily="34" charset="-122"/>
                  <a:ea typeface="微软雅黑" panose="020B0503020204020204" pitchFamily="34" charset="-122"/>
                  <a:cs typeface="Arial" panose="020B0604020202020204"/>
                </a:endParaRPr>
              </a:p>
            </p:txBody>
          </p:sp>
          <p:sp>
            <p:nvSpPr>
              <p:cNvPr id="117" name="WordArt 37"/>
              <p:cNvSpPr>
                <a:spLocks noChangeArrowheads="1" noChangeShapeType="1" noTextEdit="1"/>
              </p:cNvSpPr>
              <p:nvPr/>
            </p:nvSpPr>
            <p:spPr bwMode="auto">
              <a:xfrm>
                <a:off x="6015038" y="3616325"/>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C00000"/>
                    </a:solidFill>
                    <a:latin typeface="微软雅黑" panose="020B0503020204020204" pitchFamily="34" charset="-122"/>
                    <a:ea typeface="微软雅黑" panose="020B0503020204020204" pitchFamily="34" charset="-122"/>
                    <a:cs typeface="Arial" panose="020B0604020202020204"/>
                  </a:rPr>
                  <a:t>5</a:t>
                </a:r>
                <a:endParaRPr lang="zh-CN" altLang="en-US" sz="3600" kern="10">
                  <a:solidFill>
                    <a:srgbClr val="C00000"/>
                  </a:solidFill>
                  <a:latin typeface="微软雅黑" panose="020B0503020204020204" pitchFamily="34" charset="-122"/>
                  <a:ea typeface="微软雅黑" panose="020B0503020204020204" pitchFamily="34" charset="-122"/>
                  <a:cs typeface="Arial" panose="020B0604020202020204"/>
                </a:endParaRPr>
              </a:p>
            </p:txBody>
          </p:sp>
          <p:sp>
            <p:nvSpPr>
              <p:cNvPr id="118" name="WordArt 38"/>
              <p:cNvSpPr>
                <a:spLocks noChangeArrowheads="1" noChangeShapeType="1" noTextEdit="1"/>
              </p:cNvSpPr>
              <p:nvPr/>
            </p:nvSpPr>
            <p:spPr bwMode="auto">
              <a:xfrm>
                <a:off x="7383463" y="3681412"/>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a:solidFill>
                      <a:srgbClr val="C00000"/>
                    </a:solidFill>
                    <a:latin typeface="微软雅黑" panose="020B0503020204020204" pitchFamily="34" charset="-122"/>
                    <a:ea typeface="微软雅黑" panose="020B0503020204020204" pitchFamily="34" charset="-122"/>
                    <a:cs typeface="Arial" panose="020B0604020202020204"/>
                  </a:rPr>
                  <a:t>6</a:t>
                </a:r>
                <a:endParaRPr lang="zh-CN" altLang="en-US" sz="3600" kern="10">
                  <a:solidFill>
                    <a:srgbClr val="C00000"/>
                  </a:solidFill>
                  <a:latin typeface="微软雅黑" panose="020B0503020204020204" pitchFamily="34" charset="-122"/>
                  <a:ea typeface="微软雅黑" panose="020B0503020204020204" pitchFamily="34" charset="-122"/>
                  <a:cs typeface="Arial" panose="020B0604020202020204"/>
                </a:endParaRPr>
              </a:p>
            </p:txBody>
          </p:sp>
          <p:sp>
            <p:nvSpPr>
              <p:cNvPr id="119" name="Freeform 6"/>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0" name="Freeform 32"/>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1" name="Freeform 39"/>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82" name="Rectangle 20"/>
            <p:cNvSpPr>
              <a:spLocks noChangeArrowheads="1"/>
            </p:cNvSpPr>
            <p:nvPr/>
          </p:nvSpPr>
          <p:spPr bwMode="auto">
            <a:xfrm>
              <a:off x="471010" y="1587272"/>
              <a:ext cx="1868742" cy="70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2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没有</a:t>
              </a:r>
              <a:r>
                <a:rPr lang="zh-CN" altLang="en-US" sz="1600" b="1" kern="0" dirty="0">
                  <a:solidFill>
                    <a:srgbClr val="FF0000"/>
                  </a:solidFill>
                  <a:latin typeface="微软雅黑" panose="020B0503020204020204" pitchFamily="34" charset="-122"/>
                  <a:ea typeface="微软雅黑" panose="020B0503020204020204" pitchFamily="34" charset="-122"/>
                </a:rPr>
                <a:t>严格</a:t>
              </a: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按照会议的议程进行</a:t>
              </a:r>
            </a:p>
          </p:txBody>
        </p:sp>
        <p:grpSp>
          <p:nvGrpSpPr>
            <p:cNvPr id="83" name="组合 82"/>
            <p:cNvGrpSpPr/>
            <p:nvPr/>
          </p:nvGrpSpPr>
          <p:grpSpPr>
            <a:xfrm>
              <a:off x="-133216" y="1680709"/>
              <a:ext cx="2066517" cy="2873190"/>
              <a:chOff x="433042" y="1154266"/>
              <a:chExt cx="2643234" cy="3675030"/>
            </a:xfrm>
          </p:grpSpPr>
          <p:sp>
            <p:nvSpPr>
              <p:cNvPr id="84" name="Freeform 3"/>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85" name="Freeform 8"/>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86" name="Freeform 9"/>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87"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88" name="WordArt 33"/>
              <p:cNvSpPr>
                <a:spLocks noChangeArrowheads="1" noChangeShapeType="1" noTextEdit="1"/>
              </p:cNvSpPr>
              <p:nvPr/>
            </p:nvSpPr>
            <p:spPr bwMode="auto">
              <a:xfrm>
                <a:off x="1839314" y="3767621"/>
                <a:ext cx="173295" cy="352563"/>
              </a:xfrm>
              <a:prstGeom prst="rect">
                <a:avLst/>
              </a:prstGeom>
              <a:noFill/>
              <a:ln w="9525" cap="rnd">
                <a:noFill/>
                <a:prstDash val="solid"/>
                <a:round/>
              </a:ln>
            </p:spPr>
            <p:txBody>
              <a:bodyPr anchor="ctr"/>
              <a:lstStyle/>
              <a:p>
                <a:pPr algn="ctr" fontAlgn="base">
                  <a:spcBef>
                    <a:spcPct val="0"/>
                  </a:spcBef>
                  <a:spcAft>
                    <a:spcPct val="0"/>
                  </a:spcAft>
                  <a:defRPr/>
                </a:pPr>
                <a:r>
                  <a:rPr lang="en-US" altLang="zh-CN" sz="3600" kern="0">
                    <a:solidFill>
                      <a:sysClr val="window" lastClr="FFFFFF"/>
                    </a:solidFill>
                    <a:latin typeface="微软雅黑" panose="020B0503020204020204" pitchFamily="34" charset="-122"/>
                    <a:ea typeface="微软雅黑" panose="020B0503020204020204" pitchFamily="34" charset="-122"/>
                  </a:rPr>
                  <a:t>1</a:t>
                </a:r>
                <a:endParaRPr lang="zh-CN" altLang="en-US" sz="3600" kern="0">
                  <a:solidFill>
                    <a:sysClr val="window" lastClr="FFFFFF"/>
                  </a:solidFill>
                  <a:latin typeface="微软雅黑" panose="020B0503020204020204" pitchFamily="34" charset="-122"/>
                  <a:ea typeface="微软雅黑" panose="020B0503020204020204" pitchFamily="34" charset="-122"/>
                </a:endParaRPr>
              </a:p>
            </p:txBody>
          </p:sp>
          <p:sp>
            <p:nvSpPr>
              <p:cNvPr id="89" name="Freeform 39"/>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Scale>
                                      <p:cBhvr>
                                        <p:cTn id="7" dur="1000" decel="50000" fill="hold">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0"/>
                                        </p:tgtEl>
                                        <p:attrNameLst>
                                          <p:attrName>ppt_x</p:attrName>
                                          <p:attrName>ppt_y</p:attrName>
                                        </p:attrNameLst>
                                      </p:cBhvr>
                                    </p:animMotion>
                                    <p:animEffect transition="in" filter="fade">
                                      <p:cBhvr>
                                        <p:cTn id="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502700" y="1679267"/>
            <a:ext cx="4898457" cy="441340"/>
            <a:chOff x="3779912" y="1777380"/>
            <a:chExt cx="4896544" cy="441340"/>
          </a:xfrm>
        </p:grpSpPr>
        <p:sp>
          <p:nvSpPr>
            <p:cNvPr id="49" name="矩形 48"/>
            <p:cNvSpPr/>
            <p:nvPr/>
          </p:nvSpPr>
          <p:spPr>
            <a:xfrm>
              <a:off x="3779912" y="1777380"/>
              <a:ext cx="4896544" cy="432048"/>
            </a:xfrm>
            <a:prstGeom prst="rect">
              <a:avLst/>
            </a:prstGeom>
            <a:noFill/>
            <a:ln w="12700">
              <a:solidFill>
                <a:srgbClr val="3782C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1" name="TextBox 50"/>
            <p:cNvSpPr txBox="1"/>
            <p:nvPr/>
          </p:nvSpPr>
          <p:spPr>
            <a:xfrm>
              <a:off x="4382368" y="1849388"/>
              <a:ext cx="4078064" cy="369332"/>
            </a:xfrm>
            <a:prstGeom prst="rect">
              <a:avLst/>
            </a:prstGeom>
            <a:noFill/>
          </p:spPr>
          <p:txBody>
            <a:bodyPr wrap="square" rtlCol="0">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会议后缺乏跟踪</a:t>
              </a:r>
            </a:p>
          </p:txBody>
        </p:sp>
      </p:grpSp>
      <p:pic>
        <p:nvPicPr>
          <p:cNvPr id="52" name="Picture 2" descr="E:\仝德志文件，勿删！\03-参考文档\！PPT图片及版面资源\06-PPT精选插图\02-商务\跳槽03.jpg"/>
          <p:cNvPicPr>
            <a:picLocks noChangeAspect="1" noChangeArrowheads="1"/>
          </p:cNvPicPr>
          <p:nvPr/>
        </p:nvPicPr>
        <p:blipFill>
          <a:blip r:embed="rId2" cstate="email"/>
          <a:srcRect/>
          <a:stretch>
            <a:fillRect/>
          </a:stretch>
        </p:blipFill>
        <p:spPr bwMode="auto">
          <a:xfrm>
            <a:off x="3502700" y="2831397"/>
            <a:ext cx="4898457" cy="3621941"/>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
        <p:nvSpPr>
          <p:cNvPr id="53" name="矩形 52"/>
          <p:cNvSpPr>
            <a:spLocks noChangeAspect="1"/>
          </p:cNvSpPr>
          <p:nvPr/>
        </p:nvSpPr>
        <p:spPr>
          <a:xfrm>
            <a:off x="8401157" y="2813389"/>
            <a:ext cx="3423813" cy="3639949"/>
          </a:xfrm>
          <a:prstGeom prst="rect">
            <a:avLst/>
          </a:prstGeom>
          <a:solidFill>
            <a:schemeClr val="bg1">
              <a:lumMod val="95000"/>
            </a:schemeClr>
          </a:solidFill>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54" name="TextBox 53"/>
          <p:cNvSpPr txBox="1"/>
          <p:nvPr/>
        </p:nvSpPr>
        <p:spPr>
          <a:xfrm>
            <a:off x="8511308" y="3471923"/>
            <a:ext cx="3169590" cy="2060885"/>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会议结束后，未对形成的决策或待完成的工作指定</a:t>
            </a:r>
            <a:r>
              <a:rPr lang="zh-CN" altLang="en-US" sz="1600" b="1" dirty="0">
                <a:solidFill>
                  <a:srgbClr val="FF0000"/>
                </a:solidFill>
                <a:latin typeface="微软雅黑" panose="020B0503020204020204" pitchFamily="34" charset="-122"/>
                <a:ea typeface="微软雅黑" panose="020B0503020204020204" pitchFamily="34" charset="-122"/>
              </a:rPr>
              <a:t>责任人、时限</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并进行追踪，</a:t>
            </a:r>
            <a:r>
              <a:rPr lang="zh-CN" altLang="en-US" sz="2400" b="1" dirty="0">
                <a:solidFill>
                  <a:srgbClr val="FF0000"/>
                </a:solidFill>
                <a:latin typeface="微软雅黑" panose="020B0503020204020204" pitchFamily="34" charset="-122"/>
                <a:ea typeface="微软雅黑" panose="020B0503020204020204" pitchFamily="34" charset="-122"/>
              </a:rPr>
              <a:t>这样的会议也几乎是无任何意义的！</a:t>
            </a: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98719" y="4549770"/>
            <a:ext cx="87750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第三章</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098719" y="4947265"/>
            <a:ext cx="4290028" cy="707886"/>
          </a:xfrm>
          <a:prstGeom prst="rect">
            <a:avLst/>
          </a:prstGeom>
          <a:noFill/>
        </p:spPr>
        <p:txBody>
          <a:bodyPr wrap="none" rtlCol="0">
            <a:spAutoFit/>
          </a:bodyPr>
          <a:lstStyle/>
          <a:p>
            <a:r>
              <a:rPr lang="zh-CN" altLang="en-US" sz="4000" b="1" dirty="0">
                <a:solidFill>
                  <a:srgbClr val="287FE6"/>
                </a:solidFill>
                <a:latin typeface="微软雅黑" panose="020B0503020204020204" pitchFamily="34" charset="-122"/>
                <a:ea typeface="微软雅黑" panose="020B0503020204020204" pitchFamily="34" charset="-122"/>
              </a:rPr>
              <a:t>如何提高会议效能</a:t>
            </a:r>
            <a:endParaRPr 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 fill="hold"/>
                                        <p:tgtEl>
                                          <p:spTgt spid="11"/>
                                        </p:tgtEl>
                                        <p:attrNameLst>
                                          <p:attrName>ppt_x</p:attrName>
                                        </p:attrNameLst>
                                      </p:cBhvr>
                                      <p:tavLst>
                                        <p:tav tm="0">
                                          <p:val>
                                            <p:strVal val="1+#ppt_w/2"/>
                                          </p:val>
                                        </p:tav>
                                        <p:tav tm="100000">
                                          <p:val>
                                            <p:strVal val="#ppt_x"/>
                                          </p:val>
                                        </p:tav>
                                      </p:tavLst>
                                    </p:anim>
                                    <p:anim calcmode="lin" valueType="num">
                                      <p:cBhvr additive="base">
                                        <p:cTn id="8" dur="2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13" dur="600" fill="hold"/>
                                        <p:tgtEl>
                                          <p:spTgt spid="2"/>
                                        </p:tgtEl>
                                        <p:attrNameLst>
                                          <p:attrName>ppt_x</p:attrName>
                                          <p:attrName>ppt_y</p:attrName>
                                        </p:attrNameLst>
                                      </p:cBhvr>
                                      <p:rCtr x="0" y="5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3"/>
          <p:cNvGrpSpPr>
            <a:grpSpLocks noChangeAspect="1"/>
          </p:cNvGrpSpPr>
          <p:nvPr/>
        </p:nvGrpSpPr>
        <p:grpSpPr bwMode="auto">
          <a:xfrm>
            <a:off x="4399093" y="5792916"/>
            <a:ext cx="109337" cy="519415"/>
            <a:chOff x="385" y="-748"/>
            <a:chExt cx="1018" cy="4838"/>
          </a:xfrm>
        </p:grpSpPr>
        <p:sp>
          <p:nvSpPr>
            <p:cNvPr id="10"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 name="Group 45"/>
            <p:cNvGrpSpPr/>
            <p:nvPr/>
          </p:nvGrpSpPr>
          <p:grpSpPr bwMode="auto">
            <a:xfrm flipV="1">
              <a:off x="397" y="-747"/>
              <a:ext cx="994" cy="4837"/>
              <a:chOff x="680" y="-870"/>
              <a:chExt cx="1086" cy="5285"/>
            </a:xfrm>
          </p:grpSpPr>
          <p:sp>
            <p:nvSpPr>
              <p:cNvPr id="15"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6"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2" name="Group 48"/>
            <p:cNvGrpSpPr/>
            <p:nvPr/>
          </p:nvGrpSpPr>
          <p:grpSpPr bwMode="auto">
            <a:xfrm flipV="1">
              <a:off x="511" y="-748"/>
              <a:ext cx="766" cy="4838"/>
              <a:chOff x="680" y="-1656"/>
              <a:chExt cx="1086" cy="6859"/>
            </a:xfrm>
          </p:grpSpPr>
          <p:sp>
            <p:nvSpPr>
              <p:cNvPr id="13"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17" name="矩形 16"/>
          <p:cNvSpPr>
            <a:spLocks noChangeAspect="1"/>
          </p:cNvSpPr>
          <p:nvPr/>
        </p:nvSpPr>
        <p:spPr>
          <a:xfrm>
            <a:off x="3574738" y="1482512"/>
            <a:ext cx="8140081" cy="2191308"/>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18" name="TextBox 17"/>
          <p:cNvSpPr txBox="1"/>
          <p:nvPr/>
        </p:nvSpPr>
        <p:spPr>
          <a:xfrm>
            <a:off x="4508431" y="1595460"/>
            <a:ext cx="7134353" cy="1975284"/>
          </a:xfrm>
          <a:prstGeom prst="rect">
            <a:avLst/>
          </a:prstGeom>
          <a:noFill/>
        </p:spPr>
        <p:txBody>
          <a:bodyPr wrap="square">
            <a:spAutoFit/>
          </a:bodyPr>
          <a:lstStyle/>
          <a:p>
            <a:pPr>
              <a:lnSpc>
                <a:spcPct val="13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日本的大小企业都在热烈地展开“会议革命”，强化自身竞争力，以期由此带来利润。在丰田汽车的办公室里，处处可看到这样的标题：“</a:t>
            </a:r>
            <a:r>
              <a:rPr lang="zh-CN" altLang="en-US" sz="2000" b="1" dirty="0">
                <a:solidFill>
                  <a:srgbClr val="FF0000"/>
                </a:solidFill>
                <a:latin typeface="微软雅黑" panose="020B0503020204020204" pitchFamily="34" charset="-122"/>
                <a:ea typeface="微软雅黑" panose="020B0503020204020204" pitchFamily="34" charset="-122"/>
              </a:rPr>
              <a:t>只开有实际效果的会议</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、“准时开始，最好一小时内结束”、“重点在实际行动”</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在日产被称为“价值优先”的跨部门会议，不请部长出席。因为部长是做最后决定的人，如果与会，可能影响讨论方向的内容。</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19" name="Picture 2" descr="E:\仝德志文件，勿删！\03-参考文档\！PPT图片及版面资源\06-PPT精选插图\12-标签\蓝色燕尾01.png"/>
          <p:cNvPicPr>
            <a:picLocks noChangeAspect="1" noChangeArrowheads="1"/>
          </p:cNvPicPr>
          <p:nvPr/>
        </p:nvPicPr>
        <p:blipFill>
          <a:blip r:embed="rId2" cstate="email"/>
          <a:srcRect/>
          <a:stretch>
            <a:fillRect/>
          </a:stretch>
        </p:blipFill>
        <p:spPr bwMode="auto">
          <a:xfrm rot="16200000">
            <a:off x="2955250" y="2115252"/>
            <a:ext cx="2139770" cy="6749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91027" y="1502544"/>
            <a:ext cx="461665" cy="1708160"/>
          </a:xfrm>
          <a:prstGeom prst="rect">
            <a:avLst/>
          </a:prstGeom>
          <a:noFill/>
        </p:spPr>
        <p:txBody>
          <a:bodyPr vert="eaVert"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日本的会议革命</a:t>
            </a:r>
          </a:p>
        </p:txBody>
      </p:sp>
      <p:pic>
        <p:nvPicPr>
          <p:cNvPr id="21" name="Picture 3" descr="C:\Documents and Settings\tdz\桌面\新建文件夹\34-1103231I61343.jpg"/>
          <p:cNvPicPr>
            <a:picLocks noChangeAspect="1" noChangeArrowheads="1"/>
          </p:cNvPicPr>
          <p:nvPr/>
        </p:nvPicPr>
        <p:blipFill rotWithShape="1">
          <a:blip r:embed="rId3" cstate="email"/>
          <a:srcRect/>
          <a:stretch>
            <a:fillRect/>
          </a:stretch>
        </p:blipFill>
        <p:spPr bwMode="auto">
          <a:xfrm>
            <a:off x="3574737" y="3990232"/>
            <a:ext cx="8140082" cy="2535112"/>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43"/>
          <p:cNvGrpSpPr>
            <a:grpSpLocks noChangeAspect="1"/>
          </p:cNvGrpSpPr>
          <p:nvPr/>
        </p:nvGrpSpPr>
        <p:grpSpPr bwMode="auto">
          <a:xfrm>
            <a:off x="4399092" y="5792916"/>
            <a:ext cx="109337" cy="519415"/>
            <a:chOff x="385" y="-748"/>
            <a:chExt cx="1018" cy="4838"/>
          </a:xfrm>
        </p:grpSpPr>
        <p:sp>
          <p:nvSpPr>
            <p:cNvPr id="24"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25" name="Group 45"/>
            <p:cNvGrpSpPr/>
            <p:nvPr/>
          </p:nvGrpSpPr>
          <p:grpSpPr bwMode="auto">
            <a:xfrm flipV="1">
              <a:off x="397" y="-747"/>
              <a:ext cx="994" cy="4837"/>
              <a:chOff x="680" y="-870"/>
              <a:chExt cx="1086" cy="5285"/>
            </a:xfrm>
          </p:grpSpPr>
          <p:sp>
            <p:nvSpPr>
              <p:cNvPr id="29"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0"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26" name="Group 48"/>
            <p:cNvGrpSpPr/>
            <p:nvPr/>
          </p:nvGrpSpPr>
          <p:grpSpPr bwMode="auto">
            <a:xfrm flipV="1">
              <a:off x="511" y="-748"/>
              <a:ext cx="766" cy="4838"/>
              <a:chOff x="680" y="-1656"/>
              <a:chExt cx="1086" cy="6859"/>
            </a:xfrm>
          </p:grpSpPr>
          <p:sp>
            <p:nvSpPr>
              <p:cNvPr id="27"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8"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pic>
        <p:nvPicPr>
          <p:cNvPr id="31" name="Picture 2" descr="C:\Documents and Settings\tdz\Local Settings\Temp\SoEasy\E0777C6F43397E9EE5EC73D29F6DF048.jpg"/>
          <p:cNvPicPr>
            <a:picLocks noChangeAspect="1" noChangeArrowheads="1"/>
          </p:cNvPicPr>
          <p:nvPr/>
        </p:nvPicPr>
        <p:blipFill>
          <a:blip r:embed="rId2" cstate="email"/>
          <a:srcRect/>
          <a:stretch>
            <a:fillRect/>
          </a:stretch>
        </p:blipFill>
        <p:spPr bwMode="auto">
          <a:xfrm>
            <a:off x="3038422" y="1133305"/>
            <a:ext cx="8100108" cy="572469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1130709" y="1303402"/>
            <a:ext cx="800219" cy="5221942"/>
          </a:xfrm>
          <a:prstGeom prst="rect">
            <a:avLst/>
          </a:prstGeom>
          <a:noFill/>
        </p:spPr>
        <p:txBody>
          <a:bodyPr vert="eaVert" wrap="none" rtlCol="0">
            <a:spAutoFit/>
          </a:bodyPr>
          <a:lstStyle/>
          <a:p>
            <a:r>
              <a:rPr lang="zh-CN" altLang="en-US" sz="4000" b="1" dirty="0">
                <a:solidFill>
                  <a:srgbClr val="3A7EFF"/>
                </a:solidFill>
                <a:latin typeface="微软雅黑" panose="020B0503020204020204" pitchFamily="34" charset="-122"/>
                <a:ea typeface="微软雅黑" panose="020B0503020204020204" pitchFamily="34" charset="-122"/>
              </a:rPr>
              <a:t>该如何提高会议效能呢</a:t>
            </a: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32"/>
                                        </p:tgtEl>
                                        <p:attrNameLst>
                                          <p:attrName>style.visibility</p:attrName>
                                        </p:attrNameLst>
                                      </p:cBhvr>
                                      <p:to>
                                        <p:strVal val="visible"/>
                                      </p:to>
                                    </p:set>
                                    <p:anim by="(-#ppt_w*2)" calcmode="lin" valueType="num">
                                      <p:cBhvr rctx="PPT">
                                        <p:cTn id="10" dur="500" autoRev="1" fill="hold">
                                          <p:stCondLst>
                                            <p:cond delay="0"/>
                                          </p:stCondLst>
                                        </p:cTn>
                                        <p:tgtEl>
                                          <p:spTgt spid="32"/>
                                        </p:tgtEl>
                                        <p:attrNameLst>
                                          <p:attrName>ppt_w</p:attrName>
                                        </p:attrNameLst>
                                      </p:cBhvr>
                                    </p:anim>
                                    <p:anim by="(#ppt_w*0.50)" calcmode="lin" valueType="num">
                                      <p:cBhvr>
                                        <p:cTn id="11" dur="500" decel="50000" autoRev="1" fill="hold">
                                          <p:stCondLst>
                                            <p:cond delay="0"/>
                                          </p:stCondLst>
                                        </p:cTn>
                                        <p:tgtEl>
                                          <p:spTgt spid="32"/>
                                        </p:tgtEl>
                                        <p:attrNameLst>
                                          <p:attrName>ppt_x</p:attrName>
                                        </p:attrNameLst>
                                      </p:cBhvr>
                                    </p:anim>
                                    <p:anim from="(-#ppt_h/2)" to="(#ppt_y)" calcmode="lin" valueType="num">
                                      <p:cBhvr>
                                        <p:cTn id="12" dur="1000" fill="hold">
                                          <p:stCondLst>
                                            <p:cond delay="0"/>
                                          </p:stCondLst>
                                        </p:cTn>
                                        <p:tgtEl>
                                          <p:spTgt spid="32"/>
                                        </p:tgtEl>
                                        <p:attrNameLst>
                                          <p:attrName>ppt_y</p:attrName>
                                        </p:attrNameLst>
                                      </p:cBhvr>
                                    </p:anim>
                                    <p:animRot by="21600000">
                                      <p:cBhvr>
                                        <p:cTn id="13" dur="10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bwMode="auto">
          <a:xfrm>
            <a:off x="3358628"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1</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13" name="TextBox 12"/>
          <p:cNvSpPr txBox="1"/>
          <p:nvPr/>
        </p:nvSpPr>
        <p:spPr>
          <a:xfrm>
            <a:off x="5087497" y="1488415"/>
            <a:ext cx="6771395" cy="1000851"/>
          </a:xfrm>
          <a:prstGeom prst="rect">
            <a:avLst/>
          </a:prstGeom>
          <a:noFill/>
        </p:spPr>
        <p:txBody>
          <a:bodyPr wrap="square">
            <a:spAutoFit/>
          </a:bodyPr>
          <a:lstStyle/>
          <a:p>
            <a:pPr>
              <a:lnSpc>
                <a:spcPct val="123000"/>
              </a:lnSpc>
              <a:defRPr/>
            </a:pPr>
            <a:r>
              <a:rPr lang="zh-CN" altLang="en-US" sz="1600" b="1" dirty="0">
                <a:solidFill>
                  <a:srgbClr val="00B0F0"/>
                </a:solidFill>
                <a:latin typeface="微软雅黑" panose="020B0503020204020204" pitchFamily="34" charset="-122"/>
                <a:ea typeface="微软雅黑" panose="020B0503020204020204" pitchFamily="34" charset="-122"/>
              </a:rPr>
              <a:t>一次会议，最好只有一个主题。</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可以集中时间和精力，集中有关人员，高效解决问题。综合性会议，最多也</a:t>
            </a:r>
            <a:r>
              <a:rPr lang="zh-CN" altLang="en-US" sz="1600" b="1" dirty="0">
                <a:solidFill>
                  <a:srgbClr val="FF0000"/>
                </a:solidFill>
                <a:latin typeface="微软雅黑" panose="020B0503020204020204" pitchFamily="34" charset="-122"/>
                <a:ea typeface="微软雅黑" panose="020B0503020204020204" pitchFamily="34" charset="-122"/>
              </a:rPr>
              <a:t>不要超过三个议题为好</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议题越多，参加人员越多，陪绑的也越多，效率也就越低下，成本也就越高。</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14" name="Picture 3" descr="C:\Documents and Settings\tdz\Local Settings\Temp\SoEasy\4B82CCD9B6C4715FE2AF44B4512935E9.jpg"/>
          <p:cNvPicPr>
            <a:picLocks noChangeAspect="1" noChangeArrowheads="1"/>
          </p:cNvPicPr>
          <p:nvPr/>
        </p:nvPicPr>
        <p:blipFill rotWithShape="1">
          <a:blip r:embed="rId2" cstate="screen"/>
          <a:srcRect/>
          <a:stretch>
            <a:fillRect/>
          </a:stretch>
        </p:blipFill>
        <p:spPr bwMode="auto">
          <a:xfrm>
            <a:off x="5124529" y="2924946"/>
            <a:ext cx="6590291" cy="3411815"/>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23660" y="2924946"/>
            <a:ext cx="822515" cy="2349361"/>
          </a:xfrm>
          <a:prstGeom prst="rect">
            <a:avLst/>
          </a:prstGeom>
          <a:noFill/>
        </p:spPr>
        <p:txBody>
          <a:bodyPr vert="eaVert" wrap="none" lIns="144000" rIns="0" rtlCol="0" anchor="ctr">
            <a:spAutoFit/>
          </a:bodyPr>
          <a:lstStyle/>
          <a:p>
            <a:pPr algn="ctr"/>
            <a:r>
              <a:rPr lang="zh-CN" altLang="en-US" sz="4400" b="1" dirty="0">
                <a:solidFill>
                  <a:srgbClr val="3A7EFF"/>
                </a:solidFill>
                <a:latin typeface="微软雅黑" panose="020B0503020204020204" pitchFamily="34" charset="-122"/>
                <a:ea typeface="微软雅黑" panose="020B0503020204020204" pitchFamily="34" charset="-122"/>
              </a:rPr>
              <a:t>议题明确</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12"/>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tdz\Local Settings\Temp\SoEasy\E5CB21BA824269EB7CDAF203D86F0CEB.jpg"/>
          <p:cNvPicPr>
            <a:picLocks noChangeAspect="1" noChangeArrowheads="1"/>
          </p:cNvPicPr>
          <p:nvPr/>
        </p:nvPicPr>
        <p:blipFill rotWithShape="1">
          <a:blip r:embed="rId2" cstate="email"/>
          <a:srcRect/>
          <a:stretch>
            <a:fillRect/>
          </a:stretch>
        </p:blipFill>
        <p:spPr bwMode="auto">
          <a:xfrm>
            <a:off x="5231567" y="2924945"/>
            <a:ext cx="6510276" cy="3240360"/>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
        <p:nvSpPr>
          <p:cNvPr id="6" name="椭圆 5"/>
          <p:cNvSpPr/>
          <p:nvPr/>
        </p:nvSpPr>
        <p:spPr bwMode="auto">
          <a:xfrm>
            <a:off x="3353598"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2</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7" name="TextBox 6"/>
          <p:cNvSpPr txBox="1"/>
          <p:nvPr/>
        </p:nvSpPr>
        <p:spPr>
          <a:xfrm>
            <a:off x="3518630" y="2924946"/>
            <a:ext cx="822515" cy="2349361"/>
          </a:xfrm>
          <a:prstGeom prst="rect">
            <a:avLst/>
          </a:prstGeom>
          <a:noFill/>
        </p:spPr>
        <p:txBody>
          <a:bodyPr vert="eaVert" wrap="none" lIns="144000" rIns="0" rtlCol="0" anchor="ctr">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议程清晰</a:t>
            </a:r>
          </a:p>
        </p:txBody>
      </p:sp>
      <p:sp>
        <p:nvSpPr>
          <p:cNvPr id="8" name="TextBox 7"/>
          <p:cNvSpPr txBox="1"/>
          <p:nvPr/>
        </p:nvSpPr>
        <p:spPr>
          <a:xfrm>
            <a:off x="5082467" y="1488414"/>
            <a:ext cx="6771395" cy="1303690"/>
          </a:xfrm>
          <a:prstGeom prst="rect">
            <a:avLst/>
          </a:prstGeom>
          <a:noFill/>
        </p:spPr>
        <p:txBody>
          <a:bodyPr wrap="square">
            <a:spAutoFit/>
          </a:bodyPr>
          <a:lstStyle/>
          <a:p>
            <a:pPr>
              <a:lnSpc>
                <a:spcPct val="123000"/>
              </a:lnSpc>
              <a:defRPr/>
            </a:pPr>
            <a:r>
              <a:rPr lang="zh-CN" altLang="en-US" sz="1600" b="1" dirty="0">
                <a:solidFill>
                  <a:srgbClr val="00B0F0"/>
                </a:solidFill>
                <a:latin typeface="微软雅黑" panose="020B0503020204020204" pitchFamily="34" charset="-122"/>
                <a:ea typeface="微软雅黑" panose="020B0503020204020204" pitchFamily="34" charset="-122"/>
              </a:rPr>
              <a:t>要有明确的议程及时间分配规则，</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方好有效控制会议的进程和时间使用，确保会议高效。   </a:t>
            </a:r>
            <a:r>
              <a:rPr lang="zh-CN" altLang="en-US" sz="1600" b="1" dirty="0">
                <a:solidFill>
                  <a:srgbClr val="FF0000"/>
                </a:solidFill>
                <a:latin typeface="微软雅黑" panose="020B0503020204020204" pitchFamily="34" charset="-122"/>
                <a:ea typeface="微软雅黑" panose="020B0503020204020204" pitchFamily="34" charset="-122"/>
              </a:rPr>
              <a:t>注意：</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议程安排上，不要领导先讲话，先表态，避免有的人“话里听音”拍马屁，从而失去民主按领导意见办，或不能集思广益，积极发掘更多创意。</a:t>
            </a: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6"/>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bwMode="auto">
          <a:xfrm>
            <a:off x="3358628"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3</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3543459" y="2924944"/>
            <a:ext cx="822515" cy="2913618"/>
          </a:xfrm>
          <a:prstGeom prst="rect">
            <a:avLst/>
          </a:prstGeom>
          <a:noFill/>
        </p:spPr>
        <p:txBody>
          <a:bodyPr vert="eaVert" wrap="none" lIns="144000" rIns="0" rtlCol="0">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精选参与人</a:t>
            </a:r>
          </a:p>
        </p:txBody>
      </p:sp>
      <p:sp>
        <p:nvSpPr>
          <p:cNvPr id="12" name="TextBox 11"/>
          <p:cNvSpPr txBox="1"/>
          <p:nvPr/>
        </p:nvSpPr>
        <p:spPr>
          <a:xfrm>
            <a:off x="5087497" y="1488414"/>
            <a:ext cx="6771395" cy="1303690"/>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会议的召开，并不是人越多越好。人多不仅会增加会议成本，延长会议时间，也会增加扯皮的可能性，不容易形成一致的会议结论，也不利于会议控制。因此，要</a:t>
            </a:r>
            <a:r>
              <a:rPr lang="zh-CN" altLang="en-US" sz="1600" b="1" dirty="0">
                <a:solidFill>
                  <a:srgbClr val="00B0F0"/>
                </a:solidFill>
                <a:latin typeface="微软雅黑" panose="020B0503020204020204" pitchFamily="34" charset="-122"/>
                <a:ea typeface="微软雅黑" panose="020B0503020204020204" pitchFamily="34" charset="-122"/>
              </a:rPr>
              <a:t>本着“相关性”和“少而精”的原则</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，精选参加会议的人员，不要让不相关的人参加，</a:t>
            </a:r>
            <a:r>
              <a:rPr lang="zh-CN" altLang="en-US" sz="1600" b="1" dirty="0">
                <a:solidFill>
                  <a:srgbClr val="FF0000"/>
                </a:solidFill>
                <a:latin typeface="微软雅黑" panose="020B0503020204020204" pitchFamily="34" charset="-122"/>
                <a:ea typeface="微软雅黑" panose="020B0503020204020204" pitchFamily="34" charset="-122"/>
              </a:rPr>
              <a:t>避免“陪绑”的现象。</a:t>
            </a:r>
          </a:p>
        </p:txBody>
      </p:sp>
      <p:pic>
        <p:nvPicPr>
          <p:cNvPr id="13" name="Picture 2" descr="C:\Documents and Settings\tdz\Local Settings\Temp\SoEasy\3BCE61CD8477813A4194DA155AF8079F.jpg"/>
          <p:cNvPicPr>
            <a:picLocks noChangeAspect="1" noChangeArrowheads="1"/>
          </p:cNvPicPr>
          <p:nvPr/>
        </p:nvPicPr>
        <p:blipFill rotWithShape="1">
          <a:blip r:embed="rId2" cstate="email"/>
          <a:srcRect/>
          <a:stretch>
            <a:fillRect/>
          </a:stretch>
        </p:blipFill>
        <p:spPr bwMode="auto">
          <a:xfrm>
            <a:off x="5087496" y="3378699"/>
            <a:ext cx="6630426" cy="2930623"/>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10"/>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98719" y="4549770"/>
            <a:ext cx="877506"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第一章</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1098718" y="4947265"/>
            <a:ext cx="2237384" cy="707886"/>
          </a:xfrm>
          <a:prstGeom prst="rect">
            <a:avLst/>
          </a:prstGeom>
          <a:noFill/>
        </p:spPr>
        <p:txBody>
          <a:bodyPr wrap="none" rtlCol="0">
            <a:spAutoFit/>
          </a:bodyPr>
          <a:lstStyle/>
          <a:p>
            <a:r>
              <a:rPr lang="zh-CN" altLang="en-US" sz="4000" b="1" dirty="0">
                <a:solidFill>
                  <a:srgbClr val="287FE6"/>
                </a:solidFill>
                <a:latin typeface="微软雅黑" panose="020B0503020204020204" pitchFamily="34" charset="-122"/>
                <a:ea typeface="微软雅黑" panose="020B0503020204020204" pitchFamily="34" charset="-122"/>
              </a:rPr>
              <a:t>会议概述</a:t>
            </a:r>
            <a:endParaRPr lang="en-US" sz="4000" b="1" dirty="0">
              <a:solidFill>
                <a:srgbClr val="287FE6"/>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 fill="hold"/>
                                        <p:tgtEl>
                                          <p:spTgt spid="11"/>
                                        </p:tgtEl>
                                        <p:attrNameLst>
                                          <p:attrName>ppt_x</p:attrName>
                                        </p:attrNameLst>
                                      </p:cBhvr>
                                      <p:tavLst>
                                        <p:tav tm="0">
                                          <p:val>
                                            <p:strVal val="1+#ppt_w/2"/>
                                          </p:val>
                                        </p:tav>
                                        <p:tav tm="100000">
                                          <p:val>
                                            <p:strVal val="#ppt_x"/>
                                          </p:val>
                                        </p:tav>
                                      </p:tavLst>
                                    </p:anim>
                                    <p:anim calcmode="lin" valueType="num">
                                      <p:cBhvr additive="base">
                                        <p:cTn id="8" dur="2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13" dur="600" fill="hold"/>
                                        <p:tgtEl>
                                          <p:spTgt spid="2"/>
                                        </p:tgtEl>
                                        <p:attrNameLst>
                                          <p:attrName>ppt_x</p:attrName>
                                          <p:attrName>ppt_y</p:attrName>
                                        </p:attrNameLst>
                                      </p:cBhvr>
                                      <p:rCtr x="0" y="5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bwMode="auto">
          <a:xfrm>
            <a:off x="3358627"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4</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7" name="TextBox 6"/>
          <p:cNvSpPr txBox="1"/>
          <p:nvPr/>
        </p:nvSpPr>
        <p:spPr>
          <a:xfrm>
            <a:off x="3543458" y="2924944"/>
            <a:ext cx="822515" cy="2913618"/>
          </a:xfrm>
          <a:prstGeom prst="rect">
            <a:avLst/>
          </a:prstGeom>
          <a:noFill/>
        </p:spPr>
        <p:txBody>
          <a:bodyPr vert="eaVert" wrap="none" lIns="144000" rIns="0" rtlCol="0">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指定主持人</a:t>
            </a:r>
          </a:p>
        </p:txBody>
      </p:sp>
      <p:sp>
        <p:nvSpPr>
          <p:cNvPr id="8" name="TextBox 7"/>
          <p:cNvSpPr txBox="1"/>
          <p:nvPr/>
        </p:nvSpPr>
        <p:spPr>
          <a:xfrm>
            <a:off x="5087496" y="1488414"/>
            <a:ext cx="6771395" cy="698012"/>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无论是何种形式的会议，必须要明确指定会议主持人。</a:t>
            </a:r>
            <a:r>
              <a:rPr lang="zh-CN" altLang="en-US" sz="1600" b="1" dirty="0">
                <a:solidFill>
                  <a:srgbClr val="00B0F0"/>
                </a:solidFill>
                <a:latin typeface="微软雅黑" panose="020B0503020204020204" pitchFamily="34" charset="-122"/>
                <a:ea typeface="微软雅黑" panose="020B0503020204020204" pitchFamily="34" charset="-122"/>
              </a:rPr>
              <a:t>会议主持人要严格按照会议的议程、时间安排等做好会议的主持和控制。</a:t>
            </a:r>
          </a:p>
        </p:txBody>
      </p:sp>
      <p:pic>
        <p:nvPicPr>
          <p:cNvPr id="14" name="Picture 2" descr="C:\Documents and Settings\tdz\Local Settings\Temp\SoEasy\293A5A70BD74399D81F4F69C1D727EB6.png"/>
          <p:cNvPicPr>
            <a:picLocks noChangeAspect="1" noChangeArrowheads="1"/>
          </p:cNvPicPr>
          <p:nvPr/>
        </p:nvPicPr>
        <p:blipFill>
          <a:blip r:embed="rId2"/>
          <a:srcRect/>
          <a:stretch>
            <a:fillRect/>
          </a:stretch>
        </p:blipFill>
        <p:spPr bwMode="auto">
          <a:xfrm>
            <a:off x="8107983" y="2792105"/>
            <a:ext cx="3822944" cy="3821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6"/>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bwMode="auto">
          <a:xfrm>
            <a:off x="3365302"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5</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10" name="TextBox 9"/>
          <p:cNvSpPr txBox="1"/>
          <p:nvPr/>
        </p:nvSpPr>
        <p:spPr>
          <a:xfrm>
            <a:off x="3550132" y="2924946"/>
            <a:ext cx="822515" cy="3477875"/>
          </a:xfrm>
          <a:prstGeom prst="rect">
            <a:avLst/>
          </a:prstGeom>
          <a:noFill/>
        </p:spPr>
        <p:txBody>
          <a:bodyPr vert="eaVert" wrap="none" lIns="144000" rIns="0" rtlCol="0">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做好会议记录</a:t>
            </a:r>
          </a:p>
        </p:txBody>
      </p:sp>
      <p:sp>
        <p:nvSpPr>
          <p:cNvPr id="11" name="TextBox 10"/>
          <p:cNvSpPr txBox="1"/>
          <p:nvPr/>
        </p:nvSpPr>
        <p:spPr>
          <a:xfrm>
            <a:off x="5094170" y="1488415"/>
            <a:ext cx="6771395" cy="1000851"/>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参加会议的人大部分是只记录或记住自己所关心的内容，而不相关的内容则不怎么关心。因此，为了能够将参会者的发言、宝贵的思想火花及最终决策、待完成事项能够清晰地保留下来，</a:t>
            </a:r>
            <a:r>
              <a:rPr lang="zh-CN" altLang="en-US" sz="1600" b="1" dirty="0">
                <a:solidFill>
                  <a:srgbClr val="00B0F0"/>
                </a:solidFill>
                <a:latin typeface="微软雅黑" panose="020B0503020204020204" pitchFamily="34" charset="-122"/>
                <a:ea typeface="微软雅黑" panose="020B0503020204020204" pitchFamily="34" charset="-122"/>
              </a:rPr>
              <a:t>必须要做好会议记录。</a:t>
            </a:r>
          </a:p>
        </p:txBody>
      </p:sp>
      <p:sp>
        <p:nvSpPr>
          <p:cNvPr id="12" name="TextBox 11"/>
          <p:cNvSpPr txBox="1"/>
          <p:nvPr/>
        </p:nvSpPr>
        <p:spPr>
          <a:xfrm>
            <a:off x="5094170" y="2924944"/>
            <a:ext cx="3385697" cy="3061992"/>
          </a:xfrm>
          <a:prstGeom prst="rect">
            <a:avLst/>
          </a:prstGeom>
          <a:noFill/>
        </p:spPr>
        <p:txBody>
          <a:bodyPr wrap="square">
            <a:spAutoFit/>
          </a:bodyPr>
          <a:lstStyle/>
          <a:p>
            <a:pPr>
              <a:lnSpc>
                <a:spcPct val="134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会议记录的主要内容包括会议的全部要素</a:t>
            </a:r>
            <a:r>
              <a:rPr lang="zh-CN" altLang="en-US" sz="1600" b="1" dirty="0">
                <a:solidFill>
                  <a:srgbClr val="00B0F0"/>
                </a:solidFill>
                <a:latin typeface="微软雅黑" panose="020B0503020204020204" pitchFamily="34" charset="-122"/>
                <a:ea typeface="微软雅黑" panose="020B0503020204020204" pitchFamily="34" charset="-122"/>
              </a:rPr>
              <a:t>（议题、议程、时间、地点、参与人、主持人、记录人、出勤情况、发言情况、决策情况、待追踪事项、会议附件）</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等。同时，为了及时贯彻会议的精神，增强会议时效性，趁热打铁追踪会后的待完成事项，会议记录要在会议结束后</a:t>
            </a:r>
            <a:r>
              <a:rPr lang="en-US" altLang="zh-CN" sz="1600" b="1" dirty="0">
                <a:solidFill>
                  <a:srgbClr val="00B0F0"/>
                </a:solidFill>
                <a:latin typeface="微软雅黑" panose="020B0503020204020204" pitchFamily="34" charset="-122"/>
                <a:ea typeface="微软雅黑" panose="020B0503020204020204" pitchFamily="34" charset="-122"/>
              </a:rPr>
              <a:t>24</a:t>
            </a:r>
            <a:r>
              <a:rPr lang="zh-CN" altLang="en-US" sz="1600" b="1" dirty="0">
                <a:solidFill>
                  <a:srgbClr val="00B0F0"/>
                </a:solidFill>
                <a:latin typeface="微软雅黑" panose="020B0503020204020204" pitchFamily="34" charset="-122"/>
                <a:ea typeface="微软雅黑" panose="020B0503020204020204" pitchFamily="34" charset="-122"/>
              </a:rPr>
              <a:t>小时内</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完成并发送到与会人员手中。</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Picture 5" descr="C:\Documents and Settings\tdz\Local Settings\Temp\SoEasy\2150F3B045D2FEC83B1CAA286B67DBEA.png"/>
          <p:cNvPicPr>
            <a:picLocks noChangeAspect="1" noChangeArrowheads="1"/>
          </p:cNvPicPr>
          <p:nvPr/>
        </p:nvPicPr>
        <p:blipFill>
          <a:blip r:embed="rId2" cstate="email"/>
          <a:srcRect/>
          <a:stretch>
            <a:fillRect/>
          </a:stretch>
        </p:blipFill>
        <p:spPr bwMode="auto">
          <a:xfrm>
            <a:off x="8702811" y="3501009"/>
            <a:ext cx="3516260" cy="3356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9"/>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bwMode="auto">
          <a:xfrm>
            <a:off x="3377063"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6</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8" name="TextBox 7"/>
          <p:cNvSpPr txBox="1"/>
          <p:nvPr/>
        </p:nvSpPr>
        <p:spPr>
          <a:xfrm>
            <a:off x="3561894" y="2924944"/>
            <a:ext cx="822515" cy="3096344"/>
          </a:xfrm>
          <a:prstGeom prst="rect">
            <a:avLst/>
          </a:prstGeom>
          <a:noFill/>
        </p:spPr>
        <p:txBody>
          <a:bodyPr vert="eaVert" wrap="square" lIns="144000" rIns="0" rtlCol="0">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合适的时间</a:t>
            </a:r>
          </a:p>
        </p:txBody>
      </p:sp>
      <p:sp>
        <p:nvSpPr>
          <p:cNvPr id="14" name="TextBox 13"/>
          <p:cNvSpPr txBox="1"/>
          <p:nvPr/>
        </p:nvSpPr>
        <p:spPr>
          <a:xfrm>
            <a:off x="5105932" y="1488416"/>
            <a:ext cx="6771395" cy="368371"/>
          </a:xfrm>
          <a:prstGeom prst="rect">
            <a:avLst/>
          </a:prstGeom>
          <a:noFill/>
        </p:spPr>
        <p:txBody>
          <a:bodyPr wrap="square">
            <a:spAutoFit/>
          </a:bodyPr>
          <a:lstStyle/>
          <a:p>
            <a:pPr>
              <a:lnSpc>
                <a:spcPct val="123000"/>
              </a:lnSpc>
              <a:defRPr/>
            </a:pPr>
            <a:r>
              <a:rPr lang="zh-CN" altLang="en-US" sz="1600" b="1" dirty="0">
                <a:solidFill>
                  <a:srgbClr val="00B0F0"/>
                </a:solidFill>
                <a:latin typeface="微软雅黑" panose="020B0503020204020204" pitchFamily="34" charset="-122"/>
                <a:ea typeface="微软雅黑" panose="020B0503020204020204" pitchFamily="34" charset="-122"/>
              </a:rPr>
              <a:t>上午</a:t>
            </a:r>
            <a:r>
              <a:rPr lang="en-US" altLang="zh-CN" sz="1600" b="1" dirty="0">
                <a:solidFill>
                  <a:srgbClr val="00B0F0"/>
                </a:solidFill>
                <a:latin typeface="微软雅黑" panose="020B0503020204020204" pitchFamily="34" charset="-122"/>
                <a:ea typeface="微软雅黑" panose="020B0503020204020204" pitchFamily="34" charset="-122"/>
              </a:rPr>
              <a:t>10-12</a:t>
            </a:r>
            <a:r>
              <a:rPr lang="zh-CN" altLang="en-US" sz="1600" b="1" dirty="0">
                <a:solidFill>
                  <a:srgbClr val="00B0F0"/>
                </a:solidFill>
                <a:latin typeface="微软雅黑" panose="020B0503020204020204" pitchFamily="34" charset="-122"/>
                <a:ea typeface="微软雅黑" panose="020B0503020204020204" pitchFamily="34" charset="-122"/>
              </a:rPr>
              <a:t>点和下午</a:t>
            </a:r>
            <a:r>
              <a:rPr lang="en-US" altLang="zh-CN" sz="1600" b="1" dirty="0">
                <a:solidFill>
                  <a:srgbClr val="00B0F0"/>
                </a:solidFill>
                <a:latin typeface="微软雅黑" panose="020B0503020204020204" pitchFamily="34" charset="-122"/>
                <a:ea typeface="微软雅黑" panose="020B0503020204020204" pitchFamily="34" charset="-122"/>
              </a:rPr>
              <a:t>1-3</a:t>
            </a:r>
            <a:r>
              <a:rPr lang="zh-CN" altLang="en-US" sz="1600" b="1" dirty="0">
                <a:solidFill>
                  <a:srgbClr val="00B0F0"/>
                </a:solidFill>
                <a:latin typeface="微软雅黑" panose="020B0503020204020204" pitchFamily="34" charset="-122"/>
                <a:ea typeface="微软雅黑" panose="020B0503020204020204" pitchFamily="34" charset="-122"/>
              </a:rPr>
              <a:t>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是比较适合开会的时段。时代光华的研究如下：</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6"/>
          <p:cNvSpPr>
            <a:spLocks noChangeShapeType="1"/>
          </p:cNvSpPr>
          <p:nvPr/>
        </p:nvSpPr>
        <p:spPr bwMode="auto">
          <a:xfrm flipV="1">
            <a:off x="4746643" y="1965920"/>
            <a:ext cx="0" cy="1728788"/>
          </a:xfrm>
          <a:prstGeom prst="line">
            <a:avLst/>
          </a:prstGeom>
          <a:noFill/>
          <a:ln w="19050">
            <a:solidFill>
              <a:srgbClr val="C0C0C0"/>
            </a:solidFill>
            <a:round/>
            <a:headEnd type="oval" w="med" len="med"/>
            <a:tailEnd type="oval"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16" name="Line 7"/>
          <p:cNvSpPr>
            <a:spLocks noChangeShapeType="1"/>
          </p:cNvSpPr>
          <p:nvPr/>
        </p:nvSpPr>
        <p:spPr bwMode="auto">
          <a:xfrm flipV="1">
            <a:off x="7987997" y="1965920"/>
            <a:ext cx="0" cy="1728788"/>
          </a:xfrm>
          <a:prstGeom prst="line">
            <a:avLst/>
          </a:prstGeom>
          <a:noFill/>
          <a:ln w="19050">
            <a:solidFill>
              <a:srgbClr val="C0C0C0"/>
            </a:solidFill>
            <a:round/>
            <a:headEnd type="oval" w="med" len="med"/>
            <a:tailEnd type="oval"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17" name="Line 8"/>
          <p:cNvSpPr>
            <a:spLocks noChangeShapeType="1"/>
          </p:cNvSpPr>
          <p:nvPr/>
        </p:nvSpPr>
        <p:spPr bwMode="auto">
          <a:xfrm flipV="1">
            <a:off x="7268578" y="4527626"/>
            <a:ext cx="0" cy="1728787"/>
          </a:xfrm>
          <a:prstGeom prst="line">
            <a:avLst/>
          </a:prstGeom>
          <a:noFill/>
          <a:ln w="19050">
            <a:solidFill>
              <a:srgbClr val="C0C0C0"/>
            </a:solidFill>
            <a:round/>
            <a:headEnd type="oval" w="med" len="med"/>
            <a:tailEnd type="oval"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ea typeface="微软雅黑" panose="020B0503020204020204" pitchFamily="34" charset="-122"/>
            </a:endParaRPr>
          </a:p>
        </p:txBody>
      </p:sp>
      <p:sp>
        <p:nvSpPr>
          <p:cNvPr id="18" name="Line 9"/>
          <p:cNvSpPr>
            <a:spLocks noChangeShapeType="1"/>
          </p:cNvSpPr>
          <p:nvPr/>
        </p:nvSpPr>
        <p:spPr bwMode="auto">
          <a:xfrm flipV="1">
            <a:off x="9501475" y="4527626"/>
            <a:ext cx="0" cy="1728787"/>
          </a:xfrm>
          <a:prstGeom prst="line">
            <a:avLst/>
          </a:prstGeom>
          <a:noFill/>
          <a:ln w="19050">
            <a:solidFill>
              <a:srgbClr val="C0C0C0"/>
            </a:solidFill>
            <a:round/>
            <a:headEnd type="oval" w="med" len="med"/>
            <a:tailEnd type="oval"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nvGrpSpPr>
          <p:cNvPr id="19" name="组合 18"/>
          <p:cNvGrpSpPr/>
          <p:nvPr/>
        </p:nvGrpSpPr>
        <p:grpSpPr>
          <a:xfrm>
            <a:off x="4746643" y="1965922"/>
            <a:ext cx="3241354" cy="1439863"/>
            <a:chOff x="755650" y="1803400"/>
            <a:chExt cx="3240088" cy="1439863"/>
          </a:xfrm>
        </p:grpSpPr>
        <p:sp>
          <p:nvSpPr>
            <p:cNvPr id="20" name="Rectangle 5"/>
            <p:cNvSpPr>
              <a:spLocks noChangeArrowheads="1"/>
            </p:cNvSpPr>
            <p:nvPr/>
          </p:nvSpPr>
          <p:spPr bwMode="auto">
            <a:xfrm>
              <a:off x="755650" y="2120900"/>
              <a:ext cx="3240088" cy="792163"/>
            </a:xfrm>
            <a:prstGeom prst="rect">
              <a:avLst/>
            </a:prstGeom>
            <a:gradFill rotWithShape="1">
              <a:gsLst>
                <a:gs pos="0">
                  <a:srgbClr val="EAEAEA"/>
                </a:gs>
                <a:gs pos="100000">
                  <a:srgbClr val="FFFFFF"/>
                </a:gs>
              </a:gsLst>
              <a:lin ang="0" scaled="1"/>
            </a:gradFill>
            <a:ln>
              <a:no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1" name="Rectangle 10"/>
            <p:cNvSpPr>
              <a:spLocks noChangeArrowheads="1"/>
            </p:cNvSpPr>
            <p:nvPr/>
          </p:nvSpPr>
          <p:spPr bwMode="auto">
            <a:xfrm>
              <a:off x="755650" y="1803400"/>
              <a:ext cx="315243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20000"/>
                </a:lnSpc>
                <a:defRPr/>
              </a:pPr>
              <a:r>
                <a:rPr lang="zh-CN" altLang="en-US" sz="1600" kern="0" dirty="0">
                  <a:solidFill>
                    <a:schemeClr val="tx1">
                      <a:lumMod val="65000"/>
                      <a:lumOff val="35000"/>
                    </a:schemeClr>
                  </a:solidFill>
                  <a:ea typeface="微软雅黑" panose="020B0503020204020204" pitchFamily="34" charset="-122"/>
                </a:rPr>
                <a:t>心绪尚且混乱，还需一段时间才能进入工作状态。不太合适开会。</a:t>
              </a:r>
            </a:p>
          </p:txBody>
        </p:sp>
      </p:grpSp>
      <p:grpSp>
        <p:nvGrpSpPr>
          <p:cNvPr id="22" name="组合 21"/>
          <p:cNvGrpSpPr/>
          <p:nvPr/>
        </p:nvGrpSpPr>
        <p:grpSpPr>
          <a:xfrm>
            <a:off x="7987997" y="1965922"/>
            <a:ext cx="3241354" cy="1439863"/>
            <a:chOff x="3995738" y="1803400"/>
            <a:chExt cx="3240088" cy="1439863"/>
          </a:xfrm>
        </p:grpSpPr>
        <p:sp>
          <p:nvSpPr>
            <p:cNvPr id="23" name="Rectangle 5"/>
            <p:cNvSpPr>
              <a:spLocks noChangeArrowheads="1"/>
            </p:cNvSpPr>
            <p:nvPr/>
          </p:nvSpPr>
          <p:spPr bwMode="auto">
            <a:xfrm>
              <a:off x="3995738" y="2120900"/>
              <a:ext cx="3240088" cy="792163"/>
            </a:xfrm>
            <a:prstGeom prst="rect">
              <a:avLst/>
            </a:prstGeom>
            <a:gradFill rotWithShape="1">
              <a:gsLst>
                <a:gs pos="0">
                  <a:srgbClr val="EAEAEA"/>
                </a:gs>
                <a:gs pos="100000">
                  <a:srgbClr val="FFFFFF"/>
                </a:gs>
              </a:gsLst>
              <a:lin ang="0" scaled="1"/>
            </a:gradFill>
            <a:ln>
              <a:no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4" name="Rectangle 11"/>
            <p:cNvSpPr>
              <a:spLocks noChangeArrowheads="1"/>
            </p:cNvSpPr>
            <p:nvPr/>
          </p:nvSpPr>
          <p:spPr bwMode="auto">
            <a:xfrm>
              <a:off x="3995738" y="1803400"/>
              <a:ext cx="32400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20000"/>
                </a:lnSpc>
                <a:defRPr/>
              </a:pPr>
              <a:r>
                <a:rPr lang="zh-CN" altLang="en-US" sz="1600" kern="0" dirty="0">
                  <a:solidFill>
                    <a:schemeClr val="tx1">
                      <a:lumMod val="65000"/>
                      <a:lumOff val="35000"/>
                    </a:schemeClr>
                  </a:solidFill>
                  <a:ea typeface="微软雅黑" panose="020B0503020204020204" pitchFamily="34" charset="-122"/>
                </a:rPr>
                <a:t>最适合调动员工集思广益、头脑风暴，不断想出新点子、新方法。</a:t>
              </a:r>
            </a:p>
          </p:txBody>
        </p:sp>
      </p:grpSp>
      <p:grpSp>
        <p:nvGrpSpPr>
          <p:cNvPr id="25" name="组合 24"/>
          <p:cNvGrpSpPr/>
          <p:nvPr/>
        </p:nvGrpSpPr>
        <p:grpSpPr>
          <a:xfrm>
            <a:off x="4367815" y="5013474"/>
            <a:ext cx="2900764" cy="1439862"/>
            <a:chOff x="376969" y="4850954"/>
            <a:chExt cx="2899631" cy="1439862"/>
          </a:xfrm>
        </p:grpSpPr>
        <p:sp>
          <p:nvSpPr>
            <p:cNvPr id="26" name="Rectangle 4"/>
            <p:cNvSpPr>
              <a:spLocks noChangeArrowheads="1"/>
            </p:cNvSpPr>
            <p:nvPr/>
          </p:nvSpPr>
          <p:spPr bwMode="auto">
            <a:xfrm rot="10800000">
              <a:off x="466722" y="5043487"/>
              <a:ext cx="2809875" cy="1050403"/>
            </a:xfrm>
            <a:prstGeom prst="rect">
              <a:avLst/>
            </a:prstGeom>
            <a:gradFill rotWithShape="1">
              <a:gsLst>
                <a:gs pos="0">
                  <a:srgbClr val="EAEAEA"/>
                </a:gs>
                <a:gs pos="100000">
                  <a:srgbClr val="FFFFFF"/>
                </a:gs>
              </a:gsLst>
              <a:lin ang="0" scaled="1"/>
            </a:gradFill>
            <a:ln>
              <a:no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27" name="Rectangle 12"/>
            <p:cNvSpPr>
              <a:spLocks noChangeArrowheads="1"/>
            </p:cNvSpPr>
            <p:nvPr/>
          </p:nvSpPr>
          <p:spPr bwMode="auto">
            <a:xfrm>
              <a:off x="376969" y="4850954"/>
              <a:ext cx="2899631"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20000"/>
                </a:lnSpc>
                <a:defRPr/>
              </a:pPr>
              <a:r>
                <a:rPr lang="zh-CN" altLang="en-US" sz="1600" kern="0" dirty="0">
                  <a:solidFill>
                    <a:schemeClr val="tx1">
                      <a:lumMod val="65000"/>
                      <a:lumOff val="35000"/>
                    </a:schemeClr>
                  </a:solidFill>
                  <a:ea typeface="微软雅黑" panose="020B0503020204020204" pitchFamily="34" charset="-122"/>
                </a:rPr>
                <a:t>员工进入工作状态。最适合进行一对一的会谈，也是进行业务会谈的最佳时机。</a:t>
              </a:r>
            </a:p>
          </p:txBody>
        </p:sp>
      </p:grpSp>
      <p:grpSp>
        <p:nvGrpSpPr>
          <p:cNvPr id="28" name="组合 27"/>
          <p:cNvGrpSpPr/>
          <p:nvPr/>
        </p:nvGrpSpPr>
        <p:grpSpPr>
          <a:xfrm>
            <a:off x="9480830" y="5013474"/>
            <a:ext cx="3098422" cy="1439862"/>
            <a:chOff x="5487988" y="4850954"/>
            <a:chExt cx="3097212" cy="1439862"/>
          </a:xfrm>
        </p:grpSpPr>
        <p:sp>
          <p:nvSpPr>
            <p:cNvPr id="29" name="Rectangle 3"/>
            <p:cNvSpPr>
              <a:spLocks noChangeArrowheads="1"/>
            </p:cNvSpPr>
            <p:nvPr/>
          </p:nvSpPr>
          <p:spPr bwMode="auto">
            <a:xfrm>
              <a:off x="5487988" y="5043487"/>
              <a:ext cx="3097212" cy="1050403"/>
            </a:xfrm>
            <a:prstGeom prst="rect">
              <a:avLst/>
            </a:prstGeom>
            <a:gradFill rotWithShape="1">
              <a:gsLst>
                <a:gs pos="0">
                  <a:srgbClr val="EAEAEA"/>
                </a:gs>
                <a:gs pos="100000">
                  <a:srgbClr val="FFFFFF"/>
                </a:gs>
              </a:gsLst>
              <a:lin ang="0" scaled="1"/>
            </a:gradFill>
            <a:ln>
              <a:no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30" name="Rectangle 13"/>
            <p:cNvSpPr>
              <a:spLocks noChangeArrowheads="1"/>
            </p:cNvSpPr>
            <p:nvPr/>
          </p:nvSpPr>
          <p:spPr bwMode="auto">
            <a:xfrm>
              <a:off x="5508625" y="4850954"/>
              <a:ext cx="269845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lnSpc>
                  <a:spcPct val="120000"/>
                </a:lnSpc>
                <a:defRPr/>
              </a:pPr>
              <a:r>
                <a:rPr lang="zh-CN" altLang="en-US" sz="1600" kern="0" dirty="0">
                  <a:solidFill>
                    <a:schemeClr val="tx1">
                      <a:lumMod val="65000"/>
                      <a:lumOff val="35000"/>
                    </a:schemeClr>
                  </a:solidFill>
                  <a:ea typeface="微软雅黑" panose="020B0503020204020204" pitchFamily="34" charset="-122"/>
                </a:rPr>
                <a:t>员工进入一天当中的倦怠期，希望马上回家，这时会议往往会事倍功半。</a:t>
              </a:r>
            </a:p>
          </p:txBody>
        </p:sp>
      </p:grpSp>
      <p:sp>
        <p:nvSpPr>
          <p:cNvPr id="31" name="AutoShape 15"/>
          <p:cNvSpPr>
            <a:spLocks noChangeArrowheads="1"/>
          </p:cNvSpPr>
          <p:nvPr/>
        </p:nvSpPr>
        <p:spPr bwMode="auto">
          <a:xfrm>
            <a:off x="4532347" y="3662960"/>
            <a:ext cx="1812415" cy="923925"/>
          </a:xfrm>
          <a:prstGeom prst="homePlate">
            <a:avLst>
              <a:gd name="adj" fmla="val 33678"/>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上午</a:t>
            </a:r>
            <a:r>
              <a:rPr lang="en-US" altLang="zh-CN"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8-9</a:t>
            </a: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点之间</a:t>
            </a:r>
          </a:p>
        </p:txBody>
      </p:sp>
      <p:sp>
        <p:nvSpPr>
          <p:cNvPr id="32" name="AutoShape 16"/>
          <p:cNvSpPr>
            <a:spLocks noChangeArrowheads="1"/>
          </p:cNvSpPr>
          <p:nvPr/>
        </p:nvSpPr>
        <p:spPr bwMode="auto">
          <a:xfrm>
            <a:off x="6087897" y="3662960"/>
            <a:ext cx="1812415" cy="923925"/>
          </a:xfrm>
          <a:prstGeom prst="chevron">
            <a:avLst>
              <a:gd name="adj" fmla="val 33678"/>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上午</a:t>
            </a:r>
            <a:r>
              <a:rPr lang="en-US" altLang="zh-CN"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9-10</a:t>
            </a: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点之间</a:t>
            </a:r>
          </a:p>
        </p:txBody>
      </p:sp>
      <p:sp>
        <p:nvSpPr>
          <p:cNvPr id="33" name="AutoShape 17"/>
          <p:cNvSpPr>
            <a:spLocks noChangeArrowheads="1"/>
          </p:cNvSpPr>
          <p:nvPr/>
        </p:nvSpPr>
        <p:spPr bwMode="auto">
          <a:xfrm>
            <a:off x="7656023" y="3662960"/>
            <a:ext cx="1812415" cy="923925"/>
          </a:xfrm>
          <a:prstGeom prst="chevron">
            <a:avLst>
              <a:gd name="adj" fmla="val 33678"/>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r>
              <a:rPr lang="zh-CN" altLang="en-US" sz="1600"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上午</a:t>
            </a:r>
            <a:r>
              <a:rPr lang="en-US" altLang="zh-CN" sz="1600"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10-12</a:t>
            </a:r>
            <a:r>
              <a:rPr lang="zh-CN" altLang="en-US" sz="1600"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点或下午</a:t>
            </a:r>
            <a:r>
              <a:rPr lang="en-US" altLang="zh-CN" sz="1600"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1-3</a:t>
            </a:r>
            <a:r>
              <a:rPr lang="zh-CN" altLang="en-US" sz="1600"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点之间</a:t>
            </a:r>
          </a:p>
        </p:txBody>
      </p:sp>
      <p:sp>
        <p:nvSpPr>
          <p:cNvPr id="34" name="AutoShape 18"/>
          <p:cNvSpPr>
            <a:spLocks noChangeArrowheads="1"/>
          </p:cNvSpPr>
          <p:nvPr/>
        </p:nvSpPr>
        <p:spPr bwMode="auto">
          <a:xfrm>
            <a:off x="9202591" y="3662960"/>
            <a:ext cx="1812415" cy="923925"/>
          </a:xfrm>
          <a:prstGeom prst="chevron">
            <a:avLst>
              <a:gd name="adj" fmla="val 33678"/>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vert="horz" lIns="0" rIns="0" anchor="ctr"/>
          <a:lstStyle/>
          <a:p>
            <a:pPr algn="ct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下午</a:t>
            </a:r>
            <a:r>
              <a:rPr lang="en-US" altLang="zh-CN"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3-5</a:t>
            </a:r>
            <a:r>
              <a:rPr lang="zh-CN" altLang="en-US" kern="10" dirty="0">
                <a:ln w="9525">
                  <a:solidFill>
                    <a:sysClr val="window" lastClr="FFFFFF"/>
                  </a:solidFill>
                  <a:round/>
                </a:ln>
                <a:solidFill>
                  <a:sysClr val="window" lastClr="FFFFFF"/>
                </a:solidFill>
                <a:latin typeface="微软雅黑" panose="020B0503020204020204" pitchFamily="34" charset="-122"/>
                <a:ea typeface="微软雅黑" panose="020B0503020204020204" pitchFamily="34" charset="-122"/>
              </a:rPr>
              <a:t>点之间</a:t>
            </a: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7"/>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par>
                          <p:cTn id="46" fill="hold">
                            <p:stCondLst>
                              <p:cond delay="3500"/>
                            </p:stCondLst>
                            <p:childTnLst>
                              <p:par>
                                <p:cTn id="47" presetID="22" presetClass="entr" presetSubtype="2"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14" grpId="0"/>
      <p:bldP spid="15" grpId="0" animBg="1"/>
      <p:bldP spid="16" grpId="0" animBg="1"/>
      <p:bldP spid="17" grpId="0" animBg="1"/>
      <p:bldP spid="18" grpId="0" animBg="1"/>
      <p:bldP spid="3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bwMode="auto">
          <a:xfrm>
            <a:off x="3358873" y="1412776"/>
            <a:ext cx="1152578" cy="1152128"/>
          </a:xfrm>
          <a:prstGeom prst="ellipse">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lIns="0" tIns="0" rIns="0" bIns="0" anchor="ctr"/>
          <a:lstStyle/>
          <a:p>
            <a:pPr algn="ctr">
              <a:lnSpc>
                <a:spcPct val="120000"/>
              </a:lnSpc>
              <a:defRPr/>
            </a:pPr>
            <a:r>
              <a:rPr lang="en-US" altLang="zh-CN" sz="6600" b="1" kern="0" dirty="0">
                <a:solidFill>
                  <a:sysClr val="window" lastClr="FFFFFF"/>
                </a:solidFill>
                <a:latin typeface="Arial Black" panose="020B0A04020102020204" pitchFamily="34" charset="0"/>
                <a:ea typeface="微软雅黑" panose="020B0503020204020204" pitchFamily="34" charset="-122"/>
              </a:rPr>
              <a:t>7</a:t>
            </a:r>
            <a:endParaRPr lang="zh-CN" altLang="en-US" sz="6600" b="1" kern="0" dirty="0">
              <a:solidFill>
                <a:sysClr val="window" lastClr="FFFFFF"/>
              </a:solidFill>
              <a:latin typeface="Arial Black" panose="020B0A04020102020204" pitchFamily="34" charset="0"/>
              <a:ea typeface="微软雅黑" panose="020B0503020204020204" pitchFamily="34" charset="-122"/>
            </a:endParaRPr>
          </a:p>
        </p:txBody>
      </p:sp>
      <p:sp>
        <p:nvSpPr>
          <p:cNvPr id="36" name="TextBox 35"/>
          <p:cNvSpPr txBox="1"/>
          <p:nvPr/>
        </p:nvSpPr>
        <p:spPr>
          <a:xfrm>
            <a:off x="3543704" y="2924944"/>
            <a:ext cx="822515" cy="3024336"/>
          </a:xfrm>
          <a:prstGeom prst="rect">
            <a:avLst/>
          </a:prstGeom>
          <a:noFill/>
        </p:spPr>
        <p:txBody>
          <a:bodyPr vert="eaVert" wrap="square" lIns="144000" rIns="0" rtlCol="0">
            <a:spAutoFit/>
          </a:bodyPr>
          <a:lstStyle/>
          <a:p>
            <a:r>
              <a:rPr lang="zh-CN" altLang="en-US" sz="4400" b="1" dirty="0">
                <a:solidFill>
                  <a:srgbClr val="3A7EFF"/>
                </a:solidFill>
                <a:latin typeface="微软雅黑" panose="020B0503020204020204" pitchFamily="34" charset="-122"/>
                <a:ea typeface="微软雅黑" panose="020B0503020204020204" pitchFamily="34" charset="-122"/>
              </a:rPr>
              <a:t>合适的地点</a:t>
            </a:r>
          </a:p>
        </p:txBody>
      </p:sp>
      <p:sp>
        <p:nvSpPr>
          <p:cNvPr id="37" name="深色1"/>
          <p:cNvSpPr txBox="1"/>
          <p:nvPr/>
        </p:nvSpPr>
        <p:spPr>
          <a:xfrm>
            <a:off x="6096248" y="2634426"/>
            <a:ext cx="492635" cy="646331"/>
          </a:xfrm>
          <a:prstGeom prst="rect">
            <a:avLst/>
          </a:prstGeom>
          <a:noFill/>
        </p:spPr>
        <p:txBody>
          <a:bodyPr wrap="none" rtlCol="0">
            <a:spAutoFit/>
          </a:bodyPr>
          <a:lstStyle/>
          <a:p>
            <a:pPr>
              <a:defRPr/>
            </a:pPr>
            <a:r>
              <a:rPr lang="en-US" altLang="zh-CN" sz="3600" kern="0" dirty="0">
                <a:solidFill>
                  <a:srgbClr val="2676FF">
                    <a:lumMod val="75000"/>
                  </a:srgbClr>
                </a:solidFill>
                <a:latin typeface="Arial Black" panose="020B0A04020102020204" pitchFamily="34" charset="0"/>
              </a:rPr>
              <a:t>1</a:t>
            </a:r>
            <a:endParaRPr lang="zh-CN" altLang="en-US" sz="3600" kern="0" dirty="0">
              <a:solidFill>
                <a:srgbClr val="2676FF">
                  <a:lumMod val="75000"/>
                </a:srgbClr>
              </a:solidFill>
              <a:latin typeface="Arial Black" panose="020B0A04020102020204" pitchFamily="34" charset="0"/>
            </a:endParaRPr>
          </a:p>
        </p:txBody>
      </p:sp>
      <p:sp>
        <p:nvSpPr>
          <p:cNvPr id="38" name="深色2"/>
          <p:cNvSpPr txBox="1"/>
          <p:nvPr/>
        </p:nvSpPr>
        <p:spPr>
          <a:xfrm>
            <a:off x="8113259" y="2634426"/>
            <a:ext cx="492635" cy="646331"/>
          </a:xfrm>
          <a:prstGeom prst="rect">
            <a:avLst/>
          </a:prstGeom>
          <a:noFill/>
        </p:spPr>
        <p:txBody>
          <a:bodyPr wrap="none" rtlCol="0">
            <a:spAutoFit/>
          </a:bodyPr>
          <a:lstStyle/>
          <a:p>
            <a:pPr>
              <a:defRPr/>
            </a:pPr>
            <a:r>
              <a:rPr lang="en-US" altLang="zh-CN" sz="3600" kern="0" dirty="0">
                <a:solidFill>
                  <a:srgbClr val="2676FF">
                    <a:lumMod val="75000"/>
                  </a:srgbClr>
                </a:solidFill>
                <a:latin typeface="Arial Black" panose="020B0A04020102020204" pitchFamily="34" charset="0"/>
              </a:rPr>
              <a:t>2</a:t>
            </a:r>
            <a:endParaRPr lang="zh-CN" altLang="en-US" sz="3600" kern="0" dirty="0">
              <a:solidFill>
                <a:srgbClr val="2676FF">
                  <a:lumMod val="75000"/>
                </a:srgbClr>
              </a:solidFill>
              <a:latin typeface="Arial Black" panose="020B0A04020102020204" pitchFamily="34" charset="0"/>
            </a:endParaRPr>
          </a:p>
        </p:txBody>
      </p:sp>
      <p:sp>
        <p:nvSpPr>
          <p:cNvPr id="39" name="深色3"/>
          <p:cNvSpPr txBox="1"/>
          <p:nvPr/>
        </p:nvSpPr>
        <p:spPr>
          <a:xfrm>
            <a:off x="10202307" y="2634426"/>
            <a:ext cx="492635" cy="646331"/>
          </a:xfrm>
          <a:prstGeom prst="rect">
            <a:avLst/>
          </a:prstGeom>
          <a:noFill/>
        </p:spPr>
        <p:txBody>
          <a:bodyPr wrap="none" rtlCol="0">
            <a:spAutoFit/>
          </a:bodyPr>
          <a:lstStyle/>
          <a:p>
            <a:pPr>
              <a:defRPr/>
            </a:pPr>
            <a:r>
              <a:rPr lang="en-US" altLang="zh-CN" sz="3600" kern="0" dirty="0">
                <a:solidFill>
                  <a:srgbClr val="2676FF">
                    <a:lumMod val="75000"/>
                  </a:srgbClr>
                </a:solidFill>
                <a:latin typeface="Arial Black" panose="020B0A04020102020204" pitchFamily="34" charset="0"/>
              </a:rPr>
              <a:t>3</a:t>
            </a:r>
            <a:endParaRPr lang="zh-CN" altLang="en-US" sz="3600" kern="0" dirty="0">
              <a:solidFill>
                <a:srgbClr val="2676FF">
                  <a:lumMod val="75000"/>
                </a:srgbClr>
              </a:solidFill>
              <a:latin typeface="Arial Black" panose="020B0A04020102020204" pitchFamily="34" charset="0"/>
            </a:endParaRPr>
          </a:p>
        </p:txBody>
      </p:sp>
      <p:grpSp>
        <p:nvGrpSpPr>
          <p:cNvPr id="40" name="文本1"/>
          <p:cNvGrpSpPr/>
          <p:nvPr/>
        </p:nvGrpSpPr>
        <p:grpSpPr>
          <a:xfrm>
            <a:off x="5447326" y="2957592"/>
            <a:ext cx="1801253" cy="3025955"/>
            <a:chOff x="1649319" y="1988839"/>
            <a:chExt cx="1800550" cy="3025955"/>
          </a:xfrm>
        </p:grpSpPr>
        <p:sp>
          <p:nvSpPr>
            <p:cNvPr id="41" name="矩形 2"/>
            <p:cNvSpPr/>
            <p:nvPr/>
          </p:nvSpPr>
          <p:spPr>
            <a:xfrm>
              <a:off x="1649869"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42" name="TextBox 41"/>
            <p:cNvSpPr txBox="1"/>
            <p:nvPr/>
          </p:nvSpPr>
          <p:spPr bwMode="auto">
            <a:xfrm>
              <a:off x="1649319" y="2460249"/>
              <a:ext cx="1764792" cy="2554545"/>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会议室大小要适当。会议室过大，人相对较少，气氛容易变僵，会议难以活跃。相反，如果会议室过于狭小，就会令人烦闷、不舒服，无法营造良好的气氛。</a:t>
              </a:r>
              <a:endParaRPr lang="zh-CN" altLang="en-US" sz="3600"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43" name="文本2"/>
          <p:cNvGrpSpPr/>
          <p:nvPr/>
        </p:nvGrpSpPr>
        <p:grpSpPr>
          <a:xfrm>
            <a:off x="7464888" y="2957590"/>
            <a:ext cx="1872739" cy="2991690"/>
            <a:chOff x="3666093" y="1988839"/>
            <a:chExt cx="1872008" cy="2991690"/>
          </a:xfrm>
        </p:grpSpPr>
        <p:sp>
          <p:nvSpPr>
            <p:cNvPr id="44" name="矩形 2"/>
            <p:cNvSpPr/>
            <p:nvPr/>
          </p:nvSpPr>
          <p:spPr>
            <a:xfrm>
              <a:off x="3666093"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45" name="TextBox 44"/>
            <p:cNvSpPr txBox="1"/>
            <p:nvPr/>
          </p:nvSpPr>
          <p:spPr bwMode="auto">
            <a:xfrm>
              <a:off x="3737551" y="2748281"/>
              <a:ext cx="1800550" cy="1477328"/>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桌椅摆放要符合会议讨论的要求。比如采用</a:t>
              </a:r>
              <a:r>
                <a:rPr lang="en-US" altLang="zh-CN"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U</a:t>
              </a:r>
              <a:r>
                <a:rPr lang="zh-CN" altLang="en-US"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型、圆形的会议桌摆放方式。</a:t>
              </a:r>
              <a:endParaRPr lang="zh-CN" altLang="en-US" sz="4000"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46" name="文本3"/>
          <p:cNvGrpSpPr/>
          <p:nvPr/>
        </p:nvGrpSpPr>
        <p:grpSpPr>
          <a:xfrm>
            <a:off x="9553385" y="2957590"/>
            <a:ext cx="1801253" cy="2991690"/>
            <a:chOff x="5753775" y="1988839"/>
            <a:chExt cx="1800550" cy="2991690"/>
          </a:xfrm>
        </p:grpSpPr>
        <p:sp>
          <p:nvSpPr>
            <p:cNvPr id="47" name="矩形 2"/>
            <p:cNvSpPr/>
            <p:nvPr/>
          </p:nvSpPr>
          <p:spPr>
            <a:xfrm>
              <a:off x="5754325" y="1988839"/>
              <a:ext cx="1800000"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fontAlgn="base">
                <a:lnSpc>
                  <a:spcPct val="120000"/>
                </a:lnSpc>
                <a:spcBef>
                  <a:spcPts val="600"/>
                </a:spcBef>
                <a:spcAft>
                  <a:spcPts val="600"/>
                </a:spcAft>
                <a:defRPr/>
              </a:pPr>
              <a:endParaRPr lang="zh-CN" altLang="en-US" sz="2800" kern="0" dirty="0">
                <a:solidFill>
                  <a:srgbClr val="FFFFFF"/>
                </a:solidFill>
                <a:latin typeface="Impact" panose="020B0806030902050204" pitchFamily="34" charset="0"/>
                <a:ea typeface="微软雅黑" panose="020B0503020204020204" pitchFamily="34" charset="-122"/>
              </a:endParaRPr>
            </a:p>
          </p:txBody>
        </p:sp>
        <p:sp>
          <p:nvSpPr>
            <p:cNvPr id="48" name="TextBox 47"/>
            <p:cNvSpPr txBox="1"/>
            <p:nvPr/>
          </p:nvSpPr>
          <p:spPr bwMode="auto">
            <a:xfrm>
              <a:off x="5753775" y="2748281"/>
              <a:ext cx="1800550" cy="1477328"/>
            </a:xfrm>
            <a:prstGeom prst="rect">
              <a:avLst/>
            </a:prstGeom>
            <a:noFill/>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要选择安静的会议场所，同时，要选择隔音好的房间，避免影响他人或泄密。</a:t>
              </a:r>
              <a:endParaRPr lang="zh-CN" altLang="en-US" sz="4000"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1.66667E-6 -1.19861 L 1.66667E-6 1.6763E-6 L 0.00035 -0.12162 L 1.66667E-6 1.6763E-6 " pathEditMode="relative" rAng="0" ptsTypes="AAAA">
                                      <p:cBhvr>
                                        <p:cTn id="8" dur="600" fill="hold"/>
                                        <p:tgtEl>
                                          <p:spTgt spid="35"/>
                                        </p:tgtEl>
                                        <p:attrNameLst>
                                          <p:attrName>ppt_x</p:attrName>
                                          <p:attrName>ppt_y</p:attrName>
                                        </p:attrNameLst>
                                      </p:cBhvr>
                                      <p:rCtr x="0" y="59900"/>
                                    </p:animMotion>
                                  </p:childTnLst>
                                </p:cTn>
                              </p:par>
                            </p:childTnLst>
                          </p:cTn>
                        </p:par>
                        <p:par>
                          <p:cTn id="9" fill="hold">
                            <p:stCondLst>
                              <p:cond delay="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up)">
                                      <p:cBhvr>
                                        <p:cTn id="34" dur="500"/>
                                        <p:tgtEl>
                                          <p:spTgt spid="4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022696" y="5277458"/>
            <a:ext cx="2896509" cy="1569660"/>
            <a:chOff x="8628686" y="5243102"/>
            <a:chExt cx="2895378" cy="1569660"/>
          </a:xfrm>
        </p:grpSpPr>
        <p:grpSp>
          <p:nvGrpSpPr>
            <p:cNvPr id="7" name="组合 6"/>
            <p:cNvGrpSpPr/>
            <p:nvPr/>
          </p:nvGrpSpPr>
          <p:grpSpPr>
            <a:xfrm>
              <a:off x="8748464" y="5629533"/>
              <a:ext cx="2775600" cy="1080120"/>
              <a:chOff x="8748464" y="5629533"/>
              <a:chExt cx="2775600" cy="1080120"/>
            </a:xfrm>
          </p:grpSpPr>
          <p:cxnSp>
            <p:nvCxnSpPr>
              <p:cNvPr id="10" name="直接连接符 9"/>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8" name="矩形 7"/>
            <p:cNvSpPr>
              <a:spLocks noChangeArrowheads="1"/>
            </p:cNvSpPr>
            <p:nvPr/>
          </p:nvSpPr>
          <p:spPr bwMode="auto">
            <a:xfrm>
              <a:off x="9612637" y="6170528"/>
              <a:ext cx="1911427" cy="369332"/>
            </a:xfrm>
            <a:prstGeom prst="rect">
              <a:avLst/>
            </a:prstGeom>
            <a:noFill/>
            <a:ln w="9525">
              <a:noFill/>
              <a:miter lim="800000"/>
            </a:ln>
          </p:spPr>
          <p:txBody>
            <a:bodyPr wrap="square">
              <a:spAutoFit/>
            </a:bodyPr>
            <a:lstStyle/>
            <a:p>
              <a:pPr>
                <a:spcBef>
                  <a:spcPts val="200"/>
                </a:spcBef>
                <a:spcAft>
                  <a:spcPts val="60"/>
                </a:spcAft>
              </a:pPr>
              <a:r>
                <a:rPr lang="zh-CN" altLang="en-US" kern="0" dirty="0">
                  <a:solidFill>
                    <a:srgbClr val="3A7EFF"/>
                  </a:solidFill>
                  <a:latin typeface="微软雅黑" panose="020B0503020204020204" pitchFamily="34" charset="-122"/>
                  <a:ea typeface="微软雅黑" panose="020B0503020204020204" pitchFamily="34" charset="-122"/>
                </a:rPr>
                <a:t>会前做好准备</a:t>
              </a:r>
            </a:p>
          </p:txBody>
        </p:sp>
        <p:sp>
          <p:nvSpPr>
            <p:cNvPr id="9" name="TextBox 8"/>
            <p:cNvSpPr txBox="1"/>
            <p:nvPr/>
          </p:nvSpPr>
          <p:spPr>
            <a:xfrm>
              <a:off x="8628686" y="5243102"/>
              <a:ext cx="407810" cy="1569660"/>
            </a:xfrm>
            <a:prstGeom prst="rect">
              <a:avLst/>
            </a:prstGeom>
            <a:noFill/>
          </p:spPr>
          <p:txBody>
            <a:bodyPr wrap="square">
              <a:spAutoFit/>
            </a:bodyPr>
            <a:lstStyle/>
            <a:p>
              <a:pPr>
                <a:defRPr/>
              </a:pPr>
              <a:r>
                <a:rPr lang="en-US" altLang="zh-CN"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rPr>
                <a:t>1</a:t>
              </a:r>
              <a:endParaRPr lang="zh-CN" altLang="en-US"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16" name="TextBox 15"/>
          <p:cNvSpPr txBox="1"/>
          <p:nvPr/>
        </p:nvSpPr>
        <p:spPr>
          <a:xfrm>
            <a:off x="5015461" y="1268761"/>
            <a:ext cx="6771395" cy="698012"/>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会议是否能够成功，有</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80%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的原因在于是否做好会前的准备。</a:t>
            </a:r>
            <a:r>
              <a:rPr lang="zh-CN" altLang="en-US" sz="1600" b="1" dirty="0">
                <a:solidFill>
                  <a:srgbClr val="00B0F0"/>
                </a:solidFill>
                <a:latin typeface="微软雅黑" panose="020B0503020204020204" pitchFamily="34" charset="-122"/>
                <a:ea typeface="微软雅黑" panose="020B0503020204020204" pitchFamily="34" charset="-122"/>
              </a:rPr>
              <a:t>不要开没有准备的会议，即便是细小的事情也要毫无遗漏地做好准备。</a:t>
            </a:r>
          </a:p>
        </p:txBody>
      </p:sp>
      <p:grpSp>
        <p:nvGrpSpPr>
          <p:cNvPr id="17" name="文本1"/>
          <p:cNvGrpSpPr/>
          <p:nvPr/>
        </p:nvGrpSpPr>
        <p:grpSpPr>
          <a:xfrm>
            <a:off x="4071362" y="2818657"/>
            <a:ext cx="2174221" cy="2308225"/>
            <a:chOff x="1107991" y="2554288"/>
            <a:chExt cx="2173372" cy="2308225"/>
          </a:xfrm>
        </p:grpSpPr>
        <p:grpSp>
          <p:nvGrpSpPr>
            <p:cNvPr id="18" name="组合 17"/>
            <p:cNvGrpSpPr/>
            <p:nvPr/>
          </p:nvGrpSpPr>
          <p:grpSpPr>
            <a:xfrm>
              <a:off x="1111250" y="2554288"/>
              <a:ext cx="2170113" cy="2308225"/>
              <a:chOff x="1111250" y="2554288"/>
              <a:chExt cx="2170113" cy="2308225"/>
            </a:xfrm>
          </p:grpSpPr>
          <p:sp>
            <p:nvSpPr>
              <p:cNvPr id="20" name="AutoShape 10"/>
              <p:cNvSpPr>
                <a:spLocks noChangeArrowheads="1"/>
              </p:cNvSpPr>
              <p:nvPr/>
            </p:nvSpPr>
            <p:spPr bwMode="gray">
              <a:xfrm>
                <a:off x="1114165" y="2554288"/>
                <a:ext cx="2167198" cy="2308225"/>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algn="ctr" fontAlgn="base">
                  <a:lnSpc>
                    <a:spcPct val="120000"/>
                  </a:lnSpc>
                  <a:spcBef>
                    <a:spcPct val="0"/>
                  </a:spcBef>
                  <a:spcAft>
                    <a:spcPct val="0"/>
                  </a:spcAft>
                  <a:defRPr/>
                </a:pPr>
                <a:endParaRPr lang="zh-CN" altLang="en-US" b="1" kern="0">
                  <a:solidFill>
                    <a:srgbClr val="FFFFFF"/>
                  </a:solidFill>
                  <a:latin typeface="Calibri" panose="020F0502020204030204"/>
                  <a:ea typeface="微软雅黑" panose="020B0503020204020204" pitchFamily="34" charset="-122"/>
                </a:endParaRPr>
              </a:p>
            </p:txBody>
          </p:sp>
          <p:sp>
            <p:nvSpPr>
              <p:cNvPr id="21" name="AutoShape 11"/>
              <p:cNvSpPr>
                <a:spLocks noChangeArrowheads="1"/>
              </p:cNvSpPr>
              <p:nvPr/>
            </p:nvSpPr>
            <p:spPr bwMode="gray">
              <a:xfrm>
                <a:off x="1111250" y="4266774"/>
                <a:ext cx="2168656" cy="594543"/>
              </a:xfrm>
              <a:prstGeom prst="roundRect">
                <a:avLst>
                  <a:gd name="adj" fmla="val 49755"/>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22" name="AutoShape 12"/>
              <p:cNvSpPr>
                <a:spLocks noChangeArrowheads="1"/>
              </p:cNvSpPr>
              <p:nvPr/>
            </p:nvSpPr>
            <p:spPr bwMode="gray">
              <a:xfrm>
                <a:off x="1140399" y="2561574"/>
                <a:ext cx="2130762" cy="594543"/>
              </a:xfrm>
              <a:prstGeom prst="roundRect">
                <a:avLst>
                  <a:gd name="adj" fmla="val 38727"/>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23" name="WordArt 20"/>
              <p:cNvSpPr>
                <a:spLocks noChangeArrowheads="1" noChangeShapeType="1" noTextEdit="1"/>
              </p:cNvSpPr>
              <p:nvPr/>
            </p:nvSpPr>
            <p:spPr bwMode="black">
              <a:xfrm>
                <a:off x="1238250" y="2646363"/>
                <a:ext cx="558800" cy="531812"/>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defRPr/>
                </a:pPr>
                <a:r>
                  <a:rPr lang="en-US" altLang="zh-CN" sz="3600" i="1" kern="10" dirty="0">
                    <a:solidFill>
                      <a:srgbClr val="FFFFFF"/>
                    </a:solidFill>
                    <a:latin typeface="Arial Black" panose="020B0A04020102020204"/>
                  </a:rPr>
                  <a:t>01</a:t>
                </a:r>
                <a:endParaRPr lang="zh-CN" altLang="en-US" sz="3600" i="1" kern="10" dirty="0">
                  <a:solidFill>
                    <a:srgbClr val="FFFFFF"/>
                  </a:solidFill>
                  <a:latin typeface="Arial Black" panose="020B0A04020102020204"/>
                </a:endParaRPr>
              </a:p>
            </p:txBody>
          </p:sp>
        </p:grpSp>
        <p:sp>
          <p:nvSpPr>
            <p:cNvPr id="19" name="TextBox 20"/>
            <p:cNvSpPr txBox="1"/>
            <p:nvPr/>
          </p:nvSpPr>
          <p:spPr bwMode="auto">
            <a:xfrm>
              <a:off x="1107991" y="3220845"/>
              <a:ext cx="2163170" cy="1569660"/>
            </a:xfrm>
            <a:prstGeom prst="rect">
              <a:avLst/>
            </a:prstGeom>
            <a:noFill/>
          </p:spPr>
          <p:txBody>
            <a:bodyPr vert="horz" wrap="square" lIns="91440" tIns="45720" rIns="91440" bIns="45720" numCol="1" anchor="t" anchorCtr="0" compatLnSpc="1">
              <a:spAutoFit/>
            </a:bodyPr>
            <a:lstStyle/>
            <a:p>
              <a:pPr lvl="0" fontAlgn="base">
                <a:lnSpc>
                  <a:spcPct val="150000"/>
                </a:lnSpc>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提前准备好会议议题、议程、会议材料并确定参与人、主持人和记录人等；</a:t>
              </a:r>
            </a:p>
          </p:txBody>
        </p:sp>
      </p:grpSp>
      <p:grpSp>
        <p:nvGrpSpPr>
          <p:cNvPr id="24" name="文本2"/>
          <p:cNvGrpSpPr/>
          <p:nvPr/>
        </p:nvGrpSpPr>
        <p:grpSpPr>
          <a:xfrm>
            <a:off x="6382161" y="2413843"/>
            <a:ext cx="2170960" cy="2713038"/>
            <a:chOff x="3417888" y="2149475"/>
            <a:chExt cx="2170112" cy="2713038"/>
          </a:xfrm>
        </p:grpSpPr>
        <p:grpSp>
          <p:nvGrpSpPr>
            <p:cNvPr id="25" name="组合 24"/>
            <p:cNvGrpSpPr/>
            <p:nvPr/>
          </p:nvGrpSpPr>
          <p:grpSpPr>
            <a:xfrm>
              <a:off x="3417888" y="2149475"/>
              <a:ext cx="2170112" cy="2713038"/>
              <a:chOff x="3417888" y="2149475"/>
              <a:chExt cx="2170112" cy="2713038"/>
            </a:xfrm>
          </p:grpSpPr>
          <p:sp>
            <p:nvSpPr>
              <p:cNvPr id="27" name="AutoShape 6"/>
              <p:cNvSpPr>
                <a:spLocks noChangeArrowheads="1"/>
              </p:cNvSpPr>
              <p:nvPr/>
            </p:nvSpPr>
            <p:spPr bwMode="gray">
              <a:xfrm>
                <a:off x="3420803" y="2149475"/>
                <a:ext cx="2167197" cy="2713038"/>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algn="ctr" fontAlgn="base">
                  <a:lnSpc>
                    <a:spcPct val="120000"/>
                  </a:lnSpc>
                  <a:spcBef>
                    <a:spcPct val="0"/>
                  </a:spcBef>
                  <a:spcAft>
                    <a:spcPct val="0"/>
                  </a:spcAft>
                  <a:defRPr/>
                </a:pPr>
                <a:endParaRPr lang="zh-CN" altLang="en-US" b="1" kern="0">
                  <a:solidFill>
                    <a:srgbClr val="FFFFFF"/>
                  </a:solidFill>
                  <a:latin typeface="Calibri" panose="020F0502020204030204"/>
                  <a:ea typeface="微软雅黑" panose="020B0503020204020204" pitchFamily="34" charset="-122"/>
                </a:endParaRPr>
              </a:p>
            </p:txBody>
          </p:sp>
          <p:sp>
            <p:nvSpPr>
              <p:cNvPr id="28" name="AutoShape 7"/>
              <p:cNvSpPr>
                <a:spLocks noChangeArrowheads="1"/>
              </p:cNvSpPr>
              <p:nvPr/>
            </p:nvSpPr>
            <p:spPr bwMode="gray">
              <a:xfrm>
                <a:off x="3417888" y="4163580"/>
                <a:ext cx="2168655" cy="697930"/>
              </a:xfrm>
              <a:prstGeom prst="roundRect">
                <a:avLst>
                  <a:gd name="adj" fmla="val 42588"/>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29" name="AutoShape 8"/>
              <p:cNvSpPr>
                <a:spLocks noChangeArrowheads="1"/>
              </p:cNvSpPr>
              <p:nvPr/>
            </p:nvSpPr>
            <p:spPr bwMode="gray">
              <a:xfrm>
                <a:off x="3428090" y="2158217"/>
                <a:ext cx="2149708" cy="697930"/>
              </a:xfrm>
              <a:prstGeom prst="roundRect">
                <a:avLst>
                  <a:gd name="adj" fmla="val 35907"/>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30" name="WordArt 21"/>
              <p:cNvSpPr>
                <a:spLocks noChangeArrowheads="1" noChangeShapeType="1" noTextEdit="1"/>
              </p:cNvSpPr>
              <p:nvPr/>
            </p:nvSpPr>
            <p:spPr bwMode="black">
              <a:xfrm>
                <a:off x="3536950" y="2224088"/>
                <a:ext cx="560388" cy="5334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p>
                <a:pPr algn="ctr">
                  <a:defRPr/>
                </a:pPr>
                <a:r>
                  <a:rPr lang="en-US" altLang="zh-CN" sz="3600" i="1" kern="10" dirty="0">
                    <a:solidFill>
                      <a:srgbClr val="FFFFFF"/>
                    </a:solidFill>
                    <a:latin typeface="Arial Black" panose="020B0A04020102020204"/>
                  </a:rPr>
                  <a:t>02</a:t>
                </a:r>
                <a:endParaRPr lang="zh-CN" altLang="en-US" sz="3600" i="1" kern="10" dirty="0">
                  <a:solidFill>
                    <a:srgbClr val="FFFFFF"/>
                  </a:solidFill>
                  <a:latin typeface="Arial Black" panose="020B0A04020102020204"/>
                </a:endParaRPr>
              </a:p>
            </p:txBody>
          </p:sp>
        </p:grpSp>
        <p:sp>
          <p:nvSpPr>
            <p:cNvPr id="26" name="TextBox 20"/>
            <p:cNvSpPr txBox="1"/>
            <p:nvPr/>
          </p:nvSpPr>
          <p:spPr bwMode="auto">
            <a:xfrm>
              <a:off x="3534122" y="2846289"/>
              <a:ext cx="2043676" cy="1938992"/>
            </a:xfrm>
            <a:prstGeom prst="rect">
              <a:avLst/>
            </a:prstGeom>
            <a:noFill/>
          </p:spPr>
          <p:txBody>
            <a:bodyPr vert="horz" wrap="square" lIns="91440" tIns="45720" rIns="91440" bIns="45720" numCol="1" anchor="t" anchorCtr="0" compatLnSpc="1">
              <a:spAutoFit/>
            </a:bodyPr>
            <a:lstStyle/>
            <a:p>
              <a:pPr lvl="0" fontAlgn="base">
                <a:lnSpc>
                  <a:spcPct val="150000"/>
                </a:lnSpc>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会议议题、议程、时间、地点确定后，要提前告知参会人员并提前发放相关会议资料。</a:t>
              </a:r>
            </a:p>
          </p:txBody>
        </p:sp>
      </p:grpSp>
      <p:grpSp>
        <p:nvGrpSpPr>
          <p:cNvPr id="31" name="文本3"/>
          <p:cNvGrpSpPr/>
          <p:nvPr/>
        </p:nvGrpSpPr>
        <p:grpSpPr>
          <a:xfrm>
            <a:off x="8723052" y="2132857"/>
            <a:ext cx="2167783" cy="2998093"/>
            <a:chOff x="5757863" y="1868488"/>
            <a:chExt cx="2166937" cy="2998093"/>
          </a:xfrm>
        </p:grpSpPr>
        <p:grpSp>
          <p:nvGrpSpPr>
            <p:cNvPr id="32" name="组合 31"/>
            <p:cNvGrpSpPr/>
            <p:nvPr/>
          </p:nvGrpSpPr>
          <p:grpSpPr>
            <a:xfrm>
              <a:off x="5757863" y="1868488"/>
              <a:ext cx="2166937" cy="2994025"/>
              <a:chOff x="5757863" y="1868488"/>
              <a:chExt cx="2166937" cy="2994025"/>
            </a:xfrm>
          </p:grpSpPr>
          <p:sp>
            <p:nvSpPr>
              <p:cNvPr id="34" name="AutoShape 2"/>
              <p:cNvSpPr>
                <a:spLocks noChangeArrowheads="1"/>
              </p:cNvSpPr>
              <p:nvPr/>
            </p:nvSpPr>
            <p:spPr bwMode="invGray">
              <a:xfrm>
                <a:off x="5757863" y="1868488"/>
                <a:ext cx="2166937" cy="2994025"/>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algn="ctr" fontAlgn="base">
                  <a:lnSpc>
                    <a:spcPct val="120000"/>
                  </a:lnSpc>
                  <a:spcBef>
                    <a:spcPct val="0"/>
                  </a:spcBef>
                  <a:spcAft>
                    <a:spcPct val="0"/>
                  </a:spcAft>
                  <a:defRPr/>
                </a:pPr>
                <a:endParaRPr lang="zh-CN" altLang="en-US" b="1" kern="0">
                  <a:solidFill>
                    <a:srgbClr val="FFFFFF"/>
                  </a:solidFill>
                  <a:latin typeface="Calibri" panose="020F0502020204030204"/>
                  <a:ea typeface="微软雅黑" panose="020B0503020204020204" pitchFamily="34" charset="-122"/>
                </a:endParaRPr>
              </a:p>
            </p:txBody>
          </p:sp>
          <p:sp>
            <p:nvSpPr>
              <p:cNvPr id="35" name="AutoShape 3"/>
              <p:cNvSpPr>
                <a:spLocks noChangeArrowheads="1"/>
              </p:cNvSpPr>
              <p:nvPr/>
            </p:nvSpPr>
            <p:spPr bwMode="gray">
              <a:xfrm>
                <a:off x="5764213" y="4087875"/>
                <a:ext cx="2159000" cy="769938"/>
              </a:xfrm>
              <a:prstGeom prst="roundRect">
                <a:avLst>
                  <a:gd name="adj" fmla="val 32134"/>
                </a:avLst>
              </a:prstGeom>
              <a:gradFill rotWithShape="1">
                <a:gsLst>
                  <a:gs pos="0">
                    <a:srgbClr val="2676FF">
                      <a:lumMod val="40000"/>
                      <a:lumOff val="60000"/>
                    </a:srgbClr>
                  </a:gs>
                  <a:gs pos="52000">
                    <a:srgbClr val="2676FF">
                      <a:alpha val="0"/>
                    </a:srgbClr>
                  </a:gs>
                </a:gsLst>
                <a:lin ang="16200000" scaled="0"/>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36" name="AutoShape 4"/>
              <p:cNvSpPr>
                <a:spLocks noChangeArrowheads="1"/>
              </p:cNvSpPr>
              <p:nvPr/>
            </p:nvSpPr>
            <p:spPr bwMode="gray">
              <a:xfrm>
                <a:off x="5773738" y="1878013"/>
                <a:ext cx="2130425" cy="771525"/>
              </a:xfrm>
              <a:prstGeom prst="roundRect">
                <a:avLst>
                  <a:gd name="adj" fmla="val 31319"/>
                </a:avLst>
              </a:prstGeom>
              <a:gradFill rotWithShape="1">
                <a:gsLst>
                  <a:gs pos="0">
                    <a:srgbClr val="2676FF">
                      <a:lumMod val="20000"/>
                      <a:lumOff val="80000"/>
                    </a:srgbClr>
                  </a:gs>
                  <a:gs pos="100000">
                    <a:srgbClr val="2676FF">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FFFFFF"/>
                  </a:solidFill>
                </a:endParaRPr>
              </a:p>
            </p:txBody>
          </p:sp>
          <p:sp>
            <p:nvSpPr>
              <p:cNvPr id="37" name="WordArt 22"/>
              <p:cNvSpPr>
                <a:spLocks noChangeArrowheads="1" noChangeShapeType="1" noTextEdit="1"/>
              </p:cNvSpPr>
              <p:nvPr/>
            </p:nvSpPr>
            <p:spPr bwMode="black">
              <a:xfrm>
                <a:off x="5842000" y="1949450"/>
                <a:ext cx="560388" cy="5334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p>
                <a:pPr algn="ctr">
                  <a:defRPr/>
                </a:pPr>
                <a:r>
                  <a:rPr lang="en-US" altLang="zh-CN" sz="3600" i="1" kern="10" dirty="0">
                    <a:solidFill>
                      <a:srgbClr val="FFFFFF"/>
                    </a:solidFill>
                    <a:latin typeface="Arial Black" panose="020B0A04020102020204"/>
                  </a:rPr>
                  <a:t>03</a:t>
                </a:r>
                <a:endParaRPr lang="zh-CN" altLang="en-US" sz="3600" i="1" kern="10" dirty="0">
                  <a:solidFill>
                    <a:srgbClr val="FFFFFF"/>
                  </a:solidFill>
                  <a:latin typeface="Arial Black" panose="020B0A04020102020204"/>
                </a:endParaRPr>
              </a:p>
            </p:txBody>
          </p:sp>
        </p:grpSp>
        <p:sp>
          <p:nvSpPr>
            <p:cNvPr id="33" name="TextBox 20"/>
            <p:cNvSpPr txBox="1"/>
            <p:nvPr/>
          </p:nvSpPr>
          <p:spPr bwMode="auto">
            <a:xfrm>
              <a:off x="5841999" y="2558257"/>
              <a:ext cx="2062163" cy="2308324"/>
            </a:xfrm>
            <a:prstGeom prst="rect">
              <a:avLst/>
            </a:prstGeom>
            <a:noFill/>
          </p:spPr>
          <p:txBody>
            <a:bodyPr vert="horz" wrap="square" lIns="91440" tIns="45720" rIns="91440" bIns="45720" numCol="1" anchor="t" anchorCtr="0" compatLnSpc="1">
              <a:spAutoFit/>
            </a:bodyPr>
            <a:lstStyle/>
            <a:p>
              <a:pPr lvl="0" fontAlgn="base">
                <a:lnSpc>
                  <a:spcPct val="150000"/>
                </a:lnSpc>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提前准备好会场、开会设施（比如电脑、投影仪、麦克风、白板、白板笔、激光笔）、会议讨论材料、会议签到表等。</a:t>
              </a:r>
            </a:p>
          </p:txBody>
        </p:sp>
      </p:grpSp>
      <p:sp>
        <p:nvSpPr>
          <p:cNvPr id="38" name="TextBox 37"/>
          <p:cNvSpPr txBox="1"/>
          <p:nvPr/>
        </p:nvSpPr>
        <p:spPr>
          <a:xfrm>
            <a:off x="5919205" y="5517234"/>
            <a:ext cx="5867650" cy="1000851"/>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注意，会议不能仅仅邮件、短信的方式通知，为了表示对会议的重视并确保参会人员及时收到会议通知，</a:t>
            </a:r>
            <a:r>
              <a:rPr lang="zh-CN" altLang="en-US" sz="1600" b="1" dirty="0">
                <a:solidFill>
                  <a:srgbClr val="FF0000"/>
                </a:solidFill>
                <a:latin typeface="微软雅黑" panose="020B0503020204020204" pitchFamily="34" charset="-122"/>
                <a:ea typeface="微软雅黑" panose="020B0503020204020204" pitchFamily="34" charset="-122"/>
              </a:rPr>
              <a:t>必须要辅以电话的方式或当面再次通知</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，并提醒与会人员应做好哪些准备。</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 fill="hold"/>
                                        <p:tgtEl>
                                          <p:spTgt spid="6"/>
                                        </p:tgtEl>
                                        <p:attrNameLst>
                                          <p:attrName>ppt_x</p:attrName>
                                        </p:attrNameLst>
                                      </p:cBhvr>
                                      <p:tavLst>
                                        <p:tav tm="0">
                                          <p:val>
                                            <p:strVal val="1+#ppt_w/2"/>
                                          </p:val>
                                        </p:tav>
                                        <p:tav tm="100000">
                                          <p:val>
                                            <p:strVal val="#ppt_x"/>
                                          </p:val>
                                        </p:tav>
                                      </p:tavLst>
                                    </p:anim>
                                    <p:anim calcmode="lin" valueType="num">
                                      <p:cBhvr additive="base">
                                        <p:cTn id="8" dur="1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8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2300"/>
                            </p:stCondLst>
                            <p:childTnLst>
                              <p:par>
                                <p:cTn id="20" presetID="2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8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022696" y="5277458"/>
            <a:ext cx="2896509" cy="1569660"/>
            <a:chOff x="8628686" y="5243102"/>
            <a:chExt cx="2895378" cy="1569660"/>
          </a:xfrm>
        </p:grpSpPr>
        <p:grpSp>
          <p:nvGrpSpPr>
            <p:cNvPr id="40" name="组合 39"/>
            <p:cNvGrpSpPr/>
            <p:nvPr/>
          </p:nvGrpSpPr>
          <p:grpSpPr>
            <a:xfrm>
              <a:off x="8748464" y="5629533"/>
              <a:ext cx="2775600" cy="1080120"/>
              <a:chOff x="8748464" y="5629533"/>
              <a:chExt cx="2775600" cy="1080120"/>
            </a:xfrm>
          </p:grpSpPr>
          <p:cxnSp>
            <p:nvCxnSpPr>
              <p:cNvPr id="43" name="直接连接符 42"/>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44" name="直接连接符 43"/>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1" name="矩形 40"/>
            <p:cNvSpPr>
              <a:spLocks noChangeArrowheads="1"/>
            </p:cNvSpPr>
            <p:nvPr/>
          </p:nvSpPr>
          <p:spPr bwMode="auto">
            <a:xfrm>
              <a:off x="9612637" y="6170528"/>
              <a:ext cx="1911427" cy="369332"/>
            </a:xfrm>
            <a:prstGeom prst="rect">
              <a:avLst/>
            </a:prstGeom>
            <a:noFill/>
            <a:ln w="9525">
              <a:noFill/>
              <a:miter lim="800000"/>
            </a:ln>
          </p:spPr>
          <p:txBody>
            <a:bodyPr wrap="square">
              <a:spAutoFit/>
            </a:bodyPr>
            <a:lstStyle/>
            <a:p>
              <a:pPr>
                <a:spcBef>
                  <a:spcPts val="200"/>
                </a:spcBef>
                <a:spcAft>
                  <a:spcPts val="60"/>
                </a:spcAft>
              </a:pPr>
              <a:r>
                <a:rPr lang="zh-CN" altLang="en-US" kern="0" dirty="0">
                  <a:solidFill>
                    <a:srgbClr val="3A7EFF"/>
                  </a:solidFill>
                  <a:latin typeface="微软雅黑" panose="020B0503020204020204" pitchFamily="34" charset="-122"/>
                  <a:ea typeface="微软雅黑" panose="020B0503020204020204" pitchFamily="34" charset="-122"/>
                </a:rPr>
                <a:t>会中做好控制</a:t>
              </a:r>
            </a:p>
          </p:txBody>
        </p:sp>
        <p:sp>
          <p:nvSpPr>
            <p:cNvPr id="42" name="TextBox 41"/>
            <p:cNvSpPr txBox="1"/>
            <p:nvPr/>
          </p:nvSpPr>
          <p:spPr>
            <a:xfrm>
              <a:off x="8628686" y="5243102"/>
              <a:ext cx="407810" cy="1569660"/>
            </a:xfrm>
            <a:prstGeom prst="rect">
              <a:avLst/>
            </a:prstGeom>
            <a:noFill/>
          </p:spPr>
          <p:txBody>
            <a:bodyPr wrap="square">
              <a:spAutoFit/>
            </a:bodyPr>
            <a:lstStyle/>
            <a:p>
              <a:pPr>
                <a:defRPr/>
              </a:pPr>
              <a:r>
                <a:rPr lang="en-US" altLang="zh-CN"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rPr>
                <a:t>2</a:t>
              </a:r>
              <a:endParaRPr lang="zh-CN" altLang="en-US"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45" name="TextBox 44"/>
          <p:cNvSpPr txBox="1"/>
          <p:nvPr/>
        </p:nvSpPr>
        <p:spPr>
          <a:xfrm>
            <a:off x="5015461" y="1268761"/>
            <a:ext cx="6771395" cy="671209"/>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会议主持人应对会议过程进行良好的引导和控制，如主持人工作未到位，那么会议中的领导者应及时提醒，以防会议脱离控制。</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915383" y="2492896"/>
            <a:ext cx="5871472" cy="3743076"/>
          </a:xfrm>
          <a:prstGeom prst="rect">
            <a:avLst/>
          </a:prstGeom>
          <a:noFill/>
        </p:spPr>
        <p:txBody>
          <a:bodyPr wrap="square">
            <a:spAutoFit/>
          </a:bodyPr>
          <a:lstStyle/>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确保会议</a:t>
            </a:r>
            <a:r>
              <a:rPr lang="zh-CN" altLang="en-US" sz="1600" b="1" dirty="0">
                <a:solidFill>
                  <a:srgbClr val="3A7EFF"/>
                </a:solidFill>
                <a:latin typeface="微软雅黑" panose="020B0503020204020204" pitchFamily="34" charset="-122"/>
                <a:ea typeface="微软雅黑" panose="020B0503020204020204" pitchFamily="34" charset="-122"/>
              </a:rPr>
              <a:t>按时开始</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并严格按照</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会议</a:t>
            </a:r>
            <a:r>
              <a:rPr lang="zh-CN" altLang="en-US" sz="1600" b="1" dirty="0">
                <a:solidFill>
                  <a:srgbClr val="3A7EFF"/>
                </a:solidFill>
                <a:latin typeface="微软雅黑" panose="020B0503020204020204" pitchFamily="34" charset="-122"/>
                <a:ea typeface="微软雅黑" panose="020B0503020204020204" pitchFamily="34" charset="-122"/>
              </a:rPr>
              <a:t>议程进行；</a:t>
            </a:r>
          </a:p>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严格</a:t>
            </a:r>
            <a:r>
              <a:rPr lang="zh-CN" altLang="en-US" sz="1600" b="1" dirty="0">
                <a:solidFill>
                  <a:srgbClr val="3A7EFF"/>
                </a:solidFill>
                <a:latin typeface="微软雅黑" panose="020B0503020204020204" pitchFamily="34" charset="-122"/>
                <a:ea typeface="微软雅黑" panose="020B0503020204020204" pitchFamily="34" charset="-122"/>
              </a:rPr>
              <a:t>把控会议时间和进度</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避免会议的拖沓和冗长，并要</a:t>
            </a:r>
            <a:r>
              <a:rPr lang="zh-CN" altLang="en-US" sz="1600" b="1" dirty="0">
                <a:solidFill>
                  <a:srgbClr val="3A7EFF"/>
                </a:solidFill>
                <a:latin typeface="微软雅黑" panose="020B0503020204020204" pitchFamily="34" charset="-122"/>
                <a:ea typeface="微软雅黑" panose="020B0503020204020204" pitchFamily="34" charset="-122"/>
              </a:rPr>
              <a:t>按时结束</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p>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营造活跃的讨论气氛，维持</a:t>
            </a:r>
            <a:r>
              <a:rPr lang="zh-CN" altLang="en-US" sz="1600" b="1" dirty="0">
                <a:solidFill>
                  <a:srgbClr val="3A7EFF"/>
                </a:solidFill>
                <a:latin typeface="微软雅黑" panose="020B0503020204020204" pitchFamily="34" charset="-122"/>
                <a:ea typeface="微软雅黑" panose="020B0503020204020204" pitchFamily="34" charset="-122"/>
              </a:rPr>
              <a:t>开放平等</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的</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会议环境，给予参与者均等的发言机会并引导大家积极发言或献计献策。</a:t>
            </a:r>
          </a:p>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保障与会者相互</a:t>
            </a:r>
            <a:r>
              <a:rPr lang="zh-CN" altLang="en-US" sz="1600" b="1" dirty="0">
                <a:solidFill>
                  <a:srgbClr val="3A7EFF"/>
                </a:solidFill>
                <a:latin typeface="微软雅黑" panose="020B0503020204020204" pitchFamily="34" charset="-122"/>
                <a:ea typeface="微软雅黑" panose="020B0503020204020204" pitchFamily="34" charset="-122"/>
              </a:rPr>
              <a:t>尊重</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彼此所发表的意见，并保护与会人员</a:t>
            </a:r>
            <a:r>
              <a:rPr lang="zh-CN" altLang="en-US" sz="1600" b="1" dirty="0">
                <a:solidFill>
                  <a:srgbClr val="FF0000"/>
                </a:solidFill>
                <a:latin typeface="微软雅黑" panose="020B0503020204020204" pitchFamily="34" charset="-122"/>
                <a:ea typeface="微软雅黑" panose="020B0503020204020204" pitchFamily="34" charset="-122"/>
              </a:rPr>
              <a:t>不受人身攻击</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a:t>
            </a:r>
          </a:p>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控制会议秩序，避免过度争吵或题外话，</a:t>
            </a:r>
            <a:r>
              <a:rPr lang="zh-CN" altLang="en-US" sz="1600" b="1" dirty="0">
                <a:solidFill>
                  <a:srgbClr val="FF0000"/>
                </a:solidFill>
                <a:latin typeface="微软雅黑" panose="020B0503020204020204" pitchFamily="34" charset="-122"/>
                <a:ea typeface="微软雅黑" panose="020B0503020204020204" pitchFamily="34" charset="-122"/>
              </a:rPr>
              <a:t>如发现跑题，应立即予以制止。</a:t>
            </a:r>
          </a:p>
          <a:p>
            <a:pPr marL="342900" indent="-342900">
              <a:lnSpc>
                <a:spcPct val="134000"/>
              </a:lnSpc>
              <a:spcBef>
                <a:spcPts val="600"/>
              </a:spcBef>
              <a:buFont typeface="+mj-lt"/>
              <a:buAutoNum type="arabicPeriod"/>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对讨论的结果及时进行</a:t>
            </a:r>
            <a:r>
              <a:rPr lang="zh-CN" altLang="en-US" sz="1600" b="1" dirty="0">
                <a:solidFill>
                  <a:srgbClr val="3A7EFF"/>
                </a:solidFill>
                <a:latin typeface="微软雅黑" panose="020B0503020204020204" pitchFamily="34" charset="-122"/>
                <a:ea typeface="微软雅黑" panose="020B0503020204020204" pitchFamily="34" charset="-122"/>
              </a:rPr>
              <a:t>汇总，并形成会议结论。</a:t>
            </a: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 fill="hold"/>
                                        <p:tgtEl>
                                          <p:spTgt spid="39"/>
                                        </p:tgtEl>
                                        <p:attrNameLst>
                                          <p:attrName>ppt_x</p:attrName>
                                        </p:attrNameLst>
                                      </p:cBhvr>
                                      <p:tavLst>
                                        <p:tav tm="0">
                                          <p:val>
                                            <p:strVal val="1+#ppt_w/2"/>
                                          </p:val>
                                        </p:tav>
                                        <p:tav tm="100000">
                                          <p:val>
                                            <p:strVal val="#ppt_x"/>
                                          </p:val>
                                        </p:tav>
                                      </p:tavLst>
                                    </p:anim>
                                    <p:anim calcmode="lin" valueType="num">
                                      <p:cBhvr additive="base">
                                        <p:cTn id="8" dur="100" fill="hold"/>
                                        <p:tgtEl>
                                          <p:spTgt spid="39"/>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400"/>
                                  </p:stCondLst>
                                  <p:childTnLst>
                                    <p:set>
                                      <p:cBhvr>
                                        <p:cTn id="10" dur="1" fill="hold">
                                          <p:stCondLst>
                                            <p:cond delay="0"/>
                                          </p:stCondLst>
                                        </p:cTn>
                                        <p:tgtEl>
                                          <p:spTgt spid="45"/>
                                        </p:tgtEl>
                                        <p:attrNameLst>
                                          <p:attrName>style.visibility</p:attrName>
                                        </p:attrNameLst>
                                      </p:cBhvr>
                                      <p:to>
                                        <p:strVal val="visible"/>
                                      </p:to>
                                    </p:set>
                                    <p:animScale>
                                      <p:cBhvr>
                                        <p:cTn id="11"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5"/>
                                        </p:tgtEl>
                                        <p:attrNameLst>
                                          <p:attrName>ppt_x</p:attrName>
                                          <p:attrName>ppt_y</p:attrName>
                                        </p:attrNameLst>
                                      </p:cBhvr>
                                    </p:animMotion>
                                    <p:animEffect transition="in" filter="fade">
                                      <p:cBhvr>
                                        <p:cTn id="13" dur="1000"/>
                                        <p:tgtEl>
                                          <p:spTgt spid="45"/>
                                        </p:tgtEl>
                                      </p:cBhvr>
                                    </p:animEffect>
                                  </p:childTnLst>
                                </p:cTn>
                              </p:par>
                              <p:par>
                                <p:cTn id="14" presetID="52" presetClass="entr" presetSubtype="0" fill="hold" grpId="0" nodeType="withEffect">
                                  <p:stCondLst>
                                    <p:cond delay="600"/>
                                  </p:stCondLst>
                                  <p:childTnLst>
                                    <p:set>
                                      <p:cBhvr>
                                        <p:cTn id="15" dur="1" fill="hold">
                                          <p:stCondLst>
                                            <p:cond delay="0"/>
                                          </p:stCondLst>
                                        </p:cTn>
                                        <p:tgtEl>
                                          <p:spTgt spid="46"/>
                                        </p:tgtEl>
                                        <p:attrNameLst>
                                          <p:attrName>style.visibility</p:attrName>
                                        </p:attrNameLst>
                                      </p:cBhvr>
                                      <p:to>
                                        <p:strVal val="visible"/>
                                      </p:to>
                                    </p:set>
                                    <p:animScale>
                                      <p:cBhvr>
                                        <p:cTn id="16"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6"/>
                                        </p:tgtEl>
                                        <p:attrNameLst>
                                          <p:attrName>ppt_x</p:attrName>
                                          <p:attrName>ppt_y</p:attrName>
                                        </p:attrNameLst>
                                      </p:cBhvr>
                                    </p:animMotion>
                                    <p:animEffect transition="in" filter="fade">
                                      <p:cBhvr>
                                        <p:cTn id="1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022696" y="5277458"/>
            <a:ext cx="2896509" cy="1569660"/>
            <a:chOff x="8628686" y="5243102"/>
            <a:chExt cx="2895378" cy="1569660"/>
          </a:xfrm>
        </p:grpSpPr>
        <p:grpSp>
          <p:nvGrpSpPr>
            <p:cNvPr id="11" name="组合 10"/>
            <p:cNvGrpSpPr/>
            <p:nvPr/>
          </p:nvGrpSpPr>
          <p:grpSpPr>
            <a:xfrm>
              <a:off x="8748464" y="5629533"/>
              <a:ext cx="2775600" cy="1080120"/>
              <a:chOff x="8748464" y="5629533"/>
              <a:chExt cx="2775600" cy="1080120"/>
            </a:xfrm>
          </p:grpSpPr>
          <p:cxnSp>
            <p:nvCxnSpPr>
              <p:cNvPr id="14" name="直接连接符 13"/>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直接连接符 14"/>
              <p:cNvCxnSpPr/>
              <p:nvPr/>
            </p:nvCxnSpPr>
            <p:spPr>
              <a:xfrm>
                <a:off x="8748464" y="6525344"/>
                <a:ext cx="2775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12" name="矩形 11"/>
            <p:cNvSpPr>
              <a:spLocks noChangeArrowheads="1"/>
            </p:cNvSpPr>
            <p:nvPr/>
          </p:nvSpPr>
          <p:spPr bwMode="auto">
            <a:xfrm>
              <a:off x="9612637" y="6170528"/>
              <a:ext cx="1911427" cy="369332"/>
            </a:xfrm>
            <a:prstGeom prst="rect">
              <a:avLst/>
            </a:prstGeom>
            <a:noFill/>
            <a:ln w="9525">
              <a:noFill/>
              <a:miter lim="800000"/>
            </a:ln>
          </p:spPr>
          <p:txBody>
            <a:bodyPr wrap="square">
              <a:spAutoFit/>
            </a:bodyPr>
            <a:lstStyle/>
            <a:p>
              <a:pPr>
                <a:spcBef>
                  <a:spcPts val="200"/>
                </a:spcBef>
                <a:spcAft>
                  <a:spcPts val="60"/>
                </a:spcAft>
              </a:pPr>
              <a:r>
                <a:rPr lang="zh-CN" altLang="en-US" kern="0" dirty="0">
                  <a:solidFill>
                    <a:srgbClr val="3A7EFF"/>
                  </a:solidFill>
                  <a:latin typeface="微软雅黑" panose="020B0503020204020204" pitchFamily="34" charset="-122"/>
                  <a:ea typeface="微软雅黑" panose="020B0503020204020204" pitchFamily="34" charset="-122"/>
                </a:rPr>
                <a:t>会后做好跟踪</a:t>
              </a:r>
            </a:p>
          </p:txBody>
        </p:sp>
        <p:sp>
          <p:nvSpPr>
            <p:cNvPr id="13" name="TextBox 12"/>
            <p:cNvSpPr txBox="1"/>
            <p:nvPr/>
          </p:nvSpPr>
          <p:spPr>
            <a:xfrm>
              <a:off x="8628686" y="5243102"/>
              <a:ext cx="407810" cy="1569660"/>
            </a:xfrm>
            <a:prstGeom prst="rect">
              <a:avLst/>
            </a:prstGeom>
            <a:noFill/>
          </p:spPr>
          <p:txBody>
            <a:bodyPr wrap="square">
              <a:spAutoFit/>
            </a:bodyPr>
            <a:lstStyle/>
            <a:p>
              <a:pPr>
                <a:defRPr/>
              </a:pPr>
              <a:r>
                <a:rPr lang="en-US" altLang="zh-CN"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rPr>
                <a:t>3</a:t>
              </a:r>
              <a:endParaRPr lang="zh-CN" altLang="en-US" sz="9600" b="1" i="1" dirty="0">
                <a:solidFill>
                  <a:srgbClr val="3A7EFF"/>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16" name="TextBox 15"/>
          <p:cNvSpPr txBox="1"/>
          <p:nvPr/>
        </p:nvSpPr>
        <p:spPr>
          <a:xfrm>
            <a:off x="5015461" y="1268762"/>
            <a:ext cx="6771395" cy="1000851"/>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衡量一个会议是否有成效，</a:t>
            </a:r>
            <a:r>
              <a:rPr lang="zh-CN" altLang="en-US" sz="1600" b="1" dirty="0">
                <a:solidFill>
                  <a:srgbClr val="3A7EFF"/>
                </a:solidFill>
                <a:latin typeface="微软雅黑" panose="020B0503020204020204" pitchFamily="34" charset="-122"/>
                <a:ea typeface="微软雅黑" panose="020B0503020204020204" pitchFamily="34" charset="-122"/>
              </a:rPr>
              <a:t>一是要看会议是否能够形成有效的决策，二是要会后的决策是否能在规定的时间内实现。</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因此，会后的追踪非常重要，会后</a:t>
            </a:r>
            <a:r>
              <a:rPr lang="zh-CN" altLang="en-US" sz="1600" b="1" dirty="0">
                <a:solidFill>
                  <a:srgbClr val="FF0000"/>
                </a:solidFill>
                <a:latin typeface="微软雅黑" panose="020B0503020204020204" pitchFamily="34" charset="-122"/>
                <a:ea typeface="微软雅黑" panose="020B0503020204020204" pitchFamily="34" charset="-122"/>
              </a:rPr>
              <a:t>有追踪，才能把会议的决议形成生产力。</a:t>
            </a:r>
          </a:p>
        </p:txBody>
      </p:sp>
      <p:sp>
        <p:nvSpPr>
          <p:cNvPr id="17" name="TextBox 16"/>
          <p:cNvSpPr txBox="1"/>
          <p:nvPr/>
        </p:nvSpPr>
        <p:spPr>
          <a:xfrm>
            <a:off x="5915383" y="2492898"/>
            <a:ext cx="5871472" cy="752257"/>
          </a:xfrm>
          <a:prstGeom prst="rect">
            <a:avLst/>
          </a:prstGeom>
          <a:noFill/>
        </p:spPr>
        <p:txBody>
          <a:bodyPr wrap="square">
            <a:spAutoFit/>
          </a:bodyPr>
          <a:lstStyle/>
          <a:p>
            <a:pPr>
              <a:lnSpc>
                <a:spcPct val="134000"/>
              </a:lnSpc>
              <a:spcBef>
                <a:spcPts val="600"/>
              </a:spcBef>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）会议记录要明确记录待追踪事项。以下为待</a:t>
            </a:r>
            <a:r>
              <a:rPr lang="en-US" altLang="zh-CN" sz="1600" b="1" dirty="0">
                <a:solidFill>
                  <a:srgbClr val="3A7EFF"/>
                </a:solidFill>
                <a:latin typeface="微软雅黑" panose="020B0503020204020204" pitchFamily="34" charset="-122"/>
                <a:ea typeface="微软雅黑" panose="020B0503020204020204" pitchFamily="34" charset="-122"/>
              </a:rPr>
              <a:t>《××</a:t>
            </a:r>
            <a:r>
              <a:rPr lang="zh-CN" altLang="en-US" sz="1600" b="1" dirty="0">
                <a:solidFill>
                  <a:srgbClr val="3A7EFF"/>
                </a:solidFill>
                <a:latin typeface="微软雅黑" panose="020B0503020204020204" pitchFamily="34" charset="-122"/>
                <a:ea typeface="微软雅黑" panose="020B0503020204020204" pitchFamily="34" charset="-122"/>
              </a:rPr>
              <a:t>会议追踪事项表</a:t>
            </a:r>
            <a:r>
              <a:rPr lang="en-US" altLang="zh-CN" sz="1600" b="1" dirty="0">
                <a:solidFill>
                  <a:srgbClr val="3A7EFF"/>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，可参考：</a:t>
            </a:r>
            <a:endParaRPr lang="zh-CN" altLang="en-US" sz="1600" b="1" dirty="0">
              <a:solidFill>
                <a:srgbClr val="3A7EFF"/>
              </a:solidFill>
              <a:latin typeface="微软雅黑" panose="020B0503020204020204" pitchFamily="34" charset="-122"/>
              <a:ea typeface="微软雅黑" panose="020B0503020204020204" pitchFamily="34" charset="-122"/>
            </a:endParaRPr>
          </a:p>
        </p:txBody>
      </p:sp>
      <p:pic>
        <p:nvPicPr>
          <p:cNvPr id="18" name="Picture 1"/>
          <p:cNvPicPr>
            <a:picLocks noChangeAspect="1" noChangeArrowheads="1"/>
          </p:cNvPicPr>
          <p:nvPr/>
        </p:nvPicPr>
        <p:blipFill rotWithShape="1">
          <a:blip r:embed="rId2" cstate="email"/>
          <a:srcRect r="11484" b="12102"/>
          <a:stretch>
            <a:fillRect/>
          </a:stretch>
        </p:blipFill>
        <p:spPr bwMode="auto">
          <a:xfrm>
            <a:off x="3790845" y="3462651"/>
            <a:ext cx="7828488" cy="1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 fill="hold"/>
                                        <p:tgtEl>
                                          <p:spTgt spid="10"/>
                                        </p:tgtEl>
                                        <p:attrNameLst>
                                          <p:attrName>ppt_x</p:attrName>
                                        </p:attrNameLst>
                                      </p:cBhvr>
                                      <p:tavLst>
                                        <p:tav tm="0">
                                          <p:val>
                                            <p:strVal val="1+#ppt_w/2"/>
                                          </p:val>
                                        </p:tav>
                                        <p:tav tm="100000">
                                          <p:val>
                                            <p:strVal val="#ppt_x"/>
                                          </p:val>
                                        </p:tav>
                                      </p:tavLst>
                                    </p:anim>
                                    <p:anim calcmode="lin" valueType="num">
                                      <p:cBhvr additive="base">
                                        <p:cTn id="8" dur="100" fill="hold"/>
                                        <p:tgtEl>
                                          <p:spTgt spid="10"/>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400"/>
                                  </p:stCondLst>
                                  <p:childTnLst>
                                    <p:set>
                                      <p:cBhvr>
                                        <p:cTn id="10" dur="1" fill="hold">
                                          <p:stCondLst>
                                            <p:cond delay="0"/>
                                          </p:stCondLst>
                                        </p:cTn>
                                        <p:tgtEl>
                                          <p:spTgt spid="16"/>
                                        </p:tgtEl>
                                        <p:attrNameLst>
                                          <p:attrName>style.visibility</p:attrName>
                                        </p:attrNameLst>
                                      </p:cBhvr>
                                      <p:to>
                                        <p:strVal val="visible"/>
                                      </p:to>
                                    </p:set>
                                    <p:animScale>
                                      <p:cBhvr>
                                        <p:cTn id="1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6"/>
                                        </p:tgtEl>
                                        <p:attrNameLst>
                                          <p:attrName>ppt_x</p:attrName>
                                          <p:attrName>ppt_y</p:attrName>
                                        </p:attrNameLst>
                                      </p:cBhvr>
                                    </p:animMotion>
                                    <p:animEffect transition="in" filter="fade">
                                      <p:cBhvr>
                                        <p:cTn id="13" dur="1000"/>
                                        <p:tgtEl>
                                          <p:spTgt spid="16"/>
                                        </p:tgtEl>
                                      </p:cBhvr>
                                    </p:animEffect>
                                  </p:childTnLst>
                                </p:cTn>
                              </p:par>
                              <p:par>
                                <p:cTn id="14" presetID="52" presetClass="entr" presetSubtype="0" fill="hold" grpId="0" nodeType="withEffect">
                                  <p:stCondLst>
                                    <p:cond delay="600"/>
                                  </p:stCondLst>
                                  <p:childTnLst>
                                    <p:set>
                                      <p:cBhvr>
                                        <p:cTn id="15" dur="1" fill="hold">
                                          <p:stCondLst>
                                            <p:cond delay="0"/>
                                          </p:stCondLst>
                                        </p:cTn>
                                        <p:tgtEl>
                                          <p:spTgt spid="17"/>
                                        </p:tgtEl>
                                        <p:attrNameLst>
                                          <p:attrName>style.visibility</p:attrName>
                                        </p:attrNameLst>
                                      </p:cBhvr>
                                      <p:to>
                                        <p:strVal val="visible"/>
                                      </p:to>
                                    </p:set>
                                    <p:animScale>
                                      <p:cBhvr>
                                        <p:cTn id="1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
                                        </p:tgtEl>
                                        <p:attrNameLst>
                                          <p:attrName>ppt_x</p:attrName>
                                          <p:attrName>ppt_y</p:attrName>
                                        </p:attrNameLst>
                                      </p:cBhvr>
                                    </p:animMotion>
                                    <p:animEffect transition="in" filter="fade">
                                      <p:cBhvr>
                                        <p:cTn id="18" dur="1000"/>
                                        <p:tgtEl>
                                          <p:spTgt spid="17"/>
                                        </p:tgtEl>
                                      </p:cBhvr>
                                    </p:animEffect>
                                  </p:childTnLst>
                                </p:cTn>
                              </p:par>
                              <p:par>
                                <p:cTn id="19" presetID="52" presetClass="entr" presetSubtype="0" fill="hold" nodeType="withEffect">
                                  <p:stCondLst>
                                    <p:cond delay="800"/>
                                  </p:stCondLst>
                                  <p:childTnLst>
                                    <p:set>
                                      <p:cBhvr>
                                        <p:cTn id="20" dur="1" fill="hold">
                                          <p:stCondLst>
                                            <p:cond delay="0"/>
                                          </p:stCondLst>
                                        </p:cTn>
                                        <p:tgtEl>
                                          <p:spTgt spid="18"/>
                                        </p:tgtEl>
                                        <p:attrNameLst>
                                          <p:attrName>style.visibility</p:attrName>
                                        </p:attrNameLst>
                                      </p:cBhvr>
                                      <p:to>
                                        <p:strVal val="visible"/>
                                      </p:to>
                                    </p:set>
                                    <p:animScale>
                                      <p:cBhvr>
                                        <p:cTn id="2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
                                        </p:tgtEl>
                                        <p:attrNameLst>
                                          <p:attrName>ppt_x</p:attrName>
                                          <p:attrName>ppt_y</p:attrName>
                                        </p:attrNameLst>
                                      </p:cBhvr>
                                    </p:animMotion>
                                    <p:animEffect transition="in" filter="fad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015461" y="1268762"/>
            <a:ext cx="6771395" cy="1000851"/>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衡量一个会议是否有成效，</a:t>
            </a:r>
            <a:r>
              <a:rPr lang="zh-CN" altLang="en-US" sz="1600" b="1" dirty="0">
                <a:solidFill>
                  <a:srgbClr val="3A7EFF"/>
                </a:solidFill>
                <a:latin typeface="微软雅黑" panose="020B0503020204020204" pitchFamily="34" charset="-122"/>
                <a:ea typeface="微软雅黑" panose="020B0503020204020204" pitchFamily="34" charset="-122"/>
              </a:rPr>
              <a:t>一是要看会议是否能够形成有效的决策，二是要会后的决策是否能在规定的时间内实现。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因此，会后的追踪非常重要，会后</a:t>
            </a:r>
            <a:r>
              <a:rPr lang="zh-CN" altLang="en-US" sz="1600" b="1" dirty="0">
                <a:solidFill>
                  <a:srgbClr val="FF0000"/>
                </a:solidFill>
                <a:latin typeface="微软雅黑" panose="020B0503020204020204" pitchFamily="34" charset="-122"/>
                <a:ea typeface="微软雅黑" panose="020B0503020204020204" pitchFamily="34" charset="-122"/>
              </a:rPr>
              <a:t>有追踪，才能把会议的决议形成生产力。</a:t>
            </a:r>
          </a:p>
        </p:txBody>
      </p:sp>
      <p:sp>
        <p:nvSpPr>
          <p:cNvPr id="20" name="TextBox 19"/>
          <p:cNvSpPr txBox="1"/>
          <p:nvPr/>
        </p:nvSpPr>
        <p:spPr>
          <a:xfrm>
            <a:off x="5915383" y="2492898"/>
            <a:ext cx="5871472" cy="1412181"/>
          </a:xfrm>
          <a:prstGeom prst="rect">
            <a:avLst/>
          </a:prstGeom>
          <a:noFill/>
        </p:spPr>
        <p:txBody>
          <a:bodyPr wrap="square">
            <a:spAutoFit/>
          </a:bodyPr>
          <a:lstStyle/>
          <a:p>
            <a:pPr>
              <a:lnSpc>
                <a:spcPct val="134000"/>
              </a:lnSpc>
              <a:spcBef>
                <a:spcPts val="600"/>
              </a:spcBef>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）会议发起人要指定专人（会议主持人、记录人或其他人员）来追踪待完成工作的进度，并明确指出</a:t>
            </a:r>
            <a:r>
              <a:rPr lang="zh-CN" altLang="en-US" sz="1600" b="1" dirty="0">
                <a:solidFill>
                  <a:srgbClr val="3A7EFF"/>
                </a:solidFill>
                <a:latin typeface="微软雅黑" panose="020B0503020204020204" pitchFamily="34" charset="-122"/>
                <a:ea typeface="微软雅黑" panose="020B0503020204020204" pitchFamily="34" charset="-122"/>
              </a:rPr>
              <a:t>追踪的频率（多久追踪一次）和汇报的频率（多久汇报一次），直至所有事项彻底完成。</a:t>
            </a:r>
          </a:p>
        </p:txBody>
      </p:sp>
      <p:pic>
        <p:nvPicPr>
          <p:cNvPr id="21" name="Picture 2" descr="C:\Documents and Settings\tdz\桌面\新建文件夹\34-1103231J25323.jpg"/>
          <p:cNvPicPr>
            <a:picLocks noChangeAspect="1" noChangeArrowheads="1"/>
          </p:cNvPicPr>
          <p:nvPr/>
        </p:nvPicPr>
        <p:blipFill rotWithShape="1">
          <a:blip r:embed="rId2" cstate="email"/>
          <a:srcRect/>
          <a:stretch>
            <a:fillRect/>
          </a:stretch>
        </p:blipFill>
        <p:spPr bwMode="auto">
          <a:xfrm>
            <a:off x="7140526" y="4060074"/>
            <a:ext cx="4260107" cy="2546500"/>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52" presetClass="entr" presetSubtype="0" fill="hold" grpId="0" nodeType="withEffect">
                                  <p:stCondLst>
                                    <p:cond delay="600"/>
                                  </p:stCondLst>
                                  <p:childTnLst>
                                    <p:set>
                                      <p:cBhvr>
                                        <p:cTn id="11" dur="1" fill="hold">
                                          <p:stCondLst>
                                            <p:cond delay="0"/>
                                          </p:stCondLst>
                                        </p:cTn>
                                        <p:tgtEl>
                                          <p:spTgt spid="20"/>
                                        </p:tgtEl>
                                        <p:attrNameLst>
                                          <p:attrName>style.visibility</p:attrName>
                                        </p:attrNameLst>
                                      </p:cBhvr>
                                      <p:to>
                                        <p:strVal val="visible"/>
                                      </p:to>
                                    </p:set>
                                    <p:animScale>
                                      <p:cBhvr>
                                        <p:cTn id="1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
                                        </p:tgtEl>
                                        <p:attrNameLst>
                                          <p:attrName>ppt_x</p:attrName>
                                          <p:attrName>ppt_y</p:attrName>
                                        </p:attrNameLst>
                                      </p:cBhvr>
                                    </p:animMotion>
                                    <p:animEffect transition="in" filter="fade">
                                      <p:cBhvr>
                                        <p:cTn id="14" dur="1000"/>
                                        <p:tgtEl>
                                          <p:spTgt spid="20"/>
                                        </p:tgtEl>
                                      </p:cBhvr>
                                    </p:animEffect>
                                  </p:childTnLst>
                                </p:cTn>
                              </p:par>
                              <p:par>
                                <p:cTn id="15" presetID="52" presetClass="entr" presetSubtype="0" fill="hold" nodeType="withEffect">
                                  <p:stCondLst>
                                    <p:cond delay="800"/>
                                  </p:stCondLst>
                                  <p:childTnLst>
                                    <p:set>
                                      <p:cBhvr>
                                        <p:cTn id="16" dur="1" fill="hold">
                                          <p:stCondLst>
                                            <p:cond delay="0"/>
                                          </p:stCondLst>
                                        </p:cTn>
                                        <p:tgtEl>
                                          <p:spTgt spid="21"/>
                                        </p:tgtEl>
                                        <p:attrNameLst>
                                          <p:attrName>style.visibility</p:attrName>
                                        </p:attrNameLst>
                                      </p:cBhvr>
                                      <p:to>
                                        <p:strVal val="visible"/>
                                      </p:to>
                                    </p:set>
                                    <p:animScale>
                                      <p:cBhvr>
                                        <p:cTn id="1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1"/>
                                        </p:tgtEl>
                                        <p:attrNameLst>
                                          <p:attrName>ppt_x</p:attrName>
                                          <p:attrName>ppt_y</p:attrName>
                                        </p:attrNameLst>
                                      </p:cBhvr>
                                    </p:animMotion>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5461" y="1268762"/>
            <a:ext cx="6771395" cy="1000851"/>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衡量一个会议是否有成效，</a:t>
            </a:r>
            <a:r>
              <a:rPr lang="zh-CN" altLang="en-US" sz="1600" b="1" dirty="0">
                <a:solidFill>
                  <a:srgbClr val="3A7EFF"/>
                </a:solidFill>
                <a:latin typeface="微软雅黑" panose="020B0503020204020204" pitchFamily="34" charset="-122"/>
                <a:ea typeface="微软雅黑" panose="020B0503020204020204" pitchFamily="34" charset="-122"/>
              </a:rPr>
              <a:t>一是要看会议是否能够形成有效的决策，二是要会后的决策是否能在规定的时间内实现。</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因此，会后的追踪非常重要，会后</a:t>
            </a:r>
            <a:r>
              <a:rPr lang="zh-CN" altLang="en-US" sz="1600" b="1" dirty="0">
                <a:solidFill>
                  <a:srgbClr val="FF0000"/>
                </a:solidFill>
                <a:latin typeface="微软雅黑" panose="020B0503020204020204" pitchFamily="34" charset="-122"/>
                <a:ea typeface="微软雅黑" panose="020B0503020204020204" pitchFamily="34" charset="-122"/>
              </a:rPr>
              <a:t>有追踪，才能把会议的决议形成生产力。</a:t>
            </a:r>
          </a:p>
        </p:txBody>
      </p:sp>
      <p:sp>
        <p:nvSpPr>
          <p:cNvPr id="6" name="TextBox 5"/>
          <p:cNvSpPr txBox="1"/>
          <p:nvPr/>
        </p:nvSpPr>
        <p:spPr>
          <a:xfrm>
            <a:off x="5915383" y="2492896"/>
            <a:ext cx="5871472" cy="2072106"/>
          </a:xfrm>
          <a:prstGeom prst="rect">
            <a:avLst/>
          </a:prstGeom>
          <a:noFill/>
        </p:spPr>
        <p:txBody>
          <a:bodyPr wrap="square">
            <a:spAutoFit/>
          </a:bodyPr>
          <a:lstStyle/>
          <a:p>
            <a:pPr>
              <a:lnSpc>
                <a:spcPct val="134000"/>
              </a:lnSpc>
              <a:spcBef>
                <a:spcPts val="600"/>
              </a:spcBef>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）如是例行会议，可以在下一次会议前，整理出待完成事项表的追踪情况（可在上述表格中，再增加一列</a:t>
            </a:r>
            <a:r>
              <a:rPr lang="zh-CN" altLang="en-US" sz="1600" b="1" dirty="0">
                <a:solidFill>
                  <a:srgbClr val="3A7EFF"/>
                </a:solidFill>
                <a:latin typeface="微软雅黑" panose="020B0503020204020204" pitchFamily="34" charset="-122"/>
                <a:ea typeface="微软雅黑" panose="020B0503020204020204" pitchFamily="34" charset="-122"/>
              </a:rPr>
              <a:t>“至</a:t>
            </a:r>
            <a:r>
              <a:rPr lang="en-US" altLang="zh-CN" sz="1600" b="1" dirty="0">
                <a:solidFill>
                  <a:srgbClr val="3A7EFF"/>
                </a:solidFill>
                <a:latin typeface="微软雅黑" panose="020B0503020204020204" pitchFamily="34" charset="-122"/>
                <a:ea typeface="微软雅黑" panose="020B0503020204020204" pitchFamily="34" charset="-122"/>
              </a:rPr>
              <a:t>×</a:t>
            </a:r>
            <a:r>
              <a:rPr lang="zh-CN" altLang="en-US" sz="1600" b="1" dirty="0">
                <a:solidFill>
                  <a:srgbClr val="3A7EFF"/>
                </a:solidFill>
                <a:latin typeface="微软雅黑" panose="020B0503020204020204" pitchFamily="34" charset="-122"/>
                <a:ea typeface="微软雅黑" panose="020B0503020204020204" pitchFamily="34" charset="-122"/>
              </a:rPr>
              <a:t>月</a:t>
            </a:r>
            <a:r>
              <a:rPr lang="en-US" altLang="zh-CN" sz="1600" b="1" dirty="0">
                <a:solidFill>
                  <a:srgbClr val="3A7EFF"/>
                </a:solidFill>
                <a:latin typeface="微软雅黑" panose="020B0503020204020204" pitchFamily="34" charset="-122"/>
                <a:ea typeface="微软雅黑" panose="020B0503020204020204" pitchFamily="34" charset="-122"/>
              </a:rPr>
              <a:t>×</a:t>
            </a:r>
            <a:r>
              <a:rPr lang="zh-CN" altLang="en-US" sz="1600" b="1" dirty="0">
                <a:solidFill>
                  <a:srgbClr val="3A7EFF"/>
                </a:solidFill>
                <a:latin typeface="微软雅黑" panose="020B0503020204020204" pitchFamily="34" charset="-122"/>
                <a:ea typeface="微软雅黑" panose="020B0503020204020204" pitchFamily="34" charset="-122"/>
              </a:rPr>
              <a:t>日实际完成情况”</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），在例会上公开晒进度，以督促相关人员保质保量地完成任务。同时，此份表格中的已完成事项可删除，未完成事项集中整理后，可作为此次会议的附件再发送给全体与会人员。</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 name="Picture 3" descr="E:\仝德志文件，勿删！\03-参考文档\！PPT图片及版面资源\06-PPT精选插图\12-标签\29EBA45D9FC871B7894C45C38B62C1E1.png"/>
          <p:cNvPicPr>
            <a:picLocks noChangeAspect="1" noChangeArrowheads="1"/>
          </p:cNvPicPr>
          <p:nvPr/>
        </p:nvPicPr>
        <p:blipFill>
          <a:blip r:embed="rId2"/>
          <a:srcRect/>
          <a:stretch>
            <a:fillRect/>
          </a:stretch>
        </p:blipFill>
        <p:spPr bwMode="auto">
          <a:xfrm>
            <a:off x="9049483" y="4408718"/>
            <a:ext cx="2439353"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nodeType="withEffect">
                                  <p:stCondLst>
                                    <p:cond delay="8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3"/>
          <p:cNvGrpSpPr>
            <a:grpSpLocks noChangeAspect="1"/>
          </p:cNvGrpSpPr>
          <p:nvPr/>
        </p:nvGrpSpPr>
        <p:grpSpPr bwMode="auto">
          <a:xfrm>
            <a:off x="10173810" y="6051951"/>
            <a:ext cx="109337" cy="519415"/>
            <a:chOff x="385" y="-748"/>
            <a:chExt cx="1018" cy="4838"/>
          </a:xfrm>
        </p:grpSpPr>
        <p:sp>
          <p:nvSpPr>
            <p:cNvPr id="11"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2" name="Group 45"/>
            <p:cNvGrpSpPr/>
            <p:nvPr/>
          </p:nvGrpSpPr>
          <p:grpSpPr bwMode="auto">
            <a:xfrm flipV="1">
              <a:off x="397" y="-747"/>
              <a:ext cx="994" cy="4837"/>
              <a:chOff x="680" y="-870"/>
              <a:chExt cx="1086" cy="5285"/>
            </a:xfrm>
          </p:grpSpPr>
          <p:sp>
            <p:nvSpPr>
              <p:cNvPr id="16"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7"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3" name="Group 48"/>
            <p:cNvGrpSpPr/>
            <p:nvPr/>
          </p:nvGrpSpPr>
          <p:grpSpPr bwMode="auto">
            <a:xfrm flipV="1">
              <a:off x="511" y="-748"/>
              <a:ext cx="766" cy="4838"/>
              <a:chOff x="680" y="-1656"/>
              <a:chExt cx="1086" cy="6859"/>
            </a:xfrm>
          </p:grpSpPr>
          <p:sp>
            <p:nvSpPr>
              <p:cNvPr id="14"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5"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19" name="弧形2"/>
          <p:cNvSpPr/>
          <p:nvPr/>
        </p:nvSpPr>
        <p:spPr>
          <a:xfrm>
            <a:off x="6499122" y="2754674"/>
            <a:ext cx="3126649" cy="3125428"/>
          </a:xfrm>
          <a:prstGeom prst="blockArc">
            <a:avLst>
              <a:gd name="adj1" fmla="val 5400000"/>
              <a:gd name="adj2" fmla="val 16200000"/>
              <a:gd name="adj3" fmla="val 4642"/>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sp>
        <p:nvSpPr>
          <p:cNvPr id="20" name="弧形1"/>
          <p:cNvSpPr/>
          <p:nvPr/>
        </p:nvSpPr>
        <p:spPr>
          <a:xfrm>
            <a:off x="6499122" y="2754674"/>
            <a:ext cx="3126649" cy="3125428"/>
          </a:xfrm>
          <a:prstGeom prst="blockArc">
            <a:avLst>
              <a:gd name="adj1" fmla="val 16200000"/>
              <a:gd name="adj2" fmla="val 5400000"/>
              <a:gd name="adj3" fmla="val 4642"/>
            </a:avLst>
          </a:pr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sp>
      <p:grpSp>
        <p:nvGrpSpPr>
          <p:cNvPr id="21" name="中心圆"/>
          <p:cNvGrpSpPr/>
          <p:nvPr/>
        </p:nvGrpSpPr>
        <p:grpSpPr>
          <a:xfrm>
            <a:off x="7080747" y="3370004"/>
            <a:ext cx="1931991" cy="1931674"/>
            <a:chOff x="3590682" y="2380117"/>
            <a:chExt cx="1931237" cy="1931674"/>
          </a:xfrm>
        </p:grpSpPr>
        <p:sp>
          <p:nvSpPr>
            <p:cNvPr id="22" name="Oval 19"/>
            <p:cNvSpPr>
              <a:spLocks noChangeArrowheads="1"/>
            </p:cNvSpPr>
            <p:nvPr/>
          </p:nvSpPr>
          <p:spPr bwMode="auto">
            <a:xfrm>
              <a:off x="3590682" y="2380117"/>
              <a:ext cx="1931237" cy="1931674"/>
            </a:xfrm>
            <a:prstGeom prst="ellipse">
              <a:avLst/>
            </a:prstGeom>
            <a:gradFill rotWithShape="1">
              <a:gsLst>
                <a:gs pos="0">
                  <a:srgbClr val="2676FF">
                    <a:lumMod val="60000"/>
                    <a:lumOff val="40000"/>
                  </a:srgbClr>
                </a:gs>
                <a:gs pos="100000">
                  <a:srgbClr val="2676FF"/>
                </a:gs>
              </a:gsLst>
              <a:path path="shape">
                <a:fillToRect l="50000" t="50000" r="50000" b="50000"/>
              </a:path>
            </a:gradFill>
            <a:ln w="9525">
              <a:solidFill>
                <a:srgbClr val="2676FF"/>
              </a:solidFill>
              <a:round/>
            </a:ln>
            <a:effectLst/>
          </p:spPr>
          <p:txBody>
            <a:bodyPr wrap="none" anchor="ctr"/>
            <a:lstStyle/>
            <a:p>
              <a:pPr algn="ctr">
                <a:defRPr/>
              </a:pPr>
              <a:r>
                <a:rPr lang="zh-CN" altLang="en-US" sz="4800" b="1" kern="0" dirty="0">
                  <a:solidFill>
                    <a:srgbClr val="FFFFFF"/>
                  </a:solidFill>
                  <a:latin typeface="Arial" panose="020B0604020202020204" pitchFamily="34" charset="0"/>
                  <a:ea typeface="微软雅黑" panose="020B0503020204020204" pitchFamily="34" charset="-122"/>
                </a:rPr>
                <a:t>会议</a:t>
              </a:r>
            </a:p>
          </p:txBody>
        </p:sp>
        <p:sp>
          <p:nvSpPr>
            <p:cNvPr id="23" name="未知"/>
            <p:cNvSpPr/>
            <p:nvPr/>
          </p:nvSpPr>
          <p:spPr bwMode="auto">
            <a:xfrm>
              <a:off x="3812200" y="2424431"/>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24" name="浅色2"/>
          <p:cNvGrpSpPr/>
          <p:nvPr/>
        </p:nvGrpSpPr>
        <p:grpSpPr>
          <a:xfrm>
            <a:off x="7558540" y="5373913"/>
            <a:ext cx="1007811" cy="1007417"/>
            <a:chOff x="4068292" y="1398844"/>
            <a:chExt cx="1007417" cy="1007417"/>
          </a:xfrm>
        </p:grpSpPr>
        <p:sp>
          <p:nvSpPr>
            <p:cNvPr id="25" name="椭圆 24"/>
            <p:cNvSpPr/>
            <p:nvPr/>
          </p:nvSpPr>
          <p:spPr>
            <a:xfrm>
              <a:off x="4068292" y="1398844"/>
              <a:ext cx="1007417" cy="100741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000" b="1" kern="0" dirty="0">
                  <a:solidFill>
                    <a:srgbClr val="888888"/>
                  </a:solidFill>
                  <a:ea typeface="微软雅黑" panose="020B0503020204020204" pitchFamily="34" charset="-122"/>
                </a:rPr>
                <a:t>习</a:t>
              </a:r>
            </a:p>
          </p:txBody>
        </p:sp>
        <p:sp>
          <p:nvSpPr>
            <p:cNvPr id="26" name="椭圆 10"/>
            <p:cNvSpPr/>
            <p:nvPr/>
          </p:nvSpPr>
          <p:spPr>
            <a:xfrm>
              <a:off x="4215825" y="1546377"/>
              <a:ext cx="712351" cy="712351"/>
            </a:xfrm>
            <a:prstGeom prst="rect">
              <a:avLst/>
            </a:prstGeom>
            <a:noFill/>
            <a:ln>
              <a:noFill/>
            </a:ln>
            <a:effectLst/>
          </p:spPr>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defRPr/>
              </a:pPr>
              <a:endParaRPr lang="zh-CN" altLang="en-US" sz="2200">
                <a:solidFill>
                  <a:sysClr val="window" lastClr="FFFFFF"/>
                </a:solidFill>
                <a:latin typeface="Calibri" panose="020F0502020204030204"/>
                <a:ea typeface="宋体" panose="02010600030101010101" pitchFamily="2" charset="-122"/>
              </a:endParaRPr>
            </a:p>
          </p:txBody>
        </p:sp>
        <p:sp>
          <p:nvSpPr>
            <p:cNvPr id="27" name="未知"/>
            <p:cNvSpPr/>
            <p:nvPr/>
          </p:nvSpPr>
          <p:spPr bwMode="auto">
            <a:xfrm>
              <a:off x="4145130" y="1415449"/>
              <a:ext cx="860257" cy="4197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28" name="浅色1"/>
          <p:cNvGrpSpPr/>
          <p:nvPr/>
        </p:nvGrpSpPr>
        <p:grpSpPr>
          <a:xfrm>
            <a:off x="7558540" y="2300870"/>
            <a:ext cx="1007811" cy="1007417"/>
            <a:chOff x="4068292" y="1398844"/>
            <a:chExt cx="1007417" cy="1007417"/>
          </a:xfrm>
        </p:grpSpPr>
        <p:sp>
          <p:nvSpPr>
            <p:cNvPr id="29" name="椭圆 28"/>
            <p:cNvSpPr/>
            <p:nvPr/>
          </p:nvSpPr>
          <p:spPr>
            <a:xfrm>
              <a:off x="4068292" y="1398844"/>
              <a:ext cx="1007417" cy="100741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000" b="1" kern="0" dirty="0">
                  <a:solidFill>
                    <a:srgbClr val="888888"/>
                  </a:solidFill>
                  <a:ea typeface="微软雅黑" panose="020B0503020204020204" pitchFamily="34" charset="-122"/>
                </a:rPr>
                <a:t>学</a:t>
              </a:r>
            </a:p>
          </p:txBody>
        </p:sp>
        <p:sp>
          <p:nvSpPr>
            <p:cNvPr id="30" name="椭圆 10"/>
            <p:cNvSpPr/>
            <p:nvPr/>
          </p:nvSpPr>
          <p:spPr>
            <a:xfrm>
              <a:off x="4215825" y="1546377"/>
              <a:ext cx="712351" cy="712351"/>
            </a:xfrm>
            <a:prstGeom prst="rect">
              <a:avLst/>
            </a:prstGeom>
            <a:noFill/>
            <a:ln>
              <a:noFill/>
            </a:ln>
            <a:effectLst/>
          </p:spPr>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defRPr/>
              </a:pPr>
              <a:endParaRPr lang="zh-CN" altLang="en-US" sz="2200">
                <a:solidFill>
                  <a:sysClr val="window" lastClr="FFFFFF"/>
                </a:solidFill>
                <a:latin typeface="Calibri" panose="020F0502020204030204"/>
                <a:ea typeface="宋体" panose="02010600030101010101" pitchFamily="2" charset="-122"/>
              </a:endParaRPr>
            </a:p>
          </p:txBody>
        </p:sp>
        <p:sp>
          <p:nvSpPr>
            <p:cNvPr id="31" name="未知"/>
            <p:cNvSpPr/>
            <p:nvPr/>
          </p:nvSpPr>
          <p:spPr bwMode="auto">
            <a:xfrm>
              <a:off x="4145130" y="1415449"/>
              <a:ext cx="860257" cy="4197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32" name="深色2"/>
          <p:cNvGrpSpPr/>
          <p:nvPr/>
        </p:nvGrpSpPr>
        <p:grpSpPr>
          <a:xfrm>
            <a:off x="7562139" y="5373913"/>
            <a:ext cx="1007811" cy="1007417"/>
            <a:chOff x="4071889" y="1398844"/>
            <a:chExt cx="1007417" cy="1007417"/>
          </a:xfrm>
        </p:grpSpPr>
        <p:sp>
          <p:nvSpPr>
            <p:cNvPr id="33" name="椭圆 32"/>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l="50000" t="50000" r="50000" b="50000"/>
              </a:path>
            </a:gradFill>
            <a:ln w="9525">
              <a:solidFill>
                <a:srgbClr val="2676FF"/>
              </a:solidFill>
              <a:round/>
            </a:ln>
            <a:effectLst/>
          </p:spPr>
          <p:txBody>
            <a:bodyPr wrap="none" anchor="ctr"/>
            <a:lstStyle/>
            <a:p>
              <a:pPr algn="ctr" defTabSz="2311400">
                <a:lnSpc>
                  <a:spcPct val="90000"/>
                </a:lnSpc>
                <a:spcBef>
                  <a:spcPct val="0"/>
                </a:spcBef>
                <a:spcAft>
                  <a:spcPct val="35000"/>
                </a:spcAft>
                <a:defRPr/>
              </a:pPr>
              <a:r>
                <a:rPr lang="zh-CN" altLang="en-US" sz="2000" b="1" kern="0" dirty="0">
                  <a:solidFill>
                    <a:srgbClr val="F9F9F9"/>
                  </a:solidFill>
                  <a:latin typeface="微软雅黑" panose="020B0503020204020204" pitchFamily="34" charset="-122"/>
                  <a:ea typeface="微软雅黑" panose="020B0503020204020204" pitchFamily="34" charset="-122"/>
                </a:rPr>
                <a:t>议</a:t>
              </a:r>
            </a:p>
          </p:txBody>
        </p:sp>
        <p:sp>
          <p:nvSpPr>
            <p:cNvPr id="34" name="椭圆 10"/>
            <p:cNvSpPr/>
            <p:nvPr/>
          </p:nvSpPr>
          <p:spPr>
            <a:xfrm>
              <a:off x="4215825" y="1546377"/>
              <a:ext cx="712351" cy="712351"/>
            </a:xfrm>
            <a:prstGeom prst="rect">
              <a:avLst/>
            </a:prstGeom>
            <a:noFill/>
            <a:ln>
              <a:noFill/>
            </a:ln>
            <a:effectLst/>
          </p:spPr>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defRPr/>
              </a:pPr>
              <a:endParaRPr lang="zh-CN" altLang="en-US" sz="2200" kern="0">
                <a:solidFill>
                  <a:sysClr val="window" lastClr="FFFFFF"/>
                </a:solidFill>
                <a:latin typeface="Calibri" panose="020F0502020204030204"/>
                <a:ea typeface="宋体" panose="02010600030101010101" pitchFamily="2" charset="-122"/>
              </a:endParaRPr>
            </a:p>
          </p:txBody>
        </p:sp>
        <p:sp>
          <p:nvSpPr>
            <p:cNvPr id="35" name="未知"/>
            <p:cNvSpPr/>
            <p:nvPr/>
          </p:nvSpPr>
          <p:spPr bwMode="auto">
            <a:xfrm>
              <a:off x="4145130" y="1415449"/>
              <a:ext cx="860257" cy="4197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36" name="深色1"/>
          <p:cNvGrpSpPr/>
          <p:nvPr/>
        </p:nvGrpSpPr>
        <p:grpSpPr>
          <a:xfrm>
            <a:off x="7562139" y="2300870"/>
            <a:ext cx="1007811" cy="1007417"/>
            <a:chOff x="4071889" y="1398844"/>
            <a:chExt cx="1007417" cy="1007417"/>
          </a:xfrm>
        </p:grpSpPr>
        <p:sp>
          <p:nvSpPr>
            <p:cNvPr id="37" name="椭圆 36"/>
            <p:cNvSpPr/>
            <p:nvPr/>
          </p:nvSpPr>
          <p:spPr>
            <a:xfrm>
              <a:off x="4071889" y="1398844"/>
              <a:ext cx="1007417" cy="1007417"/>
            </a:xfrm>
            <a:prstGeom prst="ellipse">
              <a:avLst/>
            </a:prstGeom>
            <a:gradFill rotWithShape="1">
              <a:gsLst>
                <a:gs pos="0">
                  <a:srgbClr val="2676FF">
                    <a:lumMod val="60000"/>
                    <a:lumOff val="40000"/>
                  </a:srgbClr>
                </a:gs>
                <a:gs pos="100000">
                  <a:srgbClr val="2676FF"/>
                </a:gs>
              </a:gsLst>
              <a:path path="shape">
                <a:fillToRect l="50000" t="50000" r="50000" b="50000"/>
              </a:path>
            </a:gradFill>
            <a:ln w="9525">
              <a:solidFill>
                <a:srgbClr val="2676FF"/>
              </a:solidFill>
              <a:round/>
            </a:ln>
            <a:effectLst/>
          </p:spPr>
          <p:txBody>
            <a:bodyPr wrap="none" anchor="ctr"/>
            <a:lstStyle/>
            <a:p>
              <a:pPr algn="ctr" defTabSz="2311400">
                <a:lnSpc>
                  <a:spcPct val="90000"/>
                </a:lnSpc>
                <a:spcBef>
                  <a:spcPct val="0"/>
                </a:spcBef>
                <a:spcAft>
                  <a:spcPct val="35000"/>
                </a:spcAft>
                <a:defRPr/>
              </a:pPr>
              <a:r>
                <a:rPr lang="zh-CN" altLang="en-US" sz="2000" b="1" kern="0" dirty="0">
                  <a:solidFill>
                    <a:srgbClr val="F9F9F9"/>
                  </a:solidFill>
                  <a:latin typeface="微软雅黑" panose="020B0503020204020204" pitchFamily="34" charset="-122"/>
                  <a:ea typeface="微软雅黑" panose="020B0503020204020204" pitchFamily="34" charset="-122"/>
                </a:rPr>
                <a:t>会</a:t>
              </a:r>
            </a:p>
          </p:txBody>
        </p:sp>
        <p:sp>
          <p:nvSpPr>
            <p:cNvPr id="38" name="椭圆 10"/>
            <p:cNvSpPr/>
            <p:nvPr/>
          </p:nvSpPr>
          <p:spPr>
            <a:xfrm>
              <a:off x="4215825" y="1546377"/>
              <a:ext cx="712351" cy="712351"/>
            </a:xfrm>
            <a:prstGeom prst="rect">
              <a:avLst/>
            </a:prstGeom>
            <a:noFill/>
            <a:ln>
              <a:noFill/>
            </a:ln>
            <a:effectLst/>
          </p:spPr>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defRPr/>
              </a:pPr>
              <a:endParaRPr lang="zh-CN" altLang="en-US" sz="2200" kern="0">
                <a:solidFill>
                  <a:sysClr val="window" lastClr="FFFFFF"/>
                </a:solidFill>
                <a:latin typeface="Calibri" panose="020F0502020204030204"/>
                <a:ea typeface="宋体" panose="02010600030101010101" pitchFamily="2" charset="-122"/>
              </a:endParaRPr>
            </a:p>
          </p:txBody>
        </p:sp>
        <p:sp>
          <p:nvSpPr>
            <p:cNvPr id="39" name="未知"/>
            <p:cNvSpPr/>
            <p:nvPr/>
          </p:nvSpPr>
          <p:spPr bwMode="auto">
            <a:xfrm>
              <a:off x="4145130" y="1415449"/>
              <a:ext cx="860257" cy="419761"/>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sp>
        <p:nvSpPr>
          <p:cNvPr id="40" name="TextBox 11"/>
          <p:cNvSpPr txBox="1">
            <a:spLocks noChangeArrowheads="1"/>
          </p:cNvSpPr>
          <p:nvPr/>
        </p:nvSpPr>
        <p:spPr bwMode="auto">
          <a:xfrm flipH="1">
            <a:off x="9461038" y="5810277"/>
            <a:ext cx="1457154" cy="36317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讨论、商议</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8046742" y="6261308"/>
            <a:ext cx="3668076"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Box 11"/>
          <p:cNvSpPr txBox="1">
            <a:spLocks noChangeArrowheads="1"/>
          </p:cNvSpPr>
          <p:nvPr/>
        </p:nvSpPr>
        <p:spPr bwMode="auto">
          <a:xfrm flipH="1">
            <a:off x="9225363" y="2732916"/>
            <a:ext cx="1913166" cy="36317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defRPr/>
            </a:pPr>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聚会、见面、集会</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8107247" y="3217808"/>
            <a:ext cx="3607572"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574735" y="3606117"/>
            <a:ext cx="2924386" cy="886012"/>
          </a:xfrm>
          <a:prstGeom prst="rect">
            <a:avLst/>
          </a:prstGeom>
        </p:spPr>
        <p:txBody>
          <a:bodyPr wrap="square">
            <a:spAutoFit/>
          </a:bodyPr>
          <a:lstStyle/>
          <a:p>
            <a:pPr>
              <a:lnSpc>
                <a:spcPct val="11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会议的意思就是人们聚集在一起，围绕特定主题进行讨论、交流的活动。</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718809" y="1484784"/>
            <a:ext cx="5186601" cy="400110"/>
          </a:xfrm>
          <a:prstGeom prst="rect">
            <a:avLst/>
          </a:prstGeom>
          <a:noFill/>
        </p:spPr>
        <p:txBody>
          <a:bodyPr wrap="square" l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会议是一种群体沟通的方式。</a:t>
            </a:r>
          </a:p>
        </p:txBody>
      </p:sp>
      <p:cxnSp>
        <p:nvCxnSpPr>
          <p:cNvPr id="46" name="直接连接符 45"/>
          <p:cNvCxnSpPr/>
          <p:nvPr/>
        </p:nvCxnSpPr>
        <p:spPr>
          <a:xfrm>
            <a:off x="3502701" y="4581128"/>
            <a:ext cx="3799651"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200"/>
                                        <p:tgtEl>
                                          <p:spTgt spid="4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randombar(horizontal)">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200"/>
                                        <p:tgtEl>
                                          <p:spTgt spid="4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200"/>
                                        <p:tgtEl>
                                          <p:spTgt spid="4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3"/>
          <p:cNvGrpSpPr>
            <a:grpSpLocks noChangeAspect="1"/>
          </p:cNvGrpSpPr>
          <p:nvPr/>
        </p:nvGrpSpPr>
        <p:grpSpPr bwMode="auto">
          <a:xfrm>
            <a:off x="4543164" y="5678828"/>
            <a:ext cx="109337" cy="519415"/>
            <a:chOff x="385" y="-748"/>
            <a:chExt cx="1018" cy="4838"/>
          </a:xfrm>
        </p:grpSpPr>
        <p:sp>
          <p:nvSpPr>
            <p:cNvPr id="48"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49" name="Group 45"/>
            <p:cNvGrpSpPr/>
            <p:nvPr/>
          </p:nvGrpSpPr>
          <p:grpSpPr bwMode="auto">
            <a:xfrm flipV="1">
              <a:off x="397" y="-747"/>
              <a:ext cx="994" cy="4837"/>
              <a:chOff x="680" y="-870"/>
              <a:chExt cx="1086" cy="5285"/>
            </a:xfrm>
          </p:grpSpPr>
          <p:sp>
            <p:nvSpPr>
              <p:cNvPr id="53"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4"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50" name="Group 48"/>
            <p:cNvGrpSpPr/>
            <p:nvPr/>
          </p:nvGrpSpPr>
          <p:grpSpPr bwMode="auto">
            <a:xfrm flipV="1">
              <a:off x="511" y="-748"/>
              <a:ext cx="766" cy="4838"/>
              <a:chOff x="680" y="-1656"/>
              <a:chExt cx="1086" cy="6859"/>
            </a:xfrm>
          </p:grpSpPr>
          <p:sp>
            <p:nvSpPr>
              <p:cNvPr id="51"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2"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55" name="TextBox 54"/>
          <p:cNvSpPr txBox="1"/>
          <p:nvPr/>
        </p:nvSpPr>
        <p:spPr>
          <a:xfrm>
            <a:off x="4006955" y="2200796"/>
            <a:ext cx="3385697" cy="2012859"/>
          </a:xfrm>
          <a:prstGeom prst="rect">
            <a:avLst/>
          </a:prstGeom>
          <a:noFill/>
        </p:spPr>
        <p:txBody>
          <a:bodyPr wrap="square">
            <a:spAutoFit/>
          </a:bodyPr>
          <a:lstStyle/>
          <a:p>
            <a:pPr>
              <a:lnSpc>
                <a:spcPct val="13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人类开会的历史可谓是源远流长。公元前</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2198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年，大禹在浙江绍兴的会稽山召集了全国的部落首领，庆功封爵并商讨全国的财政问题。据说，会稽山原名茅山，因召开此会而更名。</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56" name="TextBox 55"/>
          <p:cNvSpPr txBox="1"/>
          <p:nvPr/>
        </p:nvSpPr>
        <p:spPr>
          <a:xfrm>
            <a:off x="7752831" y="2200796"/>
            <a:ext cx="3986360" cy="1981248"/>
          </a:xfrm>
          <a:prstGeom prst="rect">
            <a:avLst/>
          </a:prstGeom>
          <a:noFill/>
        </p:spPr>
        <p:txBody>
          <a:bodyPr wrap="square">
            <a:spAutoFit/>
          </a:bodyPr>
          <a:lstStyle/>
          <a:p>
            <a:pPr indent="457200">
              <a:lnSpc>
                <a:spcPct val="13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公元前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681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年，齐桓公召集宋、陈、蔡、邾四国，在北杏会盟，首开国际会议的先河。随着齐国国力和国际地位的逐渐升高，齐国召开的国际会议的频率和规模也越来越高。因此，齐桓公也被誉为是“文山会海”的祖师爷。</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57" name="Picture 2" descr="C:\Users\user\Desktop\未标题-1 拷贝.jpg"/>
          <p:cNvPicPr>
            <a:picLocks noChangeAspect="1" noChangeArrowheads="1"/>
          </p:cNvPicPr>
          <p:nvPr/>
        </p:nvPicPr>
        <p:blipFill rotWithShape="1">
          <a:blip r:embed="rId2" cstate="print"/>
          <a:srcRect/>
          <a:stretch>
            <a:fillRect/>
          </a:stretch>
        </p:blipFill>
        <p:spPr bwMode="auto">
          <a:xfrm>
            <a:off x="3814139" y="4883190"/>
            <a:ext cx="7972716" cy="1640365"/>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sp>
        <p:nvSpPr>
          <p:cNvPr id="58" name="矩形 57"/>
          <p:cNvSpPr>
            <a:spLocks noChangeAspect="1"/>
          </p:cNvSpPr>
          <p:nvPr/>
        </p:nvSpPr>
        <p:spPr>
          <a:xfrm>
            <a:off x="3814139" y="1556792"/>
            <a:ext cx="7972716" cy="3096344"/>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pic>
        <p:nvPicPr>
          <p:cNvPr id="59" name="Picture 3" descr="E:\仝德志文件，勿删！\03-参考文档\！PPT图片及版面资源\06-PPT精选插图\12-标签\蓝色上顶.png"/>
          <p:cNvPicPr>
            <a:picLocks noChangeAspect="1" noChangeArrowheads="1"/>
          </p:cNvPicPr>
          <p:nvPr/>
        </p:nvPicPr>
        <p:blipFill>
          <a:blip r:embed="rId3" cstate="email"/>
          <a:srcRect/>
          <a:stretch>
            <a:fillRect/>
          </a:stretch>
        </p:blipFill>
        <p:spPr bwMode="auto">
          <a:xfrm>
            <a:off x="6600255" y="1251473"/>
            <a:ext cx="2177313" cy="1216025"/>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17"/>
          <p:cNvSpPr>
            <a:spLocks noChangeArrowheads="1"/>
          </p:cNvSpPr>
          <p:nvPr/>
        </p:nvSpPr>
        <p:spPr bwMode="auto">
          <a:xfrm>
            <a:off x="6960435" y="1597327"/>
            <a:ext cx="1440723" cy="535531"/>
          </a:xfrm>
          <a:prstGeom prst="rect">
            <a:avLst/>
          </a:prstGeom>
          <a:noFill/>
          <a:ln w="9525">
            <a:noFill/>
            <a:miter lim="800000"/>
          </a:ln>
          <a:effectLst/>
        </p:spPr>
        <p:txBody>
          <a:bodyPr wrap="square">
            <a:spAutoFit/>
          </a:bodyPr>
          <a:lstStyle/>
          <a:p>
            <a:pPr>
              <a:lnSpc>
                <a:spcPct val="120000"/>
              </a:lnSpc>
              <a:defRPr/>
            </a:pPr>
            <a:r>
              <a:rPr lang="zh-CN" altLang="en-US" sz="2400" b="1" dirty="0">
                <a:solidFill>
                  <a:schemeClr val="bg1"/>
                </a:solidFill>
                <a:latin typeface="微软雅黑" panose="020B0503020204020204" pitchFamily="34" charset="-122"/>
                <a:ea typeface="微软雅黑" panose="020B0503020204020204" pitchFamily="34" charset="-122"/>
              </a:rPr>
              <a:t>会议起源</a:t>
            </a: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1000"/>
                                        <p:tgtEl>
                                          <p:spTgt spid="55"/>
                                        </p:tgtEl>
                                      </p:cBhvr>
                                    </p:animEffect>
                                    <p:anim calcmode="lin" valueType="num">
                                      <p:cBhvr>
                                        <p:cTn id="11" dur="1000" fill="hold"/>
                                        <p:tgtEl>
                                          <p:spTgt spid="55"/>
                                        </p:tgtEl>
                                        <p:attrNameLst>
                                          <p:attrName>ppt_x</p:attrName>
                                        </p:attrNameLst>
                                      </p:cBhvr>
                                      <p:tavLst>
                                        <p:tav tm="0">
                                          <p:val>
                                            <p:strVal val="#ppt_x"/>
                                          </p:val>
                                        </p:tav>
                                        <p:tav tm="100000">
                                          <p:val>
                                            <p:strVal val="#ppt_x"/>
                                          </p:val>
                                        </p:tav>
                                      </p:tavLst>
                                    </p:anim>
                                    <p:anim calcmode="lin" valueType="num">
                                      <p:cBhvr>
                                        <p:cTn id="12" dur="1000" fill="hold"/>
                                        <p:tgtEl>
                                          <p:spTgt spid="5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anim calcmode="lin" valueType="num">
                                      <p:cBhvr>
                                        <p:cTn id="16" dur="1000" fill="hold"/>
                                        <p:tgtEl>
                                          <p:spTgt spid="57"/>
                                        </p:tgtEl>
                                        <p:attrNameLst>
                                          <p:attrName>ppt_x</p:attrName>
                                        </p:attrNameLst>
                                      </p:cBhvr>
                                      <p:tavLst>
                                        <p:tav tm="0">
                                          <p:val>
                                            <p:strVal val="#ppt_x"/>
                                          </p:val>
                                        </p:tav>
                                        <p:tav tm="100000">
                                          <p:val>
                                            <p:strVal val="#ppt_x"/>
                                          </p:val>
                                        </p:tav>
                                      </p:tavLst>
                                    </p:anim>
                                    <p:anim calcmode="lin" valueType="num">
                                      <p:cBhvr>
                                        <p:cTn id="17" dur="1000" fill="hold"/>
                                        <p:tgtEl>
                                          <p:spTgt spid="5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3"/>
          <p:cNvGrpSpPr>
            <a:grpSpLocks noChangeAspect="1"/>
          </p:cNvGrpSpPr>
          <p:nvPr/>
        </p:nvGrpSpPr>
        <p:grpSpPr bwMode="auto">
          <a:xfrm>
            <a:off x="4350481" y="5880130"/>
            <a:ext cx="109337" cy="519415"/>
            <a:chOff x="385" y="-748"/>
            <a:chExt cx="1018" cy="4838"/>
          </a:xfrm>
        </p:grpSpPr>
        <p:sp>
          <p:nvSpPr>
            <p:cNvPr id="17"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8" name="Group 45"/>
            <p:cNvGrpSpPr/>
            <p:nvPr/>
          </p:nvGrpSpPr>
          <p:grpSpPr bwMode="auto">
            <a:xfrm flipV="1">
              <a:off x="397" y="-747"/>
              <a:ext cx="994" cy="4837"/>
              <a:chOff x="680" y="-870"/>
              <a:chExt cx="1086" cy="5285"/>
            </a:xfrm>
          </p:grpSpPr>
          <p:sp>
            <p:nvSpPr>
              <p:cNvPr id="22"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3"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19" name="Group 48"/>
            <p:cNvGrpSpPr/>
            <p:nvPr/>
          </p:nvGrpSpPr>
          <p:grpSpPr bwMode="auto">
            <a:xfrm flipV="1">
              <a:off x="511" y="-748"/>
              <a:ext cx="766" cy="4838"/>
              <a:chOff x="680" y="-1656"/>
              <a:chExt cx="1086" cy="6859"/>
            </a:xfrm>
          </p:grpSpPr>
          <p:sp>
            <p:nvSpPr>
              <p:cNvPr id="20"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1"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24" name="矩形 23"/>
          <p:cNvSpPr>
            <a:spLocks noChangeAspect="1"/>
          </p:cNvSpPr>
          <p:nvPr/>
        </p:nvSpPr>
        <p:spPr>
          <a:xfrm>
            <a:off x="3621455" y="1758094"/>
            <a:ext cx="4370910" cy="4623234"/>
          </a:xfrm>
          <a:prstGeom prst="rect">
            <a:avLst/>
          </a:prstGeom>
          <a:ln>
            <a:solidFill>
              <a:srgbClr val="0883C8"/>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pic>
        <p:nvPicPr>
          <p:cNvPr id="25" name="Picture 5" descr="E:\仝德志文件，勿删！\03-参考文档\！PPT图片及版面资源\06-PPT精选插图\12-标签\蓝色燕尾02.png"/>
          <p:cNvPicPr>
            <a:picLocks noChangeAspect="1" noChangeArrowheads="1"/>
          </p:cNvPicPr>
          <p:nvPr/>
        </p:nvPicPr>
        <p:blipFill>
          <a:blip r:embed="rId2" cstate="email"/>
          <a:srcRect/>
          <a:stretch>
            <a:fillRect/>
          </a:stretch>
        </p:blipFill>
        <p:spPr bwMode="auto">
          <a:xfrm>
            <a:off x="3119319" y="1845781"/>
            <a:ext cx="2809781" cy="56038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7"/>
          <p:cNvSpPr>
            <a:spLocks noChangeArrowheads="1"/>
          </p:cNvSpPr>
          <p:nvPr/>
        </p:nvSpPr>
        <p:spPr bwMode="auto">
          <a:xfrm>
            <a:off x="3643653" y="1890029"/>
            <a:ext cx="2041479" cy="387798"/>
          </a:xfrm>
          <a:prstGeom prst="rect">
            <a:avLst/>
          </a:prstGeom>
          <a:noFill/>
          <a:ln w="9525">
            <a:noFill/>
            <a:miter lim="800000"/>
          </a:ln>
          <a:effectLst/>
        </p:spPr>
        <p:txBody>
          <a:bodyPr wrap="square">
            <a:spAutoFit/>
          </a:bodyPr>
          <a:lstStyle/>
          <a:p>
            <a:pPr>
              <a:lnSpc>
                <a:spcPct val="120000"/>
              </a:lnSpc>
              <a:defRPr/>
            </a:pPr>
            <a:r>
              <a:rPr lang="zh-CN" altLang="en-US" sz="1600" b="1" dirty="0">
                <a:solidFill>
                  <a:schemeClr val="bg1"/>
                </a:solidFill>
                <a:latin typeface="微软雅黑" panose="020B0503020204020204" pitchFamily="34" charset="-122"/>
                <a:ea typeface="微软雅黑" panose="020B0503020204020204" pitchFamily="34" charset="-122"/>
              </a:rPr>
              <a:t>中国的会有多少</a:t>
            </a:r>
          </a:p>
        </p:txBody>
      </p:sp>
      <p:sp>
        <p:nvSpPr>
          <p:cNvPr id="27" name="TextBox 26"/>
          <p:cNvSpPr txBox="1"/>
          <p:nvPr/>
        </p:nvSpPr>
        <p:spPr>
          <a:xfrm>
            <a:off x="3691952" y="2334158"/>
            <a:ext cx="4156341" cy="1303690"/>
          </a:xfrm>
          <a:prstGeom prst="rect">
            <a:avLst/>
          </a:prstGeom>
          <a:noFill/>
        </p:spPr>
        <p:txBody>
          <a:bodyPr wrap="square">
            <a:spAutoFit/>
          </a:bodyPr>
          <a:lstStyle/>
          <a:p>
            <a:pPr>
              <a:lnSpc>
                <a:spcPct val="123000"/>
              </a:lnSpc>
              <a:defRPr/>
            </a:pPr>
            <a:r>
              <a:rPr lang="zh-CN" altLang="en-US" sz="1600" b="1" dirty="0">
                <a:solidFill>
                  <a:srgbClr val="00B0F0"/>
                </a:solidFill>
                <a:latin typeface="微软雅黑" panose="020B0503020204020204" pitchFamily="34" charset="-122"/>
                <a:ea typeface="微软雅黑" panose="020B0503020204020204" pitchFamily="34" charset="-122"/>
              </a:rPr>
              <a:t>整个世界在某种程度上说是一个时时处处充满会议的世界。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中国的会有多少？从中央到地方一年要开多少会？这是一个无法统计的数字。</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28" name="TextBox 27"/>
          <p:cNvSpPr txBox="1"/>
          <p:nvPr/>
        </p:nvSpPr>
        <p:spPr>
          <a:xfrm>
            <a:off x="3691952" y="3806803"/>
            <a:ext cx="4156341" cy="2515047"/>
          </a:xfrm>
          <a:prstGeom prst="rect">
            <a:avLst/>
          </a:prstGeom>
          <a:noFill/>
        </p:spPr>
        <p:txBody>
          <a:bodyPr wrap="square">
            <a:spAutoFit/>
          </a:bodyPr>
          <a:lstStyle/>
          <a:p>
            <a:pPr>
              <a:lnSpc>
                <a:spcPct val="123000"/>
              </a:lnSpc>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现代快报</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》2005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日报道了来自会议市场上的信息：</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1999</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 北京只有一二百家服务于会展的专业公司，而</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2005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年竟达到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4000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家以上。会议养活了如此之多的服务公司，形成了滋生腐败的温床。</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年，中国首个</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中国会议蓝皮书</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在京发布，蓝皮书指出，目前我国每年举办的各种会议多达几千万个，年均增长</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29" name="Picture 2" descr="C:\Documents and Settings\tdz\桌面\新建文件夹\iwp2sl.jpg"/>
          <p:cNvPicPr>
            <a:picLocks noChangeAspect="1" noChangeArrowheads="1"/>
          </p:cNvPicPr>
          <p:nvPr/>
        </p:nvPicPr>
        <p:blipFill rotWithShape="1">
          <a:blip r:embed="rId3" cstate="screen"/>
          <a:srcRect/>
          <a:stretch>
            <a:fillRect/>
          </a:stretch>
        </p:blipFill>
        <p:spPr bwMode="auto">
          <a:xfrm>
            <a:off x="8360208" y="1758094"/>
            <a:ext cx="3354610" cy="4623234"/>
          </a:xfrm>
          <a:prstGeom prst="rect">
            <a:avLst/>
          </a:prstGeom>
          <a:noFill/>
          <a:ln>
            <a:solidFill>
              <a:srgbClr val="0883C8"/>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52" presetClass="entr" presetSubtype="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Scale>
                                      <p:cBhvr>
                                        <p:cTn id="1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7"/>
                                        </p:tgtEl>
                                        <p:attrNameLst>
                                          <p:attrName>ppt_x</p:attrName>
                                          <p:attrName>ppt_y</p:attrName>
                                        </p:attrNameLst>
                                      </p:cBhvr>
                                    </p:animMotion>
                                    <p:animEffect transition="in" filter="fade">
                                      <p:cBhvr>
                                        <p:cTn id="12" dur="1000"/>
                                        <p:tgtEl>
                                          <p:spTgt spid="27"/>
                                        </p:tgtEl>
                                      </p:cBhvr>
                                    </p:animEffect>
                                  </p:childTnLst>
                                </p:cTn>
                              </p:par>
                              <p:par>
                                <p:cTn id="13" presetID="52" presetClass="entr" presetSubtype="0" fill="hold" grpId="0" nodeType="withEffect">
                                  <p:stCondLst>
                                    <p:cond delay="600"/>
                                  </p:stCondLst>
                                  <p:childTnLst>
                                    <p:set>
                                      <p:cBhvr>
                                        <p:cTn id="14" dur="1" fill="hold">
                                          <p:stCondLst>
                                            <p:cond delay="0"/>
                                          </p:stCondLst>
                                        </p:cTn>
                                        <p:tgtEl>
                                          <p:spTgt spid="28"/>
                                        </p:tgtEl>
                                        <p:attrNameLst>
                                          <p:attrName>style.visibility</p:attrName>
                                        </p:attrNameLst>
                                      </p:cBhvr>
                                      <p:to>
                                        <p:strVal val="visible"/>
                                      </p:to>
                                    </p:set>
                                    <p:animScale>
                                      <p:cBhvr>
                                        <p:cTn id="15"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8"/>
                                        </p:tgtEl>
                                        <p:attrNameLst>
                                          <p:attrName>ppt_x</p:attrName>
                                          <p:attrName>ppt_y</p:attrName>
                                        </p:attrNameLst>
                                      </p:cBhvr>
                                    </p:animMotion>
                                    <p:animEffect transition="in" filter="fade">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3"/>
          <p:cNvGrpSpPr>
            <a:grpSpLocks noChangeAspect="1"/>
          </p:cNvGrpSpPr>
          <p:nvPr/>
        </p:nvGrpSpPr>
        <p:grpSpPr bwMode="auto">
          <a:xfrm>
            <a:off x="4255019" y="5631017"/>
            <a:ext cx="109337" cy="519415"/>
            <a:chOff x="385" y="-748"/>
            <a:chExt cx="1018" cy="4838"/>
          </a:xfrm>
        </p:grpSpPr>
        <p:sp>
          <p:nvSpPr>
            <p:cNvPr id="31" name="AutoShape 44"/>
            <p:cNvSpPr>
              <a:spLocks noChangeArrowheads="1"/>
            </p:cNvSpPr>
            <p:nvPr/>
          </p:nvSpPr>
          <p:spPr bwMode="auto">
            <a:xfrm flipV="1">
              <a:off x="385" y="-748"/>
              <a:ext cx="1018" cy="4837"/>
            </a:xfrm>
            <a:custGeom>
              <a:avLst/>
              <a:gdLst>
                <a:gd name="G0" fmla="+- 10248 0 0"/>
                <a:gd name="G1" fmla="+- 21600 0 10248"/>
                <a:gd name="G2" fmla="+- 21600 0 102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48" y="10800"/>
                  </a:moveTo>
                  <a:cubicBezTo>
                    <a:pt x="10248" y="11105"/>
                    <a:pt x="10495" y="11352"/>
                    <a:pt x="10800" y="11352"/>
                  </a:cubicBezTo>
                  <a:cubicBezTo>
                    <a:pt x="11105" y="11352"/>
                    <a:pt x="11352" y="11105"/>
                    <a:pt x="11352" y="10800"/>
                  </a:cubicBezTo>
                  <a:cubicBezTo>
                    <a:pt x="11352" y="10495"/>
                    <a:pt x="11105" y="10248"/>
                    <a:pt x="10800" y="10248"/>
                  </a:cubicBezTo>
                  <a:cubicBezTo>
                    <a:pt x="10495" y="10248"/>
                    <a:pt x="10248" y="10495"/>
                    <a:pt x="10248"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32" name="Group 45"/>
            <p:cNvGrpSpPr/>
            <p:nvPr/>
          </p:nvGrpSpPr>
          <p:grpSpPr bwMode="auto">
            <a:xfrm flipV="1">
              <a:off x="397" y="-747"/>
              <a:ext cx="994" cy="4837"/>
              <a:chOff x="680" y="-870"/>
              <a:chExt cx="1086" cy="5285"/>
            </a:xfrm>
          </p:grpSpPr>
          <p:sp>
            <p:nvSpPr>
              <p:cNvPr id="36" name="AutoShape 46"/>
              <p:cNvSpPr>
                <a:spLocks noChangeArrowheads="1"/>
              </p:cNvSpPr>
              <p:nvPr/>
            </p:nvSpPr>
            <p:spPr bwMode="auto">
              <a:xfrm>
                <a:off x="680" y="-870"/>
                <a:ext cx="1086" cy="5285"/>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7" name="AutoShape 47"/>
              <p:cNvSpPr>
                <a:spLocks noChangeArrowheads="1"/>
              </p:cNvSpPr>
              <p:nvPr/>
            </p:nvSpPr>
            <p:spPr bwMode="auto">
              <a:xfrm>
                <a:off x="710" y="-870"/>
                <a:ext cx="1026" cy="5285"/>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nvGrpSpPr>
            <p:cNvPr id="33" name="Group 48"/>
            <p:cNvGrpSpPr/>
            <p:nvPr/>
          </p:nvGrpSpPr>
          <p:grpSpPr bwMode="auto">
            <a:xfrm flipV="1">
              <a:off x="511" y="-748"/>
              <a:ext cx="766" cy="4838"/>
              <a:chOff x="680" y="-1656"/>
              <a:chExt cx="1086" cy="6859"/>
            </a:xfrm>
          </p:grpSpPr>
          <p:sp>
            <p:nvSpPr>
              <p:cNvPr id="34" name="AutoShape 49"/>
              <p:cNvSpPr>
                <a:spLocks noChangeArrowheads="1"/>
              </p:cNvSpPr>
              <p:nvPr/>
            </p:nvSpPr>
            <p:spPr bwMode="auto">
              <a:xfrm>
                <a:off x="680" y="-1656"/>
                <a:ext cx="1086" cy="6858"/>
              </a:xfrm>
              <a:custGeom>
                <a:avLst/>
                <a:gdLst>
                  <a:gd name="G0" fmla="+- 1134 0 0"/>
                  <a:gd name="G1" fmla="+- 21600 0 1134"/>
                  <a:gd name="G2" fmla="+- 21600 0 113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34" y="10800"/>
                    </a:moveTo>
                    <a:cubicBezTo>
                      <a:pt x="1134" y="16138"/>
                      <a:pt x="5462" y="20466"/>
                      <a:pt x="10800" y="20466"/>
                    </a:cubicBezTo>
                    <a:cubicBezTo>
                      <a:pt x="16138" y="20466"/>
                      <a:pt x="20466" y="16138"/>
                      <a:pt x="20466" y="10800"/>
                    </a:cubicBezTo>
                    <a:cubicBezTo>
                      <a:pt x="20466" y="5462"/>
                      <a:pt x="16138" y="1134"/>
                      <a:pt x="10800" y="1134"/>
                    </a:cubicBezTo>
                    <a:cubicBezTo>
                      <a:pt x="5462" y="1134"/>
                      <a:pt x="1134" y="5462"/>
                      <a:pt x="1134" y="10800"/>
                    </a:cubicBezTo>
                    <a:close/>
                  </a:path>
                </a:pathLst>
              </a:custGeom>
              <a:gradFill rotWithShape="1">
                <a:gsLst>
                  <a:gs pos="0">
                    <a:schemeClr val="bg2">
                      <a:alpha val="80000"/>
                    </a:schemeClr>
                  </a:gs>
                  <a:gs pos="100000">
                    <a:schemeClr val="bg1">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5" name="AutoShape 50"/>
              <p:cNvSpPr>
                <a:spLocks noChangeArrowheads="1"/>
              </p:cNvSpPr>
              <p:nvPr/>
            </p:nvSpPr>
            <p:spPr bwMode="auto">
              <a:xfrm>
                <a:off x="710" y="-1656"/>
                <a:ext cx="1026" cy="6859"/>
              </a:xfrm>
              <a:custGeom>
                <a:avLst/>
                <a:gdLst>
                  <a:gd name="G0" fmla="+- 863 0 0"/>
                  <a:gd name="G1" fmla="+- 21600 0 863"/>
                  <a:gd name="G2" fmla="+- 21600 0 86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3" y="10800"/>
                    </a:moveTo>
                    <a:cubicBezTo>
                      <a:pt x="863" y="16288"/>
                      <a:pt x="5312" y="20737"/>
                      <a:pt x="10800" y="20737"/>
                    </a:cubicBezTo>
                    <a:cubicBezTo>
                      <a:pt x="16288" y="20737"/>
                      <a:pt x="20737" y="16288"/>
                      <a:pt x="20737" y="10800"/>
                    </a:cubicBezTo>
                    <a:cubicBezTo>
                      <a:pt x="20737" y="5312"/>
                      <a:pt x="16288" y="863"/>
                      <a:pt x="10800" y="863"/>
                    </a:cubicBezTo>
                    <a:cubicBezTo>
                      <a:pt x="5312" y="863"/>
                      <a:pt x="863" y="5312"/>
                      <a:pt x="863" y="10800"/>
                    </a:cubicBezTo>
                    <a:close/>
                  </a:path>
                </a:pathLst>
              </a:custGeom>
              <a:gradFill rotWithShape="1">
                <a:gsLst>
                  <a:gs pos="0">
                    <a:schemeClr val="bg1">
                      <a:alpha val="80000"/>
                    </a:schemeClr>
                  </a:gs>
                  <a:gs pos="100000">
                    <a:schemeClr val="bg2">
                      <a:alpha val="80000"/>
                    </a:schemeClr>
                  </a:gs>
                </a:gsLst>
                <a:lin ang="5400000" scaled="1"/>
              </a:gradFill>
              <a:ln w="9525">
                <a:solidFill>
                  <a:schemeClr val="bg2"/>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grpSp>
      <p:sp>
        <p:nvSpPr>
          <p:cNvPr id="38" name="TextBox 37"/>
          <p:cNvSpPr txBox="1"/>
          <p:nvPr/>
        </p:nvSpPr>
        <p:spPr>
          <a:xfrm>
            <a:off x="3331429" y="1312998"/>
            <a:ext cx="4277330" cy="2212209"/>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在白领中，会议恐惧症已经不是个新词儿了。对于现在很多商政人士而言，在会议室里度过一天已经是一件司空见惯的事，似乎每天都有开不完的会。</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年，中国青年报社会调查中心通过民意中国网和网易新闻中心，对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2223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人进行的一项调查显示，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53.6</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％的人表示自己在日常工作中参加的会议过多。</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39" name="TextBox 38"/>
          <p:cNvSpPr txBox="1"/>
          <p:nvPr/>
        </p:nvSpPr>
        <p:spPr>
          <a:xfrm>
            <a:off x="7752832" y="1312998"/>
            <a:ext cx="4106059" cy="2212209"/>
          </a:xfrm>
          <a:prstGeom prst="rect">
            <a:avLst/>
          </a:prstGeom>
          <a:noFill/>
        </p:spPr>
        <p:txBody>
          <a:bodyPr wrap="square">
            <a:spAutoFit/>
          </a:bodyPr>
          <a:lstStyle/>
          <a:p>
            <a:pPr>
              <a:lnSpc>
                <a:spcPct val="123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具体而言，</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57.4</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％的人每星期平均开会</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次以上。受访者中，</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40.8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％的人是企业职员，</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的人是事业单位员工，</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12.9</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％的人是政府机关工作人员。另外，只有不到三成的白领认为自己参加的会议有意义，而剩余的大多数白领均表示厌烦开会，甚至有人为此变成职场“恐会族”。</a:t>
            </a:r>
            <a:endParaRPr lang="zh-CN" altLang="en-US" sz="1600" dirty="0">
              <a:solidFill>
                <a:schemeClr val="tx1">
                  <a:lumMod val="65000"/>
                  <a:lumOff val="35000"/>
                </a:schemeClr>
              </a:solidFill>
              <a:latin typeface="Arial" panose="020B0604020202020204" pitchFamily="34" charset="0"/>
              <a:ea typeface="宋体" panose="02010600030101010101" pitchFamily="2" charset="-122"/>
            </a:endParaRPr>
          </a:p>
        </p:txBody>
      </p:sp>
      <p:pic>
        <p:nvPicPr>
          <p:cNvPr id="40" name="Picture 2" descr="C:\Documents and Settings\tdz\Local Settings\Temp\SoEasy\EF42572CD0959C7DEBB42E05CFD50A62.jpg"/>
          <p:cNvPicPr>
            <a:picLocks noChangeAspect="1" noChangeArrowheads="1"/>
          </p:cNvPicPr>
          <p:nvPr/>
        </p:nvPicPr>
        <p:blipFill rotWithShape="1">
          <a:blip r:embed="rId2" cstate="email"/>
          <a:srcRect/>
          <a:stretch>
            <a:fillRect/>
          </a:stretch>
        </p:blipFill>
        <p:spPr bwMode="auto">
          <a:xfrm>
            <a:off x="3331430" y="3741231"/>
            <a:ext cx="8427865" cy="2784115"/>
          </a:xfrm>
          <a:prstGeom prst="rect">
            <a:avLst/>
          </a:prstGeom>
          <a:noFill/>
          <a:ln>
            <a:solidFill>
              <a:srgbClr val="0883C8"/>
            </a:solidFill>
          </a:ln>
          <a:extLst>
            <a:ext uri="{909E8E84-426E-40DD-AFC4-6F175D3DCCD1}">
              <a14:hiddenFill xmlns:a14="http://schemas.microsoft.com/office/drawing/2010/main">
                <a:solidFill>
                  <a:srgbClr val="FFFFFF"/>
                </a:solidFill>
              </a14:hiddenFill>
            </a:ext>
          </a:extLst>
        </p:spPr>
      </p:pic>
      <p:pic>
        <p:nvPicPr>
          <p:cNvPr id="41" name="Picture 2" descr="E:\仝德志文件，勿删！\03-参考文档\！PPT图片及版面资源\06-PPT精选插图\05-头像\1000mb.ru (24).png"/>
          <p:cNvPicPr>
            <a:picLocks noChangeAspect="1" noChangeArrowheads="1"/>
          </p:cNvPicPr>
          <p:nvPr/>
        </p:nvPicPr>
        <p:blipFill>
          <a:blip r:embed="rId3"/>
          <a:srcRect/>
          <a:stretch>
            <a:fillRect/>
          </a:stretch>
        </p:blipFill>
        <p:spPr bwMode="auto">
          <a:xfrm>
            <a:off x="10531355" y="3170101"/>
            <a:ext cx="1219676"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1.66667E-6 -1.19861 L 1.66667E-6 1.6763E-6 L 0.00035 -0.12162 L 1.66667E-6 1.6763E-6 " pathEditMode="relative" rAng="0" ptsTypes="AAAA">
                                      <p:cBhvr>
                                        <p:cTn id="22" dur="600" fill="hold"/>
                                        <p:tgtEl>
                                          <p:spTgt spid="41"/>
                                        </p:tgtEl>
                                        <p:attrNameLst>
                                          <p:attrName>ppt_x</p:attrName>
                                          <p:attrName>ppt_y</p:attrName>
                                        </p:attrNameLst>
                                      </p:cBhvr>
                                      <p:rCtr x="0" y="5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示 13"/>
          <p:cNvGraphicFramePr/>
          <p:nvPr/>
        </p:nvGraphicFramePr>
        <p:xfrm>
          <a:off x="4405868" y="2060848"/>
          <a:ext cx="648325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3829580" y="1340768"/>
            <a:ext cx="5186601" cy="400110"/>
          </a:xfrm>
          <a:prstGeom prst="rect">
            <a:avLst/>
          </a:prstGeom>
          <a:noFill/>
        </p:spPr>
        <p:txBody>
          <a:bodyPr wrap="square" lIns="0" rtlCol="0">
            <a:spAutoFit/>
          </a:bodyPr>
          <a:lstStyle/>
          <a:p>
            <a:r>
              <a:rPr lang="zh-CN" altLang="en-US" sz="2000" b="1" dirty="0">
                <a:solidFill>
                  <a:srgbClr val="00B0F0"/>
                </a:solidFill>
                <a:latin typeface="微软雅黑" panose="020B0503020204020204" pitchFamily="34" charset="-122"/>
                <a:ea typeface="微软雅黑" panose="020B0503020204020204" pitchFamily="34" charset="-122"/>
              </a:rPr>
              <a:t>先请各位管理者思考一下？</a:t>
            </a:r>
          </a:p>
        </p:txBody>
      </p:sp>
      <p:sp>
        <p:nvSpPr>
          <p:cNvPr id="16" name="TextBox 15"/>
          <p:cNvSpPr txBox="1"/>
          <p:nvPr/>
        </p:nvSpPr>
        <p:spPr>
          <a:xfrm>
            <a:off x="6600254" y="6125234"/>
            <a:ext cx="5186601" cy="400110"/>
          </a:xfrm>
          <a:prstGeom prst="rect">
            <a:avLst/>
          </a:prstGeom>
          <a:noFill/>
        </p:spPr>
        <p:txBody>
          <a:bodyPr wrap="square" lIns="0" rtlCol="0">
            <a:spAutoFit/>
          </a:bodyPr>
          <a:lstStyle/>
          <a:p>
            <a:pPr algn="r"/>
            <a:r>
              <a:rPr lang="zh-CN" altLang="en-US" sz="2000" b="1" dirty="0">
                <a:solidFill>
                  <a:srgbClr val="00B0F0"/>
                </a:solidFill>
                <a:latin typeface="微软雅黑" panose="020B0503020204020204" pitchFamily="34" charset="-122"/>
                <a:ea typeface="微软雅黑" panose="020B0503020204020204" pitchFamily="34" charset="-122"/>
              </a:rPr>
              <a:t>您答对了吗？</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 fill="hold"/>
                                        <p:tgtEl>
                                          <p:spTgt spid="15"/>
                                        </p:tgtEl>
                                        <p:attrNameLst>
                                          <p:attrName>ppt_x</p:attrName>
                                        </p:attrNameLst>
                                      </p:cBhvr>
                                      <p:tavLst>
                                        <p:tav tm="0">
                                          <p:val>
                                            <p:strVal val="0-#ppt_w/2"/>
                                          </p:val>
                                        </p:tav>
                                        <p:tav tm="100000">
                                          <p:val>
                                            <p:strVal val="#ppt_x"/>
                                          </p:val>
                                        </p:tav>
                                      </p:tavLst>
                                    </p:anim>
                                    <p:anim calcmode="lin" valueType="num">
                                      <p:cBhvr additive="base">
                                        <p:cTn id="8" dur="2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500"/>
                                        <p:tgtEl>
                                          <p:spTgt spid="14"/>
                                        </p:tgtEl>
                                      </p:cBhvr>
                                    </p:animEffect>
                                  </p:childTnLst>
                                </p:cTn>
                              </p:par>
                            </p:childTnLst>
                          </p:cTn>
                        </p:par>
                        <p:par>
                          <p:cTn id="13" fill="hold">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00" fill="hold"/>
                                        <p:tgtEl>
                                          <p:spTgt spid="16"/>
                                        </p:tgtEl>
                                        <p:attrNameLst>
                                          <p:attrName>ppt_x</p:attrName>
                                        </p:attrNameLst>
                                      </p:cBhvr>
                                      <p:tavLst>
                                        <p:tav tm="0">
                                          <p:val>
                                            <p:strVal val="0-#ppt_w/2"/>
                                          </p:val>
                                        </p:tav>
                                        <p:tav tm="100000">
                                          <p:val>
                                            <p:strVal val="#ppt_x"/>
                                          </p:val>
                                        </p:tav>
                                      </p:tavLst>
                                    </p:anim>
                                    <p:anim calcmode="lin" valueType="num">
                                      <p:cBhvr additive="base">
                                        <p:cTn id="17" dur="2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E:\仝德志文件，勿删！\03-参考文档\！PPT图片及版面资源\06-PPT精选插图\12-标签\ED82A00EE6AD1E273AC63925E4D762EE.png"/>
          <p:cNvPicPr>
            <a:picLocks noChangeAspect="1" noChangeArrowheads="1"/>
          </p:cNvPicPr>
          <p:nvPr/>
        </p:nvPicPr>
        <p:blipFill>
          <a:blip r:embed="rId2"/>
          <a:srcRect/>
          <a:stretch>
            <a:fillRect/>
          </a:stretch>
        </p:blipFill>
        <p:spPr bwMode="auto">
          <a:xfrm>
            <a:off x="3215036" y="1531617"/>
            <a:ext cx="1991503"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E:\仝德志文件，勿删！\03-参考文档\！PPT图片及版面资源\06-PPT精选插图\05-头像\问号01.png"/>
          <p:cNvPicPr>
            <a:picLocks noChangeAspect="1" noChangeArrowheads="1"/>
          </p:cNvPicPr>
          <p:nvPr/>
        </p:nvPicPr>
        <p:blipFill>
          <a:blip r:embed="rId3" cstate="email"/>
          <a:srcRect/>
          <a:stretch>
            <a:fillRect/>
          </a:stretch>
        </p:blipFill>
        <p:spPr bwMode="auto">
          <a:xfrm>
            <a:off x="3058519" y="3784724"/>
            <a:ext cx="1945447" cy="15113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17"/>
          <p:cNvSpPr>
            <a:spLocks noChangeArrowheads="1"/>
          </p:cNvSpPr>
          <p:nvPr/>
        </p:nvSpPr>
        <p:spPr bwMode="auto">
          <a:xfrm>
            <a:off x="3456653" y="2025656"/>
            <a:ext cx="1703358" cy="683264"/>
          </a:xfrm>
          <a:prstGeom prst="rect">
            <a:avLst/>
          </a:prstGeom>
          <a:noFill/>
          <a:ln w="9525">
            <a:noFill/>
            <a:miter lim="800000"/>
          </a:ln>
          <a:effectLst/>
        </p:spPr>
        <p:txBody>
          <a:bodyPr wrap="square">
            <a:spAutoFit/>
          </a:bodyPr>
          <a:lstStyle/>
          <a:p>
            <a:pPr>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rPr>
              <a:t>啥时该开会？啥时不需要开会？</a:t>
            </a:r>
          </a:p>
        </p:txBody>
      </p:sp>
      <p:grpSp>
        <p:nvGrpSpPr>
          <p:cNvPr id="33" name="文本5"/>
          <p:cNvGrpSpPr/>
          <p:nvPr/>
        </p:nvGrpSpPr>
        <p:grpSpPr>
          <a:xfrm>
            <a:off x="7321094" y="4653192"/>
            <a:ext cx="4321688" cy="504000"/>
            <a:chOff x="3529421" y="3768228"/>
            <a:chExt cx="2578139" cy="521890"/>
          </a:xfrm>
        </p:grpSpPr>
        <p:sp>
          <p:nvSpPr>
            <p:cNvPr id="34" name="任意多边形 33"/>
            <p:cNvSpPr/>
            <p:nvPr/>
          </p:nvSpPr>
          <p:spPr>
            <a:xfrm>
              <a:off x="3529421" y="3768228"/>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chemeClr val="tx1">
                    <a:lumMod val="65000"/>
                    <a:lumOff val="35000"/>
                  </a:schemeClr>
                </a:solidFill>
                <a:ea typeface="微软雅黑" panose="020B0503020204020204" pitchFamily="34" charset="-122"/>
              </a:endParaRPr>
            </a:p>
          </p:txBody>
        </p:sp>
        <p:sp>
          <p:nvSpPr>
            <p:cNvPr id="35" name="任意多边形 34"/>
            <p:cNvSpPr/>
            <p:nvPr/>
          </p:nvSpPr>
          <p:spPr>
            <a:xfrm>
              <a:off x="3554821" y="3773613"/>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问题需涉及不同岗位员工或多部门协调解决；</a:t>
              </a:r>
            </a:p>
          </p:txBody>
        </p:sp>
      </p:grpSp>
      <p:grpSp>
        <p:nvGrpSpPr>
          <p:cNvPr id="36" name="文本6"/>
          <p:cNvGrpSpPr/>
          <p:nvPr/>
        </p:nvGrpSpPr>
        <p:grpSpPr>
          <a:xfrm>
            <a:off x="7321094" y="5301264"/>
            <a:ext cx="4321688" cy="504000"/>
            <a:chOff x="3529421" y="4352746"/>
            <a:chExt cx="2578139" cy="521890"/>
          </a:xfrm>
        </p:grpSpPr>
        <p:sp>
          <p:nvSpPr>
            <p:cNvPr id="37" name="任意多边形 36"/>
            <p:cNvSpPr/>
            <p:nvPr/>
          </p:nvSpPr>
          <p:spPr>
            <a:xfrm>
              <a:off x="3529421" y="4352746"/>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chemeClr val="tx1">
                    <a:lumMod val="65000"/>
                    <a:lumOff val="35000"/>
                  </a:schemeClr>
                </a:solidFill>
                <a:ea typeface="微软雅黑" panose="020B0503020204020204" pitchFamily="34" charset="-122"/>
              </a:endParaRPr>
            </a:p>
          </p:txBody>
        </p:sp>
        <p:sp>
          <p:nvSpPr>
            <p:cNvPr id="38" name="任意多边形 37"/>
            <p:cNvSpPr/>
            <p:nvPr/>
          </p:nvSpPr>
          <p:spPr>
            <a:xfrm>
              <a:off x="3554821" y="4358131"/>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有重要事情需要把参与人集中到一起传达；</a:t>
              </a:r>
            </a:p>
          </p:txBody>
        </p:sp>
      </p:grpSp>
      <p:grpSp>
        <p:nvGrpSpPr>
          <p:cNvPr id="39" name="文本7"/>
          <p:cNvGrpSpPr/>
          <p:nvPr/>
        </p:nvGrpSpPr>
        <p:grpSpPr>
          <a:xfrm>
            <a:off x="7321094" y="5949336"/>
            <a:ext cx="4321688" cy="504000"/>
            <a:chOff x="3529421" y="4937263"/>
            <a:chExt cx="2578139" cy="521890"/>
          </a:xfrm>
        </p:grpSpPr>
        <p:sp>
          <p:nvSpPr>
            <p:cNvPr id="40" name="任意多边形 39"/>
            <p:cNvSpPr/>
            <p:nvPr/>
          </p:nvSpPr>
          <p:spPr>
            <a:xfrm>
              <a:off x="3529421" y="4937263"/>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chemeClr val="tx1">
                    <a:lumMod val="65000"/>
                    <a:lumOff val="35000"/>
                  </a:schemeClr>
                </a:solidFill>
                <a:ea typeface="微软雅黑" panose="020B0503020204020204" pitchFamily="34" charset="-122"/>
              </a:endParaRPr>
            </a:p>
          </p:txBody>
        </p:sp>
        <p:sp>
          <p:nvSpPr>
            <p:cNvPr id="41" name="任意多边形 40"/>
            <p:cNvSpPr/>
            <p:nvPr/>
          </p:nvSpPr>
          <p:spPr>
            <a:xfrm>
              <a:off x="3554821" y="4942648"/>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领导者需要公开表彰先进以激励士气等。</a:t>
              </a:r>
            </a:p>
          </p:txBody>
        </p:sp>
      </p:grpSp>
      <p:grpSp>
        <p:nvGrpSpPr>
          <p:cNvPr id="42" name="文本2"/>
          <p:cNvGrpSpPr/>
          <p:nvPr/>
        </p:nvGrpSpPr>
        <p:grpSpPr>
          <a:xfrm>
            <a:off x="7321094" y="2736002"/>
            <a:ext cx="4321688" cy="504000"/>
            <a:chOff x="3529421" y="2014676"/>
            <a:chExt cx="2578139" cy="521890"/>
          </a:xfrm>
        </p:grpSpPr>
        <p:sp>
          <p:nvSpPr>
            <p:cNvPr id="43" name="任意多边形 42"/>
            <p:cNvSpPr/>
            <p:nvPr/>
          </p:nvSpPr>
          <p:spPr>
            <a:xfrm>
              <a:off x="3529421" y="2014676"/>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a:solidFill>
                  <a:schemeClr val="tx1">
                    <a:lumMod val="65000"/>
                    <a:lumOff val="35000"/>
                  </a:schemeClr>
                </a:solidFill>
                <a:ea typeface="微软雅黑" panose="020B0503020204020204" pitchFamily="34" charset="-122"/>
              </a:endParaRPr>
            </a:p>
          </p:txBody>
        </p:sp>
        <p:sp>
          <p:nvSpPr>
            <p:cNvPr id="44" name="任意多边形 43"/>
            <p:cNvSpPr/>
            <p:nvPr/>
          </p:nvSpPr>
          <p:spPr>
            <a:xfrm>
              <a:off x="3554821" y="2023963"/>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发起人想从参会者那里获取信息或建议；</a:t>
              </a:r>
            </a:p>
          </p:txBody>
        </p:sp>
      </p:grpSp>
      <p:grpSp>
        <p:nvGrpSpPr>
          <p:cNvPr id="45" name="文本3"/>
          <p:cNvGrpSpPr/>
          <p:nvPr/>
        </p:nvGrpSpPr>
        <p:grpSpPr>
          <a:xfrm>
            <a:off x="7321094" y="3357104"/>
            <a:ext cx="4321688" cy="504000"/>
            <a:chOff x="3529421" y="2599193"/>
            <a:chExt cx="2578139" cy="521890"/>
          </a:xfrm>
        </p:grpSpPr>
        <p:sp>
          <p:nvSpPr>
            <p:cNvPr id="46" name="任意多边形 45"/>
            <p:cNvSpPr/>
            <p:nvPr/>
          </p:nvSpPr>
          <p:spPr>
            <a:xfrm>
              <a:off x="3529421" y="2599193"/>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chemeClr val="tx1">
                    <a:lumMod val="65000"/>
                    <a:lumOff val="35000"/>
                  </a:schemeClr>
                </a:solidFill>
                <a:ea typeface="微软雅黑" panose="020B0503020204020204" pitchFamily="34" charset="-122"/>
              </a:endParaRPr>
            </a:p>
          </p:txBody>
        </p:sp>
        <p:sp>
          <p:nvSpPr>
            <p:cNvPr id="47" name="任意多边形 46"/>
            <p:cNvSpPr/>
            <p:nvPr/>
          </p:nvSpPr>
          <p:spPr>
            <a:xfrm>
              <a:off x="3554821" y="2615795"/>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发起人想让参会者参与解决问题或制定决策；</a:t>
              </a:r>
            </a:p>
          </p:txBody>
        </p:sp>
      </p:grpSp>
      <p:grpSp>
        <p:nvGrpSpPr>
          <p:cNvPr id="48" name="文本4"/>
          <p:cNvGrpSpPr/>
          <p:nvPr/>
        </p:nvGrpSpPr>
        <p:grpSpPr>
          <a:xfrm>
            <a:off x="7321094" y="4005176"/>
            <a:ext cx="4321688" cy="504000"/>
            <a:chOff x="3529421" y="3183711"/>
            <a:chExt cx="2578139" cy="521890"/>
          </a:xfrm>
        </p:grpSpPr>
        <p:sp>
          <p:nvSpPr>
            <p:cNvPr id="49" name="任意多边形 48"/>
            <p:cNvSpPr/>
            <p:nvPr/>
          </p:nvSpPr>
          <p:spPr>
            <a:xfrm>
              <a:off x="3529421" y="3183711"/>
              <a:ext cx="2578139" cy="5218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endParaRPr lang="zh-CN" altLang="en-US" sz="1600" kern="0" dirty="0">
                <a:solidFill>
                  <a:schemeClr val="tx1">
                    <a:lumMod val="65000"/>
                    <a:lumOff val="35000"/>
                  </a:schemeClr>
                </a:solidFill>
                <a:ea typeface="微软雅黑" panose="020B0503020204020204" pitchFamily="34" charset="-122"/>
              </a:endParaRPr>
            </a:p>
          </p:txBody>
        </p:sp>
        <p:sp>
          <p:nvSpPr>
            <p:cNvPr id="50" name="任意多边形 49"/>
            <p:cNvSpPr/>
            <p:nvPr/>
          </p:nvSpPr>
          <p:spPr>
            <a:xfrm>
              <a:off x="3554821" y="3200313"/>
              <a:ext cx="2527339" cy="496490"/>
            </a:xfrm>
            <a:custGeom>
              <a:avLst/>
              <a:gdLst>
                <a:gd name="connsiteX0" fmla="*/ 0 w 2578139"/>
                <a:gd name="connsiteY0" fmla="*/ 86999 h 521890"/>
                <a:gd name="connsiteX1" fmla="*/ 86999 w 2578139"/>
                <a:gd name="connsiteY1" fmla="*/ 0 h 521890"/>
                <a:gd name="connsiteX2" fmla="*/ 2491140 w 2578139"/>
                <a:gd name="connsiteY2" fmla="*/ 0 h 521890"/>
                <a:gd name="connsiteX3" fmla="*/ 2578139 w 2578139"/>
                <a:gd name="connsiteY3" fmla="*/ 86999 h 521890"/>
                <a:gd name="connsiteX4" fmla="*/ 2578139 w 2578139"/>
                <a:gd name="connsiteY4" fmla="*/ 434891 h 521890"/>
                <a:gd name="connsiteX5" fmla="*/ 2491140 w 2578139"/>
                <a:gd name="connsiteY5" fmla="*/ 521890 h 521890"/>
                <a:gd name="connsiteX6" fmla="*/ 86999 w 2578139"/>
                <a:gd name="connsiteY6" fmla="*/ 521890 h 521890"/>
                <a:gd name="connsiteX7" fmla="*/ 0 w 2578139"/>
                <a:gd name="connsiteY7" fmla="*/ 434891 h 521890"/>
                <a:gd name="connsiteX8" fmla="*/ 0 w 2578139"/>
                <a:gd name="connsiteY8" fmla="*/ 8699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8139" h="521890">
                  <a:moveTo>
                    <a:pt x="0" y="86999"/>
                  </a:moveTo>
                  <a:cubicBezTo>
                    <a:pt x="0" y="38951"/>
                    <a:pt x="38951" y="0"/>
                    <a:pt x="86999" y="0"/>
                  </a:cubicBezTo>
                  <a:lnTo>
                    <a:pt x="2491140" y="0"/>
                  </a:lnTo>
                  <a:cubicBezTo>
                    <a:pt x="2539188" y="0"/>
                    <a:pt x="2578139" y="38951"/>
                    <a:pt x="2578139" y="86999"/>
                  </a:cubicBezTo>
                  <a:lnTo>
                    <a:pt x="2578139" y="434891"/>
                  </a:lnTo>
                  <a:cubicBezTo>
                    <a:pt x="2578139" y="482939"/>
                    <a:pt x="2539188" y="521890"/>
                    <a:pt x="2491140" y="521890"/>
                  </a:cubicBezTo>
                  <a:lnTo>
                    <a:pt x="86999" y="521890"/>
                  </a:lnTo>
                  <a:cubicBezTo>
                    <a:pt x="38951" y="521890"/>
                    <a:pt x="0" y="482939"/>
                    <a:pt x="0" y="434891"/>
                  </a:cubicBezTo>
                  <a:lnTo>
                    <a:pt x="0" y="86999"/>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en-US" sz="1600" kern="0" dirty="0">
                  <a:solidFill>
                    <a:schemeClr val="tx1">
                      <a:lumMod val="65000"/>
                      <a:lumOff val="35000"/>
                    </a:schemeClr>
                  </a:solidFill>
                  <a:ea typeface="微软雅黑" panose="020B0503020204020204" pitchFamily="34" charset="-122"/>
                </a:rPr>
                <a:t>领导者需要听取下属的工作汇报并监督进度；</a:t>
              </a:r>
            </a:p>
          </p:txBody>
        </p:sp>
      </p:grpSp>
      <p:grpSp>
        <p:nvGrpSpPr>
          <p:cNvPr id="51" name="文本1"/>
          <p:cNvGrpSpPr/>
          <p:nvPr/>
        </p:nvGrpSpPr>
        <p:grpSpPr>
          <a:xfrm>
            <a:off x="6528698" y="2060960"/>
            <a:ext cx="5114085" cy="504000"/>
            <a:chOff x="2976217" y="1398845"/>
            <a:chExt cx="3131343" cy="521890"/>
          </a:xfrm>
        </p:grpSpPr>
        <p:sp>
          <p:nvSpPr>
            <p:cNvPr id="52" name="任意多边形 51"/>
            <p:cNvSpPr/>
            <p:nvPr/>
          </p:nvSpPr>
          <p:spPr>
            <a:xfrm>
              <a:off x="2976217" y="1398845"/>
              <a:ext cx="3131343" cy="521890"/>
            </a:xfrm>
            <a:custGeom>
              <a:avLst/>
              <a:gdLst>
                <a:gd name="connsiteX0" fmla="*/ 0 w 3131343"/>
                <a:gd name="connsiteY0" fmla="*/ 52189 h 521890"/>
                <a:gd name="connsiteX1" fmla="*/ 52189 w 3131343"/>
                <a:gd name="connsiteY1" fmla="*/ 0 h 521890"/>
                <a:gd name="connsiteX2" fmla="*/ 3079154 w 3131343"/>
                <a:gd name="connsiteY2" fmla="*/ 0 h 521890"/>
                <a:gd name="connsiteX3" fmla="*/ 3131343 w 3131343"/>
                <a:gd name="connsiteY3" fmla="*/ 52189 h 521890"/>
                <a:gd name="connsiteX4" fmla="*/ 3131343 w 3131343"/>
                <a:gd name="connsiteY4" fmla="*/ 469701 h 521890"/>
                <a:gd name="connsiteX5" fmla="*/ 3079154 w 3131343"/>
                <a:gd name="connsiteY5" fmla="*/ 521890 h 521890"/>
                <a:gd name="connsiteX6" fmla="*/ 52189 w 3131343"/>
                <a:gd name="connsiteY6" fmla="*/ 521890 h 521890"/>
                <a:gd name="connsiteX7" fmla="*/ 0 w 3131343"/>
                <a:gd name="connsiteY7" fmla="*/ 469701 h 521890"/>
                <a:gd name="connsiteX8" fmla="*/ 0 w 3131343"/>
                <a:gd name="connsiteY8" fmla="*/ 5218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343" h="521890">
                  <a:moveTo>
                    <a:pt x="0" y="52189"/>
                  </a:moveTo>
                  <a:cubicBezTo>
                    <a:pt x="0" y="23366"/>
                    <a:pt x="23366" y="0"/>
                    <a:pt x="52189" y="0"/>
                  </a:cubicBezTo>
                  <a:lnTo>
                    <a:pt x="3079154" y="0"/>
                  </a:lnTo>
                  <a:cubicBezTo>
                    <a:pt x="3107977" y="0"/>
                    <a:pt x="3131343" y="23366"/>
                    <a:pt x="3131343" y="52189"/>
                  </a:cubicBezTo>
                  <a:lnTo>
                    <a:pt x="3131343" y="469701"/>
                  </a:lnTo>
                  <a:cubicBezTo>
                    <a:pt x="3131343" y="498524"/>
                    <a:pt x="3107977" y="521890"/>
                    <a:pt x="3079154" y="521890"/>
                  </a:cubicBezTo>
                  <a:lnTo>
                    <a:pt x="52189" y="521890"/>
                  </a:lnTo>
                  <a:cubicBezTo>
                    <a:pt x="23366" y="521890"/>
                    <a:pt x="0" y="498524"/>
                    <a:pt x="0" y="469701"/>
                  </a:cubicBezTo>
                  <a:lnTo>
                    <a:pt x="0" y="52189"/>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txBody>
            <a:bodyPr spcFirstLastPara="0" vert="horz" wrap="square" lIns="68626" tIns="50846" rIns="68626" bIns="50846" numCol="1" spcCol="1270" anchor="ctr" anchorCtr="0">
              <a:noAutofit/>
            </a:bodyPr>
            <a:lstStyle/>
            <a:p>
              <a:pPr algn="ctr" defTabSz="1244600">
                <a:lnSpc>
                  <a:spcPct val="90000"/>
                </a:lnSpc>
                <a:spcBef>
                  <a:spcPct val="0"/>
                </a:spcBef>
                <a:spcAft>
                  <a:spcPct val="35000"/>
                </a:spcAft>
                <a:defRPr/>
              </a:pPr>
              <a:endParaRPr lang="zh-CN" altLang="en-US" sz="3600">
                <a:solidFill>
                  <a:sysClr val="windowText" lastClr="000000"/>
                </a:solidFill>
              </a:endParaRPr>
            </a:p>
          </p:txBody>
        </p:sp>
        <p:sp>
          <p:nvSpPr>
            <p:cNvPr id="53" name="任意多边形 52"/>
            <p:cNvSpPr/>
            <p:nvPr/>
          </p:nvSpPr>
          <p:spPr>
            <a:xfrm>
              <a:off x="3001617" y="1411545"/>
              <a:ext cx="3080543" cy="496490"/>
            </a:xfrm>
            <a:custGeom>
              <a:avLst/>
              <a:gdLst>
                <a:gd name="connsiteX0" fmla="*/ 0 w 3131343"/>
                <a:gd name="connsiteY0" fmla="*/ 52189 h 521890"/>
                <a:gd name="connsiteX1" fmla="*/ 52189 w 3131343"/>
                <a:gd name="connsiteY1" fmla="*/ 0 h 521890"/>
                <a:gd name="connsiteX2" fmla="*/ 3079154 w 3131343"/>
                <a:gd name="connsiteY2" fmla="*/ 0 h 521890"/>
                <a:gd name="connsiteX3" fmla="*/ 3131343 w 3131343"/>
                <a:gd name="connsiteY3" fmla="*/ 52189 h 521890"/>
                <a:gd name="connsiteX4" fmla="*/ 3131343 w 3131343"/>
                <a:gd name="connsiteY4" fmla="*/ 469701 h 521890"/>
                <a:gd name="connsiteX5" fmla="*/ 3079154 w 3131343"/>
                <a:gd name="connsiteY5" fmla="*/ 521890 h 521890"/>
                <a:gd name="connsiteX6" fmla="*/ 52189 w 3131343"/>
                <a:gd name="connsiteY6" fmla="*/ 521890 h 521890"/>
                <a:gd name="connsiteX7" fmla="*/ 0 w 3131343"/>
                <a:gd name="connsiteY7" fmla="*/ 469701 h 521890"/>
                <a:gd name="connsiteX8" fmla="*/ 0 w 3131343"/>
                <a:gd name="connsiteY8" fmla="*/ 52189 h 5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343" h="521890">
                  <a:moveTo>
                    <a:pt x="0" y="52189"/>
                  </a:moveTo>
                  <a:cubicBezTo>
                    <a:pt x="0" y="23366"/>
                    <a:pt x="23366" y="0"/>
                    <a:pt x="52189" y="0"/>
                  </a:cubicBezTo>
                  <a:lnTo>
                    <a:pt x="3079154" y="0"/>
                  </a:lnTo>
                  <a:cubicBezTo>
                    <a:pt x="3107977" y="0"/>
                    <a:pt x="3131343" y="23366"/>
                    <a:pt x="3131343" y="52189"/>
                  </a:cubicBezTo>
                  <a:lnTo>
                    <a:pt x="3131343" y="469701"/>
                  </a:lnTo>
                  <a:cubicBezTo>
                    <a:pt x="3131343" y="498524"/>
                    <a:pt x="3107977" y="521890"/>
                    <a:pt x="3079154" y="521890"/>
                  </a:cubicBezTo>
                  <a:lnTo>
                    <a:pt x="52189" y="521890"/>
                  </a:lnTo>
                  <a:cubicBezTo>
                    <a:pt x="23366" y="521890"/>
                    <a:pt x="0" y="498524"/>
                    <a:pt x="0" y="469701"/>
                  </a:cubicBezTo>
                  <a:lnTo>
                    <a:pt x="0" y="52189"/>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lvl="0" algn="ctr">
                <a:defRPr/>
              </a:pPr>
              <a:r>
                <a:rPr lang="zh-CN" altLang="en-US" sz="20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适于开会的情况</a:t>
              </a:r>
            </a:p>
          </p:txBody>
        </p:sp>
      </p:grpSp>
      <p:grpSp>
        <p:nvGrpSpPr>
          <p:cNvPr id="54" name="深色1"/>
          <p:cNvGrpSpPr/>
          <p:nvPr/>
        </p:nvGrpSpPr>
        <p:grpSpPr>
          <a:xfrm>
            <a:off x="6528698" y="2736002"/>
            <a:ext cx="720361" cy="504000"/>
            <a:chOff x="2976217" y="2014676"/>
            <a:chExt cx="521890" cy="521890"/>
          </a:xfrm>
        </p:grpSpPr>
        <p:sp>
          <p:nvSpPr>
            <p:cNvPr id="55" name="圆角矩形 54"/>
            <p:cNvSpPr/>
            <p:nvPr/>
          </p:nvSpPr>
          <p:spPr>
            <a:xfrm>
              <a:off x="2976217" y="2014676"/>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56" name="圆角矩形 55"/>
            <p:cNvSpPr/>
            <p:nvPr/>
          </p:nvSpPr>
          <p:spPr>
            <a:xfrm>
              <a:off x="3001617" y="2027376"/>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57" name="深色2"/>
          <p:cNvGrpSpPr/>
          <p:nvPr/>
        </p:nvGrpSpPr>
        <p:grpSpPr>
          <a:xfrm>
            <a:off x="6528698" y="3357104"/>
            <a:ext cx="720361" cy="504000"/>
            <a:chOff x="2976217" y="2599193"/>
            <a:chExt cx="521890" cy="521890"/>
          </a:xfrm>
        </p:grpSpPr>
        <p:sp>
          <p:nvSpPr>
            <p:cNvPr id="58" name="圆角矩形 57"/>
            <p:cNvSpPr/>
            <p:nvPr/>
          </p:nvSpPr>
          <p:spPr>
            <a:xfrm>
              <a:off x="2976217" y="2599193"/>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59" name="圆角矩形 58"/>
            <p:cNvSpPr/>
            <p:nvPr/>
          </p:nvSpPr>
          <p:spPr>
            <a:xfrm>
              <a:off x="3001617" y="2611893"/>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0" name="深色3"/>
          <p:cNvGrpSpPr/>
          <p:nvPr/>
        </p:nvGrpSpPr>
        <p:grpSpPr>
          <a:xfrm>
            <a:off x="6528698" y="4005176"/>
            <a:ext cx="720361" cy="504000"/>
            <a:chOff x="2976217" y="3183711"/>
            <a:chExt cx="521890" cy="521890"/>
          </a:xfrm>
        </p:grpSpPr>
        <p:sp>
          <p:nvSpPr>
            <p:cNvPr id="61" name="圆角矩形 60"/>
            <p:cNvSpPr/>
            <p:nvPr/>
          </p:nvSpPr>
          <p:spPr>
            <a:xfrm>
              <a:off x="2976217" y="3183711"/>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62" name="圆角矩形 61"/>
            <p:cNvSpPr/>
            <p:nvPr/>
          </p:nvSpPr>
          <p:spPr>
            <a:xfrm>
              <a:off x="3001617" y="3196411"/>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3" name="深色4"/>
          <p:cNvGrpSpPr/>
          <p:nvPr/>
        </p:nvGrpSpPr>
        <p:grpSpPr>
          <a:xfrm>
            <a:off x="6528698" y="4653192"/>
            <a:ext cx="720361" cy="504000"/>
            <a:chOff x="2976217" y="3768228"/>
            <a:chExt cx="521890" cy="521890"/>
          </a:xfrm>
        </p:grpSpPr>
        <p:sp>
          <p:nvSpPr>
            <p:cNvPr id="64" name="圆角矩形 63"/>
            <p:cNvSpPr/>
            <p:nvPr/>
          </p:nvSpPr>
          <p:spPr>
            <a:xfrm>
              <a:off x="2976217" y="3768228"/>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65" name="圆角矩形 64"/>
            <p:cNvSpPr/>
            <p:nvPr/>
          </p:nvSpPr>
          <p:spPr>
            <a:xfrm>
              <a:off x="3001617" y="3780928"/>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6" name="深色5"/>
          <p:cNvGrpSpPr/>
          <p:nvPr/>
        </p:nvGrpSpPr>
        <p:grpSpPr>
          <a:xfrm>
            <a:off x="6528698" y="5301264"/>
            <a:ext cx="720361" cy="504000"/>
            <a:chOff x="2976217" y="4352746"/>
            <a:chExt cx="521890" cy="521890"/>
          </a:xfrm>
        </p:grpSpPr>
        <p:sp>
          <p:nvSpPr>
            <p:cNvPr id="67" name="圆角矩形 66"/>
            <p:cNvSpPr/>
            <p:nvPr/>
          </p:nvSpPr>
          <p:spPr>
            <a:xfrm>
              <a:off x="2976217" y="4352746"/>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68" name="圆角矩形 67"/>
            <p:cNvSpPr/>
            <p:nvPr/>
          </p:nvSpPr>
          <p:spPr>
            <a:xfrm>
              <a:off x="3001617" y="4365446"/>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69" name="深色6"/>
          <p:cNvGrpSpPr/>
          <p:nvPr/>
        </p:nvGrpSpPr>
        <p:grpSpPr>
          <a:xfrm>
            <a:off x="6528698" y="5949336"/>
            <a:ext cx="720361" cy="504000"/>
            <a:chOff x="2976217" y="4937263"/>
            <a:chExt cx="521890" cy="521890"/>
          </a:xfrm>
        </p:grpSpPr>
        <p:sp>
          <p:nvSpPr>
            <p:cNvPr id="70" name="圆角矩形 69"/>
            <p:cNvSpPr/>
            <p:nvPr/>
          </p:nvSpPr>
          <p:spPr>
            <a:xfrm>
              <a:off x="2976217" y="4937263"/>
              <a:ext cx="521890" cy="521890"/>
            </a:xfrm>
            <a:prstGeom prst="roundRect">
              <a:avLst>
                <a:gd name="adj" fmla="val 16670"/>
              </a:avLst>
            </a:pr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ln>
            <a:effectLst>
              <a:outerShdw blurRad="63500" sx="101000" sy="101000" algn="ctr" rotWithShape="0">
                <a:prstClr val="black">
                  <a:alpha val="18000"/>
                </a:prstClr>
              </a:outerShdw>
            </a:effectLst>
          </p:spPr>
        </p:sp>
        <p:sp>
          <p:nvSpPr>
            <p:cNvPr id="71" name="圆角矩形 70"/>
            <p:cNvSpPr/>
            <p:nvPr/>
          </p:nvSpPr>
          <p:spPr>
            <a:xfrm>
              <a:off x="3001617" y="4949963"/>
              <a:ext cx="471090" cy="496490"/>
            </a:xfrm>
            <a:prstGeom prst="roundRect">
              <a:avLst>
                <a:gd name="adj" fmla="val 16670"/>
              </a:avLst>
            </a:pr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ln>
          </p:spPr>
          <p:txBody>
            <a:bodyPr anchor="ctr"/>
            <a:lstStyle/>
            <a:p>
              <a:pPr algn="ctr">
                <a:defRPr/>
              </a:pPr>
              <a:r>
                <a:rPr lang="en-US" altLang="zh-CN"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36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8" presetClass="emph" presetSubtype="0" fill="hold" grpId="1" nodeType="withEffect">
                                  <p:stCondLst>
                                    <p:cond delay="0"/>
                                  </p:stCondLst>
                                  <p:childTnLst>
                                    <p:animRot by="21600000">
                                      <p:cBhvr>
                                        <p:cTn id="22" dur="500" fill="hold"/>
                                        <p:tgtEl>
                                          <p:spTgt spid="32"/>
                                        </p:tgtEl>
                                        <p:attrNameLst>
                                          <p:attrName>r</p:attrName>
                                        </p:attrNameLst>
                                      </p:cBhvr>
                                    </p:animRo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47"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anim calcmode="lin" valueType="num">
                                      <p:cBhvr>
                                        <p:cTn id="40" dur="1000" fill="hold"/>
                                        <p:tgtEl>
                                          <p:spTgt spid="57"/>
                                        </p:tgtEl>
                                        <p:attrNameLst>
                                          <p:attrName>ppt_x</p:attrName>
                                        </p:attrNameLst>
                                      </p:cBhvr>
                                      <p:tavLst>
                                        <p:tav tm="0">
                                          <p:val>
                                            <p:strVal val="#ppt_x"/>
                                          </p:val>
                                        </p:tav>
                                        <p:tav tm="100000">
                                          <p:val>
                                            <p:strVal val="#ppt_x"/>
                                          </p:val>
                                        </p:tav>
                                      </p:tavLst>
                                    </p:anim>
                                    <p:anim calcmode="lin" valueType="num">
                                      <p:cBhvr>
                                        <p:cTn id="41" dur="1000" fill="hold"/>
                                        <p:tgtEl>
                                          <p:spTgt spid="57"/>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par>
                          <p:cTn id="46" fill="hold">
                            <p:stCondLst>
                              <p:cond delay="3500"/>
                            </p:stCondLst>
                            <p:childTnLst>
                              <p:par>
                                <p:cTn id="47" presetID="47"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000"/>
                            </p:stCondLst>
                            <p:childTnLst>
                              <p:par>
                                <p:cTn id="57" presetID="47" presetClass="entr" presetSubtype="0"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anim calcmode="lin" valueType="num">
                                      <p:cBhvr>
                                        <p:cTn id="60" dur="1000" fill="hold"/>
                                        <p:tgtEl>
                                          <p:spTgt spid="63"/>
                                        </p:tgtEl>
                                        <p:attrNameLst>
                                          <p:attrName>ppt_x</p:attrName>
                                        </p:attrNameLst>
                                      </p:cBhvr>
                                      <p:tavLst>
                                        <p:tav tm="0">
                                          <p:val>
                                            <p:strVal val="#ppt_x"/>
                                          </p:val>
                                        </p:tav>
                                        <p:tav tm="100000">
                                          <p:val>
                                            <p:strVal val="#ppt_x"/>
                                          </p:val>
                                        </p:tav>
                                      </p:tavLst>
                                    </p:anim>
                                    <p:anim calcmode="lin" valueType="num">
                                      <p:cBhvr>
                                        <p:cTn id="61" dur="1000" fill="hold"/>
                                        <p:tgtEl>
                                          <p:spTgt spid="6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6500"/>
                            </p:stCondLst>
                            <p:childTnLst>
                              <p:par>
                                <p:cTn id="67" presetID="47" presetClass="entr" presetSubtype="0"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1000"/>
                                        <p:tgtEl>
                                          <p:spTgt spid="66"/>
                                        </p:tgtEl>
                                      </p:cBhvr>
                                    </p:animEffect>
                                    <p:anim calcmode="lin" valueType="num">
                                      <p:cBhvr>
                                        <p:cTn id="70" dur="1000" fill="hold"/>
                                        <p:tgtEl>
                                          <p:spTgt spid="66"/>
                                        </p:tgtEl>
                                        <p:attrNameLst>
                                          <p:attrName>ppt_x</p:attrName>
                                        </p:attrNameLst>
                                      </p:cBhvr>
                                      <p:tavLst>
                                        <p:tav tm="0">
                                          <p:val>
                                            <p:strVal val="#ppt_x"/>
                                          </p:val>
                                        </p:tav>
                                        <p:tav tm="100000">
                                          <p:val>
                                            <p:strVal val="#ppt_x"/>
                                          </p:val>
                                        </p:tav>
                                      </p:tavLst>
                                    </p:anim>
                                    <p:anim calcmode="lin" valueType="num">
                                      <p:cBhvr>
                                        <p:cTn id="71" dur="1000" fill="hold"/>
                                        <p:tgtEl>
                                          <p:spTgt spid="66"/>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000"/>
                            </p:stCondLst>
                            <p:childTnLst>
                              <p:par>
                                <p:cTn id="77" presetID="47" presetClass="entr" presetSubtype="0"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000"/>
                                        <p:tgtEl>
                                          <p:spTgt spid="69"/>
                                        </p:tgtEl>
                                      </p:cBhvr>
                                    </p:animEffect>
                                    <p:anim calcmode="lin" valueType="num">
                                      <p:cBhvr>
                                        <p:cTn id="80" dur="1000" fill="hold"/>
                                        <p:tgtEl>
                                          <p:spTgt spid="69"/>
                                        </p:tgtEl>
                                        <p:attrNameLst>
                                          <p:attrName>ppt_x</p:attrName>
                                        </p:attrNameLst>
                                      </p:cBhvr>
                                      <p:tavLst>
                                        <p:tav tm="0">
                                          <p:val>
                                            <p:strVal val="#ppt_x"/>
                                          </p:val>
                                        </p:tav>
                                        <p:tav tm="100000">
                                          <p:val>
                                            <p:strVal val="#ppt_x"/>
                                          </p:val>
                                        </p:tav>
                                      </p:tavLst>
                                    </p:anim>
                                    <p:anim calcmode="lin" valueType="num">
                                      <p:cBhvr>
                                        <p:cTn id="81" dur="1000" fill="hold"/>
                                        <p:tgtEl>
                                          <p:spTgt spid="69"/>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cd7f966f6d7bd32de498e619817608cef68b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2876</Words>
  <Application>Microsoft Office PowerPoint</Application>
  <PresentationFormat>宽屏</PresentationFormat>
  <Paragraphs>198</Paragraphs>
  <Slides>38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38</vt:i4>
      </vt:variant>
    </vt:vector>
  </HeadingPairs>
  <TitlesOfParts>
    <vt:vector size="46" baseType="lpstr">
      <vt:lpstr>Arial Unicode MS</vt:lpstr>
      <vt:lpstr>微软雅黑</vt:lpstr>
      <vt:lpstr>Arial</vt:lpstr>
      <vt:lpstr>Arial Black</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112</cp:revision>
  <dcterms:created xsi:type="dcterms:W3CDTF">2012-09-28T06:21:00Z</dcterms:created>
  <dcterms:modified xsi:type="dcterms:W3CDTF">2021-01-05T11:10:34Z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