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notesSlides/notesSlide5.xml" ContentType="application/vnd.openxmlformats-officedocument.presentationml.notesSlide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notesSlides/notesSlide7.xml" ContentType="application/vnd.openxmlformats-officedocument.presentationml.notesSlide+xml"/>
  <Override PartName="/ppt/tags/tag69.xml" ContentType="application/vnd.openxmlformats-officedocument.presentationml.tags+xml"/>
  <Override PartName="/ppt/notesSlides/notesSlide8.xml" ContentType="application/vnd.openxmlformats-officedocument.presentationml.notesSlide+xml"/>
  <Override PartName="/ppt/tags/tag70.xml" ContentType="application/vnd.openxmlformats-officedocument.presentationml.tags+xml"/>
  <Override PartName="/ppt/notesSlides/notesSlide9.xml" ContentType="application/vnd.openxmlformats-officedocument.presentationml.notesSlide+xml"/>
  <Override PartName="/ppt/tags/tag71.xml" ContentType="application/vnd.openxmlformats-officedocument.presentationml.tags+xml"/>
  <Override PartName="/ppt/notesSlides/notesSlide10.xml" ContentType="application/vnd.openxmlformats-officedocument.presentationml.notesSlide+xml"/>
  <Override PartName="/ppt/tags/tag72.xml" ContentType="application/vnd.openxmlformats-officedocument.presentationml.tags+xml"/>
  <Override PartName="/ppt/notesSlides/notesSlide11.xml" ContentType="application/vnd.openxmlformats-officedocument.presentationml.notesSlide+xml"/>
  <Override PartName="/ppt/tags/tag73.xml" ContentType="application/vnd.openxmlformats-officedocument.presentationml.tags+xml"/>
  <Override PartName="/ppt/notesSlides/notesSlide12.xml" ContentType="application/vnd.openxmlformats-officedocument.presentationml.notesSlide+xml"/>
  <Override PartName="/ppt/tags/tag74.xml" ContentType="application/vnd.openxmlformats-officedocument.presentationml.tags+xml"/>
  <Override PartName="/ppt/notesSlides/notesSlide13.xml" ContentType="application/vnd.openxmlformats-officedocument.presentationml.notesSlide+xml"/>
  <Override PartName="/ppt/tags/tag75.xml" ContentType="application/vnd.openxmlformats-officedocument.presentationml.tags+xml"/>
  <Override PartName="/ppt/notesSlides/notesSlide14.xml" ContentType="application/vnd.openxmlformats-officedocument.presentationml.notesSlide+xml"/>
  <Override PartName="/ppt/tags/tag76.xml" ContentType="application/vnd.openxmlformats-officedocument.presentationml.tags+xml"/>
  <Override PartName="/ppt/notesSlides/notesSlide15.xml" ContentType="application/vnd.openxmlformats-officedocument.presentationml.notesSlide+xml"/>
  <Override PartName="/ppt/tags/tag77.xml" ContentType="application/vnd.openxmlformats-officedocument.presentationml.tags+xml"/>
  <Override PartName="/ppt/notesSlides/notesSlide16.xml" ContentType="application/vnd.openxmlformats-officedocument.presentationml.notesSlide+xml"/>
  <Override PartName="/ppt/tags/tag78.xml" ContentType="application/vnd.openxmlformats-officedocument.presentationml.tags+xml"/>
  <Override PartName="/ppt/notesSlides/notesSlide17.xml" ContentType="application/vnd.openxmlformats-officedocument.presentationml.notesSlide+xml"/>
  <Override PartName="/ppt/tags/tag79.xml" ContentType="application/vnd.openxmlformats-officedocument.presentationml.tags+xml"/>
  <Override PartName="/ppt/notesSlides/notesSlide18.xml" ContentType="application/vnd.openxmlformats-officedocument.presentationml.notesSlide+xml"/>
  <Override PartName="/ppt/tags/tag8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2021/1/5</a:t>
            </a:fld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‹#›</a:t>
            </a:fld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阿里巴巴普惠体 R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 R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 R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 R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 R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阿里巴巴普惠体 R" panose="00020600040101010101" pitchFamily="18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阿里巴巴普惠体 R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阿里巴巴普惠体 R" panose="00020600040101010101" pitchFamily="18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阿里巴巴普惠体 R" panose="00020600040101010101" pitchFamily="18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3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4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3413429" y="2187078"/>
            <a:ext cx="536557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660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宋体" panose="02010600030101010101" pitchFamily="2" charset="-122"/>
              </a:rPr>
              <a:t>五年级开学第一课</a:t>
            </a:r>
          </a:p>
          <a:p>
            <a:pPr algn="ctr"/>
            <a:r>
              <a:rPr lang="en-US" altLang="zh-CN" sz="320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宋体" panose="02010600030101010101" pitchFamily="2" charset="-122"/>
              </a:rPr>
              <a:t>PPT</a:t>
            </a:r>
            <a:r>
              <a:rPr lang="zh-CN" altLang="en-US" sz="320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宋体" panose="02010600030101010101" pitchFamily="2" charset="-122"/>
              </a:rPr>
              <a:t>课件</a:t>
            </a:r>
          </a:p>
        </p:txBody>
      </p:sp>
      <p:pic>
        <p:nvPicPr>
          <p:cNvPr id="87" name="图片 86" descr="ginger-cat-7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305" y="4899660"/>
            <a:ext cx="2248535" cy="1686560"/>
          </a:xfrm>
          <a:prstGeom prst="rect">
            <a:avLst/>
          </a:prstGeom>
        </p:spPr>
      </p:pic>
      <p:pic>
        <p:nvPicPr>
          <p:cNvPr id="6152" name="图片 3" descr="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525" y="889635"/>
            <a:ext cx="1073785" cy="91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5206974" y="4004945"/>
            <a:ext cx="17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汇报人：</a:t>
            </a:r>
            <a:r>
              <a:rPr lang="en-US" altLang="zh-CN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xiazaii</a:t>
            </a:r>
            <a:endParaRPr lang="zh-CN" altLang="en-US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76463" y="969010"/>
            <a:ext cx="269494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语文是什么？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36546" name="Rectangle 2"/>
          <p:cNvSpPr>
            <a:spLocks noGrp="1"/>
          </p:cNvSpPr>
          <p:nvPr>
            <p:ph type="title" idx="4294967295"/>
          </p:nvPr>
        </p:nvSpPr>
        <p:spPr>
          <a:xfrm>
            <a:off x="930910" y="1454785"/>
            <a:ext cx="10354945" cy="2263775"/>
          </a:xfrm>
        </p:spPr>
        <p:txBody>
          <a:bodyPr wrap="square" lIns="91440" tIns="45720" rIns="91440" bIns="45720" anchor="ctr"/>
          <a:lstStyle/>
          <a:p>
            <a:pPr algn="l" eaLnBrk="1" fontAlgn="t" hangingPunct="1"/>
            <a:r>
              <a:rPr lang="en-US" altLang="zh-CN" sz="3200" b="0" dirty="0">
                <a:solidFill>
                  <a:schemeClr val="bg1"/>
                </a:solidFill>
                <a:effectLst/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       </a:t>
            </a:r>
            <a:r>
              <a:rPr lang="zh-CN" altLang="en-US" sz="3200" b="0" dirty="0">
                <a:solidFill>
                  <a:schemeClr val="bg1"/>
                </a:solidFill>
                <a:effectLst/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其实，选择鱼竿或鱼都不能算是聪明的选择。最聪明的方法，是学会老者钓鱼的方法。</a:t>
            </a:r>
          </a:p>
        </p:txBody>
      </p:sp>
      <p:sp>
        <p:nvSpPr>
          <p:cNvPr id="236547" name="Rectangle 3"/>
          <p:cNvSpPr>
            <a:spLocks noGrp="1"/>
          </p:cNvSpPr>
          <p:nvPr/>
        </p:nvSpPr>
        <p:spPr>
          <a:xfrm>
            <a:off x="930910" y="3441700"/>
            <a:ext cx="5186680" cy="22263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>
            <a:lvl1pPr lvl="0">
              <a:buClr>
                <a:schemeClr val="tx2"/>
              </a:buClr>
              <a:buSzPct val="50000"/>
              <a:buFont typeface="Wingdings 2" panose="05020102010507070707"/>
              <a:defRPr sz="2800"/>
            </a:lvl1pPr>
            <a:lvl2pPr lvl="1">
              <a:buClr>
                <a:schemeClr val="tx2"/>
              </a:buClr>
              <a:buSzPct val="50000"/>
              <a:buFont typeface="Wingdings 2" panose="05020102010507070707"/>
              <a:defRPr sz="2400"/>
            </a:lvl2pPr>
            <a:lvl3pPr lvl="2">
              <a:buClr>
                <a:schemeClr val="tx2"/>
              </a:buClr>
              <a:buSzPct val="50000"/>
              <a:buFont typeface="Wingdings 2" panose="05020102010507070707"/>
              <a:defRPr sz="2000"/>
            </a:lvl3pPr>
            <a:lvl4pPr lvl="3">
              <a:buClr>
                <a:schemeClr val="tx2"/>
              </a:buClr>
              <a:buSzPct val="50000"/>
              <a:buFont typeface="Wingdings 2" panose="05020102010507070707"/>
              <a:defRPr sz="1800"/>
            </a:lvl4pPr>
            <a:lvl5pPr lvl="4">
              <a:buClr>
                <a:schemeClr val="tx2"/>
              </a:buClr>
              <a:buSzPct val="50000"/>
              <a:buFont typeface="Wingdings 2" panose="05020102010507070707"/>
              <a:defRPr sz="1800"/>
            </a:lvl5pPr>
          </a:lstStyle>
          <a:p>
            <a:pPr lvl="0" indent="-342900" eaLnBrk="1" hangingPunct="1">
              <a:buFont typeface="Wingdings" panose="05000000000000000000" pitchFamily="2" charset="2"/>
              <a:buNone/>
            </a:pPr>
            <a:r>
              <a:rPr lang="en-US" altLang="zh-CN" sz="18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        </a:t>
            </a:r>
            <a:r>
              <a:rPr lang="zh-CN" altLang="en-US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所以，学习语文，不是单单看懂、解题，而是从根本上掌握它的学习方法。这样，才能达到一个事半功倍的效果。</a:t>
            </a:r>
          </a:p>
        </p:txBody>
      </p:sp>
      <p:pic>
        <p:nvPicPr>
          <p:cNvPr id="62" name="图片 61" descr="hugo-come-back-late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2720" y="2959735"/>
            <a:ext cx="4253865" cy="31908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2500313" y="2022158"/>
            <a:ext cx="1584325" cy="3671887"/>
          </a:xfrm>
        </p:spPr>
        <p:txBody>
          <a:bodyPr wrap="square" lIns="91440" tIns="45720" rIns="91440" bIns="45720" anchor="t"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zh-CN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“</a:t>
            </a:r>
            <a:r>
              <a:rPr lang="zh-CN" altLang="en-US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听”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“说”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“读”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“写”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“思”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48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“行”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72958" y="969010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kumimoji="1" lang="zh-CN" altLang="en-US" sz="360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学习方法</a:t>
            </a:r>
          </a:p>
        </p:txBody>
      </p:sp>
      <p:pic>
        <p:nvPicPr>
          <p:cNvPr id="106" name="图片 105" descr="marginalia-bad-gatewa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9660" y="2022475"/>
            <a:ext cx="4929505" cy="4819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82178" y="978535"/>
            <a:ext cx="4958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听君一席话，胜读十年书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1216025" y="2406015"/>
            <a:ext cx="5485130" cy="3095625"/>
          </a:xfrm>
        </p:spPr>
        <p:txBody>
          <a:bodyPr wrap="square" lIns="91440" tIns="45720" rIns="91440" bIns="45720" anchor="t"/>
          <a:lstStyle/>
          <a:p>
            <a:pPr algn="l" eaLnBrk="1" hangingPunct="1">
              <a:lnSpc>
                <a:spcPct val="900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、认真听课</a:t>
            </a:r>
          </a:p>
          <a:p>
            <a:pPr algn="l" eaLnBrk="1" hangingPunct="1">
              <a:lnSpc>
                <a:spcPct val="90000"/>
              </a:lnSpc>
              <a:buNone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（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）</a:t>
            </a:r>
            <a:r>
              <a:rPr lang="zh-CN" altLang="en-US" sz="2000" u="sng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要动笔。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随时在课本上记下重点、难点、疑点，对以后的复习是个极好的提示。</a:t>
            </a:r>
          </a:p>
          <a:p>
            <a:pPr algn="l" eaLnBrk="1" hangingPunct="1">
              <a:lnSpc>
                <a:spcPct val="90000"/>
              </a:lnSpc>
              <a:buNone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（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）</a:t>
            </a:r>
            <a:r>
              <a:rPr lang="zh-CN" altLang="en-US" sz="2000" u="sng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记笔记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。记下板书和老师反复强调的内容，这些往往是必考之处；记下老师启发下偶然闪现的一些想法，这些是你知识迁移的表现。</a:t>
            </a:r>
          </a:p>
          <a:p>
            <a:pPr algn="l" eaLnBrk="1" hangingPunct="1">
              <a:lnSpc>
                <a:spcPct val="90000"/>
              </a:lnSpc>
              <a:buNone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、善听别人的发言，拓宽听的渠道，捕捉有利于自己的信息。</a:t>
            </a:r>
          </a:p>
        </p:txBody>
      </p:sp>
      <p:pic>
        <p:nvPicPr>
          <p:cNvPr id="100" name="图片 99" descr="bermuda-search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1895" y="2125980"/>
            <a:ext cx="3241040" cy="33756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听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74558" y="978535"/>
            <a:ext cx="4043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言为心声，不耻下问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1205865" y="2265680"/>
            <a:ext cx="5485130" cy="3095625"/>
          </a:xfrm>
        </p:spPr>
        <p:txBody>
          <a:bodyPr wrap="square" lIns="91440" tIns="45720" rIns="91440" bIns="45720" anchor="t"/>
          <a:lstStyle/>
          <a:p>
            <a:pPr algn="l">
              <a:lnSpc>
                <a:spcPct val="13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、上课时积极回答问题，多参与讨论，讨论时主动与人交流心得。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、多请教老师和同学，不懂就问。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、节假日看电视时积极评论剧情或演员，锻炼你的欣赏能力和语言表达能力，使你的思维更加敏感。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、朗诵、演讲、辩论等，提高你的表达能力。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说</a:t>
            </a:r>
          </a:p>
        </p:txBody>
      </p:sp>
      <p:pic>
        <p:nvPicPr>
          <p:cNvPr id="74" name="图片 73" descr="arabica-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2150" y="2136140"/>
            <a:ext cx="4066540" cy="36131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21548" y="978535"/>
            <a:ext cx="4958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读书破万卷，下笔如有神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1205865" y="2473325"/>
            <a:ext cx="5485130" cy="3095625"/>
          </a:xfrm>
        </p:spPr>
        <p:txBody>
          <a:bodyPr wrap="square" lIns="91440" tIns="45720" rIns="91440" bIns="45720" anchor="t"/>
          <a:lstStyle/>
          <a:p>
            <a:pPr algn="l" eaLnBrk="1" hangingPunct="1"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、大声朗读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——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可以更好的体会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 eaLnBrk="1" hangingPunct="1">
              <a:buNone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文章情感；有利于理解和记忆；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 eaLnBrk="1" hangingPunct="1">
              <a:buNone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帮助你“出口成章”。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 eaLnBrk="1" hangingPunct="1"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、先理解，后记忆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——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背书，能培养扎实的文学功底；使作文更加“出彩”。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algn="l" eaLnBrk="1" hangingPunct="1"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、读报、读杂志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——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拓宽你的视野，丰富你的情感。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读</a:t>
            </a:r>
          </a:p>
        </p:txBody>
      </p:sp>
      <p:pic>
        <p:nvPicPr>
          <p:cNvPr id="58" name="图片 57" descr="flamenco-wait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255" y="2308860"/>
            <a:ext cx="3062605" cy="3023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53920" y="978535"/>
            <a:ext cx="70910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纸上得来终觉浅，绝知此事要躬行。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1205865" y="2345055"/>
            <a:ext cx="5683250" cy="3095625"/>
          </a:xfrm>
        </p:spPr>
        <p:txBody>
          <a:bodyPr wrap="square" lIns="91440" tIns="45720" rIns="91440" bIns="45720" anchor="t"/>
          <a:lstStyle/>
          <a:p>
            <a:pPr lvl="0" indent="-342900" algn="l" eaLnBrk="1" hangingPunct="1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、写好每个字，注意书面整洁。每天坚持练字（临帖）（</a:t>
            </a: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5~10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分钟）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lvl="0" indent="-342900" algn="l" eaLnBrk="1" hangingPunct="1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、认真写作业，必须独立完成，保质保量。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lvl="0" indent="-342900" algn="l" eaLnBrk="1" hangingPunct="1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、写好课堂笔记（教材上写），日后便于复习。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lvl="0" indent="-342900" algn="l" eaLnBrk="1" hangingPunct="1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、准备一个积累本（厚一点），积累语文各种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lvl="0" indent="-342900" algn="l" eaLnBrk="1" hangingPunct="1">
              <a:lnSpc>
                <a:spcPct val="110000"/>
              </a:lnSpc>
              <a:buNone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  知识点，日积月累，为高考添砖加瓦。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lvl="0" indent="-342900" algn="l" eaLnBrk="1" hangingPunct="1">
              <a:lnSpc>
                <a:spcPct val="110000"/>
              </a:lnSpc>
              <a:buNone/>
            </a:pP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写</a:t>
            </a:r>
          </a:p>
        </p:txBody>
      </p:sp>
      <p:pic>
        <p:nvPicPr>
          <p:cNvPr id="57" name="图片 56" descr="flamenco-payment-processe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2255520"/>
            <a:ext cx="2998470" cy="3746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57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53920" y="978535"/>
            <a:ext cx="70910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1" hangingPunct="1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读有字之书，也读无字之书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行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127760" y="2114550"/>
            <a:ext cx="9144000" cy="2286000"/>
          </a:xfrm>
        </p:spPr>
        <p:txBody>
          <a:bodyPr wrap="square" lIns="91440" tIns="45720" rIns="91440" bIns="45720" anchor="t"/>
          <a:lstStyle>
            <a:lvl1pPr lvl="0">
              <a:buClr>
                <a:schemeClr val="tx2"/>
              </a:buClr>
              <a:buSzPct val="50000"/>
              <a:buFont typeface="Wingdings 2" panose="05020102010507070707"/>
              <a:defRPr sz="2800"/>
            </a:lvl1pPr>
            <a:lvl2pPr lvl="1">
              <a:buClr>
                <a:schemeClr val="tx2"/>
              </a:buClr>
              <a:buSzPct val="50000"/>
              <a:buFont typeface="Wingdings 2" panose="05020102010507070707"/>
              <a:defRPr sz="2400"/>
            </a:lvl2pPr>
            <a:lvl3pPr lvl="2">
              <a:buClr>
                <a:schemeClr val="tx2"/>
              </a:buClr>
              <a:buSzPct val="50000"/>
              <a:buFont typeface="Wingdings 2" panose="05020102010507070707"/>
              <a:defRPr sz="2000"/>
            </a:lvl3pPr>
            <a:lvl4pPr lvl="3">
              <a:buClr>
                <a:schemeClr val="tx2"/>
              </a:buClr>
              <a:buSzPct val="50000"/>
              <a:buFont typeface="Wingdings 2" panose="05020102010507070707"/>
              <a:defRPr sz="1800"/>
            </a:lvl4pPr>
            <a:lvl5pPr lvl="4">
              <a:buClr>
                <a:schemeClr val="tx2"/>
              </a:buClr>
              <a:buSzPct val="50000"/>
              <a:buFont typeface="Wingdings 2" panose="05020102010507070707"/>
              <a:defRPr sz="1800"/>
            </a:lvl5pPr>
          </a:lstStyle>
          <a:p>
            <a:pPr lvl="0" indent="-342900" eaLnBrk="1" hangingPunct="1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1</a:t>
            </a:r>
            <a:r>
              <a:rPr lang="zh-CN" altLang="en-US" sz="32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、广泛搜集资料（书、报、电视、网络）。</a:t>
            </a: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2</a:t>
            </a:r>
            <a:r>
              <a:rPr lang="zh-CN" altLang="en-US" sz="32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、做好摘抄。（摘抄本，也要厚一点）</a:t>
            </a: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3</a:t>
            </a:r>
            <a:r>
              <a:rPr lang="zh-CN" altLang="en-US" sz="32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、自改作文。（一篇）</a:t>
            </a:r>
          </a:p>
        </p:txBody>
      </p:sp>
      <p:pic>
        <p:nvPicPr>
          <p:cNvPr id="5" name="图片 4" descr="mirage-order-complete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880" y="2523490"/>
            <a:ext cx="3994785" cy="3905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53920" y="978535"/>
            <a:ext cx="70910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600" spc="-360"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学好语文的基本要点</a:t>
            </a:r>
            <a:endParaRPr kumimoji="1" lang="zh-CN" altLang="en-US" sz="3600" spc="-360" noProof="0" dirty="0"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行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153920" y="1798320"/>
            <a:ext cx="3953510" cy="2286000"/>
          </a:xfrm>
        </p:spPr>
        <p:txBody>
          <a:bodyPr wrap="square" lIns="91440" tIns="45720" rIns="91440" bIns="45720" anchor="t">
            <a:noAutofit/>
          </a:bodyPr>
          <a:lstStyle>
            <a:lvl1pPr lvl="0">
              <a:buClr>
                <a:schemeClr val="tx2"/>
              </a:buClr>
              <a:buSzPct val="50000"/>
              <a:buFont typeface="Wingdings 2" panose="05020102010507070707"/>
              <a:defRPr sz="2800"/>
            </a:lvl1pPr>
            <a:lvl2pPr lvl="1">
              <a:buClr>
                <a:schemeClr val="tx2"/>
              </a:buClr>
              <a:buSzPct val="50000"/>
              <a:buFont typeface="Wingdings 2" panose="05020102010507070707"/>
              <a:defRPr sz="2400"/>
            </a:lvl2pPr>
            <a:lvl3pPr lvl="2">
              <a:buClr>
                <a:schemeClr val="tx2"/>
              </a:buClr>
              <a:buSzPct val="50000"/>
              <a:buFont typeface="Wingdings 2" panose="05020102010507070707"/>
              <a:defRPr sz="2000"/>
            </a:lvl3pPr>
            <a:lvl4pPr lvl="3">
              <a:buClr>
                <a:schemeClr val="tx2"/>
              </a:buClr>
              <a:buSzPct val="50000"/>
              <a:buFont typeface="Wingdings 2" panose="05020102010507070707"/>
              <a:defRPr sz="1800"/>
            </a:lvl4pPr>
            <a:lvl5pPr lvl="4">
              <a:buClr>
                <a:schemeClr val="tx2"/>
              </a:buClr>
              <a:buSzPct val="50000"/>
              <a:buFont typeface="Wingdings 2" panose="05020102010507070707"/>
              <a:defRPr sz="1800"/>
            </a:lvl5pPr>
          </a:lstStyle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练好语文基本功，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优秀作品勤记诵。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报纸杂志常翻阅，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买书看书做书虫。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语文笔记贵坚持，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知识积累不放松。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生活处处皆学问，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</a:endParaRPr>
          </a:p>
          <a:p>
            <a:pPr lvl="0" indent="-342900" eaLnBrk="1" hangingPunct="1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他山之石把玉攻。</a:t>
            </a:r>
            <a:endParaRPr lang="zh-CN" altLang="en-US" sz="2400" dirty="0">
              <a:solidFill>
                <a:schemeClr val="bg1"/>
              </a:solidFill>
              <a:latin typeface="站酷庆科黄油体" panose="02000803000000020004" charset="-122"/>
              <a:ea typeface="站酷庆科黄油体" panose="02000803000000020004" charset="-122"/>
              <a:cs typeface="站酷庆科黄油体" panose="02000803000000020004" charset="-122"/>
              <a:sym typeface="+mn-ea"/>
            </a:endParaRPr>
          </a:p>
        </p:txBody>
      </p:sp>
      <p:pic>
        <p:nvPicPr>
          <p:cNvPr id="108" name="图片 107" descr="marginalia-page-not-foun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7610" y="1623695"/>
            <a:ext cx="5688965" cy="556196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53920" y="978535"/>
            <a:ext cx="70910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几种必须落实的行为习惯</a:t>
            </a:r>
            <a:endParaRPr kumimoji="1" lang="zh-CN" altLang="en-US" sz="3600" spc="-36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82935" y="701675"/>
            <a:ext cx="868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行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153920" y="1877695"/>
            <a:ext cx="4992370" cy="2286000"/>
          </a:xfrm>
        </p:spPr>
        <p:txBody>
          <a:bodyPr wrap="square" lIns="91440" tIns="45720" rIns="91440" bIns="45720" anchor="t">
            <a:noAutofit/>
          </a:bodyPr>
          <a:lstStyle>
            <a:lvl1pPr lvl="0">
              <a:buClr>
                <a:schemeClr val="tx2"/>
              </a:buClr>
              <a:buSzPct val="50000"/>
              <a:buFont typeface="Wingdings 2" panose="05020102010507070707"/>
              <a:defRPr sz="2800"/>
            </a:lvl1pPr>
            <a:lvl2pPr lvl="1">
              <a:buClr>
                <a:schemeClr val="tx2"/>
              </a:buClr>
              <a:buSzPct val="50000"/>
              <a:buFont typeface="Wingdings 2" panose="05020102010507070707"/>
              <a:defRPr sz="2400"/>
            </a:lvl2pPr>
            <a:lvl3pPr lvl="2">
              <a:buClr>
                <a:schemeClr val="tx2"/>
              </a:buClr>
              <a:buSzPct val="50000"/>
              <a:buFont typeface="Wingdings 2" panose="05020102010507070707"/>
              <a:defRPr sz="2000"/>
            </a:lvl3pPr>
            <a:lvl4pPr lvl="3">
              <a:buClr>
                <a:schemeClr val="tx2"/>
              </a:buClr>
              <a:buSzPct val="50000"/>
              <a:buFont typeface="Wingdings 2" panose="05020102010507070707"/>
              <a:defRPr sz="1800"/>
            </a:lvl4pPr>
            <a:lvl5pPr lvl="4">
              <a:buClr>
                <a:schemeClr val="tx2"/>
              </a:buClr>
              <a:buSzPct val="50000"/>
              <a:buFont typeface="Wingdings 2" panose="05020102010507070707"/>
              <a:defRPr sz="1800"/>
            </a:lvl5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阅读必动笔（勾划、旁批）    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听课必笔记（教材</a:t>
            </a: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+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积累本）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3.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朗读必大声 ，该背常常背，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且不断巩固       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4.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错题必更正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5.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疑问必弄清  （不懂就问）  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6.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课堂必踊跃，思考加发言</a:t>
            </a:r>
            <a:endParaRPr lang="zh-CN" altLang="en-US" sz="24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7.</a:t>
            </a:r>
            <a:r>
              <a:rPr lang="zh-CN" altLang="en-US" sz="24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合作必积极</a:t>
            </a:r>
          </a:p>
        </p:txBody>
      </p:sp>
      <p:pic>
        <p:nvPicPr>
          <p:cNvPr id="99" name="图片 98" descr="bermuda-no-mess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240" y="2045970"/>
            <a:ext cx="3858260" cy="38131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7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37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379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4328375" y="2187078"/>
            <a:ext cx="3535680" cy="159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660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宋体" panose="02010600030101010101" pitchFamily="2" charset="-122"/>
              </a:rPr>
              <a:t>谢谢观看</a:t>
            </a:r>
          </a:p>
          <a:p>
            <a:pPr algn="ctr"/>
            <a:r>
              <a:rPr lang="en-US" altLang="zh-CN" sz="320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宋体" panose="02010600030101010101" pitchFamily="2" charset="-122"/>
              </a:rPr>
              <a:t>PPT</a:t>
            </a:r>
            <a:r>
              <a:rPr lang="zh-CN" altLang="en-US" sz="320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宋体" panose="02010600030101010101" pitchFamily="2" charset="-122"/>
              </a:rPr>
              <a:t>课件</a:t>
            </a:r>
          </a:p>
        </p:txBody>
      </p:sp>
      <p:pic>
        <p:nvPicPr>
          <p:cNvPr id="87" name="图片 86" descr="ginger-cat-7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305" y="4899660"/>
            <a:ext cx="2248535" cy="1686560"/>
          </a:xfrm>
          <a:prstGeom prst="rect">
            <a:avLst/>
          </a:prstGeom>
        </p:spPr>
      </p:pic>
      <p:pic>
        <p:nvPicPr>
          <p:cNvPr id="6152" name="图片 3" descr="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525" y="889635"/>
            <a:ext cx="1073785" cy="91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5206974" y="4004945"/>
            <a:ext cx="17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汇报人：</a:t>
            </a:r>
            <a:r>
              <a:rPr lang="en-US" altLang="zh-CN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xiazaii</a:t>
            </a:r>
            <a:endParaRPr lang="zh-CN" altLang="en-US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360930" y="1690370"/>
            <a:ext cx="5116830" cy="3476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新学期寄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亲爱的同学们：新学期的航程又开始啦！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   新学期，新起点，新气象，愿同学们能信心百倍地投入到学习、生活中，老师将陪伴在你的左右航者，让我们去迎接挑战，去创造辉煌！加油！</a:t>
            </a:r>
            <a:r>
              <a:rPr kumimoji="1" lang="en-US" altLang="zh-CN" sz="2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!</a:t>
            </a:r>
          </a:p>
        </p:txBody>
      </p:sp>
      <p:pic>
        <p:nvPicPr>
          <p:cNvPr id="76" name="图片 75" descr="cherry-bad-gateway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6045" y="1916430"/>
            <a:ext cx="2877185" cy="27654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2465705" y="1379855"/>
            <a:ext cx="7259955" cy="1143000"/>
          </a:xfrm>
        </p:spPr>
        <p:txBody>
          <a:bodyPr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chemeClr val="bg1"/>
                </a:solidFill>
                <a:effectLst/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我永远都相信</a:t>
            </a:r>
            <a:r>
              <a:rPr lang="en-US" altLang="zh-CN" dirty="0">
                <a:solidFill>
                  <a:schemeClr val="bg1"/>
                </a:solidFill>
                <a:effectLst/>
                <a:latin typeface="站酷庆科黄油体" panose="02000803000000020004" charset="-122"/>
                <a:ea typeface="站酷庆科黄油体" panose="02000803000000020004" charset="-122"/>
                <a:cs typeface="站酷庆科黄油体" panose="02000803000000020004" charset="-122"/>
              </a:rPr>
              <a:t>……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1496060" y="2586990"/>
            <a:ext cx="8229600" cy="2095500"/>
          </a:xfrm>
        </p:spPr>
        <p:txBody>
          <a:bodyPr wrap="square" lIns="91440" tIns="45720" rIns="91440" bIns="45720" anchor="t"/>
          <a:lstStyle/>
          <a:p>
            <a:pPr eaLnBrk="1" hangingPunct="1">
              <a:buNone/>
            </a:pPr>
            <a:r>
              <a:rPr lang="zh-CN" altLang="en-US" b="1" dirty="0">
                <a:solidFill>
                  <a:schemeClr val="bg1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我们不是庸才，是待雕琢的璞玉，</a:t>
            </a:r>
          </a:p>
          <a:p>
            <a:pPr eaLnBrk="1" hangingPunct="1">
              <a:buNone/>
            </a:pPr>
            <a:r>
              <a:rPr lang="zh-CN" altLang="en-US" b="1" dirty="0">
                <a:solidFill>
                  <a:schemeClr val="bg1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我们会</a:t>
            </a:r>
            <a:r>
              <a:rPr lang="en-US" altLang="zh-CN" b="1" dirty="0">
                <a:solidFill>
                  <a:schemeClr val="bg1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——</a:t>
            </a:r>
            <a:r>
              <a:rPr lang="zh-CN" altLang="en-US" b="1" dirty="0">
                <a:solidFill>
                  <a:schemeClr val="bg1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不飞则已，一飞冲天；</a:t>
            </a:r>
          </a:p>
          <a:p>
            <a:pPr eaLnBrk="1" hangingPunct="1">
              <a:buNone/>
            </a:pPr>
            <a:r>
              <a:rPr lang="zh-CN" altLang="en-US" b="1" dirty="0">
                <a:solidFill>
                  <a:schemeClr val="bg1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                             不鸣则已，一鸣惊人！</a:t>
            </a:r>
          </a:p>
        </p:txBody>
      </p:sp>
      <p:pic>
        <p:nvPicPr>
          <p:cNvPr id="94" name="图片 93" descr="ginger-cat-7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550" y="4436745"/>
            <a:ext cx="2927985" cy="219646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73898" y="959485"/>
            <a:ext cx="3383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R="0" algn="l" defTabSz="914400">
              <a:buClrTx/>
              <a:buSzTx/>
              <a:defRPr/>
            </a:pPr>
            <a:r>
              <a:rPr kumimoji="1" lang="zh-CN" altLang="en-US" sz="360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关于刻苦和坚持</a:t>
            </a:r>
          </a:p>
        </p:txBody>
      </p:sp>
      <p:sp>
        <p:nvSpPr>
          <p:cNvPr id="5" name="矩形 4"/>
          <p:cNvSpPr/>
          <p:nvPr/>
        </p:nvSpPr>
        <p:spPr>
          <a:xfrm>
            <a:off x="988060" y="1967865"/>
            <a:ext cx="7633335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开学第一天，古希腊大哲学家苏格拉底对学生们说：“今天我们只学一件最简单也是最容易做的事儿。每人把胳膊尽量往前甩，然后再尽量往后甩。”说完，苏格拉底示范了一遍。“从今天开始，每天做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300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下。大家能做到吗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?”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学生们都笑了。这么简单的事，有什么做不到的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?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过了一个月，苏格拉底问学生们：“每天甩手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300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下，哪些同学坚持了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?”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有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90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％的同学骄傲地举起了手。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又过了一个月，苏格拉底又问，这回，坚持下来的学生只剩下八成。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一年过后，苏格拉底再一次问大家：“请告诉我，最简单的甩手运动，还有哪几位同学坚持了</a:t>
            </a: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?”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这时，整个教室里，只有一人举起了手。这个学生就是后来成为古希腊另一位大哲学家的柏拉图。</a:t>
            </a:r>
            <a:endParaRPr kumimoji="1" lang="en-US" altLang="zh-CN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    </a:t>
            </a:r>
            <a:r>
              <a:rPr kumimoji="1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正如古人所说：锲而不舍、金石可镂；锲而舍之，朽木不折。只要我们对自己严格要求，坚持不懈，成功就会属于我们！       </a:t>
            </a:r>
          </a:p>
        </p:txBody>
      </p:sp>
      <p:pic>
        <p:nvPicPr>
          <p:cNvPr id="97" name="图片 96" descr="flamenco-no-comment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1395" y="2580005"/>
            <a:ext cx="2705100" cy="27451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99933" y="958850"/>
            <a:ext cx="3383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关于感恩和奉献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95705" y="2519045"/>
            <a:ext cx="515112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     如果你在任何时候，任何地方，你一生中留给人们的都是些美好的东西</a:t>
            </a:r>
            <a:r>
              <a:rPr kumimoji="1" lang="en-US" altLang="zh-CN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---</a:t>
            </a:r>
            <a:r>
              <a:rPr kumimoji="1" lang="zh-CN" altLang="en-US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鲜花，思想，以及对你的非常美好的回忆</a:t>
            </a:r>
            <a:r>
              <a:rPr kumimoji="1" lang="en-US" altLang="zh-CN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----</a:t>
            </a:r>
            <a:r>
              <a:rPr kumimoji="1" lang="zh-CN" altLang="en-US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那你的生活将会轻松而愉快。那时你就会感到所有的人都需要你，这种感觉使你成为一个心灵丰富的人。你要知道，给永远比拿愉快。</a:t>
            </a:r>
            <a:endParaRPr kumimoji="1" lang="en-US" altLang="zh-CN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                                                                                                             ---</a:t>
            </a:r>
            <a:r>
              <a:rPr kumimoji="1" lang="zh-CN" altLang="en-US" sz="2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高尔基</a:t>
            </a:r>
            <a:endParaRPr kumimoji="1" lang="zh-CN" altLang="en-US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pic>
        <p:nvPicPr>
          <p:cNvPr id="92" name="图片 91" descr="taxi-delivery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8490" y="1945005"/>
            <a:ext cx="3701415" cy="37014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2353525" y="2286138"/>
            <a:ext cx="7485380" cy="186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1500">
                <a:ln w="190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/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怎样学语文</a:t>
            </a:r>
          </a:p>
        </p:txBody>
      </p:sp>
      <p:pic>
        <p:nvPicPr>
          <p:cNvPr id="87" name="图片 86" descr="ginger-cat-7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305" y="4899660"/>
            <a:ext cx="2248535" cy="1686560"/>
          </a:xfrm>
          <a:prstGeom prst="rect">
            <a:avLst/>
          </a:prstGeom>
        </p:spPr>
      </p:pic>
      <p:pic>
        <p:nvPicPr>
          <p:cNvPr id="6152" name="图片 3" descr="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525" y="889635"/>
            <a:ext cx="1073785" cy="91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76463" y="969010"/>
            <a:ext cx="269494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语文是什么？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95705" y="2677160"/>
            <a:ext cx="515112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当你听到一首动人心魄的歌，沉浸于歌词所描绘的幽然意境，流连忘返，这就是语文；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当你看到一幅雄浑俊雅的书画，立即被其所吸引，于是你搜肠刮肚，想尽华美词藻来赞美它，这就是语文；</a:t>
            </a:r>
            <a:endParaRPr lang="zh-CN" altLang="en-US" sz="2000" dirty="0">
              <a:solidFill>
                <a:schemeClr val="bg1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当你发表演讲、主持会议，滔滔不绝，引经据典，口吐连珠妙语，这就是语文。</a:t>
            </a:r>
            <a:endParaRPr kumimoji="1" lang="zh-CN" altLang="en-US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pic>
        <p:nvPicPr>
          <p:cNvPr id="102" name="图片 101" descr="cherry-no-comment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070" y="1939290"/>
            <a:ext cx="3087370" cy="37211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89493" y="969010"/>
            <a:ext cx="2468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语文很重要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95620" y="2736215"/>
            <a:ext cx="515112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它不仅是我们学习、工作和生活的工具，也不仅仅是一个高考学科，更重要的是它还负载着丰富的情感、深刻的思想和人类绵绵不绝的文明；语文学科不仅是工具性学科，它还是形成一个人的品格、一个人的底蕴、培养一个人对社会的责任的奠基石。 </a:t>
            </a:r>
            <a:endParaRPr kumimoji="1" lang="zh-CN" altLang="en-US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pic>
        <p:nvPicPr>
          <p:cNvPr id="54" name="图片 53" descr="kingdom-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7190" y="2031365"/>
            <a:ext cx="2762885" cy="36855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53603" y="978535"/>
            <a:ext cx="406654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站酷庆科黄油体" panose="02000803000000020004" charset="-122"/>
                <a:ea typeface="站酷庆科黄油体" panose="02000803000000020004" charset="-122"/>
                <a:sym typeface="+mn-ea"/>
              </a:rPr>
              <a:t>如何才能学好语文？</a:t>
            </a:r>
            <a:endParaRPr kumimoji="1" lang="zh-CN" altLang="en-US" sz="360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站酷庆科黄油体" panose="02000803000000020004" charset="-122"/>
              <a:ea typeface="站酷庆科黄油体" panose="0200080300000002000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53635" y="2716530"/>
            <a:ext cx="5803265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</a:t>
            </a: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一老者在海边垂钓，已经钓了满满一篓鱼。一个孩子在旁边看了很久。老者准备离开的时候，温和的冲孩子笑笑，送给他一条活蹦乱跳的大鱼，可孩子却一口拒绝了。老者很奇怪，问孩子：“那你想要什么呢？”孩子说：“我想要你的鱼竿。”</a:t>
            </a:r>
            <a:b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</a:br>
            <a:r>
              <a:rPr lang="zh-CN" altLang="en-US" sz="2000" dirty="0">
                <a:solidFill>
                  <a:schemeClr val="bg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    你觉得孩子的这个决定聪明吗？如果是你的话，你会选择什么呢？</a:t>
            </a:r>
            <a:endParaRPr kumimoji="1" lang="zh-CN" altLang="en-US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pic>
        <p:nvPicPr>
          <p:cNvPr id="60" name="图片 59" descr="waiting-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5385" y="2106930"/>
            <a:ext cx="3133090" cy="34645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办公资源网: www.bangongziyuan.com​​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Microsoft Office PowerPoint</Application>
  <PresentationFormat>宽屏</PresentationFormat>
  <Paragraphs>111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阿里巴巴普惠体 R</vt:lpstr>
      <vt:lpstr>思源黑体 Bold</vt:lpstr>
      <vt:lpstr>思源黑体 CN Normal</vt:lpstr>
      <vt:lpstr>站酷庆科黄油体</vt:lpstr>
      <vt:lpstr>Arial</vt:lpstr>
      <vt:lpstr>Wingdings</vt:lpstr>
      <vt:lpstr>Wingdings 2</vt:lpstr>
      <vt:lpstr>办公资源网: www.bangongziyuan.com​​
</vt:lpstr>
      <vt:lpstr>PowerPoint 演示文稿</vt:lpstr>
      <vt:lpstr>PowerPoint 演示文稿</vt:lpstr>
      <vt:lpstr>我永远都相信……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其实，选择鱼竿或鱼都不能算是聪明的选择。最聪明的方法，是学会老者钓鱼的方法。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31</cp:revision>
  <dcterms:created xsi:type="dcterms:W3CDTF">2019-06-19T02:08:00Z</dcterms:created>
  <dcterms:modified xsi:type="dcterms:W3CDTF">2021-01-05T11:40:04Z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