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C0EF"/>
    <a:srgbClr val="22323F"/>
    <a:srgbClr val="1379B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28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2021/1/5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648930" y="2367666"/>
            <a:ext cx="6278880" cy="10147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6000">
                <a:solidFill>
                  <a:srgbClr val="22323F"/>
                </a:solidFill>
                <a:effectLst>
                  <a:outerShdw sx="102000" sy="102000" algn="ctr" rotWithShape="0">
                    <a:schemeClr val="bg1">
                      <a:alpha val="99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小学生开学第一课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31995" y="3267710"/>
            <a:ext cx="2513330" cy="709930"/>
            <a:chOff x="7152" y="5071"/>
            <a:chExt cx="3958" cy="1118"/>
          </a:xfrm>
        </p:grpSpPr>
        <p:grpSp>
          <p:nvGrpSpPr>
            <p:cNvPr id="6" name="组合 5"/>
            <p:cNvGrpSpPr/>
            <p:nvPr/>
          </p:nvGrpSpPr>
          <p:grpSpPr>
            <a:xfrm>
              <a:off x="7152" y="5071"/>
              <a:ext cx="3958" cy="1118"/>
              <a:chOff x="1746250" y="3260725"/>
              <a:chExt cx="2513013" cy="709613"/>
            </a:xfrm>
          </p:grpSpPr>
          <p:pic>
            <p:nvPicPr>
              <p:cNvPr id="6151" name="图片 6" descr="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46250" y="3260725"/>
                <a:ext cx="1406525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图片 7" descr="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2738" y="3260725"/>
                <a:ext cx="1406525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0"/>
            <p:cNvSpPr txBox="1">
              <a:spLocks noChangeArrowheads="1"/>
            </p:cNvSpPr>
            <p:nvPr/>
          </p:nvSpPr>
          <p:spPr bwMode="auto">
            <a:xfrm>
              <a:off x="7327" y="5321"/>
              <a:ext cx="349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安   全   教   育</a:t>
              </a:r>
            </a:p>
          </p:txBody>
        </p:sp>
      </p:grpSp>
      <p:pic>
        <p:nvPicPr>
          <p:cNvPr id="6159" name="图片 3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0000">
            <a:off x="4928235" y="1165860"/>
            <a:ext cx="282765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 r="67011" b="57888"/>
          <a:stretch>
            <a:fillRect/>
          </a:stretch>
        </p:blipFill>
        <p:spPr>
          <a:xfrm>
            <a:off x="14334" y="44764"/>
            <a:ext cx="3993521" cy="235313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0668" y="4200525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22323F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 sz="2000">
                <a:solidFill>
                  <a:srgbClr val="22323F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xiazaii</a:t>
            </a:r>
            <a:endParaRPr lang="zh-CN" altLang="en-US" sz="2000">
              <a:solidFill>
                <a:srgbClr val="22323F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5059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遵守纪律，遵守交通规则。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1514475" y="1714500"/>
            <a:ext cx="486791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课堂上不乱讲话，老师讲话认真听，同学发言不打岔。</a:t>
            </a:r>
            <a:endParaRPr lang="en-US" altLang="zh-CN" sz="2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课间活动时，不做危险游戏，不追逐打闹。</a:t>
            </a:r>
            <a:endParaRPr lang="en-US" altLang="zh-CN" sz="2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放学排队，红灯停，绿灯行，过路口时注意避让车辆。</a:t>
            </a:r>
            <a:endParaRPr lang="zh-CN" altLang="en-US" sz="2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5" name="图片 4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205" y="1534795"/>
            <a:ext cx="3336290" cy="3262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4246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讲究卫生，爱护环境。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1514475" y="1714500"/>
            <a:ext cx="623887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在家，你是怎样做到讲卫生的？</a:t>
            </a:r>
            <a:endParaRPr lang="en-US" altLang="zh-CN" sz="36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我们怎样才能保持教室整洁？</a:t>
            </a:r>
            <a:endParaRPr lang="en-US" altLang="zh-CN" sz="36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我们的校园怎样才能变得更美丽？</a:t>
            </a:r>
            <a:endParaRPr lang="zh-CN" altLang="en-US" sz="36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59" name="图片 58" descr="flamenco-download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900" y="1714500"/>
            <a:ext cx="2094865" cy="2861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4246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讲究卫生，爱护环境。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1514475" y="1695450"/>
            <a:ext cx="623887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勤洗澡洗头，勤剪指甲，勤换衣服，饭前便后要洗手。</a:t>
            </a:r>
            <a:endParaRPr lang="en-US" altLang="zh-CN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不乱扔杂物，不随地吐痰，见到废纸等垃圾物主动捡起放入垃圾桶，不在教室及走廊墙壁或课桌上乱写乱画。</a:t>
            </a:r>
            <a:endParaRPr lang="en-US" altLang="zh-CN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爱护花草树木，不践踏草坪。</a:t>
            </a:r>
            <a:endParaRPr lang="zh-CN" altLang="en-US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3" name="图片 2" descr="rush-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515" y="1318260"/>
            <a:ext cx="2726055" cy="3724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algn="l" defTabSz="914400">
              <a:buClrTx/>
              <a:buSzTx/>
              <a:buFontTx/>
              <a:defRPr/>
            </a:pPr>
            <a:r>
              <a:rPr lang="zh-CN" altLang="en-US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我们来交流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2291080" y="1714500"/>
            <a:ext cx="736219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寒假的生活丰富多彩，令人难忘，大家来交流一下自己在假期遇到的高兴的、有意义的事吧。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2214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algn="l" defTabSz="914400">
              <a:buClrTx/>
              <a:buSzTx/>
              <a:buFontTx/>
              <a:defRPr/>
            </a:pPr>
            <a:r>
              <a:rPr lang="zh-CN" altLang="en-US" sz="32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我们来交流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1553210" y="1743075"/>
            <a:ext cx="56476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    俗话说：“过了十五，年就远了。”让我们把假期美好的记忆尘封，转入我们正常、紧张而有序的学习中去吧。</a:t>
            </a:r>
          </a:p>
        </p:txBody>
      </p:sp>
      <p:pic>
        <p:nvPicPr>
          <p:cNvPr id="25" name="图片 24" descr="marginalia-download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745" y="1743075"/>
            <a:ext cx="2851785" cy="2788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algn="l" defTabSz="914400">
              <a:buClrTx/>
              <a:buSzTx/>
              <a:buFontTx/>
              <a:defRPr/>
            </a:pPr>
            <a:r>
              <a:rPr lang="zh-CN" altLang="en-US" sz="3200" dirty="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新学期新气象</a:t>
            </a:r>
            <a:endParaRPr lang="zh-CN" altLang="en-US" sz="3200" noProof="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9459" name="TextBox 4"/>
          <p:cNvSpPr txBox="1"/>
          <p:nvPr/>
        </p:nvSpPr>
        <p:spPr>
          <a:xfrm>
            <a:off x="5798820" y="1704340"/>
            <a:ext cx="29686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调整作息时间，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按时起床</a:t>
            </a:r>
            <a:r>
              <a:rPr lang="zh-CN" altLang="en-US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。</a:t>
            </a:r>
          </a:p>
        </p:txBody>
      </p:sp>
      <p:sp>
        <p:nvSpPr>
          <p:cNvPr id="19461" name="TextBox 6"/>
          <p:cNvSpPr txBox="1"/>
          <p:nvPr/>
        </p:nvSpPr>
        <p:spPr>
          <a:xfrm>
            <a:off x="2551430" y="3503930"/>
            <a:ext cx="21932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集中精力，</a:t>
            </a:r>
          </a:p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认真学习。</a:t>
            </a:r>
          </a:p>
        </p:txBody>
      </p:sp>
      <p:pic>
        <p:nvPicPr>
          <p:cNvPr id="62" name="图片 61" descr="no-connec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665" y="1324610"/>
            <a:ext cx="3004820" cy="2253615"/>
          </a:xfrm>
          <a:prstGeom prst="rect">
            <a:avLst/>
          </a:prstGeom>
        </p:spPr>
      </p:pic>
      <p:pic>
        <p:nvPicPr>
          <p:cNvPr id="3" name="图片 2" descr="deliver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87" y="3101657"/>
            <a:ext cx="2507615" cy="1880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algn="l" defTabSz="914400">
              <a:buClrTx/>
              <a:buSzTx/>
              <a:buFontTx/>
              <a:defRPr/>
            </a:pPr>
            <a:r>
              <a:rPr lang="zh-CN" altLang="en-US" sz="3200" dirty="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新学期新气象</a:t>
            </a:r>
            <a:endParaRPr lang="zh-CN" altLang="en-US" sz="3200" noProof="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9459" name="TextBox 4"/>
          <p:cNvSpPr txBox="1"/>
          <p:nvPr/>
        </p:nvSpPr>
        <p:spPr>
          <a:xfrm>
            <a:off x="5798820" y="1704340"/>
            <a:ext cx="29686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积极锻炼，强健身体。</a:t>
            </a:r>
          </a:p>
        </p:txBody>
      </p:sp>
      <p:sp>
        <p:nvSpPr>
          <p:cNvPr id="19461" name="TextBox 6"/>
          <p:cNvSpPr txBox="1"/>
          <p:nvPr/>
        </p:nvSpPr>
        <p:spPr>
          <a:xfrm>
            <a:off x="2551430" y="3503930"/>
            <a:ext cx="21932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按时睡觉，保证精力。</a:t>
            </a:r>
          </a:p>
        </p:txBody>
      </p:sp>
      <p:pic>
        <p:nvPicPr>
          <p:cNvPr id="63" name="图片 62" descr="searching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50" y="2723515"/>
            <a:ext cx="3515995" cy="2637790"/>
          </a:xfrm>
          <a:prstGeom prst="rect">
            <a:avLst/>
          </a:prstGeom>
        </p:spPr>
      </p:pic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150620"/>
            <a:ext cx="3695700" cy="2772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136735" y="2376556"/>
            <a:ext cx="3230880" cy="10147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6000">
                <a:solidFill>
                  <a:srgbClr val="22323F"/>
                </a:solidFill>
                <a:effectLst>
                  <a:outerShdw sx="102000" sy="102000" algn="ctr" rotWithShape="0">
                    <a:schemeClr val="bg1">
                      <a:alpha val="99000"/>
                    </a:scheme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谢谢观看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31995" y="3267710"/>
            <a:ext cx="2513330" cy="709930"/>
            <a:chOff x="7152" y="5071"/>
            <a:chExt cx="3958" cy="1118"/>
          </a:xfrm>
        </p:grpSpPr>
        <p:grpSp>
          <p:nvGrpSpPr>
            <p:cNvPr id="6" name="组合 5"/>
            <p:cNvGrpSpPr/>
            <p:nvPr/>
          </p:nvGrpSpPr>
          <p:grpSpPr>
            <a:xfrm>
              <a:off x="7152" y="5071"/>
              <a:ext cx="3958" cy="1118"/>
              <a:chOff x="1746250" y="3260725"/>
              <a:chExt cx="2513013" cy="709613"/>
            </a:xfrm>
          </p:grpSpPr>
          <p:pic>
            <p:nvPicPr>
              <p:cNvPr id="6151" name="图片 6" descr="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46250" y="3260725"/>
                <a:ext cx="1406525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3" name="图片 7" descr="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52738" y="3260725"/>
                <a:ext cx="1406525" cy="709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0"/>
            <p:cNvSpPr txBox="1">
              <a:spLocks noChangeArrowheads="1"/>
            </p:cNvSpPr>
            <p:nvPr/>
          </p:nvSpPr>
          <p:spPr bwMode="auto">
            <a:xfrm>
              <a:off x="7327" y="5321"/>
              <a:ext cx="3495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400" b="1">
                  <a:solidFill>
                    <a:schemeClr val="bg1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安   全   教   育</a:t>
              </a:r>
            </a:p>
          </p:txBody>
        </p:sp>
      </p:grpSp>
      <p:pic>
        <p:nvPicPr>
          <p:cNvPr id="6159" name="图片 3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0000">
            <a:off x="4928235" y="1165860"/>
            <a:ext cx="282765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 r="67011" b="57888"/>
          <a:stretch>
            <a:fillRect/>
          </a:stretch>
        </p:blipFill>
        <p:spPr>
          <a:xfrm>
            <a:off x="14334" y="44764"/>
            <a:ext cx="3993521" cy="235313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0668" y="4200525"/>
            <a:ext cx="1955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22323F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 sz="2000">
                <a:solidFill>
                  <a:srgbClr val="22323F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xiazaii</a:t>
            </a:r>
            <a:endParaRPr lang="zh-CN" altLang="en-US" sz="2000">
              <a:solidFill>
                <a:srgbClr val="22323F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校园安全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21940" y="1594485"/>
            <a:ext cx="699325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 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、上下楼梯不要拥挤，按次序进行，如果慌里慌张的容易扭伤脚脖；如果拥挤，会发生摔伤事故；滑扶手万一摔下来，很危险。</a:t>
            </a:r>
            <a:b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 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、课间活动要文明，追逐撵打易碰伤，谨记教导是上策。</a:t>
            </a:r>
            <a:b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 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、打扫卫生时，一定注意不能拿扫把乱打、乱闹。</a:t>
            </a:r>
            <a:b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 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、为了督促孩子们自律，我特意安排了课间安全监督员，发现课间或课外活动有学生有不安全的行为，安全监督员首先制止，然后报告老师，发现不安全的表现及时报告老师，老师及时教育并弥补管理上的漏洞。</a:t>
            </a:r>
          </a:p>
        </p:txBody>
      </p:sp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35" y="2209800"/>
            <a:ext cx="2541905" cy="1906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校外安全</a:t>
            </a:r>
            <a:endParaRPr lang="zh-CN" altLang="en-US" sz="3200" dirty="0">
              <a:solidFill>
                <a:srgbClr val="22323F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1465" y="1747520"/>
            <a:ext cx="699325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 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、告诫学生遵守交通规则，看信号灯过马路，不要横穿马路，特别是你忽然从花坛里蹿出来，很危险的。</a:t>
            </a:r>
            <a:b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 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、按时上学和回家，不要早到，在外边逗留有不安全因素；放学按时回家，让家长放心，最好不要私自去同学家或相约到某个地方玩，如果去给家长说一声。</a:t>
            </a:r>
            <a:b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   </a:t>
            </a:r>
            <a:r>
              <a:rPr lang="en-US" altLang="zh-CN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、路上遇到陌生人，最好少与他们交谈，一定不能要陌生人的东西。</a:t>
            </a:r>
          </a:p>
        </p:txBody>
      </p:sp>
      <p:pic>
        <p:nvPicPr>
          <p:cNvPr id="64" name="图片 63" descr="bad-gatew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35" y="2209800"/>
            <a:ext cx="2541905" cy="19069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饮食安全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21790" y="1541780"/>
            <a:ext cx="5753735" cy="3044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6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、早餐尽量在家吃，一定要吃好。</a:t>
            </a:r>
            <a:b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en-US" altLang="zh-CN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、不乱吃小零食和地摊上的食物。</a:t>
            </a:r>
            <a:b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en-US" altLang="zh-CN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、多饮用白开水，少喝饮料特别是碳酸饮料。</a:t>
            </a:r>
            <a:b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</a:br>
            <a:r>
              <a:rPr lang="en-US" altLang="zh-CN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、不能暴食暴饮，容易损伤肠胃的。</a:t>
            </a:r>
          </a:p>
        </p:txBody>
      </p:sp>
      <p:pic>
        <p:nvPicPr>
          <p:cNvPr id="52" name="图片 51" descr="downloading-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525" y="1861820"/>
            <a:ext cx="2404110" cy="2404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举止文明礼貌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7171" name="TextBox 2"/>
          <p:cNvSpPr txBox="1"/>
          <p:nvPr/>
        </p:nvSpPr>
        <p:spPr>
          <a:xfrm>
            <a:off x="4724400" y="1313815"/>
            <a:ext cx="2773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升国旗时</a:t>
            </a:r>
            <a:r>
              <a:rPr lang="en-US" altLang="zh-CN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……</a:t>
            </a:r>
          </a:p>
        </p:txBody>
      </p:sp>
      <p:sp>
        <p:nvSpPr>
          <p:cNvPr id="7172" name="TextBox 3"/>
          <p:cNvSpPr txBox="1"/>
          <p:nvPr/>
        </p:nvSpPr>
        <p:spPr>
          <a:xfrm>
            <a:off x="4724400" y="4191635"/>
            <a:ext cx="4907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集合站队或观看比赛时</a:t>
            </a:r>
            <a:r>
              <a:rPr lang="en-US" altLang="zh-CN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……</a:t>
            </a:r>
          </a:p>
        </p:txBody>
      </p:sp>
      <p:sp>
        <p:nvSpPr>
          <p:cNvPr id="7173" name="TextBox 4"/>
          <p:cNvSpPr txBox="1"/>
          <p:nvPr/>
        </p:nvSpPr>
        <p:spPr>
          <a:xfrm>
            <a:off x="4724400" y="3472180"/>
            <a:ext cx="4196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当同学答错问题时</a:t>
            </a:r>
            <a:r>
              <a:rPr lang="en-US" altLang="zh-CN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……</a:t>
            </a:r>
          </a:p>
        </p:txBody>
      </p:sp>
      <p:sp>
        <p:nvSpPr>
          <p:cNvPr id="7174" name="TextBox 5"/>
          <p:cNvSpPr txBox="1"/>
          <p:nvPr/>
        </p:nvSpPr>
        <p:spPr>
          <a:xfrm>
            <a:off x="4724400" y="2752725"/>
            <a:ext cx="3129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在公共场所</a:t>
            </a:r>
            <a:r>
              <a:rPr lang="en-US" altLang="zh-CN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……</a:t>
            </a:r>
          </a:p>
        </p:txBody>
      </p:sp>
      <p:sp>
        <p:nvSpPr>
          <p:cNvPr id="7175" name="TextBox 6"/>
          <p:cNvSpPr txBox="1"/>
          <p:nvPr/>
        </p:nvSpPr>
        <p:spPr>
          <a:xfrm>
            <a:off x="4724400" y="2033270"/>
            <a:ext cx="3129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见到老师时</a:t>
            </a:r>
            <a:r>
              <a:rPr lang="en-US" altLang="zh-CN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……</a:t>
            </a:r>
          </a:p>
        </p:txBody>
      </p:sp>
      <p:pic>
        <p:nvPicPr>
          <p:cNvPr id="62" name="图片 61" descr="no-connec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75" y="1550035"/>
            <a:ext cx="4081780" cy="3061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举止文明礼貌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8195" name="TextBox 2"/>
          <p:cNvSpPr txBox="1"/>
          <p:nvPr/>
        </p:nvSpPr>
        <p:spPr>
          <a:xfrm>
            <a:off x="2562225" y="1344930"/>
            <a:ext cx="5516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升国旗时保持安静，自觉肃立。</a:t>
            </a:r>
          </a:p>
        </p:txBody>
      </p:sp>
      <p:sp>
        <p:nvSpPr>
          <p:cNvPr id="8196" name="TextBox 3"/>
          <p:cNvSpPr txBox="1"/>
          <p:nvPr/>
        </p:nvSpPr>
        <p:spPr>
          <a:xfrm>
            <a:off x="2562225" y="4382770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集合站队“快，静，齐”。</a:t>
            </a:r>
          </a:p>
        </p:txBody>
      </p:sp>
      <p:sp>
        <p:nvSpPr>
          <p:cNvPr id="8197" name="TextBox 4"/>
          <p:cNvSpPr txBox="1"/>
          <p:nvPr/>
        </p:nvSpPr>
        <p:spPr>
          <a:xfrm>
            <a:off x="2562225" y="3623310"/>
            <a:ext cx="4805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当同学答错问题时，不嘲笑。</a:t>
            </a:r>
          </a:p>
        </p:txBody>
      </p:sp>
      <p:sp>
        <p:nvSpPr>
          <p:cNvPr id="8198" name="TextBox 5"/>
          <p:cNvSpPr txBox="1"/>
          <p:nvPr/>
        </p:nvSpPr>
        <p:spPr>
          <a:xfrm>
            <a:off x="2562225" y="2863850"/>
            <a:ext cx="4805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在公共场所不喧哗，不打闹。</a:t>
            </a:r>
          </a:p>
        </p:txBody>
      </p:sp>
      <p:sp>
        <p:nvSpPr>
          <p:cNvPr id="8199" name="TextBox 6"/>
          <p:cNvSpPr txBox="1"/>
          <p:nvPr/>
        </p:nvSpPr>
        <p:spPr>
          <a:xfrm>
            <a:off x="2562225" y="2104390"/>
            <a:ext cx="3738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ü"/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见到老师时主动问好。</a:t>
            </a:r>
          </a:p>
        </p:txBody>
      </p:sp>
      <p:pic>
        <p:nvPicPr>
          <p:cNvPr id="3" name="图片 2" descr="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605" y="1982470"/>
            <a:ext cx="3586480" cy="2690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珍惜时间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1514475" y="1657350"/>
            <a:ext cx="5772785" cy="2730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早上你是几点起床？</a:t>
            </a:r>
            <a:endParaRPr lang="en-US" altLang="zh-CN" sz="4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晚上几点做作业？</a:t>
            </a:r>
            <a:endParaRPr lang="en-US" altLang="zh-CN" sz="4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几点睡觉？</a:t>
            </a:r>
          </a:p>
        </p:txBody>
      </p:sp>
      <p:pic>
        <p:nvPicPr>
          <p:cNvPr id="57" name="图片 56" descr="flamenco-payment-process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070" y="1387475"/>
            <a:ext cx="2743200" cy="3427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1808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珍惜时间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1514475" y="1657350"/>
            <a:ext cx="594423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按时睡觉，按时起床，不迟到。</a:t>
            </a:r>
            <a:endParaRPr lang="en-US" altLang="zh-CN" sz="36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按时完成作业，今日事，今日毕。</a:t>
            </a:r>
            <a:endParaRPr lang="en-US" altLang="zh-CN" sz="36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 eaLnBrk="0" hangingPunct="0"/>
            <a:r>
              <a:rPr lang="zh-CN" altLang="en-US" sz="36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做事有计划，不拖拖拉拉。</a:t>
            </a:r>
          </a:p>
        </p:txBody>
      </p:sp>
      <p:pic>
        <p:nvPicPr>
          <p:cNvPr id="56" name="图片 55" descr="open-doodles-groovy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8030" y="1889760"/>
            <a:ext cx="3221990" cy="2628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7210" y="358775"/>
            <a:ext cx="5059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0" hangingPunct="0"/>
            <a:r>
              <a:rPr lang="zh-CN" altLang="en-US" sz="3200" dirty="0"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遵守纪律，遵守交通规则。</a:t>
            </a:r>
            <a:endParaRPr lang="zh-CN" altLang="en-US" sz="3200" dirty="0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1514475" y="1657350"/>
            <a:ext cx="5944235" cy="2730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课堂上</a:t>
            </a:r>
            <a:r>
              <a:rPr lang="en-US" altLang="zh-CN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……</a:t>
            </a:r>
            <a:endParaRPr lang="en-US" altLang="zh-CN" sz="4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课间活动了，</a:t>
            </a:r>
            <a:r>
              <a:rPr lang="en-US" altLang="zh-CN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……</a:t>
            </a:r>
            <a:endParaRPr lang="en-US" altLang="zh-CN" sz="44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放学回家的路上</a:t>
            </a:r>
            <a:r>
              <a:rPr lang="en-US" altLang="zh-CN" sz="44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……</a:t>
            </a:r>
          </a:p>
        </p:txBody>
      </p:sp>
      <p:pic>
        <p:nvPicPr>
          <p:cNvPr id="54" name="图片 53" descr="cherry-uploading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25" y="1657350"/>
            <a:ext cx="2776855" cy="2640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宽屏</PresentationFormat>
  <Paragraphs>77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阿里巴巴普惠体 R</vt:lpstr>
      <vt:lpstr>站酷快乐体2016修订版</vt:lpstr>
      <vt:lpstr>Arial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31</cp:revision>
  <dcterms:created xsi:type="dcterms:W3CDTF">2019-06-19T02:08:00Z</dcterms:created>
  <dcterms:modified xsi:type="dcterms:W3CDTF">2021-01-05T11:40:42Z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