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tags/tag73.xml" ContentType="application/vnd.openxmlformats-officedocument.presentationml.tags+xml"/>
  <Override PartName="/ppt/notesSlides/notesSlide12.xml" ContentType="application/vnd.openxmlformats-officedocument.presentationml.notesSlide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ppt/tags/tag75.xml" ContentType="application/vnd.openxmlformats-officedocument.presentationml.tags+xml"/>
  <Override PartName="/ppt/notesSlides/notesSlide14.xml" ContentType="application/vnd.openxmlformats-officedocument.presentationml.notesSlide+xml"/>
  <Override PartName="/ppt/tags/tag76.xml" ContentType="application/vnd.openxmlformats-officedocument.presentationml.tags+xml"/>
  <Override PartName="/ppt/notesSlides/notesSlide15.xml" ContentType="application/vnd.openxmlformats-officedocument.presentationml.notesSlide+xml"/>
  <Override PartName="/ppt/tags/tag77.xml" ContentType="application/vnd.openxmlformats-officedocument.presentationml.tags+xml"/>
  <Override PartName="/ppt/notesSlides/notesSlide16.xml" ContentType="application/vnd.openxmlformats-officedocument.presentationml.notesSlide+xml"/>
  <Override PartName="/ppt/tags/tag78.xml" ContentType="application/vnd.openxmlformats-officedocument.presentationml.tags+xml"/>
  <Override PartName="/ppt/notesSlides/notesSlide17.xml" ContentType="application/vnd.openxmlformats-officedocument.presentationml.notesSlide+xml"/>
  <Override PartName="/ppt/tags/tag79.xml" ContentType="application/vnd.openxmlformats-officedocument.presentationml.tags+xml"/>
  <Override PartName="/ppt/notesSlides/notesSlide18.xml" ContentType="application/vnd.openxmlformats-officedocument.presentationml.notesSlide+xml"/>
  <Override PartName="/ppt/tags/tag8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8A0F"/>
    <a:srgbClr val="F6573E"/>
    <a:srgbClr val="FF0000"/>
    <a:srgbClr val="A61700"/>
    <a:srgbClr val="02750D"/>
    <a:srgbClr val="DCDCDC"/>
    <a:srgbClr val="F0F0F0"/>
    <a:srgbClr val="E6E6E6"/>
    <a:srgbClr val="C8C8C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2021/1/5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 R" panose="00020600040101010101" pitchFamily="18" charset="-122"/>
                <a:ea typeface="阿里巴巴普惠体 R" panose="00020600040101010101" pitchFamily="18" charset="-122"/>
              </a:rPr>
              <a:t>‹#›</a:t>
            </a:fld>
            <a:endParaRPr lang="zh-CN" altLang="en-US">
              <a:latin typeface="阿里巴巴普惠体 R" panose="00020600040101010101" pitchFamily="18" charset="-122"/>
              <a:ea typeface="阿里巴巴普惠体 R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 R" panose="00020600040101010101" pitchFamily="18" charset="-122"/>
                <a:ea typeface="阿里巴巴普惠体 R" panose="00020600040101010101" pitchFamily="18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 R" panose="00020600040101010101" pitchFamily="18" charset="-122"/>
        <a:ea typeface="阿里巴巴普惠体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阿里巴巴普惠体 R" panose="00020600040101010101" pitchFamily="18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阿里巴巴普惠体 R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阿里巴巴普惠体 R" panose="00020600040101010101" pitchFamily="18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阿里巴巴普惠体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阿里巴巴普惠体 R" panose="00020600040101010101" pitchFamily="18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阿里巴巴普惠体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emf"/><Relationship Id="rId4" Type="http://schemas.openxmlformats.org/officeDocument/2006/relationships/image" Target="../media/image1.png"/><Relationship Id="rId9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emf"/><Relationship Id="rId4" Type="http://schemas.openxmlformats.org/officeDocument/2006/relationships/image" Target="../media/image1.png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2927350" y="2374900"/>
            <a:ext cx="63373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9600" dirty="0">
                <a:solidFill>
                  <a:srgbClr val="028A0F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庞门正道标题体" panose="02010600030101010101" charset="-122"/>
                <a:ea typeface="庞门正道标题体" panose="02010600030101010101" charset="-122"/>
              </a:rPr>
              <a:t>开学</a:t>
            </a:r>
            <a:r>
              <a:rPr lang="zh-CN" altLang="en-US" sz="9600" dirty="0">
                <a:solidFill>
                  <a:srgbClr val="F6573E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庞门正道标题体" panose="02010600030101010101" charset="-122"/>
                <a:ea typeface="庞门正道标题体" panose="02010600030101010101" charset="-122"/>
              </a:rPr>
              <a:t>第一课</a:t>
            </a: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8375" y="4778375"/>
            <a:ext cx="2045335" cy="1999615"/>
          </a:xfrm>
          <a:prstGeom prst="rect">
            <a:avLst/>
          </a:prstGeom>
        </p:spPr>
      </p:pic>
      <p:pic>
        <p:nvPicPr>
          <p:cNvPr id="58" name="图片 57" descr="ginger-cat-7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35" y="-226060"/>
            <a:ext cx="3664585" cy="2748915"/>
          </a:xfrm>
          <a:prstGeom prst="rect">
            <a:avLst/>
          </a:prstGeom>
        </p:spPr>
      </p:pic>
      <p:pic>
        <p:nvPicPr>
          <p:cNvPr id="84" name="图片 83" descr="clip-bad-gateawa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700" y="4273550"/>
            <a:ext cx="4184015" cy="2790190"/>
          </a:xfrm>
          <a:prstGeom prst="rect">
            <a:avLst/>
          </a:prstGeom>
        </p:spPr>
      </p:pic>
      <p:pic>
        <p:nvPicPr>
          <p:cNvPr id="19" name="图片 4" descr="fd42851a862add2bb72ea2ad74bdc5b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900000">
            <a:off x="4420438" y="525981"/>
            <a:ext cx="3352325" cy="158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2616835" y="3796665"/>
            <a:ext cx="593090" cy="1315720"/>
            <a:chOff x="4184" y="3602"/>
            <a:chExt cx="1861" cy="412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77" y="3602"/>
              <a:ext cx="868" cy="412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84" y="3620"/>
              <a:ext cx="974" cy="411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942479" y="384556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>
                <a:solidFill>
                  <a:srgbClr val="028A0F"/>
                </a:solidFill>
                <a:latin typeface="站酷文艺体" panose="02000603000000000000" charset="-122"/>
                <a:ea typeface="站酷文艺体" panose="02000603000000000000" charset="-122"/>
              </a:rPr>
              <a:t>汇报人：</a:t>
            </a:r>
            <a:r>
              <a:rPr lang="en-US" altLang="zh-CN" sz="2400">
                <a:solidFill>
                  <a:srgbClr val="028A0F"/>
                </a:solidFill>
                <a:latin typeface="站酷文艺体" panose="02000603000000000000" charset="-122"/>
                <a:ea typeface="站酷文艺体" panose="02000603000000000000" charset="-122"/>
              </a:rPr>
              <a:t>xiazaii</a:t>
            </a:r>
            <a:endParaRPr lang="zh-CN" altLang="en-US" sz="2400">
              <a:solidFill>
                <a:srgbClr val="028A0F"/>
              </a:solidFill>
              <a:latin typeface="站酷文艺体" panose="02000603000000000000" charset="-122"/>
              <a:ea typeface="站酷文艺体" panose="02000603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396240" y="78740"/>
            <a:ext cx="6940550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5400" dirty="0">
                <a:solidFill>
                  <a:srgbClr val="028A0F"/>
                </a:solidFill>
                <a:latin typeface="庞门正道标题体" panose="02010600030101010101" charset="-122"/>
                <a:ea typeface="庞门正道标题体" panose="02010600030101010101" charset="-122"/>
                <a:sym typeface="+mn-ea"/>
              </a:rPr>
              <a:t>需要特别强调的几点</a:t>
            </a:r>
            <a:endParaRPr lang="zh-CN" altLang="en-US" sz="5400" dirty="0">
              <a:solidFill>
                <a:srgbClr val="028A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庞门正道标题体" panose="02010600030101010101" charset="-122"/>
              <a:ea typeface="庞门正道标题体" panose="02010600030101010101" charset="-122"/>
              <a:cs typeface="庞门正道标题体" panose="02010600030101010101" charset="-122"/>
              <a:sym typeface="+mn-ea"/>
            </a:endParaRP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55" y="5125720"/>
            <a:ext cx="1417955" cy="1386205"/>
          </a:xfrm>
          <a:prstGeom prst="rect">
            <a:avLst/>
          </a:prstGeom>
        </p:spPr>
      </p:pic>
      <p:pic>
        <p:nvPicPr>
          <p:cNvPr id="3" name="图片 2" descr="ginger-cat-725"/>
          <p:cNvPicPr>
            <a:picLocks noChangeAspect="1"/>
          </p:cNvPicPr>
          <p:nvPr/>
        </p:nvPicPr>
        <p:blipFill>
          <a:blip r:embed="rId6"/>
          <a:srcRect l="10431" t="26634" r="7399" b="27350"/>
          <a:stretch>
            <a:fillRect/>
          </a:stretch>
        </p:blipFill>
        <p:spPr>
          <a:xfrm>
            <a:off x="7336155" y="78740"/>
            <a:ext cx="1785620" cy="7499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42" h="1992">
                <a:moveTo>
                  <a:pt x="0" y="0"/>
                </a:moveTo>
                <a:lnTo>
                  <a:pt x="4742" y="0"/>
                </a:lnTo>
                <a:lnTo>
                  <a:pt x="4742" y="1992"/>
                </a:lnTo>
                <a:lnTo>
                  <a:pt x="0" y="199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031240" y="1390650"/>
            <a:ext cx="7813675" cy="95123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1.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注意仪容仪表：周一穿校服、戴红领巾，讲究个人卫生。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2.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课间文明休息：不奔跑，不大声喧哗，不说脏话粗话、不打架，举止文明，上下楼梯靠右行。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3.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认真做好两操，站队时做到快、静、齐。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4.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集会按时有序，保持会场安静。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5.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不带零花钱和零食进校门，不乱丢杂物，文明饮水，保持环境整。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lnSpc>
                <a:spcPct val="90000"/>
              </a:lnSpc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6.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书桌及座位周围干净整洁，无纸屑杂物。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  <a:sym typeface="+mn-ea"/>
            </a:endParaRPr>
          </a:p>
        </p:txBody>
      </p:sp>
      <p:pic>
        <p:nvPicPr>
          <p:cNvPr id="101" name="图片 100" descr="cherry-fatal-erro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4915" y="1459865"/>
            <a:ext cx="2327910" cy="39382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396240" y="78740"/>
            <a:ext cx="785939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5400">
                <a:solidFill>
                  <a:srgbClr val="028A0F"/>
                </a:solidFill>
                <a:latin typeface="庞门正道标题体" panose="02010600030101010101" charset="-122"/>
                <a:ea typeface="庞门正道标题体" panose="02010600030101010101" charset="-122"/>
                <a:sym typeface="+mn-ea"/>
              </a:rPr>
              <a:t>新学期，你准备好了吗？</a:t>
            </a:r>
            <a:endParaRPr lang="zh-CN" altLang="en-US" sz="5400" dirty="0">
              <a:solidFill>
                <a:srgbClr val="028A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庞门正道标题体" panose="02010600030101010101" charset="-122"/>
              <a:ea typeface="庞门正道标题体" panose="02010600030101010101" charset="-122"/>
              <a:cs typeface="庞门正道标题体" panose="02010600030101010101" charset="-122"/>
              <a:sym typeface="+mn-ea"/>
            </a:endParaRP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55" y="5125720"/>
            <a:ext cx="1417955" cy="1386205"/>
          </a:xfrm>
          <a:prstGeom prst="rect">
            <a:avLst/>
          </a:prstGeom>
        </p:spPr>
      </p:pic>
      <p:pic>
        <p:nvPicPr>
          <p:cNvPr id="3" name="图片 2" descr="ginger-cat-725"/>
          <p:cNvPicPr>
            <a:picLocks noChangeAspect="1"/>
          </p:cNvPicPr>
          <p:nvPr/>
        </p:nvPicPr>
        <p:blipFill>
          <a:blip r:embed="rId6"/>
          <a:srcRect l="10431" t="26634" r="7399" b="27350"/>
          <a:stretch>
            <a:fillRect/>
          </a:stretch>
        </p:blipFill>
        <p:spPr>
          <a:xfrm>
            <a:off x="8255635" y="78740"/>
            <a:ext cx="1785620" cy="7499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42" h="1992">
                <a:moveTo>
                  <a:pt x="0" y="0"/>
                </a:moveTo>
                <a:lnTo>
                  <a:pt x="4742" y="0"/>
                </a:lnTo>
                <a:lnTo>
                  <a:pt x="4742" y="1992"/>
                </a:lnTo>
                <a:lnTo>
                  <a:pt x="0" y="199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标题 4"/>
          <p:cNvSpPr txBox="1"/>
          <p:nvPr/>
        </p:nvSpPr>
        <p:spPr bwMode="auto">
          <a:xfrm>
            <a:off x="2017078" y="909955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marR="0" algn="ctr" defTabSz="914400">
              <a:buClrTx/>
              <a:buSzTx/>
              <a:buFontTx/>
              <a:defRPr/>
            </a:pPr>
            <a:r>
              <a:rPr kumimoji="1" lang="zh-CN" altLang="en-US" sz="4400" kern="0" cap="none" spc="0" normalizeH="0" baseline="0" noProof="0" dirty="0">
                <a:solidFill>
                  <a:srgbClr val="028A0F"/>
                </a:solidFill>
                <a:effectLst/>
                <a:latin typeface="庞门正道标题体" panose="02010600030101010101" charset="-122"/>
                <a:ea typeface="庞门正道标题体" panose="02010600030101010101" charset="-122"/>
                <a:cs typeface="+mj-cs"/>
              </a:rPr>
              <a:t>关于刻苦和坚持</a:t>
            </a:r>
          </a:p>
        </p:txBody>
      </p:sp>
      <p:sp>
        <p:nvSpPr>
          <p:cNvPr id="7" name="矩形 6"/>
          <p:cNvSpPr/>
          <p:nvPr/>
        </p:nvSpPr>
        <p:spPr>
          <a:xfrm>
            <a:off x="1289685" y="1986280"/>
            <a:ext cx="9612630" cy="392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开学第一天，古希腊大哲学家苏格拉底对学生们说：“今天我们只学一件最简单也是最容易做的事儿。每人把胳膊尽量往前甩，然后再尽量往后甩。”说完，苏格拉底示范了一遍。“从今天开始，每天做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300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下。大家能做到吗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?”</a:t>
            </a:r>
          </a:p>
          <a:p>
            <a:pPr>
              <a:lnSpc>
                <a:spcPct val="80000"/>
              </a:lnSpc>
            </a:pP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学生们都笑了。这么简单的事，有什么做不到的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?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过了一个月，苏格拉底问学生们：“每天甩手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300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下，哪些同学坚持了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?”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有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90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％的同学骄傲地举起了手。</a:t>
            </a: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又过了一个月，苏格拉底又问，这回，坚持下来的学生只剩下八成。</a:t>
            </a: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一年过后，苏格拉底再一次问大家：“请告诉我，最简单的甩手运动，还有哪几位同学坚持了</a:t>
            </a:r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?”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这时，整个教室里，只有一人举起了手。这个学生就是后来成为古希腊另一位大哲学家的柏</a:t>
            </a:r>
            <a:r>
              <a:rPr lang="en-US" altLang="zh-CN" sz="240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(bo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)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拉图。</a:t>
            </a: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正如古人所说：锲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(qie)</a:t>
            </a: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而不舍、金石可镂；锲而舍之，朽木不折。只要我们对自己严格要求，坚持不懈，成功就会属于我们！       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593725" y="533400"/>
            <a:ext cx="96266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4400" dirty="0">
                <a:solidFill>
                  <a:srgbClr val="028A0F"/>
                </a:solidFill>
                <a:effectLst/>
                <a:latin typeface="庞门正道标题体" panose="02010600030101010101" charset="-122"/>
                <a:ea typeface="庞门正道标题体" panose="02010600030101010101" charset="-122"/>
                <a:sym typeface="+mn-ea"/>
              </a:rPr>
              <a:t>送给大家的几句话以此与同学共勉</a:t>
            </a:r>
            <a:endParaRPr lang="zh-CN" altLang="en-US" sz="4400" dirty="0">
              <a:solidFill>
                <a:srgbClr val="028A0F"/>
              </a:solidFill>
              <a:effectLst/>
              <a:latin typeface="庞门正道标题体" panose="02010600030101010101" charset="-122"/>
              <a:ea typeface="庞门正道标题体" panose="02010600030101010101" charset="-122"/>
              <a:cs typeface="庞门正道标题体" panose="02010600030101010101" charset="-122"/>
              <a:sym typeface="+mn-ea"/>
            </a:endParaRP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55" y="5125720"/>
            <a:ext cx="1417955" cy="13862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711200" y="1236345"/>
            <a:ext cx="10570210" cy="0"/>
          </a:xfrm>
          <a:prstGeom prst="line">
            <a:avLst/>
          </a:prstGeom>
          <a:ln>
            <a:solidFill>
              <a:srgbClr val="028A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ext Box 3"/>
          <p:cNvSpPr txBox="1"/>
          <p:nvPr/>
        </p:nvSpPr>
        <p:spPr>
          <a:xfrm>
            <a:off x="1531620" y="1585595"/>
            <a:ext cx="3514725" cy="3881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此刻打盹，</a:t>
            </a:r>
          </a:p>
          <a:p>
            <a:pPr>
              <a:lnSpc>
                <a:spcPct val="140000"/>
              </a:lnSpc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你将做梦，</a:t>
            </a:r>
          </a:p>
          <a:p>
            <a:pPr>
              <a:lnSpc>
                <a:spcPct val="140000"/>
              </a:lnSpc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而此刻学习，</a:t>
            </a:r>
          </a:p>
          <a:p>
            <a:pPr>
              <a:lnSpc>
                <a:spcPct val="140000"/>
              </a:lnSpc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你将圆梦 。</a:t>
            </a:r>
          </a:p>
        </p:txBody>
      </p:sp>
      <p:pic>
        <p:nvPicPr>
          <p:cNvPr id="106" name="图片 105" descr="marginalia-bad-gateway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0190" y="1585595"/>
            <a:ext cx="4744720" cy="46386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593725" y="533400"/>
            <a:ext cx="96266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4400" dirty="0">
                <a:solidFill>
                  <a:srgbClr val="028A0F"/>
                </a:solidFill>
                <a:effectLst/>
                <a:latin typeface="庞门正道标题体" panose="02010600030101010101" charset="-122"/>
                <a:ea typeface="庞门正道标题体" panose="02010600030101010101" charset="-122"/>
                <a:sym typeface="+mn-ea"/>
              </a:rPr>
              <a:t>送给大家的几句话以此与同学共勉</a:t>
            </a:r>
            <a:endParaRPr lang="zh-CN" altLang="en-US" sz="4400" dirty="0">
              <a:solidFill>
                <a:srgbClr val="028A0F"/>
              </a:solidFill>
              <a:effectLst/>
              <a:latin typeface="庞门正道标题体" panose="02010600030101010101" charset="-122"/>
              <a:ea typeface="庞门正道标题体" panose="02010600030101010101" charset="-122"/>
              <a:cs typeface="庞门正道标题体" panose="02010600030101010101" charset="-122"/>
              <a:sym typeface="+mn-ea"/>
            </a:endParaRP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55" y="5125720"/>
            <a:ext cx="1417955" cy="13862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711200" y="1236345"/>
            <a:ext cx="10570210" cy="0"/>
          </a:xfrm>
          <a:prstGeom prst="line">
            <a:avLst/>
          </a:prstGeom>
          <a:ln>
            <a:solidFill>
              <a:srgbClr val="028A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ext Box 3"/>
          <p:cNvSpPr txBox="1"/>
          <p:nvPr/>
        </p:nvSpPr>
        <p:spPr>
          <a:xfrm>
            <a:off x="711200" y="1596390"/>
            <a:ext cx="693547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勿将今日之事拖到明日！ </a:t>
            </a:r>
          </a:p>
        </p:txBody>
      </p:sp>
      <p:pic>
        <p:nvPicPr>
          <p:cNvPr id="67" name="图片 66" descr="eastwood-come-back-lat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2040890"/>
            <a:ext cx="6793865" cy="5096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593725" y="533400"/>
            <a:ext cx="96266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4400" dirty="0">
                <a:solidFill>
                  <a:srgbClr val="028A0F"/>
                </a:solidFill>
                <a:effectLst/>
                <a:latin typeface="庞门正道标题体" panose="02010600030101010101" charset="-122"/>
                <a:ea typeface="庞门正道标题体" panose="02010600030101010101" charset="-122"/>
                <a:sym typeface="+mn-ea"/>
              </a:rPr>
              <a:t>送给大家的几句话以此与同学共勉</a:t>
            </a:r>
            <a:endParaRPr lang="zh-CN" altLang="en-US" sz="4400" dirty="0">
              <a:solidFill>
                <a:srgbClr val="028A0F"/>
              </a:solidFill>
              <a:effectLst/>
              <a:latin typeface="庞门正道标题体" panose="02010600030101010101" charset="-122"/>
              <a:ea typeface="庞门正道标题体" panose="02010600030101010101" charset="-122"/>
              <a:cs typeface="庞门正道标题体" panose="02010600030101010101" charset="-122"/>
              <a:sym typeface="+mn-ea"/>
            </a:endParaRP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55" y="5125720"/>
            <a:ext cx="1417955" cy="13862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711200" y="1236345"/>
            <a:ext cx="10570210" cy="0"/>
          </a:xfrm>
          <a:prstGeom prst="line">
            <a:avLst/>
          </a:prstGeom>
          <a:ln>
            <a:solidFill>
              <a:srgbClr val="028A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ext Box 3"/>
          <p:cNvSpPr txBox="1"/>
          <p:nvPr/>
        </p:nvSpPr>
        <p:spPr>
          <a:xfrm>
            <a:off x="711200" y="1596390"/>
            <a:ext cx="6935470" cy="1986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学习这件事，不是缺乏时间，</a:t>
            </a:r>
            <a:endParaRPr lang="zh-CN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而是缺乏努力 </a:t>
            </a:r>
          </a:p>
        </p:txBody>
      </p:sp>
      <p:pic>
        <p:nvPicPr>
          <p:cNvPr id="62" name="图片 61" descr="hugo-come-back-lat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2475" y="2165985"/>
            <a:ext cx="6147435" cy="46120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593725" y="533400"/>
            <a:ext cx="96266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4400" dirty="0">
                <a:solidFill>
                  <a:srgbClr val="028A0F"/>
                </a:solidFill>
                <a:effectLst/>
                <a:latin typeface="庞门正道标题体" panose="02010600030101010101" charset="-122"/>
                <a:ea typeface="庞门正道标题体" panose="02010600030101010101" charset="-122"/>
                <a:sym typeface="+mn-ea"/>
              </a:rPr>
              <a:t>送给大家的几句话以此与同学共勉</a:t>
            </a:r>
            <a:endParaRPr lang="zh-CN" altLang="en-US" sz="4400" dirty="0">
              <a:solidFill>
                <a:srgbClr val="028A0F"/>
              </a:solidFill>
              <a:effectLst/>
              <a:latin typeface="庞门正道标题体" panose="02010600030101010101" charset="-122"/>
              <a:ea typeface="庞门正道标题体" panose="02010600030101010101" charset="-122"/>
              <a:cs typeface="庞门正道标题体" panose="02010600030101010101" charset="-122"/>
              <a:sym typeface="+mn-ea"/>
            </a:endParaRP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55" y="5125720"/>
            <a:ext cx="1417955" cy="13862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711200" y="1236345"/>
            <a:ext cx="10570210" cy="0"/>
          </a:xfrm>
          <a:prstGeom prst="line">
            <a:avLst/>
          </a:prstGeom>
          <a:ln>
            <a:solidFill>
              <a:srgbClr val="028A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ext Box 3"/>
          <p:cNvSpPr txBox="1"/>
          <p:nvPr/>
        </p:nvSpPr>
        <p:spPr>
          <a:xfrm>
            <a:off x="711200" y="2435860"/>
            <a:ext cx="5483225" cy="1986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幸福或许不排名次，但成功必排名次。 </a:t>
            </a:r>
          </a:p>
        </p:txBody>
      </p:sp>
      <p:pic>
        <p:nvPicPr>
          <p:cNvPr id="81" name="图片 80" descr="no-connection-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4390" y="1924050"/>
            <a:ext cx="4793615" cy="35960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593725" y="533400"/>
            <a:ext cx="96266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4400" dirty="0">
                <a:solidFill>
                  <a:srgbClr val="028A0F"/>
                </a:solidFill>
                <a:effectLst/>
                <a:latin typeface="庞门正道标题体" panose="02010600030101010101" charset="-122"/>
                <a:ea typeface="庞门正道标题体" panose="02010600030101010101" charset="-122"/>
                <a:sym typeface="+mn-ea"/>
              </a:rPr>
              <a:t>送给大家的几句话以此与同学共勉</a:t>
            </a:r>
            <a:endParaRPr lang="zh-CN" altLang="en-US" sz="4400" dirty="0">
              <a:solidFill>
                <a:srgbClr val="028A0F"/>
              </a:solidFill>
              <a:effectLst/>
              <a:latin typeface="庞门正道标题体" panose="02010600030101010101" charset="-122"/>
              <a:ea typeface="庞门正道标题体" panose="02010600030101010101" charset="-122"/>
              <a:cs typeface="庞门正道标题体" panose="02010600030101010101" charset="-122"/>
              <a:sym typeface="+mn-ea"/>
            </a:endParaRP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55" y="5125720"/>
            <a:ext cx="1417955" cy="13862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711200" y="1236345"/>
            <a:ext cx="10570210" cy="0"/>
          </a:xfrm>
          <a:prstGeom prst="line">
            <a:avLst/>
          </a:prstGeom>
          <a:ln>
            <a:solidFill>
              <a:srgbClr val="028A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ext Box 3"/>
          <p:cNvSpPr txBox="1"/>
          <p:nvPr/>
        </p:nvSpPr>
        <p:spPr>
          <a:xfrm>
            <a:off x="711200" y="2435860"/>
            <a:ext cx="5483225" cy="1986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庞门正道粗书体6.0" panose="02010600030101010101" charset="-122"/>
                <a:ea typeface="庞门正道粗书体6.0" panose="02010600030101010101" charset="-122"/>
                <a:sym typeface="+mn-ea"/>
              </a:rPr>
              <a:t>含泪播种的人一定能含笑收获。</a:t>
            </a:r>
            <a:endParaRPr lang="zh-CN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  <a:sym typeface="+mn-ea"/>
            </a:endParaRPr>
          </a:p>
        </p:txBody>
      </p:sp>
      <p:pic>
        <p:nvPicPr>
          <p:cNvPr id="100" name="图片 99" descr="bermuda-searchi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6025" y="1572260"/>
            <a:ext cx="4062730" cy="42310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593725" y="533400"/>
            <a:ext cx="96266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4400" dirty="0">
                <a:solidFill>
                  <a:srgbClr val="028A0F"/>
                </a:solidFill>
                <a:effectLst/>
                <a:latin typeface="庞门正道标题体" panose="02010600030101010101" charset="-122"/>
                <a:ea typeface="庞门正道标题体" panose="02010600030101010101" charset="-122"/>
                <a:sym typeface="+mn-ea"/>
              </a:rPr>
              <a:t>送给大家的几句话以此与同学共勉</a:t>
            </a:r>
            <a:endParaRPr lang="zh-CN" altLang="en-US" sz="4400" dirty="0">
              <a:solidFill>
                <a:srgbClr val="028A0F"/>
              </a:solidFill>
              <a:effectLst/>
              <a:latin typeface="庞门正道标题体" panose="02010600030101010101" charset="-122"/>
              <a:ea typeface="庞门正道标题体" panose="02010600030101010101" charset="-122"/>
              <a:cs typeface="庞门正道标题体" panose="02010600030101010101" charset="-122"/>
              <a:sym typeface="+mn-ea"/>
            </a:endParaRP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55" y="5125720"/>
            <a:ext cx="1417955" cy="13862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711200" y="1236345"/>
            <a:ext cx="10570210" cy="0"/>
          </a:xfrm>
          <a:prstGeom prst="line">
            <a:avLst/>
          </a:prstGeom>
          <a:ln>
            <a:solidFill>
              <a:srgbClr val="028A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ext Box 3"/>
          <p:cNvSpPr txBox="1"/>
          <p:nvPr/>
        </p:nvSpPr>
        <p:spPr>
          <a:xfrm>
            <a:off x="5248910" y="2436495"/>
            <a:ext cx="6007100" cy="1986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学习时的痛苦是暂时的</a:t>
            </a:r>
            <a:endParaRPr lang="zh-CN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  <a:sym typeface="+mn-ea"/>
              </a:rPr>
              <a:t>未学到的痛苦是终身的 </a:t>
            </a:r>
          </a:p>
        </p:txBody>
      </p:sp>
      <p:pic>
        <p:nvPicPr>
          <p:cNvPr id="25" name="图片 24" descr="marginalia-downloadi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570" y="1875155"/>
            <a:ext cx="4105910" cy="40144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593725" y="533400"/>
            <a:ext cx="962660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4400" dirty="0">
                <a:solidFill>
                  <a:srgbClr val="028A0F"/>
                </a:solidFill>
                <a:effectLst/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  <a:sym typeface="+mn-ea"/>
              </a:rPr>
              <a:t>我永远都相信</a:t>
            </a:r>
            <a:r>
              <a:rPr lang="en-US" altLang="zh-CN" sz="4400">
                <a:solidFill>
                  <a:srgbClr val="028A0F"/>
                </a:solidFill>
                <a:effectLst/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  <a:sym typeface="+mn-ea"/>
              </a:rPr>
              <a:t>……</a:t>
            </a:r>
            <a:endParaRPr lang="en-US" altLang="zh-CN" sz="4400" dirty="0">
              <a:solidFill>
                <a:srgbClr val="028A0F"/>
              </a:solidFill>
              <a:effectLst/>
              <a:latin typeface="庞门正道标题体" panose="02010600030101010101" charset="-122"/>
              <a:ea typeface="庞门正道标题体" panose="02010600030101010101" charset="-122"/>
              <a:cs typeface="庞门正道标题体" panose="02010600030101010101" charset="-122"/>
              <a:sym typeface="+mn-ea"/>
            </a:endParaRP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55" y="5125720"/>
            <a:ext cx="1417955" cy="13862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711200" y="1236345"/>
            <a:ext cx="10570210" cy="0"/>
          </a:xfrm>
          <a:prstGeom prst="line">
            <a:avLst/>
          </a:prstGeom>
          <a:ln>
            <a:solidFill>
              <a:srgbClr val="028A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35" name="文本占位符 120834"/>
          <p:cNvSpPr>
            <a:spLocks noGrp="1"/>
          </p:cNvSpPr>
          <p:nvPr>
            <p:ph type="body" idx="1"/>
          </p:nvPr>
        </p:nvSpPr>
        <p:spPr>
          <a:xfrm>
            <a:off x="829945" y="2381250"/>
            <a:ext cx="6252210" cy="2095500"/>
          </a:xfrm>
        </p:spPr>
        <p:txBody>
          <a:bodyPr/>
          <a:lstStyle/>
          <a:p>
            <a:pPr algn="l">
              <a:buNone/>
            </a:pPr>
            <a:r>
              <a:rPr lang="zh-CN" altLang="en-US" sz="2800" dirty="0">
                <a:solidFill>
                  <a:srgbClr val="028A0F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我们不是庸才，是待雕琢的璞玉，</a:t>
            </a:r>
          </a:p>
          <a:p>
            <a:pPr algn="l">
              <a:buNone/>
            </a:pPr>
            <a:endParaRPr lang="zh-CN" altLang="en-US" sz="2800" dirty="0">
              <a:solidFill>
                <a:srgbClr val="028A0F"/>
              </a:solidFill>
              <a:effectLst/>
              <a:latin typeface="庞门正道粗书体6.0" panose="02010600030101010101" charset="-122"/>
              <a:ea typeface="庞门正道粗书体6.0" panose="02010600030101010101" charset="-122"/>
              <a:cs typeface="庞门正道粗书体6.0" panose="02010600030101010101" charset="-122"/>
            </a:endParaRPr>
          </a:p>
          <a:p>
            <a:pPr algn="l">
              <a:buNone/>
            </a:pPr>
            <a:r>
              <a:rPr lang="zh-CN" altLang="en-US" sz="2800" dirty="0">
                <a:solidFill>
                  <a:srgbClr val="028A0F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我们会</a:t>
            </a:r>
            <a:r>
              <a:rPr lang="en-US" altLang="zh-CN" sz="2800">
                <a:solidFill>
                  <a:srgbClr val="028A0F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——</a:t>
            </a:r>
            <a:r>
              <a:rPr lang="zh-CN" altLang="en-US" sz="2800" dirty="0">
                <a:solidFill>
                  <a:srgbClr val="028A0F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不飞则已，一飞冲天；</a:t>
            </a:r>
          </a:p>
          <a:p>
            <a:pPr algn="l">
              <a:buNone/>
            </a:pPr>
            <a:r>
              <a:rPr lang="zh-CN" altLang="en-US" sz="2800" dirty="0">
                <a:solidFill>
                  <a:srgbClr val="028A0F"/>
                </a:solidFill>
                <a:effectLst/>
                <a:latin typeface="庞门正道粗书体6.0" panose="02010600030101010101" charset="-122"/>
                <a:ea typeface="庞门正道粗书体6.0" panose="02010600030101010101" charset="-122"/>
                <a:cs typeface="庞门正道粗书体6.0" panose="02010600030101010101" charset="-122"/>
              </a:rPr>
              <a:t>         不鸣则已，一鸣惊人！</a:t>
            </a:r>
          </a:p>
        </p:txBody>
      </p:sp>
      <p:pic>
        <p:nvPicPr>
          <p:cNvPr id="4" name="图片 3" descr="cherry-message-sen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3885" y="1552575"/>
            <a:ext cx="3533140" cy="37528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2927350" y="2374900"/>
            <a:ext cx="63373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9600" dirty="0">
                <a:solidFill>
                  <a:srgbClr val="028A0F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庞门正道标题体" panose="02010600030101010101" charset="-122"/>
                <a:ea typeface="庞门正道标题体" panose="02010600030101010101" charset="-122"/>
              </a:rPr>
              <a:t>谢谢</a:t>
            </a:r>
            <a:r>
              <a:rPr lang="zh-CN" altLang="en-US" sz="9600" dirty="0">
                <a:solidFill>
                  <a:srgbClr val="F6573E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庞门正道标题体" panose="02010600030101010101" charset="-122"/>
                <a:ea typeface="庞门正道标题体" panose="02010600030101010101" charset="-122"/>
              </a:rPr>
              <a:t>观看</a:t>
            </a: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8375" y="4778375"/>
            <a:ext cx="2045335" cy="1999615"/>
          </a:xfrm>
          <a:prstGeom prst="rect">
            <a:avLst/>
          </a:prstGeom>
        </p:spPr>
      </p:pic>
      <p:pic>
        <p:nvPicPr>
          <p:cNvPr id="58" name="图片 57" descr="ginger-cat-7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35" y="-226060"/>
            <a:ext cx="3664585" cy="2748915"/>
          </a:xfrm>
          <a:prstGeom prst="rect">
            <a:avLst/>
          </a:prstGeom>
        </p:spPr>
      </p:pic>
      <p:pic>
        <p:nvPicPr>
          <p:cNvPr id="84" name="图片 83" descr="clip-bad-gateaway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700" y="4273550"/>
            <a:ext cx="4184015" cy="2790190"/>
          </a:xfrm>
          <a:prstGeom prst="rect">
            <a:avLst/>
          </a:prstGeom>
        </p:spPr>
      </p:pic>
      <p:pic>
        <p:nvPicPr>
          <p:cNvPr id="19" name="图片 4" descr="fd42851a862add2bb72ea2ad74bdc5b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900000">
            <a:off x="4420438" y="525981"/>
            <a:ext cx="3352325" cy="158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2616835" y="3796665"/>
            <a:ext cx="593090" cy="1315720"/>
            <a:chOff x="4184" y="3602"/>
            <a:chExt cx="1861" cy="412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77" y="3602"/>
              <a:ext cx="868" cy="412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84" y="3620"/>
              <a:ext cx="974" cy="4110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4942479" y="384556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>
                <a:solidFill>
                  <a:srgbClr val="028A0F"/>
                </a:solidFill>
                <a:latin typeface="站酷文艺体" panose="02000603000000000000" charset="-122"/>
                <a:ea typeface="站酷文艺体" panose="02000603000000000000" charset="-122"/>
              </a:rPr>
              <a:t>汇报人：</a:t>
            </a:r>
            <a:r>
              <a:rPr lang="en-US" altLang="zh-CN" sz="2400">
                <a:solidFill>
                  <a:srgbClr val="028A0F"/>
                </a:solidFill>
                <a:latin typeface="站酷文艺体" panose="02000603000000000000" charset="-122"/>
                <a:ea typeface="站酷文艺体" panose="02000603000000000000" charset="-122"/>
              </a:rPr>
              <a:t>xiazaii</a:t>
            </a:r>
            <a:endParaRPr lang="zh-CN" altLang="en-US" sz="2400">
              <a:solidFill>
                <a:srgbClr val="028A0F"/>
              </a:solidFill>
              <a:latin typeface="站酷文艺体" panose="02000603000000000000" charset="-122"/>
              <a:ea typeface="站酷文艺体" panose="02000603000000000000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406400" y="78740"/>
            <a:ext cx="63373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5400" dirty="0">
                <a:solidFill>
                  <a:srgbClr val="028A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标题体" panose="02010600030101010101" charset="-122"/>
                <a:ea typeface="庞门正道标题体" panose="02010600030101010101" charset="-122"/>
                <a:sym typeface="+mn-ea"/>
              </a:rPr>
              <a:t>交通安全</a:t>
            </a: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55" y="5125720"/>
            <a:ext cx="1417955" cy="1386205"/>
          </a:xfrm>
          <a:prstGeom prst="rect">
            <a:avLst/>
          </a:prstGeom>
        </p:spPr>
      </p:pic>
      <p:sp>
        <p:nvSpPr>
          <p:cNvPr id="96259" name="文本占位符 96258"/>
          <p:cNvSpPr>
            <a:spLocks noGrp="1"/>
          </p:cNvSpPr>
          <p:nvPr>
            <p:ph type="body" idx="1"/>
          </p:nvPr>
        </p:nvSpPr>
        <p:spPr>
          <a:xfrm>
            <a:off x="1424305" y="2239645"/>
            <a:ext cx="4578985" cy="2731770"/>
          </a:xfrm>
        </p:spPr>
        <p:txBody>
          <a:bodyPr/>
          <a:lstStyle/>
          <a:p>
            <a:pPr algn="l">
              <a:buNone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    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</a:rPr>
              <a:t>遵守“交规”，严禁闯红灯，不乘坐无牌证车辆及超载客车，横穿公路一看，二慢，三通过，不抢道，不搭肩骑车，不猛拐弯，不攀爬机动车辆。 </a:t>
            </a:r>
          </a:p>
        </p:txBody>
      </p:sp>
      <p:pic>
        <p:nvPicPr>
          <p:cNvPr id="108" name="图片 107" descr="marginalia-page-not-foun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1910" y="1717675"/>
            <a:ext cx="3862705" cy="3776345"/>
          </a:xfrm>
          <a:prstGeom prst="rect">
            <a:avLst/>
          </a:prstGeom>
        </p:spPr>
      </p:pic>
      <p:pic>
        <p:nvPicPr>
          <p:cNvPr id="3" name="图片 2" descr="ginger-cat-725"/>
          <p:cNvPicPr>
            <a:picLocks noChangeAspect="1"/>
          </p:cNvPicPr>
          <p:nvPr/>
        </p:nvPicPr>
        <p:blipFill>
          <a:blip r:embed="rId7"/>
          <a:srcRect l="10431" t="26634" r="7399" b="27350"/>
          <a:stretch>
            <a:fillRect/>
          </a:stretch>
        </p:blipFill>
        <p:spPr>
          <a:xfrm>
            <a:off x="7336155" y="78740"/>
            <a:ext cx="1785620" cy="7499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42" h="1992">
                <a:moveTo>
                  <a:pt x="0" y="0"/>
                </a:moveTo>
                <a:lnTo>
                  <a:pt x="4742" y="0"/>
                </a:lnTo>
                <a:lnTo>
                  <a:pt x="4742" y="1992"/>
                </a:lnTo>
                <a:lnTo>
                  <a:pt x="0" y="1992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396240" y="78740"/>
            <a:ext cx="63373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5400" dirty="0">
                <a:solidFill>
                  <a:srgbClr val="028A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标题体" panose="02010600030101010101" charset="-122"/>
                <a:ea typeface="庞门正道标题体" panose="02010600030101010101" charset="-122"/>
                <a:sym typeface="+mn-ea"/>
              </a:rPr>
              <a:t>消防安全</a:t>
            </a: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55" y="5125720"/>
            <a:ext cx="1417955" cy="1386205"/>
          </a:xfrm>
          <a:prstGeom prst="rect">
            <a:avLst/>
          </a:prstGeom>
        </p:spPr>
      </p:pic>
      <p:sp>
        <p:nvSpPr>
          <p:cNvPr id="96259" name="文本占位符 96258"/>
          <p:cNvSpPr>
            <a:spLocks noGrp="1"/>
          </p:cNvSpPr>
          <p:nvPr>
            <p:ph type="body" idx="1"/>
          </p:nvPr>
        </p:nvSpPr>
        <p:spPr>
          <a:xfrm>
            <a:off x="1620520" y="2393950"/>
            <a:ext cx="4578985" cy="2731770"/>
          </a:xfrm>
        </p:spPr>
        <p:txBody>
          <a:bodyPr/>
          <a:lstStyle/>
          <a:p>
            <a:pPr algn="l">
              <a:buNone/>
            </a:pPr>
            <a:r>
              <a:rPr lang="en-US" altLang="zh-CN" sz="2800" dirty="0"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</a:t>
            </a:r>
            <a:r>
              <a:rPr lang="zh-CN" altLang="en-US" sz="2800" dirty="0"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不接触易燃易爆物品，不玩火，不得在野外使用明火，不准上山野炊，不损坏消防设施。　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pic>
        <p:nvPicPr>
          <p:cNvPr id="77" name="图片 76" descr="page-under-construction-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9305" y="1404620"/>
            <a:ext cx="2103755" cy="4406265"/>
          </a:xfrm>
          <a:prstGeom prst="rect">
            <a:avLst/>
          </a:prstGeom>
        </p:spPr>
      </p:pic>
      <p:pic>
        <p:nvPicPr>
          <p:cNvPr id="3" name="图片 2" descr="ginger-cat-725"/>
          <p:cNvPicPr>
            <a:picLocks noChangeAspect="1"/>
          </p:cNvPicPr>
          <p:nvPr/>
        </p:nvPicPr>
        <p:blipFill>
          <a:blip r:embed="rId7"/>
          <a:srcRect l="10431" t="26634" r="7399" b="27350"/>
          <a:stretch>
            <a:fillRect/>
          </a:stretch>
        </p:blipFill>
        <p:spPr>
          <a:xfrm>
            <a:off x="7336155" y="78740"/>
            <a:ext cx="1785620" cy="7499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42" h="1992">
                <a:moveTo>
                  <a:pt x="0" y="0"/>
                </a:moveTo>
                <a:lnTo>
                  <a:pt x="4742" y="0"/>
                </a:lnTo>
                <a:lnTo>
                  <a:pt x="4742" y="1992"/>
                </a:lnTo>
                <a:lnTo>
                  <a:pt x="0" y="1992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396240" y="78740"/>
            <a:ext cx="63373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5400" dirty="0">
                <a:solidFill>
                  <a:srgbClr val="028A0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庞门正道标题体" panose="02010600030101010101" charset="-122"/>
                <a:ea typeface="庞门正道标题体" panose="02010600030101010101" charset="-122"/>
                <a:sym typeface="+mn-ea"/>
              </a:rPr>
              <a:t>饮食卫生安全</a:t>
            </a: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55" y="5125720"/>
            <a:ext cx="1417955" cy="1386205"/>
          </a:xfrm>
          <a:prstGeom prst="rect">
            <a:avLst/>
          </a:prstGeom>
        </p:spPr>
      </p:pic>
      <p:sp>
        <p:nvSpPr>
          <p:cNvPr id="96259" name="文本占位符 96258"/>
          <p:cNvSpPr>
            <a:spLocks noGrp="1"/>
          </p:cNvSpPr>
          <p:nvPr>
            <p:ph type="body" idx="1"/>
          </p:nvPr>
        </p:nvSpPr>
        <p:spPr>
          <a:xfrm>
            <a:off x="5779770" y="2493010"/>
            <a:ext cx="4578985" cy="1871980"/>
          </a:xfrm>
        </p:spPr>
        <p:txBody>
          <a:bodyPr/>
          <a:lstStyle/>
          <a:p>
            <a:pPr algn="l">
              <a:buNone/>
            </a:pPr>
            <a:r>
              <a:rPr lang="en-US" altLang="zh-CN" sz="2800" dirty="0"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</a:t>
            </a:r>
            <a:r>
              <a:rPr lang="zh-CN" altLang="en-US" sz="2800" dirty="0"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不随便吃零食，野果，不买“三无”产品。不吃过期和霉烂变质食品，防止食物中毒。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</p:txBody>
      </p:sp>
      <p:pic>
        <p:nvPicPr>
          <p:cNvPr id="3" name="图片 2" descr="ginger-cat-725"/>
          <p:cNvPicPr>
            <a:picLocks noChangeAspect="1"/>
          </p:cNvPicPr>
          <p:nvPr/>
        </p:nvPicPr>
        <p:blipFill>
          <a:blip r:embed="rId6"/>
          <a:srcRect l="10431" t="26634" r="7399" b="27350"/>
          <a:stretch>
            <a:fillRect/>
          </a:stretch>
        </p:blipFill>
        <p:spPr>
          <a:xfrm>
            <a:off x="7336155" y="78740"/>
            <a:ext cx="1785620" cy="7499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42" h="1992">
                <a:moveTo>
                  <a:pt x="0" y="0"/>
                </a:moveTo>
                <a:lnTo>
                  <a:pt x="4742" y="0"/>
                </a:lnTo>
                <a:lnTo>
                  <a:pt x="4742" y="1992"/>
                </a:lnTo>
                <a:lnTo>
                  <a:pt x="0" y="199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97" name="图片 96" descr="flamenco-no-comment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1610" y="1582420"/>
            <a:ext cx="3640455" cy="36937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396240" y="78740"/>
            <a:ext cx="63373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5400">
                <a:solidFill>
                  <a:srgbClr val="028A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标题体" panose="02010600030101010101" charset="-122"/>
                <a:ea typeface="庞门正道标题体" panose="02010600030101010101" charset="-122"/>
                <a:sym typeface="+mn-ea"/>
              </a:rPr>
              <a:t>防溺水安全教育</a:t>
            </a:r>
            <a:endParaRPr lang="zh-CN" altLang="en-US" sz="5400" dirty="0">
              <a:solidFill>
                <a:srgbClr val="028A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庞门正道标题体" panose="02010600030101010101" charset="-122"/>
              <a:ea typeface="庞门正道标题体" panose="02010600030101010101" charset="-122"/>
              <a:sym typeface="+mn-ea"/>
            </a:endParaRP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55" y="5125720"/>
            <a:ext cx="1417955" cy="1386205"/>
          </a:xfrm>
          <a:prstGeom prst="rect">
            <a:avLst/>
          </a:prstGeom>
        </p:spPr>
      </p:pic>
      <p:pic>
        <p:nvPicPr>
          <p:cNvPr id="3" name="图片 2" descr="ginger-cat-725"/>
          <p:cNvPicPr>
            <a:picLocks noChangeAspect="1"/>
          </p:cNvPicPr>
          <p:nvPr/>
        </p:nvPicPr>
        <p:blipFill>
          <a:blip r:embed="rId6"/>
          <a:srcRect l="10431" t="26634" r="7399" b="27350"/>
          <a:stretch>
            <a:fillRect/>
          </a:stretch>
        </p:blipFill>
        <p:spPr>
          <a:xfrm>
            <a:off x="7336155" y="78740"/>
            <a:ext cx="1785620" cy="7499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42" h="1992">
                <a:moveTo>
                  <a:pt x="0" y="0"/>
                </a:moveTo>
                <a:lnTo>
                  <a:pt x="4742" y="0"/>
                </a:lnTo>
                <a:lnTo>
                  <a:pt x="4742" y="1992"/>
                </a:lnTo>
                <a:lnTo>
                  <a:pt x="0" y="199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292860" y="1974215"/>
            <a:ext cx="7451090" cy="951230"/>
          </a:xfrm>
        </p:spPr>
        <p:txBody>
          <a:bodyPr/>
          <a:lstStyle/>
          <a:p>
            <a:pPr algn="l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1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、不许私自下水游泳。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2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、不许结伴下水游泳。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3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、不许到不安全的地方游泳。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4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、不许在不自保的情况下进行营救。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5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、要及时劝阻有意下水游泳的学生。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/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6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、发生险情时，要立即呼救，请人帮忙。</a:t>
            </a:r>
          </a:p>
        </p:txBody>
      </p:sp>
      <p:pic>
        <p:nvPicPr>
          <p:cNvPr id="59" name="图片 58" descr="flamenco-downloadi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4440" y="1228090"/>
            <a:ext cx="2910205" cy="39744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396240" y="78740"/>
            <a:ext cx="63373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5400" dirty="0">
                <a:solidFill>
                  <a:srgbClr val="028A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庞门正道标题体" panose="02010600030101010101" charset="-122"/>
                <a:ea typeface="庞门正道标题体" panose="02010600030101010101" charset="-122"/>
                <a:sym typeface="+mn-ea"/>
              </a:rPr>
              <a:t>用电安全</a:t>
            </a: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55" y="5125720"/>
            <a:ext cx="1417955" cy="1386205"/>
          </a:xfrm>
          <a:prstGeom prst="rect">
            <a:avLst/>
          </a:prstGeom>
        </p:spPr>
      </p:pic>
      <p:pic>
        <p:nvPicPr>
          <p:cNvPr id="3" name="图片 2" descr="ginger-cat-725"/>
          <p:cNvPicPr>
            <a:picLocks noChangeAspect="1"/>
          </p:cNvPicPr>
          <p:nvPr/>
        </p:nvPicPr>
        <p:blipFill>
          <a:blip r:embed="rId6"/>
          <a:srcRect l="10431" t="26634" r="7399" b="27350"/>
          <a:stretch>
            <a:fillRect/>
          </a:stretch>
        </p:blipFill>
        <p:spPr>
          <a:xfrm>
            <a:off x="7336155" y="78740"/>
            <a:ext cx="1785620" cy="7499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42" h="1992">
                <a:moveTo>
                  <a:pt x="0" y="0"/>
                </a:moveTo>
                <a:lnTo>
                  <a:pt x="4742" y="0"/>
                </a:lnTo>
                <a:lnTo>
                  <a:pt x="4742" y="1992"/>
                </a:lnTo>
                <a:lnTo>
                  <a:pt x="0" y="199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307465" y="2201545"/>
            <a:ext cx="4514215" cy="951230"/>
          </a:xfrm>
        </p:spPr>
        <p:txBody>
          <a:bodyPr/>
          <a:lstStyle/>
          <a:p>
            <a:pPr algn="l">
              <a:buNone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不准随便接触电源和带电电器，不得在教室，宿舍私接电源，使用电器，不在雷雨时躲避于树下，电线杆下或其他容易引发雷电击伤的地方。</a:t>
            </a:r>
          </a:p>
        </p:txBody>
      </p:sp>
      <p:pic>
        <p:nvPicPr>
          <p:cNvPr id="54" name="图片 53" descr="cherry-uploading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1590" y="1662430"/>
            <a:ext cx="3714750" cy="35331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396240" y="97790"/>
            <a:ext cx="106578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800" dirty="0">
                <a:solidFill>
                  <a:srgbClr val="028A0F"/>
                </a:solidFill>
                <a:effectLst/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  <a:sym typeface="+mn-ea"/>
              </a:rPr>
              <a:t>火灾如何逃生</a:t>
            </a:r>
            <a:r>
              <a:rPr lang="en-US" altLang="zh-CN" sz="4800">
                <a:solidFill>
                  <a:srgbClr val="028A0F"/>
                </a:solidFill>
                <a:effectLst/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  <a:sym typeface="+mn-ea"/>
              </a:rPr>
              <a:t>——</a:t>
            </a:r>
            <a:r>
              <a:rPr lang="zh-CN" altLang="en-US" sz="4800" dirty="0">
                <a:solidFill>
                  <a:srgbClr val="028A0F"/>
                </a:solidFill>
                <a:effectLst/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  <a:sym typeface="+mn-ea"/>
              </a:rPr>
              <a:t>浸湿衣物披裹身体</a:t>
            </a: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55" y="5125720"/>
            <a:ext cx="1417955" cy="1386205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353185" y="1420495"/>
            <a:ext cx="9485630" cy="951230"/>
          </a:xfrm>
        </p:spPr>
        <p:txBody>
          <a:bodyPr/>
          <a:lstStyle/>
          <a:p>
            <a:pPr lvl="0" algn="l">
              <a:buNone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1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、保持镇静，迅速判断危险地点和安全地点，尽快撤离。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lvl="0" algn="l">
              <a:buNone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、逃生时不可蜂拥而出或留恋财物。必须穿过火区时，应尽量用浸湿的衣物披裹身体，捂住口鼻，贴近地面。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lvl="0" algn="l">
              <a:buNone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3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、火灾发生后威胁最大的往往是浓烟，想办法以湿毛巾掩口鼻呼吸，降低姿势，一路关闭所有背后的门，它能降低火和浓烟的蔓延速度。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lvl="0" algn="l">
              <a:buNone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4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、身上着火，千万别奔跑，可就地打滚，将身上的火苗压灭，或跳入就近的水池、水缸、小河等。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396240" y="97790"/>
            <a:ext cx="106578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800" dirty="0">
                <a:solidFill>
                  <a:srgbClr val="028A0F"/>
                </a:solidFill>
                <a:effectLst/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  <a:sym typeface="+mn-ea"/>
              </a:rPr>
              <a:t>火灾如何逃生</a:t>
            </a:r>
            <a:r>
              <a:rPr lang="en-US" altLang="zh-CN" sz="4800">
                <a:solidFill>
                  <a:srgbClr val="028A0F"/>
                </a:solidFill>
                <a:effectLst/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  <a:sym typeface="+mn-ea"/>
              </a:rPr>
              <a:t>——</a:t>
            </a:r>
            <a:r>
              <a:rPr lang="zh-CN" altLang="en-US" sz="4800" dirty="0">
                <a:solidFill>
                  <a:srgbClr val="028A0F"/>
                </a:solidFill>
                <a:effectLst/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  <a:sym typeface="+mn-ea"/>
              </a:rPr>
              <a:t>浸湿衣物披裹身体</a:t>
            </a: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55" y="5125720"/>
            <a:ext cx="1417955" cy="1386205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353185" y="1390650"/>
            <a:ext cx="9485630" cy="951230"/>
          </a:xfrm>
        </p:spPr>
        <p:txBody>
          <a:bodyPr/>
          <a:lstStyle/>
          <a:p>
            <a:pPr lvl="0" algn="l">
              <a:buNone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5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、身处楼上，寻找逃生路一般向下不向上。进入楼梯间后，确定楼下未着火时再向下逃生。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lvl="0" algn="l">
              <a:buNone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、楼梯或门口被大火封堵，楼层不高时，可利用布匹、床单、地毯、窗帘等制成绳索，通过窗口、阳台、下水管等滑下逃生。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lvl="0" algn="l">
              <a:buNone/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7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、楼层高，其他出路被封堵，应退到室内，关闭通往着火区的门、窗。有条件的用湿布料、毛巾等封堵着火区方向的门窗，并用水不断地浇湿，同时靠近没有火的一方的门窗呼救。晚上可用手电筒、白布摆动发出求救信号，决不可乘坐电梯，也不可贸然跳楼。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文本框 110596"/>
          <p:cNvSpPr txBox="1"/>
          <p:nvPr/>
        </p:nvSpPr>
        <p:spPr>
          <a:xfrm>
            <a:off x="396240" y="78740"/>
            <a:ext cx="63373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5400">
                <a:solidFill>
                  <a:srgbClr val="028A0F"/>
                </a:solidFill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  <a:sym typeface="+mn-ea"/>
              </a:rPr>
              <a:t>常规教育</a:t>
            </a:r>
            <a:r>
              <a:rPr lang="en-US" altLang="zh-CN" sz="5400">
                <a:solidFill>
                  <a:srgbClr val="028A0F"/>
                </a:solidFill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  <a:sym typeface="+mn-ea"/>
              </a:rPr>
              <a:t>--</a:t>
            </a:r>
            <a:r>
              <a:rPr lang="zh-CN" altLang="en-US" sz="5400" b="1" dirty="0">
                <a:solidFill>
                  <a:srgbClr val="028A0F"/>
                </a:solidFill>
                <a:latin typeface="庞门正道标题体" panose="02010600030101010101" charset="-122"/>
                <a:ea typeface="庞门正道标题体" panose="02010600030101010101" charset="-122"/>
                <a:cs typeface="庞门正道标题体" panose="02010600030101010101" charset="-122"/>
                <a:sym typeface="+mn-ea"/>
              </a:rPr>
              <a:t>一二三八</a:t>
            </a:r>
            <a:endParaRPr lang="zh-CN" altLang="en-US" sz="5400" b="1" dirty="0">
              <a:solidFill>
                <a:srgbClr val="028A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庞门正道标题体" panose="02010600030101010101" charset="-122"/>
              <a:ea typeface="庞门正道标题体" panose="02010600030101010101" charset="-122"/>
              <a:cs typeface="庞门正道标题体" panose="02010600030101010101" charset="-122"/>
              <a:sym typeface="+mn-ea"/>
            </a:endParaRPr>
          </a:p>
        </p:txBody>
      </p:sp>
      <p:pic>
        <p:nvPicPr>
          <p:cNvPr id="6" name="图片 5" descr="mirage-order-comple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755" y="5125720"/>
            <a:ext cx="1417955" cy="1386205"/>
          </a:xfrm>
          <a:prstGeom prst="rect">
            <a:avLst/>
          </a:prstGeom>
        </p:spPr>
      </p:pic>
      <p:pic>
        <p:nvPicPr>
          <p:cNvPr id="3" name="图片 2" descr="ginger-cat-725"/>
          <p:cNvPicPr>
            <a:picLocks noChangeAspect="1"/>
          </p:cNvPicPr>
          <p:nvPr/>
        </p:nvPicPr>
        <p:blipFill>
          <a:blip r:embed="rId6"/>
          <a:srcRect l="10431" t="26634" r="7399" b="27350"/>
          <a:stretch>
            <a:fillRect/>
          </a:stretch>
        </p:blipFill>
        <p:spPr>
          <a:xfrm>
            <a:off x="7336155" y="78740"/>
            <a:ext cx="1785620" cy="7499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742" h="1992">
                <a:moveTo>
                  <a:pt x="0" y="0"/>
                </a:moveTo>
                <a:lnTo>
                  <a:pt x="4742" y="0"/>
                </a:lnTo>
                <a:lnTo>
                  <a:pt x="4742" y="1992"/>
                </a:lnTo>
                <a:lnTo>
                  <a:pt x="0" y="199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1307465" y="1459865"/>
            <a:ext cx="6590665" cy="951230"/>
          </a:xfrm>
        </p:spPr>
        <p:txBody>
          <a:bodyPr/>
          <a:lstStyle/>
          <a:p>
            <a:pPr algn="l">
              <a:buNone/>
            </a:pPr>
            <a:r>
              <a:rPr lang="zh-CN" altLang="en-US" sz="2800" dirty="0">
                <a:solidFill>
                  <a:srgbClr val="028A0F"/>
                </a:solidFill>
                <a:latin typeface="庞门正道标题体" panose="02010600030101010101" charset="-122"/>
                <a:ea typeface="庞门正道标题体" panose="02010600030101010101" charset="-122"/>
                <a:cs typeface="站酷文艺体" panose="02000603000000000000" charset="-122"/>
                <a:sym typeface="+mn-ea"/>
              </a:rPr>
              <a:t>一声问候：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见到老师和同学问好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buNone/>
            </a:pPr>
            <a:r>
              <a:rPr lang="zh-CN" altLang="en-US" sz="2800" dirty="0">
                <a:solidFill>
                  <a:srgbClr val="028A0F"/>
                </a:solidFill>
                <a:latin typeface="庞门正道标题体" panose="02010600030101010101" charset="-122"/>
                <a:ea typeface="庞门正道标题体" panose="02010600030101010101" charset="-122"/>
                <a:cs typeface="站酷文艺体" panose="02000603000000000000" charset="-122"/>
                <a:sym typeface="+mn-ea"/>
              </a:rPr>
              <a:t>两个轻声：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进入楼道和教室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>
              <a:buNone/>
            </a:pP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                     轻声说话、轻声走路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buNone/>
            </a:pPr>
            <a:r>
              <a:rPr lang="zh-CN" altLang="en-US" sz="2800" dirty="0">
                <a:solidFill>
                  <a:srgbClr val="028A0F"/>
                </a:solidFill>
                <a:latin typeface="庞门正道标题体" panose="02010600030101010101" charset="-122"/>
                <a:ea typeface="庞门正道标题体" panose="02010600030101010101" charset="-122"/>
                <a:cs typeface="站酷文艺体" panose="02000603000000000000" charset="-122"/>
                <a:sym typeface="+mn-ea"/>
              </a:rPr>
              <a:t>三处整洁：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个人、教室、环境卫生整洁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</a:endParaRPr>
          </a:p>
          <a:p>
            <a:pPr algn="l">
              <a:buNone/>
            </a:pPr>
            <a:r>
              <a:rPr lang="zh-CN" altLang="en-US" sz="2800" dirty="0">
                <a:solidFill>
                  <a:srgbClr val="028A0F"/>
                </a:solidFill>
                <a:latin typeface="庞门正道标题体" panose="02010600030101010101" charset="-122"/>
                <a:ea typeface="庞门正道标题体" panose="02010600030101010101" charset="-122"/>
                <a:cs typeface="站酷文艺体" panose="02000603000000000000" charset="-122"/>
                <a:sym typeface="+mn-ea"/>
              </a:rPr>
              <a:t>八个自觉文明习惯：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站酷文艺体" panose="02000603000000000000" charset="-122"/>
                <a:ea typeface="站酷文艺体" panose="02000603000000000000" charset="-122"/>
                <a:cs typeface="站酷文艺体" panose="02000603000000000000" charset="-122"/>
                <a:sym typeface="+mn-ea"/>
              </a:rPr>
              <a:t>不说脏话、不随地吐痰、不乱扔垃圾、不追逐打闹、不高声喧哗、不吃零食、不损坏公物、不就地打滚。  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站酷文艺体" panose="02000603000000000000" charset="-122"/>
              <a:ea typeface="站酷文艺体" panose="02000603000000000000" charset="-122"/>
              <a:cs typeface="站酷文艺体" panose="02000603000000000000" charset="-122"/>
              <a:sym typeface="+mn-ea"/>
            </a:endParaRPr>
          </a:p>
        </p:txBody>
      </p:sp>
      <p:pic>
        <p:nvPicPr>
          <p:cNvPr id="61" name="图片 60" descr="cherry-come-back-later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7405" y="1293495"/>
            <a:ext cx="1835785" cy="42703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办公资源网: www.bangongziyuan.com​​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1125</Words>
  <Application>Microsoft Office PowerPoint</Application>
  <PresentationFormat>宽屏</PresentationFormat>
  <Paragraphs>89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阿里巴巴普惠体 R</vt:lpstr>
      <vt:lpstr>庞门正道标题体</vt:lpstr>
      <vt:lpstr>庞门正道粗书体6.0</vt:lpstr>
      <vt:lpstr>站酷文艺体</vt:lpstr>
      <vt:lpstr>Arial</vt:lpstr>
      <vt:lpstr>办公资源网: www.bangongziyuan.com​​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30</cp:revision>
  <dcterms:created xsi:type="dcterms:W3CDTF">2019-06-19T02:08:00Z</dcterms:created>
  <dcterms:modified xsi:type="dcterms:W3CDTF">2021-01-05T11:41:00Z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