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tags/tag63.xml" ContentType="application/vnd.openxmlformats-officedocument.presentationml.tags+xml"/>
  <Override PartName="/ppt/notesSlides/notesSlide2.xml" ContentType="application/vnd.openxmlformats-officedocument.presentationml.notesSlide+xml"/>
  <Override PartName="/ppt/tags/tag64.xml" ContentType="application/vnd.openxmlformats-officedocument.presentationml.tags+xml"/>
  <Override PartName="/ppt/notesSlides/notesSlide3.xml" ContentType="application/vnd.openxmlformats-officedocument.presentationml.notesSlide+xml"/>
  <Override PartName="/ppt/tags/tag65.xml" ContentType="application/vnd.openxmlformats-officedocument.presentationml.tags+xml"/>
  <Override PartName="/ppt/notesSlides/notesSlide4.xml" ContentType="application/vnd.openxmlformats-officedocument.presentationml.notesSlide+xml"/>
  <Override PartName="/ppt/tags/tag66.xml" ContentType="application/vnd.openxmlformats-officedocument.presentationml.tags+xml"/>
  <Override PartName="/ppt/notesSlides/notesSlide5.xml" ContentType="application/vnd.openxmlformats-officedocument.presentationml.notesSlide+xml"/>
  <Override PartName="/ppt/tags/tag67.xml" ContentType="application/vnd.openxmlformats-officedocument.presentationml.tags+xml"/>
  <Override PartName="/ppt/notesSlides/notesSlide6.xml" ContentType="application/vnd.openxmlformats-officedocument.presentationml.notesSlide+xml"/>
  <Override PartName="/ppt/tags/tag68.xml" ContentType="application/vnd.openxmlformats-officedocument.presentationml.tags+xml"/>
  <Override PartName="/ppt/notesSlides/notesSlide7.xml" ContentType="application/vnd.openxmlformats-officedocument.presentationml.notesSlide+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notesSlides/notesSlide9.xml" ContentType="application/vnd.openxmlformats-officedocument.presentationml.notesSlide+xml"/>
  <Override PartName="/ppt/tags/tag71.xml" ContentType="application/vnd.openxmlformats-officedocument.presentationml.tags+xml"/>
  <Override PartName="/ppt/notesSlides/notesSlide10.xml" ContentType="application/vnd.openxmlformats-officedocument.presentationml.notesSlide+xml"/>
  <Override PartName="/ppt/tags/tag72.xml" ContentType="application/vnd.openxmlformats-officedocument.presentationml.tags+xml"/>
  <Override PartName="/ppt/notesSlides/notesSlide11.xml" ContentType="application/vnd.openxmlformats-officedocument.presentationml.notesSlide+xml"/>
  <Override PartName="/ppt/tags/tag73.xml" ContentType="application/vnd.openxmlformats-officedocument.presentationml.tags+xml"/>
  <Override PartName="/ppt/notesSlides/notesSlide12.xml" ContentType="application/vnd.openxmlformats-officedocument.presentationml.notesSlide+xml"/>
  <Override PartName="/ppt/tags/tag74.xml" ContentType="application/vnd.openxmlformats-officedocument.presentationml.tags+xml"/>
  <Override PartName="/ppt/notesSlides/notesSlide13.xml" ContentType="application/vnd.openxmlformats-officedocument.presentationml.notesSlide+xml"/>
  <Override PartName="/ppt/tags/tag75.xml" ContentType="application/vnd.openxmlformats-officedocument.presentationml.tags+xml"/>
  <Override PartName="/ppt/notesSlides/notesSlide14.xml" ContentType="application/vnd.openxmlformats-officedocument.presentationml.notesSlide+xml"/>
  <Override PartName="/ppt/tags/tag76.xml" ContentType="application/vnd.openxmlformats-officedocument.presentationml.tags+xml"/>
  <Override PartName="/ppt/notesSlides/notesSlide15.xml" ContentType="application/vnd.openxmlformats-officedocument.presentationml.notesSlide+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notesSlides/notesSlide17.xml" ContentType="application/vnd.openxmlformats-officedocument.presentationml.notesSlide+xml"/>
  <Override PartName="/ppt/tags/tag79.xml" ContentType="application/vnd.openxmlformats-officedocument.presentationml.tags+xml"/>
  <Override PartName="/ppt/notesSlides/notesSlide18.xml" ContentType="application/vnd.openxmlformats-officedocument.presentationml.notesSlide+xml"/>
  <Override PartName="/ppt/tags/tag80.xml" ContentType="application/vnd.openxmlformats-officedocument.presentationml.tags+xml"/>
  <Override PartName="/ppt/notesSlides/notesSlide19.xml" ContentType="application/vnd.openxmlformats-officedocument.presentationml.notesSlide+xml"/>
  <Override PartName="/ppt/tags/tag8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2">
          <p15:clr>
            <a:srgbClr val="A4A3A4"/>
          </p15:clr>
        </p15:guide>
        <p15:guide id="2" pos="38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1F1F"/>
    <a:srgbClr val="C8226C"/>
    <a:srgbClr val="C6B124"/>
    <a:srgbClr val="20CAAC"/>
    <a:srgbClr val="7F24C6"/>
    <a:srgbClr val="252CC5"/>
    <a:srgbClr val="2F7BBB"/>
    <a:srgbClr val="5B9BD5"/>
    <a:srgbClr val="D3F5FF"/>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0" y="108"/>
      </p:cViewPr>
      <p:guideLst>
        <p:guide orient="horz" pos="2142"/>
        <p:guide pos="386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阿里巴巴普惠体 R" panose="00020600040101010101" pitchFamily="18" charset="-122"/>
              <a:ea typeface="阿里巴巴普惠体 R" panose="00020600040101010101" pitchFamily="18"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阿里巴巴普惠体 R" panose="00020600040101010101" pitchFamily="18" charset="-122"/>
                <a:ea typeface="阿里巴巴普惠体 R" panose="00020600040101010101" pitchFamily="18" charset="-122"/>
              </a:rPr>
              <a:t>2021/1/5</a:t>
            </a:fld>
            <a:endParaRPr lang="zh-CN" altLang="en-US">
              <a:latin typeface="阿里巴巴普惠体 R" panose="00020600040101010101" pitchFamily="18" charset="-122"/>
              <a:ea typeface="阿里巴巴普惠体 R" panose="00020600040101010101" pitchFamily="18"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阿里巴巴普惠体 R" panose="00020600040101010101" pitchFamily="18" charset="-122"/>
              <a:ea typeface="阿里巴巴普惠体 R" panose="00020600040101010101" pitchFamily="18"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阿里巴巴普惠体 R" panose="00020600040101010101" pitchFamily="18" charset="-122"/>
                <a:ea typeface="阿里巴巴普惠体 R" panose="00020600040101010101" pitchFamily="18" charset="-122"/>
              </a:rPr>
              <a:t>‹#›</a:t>
            </a:fld>
            <a:endParaRPr lang="zh-CN" altLang="en-US">
              <a:latin typeface="阿里巴巴普惠体 R" panose="00020600040101010101" pitchFamily="18" charset="-122"/>
              <a:ea typeface="阿里巴巴普惠体 R" panose="00020600040101010101" pitchFamily="18"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1AC49D05-6128-4D0D-A32A-06A5E73B386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2021/1/5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阿里巴巴普惠体 R" panose="00020600040101010101" pitchFamily="18" charset="-122"/>
                <a:cs typeface="+mj-cs"/>
                <a:sym typeface="+mn-ea"/>
              </a:defRPr>
            </a:lvl1pPr>
          </a:lstStyle>
          <a:p>
            <a:pPr lvl="0"/>
            <a:r>
              <a:rPr>
                <a:sym typeface="+mn-ea"/>
              </a:rPr>
              <a:t>单击此处编辑标题</a:t>
            </a: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阿里巴巴普惠体 R" panose="00020600040101010101" pitchFamily="18"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2021/1/5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阿里巴巴普惠体 R" panose="00020600040101010101" pitchFamily="18"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2021/1/5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2021/1/5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2021/1/5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2021/1/5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阿里巴巴普惠体 R" panose="00020600040101010101" pitchFamily="18" charset="-122"/>
              </a:defRPr>
            </a:lvl1p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阿里巴巴普惠体 R" panose="00020600040101010101" pitchFamily="18"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阿里巴巴普惠体 R" panose="00020600040101010101" pitchFamily="18"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pitchFamily="18"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阿里巴巴普惠体 R" panose="00020600040101010101" pitchFamily="18"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pitchFamily="18"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pitchFamily="18"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7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3.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74.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75.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7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77.xml"/><Relationship Id="rId5" Type="http://schemas.openxmlformats.org/officeDocument/2006/relationships/image" Target="../media/image1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78.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79.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80.xml"/><Relationship Id="rId5" Type="http://schemas.openxmlformats.org/officeDocument/2006/relationships/image" Target="../media/image1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81.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69.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0.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4" name="文本框 13"/>
          <p:cNvSpPr txBox="1"/>
          <p:nvPr/>
        </p:nvSpPr>
        <p:spPr>
          <a:xfrm>
            <a:off x="3210243" y="2251710"/>
            <a:ext cx="5770880" cy="1445260"/>
          </a:xfrm>
          <a:prstGeom prst="rect">
            <a:avLst/>
          </a:prstGeom>
          <a:noFill/>
        </p:spPr>
        <p:txBody>
          <a:bodyPr wrap="none" rtlCol="0">
            <a:spAutoFit/>
          </a:bodyPr>
          <a:lstStyle/>
          <a:p>
            <a:pPr algn="ctr"/>
            <a:r>
              <a:rPr lang="zh-CN" altLang="en-US" sz="8800">
                <a:solidFill>
                  <a:srgbClr val="252CC5"/>
                </a:solidFill>
                <a:effectLst>
                  <a:outerShdw sx="102000" sy="102000" algn="ctr" rotWithShape="0">
                    <a:prstClr val="black">
                      <a:alpha val="40000"/>
                    </a:prstClr>
                  </a:outerShdw>
                </a:effectLst>
                <a:latin typeface="站酷快乐体2016修订版" panose="02010600030101010101" charset="-122"/>
                <a:ea typeface="站酷快乐体2016修订版" panose="02010600030101010101" charset="-122"/>
              </a:rPr>
              <a:t>开</a:t>
            </a:r>
            <a:r>
              <a:rPr lang="zh-CN" altLang="en-US" sz="8800">
                <a:solidFill>
                  <a:srgbClr val="7F24C6"/>
                </a:solidFill>
                <a:effectLst>
                  <a:outerShdw sx="102000" sy="102000" algn="ctr" rotWithShape="0">
                    <a:prstClr val="black">
                      <a:alpha val="40000"/>
                    </a:prstClr>
                  </a:outerShdw>
                </a:effectLst>
                <a:latin typeface="站酷快乐体2016修订版" panose="02010600030101010101" charset="-122"/>
                <a:ea typeface="站酷快乐体2016修订版" panose="02010600030101010101" charset="-122"/>
              </a:rPr>
              <a:t>学</a:t>
            </a:r>
            <a:r>
              <a:rPr lang="zh-CN" altLang="en-US" sz="8800">
                <a:solidFill>
                  <a:srgbClr val="C8226C"/>
                </a:solidFill>
                <a:effectLst>
                  <a:outerShdw sx="102000" sy="102000" algn="ctr" rotWithShape="0">
                    <a:prstClr val="black">
                      <a:alpha val="40000"/>
                    </a:prstClr>
                  </a:outerShdw>
                </a:effectLst>
                <a:latin typeface="站酷快乐体2016修订版" panose="02010600030101010101" charset="-122"/>
                <a:ea typeface="站酷快乐体2016修订版" panose="02010600030101010101" charset="-122"/>
              </a:rPr>
              <a:t>第</a:t>
            </a:r>
            <a:r>
              <a:rPr lang="zh-CN" altLang="en-US" sz="8800">
                <a:solidFill>
                  <a:srgbClr val="20CAAC"/>
                </a:solidFill>
                <a:effectLst>
                  <a:outerShdw sx="102000" sy="102000" algn="ctr" rotWithShape="0">
                    <a:prstClr val="black">
                      <a:alpha val="40000"/>
                    </a:prstClr>
                  </a:outerShdw>
                </a:effectLst>
                <a:latin typeface="站酷快乐体2016修订版" panose="02010600030101010101" charset="-122"/>
                <a:ea typeface="站酷快乐体2016修订版" panose="02010600030101010101" charset="-122"/>
              </a:rPr>
              <a:t>一</a:t>
            </a:r>
            <a:r>
              <a:rPr lang="zh-CN" altLang="en-US" sz="8800">
                <a:solidFill>
                  <a:srgbClr val="CB1F1F"/>
                </a:solidFill>
                <a:effectLst>
                  <a:outerShdw sx="102000" sy="102000" algn="ctr" rotWithShape="0">
                    <a:prstClr val="black">
                      <a:alpha val="40000"/>
                    </a:prstClr>
                  </a:outerShdw>
                </a:effectLst>
                <a:latin typeface="站酷快乐体2016修订版" panose="02010600030101010101" charset="-122"/>
                <a:ea typeface="站酷快乐体2016修订版" panose="02010600030101010101" charset="-122"/>
              </a:rPr>
              <a:t>课</a:t>
            </a:r>
          </a:p>
        </p:txBody>
      </p:sp>
      <p:grpSp>
        <p:nvGrpSpPr>
          <p:cNvPr id="7" name="组合 6"/>
          <p:cNvGrpSpPr/>
          <p:nvPr/>
        </p:nvGrpSpPr>
        <p:grpSpPr>
          <a:xfrm>
            <a:off x="3420745" y="3628390"/>
            <a:ext cx="5350510" cy="882650"/>
            <a:chOff x="2832185" y="4126704"/>
            <a:chExt cx="6144668" cy="1013684"/>
          </a:xfrm>
        </p:grpSpPr>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2185" y="4126704"/>
              <a:ext cx="6144668" cy="1013684"/>
            </a:xfrm>
            <a:prstGeom prst="rect">
              <a:avLst/>
            </a:prstGeom>
          </p:spPr>
        </p:pic>
        <p:sp>
          <p:nvSpPr>
            <p:cNvPr id="9" name="文本框 8"/>
            <p:cNvSpPr txBox="1"/>
            <p:nvPr/>
          </p:nvSpPr>
          <p:spPr>
            <a:xfrm>
              <a:off x="3324429" y="4265265"/>
              <a:ext cx="5476674" cy="599459"/>
            </a:xfrm>
            <a:prstGeom prst="rect">
              <a:avLst/>
            </a:prstGeom>
            <a:noFill/>
          </p:spPr>
          <p:txBody>
            <a:bodyPr wrap="square" rtlCol="0">
              <a:spAutoFit/>
            </a:bodyPr>
            <a:lstStyle/>
            <a:p>
              <a:pPr algn="ctr"/>
              <a:r>
                <a:rPr lang="zh-CN" altLang="en-US" sz="2800">
                  <a:solidFill>
                    <a:srgbClr val="CB1F1F"/>
                  </a:solidFill>
                  <a:latin typeface="站酷快乐体2016修订版" panose="02010600030101010101" charset="-122"/>
                  <a:ea typeface="站酷快乐体2016修订版" panose="02010600030101010101" charset="-122"/>
                  <a:sym typeface="+mn-ea"/>
                </a:rPr>
                <a:t>相信自己，我们可以更优秀！</a:t>
              </a:r>
            </a:p>
          </p:txBody>
        </p:sp>
      </p:grpSp>
      <p:sp>
        <p:nvSpPr>
          <p:cNvPr id="10" name="文本框 9"/>
          <p:cNvSpPr txBox="1"/>
          <p:nvPr/>
        </p:nvSpPr>
        <p:spPr>
          <a:xfrm>
            <a:off x="5206974" y="5022215"/>
            <a:ext cx="1778052" cy="369332"/>
          </a:xfrm>
          <a:prstGeom prst="rect">
            <a:avLst/>
          </a:prstGeom>
          <a:noFill/>
        </p:spPr>
        <p:txBody>
          <a:bodyPr wrap="none" rtlCol="0">
            <a:spAutoFit/>
          </a:bodyPr>
          <a:lstStyle/>
          <a:p>
            <a:pPr algn="ctr"/>
            <a:r>
              <a:rPr lang="zh-CN" altLang="en-US">
                <a:latin typeface="阿里巴巴普惠体 R" panose="00020600040101010101" pitchFamily="18" charset="-122"/>
                <a:ea typeface="阿里巴巴普惠体 R" panose="00020600040101010101" pitchFamily="18" charset="-122"/>
              </a:rPr>
              <a:t>汇报人：</a:t>
            </a:r>
            <a:r>
              <a:rPr lang="en-US" altLang="zh-CN">
                <a:latin typeface="阿里巴巴普惠体 R" panose="00020600040101010101" pitchFamily="18" charset="-122"/>
                <a:ea typeface="阿里巴巴普惠体 R" panose="00020600040101010101" pitchFamily="18" charset="-122"/>
              </a:rPr>
              <a:t>xiazaii</a:t>
            </a:r>
            <a:endParaRPr lang="zh-CN" altLang="en-US">
              <a:latin typeface="阿里巴巴普惠体 R" panose="00020600040101010101" pitchFamily="18" charset="-122"/>
              <a:ea typeface="阿里巴巴普惠体 R" panose="00020600040101010101" pitchFamily="18"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498283" y="1059815"/>
            <a:ext cx="5765165" cy="706755"/>
          </a:xfrm>
          <a:prstGeom prst="rect">
            <a:avLst/>
          </a:prstGeom>
          <a:noFill/>
        </p:spPr>
        <p:txBody>
          <a:bodyPr wrap="none" rtlCol="0" anchor="t">
            <a:spAutoFit/>
          </a:bodyPr>
          <a:lstStyle/>
          <a:p>
            <a:pPr lvl="0" algn="ctr">
              <a:spcBef>
                <a:spcPct val="0"/>
              </a:spcBef>
            </a:pPr>
            <a:r>
              <a:rPr lang="zh-CN" altLang="en-US" sz="4000">
                <a:solidFill>
                  <a:srgbClr val="C00000"/>
                </a:solidFill>
                <a:latin typeface="站酷快乐体2016修订版" panose="02010600030101010101" charset="-122"/>
                <a:ea typeface="站酷快乐体2016修订版" panose="02010600030101010101" charset="-122"/>
                <a:cs typeface="站酷快乐体2016修订版" panose="02010600030101010101" charset="-122"/>
                <a:sym typeface="+mn-ea"/>
              </a:rPr>
              <a:t>人格化好习惯的</a:t>
            </a:r>
            <a:r>
              <a:rPr lang="en-US" altLang="zh-CN" sz="4000">
                <a:solidFill>
                  <a:srgbClr val="C00000"/>
                </a:solidFill>
                <a:latin typeface="站酷快乐体2016修订版" panose="02010600030101010101" charset="-122"/>
                <a:ea typeface="站酷快乐体2016修订版" panose="02010600030101010101" charset="-122"/>
                <a:cs typeface="站酷快乐体2016修订版" panose="02010600030101010101" charset="-122"/>
                <a:sym typeface="+mn-ea"/>
              </a:rPr>
              <a:t>12</a:t>
            </a:r>
            <a:r>
              <a:rPr lang="zh-CN" altLang="en-US" sz="4000">
                <a:solidFill>
                  <a:srgbClr val="C00000"/>
                </a:solidFill>
                <a:latin typeface="站酷快乐体2016修订版" panose="02010600030101010101" charset="-122"/>
                <a:ea typeface="站酷快乐体2016修订版" panose="02010600030101010101" charset="-122"/>
                <a:cs typeface="站酷快乐体2016修订版" panose="02010600030101010101" charset="-122"/>
                <a:sym typeface="+mn-ea"/>
              </a:rPr>
              <a:t>个指标</a:t>
            </a:r>
            <a:endParaRPr kumimoji="1" lang="zh-CN" altLang="en-US" sz="4000" kern="0" noProof="0" dirty="0">
              <a:ln w="9525" cap="flat" cmpd="sng">
                <a:noFill/>
                <a:prstDash val="solid"/>
                <a:headEnd type="none" w="med" len="med"/>
                <a:tailEnd type="none" w="med" len="med"/>
              </a:ln>
              <a:solidFill>
                <a:srgbClr val="C00000"/>
              </a:solidFill>
              <a:effectLst/>
              <a:latin typeface="站酷快乐体2016修订版" panose="02010600030101010101" charset="-122"/>
              <a:ea typeface="站酷快乐体2016修订版" panose="02010600030101010101" charset="-122"/>
              <a:cs typeface="站酷快乐体2016修订版" panose="02010600030101010101" charset="-122"/>
              <a:sym typeface="+mn-ea"/>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52" y="937307"/>
            <a:ext cx="1135723" cy="829408"/>
          </a:xfrm>
          <a:prstGeom prst="rect">
            <a:avLst/>
          </a:prstGeom>
          <a:effectLst>
            <a:outerShdw blurRad="50800" dist="38100" dir="2700000" algn="tl" rotWithShape="0">
              <a:prstClr val="black">
                <a:alpha val="40000"/>
              </a:prstClr>
            </a:outerShdw>
          </a:effectLst>
        </p:spPr>
      </p:pic>
      <p:sp>
        <p:nvSpPr>
          <p:cNvPr id="47" name="任意多边形 10"/>
          <p:cNvSpPr/>
          <p:nvPr/>
        </p:nvSpPr>
        <p:spPr>
          <a:xfrm>
            <a:off x="1450340" y="1981835"/>
            <a:ext cx="686435" cy="673100"/>
          </a:xfrm>
          <a:prstGeom prst="cloud">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阿里巴巴普惠体 R" panose="00020600040101010101" pitchFamily="18" charset="-122"/>
              <a:ea typeface="阿里巴巴普惠体 R" panose="00020600040101010101" pitchFamily="18" charset="-122"/>
              <a:sym typeface="Century Gothic" panose="020B0502020202020204" pitchFamily="34" charset="0"/>
            </a:endParaRPr>
          </a:p>
        </p:txBody>
      </p:sp>
      <p:sp>
        <p:nvSpPr>
          <p:cNvPr id="48" name="矩形 47"/>
          <p:cNvSpPr/>
          <p:nvPr/>
        </p:nvSpPr>
        <p:spPr>
          <a:xfrm>
            <a:off x="1476375" y="2020570"/>
            <a:ext cx="518160" cy="521970"/>
          </a:xfrm>
          <a:prstGeom prst="rect">
            <a:avLst/>
          </a:prstGeom>
        </p:spPr>
        <p:txBody>
          <a:bodyPr vert="horz" wrap="none">
            <a:spAutoFit/>
          </a:bodyPr>
          <a:lstStyle/>
          <a:p>
            <a:r>
              <a:rPr lang="en-US" altLang="zh-CN" sz="2800" b="1" dirty="0">
                <a:solidFill>
                  <a:srgbClr val="C00000"/>
                </a:solidFill>
                <a:effectLst>
                  <a:outerShdw blurRad="38100" dist="38100" dir="2700000" algn="tl">
                    <a:srgbClr val="000000">
                      <a:alpha val="43137"/>
                    </a:srgbClr>
                  </a:outerShdw>
                </a:effectLst>
                <a:latin typeface="站酷快乐体2016修订版" panose="02010600030101010101" charset="-122"/>
                <a:ea typeface="站酷快乐体2016修订版" panose="02010600030101010101" charset="-122"/>
                <a:sym typeface="Century Gothic" panose="020B0502020202020204" pitchFamily="34" charset="0"/>
              </a:rPr>
              <a:t>01</a:t>
            </a:r>
          </a:p>
        </p:txBody>
      </p:sp>
      <p:sp>
        <p:nvSpPr>
          <p:cNvPr id="49" name="矩形 48"/>
          <p:cNvSpPr/>
          <p:nvPr/>
        </p:nvSpPr>
        <p:spPr>
          <a:xfrm>
            <a:off x="2426335" y="2130425"/>
            <a:ext cx="5059680" cy="460375"/>
          </a:xfrm>
          <a:prstGeom prst="rect">
            <a:avLst/>
          </a:prstGeom>
        </p:spPr>
        <p:txBody>
          <a:bodyPr wrap="none">
            <a:spAutoFit/>
          </a:bodyPr>
          <a:lstStyle/>
          <a:p>
            <a:r>
              <a:rPr lang="zh-CN" altLang="en-US" sz="2400">
                <a:latin typeface="思源黑体 CN Normal" panose="020B0400000000000000" charset="-122"/>
                <a:ea typeface="思源黑体 CN Normal" panose="020B0400000000000000" charset="-122"/>
              </a:rPr>
              <a:t>在思考问题时经常一边旋笔一边思考</a:t>
            </a:r>
            <a:endParaRPr lang="zh-CN" altLang="en-US" sz="2400" dirty="0">
              <a:latin typeface="思源黑体 CN Normal" panose="020B0400000000000000" charset="-122"/>
              <a:ea typeface="思源黑体 CN Normal" panose="020B0400000000000000" charset="-122"/>
              <a:sym typeface="Century Gothic" panose="020B0502020202020204" pitchFamily="34" charset="0"/>
            </a:endParaRPr>
          </a:p>
        </p:txBody>
      </p:sp>
      <p:sp>
        <p:nvSpPr>
          <p:cNvPr id="52" name="任意多边形 10"/>
          <p:cNvSpPr/>
          <p:nvPr/>
        </p:nvSpPr>
        <p:spPr>
          <a:xfrm>
            <a:off x="1990090" y="2943860"/>
            <a:ext cx="686435" cy="673100"/>
          </a:xfrm>
          <a:prstGeom prst="cloud">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91731"/>
              </a:solidFill>
              <a:latin typeface="阿里巴巴普惠体 R" panose="00020600040101010101" pitchFamily="18" charset="-122"/>
              <a:ea typeface="阿里巴巴普惠体 R" panose="00020600040101010101" pitchFamily="18" charset="-122"/>
              <a:sym typeface="Century Gothic" panose="020B0502020202020204" pitchFamily="34" charset="0"/>
            </a:endParaRPr>
          </a:p>
        </p:txBody>
      </p:sp>
      <p:sp>
        <p:nvSpPr>
          <p:cNvPr id="53" name="矩形 52"/>
          <p:cNvSpPr/>
          <p:nvPr/>
        </p:nvSpPr>
        <p:spPr>
          <a:xfrm>
            <a:off x="2002155" y="2977515"/>
            <a:ext cx="618490" cy="521970"/>
          </a:xfrm>
          <a:prstGeom prst="rect">
            <a:avLst/>
          </a:prstGeom>
        </p:spPr>
        <p:txBody>
          <a:bodyPr vert="horz" wrap="none">
            <a:spAutoFit/>
          </a:bodyPr>
          <a:lstStyle/>
          <a:p>
            <a:r>
              <a:rPr lang="en-US" altLang="zh-CN" sz="2800" b="1" dirty="0">
                <a:solidFill>
                  <a:srgbClr val="C00000"/>
                </a:solidFill>
                <a:effectLst>
                  <a:outerShdw blurRad="38100" dist="38100" dir="2700000" algn="tl">
                    <a:srgbClr val="000000">
                      <a:alpha val="43137"/>
                    </a:srgbClr>
                  </a:outerShdw>
                </a:effectLst>
                <a:latin typeface="站酷快乐体2016修订版" panose="02010600030101010101" charset="-122"/>
                <a:ea typeface="站酷快乐体2016修订版" panose="02010600030101010101" charset="-122"/>
                <a:sym typeface="Century Gothic" panose="020B0502020202020204" pitchFamily="34" charset="0"/>
              </a:rPr>
              <a:t>02</a:t>
            </a:r>
          </a:p>
        </p:txBody>
      </p:sp>
      <p:sp>
        <p:nvSpPr>
          <p:cNvPr id="54" name="矩形 53"/>
          <p:cNvSpPr/>
          <p:nvPr/>
        </p:nvSpPr>
        <p:spPr>
          <a:xfrm>
            <a:off x="2966720" y="3083560"/>
            <a:ext cx="8356600" cy="461645"/>
          </a:xfrm>
          <a:prstGeom prst="rect">
            <a:avLst/>
          </a:prstGeom>
        </p:spPr>
        <p:txBody>
          <a:bodyPr wrap="none">
            <a:spAutoFit/>
          </a:bodyPr>
          <a:lstStyle/>
          <a:p>
            <a:pPr>
              <a:buNone/>
            </a:pPr>
            <a:r>
              <a:rPr lang="zh-CN" altLang="en-US" sz="2400">
                <a:latin typeface="思源黑体 CN Normal" panose="020B0400000000000000" charset="-122"/>
                <a:ea typeface="思源黑体 CN Normal" panose="020B0400000000000000" charset="-122"/>
                <a:cs typeface="思源黑体 CN Normal" panose="020B0400000000000000" charset="-122"/>
              </a:rPr>
              <a:t>在学习中遇到问题题后，习惯先放一边，  以后又忘了解决。</a:t>
            </a:r>
            <a:endParaRPr lang="zh-CN" altLang="en-US" sz="2400" dirty="0">
              <a:latin typeface="思源黑体 CN Normal" panose="020B0400000000000000" charset="-122"/>
              <a:ea typeface="思源黑体 CN Normal" panose="020B0400000000000000" charset="-122"/>
              <a:cs typeface="思源黑体 CN Normal" panose="020B0400000000000000" charset="-122"/>
            </a:endParaRPr>
          </a:p>
        </p:txBody>
      </p:sp>
      <p:sp>
        <p:nvSpPr>
          <p:cNvPr id="57" name="任意多边形 10"/>
          <p:cNvSpPr/>
          <p:nvPr/>
        </p:nvSpPr>
        <p:spPr>
          <a:xfrm>
            <a:off x="1498600" y="3897630"/>
            <a:ext cx="686435" cy="673100"/>
          </a:xfrm>
          <a:prstGeom prst="cloud">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91731"/>
              </a:solidFill>
              <a:latin typeface="阿里巴巴普惠体 R" panose="00020600040101010101" pitchFamily="18" charset="-122"/>
              <a:ea typeface="阿里巴巴普惠体 R" panose="00020600040101010101" pitchFamily="18" charset="-122"/>
              <a:sym typeface="Century Gothic" panose="020B0502020202020204" pitchFamily="34" charset="0"/>
            </a:endParaRPr>
          </a:p>
        </p:txBody>
      </p:sp>
      <p:sp>
        <p:nvSpPr>
          <p:cNvPr id="58" name="矩形 57"/>
          <p:cNvSpPr/>
          <p:nvPr/>
        </p:nvSpPr>
        <p:spPr>
          <a:xfrm>
            <a:off x="1499870" y="3930650"/>
            <a:ext cx="630555" cy="521970"/>
          </a:xfrm>
          <a:prstGeom prst="rect">
            <a:avLst/>
          </a:prstGeom>
        </p:spPr>
        <p:txBody>
          <a:bodyPr vert="horz" wrap="none">
            <a:spAutoFit/>
          </a:bodyPr>
          <a:lstStyle/>
          <a:p>
            <a:r>
              <a:rPr lang="en-US" altLang="zh-CN" sz="2800" b="1" dirty="0">
                <a:solidFill>
                  <a:srgbClr val="C00000"/>
                </a:solidFill>
                <a:effectLst>
                  <a:outerShdw blurRad="38100" dist="38100" dir="2700000" algn="tl">
                    <a:srgbClr val="000000">
                      <a:alpha val="43137"/>
                    </a:srgbClr>
                  </a:outerShdw>
                </a:effectLst>
                <a:latin typeface="站酷快乐体2016修订版" panose="02010600030101010101" charset="-122"/>
                <a:ea typeface="站酷快乐体2016修订版" panose="02010600030101010101" charset="-122"/>
                <a:sym typeface="Century Gothic" panose="020B0502020202020204" pitchFamily="34" charset="0"/>
              </a:rPr>
              <a:t>03</a:t>
            </a:r>
          </a:p>
        </p:txBody>
      </p:sp>
      <p:sp>
        <p:nvSpPr>
          <p:cNvPr id="59" name="矩形 58"/>
          <p:cNvSpPr/>
          <p:nvPr/>
        </p:nvSpPr>
        <p:spPr>
          <a:xfrm>
            <a:off x="2474595" y="4037330"/>
            <a:ext cx="8494395" cy="461645"/>
          </a:xfrm>
          <a:prstGeom prst="rect">
            <a:avLst/>
          </a:prstGeom>
        </p:spPr>
        <p:txBody>
          <a:bodyPr wrap="none">
            <a:spAutoFit/>
          </a:bodyPr>
          <a:lstStyle/>
          <a:p>
            <a:pPr>
              <a:buNone/>
            </a:pPr>
            <a:r>
              <a:rPr lang="zh-CN" altLang="en-US" sz="2400">
                <a:latin typeface="思源黑体 CN Normal" panose="020B0400000000000000" charset="-122"/>
                <a:ea typeface="思源黑体 CN Normal" panose="020B0400000000000000" charset="-122"/>
              </a:rPr>
              <a:t>考试考差了后，开始下定决心认真学习，但几天后又松懈了。</a:t>
            </a:r>
            <a:endParaRPr lang="zh-CN" altLang="en-US" sz="2400" dirty="0">
              <a:latin typeface="思源黑体 CN Normal" panose="020B0400000000000000" charset="-122"/>
              <a:ea typeface="思源黑体 CN Normal" panose="020B0400000000000000" charset="-122"/>
            </a:endParaRPr>
          </a:p>
        </p:txBody>
      </p:sp>
      <p:sp>
        <p:nvSpPr>
          <p:cNvPr id="62" name="任意多边形 10"/>
          <p:cNvSpPr/>
          <p:nvPr/>
        </p:nvSpPr>
        <p:spPr>
          <a:xfrm>
            <a:off x="2038350" y="4851400"/>
            <a:ext cx="686435" cy="673100"/>
          </a:xfrm>
          <a:prstGeom prst="cloud">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阿里巴巴普惠体 R" panose="00020600040101010101" pitchFamily="18" charset="-122"/>
              <a:ea typeface="阿里巴巴普惠体 R" panose="00020600040101010101" pitchFamily="18" charset="-122"/>
              <a:sym typeface="Century Gothic" panose="020B0502020202020204" pitchFamily="34" charset="0"/>
            </a:endParaRPr>
          </a:p>
        </p:txBody>
      </p:sp>
      <p:sp>
        <p:nvSpPr>
          <p:cNvPr id="63" name="矩形 62"/>
          <p:cNvSpPr/>
          <p:nvPr/>
        </p:nvSpPr>
        <p:spPr>
          <a:xfrm>
            <a:off x="2037715" y="4883150"/>
            <a:ext cx="647700" cy="521970"/>
          </a:xfrm>
          <a:prstGeom prst="rect">
            <a:avLst/>
          </a:prstGeom>
        </p:spPr>
        <p:txBody>
          <a:bodyPr vert="horz" wrap="none">
            <a:spAutoFit/>
          </a:bodyPr>
          <a:lstStyle/>
          <a:p>
            <a:r>
              <a:rPr lang="en-US" altLang="zh-CN" sz="2800" b="1" dirty="0">
                <a:solidFill>
                  <a:srgbClr val="C00000"/>
                </a:solidFill>
                <a:effectLst>
                  <a:outerShdw blurRad="38100" dist="38100" dir="2700000" algn="tl">
                    <a:srgbClr val="000000">
                      <a:alpha val="43137"/>
                    </a:srgbClr>
                  </a:outerShdw>
                </a:effectLst>
                <a:latin typeface="站酷快乐体2016修订版" panose="02010600030101010101" charset="-122"/>
                <a:ea typeface="站酷快乐体2016修订版" panose="02010600030101010101" charset="-122"/>
                <a:sym typeface="Century Gothic" panose="020B0502020202020204" pitchFamily="34" charset="0"/>
              </a:rPr>
              <a:t>04</a:t>
            </a:r>
          </a:p>
        </p:txBody>
      </p:sp>
      <p:sp>
        <p:nvSpPr>
          <p:cNvPr id="64" name="矩形 63"/>
          <p:cNvSpPr/>
          <p:nvPr/>
        </p:nvSpPr>
        <p:spPr>
          <a:xfrm>
            <a:off x="3014980" y="4991100"/>
            <a:ext cx="2646680" cy="461645"/>
          </a:xfrm>
          <a:prstGeom prst="rect">
            <a:avLst/>
          </a:prstGeom>
        </p:spPr>
        <p:txBody>
          <a:bodyPr wrap="none">
            <a:spAutoFit/>
          </a:bodyPr>
          <a:lstStyle/>
          <a:p>
            <a:r>
              <a:rPr lang="zh-CN" altLang="en-US" sz="2400">
                <a:latin typeface="思源黑体 CN Normal" panose="020B0400000000000000" charset="-122"/>
                <a:ea typeface="思源黑体 CN Normal" panose="020B0400000000000000" charset="-122"/>
              </a:rPr>
              <a:t>边听音乐边做作业</a:t>
            </a:r>
            <a:endParaRPr lang="zh-CN" altLang="en-US" sz="2400" dirty="0">
              <a:latin typeface="思源黑体 CN Normal" panose="020B0400000000000000" charset="-122"/>
              <a:ea typeface="思源黑体 CN Normal" panose="020B0400000000000000" charset="-122"/>
              <a:sym typeface="Century Gothic" panose="020B0502020202020204" pitchFamily="34" charset="0"/>
            </a:endParaRPr>
          </a:p>
        </p:txBody>
      </p:sp>
      <p:sp>
        <p:nvSpPr>
          <p:cNvPr id="67" name="任意多边形 10"/>
          <p:cNvSpPr/>
          <p:nvPr/>
        </p:nvSpPr>
        <p:spPr>
          <a:xfrm>
            <a:off x="1449705" y="5820410"/>
            <a:ext cx="686435" cy="673100"/>
          </a:xfrm>
          <a:prstGeom prst="cloud">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阿里巴巴普惠体 R" panose="00020600040101010101" pitchFamily="18" charset="-122"/>
              <a:ea typeface="阿里巴巴普惠体 R" panose="00020600040101010101" pitchFamily="18" charset="-122"/>
              <a:sym typeface="Century Gothic" panose="020B0502020202020204" pitchFamily="34" charset="0"/>
            </a:endParaRPr>
          </a:p>
        </p:txBody>
      </p:sp>
      <p:sp>
        <p:nvSpPr>
          <p:cNvPr id="68" name="矩形 67"/>
          <p:cNvSpPr/>
          <p:nvPr/>
        </p:nvSpPr>
        <p:spPr>
          <a:xfrm>
            <a:off x="1420495" y="5853430"/>
            <a:ext cx="641350" cy="521970"/>
          </a:xfrm>
          <a:prstGeom prst="rect">
            <a:avLst/>
          </a:prstGeom>
        </p:spPr>
        <p:txBody>
          <a:bodyPr vert="horz" wrap="none">
            <a:spAutoFit/>
          </a:bodyPr>
          <a:lstStyle/>
          <a:p>
            <a:r>
              <a:rPr lang="en-US" altLang="zh-CN" sz="2800" b="1">
                <a:solidFill>
                  <a:srgbClr val="C00000"/>
                </a:solidFill>
                <a:effectLst>
                  <a:outerShdw blurRad="38100" dist="38100" dir="2700000" algn="tl">
                    <a:srgbClr val="000000">
                      <a:alpha val="43137"/>
                    </a:srgbClr>
                  </a:outerShdw>
                </a:effectLst>
                <a:latin typeface="站酷快乐体2016修订版" panose="02010600030101010101" charset="-122"/>
                <a:ea typeface="站酷快乐体2016修订版" panose="02010600030101010101" charset="-122"/>
                <a:sym typeface="Century Gothic" panose="020B0502020202020204" pitchFamily="34" charset="0"/>
              </a:rPr>
              <a:t>05</a:t>
            </a:r>
            <a:endParaRPr lang="en-US" altLang="zh-CN" sz="2800" b="1" dirty="0">
              <a:solidFill>
                <a:srgbClr val="C00000"/>
              </a:solidFill>
              <a:effectLst>
                <a:outerShdw blurRad="38100" dist="38100" dir="2700000" algn="tl">
                  <a:srgbClr val="000000">
                    <a:alpha val="43137"/>
                  </a:srgbClr>
                </a:outerShdw>
              </a:effectLst>
              <a:latin typeface="站酷快乐体2016修订版" panose="02010600030101010101" charset="-122"/>
              <a:ea typeface="站酷快乐体2016修订版" panose="02010600030101010101" charset="-122"/>
              <a:sym typeface="Century Gothic" panose="020B0502020202020204" pitchFamily="34" charset="0"/>
            </a:endParaRPr>
          </a:p>
        </p:txBody>
      </p:sp>
      <p:sp>
        <p:nvSpPr>
          <p:cNvPr id="69" name="矩形 68"/>
          <p:cNvSpPr/>
          <p:nvPr/>
        </p:nvSpPr>
        <p:spPr>
          <a:xfrm>
            <a:off x="2426335" y="5960110"/>
            <a:ext cx="6317615" cy="461645"/>
          </a:xfrm>
          <a:prstGeom prst="rect">
            <a:avLst/>
          </a:prstGeom>
        </p:spPr>
        <p:txBody>
          <a:bodyPr wrap="none">
            <a:spAutoFit/>
          </a:bodyPr>
          <a:lstStyle/>
          <a:p>
            <a:r>
              <a:rPr lang="zh-CN" altLang="en-US" sz="2400">
                <a:latin typeface="思源黑体 CN Normal" panose="020B0400000000000000" charset="-122"/>
                <a:ea typeface="思源黑体 CN Normal" panose="020B0400000000000000" charset="-122"/>
                <a:cs typeface="思源黑体 CN Normal" panose="020B0400000000000000" charset="-122"/>
              </a:rPr>
              <a:t>自制力差，时间安排不合理，利用率不高</a:t>
            </a:r>
            <a:r>
              <a:rPr lang="en-US" altLang="zh-CN" sz="2400">
                <a:latin typeface="思源黑体 CN Normal" panose="020B0400000000000000" charset="-122"/>
                <a:ea typeface="思源黑体 CN Normal" panose="020B0400000000000000" charset="-122"/>
                <a:cs typeface="思源黑体 CN Normal" panose="020B0400000000000000" charset="-122"/>
              </a:rPr>
              <a:t>……</a:t>
            </a:r>
            <a:endParaRPr lang="zh-CN" altLang="en-US" sz="2400" dirty="0">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Tree>
    <p:custDataLst>
      <p:tags r:id="rId1"/>
    </p:custData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673860" y="1059815"/>
            <a:ext cx="4246880" cy="706755"/>
          </a:xfrm>
          <a:prstGeom prst="rect">
            <a:avLst/>
          </a:prstGeom>
          <a:noFill/>
        </p:spPr>
        <p:txBody>
          <a:bodyPr wrap="none" rtlCol="0" anchor="t">
            <a:spAutoFit/>
          </a:bodyPr>
          <a:lstStyle/>
          <a:p>
            <a:pPr lvl="0" algn="ctr">
              <a:spcBef>
                <a:spcPct val="0"/>
              </a:spcBef>
            </a:pPr>
            <a:r>
              <a:rPr lang="zh-CN" altLang="en-US" sz="4000">
                <a:solidFill>
                  <a:srgbClr val="C00000"/>
                </a:solidFill>
                <a:latin typeface="站酷快乐体2016修订版" panose="02010600030101010101" charset="-122"/>
                <a:ea typeface="站酷快乐体2016修订版" panose="02010600030101010101" charset="-122"/>
                <a:sym typeface="+mn-ea"/>
              </a:rPr>
              <a:t>改掉坏习惯的方法</a:t>
            </a:r>
            <a:endParaRPr kumimoji="1" lang="zh-CN" altLang="en-US" sz="4000" kern="0" noProof="0" dirty="0">
              <a:ln w="9525" cap="flat" cmpd="sng">
                <a:noFill/>
                <a:prstDash val="solid"/>
                <a:headEnd type="none" w="med" len="med"/>
                <a:tailEnd type="none" w="med" len="med"/>
              </a:ln>
              <a:solidFill>
                <a:srgbClr val="C00000"/>
              </a:solidFill>
              <a:effectLst/>
              <a:latin typeface="站酷快乐体2016修订版" panose="02010600030101010101" charset="-122"/>
              <a:ea typeface="站酷快乐体2016修订版" panose="02010600030101010101" charset="-122"/>
              <a:cs typeface="站酷快乐体2016修订版" panose="02010600030101010101" charset="-122"/>
              <a:sym typeface="+mn-ea"/>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52" y="937307"/>
            <a:ext cx="1135723" cy="829408"/>
          </a:xfrm>
          <a:prstGeom prst="rect">
            <a:avLst/>
          </a:prstGeom>
          <a:effectLst>
            <a:outerShdw blurRad="50800" dist="38100" dir="2700000" algn="tl" rotWithShape="0">
              <a:prstClr val="black">
                <a:alpha val="40000"/>
              </a:prstClr>
            </a:outerShdw>
          </a:effectLst>
        </p:spPr>
      </p:pic>
      <p:grpSp>
        <p:nvGrpSpPr>
          <p:cNvPr id="7" name="组合 6"/>
          <p:cNvGrpSpPr/>
          <p:nvPr/>
        </p:nvGrpSpPr>
        <p:grpSpPr>
          <a:xfrm>
            <a:off x="4356360" y="2318939"/>
            <a:ext cx="3548763" cy="3554696"/>
            <a:chOff x="4282717" y="1753788"/>
            <a:chExt cx="3548763" cy="3554696"/>
          </a:xfrm>
        </p:grpSpPr>
        <p:sp>
          <p:nvSpPr>
            <p:cNvPr id="8" name="泪滴形 7"/>
            <p:cNvSpPr/>
            <p:nvPr/>
          </p:nvSpPr>
          <p:spPr>
            <a:xfrm rot="5400000">
              <a:off x="4660854" y="2134237"/>
              <a:ext cx="1330146" cy="1329151"/>
            </a:xfrm>
            <a:prstGeom prst="teardrop">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solidFill>
                  <a:schemeClr val="tx2">
                    <a:lumMod val="75000"/>
                  </a:schemeClr>
                </a:solidFill>
                <a:latin typeface="阿里巴巴普惠体 R" panose="00020600040101010101" pitchFamily="18" charset="-122"/>
                <a:ea typeface="阿里巴巴普惠体 R" panose="00020600040101010101" pitchFamily="18" charset="-122"/>
                <a:cs typeface="Arial" panose="020B0604020202020204" pitchFamily="34" charset="0"/>
              </a:endParaRPr>
            </a:p>
          </p:txBody>
        </p:sp>
        <p:sp>
          <p:nvSpPr>
            <p:cNvPr id="9" name="泪滴形 8"/>
            <p:cNvSpPr/>
            <p:nvPr/>
          </p:nvSpPr>
          <p:spPr>
            <a:xfrm>
              <a:off x="4282717" y="3598103"/>
              <a:ext cx="1709103" cy="1710381"/>
            </a:xfrm>
            <a:prstGeom prst="teardrop">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solidFill>
                  <a:schemeClr val="tx2">
                    <a:lumMod val="75000"/>
                  </a:schemeClr>
                </a:solidFill>
                <a:latin typeface="阿里巴巴普惠体 R" panose="00020600040101010101" pitchFamily="18" charset="-122"/>
                <a:ea typeface="阿里巴巴普惠体 R" panose="00020600040101010101" pitchFamily="18" charset="-122"/>
                <a:cs typeface="Arial" panose="020B0604020202020204" pitchFamily="34" charset="0"/>
              </a:endParaRPr>
            </a:p>
          </p:txBody>
        </p:sp>
        <p:sp>
          <p:nvSpPr>
            <p:cNvPr id="10" name="泪滴形 9"/>
            <p:cNvSpPr/>
            <p:nvPr/>
          </p:nvSpPr>
          <p:spPr>
            <a:xfrm rot="10800000">
              <a:off x="6122377" y="1753788"/>
              <a:ext cx="1709103" cy="1710381"/>
            </a:xfrm>
            <a:prstGeom prst="teardrop">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solidFill>
                  <a:schemeClr val="tx2">
                    <a:lumMod val="75000"/>
                  </a:schemeClr>
                </a:solidFill>
                <a:latin typeface="阿里巴巴普惠体 R" panose="00020600040101010101" pitchFamily="18" charset="-122"/>
                <a:ea typeface="阿里巴巴普惠体 R" panose="00020600040101010101" pitchFamily="18" charset="-122"/>
                <a:cs typeface="Arial" panose="020B0604020202020204" pitchFamily="34" charset="0"/>
              </a:endParaRPr>
            </a:p>
          </p:txBody>
        </p:sp>
        <p:sp>
          <p:nvSpPr>
            <p:cNvPr id="11" name="文本框 10"/>
            <p:cNvSpPr txBox="1"/>
            <p:nvPr/>
          </p:nvSpPr>
          <p:spPr>
            <a:xfrm>
              <a:off x="4893941" y="2371183"/>
              <a:ext cx="708660" cy="768350"/>
            </a:xfrm>
            <a:prstGeom prst="rect">
              <a:avLst/>
            </a:prstGeom>
            <a:noFill/>
          </p:spPr>
          <p:txBody>
            <a:bodyPr wrap="none" rtlCol="0">
              <a:spAutoFit/>
            </a:bodyPr>
            <a:lstStyle/>
            <a:p>
              <a:r>
                <a:rPr lang="en-US" altLang="zh-CN" sz="4400">
                  <a:solidFill>
                    <a:srgbClr val="C00000"/>
                  </a:solidFill>
                  <a:latin typeface="站酷快乐体2016修订版" panose="02010600030101010101" charset="-122"/>
                  <a:ea typeface="站酷快乐体2016修订版" panose="02010600030101010101" charset="-122"/>
                </a:rPr>
                <a:t>01</a:t>
              </a:r>
            </a:p>
          </p:txBody>
        </p:sp>
        <p:sp>
          <p:nvSpPr>
            <p:cNvPr id="12" name="文本框 11"/>
            <p:cNvSpPr txBox="1"/>
            <p:nvPr/>
          </p:nvSpPr>
          <p:spPr>
            <a:xfrm>
              <a:off x="6494166" y="2216528"/>
              <a:ext cx="965524" cy="768350"/>
            </a:xfrm>
            <a:prstGeom prst="rect">
              <a:avLst/>
            </a:prstGeom>
            <a:noFill/>
          </p:spPr>
          <p:txBody>
            <a:bodyPr wrap="square" rtlCol="0">
              <a:spAutoFit/>
            </a:bodyPr>
            <a:lstStyle/>
            <a:p>
              <a:r>
                <a:rPr lang="en-US" altLang="zh-CN" sz="4400">
                  <a:solidFill>
                    <a:srgbClr val="C00000"/>
                  </a:solidFill>
                  <a:latin typeface="站酷快乐体2016修订版" panose="02010600030101010101" charset="-122"/>
                  <a:ea typeface="站酷快乐体2016修订版" panose="02010600030101010101" charset="-122"/>
                </a:rPr>
                <a:t>02</a:t>
              </a:r>
            </a:p>
          </p:txBody>
        </p:sp>
        <p:sp>
          <p:nvSpPr>
            <p:cNvPr id="13" name="文本框 12"/>
            <p:cNvSpPr txBox="1"/>
            <p:nvPr/>
          </p:nvSpPr>
          <p:spPr>
            <a:xfrm>
              <a:off x="4677464" y="3966324"/>
              <a:ext cx="919608" cy="768350"/>
            </a:xfrm>
            <a:prstGeom prst="rect">
              <a:avLst/>
            </a:prstGeom>
            <a:noFill/>
          </p:spPr>
          <p:txBody>
            <a:bodyPr wrap="square" rtlCol="0">
              <a:spAutoFit/>
            </a:bodyPr>
            <a:lstStyle/>
            <a:p>
              <a:r>
                <a:rPr lang="en-US" altLang="zh-CN" sz="4400">
                  <a:solidFill>
                    <a:srgbClr val="C00000"/>
                  </a:solidFill>
                  <a:latin typeface="站酷快乐体2016修订版" panose="02010600030101010101" charset="-122"/>
                  <a:ea typeface="站酷快乐体2016修订版" panose="02010600030101010101" charset="-122"/>
                </a:rPr>
                <a:t>03</a:t>
              </a:r>
            </a:p>
          </p:txBody>
        </p:sp>
      </p:grpSp>
      <p:sp>
        <p:nvSpPr>
          <p:cNvPr id="14" name="矩形 13"/>
          <p:cNvSpPr/>
          <p:nvPr/>
        </p:nvSpPr>
        <p:spPr>
          <a:xfrm>
            <a:off x="1406625" y="2337476"/>
            <a:ext cx="3262432" cy="453457"/>
          </a:xfrm>
          <a:prstGeom prst="rect">
            <a:avLst/>
          </a:prstGeom>
        </p:spPr>
        <p:txBody>
          <a:bodyPr wrap="none">
            <a:spAutoFit/>
          </a:bodyPr>
          <a:lstStyle/>
          <a:p>
            <a:pPr>
              <a:lnSpc>
                <a:spcPct val="130000"/>
              </a:lnSpc>
            </a:pPr>
            <a:r>
              <a:rPr lang="zh-CN" altLang="en-US" sz="2000">
                <a:latin typeface="思源黑体 CN Normal" panose="020B0400000000000000" charset="-122"/>
                <a:ea typeface="思源黑体 CN Normal" panose="020B0400000000000000" charset="-122"/>
              </a:rPr>
              <a:t>交一些能够管住自己的朋友</a:t>
            </a:r>
            <a:endParaRPr lang="zh-CN" altLang="en-US" sz="2000" dirty="0">
              <a:latin typeface="思源黑体 CN Normal" panose="020B0400000000000000" charset="-122"/>
              <a:ea typeface="思源黑体 CN Normal" panose="020B0400000000000000" charset="-122"/>
            </a:endParaRPr>
          </a:p>
        </p:txBody>
      </p:sp>
      <p:sp>
        <p:nvSpPr>
          <p:cNvPr id="15" name="矩形 14"/>
          <p:cNvSpPr/>
          <p:nvPr/>
        </p:nvSpPr>
        <p:spPr>
          <a:xfrm>
            <a:off x="6778009" y="4315802"/>
            <a:ext cx="4500880" cy="491490"/>
          </a:xfrm>
          <a:prstGeom prst="rect">
            <a:avLst/>
          </a:prstGeom>
        </p:spPr>
        <p:txBody>
          <a:bodyPr wrap="none">
            <a:spAutoFit/>
          </a:bodyPr>
          <a:lstStyle/>
          <a:p>
            <a:pPr>
              <a:lnSpc>
                <a:spcPct val="130000"/>
              </a:lnSpc>
            </a:pPr>
            <a:r>
              <a:rPr lang="zh-CN" altLang="en-US" sz="2000">
                <a:latin typeface="思源黑体 CN Normal" panose="020B0400000000000000" charset="-122"/>
                <a:ea typeface="思源黑体 CN Normal" panose="020B0400000000000000" charset="-122"/>
              </a:rPr>
              <a:t>用写座右铭，挂字画等来提醒约束自己</a:t>
            </a:r>
            <a:endParaRPr lang="zh-CN" altLang="en-US" sz="2000" dirty="0">
              <a:latin typeface="思源黑体 CN Normal" panose="020B0400000000000000" charset="-122"/>
              <a:ea typeface="思源黑体 CN Normal" panose="020B0400000000000000" charset="-122"/>
            </a:endParaRPr>
          </a:p>
        </p:txBody>
      </p:sp>
      <p:sp>
        <p:nvSpPr>
          <p:cNvPr id="16" name="矩形 15"/>
          <p:cNvSpPr/>
          <p:nvPr/>
        </p:nvSpPr>
        <p:spPr>
          <a:xfrm>
            <a:off x="1995028" y="5781123"/>
            <a:ext cx="2492990" cy="453457"/>
          </a:xfrm>
          <a:prstGeom prst="rect">
            <a:avLst/>
          </a:prstGeom>
        </p:spPr>
        <p:txBody>
          <a:bodyPr wrap="none">
            <a:spAutoFit/>
          </a:bodyPr>
          <a:lstStyle/>
          <a:p>
            <a:pPr>
              <a:lnSpc>
                <a:spcPct val="130000"/>
              </a:lnSpc>
            </a:pPr>
            <a:r>
              <a:rPr lang="zh-CN" altLang="en-US" sz="2000">
                <a:latin typeface="思源黑体 CN Normal" panose="020B0400000000000000" charset="-122"/>
                <a:ea typeface="思源黑体 CN Normal" panose="020B0400000000000000" charset="-122"/>
              </a:rPr>
              <a:t>用写日记来管住自己</a:t>
            </a:r>
            <a:endParaRPr lang="zh-CN" altLang="en-US" sz="2000" dirty="0">
              <a:latin typeface="思源黑体 CN Normal" panose="020B0400000000000000" charset="-122"/>
              <a:ea typeface="思源黑体 CN Normal" panose="020B0400000000000000"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580515" y="1059815"/>
            <a:ext cx="6786880" cy="706755"/>
          </a:xfrm>
          <a:prstGeom prst="rect">
            <a:avLst/>
          </a:prstGeom>
          <a:noFill/>
        </p:spPr>
        <p:txBody>
          <a:bodyPr wrap="none" rtlCol="0" anchor="t">
            <a:spAutoFit/>
          </a:bodyPr>
          <a:lstStyle/>
          <a:p>
            <a:pPr lvl="0" algn="ctr">
              <a:spcBef>
                <a:spcPct val="0"/>
              </a:spcBef>
            </a:pPr>
            <a:r>
              <a:rPr lang="zh-CN" altLang="en-US" sz="4000">
                <a:solidFill>
                  <a:srgbClr val="C00000"/>
                </a:solidFill>
                <a:latin typeface="站酷快乐体2016修订版" panose="02010600030101010101" charset="-122"/>
                <a:ea typeface="站酷快乐体2016修订版" panose="02010600030101010101" charset="-122"/>
                <a:sym typeface="+mn-ea"/>
              </a:rPr>
              <a:t>想管住自己为什么管不住呢？</a:t>
            </a:r>
            <a:endParaRPr kumimoji="1" lang="zh-CN" altLang="en-US" sz="4000" kern="0" noProof="0" dirty="0">
              <a:ln w="9525" cap="flat" cmpd="sng">
                <a:noFill/>
                <a:prstDash val="solid"/>
                <a:headEnd type="none" w="med" len="med"/>
                <a:tailEnd type="none" w="med" len="med"/>
              </a:ln>
              <a:solidFill>
                <a:srgbClr val="C00000"/>
              </a:solidFill>
              <a:effectLst/>
              <a:latin typeface="站酷快乐体2016修订版" panose="02010600030101010101" charset="-122"/>
              <a:ea typeface="站酷快乐体2016修订版" panose="02010600030101010101" charset="-122"/>
              <a:cs typeface="站酷快乐体2016修订版" panose="02010600030101010101" charset="-122"/>
              <a:sym typeface="+mn-ea"/>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52" y="937307"/>
            <a:ext cx="1135723" cy="829408"/>
          </a:xfrm>
          <a:prstGeom prst="rect">
            <a:avLst/>
          </a:prstGeom>
          <a:effectLst>
            <a:outerShdw blurRad="50800" dist="38100" dir="2700000" algn="tl" rotWithShape="0">
              <a:prstClr val="black">
                <a:alpha val="40000"/>
              </a:prstClr>
            </a:outerShdw>
          </a:effectLst>
        </p:spPr>
      </p:pic>
      <p:grpSp>
        <p:nvGrpSpPr>
          <p:cNvPr id="4" name="组合 3"/>
          <p:cNvGrpSpPr/>
          <p:nvPr/>
        </p:nvGrpSpPr>
        <p:grpSpPr>
          <a:xfrm>
            <a:off x="1325245" y="2112010"/>
            <a:ext cx="3107055" cy="899795"/>
            <a:chOff x="2185458" y="3477005"/>
            <a:chExt cx="3816920" cy="1052740"/>
          </a:xfrm>
        </p:grpSpPr>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5458" y="3477005"/>
              <a:ext cx="3816920" cy="1052740"/>
            </a:xfrm>
            <a:prstGeom prst="rect">
              <a:avLst/>
            </a:prstGeom>
          </p:spPr>
        </p:pic>
        <p:sp>
          <p:nvSpPr>
            <p:cNvPr id="17" name="矩形 16"/>
            <p:cNvSpPr/>
            <p:nvPr/>
          </p:nvSpPr>
          <p:spPr>
            <a:xfrm>
              <a:off x="2643041" y="3832790"/>
              <a:ext cx="2448664" cy="538628"/>
            </a:xfrm>
            <a:prstGeom prst="rect">
              <a:avLst/>
            </a:prstGeom>
          </p:spPr>
          <p:txBody>
            <a:bodyPr wrap="none">
              <a:spAutoFit/>
            </a:bodyPr>
            <a:lstStyle/>
            <a:p>
              <a:r>
                <a:rPr lang="en-US" altLang="zh-CN" sz="2400">
                  <a:solidFill>
                    <a:srgbClr val="C00000"/>
                  </a:solidFill>
                  <a:latin typeface="站酷快乐体2016修订版" panose="02010600030101010101" charset="-122"/>
                  <a:ea typeface="站酷快乐体2016修订版" panose="02010600030101010101" charset="-122"/>
                  <a:cs typeface="站酷快乐体2016修订版" panose="02010600030101010101" charset="-122"/>
                  <a:sym typeface="Century Gothic" panose="020B0502020202020204" pitchFamily="34" charset="0"/>
                </a:rPr>
                <a:t>01</a:t>
              </a:r>
              <a:r>
                <a:rPr lang="zh-CN" altLang="en-US" sz="2400">
                  <a:solidFill>
                    <a:srgbClr val="C00000"/>
                  </a:solidFill>
                  <a:latin typeface="站酷快乐体2016修订版" panose="02010600030101010101" charset="-122"/>
                  <a:ea typeface="站酷快乐体2016修订版" panose="02010600030101010101" charset="-122"/>
                  <a:cs typeface="站酷快乐体2016修订版" panose="02010600030101010101" charset="-122"/>
                  <a:sym typeface="Century Gothic" panose="020B0502020202020204" pitchFamily="34" charset="0"/>
                </a:rPr>
                <a:t>、不长记性</a:t>
              </a:r>
              <a:endParaRPr lang="zh-CN" altLang="en-US" sz="2400" dirty="0">
                <a:solidFill>
                  <a:srgbClr val="C00000"/>
                </a:solidFill>
                <a:latin typeface="站酷快乐体2016修订版" panose="02010600030101010101" charset="-122"/>
                <a:ea typeface="站酷快乐体2016修订版" panose="02010600030101010101" charset="-122"/>
                <a:cs typeface="站酷快乐体2016修订版" panose="02010600030101010101" charset="-122"/>
                <a:sym typeface="Century Gothic" panose="020B0502020202020204" pitchFamily="34" charset="0"/>
              </a:endParaRPr>
            </a:p>
          </p:txBody>
        </p:sp>
      </p:grpSp>
      <p:sp>
        <p:nvSpPr>
          <p:cNvPr id="18" name="矩形 17"/>
          <p:cNvSpPr/>
          <p:nvPr/>
        </p:nvSpPr>
        <p:spPr>
          <a:xfrm>
            <a:off x="1543050" y="3140710"/>
            <a:ext cx="2976880" cy="553085"/>
          </a:xfrm>
          <a:prstGeom prst="rect">
            <a:avLst/>
          </a:prstGeom>
        </p:spPr>
        <p:txBody>
          <a:bodyPr wrap="none">
            <a:spAutoFit/>
          </a:bodyPr>
          <a:lstStyle/>
          <a:p>
            <a:pPr>
              <a:lnSpc>
                <a:spcPct val="150000"/>
              </a:lnSpc>
            </a:pPr>
            <a:r>
              <a:rPr lang="zh-CN" altLang="en-US" sz="2000">
                <a:latin typeface="思源黑体 CN Normal" panose="020B0400000000000000" charset="-122"/>
                <a:ea typeface="思源黑体 CN Normal" panose="020B0400000000000000" charset="-122"/>
              </a:rPr>
              <a:t>总是重复在同一个错误里</a:t>
            </a:r>
          </a:p>
        </p:txBody>
      </p:sp>
      <p:grpSp>
        <p:nvGrpSpPr>
          <p:cNvPr id="19" name="组合 18"/>
          <p:cNvGrpSpPr/>
          <p:nvPr/>
        </p:nvGrpSpPr>
        <p:grpSpPr>
          <a:xfrm>
            <a:off x="6904990" y="1766570"/>
            <a:ext cx="3107055" cy="899795"/>
            <a:chOff x="2185458" y="3477005"/>
            <a:chExt cx="3816920" cy="1052740"/>
          </a:xfrm>
        </p:grpSpPr>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5458" y="3477005"/>
              <a:ext cx="3816920" cy="1052740"/>
            </a:xfrm>
            <a:prstGeom prst="rect">
              <a:avLst/>
            </a:prstGeom>
          </p:spPr>
        </p:pic>
        <p:sp>
          <p:nvSpPr>
            <p:cNvPr id="21" name="矩形 20"/>
            <p:cNvSpPr/>
            <p:nvPr/>
          </p:nvSpPr>
          <p:spPr>
            <a:xfrm>
              <a:off x="2643041" y="3832790"/>
              <a:ext cx="2526997" cy="540185"/>
            </a:xfrm>
            <a:prstGeom prst="rect">
              <a:avLst/>
            </a:prstGeom>
          </p:spPr>
          <p:txBody>
            <a:bodyPr wrap="none">
              <a:spAutoFit/>
            </a:bodyPr>
            <a:lstStyle/>
            <a:p>
              <a:r>
                <a:rPr lang="en-US" altLang="zh-CN" sz="2400">
                  <a:solidFill>
                    <a:srgbClr val="C00000"/>
                  </a:solidFill>
                  <a:latin typeface="站酷快乐体2016修订版" panose="02010600030101010101" charset="-122"/>
                  <a:ea typeface="站酷快乐体2016修订版" panose="02010600030101010101" charset="-122"/>
                  <a:cs typeface="站酷快乐体2016修订版" panose="02010600030101010101" charset="-122"/>
                  <a:sym typeface="Century Gothic" panose="020B0502020202020204" pitchFamily="34" charset="0"/>
                </a:rPr>
                <a:t>02</a:t>
              </a:r>
              <a:r>
                <a:rPr lang="zh-CN" altLang="en-US" sz="2400">
                  <a:solidFill>
                    <a:srgbClr val="C00000"/>
                  </a:solidFill>
                  <a:latin typeface="站酷快乐体2016修订版" panose="02010600030101010101" charset="-122"/>
                  <a:ea typeface="站酷快乐体2016修订版" panose="02010600030101010101" charset="-122"/>
                  <a:cs typeface="站酷快乐体2016修订版" panose="02010600030101010101" charset="-122"/>
                  <a:sym typeface="Century Gothic" panose="020B0502020202020204" pitchFamily="34" charset="0"/>
                </a:rPr>
                <a:t>、原谅自己</a:t>
              </a:r>
              <a:endParaRPr lang="zh-CN" altLang="en-US" sz="2400" dirty="0">
                <a:solidFill>
                  <a:srgbClr val="C00000"/>
                </a:solidFill>
                <a:latin typeface="站酷快乐体2016修订版" panose="02010600030101010101" charset="-122"/>
                <a:ea typeface="站酷快乐体2016修订版" panose="02010600030101010101" charset="-122"/>
                <a:cs typeface="站酷快乐体2016修订版" panose="02010600030101010101" charset="-122"/>
                <a:sym typeface="Century Gothic" panose="020B0502020202020204" pitchFamily="34" charset="0"/>
              </a:endParaRPr>
            </a:p>
          </p:txBody>
        </p:sp>
      </p:grpSp>
      <p:sp>
        <p:nvSpPr>
          <p:cNvPr id="24" name="矩形 23"/>
          <p:cNvSpPr/>
          <p:nvPr/>
        </p:nvSpPr>
        <p:spPr>
          <a:xfrm>
            <a:off x="7158355" y="2806700"/>
            <a:ext cx="4596130" cy="967105"/>
          </a:xfrm>
          <a:prstGeom prst="rect">
            <a:avLst/>
          </a:prstGeom>
        </p:spPr>
        <p:txBody>
          <a:bodyPr wrap="square">
            <a:spAutoFit/>
          </a:bodyPr>
          <a:lstStyle/>
          <a:p>
            <a:pPr>
              <a:lnSpc>
                <a:spcPct val="150000"/>
              </a:lnSpc>
            </a:pPr>
            <a:r>
              <a:rPr lang="zh-CN" altLang="en-US" sz="2000">
                <a:latin typeface="思源黑体 CN Normal" panose="020B0400000000000000" charset="-122"/>
                <a:ea typeface="思源黑体 CN Normal" panose="020B0400000000000000" charset="-122"/>
              </a:rPr>
              <a:t>在没有办法改变的时候就放弃了，然后给自己找各种各样的理由</a:t>
            </a:r>
          </a:p>
        </p:txBody>
      </p:sp>
      <p:sp>
        <p:nvSpPr>
          <p:cNvPr id="26" name="矩形 25"/>
          <p:cNvSpPr/>
          <p:nvPr/>
        </p:nvSpPr>
        <p:spPr>
          <a:xfrm>
            <a:off x="2054860" y="5968365"/>
            <a:ext cx="6537960" cy="499745"/>
          </a:xfrm>
          <a:prstGeom prst="rect">
            <a:avLst/>
          </a:prstGeom>
        </p:spPr>
        <p:txBody>
          <a:bodyPr wrap="square">
            <a:spAutoFit/>
          </a:bodyPr>
          <a:lstStyle/>
          <a:p>
            <a:pPr>
              <a:lnSpc>
                <a:spcPct val="150000"/>
              </a:lnSpc>
            </a:pPr>
            <a:r>
              <a:rPr lang="zh-CN" altLang="en-US" sz="2000">
                <a:latin typeface="思源黑体 CN Normal" panose="020B0400000000000000" charset="-122"/>
                <a:ea typeface="思源黑体 CN Normal" panose="020B0400000000000000" charset="-122"/>
              </a:rPr>
              <a:t>下决心要控制自己，可是总是在最后的关头又坚持不住了</a:t>
            </a:r>
          </a:p>
        </p:txBody>
      </p:sp>
      <p:grpSp>
        <p:nvGrpSpPr>
          <p:cNvPr id="27" name="组合 26"/>
          <p:cNvGrpSpPr/>
          <p:nvPr/>
        </p:nvGrpSpPr>
        <p:grpSpPr>
          <a:xfrm>
            <a:off x="1837690" y="4965700"/>
            <a:ext cx="3107055" cy="899795"/>
            <a:chOff x="2185458" y="3477005"/>
            <a:chExt cx="3816920" cy="1052740"/>
          </a:xfrm>
        </p:grpSpPr>
        <p:pic>
          <p:nvPicPr>
            <p:cNvPr id="28" name="图片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5458" y="3477005"/>
              <a:ext cx="3816920" cy="1052740"/>
            </a:xfrm>
            <a:prstGeom prst="rect">
              <a:avLst/>
            </a:prstGeom>
          </p:spPr>
        </p:pic>
        <p:sp>
          <p:nvSpPr>
            <p:cNvPr id="29" name="矩形 28"/>
            <p:cNvSpPr/>
            <p:nvPr/>
          </p:nvSpPr>
          <p:spPr>
            <a:xfrm>
              <a:off x="2643041" y="3832790"/>
              <a:ext cx="2511243" cy="540185"/>
            </a:xfrm>
            <a:prstGeom prst="rect">
              <a:avLst/>
            </a:prstGeom>
          </p:spPr>
          <p:txBody>
            <a:bodyPr wrap="none">
              <a:spAutoFit/>
            </a:bodyPr>
            <a:lstStyle/>
            <a:p>
              <a:r>
                <a:rPr lang="en-US" altLang="zh-CN" sz="2400">
                  <a:solidFill>
                    <a:srgbClr val="C00000"/>
                  </a:solidFill>
                  <a:latin typeface="站酷快乐体2016修订版" panose="02010600030101010101" charset="-122"/>
                  <a:ea typeface="站酷快乐体2016修订版" panose="02010600030101010101" charset="-122"/>
                  <a:cs typeface="站酷快乐体2016修订版" panose="02010600030101010101" charset="-122"/>
                  <a:sym typeface="Century Gothic" panose="020B0502020202020204" pitchFamily="34" charset="0"/>
                </a:rPr>
                <a:t>03</a:t>
              </a:r>
              <a:r>
                <a:rPr lang="zh-CN" altLang="en-US" sz="2400">
                  <a:solidFill>
                    <a:srgbClr val="C00000"/>
                  </a:solidFill>
                  <a:latin typeface="站酷快乐体2016修订版" panose="02010600030101010101" charset="-122"/>
                  <a:ea typeface="站酷快乐体2016修订版" panose="02010600030101010101" charset="-122"/>
                  <a:cs typeface="站酷快乐体2016修订版" panose="02010600030101010101" charset="-122"/>
                  <a:sym typeface="Century Gothic" panose="020B0502020202020204" pitchFamily="34" charset="0"/>
                </a:rPr>
                <a:t>、意志薄弱</a:t>
              </a:r>
              <a:endParaRPr lang="zh-CN" altLang="en-US" sz="2400" dirty="0">
                <a:solidFill>
                  <a:srgbClr val="C00000"/>
                </a:solidFill>
                <a:latin typeface="站酷快乐体2016修订版" panose="02010600030101010101" charset="-122"/>
                <a:ea typeface="站酷快乐体2016修订版" panose="02010600030101010101" charset="-122"/>
                <a:cs typeface="站酷快乐体2016修订版" panose="02010600030101010101" charset="-122"/>
                <a:sym typeface="Century Gothic" panose="020B0502020202020204" pitchFamily="34" charset="0"/>
              </a:endParaRPr>
            </a:p>
          </p:txBody>
        </p:sp>
      </p:grpSp>
      <p:pic>
        <p:nvPicPr>
          <p:cNvPr id="7" name="图片 6" descr="bermuda-downloading (1)"/>
          <p:cNvPicPr>
            <a:picLocks noChangeAspect="1"/>
          </p:cNvPicPr>
          <p:nvPr/>
        </p:nvPicPr>
        <p:blipFill>
          <a:blip r:embed="rId7"/>
          <a:stretch>
            <a:fillRect/>
          </a:stretch>
        </p:blipFill>
        <p:spPr>
          <a:xfrm>
            <a:off x="4859020" y="2734945"/>
            <a:ext cx="1871980" cy="2113280"/>
          </a:xfrm>
          <a:prstGeom prst="rect">
            <a:avLst/>
          </a:prstGeom>
        </p:spPr>
      </p:pic>
    </p:spTree>
    <p:custDataLst>
      <p:tags r:id="rId1"/>
    </p:custData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710690" y="1059815"/>
            <a:ext cx="5262880" cy="706755"/>
          </a:xfrm>
          <a:prstGeom prst="rect">
            <a:avLst/>
          </a:prstGeom>
          <a:noFill/>
        </p:spPr>
        <p:txBody>
          <a:bodyPr wrap="none" rtlCol="0" anchor="t">
            <a:spAutoFit/>
          </a:bodyPr>
          <a:lstStyle/>
          <a:p>
            <a:pPr lvl="0" algn="ctr">
              <a:spcBef>
                <a:spcPct val="0"/>
              </a:spcBef>
            </a:pPr>
            <a:r>
              <a:rPr lang="zh-CN" altLang="en-US" sz="4000">
                <a:solidFill>
                  <a:srgbClr val="C00000"/>
                </a:solidFill>
                <a:latin typeface="站酷快乐体2016修订版" panose="02010600030101010101" charset="-122"/>
                <a:ea typeface="站酷快乐体2016修订版" panose="02010600030101010101" charset="-122"/>
                <a:sym typeface="+mn-ea"/>
              </a:rPr>
              <a:t>怎样有一个好的开端？</a:t>
            </a:r>
            <a:endParaRPr kumimoji="1" lang="zh-CN" altLang="en-US" sz="4000" kern="0" noProof="0" dirty="0">
              <a:ln w="9525" cap="flat" cmpd="sng">
                <a:noFill/>
                <a:prstDash val="solid"/>
                <a:headEnd type="none" w="med" len="med"/>
                <a:tailEnd type="none" w="med" len="med"/>
              </a:ln>
              <a:solidFill>
                <a:srgbClr val="C00000"/>
              </a:solidFill>
              <a:effectLst/>
              <a:latin typeface="站酷快乐体2016修订版" panose="02010600030101010101" charset="-122"/>
              <a:ea typeface="站酷快乐体2016修订版" panose="02010600030101010101" charset="-122"/>
              <a:cs typeface="站酷快乐体2016修订版" panose="02010600030101010101" charset="-122"/>
              <a:sym typeface="+mn-ea"/>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52" y="937307"/>
            <a:ext cx="1135723" cy="829408"/>
          </a:xfrm>
          <a:prstGeom prst="rect">
            <a:avLst/>
          </a:prstGeom>
          <a:effectLst>
            <a:outerShdw blurRad="50800" dist="38100" dir="2700000" algn="tl" rotWithShape="0">
              <a:prstClr val="black">
                <a:alpha val="40000"/>
              </a:prstClr>
            </a:outerShdw>
          </a:effectLst>
        </p:spPr>
      </p:pic>
      <p:grpSp>
        <p:nvGrpSpPr>
          <p:cNvPr id="7" name="组合 6"/>
          <p:cNvGrpSpPr/>
          <p:nvPr/>
        </p:nvGrpSpPr>
        <p:grpSpPr>
          <a:xfrm>
            <a:off x="4523523" y="2570257"/>
            <a:ext cx="2932843" cy="3553673"/>
            <a:chOff x="4583698" y="1661980"/>
            <a:chExt cx="2932843" cy="3553673"/>
          </a:xfrm>
        </p:grpSpPr>
        <p:grpSp>
          <p:nvGrpSpPr>
            <p:cNvPr id="8" name="组合 7"/>
            <p:cNvGrpSpPr/>
            <p:nvPr/>
          </p:nvGrpSpPr>
          <p:grpSpPr>
            <a:xfrm>
              <a:off x="4593137" y="2462286"/>
              <a:ext cx="1221113" cy="942975"/>
              <a:chOff x="3854928" y="2308225"/>
              <a:chExt cx="1221113" cy="942975"/>
            </a:xfrm>
          </p:grpSpPr>
          <p:sp>
            <p:nvSpPr>
              <p:cNvPr id="9" name="椭圆 8"/>
              <p:cNvSpPr/>
              <p:nvPr/>
            </p:nvSpPr>
            <p:spPr>
              <a:xfrm>
                <a:off x="3854928" y="2308225"/>
                <a:ext cx="1099001" cy="827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solidFill>
                    <a:srgbClr val="C91731"/>
                  </a:solidFill>
                  <a:latin typeface="站酷快乐体2016修订版" panose="02010600030101010101" charset="-122"/>
                  <a:ea typeface="站酷快乐体2016修订版" panose="02010600030101010101" charset="-122"/>
                </a:endParaRPr>
              </a:p>
            </p:txBody>
          </p:sp>
          <p:sp>
            <p:nvSpPr>
              <p:cNvPr id="10" name="椭圆 9"/>
              <p:cNvSpPr/>
              <p:nvPr/>
            </p:nvSpPr>
            <p:spPr>
              <a:xfrm>
                <a:off x="4589700" y="2906713"/>
                <a:ext cx="347386" cy="26035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solidFill>
                    <a:srgbClr val="C91731"/>
                  </a:solidFill>
                  <a:latin typeface="站酷快乐体2016修订版" panose="02010600030101010101" charset="-122"/>
                  <a:ea typeface="站酷快乐体2016修订版" panose="02010600030101010101" charset="-122"/>
                </a:endParaRPr>
              </a:p>
            </p:txBody>
          </p:sp>
          <p:sp>
            <p:nvSpPr>
              <p:cNvPr id="11" name="椭圆 10"/>
              <p:cNvSpPr/>
              <p:nvPr/>
            </p:nvSpPr>
            <p:spPr>
              <a:xfrm>
                <a:off x="4918138" y="3132138"/>
                <a:ext cx="157903" cy="119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solidFill>
                    <a:srgbClr val="C91731"/>
                  </a:solidFill>
                  <a:latin typeface="站酷快乐体2016修订版" panose="02010600030101010101" charset="-122"/>
                  <a:ea typeface="站酷快乐体2016修订版" panose="02010600030101010101" charset="-122"/>
                </a:endParaRPr>
              </a:p>
            </p:txBody>
          </p:sp>
          <p:sp>
            <p:nvSpPr>
              <p:cNvPr id="12" name="文本框 11"/>
              <p:cNvSpPr txBox="1">
                <a:spLocks noChangeArrowheads="1"/>
              </p:cNvSpPr>
              <p:nvPr/>
            </p:nvSpPr>
            <p:spPr bwMode="auto">
              <a:xfrm>
                <a:off x="4039272" y="2352968"/>
                <a:ext cx="781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C91731"/>
                    </a:solidFill>
                    <a:latin typeface="站酷快乐体2016修订版" panose="02010600030101010101" charset="-122"/>
                    <a:ea typeface="站酷快乐体2016修订版" panose="02010600030101010101" charset="-122"/>
                  </a:rPr>
                  <a:t>01</a:t>
                </a:r>
              </a:p>
            </p:txBody>
          </p:sp>
        </p:grpSp>
        <p:grpSp>
          <p:nvGrpSpPr>
            <p:cNvPr id="13" name="组合 12"/>
            <p:cNvGrpSpPr/>
            <p:nvPr/>
          </p:nvGrpSpPr>
          <p:grpSpPr>
            <a:xfrm>
              <a:off x="5889700" y="1661980"/>
              <a:ext cx="1626841" cy="2767012"/>
              <a:chOff x="5906586" y="2219186"/>
              <a:chExt cx="1626841" cy="2767012"/>
            </a:xfrm>
          </p:grpSpPr>
          <p:grpSp>
            <p:nvGrpSpPr>
              <p:cNvPr id="16" name="组合 15"/>
              <p:cNvGrpSpPr/>
              <p:nvPr/>
            </p:nvGrpSpPr>
            <p:grpSpPr>
              <a:xfrm>
                <a:off x="6077122" y="2219186"/>
                <a:ext cx="1404543" cy="1027112"/>
                <a:chOff x="7008768" y="2279651"/>
                <a:chExt cx="1404543" cy="1027112"/>
              </a:xfrm>
            </p:grpSpPr>
            <p:sp>
              <p:nvSpPr>
                <p:cNvPr id="22" name="椭圆 21"/>
                <p:cNvSpPr/>
                <p:nvPr/>
              </p:nvSpPr>
              <p:spPr>
                <a:xfrm rot="4500000">
                  <a:off x="7142878" y="2145541"/>
                  <a:ext cx="828675" cy="10968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solidFill>
                      <a:srgbClr val="C91731"/>
                    </a:solidFill>
                    <a:latin typeface="站酷快乐体2016修订版" panose="02010600030101010101" charset="-122"/>
                    <a:ea typeface="站酷快乐体2016修订版" panose="02010600030101010101" charset="-122"/>
                  </a:endParaRPr>
                </a:p>
              </p:txBody>
            </p:sp>
            <p:sp>
              <p:nvSpPr>
                <p:cNvPr id="23" name="椭圆 22"/>
                <p:cNvSpPr/>
                <p:nvPr/>
              </p:nvSpPr>
              <p:spPr>
                <a:xfrm rot="4500000">
                  <a:off x="7115446" y="2863196"/>
                  <a:ext cx="260350" cy="347385"/>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solidFill>
                      <a:srgbClr val="C91731"/>
                    </a:solidFill>
                    <a:latin typeface="站酷快乐体2016修订版" panose="02010600030101010101" charset="-122"/>
                    <a:ea typeface="站酷快乐体2016修订版" panose="02010600030101010101" charset="-122"/>
                  </a:endParaRPr>
                </a:p>
              </p:txBody>
            </p:sp>
            <p:sp>
              <p:nvSpPr>
                <p:cNvPr id="14" name="椭圆 13"/>
                <p:cNvSpPr/>
                <p:nvPr/>
              </p:nvSpPr>
              <p:spPr>
                <a:xfrm rot="4500000">
                  <a:off x="7048187" y="3167228"/>
                  <a:ext cx="119063" cy="160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solidFill>
                      <a:srgbClr val="C91731"/>
                    </a:solidFill>
                    <a:latin typeface="站酷快乐体2016修订版" panose="02010600030101010101" charset="-122"/>
                    <a:ea typeface="站酷快乐体2016修订版" panose="02010600030101010101" charset="-122"/>
                  </a:endParaRPr>
                </a:p>
              </p:txBody>
            </p:sp>
            <p:sp>
              <p:nvSpPr>
                <p:cNvPr id="25" name="文本框 15"/>
                <p:cNvSpPr txBox="1">
                  <a:spLocks noChangeArrowheads="1"/>
                </p:cNvSpPr>
                <p:nvPr/>
              </p:nvSpPr>
              <p:spPr bwMode="auto">
                <a:xfrm>
                  <a:off x="7227990" y="2311303"/>
                  <a:ext cx="11853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C91731"/>
                      </a:solidFill>
                      <a:latin typeface="站酷快乐体2016修订版" panose="02010600030101010101" charset="-122"/>
                      <a:ea typeface="站酷快乐体2016修订版" panose="02010600030101010101" charset="-122"/>
                    </a:rPr>
                    <a:t>02</a:t>
                  </a:r>
                </a:p>
              </p:txBody>
            </p:sp>
          </p:grpSp>
          <p:grpSp>
            <p:nvGrpSpPr>
              <p:cNvPr id="15" name="组合 14"/>
              <p:cNvGrpSpPr/>
              <p:nvPr/>
            </p:nvGrpSpPr>
            <p:grpSpPr>
              <a:xfrm>
                <a:off x="5906586" y="4086085"/>
                <a:ext cx="1626841" cy="900113"/>
                <a:chOff x="6838232" y="4146550"/>
                <a:chExt cx="1626841" cy="900113"/>
              </a:xfrm>
            </p:grpSpPr>
            <p:sp>
              <p:nvSpPr>
                <p:cNvPr id="30" name="椭圆 29"/>
                <p:cNvSpPr/>
                <p:nvPr/>
              </p:nvSpPr>
              <p:spPr>
                <a:xfrm rot="10477999">
                  <a:off x="7017189" y="4219575"/>
                  <a:ext cx="1096895" cy="827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solidFill>
                      <a:srgbClr val="C91731"/>
                    </a:solidFill>
                    <a:latin typeface="站酷快乐体2016修订版" panose="02010600030101010101" charset="-122"/>
                    <a:ea typeface="站酷快乐体2016修订版" panose="02010600030101010101" charset="-122"/>
                  </a:endParaRPr>
                </a:p>
              </p:txBody>
            </p:sp>
            <p:sp>
              <p:nvSpPr>
                <p:cNvPr id="31" name="椭圆 30"/>
                <p:cNvSpPr/>
                <p:nvPr/>
              </p:nvSpPr>
              <p:spPr>
                <a:xfrm rot="10477999">
                  <a:off x="6994029" y="4213225"/>
                  <a:ext cx="347386" cy="26193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solidFill>
                      <a:srgbClr val="C91731"/>
                    </a:solidFill>
                    <a:latin typeface="站酷快乐体2016修订版" panose="02010600030101010101" charset="-122"/>
                    <a:ea typeface="站酷快乐体2016修订版" panose="02010600030101010101" charset="-122"/>
                  </a:endParaRPr>
                </a:p>
              </p:txBody>
            </p:sp>
            <p:sp>
              <p:nvSpPr>
                <p:cNvPr id="32" name="椭圆 31"/>
                <p:cNvSpPr/>
                <p:nvPr/>
              </p:nvSpPr>
              <p:spPr>
                <a:xfrm rot="10477999">
                  <a:off x="6838232" y="4146550"/>
                  <a:ext cx="157903" cy="120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solidFill>
                      <a:srgbClr val="C91731"/>
                    </a:solidFill>
                    <a:latin typeface="站酷快乐体2016修订版" panose="02010600030101010101" charset="-122"/>
                    <a:ea typeface="站酷快乐体2016修订版" panose="02010600030101010101" charset="-122"/>
                  </a:endParaRPr>
                </a:p>
              </p:txBody>
            </p:sp>
            <p:sp>
              <p:nvSpPr>
                <p:cNvPr id="33" name="文本框 19"/>
                <p:cNvSpPr txBox="1">
                  <a:spLocks noChangeArrowheads="1"/>
                </p:cNvSpPr>
                <p:nvPr/>
              </p:nvSpPr>
              <p:spPr bwMode="auto">
                <a:xfrm>
                  <a:off x="7250276" y="4309953"/>
                  <a:ext cx="1214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C91731"/>
                      </a:solidFill>
                      <a:latin typeface="站酷快乐体2016修订版" panose="02010600030101010101" charset="-122"/>
                      <a:ea typeface="站酷快乐体2016修订版" panose="02010600030101010101" charset="-122"/>
                    </a:rPr>
                    <a:t>03</a:t>
                  </a:r>
                </a:p>
              </p:txBody>
            </p:sp>
          </p:grpSp>
        </p:grpSp>
        <p:grpSp>
          <p:nvGrpSpPr>
            <p:cNvPr id="34" name="组合 33"/>
            <p:cNvGrpSpPr/>
            <p:nvPr/>
          </p:nvGrpSpPr>
          <p:grpSpPr>
            <a:xfrm>
              <a:off x="4583698" y="4295642"/>
              <a:ext cx="1313429" cy="920011"/>
              <a:chOff x="3673755" y="4669389"/>
              <a:chExt cx="1320478" cy="1226681"/>
            </a:xfrm>
            <a:solidFill>
              <a:srgbClr val="EC6063"/>
            </a:solidFill>
          </p:grpSpPr>
          <p:grpSp>
            <p:nvGrpSpPr>
              <p:cNvPr id="35" name="组合 34"/>
              <p:cNvGrpSpPr/>
              <p:nvPr/>
            </p:nvGrpSpPr>
            <p:grpSpPr>
              <a:xfrm rot="16200000">
                <a:off x="3689465" y="4653679"/>
                <a:ext cx="1226681" cy="1258102"/>
                <a:chOff x="8011886" y="2061029"/>
                <a:chExt cx="1226681" cy="1258102"/>
              </a:xfrm>
              <a:grpFill/>
            </p:grpSpPr>
            <p:sp>
              <p:nvSpPr>
                <p:cNvPr id="36" name="椭圆 35"/>
                <p:cNvSpPr/>
                <p:nvPr/>
              </p:nvSpPr>
              <p:spPr>
                <a:xfrm>
                  <a:off x="8011886" y="2061029"/>
                  <a:ext cx="1103085" cy="11030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solidFill>
                      <a:srgbClr val="C91731"/>
                    </a:solidFill>
                    <a:latin typeface="站酷快乐体2016修订版" panose="02010600030101010101" charset="-122"/>
                    <a:ea typeface="站酷快乐体2016修订版" panose="02010600030101010101" charset="-122"/>
                  </a:endParaRPr>
                </a:p>
              </p:txBody>
            </p:sp>
            <p:sp>
              <p:nvSpPr>
                <p:cNvPr id="37" name="椭圆 36"/>
                <p:cNvSpPr/>
                <p:nvPr/>
              </p:nvSpPr>
              <p:spPr>
                <a:xfrm>
                  <a:off x="8750213" y="2859392"/>
                  <a:ext cx="348342" cy="348342"/>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solidFill>
                      <a:srgbClr val="C91731"/>
                    </a:solidFill>
                    <a:latin typeface="站酷快乐体2016修订版" panose="02010600030101010101" charset="-122"/>
                    <a:ea typeface="站酷快乐体2016修订版" panose="02010600030101010101" charset="-122"/>
                  </a:endParaRPr>
                </a:p>
              </p:txBody>
            </p:sp>
            <p:sp>
              <p:nvSpPr>
                <p:cNvPr id="38" name="椭圆 37"/>
                <p:cNvSpPr/>
                <p:nvPr/>
              </p:nvSpPr>
              <p:spPr>
                <a:xfrm>
                  <a:off x="9078910" y="3159474"/>
                  <a:ext cx="159657" cy="15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solidFill>
                      <a:srgbClr val="C91731"/>
                    </a:solidFill>
                    <a:latin typeface="站酷快乐体2016修订版" panose="02010600030101010101" charset="-122"/>
                    <a:ea typeface="站酷快乐体2016修订版" panose="02010600030101010101" charset="-122"/>
                  </a:endParaRPr>
                </a:p>
              </p:txBody>
            </p:sp>
          </p:grpSp>
          <p:sp>
            <p:nvSpPr>
              <p:cNvPr id="39" name="文本框 22"/>
              <p:cNvSpPr txBox="1"/>
              <p:nvPr/>
            </p:nvSpPr>
            <p:spPr>
              <a:xfrm>
                <a:off x="3849687" y="4862173"/>
                <a:ext cx="1144546" cy="861774"/>
              </a:xfrm>
              <a:prstGeom prst="rect">
                <a:avLst/>
              </a:prstGeom>
              <a:noFill/>
            </p:spPr>
            <p:txBody>
              <a:bodyPr>
                <a:spAutoFit/>
              </a:bodyPr>
              <a:lstStyle/>
              <a:p>
                <a:pPr eaLnBrk="1" fontAlgn="auto" hangingPunct="1">
                  <a:spcBef>
                    <a:spcPts val="0"/>
                  </a:spcBef>
                  <a:spcAft>
                    <a:spcPts val="0"/>
                  </a:spcAft>
                  <a:defRPr/>
                </a:pPr>
                <a:r>
                  <a:rPr lang="en-US" altLang="zh-CN" sz="3600" b="1" dirty="0">
                    <a:solidFill>
                      <a:srgbClr val="C91731"/>
                    </a:solidFill>
                    <a:latin typeface="站酷快乐体2016修订版" panose="02010600030101010101" charset="-122"/>
                    <a:ea typeface="站酷快乐体2016修订版" panose="02010600030101010101" charset="-122"/>
                  </a:rPr>
                  <a:t>04</a:t>
                </a:r>
              </a:p>
            </p:txBody>
          </p:sp>
        </p:grpSp>
      </p:grpSp>
      <p:grpSp>
        <p:nvGrpSpPr>
          <p:cNvPr id="40" name="组合 39"/>
          <p:cNvGrpSpPr/>
          <p:nvPr/>
        </p:nvGrpSpPr>
        <p:grpSpPr>
          <a:xfrm>
            <a:off x="1622911" y="2349716"/>
            <a:ext cx="2031325" cy="1286520"/>
            <a:chOff x="1812396" y="2128711"/>
            <a:chExt cx="2031325" cy="1286520"/>
          </a:xfrm>
        </p:grpSpPr>
        <p:sp>
          <p:nvSpPr>
            <p:cNvPr id="41" name="矩形 40"/>
            <p:cNvSpPr/>
            <p:nvPr/>
          </p:nvSpPr>
          <p:spPr>
            <a:xfrm>
              <a:off x="1812396" y="2128711"/>
              <a:ext cx="2031325" cy="461665"/>
            </a:xfrm>
            <a:prstGeom prst="rect">
              <a:avLst/>
            </a:prstGeom>
          </p:spPr>
          <p:txBody>
            <a:bodyPr wrap="none">
              <a:spAutoFit/>
            </a:bodyPr>
            <a:lstStyle/>
            <a:p>
              <a:r>
                <a:rPr lang="zh-CN" altLang="en-US" sz="2400" b="1">
                  <a:solidFill>
                    <a:srgbClr val="C91731"/>
                  </a:solidFill>
                  <a:latin typeface="站酷快乐体2016修订版" panose="02010600030101010101" charset="-122"/>
                  <a:ea typeface="站酷快乐体2016修订版" panose="02010600030101010101" charset="-122"/>
                </a:rPr>
                <a:t>树立一个信心</a:t>
              </a:r>
            </a:p>
          </p:txBody>
        </p:sp>
        <p:sp>
          <p:nvSpPr>
            <p:cNvPr id="42" name="矩形 41"/>
            <p:cNvSpPr/>
            <p:nvPr/>
          </p:nvSpPr>
          <p:spPr>
            <a:xfrm>
              <a:off x="2055214" y="2830456"/>
              <a:ext cx="1415772" cy="584775"/>
            </a:xfrm>
            <a:prstGeom prst="rect">
              <a:avLst/>
            </a:prstGeom>
          </p:spPr>
          <p:txBody>
            <a:bodyPr wrap="none">
              <a:spAutoFit/>
            </a:bodyPr>
            <a:lstStyle/>
            <a:p>
              <a:r>
                <a:rPr lang="zh-CN" altLang="en-US" sz="3200">
                  <a:latin typeface="站酷快乐体2016修订版" panose="02010600030101010101" charset="-122"/>
                  <a:ea typeface="站酷快乐体2016修订版" panose="02010600030101010101" charset="-122"/>
                </a:rPr>
                <a:t>我能行</a:t>
              </a:r>
            </a:p>
          </p:txBody>
        </p:sp>
      </p:grpSp>
      <p:grpSp>
        <p:nvGrpSpPr>
          <p:cNvPr id="43" name="组合 42"/>
          <p:cNvGrpSpPr/>
          <p:nvPr/>
        </p:nvGrpSpPr>
        <p:grpSpPr>
          <a:xfrm>
            <a:off x="7309445" y="2140244"/>
            <a:ext cx="4212959" cy="1201337"/>
            <a:chOff x="7269440" y="1389039"/>
            <a:chExt cx="4212959" cy="1201337"/>
          </a:xfrm>
        </p:grpSpPr>
        <p:sp>
          <p:nvSpPr>
            <p:cNvPr id="44" name="矩形 43"/>
            <p:cNvSpPr/>
            <p:nvPr/>
          </p:nvSpPr>
          <p:spPr>
            <a:xfrm>
              <a:off x="8360256" y="1389039"/>
              <a:ext cx="2031325" cy="461665"/>
            </a:xfrm>
            <a:prstGeom prst="rect">
              <a:avLst/>
            </a:prstGeom>
          </p:spPr>
          <p:txBody>
            <a:bodyPr wrap="none">
              <a:spAutoFit/>
            </a:bodyPr>
            <a:lstStyle/>
            <a:p>
              <a:r>
                <a:rPr lang="zh-CN" altLang="en-US" sz="2400" b="1">
                  <a:solidFill>
                    <a:srgbClr val="C91731"/>
                  </a:solidFill>
                  <a:latin typeface="站酷快乐体2016修订版" panose="02010600030101010101" charset="-122"/>
                  <a:ea typeface="站酷快乐体2016修订版" panose="02010600030101010101" charset="-122"/>
                </a:rPr>
                <a:t>创立一种学风</a:t>
              </a:r>
            </a:p>
          </p:txBody>
        </p:sp>
        <p:sp>
          <p:nvSpPr>
            <p:cNvPr id="45" name="矩形 44"/>
            <p:cNvSpPr/>
            <p:nvPr/>
          </p:nvSpPr>
          <p:spPr>
            <a:xfrm>
              <a:off x="7269440" y="1919615"/>
              <a:ext cx="4212959" cy="670761"/>
            </a:xfrm>
            <a:prstGeom prst="rect">
              <a:avLst/>
            </a:prstGeom>
          </p:spPr>
          <p:txBody>
            <a:bodyPr wrap="square">
              <a:spAutoFit/>
            </a:bodyPr>
            <a:lstStyle/>
            <a:p>
              <a:pPr>
                <a:lnSpc>
                  <a:spcPct val="150000"/>
                </a:lnSpc>
              </a:pPr>
              <a:r>
                <a:rPr lang="zh-CN" altLang="en-US" sz="2800">
                  <a:latin typeface="站酷快乐体2016修订版" panose="02010600030101010101" charset="-122"/>
                  <a:ea typeface="站酷快乐体2016修订版" panose="02010600030101010101" charset="-122"/>
                </a:rPr>
                <a:t>认真，勤奋、刻苦，求实</a:t>
              </a:r>
            </a:p>
          </p:txBody>
        </p:sp>
      </p:grpSp>
      <p:grpSp>
        <p:nvGrpSpPr>
          <p:cNvPr id="46" name="组合 45"/>
          <p:cNvGrpSpPr/>
          <p:nvPr/>
        </p:nvGrpSpPr>
        <p:grpSpPr>
          <a:xfrm>
            <a:off x="8400261" y="4527830"/>
            <a:ext cx="2031325" cy="1238086"/>
            <a:chOff x="7684097" y="3799403"/>
            <a:chExt cx="2031325" cy="1238086"/>
          </a:xfrm>
        </p:grpSpPr>
        <p:sp>
          <p:nvSpPr>
            <p:cNvPr id="47" name="矩形 46"/>
            <p:cNvSpPr/>
            <p:nvPr/>
          </p:nvSpPr>
          <p:spPr>
            <a:xfrm>
              <a:off x="7684097" y="3799403"/>
              <a:ext cx="2031325" cy="461665"/>
            </a:xfrm>
            <a:prstGeom prst="rect">
              <a:avLst/>
            </a:prstGeom>
          </p:spPr>
          <p:txBody>
            <a:bodyPr wrap="none">
              <a:spAutoFit/>
            </a:bodyPr>
            <a:lstStyle/>
            <a:p>
              <a:r>
                <a:rPr lang="zh-CN" altLang="en-US" sz="2400" b="1">
                  <a:solidFill>
                    <a:srgbClr val="C91731"/>
                  </a:solidFill>
                  <a:latin typeface="站酷快乐体2016修订版" panose="02010600030101010101" charset="-122"/>
                  <a:ea typeface="站酷快乐体2016修订版" panose="02010600030101010101" charset="-122"/>
                </a:rPr>
                <a:t>培养一个习惯</a:t>
              </a:r>
            </a:p>
          </p:txBody>
        </p:sp>
        <p:sp>
          <p:nvSpPr>
            <p:cNvPr id="48" name="矩形 47"/>
            <p:cNvSpPr/>
            <p:nvPr/>
          </p:nvSpPr>
          <p:spPr>
            <a:xfrm>
              <a:off x="7786688" y="4452714"/>
              <a:ext cx="1826141" cy="584775"/>
            </a:xfrm>
            <a:prstGeom prst="rect">
              <a:avLst/>
            </a:prstGeom>
          </p:spPr>
          <p:txBody>
            <a:bodyPr wrap="none">
              <a:spAutoFit/>
            </a:bodyPr>
            <a:lstStyle/>
            <a:p>
              <a:r>
                <a:rPr lang="zh-CN" altLang="en-US" sz="3200">
                  <a:latin typeface="站酷快乐体2016修订版" panose="02010600030101010101" charset="-122"/>
                  <a:ea typeface="站酷快乐体2016修订版" panose="02010600030101010101" charset="-122"/>
                </a:rPr>
                <a:t>自觉自愿</a:t>
              </a:r>
            </a:p>
          </p:txBody>
        </p:sp>
      </p:grpSp>
      <p:grpSp>
        <p:nvGrpSpPr>
          <p:cNvPr id="49" name="组合 48"/>
          <p:cNvGrpSpPr/>
          <p:nvPr/>
        </p:nvGrpSpPr>
        <p:grpSpPr>
          <a:xfrm>
            <a:off x="995017" y="4471250"/>
            <a:ext cx="3467616" cy="1260398"/>
            <a:chOff x="861712" y="4404715"/>
            <a:chExt cx="3467616" cy="1260398"/>
          </a:xfrm>
        </p:grpSpPr>
        <p:sp>
          <p:nvSpPr>
            <p:cNvPr id="50" name="矩形 49"/>
            <p:cNvSpPr/>
            <p:nvPr/>
          </p:nvSpPr>
          <p:spPr>
            <a:xfrm>
              <a:off x="1543896" y="4404715"/>
              <a:ext cx="2031325" cy="461665"/>
            </a:xfrm>
            <a:prstGeom prst="rect">
              <a:avLst/>
            </a:prstGeom>
          </p:spPr>
          <p:txBody>
            <a:bodyPr wrap="none">
              <a:spAutoFit/>
            </a:bodyPr>
            <a:lstStyle/>
            <a:p>
              <a:r>
                <a:rPr lang="zh-CN" altLang="en-US" sz="2400" b="1">
                  <a:solidFill>
                    <a:srgbClr val="C91731"/>
                  </a:solidFill>
                  <a:latin typeface="站酷快乐体2016修订版" panose="02010600030101010101" charset="-122"/>
                  <a:ea typeface="站酷快乐体2016修订版" panose="02010600030101010101" charset="-122"/>
                </a:rPr>
                <a:t>创设一个环境</a:t>
              </a:r>
              <a:endParaRPr lang="zh-CN" altLang="en-US" sz="2400" b="1" dirty="0">
                <a:solidFill>
                  <a:srgbClr val="C91731"/>
                </a:solidFill>
                <a:latin typeface="站酷快乐体2016修订版" panose="02010600030101010101" charset="-122"/>
                <a:ea typeface="站酷快乐体2016修订版" panose="02010600030101010101" charset="-122"/>
              </a:endParaRPr>
            </a:p>
          </p:txBody>
        </p:sp>
        <p:sp>
          <p:nvSpPr>
            <p:cNvPr id="51" name="矩形 50"/>
            <p:cNvSpPr/>
            <p:nvPr/>
          </p:nvSpPr>
          <p:spPr>
            <a:xfrm>
              <a:off x="861712" y="5080338"/>
              <a:ext cx="3467616" cy="584775"/>
            </a:xfrm>
            <a:prstGeom prst="rect">
              <a:avLst/>
            </a:prstGeom>
          </p:spPr>
          <p:txBody>
            <a:bodyPr wrap="none">
              <a:spAutoFit/>
            </a:bodyPr>
            <a:lstStyle/>
            <a:p>
              <a:r>
                <a:rPr lang="zh-CN" altLang="en-US" sz="3200">
                  <a:latin typeface="站酷快乐体2016修订版" panose="02010600030101010101" charset="-122"/>
                  <a:ea typeface="站酷快乐体2016修订版" panose="02010600030101010101" charset="-122"/>
                </a:rPr>
                <a:t>整洁、文明、有序</a:t>
              </a:r>
            </a:p>
          </p:txBody>
        </p:sp>
      </p:gr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687195" y="1059815"/>
            <a:ext cx="4246880" cy="706755"/>
          </a:xfrm>
          <a:prstGeom prst="rect">
            <a:avLst/>
          </a:prstGeom>
          <a:noFill/>
        </p:spPr>
        <p:txBody>
          <a:bodyPr wrap="none" rtlCol="0" anchor="t">
            <a:spAutoFit/>
          </a:bodyPr>
          <a:lstStyle/>
          <a:p>
            <a:pPr lvl="0" algn="ctr">
              <a:spcBef>
                <a:spcPct val="0"/>
              </a:spcBef>
            </a:pPr>
            <a:r>
              <a:rPr lang="zh-CN" altLang="en-US" sz="4000">
                <a:solidFill>
                  <a:srgbClr val="C00000"/>
                </a:solidFill>
                <a:latin typeface="站酷快乐体2016修订版" panose="02010600030101010101" charset="-122"/>
                <a:ea typeface="站酷快乐体2016修订版" panose="02010600030101010101" charset="-122"/>
                <a:sym typeface="+mn-ea"/>
              </a:rPr>
              <a:t>这些习惯你有吗？</a:t>
            </a:r>
            <a:endParaRPr kumimoji="1" lang="zh-CN" altLang="en-US" sz="4000" kern="0" noProof="0" dirty="0">
              <a:ln w="9525" cap="flat" cmpd="sng">
                <a:noFill/>
                <a:prstDash val="solid"/>
                <a:headEnd type="none" w="med" len="med"/>
                <a:tailEnd type="none" w="med" len="med"/>
              </a:ln>
              <a:solidFill>
                <a:srgbClr val="C00000"/>
              </a:solidFill>
              <a:effectLst/>
              <a:latin typeface="站酷快乐体2016修订版" panose="02010600030101010101" charset="-122"/>
              <a:ea typeface="站酷快乐体2016修订版" panose="02010600030101010101" charset="-122"/>
              <a:cs typeface="站酷快乐体2016修订版" panose="02010600030101010101" charset="-122"/>
              <a:sym typeface="+mn-ea"/>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52" y="937307"/>
            <a:ext cx="1135723" cy="829408"/>
          </a:xfrm>
          <a:prstGeom prst="rect">
            <a:avLst/>
          </a:prstGeom>
          <a:effectLst>
            <a:outerShdw blurRad="50800" dist="38100" dir="2700000" algn="tl" rotWithShape="0">
              <a:prstClr val="black">
                <a:alpha val="40000"/>
              </a:prstClr>
            </a:outerShdw>
          </a:effectLst>
        </p:spPr>
      </p:pic>
      <p:grpSp>
        <p:nvGrpSpPr>
          <p:cNvPr id="3" name="组合 2"/>
          <p:cNvGrpSpPr/>
          <p:nvPr/>
        </p:nvGrpSpPr>
        <p:grpSpPr>
          <a:xfrm>
            <a:off x="2861165" y="1937161"/>
            <a:ext cx="8377795" cy="4269234"/>
            <a:chOff x="1907102" y="1551472"/>
            <a:chExt cx="8377795" cy="4269234"/>
          </a:xfrm>
        </p:grpSpPr>
        <p:sp>
          <p:nvSpPr>
            <p:cNvPr id="4" name="任意多边形 10"/>
            <p:cNvSpPr/>
            <p:nvPr/>
          </p:nvSpPr>
          <p:spPr>
            <a:xfrm>
              <a:off x="1907102" y="1551472"/>
              <a:ext cx="8377795" cy="4269234"/>
            </a:xfrm>
            <a:custGeom>
              <a:avLst/>
              <a:gdLst>
                <a:gd name="connsiteX0" fmla="*/ 24331 w 9648855"/>
                <a:gd name="connsiteY0" fmla="*/ 388470 h 4916952"/>
                <a:gd name="connsiteX1" fmla="*/ 65274 w 9648855"/>
                <a:gd name="connsiteY1" fmla="*/ 2285509 h 4916952"/>
                <a:gd name="connsiteX2" fmla="*/ 106218 w 9648855"/>
                <a:gd name="connsiteY2" fmla="*/ 4100661 h 4916952"/>
                <a:gd name="connsiteX3" fmla="*/ 570242 w 9648855"/>
                <a:gd name="connsiteY3" fmla="*/ 4851288 h 4916952"/>
                <a:gd name="connsiteX4" fmla="*/ 1894074 w 9648855"/>
                <a:gd name="connsiteY4" fmla="*/ 4878584 h 4916952"/>
                <a:gd name="connsiteX5" fmla="*/ 7080224 w 9648855"/>
                <a:gd name="connsiteY5" fmla="*/ 4810345 h 4916952"/>
                <a:gd name="connsiteX6" fmla="*/ 9222922 w 9648855"/>
                <a:gd name="connsiteY6" fmla="*/ 4783049 h 4916952"/>
                <a:gd name="connsiteX7" fmla="*/ 9632355 w 9648855"/>
                <a:gd name="connsiteY7" fmla="*/ 4059718 h 4916952"/>
                <a:gd name="connsiteX8" fmla="*/ 9564116 w 9648855"/>
                <a:gd name="connsiteY8" fmla="*/ 1357461 h 4916952"/>
                <a:gd name="connsiteX9" fmla="*/ 9523173 w 9648855"/>
                <a:gd name="connsiteY9" fmla="*/ 170106 h 4916952"/>
                <a:gd name="connsiteX10" fmla="*/ 8554182 w 9648855"/>
                <a:gd name="connsiteY10" fmla="*/ 74572 h 4916952"/>
                <a:gd name="connsiteX11" fmla="*/ 5660857 w 9648855"/>
                <a:gd name="connsiteY11" fmla="*/ 60924 h 4916952"/>
                <a:gd name="connsiteX12" fmla="*/ 1812188 w 9648855"/>
                <a:gd name="connsiteY12" fmla="*/ 19981 h 4916952"/>
                <a:gd name="connsiteX13" fmla="*/ 474707 w 9648855"/>
                <a:gd name="connsiteY13" fmla="*/ 33629 h 4916952"/>
                <a:gd name="connsiteX14" fmla="*/ 24331 w 9648855"/>
                <a:gd name="connsiteY14" fmla="*/ 388470 h 491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48855" h="4916952">
                  <a:moveTo>
                    <a:pt x="24331" y="388470"/>
                  </a:moveTo>
                  <a:cubicBezTo>
                    <a:pt x="-43908" y="763783"/>
                    <a:pt x="51626" y="1666811"/>
                    <a:pt x="65274" y="2285509"/>
                  </a:cubicBezTo>
                  <a:cubicBezTo>
                    <a:pt x="78922" y="2904207"/>
                    <a:pt x="22057" y="3673031"/>
                    <a:pt x="106218" y="4100661"/>
                  </a:cubicBezTo>
                  <a:cubicBezTo>
                    <a:pt x="190379" y="4528291"/>
                    <a:pt x="272266" y="4721634"/>
                    <a:pt x="570242" y="4851288"/>
                  </a:cubicBezTo>
                  <a:cubicBezTo>
                    <a:pt x="868218" y="4980942"/>
                    <a:pt x="1894074" y="4878584"/>
                    <a:pt x="1894074" y="4878584"/>
                  </a:cubicBezTo>
                  <a:lnTo>
                    <a:pt x="7080224" y="4810345"/>
                  </a:lnTo>
                  <a:cubicBezTo>
                    <a:pt x="8301699" y="4794423"/>
                    <a:pt x="8797567" y="4908154"/>
                    <a:pt x="9222922" y="4783049"/>
                  </a:cubicBezTo>
                  <a:cubicBezTo>
                    <a:pt x="9648277" y="4657944"/>
                    <a:pt x="9575489" y="4630649"/>
                    <a:pt x="9632355" y="4059718"/>
                  </a:cubicBezTo>
                  <a:cubicBezTo>
                    <a:pt x="9689221" y="3488787"/>
                    <a:pt x="9582313" y="2005730"/>
                    <a:pt x="9564116" y="1357461"/>
                  </a:cubicBezTo>
                  <a:cubicBezTo>
                    <a:pt x="9545919" y="709192"/>
                    <a:pt x="9691495" y="383921"/>
                    <a:pt x="9523173" y="170106"/>
                  </a:cubicBezTo>
                  <a:cubicBezTo>
                    <a:pt x="9354851" y="-43709"/>
                    <a:pt x="9197901" y="92769"/>
                    <a:pt x="8554182" y="74572"/>
                  </a:cubicBezTo>
                  <a:cubicBezTo>
                    <a:pt x="7910463" y="56375"/>
                    <a:pt x="5660857" y="60924"/>
                    <a:pt x="5660857" y="60924"/>
                  </a:cubicBezTo>
                  <a:lnTo>
                    <a:pt x="1812188" y="19981"/>
                  </a:lnTo>
                  <a:cubicBezTo>
                    <a:pt x="947830" y="15432"/>
                    <a:pt x="765859" y="-30060"/>
                    <a:pt x="474707" y="33629"/>
                  </a:cubicBezTo>
                  <a:cubicBezTo>
                    <a:pt x="183555" y="97318"/>
                    <a:pt x="92570" y="13157"/>
                    <a:pt x="24331" y="388470"/>
                  </a:cubicBezTo>
                  <a:close/>
                </a:path>
              </a:pathLst>
            </a:cu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endParaRPr>
            </a:p>
          </p:txBody>
        </p:sp>
        <p:sp>
          <p:nvSpPr>
            <p:cNvPr id="6" name="矩形 5"/>
            <p:cNvSpPr/>
            <p:nvPr/>
          </p:nvSpPr>
          <p:spPr>
            <a:xfrm>
              <a:off x="2398323" y="2002390"/>
              <a:ext cx="7651285" cy="3415030"/>
            </a:xfrm>
            <a:prstGeom prst="rect">
              <a:avLst/>
            </a:prstGeom>
          </p:spPr>
          <p:txBody>
            <a:bodyPr wrap="square">
              <a:spAutoFit/>
            </a:bodyPr>
            <a:lstStyle/>
            <a:p>
              <a:pPr algn="just">
                <a:lnSpc>
                  <a:spcPct val="150000"/>
                </a:lnSpc>
              </a:pPr>
              <a:r>
                <a:rPr lang="zh-CN" altLang="en-US">
                  <a:latin typeface="思源黑体 CN Normal" panose="020B0400000000000000" charset="-122"/>
                  <a:ea typeface="思源黑体 CN Normal" panose="020B0400000000000000" charset="-122"/>
                  <a:cs typeface="思源黑体 CN Normal" panose="020B0400000000000000" charset="-122"/>
                </a:rPr>
                <a:t>我要用全身心的爱去迎接今天</a:t>
              </a:r>
              <a:r>
                <a:rPr lang="en-US" altLang="zh-CN">
                  <a:latin typeface="思源黑体 CN Normal" panose="020B0400000000000000" charset="-122"/>
                  <a:ea typeface="思源黑体 CN Normal" panose="020B0400000000000000" charset="-122"/>
                  <a:cs typeface="思源黑体 CN Normal" panose="020B0400000000000000" charset="-122"/>
                </a:rPr>
                <a:t>                                        -----   </a:t>
              </a:r>
              <a:r>
                <a:rPr lang="zh-CN" altLang="en-US">
                  <a:latin typeface="思源黑体 CN Normal" panose="020B0400000000000000" charset="-122"/>
                  <a:ea typeface="思源黑体 CN Normal" panose="020B0400000000000000" charset="-122"/>
                  <a:cs typeface="思源黑体 CN Normal" panose="020B0400000000000000" charset="-122"/>
                </a:rPr>
                <a:t>爱的习惯 </a:t>
              </a:r>
            </a:p>
            <a:p>
              <a:pPr algn="just">
                <a:lnSpc>
                  <a:spcPct val="150000"/>
                </a:lnSpc>
              </a:pPr>
              <a:r>
                <a:rPr lang="zh-CN" altLang="en-US">
                  <a:latin typeface="思源黑体 CN Normal" panose="020B0400000000000000" charset="-122"/>
                  <a:ea typeface="思源黑体 CN Normal" panose="020B0400000000000000" charset="-122"/>
                  <a:cs typeface="思源黑体 CN Normal" panose="020B0400000000000000" charset="-122"/>
                </a:rPr>
                <a:t>坚持不懈，直到到成功                                         </a:t>
              </a:r>
              <a:r>
                <a:rPr lang="en-US" altLang="zh-CN">
                  <a:latin typeface="思源黑体 CN Normal" panose="020B0400000000000000" charset="-122"/>
                  <a:ea typeface="思源黑体 CN Normal" panose="020B0400000000000000" charset="-122"/>
                  <a:cs typeface="思源黑体 CN Normal" panose="020B0400000000000000" charset="-122"/>
                </a:rPr>
                <a:t>----   </a:t>
              </a:r>
              <a:r>
                <a:rPr lang="zh-CN" altLang="en-US">
                  <a:latin typeface="思源黑体 CN Normal" panose="020B0400000000000000" charset="-122"/>
                  <a:ea typeface="思源黑体 CN Normal" panose="020B0400000000000000" charset="-122"/>
                  <a:cs typeface="思源黑体 CN Normal" panose="020B0400000000000000" charset="-122"/>
                </a:rPr>
                <a:t>持之以恒的习惯</a:t>
              </a:r>
            </a:p>
            <a:p>
              <a:pPr algn="just">
                <a:lnSpc>
                  <a:spcPct val="150000"/>
                </a:lnSpc>
              </a:pPr>
              <a:r>
                <a:rPr lang="zh-CN" altLang="en-US">
                  <a:latin typeface="思源黑体 CN Normal" panose="020B0400000000000000" charset="-122"/>
                  <a:ea typeface="思源黑体 CN Normal" panose="020B0400000000000000" charset="-122"/>
                  <a:cs typeface="思源黑体 CN Normal" panose="020B0400000000000000" charset="-122"/>
                </a:rPr>
                <a:t>我是自然界最伟大的奇迹                                  </a:t>
              </a:r>
              <a:r>
                <a:rPr lang="en-US" altLang="zh-CN">
                  <a:latin typeface="思源黑体 CN Normal" panose="020B0400000000000000" charset="-122"/>
                  <a:ea typeface="思源黑体 CN Normal" panose="020B0400000000000000" charset="-122"/>
                  <a:cs typeface="思源黑体 CN Normal" panose="020B0400000000000000" charset="-122"/>
                </a:rPr>
                <a:t>-------------</a:t>
              </a:r>
              <a:r>
                <a:rPr lang="zh-CN" altLang="en-US">
                  <a:latin typeface="思源黑体 CN Normal" panose="020B0400000000000000" charset="-122"/>
                  <a:ea typeface="思源黑体 CN Normal" panose="020B0400000000000000" charset="-122"/>
                  <a:cs typeface="思源黑体 CN Normal" panose="020B0400000000000000" charset="-122"/>
                </a:rPr>
                <a:t>自信的习惯</a:t>
              </a:r>
            </a:p>
            <a:p>
              <a:pPr algn="just">
                <a:lnSpc>
                  <a:spcPct val="150000"/>
                </a:lnSpc>
              </a:pPr>
              <a:r>
                <a:rPr lang="zh-CN" altLang="en-US">
                  <a:latin typeface="思源黑体 CN Normal" panose="020B0400000000000000" charset="-122"/>
                  <a:ea typeface="思源黑体 CN Normal" panose="020B0400000000000000" charset="-122"/>
                  <a:cs typeface="思源黑体 CN Normal" panose="020B0400000000000000" charset="-122"/>
                </a:rPr>
                <a:t>用好我生命中的每一天                                  </a:t>
              </a:r>
              <a:r>
                <a:rPr lang="en-US" altLang="zh-CN">
                  <a:latin typeface="思源黑体 CN Normal" panose="020B0400000000000000" charset="-122"/>
                  <a:ea typeface="思源黑体 CN Normal" panose="020B0400000000000000" charset="-122"/>
                  <a:cs typeface="思源黑体 CN Normal" panose="020B0400000000000000" charset="-122"/>
                </a:rPr>
                <a:t>-----------</a:t>
              </a:r>
              <a:r>
                <a:rPr lang="zh-CN" altLang="en-US">
                  <a:latin typeface="思源黑体 CN Normal" panose="020B0400000000000000" charset="-122"/>
                  <a:ea typeface="思源黑体 CN Normal" panose="020B0400000000000000" charset="-122"/>
                  <a:cs typeface="思源黑体 CN Normal" panose="020B0400000000000000" charset="-122"/>
                </a:rPr>
                <a:t>珍惜时间的习惯</a:t>
              </a:r>
            </a:p>
            <a:p>
              <a:pPr algn="just">
                <a:lnSpc>
                  <a:spcPct val="150000"/>
                </a:lnSpc>
              </a:pPr>
              <a:r>
                <a:rPr lang="zh-CN" altLang="en-US">
                  <a:latin typeface="思源黑体 CN Normal" panose="020B0400000000000000" charset="-122"/>
                  <a:ea typeface="思源黑体 CN Normal" panose="020B0400000000000000" charset="-122"/>
                  <a:cs typeface="思源黑体 CN Normal" panose="020B0400000000000000" charset="-122"/>
                </a:rPr>
                <a:t>今天我要学会控制情绪                                  </a:t>
              </a:r>
              <a:r>
                <a:rPr lang="en-US" altLang="zh-CN">
                  <a:latin typeface="思源黑体 CN Normal" panose="020B0400000000000000" charset="-122"/>
                  <a:ea typeface="思源黑体 CN Normal" panose="020B0400000000000000" charset="-122"/>
                  <a:cs typeface="思源黑体 CN Normal" panose="020B0400000000000000" charset="-122"/>
                </a:rPr>
                <a:t>-------------- -</a:t>
              </a:r>
              <a:r>
                <a:rPr lang="zh-CN" altLang="en-US">
                  <a:latin typeface="思源黑体 CN Normal" panose="020B0400000000000000" charset="-122"/>
                  <a:ea typeface="思源黑体 CN Normal" panose="020B0400000000000000" charset="-122"/>
                  <a:cs typeface="思源黑体 CN Normal" panose="020B0400000000000000" charset="-122"/>
                </a:rPr>
                <a:t>自制的习惯</a:t>
              </a:r>
            </a:p>
            <a:p>
              <a:pPr algn="just">
                <a:lnSpc>
                  <a:spcPct val="150000"/>
                </a:lnSpc>
              </a:pPr>
              <a:r>
                <a:rPr lang="zh-CN" altLang="en-US">
                  <a:latin typeface="思源黑体 CN Normal" panose="020B0400000000000000" charset="-122"/>
                  <a:ea typeface="思源黑体 CN Normal" panose="020B0400000000000000" charset="-122"/>
                  <a:cs typeface="思源黑体 CN Normal" panose="020B0400000000000000" charset="-122"/>
                </a:rPr>
                <a:t>我要笑遍世界                                   </a:t>
              </a:r>
              <a:r>
                <a:rPr lang="en-US" altLang="zh-CN">
                  <a:latin typeface="思源黑体 CN Normal" panose="020B0400000000000000" charset="-122"/>
                  <a:ea typeface="思源黑体 CN Normal" panose="020B0400000000000000" charset="-122"/>
                  <a:cs typeface="思源黑体 CN Normal" panose="020B0400000000000000" charset="-122"/>
                </a:rPr>
                <a:t>---------------------------</a:t>
              </a:r>
              <a:r>
                <a:rPr lang="zh-CN" altLang="en-US">
                  <a:latin typeface="思源黑体 CN Normal" panose="020B0400000000000000" charset="-122"/>
                  <a:ea typeface="思源黑体 CN Normal" panose="020B0400000000000000" charset="-122"/>
                  <a:cs typeface="思源黑体 CN Normal" panose="020B0400000000000000" charset="-122"/>
                </a:rPr>
                <a:t>笑的习惯</a:t>
              </a:r>
            </a:p>
            <a:p>
              <a:pPr algn="just">
                <a:lnSpc>
                  <a:spcPct val="150000"/>
                </a:lnSpc>
              </a:pPr>
              <a:r>
                <a:rPr lang="zh-CN" altLang="en-US">
                  <a:latin typeface="思源黑体 CN Normal" panose="020B0400000000000000" charset="-122"/>
                  <a:ea typeface="思源黑体 CN Normal" panose="020B0400000000000000" charset="-122"/>
                  <a:cs typeface="思源黑体 CN Normal" panose="020B0400000000000000" charset="-122"/>
                </a:rPr>
                <a:t>今天我要加倍重视自身的价值       </a:t>
              </a:r>
              <a:r>
                <a:rPr lang="en-US" altLang="zh-CN">
                  <a:latin typeface="思源黑体 CN Normal" panose="020B0400000000000000" charset="-122"/>
                  <a:ea typeface="思源黑体 CN Normal" panose="020B0400000000000000" charset="-122"/>
                  <a:cs typeface="思源黑体 CN Normal" panose="020B0400000000000000" charset="-122"/>
                </a:rPr>
                <a:t>------------------</a:t>
              </a:r>
              <a:r>
                <a:rPr lang="zh-CN" altLang="en-US">
                  <a:latin typeface="思源黑体 CN Normal" panose="020B0400000000000000" charset="-122"/>
                  <a:ea typeface="思源黑体 CN Normal" panose="020B0400000000000000" charset="-122"/>
                  <a:cs typeface="思源黑体 CN Normal" panose="020B0400000000000000" charset="-122"/>
                </a:rPr>
                <a:t>发掘自我潜能的习惯</a:t>
              </a:r>
            </a:p>
            <a:p>
              <a:pPr algn="just">
                <a:lnSpc>
                  <a:spcPct val="150000"/>
                </a:lnSpc>
              </a:pPr>
              <a:r>
                <a:rPr lang="zh-CN" altLang="en-US">
                  <a:latin typeface="思源黑体 CN Normal" panose="020B0400000000000000" charset="-122"/>
                  <a:ea typeface="思源黑体 CN Normal" panose="020B0400000000000000" charset="-122"/>
                  <a:cs typeface="思源黑体 CN Normal" panose="020B0400000000000000" charset="-122"/>
                </a:rPr>
                <a:t>我现在就付诸行动                                  </a:t>
              </a:r>
              <a:r>
                <a:rPr lang="en-US" altLang="zh-CN">
                  <a:latin typeface="思源黑体 CN Normal" panose="020B0400000000000000" charset="-122"/>
                  <a:ea typeface="思源黑体 CN Normal" panose="020B0400000000000000" charset="-122"/>
                  <a:cs typeface="思源黑体 CN Normal" panose="020B0400000000000000" charset="-122"/>
                </a:rPr>
                <a:t>----------------</a:t>
              </a:r>
              <a:r>
                <a:rPr lang="zh-CN" altLang="en-US">
                  <a:latin typeface="思源黑体 CN Normal" panose="020B0400000000000000" charset="-122"/>
                  <a:ea typeface="思源黑体 CN Normal" panose="020B0400000000000000" charset="-122"/>
                  <a:cs typeface="思源黑体 CN Normal" panose="020B0400000000000000" charset="-122"/>
                </a:rPr>
                <a:t>立即行动的习惯</a:t>
              </a:r>
            </a:p>
          </p:txBody>
        </p:sp>
      </p:grpSp>
      <p:pic>
        <p:nvPicPr>
          <p:cNvPr id="7" name="图片 6" descr="bad-gateway"/>
          <p:cNvPicPr>
            <a:picLocks noChangeAspect="1"/>
          </p:cNvPicPr>
          <p:nvPr/>
        </p:nvPicPr>
        <p:blipFill>
          <a:blip r:embed="rId6"/>
          <a:stretch>
            <a:fillRect/>
          </a:stretch>
        </p:blipFill>
        <p:spPr>
          <a:xfrm>
            <a:off x="-470535" y="3698875"/>
            <a:ext cx="4087495" cy="3065780"/>
          </a:xfrm>
          <a:prstGeom prst="rect">
            <a:avLst/>
          </a:prstGeom>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03781">
            <a:off x="876448" y="991618"/>
            <a:ext cx="2385645" cy="1494168"/>
          </a:xfrm>
          <a:prstGeom prst="rect">
            <a:avLst/>
          </a:prstGeom>
        </p:spPr>
      </p:pic>
      <p:grpSp>
        <p:nvGrpSpPr>
          <p:cNvPr id="10" name="组合 9"/>
          <p:cNvGrpSpPr/>
          <p:nvPr/>
        </p:nvGrpSpPr>
        <p:grpSpPr>
          <a:xfrm>
            <a:off x="1966595" y="1449070"/>
            <a:ext cx="7917180" cy="3959225"/>
            <a:chOff x="2387291" y="1518568"/>
            <a:chExt cx="7917293" cy="3959040"/>
          </a:xfrm>
        </p:grpSpPr>
        <p:sp>
          <p:nvSpPr>
            <p:cNvPr id="8" name="Freeform 188"/>
            <p:cNvSpPr/>
            <p:nvPr/>
          </p:nvSpPr>
          <p:spPr bwMode="auto">
            <a:xfrm>
              <a:off x="2387291" y="1518568"/>
              <a:ext cx="7917293" cy="3959040"/>
            </a:xfrm>
            <a:custGeom>
              <a:avLst/>
              <a:gdLst>
                <a:gd name="T0" fmla="*/ 209 w 448"/>
                <a:gd name="T1" fmla="*/ 387 h 387"/>
                <a:gd name="T2" fmla="*/ 189 w 448"/>
                <a:gd name="T3" fmla="*/ 375 h 387"/>
                <a:gd name="T4" fmla="*/ 156 w 448"/>
                <a:gd name="T5" fmla="*/ 377 h 387"/>
                <a:gd name="T6" fmla="*/ 133 w 448"/>
                <a:gd name="T7" fmla="*/ 345 h 387"/>
                <a:gd name="T8" fmla="*/ 70 w 448"/>
                <a:gd name="T9" fmla="*/ 328 h 387"/>
                <a:gd name="T10" fmla="*/ 31 w 448"/>
                <a:gd name="T11" fmla="*/ 303 h 387"/>
                <a:gd name="T12" fmla="*/ 37 w 448"/>
                <a:gd name="T13" fmla="*/ 261 h 387"/>
                <a:gd name="T14" fmla="*/ 8 w 448"/>
                <a:gd name="T15" fmla="*/ 198 h 387"/>
                <a:gd name="T16" fmla="*/ 38 w 448"/>
                <a:gd name="T17" fmla="*/ 163 h 387"/>
                <a:gd name="T18" fmla="*/ 44 w 448"/>
                <a:gd name="T19" fmla="*/ 129 h 387"/>
                <a:gd name="T20" fmla="*/ 62 w 448"/>
                <a:gd name="T21" fmla="*/ 119 h 387"/>
                <a:gd name="T22" fmla="*/ 74 w 448"/>
                <a:gd name="T23" fmla="*/ 69 h 387"/>
                <a:gd name="T24" fmla="*/ 127 w 448"/>
                <a:gd name="T25" fmla="*/ 53 h 387"/>
                <a:gd name="T26" fmla="*/ 152 w 448"/>
                <a:gd name="T27" fmla="*/ 16 h 387"/>
                <a:gd name="T28" fmla="*/ 198 w 448"/>
                <a:gd name="T29" fmla="*/ 19 h 387"/>
                <a:gd name="T30" fmla="*/ 241 w 448"/>
                <a:gd name="T31" fmla="*/ 7 h 387"/>
                <a:gd name="T32" fmla="*/ 275 w 448"/>
                <a:gd name="T33" fmla="*/ 33 h 387"/>
                <a:gd name="T34" fmla="*/ 316 w 448"/>
                <a:gd name="T35" fmla="*/ 26 h 387"/>
                <a:gd name="T36" fmla="*/ 342 w 448"/>
                <a:gd name="T37" fmla="*/ 56 h 387"/>
                <a:gd name="T38" fmla="*/ 395 w 448"/>
                <a:gd name="T39" fmla="*/ 72 h 387"/>
                <a:gd name="T40" fmla="*/ 420 w 448"/>
                <a:gd name="T41" fmla="*/ 127 h 387"/>
                <a:gd name="T42" fmla="*/ 414 w 448"/>
                <a:gd name="T43" fmla="*/ 156 h 387"/>
                <a:gd name="T44" fmla="*/ 445 w 448"/>
                <a:gd name="T45" fmla="*/ 206 h 387"/>
                <a:gd name="T46" fmla="*/ 431 w 448"/>
                <a:gd name="T47" fmla="*/ 255 h 387"/>
                <a:gd name="T48" fmla="*/ 411 w 448"/>
                <a:gd name="T49" fmla="*/ 265 h 387"/>
                <a:gd name="T50" fmla="*/ 413 w 448"/>
                <a:gd name="T51" fmla="*/ 295 h 387"/>
                <a:gd name="T52" fmla="*/ 358 w 448"/>
                <a:gd name="T53" fmla="*/ 335 h 387"/>
                <a:gd name="T54" fmla="*/ 331 w 448"/>
                <a:gd name="T55" fmla="*/ 365 h 387"/>
                <a:gd name="T56" fmla="*/ 305 w 448"/>
                <a:gd name="T57" fmla="*/ 361 h 387"/>
                <a:gd name="T58" fmla="*/ 261 w 448"/>
                <a:gd name="T59" fmla="*/ 382 h 387"/>
                <a:gd name="T60" fmla="*/ 209 w 448"/>
                <a:gd name="T61" fmla="*/ 38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8" h="387">
                  <a:moveTo>
                    <a:pt x="209" y="387"/>
                  </a:moveTo>
                  <a:cubicBezTo>
                    <a:pt x="209" y="387"/>
                    <a:pt x="199" y="386"/>
                    <a:pt x="189" y="375"/>
                  </a:cubicBezTo>
                  <a:cubicBezTo>
                    <a:pt x="189" y="375"/>
                    <a:pt x="173" y="386"/>
                    <a:pt x="156" y="377"/>
                  </a:cubicBezTo>
                  <a:cubicBezTo>
                    <a:pt x="156" y="377"/>
                    <a:pt x="135" y="370"/>
                    <a:pt x="133" y="345"/>
                  </a:cubicBezTo>
                  <a:cubicBezTo>
                    <a:pt x="133" y="345"/>
                    <a:pt x="85" y="364"/>
                    <a:pt x="70" y="328"/>
                  </a:cubicBezTo>
                  <a:cubicBezTo>
                    <a:pt x="70" y="328"/>
                    <a:pt x="47" y="331"/>
                    <a:pt x="31" y="303"/>
                  </a:cubicBezTo>
                  <a:cubicBezTo>
                    <a:pt x="31" y="303"/>
                    <a:pt x="19" y="280"/>
                    <a:pt x="37" y="261"/>
                  </a:cubicBezTo>
                  <a:cubicBezTo>
                    <a:pt x="37" y="261"/>
                    <a:pt x="0" y="246"/>
                    <a:pt x="8" y="198"/>
                  </a:cubicBezTo>
                  <a:cubicBezTo>
                    <a:pt x="8" y="198"/>
                    <a:pt x="16" y="170"/>
                    <a:pt x="38" y="163"/>
                  </a:cubicBezTo>
                  <a:cubicBezTo>
                    <a:pt x="38" y="163"/>
                    <a:pt x="29" y="147"/>
                    <a:pt x="44" y="129"/>
                  </a:cubicBezTo>
                  <a:cubicBezTo>
                    <a:pt x="44" y="129"/>
                    <a:pt x="51" y="121"/>
                    <a:pt x="62" y="119"/>
                  </a:cubicBezTo>
                  <a:cubicBezTo>
                    <a:pt x="62" y="119"/>
                    <a:pt x="49" y="91"/>
                    <a:pt x="74" y="69"/>
                  </a:cubicBezTo>
                  <a:cubicBezTo>
                    <a:pt x="74" y="69"/>
                    <a:pt x="92" y="47"/>
                    <a:pt x="127" y="53"/>
                  </a:cubicBezTo>
                  <a:cubicBezTo>
                    <a:pt x="127" y="53"/>
                    <a:pt x="128" y="29"/>
                    <a:pt x="152" y="16"/>
                  </a:cubicBezTo>
                  <a:cubicBezTo>
                    <a:pt x="152" y="16"/>
                    <a:pt x="173" y="4"/>
                    <a:pt x="198" y="19"/>
                  </a:cubicBezTo>
                  <a:cubicBezTo>
                    <a:pt x="198" y="19"/>
                    <a:pt x="215" y="0"/>
                    <a:pt x="241" y="7"/>
                  </a:cubicBezTo>
                  <a:cubicBezTo>
                    <a:pt x="241" y="7"/>
                    <a:pt x="263" y="9"/>
                    <a:pt x="275" y="33"/>
                  </a:cubicBezTo>
                  <a:cubicBezTo>
                    <a:pt x="275" y="33"/>
                    <a:pt x="295" y="17"/>
                    <a:pt x="316" y="26"/>
                  </a:cubicBezTo>
                  <a:cubicBezTo>
                    <a:pt x="316" y="26"/>
                    <a:pt x="337" y="34"/>
                    <a:pt x="342" y="56"/>
                  </a:cubicBezTo>
                  <a:cubicBezTo>
                    <a:pt x="342" y="56"/>
                    <a:pt x="371" y="46"/>
                    <a:pt x="395" y="72"/>
                  </a:cubicBezTo>
                  <a:cubicBezTo>
                    <a:pt x="395" y="72"/>
                    <a:pt x="420" y="94"/>
                    <a:pt x="420" y="127"/>
                  </a:cubicBezTo>
                  <a:cubicBezTo>
                    <a:pt x="420" y="127"/>
                    <a:pt x="421" y="138"/>
                    <a:pt x="414" y="156"/>
                  </a:cubicBezTo>
                  <a:cubicBezTo>
                    <a:pt x="414" y="156"/>
                    <a:pt x="442" y="166"/>
                    <a:pt x="445" y="206"/>
                  </a:cubicBezTo>
                  <a:cubicBezTo>
                    <a:pt x="445" y="206"/>
                    <a:pt x="448" y="234"/>
                    <a:pt x="431" y="255"/>
                  </a:cubicBezTo>
                  <a:cubicBezTo>
                    <a:pt x="431" y="255"/>
                    <a:pt x="421" y="265"/>
                    <a:pt x="411" y="265"/>
                  </a:cubicBezTo>
                  <a:cubicBezTo>
                    <a:pt x="411" y="265"/>
                    <a:pt x="419" y="278"/>
                    <a:pt x="413" y="295"/>
                  </a:cubicBezTo>
                  <a:cubicBezTo>
                    <a:pt x="413" y="295"/>
                    <a:pt x="404" y="335"/>
                    <a:pt x="358" y="335"/>
                  </a:cubicBezTo>
                  <a:cubicBezTo>
                    <a:pt x="358" y="335"/>
                    <a:pt x="356" y="360"/>
                    <a:pt x="331" y="365"/>
                  </a:cubicBezTo>
                  <a:cubicBezTo>
                    <a:pt x="331" y="365"/>
                    <a:pt x="320" y="369"/>
                    <a:pt x="305" y="361"/>
                  </a:cubicBezTo>
                  <a:cubicBezTo>
                    <a:pt x="305" y="361"/>
                    <a:pt x="294" y="387"/>
                    <a:pt x="261" y="382"/>
                  </a:cubicBezTo>
                  <a:lnTo>
                    <a:pt x="209" y="387"/>
                  </a:lnTo>
                  <a:close/>
                </a:path>
              </a:pathLst>
            </a:custGeom>
            <a:solidFill>
              <a:schemeClr val="bg1"/>
            </a:solidFill>
            <a:ln>
              <a:noFill/>
            </a:ln>
            <a:effectLst>
              <a:outerShdw blurRad="63500" sx="102000" sy="102000" algn="ctr" rotWithShape="0">
                <a:prstClr val="black">
                  <a:alpha val="20000"/>
                </a:prstClr>
              </a:outerShdw>
            </a:effectLst>
          </p:spPr>
          <p:txBody>
            <a:bodyPr vert="horz" wrap="square" lIns="91440" tIns="45720" rIns="91440" bIns="45720" numCol="1" anchor="t" anchorCtr="0" compatLnSpc="1"/>
            <a:lstStyle/>
            <a:p>
              <a:endParaRPr lang="zh-CN" altLang="en-US" dirty="0">
                <a:ea typeface="阿里巴巴普惠体 R" panose="00020600040101010101" pitchFamily="18" charset="-122"/>
              </a:endParaRPr>
            </a:p>
          </p:txBody>
        </p:sp>
        <p:sp>
          <p:nvSpPr>
            <p:cNvPr id="9" name="矩形 8"/>
            <p:cNvSpPr/>
            <p:nvPr/>
          </p:nvSpPr>
          <p:spPr>
            <a:xfrm>
              <a:off x="3735350" y="2528447"/>
              <a:ext cx="5716380" cy="2120902"/>
            </a:xfrm>
            <a:prstGeom prst="rect">
              <a:avLst/>
            </a:prstGeom>
          </p:spPr>
          <p:txBody>
            <a:bodyPr wrap="square">
              <a:spAutoFit/>
            </a:bodyPr>
            <a:lstStyle/>
            <a:p>
              <a:pPr>
                <a:lnSpc>
                  <a:spcPct val="150000"/>
                </a:lnSpc>
              </a:pPr>
              <a:r>
                <a:rPr lang="en-US" altLang="zh-CN">
                  <a:latin typeface="阿里巴巴普惠体 R" panose="00020600040101010101" pitchFamily="18" charset="-122"/>
                  <a:ea typeface="阿里巴巴普惠体 R" panose="00020600040101010101" pitchFamily="18" charset="-122"/>
                </a:rPr>
                <a:t> </a:t>
              </a:r>
              <a:r>
                <a:rPr lang="en-US" altLang="en-US">
                  <a:latin typeface="阿里巴巴普惠体 R" panose="00020600040101010101" pitchFamily="18" charset="-122"/>
                  <a:ea typeface="阿里巴巴普惠体 R" panose="00020600040101010101" pitchFamily="18" charset="-122"/>
                </a:rPr>
                <a:t>一个人肚子饿了，吃了一个烧饼没有饱，再吃一个还没有饱，吃到第三个才觉得饱了。他说：早知道吃了这个烧饼就能饱，我就不吃前面那两个了。</a:t>
              </a:r>
              <a:endParaRPr lang="en-US" altLang="zh-CN">
                <a:latin typeface="阿里巴巴普惠体 R" panose="00020600040101010101" pitchFamily="18" charset="-122"/>
                <a:ea typeface="阿里巴巴普惠体 R" panose="00020600040101010101" pitchFamily="18" charset="-122"/>
              </a:endParaRPr>
            </a:p>
            <a:p>
              <a:pPr>
                <a:lnSpc>
                  <a:spcPct val="150000"/>
                </a:lnSpc>
              </a:pPr>
              <a:r>
                <a:rPr lang="zh-CN" altLang="en-US">
                  <a:latin typeface="阿里巴巴普惠体 R" panose="00020600040101010101" pitchFamily="18" charset="-122"/>
                  <a:ea typeface="阿里巴巴普惠体 R" panose="00020600040101010101" pitchFamily="18" charset="-122"/>
                </a:rPr>
                <a:t> 你一定会觉得他说的是傻话，没有前面那两个烧饼垫底，光吃最后一个烧饼怎么能填饱肚子呢？ </a:t>
              </a:r>
            </a:p>
          </p:txBody>
        </p:sp>
      </p:grpSp>
      <p:pic>
        <p:nvPicPr>
          <p:cNvPr id="2" name="图片 1" descr="mirage-order-completed"/>
          <p:cNvPicPr>
            <a:picLocks noChangeAspect="1"/>
          </p:cNvPicPr>
          <p:nvPr/>
        </p:nvPicPr>
        <p:blipFill>
          <a:blip r:embed="rId6"/>
          <a:stretch>
            <a:fillRect/>
          </a:stretch>
        </p:blipFill>
        <p:spPr>
          <a:xfrm>
            <a:off x="8808720" y="3633470"/>
            <a:ext cx="3298190" cy="3224530"/>
          </a:xfrm>
          <a:prstGeom prst="rect">
            <a:avLst/>
          </a:prstGeom>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794171" y="1705623"/>
            <a:ext cx="6500812" cy="645160"/>
          </a:xfrm>
          <a:prstGeom prst="rect">
            <a:avLst/>
          </a:prstGeom>
          <a:noFill/>
          <a:ln w="9525">
            <a:noFill/>
          </a:ln>
        </p:spPr>
        <p:txBody>
          <a:bodyPr>
            <a:spAutoFit/>
          </a:bodyPr>
          <a:lstStyle/>
          <a:p>
            <a:pPr lvl="0"/>
            <a:r>
              <a:rPr lang="zh-CN" altLang="en-US" sz="3600" dirty="0">
                <a:solidFill>
                  <a:srgbClr val="C00000"/>
                </a:solidFill>
                <a:latin typeface="站酷快乐体2016修订版" panose="02010600030101010101" charset="-122"/>
                <a:ea typeface="站酷快乐体2016修订版" panose="02010600030101010101" charset="-122"/>
              </a:rPr>
              <a:t>你认为自己是聪明人吗</a:t>
            </a:r>
          </a:p>
        </p:txBody>
      </p:sp>
      <p:sp>
        <p:nvSpPr>
          <p:cNvPr id="5" name="文本框 4"/>
          <p:cNvSpPr txBox="1"/>
          <p:nvPr/>
        </p:nvSpPr>
        <p:spPr>
          <a:xfrm>
            <a:off x="3794171" y="2500008"/>
            <a:ext cx="8208962" cy="645160"/>
          </a:xfrm>
          <a:prstGeom prst="rect">
            <a:avLst/>
          </a:prstGeom>
          <a:noFill/>
          <a:ln w="9525">
            <a:noFill/>
          </a:ln>
        </p:spPr>
        <p:txBody>
          <a:bodyPr>
            <a:spAutoFit/>
          </a:bodyPr>
          <a:lstStyle/>
          <a:p>
            <a:pPr lvl="0">
              <a:spcBef>
                <a:spcPct val="50000"/>
              </a:spcBef>
            </a:pPr>
            <a:r>
              <a:rPr lang="zh-CN" altLang="en-US" sz="3600" dirty="0">
                <a:solidFill>
                  <a:srgbClr val="C00000"/>
                </a:solidFill>
                <a:latin typeface="站酷快乐体2016修订版" panose="02010600030101010101" charset="-122"/>
                <a:ea typeface="站酷快乐体2016修订版" panose="02010600030101010101" charset="-122"/>
              </a:rPr>
              <a:t>越是聪明人越要懂得下苦工夫</a:t>
            </a:r>
          </a:p>
        </p:txBody>
      </p:sp>
      <p:sp>
        <p:nvSpPr>
          <p:cNvPr id="6" name="文本框 5"/>
          <p:cNvSpPr txBox="1"/>
          <p:nvPr/>
        </p:nvSpPr>
        <p:spPr>
          <a:xfrm>
            <a:off x="3794171" y="3294393"/>
            <a:ext cx="5708650" cy="645160"/>
          </a:xfrm>
          <a:prstGeom prst="rect">
            <a:avLst/>
          </a:prstGeom>
          <a:noFill/>
          <a:ln w="9525">
            <a:noFill/>
          </a:ln>
        </p:spPr>
        <p:txBody>
          <a:bodyPr>
            <a:spAutoFit/>
          </a:bodyPr>
          <a:lstStyle/>
          <a:p>
            <a:pPr lvl="0"/>
            <a:r>
              <a:rPr lang="zh-CN" altLang="en-US" sz="3600" dirty="0">
                <a:solidFill>
                  <a:srgbClr val="C00000"/>
                </a:solidFill>
                <a:latin typeface="站酷快乐体2016修订版" panose="02010600030101010101" charset="-122"/>
                <a:ea typeface="站酷快乐体2016修订版" panose="02010600030101010101" charset="-122"/>
              </a:rPr>
              <a:t>你认为自己是笨人吗</a:t>
            </a:r>
          </a:p>
        </p:txBody>
      </p:sp>
      <p:sp>
        <p:nvSpPr>
          <p:cNvPr id="2" name="文本框 1"/>
          <p:cNvSpPr txBox="1"/>
          <p:nvPr/>
        </p:nvSpPr>
        <p:spPr>
          <a:xfrm>
            <a:off x="3794171" y="4088778"/>
            <a:ext cx="6861175" cy="645160"/>
          </a:xfrm>
          <a:prstGeom prst="rect">
            <a:avLst/>
          </a:prstGeom>
          <a:noFill/>
          <a:ln w="9525">
            <a:noFill/>
          </a:ln>
        </p:spPr>
        <p:txBody>
          <a:bodyPr>
            <a:spAutoFit/>
          </a:bodyPr>
          <a:lstStyle/>
          <a:p>
            <a:pPr lvl="0"/>
            <a:r>
              <a:rPr lang="zh-CN" altLang="en-US" sz="3600" dirty="0">
                <a:solidFill>
                  <a:srgbClr val="C00000"/>
                </a:solidFill>
                <a:latin typeface="站酷快乐体2016修订版" panose="02010600030101010101" charset="-122"/>
                <a:ea typeface="站酷快乐体2016修订版" panose="02010600030101010101" charset="-122"/>
              </a:rPr>
              <a:t>笨鸟永远必须先飞</a:t>
            </a:r>
          </a:p>
        </p:txBody>
      </p:sp>
      <p:sp>
        <p:nvSpPr>
          <p:cNvPr id="3" name="文本框 2"/>
          <p:cNvSpPr txBox="1"/>
          <p:nvPr/>
        </p:nvSpPr>
        <p:spPr>
          <a:xfrm>
            <a:off x="3794171" y="4883163"/>
            <a:ext cx="7345363" cy="645160"/>
          </a:xfrm>
          <a:prstGeom prst="rect">
            <a:avLst/>
          </a:prstGeom>
          <a:noFill/>
          <a:ln w="9525">
            <a:noFill/>
          </a:ln>
        </p:spPr>
        <p:txBody>
          <a:bodyPr>
            <a:spAutoFit/>
          </a:bodyPr>
          <a:lstStyle/>
          <a:p>
            <a:pPr lvl="0"/>
            <a:r>
              <a:rPr lang="zh-CN" altLang="en-US" sz="3600" dirty="0">
                <a:solidFill>
                  <a:srgbClr val="C00000"/>
                </a:solidFill>
                <a:latin typeface="站酷快乐体2016修订版" panose="02010600030101010101" charset="-122"/>
                <a:ea typeface="站酷快乐体2016修订版" panose="02010600030101010101" charset="-122"/>
              </a:rPr>
              <a:t>你认为自己是一般人吗</a:t>
            </a:r>
          </a:p>
        </p:txBody>
      </p:sp>
      <p:sp>
        <p:nvSpPr>
          <p:cNvPr id="11" name="文本框 10"/>
          <p:cNvSpPr txBox="1"/>
          <p:nvPr/>
        </p:nvSpPr>
        <p:spPr>
          <a:xfrm>
            <a:off x="3794171" y="5677548"/>
            <a:ext cx="8208962" cy="645160"/>
          </a:xfrm>
          <a:prstGeom prst="rect">
            <a:avLst/>
          </a:prstGeom>
          <a:noFill/>
          <a:ln w="9525">
            <a:noFill/>
          </a:ln>
        </p:spPr>
        <p:txBody>
          <a:bodyPr>
            <a:spAutoFit/>
          </a:bodyPr>
          <a:lstStyle/>
          <a:p>
            <a:pPr lvl="0"/>
            <a:r>
              <a:rPr lang="zh-CN" altLang="en-US" sz="3600" dirty="0">
                <a:solidFill>
                  <a:srgbClr val="C00000"/>
                </a:solidFill>
                <a:latin typeface="站酷快乐体2016修订版" panose="02010600030101010101" charset="-122"/>
                <a:ea typeface="站酷快乐体2016修订版" panose="02010600030101010101" charset="-122"/>
                <a:cs typeface="站酷快乐体2016修订版" panose="02010600030101010101" charset="-122"/>
              </a:rPr>
              <a:t>前有堵截</a:t>
            </a:r>
            <a:r>
              <a:rPr lang="en-US" altLang="zh-CN" sz="3600" dirty="0">
                <a:solidFill>
                  <a:srgbClr val="C00000"/>
                </a:solidFill>
                <a:latin typeface="站酷快乐体2016修订版" panose="02010600030101010101" charset="-122"/>
                <a:ea typeface="站酷快乐体2016修订版" panose="02010600030101010101" charset="-122"/>
                <a:cs typeface="站酷快乐体2016修订版" panose="02010600030101010101" charset="-122"/>
              </a:rPr>
              <a:t>,</a:t>
            </a:r>
            <a:r>
              <a:rPr lang="zh-CN" altLang="en-US" sz="3600" dirty="0">
                <a:solidFill>
                  <a:srgbClr val="C00000"/>
                </a:solidFill>
                <a:latin typeface="站酷快乐体2016修订版" panose="02010600030101010101" charset="-122"/>
                <a:ea typeface="站酷快乐体2016修订版" panose="02010600030101010101" charset="-122"/>
                <a:cs typeface="站酷快乐体2016修订版" panose="02010600030101010101" charset="-122"/>
              </a:rPr>
              <a:t>后有追兵</a:t>
            </a:r>
            <a:r>
              <a:rPr lang="en-US" altLang="zh-CN" sz="3600" dirty="0">
                <a:solidFill>
                  <a:srgbClr val="C00000"/>
                </a:solidFill>
                <a:latin typeface="站酷快乐体2016修订版" panose="02010600030101010101" charset="-122"/>
                <a:ea typeface="站酷快乐体2016修订版" panose="02010600030101010101" charset="-122"/>
                <a:cs typeface="站酷快乐体2016修订版" panose="02010600030101010101" charset="-122"/>
              </a:rPr>
              <a:t>,</a:t>
            </a:r>
            <a:r>
              <a:rPr lang="zh-CN" altLang="en-US" sz="3600" dirty="0">
                <a:solidFill>
                  <a:srgbClr val="C00000"/>
                </a:solidFill>
                <a:latin typeface="站酷快乐体2016修订版" panose="02010600030101010101" charset="-122"/>
                <a:ea typeface="站酷快乐体2016修订版" panose="02010600030101010101" charset="-122"/>
                <a:cs typeface="站酷快乐体2016修订版" panose="02010600030101010101" charset="-122"/>
              </a:rPr>
              <a:t>你能做的只有奔跑</a:t>
            </a:r>
          </a:p>
        </p:txBody>
      </p:sp>
      <p:pic>
        <p:nvPicPr>
          <p:cNvPr id="7" name="图片 6" descr="rush-6"/>
          <p:cNvPicPr>
            <a:picLocks noChangeAspect="1"/>
          </p:cNvPicPr>
          <p:nvPr/>
        </p:nvPicPr>
        <p:blipFill>
          <a:blip r:embed="rId5"/>
          <a:stretch>
            <a:fillRect/>
          </a:stretch>
        </p:blipFill>
        <p:spPr>
          <a:xfrm>
            <a:off x="135255" y="1494155"/>
            <a:ext cx="3926840" cy="5363845"/>
          </a:xfrm>
          <a:prstGeom prst="rect">
            <a:avLst/>
          </a:prstGeom>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amond(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amond(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P spid="3"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1621790" y="1059815"/>
            <a:ext cx="3230880" cy="706755"/>
          </a:xfrm>
          <a:prstGeom prst="rect">
            <a:avLst/>
          </a:prstGeom>
          <a:noFill/>
        </p:spPr>
        <p:txBody>
          <a:bodyPr wrap="none" rtlCol="0" anchor="t">
            <a:spAutoFit/>
          </a:bodyPr>
          <a:lstStyle/>
          <a:p>
            <a:pPr lvl="0" algn="ctr">
              <a:spcBef>
                <a:spcPct val="0"/>
              </a:spcBef>
            </a:pPr>
            <a:r>
              <a:rPr lang="zh-CN" altLang="en-US" sz="4000">
                <a:solidFill>
                  <a:srgbClr val="C00000"/>
                </a:solidFill>
                <a:latin typeface="站酷快乐体2016修订版" panose="02010600030101010101" charset="-122"/>
                <a:ea typeface="站酷快乐体2016修订版" panose="02010600030101010101" charset="-122"/>
                <a:sym typeface="+mn-ea"/>
              </a:rPr>
              <a:t>本次班会总结</a:t>
            </a:r>
            <a:endParaRPr kumimoji="1" lang="zh-CN" altLang="en-US" sz="4000" kern="0" noProof="0" dirty="0">
              <a:ln w="9525" cap="flat" cmpd="sng">
                <a:noFill/>
                <a:prstDash val="solid"/>
                <a:headEnd type="none" w="med" len="med"/>
                <a:tailEnd type="none" w="med" len="med"/>
              </a:ln>
              <a:solidFill>
                <a:srgbClr val="C00000"/>
              </a:solidFill>
              <a:effectLst/>
              <a:latin typeface="站酷快乐体2016修订版" panose="02010600030101010101" charset="-122"/>
              <a:ea typeface="站酷快乐体2016修订版" panose="02010600030101010101" charset="-122"/>
              <a:cs typeface="站酷快乐体2016修订版" panose="02010600030101010101" charset="-122"/>
              <a:sym typeface="+mn-ea"/>
            </a:endParaRP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52" y="937307"/>
            <a:ext cx="1135723" cy="829408"/>
          </a:xfrm>
          <a:prstGeom prst="rect">
            <a:avLst/>
          </a:prstGeom>
          <a:effectLst>
            <a:outerShdw blurRad="50800" dist="38100" dir="2700000" algn="tl" rotWithShape="0">
              <a:prstClr val="black">
                <a:alpha val="40000"/>
              </a:prstClr>
            </a:outerShdw>
          </a:effectLst>
        </p:spPr>
      </p:pic>
      <p:grpSp>
        <p:nvGrpSpPr>
          <p:cNvPr id="20" name="组合 19"/>
          <p:cNvGrpSpPr/>
          <p:nvPr/>
        </p:nvGrpSpPr>
        <p:grpSpPr>
          <a:xfrm>
            <a:off x="1675560" y="1981890"/>
            <a:ext cx="8841105" cy="4486275"/>
            <a:chOff x="1675560" y="657280"/>
            <a:chExt cx="8841105" cy="4486275"/>
          </a:xfrm>
        </p:grpSpPr>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5560" y="657280"/>
              <a:ext cx="8841105" cy="4486275"/>
            </a:xfrm>
            <a:prstGeom prst="rect">
              <a:avLst/>
            </a:prstGeom>
          </p:spPr>
        </p:pic>
        <p:sp>
          <p:nvSpPr>
            <p:cNvPr id="10" name="矩形 9"/>
            <p:cNvSpPr/>
            <p:nvPr/>
          </p:nvSpPr>
          <p:spPr>
            <a:xfrm>
              <a:off x="1965206" y="1239688"/>
              <a:ext cx="2697480" cy="368300"/>
            </a:xfrm>
            <a:prstGeom prst="rect">
              <a:avLst/>
            </a:prstGeom>
          </p:spPr>
          <p:txBody>
            <a:bodyPr wrap="none">
              <a:spAutoFit/>
            </a:bodyPr>
            <a:lstStyle/>
            <a:p>
              <a:pPr lvl="0" algn="just">
                <a:buClrTx/>
              </a:pPr>
              <a:r>
                <a:rPr lang="zh-CN" altLang="en-US">
                  <a:solidFill>
                    <a:srgbClr val="C91731"/>
                  </a:solidFill>
                  <a:latin typeface="思源黑体 CN Normal" panose="020B0400000000000000" charset="-122"/>
                  <a:ea typeface="思源黑体 CN Normal" panose="020B0400000000000000" charset="-122"/>
                </a:rPr>
                <a:t>明确目标</a:t>
              </a:r>
              <a:r>
                <a:rPr lang="zh-CN" altLang="en-US">
                  <a:latin typeface="思源黑体 CN Normal" panose="020B0400000000000000" charset="-122"/>
                  <a:ea typeface="思源黑体 CN Normal" panose="020B0400000000000000" charset="-122"/>
                </a:rPr>
                <a:t>：争当优秀集体</a:t>
              </a:r>
            </a:p>
          </p:txBody>
        </p:sp>
        <p:sp>
          <p:nvSpPr>
            <p:cNvPr id="12" name="矩形 11"/>
            <p:cNvSpPr/>
            <p:nvPr/>
          </p:nvSpPr>
          <p:spPr>
            <a:xfrm>
              <a:off x="1952033" y="2002650"/>
              <a:ext cx="3877985" cy="369332"/>
            </a:xfrm>
            <a:prstGeom prst="rect">
              <a:avLst/>
            </a:prstGeom>
          </p:spPr>
          <p:txBody>
            <a:bodyPr wrap="none">
              <a:spAutoFit/>
            </a:bodyPr>
            <a:lstStyle/>
            <a:p>
              <a:r>
                <a:rPr lang="zh-CN" altLang="en-US">
                  <a:solidFill>
                    <a:srgbClr val="C91731"/>
                  </a:solidFill>
                  <a:latin typeface="思源黑体 CN Normal" panose="020B0400000000000000" charset="-122"/>
                  <a:ea typeface="思源黑体 CN Normal" panose="020B0400000000000000" charset="-122"/>
                </a:rPr>
                <a:t>培养二风：</a:t>
              </a:r>
              <a:r>
                <a:rPr lang="zh-CN" altLang="en-US">
                  <a:latin typeface="思源黑体 CN Normal" panose="020B0400000000000000" charset="-122"/>
                  <a:ea typeface="思源黑体 CN Normal" panose="020B0400000000000000" charset="-122"/>
                </a:rPr>
                <a:t>优良的班风、浓厚的学风</a:t>
              </a:r>
            </a:p>
          </p:txBody>
        </p:sp>
        <p:sp>
          <p:nvSpPr>
            <p:cNvPr id="13" name="矩形 12"/>
            <p:cNvSpPr/>
            <p:nvPr/>
          </p:nvSpPr>
          <p:spPr>
            <a:xfrm>
              <a:off x="1952033" y="2748921"/>
              <a:ext cx="3877985" cy="369332"/>
            </a:xfrm>
            <a:prstGeom prst="rect">
              <a:avLst/>
            </a:prstGeom>
          </p:spPr>
          <p:txBody>
            <a:bodyPr wrap="none">
              <a:spAutoFit/>
            </a:bodyPr>
            <a:lstStyle/>
            <a:p>
              <a:pPr lvl="0" algn="just">
                <a:buClrTx/>
              </a:pPr>
              <a:r>
                <a:rPr lang="zh-CN" altLang="en-US">
                  <a:solidFill>
                    <a:srgbClr val="C91731"/>
                  </a:solidFill>
                  <a:latin typeface="思源黑体 CN Normal" panose="020B0400000000000000" charset="-122"/>
                  <a:ea typeface="思源黑体 CN Normal" panose="020B0400000000000000" charset="-122"/>
                </a:rPr>
                <a:t>树立三感</a:t>
              </a:r>
              <a:r>
                <a:rPr lang="zh-CN" altLang="en-US">
                  <a:latin typeface="思源黑体 CN Normal" panose="020B0400000000000000" charset="-122"/>
                  <a:ea typeface="思源黑体 CN Normal" panose="020B0400000000000000" charset="-122"/>
                </a:rPr>
                <a:t>：荣誉感、责任感、竞争感</a:t>
              </a:r>
            </a:p>
          </p:txBody>
        </p:sp>
        <p:sp>
          <p:nvSpPr>
            <p:cNvPr id="14" name="矩形 13"/>
            <p:cNvSpPr/>
            <p:nvPr/>
          </p:nvSpPr>
          <p:spPr>
            <a:xfrm>
              <a:off x="1952033" y="3495192"/>
              <a:ext cx="1248367" cy="369332"/>
            </a:xfrm>
            <a:prstGeom prst="rect">
              <a:avLst/>
            </a:prstGeom>
          </p:spPr>
          <p:txBody>
            <a:bodyPr wrap="square">
              <a:spAutoFit/>
            </a:bodyPr>
            <a:lstStyle/>
            <a:p>
              <a:r>
                <a:rPr lang="zh-CN" altLang="en-US">
                  <a:solidFill>
                    <a:srgbClr val="C91731"/>
                  </a:solidFill>
                  <a:latin typeface="思源黑体 CN Normal" panose="020B0400000000000000" charset="-122"/>
                  <a:ea typeface="思源黑体 CN Normal" panose="020B0400000000000000" charset="-122"/>
                </a:rPr>
                <a:t>四有四严</a:t>
              </a:r>
              <a:r>
                <a:rPr lang="zh-CN" altLang="en-US">
                  <a:latin typeface="思源黑体 CN Normal" panose="020B0400000000000000" charset="-122"/>
                  <a:ea typeface="思源黑体 CN Normal" panose="020B0400000000000000" charset="-122"/>
                </a:rPr>
                <a:t>：</a:t>
              </a:r>
            </a:p>
          </p:txBody>
        </p:sp>
        <p:sp>
          <p:nvSpPr>
            <p:cNvPr id="15" name="矩形 14"/>
            <p:cNvSpPr/>
            <p:nvPr/>
          </p:nvSpPr>
          <p:spPr>
            <a:xfrm>
              <a:off x="6436111" y="1239688"/>
              <a:ext cx="3877985" cy="1754326"/>
            </a:xfrm>
            <a:prstGeom prst="rect">
              <a:avLst/>
            </a:prstGeom>
          </p:spPr>
          <p:txBody>
            <a:bodyPr wrap="square">
              <a:spAutoFit/>
            </a:bodyPr>
            <a:lstStyle/>
            <a:p>
              <a:pPr lvl="0" algn="just"/>
              <a:r>
                <a:rPr lang="zh-CN" altLang="en-US">
                  <a:solidFill>
                    <a:srgbClr val="C91731"/>
                  </a:solidFill>
                  <a:latin typeface="思源黑体 CN Normal" panose="020B0400000000000000" charset="-122"/>
                  <a:ea typeface="思源黑体 CN Normal" panose="020B0400000000000000" charset="-122"/>
                </a:rPr>
                <a:t>五字班训</a:t>
              </a:r>
              <a:r>
                <a:rPr lang="zh-CN" altLang="en-US">
                  <a:latin typeface="思源黑体 CN Normal" panose="020B0400000000000000" charset="-122"/>
                  <a:ea typeface="思源黑体 CN Normal" panose="020B0400000000000000" charset="-122"/>
                </a:rPr>
                <a:t>：</a:t>
              </a:r>
              <a:endParaRPr lang="en-US" altLang="zh-CN">
                <a:latin typeface="思源黑体 CN Normal" panose="020B0400000000000000" charset="-122"/>
                <a:ea typeface="思源黑体 CN Normal" panose="020B0400000000000000" charset="-122"/>
              </a:endParaRPr>
            </a:p>
            <a:p>
              <a:pPr lvl="0" algn="just"/>
              <a:r>
                <a:rPr lang="zh-CN" altLang="en-US">
                  <a:latin typeface="思源黑体 CN Normal" panose="020B0400000000000000" charset="-122"/>
                  <a:ea typeface="思源黑体 CN Normal" panose="020B0400000000000000" charset="-122"/>
                </a:rPr>
                <a:t>敬：尊敬老师、尊敬父母、尊敬同学</a:t>
              </a:r>
            </a:p>
            <a:p>
              <a:pPr lvl="0" algn="just"/>
              <a:r>
                <a:rPr lang="zh-CN" altLang="en-US">
                  <a:latin typeface="思源黑体 CN Normal" panose="020B0400000000000000" charset="-122"/>
                  <a:ea typeface="思源黑体 CN Normal" panose="020B0400000000000000" charset="-122"/>
                </a:rPr>
                <a:t>竞：开展竞赛、比学赶帮、力争上游</a:t>
              </a:r>
            </a:p>
            <a:p>
              <a:pPr lvl="0" algn="just"/>
              <a:r>
                <a:rPr lang="zh-CN" altLang="en-US">
                  <a:latin typeface="思源黑体 CN Normal" panose="020B0400000000000000" charset="-122"/>
                  <a:ea typeface="思源黑体 CN Normal" panose="020B0400000000000000" charset="-122"/>
                </a:rPr>
                <a:t>静：安心安静、遵规守纪、专心学习</a:t>
              </a:r>
            </a:p>
            <a:p>
              <a:pPr lvl="0" algn="just"/>
              <a:r>
                <a:rPr lang="zh-CN" altLang="en-US">
                  <a:latin typeface="思源黑体 CN Normal" panose="020B0400000000000000" charset="-122"/>
                  <a:ea typeface="思源黑体 CN Normal" panose="020B0400000000000000" charset="-122"/>
                </a:rPr>
                <a:t>净：环境卫生、衣着整洁、言行文明</a:t>
              </a:r>
            </a:p>
            <a:p>
              <a:pPr lvl="0" algn="just"/>
              <a:r>
                <a:rPr lang="zh-CN" altLang="en-US">
                  <a:latin typeface="思源黑体 CN Normal" panose="020B0400000000000000" charset="-122"/>
                  <a:ea typeface="思源黑体 CN Normal" panose="020B0400000000000000" charset="-122"/>
                </a:rPr>
                <a:t>晶：全面发展、保持全优、合格成才</a:t>
              </a:r>
            </a:p>
          </p:txBody>
        </p:sp>
        <p:grpSp>
          <p:nvGrpSpPr>
            <p:cNvPr id="18" name="组合 17"/>
            <p:cNvGrpSpPr/>
            <p:nvPr/>
          </p:nvGrpSpPr>
          <p:grpSpPr>
            <a:xfrm>
              <a:off x="6436111" y="3460061"/>
              <a:ext cx="3803856" cy="923330"/>
              <a:chOff x="6436111" y="3460061"/>
              <a:chExt cx="3803856" cy="923330"/>
            </a:xfrm>
          </p:grpSpPr>
          <p:sp>
            <p:nvSpPr>
              <p:cNvPr id="17" name="矩形 16"/>
              <p:cNvSpPr/>
              <p:nvPr/>
            </p:nvSpPr>
            <p:spPr>
              <a:xfrm>
                <a:off x="6436111" y="3460061"/>
                <a:ext cx="1582474" cy="369332"/>
              </a:xfrm>
              <a:prstGeom prst="rect">
                <a:avLst/>
              </a:prstGeom>
            </p:spPr>
            <p:txBody>
              <a:bodyPr wrap="square">
                <a:spAutoFit/>
              </a:bodyPr>
              <a:lstStyle/>
              <a:p>
                <a:pPr algn="just"/>
                <a:r>
                  <a:rPr lang="zh-CN" altLang="en-US">
                    <a:solidFill>
                      <a:srgbClr val="C91731"/>
                    </a:solidFill>
                    <a:latin typeface="思源黑体 CN Normal" panose="020B0400000000000000" charset="-122"/>
                    <a:ea typeface="思源黑体 CN Normal" panose="020B0400000000000000" charset="-122"/>
                  </a:rPr>
                  <a:t>提高六能力</a:t>
                </a:r>
                <a:r>
                  <a:rPr lang="zh-CN" altLang="en-US">
                    <a:latin typeface="思源黑体 CN Normal" panose="020B0400000000000000" charset="-122"/>
                    <a:ea typeface="思源黑体 CN Normal" panose="020B0400000000000000" charset="-122"/>
                  </a:rPr>
                  <a:t>：</a:t>
                </a:r>
              </a:p>
            </p:txBody>
          </p:sp>
          <p:sp>
            <p:nvSpPr>
              <p:cNvPr id="19" name="矩形 18"/>
              <p:cNvSpPr/>
              <p:nvPr/>
            </p:nvSpPr>
            <p:spPr>
              <a:xfrm>
                <a:off x="7847914" y="3460061"/>
                <a:ext cx="2392053" cy="923330"/>
              </a:xfrm>
              <a:prstGeom prst="rect">
                <a:avLst/>
              </a:prstGeom>
            </p:spPr>
            <p:txBody>
              <a:bodyPr wrap="square">
                <a:spAutoFit/>
              </a:bodyPr>
              <a:lstStyle/>
              <a:p>
                <a:pPr algn="just"/>
                <a:r>
                  <a:rPr lang="zh-CN" altLang="en-US">
                    <a:latin typeface="思源黑体 CN Normal" panose="020B0400000000000000" charset="-122"/>
                    <a:ea typeface="思源黑体 CN Normal" panose="020B0400000000000000" charset="-122"/>
                  </a:rPr>
                  <a:t>自学能力、记忆能力、想象能力、组织能力、表达能力、创造能力</a:t>
                </a:r>
              </a:p>
            </p:txBody>
          </p:sp>
        </p:grpSp>
        <p:sp>
          <p:nvSpPr>
            <p:cNvPr id="21" name="矩形 20"/>
            <p:cNvSpPr/>
            <p:nvPr/>
          </p:nvSpPr>
          <p:spPr>
            <a:xfrm>
              <a:off x="3118339" y="3495192"/>
              <a:ext cx="2637551" cy="1208693"/>
            </a:xfrm>
            <a:prstGeom prst="rect">
              <a:avLst/>
            </a:prstGeom>
          </p:spPr>
          <p:txBody>
            <a:bodyPr wrap="square">
              <a:spAutoFit/>
            </a:bodyPr>
            <a:lstStyle/>
            <a:p>
              <a:pPr algn="just"/>
              <a:r>
                <a:rPr lang="zh-CN" altLang="en-US">
                  <a:latin typeface="思源黑体 CN Normal" panose="020B0400000000000000" charset="-122"/>
                  <a:ea typeface="思源黑体 CN Normal" panose="020B0400000000000000" charset="-122"/>
                </a:rPr>
                <a:t>有理想、有道德、有文化、有纪律、严格要求、严格训练、严格管理、严格把关</a:t>
              </a:r>
            </a:p>
          </p:txBody>
        </p:sp>
      </p:gr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1621790" y="1059815"/>
            <a:ext cx="3230880" cy="706755"/>
          </a:xfrm>
          <a:prstGeom prst="rect">
            <a:avLst/>
          </a:prstGeom>
          <a:noFill/>
        </p:spPr>
        <p:txBody>
          <a:bodyPr wrap="none" rtlCol="0" anchor="t">
            <a:spAutoFit/>
          </a:bodyPr>
          <a:lstStyle/>
          <a:p>
            <a:pPr lvl="0" algn="ctr">
              <a:spcBef>
                <a:spcPct val="0"/>
              </a:spcBef>
            </a:pPr>
            <a:r>
              <a:rPr lang="zh-CN" altLang="en-US" sz="4000">
                <a:solidFill>
                  <a:srgbClr val="C00000"/>
                </a:solidFill>
                <a:latin typeface="站酷快乐体2016修订版" panose="02010600030101010101" charset="-122"/>
                <a:ea typeface="站酷快乐体2016修订版" panose="02010600030101010101" charset="-122"/>
                <a:sym typeface="+mn-ea"/>
              </a:rPr>
              <a:t>本次班会总结</a:t>
            </a:r>
            <a:endParaRPr kumimoji="1" lang="zh-CN" altLang="en-US" sz="4000" kern="0" noProof="0" dirty="0">
              <a:ln w="9525" cap="flat" cmpd="sng">
                <a:noFill/>
                <a:prstDash val="solid"/>
                <a:headEnd type="none" w="med" len="med"/>
                <a:tailEnd type="none" w="med" len="med"/>
              </a:ln>
              <a:solidFill>
                <a:srgbClr val="C00000"/>
              </a:solidFill>
              <a:effectLst/>
              <a:latin typeface="站酷快乐体2016修订版" panose="02010600030101010101" charset="-122"/>
              <a:ea typeface="站酷快乐体2016修订版" panose="02010600030101010101" charset="-122"/>
              <a:cs typeface="站酷快乐体2016修订版" panose="02010600030101010101" charset="-122"/>
              <a:sym typeface="+mn-ea"/>
            </a:endParaRP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52" y="937307"/>
            <a:ext cx="1135723" cy="829408"/>
          </a:xfrm>
          <a:prstGeom prst="rect">
            <a:avLst/>
          </a:prstGeom>
          <a:effectLst>
            <a:outerShdw blurRad="50800" dist="38100" dir="2700000" algn="tl" rotWithShape="0">
              <a:prstClr val="black">
                <a:alpha val="40000"/>
              </a:prstClr>
            </a:outerShdw>
          </a:effectLst>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5765" y="1981835"/>
            <a:ext cx="8841105" cy="4486275"/>
          </a:xfrm>
          <a:prstGeom prst="rect">
            <a:avLst/>
          </a:prstGeom>
        </p:spPr>
      </p:pic>
      <p:sp>
        <p:nvSpPr>
          <p:cNvPr id="2" name="矩形 1"/>
          <p:cNvSpPr/>
          <p:nvPr/>
        </p:nvSpPr>
        <p:spPr>
          <a:xfrm>
            <a:off x="1975338" y="2519757"/>
            <a:ext cx="1488831" cy="368300"/>
          </a:xfrm>
          <a:prstGeom prst="rect">
            <a:avLst/>
          </a:prstGeom>
        </p:spPr>
        <p:txBody>
          <a:bodyPr wrap="square">
            <a:spAutoFit/>
          </a:bodyPr>
          <a:lstStyle/>
          <a:p>
            <a:pPr lvl="0">
              <a:buClrTx/>
            </a:pPr>
            <a:r>
              <a:rPr lang="zh-CN" altLang="en-US">
                <a:solidFill>
                  <a:srgbClr val="C91731"/>
                </a:solidFill>
                <a:latin typeface="思源黑体 CN Normal" panose="020B0400000000000000" charset="-122"/>
                <a:ea typeface="思源黑体 CN Normal" panose="020B0400000000000000" charset="-122"/>
              </a:rPr>
              <a:t>学习七认真</a:t>
            </a:r>
            <a:r>
              <a:rPr lang="zh-CN" altLang="en-US">
                <a:latin typeface="思源黑体 CN Normal" panose="020B0400000000000000" charset="-122"/>
                <a:ea typeface="思源黑体 CN Normal" panose="020B0400000000000000" charset="-122"/>
              </a:rPr>
              <a:t>：</a:t>
            </a:r>
            <a:endParaRPr lang="en-US" altLang="zh-CN">
              <a:latin typeface="思源黑体 CN Normal" panose="020B0400000000000000" charset="-122"/>
              <a:ea typeface="思源黑体 CN Normal" panose="020B0400000000000000" charset="-122"/>
            </a:endParaRPr>
          </a:p>
        </p:txBody>
      </p:sp>
      <p:sp>
        <p:nvSpPr>
          <p:cNvPr id="16" name="矩形 15"/>
          <p:cNvSpPr/>
          <p:nvPr/>
        </p:nvSpPr>
        <p:spPr>
          <a:xfrm>
            <a:off x="3305908" y="2519756"/>
            <a:ext cx="2523392" cy="1516743"/>
          </a:xfrm>
          <a:prstGeom prst="rect">
            <a:avLst/>
          </a:prstGeom>
        </p:spPr>
        <p:txBody>
          <a:bodyPr wrap="square">
            <a:spAutoFit/>
          </a:bodyPr>
          <a:lstStyle/>
          <a:p>
            <a:r>
              <a:rPr lang="zh-CN" altLang="en-US">
                <a:latin typeface="思源黑体 CN Normal" panose="020B0400000000000000" charset="-122"/>
                <a:ea typeface="思源黑体 CN Normal" panose="020B0400000000000000" charset="-122"/>
              </a:rPr>
              <a:t>学习态度认真、课前预习认真、课中听讲认真、课后作业认真、笔记书写认真、消化巩固认真、测验考核认真。</a:t>
            </a:r>
          </a:p>
        </p:txBody>
      </p:sp>
      <p:sp>
        <p:nvSpPr>
          <p:cNvPr id="3" name="矩形 2"/>
          <p:cNvSpPr/>
          <p:nvPr/>
        </p:nvSpPr>
        <p:spPr>
          <a:xfrm>
            <a:off x="1975338" y="4449602"/>
            <a:ext cx="1260231" cy="369332"/>
          </a:xfrm>
          <a:prstGeom prst="rect">
            <a:avLst/>
          </a:prstGeom>
        </p:spPr>
        <p:txBody>
          <a:bodyPr wrap="square">
            <a:spAutoFit/>
          </a:bodyPr>
          <a:lstStyle/>
          <a:p>
            <a:r>
              <a:rPr lang="zh-CN" altLang="en-US">
                <a:solidFill>
                  <a:srgbClr val="C91731"/>
                </a:solidFill>
                <a:latin typeface="思源黑体 CN Normal" panose="020B0400000000000000" charset="-122"/>
                <a:ea typeface="思源黑体 CN Normal" panose="020B0400000000000000" charset="-122"/>
              </a:rPr>
              <a:t>常规八戒</a:t>
            </a:r>
            <a:r>
              <a:rPr lang="zh-CN" altLang="en-US">
                <a:latin typeface="思源黑体 CN Normal" panose="020B0400000000000000" charset="-122"/>
                <a:ea typeface="思源黑体 CN Normal" panose="020B0400000000000000" charset="-122"/>
              </a:rPr>
              <a:t>：</a:t>
            </a:r>
          </a:p>
        </p:txBody>
      </p:sp>
      <p:sp>
        <p:nvSpPr>
          <p:cNvPr id="4" name="矩形 3"/>
          <p:cNvSpPr/>
          <p:nvPr/>
        </p:nvSpPr>
        <p:spPr>
          <a:xfrm>
            <a:off x="3305908" y="4449602"/>
            <a:ext cx="2523392" cy="923330"/>
          </a:xfrm>
          <a:prstGeom prst="rect">
            <a:avLst/>
          </a:prstGeom>
        </p:spPr>
        <p:txBody>
          <a:bodyPr wrap="square">
            <a:spAutoFit/>
          </a:bodyPr>
          <a:lstStyle/>
          <a:p>
            <a:r>
              <a:rPr lang="zh-CN" altLang="en-US">
                <a:latin typeface="思源黑体 CN Normal" panose="020B0400000000000000" charset="-122"/>
                <a:ea typeface="思源黑体 CN Normal" panose="020B0400000000000000" charset="-122"/>
              </a:rPr>
              <a:t>戒骄、戒躁、戒懒、戒散、戒狂、戒混、戒脏、戒乱</a:t>
            </a:r>
          </a:p>
        </p:txBody>
      </p:sp>
      <p:sp>
        <p:nvSpPr>
          <p:cNvPr id="5" name="矩形 4"/>
          <p:cNvSpPr/>
          <p:nvPr/>
        </p:nvSpPr>
        <p:spPr>
          <a:xfrm>
            <a:off x="6466957" y="2506498"/>
            <a:ext cx="1385825" cy="369332"/>
          </a:xfrm>
          <a:prstGeom prst="rect">
            <a:avLst/>
          </a:prstGeom>
        </p:spPr>
        <p:txBody>
          <a:bodyPr wrap="square">
            <a:spAutoFit/>
          </a:bodyPr>
          <a:lstStyle/>
          <a:p>
            <a:pPr lvl="0"/>
            <a:r>
              <a:rPr lang="zh-CN" altLang="en-US">
                <a:solidFill>
                  <a:srgbClr val="C91731"/>
                </a:solidFill>
                <a:latin typeface="思源黑体 CN Normal" panose="020B0400000000000000" charset="-122"/>
                <a:ea typeface="思源黑体 CN Normal" panose="020B0400000000000000" charset="-122"/>
                <a:cs typeface="思源黑体 CN Normal" panose="020B0400000000000000" charset="-122"/>
              </a:rPr>
              <a:t>九不言行 </a:t>
            </a:r>
            <a:r>
              <a:rPr lang="zh-CN" altLang="en-US">
                <a:latin typeface="思源黑体 CN Normal" panose="020B0400000000000000" charset="-122"/>
                <a:ea typeface="思源黑体 CN Normal" panose="020B0400000000000000" charset="-122"/>
                <a:cs typeface="思源黑体 CN Normal" panose="020B0400000000000000" charset="-122"/>
              </a:rPr>
              <a:t>：</a:t>
            </a:r>
            <a:endParaRPr lang="en-US" altLang="zh-CN">
              <a:latin typeface="思源黑体 CN Normal" panose="020B0400000000000000" charset="-122"/>
              <a:ea typeface="思源黑体 CN Normal" panose="020B0400000000000000" charset="-122"/>
              <a:cs typeface="思源黑体 CN Normal" panose="020B0400000000000000" charset="-122"/>
            </a:endParaRPr>
          </a:p>
        </p:txBody>
      </p:sp>
      <p:sp>
        <p:nvSpPr>
          <p:cNvPr id="6" name="矩形 5"/>
          <p:cNvSpPr/>
          <p:nvPr/>
        </p:nvSpPr>
        <p:spPr>
          <a:xfrm>
            <a:off x="7692439" y="2519756"/>
            <a:ext cx="2523392" cy="1754326"/>
          </a:xfrm>
          <a:prstGeom prst="rect">
            <a:avLst/>
          </a:prstGeom>
        </p:spPr>
        <p:txBody>
          <a:bodyPr wrap="square">
            <a:spAutoFit/>
          </a:bodyPr>
          <a:lstStyle/>
          <a:p>
            <a:pPr algn="just"/>
            <a:r>
              <a:rPr lang="zh-CN" altLang="en-US">
                <a:latin typeface="思源黑体 CN Normal" panose="020B0400000000000000" charset="-122"/>
                <a:ea typeface="思源黑体 CN Normal" panose="020B0400000000000000" charset="-122"/>
              </a:rPr>
              <a:t>不出口骂人、不动手打人、不损坏公物、不迟到早退、不无故旷课、不追逐打闹、不看有害书画影视、不贪玩误学、不作业马虎。</a:t>
            </a:r>
          </a:p>
        </p:txBody>
      </p:sp>
      <p:sp>
        <p:nvSpPr>
          <p:cNvPr id="22" name="矩形 21"/>
          <p:cNvSpPr/>
          <p:nvPr/>
        </p:nvSpPr>
        <p:spPr>
          <a:xfrm>
            <a:off x="6466956" y="4766017"/>
            <a:ext cx="1385825" cy="369332"/>
          </a:xfrm>
          <a:prstGeom prst="rect">
            <a:avLst/>
          </a:prstGeom>
        </p:spPr>
        <p:txBody>
          <a:bodyPr wrap="square">
            <a:spAutoFit/>
          </a:bodyPr>
          <a:lstStyle/>
          <a:p>
            <a:pPr lvl="0"/>
            <a:r>
              <a:rPr lang="zh-CN" altLang="en-US">
                <a:solidFill>
                  <a:srgbClr val="C91731"/>
                </a:solidFill>
                <a:latin typeface="思源黑体 CN Normal" panose="020B0400000000000000" charset="-122"/>
                <a:ea typeface="思源黑体 CN Normal" panose="020B0400000000000000" charset="-122"/>
              </a:rPr>
              <a:t>十自要求</a:t>
            </a:r>
            <a:r>
              <a:rPr lang="zh-CN" altLang="en-US">
                <a:latin typeface="思源黑体 CN Normal" panose="020B0400000000000000" charset="-122"/>
                <a:ea typeface="思源黑体 CN Normal" panose="020B0400000000000000" charset="-122"/>
              </a:rPr>
              <a:t>：</a:t>
            </a:r>
            <a:endParaRPr lang="zh-CN" altLang="en-US" dirty="0">
              <a:latin typeface="思源黑体 CN Normal" panose="020B0400000000000000" charset="-122"/>
              <a:ea typeface="思源黑体 CN Normal" panose="020B0400000000000000" charset="-122"/>
            </a:endParaRPr>
          </a:p>
        </p:txBody>
      </p:sp>
      <p:sp>
        <p:nvSpPr>
          <p:cNvPr id="23" name="矩形 22"/>
          <p:cNvSpPr/>
          <p:nvPr/>
        </p:nvSpPr>
        <p:spPr>
          <a:xfrm>
            <a:off x="7718601" y="4766017"/>
            <a:ext cx="2523392" cy="923330"/>
          </a:xfrm>
          <a:prstGeom prst="rect">
            <a:avLst/>
          </a:prstGeom>
        </p:spPr>
        <p:txBody>
          <a:bodyPr wrap="square">
            <a:spAutoFit/>
          </a:bodyPr>
          <a:lstStyle/>
          <a:p>
            <a:r>
              <a:rPr lang="zh-CN" altLang="en-US">
                <a:latin typeface="思源黑体 CN Normal" panose="020B0400000000000000" charset="-122"/>
                <a:ea typeface="思源黑体 CN Normal" panose="020B0400000000000000" charset="-122"/>
              </a:rPr>
              <a:t>自尊、自爱、自重、自信、自强、自静、自觉、自学、自理、自立。</a:t>
            </a:r>
          </a:p>
        </p:txBody>
      </p:sp>
    </p:spTree>
    <p:custDataLst>
      <p:tags r:id="rId1"/>
    </p:custData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1527175" y="4294188"/>
            <a:ext cx="309880" cy="368300"/>
          </a:xfrm>
          <a:prstGeom prst="rect">
            <a:avLst/>
          </a:prstGeom>
          <a:noFill/>
          <a:ln w="9525">
            <a:noFill/>
          </a:ln>
        </p:spPr>
        <p:txBody>
          <a:bodyPr wrap="none" anchor="t">
            <a:spAutoFit/>
          </a:bodyPr>
          <a:lstStyle/>
          <a:p>
            <a:pPr lvl="0"/>
            <a:endParaRPr dirty="0">
              <a:latin typeface="站酷快乐体2016修订版" panose="02010600030101010101" charset="-122"/>
              <a:ea typeface="站酷快乐体2016修订版" panose="02010600030101010101" charset="-122"/>
            </a:endParaRPr>
          </a:p>
        </p:txBody>
      </p:sp>
      <p:sp>
        <p:nvSpPr>
          <p:cNvPr id="12" name="Text Box 8"/>
          <p:cNvSpPr txBox="1">
            <a:spLocks noChangeArrowheads="1"/>
          </p:cNvSpPr>
          <p:nvPr/>
        </p:nvSpPr>
        <p:spPr bwMode="auto">
          <a:xfrm>
            <a:off x="651517" y="2755225"/>
            <a:ext cx="5504163" cy="1463518"/>
          </a:xfrm>
          <a:prstGeom prst="rect">
            <a:avLst/>
          </a:prstGeom>
          <a:noFill/>
          <a:ln w="9525">
            <a:noFill/>
            <a:miter lim="800000"/>
          </a:ln>
          <a:effectLst/>
        </p:spPr>
        <p:txBody>
          <a:bodyPr wrap="square">
            <a:spAutoFit/>
          </a:bodyPr>
          <a:lstStyle/>
          <a:p>
            <a:pPr lvl="0" algn="ctr"/>
            <a:r>
              <a:rPr lang="zh-CN" altLang="en-US" sz="4400" dirty="0">
                <a:solidFill>
                  <a:srgbClr val="C91731"/>
                </a:solidFill>
                <a:latin typeface="站酷快乐体2016修订版" panose="02010600030101010101" charset="-122"/>
                <a:ea typeface="站酷快乐体2016修订版" panose="02010600030101010101" charset="-122"/>
                <a:cs typeface="站酷快乐体2016修订版" panose="02010600030101010101" charset="-122"/>
              </a:rPr>
              <a:t>每天进步一点点，       进步就是好学生。</a:t>
            </a:r>
          </a:p>
        </p:txBody>
      </p:sp>
      <p:pic>
        <p:nvPicPr>
          <p:cNvPr id="2" name="图片 1" descr="marginalia-downloading"/>
          <p:cNvPicPr>
            <a:picLocks noChangeAspect="1"/>
          </p:cNvPicPr>
          <p:nvPr/>
        </p:nvPicPr>
        <p:blipFill>
          <a:blip r:embed="rId5"/>
          <a:stretch>
            <a:fillRect/>
          </a:stretch>
        </p:blipFill>
        <p:spPr>
          <a:xfrm>
            <a:off x="6155690" y="1561465"/>
            <a:ext cx="5257165" cy="5139055"/>
          </a:xfrm>
          <a:prstGeom prst="rect">
            <a:avLst/>
          </a:prstGeom>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Effect transition="in" filter="wipe(left)">
                                      <p:cBhvr>
                                        <p:cTn id="7"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2452225" y="1472341"/>
            <a:ext cx="8377795" cy="4269234"/>
            <a:chOff x="1907102" y="1551472"/>
            <a:chExt cx="8377795" cy="4269234"/>
          </a:xfrm>
        </p:grpSpPr>
        <p:sp>
          <p:nvSpPr>
            <p:cNvPr id="4" name="任意多边形 10"/>
            <p:cNvSpPr/>
            <p:nvPr/>
          </p:nvSpPr>
          <p:spPr>
            <a:xfrm>
              <a:off x="1907102" y="1551472"/>
              <a:ext cx="8377795" cy="4269234"/>
            </a:xfrm>
            <a:custGeom>
              <a:avLst/>
              <a:gdLst>
                <a:gd name="connsiteX0" fmla="*/ 24331 w 9648855"/>
                <a:gd name="connsiteY0" fmla="*/ 388470 h 4916952"/>
                <a:gd name="connsiteX1" fmla="*/ 65274 w 9648855"/>
                <a:gd name="connsiteY1" fmla="*/ 2285509 h 4916952"/>
                <a:gd name="connsiteX2" fmla="*/ 106218 w 9648855"/>
                <a:gd name="connsiteY2" fmla="*/ 4100661 h 4916952"/>
                <a:gd name="connsiteX3" fmla="*/ 570242 w 9648855"/>
                <a:gd name="connsiteY3" fmla="*/ 4851288 h 4916952"/>
                <a:gd name="connsiteX4" fmla="*/ 1894074 w 9648855"/>
                <a:gd name="connsiteY4" fmla="*/ 4878584 h 4916952"/>
                <a:gd name="connsiteX5" fmla="*/ 7080224 w 9648855"/>
                <a:gd name="connsiteY5" fmla="*/ 4810345 h 4916952"/>
                <a:gd name="connsiteX6" fmla="*/ 9222922 w 9648855"/>
                <a:gd name="connsiteY6" fmla="*/ 4783049 h 4916952"/>
                <a:gd name="connsiteX7" fmla="*/ 9632355 w 9648855"/>
                <a:gd name="connsiteY7" fmla="*/ 4059718 h 4916952"/>
                <a:gd name="connsiteX8" fmla="*/ 9564116 w 9648855"/>
                <a:gd name="connsiteY8" fmla="*/ 1357461 h 4916952"/>
                <a:gd name="connsiteX9" fmla="*/ 9523173 w 9648855"/>
                <a:gd name="connsiteY9" fmla="*/ 170106 h 4916952"/>
                <a:gd name="connsiteX10" fmla="*/ 8554182 w 9648855"/>
                <a:gd name="connsiteY10" fmla="*/ 74572 h 4916952"/>
                <a:gd name="connsiteX11" fmla="*/ 5660857 w 9648855"/>
                <a:gd name="connsiteY11" fmla="*/ 60924 h 4916952"/>
                <a:gd name="connsiteX12" fmla="*/ 1812188 w 9648855"/>
                <a:gd name="connsiteY12" fmla="*/ 19981 h 4916952"/>
                <a:gd name="connsiteX13" fmla="*/ 474707 w 9648855"/>
                <a:gd name="connsiteY13" fmla="*/ 33629 h 4916952"/>
                <a:gd name="connsiteX14" fmla="*/ 24331 w 9648855"/>
                <a:gd name="connsiteY14" fmla="*/ 388470 h 491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48855" h="4916952">
                  <a:moveTo>
                    <a:pt x="24331" y="388470"/>
                  </a:moveTo>
                  <a:cubicBezTo>
                    <a:pt x="-43908" y="763783"/>
                    <a:pt x="51626" y="1666811"/>
                    <a:pt x="65274" y="2285509"/>
                  </a:cubicBezTo>
                  <a:cubicBezTo>
                    <a:pt x="78922" y="2904207"/>
                    <a:pt x="22057" y="3673031"/>
                    <a:pt x="106218" y="4100661"/>
                  </a:cubicBezTo>
                  <a:cubicBezTo>
                    <a:pt x="190379" y="4528291"/>
                    <a:pt x="272266" y="4721634"/>
                    <a:pt x="570242" y="4851288"/>
                  </a:cubicBezTo>
                  <a:cubicBezTo>
                    <a:pt x="868218" y="4980942"/>
                    <a:pt x="1894074" y="4878584"/>
                    <a:pt x="1894074" y="4878584"/>
                  </a:cubicBezTo>
                  <a:lnTo>
                    <a:pt x="7080224" y="4810345"/>
                  </a:lnTo>
                  <a:cubicBezTo>
                    <a:pt x="8301699" y="4794423"/>
                    <a:pt x="8797567" y="4908154"/>
                    <a:pt x="9222922" y="4783049"/>
                  </a:cubicBezTo>
                  <a:cubicBezTo>
                    <a:pt x="9648277" y="4657944"/>
                    <a:pt x="9575489" y="4630649"/>
                    <a:pt x="9632355" y="4059718"/>
                  </a:cubicBezTo>
                  <a:cubicBezTo>
                    <a:pt x="9689221" y="3488787"/>
                    <a:pt x="9582313" y="2005730"/>
                    <a:pt x="9564116" y="1357461"/>
                  </a:cubicBezTo>
                  <a:cubicBezTo>
                    <a:pt x="9545919" y="709192"/>
                    <a:pt x="9691495" y="383921"/>
                    <a:pt x="9523173" y="170106"/>
                  </a:cubicBezTo>
                  <a:cubicBezTo>
                    <a:pt x="9354851" y="-43709"/>
                    <a:pt x="9197901" y="92769"/>
                    <a:pt x="8554182" y="74572"/>
                  </a:cubicBezTo>
                  <a:cubicBezTo>
                    <a:pt x="7910463" y="56375"/>
                    <a:pt x="5660857" y="60924"/>
                    <a:pt x="5660857" y="60924"/>
                  </a:cubicBezTo>
                  <a:lnTo>
                    <a:pt x="1812188" y="19981"/>
                  </a:lnTo>
                  <a:cubicBezTo>
                    <a:pt x="947830" y="15432"/>
                    <a:pt x="765859" y="-30060"/>
                    <a:pt x="474707" y="33629"/>
                  </a:cubicBezTo>
                  <a:cubicBezTo>
                    <a:pt x="183555" y="97318"/>
                    <a:pt x="92570" y="13157"/>
                    <a:pt x="24331" y="38847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endParaRPr>
            </a:p>
          </p:txBody>
        </p:sp>
        <p:sp>
          <p:nvSpPr>
            <p:cNvPr id="8" name="矩形 7"/>
            <p:cNvSpPr/>
            <p:nvPr/>
          </p:nvSpPr>
          <p:spPr>
            <a:xfrm>
              <a:off x="2388798" y="2538965"/>
              <a:ext cx="7651285" cy="19380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noProof="0" dirty="0">
                  <a:ln>
                    <a:noFill/>
                  </a:ln>
                  <a:solidFill>
                    <a:schemeClr val="tx1"/>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         这是一个崭新的开始，经过一个暑假的蛰伏，伴随着一场清新的秋雨，我又回到美丽的 “大家庭”之中，看到和蔼的老师和亲切的同学，我的内心荡漾着温暖和兴奋。值此新学期之始，我向全体同学发出倡议，并与同学一起共勉！</a:t>
              </a:r>
            </a:p>
          </p:txBody>
        </p:sp>
      </p:gr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4" name="文本框 13"/>
          <p:cNvSpPr txBox="1"/>
          <p:nvPr/>
        </p:nvSpPr>
        <p:spPr>
          <a:xfrm>
            <a:off x="3769043" y="2251710"/>
            <a:ext cx="4653280" cy="1445260"/>
          </a:xfrm>
          <a:prstGeom prst="rect">
            <a:avLst/>
          </a:prstGeom>
          <a:noFill/>
        </p:spPr>
        <p:txBody>
          <a:bodyPr wrap="none" rtlCol="0">
            <a:spAutoFit/>
          </a:bodyPr>
          <a:lstStyle/>
          <a:p>
            <a:pPr algn="ctr"/>
            <a:r>
              <a:rPr lang="zh-CN" altLang="en-US" sz="8800">
                <a:solidFill>
                  <a:srgbClr val="CB1F1F"/>
                </a:solidFill>
                <a:effectLst>
                  <a:outerShdw sx="102000" sy="102000" algn="ctr" rotWithShape="0">
                    <a:prstClr val="black">
                      <a:alpha val="40000"/>
                    </a:prstClr>
                  </a:outerShdw>
                </a:effectLst>
                <a:latin typeface="站酷快乐体2016修订版" panose="02010600030101010101" charset="-122"/>
                <a:ea typeface="站酷快乐体2016修订版" panose="02010600030101010101" charset="-122"/>
              </a:rPr>
              <a:t>谢谢观看</a:t>
            </a:r>
          </a:p>
        </p:txBody>
      </p:sp>
      <p:grpSp>
        <p:nvGrpSpPr>
          <p:cNvPr id="7" name="组合 6"/>
          <p:cNvGrpSpPr/>
          <p:nvPr/>
        </p:nvGrpSpPr>
        <p:grpSpPr>
          <a:xfrm>
            <a:off x="3420745" y="3628390"/>
            <a:ext cx="5350510" cy="882650"/>
            <a:chOff x="2832185" y="4126704"/>
            <a:chExt cx="6144668" cy="1013684"/>
          </a:xfrm>
        </p:grpSpPr>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2185" y="4126704"/>
              <a:ext cx="6144668" cy="1013684"/>
            </a:xfrm>
            <a:prstGeom prst="rect">
              <a:avLst/>
            </a:prstGeom>
          </p:spPr>
        </p:pic>
        <p:sp>
          <p:nvSpPr>
            <p:cNvPr id="9" name="文本框 8"/>
            <p:cNvSpPr txBox="1"/>
            <p:nvPr/>
          </p:nvSpPr>
          <p:spPr>
            <a:xfrm>
              <a:off x="3324429" y="4265265"/>
              <a:ext cx="5476674" cy="599459"/>
            </a:xfrm>
            <a:prstGeom prst="rect">
              <a:avLst/>
            </a:prstGeom>
            <a:noFill/>
          </p:spPr>
          <p:txBody>
            <a:bodyPr wrap="square" rtlCol="0">
              <a:spAutoFit/>
            </a:bodyPr>
            <a:lstStyle/>
            <a:p>
              <a:pPr algn="ctr"/>
              <a:r>
                <a:rPr lang="zh-CN" altLang="en-US" sz="2800">
                  <a:solidFill>
                    <a:srgbClr val="CB1F1F"/>
                  </a:solidFill>
                  <a:latin typeface="站酷快乐体2016修订版" panose="02010600030101010101" charset="-122"/>
                  <a:ea typeface="站酷快乐体2016修订版" panose="02010600030101010101" charset="-122"/>
                  <a:sym typeface="+mn-ea"/>
                </a:rPr>
                <a:t>相信自己，我们可以更优秀！</a:t>
              </a:r>
            </a:p>
          </p:txBody>
        </p:sp>
      </p:grpSp>
      <p:sp>
        <p:nvSpPr>
          <p:cNvPr id="10" name="文本框 9"/>
          <p:cNvSpPr txBox="1"/>
          <p:nvPr/>
        </p:nvSpPr>
        <p:spPr>
          <a:xfrm>
            <a:off x="5206974" y="5022215"/>
            <a:ext cx="1778052" cy="369332"/>
          </a:xfrm>
          <a:prstGeom prst="rect">
            <a:avLst/>
          </a:prstGeom>
          <a:noFill/>
        </p:spPr>
        <p:txBody>
          <a:bodyPr wrap="none" rtlCol="0">
            <a:spAutoFit/>
          </a:bodyPr>
          <a:lstStyle/>
          <a:p>
            <a:pPr algn="ctr"/>
            <a:r>
              <a:rPr lang="zh-CN" altLang="en-US">
                <a:latin typeface="阿里巴巴普惠体 R" panose="00020600040101010101" pitchFamily="18" charset="-122"/>
                <a:ea typeface="阿里巴巴普惠体 R" panose="00020600040101010101" pitchFamily="18" charset="-122"/>
              </a:rPr>
              <a:t>汇报人：</a:t>
            </a:r>
            <a:r>
              <a:rPr lang="en-US" altLang="zh-CN">
                <a:latin typeface="阿里巴巴普惠体 R" panose="00020600040101010101" pitchFamily="18" charset="-122"/>
                <a:ea typeface="阿里巴巴普惠体 R" panose="00020600040101010101" pitchFamily="18" charset="-122"/>
              </a:rPr>
              <a:t>xiazaii</a:t>
            </a:r>
            <a:endParaRPr lang="zh-CN" altLang="en-US">
              <a:latin typeface="阿里巴巴普惠体 R" panose="00020600040101010101" pitchFamily="18" charset="-122"/>
              <a:ea typeface="阿里巴巴普惠体 R" panose="00020600040101010101" pitchFamily="18"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1918335" y="1386840"/>
            <a:ext cx="7917180" cy="3959225"/>
            <a:chOff x="2387291" y="1518568"/>
            <a:chExt cx="7917293" cy="3959040"/>
          </a:xfrm>
        </p:grpSpPr>
        <p:sp>
          <p:nvSpPr>
            <p:cNvPr id="8" name="Freeform 188"/>
            <p:cNvSpPr/>
            <p:nvPr/>
          </p:nvSpPr>
          <p:spPr bwMode="auto">
            <a:xfrm>
              <a:off x="2387291" y="1518568"/>
              <a:ext cx="7917293" cy="3959040"/>
            </a:xfrm>
            <a:custGeom>
              <a:avLst/>
              <a:gdLst>
                <a:gd name="T0" fmla="*/ 209 w 448"/>
                <a:gd name="T1" fmla="*/ 387 h 387"/>
                <a:gd name="T2" fmla="*/ 189 w 448"/>
                <a:gd name="T3" fmla="*/ 375 h 387"/>
                <a:gd name="T4" fmla="*/ 156 w 448"/>
                <a:gd name="T5" fmla="*/ 377 h 387"/>
                <a:gd name="T6" fmla="*/ 133 w 448"/>
                <a:gd name="T7" fmla="*/ 345 h 387"/>
                <a:gd name="T8" fmla="*/ 70 w 448"/>
                <a:gd name="T9" fmla="*/ 328 h 387"/>
                <a:gd name="T10" fmla="*/ 31 w 448"/>
                <a:gd name="T11" fmla="*/ 303 h 387"/>
                <a:gd name="T12" fmla="*/ 37 w 448"/>
                <a:gd name="T13" fmla="*/ 261 h 387"/>
                <a:gd name="T14" fmla="*/ 8 w 448"/>
                <a:gd name="T15" fmla="*/ 198 h 387"/>
                <a:gd name="T16" fmla="*/ 38 w 448"/>
                <a:gd name="T17" fmla="*/ 163 h 387"/>
                <a:gd name="T18" fmla="*/ 44 w 448"/>
                <a:gd name="T19" fmla="*/ 129 h 387"/>
                <a:gd name="T20" fmla="*/ 62 w 448"/>
                <a:gd name="T21" fmla="*/ 119 h 387"/>
                <a:gd name="T22" fmla="*/ 74 w 448"/>
                <a:gd name="T23" fmla="*/ 69 h 387"/>
                <a:gd name="T24" fmla="*/ 127 w 448"/>
                <a:gd name="T25" fmla="*/ 53 h 387"/>
                <a:gd name="T26" fmla="*/ 152 w 448"/>
                <a:gd name="T27" fmla="*/ 16 h 387"/>
                <a:gd name="T28" fmla="*/ 198 w 448"/>
                <a:gd name="T29" fmla="*/ 19 h 387"/>
                <a:gd name="T30" fmla="*/ 241 w 448"/>
                <a:gd name="T31" fmla="*/ 7 h 387"/>
                <a:gd name="T32" fmla="*/ 275 w 448"/>
                <a:gd name="T33" fmla="*/ 33 h 387"/>
                <a:gd name="T34" fmla="*/ 316 w 448"/>
                <a:gd name="T35" fmla="*/ 26 h 387"/>
                <a:gd name="T36" fmla="*/ 342 w 448"/>
                <a:gd name="T37" fmla="*/ 56 h 387"/>
                <a:gd name="T38" fmla="*/ 395 w 448"/>
                <a:gd name="T39" fmla="*/ 72 h 387"/>
                <a:gd name="T40" fmla="*/ 420 w 448"/>
                <a:gd name="T41" fmla="*/ 127 h 387"/>
                <a:gd name="T42" fmla="*/ 414 w 448"/>
                <a:gd name="T43" fmla="*/ 156 h 387"/>
                <a:gd name="T44" fmla="*/ 445 w 448"/>
                <a:gd name="T45" fmla="*/ 206 h 387"/>
                <a:gd name="T46" fmla="*/ 431 w 448"/>
                <a:gd name="T47" fmla="*/ 255 h 387"/>
                <a:gd name="T48" fmla="*/ 411 w 448"/>
                <a:gd name="T49" fmla="*/ 265 h 387"/>
                <a:gd name="T50" fmla="*/ 413 w 448"/>
                <a:gd name="T51" fmla="*/ 295 h 387"/>
                <a:gd name="T52" fmla="*/ 358 w 448"/>
                <a:gd name="T53" fmla="*/ 335 h 387"/>
                <a:gd name="T54" fmla="*/ 331 w 448"/>
                <a:gd name="T55" fmla="*/ 365 h 387"/>
                <a:gd name="T56" fmla="*/ 305 w 448"/>
                <a:gd name="T57" fmla="*/ 361 h 387"/>
                <a:gd name="T58" fmla="*/ 261 w 448"/>
                <a:gd name="T59" fmla="*/ 382 h 387"/>
                <a:gd name="T60" fmla="*/ 209 w 448"/>
                <a:gd name="T61" fmla="*/ 38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8" h="387">
                  <a:moveTo>
                    <a:pt x="209" y="387"/>
                  </a:moveTo>
                  <a:cubicBezTo>
                    <a:pt x="209" y="387"/>
                    <a:pt x="199" y="386"/>
                    <a:pt x="189" y="375"/>
                  </a:cubicBezTo>
                  <a:cubicBezTo>
                    <a:pt x="189" y="375"/>
                    <a:pt x="173" y="386"/>
                    <a:pt x="156" y="377"/>
                  </a:cubicBezTo>
                  <a:cubicBezTo>
                    <a:pt x="156" y="377"/>
                    <a:pt x="135" y="370"/>
                    <a:pt x="133" y="345"/>
                  </a:cubicBezTo>
                  <a:cubicBezTo>
                    <a:pt x="133" y="345"/>
                    <a:pt x="85" y="364"/>
                    <a:pt x="70" y="328"/>
                  </a:cubicBezTo>
                  <a:cubicBezTo>
                    <a:pt x="70" y="328"/>
                    <a:pt x="47" y="331"/>
                    <a:pt x="31" y="303"/>
                  </a:cubicBezTo>
                  <a:cubicBezTo>
                    <a:pt x="31" y="303"/>
                    <a:pt x="19" y="280"/>
                    <a:pt x="37" y="261"/>
                  </a:cubicBezTo>
                  <a:cubicBezTo>
                    <a:pt x="37" y="261"/>
                    <a:pt x="0" y="246"/>
                    <a:pt x="8" y="198"/>
                  </a:cubicBezTo>
                  <a:cubicBezTo>
                    <a:pt x="8" y="198"/>
                    <a:pt x="16" y="170"/>
                    <a:pt x="38" y="163"/>
                  </a:cubicBezTo>
                  <a:cubicBezTo>
                    <a:pt x="38" y="163"/>
                    <a:pt x="29" y="147"/>
                    <a:pt x="44" y="129"/>
                  </a:cubicBezTo>
                  <a:cubicBezTo>
                    <a:pt x="44" y="129"/>
                    <a:pt x="51" y="121"/>
                    <a:pt x="62" y="119"/>
                  </a:cubicBezTo>
                  <a:cubicBezTo>
                    <a:pt x="62" y="119"/>
                    <a:pt x="49" y="91"/>
                    <a:pt x="74" y="69"/>
                  </a:cubicBezTo>
                  <a:cubicBezTo>
                    <a:pt x="74" y="69"/>
                    <a:pt x="92" y="47"/>
                    <a:pt x="127" y="53"/>
                  </a:cubicBezTo>
                  <a:cubicBezTo>
                    <a:pt x="127" y="53"/>
                    <a:pt x="128" y="29"/>
                    <a:pt x="152" y="16"/>
                  </a:cubicBezTo>
                  <a:cubicBezTo>
                    <a:pt x="152" y="16"/>
                    <a:pt x="173" y="4"/>
                    <a:pt x="198" y="19"/>
                  </a:cubicBezTo>
                  <a:cubicBezTo>
                    <a:pt x="198" y="19"/>
                    <a:pt x="215" y="0"/>
                    <a:pt x="241" y="7"/>
                  </a:cubicBezTo>
                  <a:cubicBezTo>
                    <a:pt x="241" y="7"/>
                    <a:pt x="263" y="9"/>
                    <a:pt x="275" y="33"/>
                  </a:cubicBezTo>
                  <a:cubicBezTo>
                    <a:pt x="275" y="33"/>
                    <a:pt x="295" y="17"/>
                    <a:pt x="316" y="26"/>
                  </a:cubicBezTo>
                  <a:cubicBezTo>
                    <a:pt x="316" y="26"/>
                    <a:pt x="337" y="34"/>
                    <a:pt x="342" y="56"/>
                  </a:cubicBezTo>
                  <a:cubicBezTo>
                    <a:pt x="342" y="56"/>
                    <a:pt x="371" y="46"/>
                    <a:pt x="395" y="72"/>
                  </a:cubicBezTo>
                  <a:cubicBezTo>
                    <a:pt x="395" y="72"/>
                    <a:pt x="420" y="94"/>
                    <a:pt x="420" y="127"/>
                  </a:cubicBezTo>
                  <a:cubicBezTo>
                    <a:pt x="420" y="127"/>
                    <a:pt x="421" y="138"/>
                    <a:pt x="414" y="156"/>
                  </a:cubicBezTo>
                  <a:cubicBezTo>
                    <a:pt x="414" y="156"/>
                    <a:pt x="442" y="166"/>
                    <a:pt x="445" y="206"/>
                  </a:cubicBezTo>
                  <a:cubicBezTo>
                    <a:pt x="445" y="206"/>
                    <a:pt x="448" y="234"/>
                    <a:pt x="431" y="255"/>
                  </a:cubicBezTo>
                  <a:cubicBezTo>
                    <a:pt x="431" y="255"/>
                    <a:pt x="421" y="265"/>
                    <a:pt x="411" y="265"/>
                  </a:cubicBezTo>
                  <a:cubicBezTo>
                    <a:pt x="411" y="265"/>
                    <a:pt x="419" y="278"/>
                    <a:pt x="413" y="295"/>
                  </a:cubicBezTo>
                  <a:cubicBezTo>
                    <a:pt x="413" y="295"/>
                    <a:pt x="404" y="335"/>
                    <a:pt x="358" y="335"/>
                  </a:cubicBezTo>
                  <a:cubicBezTo>
                    <a:pt x="358" y="335"/>
                    <a:pt x="356" y="360"/>
                    <a:pt x="331" y="365"/>
                  </a:cubicBezTo>
                  <a:cubicBezTo>
                    <a:pt x="331" y="365"/>
                    <a:pt x="320" y="369"/>
                    <a:pt x="305" y="361"/>
                  </a:cubicBezTo>
                  <a:cubicBezTo>
                    <a:pt x="305" y="361"/>
                    <a:pt x="294" y="387"/>
                    <a:pt x="261" y="382"/>
                  </a:cubicBezTo>
                  <a:lnTo>
                    <a:pt x="209" y="387"/>
                  </a:ln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dirty="0">
                <a:ea typeface="阿里巴巴普惠体 R" panose="00020600040101010101" pitchFamily="18" charset="-122"/>
              </a:endParaRPr>
            </a:p>
          </p:txBody>
        </p:sp>
        <p:sp>
          <p:nvSpPr>
            <p:cNvPr id="6" name="矩形 5"/>
            <p:cNvSpPr/>
            <p:nvPr/>
          </p:nvSpPr>
          <p:spPr>
            <a:xfrm>
              <a:off x="3706775" y="2498602"/>
              <a:ext cx="5716380" cy="2306955"/>
            </a:xfrm>
            <a:prstGeom prst="rect">
              <a:avLst/>
            </a:prstGeom>
          </p:spPr>
          <p:txBody>
            <a:bodyPr wrap="square">
              <a:spAutoFit/>
            </a:bodyPr>
            <a:lstStyle/>
            <a:p>
              <a:pPr marR="0" defTabSz="914400">
                <a:buClrTx/>
                <a:buSzTx/>
                <a:buFontTx/>
                <a:defRPr/>
              </a:pPr>
              <a:r>
                <a:rPr kumimoji="1" lang="zh-CN" altLang="en-US" noProof="0" dirty="0">
                  <a:solidFill>
                    <a:schemeClr val="tx1"/>
                  </a:solidFill>
                  <a:effectLst/>
                  <a:latin typeface="思源黑体 CN Normal" panose="020B0400000000000000" charset="-122"/>
                  <a:ea typeface="思源黑体 CN Normal" panose="020B0400000000000000" charset="-122"/>
                  <a:sym typeface="+mn-ea"/>
                </a:rPr>
                <a:t>一、班级荣誉高于一切，个人的成功需要一个优秀的集体，我们要齐心把我们的集体建设成为一个团结互助的大家庭。</a:t>
              </a:r>
              <a:endParaRPr kumimoji="1" lang="en-US" altLang="zh-CN" kern="1200" cap="none" spc="0" normalizeH="0" baseline="0" noProof="0" dirty="0">
                <a:solidFill>
                  <a:schemeClr val="tx1"/>
                </a:solidFill>
                <a:effectLst/>
                <a:latin typeface="思源黑体 CN Normal" panose="020B0400000000000000" charset="-122"/>
                <a:ea typeface="思源黑体 CN Normal" panose="020B0400000000000000" charset="-122"/>
                <a:cs typeface="+mn-cs"/>
              </a:endParaRPr>
            </a:p>
            <a:p>
              <a:pPr marR="0" defTabSz="914400">
                <a:buClrTx/>
                <a:buSzTx/>
                <a:buFontTx/>
                <a:defRPr/>
              </a:pPr>
              <a:r>
                <a:rPr kumimoji="1" lang="zh-CN" altLang="en-US" noProof="0" dirty="0">
                  <a:solidFill>
                    <a:schemeClr val="tx1"/>
                  </a:solidFill>
                  <a:effectLst/>
                  <a:latin typeface="思源黑体 CN Normal" panose="020B0400000000000000" charset="-122"/>
                  <a:ea typeface="思源黑体 CN Normal" panose="020B0400000000000000" charset="-122"/>
                  <a:sym typeface="+mn-ea"/>
                </a:rPr>
                <a:t>二、遵守课堂纪律，珍惜课堂的每一分钟。</a:t>
              </a:r>
              <a:endParaRPr kumimoji="1" lang="en-US" altLang="zh-CN" kern="1200" cap="none" spc="0" normalizeH="0" baseline="0" noProof="0" dirty="0">
                <a:solidFill>
                  <a:schemeClr val="tx1"/>
                </a:solidFill>
                <a:effectLst/>
                <a:latin typeface="思源黑体 CN Normal" panose="020B0400000000000000" charset="-122"/>
                <a:ea typeface="思源黑体 CN Normal" panose="020B0400000000000000" charset="-122"/>
                <a:cs typeface="+mn-cs"/>
              </a:endParaRPr>
            </a:p>
            <a:p>
              <a:pPr marR="0" defTabSz="914400">
                <a:buClrTx/>
                <a:buSzTx/>
                <a:buFontTx/>
                <a:defRPr/>
              </a:pPr>
              <a:r>
                <a:rPr kumimoji="1" lang="zh-CN" altLang="en-US" noProof="0" dirty="0">
                  <a:solidFill>
                    <a:schemeClr val="tx1"/>
                  </a:solidFill>
                  <a:effectLst/>
                  <a:latin typeface="思源黑体 CN Normal" panose="020B0400000000000000" charset="-122"/>
                  <a:ea typeface="思源黑体 CN Normal" panose="020B0400000000000000" charset="-122"/>
                  <a:sym typeface="+mn-ea"/>
                </a:rPr>
                <a:t>三、为自己的新学期做好学习计划、制定各科目标，力争上游。</a:t>
              </a:r>
              <a:endParaRPr kumimoji="1" lang="en-US" altLang="zh-CN" kern="1200" cap="none" spc="0" normalizeH="0" baseline="0" noProof="0" dirty="0">
                <a:solidFill>
                  <a:schemeClr val="tx1"/>
                </a:solidFill>
                <a:effectLst/>
                <a:latin typeface="思源黑体 CN Normal" panose="020B0400000000000000" charset="-122"/>
                <a:ea typeface="思源黑体 CN Normal" panose="020B0400000000000000" charset="-122"/>
                <a:cs typeface="+mn-cs"/>
              </a:endParaRPr>
            </a:p>
            <a:p>
              <a:pPr marR="0" defTabSz="914400">
                <a:buClrTx/>
                <a:buSzTx/>
                <a:buFontTx/>
                <a:defRPr/>
              </a:pPr>
              <a:r>
                <a:rPr kumimoji="1" lang="zh-CN" altLang="en-US" noProof="0" dirty="0">
                  <a:solidFill>
                    <a:schemeClr val="tx1"/>
                  </a:solidFill>
                  <a:effectLst/>
                  <a:latin typeface="思源黑体 CN Normal" panose="020B0400000000000000" charset="-122"/>
                  <a:ea typeface="思源黑体 CN Normal" panose="020B0400000000000000" charset="-122"/>
                  <a:sym typeface="+mn-ea"/>
                </a:rPr>
                <a:t>四、严于律己，自尊自爱；业精于勤，持之以恒。</a:t>
              </a:r>
              <a:endParaRPr kumimoji="1" lang="en-US" altLang="zh-CN" kern="1200" cap="none" spc="0" normalizeH="0" baseline="0" noProof="0" dirty="0">
                <a:solidFill>
                  <a:schemeClr val="tx1"/>
                </a:solidFill>
                <a:effectLst/>
                <a:latin typeface="思源黑体 CN Normal" panose="020B0400000000000000" charset="-122"/>
                <a:ea typeface="思源黑体 CN Normal" panose="020B0400000000000000" charset="-122"/>
                <a:cs typeface="+mn-cs"/>
              </a:endParaRPr>
            </a:p>
            <a:p>
              <a:pPr marR="0" defTabSz="914400">
                <a:buClrTx/>
                <a:buSzTx/>
                <a:buFontTx/>
                <a:defRPr/>
              </a:pPr>
              <a:r>
                <a:rPr kumimoji="1" lang="zh-CN" altLang="en-US" noProof="0" dirty="0">
                  <a:solidFill>
                    <a:schemeClr val="tx1"/>
                  </a:solidFill>
                  <a:effectLst/>
                  <a:latin typeface="思源黑体 CN Normal" panose="020B0400000000000000" charset="-122"/>
                  <a:ea typeface="思源黑体 CN Normal" panose="020B0400000000000000" charset="-122"/>
                  <a:sym typeface="+mn-ea"/>
                </a:rPr>
                <a:t>五、心怀感恩，尊师敬老；与人为善，助人为乐。</a:t>
              </a:r>
            </a:p>
          </p:txBody>
        </p:sp>
      </p:grpSp>
    </p:spTree>
    <p:custDataLst>
      <p:tags r:id="rId1"/>
    </p:custData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536700" y="1059815"/>
            <a:ext cx="3230880" cy="706755"/>
          </a:xfrm>
          <a:prstGeom prst="rect">
            <a:avLst/>
          </a:prstGeom>
          <a:noFill/>
        </p:spPr>
        <p:txBody>
          <a:bodyPr wrap="none" rtlCol="0" anchor="t">
            <a:spAutoFit/>
          </a:bodyPr>
          <a:lstStyle/>
          <a:p>
            <a:pPr algn="ctr"/>
            <a:r>
              <a:rPr lang="zh-CN" altLang="en-US" sz="4000">
                <a:ln w="12700" cap="flat" cmpd="sng">
                  <a:noFill/>
                  <a:prstDash val="solid"/>
                  <a:headEnd type="none" w="med" len="med"/>
                  <a:tailEnd type="none" w="med" len="med"/>
                </a:ln>
                <a:solidFill>
                  <a:srgbClr val="CB1F1F"/>
                </a:solidFill>
                <a:effectLst/>
                <a:latin typeface="站酷快乐体2016修订版" panose="02010600030101010101" charset="-122"/>
                <a:ea typeface="站酷快乐体2016修订版" panose="02010600030101010101" charset="-122"/>
                <a:sym typeface="+mn-ea"/>
              </a:rPr>
              <a:t>关于集体荣誉</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52" y="937307"/>
            <a:ext cx="1135723" cy="829408"/>
          </a:xfrm>
          <a:prstGeom prst="rect">
            <a:avLst/>
          </a:prstGeom>
          <a:effectLst>
            <a:outerShdw blurRad="50800" dist="38100" dir="2700000" algn="tl" rotWithShape="0">
              <a:prstClr val="black">
                <a:alpha val="40000"/>
              </a:prstClr>
            </a:outerShdw>
          </a:effectLst>
        </p:spPr>
      </p:pic>
      <p:sp>
        <p:nvSpPr>
          <p:cNvPr id="3" name="内容占位符 5"/>
          <p:cNvSpPr/>
          <p:nvPr/>
        </p:nvSpPr>
        <p:spPr bwMode="auto">
          <a:xfrm>
            <a:off x="4334510" y="1943100"/>
            <a:ext cx="7201535" cy="4495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1" lang="zh-CN" altLang="en-US" sz="2000"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rPr>
              <a:t>不是班主任老师，也不是班里的某个同学，或者某些同学能把我们期望的班集体建设出来</a:t>
            </a:r>
            <a:r>
              <a:rPr kumimoji="1" lang="en-US" altLang="zh-CN" sz="2000"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rPr>
              <a:t>……</a:t>
            </a: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1" lang="en-US" altLang="zh-CN" sz="2000"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rPr>
              <a:t> </a:t>
            </a:r>
            <a:r>
              <a:rPr kumimoji="1" lang="zh-CN" altLang="en-US" sz="2000"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rPr>
              <a:t>我们的理想家园需要我们每一个人的努力。</a:t>
            </a: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1" lang="zh-CN" altLang="en-US" sz="2000"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rPr>
              <a:t> 如果你的成绩还落后，没关系，每天一点进步就是为班级荣誉作出了贡献；</a:t>
            </a: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1" lang="zh-CN" altLang="en-US" sz="2000"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rPr>
              <a:t>如果你还常常犯错，没关系，每天一点改变就是带着班级向理想又迈进了一步；</a:t>
            </a:r>
            <a:endParaRPr kumimoji="1" lang="en-US" altLang="zh-CN" sz="2000"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1" lang="zh-CN" altLang="en-US" sz="2000"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rPr>
              <a:t>如果你觉得自己微不足道，没关系，在这个班里，你的力量不可缺少；</a:t>
            </a:r>
            <a:endParaRPr kumimoji="1" lang="en-US" altLang="zh-CN" sz="2000"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1" lang="zh-CN" altLang="en-US" sz="2000"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rPr>
              <a:t>如果你觉得自己能做的很少，没关系，做好自己就是帮助了我们的每一个同学；</a:t>
            </a:r>
            <a:endParaRPr kumimoji="1" lang="en-US" altLang="zh-CN" sz="2000"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1" lang="zh-CN" altLang="en-US" sz="2000"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rPr>
              <a:t>如果你觉得自己的努力没有理解，没有掌声；没关系，你的言行同学们都看在眼里，记在心里！</a:t>
            </a:r>
            <a:endParaRPr kumimoji="1" lang="zh-CN" altLang="en-US"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1" lang="zh-CN" altLang="en-US"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1" lang="zh-CN" altLang="en-US"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1" lang="zh-CN" altLang="en-US"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1" lang="zh-CN" altLang="en-US"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pic>
        <p:nvPicPr>
          <p:cNvPr id="4" name="图片 3" descr="searching"/>
          <p:cNvPicPr>
            <a:picLocks noChangeAspect="1"/>
          </p:cNvPicPr>
          <p:nvPr/>
        </p:nvPicPr>
        <p:blipFill>
          <a:blip r:embed="rId6"/>
          <a:stretch>
            <a:fillRect/>
          </a:stretch>
        </p:blipFill>
        <p:spPr>
          <a:xfrm>
            <a:off x="-1038225" y="1681480"/>
            <a:ext cx="6901180" cy="5176520"/>
          </a:xfrm>
          <a:prstGeom prst="rect">
            <a:avLst/>
          </a:prstGeom>
        </p:spPr>
      </p:pic>
    </p:spTree>
    <p:custDataLst>
      <p:tags r:id="rId1"/>
    </p:custData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536700" y="1059815"/>
            <a:ext cx="3230880" cy="706755"/>
          </a:xfrm>
          <a:prstGeom prst="rect">
            <a:avLst/>
          </a:prstGeom>
          <a:noFill/>
        </p:spPr>
        <p:txBody>
          <a:bodyPr wrap="none" rtlCol="0" anchor="t">
            <a:spAutoFit/>
          </a:bodyPr>
          <a:lstStyle/>
          <a:p>
            <a:pPr algn="ctr"/>
            <a:r>
              <a:rPr lang="zh-CN" altLang="en-US" sz="4000">
                <a:ln w="9525" cap="flat" cmpd="sng">
                  <a:noFill/>
                  <a:prstDash val="solid"/>
                  <a:headEnd type="none" w="med" len="med"/>
                  <a:tailEnd type="none" w="med" len="med"/>
                </a:ln>
                <a:solidFill>
                  <a:srgbClr val="CB1F1F"/>
                </a:solidFill>
                <a:latin typeface="站酷快乐体2016修订版" panose="02010600030101010101" charset="-122"/>
                <a:ea typeface="站酷快乐体2016修订版" panose="02010600030101010101" charset="-122"/>
                <a:sym typeface="+mn-ea"/>
              </a:rPr>
              <a:t>关于遵守纪律</a:t>
            </a:r>
            <a:endParaRPr lang="zh-CN" altLang="en-US" sz="4000">
              <a:ln w="9525" cap="flat" cmpd="sng">
                <a:noFill/>
                <a:prstDash val="solid"/>
                <a:headEnd type="none" w="med" len="med"/>
                <a:tailEnd type="none" w="med" len="med"/>
              </a:ln>
              <a:solidFill>
                <a:srgbClr val="CB1F1F"/>
              </a:solidFill>
              <a:effectLst/>
              <a:latin typeface="站酷快乐体2016修订版" panose="02010600030101010101" charset="-122"/>
              <a:ea typeface="站酷快乐体2016修订版" panose="02010600030101010101" charset="-122"/>
              <a:sym typeface="+mn-ea"/>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52" y="937307"/>
            <a:ext cx="1135723" cy="829408"/>
          </a:xfrm>
          <a:prstGeom prst="rect">
            <a:avLst/>
          </a:prstGeom>
          <a:effectLst>
            <a:outerShdw blurRad="50800" dist="38100" dir="2700000" algn="tl" rotWithShape="0">
              <a:prstClr val="black">
                <a:alpha val="40000"/>
              </a:prstClr>
            </a:outerShdw>
          </a:effectLst>
        </p:spPr>
      </p:pic>
      <p:sp>
        <p:nvSpPr>
          <p:cNvPr id="3" name="内容占位符 5"/>
          <p:cNvSpPr/>
          <p:nvPr/>
        </p:nvSpPr>
        <p:spPr bwMode="auto">
          <a:xfrm>
            <a:off x="655955" y="1952625"/>
            <a:ext cx="8358505" cy="4495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R="0" defTabSz="914400">
              <a:buClrTx/>
              <a:buSzTx/>
              <a:buFontTx/>
              <a:defRPr/>
            </a:pPr>
            <a:r>
              <a:rPr kumimoji="1" lang="zh-CN" altLang="en-US" sz="2000" noProof="0" dirty="0">
                <a:effectLst/>
                <a:latin typeface="思源黑体 CN Normal" panose="020B0400000000000000" charset="-122"/>
                <a:ea typeface="思源黑体 CN Normal" panose="020B0400000000000000" charset="-122"/>
                <a:cs typeface="思源黑体 CN Normal" panose="020B0400000000000000" charset="-122"/>
                <a:sym typeface="+mn-ea"/>
              </a:rPr>
              <a:t>         西方有一种很流行的说法：在天堂</a:t>
            </a:r>
            <a:r>
              <a:rPr kumimoji="1" lang="en-US" altLang="zh-CN" sz="2000" noProof="0" dirty="0">
                <a:effectLst/>
                <a:latin typeface="思源黑体 CN Normal" panose="020B0400000000000000" charset="-122"/>
                <a:ea typeface="思源黑体 CN Normal" panose="020B0400000000000000" charset="-122"/>
                <a:cs typeface="思源黑体 CN Normal" panose="020B0400000000000000" charset="-122"/>
                <a:sym typeface="+mn-ea"/>
              </a:rPr>
              <a:t>,</a:t>
            </a:r>
            <a:r>
              <a:rPr kumimoji="1" lang="zh-CN" altLang="en-US" sz="2000" noProof="0" dirty="0">
                <a:effectLst/>
                <a:latin typeface="思源黑体 CN Normal" panose="020B0400000000000000" charset="-122"/>
                <a:ea typeface="思源黑体 CN Normal" panose="020B0400000000000000" charset="-122"/>
                <a:cs typeface="思源黑体 CN Normal" panose="020B0400000000000000" charset="-122"/>
                <a:sym typeface="+mn-ea"/>
              </a:rPr>
              <a:t>人们住英国的城堡，开德国的汽车，吃中国的饭菜，享受美国的民主</a:t>
            </a:r>
            <a:r>
              <a:rPr kumimoji="1" lang="en-US" altLang="zh-CN" sz="2000" noProof="0" dirty="0">
                <a:effectLst/>
                <a:latin typeface="思源黑体 CN Normal" panose="020B0400000000000000" charset="-122"/>
                <a:ea typeface="思源黑体 CN Normal" panose="020B0400000000000000" charset="-122"/>
                <a:cs typeface="思源黑体 CN Normal" panose="020B0400000000000000" charset="-122"/>
                <a:sym typeface="+mn-ea"/>
              </a:rPr>
              <a:t>……</a:t>
            </a:r>
            <a:r>
              <a:rPr kumimoji="1" lang="zh-CN" altLang="en-US" sz="2000" noProof="0" dirty="0">
                <a:effectLst/>
                <a:latin typeface="思源黑体 CN Normal" panose="020B0400000000000000" charset="-122"/>
                <a:ea typeface="思源黑体 CN Normal" panose="020B0400000000000000" charset="-122"/>
                <a:cs typeface="思源黑体 CN Normal" panose="020B0400000000000000" charset="-122"/>
                <a:sym typeface="+mn-ea"/>
              </a:rPr>
              <a:t>而这一切都是在瑞士人的管理之下，因为瑞士人擅长管理。瑞士的条条框框很多：如每天晚上</a:t>
            </a:r>
            <a:r>
              <a:rPr kumimoji="1" lang="en-US" altLang="zh-CN" sz="2000" noProof="0" dirty="0">
                <a:effectLst/>
                <a:latin typeface="思源黑体 CN Normal" panose="020B0400000000000000" charset="-122"/>
                <a:ea typeface="思源黑体 CN Normal" panose="020B0400000000000000" charset="-122"/>
                <a:cs typeface="思源黑体 CN Normal" panose="020B0400000000000000" charset="-122"/>
                <a:sym typeface="+mn-ea"/>
              </a:rPr>
              <a:t>10</a:t>
            </a:r>
            <a:r>
              <a:rPr kumimoji="1" lang="zh-CN" altLang="en-US" sz="2000" noProof="0" dirty="0">
                <a:effectLst/>
                <a:latin typeface="思源黑体 CN Normal" panose="020B0400000000000000" charset="-122"/>
                <a:ea typeface="思源黑体 CN Normal" panose="020B0400000000000000" charset="-122"/>
                <a:cs typeface="思源黑体 CN Normal" panose="020B0400000000000000" charset="-122"/>
                <a:sym typeface="+mn-ea"/>
              </a:rPr>
              <a:t>点以后不能大声喧哗；星期天不能开割草机；垃圾要分门别类，并在规定的时间扔在规定的地方；即使是私人的树，也要经过政府专门机构的批准才可以砍。大到城市在哪里建工业区，小到每户人家的屋顶是什么颜色、窗户开多大，都要经过政府的批准</a:t>
            </a:r>
            <a:r>
              <a:rPr kumimoji="1" lang="en-US" altLang="zh-CN" sz="2000" noProof="0" dirty="0">
                <a:effectLst/>
                <a:latin typeface="思源黑体 CN Normal" panose="020B0400000000000000" charset="-122"/>
                <a:ea typeface="思源黑体 CN Normal" panose="020B0400000000000000" charset="-122"/>
                <a:cs typeface="思源黑体 CN Normal" panose="020B0400000000000000" charset="-122"/>
                <a:sym typeface="+mn-ea"/>
              </a:rPr>
              <a:t>……</a:t>
            </a:r>
            <a:endParaRPr kumimoji="1" lang="en-US" altLang="zh-CN" sz="2000" kern="1200" cap="none" spc="0" normalizeH="0" baseline="0" noProof="0" dirty="0">
              <a:effectLst/>
              <a:latin typeface="思源黑体 CN Normal" panose="020B0400000000000000" charset="-122"/>
              <a:ea typeface="思源黑体 CN Normal" panose="020B0400000000000000" charset="-122"/>
              <a:cs typeface="思源黑体 CN Normal" panose="020B0400000000000000" charset="-122"/>
            </a:endParaRPr>
          </a:p>
          <a:p>
            <a:pPr marR="0" defTabSz="914400">
              <a:buClrTx/>
              <a:buSzTx/>
              <a:buFontTx/>
              <a:defRPr/>
            </a:pPr>
            <a:r>
              <a:rPr kumimoji="1" lang="zh-CN" altLang="en-US" sz="2000" noProof="0" dirty="0">
                <a:effectLst/>
                <a:latin typeface="思源黑体 CN Normal" panose="020B0400000000000000" charset="-122"/>
                <a:ea typeface="思源黑体 CN Normal" panose="020B0400000000000000" charset="-122"/>
                <a:cs typeface="思源黑体 CN Normal" panose="020B0400000000000000" charset="-122"/>
                <a:sym typeface="+mn-ea"/>
              </a:rPr>
              <a:t>        瑞士“欧洲公园”的美誉来自于政府致力环保的各种规矩和恪守这些规矩的高素质的瑞士公民。每一个瑞士人都从平凡的生活中体会到：恪守“规矩”实际上也是在维护着自己的“自由”。由此可见，任何“规矩”都不是单纯地为了限制谁的“自由”，而是为了维护每一个人的利益。学校的规矩也是这样，根本 目的是为了保障每一位同学的“自由”。</a:t>
            </a:r>
            <a:endParaRPr kumimoji="1" lang="en-US" altLang="zh-CN" sz="2000" kern="1200" cap="none" spc="0" normalizeH="0" baseline="0" noProof="0" dirty="0">
              <a:effectLst/>
              <a:latin typeface="思源黑体 CN Normal" panose="020B0400000000000000" charset="-122"/>
              <a:ea typeface="思源黑体 CN Normal" panose="020B0400000000000000" charset="-122"/>
              <a:cs typeface="思源黑体 CN Normal" panose="020B0400000000000000" charset="-122"/>
            </a:endParaRPr>
          </a:p>
          <a:p>
            <a:pPr marR="0" defTabSz="914400">
              <a:buClrTx/>
              <a:buSzTx/>
              <a:buFontTx/>
              <a:defRPr/>
            </a:pPr>
            <a:r>
              <a:rPr kumimoji="1" lang="zh-CN" altLang="en-US" sz="2000" noProof="0" dirty="0">
                <a:effectLst/>
                <a:latin typeface="思源黑体 CN Normal" panose="020B0400000000000000" charset="-122"/>
                <a:ea typeface="思源黑体 CN Normal" panose="020B0400000000000000" charset="-122"/>
                <a:cs typeface="思源黑体 CN Normal" panose="020B0400000000000000" charset="-122"/>
                <a:sym typeface="+mn-ea"/>
              </a:rPr>
              <a:t>        纪律规范了我们的行为，同时也影响着我们今后的人生轨迹，没有规矩不能成方圆。</a:t>
            </a:r>
            <a:endParaRPr kumimoji="1" lang="zh-CN" altLang="en-US" sz="2000"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7" name="图片 6" descr="cherry-downloading"/>
          <p:cNvPicPr>
            <a:picLocks noChangeAspect="1"/>
          </p:cNvPicPr>
          <p:nvPr/>
        </p:nvPicPr>
        <p:blipFill>
          <a:blip r:embed="rId6"/>
          <a:stretch>
            <a:fillRect/>
          </a:stretch>
        </p:blipFill>
        <p:spPr>
          <a:xfrm>
            <a:off x="9316085" y="1952625"/>
            <a:ext cx="2420620" cy="3904615"/>
          </a:xfrm>
          <a:prstGeom prst="rect">
            <a:avLst/>
          </a:prstGeom>
        </p:spPr>
      </p:pic>
    </p:spTree>
    <p:custDataLst>
      <p:tags r:id="rId1"/>
    </p:custData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527810" y="1059815"/>
            <a:ext cx="3738880" cy="706755"/>
          </a:xfrm>
          <a:prstGeom prst="rect">
            <a:avLst/>
          </a:prstGeom>
          <a:noFill/>
        </p:spPr>
        <p:txBody>
          <a:bodyPr wrap="none" rtlCol="0" anchor="t">
            <a:spAutoFit/>
          </a:bodyPr>
          <a:lstStyle/>
          <a:p>
            <a:pPr algn="ctr"/>
            <a:r>
              <a:rPr lang="zh-CN" altLang="en-US" sz="4000">
                <a:ln w="9525" cap="flat" cmpd="sng">
                  <a:noFill/>
                  <a:prstDash val="solid"/>
                  <a:headEnd type="none" w="med" len="med"/>
                  <a:tailEnd type="none" w="med" len="med"/>
                </a:ln>
                <a:solidFill>
                  <a:srgbClr val="CB1F1F"/>
                </a:solidFill>
                <a:effectLst/>
                <a:latin typeface="站酷快乐体2016修订版" panose="02010600030101010101" charset="-122"/>
                <a:ea typeface="站酷快乐体2016修订版" panose="02010600030101010101" charset="-122"/>
                <a:sym typeface="+mn-ea"/>
              </a:rPr>
              <a:t>关于有效的计划</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52" y="937307"/>
            <a:ext cx="1135723" cy="829408"/>
          </a:xfrm>
          <a:prstGeom prst="rect">
            <a:avLst/>
          </a:prstGeom>
          <a:effectLst>
            <a:outerShdw blurRad="50800" dist="38100" dir="2700000" algn="tl" rotWithShape="0">
              <a:prstClr val="black">
                <a:alpha val="40000"/>
              </a:prstClr>
            </a:outerShdw>
          </a:effectLst>
        </p:spPr>
      </p:pic>
      <p:sp>
        <p:nvSpPr>
          <p:cNvPr id="3" name="内容占位符 5"/>
          <p:cNvSpPr/>
          <p:nvPr/>
        </p:nvSpPr>
        <p:spPr bwMode="auto">
          <a:xfrm>
            <a:off x="745490" y="2270760"/>
            <a:ext cx="6953885" cy="4495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R="0" defTabSz="914400">
              <a:buClrTx/>
              <a:buSzTx/>
              <a:buFontTx/>
              <a:defRPr/>
            </a:pPr>
            <a:r>
              <a:rPr kumimoji="1" lang="zh-CN" altLang="en-US" sz="2000" noProof="0">
                <a:solidFill>
                  <a:schemeClr val="tx1">
                    <a:lumMod val="85000"/>
                    <a:lumOff val="15000"/>
                  </a:schemeClr>
                </a:solidFill>
                <a:effectLst/>
                <a:latin typeface="思源黑体 CN Normal" panose="020B0400000000000000" charset="-122"/>
                <a:ea typeface="思源黑体 CN Normal" panose="020B0400000000000000" charset="-122"/>
                <a:cs typeface="思源黑体 CN Normal" panose="020B0400000000000000" charset="-122"/>
                <a:sym typeface="+mn-ea"/>
              </a:rPr>
              <a:t>       孙膑是春秋战国时期的著名军事家，他同齐国的将军田忌很要好。田忌经常同齐威王赛马，马分三等，在比赛时，总是以上马对上马，中马对中马，下马对下马。因为齐威王每一个等级的马都要比田忌的强，所以田忌屡战屡败。孙膑知道此事以后，对田忌说：“再同他比一次吧，我有办法使你得胜。”临场赛马那天，孙膑先以下马对齐威王的上马，再以上马对他的中马，最后以中马对他的下马。比赛结果，一败两胜，田忌赢了。同样的马匹由于调换了一下比赛程序，就得到了反败为胜的结果。</a:t>
            </a:r>
            <a:endParaRPr kumimoji="1" lang="en-US" altLang="zh-CN" sz="2000" kern="1200" cap="none" spc="0" normalizeH="0" baseline="0" noProof="0">
              <a:solidFill>
                <a:schemeClr val="tx1">
                  <a:lumMod val="85000"/>
                  <a:lumOff val="15000"/>
                </a:schemeClr>
              </a:solidFill>
              <a:effectLst/>
              <a:latin typeface="思源黑体 CN Normal" panose="020B0400000000000000" charset="-122"/>
              <a:ea typeface="思源黑体 CN Normal" panose="020B0400000000000000" charset="-122"/>
              <a:cs typeface="思源黑体 CN Normal" panose="020B0400000000000000" charset="-122"/>
            </a:endParaRPr>
          </a:p>
          <a:p>
            <a:pPr marR="0" defTabSz="914400">
              <a:buClrTx/>
              <a:buSzTx/>
              <a:buFontTx/>
              <a:defRPr/>
            </a:pPr>
            <a:r>
              <a:rPr kumimoji="1" lang="en-US" altLang="zh-CN" sz="2000" noProof="0">
                <a:solidFill>
                  <a:schemeClr val="tx1">
                    <a:lumMod val="85000"/>
                    <a:lumOff val="15000"/>
                  </a:schemeClr>
                </a:solidFill>
                <a:effectLst/>
                <a:latin typeface="思源黑体 CN Normal" panose="020B0400000000000000" charset="-122"/>
                <a:ea typeface="思源黑体 CN Normal" panose="020B0400000000000000" charset="-122"/>
                <a:cs typeface="思源黑体 CN Normal" panose="020B0400000000000000" charset="-122"/>
                <a:sym typeface="+mn-ea"/>
              </a:rPr>
              <a:t>        </a:t>
            </a:r>
            <a:r>
              <a:rPr kumimoji="1" lang="zh-CN" altLang="en-US" sz="2000" noProof="0">
                <a:solidFill>
                  <a:schemeClr val="tx1">
                    <a:lumMod val="85000"/>
                    <a:lumOff val="15000"/>
                  </a:schemeClr>
                </a:solidFill>
                <a:effectLst/>
                <a:latin typeface="思源黑体 CN Normal" panose="020B0400000000000000" charset="-122"/>
                <a:ea typeface="思源黑体 CN Normal" panose="020B0400000000000000" charset="-122"/>
                <a:cs typeface="思源黑体 CN Normal" panose="020B0400000000000000" charset="-122"/>
                <a:sym typeface="+mn-ea"/>
              </a:rPr>
              <a:t>这个故事生动地告诉我们：在实际学习中，我们要科学地调配学习计划，注意学习的结构比例，制定扬长避短行之有效的学习计划，从而整体上发挥出自己最好的学习水平。</a:t>
            </a:r>
            <a:endParaRPr kumimoji="1" lang="zh-CN" altLang="en-US" sz="2000" kern="1200" cap="none" spc="0" normalizeH="0" baseline="0" noProof="0">
              <a:solidFill>
                <a:schemeClr val="tx1">
                  <a:lumMod val="85000"/>
                  <a:lumOff val="15000"/>
                </a:schemeClr>
              </a:solidFill>
              <a:effectLst/>
              <a:latin typeface="思源黑体 CN Normal" panose="020B0400000000000000" charset="-122"/>
              <a:ea typeface="思源黑体 CN Normal" panose="020B0400000000000000" charset="-122"/>
              <a:cs typeface="思源黑体 CN Normal" panose="020B0400000000000000" charset="-122"/>
            </a:endParaRPr>
          </a:p>
          <a:p>
            <a:pPr marR="0" defTabSz="914400">
              <a:spcBef>
                <a:spcPct val="50000"/>
              </a:spcBef>
              <a:buClrTx/>
              <a:buSzTx/>
              <a:buFontTx/>
              <a:defRPr/>
            </a:pPr>
            <a:endParaRPr kumimoji="1" lang="zh-CN" altLang="en-US" sz="2000"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endParaRPr>
          </a:p>
        </p:txBody>
      </p:sp>
      <p:pic>
        <p:nvPicPr>
          <p:cNvPr id="4" name="图片 3" descr="bermuda-downloading (1)"/>
          <p:cNvPicPr>
            <a:picLocks noChangeAspect="1"/>
          </p:cNvPicPr>
          <p:nvPr/>
        </p:nvPicPr>
        <p:blipFill>
          <a:blip r:embed="rId6"/>
          <a:stretch>
            <a:fillRect/>
          </a:stretch>
        </p:blipFill>
        <p:spPr>
          <a:xfrm>
            <a:off x="8098790" y="2354580"/>
            <a:ext cx="3261360" cy="3683635"/>
          </a:xfrm>
          <a:prstGeom prst="rect">
            <a:avLst/>
          </a:prstGeom>
        </p:spPr>
      </p:pic>
    </p:spTree>
    <p:custDataLst>
      <p:tags r:id="rId1"/>
    </p:custData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527810" y="1059815"/>
            <a:ext cx="3738880" cy="706755"/>
          </a:xfrm>
          <a:prstGeom prst="rect">
            <a:avLst/>
          </a:prstGeom>
          <a:noFill/>
        </p:spPr>
        <p:txBody>
          <a:bodyPr wrap="none" rtlCol="0" anchor="t">
            <a:spAutoFit/>
          </a:bodyPr>
          <a:lstStyle/>
          <a:p>
            <a:pPr marR="0" algn="ctr" defTabSz="914400">
              <a:buClrTx/>
              <a:buSzTx/>
              <a:buFontTx/>
              <a:defRPr/>
            </a:pPr>
            <a:r>
              <a:rPr kumimoji="1" lang="zh-CN" altLang="en-US" sz="4000" kern="0" noProof="0" dirty="0">
                <a:solidFill>
                  <a:srgbClr val="CB1F1F"/>
                </a:solidFill>
                <a:effectLst/>
                <a:latin typeface="站酷快乐体2016修订版" panose="02010600030101010101" charset="-122"/>
                <a:ea typeface="站酷快乐体2016修订版" panose="02010600030101010101" charset="-122"/>
                <a:cs typeface="+mj-cs"/>
                <a:sym typeface="+mn-ea"/>
              </a:rPr>
              <a:t>关于刻苦和坚持</a:t>
            </a:r>
            <a:endParaRPr kumimoji="1" lang="zh-CN" altLang="en-US" sz="4000" kern="0" noProof="0" dirty="0">
              <a:ln w="9525" cap="flat" cmpd="sng">
                <a:noFill/>
                <a:prstDash val="solid"/>
                <a:headEnd type="none" w="med" len="med"/>
                <a:tailEnd type="none" w="med" len="med"/>
              </a:ln>
              <a:solidFill>
                <a:srgbClr val="CB1F1F"/>
              </a:solidFill>
              <a:effectLst/>
              <a:latin typeface="站酷快乐体2016修订版" panose="02010600030101010101" charset="-122"/>
              <a:ea typeface="站酷快乐体2016修订版" panose="02010600030101010101" charset="-122"/>
              <a:cs typeface="+mj-cs"/>
              <a:sym typeface="+mn-ea"/>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52" y="937307"/>
            <a:ext cx="1135723" cy="829408"/>
          </a:xfrm>
          <a:prstGeom prst="rect">
            <a:avLst/>
          </a:prstGeom>
          <a:effectLst>
            <a:outerShdw blurRad="50800" dist="38100" dir="2700000" algn="tl" rotWithShape="0">
              <a:prstClr val="black">
                <a:alpha val="40000"/>
              </a:prstClr>
            </a:outerShdw>
          </a:effectLst>
        </p:spPr>
      </p:pic>
      <p:sp>
        <p:nvSpPr>
          <p:cNvPr id="3" name="内容占位符 5"/>
          <p:cNvSpPr/>
          <p:nvPr/>
        </p:nvSpPr>
        <p:spPr bwMode="auto">
          <a:xfrm>
            <a:off x="706120" y="2368550"/>
            <a:ext cx="7873365" cy="318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90000"/>
              </a:lnSpc>
              <a:spcBef>
                <a:spcPct val="0"/>
              </a:spcBef>
              <a:spcAft>
                <a:spcPct val="0"/>
              </a:spcAft>
              <a:buClrTx/>
              <a:buSzTx/>
              <a:buFontTx/>
              <a:buNone/>
              <a:defRPr/>
            </a:pPr>
            <a:r>
              <a:rPr kumimoji="1" lang="zh-CN" altLang="en-US" sz="200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    开学第一天，古希腊大哲学家苏格拉底对学生们说：“今天我们只学一件最简单也是最容易做的事儿。每人把胳膊尽量往前甩，然后再尽量往后甩。”说完，苏格拉底示范了一遍。“从今天开始，每天做</a:t>
            </a:r>
            <a:r>
              <a:rPr kumimoji="1" lang="en-US" altLang="zh-CN" sz="200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300</a:t>
            </a:r>
            <a:r>
              <a:rPr kumimoji="1" lang="zh-CN" altLang="en-US" sz="200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下。大家能做到吗</a:t>
            </a:r>
            <a:r>
              <a:rPr kumimoji="1" lang="en-US" altLang="zh-CN" sz="200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a:t>
            </a:r>
            <a:endParaRPr kumimoji="1" lang="en-US" altLang="zh-CN" sz="2000" i="0" u="none" strike="noStrike" kern="1200" cap="none" spc="0" normalizeH="0" baseline="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endParaRPr>
          </a:p>
          <a:p>
            <a:pPr marL="0" marR="0" lvl="0" indent="0" algn="l" defTabSz="914400" rtl="0" eaLnBrk="1" fontAlgn="base" latinLnBrk="0" hangingPunct="1">
              <a:lnSpc>
                <a:spcPct val="90000"/>
              </a:lnSpc>
              <a:spcBef>
                <a:spcPct val="0"/>
              </a:spcBef>
              <a:spcAft>
                <a:spcPct val="0"/>
              </a:spcAft>
              <a:buClrTx/>
              <a:buSzTx/>
              <a:buFontTx/>
              <a:buNone/>
              <a:defRPr/>
            </a:pPr>
            <a:r>
              <a:rPr kumimoji="1" lang="en-US" altLang="zh-CN" sz="200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    </a:t>
            </a:r>
            <a:r>
              <a:rPr kumimoji="1" lang="zh-CN" altLang="en-US" sz="200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学生们都笑了。这么简单的事，有什么做不到的</a:t>
            </a:r>
            <a:r>
              <a:rPr kumimoji="1" lang="en-US" altLang="zh-CN" sz="200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a:t>
            </a:r>
            <a:r>
              <a:rPr kumimoji="1" lang="zh-CN" altLang="en-US" sz="200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过了一个月，苏格拉底问学生们：“每天甩手</a:t>
            </a:r>
            <a:r>
              <a:rPr kumimoji="1" lang="en-US" altLang="zh-CN" sz="200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300</a:t>
            </a:r>
            <a:r>
              <a:rPr kumimoji="1" lang="zh-CN" altLang="en-US" sz="200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下，哪些同学坚持了</a:t>
            </a:r>
            <a:r>
              <a:rPr kumimoji="1" lang="en-US" altLang="zh-CN" sz="200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a:t>
            </a:r>
            <a:r>
              <a:rPr kumimoji="1" lang="zh-CN" altLang="en-US" sz="200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有</a:t>
            </a:r>
            <a:r>
              <a:rPr kumimoji="1" lang="en-US" altLang="zh-CN" sz="200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90</a:t>
            </a:r>
            <a:r>
              <a:rPr kumimoji="1" lang="zh-CN" altLang="en-US" sz="200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％的同学骄傲地举起了手。</a:t>
            </a:r>
            <a:endParaRPr kumimoji="1" lang="zh-CN" altLang="en-US" sz="2000" i="0" u="none" strike="noStrike" kern="1200" cap="none" spc="0" normalizeH="0" baseline="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endParaRPr>
          </a:p>
          <a:p>
            <a:pPr marL="0" marR="0" lvl="0" indent="0" algn="l" defTabSz="914400" rtl="0" eaLnBrk="1" fontAlgn="base" latinLnBrk="0" hangingPunct="1">
              <a:lnSpc>
                <a:spcPct val="90000"/>
              </a:lnSpc>
              <a:spcBef>
                <a:spcPct val="0"/>
              </a:spcBef>
              <a:spcAft>
                <a:spcPct val="0"/>
              </a:spcAft>
              <a:buClrTx/>
              <a:buSzTx/>
              <a:buFontTx/>
              <a:buNone/>
              <a:defRPr/>
            </a:pPr>
            <a:r>
              <a:rPr kumimoji="1" lang="zh-CN" altLang="en-US" sz="200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    又过了一个月，苏格拉底又问，这回，坚持下来的学生只剩下八成。</a:t>
            </a:r>
            <a:endParaRPr kumimoji="1" lang="zh-CN" altLang="en-US" sz="2000" i="0" u="none" strike="noStrike" kern="1200" cap="none" spc="0" normalizeH="0" baseline="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endParaRPr>
          </a:p>
          <a:p>
            <a:pPr marL="0" marR="0" lvl="0" indent="0" algn="l" defTabSz="914400" rtl="0" eaLnBrk="1" fontAlgn="base" latinLnBrk="0" hangingPunct="1">
              <a:lnSpc>
                <a:spcPct val="90000"/>
              </a:lnSpc>
              <a:spcBef>
                <a:spcPct val="0"/>
              </a:spcBef>
              <a:spcAft>
                <a:spcPct val="0"/>
              </a:spcAft>
              <a:buClrTx/>
              <a:buSzTx/>
              <a:buFontTx/>
              <a:buNone/>
              <a:defRPr/>
            </a:pPr>
            <a:r>
              <a:rPr kumimoji="1" lang="zh-CN" altLang="en-US" sz="200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    一年过后，苏格拉底再一次问大家：“请告诉我，最简单的甩手运动，还有哪几位同学坚持了</a:t>
            </a:r>
            <a:r>
              <a:rPr kumimoji="1" lang="en-US" altLang="zh-CN" sz="200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a:t>
            </a:r>
            <a:r>
              <a:rPr kumimoji="1" lang="zh-CN" altLang="en-US" sz="200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这时，整个教室里，只有一人举起了手。这个学生就是后来成为古希腊另一位大哲学家的柏拉图。</a:t>
            </a:r>
            <a:endParaRPr kumimoji="1" lang="en-US" altLang="zh-CN" sz="2000" i="0" u="none" strike="noStrike" kern="1200" cap="none" spc="0" normalizeH="0" baseline="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endParaRPr>
          </a:p>
          <a:p>
            <a:pPr marL="0" marR="0" lvl="0" indent="0" algn="l" defTabSz="914400" rtl="0" eaLnBrk="1" fontAlgn="base" latinLnBrk="0" hangingPunct="1">
              <a:lnSpc>
                <a:spcPct val="90000"/>
              </a:lnSpc>
              <a:spcBef>
                <a:spcPct val="0"/>
              </a:spcBef>
              <a:spcAft>
                <a:spcPct val="0"/>
              </a:spcAft>
              <a:buClrTx/>
              <a:buSzTx/>
              <a:buFontTx/>
              <a:buNone/>
              <a:defRPr/>
            </a:pPr>
            <a:r>
              <a:rPr kumimoji="1" lang="en-US" altLang="zh-CN" sz="200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    </a:t>
            </a:r>
            <a:r>
              <a:rPr kumimoji="1" lang="zh-CN" altLang="en-US" sz="2000" noProof="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正如古人所说：锲而不舍、金石可镂；锲而舍之，朽木不折。只要我们对自己严格要求，坚持不懈，成功就会属于我们！       </a:t>
            </a:r>
            <a:endParaRPr kumimoji="1" lang="zh-CN" altLang="en-US" sz="2000"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6" name="图片 5" descr="flamenco-downloading"/>
          <p:cNvPicPr>
            <a:picLocks noChangeAspect="1"/>
          </p:cNvPicPr>
          <p:nvPr/>
        </p:nvPicPr>
        <p:blipFill>
          <a:blip r:embed="rId6"/>
          <a:stretch>
            <a:fillRect/>
          </a:stretch>
        </p:blipFill>
        <p:spPr>
          <a:xfrm>
            <a:off x="9006840" y="2368550"/>
            <a:ext cx="2584450" cy="3530600"/>
          </a:xfrm>
          <a:prstGeom prst="rect">
            <a:avLst/>
          </a:prstGeom>
        </p:spPr>
      </p:pic>
    </p:spTree>
    <p:custDataLst>
      <p:tags r:id="rId1"/>
    </p:custData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527810" y="1059815"/>
            <a:ext cx="3738880" cy="706755"/>
          </a:xfrm>
          <a:prstGeom prst="rect">
            <a:avLst/>
          </a:prstGeom>
          <a:noFill/>
        </p:spPr>
        <p:txBody>
          <a:bodyPr wrap="none" rtlCol="0" anchor="t">
            <a:spAutoFit/>
          </a:bodyPr>
          <a:lstStyle/>
          <a:p>
            <a:pPr algn="ctr"/>
            <a:r>
              <a:rPr lang="zh-CN" altLang="en-US" sz="4000">
                <a:solidFill>
                  <a:srgbClr val="C00000"/>
                </a:solidFill>
                <a:effectLst/>
                <a:latin typeface="站酷快乐体2016修订版" panose="02010600030101010101" charset="-122"/>
                <a:ea typeface="站酷快乐体2016修订版" panose="02010600030101010101" charset="-122"/>
                <a:sym typeface="+mn-ea"/>
              </a:rPr>
              <a:t>关于感恩和奉献</a:t>
            </a:r>
            <a:endParaRPr kumimoji="1" lang="zh-CN" altLang="en-US" sz="4000" kern="0" noProof="0" dirty="0">
              <a:ln w="9525" cap="flat" cmpd="sng">
                <a:noFill/>
                <a:prstDash val="solid"/>
                <a:headEnd type="none" w="med" len="med"/>
                <a:tailEnd type="none" w="med" len="med"/>
              </a:ln>
              <a:solidFill>
                <a:srgbClr val="C00000"/>
              </a:solidFill>
              <a:effectLst/>
              <a:latin typeface="站酷快乐体2016修订版" panose="02010600030101010101" charset="-122"/>
              <a:ea typeface="站酷快乐体2016修订版" panose="02010600030101010101" charset="-122"/>
              <a:cs typeface="+mj-cs"/>
              <a:sym typeface="+mn-ea"/>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52" y="937307"/>
            <a:ext cx="1135723" cy="829408"/>
          </a:xfrm>
          <a:prstGeom prst="rect">
            <a:avLst/>
          </a:prstGeom>
          <a:effectLst>
            <a:outerShdw blurRad="50800" dist="38100" dir="2700000" algn="tl" rotWithShape="0">
              <a:prstClr val="black">
                <a:alpha val="40000"/>
              </a:prstClr>
            </a:outerShdw>
          </a:effectLst>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02370" y="1861820"/>
            <a:ext cx="1823720" cy="1823720"/>
          </a:xfrm>
          <a:prstGeom prst="rect">
            <a:avLst/>
          </a:prstGeom>
        </p:spPr>
      </p:pic>
      <p:grpSp>
        <p:nvGrpSpPr>
          <p:cNvPr id="8" name="组合 7"/>
          <p:cNvGrpSpPr/>
          <p:nvPr/>
        </p:nvGrpSpPr>
        <p:grpSpPr>
          <a:xfrm>
            <a:off x="1040130" y="1861820"/>
            <a:ext cx="6013450" cy="4125595"/>
            <a:chOff x="2069123" y="665985"/>
            <a:chExt cx="7209691" cy="4945738"/>
          </a:xfrm>
        </p:grpSpPr>
        <p:pic>
          <p:nvPicPr>
            <p:cNvPr id="9" name="图片 8"/>
            <p:cNvPicPr>
              <a:picLocks noChangeAspect="1"/>
            </p:cNvPicPr>
            <p:nvPr/>
          </p:nvPicPr>
          <p:blipFill rotWithShape="1">
            <a:blip r:embed="rId7">
              <a:extLst>
                <a:ext uri="{28A0092B-C50C-407E-A947-70E740481C1C}">
                  <a14:useLocalDpi xmlns:a14="http://schemas.microsoft.com/office/drawing/2010/main" val="0"/>
                </a:ext>
              </a:extLst>
            </a:blip>
            <a:srcRect l="9568" t="18692" r="10053" b="18692"/>
            <a:stretch>
              <a:fillRect/>
            </a:stretch>
          </p:blipFill>
          <p:spPr>
            <a:xfrm>
              <a:off x="2069123" y="665985"/>
              <a:ext cx="7209691" cy="4945738"/>
            </a:xfrm>
            <a:prstGeom prst="rect">
              <a:avLst/>
            </a:prstGeom>
          </p:spPr>
        </p:pic>
        <p:sp>
          <p:nvSpPr>
            <p:cNvPr id="11" name="矩形 10"/>
            <p:cNvSpPr/>
            <p:nvPr/>
          </p:nvSpPr>
          <p:spPr>
            <a:xfrm>
              <a:off x="3195271" y="1735745"/>
              <a:ext cx="4957396" cy="276556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    如果你在任何时候，任何地方，你一生中留给人们的都是些美好的东西</a:t>
              </a:r>
              <a:r>
                <a:rPr kumimoji="1" lang="en-US" altLang="zh-CN"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a:t>
              </a:r>
              <a:r>
                <a:rPr kumimoji="1" lang="zh-CN" altLang="en-US"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鲜花，思想，以及对你的非常美好的回忆</a:t>
              </a:r>
              <a:r>
                <a:rPr kumimoji="1" lang="en-US" altLang="zh-CN"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a:t>
              </a:r>
              <a:r>
                <a:rPr kumimoji="1" lang="zh-CN" altLang="en-US"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那你的生活将会轻松而愉快。那时你就会感到所有的人都需要你，这种感觉使你成为一个心灵丰富的人。你要知道，给永远比拿愉快。</a:t>
              </a:r>
              <a:endParaRPr kumimoji="1" lang="en-US" altLang="zh-CN" i="0" u="none" strike="noStrike" kern="1200" cap="none" spc="0" normalizeH="0" baseline="0"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                                                ---</a:t>
              </a:r>
              <a:r>
                <a:rPr kumimoji="1" lang="zh-CN" altLang="en-US" noProof="0" dirty="0">
                  <a:ln>
                    <a:noFill/>
                  </a:ln>
                  <a:solidFill>
                    <a:schemeClr val="tx1">
                      <a:lumMod val="85000"/>
                      <a:lumOff val="1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ea"/>
                </a:rPr>
                <a:t>高尔基</a:t>
              </a:r>
            </a:p>
          </p:txBody>
        </p:sp>
      </p:grpSp>
      <p:pic>
        <p:nvPicPr>
          <p:cNvPr id="6" name="图片 5" descr="no-connection"/>
          <p:cNvPicPr>
            <a:picLocks noChangeAspect="1"/>
          </p:cNvPicPr>
          <p:nvPr/>
        </p:nvPicPr>
        <p:blipFill>
          <a:blip r:embed="rId8"/>
          <a:stretch>
            <a:fillRect/>
          </a:stretch>
        </p:blipFill>
        <p:spPr>
          <a:xfrm>
            <a:off x="6114415" y="3306445"/>
            <a:ext cx="5377815" cy="4033520"/>
          </a:xfrm>
          <a:prstGeom prst="rect">
            <a:avLst/>
          </a:prstGeom>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527810" y="1059815"/>
            <a:ext cx="3738880" cy="706755"/>
          </a:xfrm>
          <a:prstGeom prst="rect">
            <a:avLst/>
          </a:prstGeom>
          <a:noFill/>
        </p:spPr>
        <p:txBody>
          <a:bodyPr wrap="none" rtlCol="0" anchor="t">
            <a:spAutoFit/>
          </a:bodyPr>
          <a:lstStyle/>
          <a:p>
            <a:pPr lvl="0" algn="ctr">
              <a:spcBef>
                <a:spcPct val="0"/>
              </a:spcBef>
            </a:pPr>
            <a:r>
              <a:rPr lang="zh-CN" altLang="en-US" sz="4000">
                <a:solidFill>
                  <a:srgbClr val="C00000"/>
                </a:solidFill>
                <a:latin typeface="站酷快乐体2016修订版" panose="02010600030101010101" charset="-122"/>
                <a:ea typeface="站酷快乐体2016修订版" panose="02010600030101010101" charset="-122"/>
                <a:sym typeface="+mn-ea"/>
              </a:rPr>
              <a:t>理想的听课习惯</a:t>
            </a:r>
            <a:endParaRPr kumimoji="1" lang="zh-CN" altLang="en-US" sz="4000" kern="0" noProof="0" dirty="0">
              <a:ln w="9525" cap="flat" cmpd="sng">
                <a:noFill/>
                <a:prstDash val="solid"/>
                <a:headEnd type="none" w="med" len="med"/>
                <a:tailEnd type="none" w="med" len="med"/>
              </a:ln>
              <a:solidFill>
                <a:srgbClr val="C00000"/>
              </a:solidFill>
              <a:effectLst/>
              <a:latin typeface="站酷快乐体2016修订版" panose="02010600030101010101" charset="-122"/>
              <a:ea typeface="站酷快乐体2016修订版" panose="02010600030101010101" charset="-122"/>
              <a:cs typeface="+mj-cs"/>
              <a:sym typeface="+mn-ea"/>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52" y="937307"/>
            <a:ext cx="1135723" cy="829408"/>
          </a:xfrm>
          <a:prstGeom prst="rect">
            <a:avLst/>
          </a:prstGeom>
          <a:effectLst>
            <a:outerShdw blurRad="50800" dist="38100" dir="2700000" algn="tl" rotWithShape="0">
              <a:prstClr val="black">
                <a:alpha val="40000"/>
              </a:prstClr>
            </a:outerShdw>
          </a:effectLst>
        </p:spPr>
      </p:pic>
      <p:grpSp>
        <p:nvGrpSpPr>
          <p:cNvPr id="7" name="组合 6"/>
          <p:cNvGrpSpPr/>
          <p:nvPr/>
        </p:nvGrpSpPr>
        <p:grpSpPr>
          <a:xfrm>
            <a:off x="487409" y="2249254"/>
            <a:ext cx="2700136" cy="3828009"/>
            <a:chOff x="611624" y="1668521"/>
            <a:chExt cx="2700136" cy="3828009"/>
          </a:xfrm>
        </p:grpSpPr>
        <p:pic>
          <p:nvPicPr>
            <p:cNvPr id="3" name="图片 2"/>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1284302">
              <a:off x="611624" y="1668521"/>
              <a:ext cx="2700136" cy="3828009"/>
            </a:xfrm>
            <a:prstGeom prst="rect">
              <a:avLst/>
            </a:prstGeom>
          </p:spPr>
        </p:pic>
        <p:sp>
          <p:nvSpPr>
            <p:cNvPr id="4" name="矩形 3"/>
            <p:cNvSpPr/>
            <p:nvPr/>
          </p:nvSpPr>
          <p:spPr>
            <a:xfrm>
              <a:off x="1527384" y="2203466"/>
              <a:ext cx="792480" cy="460375"/>
            </a:xfrm>
            <a:prstGeom prst="rect">
              <a:avLst/>
            </a:prstGeom>
          </p:spPr>
          <p:txBody>
            <a:bodyPr wrap="none">
              <a:spAutoFit/>
            </a:bodyPr>
            <a:lstStyle/>
            <a:p>
              <a:pPr algn="ctr">
                <a:spcBef>
                  <a:spcPct val="50000"/>
                </a:spcBef>
              </a:pPr>
              <a:r>
                <a:rPr lang="zh-CN" altLang="en-US" sz="2400">
                  <a:solidFill>
                    <a:srgbClr val="C91731"/>
                  </a:solidFill>
                  <a:latin typeface="思源黑体 CN Normal" panose="020B0400000000000000" charset="-122"/>
                  <a:ea typeface="思源黑体 CN Normal" panose="020B0400000000000000" charset="-122"/>
                  <a:cs typeface="Arial" panose="020B0604020202020204" pitchFamily="34" charset="0"/>
                </a:rPr>
                <a:t>眼到</a:t>
              </a:r>
            </a:p>
          </p:txBody>
        </p:sp>
        <p:sp>
          <p:nvSpPr>
            <p:cNvPr id="6" name="矩形 5"/>
            <p:cNvSpPr/>
            <p:nvPr/>
          </p:nvSpPr>
          <p:spPr>
            <a:xfrm>
              <a:off x="946030" y="2805902"/>
              <a:ext cx="2031326" cy="2308324"/>
            </a:xfrm>
            <a:prstGeom prst="rect">
              <a:avLst/>
            </a:prstGeom>
          </p:spPr>
          <p:txBody>
            <a:bodyPr wrap="square">
              <a:spAutoFit/>
            </a:bodyPr>
            <a:lstStyle/>
            <a:p>
              <a:pPr lvl="0" algn="just" fontAlgn="t">
                <a:lnSpc>
                  <a:spcPct val="150000"/>
                </a:lnSpc>
                <a:spcBef>
                  <a:spcPct val="10000"/>
                </a:spcBef>
              </a:pPr>
              <a:r>
                <a:rPr lang="zh-CN" altLang="en-US" sz="1600">
                  <a:latin typeface="思源黑体 CN Normal" panose="020B0400000000000000" charset="-122"/>
                  <a:ea typeface="思源黑体 CN Normal" panose="020B0400000000000000" charset="-122"/>
                </a:rPr>
                <a:t>就是听课的时候，不仅注意黑板上老师写的内容，还要注意老师的表情、口型等，要灵活地根据实际情境运用。</a:t>
              </a:r>
              <a:endParaRPr lang="zh-CN" altLang="en-US" sz="1600" dirty="0">
                <a:latin typeface="思源黑体 CN Normal" panose="020B0400000000000000" charset="-122"/>
                <a:ea typeface="思源黑体 CN Normal" panose="020B0400000000000000" charset="-122"/>
              </a:endParaRPr>
            </a:p>
          </p:txBody>
        </p:sp>
      </p:grpSp>
      <p:grpSp>
        <p:nvGrpSpPr>
          <p:cNvPr id="19" name="组合 18"/>
          <p:cNvGrpSpPr/>
          <p:nvPr/>
        </p:nvGrpSpPr>
        <p:grpSpPr>
          <a:xfrm>
            <a:off x="3319985" y="2249252"/>
            <a:ext cx="2700136" cy="3828009"/>
            <a:chOff x="611624" y="1668521"/>
            <a:chExt cx="2700136" cy="3828009"/>
          </a:xfrm>
        </p:grpSpPr>
        <p:pic>
          <p:nvPicPr>
            <p:cNvPr id="20" name="图片 19"/>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1284302">
              <a:off x="611624" y="1668521"/>
              <a:ext cx="2700136" cy="3828009"/>
            </a:xfrm>
            <a:prstGeom prst="rect">
              <a:avLst/>
            </a:prstGeom>
          </p:spPr>
        </p:pic>
        <p:sp>
          <p:nvSpPr>
            <p:cNvPr id="21" name="矩形 20"/>
            <p:cNvSpPr/>
            <p:nvPr/>
          </p:nvSpPr>
          <p:spPr>
            <a:xfrm>
              <a:off x="1523514" y="2203466"/>
              <a:ext cx="800219" cy="581057"/>
            </a:xfrm>
            <a:prstGeom prst="rect">
              <a:avLst/>
            </a:prstGeom>
          </p:spPr>
          <p:txBody>
            <a:bodyPr wrap="none">
              <a:spAutoFit/>
            </a:bodyPr>
            <a:lstStyle/>
            <a:p>
              <a:pPr algn="just">
                <a:lnSpc>
                  <a:spcPct val="150000"/>
                </a:lnSpc>
                <a:spcBef>
                  <a:spcPct val="50000"/>
                </a:spcBef>
              </a:pPr>
              <a:r>
                <a:rPr lang="zh-CN" altLang="en-US" sz="2400">
                  <a:solidFill>
                    <a:srgbClr val="C91731"/>
                  </a:solidFill>
                  <a:latin typeface="思源黑体 CN Normal" panose="020B0400000000000000" charset="-122"/>
                  <a:ea typeface="思源黑体 CN Normal" panose="020B0400000000000000" charset="-122"/>
                  <a:cs typeface="Arial" panose="020B0604020202020204" pitchFamily="34" charset="0"/>
                </a:rPr>
                <a:t>口到</a:t>
              </a:r>
            </a:p>
          </p:txBody>
        </p:sp>
        <p:sp>
          <p:nvSpPr>
            <p:cNvPr id="22" name="矩形 21"/>
            <p:cNvSpPr/>
            <p:nvPr/>
          </p:nvSpPr>
          <p:spPr>
            <a:xfrm>
              <a:off x="946030" y="2805901"/>
              <a:ext cx="2031324" cy="1569660"/>
            </a:xfrm>
            <a:prstGeom prst="rect">
              <a:avLst/>
            </a:prstGeom>
          </p:spPr>
          <p:txBody>
            <a:bodyPr wrap="square">
              <a:spAutoFit/>
            </a:bodyPr>
            <a:lstStyle/>
            <a:p>
              <a:pPr lvl="0" algn="just" fontAlgn="t">
                <a:lnSpc>
                  <a:spcPct val="150000"/>
                </a:lnSpc>
                <a:spcBef>
                  <a:spcPct val="10000"/>
                </a:spcBef>
              </a:pPr>
              <a:r>
                <a:rPr lang="zh-CN" altLang="en-US" sz="1600">
                  <a:latin typeface="思源黑体 CN Normal" panose="020B0400000000000000" charset="-122"/>
                  <a:ea typeface="思源黑体 CN Normal" panose="020B0400000000000000" charset="-122"/>
                </a:rPr>
                <a:t>一般的情况下，口到有三个需要：一是朗读需要；二是记忆需要；三是随时发问。</a:t>
              </a:r>
              <a:endParaRPr lang="zh-CN" altLang="en-US" sz="1600" dirty="0">
                <a:latin typeface="思源黑体 CN Normal" panose="020B0400000000000000" charset="-122"/>
                <a:ea typeface="思源黑体 CN Normal" panose="020B0400000000000000" charset="-122"/>
              </a:endParaRPr>
            </a:p>
          </p:txBody>
        </p:sp>
      </p:grpSp>
      <p:grpSp>
        <p:nvGrpSpPr>
          <p:cNvPr id="23" name="组合 22"/>
          <p:cNvGrpSpPr/>
          <p:nvPr/>
        </p:nvGrpSpPr>
        <p:grpSpPr>
          <a:xfrm>
            <a:off x="6172525" y="2249251"/>
            <a:ext cx="2700136" cy="3828009"/>
            <a:chOff x="611624" y="1668521"/>
            <a:chExt cx="2700136" cy="3828009"/>
          </a:xfrm>
        </p:grpSpPr>
        <p:pic>
          <p:nvPicPr>
            <p:cNvPr id="24" name="图片 23"/>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1284302">
              <a:off x="611624" y="1668521"/>
              <a:ext cx="2700136" cy="3828009"/>
            </a:xfrm>
            <a:prstGeom prst="rect">
              <a:avLst/>
            </a:prstGeom>
          </p:spPr>
        </p:pic>
        <p:sp>
          <p:nvSpPr>
            <p:cNvPr id="25" name="矩形 24"/>
            <p:cNvSpPr/>
            <p:nvPr/>
          </p:nvSpPr>
          <p:spPr>
            <a:xfrm>
              <a:off x="1523514" y="2203466"/>
              <a:ext cx="800219" cy="581057"/>
            </a:xfrm>
            <a:prstGeom prst="rect">
              <a:avLst/>
            </a:prstGeom>
          </p:spPr>
          <p:txBody>
            <a:bodyPr wrap="none">
              <a:spAutoFit/>
            </a:bodyPr>
            <a:lstStyle/>
            <a:p>
              <a:pPr algn="just">
                <a:lnSpc>
                  <a:spcPct val="150000"/>
                </a:lnSpc>
                <a:spcBef>
                  <a:spcPct val="50000"/>
                </a:spcBef>
              </a:pPr>
              <a:r>
                <a:rPr lang="zh-CN" altLang="en-US" sz="2400">
                  <a:solidFill>
                    <a:srgbClr val="C91731"/>
                  </a:solidFill>
                  <a:latin typeface="思源黑体 CN Normal" panose="020B0400000000000000" charset="-122"/>
                  <a:ea typeface="思源黑体 CN Normal" panose="020B0400000000000000" charset="-122"/>
                  <a:cs typeface="Arial" panose="020B0604020202020204" pitchFamily="34" charset="0"/>
                </a:rPr>
                <a:t>心到</a:t>
              </a:r>
            </a:p>
          </p:txBody>
        </p:sp>
        <p:sp>
          <p:nvSpPr>
            <p:cNvPr id="26" name="矩形 25"/>
            <p:cNvSpPr/>
            <p:nvPr/>
          </p:nvSpPr>
          <p:spPr>
            <a:xfrm>
              <a:off x="1015657" y="2805901"/>
              <a:ext cx="1958938" cy="2308324"/>
            </a:xfrm>
            <a:prstGeom prst="rect">
              <a:avLst/>
            </a:prstGeom>
          </p:spPr>
          <p:txBody>
            <a:bodyPr wrap="square">
              <a:spAutoFit/>
            </a:bodyPr>
            <a:lstStyle/>
            <a:p>
              <a:pPr lvl="0" algn="just" fontAlgn="t">
                <a:lnSpc>
                  <a:spcPct val="150000"/>
                </a:lnSpc>
                <a:spcBef>
                  <a:spcPct val="10000"/>
                </a:spcBef>
              </a:pPr>
              <a:r>
                <a:rPr lang="zh-CN" altLang="en-US" sz="1600">
                  <a:latin typeface="思源黑体 CN Normal" panose="020B0400000000000000" charset="-122"/>
                  <a:ea typeface="思源黑体 CN Normal" panose="020B0400000000000000" charset="-122"/>
                </a:rPr>
                <a:t>老师讲课的时候，只是起个引导的作用，最主要的还是靠自己思考，这就要求在听课的时候时刻都要用心。</a:t>
              </a:r>
              <a:endParaRPr lang="zh-CN" altLang="en-US" sz="1600" dirty="0">
                <a:latin typeface="思源黑体 CN Normal" panose="020B0400000000000000" charset="-122"/>
                <a:ea typeface="思源黑体 CN Normal" panose="020B0400000000000000" charset="-122"/>
              </a:endParaRPr>
            </a:p>
          </p:txBody>
        </p:sp>
      </p:grpSp>
      <p:grpSp>
        <p:nvGrpSpPr>
          <p:cNvPr id="27" name="组合 26"/>
          <p:cNvGrpSpPr/>
          <p:nvPr/>
        </p:nvGrpSpPr>
        <p:grpSpPr>
          <a:xfrm>
            <a:off x="8953091" y="2249250"/>
            <a:ext cx="2700136" cy="3828009"/>
            <a:chOff x="611624" y="1668521"/>
            <a:chExt cx="2700136" cy="3828009"/>
          </a:xfrm>
        </p:grpSpPr>
        <p:pic>
          <p:nvPicPr>
            <p:cNvPr id="28" name="图片 27"/>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1284302">
              <a:off x="611624" y="1668521"/>
              <a:ext cx="2700136" cy="3828009"/>
            </a:xfrm>
            <a:prstGeom prst="rect">
              <a:avLst/>
            </a:prstGeom>
          </p:spPr>
        </p:pic>
        <p:sp>
          <p:nvSpPr>
            <p:cNvPr id="29" name="矩形 28"/>
            <p:cNvSpPr/>
            <p:nvPr/>
          </p:nvSpPr>
          <p:spPr>
            <a:xfrm>
              <a:off x="1523514" y="2203466"/>
              <a:ext cx="800219" cy="581057"/>
            </a:xfrm>
            <a:prstGeom prst="rect">
              <a:avLst/>
            </a:prstGeom>
          </p:spPr>
          <p:txBody>
            <a:bodyPr wrap="none">
              <a:spAutoFit/>
            </a:bodyPr>
            <a:lstStyle/>
            <a:p>
              <a:pPr algn="just">
                <a:lnSpc>
                  <a:spcPct val="150000"/>
                </a:lnSpc>
                <a:spcBef>
                  <a:spcPct val="50000"/>
                </a:spcBef>
              </a:pPr>
              <a:r>
                <a:rPr lang="zh-CN" altLang="en-US" sz="2400">
                  <a:solidFill>
                    <a:srgbClr val="C91731"/>
                  </a:solidFill>
                  <a:latin typeface="思源黑体 CN Normal" panose="020B0400000000000000" charset="-122"/>
                  <a:ea typeface="思源黑体 CN Normal" panose="020B0400000000000000" charset="-122"/>
                  <a:cs typeface="Arial" panose="020B0604020202020204" pitchFamily="34" charset="0"/>
                </a:rPr>
                <a:t>手到</a:t>
              </a:r>
            </a:p>
          </p:txBody>
        </p:sp>
        <p:sp>
          <p:nvSpPr>
            <p:cNvPr id="30" name="矩形 29"/>
            <p:cNvSpPr/>
            <p:nvPr/>
          </p:nvSpPr>
          <p:spPr>
            <a:xfrm>
              <a:off x="1092653" y="2805902"/>
              <a:ext cx="1746849" cy="1569660"/>
            </a:xfrm>
            <a:prstGeom prst="rect">
              <a:avLst/>
            </a:prstGeom>
          </p:spPr>
          <p:txBody>
            <a:bodyPr wrap="square">
              <a:spAutoFit/>
            </a:bodyPr>
            <a:lstStyle/>
            <a:p>
              <a:pPr lvl="0" algn="just" fontAlgn="t">
                <a:lnSpc>
                  <a:spcPct val="150000"/>
                </a:lnSpc>
                <a:spcBef>
                  <a:spcPct val="10000"/>
                </a:spcBef>
              </a:pPr>
              <a:r>
                <a:rPr lang="zh-CN" altLang="en-US" sz="1600">
                  <a:latin typeface="思源黑体 CN Normal" panose="020B0400000000000000" charset="-122"/>
                  <a:ea typeface="思源黑体 CN Normal" panose="020B0400000000000000" charset="-122"/>
                </a:rPr>
                <a:t>就是我们在认真听课，积极思考的同时，要做好课堂笔记</a:t>
              </a:r>
              <a:r>
                <a:rPr lang="zh-CN" altLang="en-US" sz="1400">
                  <a:latin typeface="思源黑体 CN Normal" panose="020B0400000000000000" charset="-122"/>
                  <a:ea typeface="思源黑体 CN Normal" panose="020B0400000000000000" charset="-122"/>
                </a:rPr>
                <a:t>。</a:t>
              </a:r>
              <a:endParaRPr lang="zh-CN" altLang="en-US" sz="1400" dirty="0">
                <a:latin typeface="思源黑体 CN Normal" panose="020B0400000000000000" charset="-122"/>
                <a:ea typeface="思源黑体 CN Normal" panose="020B0400000000000000" charset="-122"/>
              </a:endParaRPr>
            </a:p>
          </p:txBody>
        </p:sp>
      </p:gr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strVal val="#ppt_x"/>
                                          </p:val>
                                        </p:tav>
                                        <p:tav tm="100000">
                                          <p:val>
                                            <p:strVal val="#ppt_x"/>
                                          </p:val>
                                        </p:tav>
                                      </p:tavLst>
                                    </p:anim>
                                    <p:anim calcmode="lin" valueType="num">
                                      <p:cBhvr>
                                        <p:cTn id="27"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办公资源网: www.bangongziyuan.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1920</Words>
  <Application>Microsoft Office PowerPoint</Application>
  <PresentationFormat>宽屏</PresentationFormat>
  <Paragraphs>146</Paragraphs>
  <Slides>20</Slides>
  <Notes>20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20</vt:i4>
      </vt:variant>
    </vt:vector>
  </HeadingPairs>
  <TitlesOfParts>
    <vt:vector size="25" baseType="lpstr">
      <vt:lpstr>阿里巴巴普惠体 R</vt:lpstr>
      <vt:lpstr>思源黑体 CN Normal</vt:lpstr>
      <vt:lpstr>站酷快乐体2016修订版</vt:lpstr>
      <vt:lpstr>Arial</vt:lpstr>
      <vt:lpstr>办公资源网: www.bangongziyuan.com​​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32</cp:revision>
  <dcterms:created xsi:type="dcterms:W3CDTF">2019-06-19T02:08:00Z</dcterms:created>
  <dcterms:modified xsi:type="dcterms:W3CDTF">2021-01-05T11:41:02Z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