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1" r:id="rId5"/>
    <p:sldId id="270" r:id="rId6"/>
    <p:sldId id="262" r:id="rId7"/>
    <p:sldId id="268" r:id="rId8"/>
    <p:sldId id="266" r:id="rId9"/>
    <p:sldId id="267" r:id="rId10"/>
    <p:sldId id="280" r:id="rId11"/>
    <p:sldId id="279" r:id="rId12"/>
    <p:sldId id="264" r:id="rId13"/>
    <p:sldId id="269" r:id="rId14"/>
    <p:sldId id="272" r:id="rId15"/>
    <p:sldId id="271" r:id="rId16"/>
    <p:sldId id="275" r:id="rId17"/>
    <p:sldId id="274" r:id="rId18"/>
    <p:sldId id="265" r:id="rId19"/>
    <p:sldId id="273" r:id="rId20"/>
    <p:sldId id="263" r:id="rId21"/>
    <p:sldId id="278" r:id="rId22"/>
    <p:sldId id="277" r:id="rId23"/>
    <p:sldId id="276" r:id="rId24"/>
    <p:sldId id="259" r:id="rId25"/>
  </p:sldIdLst>
  <p:sldSz cx="12192000" cy="6858000"/>
  <p:notesSz cx="6858000" cy="9144000"/>
  <p:embeddedFontLst>
    <p:embeddedFont>
      <p:font typeface="等线" panose="02010600030101010101" pitchFamily="2" charset="-122"/>
      <p:regular r:id="rId27"/>
      <p:bold r:id="rId28"/>
    </p:embeddedFont>
    <p:embeddedFont>
      <p:font typeface="汉仪星宇体简" panose="02010600030101010101" charset="-122"/>
      <p:regular r:id="rId29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424" autoAdjust="0"/>
  </p:normalViewPr>
  <p:slideViewPr>
    <p:cSldViewPr snapToGrid="0">
      <p:cViewPr varScale="1">
        <p:scale>
          <a:sx n="97" d="100"/>
          <a:sy n="97" d="100"/>
        </p:scale>
        <p:origin x="111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6D460-9E32-4B1C-99CD-32FD4A8488B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683B2-50D0-40F4-BA66-C58BA70862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0B5-CFE5-4327-BA4D-F7ADEF270FE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4E57-E447-4A14-B183-9E898EE6B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0B5-CFE5-4327-BA4D-F7ADEF270FE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4E57-E447-4A14-B183-9E898EE6B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0B5-CFE5-4327-BA4D-F7ADEF270FE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4E57-E447-4A14-B183-9E898EE6B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0B5-CFE5-4327-BA4D-F7ADEF270FE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4E57-E447-4A14-B183-9E898EE6B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0B5-CFE5-4327-BA4D-F7ADEF270FE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4E57-E447-4A14-B183-9E898EE6B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0B5-CFE5-4327-BA4D-F7ADEF270FE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4E57-E447-4A14-B183-9E898EE6B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0B5-CFE5-4327-BA4D-F7ADEF270FE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4E57-E447-4A14-B183-9E898EE6B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0B5-CFE5-4327-BA4D-F7ADEF270FE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4E57-E447-4A14-B183-9E898EE6B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0B5-CFE5-4327-BA4D-F7ADEF270FE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4E57-E447-4A14-B183-9E898EE6B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0B5-CFE5-4327-BA4D-F7ADEF270FE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4E57-E447-4A14-B183-9E898EE6B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0B5-CFE5-4327-BA4D-F7ADEF270FE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4E57-E447-4A14-B183-9E898EE6B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A00B5-CFE5-4327-BA4D-F7ADEF270FE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24E57-E447-4A14-B183-9E898EE6BC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5" t="23715" r="27679" b="28594"/>
          <a:stretch>
            <a:fillRect/>
          </a:stretch>
        </p:blipFill>
        <p:spPr>
          <a:xfrm>
            <a:off x="2889504" y="731520"/>
            <a:ext cx="3639312" cy="36576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9" t="23888" r="28207" b="38675"/>
          <a:stretch>
            <a:fillRect/>
          </a:stretch>
        </p:blipFill>
        <p:spPr>
          <a:xfrm>
            <a:off x="5559552" y="3255264"/>
            <a:ext cx="3328416" cy="28712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17694" y="1380565"/>
            <a:ext cx="6920753" cy="3356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zh-CN" altLang="en-US" dirty="0"/>
              <a:t>　祥林嫂是一个受尽封建礼教压榨的穷苦农家妇女。丈夫死后，狠心的婆婆要将她出卖。她被逼出逃，到鲁镇鲁四老爷家做佣工，受尽鄙视、虐待。很快她又被婆婆家抢走，卖到贺家成亲。贺老六是个纯朴忠厚的农民，很快又有了儿子阿毛，祥林嫂终于过上了安稳日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35624" y="1398494"/>
            <a:ext cx="6974541" cy="391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zh-CN" altLang="en-US" dirty="0"/>
              <a:t>然而命运多舛，贺老六因伤寒病复发而死，不久，阿毛又被狼吃掉。经受双重打击的祥林嫂，丧魂落魄，犹如白痴，可是人们还说她改嫁“有罪”，要她捐门槛“赎罪”，不然到了“阴间”还要受苦。她千辛万苦积钱捐了门槛后，依然摆脱不了人们的歧视。最后，她沿街乞讨，在鲁镇一年一度的“祝福”的鞭炮声中，惨死在街头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38570" y="2497976"/>
            <a:ext cx="7446678" cy="186204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11500" spc="600" dirty="0">
                <a:solidFill>
                  <a:srgbClr val="C00000"/>
                </a:solidFill>
                <a:latin typeface="汉仪星宇体简" panose="00020600040101010101" pitchFamily="18" charset="-122"/>
                <a:ea typeface="汉仪星宇体简" panose="00020600040101010101" pitchFamily="18" charset="-122"/>
              </a:rPr>
              <a:t>基础知识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379818" y="4195358"/>
            <a:ext cx="545328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98376" y="1102276"/>
            <a:ext cx="679524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zh-CN" altLang="en-US" dirty="0"/>
              <a:t>钝</a:t>
            </a:r>
            <a:r>
              <a:rPr lang="en-US" altLang="zh-CN" dirty="0" err="1"/>
              <a:t>dùn</a:t>
            </a:r>
            <a:r>
              <a:rPr lang="zh-CN" altLang="en-US" dirty="0"/>
              <a:t>响     寒暄</a:t>
            </a:r>
            <a:r>
              <a:rPr lang="en-US" altLang="zh-CN" dirty="0" err="1"/>
              <a:t>xuān</a:t>
            </a:r>
            <a:r>
              <a:rPr lang="en-US" altLang="zh-CN" dirty="0"/>
              <a:t>    </a:t>
            </a:r>
            <a:r>
              <a:rPr lang="zh-CN" altLang="pl-PL" dirty="0"/>
              <a:t>瓦楞</a:t>
            </a:r>
            <a:r>
              <a:rPr lang="pl-PL" altLang="zh-CN" dirty="0"/>
              <a:t>wǎ</a:t>
            </a:r>
            <a:r>
              <a:rPr lang="en-US" altLang="zh-CN" dirty="0"/>
              <a:t> </a:t>
            </a:r>
            <a:r>
              <a:rPr lang="pl-PL" altLang="zh-CN" dirty="0"/>
              <a:t>lãng</a:t>
            </a:r>
            <a:r>
              <a:rPr lang="en-US" altLang="zh-CN" dirty="0"/>
              <a:t>     </a:t>
            </a:r>
            <a:r>
              <a:rPr lang="zh-CN" altLang="en-US" dirty="0"/>
              <a:t>朱拓</a:t>
            </a:r>
            <a:r>
              <a:rPr lang="en-US" altLang="zh-CN" dirty="0" err="1"/>
              <a:t>tà</a:t>
            </a:r>
            <a:r>
              <a:rPr lang="en-US" altLang="zh-CN" dirty="0"/>
              <a:t>  </a:t>
            </a:r>
          </a:p>
          <a:p>
            <a:r>
              <a:rPr lang="zh-CN" altLang="en-US" dirty="0"/>
              <a:t>间</a:t>
            </a:r>
            <a:r>
              <a:rPr lang="en-US" altLang="zh-CN" dirty="0" err="1"/>
              <a:t>jiàn</a:t>
            </a:r>
            <a:r>
              <a:rPr lang="zh-CN" altLang="en-US" dirty="0"/>
              <a:t>或     乞丐</a:t>
            </a:r>
            <a:r>
              <a:rPr lang="en-US" altLang="zh-CN" dirty="0" err="1"/>
              <a:t>qǐ</a:t>
            </a:r>
            <a:r>
              <a:rPr lang="en-US" altLang="zh-CN" dirty="0"/>
              <a:t> </a:t>
            </a:r>
            <a:r>
              <a:rPr lang="en-US" altLang="zh-CN" dirty="0" err="1"/>
              <a:t>gài</a:t>
            </a:r>
            <a:r>
              <a:rPr lang="en-US" altLang="zh-CN" dirty="0"/>
              <a:t>    </a:t>
            </a:r>
            <a:r>
              <a:rPr lang="zh-CN" altLang="en-US" dirty="0"/>
              <a:t>悚</a:t>
            </a:r>
            <a:r>
              <a:rPr lang="en-US" altLang="zh-CN" dirty="0" err="1"/>
              <a:t>sǒng</a:t>
            </a:r>
            <a:r>
              <a:rPr lang="zh-CN" altLang="en-US" dirty="0"/>
              <a:t>然  踌蹰</a:t>
            </a:r>
            <a:r>
              <a:rPr lang="en-US" altLang="zh-CN" dirty="0" err="1"/>
              <a:t>chóu</a:t>
            </a:r>
            <a:r>
              <a:rPr lang="en-US" altLang="zh-CN" dirty="0"/>
              <a:t> </a:t>
            </a:r>
            <a:r>
              <a:rPr lang="en-US" altLang="zh-CN" dirty="0" err="1"/>
              <a:t>chú</a:t>
            </a:r>
            <a:r>
              <a:rPr lang="en-US" altLang="zh-CN" dirty="0"/>
              <a:t> </a:t>
            </a:r>
          </a:p>
          <a:p>
            <a:r>
              <a:rPr lang="zh-CN" altLang="en-US" dirty="0"/>
              <a:t>不更</a:t>
            </a:r>
            <a:r>
              <a:rPr lang="en-US" altLang="zh-CN" dirty="0" err="1"/>
              <a:t>gēng</a:t>
            </a:r>
            <a:r>
              <a:rPr lang="zh-CN" altLang="en-US" dirty="0"/>
              <a:t>事      谬</a:t>
            </a:r>
            <a:r>
              <a:rPr lang="en-US" altLang="zh-CN" dirty="0" err="1"/>
              <a:t>miù</a:t>
            </a:r>
            <a:r>
              <a:rPr lang="zh-CN" altLang="en-US" dirty="0"/>
              <a:t>种      俨</a:t>
            </a:r>
            <a:r>
              <a:rPr lang="en-US" altLang="zh-CN" dirty="0" err="1"/>
              <a:t>yǎn</a:t>
            </a:r>
            <a:r>
              <a:rPr lang="zh-CN" altLang="en-US" dirty="0"/>
              <a:t>然      雪褥</a:t>
            </a:r>
            <a:r>
              <a:rPr lang="en-US" altLang="zh-CN" dirty="0" err="1"/>
              <a:t>rù</a:t>
            </a:r>
            <a:endParaRPr lang="zh-CN" altLang="en-US" dirty="0"/>
          </a:p>
          <a:p>
            <a:r>
              <a:rPr lang="zh-CN" altLang="en-US" dirty="0"/>
              <a:t> 瑟</a:t>
            </a:r>
            <a:r>
              <a:rPr lang="en-US" altLang="zh-CN" dirty="0" err="1"/>
              <a:t>sâ</a:t>
            </a:r>
            <a:r>
              <a:rPr lang="zh-CN" altLang="en-US" dirty="0"/>
              <a:t>瑟  尘芥</a:t>
            </a:r>
            <a:r>
              <a:rPr lang="en-US" altLang="zh-CN" dirty="0" err="1"/>
              <a:t>jiâ</a:t>
            </a:r>
            <a:r>
              <a:rPr lang="zh-CN" altLang="en-US" dirty="0"/>
              <a:t>堆  形骸</a:t>
            </a:r>
            <a:r>
              <a:rPr lang="en-US" altLang="zh-CN" dirty="0" err="1"/>
              <a:t>hái</a:t>
            </a:r>
            <a:r>
              <a:rPr lang="en-US" altLang="zh-CN" dirty="0"/>
              <a:t>   </a:t>
            </a:r>
            <a:r>
              <a:rPr lang="zh-CN" altLang="en-US" dirty="0"/>
              <a:t>颊</a:t>
            </a:r>
            <a:r>
              <a:rPr lang="en-US" altLang="zh-CN" dirty="0" err="1"/>
              <a:t>jiá</a:t>
            </a:r>
            <a:r>
              <a:rPr lang="en-US" altLang="zh-CN" dirty="0"/>
              <a:t>   </a:t>
            </a:r>
            <a:r>
              <a:rPr lang="zh-CN" altLang="en-US" dirty="0"/>
              <a:t>贺家墺</a:t>
            </a:r>
            <a:r>
              <a:rPr lang="en-US" altLang="zh-CN" dirty="0" err="1"/>
              <a:t>ào</a:t>
            </a:r>
            <a:r>
              <a:rPr lang="en-US" altLang="zh-CN" dirty="0"/>
              <a:t>  </a:t>
            </a:r>
          </a:p>
          <a:p>
            <a:r>
              <a:rPr lang="zh-CN" altLang="en-US" dirty="0"/>
              <a:t>嚎</a:t>
            </a:r>
            <a:r>
              <a:rPr lang="en-US" altLang="zh-CN" dirty="0" err="1"/>
              <a:t>háo</a:t>
            </a:r>
            <a:r>
              <a:rPr lang="en-US" altLang="zh-CN" dirty="0"/>
              <a:t>    </a:t>
            </a:r>
            <a:r>
              <a:rPr lang="zh-CN" altLang="en-US" dirty="0"/>
              <a:t>荸荠</a:t>
            </a:r>
            <a:r>
              <a:rPr lang="en-US" altLang="zh-CN" dirty="0" err="1"/>
              <a:t>bíqí</a:t>
            </a:r>
            <a:r>
              <a:rPr lang="en-US" altLang="zh-CN" dirty="0"/>
              <a:t>  </a:t>
            </a:r>
            <a:r>
              <a:rPr lang="zh-CN" altLang="en-US" dirty="0"/>
              <a:t>絮絮</a:t>
            </a:r>
            <a:r>
              <a:rPr lang="en-US" altLang="zh-CN" dirty="0" err="1"/>
              <a:t>xù</a:t>
            </a:r>
            <a:r>
              <a:rPr lang="en-US" altLang="zh-CN" dirty="0"/>
              <a:t>   </a:t>
            </a:r>
            <a:r>
              <a:rPr lang="zh-CN" altLang="en-US" dirty="0"/>
              <a:t>呜咽</a:t>
            </a:r>
            <a:r>
              <a:rPr lang="en-US" altLang="zh-CN" dirty="0" err="1"/>
              <a:t>yâ</a:t>
            </a:r>
            <a:r>
              <a:rPr lang="en-US" altLang="zh-CN" dirty="0"/>
              <a:t>  </a:t>
            </a:r>
            <a:r>
              <a:rPr lang="zh-CN" altLang="en-US" dirty="0"/>
              <a:t>驯</a:t>
            </a:r>
            <a:r>
              <a:rPr lang="en-US" altLang="zh-CN" dirty="0" err="1"/>
              <a:t>xùn</a:t>
            </a:r>
            <a:r>
              <a:rPr lang="zh-CN" altLang="en-US" dirty="0"/>
              <a:t>熟  </a:t>
            </a:r>
            <a:endParaRPr lang="en-US" altLang="zh-CN" dirty="0"/>
          </a:p>
          <a:p>
            <a:r>
              <a:rPr lang="zh-CN" altLang="en-US" dirty="0"/>
              <a:t>桌帏</a:t>
            </a:r>
            <a:r>
              <a:rPr lang="en-US" altLang="zh-CN" dirty="0" err="1"/>
              <a:t>wãi</a:t>
            </a:r>
            <a:r>
              <a:rPr lang="en-US" altLang="zh-CN" dirty="0"/>
              <a:t>  </a:t>
            </a:r>
            <a:r>
              <a:rPr lang="zh-CN" altLang="en-US" dirty="0"/>
              <a:t>讪讪</a:t>
            </a:r>
            <a:r>
              <a:rPr lang="en-US" altLang="zh-CN" dirty="0" err="1"/>
              <a:t>shàn</a:t>
            </a:r>
            <a:r>
              <a:rPr lang="en-US" altLang="zh-CN" dirty="0"/>
              <a:t>   </a:t>
            </a:r>
            <a:r>
              <a:rPr lang="zh-CN" altLang="en-US" dirty="0"/>
              <a:t>敛</a:t>
            </a:r>
            <a:r>
              <a:rPr lang="en-US" altLang="zh-CN" dirty="0" err="1"/>
              <a:t>liǎn</a:t>
            </a:r>
            <a:r>
              <a:rPr lang="en-US" altLang="zh-CN" dirty="0"/>
              <a:t>  </a:t>
            </a:r>
            <a:r>
              <a:rPr lang="zh-CN" altLang="en-US" dirty="0"/>
              <a:t>怔怔</a:t>
            </a:r>
            <a:r>
              <a:rPr lang="en-US" altLang="zh-CN" dirty="0" err="1"/>
              <a:t>zhâng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45976" y="1452282"/>
            <a:ext cx="71896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1</a:t>
            </a:r>
            <a:r>
              <a:rPr lang="zh-CN" altLang="en-US" dirty="0"/>
              <a:t>瓦楞：瓦陇，亦作瓦垄。即屋顶上用瓦铺成的凸凹相间的行列。 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间</a:t>
            </a:r>
            <a:r>
              <a:rPr lang="en-US" altLang="zh-CN" dirty="0" err="1"/>
              <a:t>jiàn</a:t>
            </a:r>
            <a:r>
              <a:rPr lang="zh-CN" altLang="en-US" dirty="0"/>
              <a:t>或：副词。有时候；偶尔。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踌蹰：</a:t>
            </a:r>
            <a:r>
              <a:rPr lang="en-US" altLang="zh-CN" dirty="0" err="1"/>
              <a:t>chóuchú</a:t>
            </a:r>
            <a:r>
              <a:rPr lang="zh-CN" altLang="en-US" dirty="0"/>
              <a:t>也作“踌躇”，①犹豫，迟疑不决：踌躇地呆坐了很久。 ②徘徊不进：踌躇不前。③研究，反覆思量：颇费踌躇｜踌躇多日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99765" y="1344705"/>
            <a:ext cx="70462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4</a:t>
            </a:r>
            <a:r>
              <a:rPr lang="zh-CN" altLang="en-US" dirty="0"/>
              <a:t>瑟瑟：</a:t>
            </a:r>
            <a:r>
              <a:rPr lang="en-US" altLang="zh-CN" dirty="0" err="1"/>
              <a:t>sâ</a:t>
            </a:r>
            <a:r>
              <a:rPr lang="zh-CN" altLang="en-US" dirty="0"/>
              <a:t>象声词。形容颤抖：瑟瑟发抖</a:t>
            </a:r>
            <a:r>
              <a:rPr lang="en-US" altLang="zh-CN" dirty="0"/>
              <a:t>|</a:t>
            </a:r>
            <a:r>
              <a:rPr lang="zh-CN" altLang="en-US" dirty="0"/>
              <a:t>形容轻微的声音：秋风瑟瑟。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5</a:t>
            </a:r>
            <a:r>
              <a:rPr lang="zh-CN" altLang="en-US" dirty="0"/>
              <a:t>呜咽</a:t>
            </a:r>
            <a:r>
              <a:rPr lang="en-US" altLang="zh-CN" dirty="0" err="1"/>
              <a:t>wūyâ</a:t>
            </a:r>
            <a:r>
              <a:rPr lang="zh-CN" altLang="en-US" dirty="0"/>
              <a:t>：</a:t>
            </a:r>
            <a:r>
              <a:rPr lang="en-US" altLang="zh-CN" dirty="0"/>
              <a:t>1.</a:t>
            </a:r>
            <a:r>
              <a:rPr lang="zh-CN" altLang="en-US" dirty="0"/>
              <a:t>低声哭泣。亦指悲泣声。  </a:t>
            </a:r>
            <a:r>
              <a:rPr lang="en-US" altLang="zh-CN" dirty="0"/>
              <a:t>2.</a:t>
            </a:r>
            <a:r>
              <a:rPr lang="zh-CN" altLang="en-US" dirty="0"/>
              <a:t>形容低沉凄切的声音。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6</a:t>
            </a:r>
            <a:r>
              <a:rPr lang="zh-CN" altLang="en-US" dirty="0"/>
              <a:t>歆享：</a:t>
            </a:r>
            <a:r>
              <a:rPr lang="en-US" altLang="zh-CN" dirty="0"/>
              <a:t>1.</a:t>
            </a:r>
            <a:r>
              <a:rPr lang="zh-CN" altLang="en-US" dirty="0"/>
              <a:t>神灵享受供物。 </a:t>
            </a:r>
            <a:endParaRPr lang="en-US" altLang="zh-CN" dirty="0"/>
          </a:p>
          <a:p>
            <a:r>
              <a:rPr lang="en-US" altLang="zh-CN" dirty="0"/>
              <a:t>7</a:t>
            </a:r>
            <a:r>
              <a:rPr lang="zh-CN" altLang="en-US" dirty="0"/>
              <a:t>蹒跚：腿脚不灵便，走路缓慢、摇摆的样子。也作盘跚。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8</a:t>
            </a:r>
            <a:r>
              <a:rPr lang="zh-CN" altLang="en-US" dirty="0"/>
              <a:t>悚</a:t>
            </a:r>
            <a:r>
              <a:rPr lang="en-US" altLang="zh-CN" dirty="0" err="1"/>
              <a:t>sǒng</a:t>
            </a:r>
            <a:r>
              <a:rPr lang="zh-CN" altLang="en-US" dirty="0"/>
              <a:t>然：害怕的样子。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74259" y="1344706"/>
            <a:ext cx="72614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9</a:t>
            </a:r>
            <a:r>
              <a:rPr lang="zh-CN" altLang="en-US" dirty="0"/>
              <a:t>沸反盈</a:t>
            </a:r>
            <a:r>
              <a:rPr lang="en-US" altLang="zh-CN" dirty="0" err="1"/>
              <a:t>yíng</a:t>
            </a:r>
            <a:r>
              <a:rPr lang="zh-CN" altLang="en-US" dirty="0"/>
              <a:t>天：沸：滚翻；盈：充满形容人声喧嚣杂乱。 </a:t>
            </a:r>
            <a:endParaRPr lang="en-US" altLang="zh-CN" dirty="0"/>
          </a:p>
          <a:p>
            <a:r>
              <a:rPr lang="en-US" altLang="zh-CN" dirty="0"/>
              <a:t>10 </a:t>
            </a:r>
            <a:r>
              <a:rPr lang="zh-CN" altLang="en-US" dirty="0"/>
              <a:t>沸沸扬扬：像沸腾的水一样喧闹。形容人声喧扰，议论纷纷。 </a:t>
            </a:r>
            <a:endParaRPr lang="en-US" altLang="zh-CN" dirty="0"/>
          </a:p>
          <a:p>
            <a:r>
              <a:rPr lang="en-US" altLang="zh-CN" dirty="0"/>
              <a:t>11</a:t>
            </a:r>
            <a:r>
              <a:rPr lang="zh-CN" altLang="en-US" dirty="0"/>
              <a:t>借题（发挥）：借谈论另一个题目来表达自己真正的意思。 </a:t>
            </a:r>
            <a:endParaRPr lang="en-US" altLang="zh-CN" dirty="0"/>
          </a:p>
          <a:p>
            <a:r>
              <a:rPr lang="en-US" altLang="zh-CN" dirty="0"/>
              <a:t>12</a:t>
            </a:r>
            <a:r>
              <a:rPr lang="zh-CN" altLang="en-US" dirty="0"/>
              <a:t>联绵不断：也做“连绵”，（山脉，河流，雨雪等）接连不断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28047" y="1810871"/>
            <a:ext cx="71896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13</a:t>
            </a:r>
            <a:r>
              <a:rPr lang="zh-CN" altLang="en-US" dirty="0"/>
              <a:t>一扫而空：一下子便扫除干净。比喻彻底清除。</a:t>
            </a:r>
            <a:endParaRPr lang="en-US" altLang="zh-CN" dirty="0"/>
          </a:p>
          <a:p>
            <a:r>
              <a:rPr lang="en-US" altLang="zh-CN" dirty="0"/>
              <a:t>14</a:t>
            </a:r>
            <a:r>
              <a:rPr lang="zh-CN" altLang="en-US" dirty="0"/>
              <a:t>走投无路：无路可走，已到绝境。比喻处境极困难，找不到出路。 </a:t>
            </a:r>
            <a:endParaRPr lang="en-US" altLang="zh-CN" dirty="0"/>
          </a:p>
          <a:p>
            <a:r>
              <a:rPr lang="en-US" altLang="zh-CN" dirty="0"/>
              <a:t>15</a:t>
            </a:r>
            <a:r>
              <a:rPr lang="zh-CN" altLang="en-US" dirty="0"/>
              <a:t>百无聊赖：聊赖：依赖，指生活或感情上的依托。 精神上没有依托，形容非常无聊。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38570" y="2497976"/>
            <a:ext cx="7446678" cy="186204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11500" spc="600" dirty="0">
                <a:solidFill>
                  <a:srgbClr val="C00000"/>
                </a:solidFill>
                <a:latin typeface="汉仪星宇体简" panose="00020600040101010101" pitchFamily="18" charset="-122"/>
                <a:ea typeface="汉仪星宇体简" panose="00020600040101010101" pitchFamily="18" charset="-122"/>
              </a:rPr>
              <a:t>人物分析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379818" y="4195358"/>
            <a:ext cx="545328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17694" y="1147482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zh-CN" altLang="en-US" dirty="0"/>
              <a:t>　</a:t>
            </a:r>
            <a:r>
              <a:rPr lang="en-US" altLang="zh-CN" dirty="0"/>
              <a:t>1</a:t>
            </a:r>
            <a:r>
              <a:rPr lang="zh-CN" altLang="en-US" dirty="0"/>
              <a:t>．祥林嫂</a:t>
            </a:r>
          </a:p>
          <a:p>
            <a:r>
              <a:rPr lang="zh-CN" altLang="en-US" dirty="0"/>
              <a:t>　　祥林嫂是旧中国劳动妇女的典型，她勤劳善良，朴实顽强，但在封建礼教和封建思想占统治地位的旧社会，她被践踏、被迫害、被摧残，以至被旧社会所吞噬。祥林嫂的悲剧深刻揭示了旧社会封建礼教对劳动妇女的摧残和迫害，控诉了封建礼教吃人的本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99257" y="10"/>
            <a:ext cx="12191980" cy="685799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526122" y="241146"/>
            <a:ext cx="5139756" cy="186204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11500" spc="600" dirty="0">
                <a:solidFill>
                  <a:srgbClr val="C00000"/>
                </a:solidFill>
                <a:latin typeface="汉仪星宇体简" panose="00020600040101010101" pitchFamily="18" charset="-122"/>
                <a:ea typeface="汉仪星宇体简" panose="00020600040101010101" pitchFamily="18" charset="-122"/>
              </a:rPr>
              <a:t>目录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526122" y="1938528"/>
            <a:ext cx="494122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4632085" y="2103194"/>
            <a:ext cx="3461592" cy="4149731"/>
            <a:chOff x="4632085" y="1706177"/>
            <a:chExt cx="3461592" cy="4149731"/>
          </a:xfrm>
        </p:grpSpPr>
        <p:sp>
          <p:nvSpPr>
            <p:cNvPr id="8" name="文本框 7"/>
            <p:cNvSpPr txBox="1"/>
            <p:nvPr/>
          </p:nvSpPr>
          <p:spPr>
            <a:xfrm>
              <a:off x="4632085" y="2602206"/>
              <a:ext cx="34615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</a:lstStyle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zh-CN" altLang="en-US" sz="4400" dirty="0">
                  <a:solidFill>
                    <a:srgbClr val="C00000"/>
                  </a:solidFill>
                </a:rPr>
                <a:t>作者简介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632085" y="4232854"/>
              <a:ext cx="34615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</a:lstStyle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zh-CN" altLang="en-US" sz="4400" dirty="0">
                  <a:solidFill>
                    <a:srgbClr val="C00000"/>
                  </a:solidFill>
                </a:rPr>
                <a:t>基础知识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632085" y="5086467"/>
              <a:ext cx="34615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</a:lstStyle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zh-CN" altLang="en-US" sz="4400" dirty="0">
                  <a:solidFill>
                    <a:srgbClr val="C00000"/>
                  </a:solidFill>
                </a:rPr>
                <a:t>人物分析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632085" y="3371647"/>
              <a:ext cx="34615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</a:lstStyle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zh-CN" altLang="en-US" sz="4400" dirty="0">
                  <a:solidFill>
                    <a:srgbClr val="C00000"/>
                  </a:solidFill>
                </a:rPr>
                <a:t>小说简介</a:t>
              </a:r>
            </a:p>
          </p:txBody>
        </p:sp>
        <p:sp>
          <p:nvSpPr>
            <p:cNvPr id="12" name="文本框 7"/>
            <p:cNvSpPr txBox="1"/>
            <p:nvPr/>
          </p:nvSpPr>
          <p:spPr>
            <a:xfrm>
              <a:off x="4632085" y="1706177"/>
              <a:ext cx="34615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</a:lstStyle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zh-CN" altLang="en-US" sz="4400" dirty="0">
                  <a:solidFill>
                    <a:srgbClr val="C00000"/>
                  </a:solidFill>
                </a:rPr>
                <a:t>写作背景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26659" y="1398494"/>
            <a:ext cx="6938681" cy="391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2</a:t>
            </a:r>
            <a:r>
              <a:rPr lang="zh-CN" altLang="en-US" dirty="0"/>
              <a:t>．鲁四老爷</a:t>
            </a:r>
          </a:p>
          <a:p>
            <a:r>
              <a:rPr lang="zh-CN" altLang="en-US" dirty="0"/>
              <a:t>　　鲁四老爷是地主阶级知识分子的典型。他迂腐，保守，顽固，坚决捍卫封建思想，反对一切改革和革命，尊崇理学和孔孟之道，自觉维护封建制度和封建礼教。他自私伪善，冷酷无情，在精神上迫害祥林嫂，才让她生存信心彻底毁灭，是导致祥林嫂惨死的主要人物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45976" y="1488141"/>
            <a:ext cx="7135906" cy="391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3</a:t>
            </a:r>
            <a:r>
              <a:rPr lang="zh-CN" altLang="en-US" dirty="0"/>
              <a:t>．祥林嫂的婆婆</a:t>
            </a:r>
          </a:p>
          <a:p>
            <a:r>
              <a:rPr lang="zh-CN" altLang="en-US" dirty="0"/>
              <a:t>　　祥林嫂的婆婆是一个精明强干、有心计的女人，也是封建社会中自私自利典型。她拿走了祥林嫂的工钱，把祥林嫂当成工具，并且不顾祥林嫂的反对，不考虑她的意愿，就把她嫁到偏僻的村庄来获取高额的彩礼钱。同时她也从容能干，面对鲁四爷的时候从容应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0118" y="1416424"/>
            <a:ext cx="7117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4.</a:t>
            </a:r>
            <a:r>
              <a:rPr lang="zh-CN" altLang="en-US" dirty="0"/>
              <a:t>“我”</a:t>
            </a:r>
          </a:p>
          <a:p>
            <a:r>
              <a:rPr lang="zh-CN" altLang="en-US" dirty="0"/>
              <a:t>　　“我”并不是鲁迅，而是鲁迅虚构的一个具有进步思想的小资产阶级知识分子的形象。“我”有反封建的思想倾向，憎恶鲁四老爷，同情祥林嫂，但又软弱无能，无力给祥林嫂以帮助。在结构上，“我”起着线索作用，是祥林嫂悲剧的见证人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63906" y="1470212"/>
            <a:ext cx="71538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5</a:t>
            </a:r>
            <a:r>
              <a:rPr lang="zh-CN" altLang="en-US" dirty="0"/>
              <a:t>．柳妈</a:t>
            </a:r>
          </a:p>
          <a:p>
            <a:r>
              <a:rPr lang="zh-CN" altLang="en-US" dirty="0"/>
              <a:t>　　柳妈是个吃斋念佛的善女人，受封建迷信思想毒害很深，同情祥林嫂，又把她视为不贞的人加以奚落。出于善意，她想给祥林嫂寻求解脱的药方，结果反而给祥林嫂造成难以支持的重压，把祥林嫂推向更悲惨的深渊之中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38570" y="2497976"/>
            <a:ext cx="7446678" cy="186204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11500" spc="600" dirty="0">
                <a:solidFill>
                  <a:srgbClr val="C00000"/>
                </a:solidFill>
                <a:latin typeface="汉仪星宇体简" panose="00020600040101010101" pitchFamily="18" charset="-122"/>
                <a:ea typeface="汉仪星宇体简" panose="00020600040101010101" pitchFamily="18" charset="-122"/>
              </a:rPr>
              <a:t>谢谢欣赏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379818" y="4195358"/>
            <a:ext cx="545328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38570" y="2497976"/>
            <a:ext cx="7446678" cy="186204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11500" spc="600" dirty="0">
                <a:solidFill>
                  <a:srgbClr val="C00000"/>
                </a:solidFill>
                <a:latin typeface="汉仪星宇体简" panose="00020600040101010101" pitchFamily="18" charset="-122"/>
                <a:ea typeface="汉仪星宇体简" panose="00020600040101010101" pitchFamily="18" charset="-122"/>
              </a:rPr>
              <a:t>写作背景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379818" y="4195358"/>
            <a:ext cx="545328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0" y="2259106"/>
            <a:ext cx="67414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400" dirty="0">
                <a:solidFill>
                  <a:srgbClr val="C00000"/>
                </a:solidFill>
              </a:rPr>
              <a:t>鲁迅以极大的热情欢呼辛亥革命的爆发，可是不久就失望了。他看到辛亥革命以后，帝制政权虽被推翻，但代之而起的却是地主阶级的军阀官僚的统治，封建社会的基础并没有彻底摧毁，中国的广大人民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0" y="2026024"/>
            <a:ext cx="67414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zh-CN" altLang="en-US" dirty="0"/>
              <a:t>尤其是农民，日益贫困化，他们过着饥寒交迫的生活，宗法观念、封建礼教仍然是压在人民头上的精神枷锁。鲁迅在</a:t>
            </a:r>
            <a:r>
              <a:rPr lang="en-US" altLang="zh-CN" dirty="0"/>
              <a:t>《</a:t>
            </a:r>
            <a:r>
              <a:rPr lang="zh-CN" altLang="en-US" dirty="0"/>
              <a:t>祝福</a:t>
            </a:r>
            <a:r>
              <a:rPr lang="en-US" altLang="zh-CN" dirty="0"/>
              <a:t>》</a:t>
            </a:r>
            <a:r>
              <a:rPr lang="zh-CN" altLang="en-US" dirty="0"/>
              <a:t>里，深刻地展示了这一时期中国农村的真实面貌。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38570" y="2497976"/>
            <a:ext cx="7446678" cy="186204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11500" spc="600" dirty="0">
                <a:solidFill>
                  <a:srgbClr val="C00000"/>
                </a:solidFill>
                <a:latin typeface="汉仪星宇体简" panose="00020600040101010101" pitchFamily="18" charset="-122"/>
                <a:ea typeface="汉仪星宇体简" panose="00020600040101010101" pitchFamily="18" charset="-122"/>
              </a:rPr>
              <a:t>作者简介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379818" y="4195358"/>
            <a:ext cx="545328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71482" y="1559859"/>
            <a:ext cx="6831106" cy="446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zh-CN" altLang="en-US" dirty="0"/>
              <a:t>　鲁迅（</a:t>
            </a:r>
            <a:r>
              <a:rPr lang="en-US" altLang="zh-CN" dirty="0"/>
              <a:t>1881</a:t>
            </a:r>
            <a:r>
              <a:rPr lang="zh-CN" altLang="en-US" dirty="0"/>
              <a:t>～</a:t>
            </a:r>
            <a:r>
              <a:rPr lang="en-US" altLang="zh-CN" dirty="0"/>
              <a:t>1936</a:t>
            </a:r>
            <a:r>
              <a:rPr lang="zh-CN" altLang="en-US" dirty="0"/>
              <a:t>）原名周树人、周樟寿，字豫山、豫亭、豫才、秉臣。笔名除鲁迅外，还有邓江、唐俟、邓当世、晓角等。中国现代文学家、思想家、革命家和教育家。 人称“文教思革”光绪七年八月初三（</a:t>
            </a:r>
            <a:r>
              <a:rPr lang="en-US" altLang="zh-CN" dirty="0"/>
              <a:t>1881</a:t>
            </a:r>
            <a:r>
              <a:rPr lang="zh-CN" altLang="en-US" dirty="0"/>
              <a:t>年</a:t>
            </a:r>
            <a:r>
              <a:rPr lang="en-US" altLang="zh-CN" dirty="0"/>
              <a:t>9</a:t>
            </a:r>
            <a:r>
              <a:rPr lang="zh-CN" altLang="en-US" dirty="0"/>
              <a:t>月</a:t>
            </a:r>
            <a:r>
              <a:rPr lang="en-US" altLang="zh-CN" dirty="0"/>
              <a:t>25</a:t>
            </a:r>
            <a:r>
              <a:rPr lang="zh-CN" altLang="en-US" dirty="0"/>
              <a:t>日）生于浙江省绍兴府会稽县（今绍兴市）东昌坊口。祖籍河南省汝南县，小时享受着少爷般的生活，慢慢家基衰败变得贫困。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38570" y="2497976"/>
            <a:ext cx="7446678" cy="186204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11500" spc="600" dirty="0">
                <a:solidFill>
                  <a:srgbClr val="C00000"/>
                </a:solidFill>
                <a:latin typeface="汉仪星宇体简" panose="00020600040101010101" pitchFamily="18" charset="-122"/>
                <a:ea typeface="汉仪星宇体简" panose="00020600040101010101" pitchFamily="18" charset="-122"/>
              </a:rPr>
              <a:t>小说简介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379818" y="4195358"/>
            <a:ext cx="545328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07341" y="2027943"/>
            <a:ext cx="6813177" cy="2802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40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《</a:t>
            </a:r>
            <a:r>
              <a:rPr lang="zh-CN" altLang="en-US" dirty="0"/>
              <a:t>祝福</a:t>
            </a:r>
            <a:r>
              <a:rPr lang="en-US" altLang="zh-CN" dirty="0"/>
              <a:t>》</a:t>
            </a:r>
            <a:r>
              <a:rPr lang="zh-CN" altLang="en-US" dirty="0"/>
              <a:t>这篇小说通过祥林嫂一生的悲惨遭遇，反映了辛亥革命以后 中国的社会矛盾，深刻地揭露了地主阶级对劳动妇女的摧残与迫害，揭示了封建礼教吃人的本质，指出彻底反对封建的必要性。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b4kokd1">
      <a:majorFont>
        <a:latin typeface="Arial"/>
        <a:ea typeface="思源黑体 CN Medium"/>
        <a:cs typeface=""/>
      </a:majorFont>
      <a:minorFont>
        <a:latin typeface="Arial"/>
        <a:ea typeface="思源黑体 CN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1198</Words>
  <Application>Microsoft Office PowerPoint</Application>
  <PresentationFormat>宽屏</PresentationFormat>
  <Paragraphs>65</Paragraphs>
  <Slides>24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9" baseType="lpstr">
      <vt:lpstr>汉仪星宇体简</vt:lpstr>
      <vt:lpstr>Wingdings</vt:lpstr>
      <vt:lpstr>等线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2017-12-28T07:23:00Z</dcterms:created>
  <dcterms:modified xsi:type="dcterms:W3CDTF">2021-01-05T11:14:20Z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