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7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8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9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64" r:id="rId3"/>
    <p:sldMasterId id="2147483668" r:id="rId4"/>
    <p:sldMasterId id="2147483672" r:id="rId5"/>
    <p:sldMasterId id="2147483676" r:id="rId6"/>
    <p:sldMasterId id="2147483680" r:id="rId7"/>
    <p:sldMasterId id="2147483684" r:id="rId8"/>
    <p:sldMasterId id="2147483688" r:id="rId9"/>
    <p:sldMasterId id="2147483692" r:id="rId10"/>
  </p:sldMasterIdLst>
  <p:notesMasterIdLst>
    <p:notesMasterId r:id="rId35"/>
  </p:notesMasterIdLst>
  <p:sldIdLst>
    <p:sldId id="470" r:id="rId11"/>
    <p:sldId id="353" r:id="rId12"/>
    <p:sldId id="471" r:id="rId13"/>
    <p:sldId id="352" r:id="rId14"/>
    <p:sldId id="497" r:id="rId15"/>
    <p:sldId id="498" r:id="rId16"/>
    <p:sldId id="495" r:id="rId17"/>
    <p:sldId id="491" r:id="rId18"/>
    <p:sldId id="494" r:id="rId19"/>
    <p:sldId id="492" r:id="rId20"/>
    <p:sldId id="500" r:id="rId21"/>
    <p:sldId id="501" r:id="rId22"/>
    <p:sldId id="502" r:id="rId23"/>
    <p:sldId id="503" r:id="rId24"/>
    <p:sldId id="504" r:id="rId25"/>
    <p:sldId id="505" r:id="rId26"/>
    <p:sldId id="506" r:id="rId27"/>
    <p:sldId id="507" r:id="rId28"/>
    <p:sldId id="509" r:id="rId29"/>
    <p:sldId id="510" r:id="rId30"/>
    <p:sldId id="508" r:id="rId31"/>
    <p:sldId id="493" r:id="rId32"/>
    <p:sldId id="496" r:id="rId33"/>
    <p:sldId id="297" r:id="rId34"/>
  </p:sldIdLst>
  <p:sldSz cx="12195175" cy="6859588"/>
  <p:notesSz cx="6858000" cy="9144000"/>
  <p:custDataLst>
    <p:tags r:id="rId3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8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  <p:ext uri="{505F2C04-C923-438B-8C0F-E0CD2BADF298}">
      <wppc:fontMiss xmlns=""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254"/>
    <a:srgbClr val="C2682A"/>
    <a:srgbClr val="506642"/>
    <a:srgbClr val="3296A8"/>
    <a:srgbClr val="6D8AAB"/>
    <a:srgbClr val="31709C"/>
    <a:srgbClr val="7697B3"/>
    <a:srgbClr val="6FA094"/>
    <a:srgbClr val="94BCB4"/>
    <a:srgbClr val="595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5" autoAdjust="0"/>
    <p:restoredTop sz="97778" autoAdjust="0"/>
  </p:normalViewPr>
  <p:slideViewPr>
    <p:cSldViewPr snapToGrid="0" showGuides="1">
      <p:cViewPr varScale="1">
        <p:scale>
          <a:sx n="106" d="100"/>
          <a:sy n="106" d="100"/>
        </p:scale>
        <p:origin x="498" y="114"/>
      </p:cViewPr>
      <p:guideLst>
        <p:guide orient="horz" pos="2138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ags" Target="tags/tag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2C8C0-A3D3-487B-AECC-CB6663EAE28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9D3E0-124D-4DFF-AE99-4EA4CC201D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Relationship Id="rId4" Type="http://schemas.microsoft.com/office/2007/relationships/hdphoto" Target="../media/hdphoto1.wdp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Relationship Id="rId4" Type="http://schemas.microsoft.com/office/2007/relationships/hdphoto" Target="../media/hdphoto1.wdp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Relationship Id="rId4" Type="http://schemas.microsoft.com/office/2007/relationships/hdphoto" Target="../media/hdphoto1.wdp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Relationship Id="rId4" Type="http://schemas.microsoft.com/office/2007/relationships/hdphoto" Target="../media/hdphoto1.wdp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Relationship Id="rId4" Type="http://schemas.microsoft.com/office/2007/relationships/hdphoto" Target="../media/hdphoto1.wdp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397" y="1122625"/>
            <a:ext cx="9146382" cy="23881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397" y="3602874"/>
            <a:ext cx="9146382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7172" y="365209"/>
            <a:ext cx="2629585" cy="581318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420" y="365209"/>
            <a:ext cx="7736314" cy="581318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xa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" y="0"/>
            <a:ext cx="12195175" cy="68595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iHei Pro" panose="020B0500000000000000" pitchFamily="34" charset="-122"/>
                <a:ea typeface="LiHei Pro" panose="020B0500000000000000" pitchFamily="34" charset="-122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xiaoer.yanj.cn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3026086" y="479936"/>
            <a:ext cx="8368782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/>
        </p:nvGrpSpPr>
        <p:grpSpPr>
          <a:xfrm>
            <a:off x="1" y="195153"/>
            <a:ext cx="3126993" cy="569565"/>
            <a:chOff x="0" y="194743"/>
            <a:chExt cx="3126179" cy="569433"/>
          </a:xfrm>
        </p:grpSpPr>
        <p:sp>
          <p:nvSpPr>
            <p:cNvPr id="9" name="圆角矩形 8"/>
            <p:cNvSpPr/>
            <p:nvPr/>
          </p:nvSpPr>
          <p:spPr>
            <a:xfrm>
              <a:off x="173209" y="194743"/>
              <a:ext cx="2952970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1" name="椭圆 10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9" name="组合 18"/>
          <p:cNvGrpSpPr/>
          <p:nvPr userDrawn="1"/>
        </p:nvGrpSpPr>
        <p:grpSpPr>
          <a:xfrm>
            <a:off x="11356758" y="175669"/>
            <a:ext cx="838418" cy="743984"/>
            <a:chOff x="39833" y="101457"/>
            <a:chExt cx="838200" cy="743812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30195" y="101457"/>
              <a:ext cx="647560" cy="567974"/>
              <a:chOff x="257420" y="226345"/>
              <a:chExt cx="540747" cy="474289"/>
            </a:xfrm>
          </p:grpSpPr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email"/>
              <a:stretch>
                <a:fillRect/>
              </a:stretch>
            </p:blipFill>
            <p:spPr>
              <a:xfrm>
                <a:off x="257420" y="226345"/>
                <a:ext cx="472830" cy="47283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 rotWithShape="1">
              <a:blip r:embed="rId3" cstate="email">
                <a:grayscl/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2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p:blipFill>
            <p:spPr>
              <a:xfrm flipH="1">
                <a:off x="265701" y="654915"/>
                <a:ext cx="532466" cy="45719"/>
              </a:xfrm>
              <a:prstGeom prst="rect">
                <a:avLst/>
              </a:prstGeom>
            </p:spPr>
          </p:pic>
        </p:grpSp>
        <p:sp>
          <p:nvSpPr>
            <p:cNvPr id="21" name="文本框 20"/>
            <p:cNvSpPr txBox="1"/>
            <p:nvPr userDrawn="1"/>
          </p:nvSpPr>
          <p:spPr>
            <a:xfrm>
              <a:off x="39833" y="629875"/>
              <a:ext cx="838200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By 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杜小二</a:t>
              </a:r>
            </a:p>
          </p:txBody>
        </p:sp>
      </p:grpSp>
      <p:sp>
        <p:nvSpPr>
          <p:cNvPr id="24" name="标题占位符 1"/>
          <p:cNvSpPr>
            <a:spLocks noGrp="1"/>
          </p:cNvSpPr>
          <p:nvPr>
            <p:ph type="title"/>
          </p:nvPr>
        </p:nvSpPr>
        <p:spPr>
          <a:xfrm>
            <a:off x="416422" y="206382"/>
            <a:ext cx="3051583" cy="54710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>
              <a:defRPr sz="1800">
                <a:solidFill>
                  <a:schemeClr val="bg1"/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/>
          <p:nvPr userDrawn="1"/>
        </p:nvSpPr>
        <p:spPr>
          <a:xfrm>
            <a:off x="-8909" y="0"/>
            <a:ext cx="12207053" cy="6859588"/>
          </a:xfrm>
          <a:prstGeom prst="rect">
            <a:avLst/>
          </a:prstGeom>
          <a:gradFill flip="none" rotWithShape="1">
            <a:gsLst>
              <a:gs pos="0">
                <a:srgbClr val="77458B"/>
              </a:gs>
              <a:gs pos="100000">
                <a:srgbClr val="4F2D5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34F5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20504-D840-6A40-90BC-6F3747762F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xa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" y="0"/>
            <a:ext cx="12195175" cy="68595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iHei Pro" panose="020B0500000000000000" pitchFamily="34" charset="-122"/>
                <a:ea typeface="LiHei Pro" panose="020B0500000000000000" pitchFamily="34" charset="-122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xiaoer.yanj.cn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3026086" y="479936"/>
            <a:ext cx="8368782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/>
        </p:nvGrpSpPr>
        <p:grpSpPr>
          <a:xfrm>
            <a:off x="1" y="195153"/>
            <a:ext cx="3126993" cy="569565"/>
            <a:chOff x="0" y="194743"/>
            <a:chExt cx="3126179" cy="569433"/>
          </a:xfrm>
        </p:grpSpPr>
        <p:sp>
          <p:nvSpPr>
            <p:cNvPr id="9" name="圆角矩形 8"/>
            <p:cNvSpPr/>
            <p:nvPr/>
          </p:nvSpPr>
          <p:spPr>
            <a:xfrm>
              <a:off x="173209" y="194743"/>
              <a:ext cx="2952970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1" name="椭圆 10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9" name="组合 18"/>
          <p:cNvGrpSpPr/>
          <p:nvPr userDrawn="1"/>
        </p:nvGrpSpPr>
        <p:grpSpPr>
          <a:xfrm>
            <a:off x="11356758" y="175669"/>
            <a:ext cx="838418" cy="743984"/>
            <a:chOff x="39833" y="101457"/>
            <a:chExt cx="838200" cy="743812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30195" y="101457"/>
              <a:ext cx="647560" cy="567974"/>
              <a:chOff x="257420" y="226345"/>
              <a:chExt cx="540747" cy="474289"/>
            </a:xfrm>
          </p:grpSpPr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email"/>
              <a:stretch>
                <a:fillRect/>
              </a:stretch>
            </p:blipFill>
            <p:spPr>
              <a:xfrm>
                <a:off x="257420" y="226345"/>
                <a:ext cx="472830" cy="47283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 rotWithShape="1">
              <a:blip r:embed="rId3" cstate="email">
                <a:grayscl/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2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p:blipFill>
            <p:spPr>
              <a:xfrm flipH="1">
                <a:off x="265701" y="654915"/>
                <a:ext cx="532466" cy="45719"/>
              </a:xfrm>
              <a:prstGeom prst="rect">
                <a:avLst/>
              </a:prstGeom>
            </p:spPr>
          </p:pic>
        </p:grpSp>
        <p:sp>
          <p:nvSpPr>
            <p:cNvPr id="21" name="文本框 20"/>
            <p:cNvSpPr txBox="1"/>
            <p:nvPr userDrawn="1"/>
          </p:nvSpPr>
          <p:spPr>
            <a:xfrm>
              <a:off x="39833" y="629875"/>
              <a:ext cx="838200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By 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杜小二</a:t>
              </a:r>
            </a:p>
          </p:txBody>
        </p:sp>
      </p:grpSp>
      <p:sp>
        <p:nvSpPr>
          <p:cNvPr id="24" name="标题占位符 1"/>
          <p:cNvSpPr>
            <a:spLocks noGrp="1"/>
          </p:cNvSpPr>
          <p:nvPr>
            <p:ph type="title"/>
          </p:nvPr>
        </p:nvSpPr>
        <p:spPr>
          <a:xfrm>
            <a:off x="416422" y="206382"/>
            <a:ext cx="3051583" cy="54710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>
              <a:defRPr sz="1800">
                <a:solidFill>
                  <a:schemeClr val="bg1"/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/>
          <p:nvPr userDrawn="1"/>
        </p:nvSpPr>
        <p:spPr>
          <a:xfrm>
            <a:off x="-8909" y="0"/>
            <a:ext cx="12207053" cy="6859588"/>
          </a:xfrm>
          <a:prstGeom prst="rect">
            <a:avLst/>
          </a:prstGeom>
          <a:gradFill flip="none" rotWithShape="1">
            <a:gsLst>
              <a:gs pos="0">
                <a:srgbClr val="77458B"/>
              </a:gs>
              <a:gs pos="100000">
                <a:srgbClr val="4F2D5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34F5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20504-D840-6A40-90BC-6F3747762F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xa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" y="0"/>
            <a:ext cx="12195175" cy="68595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iHei Pro" panose="020B0500000000000000" pitchFamily="34" charset="-122"/>
                <a:ea typeface="LiHei Pro" panose="020B0500000000000000" pitchFamily="34" charset="-122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xiaoer.yanj.cn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3026086" y="479936"/>
            <a:ext cx="8368782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/>
        </p:nvGrpSpPr>
        <p:grpSpPr>
          <a:xfrm>
            <a:off x="1" y="195153"/>
            <a:ext cx="3126993" cy="569565"/>
            <a:chOff x="0" y="194743"/>
            <a:chExt cx="3126179" cy="569433"/>
          </a:xfrm>
        </p:grpSpPr>
        <p:sp>
          <p:nvSpPr>
            <p:cNvPr id="9" name="圆角矩形 8"/>
            <p:cNvSpPr/>
            <p:nvPr/>
          </p:nvSpPr>
          <p:spPr>
            <a:xfrm>
              <a:off x="173209" y="194743"/>
              <a:ext cx="2952970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1" name="椭圆 10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9" name="组合 18"/>
          <p:cNvGrpSpPr/>
          <p:nvPr userDrawn="1"/>
        </p:nvGrpSpPr>
        <p:grpSpPr>
          <a:xfrm>
            <a:off x="11356758" y="175669"/>
            <a:ext cx="838418" cy="743984"/>
            <a:chOff x="39833" y="101457"/>
            <a:chExt cx="838200" cy="743812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30195" y="101457"/>
              <a:ext cx="647560" cy="567974"/>
              <a:chOff x="257420" y="226345"/>
              <a:chExt cx="540747" cy="474289"/>
            </a:xfrm>
          </p:grpSpPr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email"/>
              <a:stretch>
                <a:fillRect/>
              </a:stretch>
            </p:blipFill>
            <p:spPr>
              <a:xfrm>
                <a:off x="257420" y="226345"/>
                <a:ext cx="472830" cy="47283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 rotWithShape="1">
              <a:blip r:embed="rId3" cstate="email">
                <a:grayscl/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2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p:blipFill>
            <p:spPr>
              <a:xfrm flipH="1">
                <a:off x="265701" y="654915"/>
                <a:ext cx="532466" cy="45719"/>
              </a:xfrm>
              <a:prstGeom prst="rect">
                <a:avLst/>
              </a:prstGeom>
            </p:spPr>
          </p:pic>
        </p:grpSp>
        <p:sp>
          <p:nvSpPr>
            <p:cNvPr id="21" name="文本框 20"/>
            <p:cNvSpPr txBox="1"/>
            <p:nvPr userDrawn="1"/>
          </p:nvSpPr>
          <p:spPr>
            <a:xfrm>
              <a:off x="39833" y="629875"/>
              <a:ext cx="838200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By 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杜小二</a:t>
              </a:r>
            </a:p>
          </p:txBody>
        </p:sp>
      </p:grpSp>
      <p:sp>
        <p:nvSpPr>
          <p:cNvPr id="24" name="标题占位符 1"/>
          <p:cNvSpPr>
            <a:spLocks noGrp="1"/>
          </p:cNvSpPr>
          <p:nvPr>
            <p:ph type="title"/>
          </p:nvPr>
        </p:nvSpPr>
        <p:spPr>
          <a:xfrm>
            <a:off x="416422" y="206382"/>
            <a:ext cx="3051583" cy="54710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>
              <a:defRPr sz="1800">
                <a:solidFill>
                  <a:schemeClr val="bg1"/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/>
          <p:nvPr userDrawn="1"/>
        </p:nvSpPr>
        <p:spPr>
          <a:xfrm>
            <a:off x="-8909" y="0"/>
            <a:ext cx="12207053" cy="6859588"/>
          </a:xfrm>
          <a:prstGeom prst="rect">
            <a:avLst/>
          </a:prstGeom>
          <a:gradFill flip="none" rotWithShape="1">
            <a:gsLst>
              <a:gs pos="0">
                <a:srgbClr val="77458B"/>
              </a:gs>
              <a:gs pos="100000">
                <a:srgbClr val="4F2D5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34F5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20504-D840-6A40-90BC-6F3747762F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xa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" y="0"/>
            <a:ext cx="12195175" cy="68595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iHei Pro" panose="020B0500000000000000" pitchFamily="34" charset="-122"/>
                <a:ea typeface="LiHei Pro" panose="020B0500000000000000" pitchFamily="34" charset="-122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xiaoer.yanj.cn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3026086" y="479936"/>
            <a:ext cx="8368782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/>
        </p:nvGrpSpPr>
        <p:grpSpPr>
          <a:xfrm>
            <a:off x="1" y="195153"/>
            <a:ext cx="3126993" cy="569565"/>
            <a:chOff x="0" y="194743"/>
            <a:chExt cx="3126179" cy="569433"/>
          </a:xfrm>
        </p:grpSpPr>
        <p:sp>
          <p:nvSpPr>
            <p:cNvPr id="9" name="圆角矩形 8"/>
            <p:cNvSpPr/>
            <p:nvPr/>
          </p:nvSpPr>
          <p:spPr>
            <a:xfrm>
              <a:off x="173209" y="194743"/>
              <a:ext cx="2952970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1" name="椭圆 10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9" name="组合 18"/>
          <p:cNvGrpSpPr/>
          <p:nvPr userDrawn="1"/>
        </p:nvGrpSpPr>
        <p:grpSpPr>
          <a:xfrm>
            <a:off x="11356758" y="175669"/>
            <a:ext cx="838418" cy="743984"/>
            <a:chOff x="39833" y="101457"/>
            <a:chExt cx="838200" cy="743812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30195" y="101457"/>
              <a:ext cx="647560" cy="567974"/>
              <a:chOff x="257420" y="226345"/>
              <a:chExt cx="540747" cy="474289"/>
            </a:xfrm>
          </p:grpSpPr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email"/>
              <a:stretch>
                <a:fillRect/>
              </a:stretch>
            </p:blipFill>
            <p:spPr>
              <a:xfrm>
                <a:off x="257420" y="226345"/>
                <a:ext cx="472830" cy="47283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 rotWithShape="1">
              <a:blip r:embed="rId3" cstate="email">
                <a:grayscl/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2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p:blipFill>
            <p:spPr>
              <a:xfrm flipH="1">
                <a:off x="265701" y="654915"/>
                <a:ext cx="532466" cy="45719"/>
              </a:xfrm>
              <a:prstGeom prst="rect">
                <a:avLst/>
              </a:prstGeom>
            </p:spPr>
          </p:pic>
        </p:grpSp>
        <p:sp>
          <p:nvSpPr>
            <p:cNvPr id="21" name="文本框 20"/>
            <p:cNvSpPr txBox="1"/>
            <p:nvPr userDrawn="1"/>
          </p:nvSpPr>
          <p:spPr>
            <a:xfrm>
              <a:off x="39833" y="629875"/>
              <a:ext cx="838200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By 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杜小二</a:t>
              </a:r>
            </a:p>
          </p:txBody>
        </p:sp>
      </p:grpSp>
      <p:sp>
        <p:nvSpPr>
          <p:cNvPr id="24" name="标题占位符 1"/>
          <p:cNvSpPr>
            <a:spLocks noGrp="1"/>
          </p:cNvSpPr>
          <p:nvPr>
            <p:ph type="title"/>
          </p:nvPr>
        </p:nvSpPr>
        <p:spPr>
          <a:xfrm>
            <a:off x="416422" y="206382"/>
            <a:ext cx="3051583" cy="54710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>
              <a:defRPr sz="1800">
                <a:solidFill>
                  <a:schemeClr val="bg1"/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/>
          <p:nvPr userDrawn="1"/>
        </p:nvSpPr>
        <p:spPr>
          <a:xfrm>
            <a:off x="-8909" y="0"/>
            <a:ext cx="12207053" cy="6859588"/>
          </a:xfrm>
          <a:prstGeom prst="rect">
            <a:avLst/>
          </a:prstGeom>
          <a:gradFill flip="none" rotWithShape="1">
            <a:gsLst>
              <a:gs pos="0">
                <a:srgbClr val="77458B"/>
              </a:gs>
              <a:gs pos="100000">
                <a:srgbClr val="4F2D5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34F5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20504-D840-6A40-90BC-6F3747762F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xa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" y="0"/>
            <a:ext cx="12195175" cy="68595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iHei Pro" panose="020B0500000000000000" pitchFamily="34" charset="-122"/>
                <a:ea typeface="LiHei Pro" panose="020B0500000000000000" pitchFamily="34" charset="-122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xiaoer.yanj.cn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3026086" y="479936"/>
            <a:ext cx="8368782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/>
        </p:nvGrpSpPr>
        <p:grpSpPr>
          <a:xfrm>
            <a:off x="1" y="195153"/>
            <a:ext cx="3126993" cy="569565"/>
            <a:chOff x="0" y="194743"/>
            <a:chExt cx="3126179" cy="569433"/>
          </a:xfrm>
        </p:grpSpPr>
        <p:sp>
          <p:nvSpPr>
            <p:cNvPr id="9" name="圆角矩形 8"/>
            <p:cNvSpPr/>
            <p:nvPr/>
          </p:nvSpPr>
          <p:spPr>
            <a:xfrm>
              <a:off x="173209" y="194743"/>
              <a:ext cx="2952970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1" name="椭圆 10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9" name="组合 18"/>
          <p:cNvGrpSpPr/>
          <p:nvPr userDrawn="1"/>
        </p:nvGrpSpPr>
        <p:grpSpPr>
          <a:xfrm>
            <a:off x="11356758" y="175669"/>
            <a:ext cx="838418" cy="743984"/>
            <a:chOff x="39833" y="101457"/>
            <a:chExt cx="838200" cy="743812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30195" y="101457"/>
              <a:ext cx="647560" cy="567974"/>
              <a:chOff x="257420" y="226345"/>
              <a:chExt cx="540747" cy="474289"/>
            </a:xfrm>
          </p:grpSpPr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email"/>
              <a:stretch>
                <a:fillRect/>
              </a:stretch>
            </p:blipFill>
            <p:spPr>
              <a:xfrm>
                <a:off x="257420" y="226345"/>
                <a:ext cx="472830" cy="47283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 rotWithShape="1">
              <a:blip r:embed="rId3" cstate="email">
                <a:grayscl/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2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p:blipFill>
            <p:spPr>
              <a:xfrm flipH="1">
                <a:off x="265701" y="654915"/>
                <a:ext cx="532466" cy="45719"/>
              </a:xfrm>
              <a:prstGeom prst="rect">
                <a:avLst/>
              </a:prstGeom>
            </p:spPr>
          </p:pic>
        </p:grpSp>
        <p:sp>
          <p:nvSpPr>
            <p:cNvPr id="21" name="文本框 20"/>
            <p:cNvSpPr txBox="1"/>
            <p:nvPr userDrawn="1"/>
          </p:nvSpPr>
          <p:spPr>
            <a:xfrm>
              <a:off x="39833" y="629875"/>
              <a:ext cx="838200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By 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杜小二</a:t>
              </a:r>
            </a:p>
          </p:txBody>
        </p:sp>
      </p:grpSp>
      <p:sp>
        <p:nvSpPr>
          <p:cNvPr id="24" name="标题占位符 1"/>
          <p:cNvSpPr>
            <a:spLocks noGrp="1"/>
          </p:cNvSpPr>
          <p:nvPr>
            <p:ph type="title"/>
          </p:nvPr>
        </p:nvSpPr>
        <p:spPr>
          <a:xfrm>
            <a:off x="416422" y="206382"/>
            <a:ext cx="3051583" cy="54710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>
              <a:defRPr sz="1800">
                <a:solidFill>
                  <a:schemeClr val="bg1"/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/>
          <p:nvPr userDrawn="1"/>
        </p:nvSpPr>
        <p:spPr>
          <a:xfrm>
            <a:off x="-8909" y="0"/>
            <a:ext cx="12207053" cy="6859588"/>
          </a:xfrm>
          <a:prstGeom prst="rect">
            <a:avLst/>
          </a:prstGeom>
          <a:gradFill flip="none" rotWithShape="1">
            <a:gsLst>
              <a:gs pos="0">
                <a:srgbClr val="77458B"/>
              </a:gs>
              <a:gs pos="100000">
                <a:srgbClr val="4F2D5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34F5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20504-D840-6A40-90BC-6F3747762F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xa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" y="0"/>
            <a:ext cx="12195175" cy="68595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iHei Pro" panose="020B0500000000000000" pitchFamily="34" charset="-122"/>
                <a:ea typeface="LiHei Pro" panose="020B0500000000000000" pitchFamily="34" charset="-122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xiaoer.yanj.cn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3026086" y="479936"/>
            <a:ext cx="8368782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/>
        </p:nvGrpSpPr>
        <p:grpSpPr>
          <a:xfrm>
            <a:off x="1" y="195153"/>
            <a:ext cx="3126993" cy="569565"/>
            <a:chOff x="0" y="194743"/>
            <a:chExt cx="3126179" cy="569433"/>
          </a:xfrm>
        </p:grpSpPr>
        <p:sp>
          <p:nvSpPr>
            <p:cNvPr id="9" name="圆角矩形 8"/>
            <p:cNvSpPr/>
            <p:nvPr/>
          </p:nvSpPr>
          <p:spPr>
            <a:xfrm>
              <a:off x="173209" y="194743"/>
              <a:ext cx="2952970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1" name="椭圆 10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9" name="组合 18"/>
          <p:cNvGrpSpPr/>
          <p:nvPr userDrawn="1"/>
        </p:nvGrpSpPr>
        <p:grpSpPr>
          <a:xfrm>
            <a:off x="11356758" y="175669"/>
            <a:ext cx="838418" cy="743984"/>
            <a:chOff x="39833" y="101457"/>
            <a:chExt cx="838200" cy="743812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30195" y="101457"/>
              <a:ext cx="647560" cy="567974"/>
              <a:chOff x="257420" y="226345"/>
              <a:chExt cx="540747" cy="474289"/>
            </a:xfrm>
          </p:grpSpPr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email"/>
              <a:stretch>
                <a:fillRect/>
              </a:stretch>
            </p:blipFill>
            <p:spPr>
              <a:xfrm>
                <a:off x="257420" y="226345"/>
                <a:ext cx="472830" cy="47283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 rotWithShape="1">
              <a:blip r:embed="rId3" cstate="email">
                <a:grayscl/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2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p:blipFill>
            <p:spPr>
              <a:xfrm flipH="1">
                <a:off x="265701" y="654915"/>
                <a:ext cx="532466" cy="45719"/>
              </a:xfrm>
              <a:prstGeom prst="rect">
                <a:avLst/>
              </a:prstGeom>
            </p:spPr>
          </p:pic>
        </p:grpSp>
        <p:sp>
          <p:nvSpPr>
            <p:cNvPr id="21" name="文本框 20"/>
            <p:cNvSpPr txBox="1"/>
            <p:nvPr userDrawn="1"/>
          </p:nvSpPr>
          <p:spPr>
            <a:xfrm>
              <a:off x="39833" y="629875"/>
              <a:ext cx="838200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By 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杜小二</a:t>
              </a:r>
            </a:p>
          </p:txBody>
        </p:sp>
      </p:grpSp>
      <p:sp>
        <p:nvSpPr>
          <p:cNvPr id="24" name="标题占位符 1"/>
          <p:cNvSpPr>
            <a:spLocks noGrp="1"/>
          </p:cNvSpPr>
          <p:nvPr>
            <p:ph type="title"/>
          </p:nvPr>
        </p:nvSpPr>
        <p:spPr>
          <a:xfrm>
            <a:off x="416422" y="206382"/>
            <a:ext cx="3051583" cy="54710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>
              <a:defRPr sz="1800">
                <a:solidFill>
                  <a:schemeClr val="bg1"/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/>
          <p:nvPr userDrawn="1"/>
        </p:nvSpPr>
        <p:spPr>
          <a:xfrm>
            <a:off x="-8909" y="0"/>
            <a:ext cx="12207053" cy="6859588"/>
          </a:xfrm>
          <a:prstGeom prst="rect">
            <a:avLst/>
          </a:prstGeom>
          <a:gradFill flip="none" rotWithShape="1">
            <a:gsLst>
              <a:gs pos="0">
                <a:srgbClr val="77458B"/>
              </a:gs>
              <a:gs pos="100000">
                <a:srgbClr val="4F2D5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34F5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20504-D840-6A40-90BC-6F3747762F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2069" y="1710135"/>
            <a:ext cx="10518338" cy="285339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2069" y="4590527"/>
            <a:ext cx="10518338" cy="15005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xa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" y="0"/>
            <a:ext cx="12195175" cy="68595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iHei Pro" panose="020B0500000000000000" pitchFamily="34" charset="-122"/>
                <a:ea typeface="LiHei Pro" panose="020B0500000000000000" pitchFamily="34" charset="-122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xiaoer.yanj.cn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3026086" y="479936"/>
            <a:ext cx="8368782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/>
        </p:nvGrpSpPr>
        <p:grpSpPr>
          <a:xfrm>
            <a:off x="1" y="195153"/>
            <a:ext cx="3126993" cy="569565"/>
            <a:chOff x="0" y="194743"/>
            <a:chExt cx="3126179" cy="569433"/>
          </a:xfrm>
        </p:grpSpPr>
        <p:sp>
          <p:nvSpPr>
            <p:cNvPr id="9" name="圆角矩形 8"/>
            <p:cNvSpPr/>
            <p:nvPr/>
          </p:nvSpPr>
          <p:spPr>
            <a:xfrm>
              <a:off x="173209" y="194743"/>
              <a:ext cx="2952970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1" name="椭圆 10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9" name="组合 18"/>
          <p:cNvGrpSpPr/>
          <p:nvPr userDrawn="1"/>
        </p:nvGrpSpPr>
        <p:grpSpPr>
          <a:xfrm>
            <a:off x="11356758" y="175669"/>
            <a:ext cx="838418" cy="743984"/>
            <a:chOff x="39833" y="101457"/>
            <a:chExt cx="838200" cy="743812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30195" y="101457"/>
              <a:ext cx="647560" cy="567974"/>
              <a:chOff x="257420" y="226345"/>
              <a:chExt cx="540747" cy="474289"/>
            </a:xfrm>
          </p:grpSpPr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email"/>
              <a:stretch>
                <a:fillRect/>
              </a:stretch>
            </p:blipFill>
            <p:spPr>
              <a:xfrm>
                <a:off x="257420" y="226345"/>
                <a:ext cx="472830" cy="47283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 rotWithShape="1">
              <a:blip r:embed="rId3" cstate="email">
                <a:grayscl/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2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p:blipFill>
            <p:spPr>
              <a:xfrm flipH="1">
                <a:off x="265701" y="654915"/>
                <a:ext cx="532466" cy="45719"/>
              </a:xfrm>
              <a:prstGeom prst="rect">
                <a:avLst/>
              </a:prstGeom>
            </p:spPr>
          </p:pic>
        </p:grpSp>
        <p:sp>
          <p:nvSpPr>
            <p:cNvPr id="21" name="文本框 20"/>
            <p:cNvSpPr txBox="1"/>
            <p:nvPr userDrawn="1"/>
          </p:nvSpPr>
          <p:spPr>
            <a:xfrm>
              <a:off x="39833" y="629875"/>
              <a:ext cx="838200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By 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杜小二</a:t>
              </a:r>
            </a:p>
          </p:txBody>
        </p:sp>
      </p:grpSp>
      <p:sp>
        <p:nvSpPr>
          <p:cNvPr id="24" name="标题占位符 1"/>
          <p:cNvSpPr>
            <a:spLocks noGrp="1"/>
          </p:cNvSpPr>
          <p:nvPr>
            <p:ph type="title"/>
          </p:nvPr>
        </p:nvSpPr>
        <p:spPr>
          <a:xfrm>
            <a:off x="416422" y="206382"/>
            <a:ext cx="3051583" cy="54710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>
              <a:defRPr sz="1800">
                <a:solidFill>
                  <a:schemeClr val="bg1"/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/>
          <p:nvPr userDrawn="1"/>
        </p:nvSpPr>
        <p:spPr>
          <a:xfrm>
            <a:off x="-8909" y="0"/>
            <a:ext cx="12207053" cy="6859588"/>
          </a:xfrm>
          <a:prstGeom prst="rect">
            <a:avLst/>
          </a:prstGeom>
          <a:gradFill flip="none" rotWithShape="1">
            <a:gsLst>
              <a:gs pos="0">
                <a:srgbClr val="77458B"/>
              </a:gs>
              <a:gs pos="100000">
                <a:srgbClr val="4F2D5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34F5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20504-D840-6A40-90BC-6F3747762F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xa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" y="0"/>
            <a:ext cx="12195175" cy="68595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iHei Pro" panose="020B0500000000000000" pitchFamily="34" charset="-122"/>
                <a:ea typeface="LiHei Pro" panose="020B0500000000000000" pitchFamily="34" charset="-122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xiaoer.yanj.cn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3026086" y="479936"/>
            <a:ext cx="8368782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/>
        </p:nvGrpSpPr>
        <p:grpSpPr>
          <a:xfrm>
            <a:off x="1" y="195153"/>
            <a:ext cx="3126993" cy="569565"/>
            <a:chOff x="0" y="194743"/>
            <a:chExt cx="3126179" cy="569433"/>
          </a:xfrm>
        </p:grpSpPr>
        <p:sp>
          <p:nvSpPr>
            <p:cNvPr id="9" name="圆角矩形 8"/>
            <p:cNvSpPr/>
            <p:nvPr/>
          </p:nvSpPr>
          <p:spPr>
            <a:xfrm>
              <a:off x="173209" y="194743"/>
              <a:ext cx="2952970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1" name="椭圆 10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9" name="组合 18"/>
          <p:cNvGrpSpPr/>
          <p:nvPr userDrawn="1"/>
        </p:nvGrpSpPr>
        <p:grpSpPr>
          <a:xfrm>
            <a:off x="11356758" y="175669"/>
            <a:ext cx="838418" cy="743984"/>
            <a:chOff x="39833" y="101457"/>
            <a:chExt cx="838200" cy="743812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30195" y="101457"/>
              <a:ext cx="647560" cy="567974"/>
              <a:chOff x="257420" y="226345"/>
              <a:chExt cx="540747" cy="474289"/>
            </a:xfrm>
          </p:grpSpPr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email"/>
              <a:stretch>
                <a:fillRect/>
              </a:stretch>
            </p:blipFill>
            <p:spPr>
              <a:xfrm>
                <a:off x="257420" y="226345"/>
                <a:ext cx="472830" cy="47283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 rotWithShape="1">
              <a:blip r:embed="rId3" cstate="email">
                <a:grayscl/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2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p:blipFill>
            <p:spPr>
              <a:xfrm flipH="1">
                <a:off x="265701" y="654915"/>
                <a:ext cx="532466" cy="45719"/>
              </a:xfrm>
              <a:prstGeom prst="rect">
                <a:avLst/>
              </a:prstGeom>
            </p:spPr>
          </p:pic>
        </p:grpSp>
        <p:sp>
          <p:nvSpPr>
            <p:cNvPr id="21" name="文本框 20"/>
            <p:cNvSpPr txBox="1"/>
            <p:nvPr userDrawn="1"/>
          </p:nvSpPr>
          <p:spPr>
            <a:xfrm>
              <a:off x="39833" y="629875"/>
              <a:ext cx="838200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By 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杜小二</a:t>
              </a:r>
            </a:p>
          </p:txBody>
        </p:sp>
      </p:grpSp>
      <p:sp>
        <p:nvSpPr>
          <p:cNvPr id="24" name="标题占位符 1"/>
          <p:cNvSpPr>
            <a:spLocks noGrp="1"/>
          </p:cNvSpPr>
          <p:nvPr>
            <p:ph type="title"/>
          </p:nvPr>
        </p:nvSpPr>
        <p:spPr>
          <a:xfrm>
            <a:off x="416422" y="206382"/>
            <a:ext cx="3051583" cy="54710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>
              <a:defRPr sz="1800">
                <a:solidFill>
                  <a:schemeClr val="bg1"/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/>
          <p:nvPr userDrawn="1"/>
        </p:nvSpPr>
        <p:spPr>
          <a:xfrm>
            <a:off x="-8909" y="0"/>
            <a:ext cx="12207053" cy="6859588"/>
          </a:xfrm>
          <a:prstGeom prst="rect">
            <a:avLst/>
          </a:prstGeom>
          <a:gradFill flip="none" rotWithShape="1">
            <a:gsLst>
              <a:gs pos="0">
                <a:srgbClr val="77458B"/>
              </a:gs>
              <a:gs pos="100000">
                <a:srgbClr val="4F2D5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34F5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20504-D840-6A40-90BC-6F3747762F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640" y="2130923"/>
            <a:ext cx="10365899" cy="14703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278" y="3887100"/>
            <a:ext cx="8536622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E9206-D2D6-4057-92D4-39C87A03E66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2E9E1-D97D-4C90-BB96-FA1ED58B786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37" y="4407923"/>
            <a:ext cx="10365899" cy="1362390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37" y="2907387"/>
            <a:ext cx="10365899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779EE-1E16-4CC5-A459-C716090F6017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761" y="1600573"/>
            <a:ext cx="5386202" cy="4527011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215" y="1600573"/>
            <a:ext cx="5386202" cy="4527011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11C9F-D64E-4824-A709-CF61DE4E0BD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418" y="1826048"/>
            <a:ext cx="5182950" cy="4352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3807" y="1826048"/>
            <a:ext cx="5182950" cy="4352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60" y="1535469"/>
            <a:ext cx="5388320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200" b="1"/>
            </a:lvl4pPr>
            <a:lvl5pPr marL="2438400" indent="0">
              <a:buNone/>
              <a:defRPr sz="2200" b="1"/>
            </a:lvl5pPr>
            <a:lvl6pPr marL="3048000" indent="0">
              <a:buNone/>
              <a:defRPr sz="2200" b="1"/>
            </a:lvl6pPr>
            <a:lvl7pPr marL="3657600" indent="0">
              <a:buNone/>
              <a:defRPr sz="2200" b="1"/>
            </a:lvl7pPr>
            <a:lvl8pPr marL="4267200" indent="0">
              <a:buNone/>
              <a:defRPr sz="2200" b="1"/>
            </a:lvl8pPr>
            <a:lvl9pPr marL="487680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760" y="2175381"/>
            <a:ext cx="5388320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986" y="1535469"/>
            <a:ext cx="5390437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200" b="1"/>
            </a:lvl4pPr>
            <a:lvl5pPr marL="2438400" indent="0">
              <a:buNone/>
              <a:defRPr sz="2200" b="1"/>
            </a:lvl5pPr>
            <a:lvl6pPr marL="3048000" indent="0">
              <a:buNone/>
              <a:defRPr sz="2200" b="1"/>
            </a:lvl6pPr>
            <a:lvl7pPr marL="3657600" indent="0">
              <a:buNone/>
              <a:defRPr sz="2200" b="1"/>
            </a:lvl7pPr>
            <a:lvl8pPr marL="4267200" indent="0">
              <a:buNone/>
              <a:defRPr sz="2200" b="1"/>
            </a:lvl8pPr>
            <a:lvl9pPr marL="487680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986" y="2175381"/>
            <a:ext cx="5390437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318BD-B3C6-4D4B-B871-C29490A2E55A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CAFC4-799C-4CDE-B92B-8C262F06CF3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 userDrawn="1"/>
        </p:nvSpPr>
        <p:spPr>
          <a:xfrm>
            <a:off x="1139930" y="1031497"/>
            <a:ext cx="9915316" cy="429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圆角矩形 5"/>
          <p:cNvSpPr/>
          <p:nvPr userDrawn="1"/>
        </p:nvSpPr>
        <p:spPr>
          <a:xfrm>
            <a:off x="5901594" y="6453394"/>
            <a:ext cx="391991" cy="2201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729073-8FFE-4F18-B513-07581FC6638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674818" y="6397708"/>
            <a:ext cx="2845541" cy="365210"/>
          </a:xfrm>
        </p:spPr>
        <p:txBody>
          <a:bodyPr/>
          <a:lstStyle>
            <a:lvl1pPr algn="ctr">
              <a:defRPr>
                <a:latin typeface="ITC Avant Garde Std Bk" panose="020B0502020202020204" pitchFamily="34" charset="0"/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62" y="273113"/>
            <a:ext cx="4012129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975" y="273117"/>
            <a:ext cx="6817442" cy="5854468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762" y="1435437"/>
            <a:ext cx="4012129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600" indent="0">
              <a:buNone/>
              <a:defRPr sz="1600"/>
            </a:lvl2pPr>
            <a:lvl3pPr marL="1219200" indent="0">
              <a:buNone/>
              <a:defRPr sz="1400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7FCF6-76BD-4495-B08F-4C059D2BA31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339" y="4801714"/>
            <a:ext cx="7317105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339" y="612919"/>
            <a:ext cx="7317105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600" indent="0">
              <a:buNone/>
              <a:defRPr sz="3800"/>
            </a:lvl2pPr>
            <a:lvl3pPr marL="1219200" indent="0">
              <a:buNone/>
              <a:defRPr sz="3200"/>
            </a:lvl3pPr>
            <a:lvl4pPr marL="1828800" indent="0">
              <a:buNone/>
              <a:defRPr sz="2700"/>
            </a:lvl4pPr>
            <a:lvl5pPr marL="2438400" indent="0">
              <a:buNone/>
              <a:defRPr sz="2700"/>
            </a:lvl5pPr>
            <a:lvl6pPr marL="3048000" indent="0">
              <a:buNone/>
              <a:defRPr sz="2700"/>
            </a:lvl6pPr>
            <a:lvl7pPr marL="3657600" indent="0">
              <a:buNone/>
              <a:defRPr sz="2700"/>
            </a:lvl7pPr>
            <a:lvl8pPr marL="4267200" indent="0">
              <a:buNone/>
              <a:defRPr sz="2700"/>
            </a:lvl8pPr>
            <a:lvl9pPr marL="4876800" indent="0">
              <a:buNone/>
              <a:defRPr sz="27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339" y="5368585"/>
            <a:ext cx="7317105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600" indent="0">
              <a:buNone/>
              <a:defRPr sz="1600"/>
            </a:lvl2pPr>
            <a:lvl3pPr marL="1219200" indent="0">
              <a:buNone/>
              <a:defRPr sz="1400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7577C-F53D-4BB9-9408-EB84DEB3CD8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58058-BD14-4845-947D-4A9B79A00D0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1503" y="274704"/>
            <a:ext cx="2743914" cy="58528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761" y="274704"/>
            <a:ext cx="8028490" cy="58528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CB469-C949-4E3F-B0CB-0C15DA7B7F92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009" y="365211"/>
            <a:ext cx="10518338" cy="132587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40007" y="1681554"/>
            <a:ext cx="5159131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40007" y="2505657"/>
            <a:ext cx="5159131" cy="3685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3809" y="1681554"/>
            <a:ext cx="5184537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3809" y="2505657"/>
            <a:ext cx="5184537" cy="3685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007" y="457308"/>
            <a:ext cx="3933261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4539" y="987654"/>
            <a:ext cx="6173808" cy="48747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40007" y="2057877"/>
            <a:ext cx="3933261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007" y="457308"/>
            <a:ext cx="3933261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4539" y="987654"/>
            <a:ext cx="6173808" cy="48747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40007" y="2057877"/>
            <a:ext cx="3933261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420" y="365211"/>
            <a:ext cx="10518338" cy="132587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420" y="1826048"/>
            <a:ext cx="10518338" cy="4352346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420" y="6357823"/>
            <a:ext cx="2743914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88EF-52D1-4258-9BE5-BCD010C7D4D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9653" y="6357823"/>
            <a:ext cx="4115871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2844" y="6357823"/>
            <a:ext cx="2743914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9" y="274704"/>
            <a:ext cx="10975658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600573"/>
            <a:ext cx="10975658" cy="4527011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759" y="6357825"/>
            <a:ext cx="2845541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96EC2F-0988-4314-AD4B-24FF16D7B45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6687" y="6357825"/>
            <a:ext cx="3861805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9876" y="6357825"/>
            <a:ext cx="2845541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hf hdr="0" ftr="0" dt="0"/>
  <p:txStyles>
    <p:titleStyle>
      <a:lvl1pPr algn="ctr" defTabSz="121920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xa.png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2" y="0"/>
            <a:ext cx="12195175" cy="6859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9" y="355684"/>
            <a:ext cx="10975658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600573"/>
            <a:ext cx="10975658" cy="416656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reeform 5"/>
          <p:cNvSpPr/>
          <p:nvPr userDrawn="1"/>
        </p:nvSpPr>
        <p:spPr bwMode="auto">
          <a:xfrm rot="5400000">
            <a:off x="11249747" y="6044994"/>
            <a:ext cx="541705" cy="480123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97000"/>
                </a:schemeClr>
              </a:gs>
              <a:gs pos="2000">
                <a:schemeClr val="bg1">
                  <a:lumMod val="83000"/>
                </a:schemeClr>
              </a:gs>
            </a:gsLst>
            <a:lin ang="18900000" scaled="0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0000"/>
                  </a:schemeClr>
                </a:gs>
              </a:gsLst>
              <a:lin ang="18900000" scaled="0"/>
              <a:tileRect/>
            </a:gra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36" tIns="45718" rIns="91436" bIns="45718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3128" y="177842"/>
            <a:ext cx="2845541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20504-D840-6A40-90BC-6F3747762F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6687" y="6334005"/>
            <a:ext cx="3861805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3012" y="6275254"/>
            <a:ext cx="10467525" cy="19604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5822" y="6145721"/>
            <a:ext cx="480125" cy="3048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1219200" rtl="0" eaLnBrk="1" latinLnBrk="0" hangingPunct="1">
        <a:spcBef>
          <a:spcPct val="0"/>
        </a:spcBef>
        <a:buNone/>
        <a:defRPr sz="4600" kern="1200">
          <a:solidFill>
            <a:srgbClr val="17375E"/>
          </a:solidFill>
          <a:latin typeface="Signika"/>
          <a:ea typeface="Open Sans Extrabold" pitchFamily="34" charset="0"/>
          <a:cs typeface="Signika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rgbClr val="17375E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17375E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17375E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rgbClr val="17375E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rgbClr val="17375E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xa.png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2" y="0"/>
            <a:ext cx="12195175" cy="6859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9" y="355684"/>
            <a:ext cx="10975658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600573"/>
            <a:ext cx="10975658" cy="416656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reeform 5"/>
          <p:cNvSpPr/>
          <p:nvPr userDrawn="1"/>
        </p:nvSpPr>
        <p:spPr bwMode="auto">
          <a:xfrm rot="5400000">
            <a:off x="11249747" y="6044994"/>
            <a:ext cx="541705" cy="480123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97000"/>
                </a:schemeClr>
              </a:gs>
              <a:gs pos="2000">
                <a:schemeClr val="bg1">
                  <a:lumMod val="83000"/>
                </a:schemeClr>
              </a:gs>
            </a:gsLst>
            <a:lin ang="18900000" scaled="0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0000"/>
                  </a:schemeClr>
                </a:gs>
              </a:gsLst>
              <a:lin ang="18900000" scaled="0"/>
              <a:tileRect/>
            </a:gra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36" tIns="45718" rIns="91436" bIns="45718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3128" y="177842"/>
            <a:ext cx="2845541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20504-D840-6A40-90BC-6F3747762F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6687" y="6334005"/>
            <a:ext cx="3861805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3012" y="6275254"/>
            <a:ext cx="10467525" cy="19604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5822" y="6145721"/>
            <a:ext cx="480125" cy="3048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ftr="0" dt="0"/>
  <p:txStyles>
    <p:titleStyle>
      <a:lvl1pPr algn="l" defTabSz="1219200" rtl="0" eaLnBrk="1" latinLnBrk="0" hangingPunct="1">
        <a:spcBef>
          <a:spcPct val="0"/>
        </a:spcBef>
        <a:buNone/>
        <a:defRPr sz="4600" kern="1200">
          <a:solidFill>
            <a:srgbClr val="17375E"/>
          </a:solidFill>
          <a:latin typeface="Signika"/>
          <a:ea typeface="Open Sans Extrabold" pitchFamily="34" charset="0"/>
          <a:cs typeface="Signika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rgbClr val="17375E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17375E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17375E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rgbClr val="17375E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rgbClr val="17375E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xa.png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2" y="0"/>
            <a:ext cx="12195175" cy="6859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9" y="355684"/>
            <a:ext cx="10975658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600573"/>
            <a:ext cx="10975658" cy="416656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reeform 5"/>
          <p:cNvSpPr/>
          <p:nvPr userDrawn="1"/>
        </p:nvSpPr>
        <p:spPr bwMode="auto">
          <a:xfrm rot="5400000">
            <a:off x="11249747" y="6044994"/>
            <a:ext cx="541705" cy="480123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97000"/>
                </a:schemeClr>
              </a:gs>
              <a:gs pos="2000">
                <a:schemeClr val="bg1">
                  <a:lumMod val="83000"/>
                </a:schemeClr>
              </a:gs>
            </a:gsLst>
            <a:lin ang="18900000" scaled="0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0000"/>
                  </a:schemeClr>
                </a:gs>
              </a:gsLst>
              <a:lin ang="18900000" scaled="0"/>
              <a:tileRect/>
            </a:gra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36" tIns="45718" rIns="91436" bIns="45718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3128" y="177842"/>
            <a:ext cx="2845541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20504-D840-6A40-90BC-6F3747762F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6687" y="6334005"/>
            <a:ext cx="3861805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3012" y="6275254"/>
            <a:ext cx="10467525" cy="19604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5822" y="6145721"/>
            <a:ext cx="480125" cy="3048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hf hdr="0" ftr="0" dt="0"/>
  <p:txStyles>
    <p:titleStyle>
      <a:lvl1pPr algn="l" defTabSz="1219200" rtl="0" eaLnBrk="1" latinLnBrk="0" hangingPunct="1">
        <a:spcBef>
          <a:spcPct val="0"/>
        </a:spcBef>
        <a:buNone/>
        <a:defRPr sz="4600" kern="1200">
          <a:solidFill>
            <a:srgbClr val="17375E"/>
          </a:solidFill>
          <a:latin typeface="Signika"/>
          <a:ea typeface="Open Sans Extrabold" pitchFamily="34" charset="0"/>
          <a:cs typeface="Signika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rgbClr val="17375E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17375E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17375E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rgbClr val="17375E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rgbClr val="17375E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xa.png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2" y="0"/>
            <a:ext cx="12195175" cy="6859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9" y="355684"/>
            <a:ext cx="10975658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600573"/>
            <a:ext cx="10975658" cy="416656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reeform 5"/>
          <p:cNvSpPr/>
          <p:nvPr userDrawn="1"/>
        </p:nvSpPr>
        <p:spPr bwMode="auto">
          <a:xfrm rot="5400000">
            <a:off x="11249747" y="6044994"/>
            <a:ext cx="541705" cy="480123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97000"/>
                </a:schemeClr>
              </a:gs>
              <a:gs pos="2000">
                <a:schemeClr val="bg1">
                  <a:lumMod val="83000"/>
                </a:schemeClr>
              </a:gs>
            </a:gsLst>
            <a:lin ang="18900000" scaled="0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0000"/>
                  </a:schemeClr>
                </a:gs>
              </a:gsLst>
              <a:lin ang="18900000" scaled="0"/>
              <a:tileRect/>
            </a:gra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36" tIns="45718" rIns="91436" bIns="45718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3128" y="177842"/>
            <a:ext cx="2845541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20504-D840-6A40-90BC-6F3747762F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6687" y="6334005"/>
            <a:ext cx="3861805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3012" y="6275254"/>
            <a:ext cx="10467525" cy="19604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5822" y="6145721"/>
            <a:ext cx="480125" cy="3048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lvl1pPr algn="l" defTabSz="1219200" rtl="0" eaLnBrk="1" latinLnBrk="0" hangingPunct="1">
        <a:spcBef>
          <a:spcPct val="0"/>
        </a:spcBef>
        <a:buNone/>
        <a:defRPr sz="4600" kern="1200">
          <a:solidFill>
            <a:srgbClr val="17375E"/>
          </a:solidFill>
          <a:latin typeface="Signika"/>
          <a:ea typeface="Open Sans Extrabold" pitchFamily="34" charset="0"/>
          <a:cs typeface="Signika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rgbClr val="17375E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17375E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17375E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rgbClr val="17375E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rgbClr val="17375E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xa.png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2" y="0"/>
            <a:ext cx="12195175" cy="6859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9" y="355684"/>
            <a:ext cx="10975658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600573"/>
            <a:ext cx="10975658" cy="416656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reeform 5"/>
          <p:cNvSpPr/>
          <p:nvPr userDrawn="1"/>
        </p:nvSpPr>
        <p:spPr bwMode="auto">
          <a:xfrm rot="5400000">
            <a:off x="11249747" y="6044994"/>
            <a:ext cx="541705" cy="480123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97000"/>
                </a:schemeClr>
              </a:gs>
              <a:gs pos="2000">
                <a:schemeClr val="bg1">
                  <a:lumMod val="83000"/>
                </a:schemeClr>
              </a:gs>
            </a:gsLst>
            <a:lin ang="18900000" scaled="0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0000"/>
                  </a:schemeClr>
                </a:gs>
              </a:gsLst>
              <a:lin ang="18900000" scaled="0"/>
              <a:tileRect/>
            </a:gra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36" tIns="45718" rIns="91436" bIns="45718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3128" y="177842"/>
            <a:ext cx="2845541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20504-D840-6A40-90BC-6F3747762F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6687" y="6334005"/>
            <a:ext cx="3861805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3012" y="6275254"/>
            <a:ext cx="10467525" cy="19604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5822" y="6145721"/>
            <a:ext cx="480125" cy="3048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hf hdr="0" ftr="0" dt="0"/>
  <p:txStyles>
    <p:titleStyle>
      <a:lvl1pPr algn="l" defTabSz="1219200" rtl="0" eaLnBrk="1" latinLnBrk="0" hangingPunct="1">
        <a:spcBef>
          <a:spcPct val="0"/>
        </a:spcBef>
        <a:buNone/>
        <a:defRPr sz="4600" kern="1200">
          <a:solidFill>
            <a:srgbClr val="17375E"/>
          </a:solidFill>
          <a:latin typeface="Signika"/>
          <a:ea typeface="Open Sans Extrabold" pitchFamily="34" charset="0"/>
          <a:cs typeface="Signika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rgbClr val="17375E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17375E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17375E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rgbClr val="17375E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rgbClr val="17375E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xa.png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2" y="0"/>
            <a:ext cx="12195175" cy="6859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9" y="355684"/>
            <a:ext cx="10975658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600573"/>
            <a:ext cx="10975658" cy="416656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reeform 5"/>
          <p:cNvSpPr/>
          <p:nvPr userDrawn="1"/>
        </p:nvSpPr>
        <p:spPr bwMode="auto">
          <a:xfrm rot="5400000">
            <a:off x="11249747" y="6044994"/>
            <a:ext cx="541705" cy="480123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97000"/>
                </a:schemeClr>
              </a:gs>
              <a:gs pos="2000">
                <a:schemeClr val="bg1">
                  <a:lumMod val="83000"/>
                </a:schemeClr>
              </a:gs>
            </a:gsLst>
            <a:lin ang="18900000" scaled="0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0000"/>
                  </a:schemeClr>
                </a:gs>
              </a:gsLst>
              <a:lin ang="18900000" scaled="0"/>
              <a:tileRect/>
            </a:gra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36" tIns="45718" rIns="91436" bIns="45718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3128" y="177842"/>
            <a:ext cx="2845541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20504-D840-6A40-90BC-6F3747762F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6687" y="6334005"/>
            <a:ext cx="3861805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3012" y="6275254"/>
            <a:ext cx="10467525" cy="19604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5822" y="6145721"/>
            <a:ext cx="480125" cy="3048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hf hdr="0" ftr="0" dt="0"/>
  <p:txStyles>
    <p:titleStyle>
      <a:lvl1pPr algn="l" defTabSz="1219200" rtl="0" eaLnBrk="1" latinLnBrk="0" hangingPunct="1">
        <a:spcBef>
          <a:spcPct val="0"/>
        </a:spcBef>
        <a:buNone/>
        <a:defRPr sz="4600" kern="1200">
          <a:solidFill>
            <a:srgbClr val="17375E"/>
          </a:solidFill>
          <a:latin typeface="Signika"/>
          <a:ea typeface="Open Sans Extrabold" pitchFamily="34" charset="0"/>
          <a:cs typeface="Signika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rgbClr val="17375E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17375E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17375E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rgbClr val="17375E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rgbClr val="17375E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xa.png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2" y="0"/>
            <a:ext cx="12195175" cy="6859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9" y="355684"/>
            <a:ext cx="10975658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600573"/>
            <a:ext cx="10975658" cy="416656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reeform 5"/>
          <p:cNvSpPr/>
          <p:nvPr userDrawn="1"/>
        </p:nvSpPr>
        <p:spPr bwMode="auto">
          <a:xfrm rot="5400000">
            <a:off x="11249747" y="6044994"/>
            <a:ext cx="541705" cy="480123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97000"/>
                </a:schemeClr>
              </a:gs>
              <a:gs pos="2000">
                <a:schemeClr val="bg1">
                  <a:lumMod val="83000"/>
                </a:schemeClr>
              </a:gs>
            </a:gsLst>
            <a:lin ang="18900000" scaled="0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0000"/>
                  </a:schemeClr>
                </a:gs>
              </a:gsLst>
              <a:lin ang="18900000" scaled="0"/>
              <a:tileRect/>
            </a:gra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36" tIns="45718" rIns="91436" bIns="45718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3128" y="177842"/>
            <a:ext cx="2845541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20504-D840-6A40-90BC-6F3747762F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6687" y="6334005"/>
            <a:ext cx="3861805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3012" y="6275254"/>
            <a:ext cx="10467525" cy="19604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5822" y="6145721"/>
            <a:ext cx="480125" cy="3048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ftr="0" dt="0"/>
  <p:txStyles>
    <p:titleStyle>
      <a:lvl1pPr algn="l" defTabSz="1219200" rtl="0" eaLnBrk="1" latinLnBrk="0" hangingPunct="1">
        <a:spcBef>
          <a:spcPct val="0"/>
        </a:spcBef>
        <a:buNone/>
        <a:defRPr sz="4600" kern="1200">
          <a:solidFill>
            <a:srgbClr val="17375E"/>
          </a:solidFill>
          <a:latin typeface="Signika"/>
          <a:ea typeface="Open Sans Extrabold" pitchFamily="34" charset="0"/>
          <a:cs typeface="Signika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rgbClr val="17375E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17375E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17375E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rgbClr val="17375E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rgbClr val="17375E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xa.png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2" y="0"/>
            <a:ext cx="12195175" cy="6859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9" y="355684"/>
            <a:ext cx="10975658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600573"/>
            <a:ext cx="10975658" cy="416656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reeform 5"/>
          <p:cNvSpPr/>
          <p:nvPr userDrawn="1"/>
        </p:nvSpPr>
        <p:spPr bwMode="auto">
          <a:xfrm rot="5400000">
            <a:off x="11249747" y="6044994"/>
            <a:ext cx="541705" cy="480123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97000"/>
                </a:schemeClr>
              </a:gs>
              <a:gs pos="2000">
                <a:schemeClr val="bg1">
                  <a:lumMod val="83000"/>
                </a:schemeClr>
              </a:gs>
            </a:gsLst>
            <a:lin ang="18900000" scaled="0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0000"/>
                  </a:schemeClr>
                </a:gs>
              </a:gsLst>
              <a:lin ang="18900000" scaled="0"/>
              <a:tileRect/>
            </a:gra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36" tIns="45718" rIns="91436" bIns="45718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3128" y="177842"/>
            <a:ext cx="2845541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20504-D840-6A40-90BC-6F3747762F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6687" y="6334005"/>
            <a:ext cx="3861805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3012" y="6275254"/>
            <a:ext cx="10467525" cy="19604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5822" y="6145721"/>
            <a:ext cx="480125" cy="3048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hf hdr="0" ftr="0" dt="0"/>
  <p:txStyles>
    <p:titleStyle>
      <a:lvl1pPr algn="l" defTabSz="1219200" rtl="0" eaLnBrk="1" latinLnBrk="0" hangingPunct="1">
        <a:spcBef>
          <a:spcPct val="0"/>
        </a:spcBef>
        <a:buNone/>
        <a:defRPr sz="4600" kern="1200">
          <a:solidFill>
            <a:srgbClr val="17375E"/>
          </a:solidFill>
          <a:latin typeface="Signika"/>
          <a:ea typeface="Open Sans Extrabold" pitchFamily="34" charset="0"/>
          <a:cs typeface="Signika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rgbClr val="17375E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17375E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17375E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rgbClr val="17375E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rgbClr val="17375E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13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树, 户外, 水, 建筑物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82" y="1241"/>
            <a:ext cx="12190413" cy="6857107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53694" y="4338253"/>
            <a:ext cx="51279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人教版小学语文六年级课件</a:t>
            </a:r>
            <a:r>
              <a:rPr kumimoji="1" lang="en-US" altLang="zh-CN" sz="2400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PPT</a:t>
            </a:r>
            <a:r>
              <a:rPr kumimoji="1" lang="zh-CN" altLang="en-US" sz="2400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模板</a:t>
            </a:r>
            <a:endParaRPr kumimoji="1" lang="en-US" altLang="zh-CN" sz="2400" dirty="0">
              <a:solidFill>
                <a:srgbClr val="66825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995638" y="2945744"/>
            <a:ext cx="5186035" cy="1200329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7200" b="1" spc="600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彩色的翅膀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5053694" y="4216828"/>
            <a:ext cx="5715191" cy="0"/>
          </a:xfrm>
          <a:prstGeom prst="line">
            <a:avLst/>
          </a:prstGeom>
          <a:ln>
            <a:solidFill>
              <a:srgbClr val="6682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5131707" y="4965370"/>
            <a:ext cx="3227023" cy="368300"/>
          </a:xfrm>
          <a:prstGeom prst="rect">
            <a:avLst/>
          </a:prstGeom>
          <a:solidFill>
            <a:srgbClr val="66825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指导老师：</a:t>
            </a:r>
            <a:r>
              <a:rPr lang="en-US" altLang="zh-CN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xiazaii</a:t>
            </a:r>
            <a:endParaRPr lang="zh-CN" altLang="en-US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000">
        <p14:warp dir="in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树, 户外, 水, 建筑物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82" y="1241"/>
            <a:ext cx="12190413" cy="6857107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5640046" y="2781300"/>
            <a:ext cx="3649210" cy="1245288"/>
            <a:chOff x="1776659" y="1770634"/>
            <a:chExt cx="8668629" cy="3522889"/>
          </a:xfrm>
        </p:grpSpPr>
        <p:sp>
          <p:nvSpPr>
            <p:cNvPr id="13" name="矩形 12"/>
            <p:cNvSpPr/>
            <p:nvPr/>
          </p:nvSpPr>
          <p:spPr>
            <a:xfrm rot="16200000">
              <a:off x="4811890" y="-237137"/>
              <a:ext cx="2596797" cy="750689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sz="4000" b="1" spc="600">
                  <a:latin typeface="黑体" panose="02010609060101010101" pitchFamily="49" charset="-122"/>
                  <a:ea typeface="黑体" panose="02010609060101010101" pitchFamily="49" charset="-122"/>
                </a:rPr>
                <a:t>第三部</a:t>
              </a:r>
              <a:r>
                <a:rPr lang="zh-CN" altLang="en-US" sz="4000" b="1" spc="600" dirty="0">
                  <a:latin typeface="黑体" panose="02010609060101010101" pitchFamily="49" charset="-122"/>
                  <a:ea typeface="黑体" panose="02010609060101010101" pitchFamily="49" charset="-122"/>
                </a:rPr>
                <a:t>分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776659" y="1770634"/>
              <a:ext cx="8668629" cy="3522889"/>
            </a:xfrm>
            <a:prstGeom prst="rect">
              <a:avLst/>
            </a:prstGeom>
            <a:noFill/>
            <a:ln w="12700">
              <a:solidFill>
                <a:srgbClr val="6682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819721" y="4077987"/>
            <a:ext cx="3262433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5400" spc="60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课文赏析</a:t>
            </a:r>
            <a:endParaRPr lang="zh-CN" altLang="en-US" sz="5400" spc="600" dirty="0">
              <a:solidFill>
                <a:srgbClr val="66825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388415" y="5001072"/>
            <a:ext cx="612503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The user can demonstrate on a projector or computer, or print the presentation and make it into a film to be used in a wider field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99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课文赏析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02617" y="1364546"/>
            <a:ext cx="4114800" cy="838200"/>
          </a:xfrm>
          <a:prstGeom prst="rect">
            <a:avLst/>
          </a:prstGeom>
        </p:spPr>
        <p:txBody>
          <a:bodyPr/>
          <a:lstStyle>
            <a:lvl1pPr algn="ctr" defTabSz="121920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500" b="1">
                <a:solidFill>
                  <a:srgbClr val="668254"/>
                </a:solidFill>
                <a:ea typeface="黑体" panose="02010609060101010101" pitchFamily="49" charset="-122"/>
              </a:rPr>
              <a:t>结识战士“小高”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691152" y="2119818"/>
            <a:ext cx="7239000" cy="1066800"/>
          </a:xfrm>
          <a:prstGeom prst="rect">
            <a:avLst/>
          </a:prstGeom>
        </p:spPr>
        <p:txBody>
          <a:bodyPr/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500" b="1">
                <a:solidFill>
                  <a:srgbClr val="668254"/>
                </a:solidFill>
              </a:rPr>
              <a:t>他把他的大提包扔在一边，怀里紧紧地抱着一只纸箱子。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09095" y="3325461"/>
            <a:ext cx="9677401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500">
                <a:solidFill>
                  <a:srgbClr val="668254"/>
                </a:solidFill>
              </a:rPr>
              <a:t>       </a:t>
            </a:r>
            <a:r>
              <a:rPr lang="zh-CN" altLang="en-US" sz="2500">
                <a:solidFill>
                  <a:srgbClr val="668254"/>
                </a:solidFill>
                <a:ea typeface="华文仿宋" panose="02010600040101010101" pitchFamily="2" charset="-122"/>
              </a:rPr>
              <a:t>海面上波涛起伏，船身前后晃荡，小高担心纸箱被损坏，纸箱里装着的小昆虫不能上岛，心中着急，所以把纸箱抱在怀里。这句话有力地说明了小昆虫在小高心中的重要地位，也为下文揭开小高的秘密作了铺垫。句中</a:t>
            </a:r>
            <a:r>
              <a:rPr lang="zh-CN" altLang="en-US" sz="2500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“</a:t>
            </a:r>
            <a:r>
              <a:rPr lang="zh-CN" altLang="en-US" sz="2500">
                <a:solidFill>
                  <a:srgbClr val="668254"/>
                </a:solidFill>
                <a:ea typeface="华文仿宋" panose="02010600040101010101" pitchFamily="2" charset="-122"/>
              </a:rPr>
              <a:t>扔</a:t>
            </a:r>
            <a:r>
              <a:rPr lang="zh-CN" altLang="en-US" sz="2500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”</a:t>
            </a:r>
            <a:r>
              <a:rPr lang="zh-CN" altLang="en-US" sz="2500">
                <a:solidFill>
                  <a:srgbClr val="668254"/>
                </a:solidFill>
                <a:ea typeface="华文仿宋" panose="02010600040101010101" pitchFamily="2" charset="-122"/>
              </a:rPr>
              <a:t>与</a:t>
            </a:r>
            <a:r>
              <a:rPr lang="zh-CN" altLang="en-US" sz="2500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“</a:t>
            </a:r>
            <a:r>
              <a:rPr lang="zh-CN" altLang="en-US" sz="2500">
                <a:solidFill>
                  <a:srgbClr val="668254"/>
                </a:solidFill>
                <a:ea typeface="华文仿宋" panose="02010600040101010101" pitchFamily="2" charset="-122"/>
              </a:rPr>
              <a:t>抱</a:t>
            </a:r>
            <a:r>
              <a:rPr lang="zh-CN" altLang="en-US" sz="2500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”</a:t>
            </a:r>
            <a:r>
              <a:rPr lang="zh-CN" altLang="en-US" sz="2500">
                <a:solidFill>
                  <a:srgbClr val="668254"/>
                </a:solidFill>
                <a:ea typeface="华文仿宋" panose="02010600040101010101" pitchFamily="2" charset="-122"/>
              </a:rPr>
              <a:t>形成了鲜明的对比，突出了小高的品质。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课文赏析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51781" y="1363752"/>
            <a:ext cx="8153400" cy="1143000"/>
          </a:xfrm>
          <a:prstGeom prst="rect">
            <a:avLst/>
          </a:prstGeom>
        </p:spPr>
        <p:txBody>
          <a:bodyPr/>
          <a:lstStyle>
            <a:lvl1pPr algn="ctr" defTabSz="121920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500">
                <a:solidFill>
                  <a:srgbClr val="668254"/>
                </a:solidFill>
              </a:rPr>
              <a:t>        </a:t>
            </a:r>
            <a:r>
              <a:rPr lang="zh-CN" altLang="en-US" sz="2500">
                <a:solidFill>
                  <a:srgbClr val="668254"/>
                </a:solidFill>
              </a:rPr>
              <a:t>他笑嘻嘻地说：“我就不相信，这些小精灵会不爱我们祖国的海岛，会不愿在这里安居乐业。”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653381" y="2873403"/>
            <a:ext cx="79502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500">
                <a:solidFill>
                  <a:srgbClr val="668254"/>
                </a:solidFill>
                <a:ea typeface="楷体_GB2312" pitchFamily="49" charset="-122"/>
              </a:rPr>
              <a:t>        </a:t>
            </a:r>
            <a:r>
              <a:rPr lang="zh-CN" altLang="en-US" sz="2500">
                <a:solidFill>
                  <a:srgbClr val="668254"/>
                </a:solidFill>
                <a:ea typeface="楷体_GB2312" pitchFamily="49" charset="-122"/>
              </a:rPr>
              <a:t>小高相信，经过战士们的努力，岛上环境条件差、生活艰苦的面貌一定会改变；他也相信，小昆虫一定会在海岛上安居乐业。这句话表面上是赞扬小昆虫，实际上是小高内心的表白：自己热爱祖国海岛，决心用自己的双手把海岛建设成美丽的家园。这句话点明了文章的中心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课文赏析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638867" y="1348696"/>
            <a:ext cx="8686800" cy="1143000"/>
          </a:xfrm>
          <a:prstGeom prst="rect">
            <a:avLst/>
          </a:prstGeom>
        </p:spPr>
        <p:txBody>
          <a:bodyPr/>
          <a:lstStyle>
            <a:lvl1pPr algn="ctr" defTabSz="121920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500">
                <a:solidFill>
                  <a:srgbClr val="668254"/>
                </a:solidFill>
              </a:rPr>
              <a:t>哪些段落是写岛上结出第一个西瓜的？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867467" y="2674259"/>
            <a:ext cx="8229600" cy="4525963"/>
          </a:xfrm>
          <a:prstGeom prst="rect">
            <a:avLst/>
          </a:prstGeom>
        </p:spPr>
        <p:txBody>
          <a:bodyPr/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500">
                <a:solidFill>
                  <a:srgbClr val="668254"/>
                </a:solidFill>
                <a:ea typeface="楷体_GB2312" pitchFamily="49" charset="-122"/>
              </a:rPr>
              <a:t>在一片欢笑声中，我了解到这个西瓜不平常的来历</a:t>
            </a:r>
            <a:r>
              <a:rPr lang="en-US" altLang="zh-CN" sz="2500">
                <a:solidFill>
                  <a:srgbClr val="668254"/>
                </a:solidFill>
                <a:ea typeface="楷体_GB2312" pitchFamily="49" charset="-122"/>
              </a:rPr>
              <a:t>——</a:t>
            </a:r>
            <a:r>
              <a:rPr lang="zh-CN" altLang="en-US" sz="2500">
                <a:solidFill>
                  <a:srgbClr val="668254"/>
                </a:solidFill>
                <a:ea typeface="楷体_GB2312" pitchFamily="49" charset="-122"/>
              </a:rPr>
              <a:t>这个岛上成熟了第一个西瓜。</a:t>
            </a:r>
          </a:p>
          <a:p>
            <a:r>
              <a:rPr lang="zh-CN" altLang="en-US" sz="2500">
                <a:solidFill>
                  <a:srgbClr val="668254"/>
                </a:solidFill>
                <a:ea typeface="楷体_GB2312" pitchFamily="49" charset="-122"/>
              </a:rPr>
              <a:t>这是一种特殊的叙述手法</a:t>
            </a:r>
          </a:p>
          <a:p>
            <a:r>
              <a:rPr lang="zh-CN" altLang="en-US" sz="2500">
                <a:solidFill>
                  <a:srgbClr val="668254"/>
                </a:solidFill>
                <a:ea typeface="楷体_GB2312" pitchFamily="49" charset="-122"/>
              </a:rPr>
              <a:t>插叙</a:t>
            </a:r>
            <a:r>
              <a:rPr lang="en-US" altLang="zh-CN" sz="2500">
                <a:solidFill>
                  <a:srgbClr val="668254"/>
                </a:solidFill>
                <a:ea typeface="楷体_GB2312" pitchFamily="49" charset="-122"/>
              </a:rPr>
              <a:t>——</a:t>
            </a:r>
            <a:r>
              <a:rPr lang="zh-CN" altLang="en-US" sz="2500">
                <a:solidFill>
                  <a:srgbClr val="668254"/>
                </a:solidFill>
                <a:ea typeface="楷体_GB2312" pitchFamily="49" charset="-122"/>
              </a:rPr>
              <a:t>作用？</a:t>
            </a:r>
          </a:p>
          <a:p>
            <a:r>
              <a:rPr lang="zh-CN" altLang="en-US" sz="2500">
                <a:solidFill>
                  <a:srgbClr val="668254"/>
                </a:solidFill>
                <a:ea typeface="楷体_GB2312" pitchFamily="49" charset="-122"/>
              </a:rPr>
              <a:t>交代了西瓜的不平常的来历，既能使故事更加生动，又说明了（       ）的作用。没有这段插叙，就很难理解</a:t>
            </a:r>
            <a:r>
              <a:rPr lang="en-US" altLang="zh-CN" sz="2500">
                <a:solidFill>
                  <a:srgbClr val="668254"/>
                </a:solidFill>
                <a:ea typeface="楷体_GB2312" pitchFamily="49" charset="-122"/>
              </a:rPr>
              <a:t>——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课文赏析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779103" y="1759654"/>
            <a:ext cx="4419600" cy="1143000"/>
          </a:xfrm>
          <a:prstGeom prst="rect">
            <a:avLst/>
          </a:prstGeom>
        </p:spPr>
        <p:txBody>
          <a:bodyPr/>
          <a:lstStyle>
            <a:lvl1pPr algn="ctr" defTabSz="121920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500" b="1">
                <a:solidFill>
                  <a:srgbClr val="668254"/>
                </a:solidFill>
                <a:ea typeface="黑体" panose="02010609060101010101" pitchFamily="49" charset="-122"/>
              </a:rPr>
              <a:t>海岛“尝瓜会”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35981" y="2895601"/>
            <a:ext cx="78232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500">
                <a:solidFill>
                  <a:srgbClr val="668254"/>
                </a:solidFill>
              </a:rPr>
              <a:t>        </a:t>
            </a:r>
            <a:r>
              <a:rPr lang="zh-CN" altLang="en-US" sz="2500">
                <a:solidFill>
                  <a:srgbClr val="668254"/>
                </a:solidFill>
                <a:ea typeface="仿宋_GB2312" pitchFamily="49" charset="-122"/>
              </a:rPr>
              <a:t>战士们都笑着，用两个指头捏起一小片来，细细地端详着，轻轻地闻着，慢慢地咬着，不住发出啧啧的赞叹声。好像有一股甘泉，流进了每个战士的心田。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课文赏析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46553" y="3239750"/>
            <a:ext cx="823685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zh-CN" sz="2500">
                <a:solidFill>
                  <a:srgbClr val="668254"/>
                </a:solidFill>
              </a:rPr>
              <a:t>        </a:t>
            </a:r>
            <a:r>
              <a:rPr lang="zh-CN" altLang="en-US" sz="2500">
                <a:solidFill>
                  <a:srgbClr val="668254"/>
                </a:solidFill>
                <a:ea typeface="华文仿宋" panose="02010600040101010101" pitchFamily="2" charset="-122"/>
              </a:rPr>
              <a:t>这里写出了战士们收获西瓜后喜悦、激动、自豪的心情，表现了他们对自己劳动成果的珍爱。战士的感情用</a:t>
            </a:r>
            <a:r>
              <a:rPr lang="zh-CN" altLang="en-US" sz="2500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“</a:t>
            </a:r>
            <a:r>
              <a:rPr lang="zh-CN" altLang="en-US" sz="2500">
                <a:solidFill>
                  <a:srgbClr val="668254"/>
                </a:solidFill>
                <a:ea typeface="华文仿宋" panose="02010600040101010101" pitchFamily="2" charset="-122"/>
              </a:rPr>
              <a:t>捏起</a:t>
            </a:r>
            <a:r>
              <a:rPr lang="zh-CN" altLang="en-US" sz="2500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”“</a:t>
            </a:r>
            <a:r>
              <a:rPr lang="zh-CN" altLang="en-US" sz="2500">
                <a:solidFill>
                  <a:srgbClr val="668254"/>
                </a:solidFill>
                <a:ea typeface="华文仿宋" panose="02010600040101010101" pitchFamily="2" charset="-122"/>
              </a:rPr>
              <a:t>端详</a:t>
            </a:r>
            <a:r>
              <a:rPr lang="zh-CN" altLang="en-US" sz="2500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”“</a:t>
            </a:r>
            <a:r>
              <a:rPr lang="zh-CN" altLang="en-US" sz="2500">
                <a:solidFill>
                  <a:srgbClr val="668254"/>
                </a:solidFill>
                <a:ea typeface="华文仿宋" panose="02010600040101010101" pitchFamily="2" charset="-122"/>
              </a:rPr>
              <a:t>闻</a:t>
            </a:r>
            <a:r>
              <a:rPr lang="zh-CN" altLang="en-US" sz="2500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”“</a:t>
            </a:r>
            <a:r>
              <a:rPr lang="zh-CN" altLang="en-US" sz="2500">
                <a:solidFill>
                  <a:srgbClr val="668254"/>
                </a:solidFill>
                <a:ea typeface="华文仿宋" panose="02010600040101010101" pitchFamily="2" charset="-122"/>
              </a:rPr>
              <a:t>咬</a:t>
            </a:r>
            <a:r>
              <a:rPr lang="zh-CN" altLang="en-US" sz="2500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”</a:t>
            </a:r>
            <a:r>
              <a:rPr lang="zh-CN" altLang="en-US" sz="2500">
                <a:solidFill>
                  <a:srgbClr val="668254"/>
                </a:solidFill>
                <a:ea typeface="华文仿宋" panose="02010600040101010101" pitchFamily="2" charset="-122"/>
              </a:rPr>
              <a:t>等一连串动词表现了出来。当中好像有一股甘泉，流进了他们的心田。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983581" y="1839686"/>
            <a:ext cx="752565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500" b="1">
                <a:solidFill>
                  <a:srgbClr val="668254"/>
                </a:solidFill>
              </a:rPr>
              <a:t>作者为什么把战士们吃瓜的情景写得那么详细？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课文赏析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357324" y="1854200"/>
            <a:ext cx="7010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50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50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好像一股甜丝丝的甘浆，流进了每个战士的心田。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06095" y="3309547"/>
            <a:ext cx="67056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500">
                <a:solidFill>
                  <a:srgbClr val="668254"/>
                </a:solidFill>
                <a:ea typeface="楷体_GB2312" pitchFamily="49" charset="-122"/>
              </a:rPr>
              <a:t>        </a:t>
            </a:r>
            <a:r>
              <a:rPr lang="zh-CN" altLang="en-US" sz="2500">
                <a:solidFill>
                  <a:srgbClr val="668254"/>
                </a:solidFill>
                <a:ea typeface="楷体_GB2312" pitchFamily="49" charset="-122"/>
              </a:rPr>
              <a:t>体会到这个西瓜是战士们对祖国、对小岛无限热爱的结晶，是战士们在艰苦的生活中创造出来的美好果实。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课文赏析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737189" y="1828800"/>
            <a:ext cx="3962400" cy="1143000"/>
          </a:xfrm>
          <a:prstGeom prst="rect">
            <a:avLst/>
          </a:prstGeom>
        </p:spPr>
        <p:txBody>
          <a:bodyPr/>
          <a:lstStyle>
            <a:lvl1pPr algn="ctr" defTabSz="121920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50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两件事的联系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66672" y="2971801"/>
            <a:ext cx="9242452" cy="4525963"/>
          </a:xfrm>
          <a:prstGeom prst="rect">
            <a:avLst/>
          </a:prstGeom>
        </p:spPr>
        <p:txBody>
          <a:bodyPr/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zh-CN" sz="2500">
                <a:solidFill>
                  <a:srgbClr val="668254"/>
                </a:solidFill>
              </a:rPr>
              <a:t>          </a:t>
            </a:r>
            <a:r>
              <a:rPr lang="zh-CN" altLang="en-US" sz="2500">
                <a:solidFill>
                  <a:srgbClr val="668254"/>
                </a:solidFill>
                <a:ea typeface="楷体_GB2312" pitchFamily="49" charset="-122"/>
              </a:rPr>
              <a:t>海岛远离大陆，没有昆虫，西瓜的花没有授粉，结不了瓜。后来通过人工授粉，才结了第一个瓜。小高想让小昆虫为海岛的瓜果蔬菜传播花粉。所以，把昆虫带往宝石岛。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课文赏析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61807" y="4651375"/>
            <a:ext cx="7848600" cy="838200"/>
          </a:xfrm>
          <a:prstGeom prst="rect">
            <a:avLst/>
          </a:prstGeom>
        </p:spPr>
        <p:txBody>
          <a:bodyPr/>
          <a:lstStyle>
            <a:lvl1pPr algn="ctr" defTabSz="121920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500">
                <a:solidFill>
                  <a:srgbClr val="668254"/>
                </a:solidFill>
              </a:rPr>
              <a:t>课文为什么要以</a:t>
            </a:r>
            <a:r>
              <a:rPr lang="zh-CN" altLang="en-US" sz="2500">
                <a:solidFill>
                  <a:srgbClr val="668254"/>
                </a:solidFill>
                <a:ea typeface="黑体" panose="02010609060101010101" pitchFamily="49" charset="-122"/>
              </a:rPr>
              <a:t>“彩色的翅膀”</a:t>
            </a:r>
            <a:r>
              <a:rPr lang="zh-CN" altLang="en-US" sz="2500">
                <a:solidFill>
                  <a:srgbClr val="668254"/>
                </a:solidFill>
              </a:rPr>
              <a:t>为题？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77610" y="1717675"/>
            <a:ext cx="6400800" cy="3352800"/>
          </a:xfrm>
          <a:prstGeom prst="rect">
            <a:avLst/>
          </a:prstGeom>
        </p:spPr>
        <p:txBody>
          <a:bodyPr/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US" sz="2500">
                <a:solidFill>
                  <a:srgbClr val="668254"/>
                </a:solidFill>
                <a:ea typeface="华文仿宋" panose="02010600040101010101" pitchFamily="2" charset="-122"/>
              </a:rPr>
              <a:t>课题有两层含义：</a:t>
            </a:r>
          </a:p>
          <a:p>
            <a:pPr>
              <a:lnSpc>
                <a:spcPct val="90000"/>
              </a:lnSpc>
            </a:pPr>
            <a:r>
              <a:rPr lang="zh-CN" altLang="en-US" sz="2500">
                <a:solidFill>
                  <a:srgbClr val="668254"/>
                </a:solidFill>
                <a:ea typeface="楷体_GB2312" pitchFamily="49" charset="-122"/>
              </a:rPr>
              <a:t>一是以彩色的翅膀借代蝴蝶等小昆虫，强调了这些小昆虫在改造海岛环境、丰富战士生活方面所起的作用。</a:t>
            </a:r>
          </a:p>
          <a:p>
            <a:pPr>
              <a:lnSpc>
                <a:spcPct val="90000"/>
              </a:lnSpc>
            </a:pPr>
            <a:r>
              <a:rPr lang="zh-CN" altLang="en-US" sz="2500">
                <a:solidFill>
                  <a:srgbClr val="668254"/>
                </a:solidFill>
                <a:ea typeface="楷体_GB2312" pitchFamily="49" charset="-122"/>
              </a:rPr>
              <a:t>二是以彩色的翅膀象征战士丰富多彩、富于革命理想的生活。</a:t>
            </a:r>
          </a:p>
        </p:txBody>
      </p:sp>
      <p:grpSp>
        <p:nvGrpSpPr>
          <p:cNvPr id="9" name="Group 6"/>
          <p:cNvGrpSpPr/>
          <p:nvPr/>
        </p:nvGrpSpPr>
        <p:grpSpPr bwMode="auto">
          <a:xfrm>
            <a:off x="9683410" y="1487714"/>
            <a:ext cx="1676400" cy="3505200"/>
            <a:chOff x="4464" y="864"/>
            <a:chExt cx="1056" cy="2208"/>
          </a:xfrm>
        </p:grpSpPr>
        <p:pic>
          <p:nvPicPr>
            <p:cNvPr id="10" name="Picture 4" descr="20063101751630056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64" y="864"/>
              <a:ext cx="1056" cy="1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5" descr="200631011574610775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64" y="2016"/>
              <a:ext cx="1056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课文赏析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346438" y="1705429"/>
            <a:ext cx="7162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668254"/>
                </a:solidFill>
              </a:rPr>
              <a:t>      </a:t>
            </a:r>
            <a:r>
              <a:rPr lang="zh-CN" altLang="en-US" sz="3200" i="1">
                <a:solidFill>
                  <a:srgbClr val="668254"/>
                </a:solidFill>
              </a:rPr>
              <a:t>读了课文，你觉得海岛战士有哪些精神值得我们学习？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94038" y="3915230"/>
            <a:ext cx="7315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668254"/>
                </a:solidFill>
              </a:rPr>
              <a:t>战士的精神：热爱祖国海岛，扎根祖国海岛，一心一意建设祖国海岛。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 descr="图片包含 树, 户外, 水, 建筑物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82" y="1241"/>
            <a:ext cx="12190413" cy="6857107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6183766" y="2705664"/>
            <a:ext cx="3466949" cy="3006611"/>
            <a:chOff x="6478808" y="1700761"/>
            <a:chExt cx="4249643" cy="3685380"/>
          </a:xfrm>
        </p:grpSpPr>
        <p:sp>
          <p:nvSpPr>
            <p:cNvPr id="36" name="矩形 35"/>
            <p:cNvSpPr/>
            <p:nvPr/>
          </p:nvSpPr>
          <p:spPr>
            <a:xfrm>
              <a:off x="6478808" y="1700761"/>
              <a:ext cx="4249643" cy="795337"/>
            </a:xfrm>
            <a:prstGeom prst="rect">
              <a:avLst/>
            </a:prstGeom>
            <a:noFill/>
            <a:ln w="12700">
              <a:solidFill>
                <a:srgbClr val="6682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 dirty="0">
                <a:solidFill>
                  <a:srgbClr val="415A8B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6605806" y="1802359"/>
              <a:ext cx="592138" cy="592137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2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endPara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38" name="文本框 6"/>
            <p:cNvSpPr txBox="1"/>
            <p:nvPr/>
          </p:nvSpPr>
          <p:spPr>
            <a:xfrm>
              <a:off x="7987490" y="1823904"/>
              <a:ext cx="1924026" cy="56589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sz="2400" spc="300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课前导读</a:t>
              </a:r>
              <a:endParaRPr lang="zh-CN" altLang="en-US" sz="2400" spc="300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6478808" y="2664373"/>
              <a:ext cx="4249643" cy="795338"/>
            </a:xfrm>
            <a:prstGeom prst="rect">
              <a:avLst/>
            </a:prstGeom>
            <a:noFill/>
            <a:ln w="12700">
              <a:solidFill>
                <a:srgbClr val="6682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solidFill>
                  <a:srgbClr val="415A8B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6605808" y="2765971"/>
              <a:ext cx="592138" cy="592138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2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endPara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41" name="文本框 9"/>
            <p:cNvSpPr txBox="1"/>
            <p:nvPr/>
          </p:nvSpPr>
          <p:spPr>
            <a:xfrm>
              <a:off x="7987489" y="2787519"/>
              <a:ext cx="1924026" cy="56589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sz="2400" spc="300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词语积累</a:t>
              </a:r>
              <a:endParaRPr lang="zh-CN" altLang="en-US" sz="2400" spc="300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6478808" y="3627191"/>
              <a:ext cx="4249643" cy="796925"/>
            </a:xfrm>
            <a:prstGeom prst="rect">
              <a:avLst/>
            </a:prstGeom>
            <a:noFill/>
            <a:ln w="12700">
              <a:solidFill>
                <a:srgbClr val="6682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solidFill>
                  <a:srgbClr val="415A8B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6605808" y="3728791"/>
              <a:ext cx="592138" cy="593725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2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endPara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44" name="文本框 12"/>
            <p:cNvSpPr txBox="1"/>
            <p:nvPr/>
          </p:nvSpPr>
          <p:spPr>
            <a:xfrm>
              <a:off x="7987489" y="3750338"/>
              <a:ext cx="1924026" cy="56589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sz="2400" spc="300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课文赏析</a:t>
              </a:r>
              <a:endParaRPr lang="zh-CN" altLang="en-US" sz="2400" spc="300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6478808" y="4590804"/>
              <a:ext cx="4249643" cy="795337"/>
            </a:xfrm>
            <a:prstGeom prst="rect">
              <a:avLst/>
            </a:prstGeom>
            <a:noFill/>
            <a:ln w="12700">
              <a:solidFill>
                <a:srgbClr val="6682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solidFill>
                  <a:srgbClr val="415A8B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6605808" y="4692404"/>
              <a:ext cx="592138" cy="592137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2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endPara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47" name="文本框 15"/>
            <p:cNvSpPr txBox="1"/>
            <p:nvPr/>
          </p:nvSpPr>
          <p:spPr>
            <a:xfrm>
              <a:off x="7987489" y="4713950"/>
              <a:ext cx="1924026" cy="56589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sz="2400" spc="300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课后作业</a:t>
              </a:r>
              <a:endParaRPr lang="zh-CN" altLang="en-US" sz="2400" spc="300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48" name="矩形: 圆角 47"/>
          <p:cNvSpPr/>
          <p:nvPr/>
        </p:nvSpPr>
        <p:spPr>
          <a:xfrm>
            <a:off x="4748749" y="2707553"/>
            <a:ext cx="1059374" cy="3004721"/>
          </a:xfrm>
          <a:prstGeom prst="roundRect">
            <a:avLst>
              <a:gd name="adj" fmla="val 0"/>
            </a:avLst>
          </a:prstGeom>
          <a:solidFill>
            <a:srgbClr val="668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CN" altLang="en-US" sz="3600" b="1" spc="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主目录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课文赏析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448039" y="1821543"/>
            <a:ext cx="75438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500" b="1">
                <a:solidFill>
                  <a:srgbClr val="668254"/>
                </a:solidFill>
              </a:rPr>
              <a:t>读了课文，你们有什么样的感受呢？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95639" y="3040743"/>
            <a:ext cx="76962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500">
                <a:solidFill>
                  <a:srgbClr val="668254"/>
                </a:solidFill>
              </a:rPr>
              <a:t>　  </a:t>
            </a:r>
            <a:r>
              <a:rPr lang="zh-CN" altLang="en-US" sz="2500">
                <a:solidFill>
                  <a:srgbClr val="668254"/>
                </a:solidFill>
                <a:latin typeface="楷体_GB2312" pitchFamily="49" charset="-122"/>
                <a:ea typeface="楷体_GB2312" pitchFamily="49" charset="-122"/>
              </a:rPr>
              <a:t>文章透露出来的是感动，战士带着昆虫归队，大家对那个来之不易的瓜的爱，扩大开来，是对海岛对祖国的爱，那样的爱由那彩色的翅膀舞动着，没有豪言壮语，只是字里行间里所透露出来的浓浓的爱。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课文赏析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731067" y="1565275"/>
            <a:ext cx="6710089" cy="990600"/>
          </a:xfrm>
          <a:prstGeom prst="rect">
            <a:avLst/>
          </a:prstGeom>
        </p:spPr>
        <p:txBody>
          <a:bodyPr/>
          <a:lstStyle>
            <a:lvl1pPr algn="ctr" defTabSz="121920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500" b="1" i="1">
                <a:solidFill>
                  <a:srgbClr val="66825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教师赠言：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816667" y="3394075"/>
            <a:ext cx="8795657" cy="3276600"/>
          </a:xfrm>
          <a:prstGeom prst="rect">
            <a:avLst/>
          </a:prstGeom>
        </p:spPr>
        <p:txBody>
          <a:bodyPr/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2500" b="1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1</a:t>
            </a:r>
            <a:r>
              <a:rPr lang="zh-CN" altLang="en-US" sz="2500" b="1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．</a:t>
            </a:r>
            <a:r>
              <a:rPr lang="zh-CN" altLang="en-US" sz="2500" b="1">
                <a:solidFill>
                  <a:srgbClr val="668254"/>
                </a:solidFill>
              </a:rPr>
              <a:t>真正的爱国主义不应表现在漂亮的话上，而应该表现在为祖国谋福利的行动上。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500">
                <a:solidFill>
                  <a:srgbClr val="668254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zh-CN" sz="2500" b="1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2</a:t>
            </a:r>
            <a:r>
              <a:rPr lang="zh-CN" altLang="en-US" sz="2500" b="1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．</a:t>
            </a:r>
            <a:r>
              <a:rPr lang="zh-CN" altLang="en-US" sz="2500" b="1">
                <a:solidFill>
                  <a:srgbClr val="668254"/>
                </a:solidFill>
              </a:rPr>
              <a:t>我无论做什么，始终在想着，只要我的精力允许我的话，我就要首先为我的祖国服务。</a:t>
            </a:r>
            <a:r>
              <a:rPr lang="zh-CN" altLang="en-US" sz="2500">
                <a:solidFill>
                  <a:srgbClr val="668254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树, 户外, 水, 建筑物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82" y="1241"/>
            <a:ext cx="12190413" cy="6857107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5640046" y="2781300"/>
            <a:ext cx="3649210" cy="1245288"/>
            <a:chOff x="1776659" y="1770634"/>
            <a:chExt cx="8668629" cy="3522889"/>
          </a:xfrm>
        </p:grpSpPr>
        <p:sp>
          <p:nvSpPr>
            <p:cNvPr id="13" name="矩形 12"/>
            <p:cNvSpPr/>
            <p:nvPr/>
          </p:nvSpPr>
          <p:spPr>
            <a:xfrm rot="16200000">
              <a:off x="4811890" y="-237137"/>
              <a:ext cx="2596797" cy="750689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sz="4000" b="1" spc="600">
                  <a:latin typeface="黑体" panose="02010609060101010101" pitchFamily="49" charset="-122"/>
                  <a:ea typeface="黑体" panose="02010609060101010101" pitchFamily="49" charset="-122"/>
                </a:rPr>
                <a:t>第四部</a:t>
              </a:r>
              <a:r>
                <a:rPr lang="zh-CN" altLang="en-US" sz="4000" b="1" spc="600" dirty="0">
                  <a:latin typeface="黑体" panose="02010609060101010101" pitchFamily="49" charset="-122"/>
                  <a:ea typeface="黑体" panose="02010609060101010101" pitchFamily="49" charset="-122"/>
                </a:rPr>
                <a:t>分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776659" y="1770634"/>
              <a:ext cx="8668629" cy="3522889"/>
            </a:xfrm>
            <a:prstGeom prst="rect">
              <a:avLst/>
            </a:prstGeom>
            <a:noFill/>
            <a:ln w="12700">
              <a:solidFill>
                <a:srgbClr val="6682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819721" y="4077987"/>
            <a:ext cx="3262433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5400" spc="60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课后作业</a:t>
            </a:r>
            <a:endParaRPr lang="zh-CN" altLang="en-US" sz="5400" spc="600" dirty="0">
              <a:solidFill>
                <a:srgbClr val="66825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388415" y="5001072"/>
            <a:ext cx="612503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The user can demonstrate on a projector or computer, or print the presentation and make it into a film to be used in a wider field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99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课后作业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158462" y="2075543"/>
            <a:ext cx="7394319" cy="3276600"/>
          </a:xfrm>
          <a:prstGeom prst="rect">
            <a:avLst/>
          </a:prstGeom>
        </p:spPr>
        <p:txBody>
          <a:bodyPr/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1</a:t>
            </a:r>
            <a:r>
              <a:rPr lang="zh-CN" altLang="en-US" sz="2800" b="1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．摘录文中精彩语句。</a:t>
            </a:r>
          </a:p>
          <a:p>
            <a:endParaRPr lang="en-US" altLang="zh-CN" sz="2800" b="1">
              <a:solidFill>
                <a:srgbClr val="668254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r>
              <a:rPr lang="en-US" altLang="zh-CN" sz="2800" b="1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2</a:t>
            </a:r>
            <a:r>
              <a:rPr lang="zh-CN" altLang="en-US" sz="2800" b="1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．</a:t>
            </a:r>
            <a:r>
              <a:rPr lang="zh-CN" altLang="en-US" sz="2800" b="1">
                <a:solidFill>
                  <a:srgbClr val="668254"/>
                </a:solidFill>
              </a:rPr>
              <a:t>放飞你的想象，想想今天的海岛会是什么样子，请你</a:t>
            </a:r>
            <a:r>
              <a:rPr lang="zh-CN" altLang="en-US" sz="2800" b="1">
                <a:solidFill>
                  <a:srgbClr val="668254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以“海岛新景象”为题，写篇四百字左右的作文。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树, 户外, 水, 建筑物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82" y="1241"/>
            <a:ext cx="12190413" cy="6857107"/>
          </a:xfrm>
          <a:prstGeom prst="rect">
            <a:avLst/>
          </a:prstGeom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053694" y="4338253"/>
            <a:ext cx="51279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人教版小学语文六年级课件</a:t>
            </a:r>
            <a:r>
              <a:rPr kumimoji="1" lang="en-US" altLang="zh-CN" sz="2400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PPT</a:t>
            </a:r>
            <a:r>
              <a:rPr kumimoji="1" lang="zh-CN" altLang="en-US" sz="2400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模板</a:t>
            </a:r>
            <a:endParaRPr kumimoji="1" lang="en-US" altLang="zh-CN" sz="2400" dirty="0">
              <a:solidFill>
                <a:srgbClr val="66825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995637" y="2945744"/>
            <a:ext cx="5743880" cy="1200329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7200" b="1" spc="600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同学们下课</a:t>
            </a:r>
            <a:r>
              <a:rPr kumimoji="1" lang="en-US" altLang="zh-CN" sz="7200" b="1" spc="600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!</a:t>
            </a:r>
            <a:endParaRPr kumimoji="1" lang="zh-CN" altLang="en-US" sz="7200" b="1" spc="600" dirty="0">
              <a:solidFill>
                <a:srgbClr val="66825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5053694" y="4216828"/>
            <a:ext cx="5715191" cy="0"/>
          </a:xfrm>
          <a:prstGeom prst="line">
            <a:avLst/>
          </a:prstGeom>
          <a:ln>
            <a:solidFill>
              <a:srgbClr val="6682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131707" y="4965370"/>
            <a:ext cx="2955419" cy="368300"/>
          </a:xfrm>
          <a:prstGeom prst="rect">
            <a:avLst/>
          </a:prstGeom>
          <a:solidFill>
            <a:srgbClr val="66825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指导老师：</a:t>
            </a:r>
            <a:r>
              <a:rPr lang="en-US" altLang="zh-CN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xiazaii</a:t>
            </a:r>
            <a:endParaRPr lang="zh-CN" altLang="en-US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000">
        <p14:warp dir="in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树, 户外, 水, 建筑物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82" y="1241"/>
            <a:ext cx="12190413" cy="6857107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5640046" y="2781300"/>
            <a:ext cx="3649210" cy="1245288"/>
            <a:chOff x="1776659" y="1770634"/>
            <a:chExt cx="8668629" cy="3522889"/>
          </a:xfrm>
        </p:grpSpPr>
        <p:sp>
          <p:nvSpPr>
            <p:cNvPr id="13" name="矩形 12"/>
            <p:cNvSpPr/>
            <p:nvPr/>
          </p:nvSpPr>
          <p:spPr>
            <a:xfrm rot="16200000">
              <a:off x="4811890" y="-237137"/>
              <a:ext cx="2596797" cy="750689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sz="4000" b="1" spc="600" dirty="0">
                  <a:latin typeface="黑体" panose="02010609060101010101" pitchFamily="49" charset="-122"/>
                  <a:ea typeface="黑体" panose="02010609060101010101" pitchFamily="49" charset="-122"/>
                </a:rPr>
                <a:t>第一部分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776659" y="1770634"/>
              <a:ext cx="8668629" cy="3522889"/>
            </a:xfrm>
            <a:prstGeom prst="rect">
              <a:avLst/>
            </a:prstGeom>
            <a:noFill/>
            <a:ln w="12700">
              <a:solidFill>
                <a:srgbClr val="6682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819721" y="4077987"/>
            <a:ext cx="3262433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5400" spc="60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课前导读</a:t>
            </a:r>
            <a:endParaRPr lang="zh-CN" altLang="en-US" sz="5400" spc="600" dirty="0">
              <a:solidFill>
                <a:srgbClr val="66825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388415" y="5001072"/>
            <a:ext cx="612503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The user can demonstrate on a projector or computer, or print the presentation and make it into a film to be used in a wider field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99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课前导读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3627324" y="2071915"/>
            <a:ext cx="4572000" cy="895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>
                <a:solidFill>
                  <a:srgbClr val="668254"/>
                </a:solidFill>
              </a:rPr>
              <a:t>自读课文</a:t>
            </a:r>
            <a:r>
              <a:rPr lang="en-US" altLang="zh-CN">
                <a:solidFill>
                  <a:srgbClr val="668254"/>
                </a:solidFill>
              </a:rPr>
              <a:t>,</a:t>
            </a:r>
            <a:r>
              <a:rPr lang="zh-CN" altLang="en-US">
                <a:solidFill>
                  <a:srgbClr val="668254"/>
                </a:solidFill>
              </a:rPr>
              <a:t>理解大意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484324" y="3443515"/>
            <a:ext cx="6781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>
                <a:solidFill>
                  <a:srgbClr val="668254"/>
                </a:solidFill>
              </a:rPr>
              <a:t>故事发生在什么地方？</a:t>
            </a:r>
          </a:p>
          <a:p>
            <a:r>
              <a:rPr lang="zh-CN" altLang="en-US" sz="4000" b="1">
                <a:solidFill>
                  <a:srgbClr val="668254"/>
                </a:solidFill>
              </a:rPr>
              <a:t>课文主要讲述了哪几件事？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课前导读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6" name="Picture 6" descr="000067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0581" y="1012688"/>
            <a:ext cx="2514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780381" y="3527289"/>
            <a:ext cx="4572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668254"/>
                </a:solidFill>
                <a:ea typeface="黑体" panose="02010609060101010101" pitchFamily="49" charset="-122"/>
              </a:rPr>
              <a:t>故事发生在去宝石岛的路上和宝石岛上。</a:t>
            </a:r>
          </a:p>
        </p:txBody>
      </p:sp>
      <p:sp>
        <p:nvSpPr>
          <p:cNvPr id="9" name="WordArt 11"/>
          <p:cNvSpPr>
            <a:spLocks noChangeArrowheads="1" noChangeShapeType="1" noTextEdit="1"/>
          </p:cNvSpPr>
          <p:nvPr/>
        </p:nvSpPr>
        <p:spPr bwMode="auto">
          <a:xfrm>
            <a:off x="2466181" y="1774688"/>
            <a:ext cx="30480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>
                <a:solidFill>
                  <a:srgbClr val="668254"/>
                </a:solidFill>
              </a:rPr>
              <a:t>故事地点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V="1">
            <a:off x="6047581" y="2231888"/>
            <a:ext cx="990600" cy="1447800"/>
          </a:xfrm>
          <a:prstGeom prst="line">
            <a:avLst/>
          </a:prstGeom>
          <a:noFill/>
          <a:ln w="38100">
            <a:solidFill>
              <a:srgbClr val="668254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srgbClr val="668254"/>
              </a:solidFill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818981" y="4517888"/>
            <a:ext cx="1219200" cy="1219200"/>
          </a:xfrm>
          <a:prstGeom prst="line">
            <a:avLst/>
          </a:prstGeom>
          <a:noFill/>
          <a:ln w="38100">
            <a:solidFill>
              <a:srgbClr val="668254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srgbClr val="668254"/>
              </a:solidFill>
            </a:endParaRPr>
          </a:p>
        </p:txBody>
      </p:sp>
      <p:pic>
        <p:nvPicPr>
          <p:cNvPr id="15" name="Picture 14" descr="jstyj060419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90582" y="3679688"/>
            <a:ext cx="250507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99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699"/>
                            </p:stCondLst>
                            <p:childTnLst>
                              <p:par>
                                <p:cTn id="3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课前导读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6" name="Picture 4" descr="d8dab064d0b82c8c8cb10d3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89287" y="2486667"/>
            <a:ext cx="3426660" cy="359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483151797523869575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31276" y="2030026"/>
            <a:ext cx="3041729" cy="457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2494" y="1049291"/>
            <a:ext cx="11717565" cy="1138773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668254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000">
                <a:solidFill>
                  <a:srgbClr val="668254"/>
                </a:solidFill>
                <a:latin typeface="楷体_GB2312" pitchFamily="49" charset="-122"/>
                <a:ea typeface="楷体_GB2312" pitchFamily="49" charset="-122"/>
              </a:rPr>
              <a:t>我国的南海约有</a:t>
            </a:r>
            <a:r>
              <a:rPr lang="en-US" altLang="zh-CN" sz="2000">
                <a:solidFill>
                  <a:srgbClr val="668254"/>
                </a:solidFill>
                <a:latin typeface="楷体_GB2312" pitchFamily="49" charset="-122"/>
                <a:ea typeface="楷体_GB2312" pitchFamily="49" charset="-122"/>
              </a:rPr>
              <a:t>356</a:t>
            </a:r>
            <a:r>
              <a:rPr lang="zh-CN" altLang="en-US" sz="2000">
                <a:solidFill>
                  <a:srgbClr val="668254"/>
                </a:solidFill>
                <a:latin typeface="楷体_GB2312" pitchFamily="49" charset="-122"/>
                <a:ea typeface="楷体_GB2312" pitchFamily="49" charset="-122"/>
              </a:rPr>
              <a:t>万平方公里，相当于</a:t>
            </a:r>
            <a:r>
              <a:rPr lang="en-US" altLang="zh-CN" sz="2000">
                <a:solidFill>
                  <a:srgbClr val="668254"/>
                </a:solidFill>
                <a:latin typeface="楷体_GB2312" pitchFamily="49" charset="-122"/>
                <a:ea typeface="楷体_GB2312" pitchFamily="49" charset="-122"/>
              </a:rPr>
              <a:t>16</a:t>
            </a:r>
            <a:r>
              <a:rPr lang="zh-CN" altLang="en-US" sz="2000">
                <a:solidFill>
                  <a:srgbClr val="668254"/>
                </a:solidFill>
                <a:latin typeface="楷体_GB2312" pitchFamily="49" charset="-122"/>
                <a:ea typeface="楷体_GB2312" pitchFamily="49" charset="-122"/>
              </a:rPr>
              <a:t>个广东省那么大。最南边的曾母暗沙距大陆达</a:t>
            </a:r>
            <a:r>
              <a:rPr lang="en-US" altLang="zh-CN" sz="2000">
                <a:solidFill>
                  <a:srgbClr val="668254"/>
                </a:solidFill>
                <a:latin typeface="楷体_GB2312" pitchFamily="49" charset="-122"/>
                <a:ea typeface="楷体_GB2312" pitchFamily="49" charset="-122"/>
              </a:rPr>
              <a:t>2000</a:t>
            </a:r>
            <a:r>
              <a:rPr lang="zh-CN" altLang="en-US" sz="2000">
                <a:solidFill>
                  <a:srgbClr val="668254"/>
                </a:solidFill>
                <a:latin typeface="楷体_GB2312" pitchFamily="49" charset="-122"/>
                <a:ea typeface="楷体_GB2312" pitchFamily="49" charset="-122"/>
              </a:rPr>
              <a:t>公里以上，这要比广州到北京的路程还远。南海有东沙、西沙、中沙和南沙四个群岛。南海被称作</a:t>
            </a:r>
            <a:r>
              <a:rPr lang="zh-CN" altLang="en-US" sz="2000">
                <a:solidFill>
                  <a:srgbClr val="668254"/>
                </a:solidFill>
                <a:ea typeface="楷体_GB2312" pitchFamily="49" charset="-122"/>
              </a:rPr>
              <a:t>“</a:t>
            </a:r>
            <a:r>
              <a:rPr lang="zh-CN" altLang="en-US" sz="2000">
                <a:solidFill>
                  <a:srgbClr val="668254"/>
                </a:solidFill>
                <a:latin typeface="楷体_GB2312" pitchFamily="49" charset="-122"/>
                <a:ea typeface="楷体_GB2312" pitchFamily="49" charset="-122"/>
              </a:rPr>
              <a:t>蓝色的国土</a:t>
            </a:r>
            <a:r>
              <a:rPr lang="zh-CN" altLang="en-US" sz="2000">
                <a:solidFill>
                  <a:srgbClr val="668254"/>
                </a:solidFill>
                <a:ea typeface="楷体_GB2312" pitchFamily="49" charset="-122"/>
              </a:rPr>
              <a:t>”</a:t>
            </a:r>
            <a:r>
              <a:rPr lang="zh-CN" altLang="en-US" sz="2000">
                <a:solidFill>
                  <a:srgbClr val="668254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r>
              <a:rPr lang="zh-CN" altLang="en-US" sz="2000">
                <a:solidFill>
                  <a:srgbClr val="668254"/>
                </a:solidFill>
              </a:rPr>
              <a:t>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课前导读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WordArt 5" descr="窄竖线"/>
          <p:cNvSpPr>
            <a:spLocks noChangeArrowheads="1" noChangeShapeType="1" noTextEdit="1"/>
          </p:cNvSpPr>
          <p:nvPr/>
        </p:nvSpPr>
        <p:spPr bwMode="auto">
          <a:xfrm>
            <a:off x="4382067" y="1012688"/>
            <a:ext cx="2895600" cy="1143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zh-CN" altLang="en-US">
                <a:solidFill>
                  <a:srgbClr val="668254"/>
                </a:solidFill>
              </a:rPr>
              <a:t>主要事件</a:t>
            </a:r>
          </a:p>
        </p:txBody>
      </p:sp>
      <p:grpSp>
        <p:nvGrpSpPr>
          <p:cNvPr id="7" name="Group 11"/>
          <p:cNvGrpSpPr/>
          <p:nvPr/>
        </p:nvGrpSpPr>
        <p:grpSpPr bwMode="auto">
          <a:xfrm>
            <a:off x="2096067" y="2536688"/>
            <a:ext cx="3657600" cy="3429000"/>
            <a:chOff x="432" y="1728"/>
            <a:chExt cx="2304" cy="2160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32" y="1728"/>
              <a:ext cx="230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668254"/>
                  </a:solidFill>
                </a:rPr>
                <a:t>（一）战士小高探亲回来带小昆虫上岛。</a:t>
              </a:r>
            </a:p>
          </p:txBody>
        </p:sp>
        <p:pic>
          <p:nvPicPr>
            <p:cNvPr id="10" name="Picture 9" descr="IMG_007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28" y="2448"/>
              <a:ext cx="2064" cy="1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2"/>
          <p:cNvGrpSpPr/>
          <p:nvPr/>
        </p:nvGrpSpPr>
        <p:grpSpPr bwMode="auto">
          <a:xfrm>
            <a:off x="6210867" y="2536689"/>
            <a:ext cx="3505200" cy="3457575"/>
            <a:chOff x="3024" y="1728"/>
            <a:chExt cx="2208" cy="2178"/>
          </a:xfrm>
        </p:grpSpPr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3024" y="1728"/>
              <a:ext cx="216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668254"/>
                  </a:solidFill>
                </a:rPr>
                <a:t>（二）岛上战士开尝瓜会。</a:t>
              </a:r>
            </a:p>
          </p:txBody>
        </p:sp>
        <p:pic>
          <p:nvPicPr>
            <p:cNvPr id="16" name="Picture 10" descr="060205091534shenghuotp481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68" y="2448"/>
              <a:ext cx="2064" cy="1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树, 户外, 水, 建筑物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82" y="1241"/>
            <a:ext cx="12190413" cy="6857107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5640046" y="2781300"/>
            <a:ext cx="3649210" cy="1245288"/>
            <a:chOff x="1776659" y="1770634"/>
            <a:chExt cx="8668629" cy="3522889"/>
          </a:xfrm>
        </p:grpSpPr>
        <p:sp>
          <p:nvSpPr>
            <p:cNvPr id="13" name="矩形 12"/>
            <p:cNvSpPr/>
            <p:nvPr/>
          </p:nvSpPr>
          <p:spPr>
            <a:xfrm rot="16200000">
              <a:off x="4811890" y="-237137"/>
              <a:ext cx="2596797" cy="750689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sz="4000" b="1" spc="600">
                  <a:latin typeface="黑体" panose="02010609060101010101" pitchFamily="49" charset="-122"/>
                  <a:ea typeface="黑体" panose="02010609060101010101" pitchFamily="49" charset="-122"/>
                </a:rPr>
                <a:t>第二部</a:t>
              </a:r>
              <a:r>
                <a:rPr lang="zh-CN" altLang="en-US" sz="4000" b="1" spc="600" dirty="0">
                  <a:latin typeface="黑体" panose="02010609060101010101" pitchFamily="49" charset="-122"/>
                  <a:ea typeface="黑体" panose="02010609060101010101" pitchFamily="49" charset="-122"/>
                </a:rPr>
                <a:t>分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776659" y="1770634"/>
              <a:ext cx="8668629" cy="3522889"/>
            </a:xfrm>
            <a:prstGeom prst="rect">
              <a:avLst/>
            </a:prstGeom>
            <a:noFill/>
            <a:ln w="12700">
              <a:solidFill>
                <a:srgbClr val="6682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819721" y="4077987"/>
            <a:ext cx="3262433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5400" spc="60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词语积累</a:t>
            </a:r>
            <a:endParaRPr lang="zh-CN" altLang="en-US" sz="5400" spc="600" dirty="0">
              <a:solidFill>
                <a:srgbClr val="66825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388415" y="5001072"/>
            <a:ext cx="612503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The user can demonstrate on a projector or computer, or print the presentation and make it into a film to be used in a wider field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99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47294" y="258243"/>
            <a:ext cx="11545500" cy="738860"/>
            <a:chOff x="1165291" y="560101"/>
            <a:chExt cx="11545500" cy="738860"/>
          </a:xfrm>
        </p:grpSpPr>
        <p:sp>
          <p:nvSpPr>
            <p:cNvPr id="11" name="矩形 10"/>
            <p:cNvSpPr/>
            <p:nvPr/>
          </p:nvSpPr>
          <p:spPr>
            <a:xfrm>
              <a:off x="4297100" y="999771"/>
              <a:ext cx="8413691" cy="45719"/>
            </a:xfrm>
            <a:prstGeom prst="rect">
              <a:avLst/>
            </a:prstGeom>
            <a:solidFill>
              <a:srgbClr val="668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179804" y="560101"/>
              <a:ext cx="32553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200" b="1">
                  <a:solidFill>
                    <a:srgbClr val="668254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词语积累</a:t>
              </a:r>
              <a:endParaRPr lang="zh-CN" altLang="en-US" sz="3200" b="1" dirty="0">
                <a:solidFill>
                  <a:srgbClr val="66825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1165291" y="1068129"/>
              <a:ext cx="3255323" cy="2308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5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500" dirty="0">
                <a:solidFill>
                  <a:schemeClr val="bg1">
                    <a:lumMod val="6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943666" y="2141244"/>
            <a:ext cx="2819400" cy="3048000"/>
          </a:xfrm>
          <a:prstGeom prst="rect">
            <a:avLst/>
          </a:prstGeom>
        </p:spPr>
        <p:txBody>
          <a:bodyPr/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500">
                <a:solidFill>
                  <a:srgbClr val="668254"/>
                </a:solidFill>
              </a:rPr>
              <a:t>碧空如洗：</a:t>
            </a:r>
          </a:p>
          <a:p>
            <a:r>
              <a:rPr lang="zh-CN" altLang="en-US" sz="2500">
                <a:solidFill>
                  <a:srgbClr val="668254"/>
                </a:solidFill>
              </a:rPr>
              <a:t>矮墩墩：</a:t>
            </a:r>
          </a:p>
          <a:p>
            <a:r>
              <a:rPr lang="zh-CN" altLang="en-US" sz="2500">
                <a:solidFill>
                  <a:srgbClr val="668254"/>
                </a:solidFill>
              </a:rPr>
              <a:t>水落石出：</a:t>
            </a:r>
          </a:p>
          <a:p>
            <a:endParaRPr lang="zh-CN" altLang="en-US" sz="2500">
              <a:solidFill>
                <a:srgbClr val="668254"/>
              </a:solidFill>
            </a:endParaRPr>
          </a:p>
          <a:p>
            <a:r>
              <a:rPr lang="zh-CN" altLang="en-US" sz="2500">
                <a:solidFill>
                  <a:srgbClr val="668254"/>
                </a:solidFill>
              </a:rPr>
              <a:t>精灵：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82066" y="2058174"/>
            <a:ext cx="64770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500">
                <a:solidFill>
                  <a:srgbClr val="668254"/>
                </a:solidFill>
                <a:ea typeface="华文仿宋" panose="02010600040101010101" pitchFamily="2" charset="-122"/>
              </a:rPr>
              <a:t>青蓝色的天空像洗过一样明净。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382066" y="2640753"/>
            <a:ext cx="38100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500">
                <a:solidFill>
                  <a:srgbClr val="668254"/>
                </a:solidFill>
                <a:ea typeface="华文仿宋" panose="02010600040101010101" pitchFamily="2" charset="-122"/>
              </a:rPr>
              <a:t>形容矮而粗壮。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382066" y="3166845"/>
            <a:ext cx="59436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500">
                <a:solidFill>
                  <a:srgbClr val="668254"/>
                </a:solidFill>
              </a:rPr>
              <a:t>水落下去，石头就露出来。比喻真相大白。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382066" y="3939517"/>
            <a:ext cx="25146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500">
                <a:solidFill>
                  <a:srgbClr val="668254"/>
                </a:solidFill>
                <a:ea typeface="华文仿宋" panose="02010600040101010101" pitchFamily="2" charset="-122"/>
              </a:rPr>
              <a:t>机警聪明。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GENSWF_OUTPUT_FILE_NAME" val="33"/>
  <p:tag name="ISPRING_PRESENTATION_TITLE" val="人教版语文六年级课件范本PPT-彩色的翅膀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炫彩扁平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77448C"/>
      </a:accent4>
      <a:accent5>
        <a:srgbClr val="00AF92"/>
      </a:accent5>
      <a:accent6>
        <a:srgbClr val="C65885"/>
      </a:accent6>
      <a:hlink>
        <a:srgbClr val="FCC79F"/>
      </a:hlink>
      <a:folHlink>
        <a:srgbClr val="869F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1260</Words>
  <Application>Microsoft Office PowerPoint</Application>
  <PresentationFormat>自定义</PresentationFormat>
  <Paragraphs>136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10</vt:i4>
      </vt:variant>
      <vt:variant>
        <vt:lpstr>幻灯片标题</vt:lpstr>
      </vt:variant>
      <vt:variant>
        <vt:i4>24</vt:i4>
      </vt:variant>
    </vt:vector>
  </HeadingPairs>
  <TitlesOfParts>
    <vt:vector size="46" baseType="lpstr">
      <vt:lpstr>ITC Avant Garde Std Bk</vt:lpstr>
      <vt:lpstr>LiHei Pro</vt:lpstr>
      <vt:lpstr>Signika</vt:lpstr>
      <vt:lpstr>等线</vt:lpstr>
      <vt:lpstr>等线 Light</vt:lpstr>
      <vt:lpstr>黑体</vt:lpstr>
      <vt:lpstr>华文仿宋</vt:lpstr>
      <vt:lpstr>楷体_GB2312</vt:lpstr>
      <vt:lpstr>迷你简汉真广标</vt:lpstr>
      <vt:lpstr>Arial</vt:lpstr>
      <vt:lpstr>Calibri</vt:lpstr>
      <vt:lpstr>Impact</vt:lpstr>
      <vt:lpstr>Office 主题​​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人教版语文六年级课件范本PPT-彩色的翅膀</dc:title>
  <dc:creator/>
  <cp:lastModifiedBy>天 下</cp:lastModifiedBy>
  <cp:revision>5</cp:revision>
  <dcterms:created xsi:type="dcterms:W3CDTF">2015-12-01T09:06:00Z</dcterms:created>
  <dcterms:modified xsi:type="dcterms:W3CDTF">2021-01-05T11:51:18Z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