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handoutMasterIdLst>
    <p:handoutMasterId r:id="rId16"/>
  </p:handoutMasterIdLst>
  <p:sldIdLst>
    <p:sldId id="256" r:id="rId2"/>
    <p:sldId id="267" r:id="rId3"/>
    <p:sldId id="257" r:id="rId4"/>
    <p:sldId id="268" r:id="rId5"/>
    <p:sldId id="269" r:id="rId6"/>
    <p:sldId id="270" r:id="rId7"/>
    <p:sldId id="271" r:id="rId8"/>
    <p:sldId id="272" r:id="rId9"/>
    <p:sldId id="273" r:id="rId10"/>
    <p:sldId id="274" r:id="rId11"/>
    <p:sldId id="275" r:id="rId12"/>
    <p:sldId id="276" r:id="rId13"/>
    <p:sldId id="266" r:id="rId14"/>
  </p:sldIdLst>
  <p:sldSz cx="9144000" cy="5143500" type="screen16x9"/>
  <p:notesSz cx="6858000" cy="9144000"/>
  <p:embeddedFontLst>
    <p:embeddedFont>
      <p:font typeface="华康俪金黑W8(P)" panose="020B0800000000000000" pitchFamily="34" charset="-122"/>
      <p:regular r:id="rId17"/>
    </p:embeddedFont>
    <p:embeddedFont>
      <p:font typeface="微软雅黑" panose="020B0503020204020204" pitchFamily="34" charset="-122"/>
      <p:regular r:id="rId18"/>
      <p:bold r:id="rId19"/>
    </p:embeddedFont>
    <p:embeddedFont>
      <p:font typeface="Arial Black" panose="020B0A04020102020204" pitchFamily="34" charset="0"/>
      <p:bold r:id="rId20"/>
    </p:embeddedFont>
    <p:embeddedFont>
      <p:font typeface="Calibri" panose="020F0502020204030204" pitchFamily="34" charset="0"/>
      <p:regular r:id="rId21"/>
      <p:bold r:id="rId22"/>
      <p:italic r:id="rId23"/>
      <p:boldItalic r:id="rId2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26">
          <p15:clr>
            <a:srgbClr val="A4A3A4"/>
          </p15:clr>
        </p15:guide>
        <p15:guide id="3" orient="horz" pos="214">
          <p15:clr>
            <a:srgbClr val="A4A3A4"/>
          </p15:clr>
        </p15:guide>
        <p15:guide id="4" pos="2880">
          <p15:clr>
            <a:srgbClr val="A4A3A4"/>
          </p15:clr>
        </p15:guide>
        <p15:guide id="5" pos="2562">
          <p15:clr>
            <a:srgbClr val="A4A3A4"/>
          </p15:clr>
        </p15:guide>
        <p15:guide id="6" pos="4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B2"/>
    <a:srgbClr val="DEE7E2"/>
    <a:srgbClr val="0174AB"/>
    <a:srgbClr val="F5C01E"/>
    <a:srgbClr val="CACACA"/>
    <a:srgbClr val="579E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42" d="100"/>
          <a:sy n="142" d="100"/>
        </p:scale>
        <p:origin x="714" y="126"/>
      </p:cViewPr>
      <p:guideLst>
        <p:guide orient="horz" pos="1620"/>
        <p:guide orient="horz" pos="3026"/>
        <p:guide orient="horz" pos="214"/>
        <p:guide pos="2880"/>
        <p:guide pos="2562"/>
        <p:guide pos="43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A4E22F-9619-49F2-8E1B-028F74DAC0C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952041-291C-4C4A-B5CB-60D5E7FC37E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A4E22F-9619-49F2-8E1B-028F74DAC0C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952041-291C-4C4A-B5CB-60D5E7FC37E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A4E22F-9619-49F2-8E1B-028F74DAC0C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952041-291C-4C4A-B5CB-60D5E7FC37E3}"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A4E22F-9619-49F2-8E1B-028F74DAC0C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952041-291C-4C4A-B5CB-60D5E7FC37E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A4E22F-9619-49F2-8E1B-028F74DAC0C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952041-291C-4C4A-B5CB-60D5E7FC37E3}"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7A4E22F-9619-49F2-8E1B-028F74DAC0C9}"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7952041-291C-4C4A-B5CB-60D5E7FC37E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7A4E22F-9619-49F2-8E1B-028F74DAC0C9}"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7952041-291C-4C4A-B5CB-60D5E7FC37E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A4E22F-9619-49F2-8E1B-028F74DAC0C9}"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7952041-291C-4C4A-B5CB-60D5E7FC37E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A4E22F-9619-49F2-8E1B-028F74DAC0C9}"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7952041-291C-4C4A-B5CB-60D5E7FC37E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A4E22F-9619-49F2-8E1B-028F74DAC0C9}"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7952041-291C-4C4A-B5CB-60D5E7FC37E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A4E22F-9619-49F2-8E1B-028F74DAC0C9}"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7952041-291C-4C4A-B5CB-60D5E7FC37E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E7E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7A4E22F-9619-49F2-8E1B-028F74DAC0C9}" type="datetimeFigureOut">
              <a:rPr lang="zh-CN" altLang="en-US" smtClean="0"/>
              <a:t>2021/1/5</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7952041-291C-4C4A-B5CB-60D5E7FC37E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接连接符 22"/>
          <p:cNvCxnSpPr/>
          <p:nvPr/>
        </p:nvCxnSpPr>
        <p:spPr>
          <a:xfrm>
            <a:off x="2124076" y="339502"/>
            <a:ext cx="0" cy="4464000"/>
          </a:xfrm>
          <a:prstGeom prst="line">
            <a:avLst/>
          </a:prstGeom>
          <a:ln>
            <a:solidFill>
              <a:srgbClr val="0073B2"/>
            </a:solidFill>
            <a:prstDash val="sysDot"/>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3907085" y="1609512"/>
            <a:ext cx="4339650" cy="1754326"/>
          </a:xfrm>
          <a:prstGeom prst="rect">
            <a:avLst/>
          </a:prstGeom>
        </p:spPr>
        <p:txBody>
          <a:bodyPr wrap="none">
            <a:spAutoFit/>
          </a:bodyPr>
          <a:lstStyle/>
          <a:p>
            <a:pPr algn="r"/>
            <a:r>
              <a:rPr lang="zh-CN" altLang="en-US" sz="5400" dirty="0">
                <a:solidFill>
                  <a:srgbClr val="0073B2"/>
                </a:solidFill>
                <a:latin typeface="华康俪金黑W8(P)" pitchFamily="34" charset="-122"/>
                <a:ea typeface="华康俪金黑W8(P)" pitchFamily="34" charset="-122"/>
              </a:rPr>
              <a:t>帮助任何人的</a:t>
            </a:r>
            <a:endParaRPr lang="en-US" altLang="zh-CN" sz="5400" dirty="0">
              <a:solidFill>
                <a:srgbClr val="0073B2"/>
              </a:solidFill>
              <a:latin typeface="华康俪金黑W8(P)" pitchFamily="34" charset="-122"/>
              <a:ea typeface="华康俪金黑W8(P)" pitchFamily="34" charset="-122"/>
            </a:endParaRPr>
          </a:p>
          <a:p>
            <a:pPr algn="r"/>
            <a:r>
              <a:rPr lang="zh-CN" altLang="en-US" sz="5400" dirty="0">
                <a:solidFill>
                  <a:srgbClr val="0073B2"/>
                </a:solidFill>
                <a:latin typeface="华康俪金黑W8(P)" pitchFamily="34" charset="-122"/>
                <a:ea typeface="华康俪金黑W8(P)" pitchFamily="34" charset="-122"/>
              </a:rPr>
              <a:t>项技能</a:t>
            </a:r>
          </a:p>
        </p:txBody>
      </p:sp>
      <p:sp>
        <p:nvSpPr>
          <p:cNvPr id="6" name="矩形 5"/>
          <p:cNvSpPr/>
          <p:nvPr/>
        </p:nvSpPr>
        <p:spPr>
          <a:xfrm>
            <a:off x="4451350" y="4371975"/>
            <a:ext cx="3797935" cy="368300"/>
          </a:xfrm>
          <a:prstGeom prst="rect">
            <a:avLst/>
          </a:prstGeom>
        </p:spPr>
        <p:txBody>
          <a:bodyPr wrap="square">
            <a:spAutoFit/>
          </a:bodyPr>
          <a:lstStyle/>
          <a:p>
            <a:pPr algn="r"/>
            <a:r>
              <a:rPr lang="zh-CN" altLang="en-US" b="1">
                <a:solidFill>
                  <a:srgbClr val="0073B2"/>
                </a:solidFill>
                <a:latin typeface="微软雅黑" panose="020B0503020204020204" pitchFamily="34" charset="-122"/>
                <a:ea typeface="微软雅黑" panose="020B0503020204020204" pitchFamily="34" charset="-122"/>
              </a:rPr>
              <a:t>文案：</a:t>
            </a:r>
            <a:r>
              <a:rPr lang="en-US" altLang="zh-CN" b="1">
                <a:solidFill>
                  <a:srgbClr val="0073B2"/>
                </a:solidFill>
                <a:latin typeface="微软雅黑" panose="020B0503020204020204" pitchFamily="34" charset="-122"/>
                <a:ea typeface="微软雅黑" panose="020B0503020204020204" pitchFamily="34" charset="-122"/>
              </a:rPr>
              <a:t>xiazaii      </a:t>
            </a:r>
            <a:r>
              <a:rPr lang="zh-CN" altLang="en-US" b="1">
                <a:solidFill>
                  <a:srgbClr val="0073B2"/>
                </a:solidFill>
                <a:latin typeface="微软雅黑" panose="020B0503020204020204" pitchFamily="34" charset="-122"/>
                <a:ea typeface="微软雅黑" panose="020B0503020204020204" pitchFamily="34" charset="-122"/>
              </a:rPr>
              <a:t>制作：</a:t>
            </a:r>
            <a:r>
              <a:rPr lang="en-US" altLang="zh-CN" b="1">
                <a:solidFill>
                  <a:srgbClr val="0073B2"/>
                </a:solidFill>
                <a:latin typeface="微软雅黑" panose="020B0503020204020204" pitchFamily="34" charset="-122"/>
                <a:ea typeface="微软雅黑" panose="020B0503020204020204" pitchFamily="34" charset="-122"/>
              </a:rPr>
              <a:t>XXX</a:t>
            </a:r>
            <a:endParaRPr lang="en-US" altLang="zh-CN" b="1" dirty="0">
              <a:solidFill>
                <a:srgbClr val="0073B2"/>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160449" y="4803998"/>
            <a:ext cx="6983551" cy="0"/>
          </a:xfrm>
          <a:prstGeom prst="line">
            <a:avLst/>
          </a:prstGeom>
          <a:ln>
            <a:solidFill>
              <a:srgbClr val="0073B2"/>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8246735" y="4371950"/>
            <a:ext cx="897265" cy="432048"/>
          </a:xfrm>
          <a:prstGeom prst="rect">
            <a:avLst/>
          </a:prstGeom>
          <a:solidFill>
            <a:srgbClr val="0073B2"/>
          </a:solidFill>
          <a:ln w="9525">
            <a:solidFill>
              <a:srgbClr val="0073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321142" y="2272622"/>
            <a:ext cx="938077" cy="1446550"/>
          </a:xfrm>
          <a:prstGeom prst="rect">
            <a:avLst/>
          </a:prstGeom>
        </p:spPr>
        <p:txBody>
          <a:bodyPr wrap="none">
            <a:spAutoFit/>
          </a:bodyPr>
          <a:lstStyle/>
          <a:p>
            <a:pPr algn="r"/>
            <a:r>
              <a:rPr lang="en-US" altLang="zh-CN" sz="8800" dirty="0">
                <a:solidFill>
                  <a:srgbClr val="F5C01E"/>
                </a:solidFill>
                <a:latin typeface="Arial Black" panose="020B0A04020102020204" pitchFamily="34" charset="0"/>
                <a:ea typeface="华康俪金黑W8(P)" pitchFamily="34" charset="-122"/>
              </a:rPr>
              <a:t>1</a:t>
            </a:r>
            <a:endParaRPr lang="zh-CN" altLang="en-US" sz="7200" dirty="0">
              <a:solidFill>
                <a:srgbClr val="F5C01E"/>
              </a:solidFill>
              <a:latin typeface="Arial Black" panose="020B0A04020102020204" pitchFamily="34" charset="0"/>
              <a:ea typeface="华康俪金黑W8(P)" pitchFamily="34" charset="-122"/>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4558" y="2537117"/>
            <a:ext cx="845594" cy="844138"/>
          </a:xfrm>
          <a:prstGeom prst="rect">
            <a:avLst/>
          </a:prstGeom>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588" y="756152"/>
            <a:ext cx="3203308" cy="4047846"/>
          </a:xfrm>
          <a:prstGeom prst="rect">
            <a:avLst/>
          </a:prstGeom>
        </p:spPr>
      </p:pic>
      <p:cxnSp>
        <p:nvCxnSpPr>
          <p:cNvPr id="18" name="直接连接符 17"/>
          <p:cNvCxnSpPr/>
          <p:nvPr/>
        </p:nvCxnSpPr>
        <p:spPr>
          <a:xfrm>
            <a:off x="0" y="349856"/>
            <a:ext cx="2124075" cy="0"/>
          </a:xfrm>
          <a:prstGeom prst="line">
            <a:avLst/>
          </a:prstGeom>
          <a:ln>
            <a:solidFill>
              <a:srgbClr val="0073B2"/>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0" y="215517"/>
            <a:ext cx="179512" cy="293534"/>
          </a:xfrm>
          <a:prstGeom prst="rect">
            <a:avLst/>
          </a:prstGeom>
          <a:solidFill>
            <a:srgbClr val="0073B2"/>
          </a:solidFill>
          <a:ln w="9525">
            <a:solidFill>
              <a:srgbClr val="0073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8355039" y="4382524"/>
            <a:ext cx="680656" cy="410900"/>
          </a:xfrm>
          <a:custGeom>
            <a:avLst/>
            <a:gdLst/>
            <a:ahLst/>
            <a:cxnLst/>
            <a:rect l="l" t="t" r="r" b="b"/>
            <a:pathLst>
              <a:path w="1002171" h="604991">
                <a:moveTo>
                  <a:pt x="888159" y="376967"/>
                </a:moveTo>
                <a:cubicBezTo>
                  <a:pt x="951126" y="376967"/>
                  <a:pt x="1002171" y="428012"/>
                  <a:pt x="1002171" y="490979"/>
                </a:cubicBezTo>
                <a:cubicBezTo>
                  <a:pt x="1002171" y="553946"/>
                  <a:pt x="951126" y="604991"/>
                  <a:pt x="888159" y="604991"/>
                </a:cubicBezTo>
                <a:cubicBezTo>
                  <a:pt x="825192" y="604991"/>
                  <a:pt x="774147" y="553946"/>
                  <a:pt x="774147" y="490979"/>
                </a:cubicBezTo>
                <a:cubicBezTo>
                  <a:pt x="774147" y="428012"/>
                  <a:pt x="825192" y="376967"/>
                  <a:pt x="888159" y="376967"/>
                </a:cubicBezTo>
                <a:close/>
                <a:moveTo>
                  <a:pt x="400918" y="0"/>
                </a:moveTo>
                <a:cubicBezTo>
                  <a:pt x="466543" y="0"/>
                  <a:pt x="519742" y="53199"/>
                  <a:pt x="519742" y="118824"/>
                </a:cubicBezTo>
                <a:cubicBezTo>
                  <a:pt x="519742" y="184449"/>
                  <a:pt x="466543" y="237648"/>
                  <a:pt x="400918" y="237648"/>
                </a:cubicBezTo>
                <a:lnTo>
                  <a:pt x="381553" y="233738"/>
                </a:lnTo>
                <a:cubicBezTo>
                  <a:pt x="394354" y="258775"/>
                  <a:pt x="400918" y="287183"/>
                  <a:pt x="400918" y="317123"/>
                </a:cubicBezTo>
                <a:cubicBezTo>
                  <a:pt x="400918" y="427833"/>
                  <a:pt x="311169" y="517582"/>
                  <a:pt x="200459" y="517582"/>
                </a:cubicBezTo>
                <a:cubicBezTo>
                  <a:pt x="89749" y="517582"/>
                  <a:pt x="0" y="427833"/>
                  <a:pt x="0" y="317123"/>
                </a:cubicBezTo>
                <a:cubicBezTo>
                  <a:pt x="0" y="206413"/>
                  <a:pt x="89749" y="116664"/>
                  <a:pt x="200459" y="116664"/>
                </a:cubicBezTo>
                <a:cubicBezTo>
                  <a:pt x="231250" y="116664"/>
                  <a:pt x="260420" y="123606"/>
                  <a:pt x="285839" y="137374"/>
                </a:cubicBezTo>
                <a:cubicBezTo>
                  <a:pt x="282606" y="131576"/>
                  <a:pt x="282094" y="125260"/>
                  <a:pt x="282094" y="118824"/>
                </a:cubicBezTo>
                <a:cubicBezTo>
                  <a:pt x="282094" y="53199"/>
                  <a:pt x="335293" y="0"/>
                  <a:pt x="400918" y="0"/>
                </a:cubicBezTo>
                <a:close/>
              </a:path>
            </a:pathLst>
          </a:custGeom>
          <a:pattFill prst="ltDnDiag">
            <a:fgClr>
              <a:srgbClr val="0073B2"/>
            </a:fgClr>
            <a:bgClr>
              <a:schemeClr val="tx2">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
          <p:cNvSpPr/>
          <p:nvPr/>
        </p:nvSpPr>
        <p:spPr>
          <a:xfrm rot="5400000" flipH="1" flipV="1">
            <a:off x="6025343" y="-363693"/>
            <a:ext cx="2754963" cy="3482350"/>
          </a:xfrm>
          <a:custGeom>
            <a:avLst/>
            <a:gdLst/>
            <a:ahLst/>
            <a:cxnLst/>
            <a:rect l="l" t="t" r="r" b="b"/>
            <a:pathLst>
              <a:path w="2754963" h="3482350">
                <a:moveTo>
                  <a:pt x="1919671" y="1800200"/>
                </a:moveTo>
                <a:lnTo>
                  <a:pt x="2337317" y="1080120"/>
                </a:lnTo>
                <a:lnTo>
                  <a:pt x="2754963" y="1800200"/>
                </a:lnTo>
                <a:close/>
                <a:moveTo>
                  <a:pt x="1770813" y="3237241"/>
                </a:moveTo>
                <a:lnTo>
                  <a:pt x="2144886" y="2592288"/>
                </a:lnTo>
                <a:lnTo>
                  <a:pt x="1915137" y="2592288"/>
                </a:lnTo>
                <a:lnTo>
                  <a:pt x="2332783" y="1872208"/>
                </a:lnTo>
                <a:lnTo>
                  <a:pt x="2750429" y="2592288"/>
                </a:lnTo>
                <a:lnTo>
                  <a:pt x="2232033" y="2592288"/>
                </a:lnTo>
                <a:lnTo>
                  <a:pt x="2606105" y="3237241"/>
                </a:lnTo>
                <a:close/>
                <a:moveTo>
                  <a:pt x="1353167" y="720080"/>
                </a:moveTo>
                <a:lnTo>
                  <a:pt x="1770813" y="0"/>
                </a:lnTo>
                <a:lnTo>
                  <a:pt x="2188459" y="720080"/>
                </a:lnTo>
                <a:close/>
                <a:moveTo>
                  <a:pt x="1155756" y="2098708"/>
                </a:moveTo>
                <a:lnTo>
                  <a:pt x="1502025" y="1501692"/>
                </a:lnTo>
                <a:lnTo>
                  <a:pt x="1848294" y="2098708"/>
                </a:lnTo>
                <a:close/>
                <a:moveTo>
                  <a:pt x="0" y="3482350"/>
                </a:moveTo>
                <a:lnTo>
                  <a:pt x="604283" y="2440482"/>
                </a:lnTo>
                <a:lnTo>
                  <a:pt x="808372" y="2792359"/>
                </a:lnTo>
                <a:lnTo>
                  <a:pt x="1005461" y="2452550"/>
                </a:lnTo>
                <a:lnTo>
                  <a:pt x="1300603" y="2961416"/>
                </a:lnTo>
                <a:lnTo>
                  <a:pt x="906425" y="2961416"/>
                </a:lnTo>
                <a:lnTo>
                  <a:pt x="1208566" y="3482350"/>
                </a:lnTo>
                <a:close/>
              </a:path>
            </a:pathLst>
          </a:custGeom>
          <a:solidFill>
            <a:srgbClr val="0073B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等腰三角形 1"/>
          <p:cNvSpPr/>
          <p:nvPr/>
        </p:nvSpPr>
        <p:spPr>
          <a:xfrm>
            <a:off x="153054" y="3587203"/>
            <a:ext cx="1061028" cy="1341168"/>
          </a:xfrm>
          <a:custGeom>
            <a:avLst/>
            <a:gdLst/>
            <a:ahLst/>
            <a:cxnLst/>
            <a:rect l="l" t="t" r="r" b="b"/>
            <a:pathLst>
              <a:path w="2754963" h="3482350">
                <a:moveTo>
                  <a:pt x="1919671" y="1800200"/>
                </a:moveTo>
                <a:lnTo>
                  <a:pt x="2337317" y="1080120"/>
                </a:lnTo>
                <a:lnTo>
                  <a:pt x="2754963" y="1800200"/>
                </a:lnTo>
                <a:close/>
                <a:moveTo>
                  <a:pt x="1770813" y="3237241"/>
                </a:moveTo>
                <a:lnTo>
                  <a:pt x="2144886" y="2592288"/>
                </a:lnTo>
                <a:lnTo>
                  <a:pt x="1915137" y="2592288"/>
                </a:lnTo>
                <a:lnTo>
                  <a:pt x="2332783" y="1872208"/>
                </a:lnTo>
                <a:lnTo>
                  <a:pt x="2750429" y="2592288"/>
                </a:lnTo>
                <a:lnTo>
                  <a:pt x="2232033" y="2592288"/>
                </a:lnTo>
                <a:lnTo>
                  <a:pt x="2606105" y="3237241"/>
                </a:lnTo>
                <a:close/>
                <a:moveTo>
                  <a:pt x="1353167" y="720080"/>
                </a:moveTo>
                <a:lnTo>
                  <a:pt x="1770813" y="0"/>
                </a:lnTo>
                <a:lnTo>
                  <a:pt x="2188459" y="720080"/>
                </a:lnTo>
                <a:close/>
                <a:moveTo>
                  <a:pt x="1155756" y="2098708"/>
                </a:moveTo>
                <a:lnTo>
                  <a:pt x="1502025" y="1501692"/>
                </a:lnTo>
                <a:lnTo>
                  <a:pt x="1848294" y="2098708"/>
                </a:lnTo>
                <a:close/>
                <a:moveTo>
                  <a:pt x="0" y="3482350"/>
                </a:moveTo>
                <a:lnTo>
                  <a:pt x="604283" y="2440482"/>
                </a:lnTo>
                <a:lnTo>
                  <a:pt x="808372" y="2792359"/>
                </a:lnTo>
                <a:lnTo>
                  <a:pt x="1005461" y="2452550"/>
                </a:lnTo>
                <a:lnTo>
                  <a:pt x="1300603" y="2961416"/>
                </a:lnTo>
                <a:lnTo>
                  <a:pt x="906425" y="2961416"/>
                </a:lnTo>
                <a:lnTo>
                  <a:pt x="1208566" y="3482350"/>
                </a:lnTo>
                <a:close/>
              </a:path>
            </a:pathLst>
          </a:custGeom>
          <a:solidFill>
            <a:srgbClr val="0073B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319587" y="1765904"/>
            <a:ext cx="4572000" cy="2094420"/>
          </a:xfrm>
          <a:prstGeom prst="rect">
            <a:avLst/>
          </a:prstGeom>
        </p:spPr>
        <p:txBody>
          <a:bodyPr wrap="square">
            <a:spAutoFit/>
          </a:bodyPr>
          <a:lstStyle/>
          <a:p>
            <a:pPr>
              <a:lnSpc>
                <a:spcPct val="120000"/>
              </a:lnSpc>
              <a:spcAft>
                <a:spcPts val="1500"/>
              </a:spcAft>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没有人能够期望了解所有的一切，甚至是一切的一小部分。即使在你的领域，很有可能那些你不知道比你所知道的要多得多。</a:t>
            </a:r>
            <a:r>
              <a:rPr lang="zh-CN" altLang="en-US" sz="1400" b="1" dirty="0">
                <a:solidFill>
                  <a:srgbClr val="0073B2"/>
                </a:solidFill>
                <a:latin typeface="微软雅黑" panose="020B0503020204020204" pitchFamily="34" charset="-122"/>
                <a:ea typeface="微软雅黑" panose="020B0503020204020204" pitchFamily="34" charset="-122"/>
              </a:rPr>
              <a:t>你不须要知道一切，但你应该能够迅速地找出哪些是您所需要知道</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20000"/>
              </a:lnSpc>
              <a:spcAft>
                <a:spcPts val="1500"/>
              </a:spcAft>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这意味着你需要有效的使用互联网，学习使用图书馆，学习富有成效的阅读，并学会如何利用您的关系网络，以及在任何特定的情况下，什么样的研究会工作的更好。 </a:t>
            </a:r>
          </a:p>
        </p:txBody>
      </p:sp>
      <p:sp>
        <p:nvSpPr>
          <p:cNvPr id="6" name="矩形 5"/>
          <p:cNvSpPr/>
          <p:nvPr/>
        </p:nvSpPr>
        <p:spPr>
          <a:xfrm>
            <a:off x="0" y="0"/>
            <a:ext cx="9144000" cy="843558"/>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5035500"/>
            <a:ext cx="9144000" cy="108000"/>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4283968" y="1881051"/>
            <a:ext cx="0" cy="1854926"/>
          </a:xfrm>
          <a:prstGeom prst="line">
            <a:avLst/>
          </a:prstGeom>
          <a:ln>
            <a:solidFill>
              <a:srgbClr val="0073B2"/>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8316416" y="181705"/>
            <a:ext cx="480146" cy="480146"/>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3175">
            <a:solidFill>
              <a:srgbClr val="0174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683568" y="37057"/>
            <a:ext cx="1981633" cy="769441"/>
          </a:xfrm>
          <a:prstGeom prst="rect">
            <a:avLst/>
          </a:prstGeom>
        </p:spPr>
        <p:txBody>
          <a:bodyPr wrap="none">
            <a:spAutoFit/>
          </a:bodyPr>
          <a:lstStyle/>
          <a:p>
            <a:r>
              <a:rPr lang="en-US" altLang="zh-CN" sz="4400" dirty="0">
                <a:solidFill>
                  <a:schemeClr val="bg1"/>
                </a:solidFill>
                <a:latin typeface="华康俪金黑W8(P)" pitchFamily="34" charset="-122"/>
                <a:ea typeface="华康俪金黑W8(P)" pitchFamily="34" charset="-122"/>
              </a:rPr>
              <a:t>8.</a:t>
            </a:r>
            <a:r>
              <a:rPr lang="zh-CN" altLang="en-US" sz="4400" dirty="0">
                <a:solidFill>
                  <a:schemeClr val="bg1"/>
                </a:solidFill>
                <a:latin typeface="华康俪金黑W8(P)" pitchFamily="34" charset="-122"/>
                <a:ea typeface="华康俪金黑W8(P)" pitchFamily="34" charset="-122"/>
              </a:rPr>
              <a:t>研究 </a:t>
            </a:r>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968" y="1587454"/>
            <a:ext cx="3109512" cy="2014706"/>
          </a:xfrm>
          <a:prstGeom prst="rect">
            <a:avLst/>
          </a:prstGeom>
        </p:spPr>
      </p:pic>
      <p:sp>
        <p:nvSpPr>
          <p:cNvPr id="14" name="等腰三角形 1"/>
          <p:cNvSpPr/>
          <p:nvPr/>
        </p:nvSpPr>
        <p:spPr>
          <a:xfrm>
            <a:off x="3006147" y="916870"/>
            <a:ext cx="1061028" cy="1341168"/>
          </a:xfrm>
          <a:custGeom>
            <a:avLst/>
            <a:gdLst/>
            <a:ahLst/>
            <a:cxnLst/>
            <a:rect l="l" t="t" r="r" b="b"/>
            <a:pathLst>
              <a:path w="2754963" h="3482350">
                <a:moveTo>
                  <a:pt x="1919671" y="1800200"/>
                </a:moveTo>
                <a:lnTo>
                  <a:pt x="2337317" y="1080120"/>
                </a:lnTo>
                <a:lnTo>
                  <a:pt x="2754963" y="1800200"/>
                </a:lnTo>
                <a:close/>
                <a:moveTo>
                  <a:pt x="1770813" y="3237241"/>
                </a:moveTo>
                <a:lnTo>
                  <a:pt x="2144886" y="2592288"/>
                </a:lnTo>
                <a:lnTo>
                  <a:pt x="1915137" y="2592288"/>
                </a:lnTo>
                <a:lnTo>
                  <a:pt x="2332783" y="1872208"/>
                </a:lnTo>
                <a:lnTo>
                  <a:pt x="2750429" y="2592288"/>
                </a:lnTo>
                <a:lnTo>
                  <a:pt x="2232033" y="2592288"/>
                </a:lnTo>
                <a:lnTo>
                  <a:pt x="2606105" y="3237241"/>
                </a:lnTo>
                <a:close/>
                <a:moveTo>
                  <a:pt x="1353167" y="720080"/>
                </a:moveTo>
                <a:lnTo>
                  <a:pt x="1770813" y="0"/>
                </a:lnTo>
                <a:lnTo>
                  <a:pt x="2188459" y="720080"/>
                </a:lnTo>
                <a:close/>
                <a:moveTo>
                  <a:pt x="1155756" y="2098708"/>
                </a:moveTo>
                <a:lnTo>
                  <a:pt x="1502025" y="1501692"/>
                </a:lnTo>
                <a:lnTo>
                  <a:pt x="1848294" y="2098708"/>
                </a:lnTo>
                <a:close/>
                <a:moveTo>
                  <a:pt x="0" y="3482350"/>
                </a:moveTo>
                <a:lnTo>
                  <a:pt x="604283" y="2440482"/>
                </a:lnTo>
                <a:lnTo>
                  <a:pt x="808372" y="2792359"/>
                </a:lnTo>
                <a:lnTo>
                  <a:pt x="1005461" y="2452550"/>
                </a:lnTo>
                <a:lnTo>
                  <a:pt x="1300603" y="2961416"/>
                </a:lnTo>
                <a:lnTo>
                  <a:pt x="906425" y="2961416"/>
                </a:lnTo>
                <a:lnTo>
                  <a:pt x="1208566" y="3482350"/>
                </a:lnTo>
                <a:close/>
              </a:path>
            </a:pathLst>
          </a:custGeom>
          <a:solidFill>
            <a:srgbClr val="0073B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
          <p:cNvSpPr/>
          <p:nvPr/>
        </p:nvSpPr>
        <p:spPr>
          <a:xfrm>
            <a:off x="7830559" y="3781956"/>
            <a:ext cx="1061028" cy="1341168"/>
          </a:xfrm>
          <a:custGeom>
            <a:avLst/>
            <a:gdLst/>
            <a:ahLst/>
            <a:cxnLst/>
            <a:rect l="l" t="t" r="r" b="b"/>
            <a:pathLst>
              <a:path w="2754963" h="3482350">
                <a:moveTo>
                  <a:pt x="1919671" y="1800200"/>
                </a:moveTo>
                <a:lnTo>
                  <a:pt x="2337317" y="1080120"/>
                </a:lnTo>
                <a:lnTo>
                  <a:pt x="2754963" y="1800200"/>
                </a:lnTo>
                <a:close/>
                <a:moveTo>
                  <a:pt x="1770813" y="3237241"/>
                </a:moveTo>
                <a:lnTo>
                  <a:pt x="2144886" y="2592288"/>
                </a:lnTo>
                <a:lnTo>
                  <a:pt x="1915137" y="2592288"/>
                </a:lnTo>
                <a:lnTo>
                  <a:pt x="2332783" y="1872208"/>
                </a:lnTo>
                <a:lnTo>
                  <a:pt x="2750429" y="2592288"/>
                </a:lnTo>
                <a:lnTo>
                  <a:pt x="2232033" y="2592288"/>
                </a:lnTo>
                <a:lnTo>
                  <a:pt x="2606105" y="3237241"/>
                </a:lnTo>
                <a:close/>
                <a:moveTo>
                  <a:pt x="1353167" y="720080"/>
                </a:moveTo>
                <a:lnTo>
                  <a:pt x="1770813" y="0"/>
                </a:lnTo>
                <a:lnTo>
                  <a:pt x="2188459" y="720080"/>
                </a:lnTo>
                <a:close/>
                <a:moveTo>
                  <a:pt x="1155756" y="2098708"/>
                </a:moveTo>
                <a:lnTo>
                  <a:pt x="1502025" y="1501692"/>
                </a:lnTo>
                <a:lnTo>
                  <a:pt x="1848294" y="2098708"/>
                </a:lnTo>
                <a:close/>
                <a:moveTo>
                  <a:pt x="0" y="3482350"/>
                </a:moveTo>
                <a:lnTo>
                  <a:pt x="604283" y="2440482"/>
                </a:lnTo>
                <a:lnTo>
                  <a:pt x="808372" y="2792359"/>
                </a:lnTo>
                <a:lnTo>
                  <a:pt x="1005461" y="2452550"/>
                </a:lnTo>
                <a:lnTo>
                  <a:pt x="1300603" y="2961416"/>
                </a:lnTo>
                <a:lnTo>
                  <a:pt x="906425" y="2961416"/>
                </a:lnTo>
                <a:lnTo>
                  <a:pt x="1208566" y="3482350"/>
                </a:lnTo>
                <a:close/>
              </a:path>
            </a:pathLst>
          </a:custGeom>
          <a:solidFill>
            <a:srgbClr val="0073B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等腰三角形 1"/>
          <p:cNvSpPr/>
          <p:nvPr/>
        </p:nvSpPr>
        <p:spPr>
          <a:xfrm rot="16200000" flipH="1">
            <a:off x="6025343" y="830575"/>
            <a:ext cx="2754963" cy="3482350"/>
          </a:xfrm>
          <a:custGeom>
            <a:avLst/>
            <a:gdLst/>
            <a:ahLst/>
            <a:cxnLst/>
            <a:rect l="l" t="t" r="r" b="b"/>
            <a:pathLst>
              <a:path w="2754963" h="3482350">
                <a:moveTo>
                  <a:pt x="1919671" y="1800200"/>
                </a:moveTo>
                <a:lnTo>
                  <a:pt x="2337317" y="1080120"/>
                </a:lnTo>
                <a:lnTo>
                  <a:pt x="2754963" y="1800200"/>
                </a:lnTo>
                <a:close/>
                <a:moveTo>
                  <a:pt x="1770813" y="3237241"/>
                </a:moveTo>
                <a:lnTo>
                  <a:pt x="2144886" y="2592288"/>
                </a:lnTo>
                <a:lnTo>
                  <a:pt x="1915137" y="2592288"/>
                </a:lnTo>
                <a:lnTo>
                  <a:pt x="2332783" y="1872208"/>
                </a:lnTo>
                <a:lnTo>
                  <a:pt x="2750429" y="2592288"/>
                </a:lnTo>
                <a:lnTo>
                  <a:pt x="2232033" y="2592288"/>
                </a:lnTo>
                <a:lnTo>
                  <a:pt x="2606105" y="3237241"/>
                </a:lnTo>
                <a:close/>
                <a:moveTo>
                  <a:pt x="1353167" y="720080"/>
                </a:moveTo>
                <a:lnTo>
                  <a:pt x="1770813" y="0"/>
                </a:lnTo>
                <a:lnTo>
                  <a:pt x="2188459" y="720080"/>
                </a:lnTo>
                <a:close/>
                <a:moveTo>
                  <a:pt x="1155756" y="2098708"/>
                </a:moveTo>
                <a:lnTo>
                  <a:pt x="1502025" y="1501692"/>
                </a:lnTo>
                <a:lnTo>
                  <a:pt x="1848294" y="2098708"/>
                </a:lnTo>
                <a:close/>
                <a:moveTo>
                  <a:pt x="0" y="3482350"/>
                </a:moveTo>
                <a:lnTo>
                  <a:pt x="604283" y="2440482"/>
                </a:lnTo>
                <a:lnTo>
                  <a:pt x="808372" y="2792359"/>
                </a:lnTo>
                <a:lnTo>
                  <a:pt x="1005461" y="2452550"/>
                </a:lnTo>
                <a:lnTo>
                  <a:pt x="1300603" y="2961416"/>
                </a:lnTo>
                <a:lnTo>
                  <a:pt x="906425" y="2961416"/>
                </a:lnTo>
                <a:lnTo>
                  <a:pt x="1208566" y="3482350"/>
                </a:lnTo>
                <a:close/>
              </a:path>
            </a:pathLst>
          </a:custGeom>
          <a:solidFill>
            <a:srgbClr val="0073B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319587" y="1765904"/>
            <a:ext cx="4572000" cy="2094420"/>
          </a:xfrm>
          <a:prstGeom prst="rect">
            <a:avLst/>
          </a:prstGeom>
        </p:spPr>
        <p:txBody>
          <a:bodyPr wrap="square">
            <a:spAutoFit/>
          </a:bodyPr>
          <a:lstStyle/>
          <a:p>
            <a:pPr>
              <a:lnSpc>
                <a:spcPct val="120000"/>
              </a:lnSpc>
              <a:spcAft>
                <a:spcPts val="1500"/>
              </a:spcAft>
            </a:pPr>
            <a:r>
              <a:rPr lang="zh-CN" altLang="en-US" sz="1400" b="1" dirty="0">
                <a:solidFill>
                  <a:srgbClr val="0073B2"/>
                </a:solidFill>
                <a:latin typeface="微软雅黑" panose="020B0503020204020204" pitchFamily="34" charset="-122"/>
                <a:ea typeface="微软雅黑" panose="020B0503020204020204" pitchFamily="34" charset="-122"/>
              </a:rPr>
              <a:t>压力不仅会要杀了你，它还将导致不好的决策</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，欠佳的思维和无效的社会化。因此，不放松，你将至少淘汰这个表单中的三个技能，实际上更多。</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20000"/>
              </a:lnSpc>
              <a:spcAft>
                <a:spcPts val="1500"/>
              </a:spcAft>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另外，为了保持领先而工作到死，没有任何时间去享受工作的成果并不是真正的“成功”，而是痴迷。能够以最有效的方法用您的大智大勇面对即使是最紧迫的危机，这种能力可能是这个清单中最重要的东西。 </a:t>
            </a:r>
          </a:p>
        </p:txBody>
      </p:sp>
      <p:sp>
        <p:nvSpPr>
          <p:cNvPr id="6" name="矩形 5"/>
          <p:cNvSpPr/>
          <p:nvPr/>
        </p:nvSpPr>
        <p:spPr>
          <a:xfrm>
            <a:off x="0" y="0"/>
            <a:ext cx="9144000" cy="843558"/>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5035500"/>
            <a:ext cx="9144000" cy="108000"/>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4283968" y="1872343"/>
            <a:ext cx="0" cy="1924594"/>
          </a:xfrm>
          <a:prstGeom prst="line">
            <a:avLst/>
          </a:prstGeom>
          <a:ln>
            <a:solidFill>
              <a:srgbClr val="0073B2"/>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8316416" y="181705"/>
            <a:ext cx="480146" cy="480146"/>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3175">
            <a:solidFill>
              <a:srgbClr val="0174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683568" y="37057"/>
            <a:ext cx="1981633" cy="769441"/>
          </a:xfrm>
          <a:prstGeom prst="rect">
            <a:avLst/>
          </a:prstGeom>
        </p:spPr>
        <p:txBody>
          <a:bodyPr wrap="none">
            <a:spAutoFit/>
          </a:bodyPr>
          <a:lstStyle/>
          <a:p>
            <a:r>
              <a:rPr lang="en-US" altLang="zh-CN" sz="4400" dirty="0">
                <a:solidFill>
                  <a:schemeClr val="bg1"/>
                </a:solidFill>
                <a:latin typeface="华康俪金黑W8(P)" pitchFamily="34" charset="-122"/>
                <a:ea typeface="华康俪金黑W8(P)" pitchFamily="34" charset="-122"/>
              </a:rPr>
              <a:t>9.</a:t>
            </a:r>
            <a:r>
              <a:rPr lang="zh-CN" altLang="en-US" sz="4400" dirty="0">
                <a:solidFill>
                  <a:schemeClr val="bg1"/>
                </a:solidFill>
                <a:latin typeface="华康俪金黑W8(P)" pitchFamily="34" charset="-122"/>
                <a:ea typeface="华康俪金黑W8(P)" pitchFamily="34" charset="-122"/>
              </a:rPr>
              <a:t>放松 </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1491716"/>
            <a:ext cx="2865200" cy="23466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
          <p:cNvSpPr/>
          <p:nvPr/>
        </p:nvSpPr>
        <p:spPr>
          <a:xfrm rot="5400000">
            <a:off x="363694" y="2024843"/>
            <a:ext cx="2754963" cy="3482350"/>
          </a:xfrm>
          <a:custGeom>
            <a:avLst/>
            <a:gdLst/>
            <a:ahLst/>
            <a:cxnLst/>
            <a:rect l="l" t="t" r="r" b="b"/>
            <a:pathLst>
              <a:path w="2754963" h="3482350">
                <a:moveTo>
                  <a:pt x="1919671" y="1800200"/>
                </a:moveTo>
                <a:lnTo>
                  <a:pt x="2337317" y="1080120"/>
                </a:lnTo>
                <a:lnTo>
                  <a:pt x="2754963" y="1800200"/>
                </a:lnTo>
                <a:close/>
                <a:moveTo>
                  <a:pt x="1770813" y="3237241"/>
                </a:moveTo>
                <a:lnTo>
                  <a:pt x="2144886" y="2592288"/>
                </a:lnTo>
                <a:lnTo>
                  <a:pt x="1915137" y="2592288"/>
                </a:lnTo>
                <a:lnTo>
                  <a:pt x="2332783" y="1872208"/>
                </a:lnTo>
                <a:lnTo>
                  <a:pt x="2750429" y="2592288"/>
                </a:lnTo>
                <a:lnTo>
                  <a:pt x="2232033" y="2592288"/>
                </a:lnTo>
                <a:lnTo>
                  <a:pt x="2606105" y="3237241"/>
                </a:lnTo>
                <a:close/>
                <a:moveTo>
                  <a:pt x="1353167" y="720080"/>
                </a:moveTo>
                <a:lnTo>
                  <a:pt x="1770813" y="0"/>
                </a:lnTo>
                <a:lnTo>
                  <a:pt x="2188459" y="720080"/>
                </a:lnTo>
                <a:close/>
                <a:moveTo>
                  <a:pt x="1155756" y="2098708"/>
                </a:moveTo>
                <a:lnTo>
                  <a:pt x="1502025" y="1501692"/>
                </a:lnTo>
                <a:lnTo>
                  <a:pt x="1848294" y="2098708"/>
                </a:lnTo>
                <a:close/>
                <a:moveTo>
                  <a:pt x="0" y="3482350"/>
                </a:moveTo>
                <a:lnTo>
                  <a:pt x="604283" y="2440482"/>
                </a:lnTo>
                <a:lnTo>
                  <a:pt x="808372" y="2792359"/>
                </a:lnTo>
                <a:lnTo>
                  <a:pt x="1005461" y="2452550"/>
                </a:lnTo>
                <a:lnTo>
                  <a:pt x="1300603" y="2961416"/>
                </a:lnTo>
                <a:lnTo>
                  <a:pt x="906425" y="2961416"/>
                </a:lnTo>
                <a:lnTo>
                  <a:pt x="1208566" y="3482350"/>
                </a:lnTo>
                <a:close/>
              </a:path>
            </a:pathLst>
          </a:custGeom>
          <a:solidFill>
            <a:srgbClr val="0073B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319587" y="1680887"/>
            <a:ext cx="4572000" cy="2331023"/>
          </a:xfrm>
          <a:prstGeom prst="rect">
            <a:avLst/>
          </a:prstGeom>
        </p:spPr>
        <p:txBody>
          <a:bodyPr wrap="square">
            <a:spAutoFit/>
          </a:bodyPr>
          <a:lstStyle/>
          <a:p>
            <a:pPr>
              <a:lnSpc>
                <a:spcPct val="120000"/>
              </a:lnSpc>
              <a:spcAft>
                <a:spcPts val="1500"/>
              </a:spcAft>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在我们的社会中钱是必须的，这是一个简单的事实。即使是生活中简单的乐趣，像拥抱你的孩子，最终还是需要钱，否则您不可能活足够长的时间去拥抱。知道如何</a:t>
            </a:r>
            <a:r>
              <a:rPr lang="zh-CN" altLang="en-US" sz="1400" b="1" dirty="0">
                <a:solidFill>
                  <a:srgbClr val="0073B2"/>
                </a:solidFill>
                <a:latin typeface="微软雅黑" panose="020B0503020204020204" pitchFamily="34" charset="-122"/>
                <a:ea typeface="微软雅黑" panose="020B0503020204020204" pitchFamily="34" charset="-122"/>
              </a:rPr>
              <a:t>跟踪和记录你的开支和收入对于生存很重要</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20000"/>
              </a:lnSpc>
              <a:spcAft>
                <a:spcPts val="1500"/>
              </a:spcAft>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但更重要的是，会计原则适用于更广泛的东西，像跟踪您就一个项目所花费的时间，或决定行动的价值是否大于金钱，时间和精力方面的成本。对于会计学基础没有被做为</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12</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年制课程的核心部分，这是十分遗憾的。</a:t>
            </a:r>
          </a:p>
        </p:txBody>
      </p:sp>
      <p:sp>
        <p:nvSpPr>
          <p:cNvPr id="6" name="矩形 5"/>
          <p:cNvSpPr/>
          <p:nvPr/>
        </p:nvSpPr>
        <p:spPr>
          <a:xfrm>
            <a:off x="0" y="0"/>
            <a:ext cx="9144000" cy="843558"/>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5035500"/>
            <a:ext cx="9144000" cy="108000"/>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4283968" y="1811383"/>
            <a:ext cx="0" cy="2133600"/>
          </a:xfrm>
          <a:prstGeom prst="line">
            <a:avLst/>
          </a:prstGeom>
          <a:ln>
            <a:solidFill>
              <a:srgbClr val="0073B2"/>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8316416" y="181705"/>
            <a:ext cx="480146" cy="480146"/>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3175">
            <a:solidFill>
              <a:srgbClr val="0174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683568" y="37057"/>
            <a:ext cx="3430747" cy="769441"/>
          </a:xfrm>
          <a:prstGeom prst="rect">
            <a:avLst/>
          </a:prstGeom>
        </p:spPr>
        <p:txBody>
          <a:bodyPr wrap="none">
            <a:spAutoFit/>
          </a:bodyPr>
          <a:lstStyle/>
          <a:p>
            <a:r>
              <a:rPr lang="en-US" altLang="zh-CN" sz="4400" dirty="0">
                <a:solidFill>
                  <a:schemeClr val="bg1"/>
                </a:solidFill>
                <a:latin typeface="华康俪金黑W8(P)" pitchFamily="34" charset="-122"/>
                <a:ea typeface="华康俪金黑W8(P)" pitchFamily="34" charset="-122"/>
              </a:rPr>
              <a:t>10.</a:t>
            </a:r>
            <a:r>
              <a:rPr lang="zh-CN" altLang="en-US" sz="4400" dirty="0">
                <a:solidFill>
                  <a:schemeClr val="bg1"/>
                </a:solidFill>
                <a:latin typeface="华康俪金黑W8(P)" pitchFamily="34" charset="-122"/>
                <a:ea typeface="华康俪金黑W8(P)" pitchFamily="34" charset="-122"/>
              </a:rPr>
              <a:t>会计基础 </a:t>
            </a: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532" y="1583011"/>
            <a:ext cx="2422192" cy="2361972"/>
          </a:xfrm>
          <a:prstGeom prst="rect">
            <a:avLst/>
          </a:prstGeom>
        </p:spPr>
      </p:pic>
      <p:sp>
        <p:nvSpPr>
          <p:cNvPr id="12" name="等腰三角形 1"/>
          <p:cNvSpPr/>
          <p:nvPr/>
        </p:nvSpPr>
        <p:spPr>
          <a:xfrm rot="16200000">
            <a:off x="6025343" y="-363693"/>
            <a:ext cx="2754963" cy="3482350"/>
          </a:xfrm>
          <a:custGeom>
            <a:avLst/>
            <a:gdLst/>
            <a:ahLst/>
            <a:cxnLst/>
            <a:rect l="l" t="t" r="r" b="b"/>
            <a:pathLst>
              <a:path w="2754963" h="3482350">
                <a:moveTo>
                  <a:pt x="1919671" y="1800200"/>
                </a:moveTo>
                <a:lnTo>
                  <a:pt x="2337317" y="1080120"/>
                </a:lnTo>
                <a:lnTo>
                  <a:pt x="2754963" y="1800200"/>
                </a:lnTo>
                <a:close/>
                <a:moveTo>
                  <a:pt x="1770813" y="3237241"/>
                </a:moveTo>
                <a:lnTo>
                  <a:pt x="2144886" y="2592288"/>
                </a:lnTo>
                <a:lnTo>
                  <a:pt x="1915137" y="2592288"/>
                </a:lnTo>
                <a:lnTo>
                  <a:pt x="2332783" y="1872208"/>
                </a:lnTo>
                <a:lnTo>
                  <a:pt x="2750429" y="2592288"/>
                </a:lnTo>
                <a:lnTo>
                  <a:pt x="2232033" y="2592288"/>
                </a:lnTo>
                <a:lnTo>
                  <a:pt x="2606105" y="3237241"/>
                </a:lnTo>
                <a:close/>
                <a:moveTo>
                  <a:pt x="1353167" y="720080"/>
                </a:moveTo>
                <a:lnTo>
                  <a:pt x="1770813" y="0"/>
                </a:lnTo>
                <a:lnTo>
                  <a:pt x="2188459" y="720080"/>
                </a:lnTo>
                <a:close/>
                <a:moveTo>
                  <a:pt x="1155756" y="2098708"/>
                </a:moveTo>
                <a:lnTo>
                  <a:pt x="1502025" y="1501692"/>
                </a:lnTo>
                <a:lnTo>
                  <a:pt x="1848294" y="2098708"/>
                </a:lnTo>
                <a:close/>
                <a:moveTo>
                  <a:pt x="0" y="3482350"/>
                </a:moveTo>
                <a:lnTo>
                  <a:pt x="604283" y="2440482"/>
                </a:lnTo>
                <a:lnTo>
                  <a:pt x="808372" y="2792359"/>
                </a:lnTo>
                <a:lnTo>
                  <a:pt x="1005461" y="2452550"/>
                </a:lnTo>
                <a:lnTo>
                  <a:pt x="1300603" y="2961416"/>
                </a:lnTo>
                <a:lnTo>
                  <a:pt x="906425" y="2961416"/>
                </a:lnTo>
                <a:lnTo>
                  <a:pt x="1208566" y="3482350"/>
                </a:lnTo>
                <a:close/>
              </a:path>
            </a:pathLst>
          </a:custGeom>
          <a:solidFill>
            <a:srgbClr val="0073B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rot="16200000">
            <a:off x="2397788" y="-1651835"/>
            <a:ext cx="5020022" cy="8447171"/>
          </a:xfrm>
          <a:prstGeom prst="triangle">
            <a:avLst/>
          </a:prstGeom>
          <a:solidFill>
            <a:srgbClr val="0073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069025" y="2187030"/>
            <a:ext cx="3005951" cy="769441"/>
          </a:xfrm>
          <a:prstGeom prst="rect">
            <a:avLst/>
          </a:prstGeom>
        </p:spPr>
        <p:txBody>
          <a:bodyPr wrap="none">
            <a:spAutoFit/>
          </a:bodyPr>
          <a:lstStyle/>
          <a:p>
            <a:pPr algn="ctr"/>
            <a:r>
              <a:rPr lang="zh-CN" altLang="en-US" sz="4400" dirty="0">
                <a:solidFill>
                  <a:schemeClr val="bg1"/>
                </a:solidFill>
                <a:latin typeface="华康俪金黑W8(P)" pitchFamily="34" charset="-122"/>
                <a:ea typeface="华康俪金黑W8(P)" pitchFamily="34" charset="-122"/>
              </a:rPr>
              <a:t>谢谢观赏！</a:t>
            </a:r>
          </a:p>
        </p:txBody>
      </p:sp>
      <p:sp>
        <p:nvSpPr>
          <p:cNvPr id="4" name="等腰三角形 3"/>
          <p:cNvSpPr/>
          <p:nvPr/>
        </p:nvSpPr>
        <p:spPr>
          <a:xfrm rot="16200000">
            <a:off x="5240610" y="1203598"/>
            <a:ext cx="5143500" cy="2736304"/>
          </a:xfrm>
          <a:prstGeom prst="triangle">
            <a:avLst/>
          </a:prstGeom>
          <a:solidFill>
            <a:srgbClr val="0174AB"/>
          </a:solidFill>
          <a:ln>
            <a:solidFill>
              <a:srgbClr val="DE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442633" y="3964403"/>
            <a:ext cx="1380918" cy="839590"/>
            <a:chOff x="-2371817" y="-122839"/>
            <a:chExt cx="8459787" cy="5143500"/>
          </a:xfrm>
        </p:grpSpPr>
        <p:sp>
          <p:nvSpPr>
            <p:cNvPr id="7" name="等腰三角形 6"/>
            <p:cNvSpPr/>
            <p:nvPr/>
          </p:nvSpPr>
          <p:spPr>
            <a:xfrm rot="16200000">
              <a:off x="-658242" y="-1836414"/>
              <a:ext cx="5020022" cy="8447171"/>
            </a:xfrm>
            <a:prstGeom prst="triangle">
              <a:avLst/>
            </a:prstGeom>
            <a:solidFill>
              <a:srgbClr val="0073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16200000">
              <a:off x="2148068" y="1080759"/>
              <a:ext cx="5143500" cy="2736304"/>
            </a:xfrm>
            <a:prstGeom prst="triangle">
              <a:avLst/>
            </a:prstGeom>
            <a:solidFill>
              <a:srgbClr val="0174AB"/>
            </a:solidFill>
            <a:ln>
              <a:solidFill>
                <a:srgbClr val="DE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177453" y="123478"/>
            <a:ext cx="1380918" cy="839590"/>
            <a:chOff x="-2371817" y="-122839"/>
            <a:chExt cx="8459787" cy="5143500"/>
          </a:xfrm>
        </p:grpSpPr>
        <p:sp>
          <p:nvSpPr>
            <p:cNvPr id="11" name="等腰三角形 10"/>
            <p:cNvSpPr/>
            <p:nvPr/>
          </p:nvSpPr>
          <p:spPr>
            <a:xfrm rot="16200000">
              <a:off x="-658242" y="-1836414"/>
              <a:ext cx="5020022" cy="8447171"/>
            </a:xfrm>
            <a:prstGeom prst="triangle">
              <a:avLst/>
            </a:prstGeom>
            <a:solidFill>
              <a:srgbClr val="0073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6200000">
              <a:off x="2148068" y="1080759"/>
              <a:ext cx="5143500" cy="2736304"/>
            </a:xfrm>
            <a:prstGeom prst="triangle">
              <a:avLst/>
            </a:prstGeom>
            <a:solidFill>
              <a:srgbClr val="0174AB"/>
            </a:solidFill>
            <a:ln>
              <a:solidFill>
                <a:srgbClr val="DE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1665996" y="1203598"/>
            <a:ext cx="501906" cy="305156"/>
            <a:chOff x="-2371817" y="-122839"/>
            <a:chExt cx="8459787" cy="5143500"/>
          </a:xfrm>
        </p:grpSpPr>
        <p:sp>
          <p:nvSpPr>
            <p:cNvPr id="14" name="等腰三角形 13"/>
            <p:cNvSpPr/>
            <p:nvPr/>
          </p:nvSpPr>
          <p:spPr>
            <a:xfrm rot="16200000">
              <a:off x="-658242" y="-1836414"/>
              <a:ext cx="5020022" cy="8447171"/>
            </a:xfrm>
            <a:prstGeom prst="triangle">
              <a:avLst/>
            </a:prstGeom>
            <a:solidFill>
              <a:srgbClr val="0073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16200000">
              <a:off x="2148068" y="1080759"/>
              <a:ext cx="5143500" cy="2736304"/>
            </a:xfrm>
            <a:prstGeom prst="triangle">
              <a:avLst/>
            </a:prstGeom>
            <a:solidFill>
              <a:srgbClr val="0174AB"/>
            </a:solidFill>
            <a:ln>
              <a:solidFill>
                <a:srgbClr val="DE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4239557" y="2963728"/>
            <a:ext cx="1617239" cy="400110"/>
          </a:xfrm>
          <a:prstGeom prst="rect">
            <a:avLst/>
          </a:prstGeom>
        </p:spPr>
        <p:txBody>
          <a:bodyPr wrap="none">
            <a:spAutoFit/>
          </a:bodyPr>
          <a:lstStyle/>
          <a:p>
            <a:pPr algn="ctr"/>
            <a:r>
              <a:rPr lang="en-US" altLang="zh-CN" sz="2000" dirty="0">
                <a:solidFill>
                  <a:schemeClr val="bg1"/>
                </a:solidFill>
                <a:latin typeface="华康俪金黑W8(P)" pitchFamily="34" charset="-122"/>
                <a:ea typeface="华康俪金黑W8(P)" pitchFamily="34" charset="-122"/>
              </a:rPr>
              <a:t>20XX.XX.XX</a:t>
            </a:r>
            <a:endParaRPr lang="zh-CN" altLang="en-US" sz="2000" dirty="0">
              <a:solidFill>
                <a:schemeClr val="bg1"/>
              </a:solidFill>
              <a:latin typeface="华康俪金黑W8(P)" pitchFamily="34" charset="-122"/>
              <a:ea typeface="华康俪金黑W8(P)" pitchFamily="34" charset="-122"/>
            </a:endParaRPr>
          </a:p>
        </p:txBody>
      </p:sp>
      <p:cxnSp>
        <p:nvCxnSpPr>
          <p:cNvPr id="18" name="直接连接符 17"/>
          <p:cNvCxnSpPr/>
          <p:nvPr/>
        </p:nvCxnSpPr>
        <p:spPr>
          <a:xfrm flipH="1">
            <a:off x="3878552" y="4803998"/>
            <a:ext cx="1373300" cy="0"/>
          </a:xfrm>
          <a:prstGeom prst="line">
            <a:avLst/>
          </a:prstGeom>
          <a:ln>
            <a:solidFill>
              <a:srgbClr val="0073B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等腰三角形 1"/>
          <p:cNvSpPr/>
          <p:nvPr/>
        </p:nvSpPr>
        <p:spPr>
          <a:xfrm rot="5400000">
            <a:off x="363694" y="2024843"/>
            <a:ext cx="2754963" cy="3482350"/>
          </a:xfrm>
          <a:custGeom>
            <a:avLst/>
            <a:gdLst/>
            <a:ahLst/>
            <a:cxnLst/>
            <a:rect l="l" t="t" r="r" b="b"/>
            <a:pathLst>
              <a:path w="2754963" h="3482350">
                <a:moveTo>
                  <a:pt x="1919671" y="1800200"/>
                </a:moveTo>
                <a:lnTo>
                  <a:pt x="2337317" y="1080120"/>
                </a:lnTo>
                <a:lnTo>
                  <a:pt x="2754963" y="1800200"/>
                </a:lnTo>
                <a:close/>
                <a:moveTo>
                  <a:pt x="1770813" y="3237241"/>
                </a:moveTo>
                <a:lnTo>
                  <a:pt x="2144886" y="2592288"/>
                </a:lnTo>
                <a:lnTo>
                  <a:pt x="1915137" y="2592288"/>
                </a:lnTo>
                <a:lnTo>
                  <a:pt x="2332783" y="1872208"/>
                </a:lnTo>
                <a:lnTo>
                  <a:pt x="2750429" y="2592288"/>
                </a:lnTo>
                <a:lnTo>
                  <a:pt x="2232033" y="2592288"/>
                </a:lnTo>
                <a:lnTo>
                  <a:pt x="2606105" y="3237241"/>
                </a:lnTo>
                <a:close/>
                <a:moveTo>
                  <a:pt x="1353167" y="720080"/>
                </a:moveTo>
                <a:lnTo>
                  <a:pt x="1770813" y="0"/>
                </a:lnTo>
                <a:lnTo>
                  <a:pt x="2188459" y="720080"/>
                </a:lnTo>
                <a:close/>
                <a:moveTo>
                  <a:pt x="1155756" y="2098708"/>
                </a:moveTo>
                <a:lnTo>
                  <a:pt x="1502025" y="1501692"/>
                </a:lnTo>
                <a:lnTo>
                  <a:pt x="1848294" y="2098708"/>
                </a:lnTo>
                <a:close/>
                <a:moveTo>
                  <a:pt x="0" y="3482350"/>
                </a:moveTo>
                <a:lnTo>
                  <a:pt x="604283" y="2440482"/>
                </a:lnTo>
                <a:lnTo>
                  <a:pt x="808372" y="2792359"/>
                </a:lnTo>
                <a:lnTo>
                  <a:pt x="1005461" y="2452550"/>
                </a:lnTo>
                <a:lnTo>
                  <a:pt x="1300603" y="2961416"/>
                </a:lnTo>
                <a:lnTo>
                  <a:pt x="906425" y="2961416"/>
                </a:lnTo>
                <a:lnTo>
                  <a:pt x="1208566" y="3482350"/>
                </a:lnTo>
                <a:close/>
              </a:path>
            </a:pathLst>
          </a:custGeom>
          <a:solidFill>
            <a:srgbClr val="0073B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572000" y="0"/>
            <a:ext cx="4572000" cy="5143500"/>
          </a:xfrm>
          <a:prstGeom prst="rect">
            <a:avLst/>
          </a:prstGeom>
          <a:solidFill>
            <a:srgbClr val="0073B2"/>
          </a:solidFill>
          <a:ln w="9525">
            <a:solidFill>
              <a:srgbClr val="0073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4686" y="339725"/>
            <a:ext cx="4874718" cy="435884"/>
          </a:xfrm>
          <a:prstGeom prst="rect">
            <a:avLst/>
          </a:prstGeom>
          <a:solidFill>
            <a:srgbClr val="0073B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535219" y="1707654"/>
            <a:ext cx="0" cy="1767933"/>
          </a:xfrm>
          <a:prstGeom prst="line">
            <a:avLst/>
          </a:prstGeom>
          <a:ln>
            <a:solidFill>
              <a:srgbClr val="0073B2"/>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395536" y="289560"/>
            <a:ext cx="1012350" cy="481670"/>
          </a:xfrm>
          <a:prstGeom prst="rect">
            <a:avLst/>
          </a:prstGeom>
        </p:spPr>
        <p:txBody>
          <a:bodyPr wrap="square">
            <a:spAutoFit/>
          </a:bodyPr>
          <a:lstStyle/>
          <a:p>
            <a:pPr>
              <a:lnSpc>
                <a:spcPct val="150000"/>
              </a:lnSpc>
            </a:pPr>
            <a:r>
              <a:rPr lang="zh-CN" altLang="en-US" sz="2000" dirty="0">
                <a:solidFill>
                  <a:schemeClr val="bg1"/>
                </a:solidFill>
                <a:latin typeface="华康俪金黑W8(P)" pitchFamily="34" charset="-122"/>
                <a:ea typeface="华康俪金黑W8(P)" pitchFamily="34" charset="-122"/>
              </a:rPr>
              <a:t>导言</a:t>
            </a:r>
          </a:p>
        </p:txBody>
      </p:sp>
      <p:pic>
        <p:nvPicPr>
          <p:cNvPr id="12" name="图片 11"/>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colorTemperature colorTemp="47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3291828" y="957799"/>
            <a:ext cx="5852172" cy="3630175"/>
          </a:xfrm>
          <a:prstGeom prst="rect">
            <a:avLst/>
          </a:prstGeom>
        </p:spPr>
      </p:pic>
      <p:sp>
        <p:nvSpPr>
          <p:cNvPr id="2" name="矩形 1"/>
          <p:cNvSpPr/>
          <p:nvPr/>
        </p:nvSpPr>
        <p:spPr>
          <a:xfrm>
            <a:off x="611561" y="1556087"/>
            <a:ext cx="3672408" cy="2031325"/>
          </a:xfrm>
          <a:prstGeom prst="rect">
            <a:avLst/>
          </a:prstGeom>
        </p:spPr>
        <p:txBody>
          <a:bodyPr wrap="square">
            <a:spAutoFit/>
          </a:bodyPr>
          <a:lstStyle/>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下面列出的一些技能，这将帮助任何人在几乎任何领域跑在前面，从运营一间公司到经营园艺俱乐部。当然，在每个特定领域也有自己的</a:t>
            </a:r>
            <a:r>
              <a:rPr lang="zh-CN" altLang="en-US" sz="1400" b="1" dirty="0">
                <a:solidFill>
                  <a:srgbClr val="0073B2"/>
                </a:solidFill>
                <a:latin typeface="微软雅黑" panose="020B0503020204020204" pitchFamily="34" charset="-122"/>
                <a:ea typeface="微软雅黑" panose="020B0503020204020204" pitchFamily="34" charset="-122"/>
              </a:rPr>
              <a:t>专业技能</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，但我在这里所关注的技能是</a:t>
            </a:r>
            <a:r>
              <a:rPr lang="zh-CN" altLang="en-US" sz="1400" b="1" dirty="0">
                <a:solidFill>
                  <a:srgbClr val="0073B2"/>
                </a:solidFill>
                <a:latin typeface="微软雅黑" panose="020B0503020204020204" pitchFamily="34" charset="-122"/>
                <a:ea typeface="微软雅黑" panose="020B0503020204020204" pitchFamily="34" charset="-122"/>
              </a:rPr>
              <a:t>跨领域</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的，是那些任何人在任何岗位都可以学习的。</a:t>
            </a:r>
          </a:p>
        </p:txBody>
      </p:sp>
      <p:cxnSp>
        <p:nvCxnSpPr>
          <p:cNvPr id="16" name="直接连接符 15"/>
          <p:cNvCxnSpPr/>
          <p:nvPr/>
        </p:nvCxnSpPr>
        <p:spPr>
          <a:xfrm flipV="1">
            <a:off x="3059832" y="4371950"/>
            <a:ext cx="1080120" cy="216025"/>
          </a:xfrm>
          <a:prstGeom prst="line">
            <a:avLst/>
          </a:prstGeom>
          <a:ln>
            <a:solidFill>
              <a:srgbClr val="0073B2"/>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7778351" y="2720349"/>
            <a:ext cx="370280" cy="446871"/>
          </a:xfrm>
          <a:custGeom>
            <a:avLst/>
            <a:gdLst/>
            <a:ahLst/>
            <a:cxnLst/>
            <a:rect l="l" t="t" r="r" b="b"/>
            <a:pathLst>
              <a:path w="370280" h="446871">
                <a:moveTo>
                  <a:pt x="185140" y="77128"/>
                </a:moveTo>
                <a:cubicBezTo>
                  <a:pt x="125487" y="77128"/>
                  <a:pt x="77128" y="125487"/>
                  <a:pt x="77128" y="185140"/>
                </a:cubicBezTo>
                <a:cubicBezTo>
                  <a:pt x="77128" y="244793"/>
                  <a:pt x="125487" y="293152"/>
                  <a:pt x="185140" y="293152"/>
                </a:cubicBezTo>
                <a:cubicBezTo>
                  <a:pt x="244793" y="293152"/>
                  <a:pt x="293152" y="244793"/>
                  <a:pt x="293152" y="185140"/>
                </a:cubicBezTo>
                <a:cubicBezTo>
                  <a:pt x="293152" y="125487"/>
                  <a:pt x="244793" y="77128"/>
                  <a:pt x="185140" y="77128"/>
                </a:cubicBezTo>
                <a:close/>
                <a:moveTo>
                  <a:pt x="190162" y="68"/>
                </a:moveTo>
                <a:cubicBezTo>
                  <a:pt x="237526" y="1353"/>
                  <a:pt x="284400" y="20707"/>
                  <a:pt x="319557" y="57825"/>
                </a:cubicBezTo>
                <a:cubicBezTo>
                  <a:pt x="389871" y="132062"/>
                  <a:pt x="386691" y="249243"/>
                  <a:pt x="312455" y="319557"/>
                </a:cubicBezTo>
                <a:lnTo>
                  <a:pt x="178038" y="446871"/>
                </a:lnTo>
                <a:lnTo>
                  <a:pt x="50723" y="312455"/>
                </a:lnTo>
                <a:cubicBezTo>
                  <a:pt x="-19591" y="238219"/>
                  <a:pt x="-16411" y="121038"/>
                  <a:pt x="57825" y="50723"/>
                </a:cubicBezTo>
                <a:cubicBezTo>
                  <a:pt x="94943" y="15566"/>
                  <a:pt x="142798" y="-1217"/>
                  <a:pt x="190162" y="68"/>
                </a:cubicBezTo>
                <a:close/>
              </a:path>
            </a:pathLst>
          </a:custGeom>
          <a:solidFill>
            <a:srgbClr val="F5C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flipV="1">
            <a:off x="3923928" y="4443958"/>
            <a:ext cx="288032" cy="57604"/>
          </a:xfrm>
          <a:prstGeom prst="line">
            <a:avLst/>
          </a:prstGeom>
          <a:ln>
            <a:solidFill>
              <a:srgbClr val="0073B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ver dir="l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843558"/>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683568" y="37058"/>
            <a:ext cx="2922595" cy="769441"/>
          </a:xfrm>
          <a:prstGeom prst="rect">
            <a:avLst/>
          </a:prstGeom>
        </p:spPr>
        <p:txBody>
          <a:bodyPr wrap="none">
            <a:spAutoFit/>
          </a:bodyPr>
          <a:lstStyle/>
          <a:p>
            <a:r>
              <a:rPr lang="en-US" altLang="zh-CN" sz="4400" dirty="0">
                <a:solidFill>
                  <a:schemeClr val="bg1"/>
                </a:solidFill>
                <a:latin typeface="华康俪金黑W8(P)" pitchFamily="34" charset="-122"/>
                <a:ea typeface="华康俪金黑W8(P)" pitchFamily="34" charset="-122"/>
              </a:rPr>
              <a:t>1.</a:t>
            </a:r>
            <a:r>
              <a:rPr lang="zh-CN" altLang="en-US" sz="4400" dirty="0">
                <a:solidFill>
                  <a:schemeClr val="bg1"/>
                </a:solidFill>
                <a:latin typeface="华康俪金黑W8(P)" pitchFamily="34" charset="-122"/>
                <a:ea typeface="华康俪金黑W8(P)" pitchFamily="34" charset="-122"/>
              </a:rPr>
              <a:t>公共演讲</a:t>
            </a:r>
          </a:p>
        </p:txBody>
      </p:sp>
      <p:sp>
        <p:nvSpPr>
          <p:cNvPr id="3" name="矩形 2"/>
          <p:cNvSpPr/>
          <p:nvPr/>
        </p:nvSpPr>
        <p:spPr>
          <a:xfrm>
            <a:off x="4319587" y="1747059"/>
            <a:ext cx="4572000" cy="2264851"/>
          </a:xfrm>
          <a:prstGeom prst="rect">
            <a:avLst/>
          </a:prstGeom>
        </p:spPr>
        <p:txBody>
          <a:bodyPr wrap="square">
            <a:spAutoFit/>
          </a:bodyPr>
          <a:lstStyle/>
          <a:p>
            <a:pPr>
              <a:lnSpc>
                <a:spcPct val="120000"/>
              </a:lnSpc>
              <a:spcAft>
                <a:spcPts val="1500"/>
              </a:spcAft>
            </a:pPr>
            <a:r>
              <a:rPr lang="zh-CN" altLang="en-US" sz="1400" b="1" dirty="0">
                <a:solidFill>
                  <a:srgbClr val="0174AB"/>
                </a:solidFill>
                <a:latin typeface="微软雅黑" panose="020B0503020204020204" pitchFamily="34" charset="-122"/>
                <a:ea typeface="微软雅黑" panose="020B0503020204020204" pitchFamily="34" charset="-122"/>
              </a:rPr>
              <a:t>在听众面前发言清楚，有说服力</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，有力，是其中最重要的技能，不管是在一个还是成千上万听众面前。</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20000"/>
              </a:lnSpc>
              <a:spcAft>
                <a:spcPts val="1500"/>
              </a:spcAft>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那些有效的演说者通常更适应自我，更有信心，并且对于身边的人来说更有吸引力。</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20000"/>
              </a:lnSpc>
              <a:spcAft>
                <a:spcPts val="1500"/>
              </a:spcAft>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能够有效地发言意味着你可以销售任何东西，产品，当然，但也包括观念、意识形态、世界观。甚至自我，这意味着有更多的机会晋升，更大的客户或业务资金。</a:t>
            </a: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634" y="1475740"/>
            <a:ext cx="2198462" cy="2192020"/>
          </a:xfrm>
          <a:prstGeom prst="rect">
            <a:avLst/>
          </a:prstGeom>
        </p:spPr>
      </p:pic>
      <p:sp>
        <p:nvSpPr>
          <p:cNvPr id="7" name="矩形 6"/>
          <p:cNvSpPr/>
          <p:nvPr/>
        </p:nvSpPr>
        <p:spPr>
          <a:xfrm>
            <a:off x="0" y="5035500"/>
            <a:ext cx="9144000" cy="108000"/>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4283968" y="1851670"/>
            <a:ext cx="0" cy="2063838"/>
          </a:xfrm>
          <a:prstGeom prst="line">
            <a:avLst/>
          </a:prstGeom>
          <a:ln>
            <a:solidFill>
              <a:srgbClr val="0073B2"/>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8316416" y="181705"/>
            <a:ext cx="480146" cy="480146"/>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3175">
            <a:solidFill>
              <a:srgbClr val="0174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
          <p:cNvSpPr/>
          <p:nvPr/>
        </p:nvSpPr>
        <p:spPr>
          <a:xfrm>
            <a:off x="1178294" y="2024843"/>
            <a:ext cx="4833866" cy="3482350"/>
          </a:xfrm>
          <a:custGeom>
            <a:avLst/>
            <a:gdLst/>
            <a:ahLst/>
            <a:cxnLst/>
            <a:rect l="l" t="t" r="r" b="b"/>
            <a:pathLst>
              <a:path w="2754963" h="3482350">
                <a:moveTo>
                  <a:pt x="1919671" y="1800200"/>
                </a:moveTo>
                <a:lnTo>
                  <a:pt x="2337317" y="1080120"/>
                </a:lnTo>
                <a:lnTo>
                  <a:pt x="2754963" y="1800200"/>
                </a:lnTo>
                <a:close/>
                <a:moveTo>
                  <a:pt x="1770813" y="3237241"/>
                </a:moveTo>
                <a:lnTo>
                  <a:pt x="2144886" y="2592288"/>
                </a:lnTo>
                <a:lnTo>
                  <a:pt x="1915137" y="2592288"/>
                </a:lnTo>
                <a:lnTo>
                  <a:pt x="2332783" y="1872208"/>
                </a:lnTo>
                <a:lnTo>
                  <a:pt x="2750429" y="2592288"/>
                </a:lnTo>
                <a:lnTo>
                  <a:pt x="2232033" y="2592288"/>
                </a:lnTo>
                <a:lnTo>
                  <a:pt x="2606105" y="3237241"/>
                </a:lnTo>
                <a:close/>
                <a:moveTo>
                  <a:pt x="1353167" y="720080"/>
                </a:moveTo>
                <a:lnTo>
                  <a:pt x="1770813" y="0"/>
                </a:lnTo>
                <a:lnTo>
                  <a:pt x="2188459" y="720080"/>
                </a:lnTo>
                <a:close/>
                <a:moveTo>
                  <a:pt x="1155756" y="2098708"/>
                </a:moveTo>
                <a:lnTo>
                  <a:pt x="1502025" y="1501692"/>
                </a:lnTo>
                <a:lnTo>
                  <a:pt x="1848294" y="2098708"/>
                </a:lnTo>
                <a:close/>
                <a:moveTo>
                  <a:pt x="0" y="3482350"/>
                </a:moveTo>
                <a:lnTo>
                  <a:pt x="604283" y="2440482"/>
                </a:lnTo>
                <a:lnTo>
                  <a:pt x="808372" y="2792359"/>
                </a:lnTo>
                <a:lnTo>
                  <a:pt x="1005461" y="2452550"/>
                </a:lnTo>
                <a:lnTo>
                  <a:pt x="1300603" y="2961416"/>
                </a:lnTo>
                <a:lnTo>
                  <a:pt x="906425" y="2961416"/>
                </a:lnTo>
                <a:lnTo>
                  <a:pt x="1208566" y="3482350"/>
                </a:lnTo>
                <a:close/>
              </a:path>
            </a:pathLst>
          </a:custGeom>
          <a:solidFill>
            <a:srgbClr val="0073B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319587" y="1707654"/>
            <a:ext cx="4572000" cy="2331023"/>
          </a:xfrm>
          <a:prstGeom prst="rect">
            <a:avLst/>
          </a:prstGeom>
        </p:spPr>
        <p:txBody>
          <a:bodyPr wrap="square">
            <a:spAutoFit/>
          </a:bodyPr>
          <a:lstStyle/>
          <a:p>
            <a:pPr>
              <a:lnSpc>
                <a:spcPct val="120000"/>
              </a:lnSpc>
              <a:spcAft>
                <a:spcPts val="1500"/>
              </a:spcAft>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写作好可以提供许多与演说好相同的优势：好作家比起差的作家更善于销售产品，观点和自我。要想写的好，不仅仅只是掌握语法，还需要有能力以最有效的方式将一个人的想法组织成连贯的形式并且指向听众。</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20000"/>
              </a:lnSpc>
              <a:spcAft>
                <a:spcPts val="1500"/>
              </a:spcAft>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鉴于几乎每一笔交易所产生的海量文字，从法院指示及立法运行产生的数以千计的页面到那些你平时购买口香糖而得到的冗长的收据，</a:t>
            </a:r>
            <a:r>
              <a:rPr lang="zh-CN" altLang="en-US" sz="1400" b="1" dirty="0">
                <a:solidFill>
                  <a:srgbClr val="0174AB"/>
                </a:solidFill>
                <a:latin typeface="微软雅黑" panose="020B0503020204020204" pitchFamily="34" charset="-122"/>
                <a:ea typeface="微软雅黑" panose="020B0503020204020204" pitchFamily="34" charset="-122"/>
              </a:rPr>
              <a:t>一个精通文字的人可以打开通往各个领域的大门</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a:t>
            </a: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flipH="1">
            <a:off x="755576" y="1659875"/>
            <a:ext cx="2612482" cy="2126560"/>
          </a:xfrm>
          <a:prstGeom prst="rect">
            <a:avLst/>
          </a:prstGeom>
        </p:spPr>
      </p:pic>
      <p:sp>
        <p:nvSpPr>
          <p:cNvPr id="6" name="矩形 5"/>
          <p:cNvSpPr/>
          <p:nvPr/>
        </p:nvSpPr>
        <p:spPr>
          <a:xfrm>
            <a:off x="0" y="0"/>
            <a:ext cx="9144000" cy="843558"/>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5035500"/>
            <a:ext cx="9144000" cy="108000"/>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4283968" y="1851670"/>
            <a:ext cx="0" cy="2063838"/>
          </a:xfrm>
          <a:prstGeom prst="line">
            <a:avLst/>
          </a:prstGeom>
          <a:ln>
            <a:solidFill>
              <a:srgbClr val="0073B2"/>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8316416" y="181705"/>
            <a:ext cx="480146" cy="480146"/>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3175">
            <a:solidFill>
              <a:srgbClr val="0174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683568" y="37057"/>
            <a:ext cx="1981633" cy="769441"/>
          </a:xfrm>
          <a:prstGeom prst="rect">
            <a:avLst/>
          </a:prstGeom>
        </p:spPr>
        <p:txBody>
          <a:bodyPr wrap="none">
            <a:spAutoFit/>
          </a:bodyPr>
          <a:lstStyle/>
          <a:p>
            <a:r>
              <a:rPr lang="en-US" altLang="zh-CN" sz="4400" dirty="0">
                <a:solidFill>
                  <a:schemeClr val="bg1"/>
                </a:solidFill>
                <a:latin typeface="华康俪金黑W8(P)" pitchFamily="34" charset="-122"/>
                <a:ea typeface="华康俪金黑W8(P)" pitchFamily="34" charset="-122"/>
              </a:rPr>
              <a:t>2.</a:t>
            </a:r>
            <a:r>
              <a:rPr lang="zh-CN" altLang="en-US" sz="4400" dirty="0">
                <a:solidFill>
                  <a:schemeClr val="bg1"/>
                </a:solidFill>
                <a:latin typeface="华康俪金黑W8(P)" pitchFamily="34" charset="-122"/>
                <a:ea typeface="华康俪金黑W8(P)" pitchFamily="34" charset="-122"/>
              </a:rPr>
              <a:t>写作 </a:t>
            </a:r>
          </a:p>
        </p:txBody>
      </p:sp>
      <p:sp>
        <p:nvSpPr>
          <p:cNvPr id="10" name="等腰三角形 1"/>
          <p:cNvSpPr/>
          <p:nvPr/>
        </p:nvSpPr>
        <p:spPr>
          <a:xfrm rot="5400000">
            <a:off x="363694" y="830575"/>
            <a:ext cx="2754963" cy="3482350"/>
          </a:xfrm>
          <a:custGeom>
            <a:avLst/>
            <a:gdLst/>
            <a:ahLst/>
            <a:cxnLst/>
            <a:rect l="l" t="t" r="r" b="b"/>
            <a:pathLst>
              <a:path w="2754963" h="3482350">
                <a:moveTo>
                  <a:pt x="1919671" y="1800200"/>
                </a:moveTo>
                <a:lnTo>
                  <a:pt x="2337317" y="1080120"/>
                </a:lnTo>
                <a:lnTo>
                  <a:pt x="2754963" y="1800200"/>
                </a:lnTo>
                <a:close/>
                <a:moveTo>
                  <a:pt x="1770813" y="3237241"/>
                </a:moveTo>
                <a:lnTo>
                  <a:pt x="2144886" y="2592288"/>
                </a:lnTo>
                <a:lnTo>
                  <a:pt x="1915137" y="2592288"/>
                </a:lnTo>
                <a:lnTo>
                  <a:pt x="2332783" y="1872208"/>
                </a:lnTo>
                <a:lnTo>
                  <a:pt x="2750429" y="2592288"/>
                </a:lnTo>
                <a:lnTo>
                  <a:pt x="2232033" y="2592288"/>
                </a:lnTo>
                <a:lnTo>
                  <a:pt x="2606105" y="3237241"/>
                </a:lnTo>
                <a:close/>
                <a:moveTo>
                  <a:pt x="1353167" y="720080"/>
                </a:moveTo>
                <a:lnTo>
                  <a:pt x="1770813" y="0"/>
                </a:lnTo>
                <a:lnTo>
                  <a:pt x="2188459" y="720080"/>
                </a:lnTo>
                <a:close/>
                <a:moveTo>
                  <a:pt x="1155756" y="2098708"/>
                </a:moveTo>
                <a:lnTo>
                  <a:pt x="1502025" y="1501692"/>
                </a:lnTo>
                <a:lnTo>
                  <a:pt x="1848294" y="2098708"/>
                </a:lnTo>
                <a:close/>
                <a:moveTo>
                  <a:pt x="0" y="3482350"/>
                </a:moveTo>
                <a:lnTo>
                  <a:pt x="604283" y="2440482"/>
                </a:lnTo>
                <a:lnTo>
                  <a:pt x="808372" y="2792359"/>
                </a:lnTo>
                <a:lnTo>
                  <a:pt x="1005461" y="2452550"/>
                </a:lnTo>
                <a:lnTo>
                  <a:pt x="1300603" y="2961416"/>
                </a:lnTo>
                <a:lnTo>
                  <a:pt x="906425" y="2961416"/>
                </a:lnTo>
                <a:lnTo>
                  <a:pt x="1208566" y="3482350"/>
                </a:lnTo>
                <a:close/>
              </a:path>
            </a:pathLst>
          </a:custGeom>
          <a:solidFill>
            <a:srgbClr val="0073B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319587" y="2019484"/>
            <a:ext cx="4572000" cy="1555426"/>
          </a:xfrm>
          <a:prstGeom prst="rect">
            <a:avLst/>
          </a:prstGeom>
        </p:spPr>
        <p:txBody>
          <a:bodyPr wrap="square">
            <a:spAutoFit/>
          </a:bodyPr>
          <a:lstStyle/>
          <a:p>
            <a:pPr>
              <a:lnSpc>
                <a:spcPct val="120000"/>
              </a:lnSpc>
              <a:spcAft>
                <a:spcPts val="1500"/>
              </a:spcAft>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如果成功取决于有效的行动，那么采取有效行动则取决于在最需要的时候能否把你的注意力集中在最需要的地方。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20000"/>
              </a:lnSpc>
              <a:spcAft>
                <a:spcPts val="1500"/>
              </a:spcAft>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强健的组织技能，</a:t>
            </a:r>
            <a:r>
              <a:rPr lang="zh-CN" altLang="en-US" sz="1400" b="1" dirty="0">
                <a:solidFill>
                  <a:srgbClr val="0174AB"/>
                </a:solidFill>
                <a:latin typeface="微软雅黑" panose="020B0503020204020204" pitchFamily="34" charset="-122"/>
                <a:ea typeface="微软雅黑" panose="020B0503020204020204" pitchFamily="34" charset="-122"/>
              </a:rPr>
              <a:t>有效的生产习惯和强烈的纪律性是让自己持续保持在轨道上所需要的</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7889" y="1548781"/>
            <a:ext cx="1973952" cy="2045938"/>
          </a:xfrm>
          <a:prstGeom prst="rect">
            <a:avLst/>
          </a:prstGeom>
        </p:spPr>
      </p:pic>
      <p:sp>
        <p:nvSpPr>
          <p:cNvPr id="5" name="矩形 4"/>
          <p:cNvSpPr/>
          <p:nvPr/>
        </p:nvSpPr>
        <p:spPr>
          <a:xfrm>
            <a:off x="0" y="0"/>
            <a:ext cx="9144000" cy="843558"/>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5035500"/>
            <a:ext cx="9144000" cy="108000"/>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4283968" y="2139702"/>
            <a:ext cx="0" cy="1352435"/>
          </a:xfrm>
          <a:prstGeom prst="line">
            <a:avLst/>
          </a:prstGeom>
          <a:ln>
            <a:solidFill>
              <a:srgbClr val="0073B2"/>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8316416" y="181705"/>
            <a:ext cx="480146" cy="480146"/>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3175">
            <a:solidFill>
              <a:srgbClr val="0174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683568" y="37057"/>
            <a:ext cx="2922595" cy="769441"/>
          </a:xfrm>
          <a:prstGeom prst="rect">
            <a:avLst/>
          </a:prstGeom>
        </p:spPr>
        <p:txBody>
          <a:bodyPr wrap="none">
            <a:spAutoFit/>
          </a:bodyPr>
          <a:lstStyle/>
          <a:p>
            <a:r>
              <a:rPr lang="en-US" altLang="zh-CN" sz="4400" dirty="0">
                <a:solidFill>
                  <a:schemeClr val="bg1"/>
                </a:solidFill>
                <a:latin typeface="华康俪金黑W8(P)" pitchFamily="34" charset="-122"/>
                <a:ea typeface="华康俪金黑W8(P)" pitchFamily="34" charset="-122"/>
              </a:rPr>
              <a:t>3.</a:t>
            </a:r>
            <a:r>
              <a:rPr lang="zh-CN" altLang="en-US" sz="4400" dirty="0">
                <a:solidFill>
                  <a:schemeClr val="bg1"/>
                </a:solidFill>
                <a:latin typeface="华康俪金黑W8(P)" pitchFamily="34" charset="-122"/>
                <a:ea typeface="华康俪金黑W8(P)" pitchFamily="34" charset="-122"/>
              </a:rPr>
              <a:t>自我管理</a:t>
            </a:r>
          </a:p>
        </p:txBody>
      </p:sp>
      <p:sp>
        <p:nvSpPr>
          <p:cNvPr id="11" name="等腰三角形 1"/>
          <p:cNvSpPr/>
          <p:nvPr/>
        </p:nvSpPr>
        <p:spPr>
          <a:xfrm rot="5400000">
            <a:off x="363694" y="2024843"/>
            <a:ext cx="2754963" cy="3482350"/>
          </a:xfrm>
          <a:custGeom>
            <a:avLst/>
            <a:gdLst/>
            <a:ahLst/>
            <a:cxnLst/>
            <a:rect l="l" t="t" r="r" b="b"/>
            <a:pathLst>
              <a:path w="2754963" h="3482350">
                <a:moveTo>
                  <a:pt x="1919671" y="1800200"/>
                </a:moveTo>
                <a:lnTo>
                  <a:pt x="2337317" y="1080120"/>
                </a:lnTo>
                <a:lnTo>
                  <a:pt x="2754963" y="1800200"/>
                </a:lnTo>
                <a:close/>
                <a:moveTo>
                  <a:pt x="1770813" y="3237241"/>
                </a:moveTo>
                <a:lnTo>
                  <a:pt x="2144886" y="2592288"/>
                </a:lnTo>
                <a:lnTo>
                  <a:pt x="1915137" y="2592288"/>
                </a:lnTo>
                <a:lnTo>
                  <a:pt x="2332783" y="1872208"/>
                </a:lnTo>
                <a:lnTo>
                  <a:pt x="2750429" y="2592288"/>
                </a:lnTo>
                <a:lnTo>
                  <a:pt x="2232033" y="2592288"/>
                </a:lnTo>
                <a:lnTo>
                  <a:pt x="2606105" y="3237241"/>
                </a:lnTo>
                <a:close/>
                <a:moveTo>
                  <a:pt x="1353167" y="720080"/>
                </a:moveTo>
                <a:lnTo>
                  <a:pt x="1770813" y="0"/>
                </a:lnTo>
                <a:lnTo>
                  <a:pt x="2188459" y="720080"/>
                </a:lnTo>
                <a:close/>
                <a:moveTo>
                  <a:pt x="1155756" y="2098708"/>
                </a:moveTo>
                <a:lnTo>
                  <a:pt x="1502025" y="1501692"/>
                </a:lnTo>
                <a:lnTo>
                  <a:pt x="1848294" y="2098708"/>
                </a:lnTo>
                <a:close/>
                <a:moveTo>
                  <a:pt x="0" y="3482350"/>
                </a:moveTo>
                <a:lnTo>
                  <a:pt x="604283" y="2440482"/>
                </a:lnTo>
                <a:lnTo>
                  <a:pt x="808372" y="2792359"/>
                </a:lnTo>
                <a:lnTo>
                  <a:pt x="1005461" y="2452550"/>
                </a:lnTo>
                <a:lnTo>
                  <a:pt x="1300603" y="2961416"/>
                </a:lnTo>
                <a:lnTo>
                  <a:pt x="906425" y="2961416"/>
                </a:lnTo>
                <a:lnTo>
                  <a:pt x="1208566" y="3482350"/>
                </a:lnTo>
                <a:close/>
              </a:path>
            </a:pathLst>
          </a:custGeom>
          <a:solidFill>
            <a:srgbClr val="0073B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
          <p:cNvSpPr/>
          <p:nvPr/>
        </p:nvSpPr>
        <p:spPr>
          <a:xfrm>
            <a:off x="6389037" y="1853544"/>
            <a:ext cx="2754963" cy="3482350"/>
          </a:xfrm>
          <a:custGeom>
            <a:avLst/>
            <a:gdLst/>
            <a:ahLst/>
            <a:cxnLst/>
            <a:rect l="l" t="t" r="r" b="b"/>
            <a:pathLst>
              <a:path w="2754963" h="3482350">
                <a:moveTo>
                  <a:pt x="1919671" y="1800200"/>
                </a:moveTo>
                <a:lnTo>
                  <a:pt x="2337317" y="1080120"/>
                </a:lnTo>
                <a:lnTo>
                  <a:pt x="2754963" y="1800200"/>
                </a:lnTo>
                <a:close/>
                <a:moveTo>
                  <a:pt x="1770813" y="3237241"/>
                </a:moveTo>
                <a:lnTo>
                  <a:pt x="2144886" y="2592288"/>
                </a:lnTo>
                <a:lnTo>
                  <a:pt x="1915137" y="2592288"/>
                </a:lnTo>
                <a:lnTo>
                  <a:pt x="2332783" y="1872208"/>
                </a:lnTo>
                <a:lnTo>
                  <a:pt x="2750429" y="2592288"/>
                </a:lnTo>
                <a:lnTo>
                  <a:pt x="2232033" y="2592288"/>
                </a:lnTo>
                <a:lnTo>
                  <a:pt x="2606105" y="3237241"/>
                </a:lnTo>
                <a:close/>
                <a:moveTo>
                  <a:pt x="1353167" y="720080"/>
                </a:moveTo>
                <a:lnTo>
                  <a:pt x="1770813" y="0"/>
                </a:lnTo>
                <a:lnTo>
                  <a:pt x="2188459" y="720080"/>
                </a:lnTo>
                <a:close/>
                <a:moveTo>
                  <a:pt x="1155756" y="2098708"/>
                </a:moveTo>
                <a:lnTo>
                  <a:pt x="1502025" y="1501692"/>
                </a:lnTo>
                <a:lnTo>
                  <a:pt x="1848294" y="2098708"/>
                </a:lnTo>
                <a:close/>
                <a:moveTo>
                  <a:pt x="0" y="3482350"/>
                </a:moveTo>
                <a:lnTo>
                  <a:pt x="604283" y="2440482"/>
                </a:lnTo>
                <a:lnTo>
                  <a:pt x="808372" y="2792359"/>
                </a:lnTo>
                <a:lnTo>
                  <a:pt x="1005461" y="2452550"/>
                </a:lnTo>
                <a:lnTo>
                  <a:pt x="1300603" y="2961416"/>
                </a:lnTo>
                <a:lnTo>
                  <a:pt x="906425" y="2961416"/>
                </a:lnTo>
                <a:lnTo>
                  <a:pt x="1208566" y="3482350"/>
                </a:lnTo>
                <a:close/>
              </a:path>
            </a:pathLst>
          </a:custGeom>
          <a:solidFill>
            <a:srgbClr val="0073B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319587" y="1631685"/>
            <a:ext cx="4572000" cy="2331023"/>
          </a:xfrm>
          <a:prstGeom prst="rect">
            <a:avLst/>
          </a:prstGeom>
        </p:spPr>
        <p:txBody>
          <a:bodyPr wrap="square">
            <a:spAutoFit/>
          </a:bodyPr>
          <a:lstStyle/>
          <a:p>
            <a:pPr>
              <a:lnSpc>
                <a:spcPct val="120000"/>
              </a:lnSpc>
              <a:spcAft>
                <a:spcPts val="1500"/>
              </a:spcAft>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网络不仅是为了寻找工作或客户。在一个思想和创新主导的经济体系中，网络创造了一个能让思想流动和新思路产生的渠道。</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20000"/>
              </a:lnSpc>
              <a:spcAft>
                <a:spcPts val="1500"/>
              </a:spcAft>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精心培育的</a:t>
            </a:r>
            <a:r>
              <a:rPr lang="zh-CN" altLang="en-US" sz="1400" b="1" dirty="0">
                <a:solidFill>
                  <a:srgbClr val="0174AB"/>
                </a:solidFill>
                <a:latin typeface="微软雅黑" panose="020B0503020204020204" pitchFamily="34" charset="-122"/>
                <a:ea typeface="微软雅黑" panose="020B0503020204020204" pitchFamily="34" charset="-122"/>
              </a:rPr>
              <a:t>大型网络，不只是将一个人绑定到另一个人身上，而是一个关系上</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，而且这些关系大于组成关系的所有部分的总和。这些互动的关系使得创新和创造力成为可能，并且为培育新的想法提供支持，直到他们能够得以实现。 </a:t>
            </a: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240" y="1262023"/>
            <a:ext cx="3226526" cy="2594054"/>
          </a:xfrm>
          <a:prstGeom prst="rect">
            <a:avLst/>
          </a:prstGeom>
        </p:spPr>
      </p:pic>
      <p:sp>
        <p:nvSpPr>
          <p:cNvPr id="6" name="矩形 5"/>
          <p:cNvSpPr/>
          <p:nvPr/>
        </p:nvSpPr>
        <p:spPr>
          <a:xfrm>
            <a:off x="0" y="0"/>
            <a:ext cx="9144000" cy="843558"/>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5035500"/>
            <a:ext cx="9144000" cy="108000"/>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4283968" y="1759131"/>
            <a:ext cx="0" cy="2090058"/>
          </a:xfrm>
          <a:prstGeom prst="line">
            <a:avLst/>
          </a:prstGeom>
          <a:ln>
            <a:solidFill>
              <a:srgbClr val="0073B2"/>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8316416" y="181705"/>
            <a:ext cx="480146" cy="480146"/>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3175">
            <a:solidFill>
              <a:srgbClr val="0174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683568" y="37057"/>
            <a:ext cx="1981633" cy="769441"/>
          </a:xfrm>
          <a:prstGeom prst="rect">
            <a:avLst/>
          </a:prstGeom>
        </p:spPr>
        <p:txBody>
          <a:bodyPr wrap="none">
            <a:spAutoFit/>
          </a:bodyPr>
          <a:lstStyle/>
          <a:p>
            <a:r>
              <a:rPr lang="en-US" altLang="zh-CN" sz="4400" dirty="0">
                <a:solidFill>
                  <a:schemeClr val="bg1"/>
                </a:solidFill>
                <a:latin typeface="华康俪金黑W8(P)" pitchFamily="34" charset="-122"/>
                <a:ea typeface="华康俪金黑W8(P)" pitchFamily="34" charset="-122"/>
              </a:rPr>
              <a:t>4.</a:t>
            </a:r>
            <a:r>
              <a:rPr lang="zh-CN" altLang="en-US" sz="4400" dirty="0">
                <a:solidFill>
                  <a:schemeClr val="bg1"/>
                </a:solidFill>
                <a:latin typeface="华康俪金黑W8(P)" pitchFamily="34" charset="-122"/>
                <a:ea typeface="华康俪金黑W8(P)" pitchFamily="34" charset="-122"/>
              </a:rPr>
              <a:t>网络 </a:t>
            </a:r>
          </a:p>
        </p:txBody>
      </p:sp>
      <p:sp>
        <p:nvSpPr>
          <p:cNvPr id="11" name="等腰三角形 1"/>
          <p:cNvSpPr/>
          <p:nvPr/>
        </p:nvSpPr>
        <p:spPr>
          <a:xfrm>
            <a:off x="6173526" y="3219822"/>
            <a:ext cx="1494818" cy="1889492"/>
          </a:xfrm>
          <a:custGeom>
            <a:avLst/>
            <a:gdLst/>
            <a:ahLst/>
            <a:cxnLst/>
            <a:rect l="l" t="t" r="r" b="b"/>
            <a:pathLst>
              <a:path w="2754963" h="3482350">
                <a:moveTo>
                  <a:pt x="1919671" y="1800200"/>
                </a:moveTo>
                <a:lnTo>
                  <a:pt x="2337317" y="1080120"/>
                </a:lnTo>
                <a:lnTo>
                  <a:pt x="2754963" y="1800200"/>
                </a:lnTo>
                <a:close/>
                <a:moveTo>
                  <a:pt x="1770813" y="3237241"/>
                </a:moveTo>
                <a:lnTo>
                  <a:pt x="2144886" y="2592288"/>
                </a:lnTo>
                <a:lnTo>
                  <a:pt x="1915137" y="2592288"/>
                </a:lnTo>
                <a:lnTo>
                  <a:pt x="2332783" y="1872208"/>
                </a:lnTo>
                <a:lnTo>
                  <a:pt x="2750429" y="2592288"/>
                </a:lnTo>
                <a:lnTo>
                  <a:pt x="2232033" y="2592288"/>
                </a:lnTo>
                <a:lnTo>
                  <a:pt x="2606105" y="3237241"/>
                </a:lnTo>
                <a:close/>
                <a:moveTo>
                  <a:pt x="1353167" y="720080"/>
                </a:moveTo>
                <a:lnTo>
                  <a:pt x="1770813" y="0"/>
                </a:lnTo>
                <a:lnTo>
                  <a:pt x="2188459" y="720080"/>
                </a:lnTo>
                <a:close/>
                <a:moveTo>
                  <a:pt x="1155756" y="2098708"/>
                </a:moveTo>
                <a:lnTo>
                  <a:pt x="1502025" y="1501692"/>
                </a:lnTo>
                <a:lnTo>
                  <a:pt x="1848294" y="2098708"/>
                </a:lnTo>
                <a:close/>
                <a:moveTo>
                  <a:pt x="0" y="3482350"/>
                </a:moveTo>
                <a:lnTo>
                  <a:pt x="604283" y="2440482"/>
                </a:lnTo>
                <a:lnTo>
                  <a:pt x="808372" y="2792359"/>
                </a:lnTo>
                <a:lnTo>
                  <a:pt x="1005461" y="2452550"/>
                </a:lnTo>
                <a:lnTo>
                  <a:pt x="1300603" y="2961416"/>
                </a:lnTo>
                <a:lnTo>
                  <a:pt x="906425" y="2961416"/>
                </a:lnTo>
                <a:lnTo>
                  <a:pt x="1208566" y="3482350"/>
                </a:lnTo>
                <a:close/>
              </a:path>
            </a:pathLst>
          </a:custGeom>
          <a:solidFill>
            <a:srgbClr val="0073B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等腰三角形 1"/>
          <p:cNvSpPr/>
          <p:nvPr/>
        </p:nvSpPr>
        <p:spPr>
          <a:xfrm rot="5400000">
            <a:off x="363694" y="2024843"/>
            <a:ext cx="2754963" cy="3482350"/>
          </a:xfrm>
          <a:custGeom>
            <a:avLst/>
            <a:gdLst/>
            <a:ahLst/>
            <a:cxnLst/>
            <a:rect l="l" t="t" r="r" b="b"/>
            <a:pathLst>
              <a:path w="2754963" h="3482350">
                <a:moveTo>
                  <a:pt x="1919671" y="1800200"/>
                </a:moveTo>
                <a:lnTo>
                  <a:pt x="2337317" y="1080120"/>
                </a:lnTo>
                <a:lnTo>
                  <a:pt x="2754963" y="1800200"/>
                </a:lnTo>
                <a:close/>
                <a:moveTo>
                  <a:pt x="1770813" y="3237241"/>
                </a:moveTo>
                <a:lnTo>
                  <a:pt x="2144886" y="2592288"/>
                </a:lnTo>
                <a:lnTo>
                  <a:pt x="1915137" y="2592288"/>
                </a:lnTo>
                <a:lnTo>
                  <a:pt x="2332783" y="1872208"/>
                </a:lnTo>
                <a:lnTo>
                  <a:pt x="2750429" y="2592288"/>
                </a:lnTo>
                <a:lnTo>
                  <a:pt x="2232033" y="2592288"/>
                </a:lnTo>
                <a:lnTo>
                  <a:pt x="2606105" y="3237241"/>
                </a:lnTo>
                <a:close/>
                <a:moveTo>
                  <a:pt x="1353167" y="720080"/>
                </a:moveTo>
                <a:lnTo>
                  <a:pt x="1770813" y="0"/>
                </a:lnTo>
                <a:lnTo>
                  <a:pt x="2188459" y="720080"/>
                </a:lnTo>
                <a:close/>
                <a:moveTo>
                  <a:pt x="1155756" y="2098708"/>
                </a:moveTo>
                <a:lnTo>
                  <a:pt x="1502025" y="1501692"/>
                </a:lnTo>
                <a:lnTo>
                  <a:pt x="1848294" y="2098708"/>
                </a:lnTo>
                <a:close/>
                <a:moveTo>
                  <a:pt x="0" y="3482350"/>
                </a:moveTo>
                <a:lnTo>
                  <a:pt x="604283" y="2440482"/>
                </a:lnTo>
                <a:lnTo>
                  <a:pt x="808372" y="2792359"/>
                </a:lnTo>
                <a:lnTo>
                  <a:pt x="1005461" y="2452550"/>
                </a:lnTo>
                <a:lnTo>
                  <a:pt x="1300603" y="2961416"/>
                </a:lnTo>
                <a:lnTo>
                  <a:pt x="906425" y="2961416"/>
                </a:lnTo>
                <a:lnTo>
                  <a:pt x="1208566" y="3482350"/>
                </a:lnTo>
                <a:close/>
              </a:path>
            </a:pathLst>
          </a:custGeom>
          <a:solidFill>
            <a:srgbClr val="0073B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319587" y="1631685"/>
            <a:ext cx="4572000" cy="2286780"/>
          </a:xfrm>
          <a:prstGeom prst="rect">
            <a:avLst/>
          </a:prstGeom>
        </p:spPr>
        <p:txBody>
          <a:bodyPr wrap="square">
            <a:spAutoFit/>
          </a:bodyPr>
          <a:lstStyle/>
          <a:p>
            <a:pPr>
              <a:lnSpc>
                <a:spcPct val="120000"/>
              </a:lnSpc>
              <a:spcAft>
                <a:spcPts val="1500"/>
              </a:spcAft>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如果不是数千，我们每天也要接触到比我们曾祖父母那代多几百倍的信息。</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20000"/>
              </a:lnSpc>
              <a:spcAft>
                <a:spcPts val="1500"/>
              </a:spcAft>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能够评估这些信息，</a:t>
            </a:r>
            <a:r>
              <a:rPr lang="zh-CN" altLang="en-US" sz="1400" b="1" dirty="0">
                <a:solidFill>
                  <a:srgbClr val="0174AB"/>
                </a:solidFill>
                <a:latin typeface="微软雅黑" panose="020B0503020204020204" pitchFamily="34" charset="-122"/>
                <a:ea typeface="微软雅黑" panose="020B0503020204020204" pitchFamily="34" charset="-122"/>
              </a:rPr>
              <a:t>从琐碎中排序具有潜在价值的信息，分析其相关性和意义</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，并且将其与其他信息联系起来是非常重要的。</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20000"/>
              </a:lnSpc>
              <a:spcAft>
                <a:spcPts val="1500"/>
              </a:spcAft>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这些日子，良好的批判性思维技能能立刻将你从众人之中分离出来。</a:t>
            </a:r>
          </a:p>
        </p:txBody>
      </p:sp>
      <p:sp>
        <p:nvSpPr>
          <p:cNvPr id="6" name="矩形 5"/>
          <p:cNvSpPr/>
          <p:nvPr/>
        </p:nvSpPr>
        <p:spPr>
          <a:xfrm>
            <a:off x="0" y="0"/>
            <a:ext cx="9144000" cy="843558"/>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5035500"/>
            <a:ext cx="9144000" cy="108000"/>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4283968" y="1759131"/>
            <a:ext cx="0" cy="2090058"/>
          </a:xfrm>
          <a:prstGeom prst="line">
            <a:avLst/>
          </a:prstGeom>
          <a:ln>
            <a:solidFill>
              <a:srgbClr val="0073B2"/>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8316416" y="181705"/>
            <a:ext cx="480146" cy="480146"/>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3175">
            <a:solidFill>
              <a:srgbClr val="0174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683568" y="37057"/>
            <a:ext cx="3674404" cy="769441"/>
          </a:xfrm>
          <a:prstGeom prst="rect">
            <a:avLst/>
          </a:prstGeom>
        </p:spPr>
        <p:txBody>
          <a:bodyPr wrap="none">
            <a:spAutoFit/>
          </a:bodyPr>
          <a:lstStyle/>
          <a:p>
            <a:r>
              <a:rPr lang="en-US" altLang="zh-CN" sz="4400" dirty="0">
                <a:solidFill>
                  <a:schemeClr val="bg1"/>
                </a:solidFill>
                <a:latin typeface="华康俪金黑W8(P)" pitchFamily="34" charset="-122"/>
                <a:ea typeface="华康俪金黑W8(P)" pitchFamily="34" charset="-122"/>
              </a:rPr>
              <a:t>5.</a:t>
            </a:r>
            <a:r>
              <a:rPr lang="zh-CN" altLang="en-US" sz="4400" dirty="0">
                <a:solidFill>
                  <a:schemeClr val="bg1"/>
                </a:solidFill>
                <a:latin typeface="华康俪金黑W8(P)" pitchFamily="34" charset="-122"/>
                <a:ea typeface="华康俪金黑W8(P)" pitchFamily="34" charset="-122"/>
              </a:rPr>
              <a:t>批判性思维 </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758" y="1122881"/>
            <a:ext cx="3048006" cy="31303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319587" y="1880420"/>
            <a:ext cx="4572000" cy="1555426"/>
          </a:xfrm>
          <a:prstGeom prst="rect">
            <a:avLst/>
          </a:prstGeom>
        </p:spPr>
        <p:txBody>
          <a:bodyPr wrap="square">
            <a:spAutoFit/>
          </a:bodyPr>
          <a:lstStyle/>
          <a:p>
            <a:pPr>
              <a:lnSpc>
                <a:spcPct val="120000"/>
              </a:lnSpc>
              <a:spcAft>
                <a:spcPts val="1500"/>
              </a:spcAft>
            </a:pPr>
            <a:r>
              <a:rPr lang="zh-CN" altLang="en-US" sz="1400" b="1" dirty="0">
                <a:solidFill>
                  <a:srgbClr val="0174AB"/>
                </a:solidFill>
                <a:latin typeface="微软雅黑" panose="020B0503020204020204" pitchFamily="34" charset="-122"/>
                <a:ea typeface="微软雅黑" panose="020B0503020204020204" pitchFamily="34" charset="-122"/>
              </a:rPr>
              <a:t>决策是指根据可知信息资料知道要做什么</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，有效的决策是一座从分析通往行动的桥梁。</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20000"/>
              </a:lnSpc>
              <a:spcAft>
                <a:spcPts val="1500"/>
              </a:spcAft>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不是关键的决策可能是危险的，同样过分分析或者在做出决定前等待更多信息也可能是危险的。可以当场并迅速有效的作出反应是区分实施者和需求者的能力。</a:t>
            </a:r>
          </a:p>
        </p:txBody>
      </p:sp>
      <p:sp>
        <p:nvSpPr>
          <p:cNvPr id="6" name="矩形 5"/>
          <p:cNvSpPr/>
          <p:nvPr/>
        </p:nvSpPr>
        <p:spPr>
          <a:xfrm>
            <a:off x="0" y="0"/>
            <a:ext cx="9144000" cy="843558"/>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5035500"/>
            <a:ext cx="9144000" cy="108000"/>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4283968" y="1994263"/>
            <a:ext cx="0" cy="1375954"/>
          </a:xfrm>
          <a:prstGeom prst="line">
            <a:avLst/>
          </a:prstGeom>
          <a:ln>
            <a:solidFill>
              <a:srgbClr val="0073B2"/>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8316416" y="181705"/>
            <a:ext cx="480146" cy="480146"/>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3175">
            <a:solidFill>
              <a:srgbClr val="0174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683568" y="37057"/>
            <a:ext cx="2545890" cy="769441"/>
          </a:xfrm>
          <a:prstGeom prst="rect">
            <a:avLst/>
          </a:prstGeom>
        </p:spPr>
        <p:txBody>
          <a:bodyPr wrap="none">
            <a:spAutoFit/>
          </a:bodyPr>
          <a:lstStyle/>
          <a:p>
            <a:r>
              <a:rPr lang="en-US" altLang="zh-CN" sz="4400" dirty="0">
                <a:solidFill>
                  <a:schemeClr val="bg1"/>
                </a:solidFill>
                <a:latin typeface="华康俪金黑W8(P)" pitchFamily="34" charset="-122"/>
                <a:ea typeface="华康俪金黑W8(P)" pitchFamily="34" charset="-122"/>
              </a:rPr>
              <a:t>6.</a:t>
            </a:r>
            <a:r>
              <a:rPr lang="zh-CN" altLang="en-US" sz="4400" dirty="0">
                <a:solidFill>
                  <a:schemeClr val="bg1"/>
                </a:solidFill>
                <a:latin typeface="华康俪金黑W8(P)" pitchFamily="34" charset="-122"/>
                <a:ea typeface="华康俪金黑W8(P)" pitchFamily="34" charset="-122"/>
              </a:rPr>
              <a:t>决策力 </a:t>
            </a: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880420"/>
            <a:ext cx="3632200" cy="1780928"/>
          </a:xfrm>
          <a:prstGeom prst="rect">
            <a:avLst/>
          </a:prstGeom>
        </p:spPr>
      </p:pic>
      <p:sp>
        <p:nvSpPr>
          <p:cNvPr id="13" name="等腰三角形 1"/>
          <p:cNvSpPr/>
          <p:nvPr/>
        </p:nvSpPr>
        <p:spPr>
          <a:xfrm rot="10800000">
            <a:off x="5534286" y="1321425"/>
            <a:ext cx="2754963" cy="3482350"/>
          </a:xfrm>
          <a:custGeom>
            <a:avLst/>
            <a:gdLst/>
            <a:ahLst/>
            <a:cxnLst/>
            <a:rect l="l" t="t" r="r" b="b"/>
            <a:pathLst>
              <a:path w="2754963" h="3482350">
                <a:moveTo>
                  <a:pt x="1919671" y="1800200"/>
                </a:moveTo>
                <a:lnTo>
                  <a:pt x="2337317" y="1080120"/>
                </a:lnTo>
                <a:lnTo>
                  <a:pt x="2754963" y="1800200"/>
                </a:lnTo>
                <a:close/>
                <a:moveTo>
                  <a:pt x="1770813" y="3237241"/>
                </a:moveTo>
                <a:lnTo>
                  <a:pt x="2144886" y="2592288"/>
                </a:lnTo>
                <a:lnTo>
                  <a:pt x="1915137" y="2592288"/>
                </a:lnTo>
                <a:lnTo>
                  <a:pt x="2332783" y="1872208"/>
                </a:lnTo>
                <a:lnTo>
                  <a:pt x="2750429" y="2592288"/>
                </a:lnTo>
                <a:lnTo>
                  <a:pt x="2232033" y="2592288"/>
                </a:lnTo>
                <a:lnTo>
                  <a:pt x="2606105" y="3237241"/>
                </a:lnTo>
                <a:close/>
                <a:moveTo>
                  <a:pt x="1353167" y="720080"/>
                </a:moveTo>
                <a:lnTo>
                  <a:pt x="1770813" y="0"/>
                </a:lnTo>
                <a:lnTo>
                  <a:pt x="2188459" y="720080"/>
                </a:lnTo>
                <a:close/>
                <a:moveTo>
                  <a:pt x="1155756" y="2098708"/>
                </a:moveTo>
                <a:lnTo>
                  <a:pt x="1502025" y="1501692"/>
                </a:lnTo>
                <a:lnTo>
                  <a:pt x="1848294" y="2098708"/>
                </a:lnTo>
                <a:close/>
                <a:moveTo>
                  <a:pt x="0" y="3482350"/>
                </a:moveTo>
                <a:lnTo>
                  <a:pt x="604283" y="2440482"/>
                </a:lnTo>
                <a:lnTo>
                  <a:pt x="808372" y="2792359"/>
                </a:lnTo>
                <a:lnTo>
                  <a:pt x="1005461" y="2452550"/>
                </a:lnTo>
                <a:lnTo>
                  <a:pt x="1300603" y="2961416"/>
                </a:lnTo>
                <a:lnTo>
                  <a:pt x="906425" y="2961416"/>
                </a:lnTo>
                <a:lnTo>
                  <a:pt x="1208566" y="3482350"/>
                </a:lnTo>
                <a:close/>
              </a:path>
            </a:pathLst>
          </a:custGeom>
          <a:solidFill>
            <a:srgbClr val="0073B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
          <p:cNvSpPr/>
          <p:nvPr/>
        </p:nvSpPr>
        <p:spPr>
          <a:xfrm rot="5400000">
            <a:off x="172037" y="3614287"/>
            <a:ext cx="1303176" cy="1647250"/>
          </a:xfrm>
          <a:custGeom>
            <a:avLst/>
            <a:gdLst/>
            <a:ahLst/>
            <a:cxnLst/>
            <a:rect l="l" t="t" r="r" b="b"/>
            <a:pathLst>
              <a:path w="2754963" h="3482350">
                <a:moveTo>
                  <a:pt x="1919671" y="1800200"/>
                </a:moveTo>
                <a:lnTo>
                  <a:pt x="2337317" y="1080120"/>
                </a:lnTo>
                <a:lnTo>
                  <a:pt x="2754963" y="1800200"/>
                </a:lnTo>
                <a:close/>
                <a:moveTo>
                  <a:pt x="1770813" y="3237241"/>
                </a:moveTo>
                <a:lnTo>
                  <a:pt x="2144886" y="2592288"/>
                </a:lnTo>
                <a:lnTo>
                  <a:pt x="1915137" y="2592288"/>
                </a:lnTo>
                <a:lnTo>
                  <a:pt x="2332783" y="1872208"/>
                </a:lnTo>
                <a:lnTo>
                  <a:pt x="2750429" y="2592288"/>
                </a:lnTo>
                <a:lnTo>
                  <a:pt x="2232033" y="2592288"/>
                </a:lnTo>
                <a:lnTo>
                  <a:pt x="2606105" y="3237241"/>
                </a:lnTo>
                <a:close/>
                <a:moveTo>
                  <a:pt x="1353167" y="720080"/>
                </a:moveTo>
                <a:lnTo>
                  <a:pt x="1770813" y="0"/>
                </a:lnTo>
                <a:lnTo>
                  <a:pt x="2188459" y="720080"/>
                </a:lnTo>
                <a:close/>
                <a:moveTo>
                  <a:pt x="1155756" y="2098708"/>
                </a:moveTo>
                <a:lnTo>
                  <a:pt x="1502025" y="1501692"/>
                </a:lnTo>
                <a:lnTo>
                  <a:pt x="1848294" y="2098708"/>
                </a:lnTo>
                <a:close/>
                <a:moveTo>
                  <a:pt x="0" y="3482350"/>
                </a:moveTo>
                <a:lnTo>
                  <a:pt x="604283" y="2440482"/>
                </a:lnTo>
                <a:lnTo>
                  <a:pt x="808372" y="2792359"/>
                </a:lnTo>
                <a:lnTo>
                  <a:pt x="1005461" y="2452550"/>
                </a:lnTo>
                <a:lnTo>
                  <a:pt x="1300603" y="2961416"/>
                </a:lnTo>
                <a:lnTo>
                  <a:pt x="906425" y="2961416"/>
                </a:lnTo>
                <a:lnTo>
                  <a:pt x="1208566" y="3482350"/>
                </a:lnTo>
                <a:close/>
              </a:path>
            </a:pathLst>
          </a:custGeom>
          <a:solidFill>
            <a:srgbClr val="0073B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等腰三角形 1"/>
          <p:cNvSpPr/>
          <p:nvPr/>
        </p:nvSpPr>
        <p:spPr>
          <a:xfrm rot="5400000">
            <a:off x="4647662" y="1127937"/>
            <a:ext cx="2754963" cy="3482350"/>
          </a:xfrm>
          <a:custGeom>
            <a:avLst/>
            <a:gdLst/>
            <a:ahLst/>
            <a:cxnLst/>
            <a:rect l="l" t="t" r="r" b="b"/>
            <a:pathLst>
              <a:path w="2754963" h="3482350">
                <a:moveTo>
                  <a:pt x="1919671" y="1800200"/>
                </a:moveTo>
                <a:lnTo>
                  <a:pt x="2337317" y="1080120"/>
                </a:lnTo>
                <a:lnTo>
                  <a:pt x="2754963" y="1800200"/>
                </a:lnTo>
                <a:close/>
                <a:moveTo>
                  <a:pt x="1770813" y="3237241"/>
                </a:moveTo>
                <a:lnTo>
                  <a:pt x="2144886" y="2592288"/>
                </a:lnTo>
                <a:lnTo>
                  <a:pt x="1915137" y="2592288"/>
                </a:lnTo>
                <a:lnTo>
                  <a:pt x="2332783" y="1872208"/>
                </a:lnTo>
                <a:lnTo>
                  <a:pt x="2750429" y="2592288"/>
                </a:lnTo>
                <a:lnTo>
                  <a:pt x="2232033" y="2592288"/>
                </a:lnTo>
                <a:lnTo>
                  <a:pt x="2606105" y="3237241"/>
                </a:lnTo>
                <a:close/>
                <a:moveTo>
                  <a:pt x="1353167" y="720080"/>
                </a:moveTo>
                <a:lnTo>
                  <a:pt x="1770813" y="0"/>
                </a:lnTo>
                <a:lnTo>
                  <a:pt x="2188459" y="720080"/>
                </a:lnTo>
                <a:close/>
                <a:moveTo>
                  <a:pt x="1155756" y="2098708"/>
                </a:moveTo>
                <a:lnTo>
                  <a:pt x="1502025" y="1501692"/>
                </a:lnTo>
                <a:lnTo>
                  <a:pt x="1848294" y="2098708"/>
                </a:lnTo>
                <a:close/>
                <a:moveTo>
                  <a:pt x="0" y="3482350"/>
                </a:moveTo>
                <a:lnTo>
                  <a:pt x="604283" y="2440482"/>
                </a:lnTo>
                <a:lnTo>
                  <a:pt x="808372" y="2792359"/>
                </a:lnTo>
                <a:lnTo>
                  <a:pt x="1005461" y="2452550"/>
                </a:lnTo>
                <a:lnTo>
                  <a:pt x="1300603" y="2961416"/>
                </a:lnTo>
                <a:lnTo>
                  <a:pt x="906425" y="2961416"/>
                </a:lnTo>
                <a:lnTo>
                  <a:pt x="1208566" y="3482350"/>
                </a:lnTo>
                <a:close/>
              </a:path>
            </a:pathLst>
          </a:custGeom>
          <a:solidFill>
            <a:srgbClr val="0073B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319587" y="1765904"/>
            <a:ext cx="4572000" cy="1835887"/>
          </a:xfrm>
          <a:prstGeom prst="rect">
            <a:avLst/>
          </a:prstGeom>
        </p:spPr>
        <p:txBody>
          <a:bodyPr wrap="square">
            <a:spAutoFit/>
          </a:bodyPr>
          <a:lstStyle/>
          <a:p>
            <a:pPr>
              <a:lnSpc>
                <a:spcPct val="120000"/>
              </a:lnSpc>
              <a:spcAft>
                <a:spcPts val="1500"/>
              </a:spcAft>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你没有必要会能够整合多项式而取得成功。然而，在头脑中</a:t>
            </a:r>
            <a:r>
              <a:rPr lang="zh-CN" altLang="en-US" sz="1400" b="1" dirty="0">
                <a:solidFill>
                  <a:srgbClr val="0073B2"/>
                </a:solidFill>
                <a:latin typeface="微软雅黑" panose="020B0503020204020204" pitchFamily="34" charset="-122"/>
                <a:ea typeface="微软雅黑" panose="020B0503020204020204" pitchFamily="34" charset="-122"/>
              </a:rPr>
              <a:t>迅速分析数字并且做出大概但不失精准的估计</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的能力，以及了解像复合利率和基本统计这样的东西，能让你在人群中突引而出。</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20000"/>
              </a:lnSpc>
              <a:spcAft>
                <a:spcPts val="1500"/>
              </a:spcAft>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所有的这些技能将帮助您更有效地并且更迅速地分析数据，并在这个基础上做出更好的决策。</a:t>
            </a:r>
          </a:p>
        </p:txBody>
      </p:sp>
      <p:sp>
        <p:nvSpPr>
          <p:cNvPr id="6" name="矩形 5"/>
          <p:cNvSpPr/>
          <p:nvPr/>
        </p:nvSpPr>
        <p:spPr>
          <a:xfrm>
            <a:off x="0" y="0"/>
            <a:ext cx="9144000" cy="843558"/>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5035500"/>
            <a:ext cx="9144000" cy="108000"/>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4283968" y="1889760"/>
            <a:ext cx="0" cy="1637211"/>
          </a:xfrm>
          <a:prstGeom prst="line">
            <a:avLst/>
          </a:prstGeom>
          <a:ln>
            <a:solidFill>
              <a:srgbClr val="0073B2"/>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8316416" y="181705"/>
            <a:ext cx="480146" cy="480146"/>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3175">
            <a:solidFill>
              <a:srgbClr val="0174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683568" y="37057"/>
            <a:ext cx="1981633" cy="769441"/>
          </a:xfrm>
          <a:prstGeom prst="rect">
            <a:avLst/>
          </a:prstGeom>
        </p:spPr>
        <p:txBody>
          <a:bodyPr wrap="none">
            <a:spAutoFit/>
          </a:bodyPr>
          <a:lstStyle/>
          <a:p>
            <a:r>
              <a:rPr lang="en-US" altLang="zh-CN" sz="4400" dirty="0">
                <a:solidFill>
                  <a:schemeClr val="bg1"/>
                </a:solidFill>
                <a:latin typeface="华康俪金黑W8(P)" pitchFamily="34" charset="-122"/>
                <a:ea typeface="华康俪金黑W8(P)" pitchFamily="34" charset="-122"/>
              </a:rPr>
              <a:t>7.</a:t>
            </a:r>
            <a:r>
              <a:rPr lang="zh-CN" altLang="en-US" sz="4400" dirty="0">
                <a:solidFill>
                  <a:schemeClr val="bg1"/>
                </a:solidFill>
                <a:latin typeface="华康俪金黑W8(P)" pitchFamily="34" charset="-122"/>
                <a:ea typeface="华康俪金黑W8(P)" pitchFamily="34" charset="-122"/>
              </a:rPr>
              <a:t>数学 </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1563638"/>
            <a:ext cx="2656482" cy="24147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1028</Words>
  <Application>Microsoft Office PowerPoint</Application>
  <PresentationFormat>全屏显示(16:9)</PresentationFormat>
  <Paragraphs>40</Paragraphs>
  <Slides>13</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13</vt:i4>
      </vt:variant>
    </vt:vector>
  </HeadingPairs>
  <TitlesOfParts>
    <vt:vector size="19" baseType="lpstr">
      <vt:lpstr>微软雅黑</vt:lpstr>
      <vt:lpstr>Calibri</vt:lpstr>
      <vt:lpstr>Arial Black</vt:lpstr>
      <vt:lpstr>Arial</vt:lpstr>
      <vt:lpstr>华康俪金黑W8(P)</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99</cp:revision>
  <dcterms:created xsi:type="dcterms:W3CDTF">2015-01-21T01:03:00Z</dcterms:created>
  <dcterms:modified xsi:type="dcterms:W3CDTF">2021-01-05T11:57:12Z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