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63" r:id="rId5"/>
    <p:sldId id="265" r:id="rId6"/>
    <p:sldId id="266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8" r:id="rId18"/>
    <p:sldId id="276" r:id="rId19"/>
    <p:sldId id="277" r:id="rId20"/>
    <p:sldId id="260" r:id="rId21"/>
    <p:sldId id="278" r:id="rId22"/>
    <p:sldId id="279" r:id="rId23"/>
    <p:sldId id="280" r:id="rId24"/>
    <p:sldId id="262" r:id="rId25"/>
  </p:sldIdLst>
  <p:sldSz cx="12192000" cy="6858000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汉仪星宇体简" panose="02010600030101010101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46"/>
    <a:srgbClr val="588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5" autoAdjust="0"/>
    <p:restoredTop sz="89683" autoAdjust="0"/>
  </p:normalViewPr>
  <p:slideViewPr>
    <p:cSldViewPr snapToGrid="0">
      <p:cViewPr varScale="1">
        <p:scale>
          <a:sx n="102" d="100"/>
          <a:sy n="102" d="100"/>
        </p:scale>
        <p:origin x="9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222E4-635F-4AA3-9B6F-65B7AE82958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CBF4C-7567-47FF-9BD6-693C9894D5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B3E-A5CA-4378-AC58-9B10D2E86A4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C8CF-C39B-4C4F-B038-1DEF3C08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B3E-A5CA-4378-AC58-9B10D2E86A4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C8CF-C39B-4C4F-B038-1DEF3C08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B3E-A5CA-4378-AC58-9B10D2E86A4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C8CF-C39B-4C4F-B038-1DEF3C08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B3E-A5CA-4378-AC58-9B10D2E86A4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C8CF-C39B-4C4F-B038-1DEF3C08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B3E-A5CA-4378-AC58-9B10D2E86A4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C8CF-C39B-4C4F-B038-1DEF3C08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B3E-A5CA-4378-AC58-9B10D2E86A4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C8CF-C39B-4C4F-B038-1DEF3C08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B3E-A5CA-4378-AC58-9B10D2E86A4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C8CF-C39B-4C4F-B038-1DEF3C08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B3E-A5CA-4378-AC58-9B10D2E86A4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C8CF-C39B-4C4F-B038-1DEF3C08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B3E-A5CA-4378-AC58-9B10D2E86A4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C8CF-C39B-4C4F-B038-1DEF3C08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B3E-A5CA-4378-AC58-9B10D2E86A4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C8CF-C39B-4C4F-B038-1DEF3C08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B3E-A5CA-4378-AC58-9B10D2E86A4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C8CF-C39B-4C4F-B038-1DEF3C08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4CB3E-A5CA-4378-AC58-9B10D2E86A4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8C8CF-C39B-4C4F-B038-1DEF3C08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73194" y="918594"/>
            <a:ext cx="4808806" cy="48088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277367" y="4109225"/>
            <a:ext cx="4269162" cy="2039668"/>
          </a:xfrm>
          <a:prstGeom prst="rect">
            <a:avLst/>
          </a:prstGeom>
        </p:spPr>
      </p:pic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9506" y="2086998"/>
            <a:ext cx="88767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solidFill>
                  <a:srgbClr val="013B46"/>
                </a:solidFill>
                <a:latin typeface="汉仪星宇体简" panose="00020600040101010101" pitchFamily="18" charset="-122"/>
                <a:ea typeface="汉仪星宇体简" panose="00020600040101010101" pitchFamily="18" charset="-122"/>
                <a:cs typeface="+mn-ea"/>
                <a:sym typeface="+mn-lt"/>
              </a:rPr>
              <a:t>诗经两首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2948076" y="4444336"/>
            <a:ext cx="2169207" cy="342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blipFill>
                  <a:blip r:embed="rId4"/>
                  <a:stretch>
                    <a:fillRect/>
                  </a:stretch>
                </a:blipFill>
              </a:rPr>
              <a:t>讲师：</a:t>
            </a:r>
            <a:r>
              <a:rPr lang="en-US" altLang="zh-CN">
                <a:blipFill>
                  <a:blip r:embed="rId4"/>
                  <a:stretch>
                    <a:fillRect/>
                  </a:stretch>
                </a:blipFill>
              </a:rPr>
              <a:t>xiazaii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11570" y="2033996"/>
            <a:ext cx="4556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400" dirty="0">
                <a:solidFill>
                  <a:srgbClr val="013B46"/>
                </a:solidFill>
                <a:latin typeface="汉仪星宇体简" panose="00020600040101010101" pitchFamily="18" charset="-122"/>
                <a:ea typeface="汉仪星宇体简" panose="00020600040101010101" pitchFamily="18" charset="-122"/>
                <a:cs typeface="+mn-ea"/>
                <a:sym typeface="+mn-lt"/>
              </a:rPr>
              <a:t>之静女</a:t>
            </a:r>
            <a:endParaRPr lang="en-US" altLang="zh-CN" sz="4400" dirty="0">
              <a:solidFill>
                <a:srgbClr val="013B46"/>
              </a:solidFill>
              <a:latin typeface="汉仪星宇体简" panose="00020600040101010101" pitchFamily="18" charset="-122"/>
              <a:ea typeface="汉仪星宇体简" panose="00020600040101010101" pitchFamily="18" charset="-122"/>
              <a:cs typeface="+mn-ea"/>
              <a:sym typeface="+mn-lt"/>
            </a:endParaRPr>
          </a:p>
          <a:p>
            <a:pPr algn="r"/>
            <a:r>
              <a:rPr lang="zh-CN" altLang="en-US" sz="4400" dirty="0">
                <a:solidFill>
                  <a:srgbClr val="013B46"/>
                </a:solidFill>
                <a:latin typeface="汉仪星宇体简" panose="00020600040101010101" pitchFamily="18" charset="-122"/>
                <a:ea typeface="汉仪星宇体简" panose="00020600040101010101" pitchFamily="18" charset="-122"/>
                <a:cs typeface="+mn-ea"/>
                <a:sym typeface="+mn-lt"/>
              </a:rPr>
              <a:t>采薇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69145" y="2294346"/>
            <a:ext cx="99880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⑼牧：野外。归：借作“馈”，赠。荑（</a:t>
            </a:r>
            <a:r>
              <a:rPr lang="en-US" altLang="zh-CN" sz="2400" dirty="0" err="1">
                <a:solidFill>
                  <a:srgbClr val="013B46"/>
                </a:solidFill>
              </a:rPr>
              <a:t>tí</a:t>
            </a:r>
            <a:r>
              <a:rPr lang="zh-CN" altLang="en-US" sz="2400" dirty="0">
                <a:solidFill>
                  <a:srgbClr val="013B46"/>
                </a:solidFill>
              </a:rPr>
              <a:t>）：白茅，茅之始生也。象征婚媾。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⑽洵美且异：确实美得特别。洵：实在，诚然。异：特殊。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⑾匪：非。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⑿贻：赠与。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01968" y="2050841"/>
            <a:ext cx="99880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1</a:t>
            </a:r>
            <a:r>
              <a:rPr lang="zh-CN" altLang="en-US" sz="2400" dirty="0">
                <a:solidFill>
                  <a:srgbClr val="013B46"/>
                </a:solidFill>
              </a:rPr>
              <a:t>）薇：豆科植物，今俗名称大巢菜，可食用。一说指野生的豌豆苗。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2</a:t>
            </a:r>
            <a:r>
              <a:rPr lang="zh-CN" altLang="en-US" sz="2400" dirty="0">
                <a:solidFill>
                  <a:srgbClr val="013B46"/>
                </a:solidFill>
              </a:rPr>
              <a:t>）作：生出，冒出地面，新长出来。止：语助词。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3</a:t>
            </a:r>
            <a:r>
              <a:rPr lang="zh-CN" altLang="en-US" sz="2400" dirty="0">
                <a:solidFill>
                  <a:srgbClr val="013B46"/>
                </a:solidFill>
              </a:rPr>
              <a:t>）曰：说，或谓乃语助词，无义。归：回家。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4</a:t>
            </a:r>
            <a:r>
              <a:rPr lang="zh-CN" altLang="en-US" sz="2400" dirty="0">
                <a:solidFill>
                  <a:srgbClr val="013B46"/>
                </a:solidFill>
              </a:rPr>
              <a:t>）莫：“暮”的本字。岁暮，一年将尽之时。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5</a:t>
            </a:r>
            <a:r>
              <a:rPr lang="zh-CN" altLang="en-US" sz="2400" dirty="0">
                <a:solidFill>
                  <a:srgbClr val="013B46"/>
                </a:solidFill>
              </a:rPr>
              <a:t>）靡：无。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01968" y="1473945"/>
            <a:ext cx="9988061" cy="391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6</a:t>
            </a:r>
            <a:r>
              <a:rPr lang="zh-CN" altLang="en-US" sz="2400" dirty="0">
                <a:solidFill>
                  <a:srgbClr val="013B46"/>
                </a:solidFill>
              </a:rPr>
              <a:t>）玁狁（</a:t>
            </a:r>
            <a:r>
              <a:rPr lang="en-US" altLang="zh-CN" sz="2400" dirty="0" err="1">
                <a:solidFill>
                  <a:srgbClr val="013B46"/>
                </a:solidFill>
              </a:rPr>
              <a:t>xiǎnyǔn</a:t>
            </a:r>
            <a:r>
              <a:rPr lang="zh-CN" altLang="en-US" sz="2400" dirty="0">
                <a:solidFill>
                  <a:srgbClr val="013B46"/>
                </a:solidFill>
              </a:rPr>
              <a:t>）：亦作“猃狁”。北方少数民族，到春秋时代称为狄，战国、秦、汉称匈奴。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7</a:t>
            </a:r>
            <a:r>
              <a:rPr lang="zh-CN" altLang="en-US" sz="2400" dirty="0">
                <a:solidFill>
                  <a:srgbClr val="013B46"/>
                </a:solidFill>
              </a:rPr>
              <a:t>）不遑：没空。遑，闲暇。启：跪坐。居：安居。一说启是跪，居是坐，启居指休整。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8</a:t>
            </a:r>
            <a:r>
              <a:rPr lang="zh-CN" altLang="en-US" sz="2400" dirty="0">
                <a:solidFill>
                  <a:srgbClr val="013B46"/>
                </a:solidFill>
              </a:rPr>
              <a:t>）柔：柔弱，柔嫩。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9</a:t>
            </a:r>
            <a:r>
              <a:rPr lang="zh-CN" altLang="en-US" sz="2400" dirty="0">
                <a:solidFill>
                  <a:srgbClr val="013B46"/>
                </a:solidFill>
              </a:rPr>
              <a:t>）烈烈：火势很大的样子，此处形容忧心如焚。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10</a:t>
            </a:r>
            <a:r>
              <a:rPr lang="zh-CN" altLang="en-US" sz="2400" dirty="0">
                <a:solidFill>
                  <a:srgbClr val="013B46"/>
                </a:solidFill>
              </a:rPr>
              <a:t>）载：语助词，又。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01968" y="1803946"/>
            <a:ext cx="9988061" cy="335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11</a:t>
            </a:r>
            <a:r>
              <a:rPr lang="zh-CN" altLang="en-US" sz="2400" dirty="0">
                <a:solidFill>
                  <a:srgbClr val="013B46"/>
                </a:solidFill>
              </a:rPr>
              <a:t>）戍：驻守。定：安定。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12</a:t>
            </a:r>
            <a:r>
              <a:rPr lang="zh-CN" altLang="en-US" sz="2400" dirty="0">
                <a:solidFill>
                  <a:srgbClr val="013B46"/>
                </a:solidFill>
              </a:rPr>
              <a:t>）靡使：没有捎信的人。使，传达消息的人。归聘：带回问候。聘，探问。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13</a:t>
            </a:r>
            <a:r>
              <a:rPr lang="zh-CN" altLang="en-US" sz="2400" dirty="0">
                <a:solidFill>
                  <a:srgbClr val="013B46"/>
                </a:solidFill>
              </a:rPr>
              <a:t>）刚：指薇菜由嫩而老，变得粗硬。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14</a:t>
            </a:r>
            <a:r>
              <a:rPr lang="zh-CN" altLang="en-US" sz="2400" dirty="0">
                <a:solidFill>
                  <a:srgbClr val="013B46"/>
                </a:solidFill>
              </a:rPr>
              <a:t>）阳：阳月，指夏历四月以后。一说指夏历十月。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15</a:t>
            </a:r>
            <a:r>
              <a:rPr lang="zh-CN" altLang="en-US" sz="2400" dirty="0">
                <a:solidFill>
                  <a:srgbClr val="013B46"/>
                </a:solidFill>
              </a:rPr>
              <a:t>）王事靡盬（</a:t>
            </a:r>
            <a:r>
              <a:rPr lang="en-US" altLang="zh-CN" sz="2400" dirty="0" err="1">
                <a:solidFill>
                  <a:srgbClr val="013B46"/>
                </a:solidFill>
              </a:rPr>
              <a:t>gǔ</a:t>
            </a:r>
            <a:r>
              <a:rPr lang="zh-CN" altLang="en-US" sz="2400" dirty="0">
                <a:solidFill>
                  <a:srgbClr val="013B46"/>
                </a:solidFill>
              </a:rPr>
              <a:t>）：征役没有停止。王事，指征役。盬：休止。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01968" y="1588447"/>
            <a:ext cx="9988061" cy="335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16</a:t>
            </a:r>
            <a:r>
              <a:rPr lang="zh-CN" altLang="en-US" sz="2400" dirty="0">
                <a:solidFill>
                  <a:srgbClr val="013B46"/>
                </a:solidFill>
              </a:rPr>
              <a:t>）启处：与“启居”同义。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17</a:t>
            </a:r>
            <a:r>
              <a:rPr lang="zh-CN" altLang="en-US" sz="2400" dirty="0">
                <a:solidFill>
                  <a:srgbClr val="013B46"/>
                </a:solidFill>
              </a:rPr>
              <a:t>）孔疚：非常痛苦。孔，很。疚，痛苦。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18</a:t>
            </a:r>
            <a:r>
              <a:rPr lang="zh-CN" altLang="en-US" sz="2400" dirty="0">
                <a:solidFill>
                  <a:srgbClr val="013B46"/>
                </a:solidFill>
              </a:rPr>
              <a:t>）不来：不归。来，回家。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19</a:t>
            </a:r>
            <a:r>
              <a:rPr lang="zh-CN" altLang="en-US" sz="2400" dirty="0">
                <a:solidFill>
                  <a:srgbClr val="013B46"/>
                </a:solidFill>
              </a:rPr>
              <a:t>）尔：“薾”的假借字，花盛开貌。维何：是什么。维，语气助词。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20</a:t>
            </a:r>
            <a:r>
              <a:rPr lang="zh-CN" altLang="en-US" sz="2400" dirty="0">
                <a:solidFill>
                  <a:srgbClr val="013B46"/>
                </a:solidFill>
              </a:rPr>
              <a:t>）常：棠棣，即扶移，木名。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21</a:t>
            </a:r>
            <a:r>
              <a:rPr lang="zh-CN" altLang="en-US" sz="2400" dirty="0">
                <a:solidFill>
                  <a:srgbClr val="013B46"/>
                </a:solidFill>
              </a:rPr>
              <a:t>）路：同“辂”，高大的马车。斯：语助词，无实义。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01968" y="1196946"/>
            <a:ext cx="9988061" cy="446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28</a:t>
            </a:r>
            <a:r>
              <a:rPr lang="zh-CN" altLang="en-US" sz="2400" dirty="0">
                <a:solidFill>
                  <a:srgbClr val="013B46"/>
                </a:solidFill>
              </a:rPr>
              <a:t>）小人所腓：士兵以车为掩护。小人：指士卒。腓（</a:t>
            </a:r>
            <a:r>
              <a:rPr lang="en-US" altLang="zh-CN" sz="2400" dirty="0" err="1">
                <a:solidFill>
                  <a:srgbClr val="013B46"/>
                </a:solidFill>
              </a:rPr>
              <a:t>féi</a:t>
            </a:r>
            <a:r>
              <a:rPr lang="en-US" altLang="zh-CN" sz="2400" dirty="0">
                <a:solidFill>
                  <a:srgbClr val="013B46"/>
                </a:solidFill>
              </a:rPr>
              <a:t> </a:t>
            </a:r>
            <a:r>
              <a:rPr lang="zh-CN" altLang="en-US" sz="2400" dirty="0">
                <a:solidFill>
                  <a:srgbClr val="013B46"/>
                </a:solidFill>
              </a:rPr>
              <a:t>）：“庇”的假借，隐蔽。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29</a:t>
            </a:r>
            <a:r>
              <a:rPr lang="zh-CN" altLang="en-US" sz="2400" dirty="0">
                <a:solidFill>
                  <a:srgbClr val="013B46"/>
                </a:solidFill>
              </a:rPr>
              <a:t>）翼翼：行止整齐熟练貌。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30</a:t>
            </a:r>
            <a:r>
              <a:rPr lang="zh-CN" altLang="en-US" sz="2400" dirty="0">
                <a:solidFill>
                  <a:srgbClr val="013B46"/>
                </a:solidFill>
              </a:rPr>
              <a:t>）象弭：象牙镶饰的弓。鱼服：鱼皮制成的箭袋。服，“箙”的假借。此句形容装备精良。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31</a:t>
            </a:r>
            <a:r>
              <a:rPr lang="zh-CN" altLang="en-US" sz="2400" dirty="0">
                <a:solidFill>
                  <a:srgbClr val="013B46"/>
                </a:solidFill>
              </a:rPr>
              <a:t>）日戒：每日警备。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32</a:t>
            </a:r>
            <a:r>
              <a:rPr lang="zh-CN" altLang="en-US" sz="2400" dirty="0">
                <a:solidFill>
                  <a:srgbClr val="013B46"/>
                </a:solidFill>
              </a:rPr>
              <a:t>）孔棘：非常紧急。棘：同“急”。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33</a:t>
            </a:r>
            <a:r>
              <a:rPr lang="zh-CN" altLang="en-US" sz="2400" dirty="0">
                <a:solidFill>
                  <a:srgbClr val="013B46"/>
                </a:solidFill>
              </a:rPr>
              <a:t>）昔：过去，当初离家应征的时候。往：指当初从军。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01968" y="2304942"/>
            <a:ext cx="9988061" cy="224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34</a:t>
            </a:r>
            <a:r>
              <a:rPr lang="zh-CN" altLang="en-US" sz="2400" dirty="0">
                <a:solidFill>
                  <a:srgbClr val="013B46"/>
                </a:solidFill>
              </a:rPr>
              <a:t>）依依：柳枝随风飘拂貌。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35</a:t>
            </a:r>
            <a:r>
              <a:rPr lang="zh-CN" altLang="en-US" sz="2400" dirty="0">
                <a:solidFill>
                  <a:srgbClr val="013B46"/>
                </a:solidFill>
              </a:rPr>
              <a:t>）思：语助词。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36</a:t>
            </a:r>
            <a:r>
              <a:rPr lang="zh-CN" altLang="en-US" sz="2400" dirty="0">
                <a:solidFill>
                  <a:srgbClr val="013B46"/>
                </a:solidFill>
              </a:rPr>
              <a:t>）雨（</a:t>
            </a:r>
            <a:r>
              <a:rPr lang="en-US" altLang="zh-CN" sz="2400" dirty="0" err="1">
                <a:solidFill>
                  <a:srgbClr val="013B46"/>
                </a:solidFill>
              </a:rPr>
              <a:t>yù</a:t>
            </a:r>
            <a:r>
              <a:rPr lang="zh-CN" altLang="en-US" sz="2400" dirty="0">
                <a:solidFill>
                  <a:srgbClr val="013B46"/>
                </a:solidFill>
              </a:rPr>
              <a:t>）：作动词，下雪。霏霏：雪花纷飞貌。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（</a:t>
            </a:r>
            <a:r>
              <a:rPr lang="en-US" altLang="zh-CN" sz="2400" dirty="0">
                <a:solidFill>
                  <a:srgbClr val="013B46"/>
                </a:solidFill>
              </a:rPr>
              <a:t>37</a:t>
            </a:r>
            <a:r>
              <a:rPr lang="zh-CN" altLang="en-US" sz="2400" dirty="0">
                <a:solidFill>
                  <a:srgbClr val="013B46"/>
                </a:solidFill>
              </a:rPr>
              <a:t>）行道：归途。迟迟：步履缓慢貌。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73194" y="918594"/>
            <a:ext cx="4808806" cy="48088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277367" y="4109225"/>
            <a:ext cx="4269162" cy="2039668"/>
          </a:xfrm>
          <a:prstGeom prst="rect">
            <a:avLst/>
          </a:prstGeom>
        </p:spPr>
      </p:pic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9506" y="2086998"/>
            <a:ext cx="88767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600">
                <a:solidFill>
                  <a:srgbClr val="013B46"/>
                </a:solidFill>
                <a:latin typeface="汉仪星宇体简" panose="00020600040101010101" pitchFamily="18" charset="-122"/>
                <a:ea typeface="汉仪星宇体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创作背景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1347" y="2304942"/>
            <a:ext cx="9988061" cy="224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013B46"/>
                </a:solidFill>
              </a:rPr>
              <a:t>《</a:t>
            </a:r>
            <a:r>
              <a:rPr lang="zh-CN" altLang="en-US" sz="2400" dirty="0">
                <a:solidFill>
                  <a:srgbClr val="013B46"/>
                </a:solidFill>
              </a:rPr>
              <a:t>邶风</a:t>
            </a:r>
            <a:r>
              <a:rPr lang="en-US" altLang="zh-CN" sz="2400" dirty="0">
                <a:solidFill>
                  <a:srgbClr val="013B46"/>
                </a:solidFill>
              </a:rPr>
              <a:t>·</a:t>
            </a:r>
            <a:r>
              <a:rPr lang="zh-CN" altLang="en-US" sz="2400" dirty="0">
                <a:solidFill>
                  <a:srgbClr val="013B46"/>
                </a:solidFill>
              </a:rPr>
              <a:t>静女</a:t>
            </a:r>
            <a:r>
              <a:rPr lang="en-US" altLang="zh-CN" sz="2400" dirty="0">
                <a:solidFill>
                  <a:srgbClr val="013B46"/>
                </a:solidFill>
              </a:rPr>
              <a:t>》</a:t>
            </a:r>
            <a:r>
              <a:rPr lang="zh-CN" altLang="en-US" sz="2400" dirty="0">
                <a:solidFill>
                  <a:srgbClr val="013B46"/>
                </a:solidFill>
              </a:rPr>
              <a:t>是一首爱情诗。现代学者一般都认为此诗写的是男女青年的幽期密约。而旧时的各家之说，则有多解。最早</a:t>
            </a:r>
            <a:r>
              <a:rPr lang="en-US" altLang="zh-CN" sz="2400" dirty="0">
                <a:solidFill>
                  <a:srgbClr val="013B46"/>
                </a:solidFill>
              </a:rPr>
              <a:t>《</a:t>
            </a:r>
            <a:r>
              <a:rPr lang="zh-CN" altLang="en-US" sz="2400" dirty="0">
                <a:solidFill>
                  <a:srgbClr val="013B46"/>
                </a:solidFill>
              </a:rPr>
              <a:t>毛诗序</a:t>
            </a:r>
            <a:r>
              <a:rPr lang="en-US" altLang="zh-CN" sz="2400" dirty="0">
                <a:solidFill>
                  <a:srgbClr val="013B46"/>
                </a:solidFill>
              </a:rPr>
              <a:t>》</a:t>
            </a:r>
            <a:r>
              <a:rPr lang="zh-CN" altLang="en-US" sz="2400" dirty="0">
                <a:solidFill>
                  <a:srgbClr val="013B46"/>
                </a:solidFill>
              </a:rPr>
              <a:t>云：“</a:t>
            </a:r>
            <a:r>
              <a:rPr lang="en-US" altLang="zh-CN" sz="2400" dirty="0">
                <a:solidFill>
                  <a:srgbClr val="013B46"/>
                </a:solidFill>
              </a:rPr>
              <a:t>《</a:t>
            </a:r>
            <a:r>
              <a:rPr lang="zh-CN" altLang="en-US" sz="2400" dirty="0">
                <a:solidFill>
                  <a:srgbClr val="013B46"/>
                </a:solidFill>
              </a:rPr>
              <a:t>静女</a:t>
            </a:r>
            <a:r>
              <a:rPr lang="en-US" altLang="zh-CN" sz="2400" dirty="0">
                <a:solidFill>
                  <a:srgbClr val="013B46"/>
                </a:solidFill>
              </a:rPr>
              <a:t>》</a:t>
            </a:r>
            <a:r>
              <a:rPr lang="zh-CN" altLang="en-US" sz="2400" dirty="0">
                <a:solidFill>
                  <a:srgbClr val="013B46"/>
                </a:solidFill>
              </a:rPr>
              <a:t>，刺时也。卫君无道，夫人无德。”郑笺释云：“以君及夫人无道德，故陈静女遗我以彤管之法。德如是，可以易之，为人君之配。”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01968" y="1588447"/>
            <a:ext cx="9988061" cy="335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从</a:t>
            </a:r>
            <a:r>
              <a:rPr lang="en-US" altLang="zh-CN" sz="2400" dirty="0">
                <a:solidFill>
                  <a:srgbClr val="013B46"/>
                </a:solidFill>
              </a:rPr>
              <a:t>《</a:t>
            </a:r>
            <a:r>
              <a:rPr lang="zh-CN" altLang="en-US" sz="2400" dirty="0">
                <a:solidFill>
                  <a:srgbClr val="013B46"/>
                </a:solidFill>
              </a:rPr>
              <a:t>小雅</a:t>
            </a:r>
            <a:r>
              <a:rPr lang="en-US" altLang="zh-CN" sz="2400" dirty="0">
                <a:solidFill>
                  <a:srgbClr val="013B46"/>
                </a:solidFill>
              </a:rPr>
              <a:t>·</a:t>
            </a:r>
            <a:r>
              <a:rPr lang="zh-CN" altLang="en-US" sz="2400" dirty="0">
                <a:solidFill>
                  <a:srgbClr val="013B46"/>
                </a:solidFill>
              </a:rPr>
              <a:t>采薇</a:t>
            </a:r>
            <a:r>
              <a:rPr lang="en-US" altLang="zh-CN" sz="2400" dirty="0">
                <a:solidFill>
                  <a:srgbClr val="013B46"/>
                </a:solidFill>
              </a:rPr>
              <a:t>》</a:t>
            </a:r>
            <a:r>
              <a:rPr lang="zh-CN" altLang="en-US" sz="2400" dirty="0">
                <a:solidFill>
                  <a:srgbClr val="013B46"/>
                </a:solidFill>
              </a:rPr>
              <a:t>的内容看，当是将士戍役劳还时之作，作于西周时期。至于此诗的具体创作年代，有三种说法。一、</a:t>
            </a:r>
            <a:r>
              <a:rPr lang="en-US" altLang="zh-CN" sz="2400" dirty="0">
                <a:solidFill>
                  <a:srgbClr val="013B46"/>
                </a:solidFill>
              </a:rPr>
              <a:t>《</a:t>
            </a:r>
            <a:r>
              <a:rPr lang="zh-CN" altLang="en-US" sz="2400" dirty="0">
                <a:solidFill>
                  <a:srgbClr val="013B46"/>
                </a:solidFill>
              </a:rPr>
              <a:t>诗</a:t>
            </a:r>
            <a:r>
              <a:rPr lang="en-US" altLang="zh-CN" sz="2400" dirty="0">
                <a:solidFill>
                  <a:srgbClr val="013B46"/>
                </a:solidFill>
              </a:rPr>
              <a:t>》</a:t>
            </a:r>
            <a:r>
              <a:rPr lang="zh-CN" altLang="en-US" sz="2400" dirty="0">
                <a:solidFill>
                  <a:srgbClr val="013B46"/>
                </a:solidFill>
              </a:rPr>
              <a:t>毛序：“</a:t>
            </a:r>
            <a:r>
              <a:rPr lang="en-US" altLang="zh-CN" sz="2400" dirty="0">
                <a:solidFill>
                  <a:srgbClr val="013B46"/>
                </a:solidFill>
              </a:rPr>
              <a:t>《</a:t>
            </a:r>
            <a:r>
              <a:rPr lang="zh-CN" altLang="en-US" sz="2400" dirty="0">
                <a:solidFill>
                  <a:srgbClr val="013B46"/>
                </a:solidFill>
              </a:rPr>
              <a:t>采薇</a:t>
            </a:r>
            <a:r>
              <a:rPr lang="en-US" altLang="zh-CN" sz="2400" dirty="0">
                <a:solidFill>
                  <a:srgbClr val="013B46"/>
                </a:solidFill>
              </a:rPr>
              <a:t>》</a:t>
            </a:r>
            <a:r>
              <a:rPr lang="zh-CN" altLang="en-US" sz="2400" dirty="0">
                <a:solidFill>
                  <a:srgbClr val="013B46"/>
                </a:solidFill>
              </a:rPr>
              <a:t>，遣戍役也。文王之时，西有昆夷之患，北有玁狁之难。以天子之命，命将率遣戍役，以守卫中国。故歌</a:t>
            </a:r>
            <a:r>
              <a:rPr lang="en-US" altLang="zh-CN" sz="2400" dirty="0">
                <a:solidFill>
                  <a:srgbClr val="013B46"/>
                </a:solidFill>
              </a:rPr>
              <a:t>《</a:t>
            </a:r>
            <a:r>
              <a:rPr lang="zh-CN" altLang="en-US" sz="2400" dirty="0">
                <a:solidFill>
                  <a:srgbClr val="013B46"/>
                </a:solidFill>
              </a:rPr>
              <a:t>采薇</a:t>
            </a:r>
            <a:r>
              <a:rPr lang="en-US" altLang="zh-CN" sz="2400" dirty="0">
                <a:solidFill>
                  <a:srgbClr val="013B46"/>
                </a:solidFill>
              </a:rPr>
              <a:t>》</a:t>
            </a:r>
            <a:r>
              <a:rPr lang="zh-CN" altLang="en-US" sz="2400" dirty="0">
                <a:solidFill>
                  <a:srgbClr val="013B46"/>
                </a:solidFill>
              </a:rPr>
              <a:t>以遣之。”郑笺：“西伯以殷王之命，命其属为将，率将戍役，御西戎及北狄之乱，歌</a:t>
            </a:r>
            <a:r>
              <a:rPr lang="en-US" altLang="zh-CN" sz="2400" dirty="0">
                <a:solidFill>
                  <a:srgbClr val="013B46"/>
                </a:solidFill>
              </a:rPr>
              <a:t>《</a:t>
            </a:r>
            <a:r>
              <a:rPr lang="zh-CN" altLang="en-US" sz="2400" dirty="0">
                <a:solidFill>
                  <a:srgbClr val="013B46"/>
                </a:solidFill>
              </a:rPr>
              <a:t>采薇</a:t>
            </a:r>
            <a:r>
              <a:rPr lang="en-US" altLang="zh-CN" sz="2400" dirty="0">
                <a:solidFill>
                  <a:srgbClr val="013B46"/>
                </a:solidFill>
              </a:rPr>
              <a:t>》</a:t>
            </a:r>
            <a:r>
              <a:rPr lang="zh-CN" altLang="en-US" sz="2400" dirty="0">
                <a:solidFill>
                  <a:srgbClr val="013B46"/>
                </a:solidFill>
              </a:rPr>
              <a:t>以遣之。”可见毛诗认为</a:t>
            </a:r>
            <a:r>
              <a:rPr lang="en-US" altLang="zh-CN" sz="2400" dirty="0">
                <a:solidFill>
                  <a:srgbClr val="013B46"/>
                </a:solidFill>
              </a:rPr>
              <a:t>《</a:t>
            </a:r>
            <a:r>
              <a:rPr lang="zh-CN" altLang="en-US" sz="2400" dirty="0">
                <a:solidFill>
                  <a:srgbClr val="013B46"/>
                </a:solidFill>
              </a:rPr>
              <a:t>采薇</a:t>
            </a:r>
            <a:r>
              <a:rPr lang="en-US" altLang="zh-CN" sz="2400" dirty="0">
                <a:solidFill>
                  <a:srgbClr val="013B46"/>
                </a:solidFill>
              </a:rPr>
              <a:t>》</a:t>
            </a:r>
            <a:r>
              <a:rPr lang="zh-CN" altLang="en-US" sz="2400" dirty="0">
                <a:solidFill>
                  <a:srgbClr val="013B46"/>
                </a:solidFill>
              </a:rPr>
              <a:t>是周文王时事。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8848578" y="1266092"/>
            <a:ext cx="2307101" cy="2110154"/>
          </a:xfrm>
          <a:prstGeom prst="fram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 descr="图片包含 植物&#10;&#10;已生成高可信度的说明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545997" y="1999371"/>
            <a:ext cx="2914651" cy="3314700"/>
          </a:xfrm>
          <a:prstGeom prst="rect">
            <a:avLst/>
          </a:prstGeom>
        </p:spPr>
      </p:pic>
      <p:sp>
        <p:nvSpPr>
          <p:cNvPr id="3" name="图文框 2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28093" y="2725697"/>
            <a:ext cx="33504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汉仪星宇体简" panose="00020600040101010101" pitchFamily="18" charset="-122"/>
                <a:ea typeface="汉仪星宇体简" panose="00020600040101010101" pitchFamily="18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44657" y="1787625"/>
            <a:ext cx="3461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4400" dirty="0">
                <a:solidFill>
                  <a:srgbClr val="013B46"/>
                </a:solidFill>
              </a:rPr>
              <a:t>作品原文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44657" y="2648832"/>
            <a:ext cx="3461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4400" dirty="0">
                <a:solidFill>
                  <a:srgbClr val="013B46"/>
                </a:solidFill>
              </a:rPr>
              <a:t>注释译文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44657" y="3502445"/>
            <a:ext cx="3461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4400" dirty="0">
                <a:solidFill>
                  <a:srgbClr val="013B46"/>
                </a:solidFill>
              </a:rPr>
              <a:t>创作背景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44657" y="4423229"/>
            <a:ext cx="3461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4400" dirty="0">
                <a:solidFill>
                  <a:srgbClr val="013B46"/>
                </a:solidFill>
              </a:rPr>
              <a:t>作品鉴赏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73194" y="918594"/>
            <a:ext cx="4808806" cy="48088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277367" y="4109225"/>
            <a:ext cx="4269162" cy="2039668"/>
          </a:xfrm>
          <a:prstGeom prst="rect">
            <a:avLst/>
          </a:prstGeom>
        </p:spPr>
      </p:pic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9506" y="2086998"/>
            <a:ext cx="88767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600">
                <a:solidFill>
                  <a:srgbClr val="013B46"/>
                </a:solidFill>
                <a:latin typeface="汉仪星宇体简" panose="00020600040101010101" pitchFamily="18" charset="-122"/>
                <a:ea typeface="汉仪星宇体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作品鉴赏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1347" y="2304942"/>
            <a:ext cx="9988061" cy="224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此诗是从男子一方来写的，但通过他对恋人外貌的赞美，对她待自己情义之深的宣扬，也可见出未直接在诗中出现的那位女子的人物形象，甚至不妨说她的形象在男子的第一人称叙述中显得更为鲜明。而这又反过来使读者对小伙子的痴情加深了印象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1347" y="2357944"/>
            <a:ext cx="9988061" cy="224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这两章生动地体现了诗人的“写形写神之妙”（陈震</a:t>
            </a:r>
            <a:r>
              <a:rPr lang="en-US" altLang="zh-CN" sz="2400" dirty="0">
                <a:solidFill>
                  <a:srgbClr val="013B46"/>
                </a:solidFill>
              </a:rPr>
              <a:t>《</a:t>
            </a:r>
            <a:r>
              <a:rPr lang="zh-CN" altLang="en-US" sz="2400" dirty="0">
                <a:solidFill>
                  <a:srgbClr val="013B46"/>
                </a:solidFill>
              </a:rPr>
              <a:t>读诗识小录</a:t>
            </a:r>
            <a:r>
              <a:rPr lang="en-US" altLang="zh-CN" sz="2400" dirty="0">
                <a:solidFill>
                  <a:srgbClr val="013B46"/>
                </a:solidFill>
              </a:rPr>
              <a:t>》</a:t>
            </a:r>
            <a:r>
              <a:rPr lang="zh-CN" altLang="en-US" sz="2400" dirty="0">
                <a:solidFill>
                  <a:srgbClr val="013B46"/>
                </a:solidFill>
              </a:rPr>
              <a:t>）。照理说，彤管比荑草要贵重，但男主人公对受赠的彤管只是说了句“彤管有炜”，欣赏的是它鲜艳的色泽，而对受赠的普通荑草却由衷地大赞“洵美且异”，欣赏的不是其外观而别有所感。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01968" y="1588447"/>
            <a:ext cx="99880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全诗六章，可分三层。既是归途中的追忆，故用倒叙手法写起。</a:t>
            </a:r>
            <a:endParaRPr lang="en-US" altLang="zh-CN" sz="2400" dirty="0">
              <a:solidFill>
                <a:srgbClr val="013B4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在艺术上，“昔我往矣，杨柳依依。今我来思，雨雪霏霏”，被称为</a:t>
            </a:r>
            <a:r>
              <a:rPr lang="en-US" altLang="zh-CN" sz="2400" dirty="0">
                <a:solidFill>
                  <a:srgbClr val="013B46"/>
                </a:solidFill>
              </a:rPr>
              <a:t>《</a:t>
            </a:r>
            <a:r>
              <a:rPr lang="zh-CN" altLang="en-US" sz="2400" dirty="0">
                <a:solidFill>
                  <a:srgbClr val="013B46"/>
                </a:solidFill>
              </a:rPr>
              <a:t>三百篇</a:t>
            </a:r>
            <a:r>
              <a:rPr lang="en-US" altLang="zh-CN" sz="2400" dirty="0">
                <a:solidFill>
                  <a:srgbClr val="013B46"/>
                </a:solidFill>
              </a:rPr>
              <a:t>》</a:t>
            </a:r>
            <a:r>
              <a:rPr lang="zh-CN" altLang="en-US" sz="2400" dirty="0">
                <a:solidFill>
                  <a:srgbClr val="013B46"/>
                </a:solidFill>
              </a:rPr>
              <a:t>中最佳诗句之一。自南朝谢玄以来，对它的评析已绵延成一部一千五百多年的阐释史。</a:t>
            </a:r>
            <a:endParaRPr lang="en-US" altLang="zh-CN" sz="2400" dirty="0">
              <a:solidFill>
                <a:srgbClr val="013B4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笼罩全篇的情感主调是悲伤的家园之思。或许是突然大作的霏霏雪花惊醒了戍卒，他从追忆中回到现实，随之陷入更深的悲伤之中。追昔抚今，痛定思痛，不能不令“我心伤悲”。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73194" y="918594"/>
            <a:ext cx="4808806" cy="48088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277367" y="4109225"/>
            <a:ext cx="4269162" cy="2039668"/>
          </a:xfrm>
          <a:prstGeom prst="rect">
            <a:avLst/>
          </a:prstGeom>
        </p:spPr>
      </p:pic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9506" y="2086998"/>
            <a:ext cx="88767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600">
                <a:solidFill>
                  <a:srgbClr val="013B46"/>
                </a:solidFill>
                <a:latin typeface="汉仪星宇体简" panose="00020600040101010101" pitchFamily="18" charset="-122"/>
                <a:ea typeface="汉仪星宇体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谢谢欣赏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73194" y="918594"/>
            <a:ext cx="4808806" cy="48088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277367" y="4109225"/>
            <a:ext cx="4269162" cy="2039668"/>
          </a:xfrm>
          <a:prstGeom prst="rect">
            <a:avLst/>
          </a:prstGeom>
        </p:spPr>
      </p:pic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9506" y="2086998"/>
            <a:ext cx="88767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600">
                <a:solidFill>
                  <a:srgbClr val="013B46"/>
                </a:solidFill>
                <a:latin typeface="汉仪星宇体简" panose="00020600040101010101" pitchFamily="18" charset="-122"/>
                <a:ea typeface="汉仪星宇体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作品原文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15173" y="2294346"/>
            <a:ext cx="7324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静女其姝，俟我于城隅。爱而不见，搔首踟蹰。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静女其娈，贻我彤管。彤管有炜，说怿女美。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自牧归荑，洵美且异。匪女之为美，美人之贻。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73982" y="1443841"/>
            <a:ext cx="7715837" cy="4524315"/>
          </a:xfrm>
          <a:prstGeom prst="rect">
            <a:avLst/>
          </a:prstGeom>
        </p:spPr>
        <p:txBody>
          <a:bodyPr wrap="square" numCol="2" spcCol="72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小雅</a:t>
            </a:r>
            <a:r>
              <a:rPr lang="en-US" altLang="zh-CN" sz="2400" dirty="0">
                <a:solidFill>
                  <a:srgbClr val="013B46"/>
                </a:solidFill>
              </a:rPr>
              <a:t>·</a:t>
            </a:r>
            <a:r>
              <a:rPr lang="zh-CN" altLang="en-US" sz="2400" dirty="0">
                <a:solidFill>
                  <a:srgbClr val="013B46"/>
                </a:solidFill>
              </a:rPr>
              <a:t>采薇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采薇采薇，薇亦作止。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曰归曰归，岁亦莫止。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靡室靡家，玁狁之故。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不遑启居，玁狁之故。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采薇采薇，薇亦柔止。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曰归曰归，心亦忧止。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013B46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忧心烈烈，载饥载渴。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我戍未定，靡使归聘。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采薇采薇，薇亦刚止。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曰归曰归，岁亦阳止。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王事靡盬，不遑启处。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忧心孔疚，我行不来！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13B46"/>
              </a:solidFill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82240" y="1743057"/>
            <a:ext cx="6827520" cy="3371885"/>
          </a:xfrm>
          <a:prstGeom prst="rect">
            <a:avLst/>
          </a:prstGeom>
        </p:spPr>
        <p:txBody>
          <a:bodyPr wrap="square" numCol="2" spcCol="72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彼尔维何？维常之华。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彼路斯何？君子之车。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戎车既驾，四牡业业。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岂敢定居？一月三捷。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驾彼四牡，四牡骙骙。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君子所依，小人所腓。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四牡翼翼，象弭鱼服。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岂不日戒？玁狁孔棘！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昔我往矣，杨柳依依。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今我来思，雨雪霏霏。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行道迟迟，载渴载饥。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我心伤悲，莫知我哀！</a:t>
            </a:r>
            <a:endParaRPr lang="zh-CN" altLang="en-US" sz="2400" dirty="0"/>
          </a:p>
        </p:txBody>
      </p:sp>
      <p:sp>
        <p:nvSpPr>
          <p:cNvPr id="3" name="图文框 2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73194" y="918594"/>
            <a:ext cx="4808806" cy="48088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277367" y="4109225"/>
            <a:ext cx="4269162" cy="2039668"/>
          </a:xfrm>
          <a:prstGeom prst="rect">
            <a:avLst/>
          </a:prstGeom>
        </p:spPr>
      </p:pic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9506" y="2086998"/>
            <a:ext cx="88767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600">
                <a:solidFill>
                  <a:srgbClr val="013B46"/>
                </a:solidFill>
                <a:latin typeface="汉仪星宇体简" panose="00020600040101010101" pitchFamily="18" charset="-122"/>
                <a:ea typeface="汉仪星宇体简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注释译文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6178" y="1496843"/>
            <a:ext cx="1005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⑴静女：贞静娴雅之女。马瑞辰</a:t>
            </a:r>
            <a:r>
              <a:rPr lang="en-US" altLang="zh-CN" sz="2400" dirty="0">
                <a:solidFill>
                  <a:srgbClr val="013B46"/>
                </a:solidFill>
              </a:rPr>
              <a:t>《</a:t>
            </a:r>
            <a:r>
              <a:rPr lang="zh-CN" altLang="en-US" sz="2400" dirty="0">
                <a:solidFill>
                  <a:srgbClr val="013B46"/>
                </a:solidFill>
              </a:rPr>
              <a:t>毛诗传笺通释</a:t>
            </a:r>
            <a:r>
              <a:rPr lang="en-US" altLang="zh-CN" sz="2400" dirty="0">
                <a:solidFill>
                  <a:srgbClr val="013B46"/>
                </a:solidFill>
              </a:rPr>
              <a:t>》</a:t>
            </a:r>
            <a:r>
              <a:rPr lang="zh-CN" altLang="en-US" sz="2400" dirty="0">
                <a:solidFill>
                  <a:srgbClr val="013B46"/>
                </a:solidFill>
              </a:rPr>
              <a:t>：“静当读靖，谓善女，犹云淑女、硕女也。”姝（</a:t>
            </a:r>
            <a:r>
              <a:rPr lang="en-US" altLang="zh-CN" sz="2400" dirty="0" err="1">
                <a:solidFill>
                  <a:srgbClr val="013B46"/>
                </a:solidFill>
              </a:rPr>
              <a:t>shū</a:t>
            </a:r>
            <a:r>
              <a:rPr lang="zh-CN" altLang="en-US" sz="2400" dirty="0">
                <a:solidFill>
                  <a:srgbClr val="013B46"/>
                </a:solidFill>
              </a:rPr>
              <a:t>）：美好。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⑵俟（</a:t>
            </a:r>
            <a:r>
              <a:rPr lang="en-US" altLang="zh-CN" sz="2400" dirty="0" err="1">
                <a:solidFill>
                  <a:srgbClr val="013B46"/>
                </a:solidFill>
              </a:rPr>
              <a:t>sì</a:t>
            </a:r>
            <a:r>
              <a:rPr lang="zh-CN" altLang="en-US" sz="2400" dirty="0">
                <a:solidFill>
                  <a:srgbClr val="013B46"/>
                </a:solidFill>
              </a:rPr>
              <a:t>）：等待，此处指约好地方等待。城隅：城角隐蔽处。一说城上角楼。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⑶爱：“薆”的假借字。隐蔽，躲藏。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⑷踟（</a:t>
            </a:r>
            <a:r>
              <a:rPr lang="en-US" altLang="zh-CN" sz="2400" dirty="0" err="1">
                <a:solidFill>
                  <a:srgbClr val="013B46"/>
                </a:solidFill>
              </a:rPr>
              <a:t>chí</a:t>
            </a:r>
            <a:r>
              <a:rPr lang="zh-CN" altLang="en-US" sz="2400" dirty="0">
                <a:solidFill>
                  <a:srgbClr val="013B46"/>
                </a:solidFill>
              </a:rPr>
              <a:t>）躇（</a:t>
            </a:r>
            <a:r>
              <a:rPr lang="en-US" altLang="zh-CN" sz="2400" dirty="0" err="1">
                <a:solidFill>
                  <a:srgbClr val="013B46"/>
                </a:solidFill>
              </a:rPr>
              <a:t>chú</a:t>
            </a:r>
            <a:r>
              <a:rPr lang="zh-CN" altLang="en-US" sz="2400" dirty="0">
                <a:solidFill>
                  <a:srgbClr val="013B46"/>
                </a:solidFill>
              </a:rPr>
              <a:t>）：徘徊不定。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⑸娈（</a:t>
            </a:r>
            <a:r>
              <a:rPr lang="en-US" altLang="zh-CN" sz="2400" dirty="0" err="1">
                <a:solidFill>
                  <a:srgbClr val="013B46"/>
                </a:solidFill>
              </a:rPr>
              <a:t>luán</a:t>
            </a:r>
            <a:r>
              <a:rPr lang="zh-CN" altLang="en-US" sz="2400" dirty="0">
                <a:solidFill>
                  <a:srgbClr val="013B46"/>
                </a:solidFill>
              </a:rPr>
              <a:t>）：面目姣好。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文框 10"/>
          <p:cNvSpPr/>
          <p:nvPr/>
        </p:nvSpPr>
        <p:spPr>
          <a:xfrm>
            <a:off x="351692" y="576774"/>
            <a:ext cx="11507373" cy="5810456"/>
          </a:xfrm>
          <a:prstGeom prst="frame">
            <a:avLst>
              <a:gd name="adj1" fmla="val 87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83476">
            <a:off x="4790090" y="5529196"/>
            <a:ext cx="2611819" cy="12478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3833" y="1773842"/>
            <a:ext cx="100443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⑹贻（</a:t>
            </a:r>
            <a:r>
              <a:rPr lang="en-US" altLang="zh-CN" sz="2400" dirty="0" err="1">
                <a:solidFill>
                  <a:srgbClr val="013B46"/>
                </a:solidFill>
              </a:rPr>
              <a:t>yí</a:t>
            </a:r>
            <a:r>
              <a:rPr lang="zh-CN" altLang="en-US" sz="2400" dirty="0">
                <a:solidFill>
                  <a:srgbClr val="013B46"/>
                </a:solidFill>
              </a:rPr>
              <a:t>）：赠。彤管：不详何物。一说红管的笔，一说和荑应是一物。有的植物初生时或者才发芽不久时呈红色，不仅颜色鲜亮，有的还可吃。如是此意，就与下文的“荑”同类。但是也可能是指涂了红颜色的管状乐器等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⑺有：形容词词头。炜（</a:t>
            </a:r>
            <a:r>
              <a:rPr lang="en-US" altLang="zh-CN" sz="2400" dirty="0" err="1">
                <a:solidFill>
                  <a:srgbClr val="013B46"/>
                </a:solidFill>
              </a:rPr>
              <a:t>wěi</a:t>
            </a:r>
            <a:r>
              <a:rPr lang="zh-CN" altLang="en-US" sz="2400" dirty="0">
                <a:solidFill>
                  <a:srgbClr val="013B46"/>
                </a:solidFill>
              </a:rPr>
              <a:t>）：盛明貌。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13B46"/>
                </a:solidFill>
              </a:rPr>
              <a:t>⑻说（</a:t>
            </a:r>
            <a:r>
              <a:rPr lang="en-US" altLang="zh-CN" sz="2400" dirty="0" err="1">
                <a:solidFill>
                  <a:srgbClr val="013B46"/>
                </a:solidFill>
              </a:rPr>
              <a:t>yuè</a:t>
            </a:r>
            <a:r>
              <a:rPr lang="zh-CN" altLang="en-US" sz="2400" dirty="0">
                <a:solidFill>
                  <a:srgbClr val="013B46"/>
                </a:solidFill>
              </a:rPr>
              <a:t>）怿（</a:t>
            </a:r>
            <a:r>
              <a:rPr lang="en-US" altLang="zh-CN" sz="2400" dirty="0" err="1">
                <a:solidFill>
                  <a:srgbClr val="013B46"/>
                </a:solidFill>
              </a:rPr>
              <a:t>yì</a:t>
            </a:r>
            <a:r>
              <a:rPr lang="zh-CN" altLang="en-US" sz="2400" dirty="0">
                <a:solidFill>
                  <a:srgbClr val="013B46"/>
                </a:solidFill>
              </a:rPr>
              <a:t>）：喜悦。女（</a:t>
            </a:r>
            <a:r>
              <a:rPr lang="en-US" altLang="zh-CN" sz="2400" dirty="0" err="1">
                <a:solidFill>
                  <a:srgbClr val="013B46"/>
                </a:solidFill>
              </a:rPr>
              <a:t>rǔ</a:t>
            </a:r>
            <a:r>
              <a:rPr lang="zh-CN" altLang="en-US" sz="2400" dirty="0">
                <a:solidFill>
                  <a:srgbClr val="013B46"/>
                </a:solidFill>
              </a:rPr>
              <a:t>）：汝，你，指彤管。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bwo5zgd">
      <a:majorFont>
        <a:latin typeface="Arial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1696</Words>
  <Application>Microsoft Office PowerPoint</Application>
  <PresentationFormat>宽屏</PresentationFormat>
  <Paragraphs>93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汉仪星宇体简</vt:lpstr>
      <vt:lpstr>Wingdings</vt:lpstr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2017-12-28T12:39:00Z</dcterms:created>
  <dcterms:modified xsi:type="dcterms:W3CDTF">2021-01-05T11:21:58Z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