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93" r:id="rId2"/>
    <p:sldId id="257" r:id="rId3"/>
    <p:sldId id="261" r:id="rId4"/>
    <p:sldId id="262" r:id="rId5"/>
    <p:sldId id="264" r:id="rId6"/>
    <p:sldId id="266" r:id="rId7"/>
    <p:sldId id="290" r:id="rId8"/>
    <p:sldId id="270" r:id="rId9"/>
    <p:sldId id="291" r:id="rId10"/>
    <p:sldId id="269" r:id="rId11"/>
    <p:sldId id="272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92" r:id="rId20"/>
    <p:sldId id="283" r:id="rId21"/>
    <p:sldId id="284" r:id="rId22"/>
    <p:sldId id="282" r:id="rId23"/>
    <p:sldId id="289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等线 Light" panose="0201060003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站酷高端黑" panose="02010600030101010101" charset="-122"/>
      <p:regular r:id="rId31"/>
    </p:embeddedFont>
    <p:embeddedFont>
      <p:font typeface="站酷酷黑" panose="02010600030101010101" charset="-122"/>
      <p:regular r:id="rId32"/>
    </p:embeddedFont>
    <p:embeddedFont>
      <p:font typeface="中山行书百年纪念版" panose="02010609000101010101" pitchFamily="49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1"/>
    <a:srgbClr val="ACA393"/>
    <a:srgbClr val="94A7B7"/>
    <a:srgbClr val="F9FAFE"/>
    <a:srgbClr val="FBFCFE"/>
    <a:srgbClr val="FCFDFE"/>
    <a:srgbClr val="D9E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959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F1CA4-18B9-4B6A-805D-F450B84522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F9D6F-4149-4E5C-82FF-5E0DF093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9D6F-4149-4E5C-82FF-5E0DF093AD7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67193" y="312820"/>
            <a:ext cx="11550315" cy="620829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3014139" y="-2322095"/>
            <a:ext cx="6208296" cy="11550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7B86-3501-4F8F-AE07-4380BF69B5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FCF87-3B4A-4DBA-B36D-5F41C875F9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7943937" y="355739"/>
            <a:ext cx="38956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000" i="0" u="none" strike="noStrike" kern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人    教    版    小    学    语    文    五    年    级    课    文    </a:t>
            </a:r>
            <a:r>
              <a:rPr lang="en-US" altLang="zh-CN" sz="1050" i="0" u="none" strike="noStrike" kern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P </a:t>
            </a:r>
            <a:r>
              <a:rPr lang="en-US" altLang="zh-CN" sz="1050" i="0" u="none" strike="noStrike" kern="1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P</a:t>
            </a:r>
            <a:r>
              <a:rPr lang="en-US" altLang="zh-CN" sz="1050" i="0" u="none" strike="noStrike" kern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 T    </a:t>
            </a:r>
            <a:r>
              <a:rPr lang="zh-CN" altLang="en-US" sz="1000" i="0" u="none" strike="noStrike" kern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课     件</a:t>
            </a:r>
            <a:endParaRPr lang="zh-CN" altLang="en-US" sz="1000" i="0" u="none" strike="noStrike" kern="100" baseline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941" y="2131573"/>
            <a:ext cx="7228261" cy="1107996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6600" b="1" i="0" u="none" strike="noStrike" kern="2200" baseline="0" dirty="0">
                <a:solidFill>
                  <a:srgbClr val="C00000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《</a:t>
            </a:r>
            <a:r>
              <a:rPr lang="zh-CN" altLang="en-US" sz="6600" b="1" i="0" u="none" strike="noStrike" kern="2200" baseline="0" dirty="0">
                <a:solidFill>
                  <a:srgbClr val="C00000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小桥流水人家</a:t>
            </a:r>
            <a:r>
              <a:rPr lang="en-US" altLang="zh-CN" sz="6600" b="1" i="0" u="none" strike="noStrike" kern="2200" baseline="0" dirty="0">
                <a:solidFill>
                  <a:srgbClr val="C00000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》</a:t>
            </a:r>
            <a:endParaRPr lang="zh-CN" altLang="en-US" sz="6600" dirty="0">
              <a:solidFill>
                <a:srgbClr val="C00000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34243" y="3624479"/>
            <a:ext cx="2123582" cy="3067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 解：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24369" y="3307812"/>
            <a:ext cx="10631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kern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作者：谢冰莹 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人教版小学五年级语文上册第8课《小桥流水人家》MP3课文朗读免费下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768850" y="746945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3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2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9173" y="1437039"/>
            <a:ext cx="10802256" cy="43513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rPr>
              <a:t>一条清澈见底的小溪，终年潺潺地环绕引导村庄。溪的两边，种着几棵垂柳，那长长的柔软的柳枝，随风飘动着。婀娜的舞姿，是那么美，那么自然。有两三枝特别长的，垂在水面上，画着粼粼的波纹。当水鸟站在它的腰上歌唱时，流水也唱和着，发出悦耳的声音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rPr>
              <a:t>即使天旱，这条小溪也不会干涸。村民平时靠它来灌溉田园，清洗衣物，点缀风景。有时，它只有细细的流泉，从石头缝里穿过。我和一群六七岁的小朋友，最喜欢扒开石头，寻找小鱼、小虾、小螃蟹，我们并不是捉来吃，而是养在玻璃瓶里玩儿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rPr>
              <a:t>一条小小的木桥，横跨在溪上。我喜欢过桥，更高兴把采来的野花丢在桥下，让流水把它们送到远方。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rPr>
              <a:t>我的家离小桥很近，走路五六分钟就到了。沿着溪岸向东行，还有一座长石桥，那是通到茶山去的。我曾经随着采茶女上山摘过茶叶，我喜欢欣赏茶树下面紫色的野花和黄色的野菌。至今一看到茶树，脑海里立刻会浮现出当时的情景来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rPr>
              <a:t>我爱我的老家，那是我出生的地方。我家只有几间矮小的平房，我出生的那间卧室，光线很暗，地面潮湿，但我非常爱它。父亲的书房就在前面，我可以天天去玩。那是一座空气流通，阳光充足，有东南两面大窗的漂亮房子。清晨，可以看到太阳从后山上的树丛里钻出来。夏天，凉爽的清风从南窗里吹进来，太舒服了！更美的是，我由东窗可以望到那条小溪和小桥，还有那几株依依多情的杨柳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rPr>
              <a:t>故乡所有的居民大都姓谢。村庄有大有小，大的有五六十户人家，小的只有三四家。大家过着“日出而作”“日入而息”“守望相助”的太平生活。那段日子，深深的印在我的脑海中。那些美好的印像，我一辈子也不会忘记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376856" y="10386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2200" dirty="0">
                <a:latin typeface="Calibri" panose="020F0502020204030204" pitchFamily="34" charset="0"/>
                <a:ea typeface="微软雅黑" panose="020B0503020204020204" pitchFamily="34" charset="-122"/>
              </a:rPr>
              <a:t>课文原文</a:t>
            </a:r>
            <a:endParaRPr lang="zh-CN" altLang="en-US" b="1" kern="2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227045" y="1723448"/>
            <a:ext cx="85525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600" kern="2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 dirty="0"/>
              <a:t>课文写了小溪潺潺、杨柳依依水鸟流水相唱和的村庄，以及人们日出而作，日落而息，守望相助的生活。</a:t>
            </a:r>
          </a:p>
        </p:txBody>
      </p:sp>
      <p:sp>
        <p:nvSpPr>
          <p:cNvPr id="3" name="矩形 2"/>
          <p:cNvSpPr/>
          <p:nvPr/>
        </p:nvSpPr>
        <p:spPr>
          <a:xfrm>
            <a:off x="1715573" y="121491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</a:rPr>
              <a:t>课文主要内容</a:t>
            </a:r>
            <a:endParaRPr lang="zh-CN" altLang="en-US" sz="2400" b="1" kern="2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57908" y="3315368"/>
            <a:ext cx="2926080" cy="195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38200" y="1690688"/>
            <a:ext cx="10515600" cy="28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kern="2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687396" y="125132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</a:rPr>
              <a:t>第一部分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687396" y="168421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</a:rPr>
              <a:t>描写“小溪”美丽的景物</a:t>
            </a:r>
            <a:endParaRPr lang="zh-CN" altLang="en-US" sz="2400" b="1" kern="2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2472" y="2245746"/>
            <a:ext cx="7478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“一条清澈见底的小溪，终年潺潺地环绕引导村庄”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2472" y="2659112"/>
            <a:ext cx="5902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“婀娜的舞姿，是那么美，那么自然。”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22472" y="3053428"/>
            <a:ext cx="93550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“当水鸟站在它的腰上歌唱时，流水也唱和着，发出悦耳的声音。”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96250" y="3853731"/>
            <a:ext cx="2517410" cy="1888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88932" y="1685847"/>
            <a:ext cx="876663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我和一群六七岁的小朋友，最喜欢扒开石头，寻找小鱼、小虾、小螃蟹，我们并不是捉来吃，而是养在玻璃瓶里玩儿。</a:t>
            </a:r>
            <a:r>
              <a:rPr lang="en-US" altLang="zh-CN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”</a:t>
            </a:r>
            <a:endParaRPr lang="zh-CN" altLang="en-US" sz="2400" kern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064238" y="3555673"/>
            <a:ext cx="2688346" cy="1504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03408" y="3505018"/>
            <a:ext cx="2765362" cy="155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文本框 12"/>
          <p:cNvSpPr txBox="1"/>
          <p:nvPr/>
        </p:nvSpPr>
        <p:spPr>
          <a:xfrm>
            <a:off x="1599355" y="2695663"/>
            <a:ext cx="307702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kern="2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（描写儿时趣事）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64535"/>
            <a:ext cx="10515600" cy="1325563"/>
          </a:xfrm>
        </p:spPr>
        <p:txBody>
          <a:bodyPr/>
          <a:lstStyle/>
          <a:p>
            <a:pPr marR="0" rtl="0"/>
            <a:br>
              <a:rPr lang="en-US" altLang="zh-CN" b="1" i="0" u="none" strike="noStrike" kern="2200" baseline="0" dirty="0">
                <a:latin typeface="Calibri" panose="020F0502020204030204" pitchFamily="34" charset="0"/>
                <a:ea typeface="微软雅黑" panose="020B0503020204020204" pitchFamily="34" charset="-122"/>
              </a:rPr>
            </a:br>
            <a:endParaRPr lang="zh-CN" altLang="en-US" b="1" i="0" u="none" strike="noStrike" kern="2200" baseline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94509" y="1477545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</a:rPr>
              <a:t>第二部分：小桥 </a:t>
            </a:r>
          </a:p>
        </p:txBody>
      </p:sp>
      <p:sp>
        <p:nvSpPr>
          <p:cNvPr id="4" name="矩形 3"/>
          <p:cNvSpPr/>
          <p:nvPr/>
        </p:nvSpPr>
        <p:spPr>
          <a:xfrm>
            <a:off x="2107470" y="2033821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</a:rPr>
              <a:t>小桥的样子 </a:t>
            </a:r>
          </a:p>
        </p:txBody>
      </p:sp>
      <p:sp>
        <p:nvSpPr>
          <p:cNvPr id="5" name="矩形 4"/>
          <p:cNvSpPr/>
          <p:nvPr/>
        </p:nvSpPr>
        <p:spPr>
          <a:xfrm>
            <a:off x="1759126" y="2550408"/>
            <a:ext cx="5765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‘’一条小小的木桥，横跨在溪上。‘’</a:t>
            </a:r>
          </a:p>
        </p:txBody>
      </p:sp>
      <p:sp>
        <p:nvSpPr>
          <p:cNvPr id="6" name="矩形 5"/>
          <p:cNvSpPr/>
          <p:nvPr/>
        </p:nvSpPr>
        <p:spPr>
          <a:xfrm>
            <a:off x="1899062" y="2970379"/>
            <a:ext cx="8845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”沿着溪岸向东行，还有一座长石桥，那是通到茶山去的。‘’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247" y="3598370"/>
            <a:ext cx="2455455" cy="163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合 9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69827" y="1747296"/>
            <a:ext cx="948094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kern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“一条小小的木桥，横跨在溪上。我喜欢过桥，更高兴把采来的野花丢在桥下，让流水把它们送到远方</a:t>
            </a:r>
            <a:r>
              <a:rPr lang="en-US" altLang="zh-CN" sz="2400" kern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kern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400" kern="2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br>
              <a:rPr lang="en-US" altLang="zh-CN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先写了桥的样子，再描绘在小桥上丢花的情景，给人一种诗情画意的享受，令人神往</a:t>
            </a:r>
            <a:r>
              <a:rPr lang="en-US" altLang="zh-CN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.)</a:t>
            </a:r>
            <a:endParaRPr lang="zh-CN" altLang="en-US" kern="2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06851" y="3741104"/>
            <a:ext cx="3739447" cy="2373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1815" y="130939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</a:rPr>
              <a:t>第三部分：人家</a:t>
            </a:r>
          </a:p>
        </p:txBody>
      </p:sp>
      <p:sp>
        <p:nvSpPr>
          <p:cNvPr id="4" name="矩形 3"/>
          <p:cNvSpPr/>
          <p:nvPr/>
        </p:nvSpPr>
        <p:spPr>
          <a:xfrm>
            <a:off x="1741123" y="2854756"/>
            <a:ext cx="8484446" cy="73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家乡的美丽景色使作者十分爱恋， “低矮的平房，阴暗的光线，潮湿的地面” 作者却“非常爱它”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90069" y="1928132"/>
            <a:ext cx="8455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‘’我家只有几间矮小的平房，我出生的那间卧室，光线很暗，地面潮湿，但我非常爱它。‘’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73646" y="3684045"/>
            <a:ext cx="2571839" cy="192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834642" y="1701780"/>
            <a:ext cx="847520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那段日子，深深地印在我的脑海中。那些美好的印象，我一辈子也不会忘记。”</a:t>
            </a:r>
            <a:br>
              <a:rPr lang="en-US" altLang="zh-CN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</a:br>
            <a:endParaRPr lang="zh-CN" altLang="en-US" sz="2400" kern="2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0042" y="2743119"/>
            <a:ext cx="8227388" cy="1730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从中可以直接感受到作者一直爱恋着家乡！ “那段日子”，指的是童年在家乡生活的那段时间。“那些美好的印象”，</a:t>
            </a:r>
            <a:endParaRPr lang="en-US" altLang="zh-CN" kern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一、指家乡美好的景色，</a:t>
            </a:r>
            <a:endParaRPr lang="en-US" altLang="zh-CN" kern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二、指童年玩耍的情景，</a:t>
            </a:r>
            <a:endParaRPr lang="en-US" altLang="zh-CN" kern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三、指家乡人们的太平生活。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1350" y="3976914"/>
            <a:ext cx="2926080" cy="1439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572987" y="1788864"/>
            <a:ext cx="904931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</a:rPr>
              <a:t>美丽的家乡景色、快乐的家乡生活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，</a:t>
            </a:r>
            <a:endParaRPr lang="en-US" altLang="zh-CN" sz="2400" kern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“深深地印在我的脑海中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”“</a:t>
            </a:r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一辈子也不会忘记”</a:t>
            </a:r>
            <a:br>
              <a:rPr lang="en-US" altLang="zh-CN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</a:br>
            <a:r>
              <a:rPr lang="zh-CN" altLang="en-US" sz="20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千言万语汇成一个字──“爱”！</a:t>
            </a:r>
            <a:endParaRPr lang="zh-CN" altLang="en-US" sz="2400" kern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10650" y="3398557"/>
            <a:ext cx="2194209" cy="2127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hecker/>
      </p:transition>
    </mc:Choice>
    <mc:Fallback xmlns=""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74031" y="1491915"/>
            <a:ext cx="7314412" cy="2870454"/>
            <a:chOff x="1155031" y="1491915"/>
            <a:chExt cx="7314412" cy="287045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031" y="1491915"/>
              <a:ext cx="7314412" cy="287045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092387" y="2522399"/>
              <a:ext cx="30925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latin typeface="站酷高端黑" panose="02010600030101010101" pitchFamily="2" charset="-122"/>
                  <a:ea typeface="站酷高端黑" panose="02010600030101010101" pitchFamily="2" charset="-122"/>
                </a:rPr>
                <a:t>4</a:t>
              </a:r>
              <a:r>
                <a:rPr lang="zh-CN" altLang="en-US" sz="4000" dirty="0">
                  <a:latin typeface="站酷高端黑" panose="02010600030101010101" pitchFamily="2" charset="-122"/>
                  <a:ea typeface="站酷高端黑" panose="02010600030101010101" pitchFamily="2" charset="-122"/>
                </a:rPr>
                <a:t>、</a:t>
              </a:r>
              <a:r>
                <a:rPr lang="zh-CN" altLang="en-US" sz="4000" dirty="0">
                  <a:latin typeface="站酷酷黑" panose="02010600030101010101" pitchFamily="2" charset="-122"/>
                  <a:ea typeface="站酷酷黑" panose="02010600030101010101" pitchFamily="2" charset="-122"/>
                </a:rPr>
                <a:t>拓展延伸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428237" y="1467679"/>
            <a:ext cx="3270447" cy="2692557"/>
            <a:chOff x="1851298" y="1250594"/>
            <a:chExt cx="3270447" cy="2692557"/>
          </a:xfrm>
        </p:grpSpPr>
        <p:sp>
          <p:nvSpPr>
            <p:cNvPr id="4" name="矩形 3"/>
            <p:cNvSpPr/>
            <p:nvPr/>
          </p:nvSpPr>
          <p:spPr>
            <a:xfrm>
              <a:off x="1851298" y="1922737"/>
              <a:ext cx="32704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kern="2200" dirty="0">
                  <a:latin typeface="站酷高端黑" panose="02010600030101010101" pitchFamily="2" charset="-122"/>
                  <a:ea typeface="站酷高端黑" panose="02010600030101010101" pitchFamily="2" charset="-122"/>
                </a:rPr>
                <a:t>2</a:t>
              </a:r>
              <a:r>
                <a:rPr lang="zh-CN" altLang="en-US" sz="3600" kern="2200" dirty="0">
                  <a:latin typeface="站酷高端黑" panose="02010600030101010101" pitchFamily="2" charset="-122"/>
                  <a:ea typeface="站酷高端黑" panose="02010600030101010101" pitchFamily="2" charset="-122"/>
                </a:rPr>
                <a:t>、</a:t>
              </a:r>
              <a:r>
                <a:rPr lang="zh-CN" altLang="en-US" sz="3600" b="0" i="0" u="none" strike="noStrike" kern="2200" baseline="0" dirty="0">
                  <a:latin typeface="站酷酷黑" panose="02010600030101010101" pitchFamily="2" charset="-122"/>
                  <a:ea typeface="站酷酷黑" panose="02010600030101010101" pitchFamily="2" charset="-122"/>
                </a:rPr>
                <a:t>认读生字词</a:t>
              </a:r>
              <a:endParaRPr lang="zh-CN" altLang="en-US" sz="3600" dirty="0">
                <a:latin typeface="站酷酷黑" panose="02010600030101010101" pitchFamily="2" charset="-122"/>
                <a:ea typeface="站酷酷黑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51298" y="2609778"/>
              <a:ext cx="28007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kern="2200" dirty="0">
                  <a:latin typeface="站酷高端黑" panose="02010600030101010101" pitchFamily="2" charset="-122"/>
                  <a:ea typeface="站酷高端黑" panose="02010600030101010101" pitchFamily="2" charset="-122"/>
                </a:rPr>
                <a:t>3</a:t>
              </a:r>
              <a:r>
                <a:rPr lang="zh-CN" altLang="en-US" sz="3600" kern="2200" dirty="0">
                  <a:latin typeface="站酷高端黑" panose="02010600030101010101" pitchFamily="2" charset="-122"/>
                  <a:ea typeface="站酷高端黑" panose="02010600030101010101" pitchFamily="2" charset="-122"/>
                </a:rPr>
                <a:t>、</a:t>
              </a:r>
              <a:r>
                <a:rPr lang="zh-CN" altLang="en-US" sz="3600" b="0" i="0" u="none" strike="noStrike" kern="2200" baseline="0" dirty="0"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3600" dirty="0">
                <a:latin typeface="站酷酷黑" panose="02010600030101010101" pitchFamily="2" charset="-122"/>
                <a:ea typeface="站酷酷黑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851298" y="3296820"/>
              <a:ext cx="28248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latin typeface="站酷高端黑" panose="02010600030101010101" pitchFamily="2" charset="-122"/>
                  <a:ea typeface="站酷高端黑" panose="02010600030101010101" pitchFamily="2" charset="-122"/>
                </a:rPr>
                <a:t>4</a:t>
              </a:r>
              <a:r>
                <a:rPr lang="zh-CN" altLang="en-US" sz="3600" dirty="0">
                  <a:latin typeface="站酷高端黑" panose="02010600030101010101" pitchFamily="2" charset="-122"/>
                  <a:ea typeface="站酷高端黑" panose="02010600030101010101" pitchFamily="2" charset="-122"/>
                </a:rPr>
                <a:t>、</a:t>
              </a:r>
              <a:r>
                <a:rPr lang="zh-CN" altLang="en-US" sz="3600" dirty="0">
                  <a:latin typeface="站酷酷黑" panose="02010600030101010101" pitchFamily="2" charset="-122"/>
                  <a:ea typeface="站酷酷黑" panose="02010600030101010101" pitchFamily="2" charset="-122"/>
                </a:rPr>
                <a:t>拓展延伸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12399" y="1250594"/>
              <a:ext cx="26228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0" i="0" u="none" strike="noStrike" kern="2200" baseline="0" dirty="0">
                  <a:latin typeface="站酷高端黑" panose="02010600030101010101" pitchFamily="2" charset="-122"/>
                  <a:ea typeface="站酷高端黑" panose="02010600030101010101" pitchFamily="2" charset="-122"/>
                </a:rPr>
                <a:t>1</a:t>
              </a:r>
              <a:r>
                <a:rPr lang="zh-CN" altLang="en-US" sz="3600" b="0" i="0" u="none" strike="noStrike" kern="2200" baseline="0" dirty="0">
                  <a:latin typeface="站酷高端黑" panose="02010600030101010101" pitchFamily="2" charset="-122"/>
                  <a:ea typeface="站酷高端黑" panose="02010600030101010101" pitchFamily="2" charset="-122"/>
                </a:rPr>
                <a:t>、</a:t>
              </a:r>
              <a:r>
                <a:rPr lang="zh-CN" altLang="en-US" sz="3600" b="0" i="0" u="none" strike="noStrike" kern="2200" baseline="0" dirty="0">
                  <a:latin typeface="站酷酷黑" panose="02010600030101010101" pitchFamily="2" charset="-122"/>
                  <a:ea typeface="站酷酷黑" panose="02010600030101010101" pitchFamily="2" charset="-122"/>
                </a:rPr>
                <a:t>作者简介</a:t>
              </a:r>
              <a:endParaRPr lang="zh-CN" altLang="en-US" sz="3600" dirty="0">
                <a:latin typeface="站酷酷黑" panose="02010600030101010101" pitchFamily="2" charset="-122"/>
                <a:ea typeface="站酷酷黑" panose="02010600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125391" y="1434374"/>
            <a:ext cx="1107996" cy="18901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站酷酷黑" panose="02010600030101010101" pitchFamily="2" charset="-122"/>
                <a:ea typeface="站酷酷黑" panose="02010600030101010101" pitchFamily="2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9234" y="1569148"/>
            <a:ext cx="1415772" cy="424732"/>
          </a:xfrm>
        </p:spPr>
        <p:txBody>
          <a:bodyPr wrap="none">
            <a:spAutoFit/>
          </a:bodyPr>
          <a:lstStyle/>
          <a:p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课间问答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24630" y="2437841"/>
            <a:ext cx="6551713" cy="452880"/>
          </a:xfrm>
        </p:spPr>
        <p:txBody>
          <a:bodyPr>
            <a:normAutofit/>
          </a:bodyPr>
          <a:lstStyle/>
          <a:p>
            <a:pPr marL="0" marR="0" lvl="0" indent="0" rtl="0">
              <a:buNone/>
            </a:pPr>
            <a:r>
              <a:rPr lang="zh-CN" altLang="en-US" sz="2400" i="0" u="none" strike="noStrike" kern="100" baseline="0" dirty="0">
                <a:latin typeface="Calibri Light" panose="020F0302020204030204" pitchFamily="34" charset="0"/>
                <a:ea typeface="微软雅黑" panose="020B0503020204020204" pitchFamily="34" charset="-122"/>
              </a:rPr>
              <a:t>作者运用了哪些词汇来说明家乡的美呢？</a:t>
            </a:r>
            <a:endParaRPr lang="zh-CN" altLang="en-US" sz="2400" i="0" u="none" strike="noStrike" kern="100" baseline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7372" y="3362382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答：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497943" y="3672114"/>
            <a:ext cx="587828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拓展延伸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39197" y="3981847"/>
            <a:ext cx="1727203" cy="1727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heel spokes="1"/>
      </p:transition>
    </mc:Choice>
    <mc:Fallback xmlns="">
      <p:transition spd="slow" advTm="3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0277" y="2983882"/>
            <a:ext cx="10515600" cy="1325563"/>
          </a:xfrm>
        </p:spPr>
        <p:txBody>
          <a:bodyPr>
            <a:normAutofit/>
          </a:bodyPr>
          <a:lstStyle/>
          <a:p>
            <a:pPr marR="0" rtl="0"/>
            <a:br>
              <a:rPr lang="en-US" altLang="zh-CN" b="1" i="0" u="none" strike="noStrike" kern="2200" baseline="0" dirty="0">
                <a:latin typeface="Calibri" panose="020F0502020204030204" pitchFamily="34" charset="0"/>
                <a:ea typeface="微软雅黑" panose="020B0503020204020204" pitchFamily="34" charset="-122"/>
              </a:rPr>
            </a:br>
            <a:endParaRPr lang="zh-CN" altLang="en-US" b="1" i="0" u="none" strike="noStrike" kern="2200" baseline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553534" y="1569148"/>
            <a:ext cx="1415772" cy="4247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课间问答</a:t>
            </a:r>
          </a:p>
        </p:txBody>
      </p:sp>
      <p:sp>
        <p:nvSpPr>
          <p:cNvPr id="3" name="矩形 2"/>
          <p:cNvSpPr/>
          <p:nvPr/>
        </p:nvSpPr>
        <p:spPr>
          <a:xfrm>
            <a:off x="1499602" y="2189460"/>
            <a:ext cx="90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那段日子，深深地印在我的脑海中。那些美好的印象，我一辈子也不会忘记。</a:t>
            </a:r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</a:rPr>
              <a:t>”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617871" y="3135409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是什么样的日子，为什么深深地印在我的脑海中？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拓展延伸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478854" y="406201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kern="2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/>
              <a:t>小组讨论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31188" y="3989025"/>
            <a:ext cx="2472355" cy="1491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13298" y="1773630"/>
            <a:ext cx="8968695" cy="94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     同学们的脑海中，都拥有了属于自己的“</a:t>
            </a:r>
            <a:r>
              <a:rPr lang="zh-CN" altLang="en-US" sz="2400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小桥流水人家”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，其实我们每一个人的家乡都是一幅美丽的画卷。说说自己的家乡。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拓展延伸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847834" y="3459477"/>
            <a:ext cx="2598057" cy="1461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72965" y="485603"/>
            <a:ext cx="38956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000" i="0" u="none" strike="noStrike" kern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人    教    版    小    学    语    文    五    年    级    课    文    </a:t>
            </a:r>
            <a:r>
              <a:rPr lang="en-US" altLang="zh-CN" sz="1050" i="0" u="none" strike="noStrike" kern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P </a:t>
            </a:r>
            <a:r>
              <a:rPr lang="en-US" altLang="zh-CN" sz="1050" i="0" u="none" strike="noStrike" kern="1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P</a:t>
            </a:r>
            <a:r>
              <a:rPr lang="en-US" altLang="zh-CN" sz="1050" i="0" u="none" strike="noStrike" kern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 T    </a:t>
            </a:r>
            <a:r>
              <a:rPr lang="zh-CN" altLang="en-US" sz="1000" i="0" u="none" strike="noStrike" kern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课     件</a:t>
            </a:r>
            <a:endParaRPr lang="zh-CN" altLang="en-US" sz="1000" i="0" u="none" strike="noStrike" kern="100" baseline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3429" y="2544321"/>
            <a:ext cx="5974713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7200" b="1" kern="2200" dirty="0">
                <a:solidFill>
                  <a:srgbClr val="C00000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下课，再见！</a:t>
            </a:r>
            <a:endParaRPr lang="zh-CN" altLang="en-US" sz="7200" dirty="0">
              <a:solidFill>
                <a:srgbClr val="C00000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2086" y="1897990"/>
            <a:ext cx="3289683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谢 谢 观 看！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3081" y="1491915"/>
            <a:ext cx="6497052" cy="2870454"/>
            <a:chOff x="1155031" y="1491915"/>
            <a:chExt cx="6497052" cy="287045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031" y="1491915"/>
              <a:ext cx="6497052" cy="287045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819315" y="2557095"/>
              <a:ext cx="28937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0" i="0" u="none" strike="noStrike" kern="2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rPr>
                <a:t>1</a:t>
              </a:r>
              <a:r>
                <a:rPr lang="zh-CN" altLang="en-US" sz="4000" b="0" i="0" u="none" strike="noStrike" kern="2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rPr>
                <a:t>、</a:t>
              </a:r>
              <a:r>
                <a:rPr lang="zh-CN" altLang="en-US" sz="4000" b="0" i="0" u="none" strike="noStrike" kern="2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作者简介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酷黑" panose="02010600030101010101" pitchFamily="2" charset="-122"/>
                <a:ea typeface="站酷酷黑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3627" y="1337486"/>
            <a:ext cx="6475049" cy="3927424"/>
          </a:xfrm>
        </p:spPr>
        <p:txBody>
          <a:bodyPr>
            <a:noAutofit/>
          </a:bodyPr>
          <a:lstStyle/>
          <a:p>
            <a:pPr marR="0" rtl="0">
              <a:lnSpc>
                <a:spcPct val="120000"/>
              </a:lnSpc>
            </a:pPr>
            <a:r>
              <a:rPr lang="zh-CN" altLang="en-US" sz="2800" b="1" i="0" u="none" strike="noStrike" kern="2200" baseline="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谢冰莹 </a:t>
            </a:r>
            <a:r>
              <a:rPr lang="zh-CN" altLang="en-US" sz="2000" i="0" u="none" strike="noStrike" kern="2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000" i="0" u="none" strike="noStrike" kern="2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1906.9.5-2000.1.5</a:t>
            </a:r>
            <a:r>
              <a:rPr lang="zh-CN" altLang="en-US" sz="2000" i="0" u="none" strike="noStrike" kern="2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），原名谢鸣岗字风宝，</a:t>
            </a:r>
            <a:r>
              <a:rPr lang="en-US" altLang="zh-CN" sz="2000" i="0" u="none" strike="noStrike" kern="2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1906</a:t>
            </a:r>
            <a:r>
              <a:rPr lang="zh-CN" altLang="en-US" sz="2000" i="0" u="none" strike="noStrike" kern="2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年出生于湖南省新化县，</a:t>
            </a:r>
            <a:r>
              <a:rPr lang="en-US" altLang="zh-CN" sz="2000" i="0" u="none" strike="noStrike" kern="2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1921</a:t>
            </a:r>
            <a:r>
              <a:rPr lang="zh-CN" altLang="en-US" sz="2000" i="0" u="none" strike="noStrike" kern="2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年开始发表作品。在谢冰心、苏雪林、冯沅君等“五四”时期崛起的女作家中，她是小妹妹。而在这些作家中，她的人生和创作道路是最壮美、最坎坷的一位，也是和中国的命运连得最紧密的一位。她是中国近代史上第一个女兵，中国历史上第一个女兵作家。</a:t>
            </a:r>
            <a:endParaRPr lang="zh-CN" altLang="en-US" sz="2000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2871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作者简介</a:t>
              </a:r>
              <a:endParaRPr lang="zh-CN" altLang="en-US" sz="2800" dirty="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601136" y="2019612"/>
            <a:ext cx="2330659" cy="2584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5154" y="2035830"/>
            <a:ext cx="5352022" cy="2669832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R="0" rtl="0">
              <a:lnSpc>
                <a:spcPct val="120000"/>
              </a:lnSpc>
            </a:pP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据不完全统计，</a:t>
            </a:r>
            <a:r>
              <a:rPr lang="zh-CN" altLang="en-US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谢冰莹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一生出版的小说、散文、游记、书信等著作达</a:t>
            </a:r>
            <a:r>
              <a:rPr lang="en-US" altLang="zh-CN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80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余种、近</a:t>
            </a:r>
            <a:r>
              <a:rPr lang="en-US" altLang="zh-CN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400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部、</a:t>
            </a:r>
            <a:r>
              <a:rPr lang="en-US" altLang="zh-CN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2000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多万字。代表作</a:t>
            </a:r>
            <a:r>
              <a:rPr lang="en-US" altLang="zh-CN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女兵自传</a:t>
            </a:r>
            <a:r>
              <a:rPr lang="en-US" altLang="zh-CN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，相继被译成英、日等</a:t>
            </a:r>
            <a:r>
              <a:rPr lang="en-US" altLang="zh-CN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多种文字。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2871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作者简介</a:t>
              </a:r>
              <a:endParaRPr lang="zh-CN" altLang="en-US" sz="2800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178" y="2073930"/>
            <a:ext cx="1803660" cy="2631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7189" y="1224338"/>
            <a:ext cx="8320790" cy="1325563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小桥流水人家</a:t>
            </a:r>
            <a:r>
              <a:rPr lang="en-US" altLang="zh-CN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是谢冰莹以元代马致远的著名思乡诗词</a:t>
            </a:r>
            <a:r>
              <a:rPr lang="en-US" altLang="zh-CN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天净沙</a:t>
            </a:r>
            <a:r>
              <a:rPr lang="en-US" altLang="zh-CN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·</a:t>
            </a:r>
            <a:r>
              <a:rPr lang="zh-CN" altLang="en-US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秋思</a:t>
            </a:r>
            <a:r>
              <a:rPr lang="en-US" altLang="zh-CN" sz="2400" b="1" kern="2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2400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中的名句“小桥流水人家”为题的一篇散文</a:t>
            </a:r>
          </a:p>
        </p:txBody>
      </p:sp>
      <p:sp>
        <p:nvSpPr>
          <p:cNvPr id="5" name="矩形 4"/>
          <p:cNvSpPr/>
          <p:nvPr/>
        </p:nvSpPr>
        <p:spPr>
          <a:xfrm>
            <a:off x="7045773" y="2214978"/>
            <a:ext cx="3878933" cy="31947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天净沙</a:t>
            </a:r>
            <a:r>
              <a:rPr lang="en-US" altLang="zh-CN" sz="24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·</a:t>
            </a:r>
            <a:r>
              <a:rPr lang="zh-CN" altLang="en-US" sz="24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秋思</a:t>
            </a:r>
            <a:br>
              <a:rPr lang="zh-CN" altLang="en-US" sz="20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lang="zh-CN" altLang="en-US" sz="20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　   </a:t>
            </a:r>
            <a:r>
              <a:rPr lang="en-US" altLang="zh-CN" sz="11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[</a:t>
            </a:r>
            <a:r>
              <a:rPr lang="zh-CN" altLang="en-US" sz="11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元</a:t>
            </a:r>
            <a:r>
              <a:rPr lang="en-US" altLang="zh-CN" sz="11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]</a:t>
            </a:r>
            <a:r>
              <a:rPr lang="zh-CN" altLang="en-US" sz="11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马致远</a:t>
            </a:r>
            <a:br>
              <a:rPr lang="zh-CN" altLang="en-US" sz="20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lang="zh-CN" altLang="en-US" sz="2000" b="1" kern="2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枯藤老树昏鸦，      </a:t>
            </a:r>
            <a:endParaRPr lang="en-US" altLang="zh-CN" sz="2000" b="1" kern="2200" spc="3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CN" altLang="en-US" sz="2000" b="1" kern="2200" spc="3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小桥流水人家，</a:t>
            </a:r>
            <a:br>
              <a:rPr lang="zh-CN" altLang="en-US" sz="2000" b="1" kern="2200" spc="3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lang="zh-CN" altLang="en-US" sz="2000" b="1" kern="2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古道西风瘦马。</a:t>
            </a:r>
            <a:br>
              <a:rPr lang="zh-CN" altLang="en-US" sz="2000" b="1" kern="2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lang="zh-CN" altLang="en-US" sz="2000" b="1" kern="2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　夕阳西下，</a:t>
            </a:r>
            <a:br>
              <a:rPr lang="zh-CN" altLang="en-US" sz="2000" b="1" kern="2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lang="zh-CN" altLang="en-US" sz="2000" b="1" kern="2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断肠人在天涯</a:t>
            </a:r>
            <a:r>
              <a:rPr lang="zh-CN" altLang="en-US" sz="2000" b="1" kern="2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2871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作者简介</a:t>
              </a:r>
              <a:endParaRPr lang="zh-CN" altLang="en-US" sz="2800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129" y="2910185"/>
            <a:ext cx="2889040" cy="1908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4981" y="1491915"/>
            <a:ext cx="7314412" cy="2870454"/>
            <a:chOff x="1155031" y="1491915"/>
            <a:chExt cx="7314412" cy="287045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031" y="1491915"/>
              <a:ext cx="7314412" cy="287045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812293" y="2558209"/>
              <a:ext cx="36134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kern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rPr>
                <a:t>2</a:t>
              </a:r>
              <a:r>
                <a:rPr lang="zh-CN" altLang="en-US" sz="4000" kern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rPr>
                <a:t>、</a:t>
              </a:r>
              <a:r>
                <a:rPr lang="zh-CN" altLang="en-US" sz="4000" kern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认读生字词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酷黑" panose="02010600030101010101" pitchFamily="2" charset="-122"/>
                <a:ea typeface="站酷酷黑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145785" y="1400097"/>
            <a:ext cx="11137490" cy="4351338"/>
          </a:xfrm>
        </p:spPr>
        <p:txBody>
          <a:bodyPr>
            <a:normAutofit/>
          </a:bodyPr>
          <a:lstStyle/>
          <a:p>
            <a:pPr marL="0" marR="0" lvl="0" indent="0" rtl="0">
              <a:lnSpc>
                <a:spcPct val="150000"/>
              </a:lnSpc>
              <a:buNone/>
            </a:pPr>
            <a:r>
              <a:rPr lang="zh-CN" altLang="en-US" sz="4000" b="1" i="0" u="none" strike="noStrike" kern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婀娜的舞姿    粼粼的波纹 </a:t>
            </a:r>
          </a:p>
          <a:p>
            <a:pPr marL="0" marR="0" lvl="0" indent="0" rtl="0">
              <a:lnSpc>
                <a:spcPct val="150000"/>
              </a:lnSpc>
              <a:buNone/>
            </a:pPr>
            <a:r>
              <a:rPr lang="zh-CN" altLang="en-US" sz="4000" b="1" i="0" u="none" strike="noStrike" kern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潺潺  唱和  干涸   点缀   螃蟹  </a:t>
            </a:r>
            <a:endParaRPr lang="en-US" altLang="zh-CN" sz="4000" b="1" i="0" u="none" strike="noStrike" kern="100" baseline="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rtl="0">
              <a:lnSpc>
                <a:spcPct val="150000"/>
              </a:lnSpc>
              <a:buNone/>
            </a:pPr>
            <a:r>
              <a:rPr lang="zh-CN" altLang="en-US" sz="4000" b="1" i="0" u="none" strike="noStrike" kern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浮现 </a:t>
            </a:r>
            <a:r>
              <a:rPr lang="en-US" altLang="zh-CN" sz="40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4000" b="1" i="0" u="none" strike="noStrike" kern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潮湿  流通   舒服   印象  </a:t>
            </a:r>
            <a:endParaRPr lang="en-US" altLang="zh-CN" sz="4000" b="1" i="0" u="none" strike="noStrike" kern="100" baseline="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rtl="0">
              <a:lnSpc>
                <a:spcPct val="150000"/>
              </a:lnSpc>
              <a:buNone/>
            </a:pPr>
            <a:r>
              <a:rPr lang="zh-CN" altLang="en-US" sz="4000" b="1" i="0" u="none" strike="noStrike" kern="100" baseline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日出而作   日入而息   守望相助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52584" y="0"/>
            <a:ext cx="2690125" cy="1685847"/>
            <a:chOff x="4752584" y="0"/>
            <a:chExt cx="2690125" cy="16858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52584" y="0"/>
              <a:ext cx="2690125" cy="168584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261769" y="4261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2200" dirty="0">
                  <a:solidFill>
                    <a:srgbClr val="C00000"/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字词学习</a:t>
              </a:r>
              <a:endParaRPr lang="zh-CN" altLang="en-US" sz="2800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74031" y="1491915"/>
            <a:ext cx="7314412" cy="2870454"/>
            <a:chOff x="1155031" y="1491915"/>
            <a:chExt cx="7314412" cy="287045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031" y="1491915"/>
              <a:ext cx="7314412" cy="287045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092387" y="2522399"/>
              <a:ext cx="30925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kern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rPr>
                <a:t>3</a:t>
              </a:r>
              <a:r>
                <a:rPr lang="zh-CN" altLang="en-US" sz="4000" kern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rPr>
                <a:t>、</a:t>
              </a:r>
              <a:r>
                <a:rPr lang="zh-CN" altLang="en-US" sz="4000" kern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酷黑" panose="02010600030101010101" pitchFamily="2" charset="-122"/>
                  <a:ea typeface="站酷酷黑" panose="02010600030101010101" pitchFamily="2" charset="-122"/>
                </a:rPr>
                <a:t>课文赏析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酷黑" panose="02010600030101010101" pitchFamily="2" charset="-122"/>
                <a:ea typeface="站酷酷黑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ractur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《小桥流水人家》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1358</Words>
  <Application>Microsoft Office PowerPoint</Application>
  <PresentationFormat>宽屏</PresentationFormat>
  <Paragraphs>106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站酷酷黑</vt:lpstr>
      <vt:lpstr>Calibri Light</vt:lpstr>
      <vt:lpstr>微软雅黑</vt:lpstr>
      <vt:lpstr>中山行书百年纪念版</vt:lpstr>
      <vt:lpstr>宋体</vt:lpstr>
      <vt:lpstr>Calibri</vt:lpstr>
      <vt:lpstr>等线</vt:lpstr>
      <vt:lpstr>等线 Light</vt:lpstr>
      <vt:lpstr>站酷高端黑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谢冰莹 （1906.9.5-2000.1.5），原名谢鸣岗字风宝，1906年出生于湖南省新化县，1921年开始发表作品。在谢冰心、苏雪林、冯沅君等“五四”时期崛起的女作家中，她是小妹妹。而在这些作家中，她的人生和创作道路是最壮美、最坎坷的一位，也是和中国的命运连得最紧密的一位。她是中国近代史上第一个女兵，中国历史上第一个女兵作家。</vt:lpstr>
      <vt:lpstr>据不完全统计，谢冰莹一生出版的小说、散文、游记、书信等著作达80余种、近400部、2000多万字。代表作《女兵自传》，相继被译成英、日等10多种文字。</vt:lpstr>
      <vt:lpstr>《小桥流水人家》是谢冰莹以元代马致远的著名思乡诗词《天净沙·秋思》中的名句“小桥流水人家”为题的一篇散文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课间问答</vt:lpstr>
      <vt:lpstr>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1《小桥流水人家》</dc:title>
  <dc:creator/>
  <cp:lastModifiedBy>天 下</cp:lastModifiedBy>
  <cp:revision>4</cp:revision>
  <dcterms:created xsi:type="dcterms:W3CDTF">2017-08-25T13:35:00Z</dcterms:created>
  <dcterms:modified xsi:type="dcterms:W3CDTF">2021-01-05T11:25:28Z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