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9" r:id="rId4"/>
    <p:sldId id="262" r:id="rId5"/>
    <p:sldId id="264" r:id="rId6"/>
    <p:sldId id="276" r:id="rId7"/>
    <p:sldId id="260" r:id="rId8"/>
    <p:sldId id="268" r:id="rId9"/>
    <p:sldId id="267" r:id="rId10"/>
    <p:sldId id="261" r:id="rId11"/>
    <p:sldId id="263" r:id="rId12"/>
    <p:sldId id="265" r:id="rId13"/>
    <p:sldId id="266" r:id="rId14"/>
    <p:sldId id="269" r:id="rId15"/>
    <p:sldId id="277" r:id="rId16"/>
    <p:sldId id="270" r:id="rId17"/>
    <p:sldId id="271" r:id="rId18"/>
    <p:sldId id="272" r:id="rId19"/>
    <p:sldId id="274" r:id="rId2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A2C9"/>
    <a:srgbClr val="92C0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78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2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3154" y="5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1pPr>
          </a:lstStyle>
          <a:p>
            <a:fld id="{0031FAD8-5632-44BC-B24C-803B69924FFE}" type="datetimeFigureOut">
              <a:rPr lang="zh-CN" altLang="en-US" smtClean="0"/>
              <a:t>2021/1/5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1pPr>
          </a:lstStyle>
          <a:p>
            <a:fld id="{66E472D5-B857-4531-A458-655102FF7655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思源黑体 CN Normal" panose="020B0400000000000000" pitchFamily="34" charset="-122"/>
        <a:ea typeface="思源黑体 CN Normal" panose="020B0400000000000000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思源黑体 CN Normal" panose="020B0400000000000000" pitchFamily="34" charset="-122"/>
        <a:ea typeface="思源黑体 CN Normal" panose="020B0400000000000000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思源黑体 CN Normal" panose="020B0400000000000000" pitchFamily="34" charset="-122"/>
        <a:ea typeface="思源黑体 CN Normal" panose="020B0400000000000000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思源黑体 CN Normal" panose="020B0400000000000000" pitchFamily="34" charset="-122"/>
        <a:ea typeface="思源黑体 CN Normal" panose="020B0400000000000000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思源黑体 CN Normal" panose="020B0400000000000000" pitchFamily="34" charset="-122"/>
        <a:ea typeface="思源黑体 CN Normal" panose="020B0400000000000000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思源黑体 CN Normal" panose="020B0400000000000000" pitchFamily="34" charset="-122"/>
              </a:defRPr>
            </a:lvl1pPr>
          </a:lstStyle>
          <a:p>
            <a:fld id="{D997B5FA-0921-464F-AAE1-844C04324D75}" type="datetimeFigureOut">
              <a:rPr lang="zh-CN" altLang="en-US" smtClean="0"/>
              <a:t>2021/1/5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思源黑体 CN Normal" panose="020B04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思源黑体 CN Normal" panose="020B0400000000000000" pitchFamily="34" charset="-122"/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思源黑体 CN Normal" panose="020B0400000000000000" pitchFamily="34" charset="-122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思源黑体 CN Normal" panose="020B0400000000000000" pitchFamily="34" charset="-122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思源黑体 CN Normal" panose="020B0400000000000000" pitchFamily="34" charset="-122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思源黑体 CN Normal" panose="020B0400000000000000" pitchFamily="34" charset="-122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黑体 CN Normal" panose="020B0400000000000000" pitchFamily="34" charset="-122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黑体 CN Normal" panose="020B0400000000000000" pitchFamily="34" charset="-122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69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8" name="文本框 30"/>
          <p:cNvSpPr txBox="1"/>
          <p:nvPr/>
        </p:nvSpPr>
        <p:spPr>
          <a:xfrm>
            <a:off x="5007915" y="1020932"/>
            <a:ext cx="1954381" cy="3288178"/>
          </a:xfrm>
          <a:prstGeom prst="rect">
            <a:avLst/>
          </a:prstGeom>
          <a:noFill/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eaVert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zh-CN" altLang="en-US" sz="11500" b="1" dirty="0">
                <a:solidFill>
                  <a:schemeClr val="bg1"/>
                </a:solidFill>
                <a:latin typeface="站酷高端黑" panose="02010600030101010101" pitchFamily="2" charset="-122"/>
                <a:ea typeface="站酷高端黑" panose="02010600030101010101" pitchFamily="2" charset="-122"/>
              </a:rPr>
              <a:t>相思</a:t>
            </a:r>
          </a:p>
        </p:txBody>
      </p:sp>
      <p:sp>
        <p:nvSpPr>
          <p:cNvPr id="11" name="文本框 17"/>
          <p:cNvSpPr txBox="1"/>
          <p:nvPr/>
        </p:nvSpPr>
        <p:spPr>
          <a:xfrm>
            <a:off x="7187940" y="2215134"/>
            <a:ext cx="461665" cy="2093976"/>
          </a:xfrm>
          <a:prstGeom prst="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eaVert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zh-CN" altLang="en-US" b="1" dirty="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唐诗解析系列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5581171" y="2480355"/>
            <a:ext cx="807868" cy="4001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 dirty="0">
                <a:solidFill>
                  <a:schemeClr val="bg1"/>
                </a:solidFill>
                <a:latin typeface="站酷高端黑" panose="02010600030101010101" pitchFamily="2" charset="-122"/>
                <a:ea typeface="站酷高端黑" panose="02010600030101010101" pitchFamily="2" charset="-122"/>
              </a:rPr>
              <a:t>王维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69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5007915" y="941033"/>
            <a:ext cx="1988599" cy="3746377"/>
          </a:xfrm>
          <a:prstGeom prst="rect">
            <a:avLst/>
          </a:prstGeom>
          <a:noFill/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Normal" panose="020B0400000000000000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402049" y="1198484"/>
            <a:ext cx="1200329" cy="339127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6600" b="1" dirty="0">
                <a:solidFill>
                  <a:schemeClr val="bg1"/>
                </a:solidFill>
                <a:latin typeface="站酷高端黑" panose="02010600030101010101" pitchFamily="2" charset="-122"/>
                <a:ea typeface="站酷高端黑" panose="02010600030101010101" pitchFamily="2" charset="-122"/>
              </a:rPr>
              <a:t>整体赏析</a:t>
            </a:r>
          </a:p>
        </p:txBody>
      </p:sp>
    </p:spTree>
  </p:cSld>
  <p:clrMapOvr>
    <a:masterClrMapping/>
  </p:clrMapOvr>
  <p:transition spd="med" advTm="3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"/>
          <p:cNvSpPr/>
          <p:nvPr/>
        </p:nvSpPr>
        <p:spPr>
          <a:xfrm>
            <a:off x="1331067" y="1219200"/>
            <a:ext cx="9880600" cy="4419600"/>
          </a:xfrm>
          <a:custGeom>
            <a:avLst/>
            <a:gdLst>
              <a:gd name="connsiteX0" fmla="*/ 0 w 9880600"/>
              <a:gd name="connsiteY0" fmla="*/ 0 h 4419600"/>
              <a:gd name="connsiteX1" fmla="*/ 9880600 w 9880600"/>
              <a:gd name="connsiteY1" fmla="*/ 0 h 4419600"/>
              <a:gd name="connsiteX2" fmla="*/ 9880600 w 9880600"/>
              <a:gd name="connsiteY2" fmla="*/ 4419600 h 4419600"/>
              <a:gd name="connsiteX3" fmla="*/ 0 w 9880600"/>
              <a:gd name="connsiteY3" fmla="*/ 4419600 h 4419600"/>
              <a:gd name="connsiteX4" fmla="*/ 0 w 9880600"/>
              <a:gd name="connsiteY4" fmla="*/ 0 h 4419600"/>
              <a:gd name="connsiteX0-1" fmla="*/ 0 w 9880600"/>
              <a:gd name="connsiteY0-2" fmla="*/ 0 h 4419600"/>
              <a:gd name="connsiteX1-3" fmla="*/ 9880600 w 9880600"/>
              <a:gd name="connsiteY1-4" fmla="*/ 0 h 4419600"/>
              <a:gd name="connsiteX2-5" fmla="*/ 9878060 w 9880600"/>
              <a:gd name="connsiteY2-6" fmla="*/ 1714500 h 4419600"/>
              <a:gd name="connsiteX3-7" fmla="*/ 9880600 w 9880600"/>
              <a:gd name="connsiteY3-8" fmla="*/ 4419600 h 4419600"/>
              <a:gd name="connsiteX4-9" fmla="*/ 0 w 9880600"/>
              <a:gd name="connsiteY4-10" fmla="*/ 4419600 h 4419600"/>
              <a:gd name="connsiteX5" fmla="*/ 0 w 9880600"/>
              <a:gd name="connsiteY5" fmla="*/ 0 h 4419600"/>
              <a:gd name="connsiteX0-11" fmla="*/ 0 w 10611743"/>
              <a:gd name="connsiteY0-12" fmla="*/ 0 h 4419600"/>
              <a:gd name="connsiteX1-13" fmla="*/ 9880600 w 10611743"/>
              <a:gd name="connsiteY1-14" fmla="*/ 0 h 4419600"/>
              <a:gd name="connsiteX2-15" fmla="*/ 9878060 w 10611743"/>
              <a:gd name="connsiteY2-16" fmla="*/ 1714500 h 4419600"/>
              <a:gd name="connsiteX3-17" fmla="*/ 9878060 w 10611743"/>
              <a:gd name="connsiteY3-18" fmla="*/ 2118360 h 4419600"/>
              <a:gd name="connsiteX4-19" fmla="*/ 9880600 w 10611743"/>
              <a:gd name="connsiteY4-20" fmla="*/ 4419600 h 4419600"/>
              <a:gd name="connsiteX5-21" fmla="*/ 0 w 10611743"/>
              <a:gd name="connsiteY5-22" fmla="*/ 4419600 h 4419600"/>
              <a:gd name="connsiteX6" fmla="*/ 0 w 10611743"/>
              <a:gd name="connsiteY6" fmla="*/ 0 h 4419600"/>
              <a:gd name="connsiteX0-23" fmla="*/ 0 w 10611743"/>
              <a:gd name="connsiteY0-24" fmla="*/ 0 h 4419600"/>
              <a:gd name="connsiteX1-25" fmla="*/ 9880600 w 10611743"/>
              <a:gd name="connsiteY1-26" fmla="*/ 0 h 4419600"/>
              <a:gd name="connsiteX2-27" fmla="*/ 9878060 w 10611743"/>
              <a:gd name="connsiteY2-28" fmla="*/ 1714500 h 4419600"/>
              <a:gd name="connsiteX3-29" fmla="*/ 9878060 w 10611743"/>
              <a:gd name="connsiteY3-30" fmla="*/ 2118360 h 4419600"/>
              <a:gd name="connsiteX4-31" fmla="*/ 9880600 w 10611743"/>
              <a:gd name="connsiteY4-32" fmla="*/ 4419600 h 4419600"/>
              <a:gd name="connsiteX5-33" fmla="*/ 0 w 10611743"/>
              <a:gd name="connsiteY5-34" fmla="*/ 4419600 h 4419600"/>
              <a:gd name="connsiteX6-35" fmla="*/ 0 w 10611743"/>
              <a:gd name="connsiteY6-36" fmla="*/ 0 h 4419600"/>
              <a:gd name="connsiteX0-37" fmla="*/ 0 w 10611743"/>
              <a:gd name="connsiteY0-38" fmla="*/ 0 h 4419600"/>
              <a:gd name="connsiteX1-39" fmla="*/ 9880600 w 10611743"/>
              <a:gd name="connsiteY1-40" fmla="*/ 0 h 4419600"/>
              <a:gd name="connsiteX2-41" fmla="*/ 9878060 w 10611743"/>
              <a:gd name="connsiteY2-42" fmla="*/ 1714500 h 4419600"/>
              <a:gd name="connsiteX3-43" fmla="*/ 9878060 w 10611743"/>
              <a:gd name="connsiteY3-44" fmla="*/ 2118360 h 4419600"/>
              <a:gd name="connsiteX4-45" fmla="*/ 9880600 w 10611743"/>
              <a:gd name="connsiteY4-46" fmla="*/ 4419600 h 4419600"/>
              <a:gd name="connsiteX5-47" fmla="*/ 0 w 10611743"/>
              <a:gd name="connsiteY5-48" fmla="*/ 4419600 h 4419600"/>
              <a:gd name="connsiteX6-49" fmla="*/ 0 w 10611743"/>
              <a:gd name="connsiteY6-50" fmla="*/ 0 h 4419600"/>
              <a:gd name="connsiteX0-51" fmla="*/ 0 w 9880600"/>
              <a:gd name="connsiteY0-52" fmla="*/ 0 h 4419600"/>
              <a:gd name="connsiteX1-53" fmla="*/ 9880600 w 9880600"/>
              <a:gd name="connsiteY1-54" fmla="*/ 0 h 4419600"/>
              <a:gd name="connsiteX2-55" fmla="*/ 9878060 w 9880600"/>
              <a:gd name="connsiteY2-56" fmla="*/ 1714500 h 4419600"/>
              <a:gd name="connsiteX3-57" fmla="*/ 9878060 w 9880600"/>
              <a:gd name="connsiteY3-58" fmla="*/ 2118360 h 4419600"/>
              <a:gd name="connsiteX4-59" fmla="*/ 9880600 w 9880600"/>
              <a:gd name="connsiteY4-60" fmla="*/ 4419600 h 4419600"/>
              <a:gd name="connsiteX5-61" fmla="*/ 0 w 9880600"/>
              <a:gd name="connsiteY5-62" fmla="*/ 4419600 h 4419600"/>
              <a:gd name="connsiteX6-63" fmla="*/ 0 w 9880600"/>
              <a:gd name="connsiteY6-64" fmla="*/ 0 h 4419600"/>
              <a:gd name="connsiteX0-65" fmla="*/ 9878060 w 9969500"/>
              <a:gd name="connsiteY0-66" fmla="*/ 1714500 h 4419600"/>
              <a:gd name="connsiteX1-67" fmla="*/ 9878060 w 9969500"/>
              <a:gd name="connsiteY1-68" fmla="*/ 2118360 h 4419600"/>
              <a:gd name="connsiteX2-69" fmla="*/ 9880600 w 9969500"/>
              <a:gd name="connsiteY2-70" fmla="*/ 4419600 h 4419600"/>
              <a:gd name="connsiteX3-71" fmla="*/ 0 w 9969500"/>
              <a:gd name="connsiteY3-72" fmla="*/ 4419600 h 4419600"/>
              <a:gd name="connsiteX4-73" fmla="*/ 0 w 9969500"/>
              <a:gd name="connsiteY4-74" fmla="*/ 0 h 4419600"/>
              <a:gd name="connsiteX5-75" fmla="*/ 9880600 w 9969500"/>
              <a:gd name="connsiteY5-76" fmla="*/ 0 h 4419600"/>
              <a:gd name="connsiteX6-77" fmla="*/ 9969500 w 9969500"/>
              <a:gd name="connsiteY6-78" fmla="*/ 1805940 h 4419600"/>
              <a:gd name="connsiteX0-79" fmla="*/ 9878060 w 9969500"/>
              <a:gd name="connsiteY0-80" fmla="*/ 2118360 h 4419600"/>
              <a:gd name="connsiteX1-81" fmla="*/ 9880600 w 9969500"/>
              <a:gd name="connsiteY1-82" fmla="*/ 4419600 h 4419600"/>
              <a:gd name="connsiteX2-83" fmla="*/ 0 w 9969500"/>
              <a:gd name="connsiteY2-84" fmla="*/ 4419600 h 4419600"/>
              <a:gd name="connsiteX3-85" fmla="*/ 0 w 9969500"/>
              <a:gd name="connsiteY3-86" fmla="*/ 0 h 4419600"/>
              <a:gd name="connsiteX4-87" fmla="*/ 9880600 w 9969500"/>
              <a:gd name="connsiteY4-88" fmla="*/ 0 h 4419600"/>
              <a:gd name="connsiteX5-89" fmla="*/ 9969500 w 9969500"/>
              <a:gd name="connsiteY5-90" fmla="*/ 1805940 h 4419600"/>
              <a:gd name="connsiteX0-91" fmla="*/ 9878060 w 9880600"/>
              <a:gd name="connsiteY0-92" fmla="*/ 2118360 h 4419600"/>
              <a:gd name="connsiteX1-93" fmla="*/ 9880600 w 9880600"/>
              <a:gd name="connsiteY1-94" fmla="*/ 4419600 h 4419600"/>
              <a:gd name="connsiteX2-95" fmla="*/ 0 w 9880600"/>
              <a:gd name="connsiteY2-96" fmla="*/ 4419600 h 4419600"/>
              <a:gd name="connsiteX3-97" fmla="*/ 0 w 9880600"/>
              <a:gd name="connsiteY3-98" fmla="*/ 0 h 4419600"/>
              <a:gd name="connsiteX4-99" fmla="*/ 9880600 w 9880600"/>
              <a:gd name="connsiteY4-100" fmla="*/ 0 h 4419600"/>
              <a:gd name="connsiteX0-101" fmla="*/ 9878060 w 9880600"/>
              <a:gd name="connsiteY0-102" fmla="*/ 2118360 h 4419600"/>
              <a:gd name="connsiteX1-103" fmla="*/ 9880600 w 9880600"/>
              <a:gd name="connsiteY1-104" fmla="*/ 4419600 h 4419600"/>
              <a:gd name="connsiteX2-105" fmla="*/ 0 w 9880600"/>
              <a:gd name="connsiteY2-106" fmla="*/ 4419600 h 4419600"/>
              <a:gd name="connsiteX3-107" fmla="*/ 0 w 9880600"/>
              <a:gd name="connsiteY3-108" fmla="*/ 0 h 4419600"/>
              <a:gd name="connsiteX4-109" fmla="*/ 9880600 w 9880600"/>
              <a:gd name="connsiteY4-110" fmla="*/ 0 h 4419600"/>
              <a:gd name="connsiteX5-111" fmla="*/ 9878060 w 9880600"/>
              <a:gd name="connsiteY5-112" fmla="*/ 2118360 h 44196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9880600" h="4419600">
                <a:moveTo>
                  <a:pt x="9878060" y="2118360"/>
                </a:moveTo>
                <a:cubicBezTo>
                  <a:pt x="9878483" y="2569210"/>
                  <a:pt x="9872314" y="3350260"/>
                  <a:pt x="9880600" y="4419600"/>
                </a:cubicBezTo>
                <a:lnTo>
                  <a:pt x="0" y="4419600"/>
                </a:lnTo>
                <a:lnTo>
                  <a:pt x="0" y="0"/>
                </a:lnTo>
                <a:lnTo>
                  <a:pt x="9880600" y="0"/>
                </a:lnTo>
                <a:lnTo>
                  <a:pt x="9878060" y="2118360"/>
                </a:lnTo>
                <a:close/>
              </a:path>
            </a:pathLst>
          </a:custGeom>
          <a:noFill/>
          <a:ln>
            <a:solidFill>
              <a:srgbClr val="3FA2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solidFill>
                <a:schemeClr val="tx1"/>
              </a:solidFill>
              <a:latin typeface="思源黑体 CN Normal" panose="020B0400000000000000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764933" y="1905409"/>
            <a:ext cx="6096000" cy="304718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400" dirty="0">
                <a:solidFill>
                  <a:srgbClr val="0F0F0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这是借咏物而寄相思的诗，是眷怀友人之作。</a:t>
            </a:r>
            <a:endParaRPr lang="en-US" altLang="zh-CN" sz="1400" dirty="0">
              <a:solidFill>
                <a:srgbClr val="0F0F0F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1400" dirty="0">
                <a:solidFill>
                  <a:srgbClr val="0F0F0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起句因物起兴，语虽单纯，却富于想象；接着以设问寄语，意味深长地寄托情思；</a:t>
            </a:r>
            <a:endParaRPr lang="en-US" altLang="zh-CN" sz="1400" dirty="0">
              <a:solidFill>
                <a:srgbClr val="0F0F0F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1400" dirty="0">
                <a:solidFill>
                  <a:srgbClr val="0F0F0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第三句暗示珍重友谊，表面似乎嘱人相思，背面却深寓自身相思之重；最后一语双关，既切中题意，又关合情思，妙笔生花，婉曲动人。</a:t>
            </a:r>
            <a:endParaRPr lang="en-US" altLang="zh-CN" sz="1400" dirty="0">
              <a:solidFill>
                <a:srgbClr val="0F0F0F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1400" dirty="0">
                <a:solidFill>
                  <a:srgbClr val="0F0F0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全诗情调健美高雅，怀思饱满奔放，语言朴素无华，韵律和谐柔美。可谓绝句的上乘佳品。</a:t>
            </a:r>
            <a:endParaRPr lang="zh-CN" altLang="en-US" sz="14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05" r="30062"/>
          <a:stretch>
            <a:fillRect/>
          </a:stretch>
        </p:blipFill>
        <p:spPr>
          <a:xfrm>
            <a:off x="876820" y="1905409"/>
            <a:ext cx="3251296" cy="3229436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10395750" y="4952590"/>
            <a:ext cx="1796249" cy="357411"/>
          </a:xfrm>
          <a:prstGeom prst="rect">
            <a:avLst/>
          </a:prstGeom>
          <a:solidFill>
            <a:srgbClr val="3FA2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latin typeface="思源黑体 CN Normal" panose="020B04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airplane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稻壳儿春秋广告/盗版必究        原创来源：http://chn.docer.com/works?userid=199329941#!/work_time"/>
          <p:cNvSpPr>
            <a:spLocks noChangeArrowheads="1"/>
          </p:cNvSpPr>
          <p:nvPr/>
        </p:nvSpPr>
        <p:spPr bwMode="auto">
          <a:xfrm>
            <a:off x="10282692" y="2296895"/>
            <a:ext cx="808878" cy="808878"/>
          </a:xfrm>
          <a:prstGeom prst="rect">
            <a:avLst/>
          </a:prstGeom>
          <a:solidFill>
            <a:srgbClr val="3FA2C9"/>
          </a:solidFill>
          <a:ln w="9525">
            <a:solidFill>
              <a:srgbClr val="3FA2C9"/>
            </a:solidFill>
          </a:ln>
          <a:effectLst/>
        </p:spPr>
        <p:txBody>
          <a:bodyPr anchor="ctr"/>
          <a:lstStyle>
            <a:lvl1pPr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en-US" sz="3100" dirty="0">
              <a:solidFill>
                <a:schemeClr val="tx1">
                  <a:lumMod val="75000"/>
                  <a:lumOff val="25000"/>
                </a:schemeClr>
              </a:solidFill>
              <a:latin typeface="思源黑体 CN Normal" panose="020B0400000000000000" pitchFamily="34" charset="-122"/>
              <a:ea typeface="+mn-ea"/>
              <a:cs typeface="+mn-ea"/>
              <a:sym typeface="+mn-lt"/>
            </a:endParaRPr>
          </a:p>
        </p:txBody>
      </p:sp>
      <p:sp>
        <p:nvSpPr>
          <p:cNvPr id="3" name="稻壳儿春秋广告/盗版必究        原创来源：http://chn.docer.com/works?userid=199329941#!/work_time"/>
          <p:cNvSpPr>
            <a:spLocks noChangeArrowheads="1"/>
          </p:cNvSpPr>
          <p:nvPr/>
        </p:nvSpPr>
        <p:spPr bwMode="auto">
          <a:xfrm>
            <a:off x="4790537" y="2329267"/>
            <a:ext cx="808878" cy="808878"/>
          </a:xfrm>
          <a:prstGeom prst="rect">
            <a:avLst/>
          </a:prstGeom>
          <a:solidFill>
            <a:srgbClr val="3FA2C9"/>
          </a:solidFill>
          <a:ln w="9525">
            <a:solidFill>
              <a:srgbClr val="3FA2C9"/>
            </a:solidFill>
          </a:ln>
          <a:effectLst/>
        </p:spPr>
        <p:txBody>
          <a:bodyPr anchor="ctr"/>
          <a:lstStyle>
            <a:lvl1pPr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en-US" sz="3100" dirty="0">
              <a:solidFill>
                <a:schemeClr val="tx1">
                  <a:lumMod val="75000"/>
                  <a:lumOff val="25000"/>
                </a:schemeClr>
              </a:solidFill>
              <a:latin typeface="思源黑体 CN Normal" panose="020B0400000000000000" pitchFamily="34" charset="-122"/>
              <a:ea typeface="+mn-ea"/>
              <a:cs typeface="+mn-ea"/>
              <a:sym typeface="+mn-lt"/>
            </a:endParaRPr>
          </a:p>
        </p:txBody>
      </p:sp>
      <p:sp>
        <p:nvSpPr>
          <p:cNvPr id="5" name="文本框 12"/>
          <p:cNvSpPr txBox="1"/>
          <p:nvPr/>
        </p:nvSpPr>
        <p:spPr>
          <a:xfrm>
            <a:off x="4533063" y="2403915"/>
            <a:ext cx="1323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600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02</a:t>
            </a:r>
            <a:endParaRPr lang="zh-CN" altLang="en-US" sz="3600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7" name="文本框 18"/>
          <p:cNvSpPr txBox="1"/>
          <p:nvPr/>
        </p:nvSpPr>
        <p:spPr>
          <a:xfrm>
            <a:off x="10043879" y="2403914"/>
            <a:ext cx="1323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600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01</a:t>
            </a:r>
            <a:endParaRPr lang="zh-CN" altLang="en-US" sz="3600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255229" y="1331648"/>
            <a:ext cx="2769989" cy="44509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红豆，生于南国，其果鲜红浑圆，外表晶莹剔透，因为常被南方人作为服饰装饰物。红豆与相思联系在一起，则是来源于一个凄美的爱情故事。传说，古代一位女子，因为丈夫战死边疆，思念亡夫太甚哭死在了树下，此后化为了红豆，在春天的时候生长发芽。从此以后，红豆被人们称为了相思子，也在文学中引用为相思之意。而“相思”不限于男女情爱范围，朋友之间也有相思的，如苏李诗“行人难久留，各言长相思”即著例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245083" y="1331648"/>
            <a:ext cx="3139321" cy="445090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南国（南方）既是红豆产地，又是朋友所在之地。首句以“红豆生南国”起兴，暗示后文的相思之情。语极单纯，而又富于形象。次句“春来发几枝”轻声一问，承得自然，寄语设问的口吻显得分外亲切。然而单问红豆春来发几枝，是意味深长的，这是选择富于情味的事物来寄托情思。“来日绮窗前，寒梅著花未？”（王维</a:t>
            </a:r>
            <a:r>
              <a:rPr lang="en-US" altLang="zh-CN" sz="12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《</a:t>
            </a:r>
            <a:r>
              <a:rPr lang="zh-CN" altLang="en-US" sz="12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杂诗</a:t>
            </a:r>
            <a:r>
              <a:rPr lang="en-US" altLang="zh-CN" sz="12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》</a:t>
            </a:r>
            <a:r>
              <a:rPr lang="zh-CN" altLang="en-US" sz="12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）对于梅树的记忆，反映出了客子深厚的乡情。同样，这里的红豆是赤诚友爱的一种象征。这样写来，便觉语近情遥，令人神远。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switch dir="r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/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30" t="4" r="27568" b="15687"/>
          <a:stretch>
            <a:fillRect/>
          </a:stretch>
        </p:blipFill>
        <p:spPr>
          <a:xfrm rot="10800000">
            <a:off x="6735192" y="1213294"/>
            <a:ext cx="5456807" cy="4230092"/>
          </a:xfrm>
          <a:prstGeom prst="rect">
            <a:avLst/>
          </a:prstGeom>
          <a:effectLst/>
        </p:spPr>
      </p:pic>
      <p:cxnSp>
        <p:nvCxnSpPr>
          <p:cNvPr id="7" name="直接连接符 6"/>
          <p:cNvCxnSpPr/>
          <p:nvPr/>
        </p:nvCxnSpPr>
        <p:spPr>
          <a:xfrm>
            <a:off x="530143" y="1229526"/>
            <a:ext cx="0" cy="4203608"/>
          </a:xfrm>
          <a:prstGeom prst="line">
            <a:avLst/>
          </a:prstGeom>
          <a:ln w="3175" cap="rnd">
            <a:solidFill>
              <a:schemeClr val="tx1"/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/>
          <p:cNvSpPr/>
          <p:nvPr/>
        </p:nvSpPr>
        <p:spPr>
          <a:xfrm>
            <a:off x="874321" y="1052182"/>
            <a:ext cx="5456806" cy="4472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dirty="0">
                <a:solidFill>
                  <a:srgbClr val="0F0F0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第三句紧接着寄意对方“多采撷”红豆，仍是言在此而意在彼。以采撷植物来寄托怀思的情绪，是古典诗歌中常见手法，如汉代古诗：“涉江采芙蓉，兰泽多芳草，采之欲遗谁？所思在远道”即著例。</a:t>
            </a:r>
            <a:endParaRPr lang="en-US" altLang="zh-CN" sz="1200" dirty="0">
              <a:solidFill>
                <a:srgbClr val="0F0F0F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>
              <a:lnSpc>
                <a:spcPct val="200000"/>
              </a:lnSpc>
            </a:pPr>
            <a:endParaRPr lang="en-US" altLang="zh-CN" sz="1200" dirty="0">
              <a:solidFill>
                <a:srgbClr val="0F0F0F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1200" dirty="0">
                <a:solidFill>
                  <a:srgbClr val="0F0F0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“愿君多采撷”似乎是说：“看见红豆，想起我的一切吧。”暗示远方的友人珍重友谊，语言恳挚动人。这里只用相思嘱人，而自己的相思则见于言外。用这种方式透露情怀，婉曲动人，语意高妙。</a:t>
            </a:r>
            <a:endParaRPr lang="en-US" altLang="zh-CN" sz="1200" dirty="0">
              <a:solidFill>
                <a:srgbClr val="0F0F0F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>
              <a:lnSpc>
                <a:spcPct val="200000"/>
              </a:lnSpc>
            </a:pPr>
            <a:endParaRPr lang="en-US" altLang="zh-CN" sz="1200" dirty="0">
              <a:solidFill>
                <a:srgbClr val="0F0F0F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1200" dirty="0">
                <a:solidFill>
                  <a:srgbClr val="0F0F0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宋人编</a:t>
            </a:r>
            <a:r>
              <a:rPr lang="en-US" altLang="zh-CN" sz="1200" dirty="0">
                <a:solidFill>
                  <a:srgbClr val="0F0F0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《</a:t>
            </a:r>
            <a:r>
              <a:rPr lang="zh-CN" altLang="en-US" sz="1200" dirty="0">
                <a:solidFill>
                  <a:srgbClr val="0F0F0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万首唐人绝句</a:t>
            </a:r>
            <a:r>
              <a:rPr lang="en-US" altLang="zh-CN" sz="1200" dirty="0">
                <a:solidFill>
                  <a:srgbClr val="0F0F0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》</a:t>
            </a:r>
            <a:r>
              <a:rPr lang="zh-CN" altLang="en-US" sz="1200" dirty="0">
                <a:solidFill>
                  <a:srgbClr val="0F0F0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，此句“多”字作“休”。用“休”字反衬离情之苦，因相思转怕相思，当然也是某种境况下的人情状态。用“多”字则表现了一种热情饱满、一往情深的健美情调。此诗情高意真而不伤纤巧，与“多”字关系甚大，故“多”字比“休”字更好。</a:t>
            </a:r>
            <a:endParaRPr lang="zh-CN" altLang="en-US" sz="12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switch dir="r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7"/>
          <p:cNvSpPr>
            <a:spLocks noEditPoints="1"/>
          </p:cNvSpPr>
          <p:nvPr/>
        </p:nvSpPr>
        <p:spPr bwMode="auto">
          <a:xfrm rot="5400000">
            <a:off x="4891268" y="2123674"/>
            <a:ext cx="313096" cy="310923"/>
          </a:xfrm>
          <a:custGeom>
            <a:avLst/>
            <a:gdLst>
              <a:gd name="T0" fmla="*/ 0 w 120"/>
              <a:gd name="T1" fmla="*/ 284907 h 120"/>
              <a:gd name="T2" fmla="*/ 573790 w 120"/>
              <a:gd name="T3" fmla="*/ 284907 h 120"/>
              <a:gd name="T4" fmla="*/ 396871 w 120"/>
              <a:gd name="T5" fmla="*/ 113963 h 120"/>
              <a:gd name="T6" fmla="*/ 411216 w 120"/>
              <a:gd name="T7" fmla="*/ 66478 h 120"/>
              <a:gd name="T8" fmla="*/ 411216 w 120"/>
              <a:gd name="T9" fmla="*/ 132956 h 120"/>
              <a:gd name="T10" fmla="*/ 224734 w 120"/>
              <a:gd name="T11" fmla="*/ 365630 h 120"/>
              <a:gd name="T12" fmla="*/ 196045 w 120"/>
              <a:gd name="T13" fmla="*/ 417863 h 120"/>
              <a:gd name="T14" fmla="*/ 181700 w 120"/>
              <a:gd name="T15" fmla="*/ 451102 h 120"/>
              <a:gd name="T16" fmla="*/ 176919 w 120"/>
              <a:gd name="T17" fmla="*/ 522329 h 120"/>
              <a:gd name="T18" fmla="*/ 148229 w 120"/>
              <a:gd name="T19" fmla="*/ 470096 h 120"/>
              <a:gd name="T20" fmla="*/ 124321 w 120"/>
              <a:gd name="T21" fmla="*/ 422611 h 120"/>
              <a:gd name="T22" fmla="*/ 81287 w 120"/>
              <a:gd name="T23" fmla="*/ 389372 h 120"/>
              <a:gd name="T24" fmla="*/ 76505 w 120"/>
              <a:gd name="T25" fmla="*/ 322894 h 120"/>
              <a:gd name="T26" fmla="*/ 71724 w 120"/>
              <a:gd name="T27" fmla="*/ 284907 h 120"/>
              <a:gd name="T28" fmla="*/ 47816 w 120"/>
              <a:gd name="T29" fmla="*/ 256416 h 120"/>
              <a:gd name="T30" fmla="*/ 47816 w 120"/>
              <a:gd name="T31" fmla="*/ 213680 h 120"/>
              <a:gd name="T32" fmla="*/ 181700 w 120"/>
              <a:gd name="T33" fmla="*/ 94969 h 120"/>
              <a:gd name="T34" fmla="*/ 148229 w 120"/>
              <a:gd name="T35" fmla="*/ 94969 h 120"/>
              <a:gd name="T36" fmla="*/ 133884 w 120"/>
              <a:gd name="T37" fmla="*/ 123459 h 120"/>
              <a:gd name="T38" fmla="*/ 153011 w 120"/>
              <a:gd name="T39" fmla="*/ 132956 h 120"/>
              <a:gd name="T40" fmla="*/ 148229 w 120"/>
              <a:gd name="T41" fmla="*/ 113963 h 120"/>
              <a:gd name="T42" fmla="*/ 224734 w 120"/>
              <a:gd name="T43" fmla="*/ 142453 h 120"/>
              <a:gd name="T44" fmla="*/ 196045 w 120"/>
              <a:gd name="T45" fmla="*/ 161447 h 120"/>
              <a:gd name="T46" fmla="*/ 176919 w 120"/>
              <a:gd name="T47" fmla="*/ 170944 h 120"/>
              <a:gd name="T48" fmla="*/ 181700 w 120"/>
              <a:gd name="T49" fmla="*/ 204183 h 120"/>
              <a:gd name="T50" fmla="*/ 157792 w 120"/>
              <a:gd name="T51" fmla="*/ 232674 h 120"/>
              <a:gd name="T52" fmla="*/ 138666 w 120"/>
              <a:gd name="T53" fmla="*/ 242171 h 120"/>
              <a:gd name="T54" fmla="*/ 100413 w 120"/>
              <a:gd name="T55" fmla="*/ 232674 h 120"/>
              <a:gd name="T56" fmla="*/ 71724 w 120"/>
              <a:gd name="T57" fmla="*/ 256416 h 120"/>
              <a:gd name="T58" fmla="*/ 76505 w 120"/>
              <a:gd name="T59" fmla="*/ 275410 h 120"/>
              <a:gd name="T60" fmla="*/ 129103 w 120"/>
              <a:gd name="T61" fmla="*/ 294403 h 120"/>
              <a:gd name="T62" fmla="*/ 196045 w 120"/>
              <a:gd name="T63" fmla="*/ 313397 h 120"/>
              <a:gd name="T64" fmla="*/ 224734 w 120"/>
              <a:gd name="T65" fmla="*/ 365630 h 120"/>
              <a:gd name="T66" fmla="*/ 262987 w 120"/>
              <a:gd name="T67" fmla="*/ 99717 h 120"/>
              <a:gd name="T68" fmla="*/ 210390 w 120"/>
              <a:gd name="T69" fmla="*/ 71227 h 120"/>
              <a:gd name="T70" fmla="*/ 301240 w 120"/>
              <a:gd name="T71" fmla="*/ 47484 h 120"/>
              <a:gd name="T72" fmla="*/ 511629 w 120"/>
              <a:gd name="T73" fmla="*/ 294403 h 120"/>
              <a:gd name="T74" fmla="*/ 439906 w 120"/>
              <a:gd name="T75" fmla="*/ 484341 h 120"/>
              <a:gd name="T76" fmla="*/ 435124 w 120"/>
              <a:gd name="T77" fmla="*/ 436857 h 120"/>
              <a:gd name="T78" fmla="*/ 401653 w 120"/>
              <a:gd name="T79" fmla="*/ 384624 h 120"/>
              <a:gd name="T80" fmla="*/ 315585 w 120"/>
              <a:gd name="T81" fmla="*/ 318146 h 120"/>
              <a:gd name="T82" fmla="*/ 463814 w 120"/>
              <a:gd name="T83" fmla="*/ 265913 h 120"/>
              <a:gd name="T84" fmla="*/ 502066 w 120"/>
              <a:gd name="T85" fmla="*/ 232674 h 120"/>
              <a:gd name="T86" fmla="*/ 444687 w 120"/>
              <a:gd name="T87" fmla="*/ 185189 h 120"/>
              <a:gd name="T88" fmla="*/ 435124 w 120"/>
              <a:gd name="T89" fmla="*/ 246919 h 120"/>
              <a:gd name="T90" fmla="*/ 377745 w 120"/>
              <a:gd name="T91" fmla="*/ 232674 h 120"/>
              <a:gd name="T92" fmla="*/ 349056 w 120"/>
              <a:gd name="T93" fmla="*/ 208931 h 120"/>
              <a:gd name="T94" fmla="*/ 363400 w 120"/>
              <a:gd name="T95" fmla="*/ 166195 h 120"/>
              <a:gd name="T96" fmla="*/ 430343 w 120"/>
              <a:gd name="T97" fmla="*/ 170944 h 120"/>
              <a:gd name="T98" fmla="*/ 478158 w 120"/>
              <a:gd name="T99" fmla="*/ 170944 h 120"/>
              <a:gd name="T100" fmla="*/ 502066 w 120"/>
              <a:gd name="T101" fmla="*/ 151950 h 120"/>
              <a:gd name="T102" fmla="*/ 525974 w 120"/>
              <a:gd name="T103" fmla="*/ 270661 h 120"/>
              <a:gd name="T104" fmla="*/ 511629 w 120"/>
              <a:gd name="T105" fmla="*/ 294403 h 12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120" h="120">
                <a:moveTo>
                  <a:pt x="60" y="0"/>
                </a:moveTo>
                <a:cubicBezTo>
                  <a:pt x="27" y="0"/>
                  <a:pt x="0" y="27"/>
                  <a:pt x="0" y="60"/>
                </a:cubicBezTo>
                <a:cubicBezTo>
                  <a:pt x="0" y="93"/>
                  <a:pt x="27" y="120"/>
                  <a:pt x="60" y="120"/>
                </a:cubicBezTo>
                <a:cubicBezTo>
                  <a:pt x="93" y="120"/>
                  <a:pt x="120" y="93"/>
                  <a:pt x="120" y="60"/>
                </a:cubicBezTo>
                <a:cubicBezTo>
                  <a:pt x="120" y="27"/>
                  <a:pt x="93" y="0"/>
                  <a:pt x="60" y="0"/>
                </a:cubicBezTo>
                <a:close/>
                <a:moveTo>
                  <a:pt x="83" y="24"/>
                </a:moveTo>
                <a:cubicBezTo>
                  <a:pt x="87" y="21"/>
                  <a:pt x="87" y="21"/>
                  <a:pt x="87" y="21"/>
                </a:cubicBezTo>
                <a:cubicBezTo>
                  <a:pt x="87" y="21"/>
                  <a:pt x="85" y="17"/>
                  <a:pt x="86" y="14"/>
                </a:cubicBezTo>
                <a:cubicBezTo>
                  <a:pt x="87" y="14"/>
                  <a:pt x="91" y="16"/>
                  <a:pt x="94" y="20"/>
                </a:cubicBezTo>
                <a:cubicBezTo>
                  <a:pt x="92" y="29"/>
                  <a:pt x="86" y="28"/>
                  <a:pt x="86" y="28"/>
                </a:cubicBezTo>
                <a:cubicBezTo>
                  <a:pt x="86" y="28"/>
                  <a:pt x="82" y="28"/>
                  <a:pt x="83" y="24"/>
                </a:cubicBezTo>
                <a:close/>
                <a:moveTo>
                  <a:pt x="47" y="77"/>
                </a:moveTo>
                <a:cubicBezTo>
                  <a:pt x="46" y="78"/>
                  <a:pt x="45" y="81"/>
                  <a:pt x="44" y="84"/>
                </a:cubicBezTo>
                <a:cubicBezTo>
                  <a:pt x="43" y="86"/>
                  <a:pt x="42" y="87"/>
                  <a:pt x="41" y="88"/>
                </a:cubicBezTo>
                <a:cubicBezTo>
                  <a:pt x="39" y="89"/>
                  <a:pt x="39" y="91"/>
                  <a:pt x="39" y="91"/>
                </a:cubicBezTo>
                <a:cubicBezTo>
                  <a:pt x="38" y="95"/>
                  <a:pt x="38" y="95"/>
                  <a:pt x="38" y="95"/>
                </a:cubicBezTo>
                <a:cubicBezTo>
                  <a:pt x="38" y="95"/>
                  <a:pt x="39" y="99"/>
                  <a:pt x="40" y="100"/>
                </a:cubicBezTo>
                <a:cubicBezTo>
                  <a:pt x="40" y="102"/>
                  <a:pt x="37" y="110"/>
                  <a:pt x="37" y="110"/>
                </a:cubicBezTo>
                <a:cubicBezTo>
                  <a:pt x="34" y="109"/>
                  <a:pt x="33" y="106"/>
                  <a:pt x="32" y="104"/>
                </a:cubicBezTo>
                <a:cubicBezTo>
                  <a:pt x="32" y="102"/>
                  <a:pt x="30" y="101"/>
                  <a:pt x="31" y="99"/>
                </a:cubicBezTo>
                <a:cubicBezTo>
                  <a:pt x="31" y="96"/>
                  <a:pt x="29" y="95"/>
                  <a:pt x="28" y="94"/>
                </a:cubicBezTo>
                <a:cubicBezTo>
                  <a:pt x="27" y="92"/>
                  <a:pt x="26" y="90"/>
                  <a:pt x="26" y="89"/>
                </a:cubicBezTo>
                <a:cubicBezTo>
                  <a:pt x="26" y="88"/>
                  <a:pt x="23" y="86"/>
                  <a:pt x="23" y="86"/>
                </a:cubicBezTo>
                <a:cubicBezTo>
                  <a:pt x="23" y="86"/>
                  <a:pt x="18" y="83"/>
                  <a:pt x="17" y="82"/>
                </a:cubicBezTo>
                <a:cubicBezTo>
                  <a:pt x="16" y="81"/>
                  <a:pt x="15" y="77"/>
                  <a:pt x="15" y="75"/>
                </a:cubicBezTo>
                <a:cubicBezTo>
                  <a:pt x="15" y="73"/>
                  <a:pt x="16" y="68"/>
                  <a:pt x="16" y="68"/>
                </a:cubicBezTo>
                <a:cubicBezTo>
                  <a:pt x="16" y="68"/>
                  <a:pt x="18" y="66"/>
                  <a:pt x="17" y="65"/>
                </a:cubicBezTo>
                <a:cubicBezTo>
                  <a:pt x="15" y="64"/>
                  <a:pt x="15" y="60"/>
                  <a:pt x="15" y="60"/>
                </a:cubicBezTo>
                <a:cubicBezTo>
                  <a:pt x="13" y="58"/>
                  <a:pt x="13" y="58"/>
                  <a:pt x="13" y="58"/>
                </a:cubicBezTo>
                <a:cubicBezTo>
                  <a:pt x="13" y="58"/>
                  <a:pt x="11" y="55"/>
                  <a:pt x="10" y="54"/>
                </a:cubicBezTo>
                <a:cubicBezTo>
                  <a:pt x="10" y="52"/>
                  <a:pt x="10" y="51"/>
                  <a:pt x="11" y="50"/>
                </a:cubicBezTo>
                <a:cubicBezTo>
                  <a:pt x="11" y="49"/>
                  <a:pt x="10" y="46"/>
                  <a:pt x="10" y="45"/>
                </a:cubicBezTo>
                <a:cubicBezTo>
                  <a:pt x="20" y="20"/>
                  <a:pt x="37" y="15"/>
                  <a:pt x="37" y="15"/>
                </a:cubicBezTo>
                <a:cubicBezTo>
                  <a:pt x="38" y="20"/>
                  <a:pt x="38" y="20"/>
                  <a:pt x="38" y="20"/>
                </a:cubicBezTo>
                <a:cubicBezTo>
                  <a:pt x="38" y="20"/>
                  <a:pt x="35" y="21"/>
                  <a:pt x="34" y="21"/>
                </a:cubicBezTo>
                <a:cubicBezTo>
                  <a:pt x="32" y="20"/>
                  <a:pt x="31" y="20"/>
                  <a:pt x="31" y="20"/>
                </a:cubicBezTo>
                <a:cubicBezTo>
                  <a:pt x="29" y="23"/>
                  <a:pt x="29" y="23"/>
                  <a:pt x="29" y="23"/>
                </a:cubicBezTo>
                <a:cubicBezTo>
                  <a:pt x="29" y="23"/>
                  <a:pt x="28" y="25"/>
                  <a:pt x="28" y="26"/>
                </a:cubicBezTo>
                <a:cubicBezTo>
                  <a:pt x="28" y="27"/>
                  <a:pt x="29" y="29"/>
                  <a:pt x="29" y="29"/>
                </a:cubicBezTo>
                <a:cubicBezTo>
                  <a:pt x="29" y="29"/>
                  <a:pt x="32" y="29"/>
                  <a:pt x="32" y="28"/>
                </a:cubicBezTo>
                <a:cubicBezTo>
                  <a:pt x="32" y="27"/>
                  <a:pt x="32" y="26"/>
                  <a:pt x="32" y="26"/>
                </a:cubicBezTo>
                <a:cubicBezTo>
                  <a:pt x="31" y="24"/>
                  <a:pt x="31" y="24"/>
                  <a:pt x="31" y="24"/>
                </a:cubicBezTo>
                <a:cubicBezTo>
                  <a:pt x="31" y="24"/>
                  <a:pt x="34" y="23"/>
                  <a:pt x="40" y="24"/>
                </a:cubicBezTo>
                <a:cubicBezTo>
                  <a:pt x="47" y="24"/>
                  <a:pt x="44" y="29"/>
                  <a:pt x="47" y="30"/>
                </a:cubicBezTo>
                <a:cubicBezTo>
                  <a:pt x="50" y="31"/>
                  <a:pt x="45" y="35"/>
                  <a:pt x="44" y="37"/>
                </a:cubicBezTo>
                <a:cubicBezTo>
                  <a:pt x="43" y="39"/>
                  <a:pt x="41" y="34"/>
                  <a:pt x="41" y="34"/>
                </a:cubicBezTo>
                <a:cubicBezTo>
                  <a:pt x="41" y="34"/>
                  <a:pt x="43" y="32"/>
                  <a:pt x="40" y="32"/>
                </a:cubicBezTo>
                <a:cubicBezTo>
                  <a:pt x="37" y="31"/>
                  <a:pt x="35" y="36"/>
                  <a:pt x="37" y="36"/>
                </a:cubicBezTo>
                <a:cubicBezTo>
                  <a:pt x="38" y="36"/>
                  <a:pt x="40" y="38"/>
                  <a:pt x="39" y="39"/>
                </a:cubicBezTo>
                <a:cubicBezTo>
                  <a:pt x="39" y="40"/>
                  <a:pt x="39" y="40"/>
                  <a:pt x="38" y="43"/>
                </a:cubicBezTo>
                <a:cubicBezTo>
                  <a:pt x="36" y="46"/>
                  <a:pt x="34" y="48"/>
                  <a:pt x="34" y="48"/>
                </a:cubicBezTo>
                <a:cubicBezTo>
                  <a:pt x="34" y="48"/>
                  <a:pt x="32" y="47"/>
                  <a:pt x="33" y="49"/>
                </a:cubicBezTo>
                <a:cubicBezTo>
                  <a:pt x="34" y="51"/>
                  <a:pt x="33" y="54"/>
                  <a:pt x="33" y="55"/>
                </a:cubicBezTo>
                <a:cubicBezTo>
                  <a:pt x="33" y="57"/>
                  <a:pt x="29" y="54"/>
                  <a:pt x="29" y="51"/>
                </a:cubicBezTo>
                <a:cubicBezTo>
                  <a:pt x="28" y="48"/>
                  <a:pt x="25" y="51"/>
                  <a:pt x="24" y="51"/>
                </a:cubicBezTo>
                <a:cubicBezTo>
                  <a:pt x="23" y="51"/>
                  <a:pt x="21" y="50"/>
                  <a:pt x="21" y="49"/>
                </a:cubicBezTo>
                <a:cubicBezTo>
                  <a:pt x="20" y="48"/>
                  <a:pt x="15" y="52"/>
                  <a:pt x="14" y="52"/>
                </a:cubicBezTo>
                <a:cubicBezTo>
                  <a:pt x="13" y="53"/>
                  <a:pt x="13" y="55"/>
                  <a:pt x="15" y="54"/>
                </a:cubicBezTo>
                <a:cubicBezTo>
                  <a:pt x="17" y="53"/>
                  <a:pt x="19" y="54"/>
                  <a:pt x="19" y="56"/>
                </a:cubicBezTo>
                <a:cubicBezTo>
                  <a:pt x="18" y="58"/>
                  <a:pt x="16" y="57"/>
                  <a:pt x="16" y="58"/>
                </a:cubicBezTo>
                <a:cubicBezTo>
                  <a:pt x="17" y="60"/>
                  <a:pt x="19" y="61"/>
                  <a:pt x="19" y="63"/>
                </a:cubicBezTo>
                <a:cubicBezTo>
                  <a:pt x="20" y="65"/>
                  <a:pt x="25" y="63"/>
                  <a:pt x="27" y="62"/>
                </a:cubicBezTo>
                <a:cubicBezTo>
                  <a:pt x="28" y="62"/>
                  <a:pt x="33" y="61"/>
                  <a:pt x="33" y="63"/>
                </a:cubicBezTo>
                <a:cubicBezTo>
                  <a:pt x="34" y="65"/>
                  <a:pt x="39" y="66"/>
                  <a:pt x="41" y="66"/>
                </a:cubicBezTo>
                <a:cubicBezTo>
                  <a:pt x="43" y="67"/>
                  <a:pt x="46" y="67"/>
                  <a:pt x="49" y="69"/>
                </a:cubicBezTo>
                <a:cubicBezTo>
                  <a:pt x="51" y="72"/>
                  <a:pt x="47" y="76"/>
                  <a:pt x="47" y="77"/>
                </a:cubicBezTo>
                <a:close/>
                <a:moveTo>
                  <a:pt x="59" y="14"/>
                </a:moveTo>
                <a:cubicBezTo>
                  <a:pt x="58" y="17"/>
                  <a:pt x="54" y="20"/>
                  <a:pt x="55" y="21"/>
                </a:cubicBezTo>
                <a:cubicBezTo>
                  <a:pt x="55" y="22"/>
                  <a:pt x="55" y="27"/>
                  <a:pt x="51" y="23"/>
                </a:cubicBezTo>
                <a:cubicBezTo>
                  <a:pt x="47" y="19"/>
                  <a:pt x="43" y="18"/>
                  <a:pt x="44" y="15"/>
                </a:cubicBezTo>
                <a:cubicBezTo>
                  <a:pt x="44" y="14"/>
                  <a:pt x="48" y="14"/>
                  <a:pt x="48" y="13"/>
                </a:cubicBezTo>
                <a:cubicBezTo>
                  <a:pt x="53" y="7"/>
                  <a:pt x="62" y="8"/>
                  <a:pt x="63" y="10"/>
                </a:cubicBezTo>
                <a:cubicBezTo>
                  <a:pt x="61" y="12"/>
                  <a:pt x="59" y="11"/>
                  <a:pt x="59" y="14"/>
                </a:cubicBezTo>
                <a:close/>
                <a:moveTo>
                  <a:pt x="107" y="62"/>
                </a:moveTo>
                <a:cubicBezTo>
                  <a:pt x="107" y="62"/>
                  <a:pt x="109" y="65"/>
                  <a:pt x="112" y="65"/>
                </a:cubicBezTo>
                <a:cubicBezTo>
                  <a:pt x="110" y="87"/>
                  <a:pt x="92" y="102"/>
                  <a:pt x="92" y="102"/>
                </a:cubicBezTo>
                <a:cubicBezTo>
                  <a:pt x="89" y="99"/>
                  <a:pt x="90" y="96"/>
                  <a:pt x="90" y="96"/>
                </a:cubicBezTo>
                <a:cubicBezTo>
                  <a:pt x="91" y="92"/>
                  <a:pt x="91" y="92"/>
                  <a:pt x="91" y="92"/>
                </a:cubicBezTo>
                <a:cubicBezTo>
                  <a:pt x="91" y="85"/>
                  <a:pt x="91" y="85"/>
                  <a:pt x="91" y="85"/>
                </a:cubicBezTo>
                <a:cubicBezTo>
                  <a:pt x="91" y="85"/>
                  <a:pt x="91" y="77"/>
                  <a:pt x="84" y="81"/>
                </a:cubicBezTo>
                <a:cubicBezTo>
                  <a:pt x="77" y="83"/>
                  <a:pt x="80" y="83"/>
                  <a:pt x="72" y="83"/>
                </a:cubicBezTo>
                <a:cubicBezTo>
                  <a:pt x="64" y="84"/>
                  <a:pt x="66" y="67"/>
                  <a:pt x="66" y="67"/>
                </a:cubicBezTo>
                <a:cubicBezTo>
                  <a:pt x="66" y="43"/>
                  <a:pt x="84" y="61"/>
                  <a:pt x="84" y="61"/>
                </a:cubicBezTo>
                <a:cubicBezTo>
                  <a:pt x="95" y="69"/>
                  <a:pt x="97" y="56"/>
                  <a:pt x="97" y="56"/>
                </a:cubicBezTo>
                <a:cubicBezTo>
                  <a:pt x="104" y="53"/>
                  <a:pt x="104" y="53"/>
                  <a:pt x="104" y="53"/>
                </a:cubicBezTo>
                <a:cubicBezTo>
                  <a:pt x="105" y="49"/>
                  <a:pt x="105" y="49"/>
                  <a:pt x="105" y="49"/>
                </a:cubicBezTo>
                <a:cubicBezTo>
                  <a:pt x="104" y="44"/>
                  <a:pt x="104" y="44"/>
                  <a:pt x="104" y="44"/>
                </a:cubicBezTo>
                <a:cubicBezTo>
                  <a:pt x="93" y="39"/>
                  <a:pt x="93" y="39"/>
                  <a:pt x="93" y="39"/>
                </a:cubicBezTo>
                <a:cubicBezTo>
                  <a:pt x="93" y="39"/>
                  <a:pt x="91" y="43"/>
                  <a:pt x="94" y="48"/>
                </a:cubicBezTo>
                <a:cubicBezTo>
                  <a:pt x="94" y="48"/>
                  <a:pt x="93" y="53"/>
                  <a:pt x="91" y="52"/>
                </a:cubicBezTo>
                <a:cubicBezTo>
                  <a:pt x="84" y="48"/>
                  <a:pt x="84" y="48"/>
                  <a:pt x="84" y="48"/>
                </a:cubicBezTo>
                <a:cubicBezTo>
                  <a:pt x="84" y="48"/>
                  <a:pt x="82" y="47"/>
                  <a:pt x="79" y="49"/>
                </a:cubicBezTo>
                <a:cubicBezTo>
                  <a:pt x="75" y="52"/>
                  <a:pt x="69" y="49"/>
                  <a:pt x="69" y="49"/>
                </a:cubicBezTo>
                <a:cubicBezTo>
                  <a:pt x="69" y="49"/>
                  <a:pt x="69" y="46"/>
                  <a:pt x="73" y="44"/>
                </a:cubicBezTo>
                <a:cubicBezTo>
                  <a:pt x="76" y="42"/>
                  <a:pt x="76" y="42"/>
                  <a:pt x="76" y="42"/>
                </a:cubicBezTo>
                <a:cubicBezTo>
                  <a:pt x="76" y="42"/>
                  <a:pt x="75" y="38"/>
                  <a:pt x="76" y="35"/>
                </a:cubicBezTo>
                <a:cubicBezTo>
                  <a:pt x="77" y="32"/>
                  <a:pt x="78" y="35"/>
                  <a:pt x="81" y="33"/>
                </a:cubicBezTo>
                <a:cubicBezTo>
                  <a:pt x="84" y="31"/>
                  <a:pt x="86" y="37"/>
                  <a:pt x="90" y="36"/>
                </a:cubicBezTo>
                <a:cubicBezTo>
                  <a:pt x="94" y="36"/>
                  <a:pt x="92" y="35"/>
                  <a:pt x="95" y="33"/>
                </a:cubicBezTo>
                <a:cubicBezTo>
                  <a:pt x="98" y="32"/>
                  <a:pt x="100" y="36"/>
                  <a:pt x="100" y="36"/>
                </a:cubicBezTo>
                <a:cubicBezTo>
                  <a:pt x="106" y="37"/>
                  <a:pt x="106" y="37"/>
                  <a:pt x="106" y="37"/>
                </a:cubicBezTo>
                <a:cubicBezTo>
                  <a:pt x="106" y="37"/>
                  <a:pt x="105" y="30"/>
                  <a:pt x="105" y="32"/>
                </a:cubicBezTo>
                <a:cubicBezTo>
                  <a:pt x="109" y="38"/>
                  <a:pt x="114" y="55"/>
                  <a:pt x="112" y="58"/>
                </a:cubicBezTo>
                <a:cubicBezTo>
                  <a:pt x="111" y="57"/>
                  <a:pt x="110" y="57"/>
                  <a:pt x="110" y="57"/>
                </a:cubicBezTo>
                <a:cubicBezTo>
                  <a:pt x="103" y="57"/>
                  <a:pt x="103" y="57"/>
                  <a:pt x="103" y="57"/>
                </a:cubicBezTo>
                <a:lnTo>
                  <a:pt x="107" y="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60187" tIns="80093" rIns="160187" bIns="80093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2365" dirty="0">
              <a:latin typeface="思源黑体 CN Normal" panose="020B0400000000000000" pitchFamily="34" charset="-122"/>
              <a:cs typeface="+mn-ea"/>
              <a:sym typeface="+mn-lt"/>
            </a:endParaRPr>
          </a:p>
        </p:txBody>
      </p:sp>
      <p:grpSp>
        <p:nvGrpSpPr>
          <p:cNvPr id="4" name="Group 5"/>
          <p:cNvGrpSpPr/>
          <p:nvPr/>
        </p:nvGrpSpPr>
        <p:grpSpPr bwMode="auto">
          <a:xfrm rot="16200000">
            <a:off x="1153587" y="1839309"/>
            <a:ext cx="865115" cy="1007137"/>
            <a:chOff x="1732158" y="1983171"/>
            <a:chExt cx="1586048" cy="1845225"/>
          </a:xfrm>
          <a:solidFill>
            <a:srgbClr val="3FA2C9"/>
          </a:solidFill>
        </p:grpSpPr>
        <p:sp>
          <p:nvSpPr>
            <p:cNvPr id="10" name="Freeform 4"/>
            <p:cNvSpPr/>
            <p:nvPr/>
          </p:nvSpPr>
          <p:spPr>
            <a:xfrm rot="16200000">
              <a:off x="1649374" y="2159564"/>
              <a:ext cx="1751616" cy="1586048"/>
            </a:xfrm>
            <a:custGeom>
              <a:avLst/>
              <a:gdLst>
                <a:gd name="connsiteX0" fmla="*/ 0 w 1324961"/>
                <a:gd name="connsiteY0" fmla="*/ 0 h 1468980"/>
                <a:gd name="connsiteX1" fmla="*/ 769166 w 1324961"/>
                <a:gd name="connsiteY1" fmla="*/ 0 h 1468980"/>
                <a:gd name="connsiteX2" fmla="*/ 769166 w 1324961"/>
                <a:gd name="connsiteY2" fmla="*/ 0 h 1468980"/>
                <a:gd name="connsiteX3" fmla="*/ 1324961 w 1324961"/>
                <a:gd name="connsiteY3" fmla="*/ 734490 h 1468980"/>
                <a:gd name="connsiteX4" fmla="*/ 769166 w 1324961"/>
                <a:gd name="connsiteY4" fmla="*/ 1468980 h 1468980"/>
                <a:gd name="connsiteX5" fmla="*/ 769166 w 1324961"/>
                <a:gd name="connsiteY5" fmla="*/ 1468980 h 1468980"/>
                <a:gd name="connsiteX6" fmla="*/ 0 w 1324961"/>
                <a:gd name="connsiteY6" fmla="*/ 1468980 h 1468980"/>
                <a:gd name="connsiteX7" fmla="*/ 555795 w 1324961"/>
                <a:gd name="connsiteY7" fmla="*/ 734490 h 1468980"/>
                <a:gd name="connsiteX8" fmla="*/ 0 w 1324961"/>
                <a:gd name="connsiteY8" fmla="*/ 0 h 1468980"/>
                <a:gd name="connsiteX0-1" fmla="*/ 0 w 1324961"/>
                <a:gd name="connsiteY0-2" fmla="*/ 0 h 1468980"/>
                <a:gd name="connsiteX1-3" fmla="*/ 769166 w 1324961"/>
                <a:gd name="connsiteY1-4" fmla="*/ 0 h 1468980"/>
                <a:gd name="connsiteX2-5" fmla="*/ 1324961 w 1324961"/>
                <a:gd name="connsiteY2-6" fmla="*/ 2 h 1468980"/>
                <a:gd name="connsiteX3-7" fmla="*/ 1324961 w 1324961"/>
                <a:gd name="connsiteY3-8" fmla="*/ 734490 h 1468980"/>
                <a:gd name="connsiteX4-9" fmla="*/ 769166 w 1324961"/>
                <a:gd name="connsiteY4-10" fmla="*/ 1468980 h 1468980"/>
                <a:gd name="connsiteX5-11" fmla="*/ 769166 w 1324961"/>
                <a:gd name="connsiteY5-12" fmla="*/ 1468980 h 1468980"/>
                <a:gd name="connsiteX6-13" fmla="*/ 0 w 1324961"/>
                <a:gd name="connsiteY6-14" fmla="*/ 1468980 h 1468980"/>
                <a:gd name="connsiteX7-15" fmla="*/ 555795 w 1324961"/>
                <a:gd name="connsiteY7-16" fmla="*/ 734490 h 1468980"/>
                <a:gd name="connsiteX8-17" fmla="*/ 0 w 1324961"/>
                <a:gd name="connsiteY8-18" fmla="*/ 0 h 1468980"/>
                <a:gd name="connsiteX0-19" fmla="*/ 0 w 1324963"/>
                <a:gd name="connsiteY0-20" fmla="*/ 0 h 1468983"/>
                <a:gd name="connsiteX1-21" fmla="*/ 769166 w 1324963"/>
                <a:gd name="connsiteY1-22" fmla="*/ 0 h 1468983"/>
                <a:gd name="connsiteX2-23" fmla="*/ 1324961 w 1324963"/>
                <a:gd name="connsiteY2-24" fmla="*/ 2 h 1468983"/>
                <a:gd name="connsiteX3-25" fmla="*/ 1324961 w 1324963"/>
                <a:gd name="connsiteY3-26" fmla="*/ 734490 h 1468983"/>
                <a:gd name="connsiteX4-27" fmla="*/ 769166 w 1324963"/>
                <a:gd name="connsiteY4-28" fmla="*/ 1468980 h 1468983"/>
                <a:gd name="connsiteX5-29" fmla="*/ 1324963 w 1324963"/>
                <a:gd name="connsiteY5-30" fmla="*/ 1468983 h 1468983"/>
                <a:gd name="connsiteX6-31" fmla="*/ 0 w 1324963"/>
                <a:gd name="connsiteY6-32" fmla="*/ 1468980 h 1468983"/>
                <a:gd name="connsiteX7-33" fmla="*/ 555795 w 1324963"/>
                <a:gd name="connsiteY7-34" fmla="*/ 734490 h 1468983"/>
                <a:gd name="connsiteX8-35" fmla="*/ 0 w 1324963"/>
                <a:gd name="connsiteY8-36" fmla="*/ 0 h 1468983"/>
                <a:gd name="connsiteX0-37" fmla="*/ 0 w 1324964"/>
                <a:gd name="connsiteY0-38" fmla="*/ 0 h 1468983"/>
                <a:gd name="connsiteX1-39" fmla="*/ 769166 w 1324964"/>
                <a:gd name="connsiteY1-40" fmla="*/ 0 h 1468983"/>
                <a:gd name="connsiteX2-41" fmla="*/ 1324961 w 1324964"/>
                <a:gd name="connsiteY2-42" fmla="*/ 2 h 1468983"/>
                <a:gd name="connsiteX3-43" fmla="*/ 1324961 w 1324964"/>
                <a:gd name="connsiteY3-44" fmla="*/ 734490 h 1468983"/>
                <a:gd name="connsiteX4-45" fmla="*/ 1324964 w 1324964"/>
                <a:gd name="connsiteY4-46" fmla="*/ 1324961 h 1468983"/>
                <a:gd name="connsiteX5-47" fmla="*/ 1324963 w 1324964"/>
                <a:gd name="connsiteY5-48" fmla="*/ 1468983 h 1468983"/>
                <a:gd name="connsiteX6-49" fmla="*/ 0 w 1324964"/>
                <a:gd name="connsiteY6-50" fmla="*/ 1468980 h 1468983"/>
                <a:gd name="connsiteX7-51" fmla="*/ 555795 w 1324964"/>
                <a:gd name="connsiteY7-52" fmla="*/ 734490 h 1468983"/>
                <a:gd name="connsiteX8-53" fmla="*/ 0 w 1324964"/>
                <a:gd name="connsiteY8-54" fmla="*/ 0 h 1468983"/>
                <a:gd name="connsiteX0-55" fmla="*/ 0 w 1324964"/>
                <a:gd name="connsiteY0-56" fmla="*/ 0 h 1468983"/>
                <a:gd name="connsiteX1-57" fmla="*/ 769166 w 1324964"/>
                <a:gd name="connsiteY1-58" fmla="*/ 0 h 1468983"/>
                <a:gd name="connsiteX2-59" fmla="*/ 1324961 w 1324964"/>
                <a:gd name="connsiteY2-60" fmla="*/ 2 h 1468983"/>
                <a:gd name="connsiteX3-61" fmla="*/ 1324961 w 1324964"/>
                <a:gd name="connsiteY3-62" fmla="*/ 734490 h 1468983"/>
                <a:gd name="connsiteX4-63" fmla="*/ 1324964 w 1324964"/>
                <a:gd name="connsiteY4-64" fmla="*/ 1324961 h 1468983"/>
                <a:gd name="connsiteX5-65" fmla="*/ 1324963 w 1324964"/>
                <a:gd name="connsiteY5-66" fmla="*/ 1468983 h 1468983"/>
                <a:gd name="connsiteX6-67" fmla="*/ 0 w 1324964"/>
                <a:gd name="connsiteY6-68" fmla="*/ 1468980 h 1468983"/>
                <a:gd name="connsiteX7-69" fmla="*/ 403253 w 1324964"/>
                <a:gd name="connsiteY7-70" fmla="*/ 734492 h 1468983"/>
                <a:gd name="connsiteX8-71" fmla="*/ 0 w 1324964"/>
                <a:gd name="connsiteY8-72" fmla="*/ 0 h 146898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1324964" h="1468983">
                  <a:moveTo>
                    <a:pt x="0" y="0"/>
                  </a:moveTo>
                  <a:lnTo>
                    <a:pt x="769166" y="0"/>
                  </a:lnTo>
                  <a:lnTo>
                    <a:pt x="1324961" y="2"/>
                  </a:lnTo>
                  <a:lnTo>
                    <a:pt x="1324961" y="734490"/>
                  </a:lnTo>
                  <a:cubicBezTo>
                    <a:pt x="1324962" y="931314"/>
                    <a:pt x="1324963" y="1128137"/>
                    <a:pt x="1324964" y="1324961"/>
                  </a:cubicBezTo>
                  <a:cubicBezTo>
                    <a:pt x="1324964" y="1372968"/>
                    <a:pt x="1324963" y="1420976"/>
                    <a:pt x="1324963" y="1468983"/>
                  </a:cubicBezTo>
                  <a:lnTo>
                    <a:pt x="0" y="1468980"/>
                  </a:lnTo>
                  <a:lnTo>
                    <a:pt x="403253" y="73449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solidFill>
                <a:srgbClr val="3FA2C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00785">
                <a:defRPr/>
              </a:pPr>
              <a:endParaRPr lang="en-US" sz="2365" dirty="0">
                <a:latin typeface="思源黑体 CN Normal" panose="020B04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11" name="Freeform 6"/>
            <p:cNvSpPr/>
            <p:nvPr/>
          </p:nvSpPr>
          <p:spPr>
            <a:xfrm rot="16200000">
              <a:off x="1649374" y="2065955"/>
              <a:ext cx="1751616" cy="1586048"/>
            </a:xfrm>
            <a:custGeom>
              <a:avLst/>
              <a:gdLst>
                <a:gd name="connsiteX0" fmla="*/ 0 w 1324961"/>
                <a:gd name="connsiteY0" fmla="*/ 0 h 1468980"/>
                <a:gd name="connsiteX1" fmla="*/ 769166 w 1324961"/>
                <a:gd name="connsiteY1" fmla="*/ 0 h 1468980"/>
                <a:gd name="connsiteX2" fmla="*/ 769166 w 1324961"/>
                <a:gd name="connsiteY2" fmla="*/ 0 h 1468980"/>
                <a:gd name="connsiteX3" fmla="*/ 1324961 w 1324961"/>
                <a:gd name="connsiteY3" fmla="*/ 734490 h 1468980"/>
                <a:gd name="connsiteX4" fmla="*/ 769166 w 1324961"/>
                <a:gd name="connsiteY4" fmla="*/ 1468980 h 1468980"/>
                <a:gd name="connsiteX5" fmla="*/ 769166 w 1324961"/>
                <a:gd name="connsiteY5" fmla="*/ 1468980 h 1468980"/>
                <a:gd name="connsiteX6" fmla="*/ 0 w 1324961"/>
                <a:gd name="connsiteY6" fmla="*/ 1468980 h 1468980"/>
                <a:gd name="connsiteX7" fmla="*/ 555795 w 1324961"/>
                <a:gd name="connsiteY7" fmla="*/ 734490 h 1468980"/>
                <a:gd name="connsiteX8" fmla="*/ 0 w 1324961"/>
                <a:gd name="connsiteY8" fmla="*/ 0 h 1468980"/>
                <a:gd name="connsiteX0-1" fmla="*/ 0 w 1324961"/>
                <a:gd name="connsiteY0-2" fmla="*/ 0 h 1468980"/>
                <a:gd name="connsiteX1-3" fmla="*/ 769166 w 1324961"/>
                <a:gd name="connsiteY1-4" fmla="*/ 0 h 1468980"/>
                <a:gd name="connsiteX2-5" fmla="*/ 1324961 w 1324961"/>
                <a:gd name="connsiteY2-6" fmla="*/ 2 h 1468980"/>
                <a:gd name="connsiteX3-7" fmla="*/ 1324961 w 1324961"/>
                <a:gd name="connsiteY3-8" fmla="*/ 734490 h 1468980"/>
                <a:gd name="connsiteX4-9" fmla="*/ 769166 w 1324961"/>
                <a:gd name="connsiteY4-10" fmla="*/ 1468980 h 1468980"/>
                <a:gd name="connsiteX5-11" fmla="*/ 769166 w 1324961"/>
                <a:gd name="connsiteY5-12" fmla="*/ 1468980 h 1468980"/>
                <a:gd name="connsiteX6-13" fmla="*/ 0 w 1324961"/>
                <a:gd name="connsiteY6-14" fmla="*/ 1468980 h 1468980"/>
                <a:gd name="connsiteX7-15" fmla="*/ 555795 w 1324961"/>
                <a:gd name="connsiteY7-16" fmla="*/ 734490 h 1468980"/>
                <a:gd name="connsiteX8-17" fmla="*/ 0 w 1324961"/>
                <a:gd name="connsiteY8-18" fmla="*/ 0 h 1468980"/>
                <a:gd name="connsiteX0-19" fmla="*/ 0 w 1324963"/>
                <a:gd name="connsiteY0-20" fmla="*/ 0 h 1468983"/>
                <a:gd name="connsiteX1-21" fmla="*/ 769166 w 1324963"/>
                <a:gd name="connsiteY1-22" fmla="*/ 0 h 1468983"/>
                <a:gd name="connsiteX2-23" fmla="*/ 1324961 w 1324963"/>
                <a:gd name="connsiteY2-24" fmla="*/ 2 h 1468983"/>
                <a:gd name="connsiteX3-25" fmla="*/ 1324961 w 1324963"/>
                <a:gd name="connsiteY3-26" fmla="*/ 734490 h 1468983"/>
                <a:gd name="connsiteX4-27" fmla="*/ 769166 w 1324963"/>
                <a:gd name="connsiteY4-28" fmla="*/ 1468980 h 1468983"/>
                <a:gd name="connsiteX5-29" fmla="*/ 1324963 w 1324963"/>
                <a:gd name="connsiteY5-30" fmla="*/ 1468983 h 1468983"/>
                <a:gd name="connsiteX6-31" fmla="*/ 0 w 1324963"/>
                <a:gd name="connsiteY6-32" fmla="*/ 1468980 h 1468983"/>
                <a:gd name="connsiteX7-33" fmla="*/ 555795 w 1324963"/>
                <a:gd name="connsiteY7-34" fmla="*/ 734490 h 1468983"/>
                <a:gd name="connsiteX8-35" fmla="*/ 0 w 1324963"/>
                <a:gd name="connsiteY8-36" fmla="*/ 0 h 1468983"/>
                <a:gd name="connsiteX0-37" fmla="*/ 0 w 1324964"/>
                <a:gd name="connsiteY0-38" fmla="*/ 0 h 1468983"/>
                <a:gd name="connsiteX1-39" fmla="*/ 769166 w 1324964"/>
                <a:gd name="connsiteY1-40" fmla="*/ 0 h 1468983"/>
                <a:gd name="connsiteX2-41" fmla="*/ 1324961 w 1324964"/>
                <a:gd name="connsiteY2-42" fmla="*/ 2 h 1468983"/>
                <a:gd name="connsiteX3-43" fmla="*/ 1324961 w 1324964"/>
                <a:gd name="connsiteY3-44" fmla="*/ 734490 h 1468983"/>
                <a:gd name="connsiteX4-45" fmla="*/ 1324964 w 1324964"/>
                <a:gd name="connsiteY4-46" fmla="*/ 1324961 h 1468983"/>
                <a:gd name="connsiteX5-47" fmla="*/ 1324963 w 1324964"/>
                <a:gd name="connsiteY5-48" fmla="*/ 1468983 h 1468983"/>
                <a:gd name="connsiteX6-49" fmla="*/ 0 w 1324964"/>
                <a:gd name="connsiteY6-50" fmla="*/ 1468980 h 1468983"/>
                <a:gd name="connsiteX7-51" fmla="*/ 555795 w 1324964"/>
                <a:gd name="connsiteY7-52" fmla="*/ 734490 h 1468983"/>
                <a:gd name="connsiteX8-53" fmla="*/ 0 w 1324964"/>
                <a:gd name="connsiteY8-54" fmla="*/ 0 h 1468983"/>
                <a:gd name="connsiteX0-55" fmla="*/ 0 w 1324964"/>
                <a:gd name="connsiteY0-56" fmla="*/ 0 h 1468983"/>
                <a:gd name="connsiteX1-57" fmla="*/ 769166 w 1324964"/>
                <a:gd name="connsiteY1-58" fmla="*/ 0 h 1468983"/>
                <a:gd name="connsiteX2-59" fmla="*/ 1324961 w 1324964"/>
                <a:gd name="connsiteY2-60" fmla="*/ 2 h 1468983"/>
                <a:gd name="connsiteX3-61" fmla="*/ 1324961 w 1324964"/>
                <a:gd name="connsiteY3-62" fmla="*/ 734490 h 1468983"/>
                <a:gd name="connsiteX4-63" fmla="*/ 1324964 w 1324964"/>
                <a:gd name="connsiteY4-64" fmla="*/ 1324961 h 1468983"/>
                <a:gd name="connsiteX5-65" fmla="*/ 1324963 w 1324964"/>
                <a:gd name="connsiteY5-66" fmla="*/ 1468983 h 1468983"/>
                <a:gd name="connsiteX6-67" fmla="*/ 0 w 1324964"/>
                <a:gd name="connsiteY6-68" fmla="*/ 1468980 h 1468983"/>
                <a:gd name="connsiteX7-69" fmla="*/ 403253 w 1324964"/>
                <a:gd name="connsiteY7-70" fmla="*/ 734492 h 1468983"/>
                <a:gd name="connsiteX8-71" fmla="*/ 0 w 1324964"/>
                <a:gd name="connsiteY8-72" fmla="*/ 0 h 146898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1324964" h="1468983">
                  <a:moveTo>
                    <a:pt x="0" y="0"/>
                  </a:moveTo>
                  <a:lnTo>
                    <a:pt x="769166" y="0"/>
                  </a:lnTo>
                  <a:lnTo>
                    <a:pt x="1324961" y="2"/>
                  </a:lnTo>
                  <a:lnTo>
                    <a:pt x="1324961" y="734490"/>
                  </a:lnTo>
                  <a:cubicBezTo>
                    <a:pt x="1324962" y="931314"/>
                    <a:pt x="1324963" y="1128137"/>
                    <a:pt x="1324964" y="1324961"/>
                  </a:cubicBezTo>
                  <a:cubicBezTo>
                    <a:pt x="1324964" y="1372968"/>
                    <a:pt x="1324963" y="1420976"/>
                    <a:pt x="1324963" y="1468983"/>
                  </a:cubicBezTo>
                  <a:lnTo>
                    <a:pt x="0" y="1468980"/>
                  </a:lnTo>
                  <a:lnTo>
                    <a:pt x="403253" y="73449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solidFill>
                <a:srgbClr val="3FA2C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00785">
                <a:defRPr/>
              </a:pPr>
              <a:endParaRPr lang="en-US" sz="2365" dirty="0">
                <a:latin typeface="思源黑体 CN Normal" panose="020B0400000000000000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6" name="Group 5"/>
          <p:cNvGrpSpPr/>
          <p:nvPr/>
        </p:nvGrpSpPr>
        <p:grpSpPr bwMode="auto">
          <a:xfrm rot="16200000">
            <a:off x="2766579" y="3953468"/>
            <a:ext cx="865115" cy="1007137"/>
            <a:chOff x="1732158" y="1983171"/>
            <a:chExt cx="1586048" cy="1845225"/>
          </a:xfrm>
          <a:solidFill>
            <a:srgbClr val="3FA2C9"/>
          </a:solidFill>
        </p:grpSpPr>
        <p:sp>
          <p:nvSpPr>
            <p:cNvPr id="8" name="Freeform 4"/>
            <p:cNvSpPr/>
            <p:nvPr/>
          </p:nvSpPr>
          <p:spPr>
            <a:xfrm rot="16200000">
              <a:off x="1649374" y="2159564"/>
              <a:ext cx="1751616" cy="1586048"/>
            </a:xfrm>
            <a:custGeom>
              <a:avLst/>
              <a:gdLst>
                <a:gd name="connsiteX0" fmla="*/ 0 w 1324961"/>
                <a:gd name="connsiteY0" fmla="*/ 0 h 1468980"/>
                <a:gd name="connsiteX1" fmla="*/ 769166 w 1324961"/>
                <a:gd name="connsiteY1" fmla="*/ 0 h 1468980"/>
                <a:gd name="connsiteX2" fmla="*/ 769166 w 1324961"/>
                <a:gd name="connsiteY2" fmla="*/ 0 h 1468980"/>
                <a:gd name="connsiteX3" fmla="*/ 1324961 w 1324961"/>
                <a:gd name="connsiteY3" fmla="*/ 734490 h 1468980"/>
                <a:gd name="connsiteX4" fmla="*/ 769166 w 1324961"/>
                <a:gd name="connsiteY4" fmla="*/ 1468980 h 1468980"/>
                <a:gd name="connsiteX5" fmla="*/ 769166 w 1324961"/>
                <a:gd name="connsiteY5" fmla="*/ 1468980 h 1468980"/>
                <a:gd name="connsiteX6" fmla="*/ 0 w 1324961"/>
                <a:gd name="connsiteY6" fmla="*/ 1468980 h 1468980"/>
                <a:gd name="connsiteX7" fmla="*/ 555795 w 1324961"/>
                <a:gd name="connsiteY7" fmla="*/ 734490 h 1468980"/>
                <a:gd name="connsiteX8" fmla="*/ 0 w 1324961"/>
                <a:gd name="connsiteY8" fmla="*/ 0 h 1468980"/>
                <a:gd name="connsiteX0-1" fmla="*/ 0 w 1324961"/>
                <a:gd name="connsiteY0-2" fmla="*/ 0 h 1468980"/>
                <a:gd name="connsiteX1-3" fmla="*/ 769166 w 1324961"/>
                <a:gd name="connsiteY1-4" fmla="*/ 0 h 1468980"/>
                <a:gd name="connsiteX2-5" fmla="*/ 1324961 w 1324961"/>
                <a:gd name="connsiteY2-6" fmla="*/ 2 h 1468980"/>
                <a:gd name="connsiteX3-7" fmla="*/ 1324961 w 1324961"/>
                <a:gd name="connsiteY3-8" fmla="*/ 734490 h 1468980"/>
                <a:gd name="connsiteX4-9" fmla="*/ 769166 w 1324961"/>
                <a:gd name="connsiteY4-10" fmla="*/ 1468980 h 1468980"/>
                <a:gd name="connsiteX5-11" fmla="*/ 769166 w 1324961"/>
                <a:gd name="connsiteY5-12" fmla="*/ 1468980 h 1468980"/>
                <a:gd name="connsiteX6-13" fmla="*/ 0 w 1324961"/>
                <a:gd name="connsiteY6-14" fmla="*/ 1468980 h 1468980"/>
                <a:gd name="connsiteX7-15" fmla="*/ 555795 w 1324961"/>
                <a:gd name="connsiteY7-16" fmla="*/ 734490 h 1468980"/>
                <a:gd name="connsiteX8-17" fmla="*/ 0 w 1324961"/>
                <a:gd name="connsiteY8-18" fmla="*/ 0 h 1468980"/>
                <a:gd name="connsiteX0-19" fmla="*/ 0 w 1324963"/>
                <a:gd name="connsiteY0-20" fmla="*/ 0 h 1468983"/>
                <a:gd name="connsiteX1-21" fmla="*/ 769166 w 1324963"/>
                <a:gd name="connsiteY1-22" fmla="*/ 0 h 1468983"/>
                <a:gd name="connsiteX2-23" fmla="*/ 1324961 w 1324963"/>
                <a:gd name="connsiteY2-24" fmla="*/ 2 h 1468983"/>
                <a:gd name="connsiteX3-25" fmla="*/ 1324961 w 1324963"/>
                <a:gd name="connsiteY3-26" fmla="*/ 734490 h 1468983"/>
                <a:gd name="connsiteX4-27" fmla="*/ 769166 w 1324963"/>
                <a:gd name="connsiteY4-28" fmla="*/ 1468980 h 1468983"/>
                <a:gd name="connsiteX5-29" fmla="*/ 1324963 w 1324963"/>
                <a:gd name="connsiteY5-30" fmla="*/ 1468983 h 1468983"/>
                <a:gd name="connsiteX6-31" fmla="*/ 0 w 1324963"/>
                <a:gd name="connsiteY6-32" fmla="*/ 1468980 h 1468983"/>
                <a:gd name="connsiteX7-33" fmla="*/ 555795 w 1324963"/>
                <a:gd name="connsiteY7-34" fmla="*/ 734490 h 1468983"/>
                <a:gd name="connsiteX8-35" fmla="*/ 0 w 1324963"/>
                <a:gd name="connsiteY8-36" fmla="*/ 0 h 1468983"/>
                <a:gd name="connsiteX0-37" fmla="*/ 0 w 1324964"/>
                <a:gd name="connsiteY0-38" fmla="*/ 0 h 1468983"/>
                <a:gd name="connsiteX1-39" fmla="*/ 769166 w 1324964"/>
                <a:gd name="connsiteY1-40" fmla="*/ 0 h 1468983"/>
                <a:gd name="connsiteX2-41" fmla="*/ 1324961 w 1324964"/>
                <a:gd name="connsiteY2-42" fmla="*/ 2 h 1468983"/>
                <a:gd name="connsiteX3-43" fmla="*/ 1324961 w 1324964"/>
                <a:gd name="connsiteY3-44" fmla="*/ 734490 h 1468983"/>
                <a:gd name="connsiteX4-45" fmla="*/ 1324964 w 1324964"/>
                <a:gd name="connsiteY4-46" fmla="*/ 1324961 h 1468983"/>
                <a:gd name="connsiteX5-47" fmla="*/ 1324963 w 1324964"/>
                <a:gd name="connsiteY5-48" fmla="*/ 1468983 h 1468983"/>
                <a:gd name="connsiteX6-49" fmla="*/ 0 w 1324964"/>
                <a:gd name="connsiteY6-50" fmla="*/ 1468980 h 1468983"/>
                <a:gd name="connsiteX7-51" fmla="*/ 555795 w 1324964"/>
                <a:gd name="connsiteY7-52" fmla="*/ 734490 h 1468983"/>
                <a:gd name="connsiteX8-53" fmla="*/ 0 w 1324964"/>
                <a:gd name="connsiteY8-54" fmla="*/ 0 h 1468983"/>
                <a:gd name="connsiteX0-55" fmla="*/ 0 w 1324964"/>
                <a:gd name="connsiteY0-56" fmla="*/ 0 h 1468983"/>
                <a:gd name="connsiteX1-57" fmla="*/ 769166 w 1324964"/>
                <a:gd name="connsiteY1-58" fmla="*/ 0 h 1468983"/>
                <a:gd name="connsiteX2-59" fmla="*/ 1324961 w 1324964"/>
                <a:gd name="connsiteY2-60" fmla="*/ 2 h 1468983"/>
                <a:gd name="connsiteX3-61" fmla="*/ 1324961 w 1324964"/>
                <a:gd name="connsiteY3-62" fmla="*/ 734490 h 1468983"/>
                <a:gd name="connsiteX4-63" fmla="*/ 1324964 w 1324964"/>
                <a:gd name="connsiteY4-64" fmla="*/ 1324961 h 1468983"/>
                <a:gd name="connsiteX5-65" fmla="*/ 1324963 w 1324964"/>
                <a:gd name="connsiteY5-66" fmla="*/ 1468983 h 1468983"/>
                <a:gd name="connsiteX6-67" fmla="*/ 0 w 1324964"/>
                <a:gd name="connsiteY6-68" fmla="*/ 1468980 h 1468983"/>
                <a:gd name="connsiteX7-69" fmla="*/ 403253 w 1324964"/>
                <a:gd name="connsiteY7-70" fmla="*/ 734492 h 1468983"/>
                <a:gd name="connsiteX8-71" fmla="*/ 0 w 1324964"/>
                <a:gd name="connsiteY8-72" fmla="*/ 0 h 146898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1324964" h="1468983">
                  <a:moveTo>
                    <a:pt x="0" y="0"/>
                  </a:moveTo>
                  <a:lnTo>
                    <a:pt x="769166" y="0"/>
                  </a:lnTo>
                  <a:lnTo>
                    <a:pt x="1324961" y="2"/>
                  </a:lnTo>
                  <a:lnTo>
                    <a:pt x="1324961" y="734490"/>
                  </a:lnTo>
                  <a:cubicBezTo>
                    <a:pt x="1324962" y="931314"/>
                    <a:pt x="1324963" y="1128137"/>
                    <a:pt x="1324964" y="1324961"/>
                  </a:cubicBezTo>
                  <a:cubicBezTo>
                    <a:pt x="1324964" y="1372968"/>
                    <a:pt x="1324963" y="1420976"/>
                    <a:pt x="1324963" y="1468983"/>
                  </a:cubicBezTo>
                  <a:lnTo>
                    <a:pt x="0" y="1468980"/>
                  </a:lnTo>
                  <a:lnTo>
                    <a:pt x="403253" y="73449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solidFill>
                <a:srgbClr val="3FA2C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00785">
                <a:defRPr/>
              </a:pPr>
              <a:endParaRPr lang="en-US" sz="2365" dirty="0">
                <a:latin typeface="思源黑体 CN Normal" panose="020B04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9" name="Freeform 6"/>
            <p:cNvSpPr/>
            <p:nvPr/>
          </p:nvSpPr>
          <p:spPr>
            <a:xfrm rot="16200000">
              <a:off x="1649374" y="2065955"/>
              <a:ext cx="1751616" cy="1586048"/>
            </a:xfrm>
            <a:custGeom>
              <a:avLst/>
              <a:gdLst>
                <a:gd name="connsiteX0" fmla="*/ 0 w 1324961"/>
                <a:gd name="connsiteY0" fmla="*/ 0 h 1468980"/>
                <a:gd name="connsiteX1" fmla="*/ 769166 w 1324961"/>
                <a:gd name="connsiteY1" fmla="*/ 0 h 1468980"/>
                <a:gd name="connsiteX2" fmla="*/ 769166 w 1324961"/>
                <a:gd name="connsiteY2" fmla="*/ 0 h 1468980"/>
                <a:gd name="connsiteX3" fmla="*/ 1324961 w 1324961"/>
                <a:gd name="connsiteY3" fmla="*/ 734490 h 1468980"/>
                <a:gd name="connsiteX4" fmla="*/ 769166 w 1324961"/>
                <a:gd name="connsiteY4" fmla="*/ 1468980 h 1468980"/>
                <a:gd name="connsiteX5" fmla="*/ 769166 w 1324961"/>
                <a:gd name="connsiteY5" fmla="*/ 1468980 h 1468980"/>
                <a:gd name="connsiteX6" fmla="*/ 0 w 1324961"/>
                <a:gd name="connsiteY6" fmla="*/ 1468980 h 1468980"/>
                <a:gd name="connsiteX7" fmla="*/ 555795 w 1324961"/>
                <a:gd name="connsiteY7" fmla="*/ 734490 h 1468980"/>
                <a:gd name="connsiteX8" fmla="*/ 0 w 1324961"/>
                <a:gd name="connsiteY8" fmla="*/ 0 h 1468980"/>
                <a:gd name="connsiteX0-1" fmla="*/ 0 w 1324961"/>
                <a:gd name="connsiteY0-2" fmla="*/ 0 h 1468980"/>
                <a:gd name="connsiteX1-3" fmla="*/ 769166 w 1324961"/>
                <a:gd name="connsiteY1-4" fmla="*/ 0 h 1468980"/>
                <a:gd name="connsiteX2-5" fmla="*/ 1324961 w 1324961"/>
                <a:gd name="connsiteY2-6" fmla="*/ 2 h 1468980"/>
                <a:gd name="connsiteX3-7" fmla="*/ 1324961 w 1324961"/>
                <a:gd name="connsiteY3-8" fmla="*/ 734490 h 1468980"/>
                <a:gd name="connsiteX4-9" fmla="*/ 769166 w 1324961"/>
                <a:gd name="connsiteY4-10" fmla="*/ 1468980 h 1468980"/>
                <a:gd name="connsiteX5-11" fmla="*/ 769166 w 1324961"/>
                <a:gd name="connsiteY5-12" fmla="*/ 1468980 h 1468980"/>
                <a:gd name="connsiteX6-13" fmla="*/ 0 w 1324961"/>
                <a:gd name="connsiteY6-14" fmla="*/ 1468980 h 1468980"/>
                <a:gd name="connsiteX7-15" fmla="*/ 555795 w 1324961"/>
                <a:gd name="connsiteY7-16" fmla="*/ 734490 h 1468980"/>
                <a:gd name="connsiteX8-17" fmla="*/ 0 w 1324961"/>
                <a:gd name="connsiteY8-18" fmla="*/ 0 h 1468980"/>
                <a:gd name="connsiteX0-19" fmla="*/ 0 w 1324963"/>
                <a:gd name="connsiteY0-20" fmla="*/ 0 h 1468983"/>
                <a:gd name="connsiteX1-21" fmla="*/ 769166 w 1324963"/>
                <a:gd name="connsiteY1-22" fmla="*/ 0 h 1468983"/>
                <a:gd name="connsiteX2-23" fmla="*/ 1324961 w 1324963"/>
                <a:gd name="connsiteY2-24" fmla="*/ 2 h 1468983"/>
                <a:gd name="connsiteX3-25" fmla="*/ 1324961 w 1324963"/>
                <a:gd name="connsiteY3-26" fmla="*/ 734490 h 1468983"/>
                <a:gd name="connsiteX4-27" fmla="*/ 769166 w 1324963"/>
                <a:gd name="connsiteY4-28" fmla="*/ 1468980 h 1468983"/>
                <a:gd name="connsiteX5-29" fmla="*/ 1324963 w 1324963"/>
                <a:gd name="connsiteY5-30" fmla="*/ 1468983 h 1468983"/>
                <a:gd name="connsiteX6-31" fmla="*/ 0 w 1324963"/>
                <a:gd name="connsiteY6-32" fmla="*/ 1468980 h 1468983"/>
                <a:gd name="connsiteX7-33" fmla="*/ 555795 w 1324963"/>
                <a:gd name="connsiteY7-34" fmla="*/ 734490 h 1468983"/>
                <a:gd name="connsiteX8-35" fmla="*/ 0 w 1324963"/>
                <a:gd name="connsiteY8-36" fmla="*/ 0 h 1468983"/>
                <a:gd name="connsiteX0-37" fmla="*/ 0 w 1324964"/>
                <a:gd name="connsiteY0-38" fmla="*/ 0 h 1468983"/>
                <a:gd name="connsiteX1-39" fmla="*/ 769166 w 1324964"/>
                <a:gd name="connsiteY1-40" fmla="*/ 0 h 1468983"/>
                <a:gd name="connsiteX2-41" fmla="*/ 1324961 w 1324964"/>
                <a:gd name="connsiteY2-42" fmla="*/ 2 h 1468983"/>
                <a:gd name="connsiteX3-43" fmla="*/ 1324961 w 1324964"/>
                <a:gd name="connsiteY3-44" fmla="*/ 734490 h 1468983"/>
                <a:gd name="connsiteX4-45" fmla="*/ 1324964 w 1324964"/>
                <a:gd name="connsiteY4-46" fmla="*/ 1324961 h 1468983"/>
                <a:gd name="connsiteX5-47" fmla="*/ 1324963 w 1324964"/>
                <a:gd name="connsiteY5-48" fmla="*/ 1468983 h 1468983"/>
                <a:gd name="connsiteX6-49" fmla="*/ 0 w 1324964"/>
                <a:gd name="connsiteY6-50" fmla="*/ 1468980 h 1468983"/>
                <a:gd name="connsiteX7-51" fmla="*/ 555795 w 1324964"/>
                <a:gd name="connsiteY7-52" fmla="*/ 734490 h 1468983"/>
                <a:gd name="connsiteX8-53" fmla="*/ 0 w 1324964"/>
                <a:gd name="connsiteY8-54" fmla="*/ 0 h 1468983"/>
                <a:gd name="connsiteX0-55" fmla="*/ 0 w 1324964"/>
                <a:gd name="connsiteY0-56" fmla="*/ 0 h 1468983"/>
                <a:gd name="connsiteX1-57" fmla="*/ 769166 w 1324964"/>
                <a:gd name="connsiteY1-58" fmla="*/ 0 h 1468983"/>
                <a:gd name="connsiteX2-59" fmla="*/ 1324961 w 1324964"/>
                <a:gd name="connsiteY2-60" fmla="*/ 2 h 1468983"/>
                <a:gd name="connsiteX3-61" fmla="*/ 1324961 w 1324964"/>
                <a:gd name="connsiteY3-62" fmla="*/ 734490 h 1468983"/>
                <a:gd name="connsiteX4-63" fmla="*/ 1324964 w 1324964"/>
                <a:gd name="connsiteY4-64" fmla="*/ 1324961 h 1468983"/>
                <a:gd name="connsiteX5-65" fmla="*/ 1324963 w 1324964"/>
                <a:gd name="connsiteY5-66" fmla="*/ 1468983 h 1468983"/>
                <a:gd name="connsiteX6-67" fmla="*/ 0 w 1324964"/>
                <a:gd name="connsiteY6-68" fmla="*/ 1468980 h 1468983"/>
                <a:gd name="connsiteX7-69" fmla="*/ 403253 w 1324964"/>
                <a:gd name="connsiteY7-70" fmla="*/ 734492 h 1468983"/>
                <a:gd name="connsiteX8-71" fmla="*/ 0 w 1324964"/>
                <a:gd name="connsiteY8-72" fmla="*/ 0 h 146898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1324964" h="1468983">
                  <a:moveTo>
                    <a:pt x="0" y="0"/>
                  </a:moveTo>
                  <a:lnTo>
                    <a:pt x="769166" y="0"/>
                  </a:lnTo>
                  <a:lnTo>
                    <a:pt x="1324961" y="2"/>
                  </a:lnTo>
                  <a:lnTo>
                    <a:pt x="1324961" y="734490"/>
                  </a:lnTo>
                  <a:cubicBezTo>
                    <a:pt x="1324962" y="931314"/>
                    <a:pt x="1324963" y="1128137"/>
                    <a:pt x="1324964" y="1324961"/>
                  </a:cubicBezTo>
                  <a:cubicBezTo>
                    <a:pt x="1324964" y="1372968"/>
                    <a:pt x="1324963" y="1420976"/>
                    <a:pt x="1324963" y="1468983"/>
                  </a:cubicBezTo>
                  <a:lnTo>
                    <a:pt x="0" y="1468980"/>
                  </a:lnTo>
                  <a:lnTo>
                    <a:pt x="403253" y="73449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solidFill>
                <a:srgbClr val="3FA2C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00785">
                <a:defRPr/>
              </a:pPr>
              <a:endParaRPr lang="en-US" sz="2365" dirty="0">
                <a:latin typeface="思源黑体 CN Normal" panose="020B0400000000000000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14" name="矩形 13"/>
          <p:cNvSpPr/>
          <p:nvPr/>
        </p:nvSpPr>
        <p:spPr>
          <a:xfrm>
            <a:off x="2576914" y="1720142"/>
            <a:ext cx="7417470" cy="11485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dirty="0">
                <a:solidFill>
                  <a:srgbClr val="0F0F0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最后一句“此物最相思”只因红豆是最能表达相思之物。中国人常说，睹物思人。这“物”可能是他吃过的、穿过的，也可能是他看过的、听过的；可能是他喜欢的，也可能是他厌恶的。只要是与他有关系的，哪怕只有一丝关联，都能激起思念者敏感的神经。</a:t>
            </a:r>
            <a:endParaRPr lang="zh-CN" altLang="en-US" sz="12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135839" y="3821372"/>
            <a:ext cx="7417470" cy="11485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dirty="0">
                <a:solidFill>
                  <a:srgbClr val="0F0F0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诗人所希望的，是友人每每看见这最能代表相思之意的红豆，就能想起正在相思的“我”、正在思念“你”的“我”。从诗人对朋友的深切叮咛中，我们看到了诗人自己深重的相思之意。正是诗人对朋友的满心思念，才使他希望朋友亦如此。用这种方式表露情怀，语意高妙，深挚动人。</a:t>
            </a:r>
            <a:endParaRPr lang="zh-CN" altLang="en-US" sz="12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conveyor dir="l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69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5007915" y="941033"/>
            <a:ext cx="1988599" cy="3746377"/>
          </a:xfrm>
          <a:prstGeom prst="rect">
            <a:avLst/>
          </a:prstGeom>
          <a:noFill/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Normal" panose="020B0400000000000000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402049" y="1198484"/>
            <a:ext cx="1200329" cy="339127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6600" b="1" dirty="0">
                <a:solidFill>
                  <a:schemeClr val="bg1"/>
                </a:solidFill>
                <a:latin typeface="站酷高端黑" panose="02010600030101010101" pitchFamily="2" charset="-122"/>
                <a:ea typeface="站酷高端黑" panose="02010600030101010101" pitchFamily="2" charset="-122"/>
              </a:rPr>
              <a:t>后世评价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3000">
        <p14:shred/>
      </p:transition>
    </mc:Choice>
    <mc:Fallback xmlns="">
      <p:transition spd="slow" advTm="3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80530" y="4843477"/>
            <a:ext cx="335280" cy="916940"/>
          </a:xfrm>
          <a:prstGeom prst="rect">
            <a:avLst/>
          </a:prstGeom>
          <a:solidFill>
            <a:srgbClr val="3FA2C9"/>
          </a:solidFill>
          <a:ln>
            <a:solidFill>
              <a:srgbClr val="3FA2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latin typeface="思源黑体 CN Normal" panose="020B0400000000000000" pitchFamily="34" charset="-122"/>
              <a:ea typeface="微软雅黑" panose="020B0503020204020204" charset="-122"/>
              <a:sym typeface="Arial" panose="020B0604020202020204"/>
            </a:endParaRPr>
          </a:p>
        </p:txBody>
      </p:sp>
      <p:cxnSp>
        <p:nvCxnSpPr>
          <p:cNvPr id="3" name="直接连接符 2"/>
          <p:cNvCxnSpPr/>
          <p:nvPr/>
        </p:nvCxnSpPr>
        <p:spPr>
          <a:xfrm flipV="1">
            <a:off x="1415810" y="5301947"/>
            <a:ext cx="8658860" cy="5080"/>
          </a:xfrm>
          <a:prstGeom prst="line">
            <a:avLst/>
          </a:prstGeom>
          <a:ln w="25400">
            <a:solidFill>
              <a:srgbClr val="3FA2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7812349" y="4838397"/>
            <a:ext cx="3831781" cy="916940"/>
          </a:xfrm>
          <a:prstGeom prst="rect">
            <a:avLst/>
          </a:prstGeom>
          <a:solidFill>
            <a:srgbClr val="3FA2C9"/>
          </a:solidFill>
          <a:ln>
            <a:solidFill>
              <a:srgbClr val="3FA2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latin typeface="思源黑体 CN Normal" panose="020B0400000000000000" pitchFamily="34" charset="-122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691018" y="2029536"/>
            <a:ext cx="5588672" cy="2617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14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世有“李白是天才，杜甫是地才，王维是人才”之说。</a:t>
            </a:r>
            <a:endParaRPr lang="en-US" altLang="zh-CN" sz="14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algn="ctr">
              <a:lnSpc>
                <a:spcPct val="200000"/>
              </a:lnSpc>
            </a:pPr>
            <a:r>
              <a:rPr lang="zh-CN" altLang="en-US" sz="14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后人亦称王维为诗佛，此称谓不仅是言王维诗歌中的佛教意味和王维的宗教倾向，更表达了后人对王维在唐朝诗坛崇高地位的肯定。王维不仅是公认的诗佛，也是文人画的南山之宗（钱钟书称他为</a:t>
            </a:r>
            <a:r>
              <a:rPr lang="en-US" altLang="zh-CN" sz="14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"</a:t>
            </a:r>
            <a:r>
              <a:rPr lang="zh-CN" altLang="en-US" sz="14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盛唐画坛第一把交椅</a:t>
            </a:r>
            <a:r>
              <a:rPr lang="en-US" altLang="zh-CN" sz="14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")</a:t>
            </a:r>
            <a:r>
              <a:rPr lang="zh-CN" altLang="en-US" sz="14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，并且精通音律，善书法，篆的一手好刻印，是少有的全才。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05" r="19951"/>
          <a:stretch>
            <a:fillRect/>
          </a:stretch>
        </p:blipFill>
        <p:spPr>
          <a:xfrm>
            <a:off x="7812349" y="1545893"/>
            <a:ext cx="3831780" cy="3229436"/>
          </a:xfrm>
          <a:prstGeom prst="rect">
            <a:avLst/>
          </a:prstGeom>
        </p:spPr>
      </p:pic>
    </p:spTree>
  </p:cSld>
  <p:clrMapOvr>
    <a:masterClrMapping/>
  </p:clrMapOvr>
  <p:transition spd="slow" advTm="3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加号 2"/>
          <p:cNvSpPr/>
          <p:nvPr/>
        </p:nvSpPr>
        <p:spPr>
          <a:xfrm>
            <a:off x="5489807" y="1329465"/>
            <a:ext cx="1573968" cy="1079291"/>
          </a:xfrm>
          <a:prstGeom prst="mathPlus">
            <a:avLst>
              <a:gd name="adj1" fmla="val 9631"/>
            </a:avLst>
          </a:prstGeom>
          <a:solidFill>
            <a:srgbClr val="3FA2C9"/>
          </a:solidFill>
        </p:spPr>
        <p:txBody>
          <a:bodyPr wrap="square" rtlCol="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dirty="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669" b="15691"/>
          <a:stretch>
            <a:fillRect/>
          </a:stretch>
        </p:blipFill>
        <p:spPr>
          <a:xfrm rot="10800000">
            <a:off x="1324251" y="984024"/>
            <a:ext cx="3416425" cy="4886098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1324250" y="3332708"/>
            <a:ext cx="3416426" cy="173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Normal" panose="020B0400000000000000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240785" y="2694874"/>
            <a:ext cx="6255797" cy="28336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王维诗在其生前以及后世，都享有盛名。史称其“名盛于开元、天宝间，豪英贵人虚左以迎，宁、薛诸王待若师友”（</a:t>
            </a:r>
            <a:r>
              <a:rPr lang="en-US" altLang="zh-CN" sz="12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《</a:t>
            </a:r>
            <a:r>
              <a:rPr lang="zh-CN" altLang="en-US" sz="12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新唐书</a:t>
            </a:r>
            <a:r>
              <a:rPr lang="en-US" altLang="zh-CN" sz="12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》</a:t>
            </a:r>
            <a:r>
              <a:rPr lang="zh-CN" altLang="en-US" sz="12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本传）。唐代宗曾誉之为“天下文宗”（</a:t>
            </a:r>
            <a:r>
              <a:rPr lang="en-US" altLang="zh-CN" sz="12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《</a:t>
            </a:r>
            <a:r>
              <a:rPr lang="zh-CN" altLang="en-US" sz="12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答王缙进王维集表诏</a:t>
            </a:r>
            <a:r>
              <a:rPr lang="en-US" altLang="zh-CN" sz="12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》</a:t>
            </a:r>
            <a:r>
              <a:rPr lang="zh-CN" altLang="en-US" sz="12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）。</a:t>
            </a:r>
            <a:endParaRPr lang="en-US" altLang="zh-CN" sz="12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12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杜甫也称他“最传秀句寰区满”（</a:t>
            </a:r>
            <a:r>
              <a:rPr lang="en-US" altLang="zh-CN" sz="12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《</a:t>
            </a:r>
            <a:r>
              <a:rPr lang="zh-CN" altLang="en-US" sz="12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解闷</a:t>
            </a:r>
            <a:r>
              <a:rPr lang="en-US" altLang="zh-CN" sz="12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》</a:t>
            </a:r>
            <a:r>
              <a:rPr lang="zh-CN" altLang="en-US" sz="12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十二首之八）。唐末司空图则赞其“趣味澄复，若清沈之贯达”（</a:t>
            </a:r>
            <a:r>
              <a:rPr lang="en-US" altLang="zh-CN" sz="12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《</a:t>
            </a:r>
            <a:r>
              <a:rPr lang="zh-CN" altLang="en-US" sz="12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与王驾评诗书</a:t>
            </a:r>
            <a:r>
              <a:rPr lang="en-US" altLang="zh-CN" sz="12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》</a:t>
            </a:r>
            <a:r>
              <a:rPr lang="zh-CN" altLang="en-US" sz="12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）。</a:t>
            </a:r>
            <a:endParaRPr lang="en-US" altLang="zh-CN" sz="12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12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昔人曾誉王维为“诗佛”，并与“诗圣”杜甫、“诗仙”李白并提。以思想内容而言，王维诗远不能与李、杜相提并论；而在艺术方面，王维确有其独特的成就与贡献。唐刘长卿、大历十才子以至姚合、贾岛等人的诗歌，都在不同程度上受到王维影响。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ageCurlDouble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568607" y="1572957"/>
            <a:ext cx="7560816" cy="39099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4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王维不但有卓越的文学才能，而且是出色的画家，还擅长音乐。深湛的艺术修养，对于自然的爱好和长期山林生活的经历，使他对自然美具有敏锐独特而细致入微的感受，因而他笔下的山水景物特别富有神韵，常常是略事渲染，便表现出深长悠远的意境，耐人玩味。</a:t>
            </a:r>
            <a:endParaRPr lang="en-US" altLang="zh-CN" sz="14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>
              <a:lnSpc>
                <a:spcPct val="200000"/>
              </a:lnSpc>
            </a:pPr>
            <a:endParaRPr lang="en-US" altLang="zh-CN" sz="14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14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他的诗取景状物，极有画意，色彩映衬鲜明而优美，写景动静结合，尤善于细致地表现自然界的光色和音响变化。例如“声喧乱石中，色静深松里”（</a:t>
            </a:r>
            <a:r>
              <a:rPr lang="en-US" altLang="zh-CN" sz="14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《</a:t>
            </a:r>
            <a:r>
              <a:rPr lang="zh-CN" altLang="en-US" sz="14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青溪</a:t>
            </a:r>
            <a:r>
              <a:rPr lang="en-US" altLang="zh-CN" sz="14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》</a:t>
            </a:r>
            <a:r>
              <a:rPr lang="zh-CN" altLang="en-US" sz="14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）、“泉声咽危石，日色冷青松”（</a:t>
            </a:r>
            <a:r>
              <a:rPr lang="en-US" altLang="zh-CN" sz="14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《</a:t>
            </a:r>
            <a:r>
              <a:rPr lang="zh-CN" altLang="en-US" sz="14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过香积寺</a:t>
            </a:r>
            <a:r>
              <a:rPr lang="en-US" altLang="zh-CN" sz="14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》</a:t>
            </a:r>
            <a:r>
              <a:rPr lang="zh-CN" altLang="en-US" sz="14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）以及</a:t>
            </a:r>
            <a:r>
              <a:rPr lang="en-US" altLang="zh-CN" sz="14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《</a:t>
            </a:r>
            <a:r>
              <a:rPr lang="zh-CN" altLang="en-US" sz="14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鸟鸣涧</a:t>
            </a:r>
            <a:r>
              <a:rPr lang="en-US" altLang="zh-CN" sz="14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》</a:t>
            </a:r>
            <a:r>
              <a:rPr lang="zh-CN" altLang="en-US" sz="14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、</a:t>
            </a:r>
            <a:r>
              <a:rPr lang="en-US" altLang="zh-CN" sz="14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《</a:t>
            </a:r>
            <a:r>
              <a:rPr lang="zh-CN" altLang="en-US" sz="14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鹿柴</a:t>
            </a:r>
            <a:r>
              <a:rPr lang="en-US" altLang="zh-CN" sz="14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》</a:t>
            </a:r>
            <a:r>
              <a:rPr lang="zh-CN" altLang="en-US" sz="14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、</a:t>
            </a:r>
            <a:r>
              <a:rPr lang="en-US" altLang="zh-CN" sz="14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《</a:t>
            </a:r>
            <a:r>
              <a:rPr lang="zh-CN" altLang="en-US" sz="14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木兰柴</a:t>
            </a:r>
            <a:r>
              <a:rPr lang="en-US" altLang="zh-CN" sz="14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》</a:t>
            </a:r>
            <a:r>
              <a:rPr lang="zh-CN" altLang="en-US" sz="14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等诗，都有体物入微之作。王维诗</a:t>
            </a:r>
            <a:r>
              <a:rPr lang="en-US" altLang="zh-CN" sz="14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《</a:t>
            </a:r>
            <a:r>
              <a:rPr lang="zh-CN" altLang="en-US" sz="14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九月九日忆山东兄弟</a:t>
            </a:r>
            <a:r>
              <a:rPr lang="en-US" altLang="zh-CN" sz="14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》</a:t>
            </a:r>
            <a:r>
              <a:rPr lang="zh-CN" altLang="en-US" sz="14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插图 选自清代光绪刻本</a:t>
            </a:r>
            <a:r>
              <a:rPr lang="en-US" altLang="zh-CN" sz="14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《</a:t>
            </a:r>
            <a:r>
              <a:rPr lang="zh-CN" altLang="en-US" sz="14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名家画稿</a:t>
            </a:r>
            <a:r>
              <a:rPr lang="en-US" altLang="zh-CN" sz="14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》</a:t>
            </a:r>
            <a:r>
              <a:rPr lang="zh-CN" altLang="en-US" sz="14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。并著有绘画理论著作</a:t>
            </a:r>
            <a:r>
              <a:rPr lang="en-US" altLang="zh-CN" sz="14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《</a:t>
            </a:r>
            <a:r>
              <a:rPr lang="zh-CN" altLang="en-US" sz="14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山水论</a:t>
            </a:r>
            <a:r>
              <a:rPr lang="en-US" altLang="zh-CN" sz="14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》</a:t>
            </a:r>
            <a:r>
              <a:rPr lang="zh-CN" altLang="en-US" sz="14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，</a:t>
            </a:r>
            <a:r>
              <a:rPr lang="en-US" altLang="zh-CN" sz="14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《</a:t>
            </a:r>
            <a:r>
              <a:rPr lang="zh-CN" altLang="en-US" sz="14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山水诀</a:t>
            </a:r>
            <a:r>
              <a:rPr lang="en-US" altLang="zh-CN" sz="14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》</a:t>
            </a:r>
            <a:r>
              <a:rPr lang="zh-CN" altLang="en-US" sz="14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。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-2" y="0"/>
            <a:ext cx="12192002" cy="6893511"/>
            <a:chOff x="-2" y="0"/>
            <a:chExt cx="12192002" cy="6893511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5416"/>
            <a:stretch>
              <a:fillRect/>
            </a:stretch>
          </p:blipFill>
          <p:spPr>
            <a:xfrm>
              <a:off x="-1" y="0"/>
              <a:ext cx="12192001" cy="372862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5416"/>
            <a:stretch>
              <a:fillRect/>
            </a:stretch>
          </p:blipFill>
          <p:spPr>
            <a:xfrm>
              <a:off x="-2" y="6520649"/>
              <a:ext cx="12192001" cy="372862"/>
            </a:xfrm>
            <a:prstGeom prst="rect">
              <a:avLst/>
            </a:prstGeom>
          </p:spPr>
        </p:pic>
      </p:grpSp>
      <p:grpSp>
        <p:nvGrpSpPr>
          <p:cNvPr id="9" name="Group 5"/>
          <p:cNvGrpSpPr/>
          <p:nvPr/>
        </p:nvGrpSpPr>
        <p:grpSpPr bwMode="auto">
          <a:xfrm rot="16200000">
            <a:off x="674194" y="1679510"/>
            <a:ext cx="865115" cy="1007137"/>
            <a:chOff x="1732158" y="1983171"/>
            <a:chExt cx="1586048" cy="1845225"/>
          </a:xfrm>
          <a:solidFill>
            <a:srgbClr val="3FA2C9"/>
          </a:solidFill>
        </p:grpSpPr>
        <p:sp>
          <p:nvSpPr>
            <p:cNvPr id="10" name="Freeform 4"/>
            <p:cNvSpPr/>
            <p:nvPr/>
          </p:nvSpPr>
          <p:spPr>
            <a:xfrm rot="16200000">
              <a:off x="1649374" y="2159564"/>
              <a:ext cx="1751616" cy="1586048"/>
            </a:xfrm>
            <a:custGeom>
              <a:avLst/>
              <a:gdLst>
                <a:gd name="connsiteX0" fmla="*/ 0 w 1324961"/>
                <a:gd name="connsiteY0" fmla="*/ 0 h 1468980"/>
                <a:gd name="connsiteX1" fmla="*/ 769166 w 1324961"/>
                <a:gd name="connsiteY1" fmla="*/ 0 h 1468980"/>
                <a:gd name="connsiteX2" fmla="*/ 769166 w 1324961"/>
                <a:gd name="connsiteY2" fmla="*/ 0 h 1468980"/>
                <a:gd name="connsiteX3" fmla="*/ 1324961 w 1324961"/>
                <a:gd name="connsiteY3" fmla="*/ 734490 h 1468980"/>
                <a:gd name="connsiteX4" fmla="*/ 769166 w 1324961"/>
                <a:gd name="connsiteY4" fmla="*/ 1468980 h 1468980"/>
                <a:gd name="connsiteX5" fmla="*/ 769166 w 1324961"/>
                <a:gd name="connsiteY5" fmla="*/ 1468980 h 1468980"/>
                <a:gd name="connsiteX6" fmla="*/ 0 w 1324961"/>
                <a:gd name="connsiteY6" fmla="*/ 1468980 h 1468980"/>
                <a:gd name="connsiteX7" fmla="*/ 555795 w 1324961"/>
                <a:gd name="connsiteY7" fmla="*/ 734490 h 1468980"/>
                <a:gd name="connsiteX8" fmla="*/ 0 w 1324961"/>
                <a:gd name="connsiteY8" fmla="*/ 0 h 1468980"/>
                <a:gd name="connsiteX0-1" fmla="*/ 0 w 1324961"/>
                <a:gd name="connsiteY0-2" fmla="*/ 0 h 1468980"/>
                <a:gd name="connsiteX1-3" fmla="*/ 769166 w 1324961"/>
                <a:gd name="connsiteY1-4" fmla="*/ 0 h 1468980"/>
                <a:gd name="connsiteX2-5" fmla="*/ 1324961 w 1324961"/>
                <a:gd name="connsiteY2-6" fmla="*/ 2 h 1468980"/>
                <a:gd name="connsiteX3-7" fmla="*/ 1324961 w 1324961"/>
                <a:gd name="connsiteY3-8" fmla="*/ 734490 h 1468980"/>
                <a:gd name="connsiteX4-9" fmla="*/ 769166 w 1324961"/>
                <a:gd name="connsiteY4-10" fmla="*/ 1468980 h 1468980"/>
                <a:gd name="connsiteX5-11" fmla="*/ 769166 w 1324961"/>
                <a:gd name="connsiteY5-12" fmla="*/ 1468980 h 1468980"/>
                <a:gd name="connsiteX6-13" fmla="*/ 0 w 1324961"/>
                <a:gd name="connsiteY6-14" fmla="*/ 1468980 h 1468980"/>
                <a:gd name="connsiteX7-15" fmla="*/ 555795 w 1324961"/>
                <a:gd name="connsiteY7-16" fmla="*/ 734490 h 1468980"/>
                <a:gd name="connsiteX8-17" fmla="*/ 0 w 1324961"/>
                <a:gd name="connsiteY8-18" fmla="*/ 0 h 1468980"/>
                <a:gd name="connsiteX0-19" fmla="*/ 0 w 1324963"/>
                <a:gd name="connsiteY0-20" fmla="*/ 0 h 1468983"/>
                <a:gd name="connsiteX1-21" fmla="*/ 769166 w 1324963"/>
                <a:gd name="connsiteY1-22" fmla="*/ 0 h 1468983"/>
                <a:gd name="connsiteX2-23" fmla="*/ 1324961 w 1324963"/>
                <a:gd name="connsiteY2-24" fmla="*/ 2 h 1468983"/>
                <a:gd name="connsiteX3-25" fmla="*/ 1324961 w 1324963"/>
                <a:gd name="connsiteY3-26" fmla="*/ 734490 h 1468983"/>
                <a:gd name="connsiteX4-27" fmla="*/ 769166 w 1324963"/>
                <a:gd name="connsiteY4-28" fmla="*/ 1468980 h 1468983"/>
                <a:gd name="connsiteX5-29" fmla="*/ 1324963 w 1324963"/>
                <a:gd name="connsiteY5-30" fmla="*/ 1468983 h 1468983"/>
                <a:gd name="connsiteX6-31" fmla="*/ 0 w 1324963"/>
                <a:gd name="connsiteY6-32" fmla="*/ 1468980 h 1468983"/>
                <a:gd name="connsiteX7-33" fmla="*/ 555795 w 1324963"/>
                <a:gd name="connsiteY7-34" fmla="*/ 734490 h 1468983"/>
                <a:gd name="connsiteX8-35" fmla="*/ 0 w 1324963"/>
                <a:gd name="connsiteY8-36" fmla="*/ 0 h 1468983"/>
                <a:gd name="connsiteX0-37" fmla="*/ 0 w 1324964"/>
                <a:gd name="connsiteY0-38" fmla="*/ 0 h 1468983"/>
                <a:gd name="connsiteX1-39" fmla="*/ 769166 w 1324964"/>
                <a:gd name="connsiteY1-40" fmla="*/ 0 h 1468983"/>
                <a:gd name="connsiteX2-41" fmla="*/ 1324961 w 1324964"/>
                <a:gd name="connsiteY2-42" fmla="*/ 2 h 1468983"/>
                <a:gd name="connsiteX3-43" fmla="*/ 1324961 w 1324964"/>
                <a:gd name="connsiteY3-44" fmla="*/ 734490 h 1468983"/>
                <a:gd name="connsiteX4-45" fmla="*/ 1324964 w 1324964"/>
                <a:gd name="connsiteY4-46" fmla="*/ 1324961 h 1468983"/>
                <a:gd name="connsiteX5-47" fmla="*/ 1324963 w 1324964"/>
                <a:gd name="connsiteY5-48" fmla="*/ 1468983 h 1468983"/>
                <a:gd name="connsiteX6-49" fmla="*/ 0 w 1324964"/>
                <a:gd name="connsiteY6-50" fmla="*/ 1468980 h 1468983"/>
                <a:gd name="connsiteX7-51" fmla="*/ 555795 w 1324964"/>
                <a:gd name="connsiteY7-52" fmla="*/ 734490 h 1468983"/>
                <a:gd name="connsiteX8-53" fmla="*/ 0 w 1324964"/>
                <a:gd name="connsiteY8-54" fmla="*/ 0 h 1468983"/>
                <a:gd name="connsiteX0-55" fmla="*/ 0 w 1324964"/>
                <a:gd name="connsiteY0-56" fmla="*/ 0 h 1468983"/>
                <a:gd name="connsiteX1-57" fmla="*/ 769166 w 1324964"/>
                <a:gd name="connsiteY1-58" fmla="*/ 0 h 1468983"/>
                <a:gd name="connsiteX2-59" fmla="*/ 1324961 w 1324964"/>
                <a:gd name="connsiteY2-60" fmla="*/ 2 h 1468983"/>
                <a:gd name="connsiteX3-61" fmla="*/ 1324961 w 1324964"/>
                <a:gd name="connsiteY3-62" fmla="*/ 734490 h 1468983"/>
                <a:gd name="connsiteX4-63" fmla="*/ 1324964 w 1324964"/>
                <a:gd name="connsiteY4-64" fmla="*/ 1324961 h 1468983"/>
                <a:gd name="connsiteX5-65" fmla="*/ 1324963 w 1324964"/>
                <a:gd name="connsiteY5-66" fmla="*/ 1468983 h 1468983"/>
                <a:gd name="connsiteX6-67" fmla="*/ 0 w 1324964"/>
                <a:gd name="connsiteY6-68" fmla="*/ 1468980 h 1468983"/>
                <a:gd name="connsiteX7-69" fmla="*/ 403253 w 1324964"/>
                <a:gd name="connsiteY7-70" fmla="*/ 734492 h 1468983"/>
                <a:gd name="connsiteX8-71" fmla="*/ 0 w 1324964"/>
                <a:gd name="connsiteY8-72" fmla="*/ 0 h 146898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1324964" h="1468983">
                  <a:moveTo>
                    <a:pt x="0" y="0"/>
                  </a:moveTo>
                  <a:lnTo>
                    <a:pt x="769166" y="0"/>
                  </a:lnTo>
                  <a:lnTo>
                    <a:pt x="1324961" y="2"/>
                  </a:lnTo>
                  <a:lnTo>
                    <a:pt x="1324961" y="734490"/>
                  </a:lnTo>
                  <a:cubicBezTo>
                    <a:pt x="1324962" y="931314"/>
                    <a:pt x="1324963" y="1128137"/>
                    <a:pt x="1324964" y="1324961"/>
                  </a:cubicBezTo>
                  <a:cubicBezTo>
                    <a:pt x="1324964" y="1372968"/>
                    <a:pt x="1324963" y="1420976"/>
                    <a:pt x="1324963" y="1468983"/>
                  </a:cubicBezTo>
                  <a:lnTo>
                    <a:pt x="0" y="1468980"/>
                  </a:lnTo>
                  <a:lnTo>
                    <a:pt x="403253" y="73449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solidFill>
                <a:srgbClr val="3FA2C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00785">
                <a:defRPr/>
              </a:pPr>
              <a:endParaRPr lang="en-US" sz="2365" dirty="0">
                <a:latin typeface="思源黑体 CN Normal" panose="020B04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11" name="Freeform 6"/>
            <p:cNvSpPr/>
            <p:nvPr/>
          </p:nvSpPr>
          <p:spPr>
            <a:xfrm rot="16200000">
              <a:off x="1649374" y="2065955"/>
              <a:ext cx="1751616" cy="1586048"/>
            </a:xfrm>
            <a:custGeom>
              <a:avLst/>
              <a:gdLst>
                <a:gd name="connsiteX0" fmla="*/ 0 w 1324961"/>
                <a:gd name="connsiteY0" fmla="*/ 0 h 1468980"/>
                <a:gd name="connsiteX1" fmla="*/ 769166 w 1324961"/>
                <a:gd name="connsiteY1" fmla="*/ 0 h 1468980"/>
                <a:gd name="connsiteX2" fmla="*/ 769166 w 1324961"/>
                <a:gd name="connsiteY2" fmla="*/ 0 h 1468980"/>
                <a:gd name="connsiteX3" fmla="*/ 1324961 w 1324961"/>
                <a:gd name="connsiteY3" fmla="*/ 734490 h 1468980"/>
                <a:gd name="connsiteX4" fmla="*/ 769166 w 1324961"/>
                <a:gd name="connsiteY4" fmla="*/ 1468980 h 1468980"/>
                <a:gd name="connsiteX5" fmla="*/ 769166 w 1324961"/>
                <a:gd name="connsiteY5" fmla="*/ 1468980 h 1468980"/>
                <a:gd name="connsiteX6" fmla="*/ 0 w 1324961"/>
                <a:gd name="connsiteY6" fmla="*/ 1468980 h 1468980"/>
                <a:gd name="connsiteX7" fmla="*/ 555795 w 1324961"/>
                <a:gd name="connsiteY7" fmla="*/ 734490 h 1468980"/>
                <a:gd name="connsiteX8" fmla="*/ 0 w 1324961"/>
                <a:gd name="connsiteY8" fmla="*/ 0 h 1468980"/>
                <a:gd name="connsiteX0-1" fmla="*/ 0 w 1324961"/>
                <a:gd name="connsiteY0-2" fmla="*/ 0 h 1468980"/>
                <a:gd name="connsiteX1-3" fmla="*/ 769166 w 1324961"/>
                <a:gd name="connsiteY1-4" fmla="*/ 0 h 1468980"/>
                <a:gd name="connsiteX2-5" fmla="*/ 1324961 w 1324961"/>
                <a:gd name="connsiteY2-6" fmla="*/ 2 h 1468980"/>
                <a:gd name="connsiteX3-7" fmla="*/ 1324961 w 1324961"/>
                <a:gd name="connsiteY3-8" fmla="*/ 734490 h 1468980"/>
                <a:gd name="connsiteX4-9" fmla="*/ 769166 w 1324961"/>
                <a:gd name="connsiteY4-10" fmla="*/ 1468980 h 1468980"/>
                <a:gd name="connsiteX5-11" fmla="*/ 769166 w 1324961"/>
                <a:gd name="connsiteY5-12" fmla="*/ 1468980 h 1468980"/>
                <a:gd name="connsiteX6-13" fmla="*/ 0 w 1324961"/>
                <a:gd name="connsiteY6-14" fmla="*/ 1468980 h 1468980"/>
                <a:gd name="connsiteX7-15" fmla="*/ 555795 w 1324961"/>
                <a:gd name="connsiteY7-16" fmla="*/ 734490 h 1468980"/>
                <a:gd name="connsiteX8-17" fmla="*/ 0 w 1324961"/>
                <a:gd name="connsiteY8-18" fmla="*/ 0 h 1468980"/>
                <a:gd name="connsiteX0-19" fmla="*/ 0 w 1324963"/>
                <a:gd name="connsiteY0-20" fmla="*/ 0 h 1468983"/>
                <a:gd name="connsiteX1-21" fmla="*/ 769166 w 1324963"/>
                <a:gd name="connsiteY1-22" fmla="*/ 0 h 1468983"/>
                <a:gd name="connsiteX2-23" fmla="*/ 1324961 w 1324963"/>
                <a:gd name="connsiteY2-24" fmla="*/ 2 h 1468983"/>
                <a:gd name="connsiteX3-25" fmla="*/ 1324961 w 1324963"/>
                <a:gd name="connsiteY3-26" fmla="*/ 734490 h 1468983"/>
                <a:gd name="connsiteX4-27" fmla="*/ 769166 w 1324963"/>
                <a:gd name="connsiteY4-28" fmla="*/ 1468980 h 1468983"/>
                <a:gd name="connsiteX5-29" fmla="*/ 1324963 w 1324963"/>
                <a:gd name="connsiteY5-30" fmla="*/ 1468983 h 1468983"/>
                <a:gd name="connsiteX6-31" fmla="*/ 0 w 1324963"/>
                <a:gd name="connsiteY6-32" fmla="*/ 1468980 h 1468983"/>
                <a:gd name="connsiteX7-33" fmla="*/ 555795 w 1324963"/>
                <a:gd name="connsiteY7-34" fmla="*/ 734490 h 1468983"/>
                <a:gd name="connsiteX8-35" fmla="*/ 0 w 1324963"/>
                <a:gd name="connsiteY8-36" fmla="*/ 0 h 1468983"/>
                <a:gd name="connsiteX0-37" fmla="*/ 0 w 1324964"/>
                <a:gd name="connsiteY0-38" fmla="*/ 0 h 1468983"/>
                <a:gd name="connsiteX1-39" fmla="*/ 769166 w 1324964"/>
                <a:gd name="connsiteY1-40" fmla="*/ 0 h 1468983"/>
                <a:gd name="connsiteX2-41" fmla="*/ 1324961 w 1324964"/>
                <a:gd name="connsiteY2-42" fmla="*/ 2 h 1468983"/>
                <a:gd name="connsiteX3-43" fmla="*/ 1324961 w 1324964"/>
                <a:gd name="connsiteY3-44" fmla="*/ 734490 h 1468983"/>
                <a:gd name="connsiteX4-45" fmla="*/ 1324964 w 1324964"/>
                <a:gd name="connsiteY4-46" fmla="*/ 1324961 h 1468983"/>
                <a:gd name="connsiteX5-47" fmla="*/ 1324963 w 1324964"/>
                <a:gd name="connsiteY5-48" fmla="*/ 1468983 h 1468983"/>
                <a:gd name="connsiteX6-49" fmla="*/ 0 w 1324964"/>
                <a:gd name="connsiteY6-50" fmla="*/ 1468980 h 1468983"/>
                <a:gd name="connsiteX7-51" fmla="*/ 555795 w 1324964"/>
                <a:gd name="connsiteY7-52" fmla="*/ 734490 h 1468983"/>
                <a:gd name="connsiteX8-53" fmla="*/ 0 w 1324964"/>
                <a:gd name="connsiteY8-54" fmla="*/ 0 h 1468983"/>
                <a:gd name="connsiteX0-55" fmla="*/ 0 w 1324964"/>
                <a:gd name="connsiteY0-56" fmla="*/ 0 h 1468983"/>
                <a:gd name="connsiteX1-57" fmla="*/ 769166 w 1324964"/>
                <a:gd name="connsiteY1-58" fmla="*/ 0 h 1468983"/>
                <a:gd name="connsiteX2-59" fmla="*/ 1324961 w 1324964"/>
                <a:gd name="connsiteY2-60" fmla="*/ 2 h 1468983"/>
                <a:gd name="connsiteX3-61" fmla="*/ 1324961 w 1324964"/>
                <a:gd name="connsiteY3-62" fmla="*/ 734490 h 1468983"/>
                <a:gd name="connsiteX4-63" fmla="*/ 1324964 w 1324964"/>
                <a:gd name="connsiteY4-64" fmla="*/ 1324961 h 1468983"/>
                <a:gd name="connsiteX5-65" fmla="*/ 1324963 w 1324964"/>
                <a:gd name="connsiteY5-66" fmla="*/ 1468983 h 1468983"/>
                <a:gd name="connsiteX6-67" fmla="*/ 0 w 1324964"/>
                <a:gd name="connsiteY6-68" fmla="*/ 1468980 h 1468983"/>
                <a:gd name="connsiteX7-69" fmla="*/ 403253 w 1324964"/>
                <a:gd name="connsiteY7-70" fmla="*/ 734492 h 1468983"/>
                <a:gd name="connsiteX8-71" fmla="*/ 0 w 1324964"/>
                <a:gd name="connsiteY8-72" fmla="*/ 0 h 146898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1324964" h="1468983">
                  <a:moveTo>
                    <a:pt x="0" y="0"/>
                  </a:moveTo>
                  <a:lnTo>
                    <a:pt x="769166" y="0"/>
                  </a:lnTo>
                  <a:lnTo>
                    <a:pt x="1324961" y="2"/>
                  </a:lnTo>
                  <a:lnTo>
                    <a:pt x="1324961" y="734490"/>
                  </a:lnTo>
                  <a:cubicBezTo>
                    <a:pt x="1324962" y="931314"/>
                    <a:pt x="1324963" y="1128137"/>
                    <a:pt x="1324964" y="1324961"/>
                  </a:cubicBezTo>
                  <a:cubicBezTo>
                    <a:pt x="1324964" y="1372968"/>
                    <a:pt x="1324963" y="1420976"/>
                    <a:pt x="1324963" y="1468983"/>
                  </a:cubicBezTo>
                  <a:lnTo>
                    <a:pt x="0" y="1468980"/>
                  </a:lnTo>
                  <a:lnTo>
                    <a:pt x="403253" y="73449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solidFill>
                <a:srgbClr val="3FA2C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00785">
                <a:defRPr/>
              </a:pPr>
              <a:endParaRPr lang="en-US" sz="2365" dirty="0">
                <a:latin typeface="思源黑体 CN Normal" panose="020B0400000000000000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2" name="Group 5"/>
          <p:cNvGrpSpPr/>
          <p:nvPr/>
        </p:nvGrpSpPr>
        <p:grpSpPr bwMode="auto">
          <a:xfrm rot="5400000">
            <a:off x="10981168" y="4384428"/>
            <a:ext cx="865115" cy="1007137"/>
            <a:chOff x="1732158" y="1983171"/>
            <a:chExt cx="1586048" cy="1845225"/>
          </a:xfrm>
          <a:solidFill>
            <a:srgbClr val="3FA2C9"/>
          </a:solidFill>
        </p:grpSpPr>
        <p:sp>
          <p:nvSpPr>
            <p:cNvPr id="13" name="Freeform 4"/>
            <p:cNvSpPr/>
            <p:nvPr/>
          </p:nvSpPr>
          <p:spPr>
            <a:xfrm rot="16200000">
              <a:off x="1649374" y="2159564"/>
              <a:ext cx="1751616" cy="1586048"/>
            </a:xfrm>
            <a:custGeom>
              <a:avLst/>
              <a:gdLst>
                <a:gd name="connsiteX0" fmla="*/ 0 w 1324961"/>
                <a:gd name="connsiteY0" fmla="*/ 0 h 1468980"/>
                <a:gd name="connsiteX1" fmla="*/ 769166 w 1324961"/>
                <a:gd name="connsiteY1" fmla="*/ 0 h 1468980"/>
                <a:gd name="connsiteX2" fmla="*/ 769166 w 1324961"/>
                <a:gd name="connsiteY2" fmla="*/ 0 h 1468980"/>
                <a:gd name="connsiteX3" fmla="*/ 1324961 w 1324961"/>
                <a:gd name="connsiteY3" fmla="*/ 734490 h 1468980"/>
                <a:gd name="connsiteX4" fmla="*/ 769166 w 1324961"/>
                <a:gd name="connsiteY4" fmla="*/ 1468980 h 1468980"/>
                <a:gd name="connsiteX5" fmla="*/ 769166 w 1324961"/>
                <a:gd name="connsiteY5" fmla="*/ 1468980 h 1468980"/>
                <a:gd name="connsiteX6" fmla="*/ 0 w 1324961"/>
                <a:gd name="connsiteY6" fmla="*/ 1468980 h 1468980"/>
                <a:gd name="connsiteX7" fmla="*/ 555795 w 1324961"/>
                <a:gd name="connsiteY7" fmla="*/ 734490 h 1468980"/>
                <a:gd name="connsiteX8" fmla="*/ 0 w 1324961"/>
                <a:gd name="connsiteY8" fmla="*/ 0 h 1468980"/>
                <a:gd name="connsiteX0-1" fmla="*/ 0 w 1324961"/>
                <a:gd name="connsiteY0-2" fmla="*/ 0 h 1468980"/>
                <a:gd name="connsiteX1-3" fmla="*/ 769166 w 1324961"/>
                <a:gd name="connsiteY1-4" fmla="*/ 0 h 1468980"/>
                <a:gd name="connsiteX2-5" fmla="*/ 1324961 w 1324961"/>
                <a:gd name="connsiteY2-6" fmla="*/ 2 h 1468980"/>
                <a:gd name="connsiteX3-7" fmla="*/ 1324961 w 1324961"/>
                <a:gd name="connsiteY3-8" fmla="*/ 734490 h 1468980"/>
                <a:gd name="connsiteX4-9" fmla="*/ 769166 w 1324961"/>
                <a:gd name="connsiteY4-10" fmla="*/ 1468980 h 1468980"/>
                <a:gd name="connsiteX5-11" fmla="*/ 769166 w 1324961"/>
                <a:gd name="connsiteY5-12" fmla="*/ 1468980 h 1468980"/>
                <a:gd name="connsiteX6-13" fmla="*/ 0 w 1324961"/>
                <a:gd name="connsiteY6-14" fmla="*/ 1468980 h 1468980"/>
                <a:gd name="connsiteX7-15" fmla="*/ 555795 w 1324961"/>
                <a:gd name="connsiteY7-16" fmla="*/ 734490 h 1468980"/>
                <a:gd name="connsiteX8-17" fmla="*/ 0 w 1324961"/>
                <a:gd name="connsiteY8-18" fmla="*/ 0 h 1468980"/>
                <a:gd name="connsiteX0-19" fmla="*/ 0 w 1324963"/>
                <a:gd name="connsiteY0-20" fmla="*/ 0 h 1468983"/>
                <a:gd name="connsiteX1-21" fmla="*/ 769166 w 1324963"/>
                <a:gd name="connsiteY1-22" fmla="*/ 0 h 1468983"/>
                <a:gd name="connsiteX2-23" fmla="*/ 1324961 w 1324963"/>
                <a:gd name="connsiteY2-24" fmla="*/ 2 h 1468983"/>
                <a:gd name="connsiteX3-25" fmla="*/ 1324961 w 1324963"/>
                <a:gd name="connsiteY3-26" fmla="*/ 734490 h 1468983"/>
                <a:gd name="connsiteX4-27" fmla="*/ 769166 w 1324963"/>
                <a:gd name="connsiteY4-28" fmla="*/ 1468980 h 1468983"/>
                <a:gd name="connsiteX5-29" fmla="*/ 1324963 w 1324963"/>
                <a:gd name="connsiteY5-30" fmla="*/ 1468983 h 1468983"/>
                <a:gd name="connsiteX6-31" fmla="*/ 0 w 1324963"/>
                <a:gd name="connsiteY6-32" fmla="*/ 1468980 h 1468983"/>
                <a:gd name="connsiteX7-33" fmla="*/ 555795 w 1324963"/>
                <a:gd name="connsiteY7-34" fmla="*/ 734490 h 1468983"/>
                <a:gd name="connsiteX8-35" fmla="*/ 0 w 1324963"/>
                <a:gd name="connsiteY8-36" fmla="*/ 0 h 1468983"/>
                <a:gd name="connsiteX0-37" fmla="*/ 0 w 1324964"/>
                <a:gd name="connsiteY0-38" fmla="*/ 0 h 1468983"/>
                <a:gd name="connsiteX1-39" fmla="*/ 769166 w 1324964"/>
                <a:gd name="connsiteY1-40" fmla="*/ 0 h 1468983"/>
                <a:gd name="connsiteX2-41" fmla="*/ 1324961 w 1324964"/>
                <a:gd name="connsiteY2-42" fmla="*/ 2 h 1468983"/>
                <a:gd name="connsiteX3-43" fmla="*/ 1324961 w 1324964"/>
                <a:gd name="connsiteY3-44" fmla="*/ 734490 h 1468983"/>
                <a:gd name="connsiteX4-45" fmla="*/ 1324964 w 1324964"/>
                <a:gd name="connsiteY4-46" fmla="*/ 1324961 h 1468983"/>
                <a:gd name="connsiteX5-47" fmla="*/ 1324963 w 1324964"/>
                <a:gd name="connsiteY5-48" fmla="*/ 1468983 h 1468983"/>
                <a:gd name="connsiteX6-49" fmla="*/ 0 w 1324964"/>
                <a:gd name="connsiteY6-50" fmla="*/ 1468980 h 1468983"/>
                <a:gd name="connsiteX7-51" fmla="*/ 555795 w 1324964"/>
                <a:gd name="connsiteY7-52" fmla="*/ 734490 h 1468983"/>
                <a:gd name="connsiteX8-53" fmla="*/ 0 w 1324964"/>
                <a:gd name="connsiteY8-54" fmla="*/ 0 h 1468983"/>
                <a:gd name="connsiteX0-55" fmla="*/ 0 w 1324964"/>
                <a:gd name="connsiteY0-56" fmla="*/ 0 h 1468983"/>
                <a:gd name="connsiteX1-57" fmla="*/ 769166 w 1324964"/>
                <a:gd name="connsiteY1-58" fmla="*/ 0 h 1468983"/>
                <a:gd name="connsiteX2-59" fmla="*/ 1324961 w 1324964"/>
                <a:gd name="connsiteY2-60" fmla="*/ 2 h 1468983"/>
                <a:gd name="connsiteX3-61" fmla="*/ 1324961 w 1324964"/>
                <a:gd name="connsiteY3-62" fmla="*/ 734490 h 1468983"/>
                <a:gd name="connsiteX4-63" fmla="*/ 1324964 w 1324964"/>
                <a:gd name="connsiteY4-64" fmla="*/ 1324961 h 1468983"/>
                <a:gd name="connsiteX5-65" fmla="*/ 1324963 w 1324964"/>
                <a:gd name="connsiteY5-66" fmla="*/ 1468983 h 1468983"/>
                <a:gd name="connsiteX6-67" fmla="*/ 0 w 1324964"/>
                <a:gd name="connsiteY6-68" fmla="*/ 1468980 h 1468983"/>
                <a:gd name="connsiteX7-69" fmla="*/ 403253 w 1324964"/>
                <a:gd name="connsiteY7-70" fmla="*/ 734492 h 1468983"/>
                <a:gd name="connsiteX8-71" fmla="*/ 0 w 1324964"/>
                <a:gd name="connsiteY8-72" fmla="*/ 0 h 146898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1324964" h="1468983">
                  <a:moveTo>
                    <a:pt x="0" y="0"/>
                  </a:moveTo>
                  <a:lnTo>
                    <a:pt x="769166" y="0"/>
                  </a:lnTo>
                  <a:lnTo>
                    <a:pt x="1324961" y="2"/>
                  </a:lnTo>
                  <a:lnTo>
                    <a:pt x="1324961" y="734490"/>
                  </a:lnTo>
                  <a:cubicBezTo>
                    <a:pt x="1324962" y="931314"/>
                    <a:pt x="1324963" y="1128137"/>
                    <a:pt x="1324964" y="1324961"/>
                  </a:cubicBezTo>
                  <a:cubicBezTo>
                    <a:pt x="1324964" y="1372968"/>
                    <a:pt x="1324963" y="1420976"/>
                    <a:pt x="1324963" y="1468983"/>
                  </a:cubicBezTo>
                  <a:lnTo>
                    <a:pt x="0" y="1468980"/>
                  </a:lnTo>
                  <a:lnTo>
                    <a:pt x="403253" y="73449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solidFill>
                <a:srgbClr val="3FA2C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00785">
                <a:defRPr/>
              </a:pPr>
              <a:endParaRPr lang="en-US" sz="2365" dirty="0">
                <a:latin typeface="思源黑体 CN Normal" panose="020B04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14" name="Freeform 6"/>
            <p:cNvSpPr/>
            <p:nvPr/>
          </p:nvSpPr>
          <p:spPr>
            <a:xfrm rot="16200000">
              <a:off x="1649374" y="2065955"/>
              <a:ext cx="1751616" cy="1586048"/>
            </a:xfrm>
            <a:custGeom>
              <a:avLst/>
              <a:gdLst>
                <a:gd name="connsiteX0" fmla="*/ 0 w 1324961"/>
                <a:gd name="connsiteY0" fmla="*/ 0 h 1468980"/>
                <a:gd name="connsiteX1" fmla="*/ 769166 w 1324961"/>
                <a:gd name="connsiteY1" fmla="*/ 0 h 1468980"/>
                <a:gd name="connsiteX2" fmla="*/ 769166 w 1324961"/>
                <a:gd name="connsiteY2" fmla="*/ 0 h 1468980"/>
                <a:gd name="connsiteX3" fmla="*/ 1324961 w 1324961"/>
                <a:gd name="connsiteY3" fmla="*/ 734490 h 1468980"/>
                <a:gd name="connsiteX4" fmla="*/ 769166 w 1324961"/>
                <a:gd name="connsiteY4" fmla="*/ 1468980 h 1468980"/>
                <a:gd name="connsiteX5" fmla="*/ 769166 w 1324961"/>
                <a:gd name="connsiteY5" fmla="*/ 1468980 h 1468980"/>
                <a:gd name="connsiteX6" fmla="*/ 0 w 1324961"/>
                <a:gd name="connsiteY6" fmla="*/ 1468980 h 1468980"/>
                <a:gd name="connsiteX7" fmla="*/ 555795 w 1324961"/>
                <a:gd name="connsiteY7" fmla="*/ 734490 h 1468980"/>
                <a:gd name="connsiteX8" fmla="*/ 0 w 1324961"/>
                <a:gd name="connsiteY8" fmla="*/ 0 h 1468980"/>
                <a:gd name="connsiteX0-1" fmla="*/ 0 w 1324961"/>
                <a:gd name="connsiteY0-2" fmla="*/ 0 h 1468980"/>
                <a:gd name="connsiteX1-3" fmla="*/ 769166 w 1324961"/>
                <a:gd name="connsiteY1-4" fmla="*/ 0 h 1468980"/>
                <a:gd name="connsiteX2-5" fmla="*/ 1324961 w 1324961"/>
                <a:gd name="connsiteY2-6" fmla="*/ 2 h 1468980"/>
                <a:gd name="connsiteX3-7" fmla="*/ 1324961 w 1324961"/>
                <a:gd name="connsiteY3-8" fmla="*/ 734490 h 1468980"/>
                <a:gd name="connsiteX4-9" fmla="*/ 769166 w 1324961"/>
                <a:gd name="connsiteY4-10" fmla="*/ 1468980 h 1468980"/>
                <a:gd name="connsiteX5-11" fmla="*/ 769166 w 1324961"/>
                <a:gd name="connsiteY5-12" fmla="*/ 1468980 h 1468980"/>
                <a:gd name="connsiteX6-13" fmla="*/ 0 w 1324961"/>
                <a:gd name="connsiteY6-14" fmla="*/ 1468980 h 1468980"/>
                <a:gd name="connsiteX7-15" fmla="*/ 555795 w 1324961"/>
                <a:gd name="connsiteY7-16" fmla="*/ 734490 h 1468980"/>
                <a:gd name="connsiteX8-17" fmla="*/ 0 w 1324961"/>
                <a:gd name="connsiteY8-18" fmla="*/ 0 h 1468980"/>
                <a:gd name="connsiteX0-19" fmla="*/ 0 w 1324963"/>
                <a:gd name="connsiteY0-20" fmla="*/ 0 h 1468983"/>
                <a:gd name="connsiteX1-21" fmla="*/ 769166 w 1324963"/>
                <a:gd name="connsiteY1-22" fmla="*/ 0 h 1468983"/>
                <a:gd name="connsiteX2-23" fmla="*/ 1324961 w 1324963"/>
                <a:gd name="connsiteY2-24" fmla="*/ 2 h 1468983"/>
                <a:gd name="connsiteX3-25" fmla="*/ 1324961 w 1324963"/>
                <a:gd name="connsiteY3-26" fmla="*/ 734490 h 1468983"/>
                <a:gd name="connsiteX4-27" fmla="*/ 769166 w 1324963"/>
                <a:gd name="connsiteY4-28" fmla="*/ 1468980 h 1468983"/>
                <a:gd name="connsiteX5-29" fmla="*/ 1324963 w 1324963"/>
                <a:gd name="connsiteY5-30" fmla="*/ 1468983 h 1468983"/>
                <a:gd name="connsiteX6-31" fmla="*/ 0 w 1324963"/>
                <a:gd name="connsiteY6-32" fmla="*/ 1468980 h 1468983"/>
                <a:gd name="connsiteX7-33" fmla="*/ 555795 w 1324963"/>
                <a:gd name="connsiteY7-34" fmla="*/ 734490 h 1468983"/>
                <a:gd name="connsiteX8-35" fmla="*/ 0 w 1324963"/>
                <a:gd name="connsiteY8-36" fmla="*/ 0 h 1468983"/>
                <a:gd name="connsiteX0-37" fmla="*/ 0 w 1324964"/>
                <a:gd name="connsiteY0-38" fmla="*/ 0 h 1468983"/>
                <a:gd name="connsiteX1-39" fmla="*/ 769166 w 1324964"/>
                <a:gd name="connsiteY1-40" fmla="*/ 0 h 1468983"/>
                <a:gd name="connsiteX2-41" fmla="*/ 1324961 w 1324964"/>
                <a:gd name="connsiteY2-42" fmla="*/ 2 h 1468983"/>
                <a:gd name="connsiteX3-43" fmla="*/ 1324961 w 1324964"/>
                <a:gd name="connsiteY3-44" fmla="*/ 734490 h 1468983"/>
                <a:gd name="connsiteX4-45" fmla="*/ 1324964 w 1324964"/>
                <a:gd name="connsiteY4-46" fmla="*/ 1324961 h 1468983"/>
                <a:gd name="connsiteX5-47" fmla="*/ 1324963 w 1324964"/>
                <a:gd name="connsiteY5-48" fmla="*/ 1468983 h 1468983"/>
                <a:gd name="connsiteX6-49" fmla="*/ 0 w 1324964"/>
                <a:gd name="connsiteY6-50" fmla="*/ 1468980 h 1468983"/>
                <a:gd name="connsiteX7-51" fmla="*/ 555795 w 1324964"/>
                <a:gd name="connsiteY7-52" fmla="*/ 734490 h 1468983"/>
                <a:gd name="connsiteX8-53" fmla="*/ 0 w 1324964"/>
                <a:gd name="connsiteY8-54" fmla="*/ 0 h 1468983"/>
                <a:gd name="connsiteX0-55" fmla="*/ 0 w 1324964"/>
                <a:gd name="connsiteY0-56" fmla="*/ 0 h 1468983"/>
                <a:gd name="connsiteX1-57" fmla="*/ 769166 w 1324964"/>
                <a:gd name="connsiteY1-58" fmla="*/ 0 h 1468983"/>
                <a:gd name="connsiteX2-59" fmla="*/ 1324961 w 1324964"/>
                <a:gd name="connsiteY2-60" fmla="*/ 2 h 1468983"/>
                <a:gd name="connsiteX3-61" fmla="*/ 1324961 w 1324964"/>
                <a:gd name="connsiteY3-62" fmla="*/ 734490 h 1468983"/>
                <a:gd name="connsiteX4-63" fmla="*/ 1324964 w 1324964"/>
                <a:gd name="connsiteY4-64" fmla="*/ 1324961 h 1468983"/>
                <a:gd name="connsiteX5-65" fmla="*/ 1324963 w 1324964"/>
                <a:gd name="connsiteY5-66" fmla="*/ 1468983 h 1468983"/>
                <a:gd name="connsiteX6-67" fmla="*/ 0 w 1324964"/>
                <a:gd name="connsiteY6-68" fmla="*/ 1468980 h 1468983"/>
                <a:gd name="connsiteX7-69" fmla="*/ 403253 w 1324964"/>
                <a:gd name="connsiteY7-70" fmla="*/ 734492 h 1468983"/>
                <a:gd name="connsiteX8-71" fmla="*/ 0 w 1324964"/>
                <a:gd name="connsiteY8-72" fmla="*/ 0 h 146898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1324964" h="1468983">
                  <a:moveTo>
                    <a:pt x="0" y="0"/>
                  </a:moveTo>
                  <a:lnTo>
                    <a:pt x="769166" y="0"/>
                  </a:lnTo>
                  <a:lnTo>
                    <a:pt x="1324961" y="2"/>
                  </a:lnTo>
                  <a:lnTo>
                    <a:pt x="1324961" y="734490"/>
                  </a:lnTo>
                  <a:cubicBezTo>
                    <a:pt x="1324962" y="931314"/>
                    <a:pt x="1324963" y="1128137"/>
                    <a:pt x="1324964" y="1324961"/>
                  </a:cubicBezTo>
                  <a:cubicBezTo>
                    <a:pt x="1324964" y="1372968"/>
                    <a:pt x="1324963" y="1420976"/>
                    <a:pt x="1324963" y="1468983"/>
                  </a:cubicBezTo>
                  <a:lnTo>
                    <a:pt x="0" y="1468980"/>
                  </a:lnTo>
                  <a:lnTo>
                    <a:pt x="403253" y="73449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solidFill>
                <a:srgbClr val="3FA2C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00785">
                <a:defRPr/>
              </a:pPr>
              <a:endParaRPr lang="en-US" sz="2365" dirty="0">
                <a:latin typeface="思源黑体 CN Normal" panose="020B0400000000000000" pitchFamily="34" charset="-122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eelOff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69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8" name="文本框 30"/>
          <p:cNvSpPr txBox="1"/>
          <p:nvPr/>
        </p:nvSpPr>
        <p:spPr>
          <a:xfrm>
            <a:off x="4233952" y="1065320"/>
            <a:ext cx="3724096" cy="3288178"/>
          </a:xfrm>
          <a:prstGeom prst="rect">
            <a:avLst/>
          </a:prstGeom>
          <a:noFill/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eaVert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zh-CN" altLang="en-US" sz="11500" b="1" dirty="0">
                <a:solidFill>
                  <a:schemeClr val="bg1"/>
                </a:solidFill>
                <a:latin typeface="站酷高端黑" panose="02010600030101010101" pitchFamily="2" charset="-122"/>
                <a:ea typeface="站酷高端黑" panose="02010600030101010101" pitchFamily="2" charset="-122"/>
              </a:rPr>
              <a:t>谢谢欣赏</a:t>
            </a:r>
          </a:p>
        </p:txBody>
      </p:sp>
      <p:sp>
        <p:nvSpPr>
          <p:cNvPr id="11" name="文本框 17"/>
          <p:cNvSpPr txBox="1"/>
          <p:nvPr/>
        </p:nvSpPr>
        <p:spPr>
          <a:xfrm>
            <a:off x="8183692" y="2259522"/>
            <a:ext cx="461665" cy="2093976"/>
          </a:xfrm>
          <a:prstGeom prst="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eaVert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zh-CN" altLang="en-US" b="1" dirty="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唐诗解析系列</a:t>
            </a:r>
          </a:p>
        </p:txBody>
      </p:sp>
    </p:spTree>
  </p:cSld>
  <p:clrMapOvr>
    <a:masterClrMapping/>
  </p:clrMapOvr>
  <p:transition spd="slow" advTm="3000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4043175" y="2002997"/>
            <a:ext cx="5143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5400" dirty="0"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壹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897375" y="2002997"/>
            <a:ext cx="5143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5400" dirty="0"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贰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7649974" y="2002997"/>
            <a:ext cx="5143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5400" dirty="0"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叁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9504174" y="2002997"/>
            <a:ext cx="5143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5400" dirty="0"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肆</a:t>
            </a:r>
          </a:p>
        </p:txBody>
      </p:sp>
      <p:sp>
        <p:nvSpPr>
          <p:cNvPr id="20" name="文本框 2"/>
          <p:cNvSpPr txBox="1"/>
          <p:nvPr/>
        </p:nvSpPr>
        <p:spPr>
          <a:xfrm>
            <a:off x="2078562" y="1372177"/>
            <a:ext cx="51435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6600" b="1" dirty="0">
                <a:latin typeface="站酷高端黑" panose="02010600030101010101" pitchFamily="2" charset="-122"/>
                <a:ea typeface="站酷高端黑" panose="02010600030101010101" pitchFamily="2" charset="-122"/>
              </a:rPr>
              <a:t>目录</a:t>
            </a:r>
          </a:p>
        </p:txBody>
      </p:sp>
      <p:sp>
        <p:nvSpPr>
          <p:cNvPr id="26" name="矩形 25"/>
          <p:cNvSpPr/>
          <p:nvPr/>
        </p:nvSpPr>
        <p:spPr>
          <a:xfrm>
            <a:off x="3959441" y="2926327"/>
            <a:ext cx="598084" cy="2391397"/>
          </a:xfrm>
          <a:prstGeom prst="rect">
            <a:avLst/>
          </a:prstGeom>
          <a:solidFill>
            <a:srgbClr val="92C0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Normal" panose="020B0400000000000000" pitchFamily="34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3950706" y="3169328"/>
            <a:ext cx="615553" cy="195308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2800" dirty="0"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诗句欣赏</a:t>
            </a:r>
          </a:p>
        </p:txBody>
      </p:sp>
      <p:sp>
        <p:nvSpPr>
          <p:cNvPr id="29" name="矩形 28"/>
          <p:cNvSpPr/>
          <p:nvPr/>
        </p:nvSpPr>
        <p:spPr>
          <a:xfrm>
            <a:off x="5888497" y="2926327"/>
            <a:ext cx="598084" cy="2391397"/>
          </a:xfrm>
          <a:prstGeom prst="rect">
            <a:avLst/>
          </a:prstGeom>
          <a:solidFill>
            <a:srgbClr val="92C0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Normal" panose="020B0400000000000000" pitchFamily="34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5879762" y="3169328"/>
            <a:ext cx="615553" cy="195308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2800" dirty="0"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译文注释</a:t>
            </a:r>
          </a:p>
        </p:txBody>
      </p:sp>
      <p:sp>
        <p:nvSpPr>
          <p:cNvPr id="31" name="矩形 30"/>
          <p:cNvSpPr/>
          <p:nvPr/>
        </p:nvSpPr>
        <p:spPr>
          <a:xfrm>
            <a:off x="7626192" y="2926327"/>
            <a:ext cx="598084" cy="2391397"/>
          </a:xfrm>
          <a:prstGeom prst="rect">
            <a:avLst/>
          </a:prstGeom>
          <a:solidFill>
            <a:srgbClr val="92C0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Normal" panose="020B0400000000000000" pitchFamily="34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7617457" y="3169328"/>
            <a:ext cx="615553" cy="195308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2800" dirty="0"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整体赏析</a:t>
            </a:r>
          </a:p>
        </p:txBody>
      </p:sp>
      <p:sp>
        <p:nvSpPr>
          <p:cNvPr id="33" name="矩形 32"/>
          <p:cNvSpPr/>
          <p:nvPr/>
        </p:nvSpPr>
        <p:spPr>
          <a:xfrm>
            <a:off x="9471403" y="2926327"/>
            <a:ext cx="598084" cy="2391397"/>
          </a:xfrm>
          <a:prstGeom prst="rect">
            <a:avLst/>
          </a:prstGeom>
          <a:solidFill>
            <a:srgbClr val="92C0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Normal" panose="020B0400000000000000" pitchFamily="34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9462668" y="3169328"/>
            <a:ext cx="615553" cy="195308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2800" dirty="0"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后世评价</a:t>
            </a:r>
          </a:p>
        </p:txBody>
      </p:sp>
      <p:grpSp>
        <p:nvGrpSpPr>
          <p:cNvPr id="37" name="组合 36"/>
          <p:cNvGrpSpPr/>
          <p:nvPr/>
        </p:nvGrpSpPr>
        <p:grpSpPr>
          <a:xfrm>
            <a:off x="-2" y="0"/>
            <a:ext cx="12192002" cy="6893511"/>
            <a:chOff x="-2" y="0"/>
            <a:chExt cx="12192002" cy="6893511"/>
          </a:xfrm>
        </p:grpSpPr>
        <p:pic>
          <p:nvPicPr>
            <p:cNvPr id="35" name="图片 34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5416"/>
            <a:stretch>
              <a:fillRect/>
            </a:stretch>
          </p:blipFill>
          <p:spPr>
            <a:xfrm>
              <a:off x="-1" y="0"/>
              <a:ext cx="12192001" cy="372862"/>
            </a:xfrm>
            <a:prstGeom prst="rect">
              <a:avLst/>
            </a:prstGeom>
          </p:spPr>
        </p:pic>
        <p:pic>
          <p:nvPicPr>
            <p:cNvPr id="36" name="图片 35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5416"/>
            <a:stretch>
              <a:fillRect/>
            </a:stretch>
          </p:blipFill>
          <p:spPr>
            <a:xfrm>
              <a:off x="-2" y="6520649"/>
              <a:ext cx="12192001" cy="372862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 advTm="3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5" grpId="0"/>
      <p:bldP spid="19" grpId="0"/>
      <p:bldP spid="20" grpId="0"/>
      <p:bldP spid="26" grpId="0" animBg="1"/>
      <p:bldP spid="28" grpId="0"/>
      <p:bldP spid="29" grpId="0" animBg="1"/>
      <p:bldP spid="30" grpId="0"/>
      <p:bldP spid="31" grpId="0" animBg="1"/>
      <p:bldP spid="32" grpId="0"/>
      <p:bldP spid="33" grpId="0" animBg="1"/>
      <p:bldP spid="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69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5007915" y="941033"/>
            <a:ext cx="1988599" cy="3746377"/>
          </a:xfrm>
          <a:prstGeom prst="rect">
            <a:avLst/>
          </a:prstGeom>
          <a:noFill/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Normal" panose="020B0400000000000000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402049" y="1198484"/>
            <a:ext cx="1200329" cy="339127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6600" b="1" dirty="0">
                <a:solidFill>
                  <a:schemeClr val="bg1"/>
                </a:solidFill>
                <a:latin typeface="站酷高端黑" panose="02010600030101010101" pitchFamily="2" charset="-122"/>
                <a:ea typeface="站酷高端黑" panose="02010600030101010101" pitchFamily="2" charset="-122"/>
              </a:rPr>
              <a:t>诗句欣赏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eelOff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: 形状 1"/>
          <p:cNvSpPr/>
          <p:nvPr/>
        </p:nvSpPr>
        <p:spPr>
          <a:xfrm>
            <a:off x="1168400" y="1501163"/>
            <a:ext cx="9855200" cy="2568410"/>
          </a:xfrm>
          <a:custGeom>
            <a:avLst/>
            <a:gdLst>
              <a:gd name="connsiteX0" fmla="*/ 0 w 9855200"/>
              <a:gd name="connsiteY0" fmla="*/ 0 h 2568410"/>
              <a:gd name="connsiteX1" fmla="*/ 9855200 w 9855200"/>
              <a:gd name="connsiteY1" fmla="*/ 0 h 2568410"/>
              <a:gd name="connsiteX2" fmla="*/ 9855200 w 9855200"/>
              <a:gd name="connsiteY2" fmla="*/ 2307772 h 2568410"/>
              <a:gd name="connsiteX3" fmla="*/ 5078771 w 9855200"/>
              <a:gd name="connsiteY3" fmla="*/ 2307772 h 2568410"/>
              <a:gd name="connsiteX4" fmla="*/ 4927601 w 9855200"/>
              <a:gd name="connsiteY4" fmla="*/ 2568410 h 2568410"/>
              <a:gd name="connsiteX5" fmla="*/ 4776431 w 9855200"/>
              <a:gd name="connsiteY5" fmla="*/ 2307772 h 2568410"/>
              <a:gd name="connsiteX6" fmla="*/ 0 w 9855200"/>
              <a:gd name="connsiteY6" fmla="*/ 2307772 h 2568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855200" h="2568410">
                <a:moveTo>
                  <a:pt x="0" y="0"/>
                </a:moveTo>
                <a:lnTo>
                  <a:pt x="9855200" y="0"/>
                </a:lnTo>
                <a:lnTo>
                  <a:pt x="9855200" y="2307772"/>
                </a:lnTo>
                <a:lnTo>
                  <a:pt x="5078771" y="2307772"/>
                </a:lnTo>
                <a:lnTo>
                  <a:pt x="4927601" y="2568410"/>
                </a:lnTo>
                <a:lnTo>
                  <a:pt x="4776431" y="2307772"/>
                </a:lnTo>
                <a:lnTo>
                  <a:pt x="0" y="2307772"/>
                </a:lnTo>
                <a:close/>
              </a:path>
            </a:pathLst>
          </a:custGeom>
          <a:noFill/>
          <a:ln w="19050">
            <a:solidFill>
              <a:srgbClr val="3FA2C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solidFill>
                <a:schemeClr val="tx1"/>
              </a:solidFill>
              <a:latin typeface="思源黑体 CN Normal" panose="020B0400000000000000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5984" y="4571803"/>
            <a:ext cx="2918550" cy="2286197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2204621" y="2056479"/>
            <a:ext cx="70725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4800" b="1" dirty="0">
                <a:solidFill>
                  <a:srgbClr val="0F0F0F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相思</a:t>
            </a:r>
          </a:p>
        </p:txBody>
      </p:sp>
      <p:sp>
        <p:nvSpPr>
          <p:cNvPr id="9" name="矩形 8"/>
          <p:cNvSpPr/>
          <p:nvPr/>
        </p:nvSpPr>
        <p:spPr>
          <a:xfrm>
            <a:off x="4841289" y="1881815"/>
            <a:ext cx="5217111" cy="14645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lnSpc>
                <a:spcPct val="200000"/>
              </a:lnSpc>
            </a:pPr>
            <a:r>
              <a:rPr lang="zh-CN" altLang="en-US" sz="2400" dirty="0">
                <a:solidFill>
                  <a:srgbClr val="0F0F0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红豆生南国，春来发几枝。</a:t>
            </a:r>
            <a:br>
              <a:rPr lang="zh-CN" altLang="en-US" sz="24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</a:br>
            <a:r>
              <a:rPr lang="zh-CN" altLang="en-US" sz="2400" dirty="0">
                <a:solidFill>
                  <a:srgbClr val="0F0F0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愿君多采撷，此物最相思。</a:t>
            </a:r>
            <a:endParaRPr lang="zh-CN" altLang="en-US" sz="24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911875" y="3007764"/>
            <a:ext cx="1041156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6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唐</a:t>
            </a:r>
            <a:r>
              <a:rPr lang="en-US" altLang="zh-CN" sz="16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.</a:t>
            </a:r>
            <a:r>
              <a:rPr lang="zh-CN" altLang="en-US" sz="16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王维</a:t>
            </a:r>
          </a:p>
        </p:txBody>
      </p:sp>
    </p:spTree>
  </p:cSld>
  <p:clrMapOvr>
    <a:masterClrMapping/>
  </p:clrMapOvr>
  <p:transition spd="med" advTm="3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481" b="48365"/>
          <a:stretch>
            <a:fillRect/>
          </a:stretch>
        </p:blipFill>
        <p:spPr>
          <a:xfrm>
            <a:off x="-1" y="3754346"/>
            <a:ext cx="12192001" cy="3103654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1575119" y="1742210"/>
            <a:ext cx="9681765" cy="1764974"/>
          </a:xfrm>
          <a:prstGeom prst="rect">
            <a:avLst/>
          </a:prstGeom>
          <a:solidFill>
            <a:schemeClr val="bg1"/>
          </a:solidFill>
          <a:ln w="19050">
            <a:solidFill>
              <a:srgbClr val="3FA2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Normal" panose="020B0400000000000000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575120" y="1024400"/>
            <a:ext cx="23679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en-US" altLang="zh-CN" sz="2400" b="1" dirty="0">
                <a:solidFill>
                  <a:srgbClr val="0F0F0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【</a:t>
            </a:r>
            <a:r>
              <a:rPr lang="zh-CN" altLang="en-US" sz="2400" b="1" dirty="0">
                <a:solidFill>
                  <a:srgbClr val="0F0F0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作者介绍</a:t>
            </a:r>
            <a:r>
              <a:rPr lang="en-US" altLang="zh-CN" sz="2400" b="1" dirty="0">
                <a:solidFill>
                  <a:srgbClr val="0F0F0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】</a:t>
            </a:r>
            <a:endParaRPr lang="zh-CN" altLang="en-US" sz="24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098085" y="1909764"/>
            <a:ext cx="8385112" cy="1323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400" dirty="0">
                <a:solidFill>
                  <a:srgbClr val="0F0F0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王维（</a:t>
            </a:r>
            <a:r>
              <a:rPr lang="en-US" altLang="zh-CN" sz="1400" dirty="0">
                <a:solidFill>
                  <a:srgbClr val="0F0F0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701</a:t>
            </a:r>
            <a:r>
              <a:rPr lang="zh-CN" altLang="en-US" sz="1400" dirty="0">
                <a:solidFill>
                  <a:srgbClr val="0F0F0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年－</a:t>
            </a:r>
            <a:r>
              <a:rPr lang="en-US" altLang="zh-CN" sz="1400" dirty="0">
                <a:solidFill>
                  <a:srgbClr val="0F0F0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761</a:t>
            </a:r>
            <a:r>
              <a:rPr lang="zh-CN" altLang="en-US" sz="1400" dirty="0">
                <a:solidFill>
                  <a:srgbClr val="0F0F0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年，一说</a:t>
            </a:r>
            <a:r>
              <a:rPr lang="en-US" altLang="zh-CN" sz="1400" dirty="0">
                <a:solidFill>
                  <a:srgbClr val="0F0F0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699</a:t>
            </a:r>
            <a:r>
              <a:rPr lang="zh-CN" altLang="en-US" sz="1400" dirty="0">
                <a:solidFill>
                  <a:srgbClr val="0F0F0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年</a:t>
            </a:r>
            <a:r>
              <a:rPr lang="en-US" altLang="zh-CN" sz="1400" dirty="0">
                <a:solidFill>
                  <a:srgbClr val="0F0F0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—761</a:t>
            </a:r>
            <a:r>
              <a:rPr lang="zh-CN" altLang="en-US" sz="1400" dirty="0">
                <a:solidFill>
                  <a:srgbClr val="0F0F0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年），字摩诘，汉族，河东蒲州（今山西运城）人，祖籍山西祁县，唐朝诗人，有“诗佛”之称。苏轼评价其：“味摩诘之诗，诗中有画；观摩诘之画，画中有诗。”开元九年（</a:t>
            </a:r>
            <a:r>
              <a:rPr lang="en-US" altLang="zh-CN" sz="1400" dirty="0">
                <a:solidFill>
                  <a:srgbClr val="0F0F0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721</a:t>
            </a:r>
            <a:r>
              <a:rPr lang="zh-CN" altLang="en-US" sz="1400" dirty="0">
                <a:solidFill>
                  <a:srgbClr val="0F0F0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年）中进士，任太乐丞。</a:t>
            </a:r>
            <a:endParaRPr lang="zh-CN" altLang="en-US" sz="14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218969" y="4133390"/>
            <a:ext cx="45719" cy="1100831"/>
          </a:xfrm>
          <a:prstGeom prst="rect">
            <a:avLst/>
          </a:prstGeom>
          <a:solidFill>
            <a:srgbClr val="3FA2C9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Normal" panose="020B0400000000000000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575119" y="4014393"/>
            <a:ext cx="9681765" cy="17649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Normal" panose="020B0400000000000000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098086" y="4210096"/>
            <a:ext cx="8385111" cy="1324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400" dirty="0">
                <a:solidFill>
                  <a:srgbClr val="0F0F0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王维是盛唐诗人的代表，今存诗</a:t>
            </a:r>
            <a:r>
              <a:rPr lang="en-US" altLang="zh-CN" sz="1400" dirty="0">
                <a:solidFill>
                  <a:srgbClr val="0F0F0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400</a:t>
            </a:r>
            <a:r>
              <a:rPr lang="zh-CN" altLang="en-US" sz="1400" dirty="0">
                <a:solidFill>
                  <a:srgbClr val="0F0F0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余首，重要诗作有</a:t>
            </a:r>
            <a:r>
              <a:rPr lang="en-US" altLang="zh-CN" sz="1400" dirty="0">
                <a:solidFill>
                  <a:srgbClr val="0F0F0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《</a:t>
            </a:r>
            <a:r>
              <a:rPr lang="zh-CN" altLang="en-US" sz="1400" dirty="0">
                <a:solidFill>
                  <a:srgbClr val="0F0F0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相思</a:t>
            </a:r>
            <a:r>
              <a:rPr lang="en-US" altLang="zh-CN" sz="1400" dirty="0">
                <a:solidFill>
                  <a:srgbClr val="0F0F0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》《</a:t>
            </a:r>
            <a:r>
              <a:rPr lang="zh-CN" altLang="en-US" sz="1400" dirty="0">
                <a:solidFill>
                  <a:srgbClr val="0F0F0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山居秋暝</a:t>
            </a:r>
            <a:r>
              <a:rPr lang="en-US" altLang="zh-CN" sz="1400" dirty="0">
                <a:solidFill>
                  <a:srgbClr val="0F0F0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》</a:t>
            </a:r>
            <a:r>
              <a:rPr lang="zh-CN" altLang="en-US" sz="1400" dirty="0">
                <a:solidFill>
                  <a:srgbClr val="0F0F0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等。王维精通佛学，受禅宗影响很大。佛教有一部</a:t>
            </a:r>
            <a:r>
              <a:rPr lang="en-US" altLang="zh-CN" sz="1400" dirty="0">
                <a:solidFill>
                  <a:srgbClr val="0F0F0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《</a:t>
            </a:r>
            <a:r>
              <a:rPr lang="zh-CN" altLang="en-US" sz="1400" dirty="0">
                <a:solidFill>
                  <a:srgbClr val="0F0F0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维摩诘经</a:t>
            </a:r>
            <a:r>
              <a:rPr lang="en-US" altLang="zh-CN" sz="1400" dirty="0">
                <a:solidFill>
                  <a:srgbClr val="0F0F0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》</a:t>
            </a:r>
            <a:r>
              <a:rPr lang="zh-CN" altLang="en-US" sz="1400" dirty="0">
                <a:solidFill>
                  <a:srgbClr val="0F0F0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，是王维名和字的由来。王维诗书画都很有名，多才多艺，音乐也很精通。与孟浩然合称“王孟”。</a:t>
            </a:r>
            <a:endParaRPr lang="zh-CN" altLang="en-US" sz="14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switch dir="r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" grpId="0"/>
      <p:bldP spid="7" grpId="0"/>
      <p:bldP spid="12" grpId="0" animBg="1"/>
      <p:bldP spid="15" grpId="0" animBg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714638"/>
            <a:ext cx="12192000" cy="383177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latin typeface="思源黑体 CN Normal" panose="020B0400000000000000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68" r="44937"/>
          <a:stretch>
            <a:fillRect/>
          </a:stretch>
        </p:blipFill>
        <p:spPr>
          <a:xfrm>
            <a:off x="4512491" y="464690"/>
            <a:ext cx="3167064" cy="590008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4663949" y="654784"/>
            <a:ext cx="2888343" cy="55413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latin typeface="思源黑体 CN Normal" panose="020B0400000000000000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73476" y="2306806"/>
            <a:ext cx="3583619" cy="22565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dirty="0">
                <a:solidFill>
                  <a:srgbClr val="0F0F0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他才华早显，既是诗匠，又精禅理。生在一个虔诚佛教的家庭里，据其</a:t>
            </a:r>
            <a:r>
              <a:rPr lang="en-US" altLang="zh-CN" sz="1200" dirty="0">
                <a:solidFill>
                  <a:srgbClr val="0F0F0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《</a:t>
            </a:r>
            <a:r>
              <a:rPr lang="zh-CN" altLang="en-US" sz="1200" dirty="0">
                <a:solidFill>
                  <a:srgbClr val="0F0F0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请施庄为寺表</a:t>
            </a:r>
            <a:r>
              <a:rPr lang="en-US" altLang="zh-CN" sz="1200" dirty="0">
                <a:solidFill>
                  <a:srgbClr val="0F0F0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》</a:t>
            </a:r>
            <a:r>
              <a:rPr lang="zh-CN" altLang="en-US" sz="1200" dirty="0">
                <a:solidFill>
                  <a:srgbClr val="0F0F0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云：“臣亡母故博陵县君崔氏，师事大照禅师三十余岁。”</a:t>
            </a:r>
            <a:r>
              <a:rPr lang="en-US" altLang="zh-CN" sz="1200" dirty="0">
                <a:solidFill>
                  <a:srgbClr val="0F0F0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《</a:t>
            </a:r>
            <a:r>
              <a:rPr lang="zh-CN" altLang="en-US" sz="1200" dirty="0">
                <a:solidFill>
                  <a:srgbClr val="0F0F0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王右丞集笺注</a:t>
            </a:r>
            <a:r>
              <a:rPr lang="en-US" altLang="zh-CN" sz="1200" dirty="0">
                <a:solidFill>
                  <a:srgbClr val="0F0F0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》</a:t>
            </a:r>
            <a:r>
              <a:rPr lang="zh-CN" altLang="en-US" sz="1200" dirty="0">
                <a:solidFill>
                  <a:srgbClr val="0F0F0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卷二五，有一篇</a:t>
            </a:r>
            <a:r>
              <a:rPr lang="en-US" altLang="zh-CN" sz="1200" dirty="0">
                <a:solidFill>
                  <a:srgbClr val="0F0F0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《</a:t>
            </a:r>
            <a:r>
              <a:rPr lang="zh-CN" altLang="en-US" sz="1200" dirty="0">
                <a:solidFill>
                  <a:srgbClr val="0F0F0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大荐福寺大德道光禅师塔铭</a:t>
            </a:r>
            <a:r>
              <a:rPr lang="en-US" altLang="zh-CN" sz="1200" dirty="0">
                <a:solidFill>
                  <a:srgbClr val="0F0F0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》</a:t>
            </a:r>
            <a:r>
              <a:rPr lang="zh-CN" altLang="en-US" sz="1200" dirty="0">
                <a:solidFill>
                  <a:srgbClr val="0F0F0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，文中述及了诗人同当代名僧道光禅师的关系时说：“维十年座下</a:t>
            </a:r>
            <a:r>
              <a:rPr lang="en-US" altLang="zh-CN" sz="1200" dirty="0">
                <a:solidFill>
                  <a:srgbClr val="0F0F0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."</a:t>
            </a:r>
            <a:endParaRPr lang="zh-CN" altLang="en-US" sz="12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232744" y="2307857"/>
            <a:ext cx="3406066" cy="22565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dirty="0">
                <a:solidFill>
                  <a:srgbClr val="0F0F0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据</a:t>
            </a:r>
            <a:r>
              <a:rPr lang="en-US" altLang="zh-CN" sz="1200" dirty="0">
                <a:solidFill>
                  <a:srgbClr val="0F0F0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《</a:t>
            </a:r>
            <a:r>
              <a:rPr lang="zh-CN" altLang="en-US" sz="1200" dirty="0">
                <a:solidFill>
                  <a:srgbClr val="0F0F0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旧唐书</a:t>
            </a:r>
            <a:r>
              <a:rPr lang="en-US" altLang="zh-CN" sz="1200" dirty="0">
                <a:solidFill>
                  <a:srgbClr val="0F0F0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》</a:t>
            </a:r>
            <a:r>
              <a:rPr lang="zh-CN" altLang="en-US" sz="1200" dirty="0">
                <a:solidFill>
                  <a:srgbClr val="0F0F0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记载：“在京师，长斋，不衣文俯伏受教，欲以毫末度量虚空，无有是处，志其舍利所在而已，”采，日饭十数名僧，以玄谈为乐，斋中无所有，惟茶铛药臼，经案绳床而已。退朝之后，焚香独坐，以禅颂为事。”此时的王维俨然是一僧侣了。</a:t>
            </a:r>
            <a:endParaRPr lang="zh-CN" altLang="en-US" sz="12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ageCurlDouble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69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5007915" y="941033"/>
            <a:ext cx="1988599" cy="3746377"/>
          </a:xfrm>
          <a:prstGeom prst="rect">
            <a:avLst/>
          </a:prstGeom>
          <a:noFill/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Normal" panose="020B0400000000000000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402049" y="1198484"/>
            <a:ext cx="1200329" cy="339127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6600" b="1" dirty="0">
                <a:solidFill>
                  <a:schemeClr val="bg1"/>
                </a:solidFill>
                <a:latin typeface="站酷高端黑" panose="02010600030101010101" pitchFamily="2" charset="-122"/>
                <a:ea typeface="站酷高端黑" panose="02010600030101010101" pitchFamily="2" charset="-122"/>
              </a:rPr>
              <a:t>译文注释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wind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493447" y="1751696"/>
            <a:ext cx="2199404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en-US" altLang="zh-CN" sz="3200" b="1" dirty="0">
                <a:solidFill>
                  <a:srgbClr val="0F0F0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【</a:t>
            </a:r>
            <a:r>
              <a:rPr lang="zh-CN" altLang="en-US" sz="3200" b="1" dirty="0">
                <a:solidFill>
                  <a:srgbClr val="0F0F0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译文</a:t>
            </a:r>
            <a:r>
              <a:rPr lang="en-US" altLang="zh-CN" sz="3200" b="1" dirty="0">
                <a:solidFill>
                  <a:srgbClr val="0F0F0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】</a:t>
            </a:r>
            <a:endParaRPr lang="zh-CN" altLang="en-US" sz="32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773445" y="2336471"/>
            <a:ext cx="4870882" cy="2468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dirty="0">
                <a:solidFill>
                  <a:srgbClr val="0F0F0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红豆生长在阳光明媚的南方，每逢春天不知长多少新枝。</a:t>
            </a:r>
            <a:br>
              <a:rPr lang="zh-CN" altLang="en-US" sz="20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</a:br>
            <a:r>
              <a:rPr lang="zh-CN" altLang="en-US" sz="2000" dirty="0">
                <a:solidFill>
                  <a:srgbClr val="0F0F0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希望思念的人儿来多多采摘，因为它最能寄托相思之情。</a:t>
            </a:r>
            <a:endParaRPr lang="zh-CN" altLang="en-US" sz="20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5188998"/>
            <a:ext cx="5007006" cy="357411"/>
          </a:xfrm>
          <a:prstGeom prst="rect">
            <a:avLst/>
          </a:prstGeom>
          <a:solidFill>
            <a:srgbClr val="3FA2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latin typeface="思源黑体 CN Normal" panose="020B0400000000000000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81" y="2510342"/>
            <a:ext cx="3875832" cy="3036068"/>
          </a:xfrm>
          <a:prstGeom prst="rect">
            <a:avLst/>
          </a:prstGeom>
        </p:spPr>
      </p:pic>
    </p:spTree>
  </p:cSld>
  <p:clrMapOvr>
    <a:masterClrMapping/>
  </p:clrMapOvr>
  <p:transition spd="slow" advTm="3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6063648" y="2530488"/>
            <a:ext cx="0" cy="1797024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>
            <a:off x="1059401" y="1822860"/>
            <a:ext cx="4719955" cy="34790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br>
              <a:rPr lang="zh-CN" altLang="en-US" sz="14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</a:br>
            <a:r>
              <a:rPr lang="zh-CN" altLang="en-US" sz="1400" dirty="0">
                <a:solidFill>
                  <a:srgbClr val="0F0F0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相思：题一作“相思子”，又作“江上赠李龟年”。</a:t>
            </a:r>
            <a:br>
              <a:rPr lang="zh-CN" altLang="en-US" sz="14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</a:br>
            <a:r>
              <a:rPr lang="zh-CN" altLang="en-US" sz="1400" dirty="0">
                <a:solidFill>
                  <a:srgbClr val="0F0F0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红豆：又名相思子，一种生在江南地区的植物，结出的籽像豌豆而稍扁，呈鲜红色。</a:t>
            </a:r>
            <a:br>
              <a:rPr lang="zh-CN" altLang="en-US" sz="14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</a:br>
            <a:r>
              <a:rPr lang="zh-CN" altLang="en-US" sz="1400" dirty="0">
                <a:solidFill>
                  <a:srgbClr val="0F0F0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“春来”句：一作“秋来发故枝”。</a:t>
            </a:r>
            <a:br>
              <a:rPr lang="zh-CN" altLang="en-US" sz="14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</a:br>
            <a:r>
              <a:rPr lang="zh-CN" altLang="en-US" sz="1400" dirty="0">
                <a:solidFill>
                  <a:srgbClr val="0F0F0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“愿君”句：一作“劝君休采撷”。</a:t>
            </a:r>
            <a:endParaRPr lang="en-US" altLang="zh-CN" sz="1400" dirty="0">
              <a:solidFill>
                <a:srgbClr val="0F0F0F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1400" dirty="0">
                <a:solidFill>
                  <a:srgbClr val="0F0F0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采撷（</a:t>
            </a:r>
            <a:r>
              <a:rPr lang="en-US" altLang="zh-CN" sz="1400" dirty="0" err="1">
                <a:solidFill>
                  <a:srgbClr val="0F0F0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xié</a:t>
            </a:r>
            <a:r>
              <a:rPr lang="zh-CN" altLang="en-US" sz="1400" dirty="0">
                <a:solidFill>
                  <a:srgbClr val="0F0F0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）：采摘。</a:t>
            </a:r>
            <a:br>
              <a:rPr lang="zh-CN" altLang="en-US" sz="14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</a:br>
            <a:r>
              <a:rPr lang="zh-CN" altLang="en-US" sz="1400" dirty="0">
                <a:solidFill>
                  <a:srgbClr val="0F0F0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相思：想念。</a:t>
            </a:r>
            <a:endParaRPr lang="zh-CN" altLang="en-US" sz="14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78682" y="1654041"/>
            <a:ext cx="2199404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en-US" altLang="zh-CN" sz="3200" b="1" dirty="0">
                <a:solidFill>
                  <a:srgbClr val="0F0F0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【</a:t>
            </a:r>
            <a:r>
              <a:rPr lang="zh-CN" altLang="en-US" sz="3200" b="1" dirty="0">
                <a:solidFill>
                  <a:srgbClr val="0F0F0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注释</a:t>
            </a:r>
            <a:r>
              <a:rPr lang="en-US" altLang="zh-CN" sz="3200" b="1" dirty="0">
                <a:solidFill>
                  <a:srgbClr val="0F0F0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】</a:t>
            </a:r>
            <a:endParaRPr lang="zh-CN" altLang="en-US" sz="32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-1" r="30969" b="378"/>
          <a:stretch>
            <a:fillRect/>
          </a:stretch>
        </p:blipFill>
        <p:spPr>
          <a:xfrm>
            <a:off x="7173160" y="1522796"/>
            <a:ext cx="3903214" cy="3779093"/>
          </a:xfrm>
          <a:prstGeom prst="ellipse">
            <a:avLst/>
          </a:prstGeom>
        </p:spPr>
      </p:pic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1802</Words>
  <Application>Microsoft Office PowerPoint</Application>
  <PresentationFormat>宽屏</PresentationFormat>
  <Paragraphs>56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7" baseType="lpstr">
      <vt:lpstr>思源黑体 CN Bold</vt:lpstr>
      <vt:lpstr>思源黑体 CN Heavy</vt:lpstr>
      <vt:lpstr>思源黑体 CN Medium</vt:lpstr>
      <vt:lpstr>思源黑体 CN Normal</vt:lpstr>
      <vt:lpstr>思源黑体 CN Regular</vt:lpstr>
      <vt:lpstr>站酷高端黑</vt:lpstr>
      <vt:lpstr>Arial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5</cp:revision>
  <dcterms:created xsi:type="dcterms:W3CDTF">2020-03-27T01:38:00Z</dcterms:created>
  <dcterms:modified xsi:type="dcterms:W3CDTF">2021-01-05T11:10:38Z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2052-11.1.0.9513</vt:lpwstr>
  </property>
</Properties>
</file>