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70" r:id="rId2"/>
    <p:sldId id="256" r:id="rId3"/>
    <p:sldId id="273" r:id="rId4"/>
    <p:sldId id="257" r:id="rId5"/>
    <p:sldId id="274" r:id="rId6"/>
    <p:sldId id="276" r:id="rId7"/>
    <p:sldId id="277" r:id="rId8"/>
    <p:sldId id="278" r:id="rId9"/>
    <p:sldId id="279" r:id="rId10"/>
    <p:sldId id="281" r:id="rId11"/>
    <p:sldId id="280" r:id="rId12"/>
    <p:sldId id="282" r:id="rId13"/>
    <p:sldId id="265" r:id="rId14"/>
    <p:sldId id="284" r:id="rId15"/>
    <p:sldId id="285" r:id="rId16"/>
    <p:sldId id="286" r:id="rId17"/>
    <p:sldId id="287" r:id="rId18"/>
    <p:sldId id="261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343"/>
    <a:srgbClr val="31ACB5"/>
    <a:srgbClr val="F2947E"/>
    <a:srgbClr val="F8C6BA"/>
    <a:srgbClr val="EE775C"/>
    <a:srgbClr val="35B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94" autoAdjust="0"/>
  </p:normalViewPr>
  <p:slideViewPr>
    <p:cSldViewPr snapToGrid="0">
      <p:cViewPr varScale="1">
        <p:scale>
          <a:sx n="144" d="100"/>
          <a:sy n="144" d="100"/>
        </p:scale>
        <p:origin x="63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6E326-7A8B-4A2F-AFB5-FABE8D94FF5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B8799-C4E5-4DE5-B743-0D2BA5D547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540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540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0774"/>
            <a:ext cx="9144000" cy="1675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0774"/>
            <a:ext cx="9144000" cy="1675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BFB7-74CA-4FBB-9BAA-4D55F32D716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20DE-EFCC-4205-9434-E6F9C9FB4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67265"/>
          </a:xfrm>
          <a:prstGeom prst="rect">
            <a:avLst/>
          </a:prstGeom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81897" y="1170548"/>
            <a:ext cx="8595360" cy="101566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zh-CN" altLang="en-US" sz="6000" dirty="0">
                <a:solidFill>
                  <a:srgbClr val="EB6343"/>
                </a:solidFill>
                <a:cs typeface="+mn-ea"/>
                <a:sym typeface="+mn-lt"/>
              </a:rPr>
              <a:t>家长会主题</a:t>
            </a:r>
            <a:r>
              <a:rPr lang="en-US" altLang="zh-CN" sz="6000" dirty="0">
                <a:solidFill>
                  <a:srgbClr val="EB6343"/>
                </a:solidFill>
                <a:cs typeface="+mn-ea"/>
                <a:sym typeface="+mn-lt"/>
              </a:rPr>
              <a:t>PPT</a:t>
            </a:r>
            <a:r>
              <a:rPr lang="zh-CN" altLang="en-US" sz="6000" dirty="0">
                <a:solidFill>
                  <a:srgbClr val="EB6343"/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5" name="Text Box 4"/>
          <p:cNvSpPr>
            <a:spLocks noChangeArrowheads="1"/>
          </p:cNvSpPr>
          <p:nvPr/>
        </p:nvSpPr>
        <p:spPr bwMode="auto">
          <a:xfrm>
            <a:off x="2777134" y="3394634"/>
            <a:ext cx="3889479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>
                <a:solidFill>
                  <a:srgbClr val="EB6343"/>
                </a:solidFill>
                <a:cs typeface="+mn-ea"/>
                <a:sym typeface="+mn-lt"/>
              </a:rPr>
              <a:t>汇报时间：</a:t>
            </a:r>
            <a:r>
              <a:rPr lang="en-US" altLang="zh-CN" sz="2800">
                <a:solidFill>
                  <a:srgbClr val="EB6343"/>
                </a:solidFill>
                <a:cs typeface="+mn-ea"/>
                <a:sym typeface="+mn-lt"/>
              </a:rPr>
              <a:t>202X</a:t>
            </a:r>
            <a:r>
              <a:rPr lang="zh-CN" altLang="en-US" sz="2800">
                <a:solidFill>
                  <a:srgbClr val="EB6343"/>
                </a:solidFill>
                <a:cs typeface="+mn-ea"/>
                <a:sym typeface="+mn-lt"/>
              </a:rPr>
              <a:t>年</a:t>
            </a:r>
            <a:r>
              <a:rPr lang="en-US" altLang="zh-CN" sz="2800">
                <a:solidFill>
                  <a:srgbClr val="EB6343"/>
                </a:solidFill>
                <a:cs typeface="+mn-ea"/>
                <a:sym typeface="+mn-lt"/>
              </a:rPr>
              <a:t>X</a:t>
            </a:r>
            <a:r>
              <a:rPr lang="zh-CN" altLang="en-US" sz="2800">
                <a:solidFill>
                  <a:srgbClr val="EB6343"/>
                </a:solidFill>
                <a:cs typeface="+mn-ea"/>
                <a:sym typeface="+mn-lt"/>
              </a:rPr>
              <a:t>月      汇报人：</a:t>
            </a:r>
            <a:r>
              <a:rPr lang="en-US" altLang="zh-CN" sz="2800">
                <a:solidFill>
                  <a:srgbClr val="EB6343"/>
                </a:solidFill>
                <a:cs typeface="+mn-ea"/>
                <a:sym typeface="+mn-lt"/>
              </a:rPr>
              <a:t>xiazaii</a:t>
            </a:r>
            <a:endParaRPr lang="zh-CN" altLang="en-US" sz="2800" dirty="0">
              <a:solidFill>
                <a:srgbClr val="EB6343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8090" y="3486112"/>
            <a:ext cx="1343465" cy="13667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8" y="3486112"/>
            <a:ext cx="1343465" cy="1366737"/>
          </a:xfrm>
          <a:prstGeom prst="rect">
            <a:avLst/>
          </a:prstGeom>
        </p:spPr>
      </p:pic>
      <p:pic>
        <p:nvPicPr>
          <p:cNvPr id="6" name="儿童歌曲-虫儿飞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74777" y="-64038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4904" y="1165253"/>
            <a:ext cx="8634192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0" dirty="0">
                <a:solidFill>
                  <a:schemeClr val="accent1"/>
                </a:solidFill>
                <a:cs typeface="+mn-ea"/>
                <a:sym typeface="+mn-lt"/>
              </a:rPr>
              <a:t>一、家庭作业是对学习的巩固，家长应该非常重视。</a:t>
            </a:r>
            <a:endParaRPr lang="en-US" altLang="zh-CN" sz="17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700" dirty="0">
                <a:solidFill>
                  <a:schemeClr val="accent1"/>
                </a:solidFill>
                <a:cs typeface="+mn-ea"/>
                <a:sym typeface="+mn-lt"/>
              </a:rPr>
              <a:t>二、有些家长积极配合并督促孩子认真写书写家庭作业，字写 得不好，要求孩子擦掉重写。</a:t>
            </a:r>
            <a:endParaRPr lang="en-US" altLang="zh-CN" sz="17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700" dirty="0">
                <a:solidFill>
                  <a:schemeClr val="accent1"/>
                </a:solidFill>
                <a:cs typeface="+mn-ea"/>
                <a:sym typeface="+mn-lt"/>
              </a:rPr>
              <a:t>三、我们的孩子年纪小，培养的开始应带有一定的强制性，即具体要求、督促、检查。</a:t>
            </a:r>
            <a:endParaRPr lang="en-US" altLang="zh-CN" sz="17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700" dirty="0">
                <a:solidFill>
                  <a:schemeClr val="accent1"/>
                </a:solidFill>
                <a:cs typeface="+mn-ea"/>
                <a:sym typeface="+mn-lt"/>
              </a:rPr>
              <a:t>四、有些家长要求一大堆，却不认真检查落实，时间长了，孩子摸透了家长的脾气，进而钻了家长的空子。</a:t>
            </a:r>
            <a:endParaRPr lang="en-US" altLang="zh-CN" sz="17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700" dirty="0">
                <a:solidFill>
                  <a:schemeClr val="accent1"/>
                </a:solidFill>
                <a:cs typeface="+mn-ea"/>
                <a:sym typeface="+mn-lt"/>
              </a:rPr>
              <a:t>五、只有对孩子要求具体，检查认真，才能使孩子感觉家长要求的严肃性，进而约束自己把要求化为行动。</a:t>
            </a:r>
          </a:p>
          <a:p>
            <a:pPr>
              <a:lnSpc>
                <a:spcPct val="120000"/>
              </a:lnSpc>
            </a:pPr>
            <a:endParaRPr lang="zh-CN" altLang="en-US" sz="17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8495" y="92877"/>
            <a:ext cx="3970264" cy="826665"/>
            <a:chOff x="218495" y="92877"/>
            <a:chExt cx="3970264" cy="82666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16" name="Rectangle 2"/>
            <p:cNvSpPr txBox="1">
              <a:spLocks noChangeArrowheads="1"/>
            </p:cNvSpPr>
            <p:nvPr/>
          </p:nvSpPr>
          <p:spPr>
            <a:xfrm>
              <a:off x="911650" y="92877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rgbClr val="EB6343"/>
                  </a:solidFill>
                  <a:latin typeface="+mn-lt"/>
                  <a:ea typeface="+mn-ea"/>
                  <a:cs typeface="+mn-ea"/>
                  <a:sym typeface="+mn-lt"/>
                </a:rPr>
                <a:t>作业书写情况</a:t>
              </a:r>
              <a:endParaRPr lang="zh-CN" sz="28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18495" y="92877"/>
            <a:ext cx="3970264" cy="826665"/>
            <a:chOff x="218495" y="92877"/>
            <a:chExt cx="3970264" cy="82666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911650" y="92877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rgbClr val="EB6343"/>
                  </a:solidFill>
                  <a:latin typeface="+mn-lt"/>
                  <a:ea typeface="+mn-ea"/>
                  <a:cs typeface="+mn-ea"/>
                  <a:sym typeface="+mn-lt"/>
                </a:rPr>
                <a:t>阅读情况</a:t>
              </a:r>
              <a:endParaRPr lang="zh-CN" sz="28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54904" y="1124793"/>
            <a:ext cx="8435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阅读是非常重要的，可以提高孩子的识字量，提高孩子的理解能力，提高孩子的写作能力。孩子阅读什么，需要在家长的指导和监督。可以去买，可以去书店看。家长要督促孩子每周熟背老师指定的古诗、佳句、成语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850078" y="2835804"/>
            <a:ext cx="3338681" cy="1991155"/>
            <a:chOff x="555762" y="3640138"/>
            <a:chExt cx="3174409" cy="1893185"/>
          </a:xfrm>
        </p:grpSpPr>
        <p:sp>
          <p:nvSpPr>
            <p:cNvPr id="24" name="圆角矩形 23"/>
            <p:cNvSpPr/>
            <p:nvPr/>
          </p:nvSpPr>
          <p:spPr>
            <a:xfrm>
              <a:off x="555762" y="3640138"/>
              <a:ext cx="3174409" cy="1893185"/>
            </a:xfrm>
            <a:prstGeom prst="roundRect">
              <a:avLst>
                <a:gd name="adj" fmla="val 3921"/>
              </a:avLst>
            </a:prstGeom>
            <a:solidFill>
              <a:schemeClr val="accent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608793" y="3724177"/>
              <a:ext cx="3053183" cy="1733805"/>
            </a:xfrm>
            <a:prstGeom prst="roundRect">
              <a:avLst>
                <a:gd name="adj" fmla="val 4883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26" name="矩形 166"/>
            <p:cNvSpPr/>
            <p:nvPr/>
          </p:nvSpPr>
          <p:spPr>
            <a:xfrm>
              <a:off x="2834640" y="3664418"/>
              <a:ext cx="868842" cy="1126479"/>
            </a:xfrm>
            <a:custGeom>
              <a:avLst/>
              <a:gdLst>
                <a:gd name="connsiteX0" fmla="*/ 0 w 856592"/>
                <a:gd name="connsiteY0" fmla="*/ 0 h 1110597"/>
                <a:gd name="connsiteX1" fmla="*/ 856592 w 856592"/>
                <a:gd name="connsiteY1" fmla="*/ 0 h 1110597"/>
                <a:gd name="connsiteX2" fmla="*/ 856592 w 856592"/>
                <a:gd name="connsiteY2" fmla="*/ 1110597 h 1110597"/>
                <a:gd name="connsiteX3" fmla="*/ 0 w 856592"/>
                <a:gd name="connsiteY3" fmla="*/ 1110597 h 1110597"/>
                <a:gd name="connsiteX4" fmla="*/ 0 w 856592"/>
                <a:gd name="connsiteY4" fmla="*/ 0 h 1110597"/>
                <a:gd name="connsiteX0-1" fmla="*/ 0 w 856592"/>
                <a:gd name="connsiteY0-2" fmla="*/ 0 h 1110597"/>
                <a:gd name="connsiteX1-3" fmla="*/ 856592 w 856592"/>
                <a:gd name="connsiteY1-4" fmla="*/ 0 h 1110597"/>
                <a:gd name="connsiteX2-5" fmla="*/ 856592 w 856592"/>
                <a:gd name="connsiteY2-6" fmla="*/ 1110597 h 1110597"/>
                <a:gd name="connsiteX3-7" fmla="*/ 0 w 856592"/>
                <a:gd name="connsiteY3-8" fmla="*/ 0 h 1110597"/>
                <a:gd name="connsiteX0-9" fmla="*/ 0 w 856592"/>
                <a:gd name="connsiteY0-10" fmla="*/ 0 h 1110597"/>
                <a:gd name="connsiteX1-11" fmla="*/ 856592 w 856592"/>
                <a:gd name="connsiteY1-12" fmla="*/ 0 h 1110597"/>
                <a:gd name="connsiteX2-13" fmla="*/ 856592 w 856592"/>
                <a:gd name="connsiteY2-14" fmla="*/ 1110597 h 1110597"/>
                <a:gd name="connsiteX3-15" fmla="*/ 0 w 856592"/>
                <a:gd name="connsiteY3-16" fmla="*/ 0 h 1110597"/>
                <a:gd name="connsiteX0-17" fmla="*/ 0 w 856592"/>
                <a:gd name="connsiteY0-18" fmla="*/ 0 h 1110597"/>
                <a:gd name="connsiteX1-19" fmla="*/ 856592 w 856592"/>
                <a:gd name="connsiteY1-20" fmla="*/ 0 h 1110597"/>
                <a:gd name="connsiteX2-21" fmla="*/ 856592 w 856592"/>
                <a:gd name="connsiteY2-22" fmla="*/ 1110597 h 1110597"/>
                <a:gd name="connsiteX3-23" fmla="*/ 0 w 856592"/>
                <a:gd name="connsiteY3-24" fmla="*/ 0 h 1110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56592" h="1110597">
                  <a:moveTo>
                    <a:pt x="0" y="0"/>
                  </a:moveTo>
                  <a:lnTo>
                    <a:pt x="856592" y="0"/>
                  </a:lnTo>
                  <a:lnTo>
                    <a:pt x="856592" y="1110597"/>
                  </a:lnTo>
                  <a:cubicBezTo>
                    <a:pt x="571061" y="481318"/>
                    <a:pt x="460791" y="339719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9000"/>
                  </a:schemeClr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568816" y="2835804"/>
            <a:ext cx="3338681" cy="1991155"/>
            <a:chOff x="555762" y="3640138"/>
            <a:chExt cx="3174409" cy="1893185"/>
          </a:xfrm>
        </p:grpSpPr>
        <p:sp>
          <p:nvSpPr>
            <p:cNvPr id="28" name="圆角矩形 27"/>
            <p:cNvSpPr/>
            <p:nvPr/>
          </p:nvSpPr>
          <p:spPr>
            <a:xfrm>
              <a:off x="555762" y="3640138"/>
              <a:ext cx="3174409" cy="1893185"/>
            </a:xfrm>
            <a:prstGeom prst="roundRect">
              <a:avLst>
                <a:gd name="adj" fmla="val 3921"/>
              </a:avLst>
            </a:prstGeom>
            <a:solidFill>
              <a:schemeClr val="accent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608793" y="3724177"/>
              <a:ext cx="3053183" cy="1733805"/>
            </a:xfrm>
            <a:prstGeom prst="roundRect">
              <a:avLst>
                <a:gd name="adj" fmla="val 4883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30" name="矩形 166"/>
            <p:cNvSpPr/>
            <p:nvPr/>
          </p:nvSpPr>
          <p:spPr>
            <a:xfrm>
              <a:off x="2834640" y="3664418"/>
              <a:ext cx="868842" cy="1126479"/>
            </a:xfrm>
            <a:custGeom>
              <a:avLst/>
              <a:gdLst>
                <a:gd name="connsiteX0" fmla="*/ 0 w 856592"/>
                <a:gd name="connsiteY0" fmla="*/ 0 h 1110597"/>
                <a:gd name="connsiteX1" fmla="*/ 856592 w 856592"/>
                <a:gd name="connsiteY1" fmla="*/ 0 h 1110597"/>
                <a:gd name="connsiteX2" fmla="*/ 856592 w 856592"/>
                <a:gd name="connsiteY2" fmla="*/ 1110597 h 1110597"/>
                <a:gd name="connsiteX3" fmla="*/ 0 w 856592"/>
                <a:gd name="connsiteY3" fmla="*/ 1110597 h 1110597"/>
                <a:gd name="connsiteX4" fmla="*/ 0 w 856592"/>
                <a:gd name="connsiteY4" fmla="*/ 0 h 1110597"/>
                <a:gd name="connsiteX0-1" fmla="*/ 0 w 856592"/>
                <a:gd name="connsiteY0-2" fmla="*/ 0 h 1110597"/>
                <a:gd name="connsiteX1-3" fmla="*/ 856592 w 856592"/>
                <a:gd name="connsiteY1-4" fmla="*/ 0 h 1110597"/>
                <a:gd name="connsiteX2-5" fmla="*/ 856592 w 856592"/>
                <a:gd name="connsiteY2-6" fmla="*/ 1110597 h 1110597"/>
                <a:gd name="connsiteX3-7" fmla="*/ 0 w 856592"/>
                <a:gd name="connsiteY3-8" fmla="*/ 0 h 1110597"/>
                <a:gd name="connsiteX0-9" fmla="*/ 0 w 856592"/>
                <a:gd name="connsiteY0-10" fmla="*/ 0 h 1110597"/>
                <a:gd name="connsiteX1-11" fmla="*/ 856592 w 856592"/>
                <a:gd name="connsiteY1-12" fmla="*/ 0 h 1110597"/>
                <a:gd name="connsiteX2-13" fmla="*/ 856592 w 856592"/>
                <a:gd name="connsiteY2-14" fmla="*/ 1110597 h 1110597"/>
                <a:gd name="connsiteX3-15" fmla="*/ 0 w 856592"/>
                <a:gd name="connsiteY3-16" fmla="*/ 0 h 1110597"/>
                <a:gd name="connsiteX0-17" fmla="*/ 0 w 856592"/>
                <a:gd name="connsiteY0-18" fmla="*/ 0 h 1110597"/>
                <a:gd name="connsiteX1-19" fmla="*/ 856592 w 856592"/>
                <a:gd name="connsiteY1-20" fmla="*/ 0 h 1110597"/>
                <a:gd name="connsiteX2-21" fmla="*/ 856592 w 856592"/>
                <a:gd name="connsiteY2-22" fmla="*/ 1110597 h 1110597"/>
                <a:gd name="connsiteX3-23" fmla="*/ 0 w 856592"/>
                <a:gd name="connsiteY3-24" fmla="*/ 0 h 1110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56592" h="1110597">
                  <a:moveTo>
                    <a:pt x="0" y="0"/>
                  </a:moveTo>
                  <a:lnTo>
                    <a:pt x="856592" y="0"/>
                  </a:lnTo>
                  <a:lnTo>
                    <a:pt x="856592" y="1110597"/>
                  </a:lnTo>
                  <a:cubicBezTo>
                    <a:pt x="571061" y="481318"/>
                    <a:pt x="460791" y="339719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9000"/>
                  </a:schemeClr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99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91" y="770708"/>
            <a:ext cx="4898001" cy="292607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66065" y="-19337522"/>
            <a:ext cx="6023504" cy="3600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42825" y="2369494"/>
            <a:ext cx="5007974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6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关于纪律、卫生、学习方面</a:t>
            </a:r>
            <a:endParaRPr lang="zh-CN" sz="26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18495" y="92877"/>
            <a:ext cx="3970264" cy="826665"/>
            <a:chOff x="218495" y="92877"/>
            <a:chExt cx="3970264" cy="82666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23" name="Rectangle 2"/>
            <p:cNvSpPr txBox="1">
              <a:spLocks noChangeArrowheads="1"/>
            </p:cNvSpPr>
            <p:nvPr/>
          </p:nvSpPr>
          <p:spPr>
            <a:xfrm>
              <a:off x="911650" y="92877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rgbClr val="EB6343"/>
                  </a:solidFill>
                  <a:latin typeface="+mn-lt"/>
                  <a:ea typeface="+mn-ea"/>
                  <a:cs typeface="+mn-ea"/>
                  <a:sym typeface="+mn-lt"/>
                </a:rPr>
                <a:t>纪律方面</a:t>
              </a:r>
              <a:endParaRPr lang="zh-CN" sz="28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1898894" y="1345690"/>
            <a:ext cx="1054100" cy="498475"/>
            <a:chOff x="1886618" y="1876930"/>
            <a:chExt cx="1052946" cy="498763"/>
          </a:xfrm>
        </p:grpSpPr>
        <p:sp>
          <p:nvSpPr>
            <p:cNvPr id="35" name="圆角矩形 34"/>
            <p:cNvSpPr/>
            <p:nvPr/>
          </p:nvSpPr>
          <p:spPr>
            <a:xfrm>
              <a:off x="1886618" y="1876930"/>
              <a:ext cx="1052946" cy="498763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886618" y="1980178"/>
              <a:ext cx="1052946" cy="3387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accent1"/>
                  </a:solidFill>
                  <a:cs typeface="+mn-ea"/>
                  <a:sym typeface="+mn-lt"/>
                </a:rPr>
                <a:t>第一条</a:t>
              </a:r>
            </a:p>
          </p:txBody>
        </p:sp>
      </p:grpSp>
      <p:sp>
        <p:nvSpPr>
          <p:cNvPr id="37" name="右箭头 36"/>
          <p:cNvSpPr/>
          <p:nvPr/>
        </p:nvSpPr>
        <p:spPr>
          <a:xfrm>
            <a:off x="3168894" y="1471103"/>
            <a:ext cx="533400" cy="24923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3878507" y="1330165"/>
            <a:ext cx="3392487" cy="523223"/>
            <a:chOff x="3865418" y="1861385"/>
            <a:chExt cx="3391965" cy="523522"/>
          </a:xfrm>
        </p:grpSpPr>
        <p:sp>
          <p:nvSpPr>
            <p:cNvPr id="39" name="圆角矩形 38"/>
            <p:cNvSpPr/>
            <p:nvPr/>
          </p:nvSpPr>
          <p:spPr>
            <a:xfrm>
              <a:off x="3865418" y="1876930"/>
              <a:ext cx="3391965" cy="498763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905099" y="1861385"/>
              <a:ext cx="3352284" cy="523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accent1"/>
                  </a:solidFill>
                  <a:cs typeface="+mn-ea"/>
                  <a:sym typeface="+mn-lt"/>
                </a:rPr>
                <a:t>班里很多同学自我约束能力较强，</a:t>
              </a:r>
              <a:endParaRPr lang="en-US" altLang="zh-CN" sz="1400" dirty="0">
                <a:solidFill>
                  <a:schemeClr val="accent1"/>
                </a:solidFill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1400" dirty="0">
                  <a:solidFill>
                    <a:schemeClr val="accent1"/>
                  </a:solidFill>
                  <a:cs typeface="+mn-ea"/>
                  <a:sym typeface="+mn-lt"/>
                </a:rPr>
                <a:t>自觉遵守各项纪律。</a:t>
              </a: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1898894" y="2283287"/>
            <a:ext cx="1054100" cy="500063"/>
            <a:chOff x="1886618" y="2674040"/>
            <a:chExt cx="1052946" cy="498763"/>
          </a:xfrm>
        </p:grpSpPr>
        <p:sp>
          <p:nvSpPr>
            <p:cNvPr id="42" name="圆角矩形 41"/>
            <p:cNvSpPr/>
            <p:nvPr/>
          </p:nvSpPr>
          <p:spPr>
            <a:xfrm>
              <a:off x="1886618" y="2674040"/>
              <a:ext cx="1052946" cy="498763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886618" y="2770626"/>
              <a:ext cx="1052946" cy="3376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accent1"/>
                  </a:solidFill>
                  <a:cs typeface="+mn-ea"/>
                  <a:sym typeface="+mn-lt"/>
                </a:rPr>
                <a:t>第二条</a:t>
              </a:r>
            </a:p>
          </p:txBody>
        </p:sp>
      </p:grpSp>
      <p:sp>
        <p:nvSpPr>
          <p:cNvPr id="44" name="右箭头 43"/>
          <p:cNvSpPr/>
          <p:nvPr/>
        </p:nvSpPr>
        <p:spPr>
          <a:xfrm>
            <a:off x="3168894" y="2408700"/>
            <a:ext cx="533400" cy="24923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 bwMode="auto">
          <a:xfrm>
            <a:off x="3878507" y="2274809"/>
            <a:ext cx="3392487" cy="523218"/>
            <a:chOff x="3865418" y="2665597"/>
            <a:chExt cx="3391965" cy="521860"/>
          </a:xfrm>
        </p:grpSpPr>
        <p:sp>
          <p:nvSpPr>
            <p:cNvPr id="46" name="圆角矩形 45"/>
            <p:cNvSpPr/>
            <p:nvPr/>
          </p:nvSpPr>
          <p:spPr>
            <a:xfrm>
              <a:off x="3865418" y="2674040"/>
              <a:ext cx="3391965" cy="498763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865418" y="2665597"/>
              <a:ext cx="3391965" cy="5218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accent1"/>
                  </a:solidFill>
                  <a:cs typeface="+mn-ea"/>
                  <a:sym typeface="+mn-lt"/>
                </a:rPr>
                <a:t>部分同学听讲不认真，上课爱做小动作“爱插嘴”的习惯有待改进。</a:t>
              </a: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1898894" y="3258628"/>
            <a:ext cx="1054100" cy="498475"/>
            <a:chOff x="1886617" y="3789803"/>
            <a:chExt cx="1052946" cy="498763"/>
          </a:xfrm>
        </p:grpSpPr>
        <p:sp>
          <p:nvSpPr>
            <p:cNvPr id="49" name="圆角矩形 48"/>
            <p:cNvSpPr/>
            <p:nvPr/>
          </p:nvSpPr>
          <p:spPr>
            <a:xfrm>
              <a:off x="1886617" y="3789803"/>
              <a:ext cx="1052946" cy="498763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886617" y="3899403"/>
              <a:ext cx="1052946" cy="3387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accent1"/>
                  </a:solidFill>
                  <a:cs typeface="+mn-ea"/>
                  <a:sym typeface="+mn-lt"/>
                </a:rPr>
                <a:t>第三条</a:t>
              </a:r>
            </a:p>
          </p:txBody>
        </p:sp>
      </p:grpSp>
      <p:sp>
        <p:nvSpPr>
          <p:cNvPr id="51" name="右箭头 50"/>
          <p:cNvSpPr/>
          <p:nvPr/>
        </p:nvSpPr>
        <p:spPr>
          <a:xfrm>
            <a:off x="3168894" y="3384040"/>
            <a:ext cx="533400" cy="249238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 bwMode="auto">
          <a:xfrm>
            <a:off x="3878506" y="3203166"/>
            <a:ext cx="3392488" cy="609398"/>
            <a:chOff x="3865416" y="3431130"/>
            <a:chExt cx="3391968" cy="609789"/>
          </a:xfrm>
        </p:grpSpPr>
        <p:sp>
          <p:nvSpPr>
            <p:cNvPr id="53" name="圆角矩形 52"/>
            <p:cNvSpPr/>
            <p:nvPr/>
          </p:nvSpPr>
          <p:spPr>
            <a:xfrm>
              <a:off x="3865417" y="3471150"/>
              <a:ext cx="3391967" cy="522335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865416" y="3431130"/>
              <a:ext cx="3391967" cy="609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1"/>
                  </a:solidFill>
                  <a:cs typeface="+mn-ea"/>
                  <a:sym typeface="+mn-lt"/>
                </a:rPr>
                <a:t>部分男同学太爱动，自我约束能力较差</a:t>
              </a:r>
              <a:endParaRPr lang="en-US" altLang="zh-CN" sz="1400" dirty="0">
                <a:solidFill>
                  <a:schemeClr val="accen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1"/>
                  </a:solidFill>
                  <a:cs typeface="+mn-ea"/>
                  <a:sym typeface="+mn-lt"/>
                </a:rPr>
                <a:t>课下爱追逐打闹，安全问题令老师担忧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4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18495" y="92877"/>
            <a:ext cx="3970264" cy="826665"/>
            <a:chOff x="218495" y="92877"/>
            <a:chExt cx="3970264" cy="82666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23" name="Rectangle 2"/>
            <p:cNvSpPr txBox="1">
              <a:spLocks noChangeArrowheads="1"/>
            </p:cNvSpPr>
            <p:nvPr/>
          </p:nvSpPr>
          <p:spPr>
            <a:xfrm>
              <a:off x="911650" y="92877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rgbClr val="EB6343"/>
                  </a:solidFill>
                  <a:latin typeface="+mn-lt"/>
                  <a:ea typeface="+mn-ea"/>
                  <a:cs typeface="+mn-ea"/>
                  <a:sym typeface="+mn-lt"/>
                </a:rPr>
                <a:t>卫生方面</a:t>
              </a:r>
              <a:endParaRPr lang="zh-CN" sz="28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6" name="椭圆 55"/>
          <p:cNvSpPr/>
          <p:nvPr/>
        </p:nvSpPr>
        <p:spPr>
          <a:xfrm>
            <a:off x="3563888" y="1461396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1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961284" y="2108071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2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961284" y="2868302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3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563888" y="3514976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4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0" name="TextBox 21"/>
          <p:cNvSpPr txBox="1"/>
          <p:nvPr/>
        </p:nvSpPr>
        <p:spPr>
          <a:xfrm>
            <a:off x="3995937" y="14521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饮水问题：要求带大口的 水壶。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Box 22"/>
          <p:cNvSpPr txBox="1"/>
          <p:nvPr/>
        </p:nvSpPr>
        <p:spPr>
          <a:xfrm>
            <a:off x="4421284" y="21001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部分同学有不好的卫生习惯。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Box 23"/>
          <p:cNvSpPr txBox="1"/>
          <p:nvPr/>
        </p:nvSpPr>
        <p:spPr>
          <a:xfrm>
            <a:off x="4440676" y="289366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勤洗头发，剪手指甲；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TextBox 24"/>
          <p:cNvSpPr txBox="1"/>
          <p:nvPr/>
        </p:nvSpPr>
        <p:spPr>
          <a:xfrm>
            <a:off x="4067943" y="3539288"/>
            <a:ext cx="46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学生个人卫生，希望各位家长配合。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弧形 63"/>
          <p:cNvSpPr/>
          <p:nvPr/>
        </p:nvSpPr>
        <p:spPr>
          <a:xfrm rot="2700000">
            <a:off x="-103679" y="910828"/>
            <a:ext cx="3573400" cy="3573400"/>
          </a:xfrm>
          <a:prstGeom prst="arc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994517" y="1549238"/>
            <a:ext cx="2289699" cy="228969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12 0.2007 L 0.00208 -0.01018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105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48 0.075 L 0.00065 -0.0034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93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48 -0.07291 L 0.00065 -0.0002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63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12 -0.19884 L -0.00091 -0.00162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986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 animBg="1"/>
      <p:bldP spid="65" grpId="0" animBg="1"/>
      <p:bldP spid="6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 bwMode="auto">
          <a:xfrm>
            <a:off x="2046062" y="1508481"/>
            <a:ext cx="1728787" cy="1087438"/>
          </a:xfrm>
          <a:custGeom>
            <a:avLst/>
            <a:gdLst>
              <a:gd name="connsiteX0" fmla="*/ 0 w 982607"/>
              <a:gd name="connsiteY0" fmla="*/ 61720 h 617200"/>
              <a:gd name="connsiteX1" fmla="*/ 61720 w 982607"/>
              <a:gd name="connsiteY1" fmla="*/ 0 h 617200"/>
              <a:gd name="connsiteX2" fmla="*/ 920887 w 982607"/>
              <a:gd name="connsiteY2" fmla="*/ 0 h 617200"/>
              <a:gd name="connsiteX3" fmla="*/ 982607 w 982607"/>
              <a:gd name="connsiteY3" fmla="*/ 61720 h 617200"/>
              <a:gd name="connsiteX4" fmla="*/ 982607 w 982607"/>
              <a:gd name="connsiteY4" fmla="*/ 555480 h 617200"/>
              <a:gd name="connsiteX5" fmla="*/ 920887 w 982607"/>
              <a:gd name="connsiteY5" fmla="*/ 617200 h 617200"/>
              <a:gd name="connsiteX6" fmla="*/ 61720 w 982607"/>
              <a:gd name="connsiteY6" fmla="*/ 617200 h 617200"/>
              <a:gd name="connsiteX7" fmla="*/ 0 w 982607"/>
              <a:gd name="connsiteY7" fmla="*/ 555480 h 617200"/>
              <a:gd name="connsiteX8" fmla="*/ 0 w 982607"/>
              <a:gd name="connsiteY8" fmla="*/ 61720 h 6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2607" h="617200">
                <a:moveTo>
                  <a:pt x="0" y="61720"/>
                </a:moveTo>
                <a:cubicBezTo>
                  <a:pt x="0" y="27633"/>
                  <a:pt x="27633" y="0"/>
                  <a:pt x="61720" y="0"/>
                </a:cubicBezTo>
                <a:lnTo>
                  <a:pt x="920887" y="0"/>
                </a:lnTo>
                <a:cubicBezTo>
                  <a:pt x="954974" y="0"/>
                  <a:pt x="982607" y="27633"/>
                  <a:pt x="982607" y="61720"/>
                </a:cubicBezTo>
                <a:lnTo>
                  <a:pt x="982607" y="555480"/>
                </a:lnTo>
                <a:cubicBezTo>
                  <a:pt x="982607" y="589567"/>
                  <a:pt x="954974" y="617200"/>
                  <a:pt x="920887" y="617200"/>
                </a:cubicBezTo>
                <a:lnTo>
                  <a:pt x="61720" y="617200"/>
                </a:lnTo>
                <a:cubicBezTo>
                  <a:pt x="27633" y="617200"/>
                  <a:pt x="0" y="589567"/>
                  <a:pt x="0" y="555480"/>
                </a:cubicBezTo>
                <a:lnTo>
                  <a:pt x="0" y="61720"/>
                </a:lnTo>
                <a:close/>
              </a:path>
            </a:pathLst>
          </a:custGeom>
          <a:ln w="9525">
            <a:solidFill>
              <a:schemeClr val="accent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9987" tIns="59987" rIns="59987" bIns="59987" spcCol="1270" anchor="ctr"/>
          <a:lstStyle/>
          <a:p>
            <a:pPr algn="ctr" defTabSz="488315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775" dirty="0">
                <a:solidFill>
                  <a:schemeClr val="accent1"/>
                </a:solidFill>
                <a:cs typeface="+mn-ea"/>
                <a:sym typeface="+mn-lt"/>
              </a:rPr>
              <a:t>不重视</a:t>
            </a:r>
          </a:p>
        </p:txBody>
      </p:sp>
      <p:sp>
        <p:nvSpPr>
          <p:cNvPr id="3" name="任意多边形 2"/>
          <p:cNvSpPr/>
          <p:nvPr/>
        </p:nvSpPr>
        <p:spPr bwMode="auto">
          <a:xfrm>
            <a:off x="5178199" y="1508481"/>
            <a:ext cx="1728788" cy="1087438"/>
          </a:xfrm>
          <a:custGeom>
            <a:avLst/>
            <a:gdLst>
              <a:gd name="connsiteX0" fmla="*/ 0 w 982607"/>
              <a:gd name="connsiteY0" fmla="*/ 61720 h 617200"/>
              <a:gd name="connsiteX1" fmla="*/ 61720 w 982607"/>
              <a:gd name="connsiteY1" fmla="*/ 0 h 617200"/>
              <a:gd name="connsiteX2" fmla="*/ 920887 w 982607"/>
              <a:gd name="connsiteY2" fmla="*/ 0 h 617200"/>
              <a:gd name="connsiteX3" fmla="*/ 982607 w 982607"/>
              <a:gd name="connsiteY3" fmla="*/ 61720 h 617200"/>
              <a:gd name="connsiteX4" fmla="*/ 982607 w 982607"/>
              <a:gd name="connsiteY4" fmla="*/ 555480 h 617200"/>
              <a:gd name="connsiteX5" fmla="*/ 920887 w 982607"/>
              <a:gd name="connsiteY5" fmla="*/ 617200 h 617200"/>
              <a:gd name="connsiteX6" fmla="*/ 61720 w 982607"/>
              <a:gd name="connsiteY6" fmla="*/ 617200 h 617200"/>
              <a:gd name="connsiteX7" fmla="*/ 0 w 982607"/>
              <a:gd name="connsiteY7" fmla="*/ 555480 h 617200"/>
              <a:gd name="connsiteX8" fmla="*/ 0 w 982607"/>
              <a:gd name="connsiteY8" fmla="*/ 61720 h 6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2607" h="617200">
                <a:moveTo>
                  <a:pt x="0" y="61720"/>
                </a:moveTo>
                <a:cubicBezTo>
                  <a:pt x="0" y="27633"/>
                  <a:pt x="27633" y="0"/>
                  <a:pt x="61720" y="0"/>
                </a:cubicBezTo>
                <a:lnTo>
                  <a:pt x="920887" y="0"/>
                </a:lnTo>
                <a:cubicBezTo>
                  <a:pt x="954974" y="0"/>
                  <a:pt x="982607" y="27633"/>
                  <a:pt x="982607" y="61720"/>
                </a:cubicBezTo>
                <a:lnTo>
                  <a:pt x="982607" y="555480"/>
                </a:lnTo>
                <a:cubicBezTo>
                  <a:pt x="982607" y="589567"/>
                  <a:pt x="954974" y="617200"/>
                  <a:pt x="920887" y="617200"/>
                </a:cubicBezTo>
                <a:lnTo>
                  <a:pt x="61720" y="617200"/>
                </a:lnTo>
                <a:cubicBezTo>
                  <a:pt x="27633" y="617200"/>
                  <a:pt x="0" y="589567"/>
                  <a:pt x="0" y="555480"/>
                </a:cubicBezTo>
                <a:lnTo>
                  <a:pt x="0" y="61720"/>
                </a:lnTo>
                <a:close/>
              </a:path>
            </a:pathLst>
          </a:custGeom>
          <a:ln w="9525">
            <a:solidFill>
              <a:schemeClr val="accent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9987" tIns="59987" rIns="59987" bIns="59987" spcCol="1270" anchor="ctr"/>
          <a:lstStyle/>
          <a:p>
            <a:pPr algn="ctr" defTabSz="488315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775" dirty="0">
                <a:solidFill>
                  <a:schemeClr val="accent1"/>
                </a:solidFill>
                <a:cs typeface="+mn-ea"/>
                <a:sym typeface="+mn-lt"/>
              </a:rPr>
              <a:t>主动性差</a:t>
            </a:r>
          </a:p>
        </p:txBody>
      </p:sp>
      <p:sp>
        <p:nvSpPr>
          <p:cNvPr id="4" name="文本框 40"/>
          <p:cNvSpPr txBox="1">
            <a:spLocks noChangeArrowheads="1"/>
          </p:cNvSpPr>
          <p:nvPr/>
        </p:nvSpPr>
        <p:spPr bwMode="auto">
          <a:xfrm>
            <a:off x="1534887" y="2865793"/>
            <a:ext cx="2627760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defRPr/>
            </a:pPr>
            <a:r>
              <a:rPr lang="zh-CN" altLang="en-US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家庭作业不够重视，通过书写质量就可以看出来。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012973" y="1630718"/>
            <a:ext cx="920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5400" dirty="0">
                <a:solidFill>
                  <a:schemeClr val="accent1"/>
                </a:solidFill>
                <a:cs typeface="+mn-ea"/>
                <a:sym typeface="+mn-lt"/>
              </a:rPr>
              <a:t>+</a:t>
            </a:r>
            <a:endParaRPr lang="zh-CN" altLang="en-US" sz="5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文本框 40"/>
          <p:cNvSpPr txBox="1">
            <a:spLocks noChangeArrowheads="1"/>
          </p:cNvSpPr>
          <p:nvPr/>
        </p:nvSpPr>
        <p:spPr bwMode="auto">
          <a:xfrm>
            <a:off x="4810530" y="2865793"/>
            <a:ext cx="2541887" cy="87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作业欠交严重，主动性不够</a:t>
            </a:r>
            <a:endParaRPr lang="zh-CN" altLang="zh-CN" sz="1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8495" y="92877"/>
            <a:ext cx="3970264" cy="826665"/>
            <a:chOff x="218495" y="92877"/>
            <a:chExt cx="3970264" cy="8266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/>
            <p:cNvSpPr txBox="1">
              <a:spLocks noChangeArrowheads="1"/>
            </p:cNvSpPr>
            <p:nvPr/>
          </p:nvSpPr>
          <p:spPr>
            <a:xfrm>
              <a:off x="911650" y="92877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rgbClr val="EB6343"/>
                  </a:solidFill>
                  <a:latin typeface="+mn-lt"/>
                  <a:ea typeface="+mn-ea"/>
                  <a:cs typeface="+mn-ea"/>
                  <a:sym typeface="+mn-lt"/>
                </a:rPr>
                <a:t>学习方面</a:t>
              </a:r>
              <a:endParaRPr lang="zh-CN" sz="28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5" grpId="1"/>
      <p:bldP spid="5" grpId="2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91" y="1247134"/>
            <a:ext cx="4898001" cy="20942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66065" y="-19337522"/>
            <a:ext cx="6023504" cy="3600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42825" y="2362770"/>
            <a:ext cx="5007974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给家长的一些建议</a:t>
            </a:r>
            <a:endParaRPr lang="zh-CN" sz="3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18495" y="92877"/>
            <a:ext cx="3970264" cy="826665"/>
            <a:chOff x="218495" y="92877"/>
            <a:chExt cx="3970264" cy="8266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/>
            <p:cNvSpPr txBox="1">
              <a:spLocks noChangeArrowheads="1"/>
            </p:cNvSpPr>
            <p:nvPr/>
          </p:nvSpPr>
          <p:spPr>
            <a:xfrm>
              <a:off x="911650" y="92877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rgbClr val="EB6343"/>
                  </a:solidFill>
                  <a:latin typeface="+mn-lt"/>
                  <a:ea typeface="+mn-ea"/>
                  <a:cs typeface="+mn-ea"/>
                  <a:sym typeface="+mn-lt"/>
                </a:rPr>
                <a:t>给家长的一些建议</a:t>
              </a:r>
              <a:endParaRPr lang="zh-CN" sz="28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396688" y="1181755"/>
            <a:ext cx="8229600" cy="29666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rgbClr val="EB6343"/>
                </a:solidFill>
                <a:cs typeface="+mn-ea"/>
                <a:sym typeface="+mn-lt"/>
              </a:rPr>
              <a:t>第一、抓作业。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要规定孩子放学后必须做完作业，必须检查。口头作业、复习、预习</a:t>
            </a:r>
            <a:r>
              <a:rPr lang="zh-CN" altLang="en-US" sz="1400" dirty="0">
                <a:solidFill>
                  <a:schemeClr val="accent1"/>
                </a:solidFill>
                <a:cs typeface="+mn-ea"/>
                <a:sym typeface="+mn-lt"/>
              </a:rPr>
              <a:t>作业也不容草率。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rgbClr val="EB6343"/>
                </a:solidFill>
                <a:cs typeface="+mn-ea"/>
                <a:sym typeface="+mn-lt"/>
              </a:rPr>
              <a:t>第二、抓态度。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要求学习专心、细心，勇于克服学习中的困难。书写要工整、清洁、准确，不能“虎头蛇尾”或“龙飞凤舞”。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rgbClr val="EB6343"/>
                </a:solidFill>
                <a:cs typeface="+mn-ea"/>
                <a:sym typeface="+mn-lt"/>
              </a:rPr>
              <a:t>第三、抓技能。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如想问题、做作业时，要求准确而迅速，在质中求快；语言表达务求清楚、生动，口头背诵务求熟练。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67265"/>
          </a:xfrm>
          <a:prstGeom prst="rect">
            <a:avLst/>
          </a:prstGeom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403499" y="1883075"/>
            <a:ext cx="662408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EB6343"/>
                </a:solidFill>
                <a:cs typeface="+mn-ea"/>
                <a:sym typeface="+mn-lt"/>
              </a:rPr>
              <a:t>THINKS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78863" y="3562634"/>
            <a:ext cx="424281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EB6343"/>
                </a:solidFill>
                <a:cs typeface="+mn-ea"/>
                <a:sym typeface="+mn-lt"/>
              </a:rPr>
              <a:t>汇报时间：</a:t>
            </a:r>
            <a:r>
              <a:rPr lang="en-US" altLang="zh-CN" sz="2800">
                <a:solidFill>
                  <a:srgbClr val="EB6343"/>
                </a:solidFill>
                <a:cs typeface="+mn-ea"/>
                <a:sym typeface="+mn-lt"/>
              </a:rPr>
              <a:t>202X</a:t>
            </a:r>
            <a:r>
              <a:rPr lang="zh-CN" altLang="en-US" sz="2800">
                <a:solidFill>
                  <a:srgbClr val="EB6343"/>
                </a:solidFill>
                <a:cs typeface="+mn-ea"/>
                <a:sym typeface="+mn-lt"/>
              </a:rPr>
              <a:t>年</a:t>
            </a:r>
            <a:r>
              <a:rPr lang="en-US" altLang="zh-CN" sz="2800">
                <a:solidFill>
                  <a:srgbClr val="EB6343"/>
                </a:solidFill>
                <a:cs typeface="+mn-ea"/>
                <a:sym typeface="+mn-lt"/>
              </a:rPr>
              <a:t>X</a:t>
            </a:r>
            <a:r>
              <a:rPr lang="zh-CN" altLang="en-US" sz="2800">
                <a:solidFill>
                  <a:srgbClr val="EB6343"/>
                </a:solidFill>
                <a:cs typeface="+mn-ea"/>
                <a:sym typeface="+mn-lt"/>
              </a:rPr>
              <a:t>月      汇报人：</a:t>
            </a:r>
            <a:r>
              <a:rPr lang="en-US" altLang="zh-CN" sz="2800">
                <a:solidFill>
                  <a:srgbClr val="EB6343"/>
                </a:solidFill>
                <a:cs typeface="+mn-ea"/>
                <a:sym typeface="+mn-lt"/>
              </a:rPr>
              <a:t>xiazaii</a:t>
            </a:r>
            <a:endParaRPr lang="zh-CN" altLang="en-US" sz="2800" dirty="0">
              <a:solidFill>
                <a:srgbClr val="EB634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611" y="2251788"/>
            <a:ext cx="2753567" cy="2587690"/>
          </a:xfrm>
          <a:prstGeom prst="rect">
            <a:avLst/>
          </a:prstGeom>
          <a:ln>
            <a:noFill/>
          </a:ln>
        </p:spPr>
      </p:pic>
      <p:sp>
        <p:nvSpPr>
          <p:cNvPr id="8" name="文本框 103"/>
          <p:cNvSpPr txBox="1">
            <a:spLocks noChangeArrowheads="1"/>
          </p:cNvSpPr>
          <p:nvPr/>
        </p:nvSpPr>
        <p:spPr bwMode="auto">
          <a:xfrm>
            <a:off x="763550" y="1193933"/>
            <a:ext cx="1764497" cy="7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40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40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CONCENT</a:t>
            </a:r>
            <a:endParaRPr lang="zh-CN" altLang="en-US" sz="24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579941" y="906596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EB634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家长会召开的意义</a:t>
            </a:r>
          </a:p>
        </p:txBody>
      </p:sp>
      <p:sp>
        <p:nvSpPr>
          <p:cNvPr id="10" name="椭圆 9"/>
          <p:cNvSpPr/>
          <p:nvPr/>
        </p:nvSpPr>
        <p:spPr>
          <a:xfrm>
            <a:off x="4219771" y="937670"/>
            <a:ext cx="433617" cy="433617"/>
          </a:xfrm>
          <a:prstGeom prst="ellipse">
            <a:avLst/>
          </a:prstGeom>
          <a:solidFill>
            <a:srgbClr val="EB634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574292" y="164474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EB634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学校作息时间</a:t>
            </a:r>
          </a:p>
        </p:txBody>
      </p:sp>
      <p:sp>
        <p:nvSpPr>
          <p:cNvPr id="12" name="椭圆 11"/>
          <p:cNvSpPr/>
          <p:nvPr/>
        </p:nvSpPr>
        <p:spPr>
          <a:xfrm>
            <a:off x="4214122" y="1675814"/>
            <a:ext cx="433617" cy="433617"/>
          </a:xfrm>
          <a:prstGeom prst="ellipse">
            <a:avLst/>
          </a:prstGeom>
          <a:solidFill>
            <a:srgbClr val="EB634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568641" y="2381472"/>
            <a:ext cx="3518368" cy="497176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EB634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班级情况介绍</a:t>
            </a:r>
          </a:p>
        </p:txBody>
      </p:sp>
      <p:sp>
        <p:nvSpPr>
          <p:cNvPr id="14" name="椭圆 13"/>
          <p:cNvSpPr/>
          <p:nvPr/>
        </p:nvSpPr>
        <p:spPr>
          <a:xfrm>
            <a:off x="4208471" y="2412546"/>
            <a:ext cx="433617" cy="435030"/>
          </a:xfrm>
          <a:prstGeom prst="ellipse">
            <a:avLst/>
          </a:prstGeom>
          <a:solidFill>
            <a:srgbClr val="EB634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562992" y="3106164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EB634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关于纪律、卫生、学习方面</a:t>
            </a:r>
          </a:p>
        </p:txBody>
      </p:sp>
      <p:sp>
        <p:nvSpPr>
          <p:cNvPr id="16" name="椭圆 15"/>
          <p:cNvSpPr/>
          <p:nvPr/>
        </p:nvSpPr>
        <p:spPr>
          <a:xfrm>
            <a:off x="4202822" y="3137238"/>
            <a:ext cx="433617" cy="433617"/>
          </a:xfrm>
          <a:prstGeom prst="ellipse">
            <a:avLst/>
          </a:prstGeom>
          <a:solidFill>
            <a:srgbClr val="EB634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557342" y="385103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EB634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给家长的一些建议</a:t>
            </a:r>
          </a:p>
        </p:txBody>
      </p:sp>
      <p:sp>
        <p:nvSpPr>
          <p:cNvPr id="18" name="椭圆 17"/>
          <p:cNvSpPr/>
          <p:nvPr/>
        </p:nvSpPr>
        <p:spPr>
          <a:xfrm>
            <a:off x="4197172" y="3882103"/>
            <a:ext cx="433617" cy="433617"/>
          </a:xfrm>
          <a:prstGeom prst="ellipse">
            <a:avLst/>
          </a:prstGeom>
          <a:solidFill>
            <a:srgbClr val="EB634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91" y="770708"/>
            <a:ext cx="4898001" cy="292607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66065" y="-19337522"/>
            <a:ext cx="6023504" cy="3600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42825" y="2369494"/>
            <a:ext cx="5007974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家长会召开的意义</a:t>
            </a:r>
            <a:endParaRPr lang="zh-CN" sz="28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>
            <a:spLocks noChangeArrowheads="1"/>
          </p:cNvSpPr>
          <p:nvPr/>
        </p:nvSpPr>
        <p:spPr bwMode="auto">
          <a:xfrm>
            <a:off x="402383" y="1167091"/>
            <a:ext cx="85550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为了加强老师与家长、家长与家长、家长与学生之间的联系，相互交流一下学生在校及在家的情况，以便老师能够更有针对性的实施教育，家长能够更好教育自己的子女做人与成才。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96" y="3905938"/>
            <a:ext cx="1316892" cy="1237562"/>
          </a:xfrm>
          <a:prstGeom prst="rect">
            <a:avLst/>
          </a:prstGeom>
          <a:ln>
            <a:noFill/>
          </a:ln>
        </p:spPr>
      </p:pic>
      <p:grpSp>
        <p:nvGrpSpPr>
          <p:cNvPr id="16" name="组合 15"/>
          <p:cNvGrpSpPr/>
          <p:nvPr/>
        </p:nvGrpSpPr>
        <p:grpSpPr>
          <a:xfrm>
            <a:off x="703385" y="3056527"/>
            <a:ext cx="7465866" cy="923330"/>
            <a:chOff x="703385" y="3056527"/>
            <a:chExt cx="7465866" cy="923330"/>
          </a:xfrm>
        </p:grpSpPr>
        <p:sp>
          <p:nvSpPr>
            <p:cNvPr id="4" name="圆角矩形 3"/>
            <p:cNvSpPr/>
            <p:nvPr/>
          </p:nvSpPr>
          <p:spPr>
            <a:xfrm>
              <a:off x="703385" y="3297585"/>
              <a:ext cx="1854377" cy="479580"/>
            </a:xfrm>
            <a:prstGeom prst="roundRect">
              <a:avLst/>
            </a:prstGeom>
            <a:solidFill>
              <a:srgbClr val="EB6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我们的努力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637772" y="3056527"/>
              <a:ext cx="831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EB6343"/>
                  </a:solidFill>
                  <a:cs typeface="+mn-ea"/>
                  <a:sym typeface="+mn-lt"/>
                </a:rPr>
                <a:t>+</a:t>
              </a:r>
              <a:endParaRPr lang="zh-CN" altLang="en-US" sz="5400" dirty="0">
                <a:solidFill>
                  <a:srgbClr val="EB6343"/>
                </a:solidFill>
                <a:cs typeface="+mn-ea"/>
                <a:sym typeface="+mn-lt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549055" y="3297585"/>
              <a:ext cx="1854377" cy="479580"/>
            </a:xfrm>
            <a:prstGeom prst="roundRect">
              <a:avLst/>
            </a:prstGeom>
            <a:solidFill>
              <a:srgbClr val="EB6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您的关爱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483442" y="3056527"/>
              <a:ext cx="831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EB6343"/>
                  </a:solidFill>
                  <a:cs typeface="+mn-ea"/>
                  <a:sym typeface="+mn-lt"/>
                </a:rPr>
                <a:t>=</a:t>
              </a:r>
              <a:endParaRPr lang="zh-CN" altLang="en-US" sz="5400" dirty="0">
                <a:solidFill>
                  <a:srgbClr val="EB6343"/>
                </a:solidFill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314874" y="3297585"/>
              <a:ext cx="1854377" cy="479580"/>
            </a:xfrm>
            <a:prstGeom prst="roundRect">
              <a:avLst/>
            </a:prstGeom>
            <a:solidFill>
              <a:srgbClr val="EB6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孩子的成功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8495" y="92877"/>
            <a:ext cx="3970264" cy="826665"/>
            <a:chOff x="218495" y="92877"/>
            <a:chExt cx="3970264" cy="82666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15" name="Rectangle 2"/>
            <p:cNvSpPr txBox="1">
              <a:spLocks noChangeArrowheads="1"/>
            </p:cNvSpPr>
            <p:nvPr/>
          </p:nvSpPr>
          <p:spPr>
            <a:xfrm>
              <a:off x="911650" y="92877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rgbClr val="EB6343"/>
                  </a:solidFill>
                  <a:latin typeface="+mn-lt"/>
                  <a:ea typeface="+mn-ea"/>
                  <a:cs typeface="+mn-ea"/>
                  <a:sym typeface="+mn-lt"/>
                </a:rPr>
                <a:t>家长会召开的意义</a:t>
              </a:r>
              <a:endParaRPr lang="zh-CN" sz="28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19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91" y="1247134"/>
            <a:ext cx="4898001" cy="20942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66065" y="-19337522"/>
            <a:ext cx="6023504" cy="3600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42825" y="2362770"/>
            <a:ext cx="5007974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学校作息时间</a:t>
            </a:r>
            <a:endParaRPr lang="zh-CN" sz="3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97187" y="1328080"/>
            <a:ext cx="5597525" cy="544570"/>
            <a:chOff x="1797187" y="1328080"/>
            <a:chExt cx="5597525" cy="544570"/>
          </a:xfrm>
        </p:grpSpPr>
        <p:sp>
          <p:nvSpPr>
            <p:cNvPr id="9" name="圆角矩形 8"/>
            <p:cNvSpPr/>
            <p:nvPr/>
          </p:nvSpPr>
          <p:spPr bwMode="auto">
            <a:xfrm>
              <a:off x="2995749" y="1369413"/>
              <a:ext cx="4398963" cy="466725"/>
            </a:xfrm>
            <a:prstGeom prst="roundRect">
              <a:avLst/>
            </a:prstGeom>
            <a:noFill/>
            <a:ln w="3175">
              <a:solidFill>
                <a:srgbClr val="EB6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1797187" y="1332900"/>
              <a:ext cx="1330325" cy="539750"/>
            </a:xfrm>
            <a:prstGeom prst="roundRect">
              <a:avLst/>
            </a:prstGeom>
            <a:solidFill>
              <a:srgbClr val="EB6343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 bwMode="auto">
            <a:xfrm>
              <a:off x="1848975" y="1424975"/>
              <a:ext cx="12619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早读</a:t>
              </a:r>
            </a:p>
          </p:txBody>
        </p:sp>
        <p:sp>
          <p:nvSpPr>
            <p:cNvPr id="12" name="文本框 11"/>
            <p:cNvSpPr txBox="1"/>
            <p:nvPr/>
          </p:nvSpPr>
          <p:spPr bwMode="auto">
            <a:xfrm>
              <a:off x="3254512" y="1328080"/>
              <a:ext cx="2816225" cy="4589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00"/>
                </a:buClr>
                <a:buSzPct val="85000"/>
              </a:pPr>
              <a:r>
                <a:rPr lang="en-US" altLang="zh-CN" sz="1800" dirty="0">
                  <a:solidFill>
                    <a:schemeClr val="accent1"/>
                  </a:solidFill>
                  <a:cs typeface="+mn-ea"/>
                  <a:sym typeface="+mn-lt"/>
                </a:rPr>
                <a:t>8:00</a:t>
              </a:r>
              <a:r>
                <a:rPr lang="zh-CN" altLang="en-US" sz="1800" dirty="0">
                  <a:solidFill>
                    <a:schemeClr val="accent1"/>
                  </a:solidFill>
                  <a:cs typeface="+mn-ea"/>
                  <a:sym typeface="+mn-lt"/>
                </a:rPr>
                <a:t>到校开始早读</a:t>
              </a:r>
              <a:endParaRPr lang="en-US" altLang="zh-CN" sz="18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97187" y="2124413"/>
            <a:ext cx="5597525" cy="541337"/>
            <a:chOff x="1797187" y="2124413"/>
            <a:chExt cx="5597525" cy="541337"/>
          </a:xfrm>
        </p:grpSpPr>
        <p:sp>
          <p:nvSpPr>
            <p:cNvPr id="17" name="圆角矩形 16"/>
            <p:cNvSpPr/>
            <p:nvPr/>
          </p:nvSpPr>
          <p:spPr bwMode="auto">
            <a:xfrm>
              <a:off x="2995749" y="2160925"/>
              <a:ext cx="4398963" cy="468313"/>
            </a:xfrm>
            <a:prstGeom prst="roundRect">
              <a:avLst/>
            </a:prstGeom>
            <a:noFill/>
            <a:ln w="3175">
              <a:solidFill>
                <a:srgbClr val="EB6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1797187" y="2124413"/>
              <a:ext cx="1330325" cy="541337"/>
            </a:xfrm>
            <a:prstGeom prst="roundRect">
              <a:avLst/>
            </a:prstGeom>
            <a:solidFill>
              <a:srgbClr val="EB6343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 bwMode="auto">
            <a:xfrm>
              <a:off x="1836532" y="2213313"/>
              <a:ext cx="12600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中午放学</a:t>
              </a:r>
            </a:p>
          </p:txBody>
        </p:sp>
        <p:sp>
          <p:nvSpPr>
            <p:cNvPr id="21" name="文本框 20"/>
            <p:cNvSpPr txBox="1"/>
            <p:nvPr/>
          </p:nvSpPr>
          <p:spPr bwMode="auto">
            <a:xfrm>
              <a:off x="3241812" y="2129480"/>
              <a:ext cx="2816225" cy="4589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00"/>
                </a:buClr>
                <a:buSzPct val="85000"/>
              </a:pPr>
              <a:r>
                <a:rPr lang="en-US" altLang="zh-CN" sz="1800" dirty="0">
                  <a:solidFill>
                    <a:schemeClr val="accent1"/>
                  </a:solidFill>
                  <a:cs typeface="+mn-ea"/>
                  <a:sym typeface="+mn-lt"/>
                </a:rPr>
                <a:t>11:50</a:t>
              </a:r>
              <a:r>
                <a:rPr lang="zh-CN" altLang="en-US" sz="1800" dirty="0">
                  <a:solidFill>
                    <a:schemeClr val="accent1"/>
                  </a:solidFill>
                  <a:cs typeface="+mn-ea"/>
                  <a:sym typeface="+mn-lt"/>
                </a:rPr>
                <a:t>放学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82334" y="2917513"/>
            <a:ext cx="5712378" cy="539750"/>
            <a:chOff x="1682334" y="2917513"/>
            <a:chExt cx="5712378" cy="539750"/>
          </a:xfrm>
        </p:grpSpPr>
        <p:sp>
          <p:nvSpPr>
            <p:cNvPr id="23" name="圆角矩形 22"/>
            <p:cNvSpPr/>
            <p:nvPr/>
          </p:nvSpPr>
          <p:spPr bwMode="auto">
            <a:xfrm>
              <a:off x="2995749" y="2954026"/>
              <a:ext cx="4398963" cy="466725"/>
            </a:xfrm>
            <a:prstGeom prst="roundRect">
              <a:avLst/>
            </a:prstGeom>
            <a:noFill/>
            <a:ln w="3175">
              <a:solidFill>
                <a:srgbClr val="EB6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1797187" y="2917513"/>
              <a:ext cx="1330325" cy="539750"/>
            </a:xfrm>
            <a:prstGeom prst="roundRect">
              <a:avLst/>
            </a:prstGeom>
            <a:solidFill>
              <a:srgbClr val="EB6343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 bwMode="auto">
            <a:xfrm>
              <a:off x="1682334" y="3023876"/>
              <a:ext cx="15460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傍晚放学</a:t>
              </a: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3241812" y="2959639"/>
              <a:ext cx="4152900" cy="3965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chemeClr val="accent1"/>
                  </a:solidFill>
                  <a:cs typeface="+mn-ea"/>
                  <a:sym typeface="+mn-lt"/>
                </a:rPr>
                <a:t>15:55</a:t>
              </a:r>
              <a:r>
                <a:rPr lang="zh-CN" altLang="en-US" sz="1800" dirty="0">
                  <a:solidFill>
                    <a:schemeClr val="accent1"/>
                  </a:solidFill>
                  <a:cs typeface="+mn-ea"/>
                  <a:sym typeface="+mn-lt"/>
                </a:rPr>
                <a:t>放学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82334" y="3709026"/>
            <a:ext cx="5712378" cy="539750"/>
            <a:chOff x="1682334" y="3709026"/>
            <a:chExt cx="5712378" cy="539750"/>
          </a:xfrm>
        </p:grpSpPr>
        <p:sp>
          <p:nvSpPr>
            <p:cNvPr id="28" name="圆角矩形 27"/>
            <p:cNvSpPr/>
            <p:nvPr/>
          </p:nvSpPr>
          <p:spPr bwMode="auto">
            <a:xfrm>
              <a:off x="2995749" y="3745538"/>
              <a:ext cx="4398963" cy="466725"/>
            </a:xfrm>
            <a:prstGeom prst="roundRect">
              <a:avLst/>
            </a:prstGeom>
            <a:noFill/>
            <a:ln w="3175">
              <a:solidFill>
                <a:srgbClr val="EB6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9" name="圆角矩形 28"/>
            <p:cNvSpPr/>
            <p:nvPr/>
          </p:nvSpPr>
          <p:spPr bwMode="auto">
            <a:xfrm>
              <a:off x="1797187" y="3709026"/>
              <a:ext cx="1330325" cy="539750"/>
            </a:xfrm>
            <a:prstGeom prst="roundRect">
              <a:avLst/>
            </a:prstGeom>
            <a:solidFill>
              <a:srgbClr val="EB6343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 bwMode="auto">
            <a:xfrm>
              <a:off x="1682334" y="3815388"/>
              <a:ext cx="15460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兴趣课</a:t>
              </a:r>
            </a:p>
          </p:txBody>
        </p:sp>
        <p:sp>
          <p:nvSpPr>
            <p:cNvPr id="32" name="文本框 31"/>
            <p:cNvSpPr txBox="1"/>
            <p:nvPr/>
          </p:nvSpPr>
          <p:spPr bwMode="auto">
            <a:xfrm>
              <a:off x="3241812" y="3757683"/>
              <a:ext cx="4152900" cy="3965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chemeClr val="accent1"/>
                  </a:solidFill>
                  <a:cs typeface="+mn-ea"/>
                  <a:sym typeface="+mn-lt"/>
                </a:rPr>
                <a:t>17:40</a:t>
              </a:r>
              <a:r>
                <a:rPr lang="zh-CN" altLang="en-US" sz="1800" dirty="0">
                  <a:solidFill>
                    <a:schemeClr val="accent1"/>
                  </a:solidFill>
                  <a:cs typeface="+mn-ea"/>
                  <a:sym typeface="+mn-lt"/>
                </a:rPr>
                <a:t>上兴趣课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18495" y="92877"/>
            <a:ext cx="3970264" cy="826665"/>
            <a:chOff x="218495" y="92877"/>
            <a:chExt cx="3970264" cy="82666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34" name="Rectangle 2"/>
            <p:cNvSpPr txBox="1">
              <a:spLocks noChangeArrowheads="1"/>
            </p:cNvSpPr>
            <p:nvPr/>
          </p:nvSpPr>
          <p:spPr>
            <a:xfrm>
              <a:off x="911650" y="92877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rgbClr val="EB6343"/>
                  </a:solidFill>
                  <a:latin typeface="+mn-lt"/>
                  <a:ea typeface="+mn-ea"/>
                  <a:cs typeface="+mn-ea"/>
                  <a:sym typeface="+mn-lt"/>
                </a:rPr>
                <a:t>学校作息时间</a:t>
              </a:r>
              <a:endParaRPr lang="zh-CN" sz="28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95" y="1190860"/>
            <a:ext cx="4059105" cy="23438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66065" y="-19337522"/>
            <a:ext cx="6023504" cy="3600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42825" y="2362770"/>
            <a:ext cx="5007974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班级情况介绍</a:t>
            </a:r>
            <a:endParaRPr lang="zh-CN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9"/>
          <p:cNvSpPr>
            <a:spLocks noChangeAspect="1" noChangeArrowheads="1"/>
          </p:cNvSpPr>
          <p:nvPr/>
        </p:nvSpPr>
        <p:spPr bwMode="auto">
          <a:xfrm>
            <a:off x="1053802" y="1464002"/>
            <a:ext cx="4065985" cy="28336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63500">
            <a:solidFill>
              <a:srgbClr val="EB634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zh-CN" altLang="en-US" sz="101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5726767" y="1842622"/>
            <a:ext cx="2227704" cy="2455069"/>
          </a:xfrm>
          <a:prstGeom prst="rect">
            <a:avLst/>
          </a:prstGeom>
          <a:noFill/>
          <a:ln w="12700">
            <a:solidFill>
              <a:srgbClr val="EB6343"/>
            </a:solidFill>
            <a:miter lim="800000"/>
          </a:ln>
          <a:effectLst/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课前预习非常重要，预习充分了，孩子们上课时学习的劲头也足了，因为我在上课时都要检查孩子们对生字的认识，以及课文朗读情况。我们一定要让孩子养成良好的预习习惯。</a:t>
            </a: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5726767" y="1464002"/>
            <a:ext cx="2232000" cy="304800"/>
          </a:xfrm>
          <a:prstGeom prst="rect">
            <a:avLst/>
          </a:prstGeom>
          <a:noFill/>
          <a:ln w="12700">
            <a:solidFill>
              <a:srgbClr val="EB6343"/>
            </a:solidFill>
            <a:miter lim="800000"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预习、口头作业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18495" y="92877"/>
            <a:ext cx="3970264" cy="826665"/>
            <a:chOff x="218495" y="92877"/>
            <a:chExt cx="3970264" cy="82666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911650" y="92877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rgbClr val="EB6343"/>
                  </a:solidFill>
                  <a:latin typeface="+mn-lt"/>
                  <a:ea typeface="+mn-ea"/>
                  <a:cs typeface="+mn-ea"/>
                  <a:sym typeface="+mn-lt"/>
                </a:rPr>
                <a:t>学习习惯方面</a:t>
              </a:r>
              <a:endParaRPr lang="zh-CN" sz="28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18495" y="92877"/>
            <a:ext cx="3970264" cy="826665"/>
            <a:chOff x="218495" y="92877"/>
            <a:chExt cx="3970264" cy="82666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911650" y="92877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rgbClr val="EB6343"/>
                  </a:solidFill>
                  <a:latin typeface="+mn-lt"/>
                  <a:ea typeface="+mn-ea"/>
                  <a:cs typeface="+mn-ea"/>
                  <a:sym typeface="+mn-lt"/>
                </a:rPr>
                <a:t>课堂表现</a:t>
              </a:r>
              <a:endParaRPr lang="zh-CN" sz="28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17439" y="1429928"/>
            <a:ext cx="79734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一、我们班的课堂纪律总体较好，大部分的学生都能坐端正认真听讲，积极与老师互动。</a:t>
            </a:r>
            <a:endParaRPr lang="en-US" altLang="zh-CN" sz="24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二、但还有一些孩子上课做小动作、画画、说悄悄话、开小差走神。他们的课堂纪律需要进一步强化、规范。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那拉提草原的天空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4A7B29"/>
      </a:accent1>
      <a:accent2>
        <a:srgbClr val="2A3D52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709</Words>
  <Application>Microsoft Office PowerPoint</Application>
  <PresentationFormat>全屏显示(16:9)</PresentationFormat>
  <Paragraphs>97</Paragraphs>
  <Slides>18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Calibri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8</cp:revision>
  <dcterms:created xsi:type="dcterms:W3CDTF">2015-05-21T02:05:00Z</dcterms:created>
  <dcterms:modified xsi:type="dcterms:W3CDTF">2021-01-05T11:34:33Z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