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88" r:id="rId2"/>
    <p:sldId id="289" r:id="rId3"/>
    <p:sldId id="290" r:id="rId4"/>
    <p:sldId id="322" r:id="rId5"/>
    <p:sldId id="339" r:id="rId6"/>
    <p:sldId id="338" r:id="rId7"/>
    <p:sldId id="340" r:id="rId8"/>
    <p:sldId id="342" r:id="rId9"/>
    <p:sldId id="341" r:id="rId10"/>
    <p:sldId id="343" r:id="rId11"/>
    <p:sldId id="344" r:id="rId12"/>
    <p:sldId id="347" r:id="rId13"/>
    <p:sldId id="346" r:id="rId14"/>
    <p:sldId id="348" r:id="rId15"/>
    <p:sldId id="349" r:id="rId16"/>
    <p:sldId id="350" r:id="rId17"/>
    <p:sldId id="351" r:id="rId18"/>
    <p:sldId id="352" r:id="rId19"/>
    <p:sldId id="353" r:id="rId20"/>
    <p:sldId id="354" r:id="rId21"/>
    <p:sldId id="355" r:id="rId22"/>
    <p:sldId id="356" r:id="rId23"/>
    <p:sldId id="359" r:id="rId24"/>
    <p:sldId id="358" r:id="rId25"/>
    <p:sldId id="360" r:id="rId26"/>
    <p:sldId id="362" r:id="rId27"/>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B0E"/>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34" autoAdjust="0"/>
    <p:restoredTop sz="94660"/>
  </p:normalViewPr>
  <p:slideViewPr>
    <p:cSldViewPr snapToGrid="0">
      <p:cViewPr varScale="1">
        <p:scale>
          <a:sx n="148" d="100"/>
          <a:sy n="148" d="100"/>
        </p:scale>
        <p:origin x="126" y="108"/>
      </p:cViewPr>
      <p:guideLst>
        <p:guide orient="horz" pos="1620"/>
        <p:guide pos="544"/>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7" d="100"/>
          <a:sy n="57" d="100"/>
        </p:scale>
        <p:origin x="255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B7E1D5-7B5D-4963-8AA6-373F2314934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1DF92A-4234-4D1A-89C5-7EA9B8EAA72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16</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19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20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21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23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24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6</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latin typeface="Calibri" panose="020F0502020204030204"/>
                <a:ea typeface="宋体" panose="02010600030101010101" pitchFamily="2" charset="-122"/>
              </a:rPr>
              <a:t>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仅标题">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64753" b="96443" l="114" r="100000">
                        <a14:foregroundMark x1="72343" y1="75263" x2="73771" y2="75101"/>
                        <a14:foregroundMark x1="54114" y1="74131" x2="56686" y2="73565"/>
                        <a14:foregroundMark x1="63886" y1="69038" x2="63543" y2="71463"/>
                        <a14:foregroundMark x1="24800" y1="73161" x2="39314" y2="77930"/>
                        <a14:foregroundMark x1="20914" y1="74293" x2="18000" y2="81892"/>
                        <a14:backgroundMark x1="60114" y1="66289" x2="63314" y2="66289"/>
                        <a14:backgroundMark x1="58800" y1="70574" x2="60000" y2="65481"/>
                        <a14:backgroundMark x1="58914" y1="71059" x2="62343" y2="72433"/>
                        <a14:backgroundMark x1="62229" y1="72676" x2="63771" y2="67664"/>
                        <a14:backgroundMark x1="63086" y1="66855" x2="66571" y2="67664"/>
                        <a14:backgroundMark x1="66457" y1="69200" x2="67086" y2="72676"/>
                        <a14:backgroundMark x1="66686" y1="73161" x2="62686" y2="72433"/>
                      </a14:backgroundRemoval>
                    </a14:imgEffect>
                  </a14:imgLayer>
                </a14:imgProps>
              </a:ext>
              <a:ext uri="{28A0092B-C50C-407E-A947-70E740481C1C}">
                <a14:useLocalDpi xmlns:a14="http://schemas.microsoft.com/office/drawing/2010/main" val="0"/>
              </a:ext>
            </a:extLst>
          </a:blip>
          <a:srcRect t="67897"/>
          <a:stretch>
            <a:fillRect/>
          </a:stretch>
        </p:blipFill>
        <p:spPr>
          <a:xfrm>
            <a:off x="0" y="3957622"/>
            <a:ext cx="9252857" cy="1733125"/>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8116" y="3227616"/>
            <a:ext cx="1915884" cy="1915884"/>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52010" y="0"/>
            <a:ext cx="309199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pn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3" Type="http://schemas.openxmlformats.org/officeDocument/2006/relationships/tags" Target="../tags/tag4.xml"/><Relationship Id="rId7" Type="http://schemas.openxmlformats.org/officeDocument/2006/relationships/tags" Target="../tags/tag8.xml"/><Relationship Id="rId12" Type="http://schemas.microsoft.com/office/2007/relationships/hdphoto" Target="../media/hdphoto2.wdp"/><Relationship Id="rId2" Type="http://schemas.openxmlformats.org/officeDocument/2006/relationships/tags" Target="../tags/tag3.xml"/><Relationship Id="rId16" Type="http://schemas.openxmlformats.org/officeDocument/2006/relationships/image" Target="../media/image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5" Type="http://schemas.openxmlformats.org/officeDocument/2006/relationships/image" Target="../media/image10.png"/><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7.xml"/><Relationship Id="rId1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22.xm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notesSlide" Target="../notesSlides/notesSlide3.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8.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BEBA8EAE-BF5A-486C-A8C5-ECC9F3942E4B}">
                <a14:imgProps xmlns:a14="http://schemas.microsoft.com/office/drawing/2010/main">
                  <a14:imgLayer r:embed="rId4">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sp>
        <p:nvSpPr>
          <p:cNvPr id="12" name="文本框 10"/>
          <p:cNvSpPr txBox="1"/>
          <p:nvPr/>
        </p:nvSpPr>
        <p:spPr>
          <a:xfrm>
            <a:off x="128983" y="1508522"/>
            <a:ext cx="794237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3600" b="1" dirty="0">
                <a:solidFill>
                  <a:srgbClr val="FFC000"/>
                </a:solidFill>
                <a:latin typeface="Arial" panose="020B0604020202020204"/>
                <a:ea typeface="微软雅黑" panose="020B0503020204020204" charset="-122"/>
                <a:sym typeface="Arial" panose="020B0604020202020204"/>
              </a:rPr>
              <a:t>生态增城低碳行</a:t>
            </a:r>
          </a:p>
          <a:p>
            <a:pPr algn="ctr">
              <a:spcBef>
                <a:spcPct val="0"/>
              </a:spcBef>
            </a:pPr>
            <a:r>
              <a:rPr lang="zh-CN" altLang="en-US" sz="3600" b="1" dirty="0">
                <a:solidFill>
                  <a:srgbClr val="FFC000"/>
                </a:solidFill>
                <a:latin typeface="Arial" panose="020B0604020202020204"/>
                <a:ea typeface="微软雅黑" panose="020B0503020204020204" charset="-122"/>
                <a:sym typeface="Arial" panose="020B0604020202020204"/>
              </a:rPr>
              <a:t>垃圾分类要先行</a:t>
            </a: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9571" y="4378184"/>
            <a:ext cx="2321178" cy="801989"/>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67" y="2728733"/>
            <a:ext cx="2552700" cy="255270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3806" y="3198441"/>
            <a:ext cx="1863475" cy="1863475"/>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
        <p:nvSpPr>
          <p:cNvPr id="2" name="矩形 1"/>
          <p:cNvSpPr/>
          <p:nvPr/>
        </p:nvSpPr>
        <p:spPr>
          <a:xfrm>
            <a:off x="2319949" y="3048400"/>
            <a:ext cx="3560445" cy="306705"/>
          </a:xfrm>
          <a:prstGeom prst="rect">
            <a:avLst/>
          </a:prstGeom>
        </p:spPr>
        <p:txBody>
          <a:bodyPr wrap="none">
            <a:spAutoFit/>
          </a:bodyPr>
          <a:lstStyle/>
          <a:p>
            <a:pPr algn="ctr"/>
            <a:r>
              <a:rPr lang="zh-CN" altLang="en-US" sz="1400">
                <a:latin typeface="Arial" panose="020B0604020202020204"/>
                <a:ea typeface="微软雅黑" panose="020B0503020204020204" charset="-122"/>
                <a:sym typeface="Arial" panose="020B0604020202020204"/>
              </a:rPr>
              <a:t>汇报时间：</a:t>
            </a:r>
            <a:r>
              <a:rPr lang="en-US" altLang="zh-CN" sz="1400">
                <a:latin typeface="Arial" panose="020B0604020202020204"/>
                <a:ea typeface="微软雅黑" panose="020B0503020204020204" charset="-122"/>
                <a:sym typeface="Arial" panose="020B0604020202020204"/>
              </a:rPr>
              <a:t>202X</a:t>
            </a:r>
            <a:r>
              <a:rPr lang="zh-CN" altLang="en-US" sz="1400">
                <a:latin typeface="Arial" panose="020B0604020202020204"/>
                <a:ea typeface="微软雅黑" panose="020B0503020204020204" charset="-122"/>
                <a:sym typeface="Arial" panose="020B0604020202020204"/>
              </a:rPr>
              <a:t>年</a:t>
            </a:r>
            <a:r>
              <a:rPr lang="en-US" altLang="zh-CN" sz="1400">
                <a:latin typeface="Arial" panose="020B0604020202020204"/>
                <a:ea typeface="微软雅黑" panose="020B0503020204020204" charset="-122"/>
                <a:sym typeface="Arial" panose="020B0604020202020204"/>
              </a:rPr>
              <a:t>11</a:t>
            </a:r>
            <a:r>
              <a:rPr lang="zh-CN" altLang="en-US" sz="1400">
                <a:latin typeface="Arial" panose="020B0604020202020204"/>
                <a:ea typeface="微软雅黑" panose="020B0503020204020204" charset="-122"/>
                <a:sym typeface="Arial" panose="020B0604020202020204"/>
              </a:rPr>
              <a:t>月      汇报人：</a:t>
            </a:r>
            <a:r>
              <a:rPr lang="en-US" altLang="zh-CN" sz="1400">
                <a:latin typeface="Arial" panose="020B0604020202020204"/>
                <a:ea typeface="微软雅黑" panose="020B0503020204020204" charset="-122"/>
                <a:sym typeface="Arial" panose="020B0604020202020204"/>
              </a:rPr>
              <a:t>xiazaii</a:t>
            </a:r>
            <a:endParaRPr lang="zh-CN" altLang="en-US" sz="14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29117"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重新认识垃圾</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5"/>
          <p:cNvSpPr>
            <a:spLocks noChangeArrowheads="1"/>
          </p:cNvSpPr>
          <p:nvPr/>
        </p:nvSpPr>
        <p:spPr bwMode="auto">
          <a:xfrm>
            <a:off x="942554" y="1673774"/>
            <a:ext cx="6344492"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吨废钢铁</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可提炼钢</a:t>
            </a:r>
            <a:r>
              <a:rPr lang="en-US" altLang="zh-CN" sz="1400" b="0" dirty="0">
                <a:latin typeface="Arial" panose="020B0604020202020204"/>
                <a:ea typeface="微软雅黑" panose="020B0503020204020204" charset="-122"/>
                <a:sym typeface="Arial" panose="020B0604020202020204"/>
              </a:rPr>
              <a:t>900</a:t>
            </a:r>
            <a:r>
              <a:rPr lang="zh-CN" altLang="en-US" sz="1400" b="0" dirty="0">
                <a:latin typeface="Arial" panose="020B0604020202020204"/>
                <a:ea typeface="微软雅黑" panose="020B0503020204020204" charset="-122"/>
                <a:sym typeface="Arial" panose="020B0604020202020204"/>
              </a:rPr>
              <a:t>千克</a:t>
            </a:r>
            <a:r>
              <a:rPr lang="en-US" altLang="zh-CN" sz="1400" b="0" dirty="0">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相当于节约矿石</a:t>
            </a:r>
            <a:r>
              <a:rPr lang="en-US" altLang="zh-CN" sz="1400" b="0" dirty="0">
                <a:latin typeface="Arial" panose="020B0604020202020204"/>
                <a:ea typeface="微软雅黑" panose="020B0503020204020204" charset="-122"/>
                <a:sym typeface="Arial" panose="020B0604020202020204"/>
              </a:rPr>
              <a:t>3</a:t>
            </a:r>
            <a:r>
              <a:rPr lang="zh-CN" altLang="en-US" sz="1400" b="0" dirty="0">
                <a:latin typeface="Arial" panose="020B0604020202020204"/>
                <a:ea typeface="微软雅黑" panose="020B0503020204020204" charset="-122"/>
                <a:sym typeface="Arial" panose="020B0604020202020204"/>
              </a:rPr>
              <a:t>吨</a:t>
            </a:r>
            <a:r>
              <a:rPr lang="en-US" altLang="zh-CN" sz="1400" b="0" dirty="0">
                <a:latin typeface="Arial" panose="020B0604020202020204"/>
                <a:ea typeface="微软雅黑" panose="020B0503020204020204" charset="-122"/>
                <a:sym typeface="Arial" panose="020B0604020202020204"/>
              </a:rPr>
              <a:t>)</a:t>
            </a:r>
          </a:p>
          <a:p>
            <a:endParaRPr lang="en-US" altLang="zh-CN" sz="1100" dirty="0">
              <a:solidFill>
                <a:srgbClr val="92D05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吨废玻璃</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可生产</a:t>
            </a:r>
            <a:r>
              <a:rPr lang="en-US" altLang="zh-CN" sz="1400" b="0" dirty="0">
                <a:latin typeface="Arial" panose="020B0604020202020204"/>
                <a:ea typeface="微软雅黑" panose="020B0503020204020204" charset="-122"/>
                <a:sym typeface="Arial" panose="020B0604020202020204"/>
              </a:rPr>
              <a:t>1</a:t>
            </a:r>
            <a:r>
              <a:rPr lang="zh-CN" altLang="en-US" sz="1400" b="0" dirty="0">
                <a:latin typeface="Arial" panose="020B0604020202020204"/>
                <a:ea typeface="微软雅黑" panose="020B0503020204020204" charset="-122"/>
                <a:sym typeface="Arial" panose="020B0604020202020204"/>
              </a:rPr>
              <a:t>块篮球场面积的平板玻璃 </a:t>
            </a:r>
          </a:p>
          <a:p>
            <a:r>
              <a:rPr lang="zh-CN" altLang="en-US" sz="1600" dirty="0">
                <a:solidFill>
                  <a:srgbClr val="2CAB0E"/>
                </a:solidFill>
                <a:latin typeface="Arial" panose="020B0604020202020204"/>
                <a:ea typeface="微软雅黑" panose="020B0503020204020204" charset="-122"/>
                <a:sym typeface="Arial" panose="020B0604020202020204"/>
              </a:rPr>
              <a:t>           </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可生产</a:t>
            </a:r>
            <a:r>
              <a:rPr lang="en-US" altLang="zh-CN" sz="1400" b="0" dirty="0">
                <a:latin typeface="Arial" panose="020B0604020202020204"/>
                <a:ea typeface="微软雅黑" panose="020B0503020204020204" charset="-122"/>
                <a:sym typeface="Arial" panose="020B0604020202020204"/>
              </a:rPr>
              <a:t>2</a:t>
            </a:r>
            <a:r>
              <a:rPr lang="zh-CN" altLang="en-US" sz="1400" b="0" dirty="0">
                <a:latin typeface="Arial" panose="020B0604020202020204"/>
                <a:ea typeface="微软雅黑" panose="020B0503020204020204" charset="-122"/>
                <a:sym typeface="Arial" panose="020B0604020202020204"/>
              </a:rPr>
              <a:t>万只</a:t>
            </a:r>
            <a:r>
              <a:rPr lang="en-US" altLang="zh-CN" sz="1400" b="0" dirty="0">
                <a:latin typeface="Arial" panose="020B0604020202020204"/>
                <a:ea typeface="微软雅黑" panose="020B0503020204020204" charset="-122"/>
                <a:sym typeface="Arial" panose="020B0604020202020204"/>
              </a:rPr>
              <a:t>500</a:t>
            </a:r>
            <a:r>
              <a:rPr lang="zh-CN" altLang="en-US" sz="1400" b="0" dirty="0">
                <a:latin typeface="Arial" panose="020B0604020202020204"/>
                <a:ea typeface="微软雅黑" panose="020B0503020204020204" charset="-122"/>
                <a:sym typeface="Arial" panose="020B0604020202020204"/>
              </a:rPr>
              <a:t>克的瓶子</a:t>
            </a:r>
          </a:p>
          <a:p>
            <a:endParaRPr lang="zh-CN" altLang="en-US" sz="1600" dirty="0">
              <a:solidFill>
                <a:srgbClr val="92D05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100</a:t>
            </a:r>
            <a:r>
              <a:rPr lang="zh-CN" altLang="en-US" sz="1600" dirty="0">
                <a:solidFill>
                  <a:srgbClr val="2CAB0E"/>
                </a:solidFill>
                <a:latin typeface="Arial" panose="020B0604020202020204"/>
                <a:ea typeface="微软雅黑" panose="020B0503020204020204" charset="-122"/>
                <a:sym typeface="Arial" panose="020B0604020202020204"/>
              </a:rPr>
              <a:t>万吨废弃食物</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可节约</a:t>
            </a:r>
            <a:r>
              <a:rPr lang="en-US" altLang="zh-CN" sz="1400" b="0" dirty="0">
                <a:latin typeface="Arial" panose="020B0604020202020204"/>
                <a:ea typeface="微软雅黑" panose="020B0503020204020204" charset="-122"/>
                <a:sym typeface="Arial" panose="020B0604020202020204"/>
              </a:rPr>
              <a:t>36</a:t>
            </a:r>
            <a:r>
              <a:rPr lang="zh-CN" altLang="en-US" sz="1400" b="0" dirty="0">
                <a:latin typeface="Arial" panose="020B0604020202020204"/>
                <a:ea typeface="微软雅黑" panose="020B0503020204020204" charset="-122"/>
                <a:sym typeface="Arial" panose="020B0604020202020204"/>
              </a:rPr>
              <a:t>万吨饲料用谷物</a:t>
            </a:r>
          </a:p>
          <a:p>
            <a:r>
              <a:rPr lang="zh-CN" altLang="en-US" sz="1600" dirty="0">
                <a:solidFill>
                  <a:srgbClr val="2CAB0E"/>
                </a:solidFill>
                <a:latin typeface="Arial" panose="020B0604020202020204"/>
                <a:ea typeface="微软雅黑" panose="020B0503020204020204" charset="-122"/>
                <a:sym typeface="Arial" panose="020B0604020202020204"/>
              </a:rPr>
              <a:t>                   </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可产生</a:t>
            </a:r>
            <a:r>
              <a:rPr lang="en-US" altLang="zh-CN" sz="1400" b="0" dirty="0">
                <a:latin typeface="Arial" panose="020B0604020202020204"/>
                <a:ea typeface="微软雅黑" panose="020B0503020204020204" charset="-122"/>
                <a:sym typeface="Arial" panose="020B0604020202020204"/>
              </a:rPr>
              <a:t>45000</a:t>
            </a:r>
            <a:r>
              <a:rPr lang="zh-CN" altLang="en-US" sz="1400" b="0" dirty="0">
                <a:latin typeface="Arial" panose="020B0604020202020204"/>
                <a:ea typeface="微软雅黑" panose="020B0503020204020204" charset="-122"/>
                <a:sym typeface="Arial" panose="020B0604020202020204"/>
              </a:rPr>
              <a:t>吨以上的猪肉</a:t>
            </a:r>
          </a:p>
          <a:p>
            <a:endParaRPr lang="zh-CN" altLang="en-US" sz="1600" dirty="0">
              <a:solidFill>
                <a:srgbClr val="92D05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吨回收的易拉罐</a:t>
            </a:r>
            <a:r>
              <a:rPr lang="en-US" altLang="zh-CN" sz="1600" dirty="0">
                <a:solidFill>
                  <a:srgbClr val="2CAB0E"/>
                </a:solidFill>
                <a:latin typeface="Arial" panose="020B0604020202020204"/>
                <a:ea typeface="微软雅黑" panose="020B0503020204020204" charset="-122"/>
                <a:sym typeface="Arial" panose="020B0604020202020204"/>
              </a:rPr>
              <a:t>=</a:t>
            </a:r>
            <a:r>
              <a:rPr lang="en-US" altLang="zh-CN" sz="1400" b="0" dirty="0">
                <a:latin typeface="Arial" panose="020B0604020202020204"/>
                <a:ea typeface="微软雅黑" panose="020B0503020204020204" charset="-122"/>
                <a:sym typeface="Arial" panose="020B0604020202020204"/>
              </a:rPr>
              <a:t>1</a:t>
            </a:r>
            <a:r>
              <a:rPr lang="zh-CN" altLang="en-US" sz="1400" b="0" dirty="0">
                <a:latin typeface="Arial" panose="020B0604020202020204"/>
                <a:ea typeface="微软雅黑" panose="020B0503020204020204" charset="-122"/>
                <a:sym typeface="Arial" panose="020B0604020202020204"/>
              </a:rPr>
              <a:t>吨很好的铝块，可少采</a:t>
            </a:r>
            <a:r>
              <a:rPr lang="en-US" altLang="zh-CN" sz="1400" b="0" dirty="0">
                <a:latin typeface="Arial" panose="020B0604020202020204"/>
                <a:ea typeface="微软雅黑" panose="020B0503020204020204" charset="-122"/>
                <a:sym typeface="Arial" panose="020B0604020202020204"/>
              </a:rPr>
              <a:t>20</a:t>
            </a:r>
            <a:r>
              <a:rPr lang="zh-CN" altLang="en-US" sz="1400" b="0" dirty="0">
                <a:latin typeface="Arial" panose="020B0604020202020204"/>
                <a:ea typeface="微软雅黑" panose="020B0503020204020204" charset="-122"/>
                <a:sym typeface="Arial" panose="020B0604020202020204"/>
              </a:rPr>
              <a:t>吨铝矿 </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50888" y="415751"/>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重新认识垃圾</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5" name="Rectangle 2"/>
          <p:cNvSpPr txBox="1">
            <a:spLocks noChangeArrowheads="1"/>
          </p:cNvSpPr>
          <p:nvPr/>
        </p:nvSpPr>
        <p:spPr>
          <a:xfrm>
            <a:off x="580712" y="1361001"/>
            <a:ext cx="6930431" cy="29297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1400" dirty="0">
                <a:latin typeface="Arial" panose="020B0604020202020204"/>
                <a:ea typeface="微软雅黑" panose="020B0503020204020204" charset="-122"/>
                <a:sym typeface="Arial" panose="020B0604020202020204"/>
              </a:rPr>
              <a:t>      剩饭生菜，蛋壳果皮，菜帮菜叶一类的厨房垃圾 。这些看似无奇的废物可以作什么呢，原来它们却可以用来制造很好的有机肥料。可以将垃圾烘干，粉碎，制成高效的有机肥料。居民可以用它种花养草。 </a:t>
            </a:r>
          </a:p>
          <a:p>
            <a:pPr algn="l">
              <a:lnSpc>
                <a:spcPct val="150000"/>
              </a:lnSpc>
            </a:pPr>
            <a:r>
              <a:rPr lang="zh-CN" altLang="en-US" sz="1400" dirty="0">
                <a:latin typeface="Arial" panose="020B0604020202020204"/>
                <a:ea typeface="微软雅黑" panose="020B0503020204020204" charset="-122"/>
                <a:sym typeface="Arial" panose="020B0604020202020204"/>
              </a:rPr>
              <a:t>     用他们施种出的蔬菜，比起化肥食品来，既安全又健康。如果他们都能变成有机肥，既省下用做填埋场的土地，又节约运送他们的车辆和能源，还防止他们滋生蚊蝇和细菌。 </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什么是垃圾分类</a:t>
            </a:r>
            <a:r>
              <a:rPr lang="en-US" altLang="zh-CN" sz="2000" b="1" dirty="0">
                <a:solidFill>
                  <a:srgbClr val="2CAB0E"/>
                </a:solidFill>
                <a:latin typeface="Arial" panose="020B0604020202020204"/>
                <a:ea typeface="微软雅黑" panose="020B0503020204020204" charset="-122"/>
                <a:sym typeface="Arial" panose="020B0604020202020204"/>
              </a:rPr>
              <a:t>?</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10" name="Rectangle 3"/>
          <p:cNvSpPr txBox="1">
            <a:spLocks noChangeArrowheads="1"/>
          </p:cNvSpPr>
          <p:nvPr/>
        </p:nvSpPr>
        <p:spPr>
          <a:xfrm>
            <a:off x="783904" y="1810481"/>
            <a:ext cx="7943198" cy="21974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00000"/>
              </a:lnSpc>
            </a:pPr>
            <a:r>
              <a:rPr lang="zh-CN" altLang="en-US" sz="1200" dirty="0">
                <a:latin typeface="Arial" panose="020B0604020202020204"/>
                <a:ea typeface="微软雅黑" panose="020B0503020204020204" charset="-122"/>
                <a:sym typeface="Arial" panose="020B0604020202020204"/>
              </a:rPr>
              <a:t>在生活垃圾分类减量试点居住区域，按日产日清可分厨余果皮（湿垃圾）、其它垃圾（干垃圾）；</a:t>
            </a:r>
          </a:p>
          <a:p>
            <a:pPr algn="l">
              <a:lnSpc>
                <a:spcPct val="200000"/>
              </a:lnSpc>
            </a:pPr>
            <a:r>
              <a:rPr lang="zh-CN" altLang="en-US" sz="1200" dirty="0">
                <a:latin typeface="Arial" panose="020B0604020202020204"/>
                <a:ea typeface="微软雅黑" panose="020B0503020204020204" charset="-122"/>
                <a:sym typeface="Arial" panose="020B0604020202020204"/>
              </a:rPr>
              <a:t>按专项收运可分有害垃圾、玻璃、废旧衣物等；</a:t>
            </a:r>
          </a:p>
          <a:p>
            <a:pPr algn="l">
              <a:lnSpc>
                <a:spcPct val="200000"/>
              </a:lnSpc>
            </a:pPr>
            <a:r>
              <a:rPr lang="zh-CN" altLang="en-US" sz="1200" dirty="0">
                <a:latin typeface="Arial" panose="020B0604020202020204"/>
                <a:ea typeface="微软雅黑" panose="020B0503020204020204" charset="-122"/>
                <a:sym typeface="Arial" panose="020B0604020202020204"/>
              </a:rPr>
              <a:t>纳入废品回收的为各类可回收物。</a:t>
            </a: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什么是垃圾分类</a:t>
            </a:r>
            <a:r>
              <a:rPr lang="en-US" altLang="zh-CN" sz="2000" b="1" dirty="0">
                <a:solidFill>
                  <a:srgbClr val="2CAB0E"/>
                </a:solidFill>
                <a:latin typeface="Arial" panose="020B0604020202020204"/>
                <a:ea typeface="微软雅黑" panose="020B0503020204020204" charset="-122"/>
                <a:sym typeface="Arial" panose="020B0604020202020204"/>
              </a:rPr>
              <a:t>?</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2"/>
          <p:cNvSpPr txBox="1">
            <a:spLocks noChangeArrowheads="1"/>
          </p:cNvSpPr>
          <p:nvPr/>
        </p:nvSpPr>
        <p:spPr>
          <a:xfrm>
            <a:off x="-39686" y="1628595"/>
            <a:ext cx="8240062" cy="1115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35000"/>
              </a:lnSpc>
            </a:pPr>
            <a:r>
              <a:rPr lang="zh-CN" altLang="en-US" sz="1600" b="1" dirty="0">
                <a:latin typeface="Arial" panose="020B0604020202020204"/>
                <a:ea typeface="微软雅黑" panose="020B0503020204020204" charset="-122"/>
                <a:sym typeface="Arial" panose="020B0604020202020204"/>
              </a:rPr>
              <a:t>垃圾分类，就是对垃圾进行</a:t>
            </a:r>
            <a:r>
              <a:rPr lang="zh-CN" altLang="en-US" sz="1600" b="1" dirty="0">
                <a:solidFill>
                  <a:srgbClr val="FFC000"/>
                </a:solidFill>
                <a:latin typeface="Arial" panose="020B0604020202020204"/>
                <a:ea typeface="微软雅黑" panose="020B0503020204020204" charset="-122"/>
                <a:sym typeface="Arial" panose="020B0604020202020204"/>
              </a:rPr>
              <a:t>分类投放</a:t>
            </a:r>
            <a:r>
              <a:rPr lang="zh-CN" altLang="en-US" sz="1600" dirty="0">
                <a:solidFill>
                  <a:srgbClr val="FFC000"/>
                </a:solidFill>
                <a:latin typeface="Arial" panose="020B0604020202020204"/>
                <a:ea typeface="微软雅黑" panose="020B0503020204020204" charset="-122"/>
                <a:sym typeface="Arial" panose="020B0604020202020204"/>
              </a:rPr>
              <a:t>，</a:t>
            </a:r>
            <a:r>
              <a:rPr lang="zh-CN" altLang="en-US" sz="1600" b="1" dirty="0">
                <a:latin typeface="Arial" panose="020B0604020202020204"/>
                <a:ea typeface="微软雅黑" panose="020B0503020204020204" charset="-122"/>
                <a:sym typeface="Arial" panose="020B0604020202020204"/>
              </a:rPr>
              <a:t>实现垃圾的</a:t>
            </a:r>
            <a:r>
              <a:rPr lang="zh-CN" altLang="en-US" sz="1600" b="1" dirty="0">
                <a:solidFill>
                  <a:srgbClr val="FFC000"/>
                </a:solidFill>
                <a:latin typeface="Arial" panose="020B0604020202020204"/>
                <a:ea typeface="微软雅黑" panose="020B0503020204020204" charset="-122"/>
                <a:sym typeface="Arial" panose="020B0604020202020204"/>
              </a:rPr>
              <a:t>资源化处理。</a:t>
            </a:r>
          </a:p>
        </p:txBody>
      </p:sp>
      <p:pic>
        <p:nvPicPr>
          <p:cNvPr id="7" name="Picture 6" descr="01300000242726126024462569061_s"/>
          <p:cNvPicPr>
            <a:picLocks noChangeAspect="1" noChangeArrowheads="1"/>
          </p:cNvPicPr>
          <p:nvPr/>
        </p:nvPicPr>
        <p:blipFill>
          <a:blip r:embed="rId4">
            <a:extLst>
              <a:ext uri="{28A0092B-C50C-407E-A947-70E740481C1C}">
                <a14:useLocalDpi xmlns:a14="http://schemas.microsoft.com/office/drawing/2010/main" val="0"/>
              </a:ext>
            </a:extLst>
          </a:blip>
          <a:srcRect r="45320" b="67165"/>
          <a:stretch>
            <a:fillRect/>
          </a:stretch>
        </p:blipFill>
        <p:spPr bwMode="auto">
          <a:xfrm>
            <a:off x="1227841" y="2473093"/>
            <a:ext cx="1493747" cy="82675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Picture 7" descr="01300000242726126024462569061_s"/>
          <p:cNvPicPr>
            <a:picLocks noChangeAspect="1" noChangeArrowheads="1"/>
          </p:cNvPicPr>
          <p:nvPr/>
        </p:nvPicPr>
        <p:blipFill>
          <a:blip r:embed="rId4">
            <a:extLst>
              <a:ext uri="{28A0092B-C50C-407E-A947-70E740481C1C}">
                <a14:useLocalDpi xmlns:a14="http://schemas.microsoft.com/office/drawing/2010/main" val="0"/>
              </a:ext>
            </a:extLst>
          </a:blip>
          <a:srcRect t="31024" r="45320" b="29684"/>
          <a:stretch>
            <a:fillRect/>
          </a:stretch>
        </p:blipFill>
        <p:spPr bwMode="auto">
          <a:xfrm>
            <a:off x="3561970" y="2473093"/>
            <a:ext cx="1396583" cy="81749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9" name="Picture 5" descr="01300000242726126024462569061_s"/>
          <p:cNvPicPr>
            <a:picLocks noChangeAspect="1" noChangeArrowheads="1"/>
          </p:cNvPicPr>
          <p:nvPr/>
        </p:nvPicPr>
        <p:blipFill>
          <a:blip r:embed="rId4">
            <a:extLst>
              <a:ext uri="{28A0092B-C50C-407E-A947-70E740481C1C}">
                <a14:useLocalDpi xmlns:a14="http://schemas.microsoft.com/office/drawing/2010/main" val="0"/>
              </a:ext>
            </a:extLst>
          </a:blip>
          <a:srcRect t="68544" r="45320"/>
          <a:stretch>
            <a:fillRect/>
          </a:stretch>
        </p:blipFill>
        <p:spPr bwMode="auto">
          <a:xfrm>
            <a:off x="5581687" y="2473093"/>
            <a:ext cx="1466922" cy="79706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什么是垃圾分类</a:t>
            </a:r>
            <a:r>
              <a:rPr lang="en-US" altLang="zh-CN" sz="2000" b="1" dirty="0">
                <a:solidFill>
                  <a:srgbClr val="2CAB0E"/>
                </a:solidFill>
                <a:latin typeface="Arial" panose="020B0604020202020204"/>
                <a:ea typeface="微软雅黑" panose="020B0503020204020204" charset="-122"/>
                <a:sym typeface="Arial" panose="020B0604020202020204"/>
              </a:rPr>
              <a:t>?</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2"/>
          <p:cNvSpPr txBox="1">
            <a:spLocks noChangeArrowheads="1"/>
          </p:cNvSpPr>
          <p:nvPr/>
        </p:nvSpPr>
        <p:spPr>
          <a:xfrm>
            <a:off x="545905" y="1804698"/>
            <a:ext cx="6856379" cy="1115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2CAB0E"/>
              </a:buClr>
              <a:buSzPct val="102000"/>
              <a:buFont typeface="+mj-lt"/>
              <a:buAutoNum type="alphaLcParenR"/>
            </a:pPr>
            <a:r>
              <a:rPr lang="zh-CN" altLang="en-US" sz="1200" dirty="0">
                <a:latin typeface="Arial" panose="020B0604020202020204"/>
                <a:ea typeface="微软雅黑" panose="020B0503020204020204" charset="-122"/>
                <a:sym typeface="Arial" panose="020B0604020202020204"/>
              </a:rPr>
              <a:t>垃圾分类后被送到工厂而不是填埋场，既可以减少占地，降低垃圾处理成本，又避免了填埋或焚烧所产生的环境污染，还可以变废为宝；</a:t>
            </a:r>
          </a:p>
          <a:p>
            <a:pPr marL="342900" indent="-342900" algn="l">
              <a:buClr>
                <a:srgbClr val="2CAB0E"/>
              </a:buClr>
              <a:buSzPct val="102000"/>
              <a:buFont typeface="+mj-lt"/>
              <a:buAutoNum type="alphaLcParenR"/>
            </a:pPr>
            <a:endParaRPr lang="zh-CN" altLang="en-US" sz="1200" dirty="0">
              <a:latin typeface="Arial" panose="020B0604020202020204"/>
              <a:ea typeface="微软雅黑" panose="020B0503020204020204" charset="-122"/>
              <a:sym typeface="Arial" panose="020B0604020202020204"/>
            </a:endParaRPr>
          </a:p>
          <a:p>
            <a:pPr marL="342900" indent="-342900" algn="l">
              <a:buClr>
                <a:srgbClr val="2CAB0E"/>
              </a:buClr>
              <a:buSzPct val="102000"/>
              <a:buFont typeface="+mj-lt"/>
              <a:buAutoNum type="alphaLcParenR"/>
            </a:pPr>
            <a:r>
              <a:rPr lang="zh-CN" altLang="en-US" sz="1200" dirty="0">
                <a:latin typeface="Arial" panose="020B0604020202020204"/>
                <a:ea typeface="微软雅黑" panose="020B0503020204020204" charset="-122"/>
                <a:sym typeface="Arial" panose="020B0604020202020204"/>
              </a:rPr>
              <a:t>垃圾分类收集是垃圾资源化利用的前提和基础，是发展循环经济的突破口，具有社会、经济、生态三方面的效益。</a:t>
            </a:r>
          </a:p>
          <a:p>
            <a:pPr marL="342900" indent="-342900" algn="l">
              <a:buClr>
                <a:srgbClr val="2CAB0E"/>
              </a:buClr>
              <a:buSzPct val="102000"/>
              <a:buFont typeface="+mj-lt"/>
              <a:buAutoNum type="alphaLcParenR"/>
            </a:pPr>
            <a:endParaRPr lang="zh-CN" altLang="en-US" sz="1200" dirty="0">
              <a:latin typeface="Arial" panose="020B0604020202020204"/>
              <a:ea typeface="微软雅黑" panose="020B0503020204020204" charset="-122"/>
              <a:sym typeface="Arial" panose="020B0604020202020204"/>
            </a:endParaRPr>
          </a:p>
          <a:p>
            <a:pPr marL="342900" indent="-342900" algn="l">
              <a:buClr>
                <a:srgbClr val="2CAB0E"/>
              </a:buClr>
              <a:buSzPct val="102000"/>
              <a:buFont typeface="+mj-lt"/>
              <a:buAutoNum type="alphaLcParenR"/>
            </a:pPr>
            <a:r>
              <a:rPr lang="zh-CN" altLang="en-US" sz="1200" dirty="0">
                <a:latin typeface="Arial" panose="020B0604020202020204"/>
                <a:ea typeface="微软雅黑" panose="020B0503020204020204" charset="-122"/>
                <a:sym typeface="Arial" panose="020B0604020202020204"/>
              </a:rPr>
              <a:t>一方面加快无害化处置设施建设，提高无害化处置能力；另一方面努力从源头减少垃圾的产生；通过推行垃圾分类，促进资源循环利用，实现垃圾低碳化、减量化、资源化、无害化。</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生活垃圾的分类标色</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7" name="圆角矩形 6"/>
          <p:cNvSpPr/>
          <p:nvPr/>
        </p:nvSpPr>
        <p:spPr>
          <a:xfrm>
            <a:off x="411969" y="1303284"/>
            <a:ext cx="975269" cy="831250"/>
          </a:xfrm>
          <a:prstGeom prst="roundRect">
            <a:avLst/>
          </a:prstGeom>
          <a:solidFill>
            <a:srgbClr val="634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8" name="Rectangle 12"/>
          <p:cNvSpPr>
            <a:spLocks noChangeArrowheads="1"/>
          </p:cNvSpPr>
          <p:nvPr/>
        </p:nvSpPr>
        <p:spPr bwMode="auto">
          <a:xfrm>
            <a:off x="441570" y="2321517"/>
            <a:ext cx="1439863"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厨余果皮</a:t>
            </a:r>
          </a:p>
        </p:txBody>
      </p:sp>
      <p:sp>
        <p:nvSpPr>
          <p:cNvPr id="9" name="Rectangle 13"/>
          <p:cNvSpPr>
            <a:spLocks noChangeArrowheads="1"/>
          </p:cNvSpPr>
          <p:nvPr/>
        </p:nvSpPr>
        <p:spPr bwMode="auto">
          <a:xfrm>
            <a:off x="1701199" y="2307649"/>
            <a:ext cx="1002495"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其它垃圾</a:t>
            </a:r>
          </a:p>
        </p:txBody>
      </p:sp>
      <p:sp>
        <p:nvSpPr>
          <p:cNvPr id="10" name="Rectangle 14"/>
          <p:cNvSpPr>
            <a:spLocks noChangeArrowheads="1"/>
          </p:cNvSpPr>
          <p:nvPr/>
        </p:nvSpPr>
        <p:spPr bwMode="auto">
          <a:xfrm>
            <a:off x="3071513" y="2285937"/>
            <a:ext cx="1266825"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有害垃圾 </a:t>
            </a:r>
          </a:p>
          <a:p>
            <a:pPr latinLnBrk="0"/>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12" name="Rectangle 15"/>
          <p:cNvSpPr>
            <a:spLocks noChangeArrowheads="1"/>
          </p:cNvSpPr>
          <p:nvPr/>
        </p:nvSpPr>
        <p:spPr bwMode="auto">
          <a:xfrm>
            <a:off x="4591140" y="2313304"/>
            <a:ext cx="653041"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玻璃 </a:t>
            </a:r>
          </a:p>
          <a:p>
            <a:pPr latinLnBrk="0"/>
            <a:endParaRPr lang="zh-CN" altLang="en-US" sz="1600" dirty="0">
              <a:solidFill>
                <a:srgbClr val="FFC000"/>
              </a:solidFill>
              <a:latin typeface="Arial" panose="020B0604020202020204"/>
              <a:ea typeface="微软雅黑" panose="020B0503020204020204" charset="-122"/>
              <a:sym typeface="Arial" panose="020B0604020202020204"/>
            </a:endParaRPr>
          </a:p>
        </p:txBody>
      </p:sp>
      <p:sp>
        <p:nvSpPr>
          <p:cNvPr id="13" name="圆角矩形 12"/>
          <p:cNvSpPr/>
          <p:nvPr/>
        </p:nvSpPr>
        <p:spPr>
          <a:xfrm>
            <a:off x="1751371" y="1318388"/>
            <a:ext cx="975269" cy="8312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4" name="圆角矩形 13"/>
          <p:cNvSpPr/>
          <p:nvPr/>
        </p:nvSpPr>
        <p:spPr>
          <a:xfrm>
            <a:off x="3019348" y="1332123"/>
            <a:ext cx="975269" cy="83125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5" name="圆角矩形 14"/>
          <p:cNvSpPr/>
          <p:nvPr/>
        </p:nvSpPr>
        <p:spPr>
          <a:xfrm>
            <a:off x="4363065" y="1332123"/>
            <a:ext cx="975269" cy="83125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6" name="圆角矩形 15"/>
          <p:cNvSpPr/>
          <p:nvPr/>
        </p:nvSpPr>
        <p:spPr>
          <a:xfrm>
            <a:off x="5705706" y="1318032"/>
            <a:ext cx="975269" cy="83125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a:ea typeface="微软雅黑" panose="020B0503020204020204" charset="-122"/>
              <a:sym typeface="Arial" panose="020B0604020202020204"/>
            </a:endParaRPr>
          </a:p>
        </p:txBody>
      </p:sp>
      <p:sp>
        <p:nvSpPr>
          <p:cNvPr id="17" name="Rectangle 16"/>
          <p:cNvSpPr>
            <a:spLocks noChangeArrowheads="1"/>
          </p:cNvSpPr>
          <p:nvPr/>
        </p:nvSpPr>
        <p:spPr bwMode="auto">
          <a:xfrm>
            <a:off x="5717173" y="2290324"/>
            <a:ext cx="1063409"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sz="1600" dirty="0">
                <a:solidFill>
                  <a:srgbClr val="FFC000"/>
                </a:solidFill>
                <a:latin typeface="Arial" panose="020B0604020202020204"/>
                <a:ea typeface="微软雅黑" panose="020B0503020204020204" charset="-122"/>
                <a:sym typeface="Arial" panose="020B0604020202020204"/>
              </a:rPr>
              <a:t>可回收物 </a:t>
            </a:r>
          </a:p>
        </p:txBody>
      </p:sp>
      <p:sp>
        <p:nvSpPr>
          <p:cNvPr id="18" name="Rectangle 18"/>
          <p:cNvSpPr>
            <a:spLocks noChangeArrowheads="1"/>
          </p:cNvSpPr>
          <p:nvPr/>
        </p:nvSpPr>
        <p:spPr bwMode="auto">
          <a:xfrm>
            <a:off x="571660" y="1468913"/>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棕色 </a:t>
            </a:r>
          </a:p>
        </p:txBody>
      </p:sp>
      <p:sp>
        <p:nvSpPr>
          <p:cNvPr id="20" name="Rectangle 19"/>
          <p:cNvSpPr>
            <a:spLocks noChangeArrowheads="1"/>
          </p:cNvSpPr>
          <p:nvPr/>
        </p:nvSpPr>
        <p:spPr bwMode="auto">
          <a:xfrm>
            <a:off x="1881433" y="1484920"/>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黑色 </a:t>
            </a:r>
          </a:p>
        </p:txBody>
      </p:sp>
      <p:sp>
        <p:nvSpPr>
          <p:cNvPr id="21" name="Rectangle 20"/>
          <p:cNvSpPr>
            <a:spLocks noChangeArrowheads="1"/>
          </p:cNvSpPr>
          <p:nvPr/>
        </p:nvSpPr>
        <p:spPr bwMode="auto">
          <a:xfrm>
            <a:off x="3160594" y="1518513"/>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红色 </a:t>
            </a:r>
          </a:p>
        </p:txBody>
      </p:sp>
      <p:sp>
        <p:nvSpPr>
          <p:cNvPr id="22" name="Rectangle 21"/>
          <p:cNvSpPr>
            <a:spLocks noChangeArrowheads="1"/>
          </p:cNvSpPr>
          <p:nvPr/>
        </p:nvSpPr>
        <p:spPr bwMode="auto">
          <a:xfrm>
            <a:off x="4503015" y="1526604"/>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绿色 </a:t>
            </a:r>
          </a:p>
        </p:txBody>
      </p:sp>
      <p:sp>
        <p:nvSpPr>
          <p:cNvPr id="23" name="Rectangle 22"/>
          <p:cNvSpPr>
            <a:spLocks noChangeArrowheads="1"/>
          </p:cNvSpPr>
          <p:nvPr/>
        </p:nvSpPr>
        <p:spPr bwMode="auto">
          <a:xfrm>
            <a:off x="5853207" y="1529686"/>
            <a:ext cx="771663"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zh-CN" altLang="en-US" dirty="0">
                <a:solidFill>
                  <a:schemeClr val="bg1"/>
                </a:solidFill>
                <a:latin typeface="Arial" panose="020B0604020202020204"/>
                <a:ea typeface="微软雅黑" panose="020B0503020204020204" charset="-122"/>
                <a:sym typeface="Arial" panose="020B0604020202020204"/>
              </a:rPr>
              <a:t>蓝色 </a:t>
            </a:r>
          </a:p>
        </p:txBody>
      </p:sp>
      <p:pic>
        <p:nvPicPr>
          <p:cNvPr id="24" name="Picture 23" descr="照片 2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348" y="1310675"/>
            <a:ext cx="962742" cy="8526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5" name="Text Box 24"/>
          <p:cNvSpPr txBox="1">
            <a:spLocks noChangeArrowheads="1"/>
          </p:cNvSpPr>
          <p:nvPr/>
        </p:nvSpPr>
        <p:spPr bwMode="auto">
          <a:xfrm>
            <a:off x="7008595" y="2313304"/>
            <a:ext cx="1002495"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eaLnBrk="1" hangingPunct="1"/>
            <a:r>
              <a:rPr lang="zh-CN" altLang="en-US" sz="1600" dirty="0">
                <a:solidFill>
                  <a:srgbClr val="FFC000"/>
                </a:solidFill>
                <a:latin typeface="Arial" panose="020B0604020202020204"/>
                <a:ea typeface="微软雅黑" panose="020B0503020204020204" charset="-122"/>
                <a:sym typeface="Arial" panose="020B0604020202020204"/>
              </a:rPr>
              <a:t>废旧衣服</a:t>
            </a:r>
          </a:p>
        </p:txBody>
      </p:sp>
      <p:pic>
        <p:nvPicPr>
          <p:cNvPr id="26" name="Picture 4" descr="厨余果皮（湿垃圾）"/>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78"/>
          <a:stretch>
            <a:fillRect/>
          </a:stretch>
        </p:blipFill>
        <p:spPr bwMode="auto">
          <a:xfrm>
            <a:off x="534275" y="2807841"/>
            <a:ext cx="895334" cy="1085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7" name="Picture 4" descr="有害垃圾 拷贝"/>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751"/>
          <a:stretch>
            <a:fillRect/>
          </a:stretch>
        </p:blipFill>
        <p:spPr bwMode="auto">
          <a:xfrm>
            <a:off x="3093562" y="2768581"/>
            <a:ext cx="925411" cy="111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8" name="Picture 4" descr="玻璃 拷贝"/>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58"/>
          <a:stretch>
            <a:fillRect/>
          </a:stretch>
        </p:blipFill>
        <p:spPr bwMode="auto">
          <a:xfrm>
            <a:off x="4443161" y="2768581"/>
            <a:ext cx="940985" cy="111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4" descr="可回收物 拷贝"/>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250"/>
          <a:stretch>
            <a:fillRect/>
          </a:stretch>
        </p:blipFill>
        <p:spPr bwMode="auto">
          <a:xfrm>
            <a:off x="5799494" y="2777297"/>
            <a:ext cx="973074" cy="109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0" name="Picture 4" descr="其它垃圾（用于居住区）"/>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81"/>
          <a:stretch>
            <a:fillRect/>
          </a:stretch>
        </p:blipFill>
        <p:spPr bwMode="auto">
          <a:xfrm>
            <a:off x="1797494" y="2777297"/>
            <a:ext cx="955290" cy="1113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1" name="Picture 4" descr="废旧衣物"/>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738"/>
          <a:stretch>
            <a:fillRect/>
          </a:stretch>
        </p:blipFill>
        <p:spPr bwMode="auto">
          <a:xfrm>
            <a:off x="7101711" y="2759834"/>
            <a:ext cx="829714" cy="1130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0-#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0-#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0-#ppt_w/2"/>
                                          </p:val>
                                        </p:tav>
                                        <p:tav tm="100000">
                                          <p:val>
                                            <p:strVal val="#ppt_x"/>
                                          </p:val>
                                        </p:tav>
                                      </p:tavLst>
                                    </p:anim>
                                    <p:anim calcmode="lin" valueType="num">
                                      <p:cBhvr additive="base">
                                        <p:cTn id="69" dur="500" fill="hold"/>
                                        <p:tgtEl>
                                          <p:spTgt spid="20"/>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0-#ppt_w/2"/>
                                          </p:val>
                                        </p:tav>
                                        <p:tav tm="100000">
                                          <p:val>
                                            <p:strVal val="#ppt_x"/>
                                          </p:val>
                                        </p:tav>
                                      </p:tavLst>
                                    </p:anim>
                                    <p:anim calcmode="lin" valueType="num">
                                      <p:cBhvr additive="base">
                                        <p:cTn id="77" dur="500" fill="hold"/>
                                        <p:tgtEl>
                                          <p:spTgt spid="22"/>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0-#ppt_w/2"/>
                                          </p:val>
                                        </p:tav>
                                        <p:tav tm="100000">
                                          <p:val>
                                            <p:strVal val="#ppt_x"/>
                                          </p:val>
                                        </p:tav>
                                      </p:tavLst>
                                    </p:anim>
                                    <p:anim calcmode="lin" valueType="num">
                                      <p:cBhvr additive="base">
                                        <p:cTn id="81" dur="500" fill="hold"/>
                                        <p:tgtEl>
                                          <p:spTgt spid="23"/>
                                        </p:tgtEl>
                                        <p:attrNameLst>
                                          <p:attrName>ppt_y</p:attrName>
                                        </p:attrNameLst>
                                      </p:cBhvr>
                                      <p:tavLst>
                                        <p:tav tm="0">
                                          <p:val>
                                            <p:strVal val="#ppt_y"/>
                                          </p:val>
                                        </p:tav>
                                        <p:tav tm="100000">
                                          <p:val>
                                            <p:strVal val="#ppt_y"/>
                                          </p:val>
                                        </p:tav>
                                      </p:tavLst>
                                    </p:anim>
                                  </p:childTnLst>
                                </p:cTn>
                              </p:par>
                              <p:par>
                                <p:cTn id="82" presetID="2" presetClass="entr" presetSubtype="8" fill="hold" nodeType="with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additive="base">
                                        <p:cTn id="84" dur="500" fill="hold"/>
                                        <p:tgtEl>
                                          <p:spTgt spid="24"/>
                                        </p:tgtEl>
                                        <p:attrNameLst>
                                          <p:attrName>ppt_x</p:attrName>
                                        </p:attrNameLst>
                                      </p:cBhvr>
                                      <p:tavLst>
                                        <p:tav tm="0">
                                          <p:val>
                                            <p:strVal val="0-#ppt_w/2"/>
                                          </p:val>
                                        </p:tav>
                                        <p:tav tm="100000">
                                          <p:val>
                                            <p:strVal val="#ppt_x"/>
                                          </p:val>
                                        </p:tav>
                                      </p:tavLst>
                                    </p:anim>
                                    <p:anim calcmode="lin" valueType="num">
                                      <p:cBhvr additive="base">
                                        <p:cTn id="85" dur="500" fill="hold"/>
                                        <p:tgtEl>
                                          <p:spTgt spid="24"/>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0-#ppt_w/2"/>
                                          </p:val>
                                        </p:tav>
                                        <p:tav tm="100000">
                                          <p:val>
                                            <p:strVal val="#ppt_x"/>
                                          </p:val>
                                        </p:tav>
                                      </p:tavLst>
                                    </p:anim>
                                    <p:anim calcmode="lin" valueType="num">
                                      <p:cBhvr additive="base">
                                        <p:cTn id="89" dur="500" fill="hold"/>
                                        <p:tgtEl>
                                          <p:spTgt spid="25"/>
                                        </p:tgtEl>
                                        <p:attrNameLst>
                                          <p:attrName>ppt_y</p:attrName>
                                        </p:attrNameLst>
                                      </p:cBhvr>
                                      <p:tavLst>
                                        <p:tav tm="0">
                                          <p:val>
                                            <p:strVal val="#ppt_y"/>
                                          </p:val>
                                        </p:tav>
                                        <p:tav tm="100000">
                                          <p:val>
                                            <p:strVal val="#ppt_y"/>
                                          </p:val>
                                        </p:tav>
                                      </p:tavLst>
                                    </p:anim>
                                  </p:childTnLst>
                                </p:cTn>
                              </p:par>
                              <p:par>
                                <p:cTn id="90" presetID="2" presetClass="entr" presetSubtype="8"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0-#ppt_w/2"/>
                                          </p:val>
                                        </p:tav>
                                        <p:tav tm="100000">
                                          <p:val>
                                            <p:strVal val="#ppt_x"/>
                                          </p:val>
                                        </p:tav>
                                      </p:tavLst>
                                    </p:anim>
                                    <p:anim calcmode="lin" valueType="num">
                                      <p:cBhvr additive="base">
                                        <p:cTn id="93" dur="500" fill="hold"/>
                                        <p:tgtEl>
                                          <p:spTgt spid="26"/>
                                        </p:tgtEl>
                                        <p:attrNameLst>
                                          <p:attrName>ppt_y</p:attrName>
                                        </p:attrNameLst>
                                      </p:cBhvr>
                                      <p:tavLst>
                                        <p:tav tm="0">
                                          <p:val>
                                            <p:strVal val="#ppt_y"/>
                                          </p:val>
                                        </p:tav>
                                        <p:tav tm="100000">
                                          <p:val>
                                            <p:strVal val="#ppt_y"/>
                                          </p:val>
                                        </p:tav>
                                      </p:tavLst>
                                    </p:anim>
                                  </p:childTnLst>
                                </p:cTn>
                              </p:par>
                              <p:par>
                                <p:cTn id="94" presetID="2" presetClass="entr" presetSubtype="8"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0-#ppt_w/2"/>
                                          </p:val>
                                        </p:tav>
                                        <p:tav tm="100000">
                                          <p:val>
                                            <p:strVal val="#ppt_x"/>
                                          </p:val>
                                        </p:tav>
                                      </p:tavLst>
                                    </p:anim>
                                    <p:anim calcmode="lin" valueType="num">
                                      <p:cBhvr additive="base">
                                        <p:cTn id="97" dur="500" fill="hold"/>
                                        <p:tgtEl>
                                          <p:spTgt spid="27"/>
                                        </p:tgtEl>
                                        <p:attrNameLst>
                                          <p:attrName>ppt_y</p:attrName>
                                        </p:attrNameLst>
                                      </p:cBhvr>
                                      <p:tavLst>
                                        <p:tav tm="0">
                                          <p:val>
                                            <p:strVal val="#ppt_y"/>
                                          </p:val>
                                        </p:tav>
                                        <p:tav tm="100000">
                                          <p:val>
                                            <p:strVal val="#ppt_y"/>
                                          </p:val>
                                        </p:tav>
                                      </p:tavLst>
                                    </p:anim>
                                  </p:childTnLst>
                                </p:cTn>
                              </p:par>
                              <p:par>
                                <p:cTn id="98" presetID="2" presetClass="entr" presetSubtype="8"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additive="base">
                                        <p:cTn id="100" dur="500" fill="hold"/>
                                        <p:tgtEl>
                                          <p:spTgt spid="28"/>
                                        </p:tgtEl>
                                        <p:attrNameLst>
                                          <p:attrName>ppt_x</p:attrName>
                                        </p:attrNameLst>
                                      </p:cBhvr>
                                      <p:tavLst>
                                        <p:tav tm="0">
                                          <p:val>
                                            <p:strVal val="0-#ppt_w/2"/>
                                          </p:val>
                                        </p:tav>
                                        <p:tav tm="100000">
                                          <p:val>
                                            <p:strVal val="#ppt_x"/>
                                          </p:val>
                                        </p:tav>
                                      </p:tavLst>
                                    </p:anim>
                                    <p:anim calcmode="lin" valueType="num">
                                      <p:cBhvr additive="base">
                                        <p:cTn id="101" dur="500" fill="hold"/>
                                        <p:tgtEl>
                                          <p:spTgt spid="28"/>
                                        </p:tgtEl>
                                        <p:attrNameLst>
                                          <p:attrName>ppt_y</p:attrName>
                                        </p:attrNameLst>
                                      </p:cBhvr>
                                      <p:tavLst>
                                        <p:tav tm="0">
                                          <p:val>
                                            <p:strVal val="#ppt_y"/>
                                          </p:val>
                                        </p:tav>
                                        <p:tav tm="100000">
                                          <p:val>
                                            <p:strVal val="#ppt_y"/>
                                          </p:val>
                                        </p:tav>
                                      </p:tavLst>
                                    </p:anim>
                                  </p:childTnLst>
                                </p:cTn>
                              </p:par>
                              <p:par>
                                <p:cTn id="102" presetID="2" presetClass="entr" presetSubtype="8"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0-#ppt_w/2"/>
                                          </p:val>
                                        </p:tav>
                                        <p:tav tm="100000">
                                          <p:val>
                                            <p:strVal val="#ppt_x"/>
                                          </p:val>
                                        </p:tav>
                                      </p:tavLst>
                                    </p:anim>
                                    <p:anim calcmode="lin" valueType="num">
                                      <p:cBhvr additive="base">
                                        <p:cTn id="105" dur="500" fill="hold"/>
                                        <p:tgtEl>
                                          <p:spTgt spid="29"/>
                                        </p:tgtEl>
                                        <p:attrNameLst>
                                          <p:attrName>ppt_y</p:attrName>
                                        </p:attrNameLst>
                                      </p:cBhvr>
                                      <p:tavLst>
                                        <p:tav tm="0">
                                          <p:val>
                                            <p:strVal val="#ppt_y"/>
                                          </p:val>
                                        </p:tav>
                                        <p:tav tm="100000">
                                          <p:val>
                                            <p:strVal val="#ppt_y"/>
                                          </p:val>
                                        </p:tav>
                                      </p:tavLst>
                                    </p:anim>
                                  </p:childTnLst>
                                </p:cTn>
                              </p:par>
                              <p:par>
                                <p:cTn id="106" presetID="2" presetClass="entr" presetSubtype="8"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additive="base">
                                        <p:cTn id="108" dur="500" fill="hold"/>
                                        <p:tgtEl>
                                          <p:spTgt spid="30"/>
                                        </p:tgtEl>
                                        <p:attrNameLst>
                                          <p:attrName>ppt_x</p:attrName>
                                        </p:attrNameLst>
                                      </p:cBhvr>
                                      <p:tavLst>
                                        <p:tav tm="0">
                                          <p:val>
                                            <p:strVal val="0-#ppt_w/2"/>
                                          </p:val>
                                        </p:tav>
                                        <p:tav tm="100000">
                                          <p:val>
                                            <p:strVal val="#ppt_x"/>
                                          </p:val>
                                        </p:tav>
                                      </p:tavLst>
                                    </p:anim>
                                    <p:anim calcmode="lin" valueType="num">
                                      <p:cBhvr additive="base">
                                        <p:cTn id="109" dur="500" fill="hold"/>
                                        <p:tgtEl>
                                          <p:spTgt spid="30"/>
                                        </p:tgtEl>
                                        <p:attrNameLst>
                                          <p:attrName>ppt_y</p:attrName>
                                        </p:attrNameLst>
                                      </p:cBhvr>
                                      <p:tavLst>
                                        <p:tav tm="0">
                                          <p:val>
                                            <p:strVal val="#ppt_y"/>
                                          </p:val>
                                        </p:tav>
                                        <p:tav tm="100000">
                                          <p:val>
                                            <p:strVal val="#ppt_y"/>
                                          </p:val>
                                        </p:tav>
                                      </p:tavLst>
                                    </p:anim>
                                  </p:childTnLst>
                                </p:cTn>
                              </p:par>
                              <p:par>
                                <p:cTn id="110" presetID="2" presetClass="entr" presetSubtype="8"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 calcmode="lin" valueType="num">
                                      <p:cBhvr additive="base">
                                        <p:cTn id="112" dur="500" fill="hold"/>
                                        <p:tgtEl>
                                          <p:spTgt spid="31"/>
                                        </p:tgtEl>
                                        <p:attrNameLst>
                                          <p:attrName>ppt_x</p:attrName>
                                        </p:attrNameLst>
                                      </p:cBhvr>
                                      <p:tavLst>
                                        <p:tav tm="0">
                                          <p:val>
                                            <p:strVal val="0-#ppt_w/2"/>
                                          </p:val>
                                        </p:tav>
                                        <p:tav tm="100000">
                                          <p:val>
                                            <p:strVal val="#ppt_x"/>
                                          </p:val>
                                        </p:tav>
                                      </p:tavLst>
                                    </p:anim>
                                    <p:anim calcmode="lin" valueType="num">
                                      <p:cBhvr additive="base">
                                        <p:cTn id="113"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8" grpId="0"/>
      <p:bldP spid="9" grpId="0"/>
      <p:bldP spid="10" grpId="0"/>
      <p:bldP spid="12" grpId="0"/>
      <p:bldP spid="13" grpId="0" animBg="1"/>
      <p:bldP spid="14" grpId="0" animBg="1"/>
      <p:bldP spid="15" grpId="0" animBg="1"/>
      <p:bldP spid="16" grpId="0" animBg="1"/>
      <p:bldP spid="17" grpId="0"/>
      <p:bldP spid="18" grpId="0"/>
      <p:bldP spid="20" grpId="0"/>
      <p:bldP spid="21" grpId="0"/>
      <p:bldP spid="22" grpId="0"/>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厨余果皮（湿垃圾）"/>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78"/>
          <a:stretch>
            <a:fillRect/>
          </a:stretch>
        </p:blipFill>
        <p:spPr bwMode="auto">
          <a:xfrm>
            <a:off x="448070" y="1891035"/>
            <a:ext cx="1474069" cy="1870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Rectangle 6"/>
          <p:cNvSpPr>
            <a:spLocks noChangeArrowheads="1"/>
          </p:cNvSpPr>
          <p:nvPr/>
        </p:nvSpPr>
        <p:spPr bwMode="auto">
          <a:xfrm>
            <a:off x="2048622" y="1558287"/>
            <a:ext cx="600470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eaLnBrk="1" latinLnBrk="0" hangingPunct="1">
              <a:lnSpc>
                <a:spcPct val="150000"/>
              </a:lnSpc>
            </a:pPr>
            <a:r>
              <a:rPr lang="zh-CN" altLang="en-US" sz="1400" dirty="0">
                <a:solidFill>
                  <a:srgbClr val="FFC000"/>
                </a:solidFill>
                <a:latin typeface="Arial" panose="020B0604020202020204"/>
                <a:ea typeface="微软雅黑" panose="020B0503020204020204" charset="-122"/>
                <a:sym typeface="Arial" panose="020B0604020202020204"/>
              </a:rPr>
              <a:t>分类垃圾要看清，干湿分开列第一 </a:t>
            </a:r>
            <a:endParaRPr lang="zh-CN" altLang="en-US" sz="1200" dirty="0">
              <a:solidFill>
                <a:srgbClr val="FFC000"/>
              </a:solidFill>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  厨余果皮（湿垃圾）包括：居民家庭产生的剩饭剩菜、</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菜皮果皮、茶叶渣、过期食品等。</a:t>
            </a: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  厨余果皮先沥干，再去投入容器里。居民将“厨余果</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皮（湿垃圾）”，投放至居住区公共区域合理设置的“厨余果皮（湿垃圾）”分类 </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收集容器（标识颜色：棕</a:t>
            </a:r>
            <a:r>
              <a:rPr lang="en-US" altLang="zh-CN" sz="1200" b="0" dirty="0">
                <a:latin typeface="Arial" panose="020B0604020202020204"/>
                <a:ea typeface="微软雅黑" panose="020B0503020204020204" charset="-122"/>
                <a:sym typeface="Arial" panose="020B0604020202020204"/>
              </a:rPr>
              <a:t>  </a:t>
            </a:r>
            <a:r>
              <a:rPr lang="zh-CN" altLang="en-US" sz="1200" b="0" dirty="0">
                <a:latin typeface="Arial" panose="020B0604020202020204"/>
                <a:ea typeface="微软雅黑" panose="020B0503020204020204" charset="-122"/>
                <a:sym typeface="Arial" panose="020B0604020202020204"/>
              </a:rPr>
              <a:t>色），之后由区县绿化市容管理部门组织环卫专业</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企业</a:t>
            </a:r>
            <a:r>
              <a:rPr lang="en-US" altLang="zh-CN" sz="1200" b="0" dirty="0">
                <a:latin typeface="Arial" panose="020B0604020202020204"/>
                <a:ea typeface="微软雅黑" panose="020B0503020204020204" charset="-122"/>
                <a:sym typeface="Arial" panose="020B0604020202020204"/>
              </a:rPr>
              <a:t> </a:t>
            </a:r>
            <a:r>
              <a:rPr lang="zh-CN" altLang="en-US" sz="1200" b="0" dirty="0">
                <a:latin typeface="Arial" panose="020B0604020202020204"/>
                <a:ea typeface="微软雅黑" panose="020B0503020204020204" charset="-122"/>
                <a:sym typeface="Arial" panose="020B0604020202020204"/>
              </a:rPr>
              <a:t>提供日产日清的收运服务，届时将由贴有专门标识的厨</a:t>
            </a:r>
            <a:endParaRPr lang="en-US" altLang="zh-CN" sz="1200" b="0" dirty="0">
              <a:latin typeface="Arial" panose="020B0604020202020204"/>
              <a:ea typeface="微软雅黑" panose="020B0503020204020204" charset="-122"/>
              <a:sym typeface="Arial" panose="020B0604020202020204"/>
            </a:endParaRPr>
          </a:p>
          <a:p>
            <a:pPr eaLnBrk="1" latinLnBrk="0" hangingPunct="1">
              <a:lnSpc>
                <a:spcPct val="150000"/>
              </a:lnSpc>
            </a:pPr>
            <a:r>
              <a:rPr lang="zh-CN" altLang="en-US" sz="1200" b="0" dirty="0">
                <a:latin typeface="Arial" panose="020B0604020202020204"/>
                <a:ea typeface="微软雅黑" panose="020B0503020204020204" charset="-122"/>
                <a:sym typeface="Arial" panose="020B0604020202020204"/>
              </a:rPr>
              <a:t>余果皮（湿垃圾）收集车实施分类收运，</a:t>
            </a:r>
            <a:r>
              <a:rPr lang="en-US" altLang="zh-CN" sz="1200" b="0" dirty="0">
                <a:latin typeface="Arial" panose="020B0604020202020204"/>
                <a:ea typeface="微软雅黑" panose="020B0503020204020204" charset="-122"/>
                <a:sym typeface="Arial" panose="020B0604020202020204"/>
              </a:rPr>
              <a:t>  </a:t>
            </a:r>
            <a:r>
              <a:rPr lang="zh-CN" altLang="en-US" sz="1200" b="0" dirty="0">
                <a:latin typeface="Arial" panose="020B0604020202020204"/>
                <a:ea typeface="微软雅黑" panose="020B0503020204020204" charset="-122"/>
                <a:sym typeface="Arial" panose="020B0604020202020204"/>
              </a:rPr>
              <a:t>并运往厨余垃圾处理厂实现资源化利用。 </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9" name="Picture 4" descr="有害垃圾 拷贝"/>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51"/>
          <a:stretch>
            <a:fillRect/>
          </a:stretch>
        </p:blipFill>
        <p:spPr bwMode="auto">
          <a:xfrm>
            <a:off x="447935" y="1925362"/>
            <a:ext cx="1533583" cy="1888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133600" y="1946942"/>
            <a:ext cx="533818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150000"/>
              </a:lnSpc>
            </a:pPr>
            <a:r>
              <a:rPr lang="zh-CN" altLang="en-US" sz="1600" dirty="0">
                <a:solidFill>
                  <a:srgbClr val="FFC000"/>
                </a:solidFill>
                <a:latin typeface="Arial" panose="020B0604020202020204"/>
                <a:ea typeface="微软雅黑" panose="020B0503020204020204" charset="-122"/>
                <a:sym typeface="Arial" panose="020B0604020202020204"/>
              </a:rPr>
              <a:t>●有害垃圾包括</a:t>
            </a:r>
            <a:r>
              <a:rPr lang="zh-CN" altLang="en-US" sz="1400" dirty="0">
                <a:solidFill>
                  <a:srgbClr val="FFC000"/>
                </a:solidFill>
                <a:latin typeface="Arial" panose="020B0604020202020204"/>
                <a:ea typeface="微软雅黑" panose="020B0503020204020204" charset="-122"/>
                <a:sym typeface="Arial" panose="020B0604020202020204"/>
              </a:rPr>
              <a:t>：电池、灯管、油漆桶、墨盒、硒鼓等。</a:t>
            </a:r>
          </a:p>
          <a:p>
            <a:pPr latinLnBrk="0">
              <a:lnSpc>
                <a:spcPct val="150000"/>
              </a:lnSpc>
            </a:pPr>
            <a:endParaRPr lang="zh-CN" altLang="en-US" sz="1400" b="0" dirty="0">
              <a:solidFill>
                <a:srgbClr val="92D050"/>
              </a:solidFill>
              <a:latin typeface="Arial" panose="020B0604020202020204"/>
              <a:ea typeface="微软雅黑" panose="020B0503020204020204" charset="-122"/>
              <a:sym typeface="Arial" panose="020B0604020202020204"/>
            </a:endParaRPr>
          </a:p>
          <a:p>
            <a:pPr latinLnBrk="0">
              <a:lnSpc>
                <a:spcPct val="150000"/>
              </a:lnSpc>
            </a:pPr>
            <a:r>
              <a:rPr lang="zh-CN" altLang="en-US" sz="1400" b="0" dirty="0">
                <a:latin typeface="Arial" panose="020B0604020202020204"/>
                <a:ea typeface="微软雅黑" panose="020B0503020204020204" charset="-122"/>
                <a:sym typeface="Arial" panose="020B0604020202020204"/>
              </a:rPr>
              <a:t>有害垃圾莫乱扔，无害处置方可用。</a:t>
            </a:r>
            <a:r>
              <a:rPr lang="zh-CN" altLang="en-US" sz="1200" b="0" dirty="0">
                <a:latin typeface="Arial" panose="020B0604020202020204"/>
                <a:ea typeface="微软雅黑" panose="020B0503020204020204" charset="-122"/>
                <a:sym typeface="Arial" panose="020B0604020202020204"/>
              </a:rPr>
              <a:t>居民将“有害垃圾”及时投入到居住区公共区域设置的专项收集容器（标识颜色：红色），之后由区县绿化市容管理部门组织环卫专业企业提供定期收运或预约收运，集中储存后由市级绿化市容管理部门委托的专业收运企业统一运至专门企业进行无害化处置</a:t>
            </a:r>
            <a:endParaRPr lang="zh-CN" altLang="en-US" sz="1100" b="0" dirty="0">
              <a:latin typeface="Arial" panose="020B0604020202020204"/>
              <a:ea typeface="微软雅黑" panose="020B0503020204020204" charset="-122"/>
              <a:sym typeface="Arial" panose="020B0604020202020204"/>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玻璃 拷贝"/>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58"/>
          <a:stretch>
            <a:fillRect/>
          </a:stretch>
        </p:blipFill>
        <p:spPr bwMode="auto">
          <a:xfrm>
            <a:off x="447163" y="1758984"/>
            <a:ext cx="1446951" cy="2002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Rectangle 6"/>
          <p:cNvSpPr>
            <a:spLocks noChangeArrowheads="1"/>
          </p:cNvSpPr>
          <p:nvPr/>
        </p:nvSpPr>
        <p:spPr bwMode="auto">
          <a:xfrm>
            <a:off x="2357008" y="1533004"/>
            <a:ext cx="5939827"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150000"/>
              </a:lnSpc>
            </a:pPr>
            <a:r>
              <a:rPr lang="zh-CN" altLang="en-US" sz="1600" dirty="0">
                <a:solidFill>
                  <a:srgbClr val="FFC000"/>
                </a:solidFill>
                <a:latin typeface="Arial" panose="020B0604020202020204"/>
                <a:ea typeface="微软雅黑" panose="020B0503020204020204" charset="-122"/>
                <a:sym typeface="Arial" panose="020B0604020202020204"/>
              </a:rPr>
              <a:t>●玻璃包括：玻璃瓶罐、平板玻璃、镜子等。</a:t>
            </a:r>
          </a:p>
          <a:p>
            <a:pPr latinLnBrk="0">
              <a:lnSpc>
                <a:spcPct val="150000"/>
              </a:lnSpc>
            </a:pPr>
            <a:r>
              <a:rPr lang="zh-CN" altLang="en-US" sz="1400" b="0" dirty="0">
                <a:latin typeface="Arial" panose="020B0604020202020204"/>
                <a:ea typeface="微软雅黑" panose="020B0503020204020204" charset="-122"/>
                <a:sym typeface="Arial" panose="020B0604020202020204"/>
              </a:rPr>
              <a:t>玻璃破碎仍是宝，资源回收用途广。居民将“玻璃”及时投入到居住区公共区域设置的专项收集容器（标识颜色：绿色），之后可由物业服务企业就近纳入废品回收系统，或由区县绿化市容管理部门组织环卫专业企业提供定期收运或预约收运，集中储存后再统一运往市绿化市容管理部门委托的玻璃再生利用企业，实现资源再利用。 </a:t>
            </a: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9" name="Picture 4" descr="废旧衣物"/>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38"/>
          <a:stretch>
            <a:fillRect/>
          </a:stretch>
        </p:blipFill>
        <p:spPr bwMode="auto">
          <a:xfrm>
            <a:off x="650038" y="1658239"/>
            <a:ext cx="1385590" cy="17912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420790" y="1202144"/>
            <a:ext cx="6930039"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200000"/>
              </a:lnSpc>
            </a:pPr>
            <a:r>
              <a:rPr lang="zh-CN" altLang="en-US" sz="1600" dirty="0">
                <a:solidFill>
                  <a:srgbClr val="FFC000"/>
                </a:solidFill>
                <a:latin typeface="Arial" panose="020B0604020202020204"/>
                <a:ea typeface="微软雅黑" panose="020B0503020204020204" charset="-122"/>
                <a:sym typeface="Arial" panose="020B0604020202020204"/>
              </a:rPr>
              <a:t>●废旧衣物包括</a:t>
            </a:r>
            <a:r>
              <a:rPr lang="zh-CN" altLang="en-US" sz="1600" b="0" dirty="0">
                <a:solidFill>
                  <a:srgbClr val="FFC000"/>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废旧的衣服、低碳、毛巾、床单等织物，</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废旧的包、鞋等皮革制品。</a:t>
            </a:r>
          </a:p>
          <a:p>
            <a:pPr latinLnBrk="0">
              <a:lnSpc>
                <a:spcPct val="200000"/>
              </a:lnSpc>
            </a:pPr>
            <a:r>
              <a:rPr lang="zh-CN" altLang="en-US" sz="1400" b="0" dirty="0">
                <a:latin typeface="Arial" panose="020B0604020202020204"/>
                <a:ea typeface="微软雅黑" panose="020B0503020204020204" charset="-122"/>
                <a:sym typeface="Arial" panose="020B0604020202020204"/>
              </a:rPr>
              <a:t>   废旧衣物专门收，资源有效再利用。居民将“废旧衣</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物”及时投入到居住区公共区域设置的专项收集容器，</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之后由绿化市容管理部门组织专业企业提供定期收运或</a:t>
            </a:r>
            <a:endParaRPr lang="en-US" altLang="zh-CN" sz="1400" b="0" dirty="0">
              <a:latin typeface="Arial" panose="020B0604020202020204"/>
              <a:ea typeface="微软雅黑" panose="020B0503020204020204" charset="-122"/>
              <a:sym typeface="Arial" panose="020B0604020202020204"/>
            </a:endParaRPr>
          </a:p>
          <a:p>
            <a:pPr latinLnBrk="0">
              <a:lnSpc>
                <a:spcPct val="20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预约收运，进入废旧衣物处置厂，实现资源再利用</a:t>
            </a: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656" y="3846290"/>
            <a:ext cx="1439863" cy="14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1">
            <a:extLst>
              <a:ext uri="{BEBA8EAE-BF5A-486C-A8C5-ECC9F3942E4B}">
                <a14:imgProps xmlns:a14="http://schemas.microsoft.com/office/drawing/2010/main">
                  <a14:imgLayer r:embed="rId12">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grpSp>
        <p:nvGrpSpPr>
          <p:cNvPr id="22" name="组合 21"/>
          <p:cNvGrpSpPr/>
          <p:nvPr/>
        </p:nvGrpSpPr>
        <p:grpSpPr>
          <a:xfrm>
            <a:off x="942578" y="1968762"/>
            <a:ext cx="864393" cy="1021557"/>
            <a:chOff x="870518" y="688068"/>
            <a:chExt cx="864393" cy="1021557"/>
          </a:xfrm>
        </p:grpSpPr>
        <p:sp>
          <p:nvSpPr>
            <p:cNvPr id="8" name="椭圆 14"/>
            <p:cNvSpPr>
              <a:spLocks noChangeArrowheads="1"/>
            </p:cNvSpPr>
            <p:nvPr>
              <p:custDataLst>
                <p:tags r:id="rId7"/>
              </p:custDataLst>
            </p:nvPr>
          </p:nvSpPr>
          <p:spPr bwMode="auto">
            <a:xfrm>
              <a:off x="1082448" y="688068"/>
              <a:ext cx="652463" cy="6524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600" b="1" dirty="0">
                  <a:solidFill>
                    <a:srgbClr val="FFC000"/>
                  </a:solidFill>
                  <a:latin typeface="Arial" panose="020B0604020202020204"/>
                  <a:ea typeface="微软雅黑" panose="020B0503020204020204" charset="-122"/>
                  <a:sym typeface="Arial" panose="020B0604020202020204"/>
                </a:rPr>
                <a:t>目</a:t>
              </a:r>
            </a:p>
          </p:txBody>
        </p:sp>
        <p:sp>
          <p:nvSpPr>
            <p:cNvPr id="9" name="椭圆 15"/>
            <p:cNvSpPr>
              <a:spLocks noChangeArrowheads="1"/>
            </p:cNvSpPr>
            <p:nvPr>
              <p:custDataLst>
                <p:tags r:id="rId8"/>
              </p:custDataLst>
            </p:nvPr>
          </p:nvSpPr>
          <p:spPr bwMode="auto">
            <a:xfrm>
              <a:off x="870518" y="1197656"/>
              <a:ext cx="511969" cy="51196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3300" b="1">
                  <a:solidFill>
                    <a:srgbClr val="FFC000"/>
                  </a:solidFill>
                  <a:latin typeface="Arial" panose="020B0604020202020204"/>
                  <a:ea typeface="微软雅黑" panose="020B0503020204020204" charset="-122"/>
                  <a:sym typeface="Arial" panose="020B0604020202020204"/>
                </a:rPr>
                <a:t>录</a:t>
              </a:r>
            </a:p>
          </p:txBody>
        </p:sp>
      </p:grpSp>
      <p:grpSp>
        <p:nvGrpSpPr>
          <p:cNvPr id="12" name="组合 11"/>
          <p:cNvGrpSpPr/>
          <p:nvPr/>
        </p:nvGrpSpPr>
        <p:grpSpPr>
          <a:xfrm>
            <a:off x="2571080" y="1563475"/>
            <a:ext cx="3110527" cy="677931"/>
            <a:chOff x="2253006" y="1624014"/>
            <a:chExt cx="2565798" cy="371475"/>
          </a:xfrm>
        </p:grpSpPr>
        <p:sp>
          <p:nvSpPr>
            <p:cNvPr id="10" name="单圆角矩形 3"/>
            <p:cNvSpPr>
              <a:spLocks noChangeArrowheads="1"/>
            </p:cNvSpPr>
            <p:nvPr>
              <p:custDataLst>
                <p:tags r:id="rId5"/>
              </p:custDataLst>
            </p:nvPr>
          </p:nvSpPr>
          <p:spPr bwMode="auto">
            <a:xfrm flipH="1">
              <a:off x="2253006" y="1624014"/>
              <a:ext cx="396479" cy="371475"/>
            </a:xfrm>
            <a:custGeom>
              <a:avLst/>
              <a:gdLst>
                <a:gd name="T0" fmla="*/ 0 w 528877"/>
                <a:gd name="T1" fmla="*/ 0 h 495119"/>
                <a:gd name="T2" fmla="*/ 444946 w 528877"/>
                <a:gd name="T3" fmla="*/ 0 h 495119"/>
                <a:gd name="T4" fmla="*/ 527206 w 528877"/>
                <a:gd name="T5" fmla="*/ 82731 h 495119"/>
                <a:gd name="T6" fmla="*/ 527206 w 528877"/>
                <a:gd name="T7" fmla="*/ 496386 h 495119"/>
                <a:gd name="T8" fmla="*/ 0 w 528877"/>
                <a:gd name="T9" fmla="*/ 496386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2CAB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200" b="1">
                  <a:solidFill>
                    <a:srgbClr val="FFFFFF"/>
                  </a:solidFill>
                  <a:latin typeface="Arial" panose="020B0604020202020204"/>
                  <a:ea typeface="微软雅黑" panose="020B0503020204020204" charset="-122"/>
                  <a:sym typeface="Arial" panose="020B0604020202020204"/>
                </a:rPr>
                <a:t>01</a:t>
              </a:r>
              <a:endParaRPr lang="zh-CN" altLang="en-US" sz="1200" b="1">
                <a:solidFill>
                  <a:srgbClr val="FFFFFF"/>
                </a:solidFill>
                <a:latin typeface="Arial" panose="020B0604020202020204"/>
                <a:ea typeface="微软雅黑" panose="020B0503020204020204" charset="-122"/>
                <a:sym typeface="Arial" panose="020B0604020202020204"/>
              </a:endParaRPr>
            </a:p>
          </p:txBody>
        </p:sp>
        <p:sp>
          <p:nvSpPr>
            <p:cNvPr id="11" name="矩形 4"/>
            <p:cNvSpPr>
              <a:spLocks noChangeArrowheads="1"/>
            </p:cNvSpPr>
            <p:nvPr>
              <p:custDataLst>
                <p:tags r:id="rId6"/>
              </p:custDataLst>
            </p:nvPr>
          </p:nvSpPr>
          <p:spPr bwMode="auto">
            <a:xfrm>
              <a:off x="2651866" y="1624014"/>
              <a:ext cx="2166938" cy="371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1600" b="1" dirty="0">
                  <a:solidFill>
                    <a:schemeClr val="bg1"/>
                  </a:solidFill>
                  <a:latin typeface="Arial" panose="020B0604020202020204"/>
                  <a:ea typeface="微软雅黑" panose="020B0503020204020204" charset="-122"/>
                  <a:sym typeface="Arial" panose="020B0604020202020204"/>
                </a:rPr>
                <a:t>为什么要实行垃圾减量分类</a:t>
              </a:r>
            </a:p>
          </p:txBody>
        </p:sp>
      </p:grpSp>
      <p:grpSp>
        <p:nvGrpSpPr>
          <p:cNvPr id="13" name="组合 12"/>
          <p:cNvGrpSpPr/>
          <p:nvPr/>
        </p:nvGrpSpPr>
        <p:grpSpPr>
          <a:xfrm>
            <a:off x="2571080" y="2312388"/>
            <a:ext cx="3110527" cy="677931"/>
            <a:chOff x="2253006" y="1624014"/>
            <a:chExt cx="2565798" cy="371475"/>
          </a:xfrm>
        </p:grpSpPr>
        <p:sp>
          <p:nvSpPr>
            <p:cNvPr id="14" name="单圆角矩形 3"/>
            <p:cNvSpPr>
              <a:spLocks noChangeArrowheads="1"/>
            </p:cNvSpPr>
            <p:nvPr>
              <p:custDataLst>
                <p:tags r:id="rId3"/>
              </p:custDataLst>
            </p:nvPr>
          </p:nvSpPr>
          <p:spPr bwMode="auto">
            <a:xfrm flipH="1">
              <a:off x="2253006" y="1624014"/>
              <a:ext cx="396479" cy="371475"/>
            </a:xfrm>
            <a:custGeom>
              <a:avLst/>
              <a:gdLst>
                <a:gd name="T0" fmla="*/ 0 w 528877"/>
                <a:gd name="T1" fmla="*/ 0 h 495119"/>
                <a:gd name="T2" fmla="*/ 444946 w 528877"/>
                <a:gd name="T3" fmla="*/ 0 h 495119"/>
                <a:gd name="T4" fmla="*/ 527206 w 528877"/>
                <a:gd name="T5" fmla="*/ 82731 h 495119"/>
                <a:gd name="T6" fmla="*/ 527206 w 528877"/>
                <a:gd name="T7" fmla="*/ 496386 h 495119"/>
                <a:gd name="T8" fmla="*/ 0 w 528877"/>
                <a:gd name="T9" fmla="*/ 496386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2CAB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dirty="0">
                  <a:solidFill>
                    <a:srgbClr val="FFFFFF"/>
                  </a:solidFill>
                  <a:latin typeface="Arial" panose="020B0604020202020204"/>
                  <a:ea typeface="微软雅黑" panose="020B0503020204020204" charset="-122"/>
                  <a:sym typeface="Arial" panose="020B0604020202020204"/>
                </a:rPr>
                <a:t>02</a:t>
              </a:r>
              <a:endParaRPr lang="zh-CN" altLang="en-US" sz="1600" dirty="0">
                <a:solidFill>
                  <a:srgbClr val="FFFFFF"/>
                </a:solidFill>
                <a:latin typeface="Arial" panose="020B0604020202020204"/>
                <a:ea typeface="微软雅黑" panose="020B0503020204020204" charset="-122"/>
                <a:sym typeface="Arial" panose="020B0604020202020204"/>
              </a:endParaRPr>
            </a:p>
          </p:txBody>
        </p:sp>
        <p:sp>
          <p:nvSpPr>
            <p:cNvPr id="15" name="矩形 4"/>
            <p:cNvSpPr>
              <a:spLocks noChangeArrowheads="1"/>
            </p:cNvSpPr>
            <p:nvPr>
              <p:custDataLst>
                <p:tags r:id="rId4"/>
              </p:custDataLst>
            </p:nvPr>
          </p:nvSpPr>
          <p:spPr bwMode="auto">
            <a:xfrm>
              <a:off x="2651866" y="1624014"/>
              <a:ext cx="2166938" cy="371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1600" b="1" dirty="0">
                  <a:solidFill>
                    <a:schemeClr val="bg1"/>
                  </a:solidFill>
                  <a:latin typeface="Arial" panose="020B0604020202020204"/>
                  <a:ea typeface="微软雅黑" panose="020B0503020204020204" charset="-122"/>
                  <a:sym typeface="Arial" panose="020B0604020202020204"/>
                </a:rPr>
                <a:t>对生活垃圾的认识及如何分</a:t>
              </a:r>
              <a:endParaRPr lang="zh-CN" altLang="en-US" sz="1600" dirty="0">
                <a:solidFill>
                  <a:schemeClr val="bg1"/>
                </a:solidFill>
                <a:latin typeface="Arial" panose="020B0604020202020204"/>
                <a:ea typeface="微软雅黑" panose="020B0503020204020204" charset="-122"/>
                <a:sym typeface="Arial" panose="020B0604020202020204"/>
              </a:endParaRPr>
            </a:p>
          </p:txBody>
        </p:sp>
      </p:grpSp>
      <p:grpSp>
        <p:nvGrpSpPr>
          <p:cNvPr id="16" name="组合 15"/>
          <p:cNvGrpSpPr/>
          <p:nvPr/>
        </p:nvGrpSpPr>
        <p:grpSpPr>
          <a:xfrm>
            <a:off x="2571081" y="3122138"/>
            <a:ext cx="3110528" cy="677931"/>
            <a:chOff x="2253006" y="1624014"/>
            <a:chExt cx="2565798" cy="371475"/>
          </a:xfrm>
        </p:grpSpPr>
        <p:sp>
          <p:nvSpPr>
            <p:cNvPr id="17" name="单圆角矩形 3"/>
            <p:cNvSpPr>
              <a:spLocks noChangeArrowheads="1"/>
            </p:cNvSpPr>
            <p:nvPr>
              <p:custDataLst>
                <p:tags r:id="rId1"/>
              </p:custDataLst>
            </p:nvPr>
          </p:nvSpPr>
          <p:spPr bwMode="auto">
            <a:xfrm flipH="1">
              <a:off x="2253006" y="1624014"/>
              <a:ext cx="396479" cy="371475"/>
            </a:xfrm>
            <a:custGeom>
              <a:avLst/>
              <a:gdLst>
                <a:gd name="T0" fmla="*/ 0 w 528877"/>
                <a:gd name="T1" fmla="*/ 0 h 495119"/>
                <a:gd name="T2" fmla="*/ 444946 w 528877"/>
                <a:gd name="T3" fmla="*/ 0 h 495119"/>
                <a:gd name="T4" fmla="*/ 527206 w 528877"/>
                <a:gd name="T5" fmla="*/ 82731 h 495119"/>
                <a:gd name="T6" fmla="*/ 527206 w 528877"/>
                <a:gd name="T7" fmla="*/ 496386 h 495119"/>
                <a:gd name="T8" fmla="*/ 0 w 528877"/>
                <a:gd name="T9" fmla="*/ 496386 h 495119"/>
                <a:gd name="T10" fmla="*/ 0 w 528877"/>
                <a:gd name="T11" fmla="*/ 0 h 495119"/>
                <a:gd name="T12" fmla="*/ 0 60000 65536"/>
                <a:gd name="T13" fmla="*/ 0 60000 65536"/>
                <a:gd name="T14" fmla="*/ 0 60000 65536"/>
                <a:gd name="T15" fmla="*/ 0 60000 65536"/>
                <a:gd name="T16" fmla="*/ 0 60000 65536"/>
                <a:gd name="T17" fmla="*/ 0 60000 65536"/>
                <a:gd name="T18" fmla="*/ 0 w 528877"/>
                <a:gd name="T19" fmla="*/ 0 h 495119"/>
                <a:gd name="T20" fmla="*/ 528877 w 528877"/>
                <a:gd name="T21" fmla="*/ 495119 h 495119"/>
              </a:gdLst>
              <a:ahLst/>
              <a:cxnLst>
                <a:cxn ang="T12">
                  <a:pos x="T0" y="T1"/>
                </a:cxn>
                <a:cxn ang="T13">
                  <a:pos x="T2" y="T3"/>
                </a:cxn>
                <a:cxn ang="T14">
                  <a:pos x="T4" y="T5"/>
                </a:cxn>
                <a:cxn ang="T15">
                  <a:pos x="T6" y="T7"/>
                </a:cxn>
                <a:cxn ang="T16">
                  <a:pos x="T8" y="T9"/>
                </a:cxn>
                <a:cxn ang="T17">
                  <a:pos x="T10" y="T11"/>
                </a:cxn>
              </a:cxnLst>
              <a:rect l="T18" t="T19" r="T20" b="T21"/>
              <a:pathLst>
                <a:path w="528877" h="495119">
                  <a:moveTo>
                    <a:pt x="0" y="0"/>
                  </a:moveTo>
                  <a:lnTo>
                    <a:pt x="446356" y="0"/>
                  </a:lnTo>
                  <a:cubicBezTo>
                    <a:pt x="491931" y="0"/>
                    <a:pt x="528877" y="36946"/>
                    <a:pt x="528877" y="82521"/>
                  </a:cubicBezTo>
                  <a:lnTo>
                    <a:pt x="528877" y="495119"/>
                  </a:lnTo>
                  <a:lnTo>
                    <a:pt x="0" y="495119"/>
                  </a:lnTo>
                  <a:lnTo>
                    <a:pt x="0" y="0"/>
                  </a:lnTo>
                  <a:close/>
                </a:path>
              </a:pathLst>
            </a:custGeom>
            <a:solidFill>
              <a:srgbClr val="2CAB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600" dirty="0">
                  <a:solidFill>
                    <a:srgbClr val="FFFFFF"/>
                  </a:solidFill>
                  <a:latin typeface="Arial" panose="020B0604020202020204"/>
                  <a:ea typeface="微软雅黑" panose="020B0503020204020204" charset="-122"/>
                  <a:sym typeface="Arial" panose="020B0604020202020204"/>
                </a:rPr>
                <a:t>03</a:t>
              </a:r>
              <a:endParaRPr lang="zh-CN" altLang="en-US" sz="1600" dirty="0">
                <a:solidFill>
                  <a:srgbClr val="FFFFFF"/>
                </a:solidFill>
                <a:latin typeface="Arial" panose="020B0604020202020204"/>
                <a:ea typeface="微软雅黑" panose="020B0503020204020204" charset="-122"/>
                <a:sym typeface="Arial" panose="020B0604020202020204"/>
              </a:endParaRPr>
            </a:p>
          </p:txBody>
        </p:sp>
        <p:sp>
          <p:nvSpPr>
            <p:cNvPr id="18" name="矩形 4"/>
            <p:cNvSpPr>
              <a:spLocks noChangeArrowheads="1"/>
            </p:cNvSpPr>
            <p:nvPr>
              <p:custDataLst>
                <p:tags r:id="rId2"/>
              </p:custDataLst>
            </p:nvPr>
          </p:nvSpPr>
          <p:spPr bwMode="auto">
            <a:xfrm>
              <a:off x="2651866" y="1624014"/>
              <a:ext cx="2166938" cy="3714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1600" b="1" dirty="0">
                  <a:solidFill>
                    <a:schemeClr val="bg1"/>
                  </a:solidFill>
                  <a:latin typeface="Arial" panose="020B0604020202020204"/>
                  <a:ea typeface="微软雅黑" panose="020B0503020204020204" charset="-122"/>
                  <a:sym typeface="Arial" panose="020B0604020202020204"/>
                </a:rPr>
                <a:t>生活垃圾如何减量</a:t>
              </a:r>
            </a:p>
          </p:txBody>
        </p:sp>
      </p:grpSp>
      <p:pic>
        <p:nvPicPr>
          <p:cNvPr id="25" name="图片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4" name="图片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382" y="4341511"/>
            <a:ext cx="2321178" cy="801989"/>
          </a:xfrm>
          <a:prstGeom prst="rect">
            <a:avLst/>
          </a:prstGeom>
        </p:spPr>
      </p:pic>
      <p:pic>
        <p:nvPicPr>
          <p:cNvPr id="5" name="图片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70256" y="3303332"/>
            <a:ext cx="1866900" cy="1866900"/>
          </a:xfrm>
          <a:prstGeom prst="rect">
            <a:avLst/>
          </a:prstGeom>
        </p:spPr>
      </p:pic>
      <p:pic>
        <p:nvPicPr>
          <p:cNvPr id="27" name="图片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ppt_x"/>
                                          </p:val>
                                        </p:tav>
                                        <p:tav tm="100000">
                                          <p:val>
                                            <p:strVal val="#ppt_x"/>
                                          </p:val>
                                        </p:tav>
                                      </p:tavLst>
                                    </p:anim>
                                    <p:anim calcmode="lin" valueType="num">
                                      <p:cBhvr additive="base">
                                        <p:cTn id="23" dur="10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1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par>
                          <p:cTn id="29" fill="hold">
                            <p:stCondLst>
                              <p:cond delay="1500"/>
                            </p:stCondLst>
                            <p:childTnLst>
                              <p:par>
                                <p:cTn id="30" presetID="1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ppt_y</p:attrName>
                                        </p:attrNameLst>
                                      </p:cBhvr>
                                      <p:tavLst>
                                        <p:tav tm="0">
                                          <p:val>
                                            <p:strVal val="#ppt_y+#ppt_h*1.125000"/>
                                          </p:val>
                                        </p:tav>
                                        <p:tav tm="100000">
                                          <p:val>
                                            <p:strVal val="#ppt_y"/>
                                          </p:val>
                                        </p:tav>
                                      </p:tavLst>
                                    </p:anim>
                                    <p:animEffect transition="in" filter="wipe(up)">
                                      <p:cBhvr>
                                        <p:cTn id="33" dur="500"/>
                                        <p:tgtEl>
                                          <p:spTgt spid="13"/>
                                        </p:tgtEl>
                                      </p:cBhvr>
                                    </p:animEffect>
                                  </p:childTnLst>
                                </p:cTn>
                              </p:par>
                            </p:childTnLst>
                          </p:cTn>
                        </p:par>
                        <p:par>
                          <p:cTn id="34" fill="hold">
                            <p:stCondLst>
                              <p:cond delay="2000"/>
                            </p:stCondLst>
                            <p:childTnLst>
                              <p:par>
                                <p:cTn id="35" presetID="12" presetClass="entr" presetSubtype="4"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可回收物 拷贝"/>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50"/>
          <a:stretch>
            <a:fillRect/>
          </a:stretch>
        </p:blipFill>
        <p:spPr bwMode="auto">
          <a:xfrm>
            <a:off x="493846" y="1819357"/>
            <a:ext cx="1400268" cy="1942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Rectangle 6"/>
          <p:cNvSpPr>
            <a:spLocks noChangeArrowheads="1"/>
          </p:cNvSpPr>
          <p:nvPr/>
        </p:nvSpPr>
        <p:spPr bwMode="auto">
          <a:xfrm>
            <a:off x="2029951" y="1392665"/>
            <a:ext cx="5568277" cy="26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lnSpc>
                <a:spcPct val="150000"/>
              </a:lnSpc>
            </a:pPr>
            <a:r>
              <a:rPr lang="zh-CN" altLang="en-US" sz="1600" b="0" dirty="0">
                <a:solidFill>
                  <a:srgbClr val="FFC000"/>
                </a:solidFill>
                <a:latin typeface="Arial" panose="020B0604020202020204"/>
                <a:ea typeface="微软雅黑" panose="020B0503020204020204" charset="-122"/>
                <a:sym typeface="Arial" panose="020B0604020202020204"/>
              </a:rPr>
              <a:t>●可回收物包括：</a:t>
            </a:r>
            <a:r>
              <a:rPr lang="zh-CN" altLang="en-US" sz="1400" b="0" dirty="0">
                <a:latin typeface="Arial" panose="020B0604020202020204"/>
                <a:ea typeface="微软雅黑" panose="020B0503020204020204" charset="-122"/>
                <a:sym typeface="Arial" panose="020B0604020202020204"/>
              </a:rPr>
              <a:t>较清洁的报纸、信封、账单、纸质</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包装盒等废纸及纸板，饮料纸包装，塑料瓶罐、塑料玩具、塑</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料包装袋等塑料制品、废金属等。</a:t>
            </a:r>
          </a:p>
          <a:p>
            <a:pPr latinLnBrk="0">
              <a:lnSpc>
                <a:spcPct val="150000"/>
              </a:lnSpc>
            </a:pPr>
            <a:r>
              <a:rPr lang="zh-CN" altLang="en-US" sz="1400" b="0" dirty="0">
                <a:latin typeface="Arial" panose="020B0604020202020204"/>
                <a:ea typeface="微软雅黑" panose="020B0503020204020204" charset="-122"/>
                <a:sym typeface="Arial" panose="020B0604020202020204"/>
              </a:rPr>
              <a:t>  可回收物较清洁，回收利用效能高。居民将“可回收物”，如“报</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纸、纸张”、“易拉罐、塑料瓶”等品种，直接纳入废品回</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收系统，或投入到居民区</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公共区域设置的“可回收物”收集容器（标识颜色：</a:t>
            </a: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蓝色），由保 </a:t>
            </a:r>
            <a:endParaRPr lang="en-US" altLang="zh-CN" sz="1400" b="0" dirty="0">
              <a:latin typeface="Arial" panose="020B0604020202020204"/>
              <a:ea typeface="微软雅黑" panose="020B0503020204020204" charset="-122"/>
              <a:sym typeface="Arial" panose="020B0604020202020204"/>
            </a:endParaRPr>
          </a:p>
          <a:p>
            <a:pPr latinLnBrk="0">
              <a:lnSpc>
                <a:spcPct val="150000"/>
              </a:lnSpc>
            </a:pPr>
            <a:r>
              <a:rPr lang="en-US" altLang="zh-CN" sz="1400" b="0" dirty="0">
                <a:latin typeface="Arial" panose="020B0604020202020204"/>
                <a:ea typeface="微软雅黑" panose="020B0503020204020204" charset="-122"/>
                <a:sym typeface="Arial" panose="020B0604020202020204"/>
              </a:rPr>
              <a:t>  </a:t>
            </a:r>
            <a:r>
              <a:rPr lang="zh-CN" altLang="en-US" sz="1400" b="0" dirty="0">
                <a:latin typeface="Arial" panose="020B0604020202020204"/>
                <a:ea typeface="微软雅黑" panose="020B0503020204020204" charset="-122"/>
                <a:sym typeface="Arial" panose="020B0604020202020204"/>
              </a:rPr>
              <a:t>洁人员辅助分拣后，及时纳入废品回收系统，实现资源再利用</a:t>
            </a: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生活垃圾的分类</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9" name="Picture 4" descr="其它垃圾（用于居住区）"/>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1"/>
          <a:stretch>
            <a:fillRect/>
          </a:stretch>
        </p:blipFill>
        <p:spPr bwMode="auto">
          <a:xfrm>
            <a:off x="628972" y="1691507"/>
            <a:ext cx="1390359" cy="2070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196781" y="1676118"/>
            <a:ext cx="531436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latinLnBrk="0"/>
            <a:r>
              <a:rPr lang="zh-CN" altLang="en-US" sz="1600" dirty="0">
                <a:solidFill>
                  <a:srgbClr val="FFC000"/>
                </a:solidFill>
                <a:latin typeface="Arial" panose="020B0604020202020204"/>
                <a:ea typeface="微软雅黑" panose="020B0503020204020204" charset="-122"/>
                <a:sym typeface="Arial" panose="020B0604020202020204"/>
              </a:rPr>
              <a:t>●其它垃圾（干垃圾）包括</a:t>
            </a:r>
            <a:r>
              <a:rPr lang="zh-CN" altLang="en-US" sz="1400" b="0" dirty="0">
                <a:latin typeface="Arial" panose="020B0604020202020204"/>
                <a:ea typeface="微软雅黑" panose="020B0503020204020204" charset="-122"/>
                <a:sym typeface="Arial" panose="020B0604020202020204"/>
              </a:rPr>
              <a:t>：除厨余果皮（湿垃圾）、专项收运、废品回收以外的日常生活垃圾，如盛放厨余果皮的垃圾袋、废弃餐巾纸、尿不湿、清洁灰土、污染较严重的纸、塑料袋等。</a:t>
            </a:r>
          </a:p>
          <a:p>
            <a:pPr latinLnBrk="0"/>
            <a:endParaRPr lang="zh-CN" altLang="en-US" sz="1400" b="0" dirty="0">
              <a:latin typeface="Arial" panose="020B0604020202020204"/>
              <a:ea typeface="微软雅黑" panose="020B0503020204020204" charset="-122"/>
              <a:sym typeface="Arial" panose="020B0604020202020204"/>
            </a:endParaRPr>
          </a:p>
          <a:p>
            <a:pPr latinLnBrk="0"/>
            <a:r>
              <a:rPr lang="zh-CN" altLang="en-US" sz="1400" b="0" dirty="0">
                <a:latin typeface="Arial" panose="020B0604020202020204"/>
                <a:ea typeface="微软雅黑" panose="020B0503020204020204" charset="-122"/>
                <a:sym typeface="Arial" panose="020B0604020202020204"/>
              </a:rPr>
              <a:t>其它垃圾勿乱投，有利分拣促循环。居民将“其它垃圾（干垃圾）”，投放至居住区公共区域合理设置的“其它垃圾（干垃圾）”分类收集容器（标识颜色：黑色），之后由区县绿化市容管理部门组织环卫专业企业提供日产日清的收运服务，运往焚烧厂、填埋场实现生活垃圾无害化处置。 </a:t>
            </a:r>
          </a:p>
        </p:txBody>
      </p:sp>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sp>
        <p:nvSpPr>
          <p:cNvPr id="24" name="文本框 3"/>
          <p:cNvSpPr txBox="1">
            <a:spLocks noChangeArrowheads="1"/>
          </p:cNvSpPr>
          <p:nvPr>
            <p:custDataLst>
              <p:tags r:id="rId1"/>
            </p:custDataLst>
          </p:nvPr>
        </p:nvSpPr>
        <p:spPr bwMode="auto">
          <a:xfrm>
            <a:off x="2156617" y="1778428"/>
            <a:ext cx="439433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2800" b="1" dirty="0">
                <a:solidFill>
                  <a:srgbClr val="FFC000"/>
                </a:solidFill>
                <a:latin typeface="Arial" panose="020B0604020202020204"/>
                <a:ea typeface="微软雅黑" panose="020B0503020204020204" charset="-122"/>
                <a:sym typeface="Arial" panose="020B0604020202020204"/>
              </a:rPr>
              <a:t>生活垃圾如何减量</a:t>
            </a:r>
          </a:p>
        </p:txBody>
      </p:sp>
      <p:sp>
        <p:nvSpPr>
          <p:cNvPr id="25" name="文本框 4"/>
          <p:cNvSpPr txBox="1">
            <a:spLocks noChangeArrowheads="1"/>
          </p:cNvSpPr>
          <p:nvPr>
            <p:custDataLst>
              <p:tags r:id="rId2"/>
            </p:custDataLst>
          </p:nvPr>
        </p:nvSpPr>
        <p:spPr bwMode="auto">
          <a:xfrm>
            <a:off x="1020794" y="2247221"/>
            <a:ext cx="1722406" cy="3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dirty="0">
                <a:solidFill>
                  <a:srgbClr val="2CAB0E"/>
                </a:solidFill>
                <a:latin typeface="Arial" panose="020B0604020202020204"/>
                <a:ea typeface="微软雅黑" panose="020B0503020204020204" charset="-122"/>
                <a:sym typeface="Arial" panose="020B0604020202020204"/>
              </a:rPr>
              <a:t>第三部分</a:t>
            </a:r>
            <a:endParaRPr lang="en-US" altLang="zh-CN" sz="2400" b="1" dirty="0">
              <a:solidFill>
                <a:srgbClr val="2CAB0E"/>
              </a:solidFill>
              <a:latin typeface="Arial" panose="020B0604020202020204"/>
              <a:ea typeface="微软雅黑" panose="020B0503020204020204" charset="-122"/>
              <a:sym typeface="Arial" panose="020B0604020202020204"/>
            </a:endParaRPr>
          </a:p>
        </p:txBody>
      </p:sp>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313" y="4244987"/>
            <a:ext cx="2321178" cy="801989"/>
          </a:xfrm>
          <a:prstGeom prst="rect">
            <a:avLst/>
          </a:prstGeom>
        </p:spPr>
      </p:pic>
      <p:pic>
        <p:nvPicPr>
          <p:cNvPr id="27"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2331" y="2796372"/>
            <a:ext cx="2552700" cy="2552700"/>
          </a:xfrm>
          <a:prstGeom prst="rect">
            <a:avLst/>
          </a:prstGeom>
        </p:spPr>
      </p:pic>
      <p:pic>
        <p:nvPicPr>
          <p:cNvPr id="30" name="图片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ppt_y</p:attrName>
                                        </p:attrNameLst>
                                      </p:cBhvr>
                                      <p:tavLst>
                                        <p:tav tm="0">
                                          <p:val>
                                            <p:strVal val="#ppt_y+#ppt_h*1.125000"/>
                                          </p:val>
                                        </p:tav>
                                        <p:tav tm="100000">
                                          <p:val>
                                            <p:strVal val="#ppt_y"/>
                                          </p:val>
                                        </p:tav>
                                      </p:tavLst>
                                    </p:anim>
                                    <p:animEffect transition="in" filter="wipe(up)">
                                      <p:cBhvr>
                                        <p:cTn id="38" dur="500"/>
                                        <p:tgtEl>
                                          <p:spTgt spid="25"/>
                                        </p:tgtEl>
                                      </p:cBhvr>
                                    </p:animEffect>
                                  </p:childTnLst>
                                </p:cTn>
                              </p:par>
                            </p:childTnLst>
                          </p:cTn>
                        </p:par>
                        <p:par>
                          <p:cTn id="39" fill="hold">
                            <p:stCondLst>
                              <p:cond delay="1500"/>
                            </p:stCondLst>
                            <p:childTnLst>
                              <p:par>
                                <p:cTn id="40" presetID="10" presetClass="entr" presetSubtype="0" fill="hold" grpId="0" nodeType="afterEffect">
                                  <p:stCondLst>
                                    <p:cond delay="0"/>
                                  </p:stCondLst>
                                  <p:iterate type="lt">
                                    <p:tmPct val="14000"/>
                                  </p:iterate>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707886"/>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什么是垃圾减量？</a:t>
            </a:r>
            <a:br>
              <a:rPr lang="zh-CN" altLang="en-US" sz="2000" b="1" dirty="0">
                <a:solidFill>
                  <a:srgbClr val="2CAB0E"/>
                </a:solidFill>
                <a:latin typeface="Arial" panose="020B0604020202020204"/>
                <a:ea typeface="微软雅黑" panose="020B0503020204020204" charset="-122"/>
                <a:sym typeface="Arial" panose="020B0604020202020204"/>
              </a:rPr>
            </a:b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7" name="Rectangle 3"/>
          <p:cNvSpPr txBox="1">
            <a:spLocks noChangeArrowheads="1"/>
          </p:cNvSpPr>
          <p:nvPr/>
        </p:nvSpPr>
        <p:spPr>
          <a:xfrm>
            <a:off x="1298489" y="1494110"/>
            <a:ext cx="5787571" cy="2614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1400" dirty="0">
                <a:latin typeface="Arial" panose="020B0604020202020204"/>
                <a:ea typeface="微软雅黑" panose="020B0503020204020204" charset="-122"/>
                <a:sym typeface="Arial" panose="020B0604020202020204"/>
              </a:rPr>
              <a:t>   生活垃圾减量是指通过推进清洁生产、绿色包装、适度消费、回收利用等，最大限度地减少废弃物的产生；对已产生的废弃物通过生活垃圾分类，提升资源化利用水平，最大限度地减少生活垃圾末端处置量。</a:t>
            </a:r>
          </a:p>
          <a:p>
            <a:pPr>
              <a:lnSpc>
                <a:spcPct val="150000"/>
              </a:lnSpc>
            </a:pPr>
            <a:r>
              <a:rPr lang="zh-CN" altLang="en-US" sz="1400" dirty="0">
                <a:latin typeface="Arial" panose="020B0604020202020204"/>
                <a:ea typeface="微软雅黑" panose="020B0503020204020204" charset="-122"/>
                <a:sym typeface="Arial" panose="020B0604020202020204"/>
              </a:rPr>
              <a:t>    通过减少垃圾的产量，可以减少处理垃圾过程中的能耗、减少对土地资源的占有量从而达到低碳目的。</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生活垃圾“碳排放计算</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7" name="Rectangle 5"/>
          <p:cNvSpPr>
            <a:spLocks noChangeArrowheads="1"/>
          </p:cNvSpPr>
          <p:nvPr/>
        </p:nvSpPr>
        <p:spPr bwMode="auto">
          <a:xfrm>
            <a:off x="1440003" y="1073164"/>
            <a:ext cx="42561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67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度电约</a:t>
            </a:r>
            <a:r>
              <a:rPr lang="en-US" altLang="zh-CN" sz="1400" dirty="0">
                <a:latin typeface="Arial" panose="020B0604020202020204"/>
                <a:ea typeface="微软雅黑" panose="020B0503020204020204" charset="-122"/>
                <a:sym typeface="Arial" panose="020B0604020202020204"/>
              </a:rPr>
              <a:t>0.904kg</a:t>
            </a:r>
            <a:r>
              <a:rPr lang="zh-CN" altLang="en-US" sz="1400" dirty="0">
                <a:latin typeface="Arial" panose="020B0604020202020204"/>
                <a:ea typeface="微软雅黑" panose="020B0503020204020204" charset="-122"/>
                <a:sym typeface="Arial" panose="020B0604020202020204"/>
              </a:rPr>
              <a:t>二氧化碳</a:t>
            </a: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吨水约</a:t>
            </a:r>
            <a:r>
              <a:rPr lang="en-US" altLang="zh-CN" sz="1400" dirty="0">
                <a:latin typeface="Arial" panose="020B0604020202020204"/>
                <a:ea typeface="微软雅黑" panose="020B0503020204020204" charset="-122"/>
                <a:sym typeface="Arial" panose="020B0604020202020204"/>
              </a:rPr>
              <a:t>0.194kg</a:t>
            </a:r>
            <a:r>
              <a:rPr lang="zh-CN" altLang="en-US" sz="1400" dirty="0">
                <a:latin typeface="Arial" panose="020B0604020202020204"/>
                <a:ea typeface="微软雅黑" panose="020B0503020204020204" charset="-122"/>
                <a:sym typeface="Arial" panose="020B0604020202020204"/>
              </a:rPr>
              <a:t>二氧化碳</a:t>
            </a: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斤猪肉约</a:t>
            </a:r>
            <a:r>
              <a:rPr lang="en-US" altLang="zh-CN" sz="1400" dirty="0">
                <a:latin typeface="Arial" panose="020B0604020202020204"/>
                <a:ea typeface="微软雅黑" panose="020B0503020204020204" charset="-122"/>
                <a:sym typeface="Arial" panose="020B0604020202020204"/>
              </a:rPr>
              <a:t>0.7kg</a:t>
            </a:r>
            <a:r>
              <a:rPr lang="zh-CN" altLang="en-US" sz="1400" dirty="0">
                <a:latin typeface="Arial" panose="020B0604020202020204"/>
                <a:ea typeface="微软雅黑" panose="020B0503020204020204" charset="-122"/>
                <a:sym typeface="Arial" panose="020B0604020202020204"/>
              </a:rPr>
              <a:t>二氧化碳</a:t>
            </a: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张</a:t>
            </a:r>
            <a:r>
              <a:rPr lang="en-US" altLang="zh-CN" sz="1400" dirty="0">
                <a:latin typeface="Arial" panose="020B0604020202020204"/>
                <a:ea typeface="微软雅黑" panose="020B0503020204020204" charset="-122"/>
                <a:sym typeface="Arial" panose="020B0604020202020204"/>
              </a:rPr>
              <a:t>A4</a:t>
            </a:r>
            <a:r>
              <a:rPr lang="zh-CN" altLang="en-US" sz="1400" dirty="0">
                <a:latin typeface="Arial" panose="020B0604020202020204"/>
                <a:ea typeface="微软雅黑" panose="020B0503020204020204" charset="-122"/>
                <a:sym typeface="Arial" panose="020B0604020202020204"/>
              </a:rPr>
              <a:t>纸约</a:t>
            </a:r>
            <a:r>
              <a:rPr lang="en-US" altLang="zh-CN" sz="1400" dirty="0">
                <a:latin typeface="Arial" panose="020B0604020202020204"/>
                <a:ea typeface="微软雅黑" panose="020B0503020204020204" charset="-122"/>
                <a:sym typeface="Arial" panose="020B0604020202020204"/>
              </a:rPr>
              <a:t>0.09kg</a:t>
            </a:r>
            <a:r>
              <a:rPr lang="zh-CN" altLang="en-US" sz="1400" dirty="0">
                <a:latin typeface="Arial" panose="020B0604020202020204"/>
                <a:ea typeface="微软雅黑" panose="020B0503020204020204" charset="-122"/>
                <a:sym typeface="Arial" panose="020B0604020202020204"/>
              </a:rPr>
              <a:t>二氧化碳</a:t>
            </a:r>
          </a:p>
          <a:p>
            <a:pPr eaLnBrk="1" hangingPunct="1">
              <a:spcBef>
                <a:spcPct val="0"/>
              </a:spcBef>
              <a:buFontTx/>
              <a:buNone/>
            </a:pPr>
            <a:r>
              <a:rPr lang="en-US" altLang="zh-CN"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个塑料袋约</a:t>
            </a:r>
            <a:r>
              <a:rPr lang="en-US" altLang="zh-CN" sz="1400" dirty="0">
                <a:latin typeface="Arial" panose="020B0604020202020204"/>
                <a:ea typeface="微软雅黑" panose="020B0503020204020204" charset="-122"/>
                <a:sym typeface="Arial" panose="020B0604020202020204"/>
              </a:rPr>
              <a:t>0.1G</a:t>
            </a:r>
            <a:r>
              <a:rPr lang="zh-CN" altLang="en-US" sz="1400" dirty="0">
                <a:latin typeface="Arial" panose="020B0604020202020204"/>
                <a:ea typeface="微软雅黑" panose="020B0503020204020204" charset="-122"/>
                <a:sym typeface="Arial" panose="020B0604020202020204"/>
              </a:rPr>
              <a:t>二氧化碳</a:t>
            </a:r>
          </a:p>
          <a:p>
            <a:pPr eaLnBrk="1" hangingPunct="1">
              <a:spcBef>
                <a:spcPct val="0"/>
              </a:spcBef>
              <a:buFontTx/>
              <a:buNone/>
            </a:pPr>
            <a:r>
              <a:rPr lang="zh-CN" altLang="en-US" sz="1400" dirty="0">
                <a:latin typeface="Arial" panose="020B0604020202020204"/>
                <a:ea typeface="微软雅黑" panose="020B0503020204020204" charset="-122"/>
                <a:sym typeface="Arial" panose="020B0604020202020204"/>
              </a:rPr>
              <a:t>注：以上数据由专家提供，仅供参考。 </a:t>
            </a:r>
          </a:p>
        </p:txBody>
      </p:sp>
      <p:sp>
        <p:nvSpPr>
          <p:cNvPr id="8" name="Rectangle 6"/>
          <p:cNvSpPr>
            <a:spLocks noChangeArrowheads="1"/>
          </p:cNvSpPr>
          <p:nvPr/>
        </p:nvSpPr>
        <p:spPr bwMode="auto">
          <a:xfrm>
            <a:off x="1681321" y="2549456"/>
            <a:ext cx="658690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pPr eaLnBrk="1" latinLnBrk="0" hangingPunct="1"/>
            <a:r>
              <a:rPr lang="zh-CN" altLang="en-US" dirty="0">
                <a:solidFill>
                  <a:srgbClr val="FFC000"/>
                </a:solidFill>
                <a:latin typeface="Arial" panose="020B0604020202020204"/>
                <a:ea typeface="微软雅黑" panose="020B0503020204020204" charset="-122"/>
                <a:sym typeface="Arial" panose="020B0604020202020204"/>
              </a:rPr>
              <a:t>月的消费清单：</a:t>
            </a:r>
            <a:br>
              <a:rPr lang="zh-CN" altLang="en-US" sz="1400" dirty="0">
                <a:solidFill>
                  <a:srgbClr val="92D050"/>
                </a:solidFill>
                <a:latin typeface="Arial" panose="020B0604020202020204"/>
                <a:ea typeface="微软雅黑" panose="020B0503020204020204" charset="-122"/>
                <a:sym typeface="Arial" panose="020B0604020202020204"/>
              </a:rPr>
            </a:br>
            <a:r>
              <a:rPr lang="zh-CN" altLang="en-US" sz="1400" b="0" dirty="0">
                <a:latin typeface="Arial" panose="020B0604020202020204"/>
                <a:ea typeface="微软雅黑" panose="020B0503020204020204" charset="-122"/>
                <a:sym typeface="Arial" panose="020B0604020202020204"/>
              </a:rPr>
              <a:t>电：</a:t>
            </a:r>
            <a:r>
              <a:rPr lang="en-US" altLang="zh-CN" sz="1400" b="0" dirty="0">
                <a:latin typeface="Arial" panose="020B0604020202020204"/>
                <a:ea typeface="微软雅黑" panose="020B0503020204020204" charset="-122"/>
                <a:sym typeface="Arial" panose="020B0604020202020204"/>
              </a:rPr>
              <a:t>70</a:t>
            </a:r>
            <a:r>
              <a:rPr lang="zh-CN" altLang="en-US" sz="1400" b="0" dirty="0">
                <a:latin typeface="Arial" panose="020B0604020202020204"/>
                <a:ea typeface="微软雅黑" panose="020B0503020204020204" charset="-122"/>
                <a:sym typeface="Arial" panose="020B0604020202020204"/>
              </a:rPr>
              <a:t>度 *</a:t>
            </a:r>
            <a:r>
              <a:rPr lang="en-US" altLang="zh-CN" sz="1400" b="0" dirty="0">
                <a:latin typeface="Arial" panose="020B0604020202020204"/>
                <a:ea typeface="微软雅黑" panose="020B0503020204020204" charset="-122"/>
                <a:sym typeface="Arial" panose="020B0604020202020204"/>
              </a:rPr>
              <a:t>0.904</a:t>
            </a:r>
            <a:r>
              <a:rPr lang="zh-CN" altLang="en-US" sz="1400" b="0" dirty="0">
                <a:latin typeface="Arial" panose="020B0604020202020204"/>
                <a:ea typeface="微软雅黑" panose="020B0503020204020204" charset="-122"/>
                <a:sym typeface="Arial" panose="020B0604020202020204"/>
              </a:rPr>
              <a:t>     排放二氧化碳</a:t>
            </a:r>
            <a:r>
              <a:rPr lang="en-US" altLang="zh-CN" sz="1400" b="0" dirty="0">
                <a:latin typeface="Arial" panose="020B0604020202020204"/>
                <a:ea typeface="微软雅黑" panose="020B0503020204020204" charset="-122"/>
                <a:sym typeface="Arial" panose="020B0604020202020204"/>
              </a:rPr>
              <a:t>63.28</a:t>
            </a:r>
            <a:r>
              <a:rPr lang="zh-CN" altLang="en-US" sz="1400" b="0" dirty="0">
                <a:latin typeface="Arial" panose="020B0604020202020204"/>
                <a:ea typeface="微软雅黑" panose="020B0503020204020204" charset="-122"/>
                <a:sym typeface="Arial" panose="020B0604020202020204"/>
              </a:rPr>
              <a:t>千克</a:t>
            </a:r>
            <a:br>
              <a:rPr lang="zh-CN" altLang="en-US" sz="1400" b="0" dirty="0">
                <a:latin typeface="Arial" panose="020B0604020202020204"/>
                <a:ea typeface="微软雅黑" panose="020B0503020204020204" charset="-122"/>
                <a:sym typeface="Arial" panose="020B0604020202020204"/>
              </a:rPr>
            </a:br>
            <a:r>
              <a:rPr lang="zh-CN" altLang="en-US" sz="1400" b="0" dirty="0">
                <a:latin typeface="Arial" panose="020B0604020202020204"/>
                <a:ea typeface="微软雅黑" panose="020B0503020204020204" charset="-122"/>
                <a:sym typeface="Arial" panose="020B0604020202020204"/>
              </a:rPr>
              <a:t>水：</a:t>
            </a:r>
            <a:r>
              <a:rPr lang="en-US" altLang="zh-CN" sz="1400" b="0" dirty="0">
                <a:latin typeface="Arial" panose="020B0604020202020204"/>
                <a:ea typeface="微软雅黑" panose="020B0503020204020204" charset="-122"/>
                <a:sym typeface="Arial" panose="020B0604020202020204"/>
              </a:rPr>
              <a:t>20</a:t>
            </a:r>
            <a:r>
              <a:rPr lang="zh-CN" altLang="en-US" sz="1400" b="0" dirty="0">
                <a:latin typeface="Arial" panose="020B0604020202020204"/>
                <a:ea typeface="微软雅黑" panose="020B0503020204020204" charset="-122"/>
                <a:sym typeface="Arial" panose="020B0604020202020204"/>
              </a:rPr>
              <a:t>吨*</a:t>
            </a:r>
            <a:r>
              <a:rPr lang="en-US" altLang="zh-CN" sz="1400" b="0" dirty="0">
                <a:latin typeface="Arial" panose="020B0604020202020204"/>
                <a:ea typeface="微软雅黑" panose="020B0503020204020204" charset="-122"/>
                <a:sym typeface="Arial" panose="020B0604020202020204"/>
              </a:rPr>
              <a:t>0.194      </a:t>
            </a:r>
            <a:r>
              <a:rPr lang="zh-CN" altLang="en-US" sz="1400" b="0" dirty="0">
                <a:latin typeface="Arial" panose="020B0604020202020204"/>
                <a:ea typeface="微软雅黑" panose="020B0503020204020204" charset="-122"/>
                <a:sym typeface="Arial" panose="020B0604020202020204"/>
              </a:rPr>
              <a:t>排放二氧化碳 </a:t>
            </a:r>
            <a:r>
              <a:rPr lang="en-US" altLang="zh-CN" sz="1400" b="0" dirty="0">
                <a:latin typeface="Arial" panose="020B0604020202020204"/>
                <a:ea typeface="微软雅黑" panose="020B0503020204020204" charset="-122"/>
                <a:sym typeface="Arial" panose="020B0604020202020204"/>
              </a:rPr>
              <a:t>3. 88</a:t>
            </a:r>
            <a:r>
              <a:rPr lang="zh-CN" altLang="en-US" sz="1400" b="0" dirty="0">
                <a:latin typeface="Arial" panose="020B0604020202020204"/>
                <a:ea typeface="微软雅黑" panose="020B0503020204020204" charset="-122"/>
                <a:sym typeface="Arial" panose="020B0604020202020204"/>
              </a:rPr>
              <a:t>千克</a:t>
            </a:r>
            <a:br>
              <a:rPr lang="zh-CN" altLang="en-US" sz="1400" b="0" dirty="0">
                <a:latin typeface="Arial" panose="020B0604020202020204"/>
                <a:ea typeface="微软雅黑" panose="020B0503020204020204" charset="-122"/>
                <a:sym typeface="Arial" panose="020B0604020202020204"/>
              </a:rPr>
            </a:br>
            <a:r>
              <a:rPr lang="zh-CN" altLang="en-US" sz="1400" b="0" dirty="0">
                <a:latin typeface="Arial" panose="020B0604020202020204"/>
                <a:ea typeface="微软雅黑" panose="020B0503020204020204" charset="-122"/>
                <a:sym typeface="Arial" panose="020B0604020202020204"/>
              </a:rPr>
              <a:t>猪肉</a:t>
            </a:r>
            <a:r>
              <a:rPr lang="en-US" altLang="zh-CN" sz="1400" b="0" dirty="0">
                <a:latin typeface="Arial" panose="020B0604020202020204"/>
                <a:ea typeface="微软雅黑" panose="020B0503020204020204" charset="-122"/>
                <a:sym typeface="Arial" panose="020B0604020202020204"/>
              </a:rPr>
              <a:t>:   5</a:t>
            </a:r>
            <a:r>
              <a:rPr lang="zh-CN" altLang="en-US" sz="1400" b="0" dirty="0">
                <a:latin typeface="Arial" panose="020B0604020202020204"/>
                <a:ea typeface="微软雅黑" panose="020B0503020204020204" charset="-122"/>
                <a:sym typeface="Arial" panose="020B0604020202020204"/>
              </a:rPr>
              <a:t>斤*</a:t>
            </a:r>
            <a:r>
              <a:rPr lang="en-US" altLang="zh-CN" sz="1400" b="0" dirty="0">
                <a:latin typeface="Arial" panose="020B0604020202020204"/>
                <a:ea typeface="微软雅黑" panose="020B0503020204020204" charset="-122"/>
                <a:sym typeface="Arial" panose="020B0604020202020204"/>
              </a:rPr>
              <a:t>0.7            </a:t>
            </a:r>
            <a:r>
              <a:rPr lang="zh-CN" altLang="en-US" sz="1400" b="0" dirty="0">
                <a:latin typeface="Arial" panose="020B0604020202020204"/>
                <a:ea typeface="微软雅黑" panose="020B0503020204020204" charset="-122"/>
                <a:sym typeface="Arial" panose="020B0604020202020204"/>
              </a:rPr>
              <a:t>排放二氧化碳 </a:t>
            </a:r>
            <a:r>
              <a:rPr lang="en-US" altLang="zh-CN" sz="1400" b="0" dirty="0">
                <a:latin typeface="Arial" panose="020B0604020202020204"/>
                <a:ea typeface="微软雅黑" panose="020B0503020204020204" charset="-122"/>
                <a:sym typeface="Arial" panose="020B0604020202020204"/>
              </a:rPr>
              <a:t>3.7</a:t>
            </a:r>
            <a:r>
              <a:rPr lang="zh-CN" altLang="en-US" sz="1400" b="0" dirty="0">
                <a:latin typeface="Arial" panose="020B0604020202020204"/>
                <a:ea typeface="微软雅黑" panose="020B0503020204020204" charset="-122"/>
                <a:sym typeface="Arial" panose="020B0604020202020204"/>
              </a:rPr>
              <a:t>千克</a:t>
            </a:r>
          </a:p>
          <a:p>
            <a:pPr eaLnBrk="1" latinLnBrk="0" hangingPunct="1"/>
            <a:r>
              <a:rPr lang="zh-CN" altLang="en-US" sz="1400" b="0" dirty="0">
                <a:latin typeface="Arial" panose="020B0604020202020204"/>
                <a:ea typeface="微软雅黑" panose="020B0503020204020204" charset="-122"/>
                <a:sym typeface="Arial" panose="020B0604020202020204"/>
              </a:rPr>
              <a:t>牛肉：</a:t>
            </a:r>
            <a:r>
              <a:rPr lang="en-US" altLang="zh-CN" sz="1400" b="0" dirty="0">
                <a:latin typeface="Arial" panose="020B0604020202020204"/>
                <a:ea typeface="微软雅黑" panose="020B0503020204020204" charset="-122"/>
                <a:sym typeface="Arial" panose="020B0604020202020204"/>
              </a:rPr>
              <a:t>1</a:t>
            </a:r>
            <a:r>
              <a:rPr lang="zh-CN" altLang="en-US" sz="1400" b="0" dirty="0">
                <a:latin typeface="Arial" panose="020B0604020202020204"/>
                <a:ea typeface="微软雅黑" panose="020B0503020204020204" charset="-122"/>
                <a:sym typeface="Arial" panose="020B0604020202020204"/>
              </a:rPr>
              <a:t>斤*</a:t>
            </a:r>
            <a:r>
              <a:rPr lang="en-US" altLang="zh-CN" sz="1400" b="0" dirty="0">
                <a:latin typeface="Arial" panose="020B0604020202020204"/>
                <a:ea typeface="微软雅黑" panose="020B0503020204020204" charset="-122"/>
                <a:sym typeface="Arial" panose="020B0604020202020204"/>
              </a:rPr>
              <a:t>18.2          </a:t>
            </a:r>
            <a:r>
              <a:rPr lang="zh-CN" altLang="en-US" sz="1400" b="0" dirty="0">
                <a:latin typeface="Arial" panose="020B0604020202020204"/>
                <a:ea typeface="微软雅黑" panose="020B0503020204020204" charset="-122"/>
                <a:sym typeface="Arial" panose="020B0604020202020204"/>
              </a:rPr>
              <a:t>排放二氧化碳</a:t>
            </a:r>
            <a:r>
              <a:rPr lang="en-US" altLang="zh-CN" sz="1400" b="0" dirty="0">
                <a:latin typeface="Arial" panose="020B0604020202020204"/>
                <a:ea typeface="微软雅黑" panose="020B0503020204020204" charset="-122"/>
                <a:sym typeface="Arial" panose="020B0604020202020204"/>
              </a:rPr>
              <a:t>18.2</a:t>
            </a:r>
            <a:r>
              <a:rPr lang="zh-CN" altLang="en-US" sz="1400" b="0" dirty="0">
                <a:latin typeface="Arial" panose="020B0604020202020204"/>
                <a:ea typeface="微软雅黑" panose="020B0503020204020204" charset="-122"/>
                <a:sym typeface="Arial" panose="020B0604020202020204"/>
              </a:rPr>
              <a:t>千克 </a:t>
            </a:r>
          </a:p>
          <a:p>
            <a:pPr eaLnBrk="1" latinLnBrk="0" hangingPunct="1"/>
            <a:r>
              <a:rPr lang="en-US" altLang="zh-CN" sz="1400" b="0" dirty="0">
                <a:latin typeface="Arial" panose="020B0604020202020204"/>
                <a:ea typeface="微软雅黑" panose="020B0503020204020204" charset="-122"/>
                <a:sym typeface="Arial" panose="020B0604020202020204"/>
              </a:rPr>
              <a:t>89.06*12</a:t>
            </a:r>
            <a:r>
              <a:rPr lang="zh-CN" altLang="en-US" sz="1400" b="0" dirty="0">
                <a:latin typeface="Arial" panose="020B0604020202020204"/>
                <a:ea typeface="微软雅黑" panose="020B0503020204020204" charset="-122"/>
                <a:sym typeface="Arial" panose="020B0604020202020204"/>
              </a:rPr>
              <a:t>每年就总排碳</a:t>
            </a:r>
            <a:r>
              <a:rPr lang="en-US" altLang="zh-CN" sz="1400" b="0" dirty="0">
                <a:latin typeface="Arial" panose="020B0604020202020204"/>
                <a:ea typeface="微软雅黑" panose="020B0503020204020204" charset="-122"/>
                <a:sym typeface="Arial" panose="020B0604020202020204"/>
              </a:rPr>
              <a:t>1068.72</a:t>
            </a:r>
            <a:r>
              <a:rPr lang="zh-CN" altLang="en-US" sz="1400" b="0" dirty="0">
                <a:latin typeface="Arial" panose="020B0604020202020204"/>
                <a:ea typeface="微软雅黑" panose="020B0503020204020204" charset="-122"/>
                <a:sym typeface="Arial" panose="020B0604020202020204"/>
              </a:rPr>
              <a:t>千克碳。</a:t>
            </a:r>
            <a:br>
              <a:rPr lang="zh-CN" altLang="en-US" sz="1400" b="0" dirty="0">
                <a:latin typeface="Arial" panose="020B0604020202020204"/>
                <a:ea typeface="微软雅黑" panose="020B0503020204020204" charset="-122"/>
                <a:sym typeface="Arial" panose="020B0604020202020204"/>
              </a:rPr>
            </a:br>
            <a:endParaRPr lang="zh-CN" altLang="en-US" sz="1400" b="0" dirty="0">
              <a:latin typeface="Arial" panose="020B0604020202020204"/>
              <a:ea typeface="微软雅黑" panose="020B0503020204020204" charset="-122"/>
              <a:sym typeface="Arial" panose="020B0604020202020204"/>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69" y="3892953"/>
            <a:ext cx="1439863" cy="1476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440003" y="464736"/>
            <a:ext cx="3832540" cy="707886"/>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什么是垃圾减量？</a:t>
            </a:r>
            <a:br>
              <a:rPr lang="zh-CN" altLang="en-US" sz="2000" b="1" dirty="0">
                <a:solidFill>
                  <a:srgbClr val="2CAB0E"/>
                </a:solidFill>
                <a:latin typeface="Arial" panose="020B0604020202020204"/>
                <a:ea typeface="微软雅黑" panose="020B0503020204020204" charset="-122"/>
                <a:sym typeface="Arial" panose="020B0604020202020204"/>
              </a:rPr>
            </a:b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6" name="Rectangle 3"/>
          <p:cNvSpPr txBox="1">
            <a:spLocks noChangeArrowheads="1"/>
          </p:cNvSpPr>
          <p:nvPr/>
        </p:nvSpPr>
        <p:spPr>
          <a:xfrm>
            <a:off x="921502" y="1098672"/>
            <a:ext cx="6954806"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800" b="1" dirty="0">
                <a:solidFill>
                  <a:srgbClr val="FFC000"/>
                </a:solidFill>
                <a:latin typeface="Arial" panose="020B0604020202020204"/>
                <a:ea typeface="微软雅黑" panose="020B0503020204020204" charset="-122"/>
                <a:sym typeface="Arial" panose="020B0604020202020204"/>
              </a:rPr>
              <a:t>1</a:t>
            </a:r>
            <a:r>
              <a:rPr lang="zh-CN" altLang="en-US" sz="1800" b="1" dirty="0">
                <a:solidFill>
                  <a:srgbClr val="FFC000"/>
                </a:solidFill>
                <a:latin typeface="Arial" panose="020B0604020202020204"/>
                <a:ea typeface="微软雅黑" panose="020B0503020204020204" charset="-122"/>
                <a:sym typeface="Arial" panose="020B0604020202020204"/>
              </a:rPr>
              <a:t>、请少用一次性餐具</a:t>
            </a:r>
            <a:endParaRPr lang="en-US" altLang="zh-CN" sz="1800" b="1" dirty="0">
              <a:solidFill>
                <a:srgbClr val="FFC000"/>
              </a:solidFill>
              <a:latin typeface="Arial" panose="020B0604020202020204"/>
              <a:ea typeface="微软雅黑" panose="020B0503020204020204" charset="-122"/>
              <a:sym typeface="Arial" panose="020B0604020202020204"/>
            </a:endParaRPr>
          </a:p>
          <a:p>
            <a:pPr algn="l">
              <a:lnSpc>
                <a:spcPct val="100000"/>
              </a:lnSpc>
            </a:pPr>
            <a:r>
              <a:rPr lang="zh-CN" altLang="en-US" sz="1600" b="1" dirty="0">
                <a:solidFill>
                  <a:srgbClr val="FFC000"/>
                </a:solidFill>
                <a:latin typeface="Arial" panose="020B0604020202020204"/>
                <a:ea typeface="微软雅黑" panose="020B0503020204020204" charset="-122"/>
                <a:sym typeface="Arial" panose="020B0604020202020204"/>
              </a:rPr>
              <a:t>建议外出自带餐具和茶杯</a:t>
            </a:r>
          </a:p>
          <a:p>
            <a:pPr algn="l">
              <a:lnSpc>
                <a:spcPct val="100000"/>
              </a:lnSpc>
            </a:pPr>
            <a:r>
              <a:rPr lang="zh-CN" altLang="en-US" sz="1400" dirty="0">
                <a:latin typeface="Arial" panose="020B0604020202020204"/>
                <a:ea typeface="微软雅黑" panose="020B0503020204020204" charset="-122"/>
                <a:sym typeface="Arial" panose="020B0604020202020204"/>
              </a:rPr>
              <a:t>一次性餐具一般用一次就成为了垃圾。统计资料显示，我国每年消耗一次性筷子</a:t>
            </a:r>
            <a:r>
              <a:rPr lang="en-US" altLang="zh-CN" sz="1400" dirty="0">
                <a:latin typeface="Arial" panose="020B0604020202020204"/>
                <a:ea typeface="微软雅黑" panose="020B0503020204020204" charset="-122"/>
                <a:sym typeface="Arial" panose="020B0604020202020204"/>
              </a:rPr>
              <a:t>450</a:t>
            </a:r>
            <a:r>
              <a:rPr lang="zh-CN" altLang="en-US" sz="1400" dirty="0">
                <a:latin typeface="Arial" panose="020B0604020202020204"/>
                <a:ea typeface="微软雅黑" panose="020B0503020204020204" charset="-122"/>
                <a:sym typeface="Arial" panose="020B0604020202020204"/>
              </a:rPr>
              <a:t>亿双，需要砍伐</a:t>
            </a:r>
            <a:r>
              <a:rPr lang="en-US" altLang="zh-CN" sz="1400" dirty="0">
                <a:latin typeface="Arial" panose="020B0604020202020204"/>
                <a:ea typeface="微软雅黑" panose="020B0503020204020204" charset="-122"/>
                <a:sym typeface="Arial" panose="020B0604020202020204"/>
              </a:rPr>
              <a:t>2500</a:t>
            </a:r>
            <a:r>
              <a:rPr lang="zh-CN" altLang="en-US" sz="1400" dirty="0">
                <a:latin typeface="Arial" panose="020B0604020202020204"/>
                <a:ea typeface="微软雅黑" panose="020B0503020204020204" charset="-122"/>
                <a:sym typeface="Arial" panose="020B0604020202020204"/>
              </a:rPr>
              <a:t>万棵大树，减少森林面积</a:t>
            </a:r>
            <a:r>
              <a:rPr lang="en-US" altLang="zh-CN" sz="1400" dirty="0">
                <a:latin typeface="Arial" panose="020B0604020202020204"/>
                <a:ea typeface="微软雅黑" panose="020B0503020204020204" charset="-122"/>
                <a:sym typeface="Arial" panose="020B0604020202020204"/>
              </a:rPr>
              <a:t>200</a:t>
            </a:r>
            <a:r>
              <a:rPr lang="zh-CN" altLang="en-US" sz="1400" dirty="0">
                <a:latin typeface="Arial" panose="020B0604020202020204"/>
                <a:ea typeface="微软雅黑" panose="020B0503020204020204" charset="-122"/>
                <a:sym typeface="Arial" panose="020B0604020202020204"/>
              </a:rPr>
              <a:t>万平方米。尽量避免使用一次性餐具</a:t>
            </a:r>
            <a:endParaRPr lang="en-US" altLang="zh-CN" sz="1400" dirty="0">
              <a:latin typeface="Arial" panose="020B0604020202020204"/>
              <a:ea typeface="微软雅黑" panose="020B0503020204020204" charset="-122"/>
              <a:sym typeface="Arial" panose="020B0604020202020204"/>
            </a:endParaRPr>
          </a:p>
          <a:p>
            <a:pPr algn="l">
              <a:lnSpc>
                <a:spcPct val="100000"/>
              </a:lnSpc>
            </a:pPr>
            <a:r>
              <a:rPr lang="en-US" altLang="zh-CN" sz="1800" dirty="0">
                <a:solidFill>
                  <a:srgbClr val="FFC000"/>
                </a:solidFill>
                <a:latin typeface="Arial" panose="020B0604020202020204"/>
                <a:ea typeface="微软雅黑" panose="020B0503020204020204" charset="-122"/>
                <a:sym typeface="Arial" panose="020B0604020202020204"/>
              </a:rPr>
              <a:t>2</a:t>
            </a:r>
            <a:r>
              <a:rPr lang="zh-CN" altLang="en-US" sz="1800" dirty="0">
                <a:solidFill>
                  <a:srgbClr val="FFC000"/>
                </a:solidFill>
                <a:latin typeface="Arial" panose="020B0604020202020204"/>
                <a:ea typeface="微软雅黑" panose="020B0503020204020204" charset="-122"/>
                <a:sym typeface="Arial" panose="020B0604020202020204"/>
              </a:rPr>
              <a:t>、让旧衣服循环起来，新衣服永远少一件。</a:t>
            </a:r>
            <a:endParaRPr lang="en-US" altLang="zh-CN" sz="1800" dirty="0">
              <a:solidFill>
                <a:srgbClr val="FFC000"/>
              </a:solidFill>
              <a:latin typeface="Arial" panose="020B0604020202020204"/>
              <a:ea typeface="微软雅黑" panose="020B0503020204020204" charset="-122"/>
              <a:sym typeface="Arial" panose="020B0604020202020204"/>
            </a:endParaRPr>
          </a:p>
          <a:p>
            <a:pPr algn="l">
              <a:lnSpc>
                <a:spcPct val="100000"/>
              </a:lnSpc>
            </a:pPr>
            <a:r>
              <a:rPr lang="zh-CN" altLang="en-US" sz="1400" dirty="0">
                <a:latin typeface="Arial" panose="020B0604020202020204"/>
                <a:ea typeface="微软雅黑" panose="020B0503020204020204" charset="-122"/>
                <a:sym typeface="Arial" panose="020B0604020202020204"/>
              </a:rPr>
              <a:t>每一件新衣的背后都代表着能量和资源的消耗，有些是合成材料，更是石油制品。棉花是大部分衣服的原料，棉花田虽只占全球耕地的</a:t>
            </a:r>
            <a:r>
              <a:rPr lang="en-US" altLang="zh-CN" sz="1400" dirty="0">
                <a:latin typeface="Arial" panose="020B0604020202020204"/>
                <a:ea typeface="微软雅黑" panose="020B0503020204020204" charset="-122"/>
                <a:sym typeface="Arial" panose="020B0604020202020204"/>
              </a:rPr>
              <a:t>3%</a:t>
            </a:r>
            <a:r>
              <a:rPr lang="zh-CN" altLang="en-US" sz="1400" dirty="0">
                <a:latin typeface="Arial" panose="020B0604020202020204"/>
                <a:ea typeface="微软雅黑" panose="020B0503020204020204" charset="-122"/>
                <a:sym typeface="Arial" panose="020B0604020202020204"/>
              </a:rPr>
              <a:t>，却消耗了全球将近</a:t>
            </a:r>
            <a:r>
              <a:rPr lang="en-US" altLang="zh-CN" sz="1400" dirty="0">
                <a:latin typeface="Arial" panose="020B0604020202020204"/>
                <a:ea typeface="微软雅黑" panose="020B0503020204020204" charset="-122"/>
                <a:sym typeface="Arial" panose="020B0604020202020204"/>
              </a:rPr>
              <a:t>25%</a:t>
            </a:r>
            <a:r>
              <a:rPr lang="zh-CN" altLang="en-US" sz="1400" dirty="0">
                <a:latin typeface="Arial" panose="020B0604020202020204"/>
                <a:ea typeface="微软雅黑" panose="020B0503020204020204" charset="-122"/>
                <a:sym typeface="Arial" panose="020B0604020202020204"/>
              </a:rPr>
              <a:t>的农药。因此，与邻居、友人交换衣服，或将穿不下的衣物送给其他人穿，都可以节省资源。此外，淘汰衣物的布料也可重新使用，制作抹布、环保袋等，省钱更省资源。</a:t>
            </a:r>
          </a:p>
          <a:p>
            <a:pPr algn="l">
              <a:lnSpc>
                <a:spcPct val="100000"/>
              </a:lnSpc>
            </a:pPr>
            <a:endParaRPr lang="zh-CN" altLang="en-US" sz="1400" b="1" dirty="0">
              <a:solidFill>
                <a:srgbClr val="92D050"/>
              </a:solidFill>
              <a:latin typeface="Arial" panose="020B0604020202020204"/>
              <a:ea typeface="微软雅黑" panose="020B0503020204020204" charset="-122"/>
              <a:sym typeface="Arial" panose="020B0604020202020204"/>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BEBA8EAE-BF5A-486C-A8C5-ECC9F3942E4B}">
                <a14:imgProps xmlns:a14="http://schemas.microsoft.com/office/drawing/2010/main">
                  <a14:imgLayer r:embed="rId4">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sp>
        <p:nvSpPr>
          <p:cNvPr id="12" name="文本框 10"/>
          <p:cNvSpPr txBox="1"/>
          <p:nvPr/>
        </p:nvSpPr>
        <p:spPr>
          <a:xfrm>
            <a:off x="128983" y="1607674"/>
            <a:ext cx="794237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3600" b="1" dirty="0">
                <a:solidFill>
                  <a:srgbClr val="FFC000"/>
                </a:solidFill>
                <a:latin typeface="Arial" panose="020B0604020202020204"/>
                <a:ea typeface="微软雅黑" panose="020B0503020204020204" charset="-122"/>
                <a:sym typeface="Arial" panose="020B0604020202020204"/>
              </a:rPr>
              <a:t>感谢一路有你</a:t>
            </a: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9571" y="4378184"/>
            <a:ext cx="2321178" cy="801989"/>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67" y="2728733"/>
            <a:ext cx="2552700" cy="255270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3806" y="3198441"/>
            <a:ext cx="1863475" cy="1863475"/>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
        <p:nvSpPr>
          <p:cNvPr id="2" name="矩形 1"/>
          <p:cNvSpPr/>
          <p:nvPr/>
        </p:nvSpPr>
        <p:spPr>
          <a:xfrm>
            <a:off x="2319949" y="3391193"/>
            <a:ext cx="3560445" cy="306705"/>
          </a:xfrm>
          <a:prstGeom prst="rect">
            <a:avLst/>
          </a:prstGeom>
        </p:spPr>
        <p:txBody>
          <a:bodyPr wrap="none">
            <a:spAutoFit/>
          </a:bodyPr>
          <a:lstStyle/>
          <a:p>
            <a:pPr algn="ctr"/>
            <a:r>
              <a:rPr lang="zh-CN" altLang="en-US" sz="1400">
                <a:latin typeface="Arial" panose="020B0604020202020204"/>
                <a:ea typeface="微软雅黑" panose="020B0503020204020204" charset="-122"/>
                <a:sym typeface="Arial" panose="020B0604020202020204"/>
              </a:rPr>
              <a:t>汇报时间：</a:t>
            </a:r>
            <a:r>
              <a:rPr lang="en-US" altLang="zh-CN" sz="1400">
                <a:latin typeface="Arial" panose="020B0604020202020204"/>
                <a:ea typeface="微软雅黑" panose="020B0503020204020204" charset="-122"/>
                <a:sym typeface="Arial" panose="020B0604020202020204"/>
              </a:rPr>
              <a:t>202X</a:t>
            </a:r>
            <a:r>
              <a:rPr lang="zh-CN" altLang="en-US" sz="1400">
                <a:latin typeface="Arial" panose="020B0604020202020204"/>
                <a:ea typeface="微软雅黑" panose="020B0503020204020204" charset="-122"/>
                <a:sym typeface="Arial" panose="020B0604020202020204"/>
              </a:rPr>
              <a:t>年</a:t>
            </a:r>
            <a:r>
              <a:rPr lang="en-US" altLang="zh-CN" sz="1400">
                <a:latin typeface="Arial" panose="020B0604020202020204"/>
                <a:ea typeface="微软雅黑" panose="020B0503020204020204" charset="-122"/>
                <a:sym typeface="Arial" panose="020B0604020202020204"/>
              </a:rPr>
              <a:t>11</a:t>
            </a:r>
            <a:r>
              <a:rPr lang="zh-CN" altLang="en-US" sz="1400">
                <a:latin typeface="Arial" panose="020B0604020202020204"/>
                <a:ea typeface="微软雅黑" panose="020B0503020204020204" charset="-122"/>
                <a:sym typeface="Arial" panose="020B0604020202020204"/>
              </a:rPr>
              <a:t>月      汇报人：</a:t>
            </a:r>
            <a:r>
              <a:rPr lang="en-US" altLang="zh-CN" sz="1400">
                <a:latin typeface="Arial" panose="020B0604020202020204"/>
                <a:ea typeface="微软雅黑" panose="020B0503020204020204" charset="-122"/>
                <a:sym typeface="Arial" panose="020B0604020202020204"/>
              </a:rPr>
              <a:t>xiazaii</a:t>
            </a:r>
            <a:endParaRPr lang="zh-CN" altLang="en-US" sz="1400" dirty="0">
              <a:latin typeface="Arial" panose="020B0604020202020204"/>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out)">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sp>
        <p:nvSpPr>
          <p:cNvPr id="24" name="文本框 3"/>
          <p:cNvSpPr txBox="1">
            <a:spLocks noChangeArrowheads="1"/>
          </p:cNvSpPr>
          <p:nvPr>
            <p:custDataLst>
              <p:tags r:id="rId1"/>
            </p:custDataLst>
          </p:nvPr>
        </p:nvSpPr>
        <p:spPr bwMode="auto">
          <a:xfrm>
            <a:off x="2321856" y="1778428"/>
            <a:ext cx="464471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2800" b="1" dirty="0">
                <a:solidFill>
                  <a:srgbClr val="FFC000"/>
                </a:solidFill>
                <a:latin typeface="Arial" panose="020B0604020202020204"/>
                <a:ea typeface="微软雅黑" panose="020B0503020204020204" charset="-122"/>
                <a:sym typeface="Arial" panose="020B0604020202020204"/>
              </a:rPr>
              <a:t>为什么要实行垃圾减量分类</a:t>
            </a:r>
          </a:p>
        </p:txBody>
      </p:sp>
      <p:sp>
        <p:nvSpPr>
          <p:cNvPr id="25" name="文本框 4"/>
          <p:cNvSpPr txBox="1">
            <a:spLocks noChangeArrowheads="1"/>
          </p:cNvSpPr>
          <p:nvPr>
            <p:custDataLst>
              <p:tags r:id="rId2"/>
            </p:custDataLst>
          </p:nvPr>
        </p:nvSpPr>
        <p:spPr bwMode="auto">
          <a:xfrm>
            <a:off x="1020794" y="2247221"/>
            <a:ext cx="1515577" cy="3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dirty="0">
                <a:solidFill>
                  <a:srgbClr val="2CAB0E"/>
                </a:solidFill>
                <a:latin typeface="Arial" panose="020B0604020202020204"/>
                <a:ea typeface="微软雅黑" panose="020B0503020204020204" charset="-122"/>
                <a:sym typeface="Arial" panose="020B0604020202020204"/>
              </a:rPr>
              <a:t>第一部分</a:t>
            </a:r>
            <a:endParaRPr lang="en-US" altLang="zh-CN" sz="2400" dirty="0">
              <a:solidFill>
                <a:srgbClr val="2CAB0E"/>
              </a:solidFill>
              <a:latin typeface="Arial" panose="020B0604020202020204"/>
              <a:ea typeface="微软雅黑" panose="020B0503020204020204" charset="-122"/>
              <a:sym typeface="Arial" panose="020B0604020202020204"/>
            </a:endParaRPr>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2331" y="2796372"/>
            <a:ext cx="2552700" cy="2552700"/>
          </a:xfrm>
          <a:prstGeom prst="rect">
            <a:avLst/>
          </a:prstGeom>
        </p:spPr>
      </p:pic>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pic>
        <p:nvPicPr>
          <p:cNvPr id="9"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iterate type="lt">
                                    <p:tmPct val="14000"/>
                                  </p:iterate>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ppt_y</p:attrName>
                                        </p:attrNameLst>
                                      </p:cBhvr>
                                      <p:tavLst>
                                        <p:tav tm="0">
                                          <p:val>
                                            <p:strVal val="#ppt_y+#ppt_h*1.125000"/>
                                          </p:val>
                                        </p:tav>
                                        <p:tav tm="100000">
                                          <p:val>
                                            <p:strVal val="#ppt_y"/>
                                          </p:val>
                                        </p:tav>
                                      </p:tavLst>
                                    </p:anim>
                                    <p:animEffect transition="in" filter="wipe(up)">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200517" y="464736"/>
            <a:ext cx="3832540" cy="400110"/>
          </a:xfrm>
          <a:prstGeom prst="rect">
            <a:avLst/>
          </a:prstGeom>
          <a:noFill/>
        </p:spPr>
        <p:txBody>
          <a:bodyPr wrap="square" rtlCol="0">
            <a:spAutoFit/>
          </a:bodyPr>
          <a:lstStyle/>
          <a:p>
            <a:pPr algn="ctr"/>
            <a:r>
              <a:rPr lang="zh-CN" altLang="en-US" sz="2000" b="1" dirty="0">
                <a:solidFill>
                  <a:srgbClr val="2CAB0E"/>
                </a:solidFill>
                <a:latin typeface="Arial" panose="020B0604020202020204"/>
                <a:ea typeface="微软雅黑" panose="020B0503020204020204" charset="-122"/>
                <a:sym typeface="Arial" panose="020B0604020202020204"/>
              </a:rPr>
              <a:t>为什么要实行垃圾减量分类</a:t>
            </a:r>
          </a:p>
        </p:txBody>
      </p:sp>
      <p:sp>
        <p:nvSpPr>
          <p:cNvPr id="20" name="Rectangle 3"/>
          <p:cNvSpPr txBox="1">
            <a:spLocks noChangeArrowheads="1"/>
          </p:cNvSpPr>
          <p:nvPr/>
        </p:nvSpPr>
        <p:spPr>
          <a:xfrm>
            <a:off x="730952" y="1253103"/>
            <a:ext cx="2074501" cy="47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1800" b="1" dirty="0">
                <a:solidFill>
                  <a:srgbClr val="FFC000"/>
                </a:solidFill>
                <a:latin typeface="Arial" panose="020B0604020202020204"/>
                <a:ea typeface="微软雅黑" panose="020B0503020204020204" charset="-122"/>
                <a:sym typeface="Arial" panose="020B0604020202020204"/>
              </a:rPr>
              <a:t>（一）低碳背景</a:t>
            </a:r>
          </a:p>
        </p:txBody>
      </p:sp>
      <p:sp>
        <p:nvSpPr>
          <p:cNvPr id="21" name="Rectangle 4"/>
          <p:cNvSpPr>
            <a:spLocks noChangeArrowheads="1"/>
          </p:cNvSpPr>
          <p:nvPr/>
        </p:nvSpPr>
        <p:spPr bwMode="auto">
          <a:xfrm>
            <a:off x="863600" y="1683984"/>
            <a:ext cx="889056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buNone/>
            </a:pPr>
            <a:r>
              <a:rPr lang="zh-CN" altLang="en-US" sz="1400" b="1" dirty="0">
                <a:latin typeface="Arial" panose="020B0604020202020204"/>
                <a:ea typeface="微软雅黑" panose="020B0503020204020204" charset="-122"/>
                <a:sym typeface="Arial" panose="020B0604020202020204"/>
              </a:rPr>
              <a:t>低碳：</a:t>
            </a:r>
            <a:r>
              <a:rPr lang="zh-CN" altLang="en-US" sz="1200" dirty="0">
                <a:latin typeface="Arial" panose="020B0604020202020204"/>
                <a:ea typeface="微软雅黑" panose="020B0503020204020204" charset="-122"/>
                <a:sym typeface="Arial" panose="020B0604020202020204"/>
              </a:rPr>
              <a:t>指较低（更低）的温室气体（二氧化碳为主）排放。</a:t>
            </a:r>
          </a:p>
          <a:p>
            <a:pPr marL="0" indent="0">
              <a:buNone/>
            </a:pPr>
            <a:r>
              <a:rPr lang="zh-CN" altLang="en-US" sz="1400" b="1" dirty="0">
                <a:latin typeface="Arial" panose="020B0604020202020204"/>
                <a:ea typeface="微软雅黑" panose="020B0503020204020204" charset="-122"/>
                <a:sym typeface="Arial" panose="020B0604020202020204"/>
              </a:rPr>
              <a:t>低碳生活：</a:t>
            </a:r>
            <a:r>
              <a:rPr lang="zh-CN" altLang="en-US" sz="1200" dirty="0">
                <a:latin typeface="Arial" panose="020B0604020202020204"/>
                <a:ea typeface="微软雅黑" panose="020B0503020204020204" charset="-122"/>
                <a:sym typeface="Arial" panose="020B0604020202020204"/>
              </a:rPr>
              <a:t>指生活作息时所耗用的能量要尽力减少，从而减低碳</a:t>
            </a:r>
            <a:r>
              <a:rPr lang="en-US" altLang="zh-CN" sz="1200" dirty="0">
                <a:latin typeface="Arial" panose="020B0604020202020204"/>
                <a:ea typeface="微软雅黑" panose="020B0503020204020204" charset="-122"/>
                <a:sym typeface="Arial" panose="020B0604020202020204"/>
              </a:rPr>
              <a:t> </a:t>
            </a:r>
            <a:r>
              <a:rPr lang="zh-CN" altLang="en-US" sz="1200" dirty="0">
                <a:latin typeface="Arial" panose="020B0604020202020204"/>
                <a:ea typeface="微软雅黑" panose="020B0503020204020204" charset="-122"/>
                <a:sym typeface="Arial" panose="020B0604020202020204"/>
              </a:rPr>
              <a:t>的排放量，减少对大气的污染，减缓生态恶化</a:t>
            </a:r>
            <a:r>
              <a:rPr lang="zh-CN" altLang="en-US" sz="1400" dirty="0">
                <a:latin typeface="Arial" panose="020B0604020202020204"/>
                <a:ea typeface="微软雅黑" panose="020B0503020204020204" charset="-122"/>
                <a:sym typeface="Arial" panose="020B0604020202020204"/>
              </a:rPr>
              <a:t>。</a:t>
            </a:r>
          </a:p>
        </p:txBody>
      </p:sp>
      <p:sp>
        <p:nvSpPr>
          <p:cNvPr id="22" name="Text Box 7"/>
          <p:cNvSpPr txBox="1">
            <a:spLocks noChangeArrowheads="1"/>
          </p:cNvSpPr>
          <p:nvPr/>
        </p:nvSpPr>
        <p:spPr bwMode="auto">
          <a:xfrm>
            <a:off x="863600" y="2897394"/>
            <a:ext cx="552428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400" b="0" dirty="0">
                <a:latin typeface="Arial" panose="020B0604020202020204"/>
                <a:ea typeface="微软雅黑" panose="020B0503020204020204" charset="-122"/>
                <a:sym typeface="Arial" panose="020B0604020202020204"/>
              </a:rPr>
              <a:t>全国</a:t>
            </a:r>
            <a:r>
              <a:rPr lang="en-US" altLang="zh-CN" sz="1400" b="0" dirty="0">
                <a:latin typeface="Arial" panose="020B0604020202020204"/>
                <a:ea typeface="微软雅黑" panose="020B0503020204020204" charset="-122"/>
                <a:sym typeface="Arial" panose="020B0604020202020204"/>
              </a:rPr>
              <a:t>600</a:t>
            </a:r>
            <a:r>
              <a:rPr lang="zh-CN" altLang="en-US" sz="1400" b="0" dirty="0">
                <a:latin typeface="Arial" panose="020B0604020202020204"/>
                <a:ea typeface="微软雅黑" panose="020B0503020204020204" charset="-122"/>
                <a:sym typeface="Arial" panose="020B0604020202020204"/>
              </a:rPr>
              <a:t>多座城市，除县城外，已有三分之二的大中城市陷入垃圾的包围之中，且有四分之一的城市已没有合适场所堆放垃圾。 </a:t>
            </a:r>
          </a:p>
        </p:txBody>
      </p:sp>
      <p:sp>
        <p:nvSpPr>
          <p:cNvPr id="23" name="Rectangle 5"/>
          <p:cNvSpPr txBox="1">
            <a:spLocks noChangeArrowheads="1"/>
          </p:cNvSpPr>
          <p:nvPr/>
        </p:nvSpPr>
        <p:spPr bwMode="auto">
          <a:xfrm>
            <a:off x="730952" y="2293604"/>
            <a:ext cx="8037870" cy="855662"/>
          </a:xfrm>
          <a:prstGeom prst="rect">
            <a:avLst/>
          </a:prstGeom>
          <a:noFill/>
          <a:ln>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solidFill>
                  <a:srgbClr val="FFC000"/>
                </a:solidFill>
                <a:latin typeface="Arial" panose="020B0604020202020204"/>
                <a:ea typeface="微软雅黑" panose="020B0503020204020204" charset="-122"/>
                <a:sym typeface="Arial" panose="020B0604020202020204"/>
              </a:rPr>
              <a:t>（二）垃圾现状</a:t>
            </a:r>
            <a:r>
              <a:rPr lang="en-US" altLang="zh-CN" sz="1800" b="1" dirty="0">
                <a:solidFill>
                  <a:srgbClr val="FFC000"/>
                </a:solidFill>
                <a:latin typeface="Arial" panose="020B0604020202020204"/>
                <a:ea typeface="微软雅黑" panose="020B0503020204020204" charset="-122"/>
                <a:sym typeface="Arial" panose="020B0604020202020204"/>
              </a:rPr>
              <a:t>——</a:t>
            </a:r>
            <a:r>
              <a:rPr lang="zh-CN" altLang="en-US" sz="1800" b="1" dirty="0">
                <a:solidFill>
                  <a:srgbClr val="FFC000"/>
                </a:solidFill>
                <a:latin typeface="Arial" panose="020B0604020202020204"/>
                <a:ea typeface="微软雅黑" panose="020B0503020204020204" charset="-122"/>
                <a:sym typeface="Arial" panose="020B0604020202020204"/>
              </a:rPr>
              <a:t>被垃圾包围的城市</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96460"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垃圾现状</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8" name="Text Box 7"/>
          <p:cNvSpPr txBox="1">
            <a:spLocks noChangeArrowheads="1"/>
          </p:cNvSpPr>
          <p:nvPr/>
        </p:nvSpPr>
        <p:spPr bwMode="auto">
          <a:xfrm>
            <a:off x="286897" y="3269921"/>
            <a:ext cx="6875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Tx/>
              <a:buNone/>
            </a:pPr>
            <a:r>
              <a:rPr lang="zh-CN" altLang="en-US" sz="1200" dirty="0">
                <a:latin typeface="Arial" panose="020B0604020202020204"/>
                <a:ea typeface="微软雅黑" panose="020B0503020204020204" charset="-122"/>
                <a:sym typeface="Arial" panose="020B0604020202020204"/>
              </a:rPr>
              <a:t>处理一吨垃圾的费用约为</a:t>
            </a:r>
            <a:r>
              <a:rPr lang="en-US" altLang="zh-CN" sz="1200" dirty="0">
                <a:latin typeface="Arial" panose="020B0604020202020204"/>
                <a:ea typeface="微软雅黑" panose="020B0503020204020204" charset="-122"/>
                <a:sym typeface="Arial" panose="020B0604020202020204"/>
              </a:rPr>
              <a:t>400</a:t>
            </a:r>
            <a:r>
              <a:rPr lang="zh-CN" altLang="en-US" sz="1200" dirty="0">
                <a:latin typeface="Arial" panose="020B0604020202020204"/>
                <a:ea typeface="微软雅黑" panose="020B0503020204020204" charset="-122"/>
                <a:sym typeface="Arial" panose="020B0604020202020204"/>
              </a:rPr>
              <a:t>元至</a:t>
            </a:r>
            <a:r>
              <a:rPr lang="en-US" altLang="zh-CN" sz="1200" dirty="0">
                <a:latin typeface="Arial" panose="020B0604020202020204"/>
                <a:ea typeface="微软雅黑" panose="020B0503020204020204" charset="-122"/>
                <a:sym typeface="Arial" panose="020B0604020202020204"/>
              </a:rPr>
              <a:t>600</a:t>
            </a:r>
            <a:r>
              <a:rPr lang="zh-CN" altLang="en-US" sz="1200" dirty="0">
                <a:latin typeface="Arial" panose="020B0604020202020204"/>
                <a:ea typeface="微软雅黑" panose="020B0503020204020204" charset="-122"/>
                <a:sym typeface="Arial" panose="020B0604020202020204"/>
              </a:rPr>
              <a:t>元人民币。人们大量地消耗资源，大规模生产，大量地消费，又大量地生产着垃圾。 </a:t>
            </a:r>
          </a:p>
        </p:txBody>
      </p:sp>
      <p:sp>
        <p:nvSpPr>
          <p:cNvPr id="9" name="Rectangle 3"/>
          <p:cNvSpPr txBox="1">
            <a:spLocks noChangeArrowheads="1"/>
          </p:cNvSpPr>
          <p:nvPr/>
        </p:nvSpPr>
        <p:spPr>
          <a:xfrm>
            <a:off x="241581" y="1319316"/>
            <a:ext cx="4149003" cy="47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latinLnBrk="1">
              <a:spcBef>
                <a:spcPct val="0"/>
              </a:spcBef>
            </a:pPr>
            <a:r>
              <a:rPr lang="zh-CN" altLang="en-US" sz="1800" b="1" dirty="0">
                <a:solidFill>
                  <a:srgbClr val="FFC000"/>
                </a:solidFill>
                <a:latin typeface="Arial" panose="020B0604020202020204"/>
                <a:ea typeface="微软雅黑" panose="020B0503020204020204" charset="-122"/>
                <a:sym typeface="Arial" panose="020B0604020202020204"/>
              </a:rPr>
              <a:t>（一）生活垃圾增量</a:t>
            </a:r>
          </a:p>
        </p:txBody>
      </p:sp>
      <p:sp>
        <p:nvSpPr>
          <p:cNvPr id="10" name="Rectangle 4"/>
          <p:cNvSpPr>
            <a:spLocks noChangeArrowheads="1"/>
          </p:cNvSpPr>
          <p:nvPr/>
        </p:nvSpPr>
        <p:spPr bwMode="auto">
          <a:xfrm>
            <a:off x="251712" y="1798087"/>
            <a:ext cx="711791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atinLnBrk="1">
              <a:spcBef>
                <a:spcPct val="0"/>
              </a:spcBef>
              <a:buNone/>
            </a:pPr>
            <a:r>
              <a:rPr lang="zh-CN" altLang="en-US" sz="1200" dirty="0">
                <a:latin typeface="Arial" panose="020B0604020202020204"/>
                <a:ea typeface="微软雅黑" panose="020B0503020204020204" charset="-122"/>
                <a:sym typeface="Arial" panose="020B0604020202020204"/>
              </a:rPr>
              <a:t>    上海平均每</a:t>
            </a:r>
            <a:r>
              <a:rPr lang="en-US" altLang="zh-CN" sz="1200" dirty="0">
                <a:latin typeface="Arial" panose="020B0604020202020204"/>
                <a:ea typeface="微软雅黑" panose="020B0503020204020204" charset="-122"/>
                <a:sym typeface="Arial" panose="020B0604020202020204"/>
              </a:rPr>
              <a:t>3</a:t>
            </a:r>
            <a:r>
              <a:rPr lang="zh-CN" altLang="en-US" sz="1200" dirty="0">
                <a:latin typeface="Arial" panose="020B0604020202020204"/>
                <a:ea typeface="微软雅黑" panose="020B0503020204020204" charset="-122"/>
                <a:sym typeface="Arial" panose="020B0604020202020204"/>
              </a:rPr>
              <a:t>天产出的生活垃圾增量有多少？填满一座标准足球场！目前上海全市生活垃圾无害化</a:t>
            </a:r>
            <a:endParaRPr lang="en-US" altLang="zh-CN" sz="1200" dirty="0">
              <a:latin typeface="Arial" panose="020B0604020202020204"/>
              <a:ea typeface="微软雅黑" panose="020B0503020204020204" charset="-122"/>
              <a:sym typeface="Arial" panose="020B0604020202020204"/>
            </a:endParaRPr>
          </a:p>
          <a:p>
            <a:pPr latinLnBrk="1">
              <a:spcBef>
                <a:spcPct val="0"/>
              </a:spcBef>
              <a:buNone/>
            </a:pPr>
            <a:r>
              <a:rPr lang="zh-CN" altLang="en-US" sz="1200" dirty="0">
                <a:latin typeface="Arial" panose="020B0604020202020204"/>
                <a:ea typeface="微软雅黑" panose="020B0503020204020204" charset="-122"/>
                <a:sym typeface="Arial" panose="020B0604020202020204"/>
              </a:rPr>
              <a:t>处置设计能约为每天</a:t>
            </a:r>
            <a:r>
              <a:rPr lang="en-US" altLang="zh-CN" sz="1200" dirty="0">
                <a:latin typeface="Arial" panose="020B0604020202020204"/>
                <a:ea typeface="微软雅黑" panose="020B0503020204020204" charset="-122"/>
                <a:sym typeface="Arial" panose="020B0604020202020204"/>
              </a:rPr>
              <a:t>11150</a:t>
            </a:r>
            <a:r>
              <a:rPr lang="zh-CN" altLang="en-US" sz="1200" dirty="0">
                <a:latin typeface="Arial" panose="020B0604020202020204"/>
                <a:ea typeface="微软雅黑" panose="020B0503020204020204" charset="-122"/>
                <a:sym typeface="Arial" panose="020B0604020202020204"/>
              </a:rPr>
              <a:t>吨，但每天的生活垃圾处置量已达到</a:t>
            </a:r>
            <a:r>
              <a:rPr lang="en-US" altLang="zh-CN" sz="1200" dirty="0">
                <a:latin typeface="Arial" panose="020B0604020202020204"/>
                <a:ea typeface="微软雅黑" panose="020B0503020204020204" charset="-122"/>
                <a:sym typeface="Arial" panose="020B0604020202020204"/>
              </a:rPr>
              <a:t>18900</a:t>
            </a:r>
            <a:r>
              <a:rPr lang="zh-CN" altLang="en-US" sz="1200" dirty="0">
                <a:latin typeface="Arial" panose="020B0604020202020204"/>
                <a:ea typeface="微软雅黑" panose="020B0503020204020204" charset="-122"/>
                <a:sym typeface="Arial" panose="020B0604020202020204"/>
              </a:rPr>
              <a:t>吨，每日产生的垃圾量若全</a:t>
            </a:r>
            <a:endParaRPr lang="en-US" altLang="zh-CN" sz="1200" dirty="0">
              <a:latin typeface="Arial" panose="020B0604020202020204"/>
              <a:ea typeface="微软雅黑" panose="020B0503020204020204" charset="-122"/>
              <a:sym typeface="Arial" panose="020B0604020202020204"/>
            </a:endParaRPr>
          </a:p>
          <a:p>
            <a:pPr latinLnBrk="1">
              <a:spcBef>
                <a:spcPct val="0"/>
              </a:spcBef>
              <a:buNone/>
            </a:pPr>
            <a:r>
              <a:rPr lang="zh-CN" altLang="en-US" sz="1200" dirty="0">
                <a:latin typeface="Arial" panose="020B0604020202020204"/>
                <a:ea typeface="微软雅黑" panose="020B0503020204020204" charset="-122"/>
                <a:sym typeface="Arial" panose="020B0604020202020204"/>
              </a:rPr>
              <a:t>部采用填埋处理需要占用</a:t>
            </a:r>
            <a:r>
              <a:rPr lang="en-US" altLang="zh-CN" sz="1200" dirty="0">
                <a:latin typeface="Arial" panose="020B0604020202020204"/>
                <a:ea typeface="微软雅黑" panose="020B0503020204020204" charset="-122"/>
                <a:sym typeface="Arial" panose="020B0604020202020204"/>
              </a:rPr>
              <a:t>19200</a:t>
            </a:r>
            <a:r>
              <a:rPr lang="zh-CN" altLang="en-US" sz="1200" dirty="0">
                <a:latin typeface="Arial" panose="020B0604020202020204"/>
                <a:ea typeface="微软雅黑" panose="020B0503020204020204" charset="-122"/>
                <a:sym typeface="Arial" panose="020B0604020202020204"/>
              </a:rPr>
              <a:t>的空间，若不填埋，则每</a:t>
            </a:r>
            <a:r>
              <a:rPr lang="en-US" altLang="zh-CN" sz="1200" dirty="0">
                <a:latin typeface="Arial" panose="020B0604020202020204"/>
                <a:ea typeface="微软雅黑" panose="020B0503020204020204" charset="-122"/>
                <a:sym typeface="Arial" panose="020B0604020202020204"/>
              </a:rPr>
              <a:t>16</a:t>
            </a:r>
            <a:r>
              <a:rPr lang="zh-CN" altLang="en-US" sz="1200" dirty="0">
                <a:latin typeface="Arial" panose="020B0604020202020204"/>
                <a:ea typeface="微软雅黑" panose="020B0503020204020204" charset="-122"/>
                <a:sym typeface="Arial" panose="020B0604020202020204"/>
              </a:rPr>
              <a:t>天的垃圾产量可以堆出一座金茂大厦。</a:t>
            </a:r>
            <a:endParaRPr lang="en-US" altLang="zh-CN" sz="1200" dirty="0">
              <a:latin typeface="Arial" panose="020B0604020202020204"/>
              <a:ea typeface="微软雅黑" panose="020B0503020204020204" charset="-122"/>
              <a:sym typeface="Arial" panose="020B0604020202020204"/>
            </a:endParaRPr>
          </a:p>
          <a:p>
            <a:pPr latinLnBrk="1">
              <a:spcBef>
                <a:spcPct val="0"/>
              </a:spcBef>
              <a:buNone/>
            </a:pPr>
            <a:r>
              <a:rPr lang="en-US" altLang="zh-CN" sz="1200" dirty="0">
                <a:latin typeface="Arial" panose="020B0604020202020204"/>
                <a:ea typeface="微软雅黑" panose="020B0503020204020204" charset="-122"/>
                <a:sym typeface="Arial" panose="020B0604020202020204"/>
              </a:rPr>
              <a:t>(</a:t>
            </a:r>
            <a:r>
              <a:rPr lang="zh-CN" altLang="en-US" sz="1200" dirty="0">
                <a:latin typeface="Arial" panose="020B0604020202020204"/>
                <a:ea typeface="微软雅黑" panose="020B0503020204020204" charset="-122"/>
                <a:sym typeface="Arial" panose="020B0604020202020204"/>
              </a:rPr>
              <a:t>高</a:t>
            </a:r>
            <a:r>
              <a:rPr lang="en-US" altLang="zh-CN" sz="1200" dirty="0">
                <a:latin typeface="Arial" panose="020B0604020202020204"/>
                <a:ea typeface="微软雅黑" panose="020B0503020204020204" charset="-122"/>
                <a:sym typeface="Arial" panose="020B0604020202020204"/>
              </a:rPr>
              <a:t>420.5</a:t>
            </a:r>
            <a:r>
              <a:rPr lang="zh-CN" altLang="en-US" sz="1200" dirty="0">
                <a:latin typeface="Arial" panose="020B0604020202020204"/>
                <a:ea typeface="微软雅黑" panose="020B0503020204020204" charset="-122"/>
                <a:sym typeface="Arial" panose="020B0604020202020204"/>
              </a:rPr>
              <a:t>米</a:t>
            </a:r>
            <a:r>
              <a:rPr lang="en-US" altLang="zh-CN" sz="1200" dirty="0">
                <a:latin typeface="Arial" panose="020B0604020202020204"/>
                <a:ea typeface="微软雅黑" panose="020B0503020204020204" charset="-122"/>
                <a:sym typeface="Arial" panose="020B0604020202020204"/>
              </a:rPr>
              <a:t>,</a:t>
            </a:r>
            <a:r>
              <a:rPr lang="zh-CN" altLang="en-US" sz="1200" dirty="0">
                <a:latin typeface="Arial" panose="020B0604020202020204"/>
                <a:ea typeface="微软雅黑" panose="020B0503020204020204" charset="-122"/>
                <a:sym typeface="Arial" panose="020B0604020202020204"/>
              </a:rPr>
              <a:t>主楼有</a:t>
            </a:r>
            <a:r>
              <a:rPr lang="en-US" altLang="zh-CN" sz="1200" dirty="0">
                <a:latin typeface="Arial" panose="020B0604020202020204"/>
                <a:ea typeface="微软雅黑" panose="020B0503020204020204" charset="-122"/>
                <a:sym typeface="Arial" panose="020B0604020202020204"/>
              </a:rPr>
              <a:t>88</a:t>
            </a:r>
            <a:r>
              <a:rPr lang="zh-CN" altLang="en-US" sz="1200" dirty="0">
                <a:latin typeface="Arial" panose="020B0604020202020204"/>
                <a:ea typeface="微软雅黑" panose="020B0503020204020204" charset="-122"/>
                <a:sym typeface="Arial" panose="020B0604020202020204"/>
              </a:rPr>
              <a:t>层，占地面积</a:t>
            </a:r>
            <a:r>
              <a:rPr lang="en-US" altLang="zh-CN" sz="1200" dirty="0">
                <a:latin typeface="Arial" panose="020B0604020202020204"/>
                <a:ea typeface="微软雅黑" panose="020B0503020204020204" charset="-122"/>
                <a:sym typeface="Arial" panose="020B0604020202020204"/>
              </a:rPr>
              <a:t>23611</a:t>
            </a:r>
            <a:r>
              <a:rPr lang="zh-CN" altLang="en-US" sz="1200" dirty="0">
                <a:latin typeface="Arial" panose="020B0604020202020204"/>
                <a:ea typeface="微软雅黑" panose="020B0503020204020204" charset="-122"/>
                <a:sym typeface="Arial" panose="020B0604020202020204"/>
              </a:rPr>
              <a:t>平方米，建筑面积</a:t>
            </a:r>
            <a:r>
              <a:rPr lang="en-US" altLang="zh-CN" sz="1200" dirty="0">
                <a:latin typeface="Arial" panose="020B0604020202020204"/>
                <a:ea typeface="微软雅黑" panose="020B0503020204020204" charset="-122"/>
                <a:sym typeface="Arial" panose="020B0604020202020204"/>
              </a:rPr>
              <a:t>29</a:t>
            </a:r>
            <a:r>
              <a:rPr lang="zh-CN" altLang="en-US" sz="1200" dirty="0">
                <a:latin typeface="Arial" panose="020B0604020202020204"/>
                <a:ea typeface="微软雅黑" panose="020B0503020204020204" charset="-122"/>
                <a:sym typeface="Arial" panose="020B0604020202020204"/>
              </a:rPr>
              <a:t>万平方米。</a:t>
            </a:r>
            <a:r>
              <a:rPr lang="en-US" altLang="zh-CN" sz="1200" dirty="0">
                <a:latin typeface="Arial" panose="020B0604020202020204"/>
                <a:ea typeface="微软雅黑" panose="020B0503020204020204" charset="-122"/>
                <a:sym typeface="Arial" panose="020B0604020202020204"/>
              </a:rPr>
              <a:t>) </a:t>
            </a:r>
          </a:p>
        </p:txBody>
      </p:sp>
      <p:sp>
        <p:nvSpPr>
          <p:cNvPr id="11" name="Rectangle 5"/>
          <p:cNvSpPr txBox="1">
            <a:spLocks noChangeArrowheads="1"/>
          </p:cNvSpPr>
          <p:nvPr/>
        </p:nvSpPr>
        <p:spPr bwMode="auto">
          <a:xfrm>
            <a:off x="241581" y="2570426"/>
            <a:ext cx="8037870" cy="855662"/>
          </a:xfrm>
          <a:prstGeom prst="rect">
            <a:avLst/>
          </a:prstGeom>
          <a:noFill/>
          <a:ln>
            <a:no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800" b="1" dirty="0">
                <a:solidFill>
                  <a:srgbClr val="FFC000"/>
                </a:solidFill>
                <a:latin typeface="Arial" panose="020B0604020202020204"/>
                <a:ea typeface="微软雅黑" panose="020B0503020204020204" charset="-122"/>
                <a:sym typeface="Arial" panose="020B0604020202020204"/>
              </a:rPr>
              <a:t>（二）垃圾填埋费用高 </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96460" y="464736"/>
            <a:ext cx="3832540" cy="400110"/>
          </a:xfrm>
          <a:prstGeom prst="rect">
            <a:avLst/>
          </a:prstGeom>
          <a:noFill/>
        </p:spPr>
        <p:txBody>
          <a:bodyPr wrap="square" rtlCol="0">
            <a:spAutoFit/>
          </a:bodyPr>
          <a:lstStyle/>
          <a:p>
            <a:r>
              <a:rPr lang="zh-CN" altLang="en-US" sz="2000" b="1" dirty="0">
                <a:solidFill>
                  <a:srgbClr val="2CAB0E"/>
                </a:solidFill>
                <a:latin typeface="Arial" panose="020B0604020202020204"/>
                <a:ea typeface="微软雅黑" panose="020B0503020204020204" charset="-122"/>
                <a:sym typeface="Arial" panose="020B0604020202020204"/>
              </a:rPr>
              <a:t>垃圾现状</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12" name="Rectangle 3"/>
          <p:cNvSpPr txBox="1">
            <a:spLocks noChangeArrowheads="1"/>
          </p:cNvSpPr>
          <p:nvPr/>
        </p:nvSpPr>
        <p:spPr>
          <a:xfrm>
            <a:off x="319179" y="1860150"/>
            <a:ext cx="5040450" cy="4787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800" b="1" dirty="0">
                <a:solidFill>
                  <a:srgbClr val="FFC000"/>
                </a:solidFill>
                <a:latin typeface="Arial" panose="020B0604020202020204"/>
                <a:ea typeface="微软雅黑" panose="020B0503020204020204" charset="-122"/>
                <a:sym typeface="Arial" panose="020B0604020202020204"/>
              </a:rPr>
              <a:t>（三）垃圾投放不良习惯</a:t>
            </a:r>
          </a:p>
        </p:txBody>
      </p:sp>
      <p:sp>
        <p:nvSpPr>
          <p:cNvPr id="13" name="Rectangle 4"/>
          <p:cNvSpPr>
            <a:spLocks noChangeArrowheads="1"/>
          </p:cNvSpPr>
          <p:nvPr/>
        </p:nvSpPr>
        <p:spPr bwMode="auto">
          <a:xfrm>
            <a:off x="452664" y="2354758"/>
            <a:ext cx="653354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atinLnBrk="1">
              <a:lnSpc>
                <a:spcPct val="150000"/>
              </a:lnSpc>
              <a:spcBef>
                <a:spcPct val="0"/>
              </a:spcBef>
              <a:buNone/>
            </a:pPr>
            <a:r>
              <a:rPr lang="zh-CN" altLang="en-US" sz="1200" dirty="0">
                <a:latin typeface="Arial" panose="020B0604020202020204"/>
                <a:ea typeface="微软雅黑" panose="020B0503020204020204" charset="-122"/>
                <a:sym typeface="Arial" panose="020B0604020202020204"/>
              </a:rPr>
              <a:t>目前，家庭习惯于将垃圾存放在一个塑料袋内，不分干湿，满了就一起扔进垃圾桶，而绝大多</a:t>
            </a:r>
            <a:endParaRPr lang="en-US" altLang="zh-CN" sz="1200" dirty="0">
              <a:latin typeface="Arial" panose="020B0604020202020204"/>
              <a:ea typeface="微软雅黑" panose="020B0503020204020204" charset="-122"/>
              <a:sym typeface="Arial" panose="020B0604020202020204"/>
            </a:endParaRPr>
          </a:p>
          <a:p>
            <a:pPr latinLnBrk="1">
              <a:lnSpc>
                <a:spcPct val="150000"/>
              </a:lnSpc>
              <a:spcBef>
                <a:spcPct val="0"/>
              </a:spcBef>
              <a:buNone/>
            </a:pPr>
            <a:r>
              <a:rPr lang="zh-CN" altLang="en-US" sz="1200" dirty="0">
                <a:latin typeface="Arial" panose="020B0604020202020204"/>
                <a:ea typeface="微软雅黑" panose="020B0503020204020204" charset="-122"/>
                <a:sym typeface="Arial" panose="020B0604020202020204"/>
              </a:rPr>
              <a:t>数小区的垃圾桶设施也不具备分类条件</a:t>
            </a:r>
            <a:endParaRPr lang="en-US" altLang="zh-CN" sz="1200" dirty="0">
              <a:latin typeface="Arial" panose="020B0604020202020204"/>
              <a:ea typeface="微软雅黑" panose="020B0503020204020204" charset="-122"/>
              <a:sym typeface="Arial" panose="020B0604020202020204"/>
            </a:endParaRP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96460" y="464736"/>
            <a:ext cx="3832540" cy="400110"/>
          </a:xfrm>
          <a:prstGeom prst="rect">
            <a:avLst/>
          </a:prstGeom>
          <a:noFill/>
        </p:spPr>
        <p:txBody>
          <a:bodyPr wrap="square" rtlCol="0">
            <a:spAutoFit/>
          </a:bodyPr>
          <a:lstStyle/>
          <a:p>
            <a:r>
              <a:rPr lang="zh-TW" altLang="en-US" sz="2000" b="1" dirty="0">
                <a:solidFill>
                  <a:srgbClr val="2CAB0E"/>
                </a:solidFill>
                <a:latin typeface="Arial" panose="020B0604020202020204"/>
                <a:ea typeface="微软雅黑" panose="020B0503020204020204" charset="-122"/>
                <a:sym typeface="Arial" panose="020B0604020202020204"/>
              </a:rPr>
              <a:t>垃圾的生命</a:t>
            </a:r>
            <a:endParaRPr lang="zh-CN" altLang="en-US" sz="2000" b="1" dirty="0">
              <a:solidFill>
                <a:srgbClr val="2CAB0E"/>
              </a:solidFill>
              <a:latin typeface="Arial" panose="020B0604020202020204"/>
              <a:ea typeface="微软雅黑" panose="020B0503020204020204" charset="-122"/>
              <a:sym typeface="Arial" panose="020B0604020202020204"/>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10" name="Rectangle 4"/>
          <p:cNvSpPr>
            <a:spLocks noChangeArrowheads="1"/>
          </p:cNvSpPr>
          <p:nvPr/>
        </p:nvSpPr>
        <p:spPr bwMode="auto">
          <a:xfrm>
            <a:off x="947190" y="1398246"/>
            <a:ext cx="693544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塑胶制品</a:t>
            </a:r>
            <a:r>
              <a:rPr lang="zh-TW" altLang="en-US" sz="1600" b="1" dirty="0">
                <a:solidFill>
                  <a:srgbClr val="FFC000"/>
                </a:solidFill>
                <a:latin typeface="Arial" panose="020B0604020202020204"/>
                <a:ea typeface="微软雅黑" panose="020B0503020204020204" charset="-122"/>
                <a:sym typeface="Arial" panose="020B0604020202020204"/>
              </a:rPr>
              <a:t>：</a:t>
            </a:r>
            <a:r>
              <a:rPr lang="zh-CN" altLang="en-US" sz="1400" dirty="0">
                <a:latin typeface="Arial" panose="020B0604020202020204"/>
                <a:ea typeface="微软雅黑" panose="020B0503020204020204" charset="-122"/>
                <a:sym typeface="Arial" panose="020B0604020202020204"/>
              </a:rPr>
              <a:t>永远不能分解</a:t>
            </a:r>
            <a:r>
              <a:rPr lang="zh-TW" altLang="en-US" sz="1400" dirty="0">
                <a:latin typeface="Arial" panose="020B0604020202020204"/>
                <a:ea typeface="微软雅黑" panose="020B0503020204020204" charset="-122"/>
                <a:sym typeface="Arial" panose="020B0604020202020204"/>
              </a:rPr>
              <a:t>	</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TW" altLang="en-US" sz="1600" b="1" dirty="0">
                <a:solidFill>
                  <a:srgbClr val="FFC000"/>
                </a:solidFill>
                <a:latin typeface="Arial" panose="020B0604020202020204"/>
                <a:ea typeface="微软雅黑" panose="020B0503020204020204" charset="-122"/>
                <a:sym typeface="Arial" panose="020B0604020202020204"/>
              </a:rPr>
              <a:t>皮革：</a:t>
            </a:r>
            <a:r>
              <a:rPr lang="en-GB" altLang="en-US" sz="1400" dirty="0">
                <a:latin typeface="Arial" panose="020B0604020202020204"/>
                <a:ea typeface="微软雅黑" panose="020B0503020204020204" charset="-122"/>
                <a:sym typeface="Arial" panose="020B0604020202020204"/>
              </a:rPr>
              <a:t>50</a:t>
            </a:r>
            <a:r>
              <a:rPr lang="zh-TW" altLang="en-US" sz="1400" dirty="0">
                <a:latin typeface="Arial" panose="020B0604020202020204"/>
                <a:ea typeface="微软雅黑" panose="020B0503020204020204" charset="-122"/>
                <a:sym typeface="Arial" panose="020B0604020202020204"/>
              </a:rPr>
              <a:t>年以上</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塑胶袋</a:t>
            </a:r>
            <a:r>
              <a:rPr lang="zh-TW" altLang="en-US" sz="1600" b="1" dirty="0">
                <a:solidFill>
                  <a:srgbClr val="FFC000"/>
                </a:solidFill>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20</a:t>
            </a:r>
            <a:r>
              <a:rPr lang="zh-TW" altLang="en-US" sz="1400" dirty="0">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30</a:t>
            </a:r>
            <a:r>
              <a:rPr lang="zh-TW" altLang="en-US" sz="1400" dirty="0">
                <a:latin typeface="Arial" panose="020B0604020202020204"/>
                <a:ea typeface="微软雅黑" panose="020B0503020204020204" charset="-122"/>
                <a:sym typeface="Arial" panose="020B0604020202020204"/>
              </a:rPr>
              <a:t>年</a:t>
            </a:r>
            <a:r>
              <a:rPr lang="zh-TW" altLang="en-US" sz="1800" b="1" dirty="0">
                <a:latin typeface="Arial" panose="020B0604020202020204"/>
                <a:ea typeface="微软雅黑" panose="020B0503020204020204" charset="-122"/>
                <a:sym typeface="Arial" panose="020B0604020202020204"/>
              </a:rPr>
              <a:t>	</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铝罐</a:t>
            </a:r>
            <a:r>
              <a:rPr lang="zh-TW" altLang="en-US" sz="1600" b="1" dirty="0">
                <a:solidFill>
                  <a:srgbClr val="FFC000"/>
                </a:solidFill>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500</a:t>
            </a:r>
            <a:r>
              <a:rPr lang="zh-TW" altLang="en-US" sz="1400" dirty="0">
                <a:latin typeface="Arial" panose="020B0604020202020204"/>
                <a:ea typeface="微软雅黑" panose="020B0503020204020204" charset="-122"/>
                <a:sym typeface="Arial" panose="020B0604020202020204"/>
              </a:rPr>
              <a:t>年</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尼龙织品</a:t>
            </a:r>
            <a:r>
              <a:rPr lang="zh-TW" altLang="en-US" sz="1600" b="1" dirty="0">
                <a:solidFill>
                  <a:srgbClr val="FFC000"/>
                </a:solidFill>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30</a:t>
            </a:r>
            <a:r>
              <a:rPr lang="zh-TW" altLang="en-US" sz="1400" dirty="0">
                <a:latin typeface="Arial" panose="020B0604020202020204"/>
                <a:ea typeface="微软雅黑" panose="020B0503020204020204" charset="-122"/>
                <a:sym typeface="Arial" panose="020B0604020202020204"/>
              </a:rPr>
              <a:t>－</a:t>
            </a:r>
            <a:r>
              <a:rPr lang="en-GB" altLang="en-US" sz="1400" dirty="0">
                <a:latin typeface="Arial" panose="020B0604020202020204"/>
                <a:ea typeface="微软雅黑" panose="020B0503020204020204" charset="-122"/>
                <a:sym typeface="Arial" panose="020B0604020202020204"/>
              </a:rPr>
              <a:t>40</a:t>
            </a:r>
            <a:r>
              <a:rPr lang="zh-TW" altLang="en-US" sz="1400" dirty="0">
                <a:latin typeface="Arial" panose="020B0604020202020204"/>
                <a:ea typeface="微软雅黑" panose="020B0503020204020204" charset="-122"/>
                <a:sym typeface="Arial" panose="020B0604020202020204"/>
              </a:rPr>
              <a:t>年</a:t>
            </a:r>
            <a:r>
              <a:rPr lang="zh-TW" altLang="en-US" sz="1600" dirty="0">
                <a:latin typeface="Arial" panose="020B0604020202020204"/>
                <a:ea typeface="微软雅黑" panose="020B0503020204020204" charset="-122"/>
                <a:sym typeface="Arial" panose="020B0604020202020204"/>
              </a:rPr>
              <a:t>	</a:t>
            </a:r>
            <a:r>
              <a:rPr lang="zh-TW" altLang="en-US" sz="1800" b="1" dirty="0">
                <a:latin typeface="Arial" panose="020B0604020202020204"/>
                <a:ea typeface="微软雅黑" panose="020B0503020204020204" charset="-122"/>
                <a:sym typeface="Arial" panose="020B0604020202020204"/>
              </a:rPr>
              <a:t>	</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TW" altLang="en-US" sz="1600" b="1" dirty="0">
                <a:solidFill>
                  <a:srgbClr val="FFC000"/>
                </a:solidFill>
                <a:latin typeface="Arial" panose="020B0604020202020204"/>
                <a:ea typeface="微软雅黑" panose="020B0503020204020204" charset="-122"/>
                <a:sym typeface="Arial" panose="020B0604020202020204"/>
              </a:rPr>
              <a:t>玻璃罐：</a:t>
            </a:r>
            <a:r>
              <a:rPr lang="en-GB" altLang="en-US" sz="1400" dirty="0">
                <a:latin typeface="Arial" panose="020B0604020202020204"/>
                <a:ea typeface="微软雅黑" panose="020B0503020204020204" charset="-122"/>
                <a:sym typeface="Arial" panose="020B0604020202020204"/>
              </a:rPr>
              <a:t>1000</a:t>
            </a:r>
            <a:r>
              <a:rPr lang="zh-TW" altLang="en-US" sz="1400" dirty="0">
                <a:latin typeface="Arial" panose="020B0604020202020204"/>
                <a:ea typeface="微软雅黑" panose="020B0503020204020204" charset="-122"/>
                <a:sym typeface="Arial" panose="020B0604020202020204"/>
              </a:rPr>
              <a:t>年</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zh-CN" altLang="en-US" sz="1600" b="1" dirty="0">
                <a:solidFill>
                  <a:srgbClr val="FFC000"/>
                </a:solidFill>
                <a:latin typeface="Arial" panose="020B0604020202020204"/>
                <a:ea typeface="微软雅黑" panose="020B0503020204020204" charset="-122"/>
                <a:sym typeface="Arial" panose="020B0604020202020204"/>
              </a:rPr>
              <a:t>锡</a:t>
            </a:r>
            <a:r>
              <a:rPr lang="zh-TW" altLang="en-US" sz="1600" b="1" dirty="0">
                <a:solidFill>
                  <a:srgbClr val="FFC000"/>
                </a:solidFill>
                <a:latin typeface="Arial" panose="020B0604020202020204"/>
                <a:ea typeface="微软雅黑" panose="020B0503020204020204" charset="-122"/>
                <a:sym typeface="Arial" panose="020B0604020202020204"/>
              </a:rPr>
              <a:t>罐：</a:t>
            </a:r>
            <a:r>
              <a:rPr lang="en-GB" altLang="en-US" sz="1400" dirty="0">
                <a:latin typeface="Arial" panose="020B0604020202020204"/>
                <a:ea typeface="微软雅黑" panose="020B0503020204020204" charset="-122"/>
                <a:sym typeface="Arial" panose="020B0604020202020204"/>
              </a:rPr>
              <a:t>50</a:t>
            </a:r>
            <a:r>
              <a:rPr lang="zh-TW" altLang="en-US" sz="1400" dirty="0">
                <a:latin typeface="Arial" panose="020B0604020202020204"/>
                <a:ea typeface="微软雅黑" panose="020B0503020204020204" charset="-122"/>
                <a:sym typeface="Arial" panose="020B0604020202020204"/>
              </a:rPr>
              <a:t>年</a:t>
            </a:r>
            <a:r>
              <a:rPr lang="zh-TW" altLang="en-US" sz="1800" b="1" dirty="0">
                <a:latin typeface="Arial" panose="020B0604020202020204"/>
                <a:ea typeface="微软雅黑" panose="020B0503020204020204" charset="-122"/>
                <a:sym typeface="Arial" panose="020B0604020202020204"/>
              </a:rPr>
              <a:t>	</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en-GB" altLang="en-US" sz="1600" b="1" dirty="0">
                <a:solidFill>
                  <a:srgbClr val="FFC000"/>
                </a:solidFill>
                <a:latin typeface="Arial" panose="020B0604020202020204"/>
                <a:ea typeface="微软雅黑" panose="020B0503020204020204" charset="-122"/>
                <a:sym typeface="Arial" panose="020B0604020202020204"/>
              </a:rPr>
              <a:t>1</a:t>
            </a:r>
            <a:r>
              <a:rPr lang="zh-CN" altLang="en-US" sz="1600" b="1" dirty="0">
                <a:solidFill>
                  <a:srgbClr val="FFC000"/>
                </a:solidFill>
                <a:latin typeface="Arial" panose="020B0604020202020204"/>
                <a:ea typeface="微软雅黑" panose="020B0503020204020204" charset="-122"/>
                <a:sym typeface="Arial" panose="020B0604020202020204"/>
              </a:rPr>
              <a:t>粒纽扣电池：</a:t>
            </a:r>
            <a:r>
              <a:rPr lang="zh-CN" altLang="en-US" sz="1400" dirty="0">
                <a:latin typeface="Arial" panose="020B0604020202020204"/>
                <a:ea typeface="微软雅黑" panose="020B0503020204020204" charset="-122"/>
                <a:sym typeface="Arial" panose="020B0604020202020204"/>
              </a:rPr>
              <a:t>可污染</a:t>
            </a:r>
            <a:r>
              <a:rPr lang="en-GB" altLang="en-US" sz="1400" dirty="0">
                <a:latin typeface="Arial" panose="020B0604020202020204"/>
                <a:ea typeface="微软雅黑" panose="020B0503020204020204" charset="-122"/>
                <a:sym typeface="Arial" panose="020B0604020202020204"/>
              </a:rPr>
              <a:t>60</a:t>
            </a:r>
            <a:r>
              <a:rPr lang="zh-CN" altLang="en-US" sz="1400" dirty="0">
                <a:latin typeface="Arial" panose="020B0604020202020204"/>
                <a:ea typeface="微软雅黑" panose="020B0503020204020204" charset="-122"/>
                <a:sym typeface="Arial" panose="020B0604020202020204"/>
              </a:rPr>
              <a:t>万升水   （相当于一个人一生的用水量）</a:t>
            </a:r>
          </a:p>
          <a:p>
            <a:pPr marL="0" indent="0" defTabSz="457200">
              <a:buNone/>
              <a:tabLst>
                <a:tab pos="904875" algn="l"/>
                <a:tab pos="1819275" algn="l"/>
                <a:tab pos="2733675" algn="l"/>
                <a:tab pos="3648075" algn="l"/>
                <a:tab pos="4562475" algn="l"/>
                <a:tab pos="5476875" algn="l"/>
                <a:tab pos="6391275" algn="l"/>
                <a:tab pos="7305675" algn="l"/>
                <a:tab pos="8220075" algn="l"/>
                <a:tab pos="9134475" algn="l"/>
                <a:tab pos="10048875" algn="l"/>
                <a:tab pos="10052050" algn="l"/>
                <a:tab pos="10509250" algn="l"/>
                <a:tab pos="10512425" algn="l"/>
              </a:tabLst>
              <a:defRPr/>
            </a:pPr>
            <a:r>
              <a:rPr lang="en-GB" altLang="en-US" sz="1600" b="1" dirty="0">
                <a:solidFill>
                  <a:srgbClr val="FFC000"/>
                </a:solidFill>
                <a:latin typeface="Arial" panose="020B0604020202020204"/>
                <a:ea typeface="微软雅黑" panose="020B0503020204020204" charset="-122"/>
                <a:sym typeface="Arial" panose="020B0604020202020204"/>
              </a:rPr>
              <a:t>1</a:t>
            </a:r>
            <a:r>
              <a:rPr lang="zh-CN" altLang="en-US" sz="1600" b="1" dirty="0">
                <a:solidFill>
                  <a:srgbClr val="FFC000"/>
                </a:solidFill>
                <a:latin typeface="Arial" panose="020B0604020202020204"/>
                <a:ea typeface="微软雅黑" panose="020B0503020204020204" charset="-122"/>
                <a:sym typeface="Arial" panose="020B0604020202020204"/>
              </a:rPr>
              <a:t>节</a:t>
            </a:r>
            <a:r>
              <a:rPr lang="en-GB" altLang="en-US" sz="1600" b="1" dirty="0">
                <a:solidFill>
                  <a:srgbClr val="FFC000"/>
                </a:solidFill>
                <a:latin typeface="Arial" panose="020B0604020202020204"/>
                <a:ea typeface="微软雅黑" panose="020B0503020204020204" charset="-122"/>
                <a:sym typeface="Arial" panose="020B0604020202020204"/>
              </a:rPr>
              <a:t>1</a:t>
            </a:r>
            <a:r>
              <a:rPr lang="zh-CN" altLang="en-US" sz="1600" b="1" dirty="0">
                <a:solidFill>
                  <a:srgbClr val="FFC000"/>
                </a:solidFill>
                <a:latin typeface="Arial" panose="020B0604020202020204"/>
                <a:ea typeface="微软雅黑" panose="020B0503020204020204" charset="-122"/>
                <a:sym typeface="Arial" panose="020B0604020202020204"/>
              </a:rPr>
              <a:t>号电池：</a:t>
            </a:r>
            <a:r>
              <a:rPr lang="zh-CN" altLang="en-US" sz="1400" dirty="0">
                <a:latin typeface="Arial" panose="020B0604020202020204"/>
                <a:ea typeface="微软雅黑" panose="020B0503020204020204" charset="-122"/>
                <a:sym typeface="Arial" panose="020B0604020202020204"/>
              </a:rPr>
              <a:t>使</a:t>
            </a:r>
            <a:r>
              <a:rPr lang="en-GB" altLang="en-US" sz="1400" dirty="0">
                <a:latin typeface="Arial" panose="020B0604020202020204"/>
                <a:ea typeface="微软雅黑" panose="020B0503020204020204" charset="-122"/>
                <a:sym typeface="Arial" panose="020B0604020202020204"/>
              </a:rPr>
              <a:t>1</a:t>
            </a:r>
            <a:r>
              <a:rPr lang="zh-CN" altLang="en-US" sz="1400" dirty="0">
                <a:latin typeface="Arial" panose="020B0604020202020204"/>
                <a:ea typeface="微软雅黑" panose="020B0503020204020204" charset="-122"/>
                <a:sym typeface="Arial" panose="020B0604020202020204"/>
              </a:rPr>
              <a:t>平方米的土地失去利用价值</a:t>
            </a: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78" y="4606220"/>
            <a:ext cx="1555036" cy="53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backgroundRemoval t="0" b="100000" l="67" r="100000">
                        <a14:foregroundMark x1="1200" y1="76303" x2="17733" y2="87322"/>
                        <a14:foregroundMark x1="18000" y1="88152" x2="23000" y2="76896"/>
                        <a14:foregroundMark x1="23000" y1="76777" x2="48333" y2="77844"/>
                        <a14:foregroundMark x1="48467" y1="77607" x2="65467" y2="61256"/>
                        <a14:foregroundMark x1="65467" y1="61967" x2="99800" y2="83294"/>
                        <a14:foregroundMark x1="89400" y1="83057" x2="99533" y2="86730"/>
                        <a14:foregroundMark x1="88333" y1="86730" x2="86800" y2="80806"/>
                        <a14:foregroundMark x1="88933" y1="83531" x2="88267" y2="85664"/>
                        <a14:foregroundMark x1="86933" y1="81635" x2="84667" y2="81991"/>
                        <a14:foregroundMark x1="84800" y1="81754" x2="85600" y2="76066"/>
                        <a14:foregroundMark x1="84933" y1="76540" x2="80400" y2="77962"/>
                        <a14:foregroundMark x1="80600" y1="79028" x2="83267" y2="84716"/>
                        <a14:foregroundMark x1="84067" y1="87085" x2="83467" y2="97512"/>
                        <a14:foregroundMark x1="81333" y1="89810" x2="74200" y2="99763"/>
                        <a14:foregroundMark x1="77267" y1="89692" x2="62867" y2="95616"/>
                        <a14:foregroundMark x1="50733" y1="89810" x2="93267" y2="89810"/>
                        <a14:foregroundMark x1="84667" y1="93483" x2="98133" y2="94668"/>
                        <a14:foregroundMark x1="87400" y1="97867" x2="99800" y2="97867"/>
                        <a14:foregroundMark x1="59867" y1="87085" x2="75467" y2="84360"/>
                        <a14:foregroundMark x1="59667" y1="83294" x2="75267" y2="72867"/>
                        <a14:foregroundMark x1="65000" y1="73104" x2="72067" y2="81161"/>
                        <a14:foregroundMark x1="66600" y1="83768" x2="79667" y2="84360"/>
                        <a14:foregroundMark x1="84333" y1="98934" x2="94333" y2="99171"/>
                        <a14:foregroundMark x1="45467" y1="86493" x2="63600" y2="98341"/>
                        <a14:foregroundMark x1="39200" y1="90284" x2="53000" y2="99763"/>
                        <a14:foregroundMark x1="24200" y1="95379" x2="46800" y2="98341"/>
                        <a14:foregroundMark x1="7533" y1="92654" x2="38600" y2="94313"/>
                        <a14:foregroundMark x1="7400" y1="95142" x2="27267" y2="99171"/>
                        <a14:foregroundMark x1="2733" y1="87085" x2="6667" y2="98697"/>
                        <a14:foregroundMark x1="4533" y1="87678" x2="15267" y2="87915"/>
                        <a14:foregroundMark x1="20733" y1="85664" x2="25933" y2="82820"/>
                        <a14:foregroundMark x1="29400" y1="85190" x2="39200" y2="85782"/>
                        <a14:foregroundMark x1="42400" y1="87915" x2="46067" y2="89218"/>
                        <a14:foregroundMark x1="50267" y1="86848" x2="56467" y2="86848"/>
                        <a14:backgroundMark x1="37067" y1="8412" x2="41667" y2="12441"/>
                        <a14:backgroundMark x1="41933" y1="15995" x2="44267" y2="16588"/>
                        <a14:backgroundMark x1="28800" y1="21919" x2="33000" y2="23341"/>
                      </a14:backgroundRemoval>
                    </a14:imgEffect>
                  </a14:imgLayer>
                </a14:imgProps>
              </a:ext>
              <a:ext uri="{28A0092B-C50C-407E-A947-70E740481C1C}">
                <a14:useLocalDpi xmlns:a14="http://schemas.microsoft.com/office/drawing/2010/main" val="0"/>
              </a:ext>
            </a:extLst>
          </a:blip>
          <a:stretch>
            <a:fillRect/>
          </a:stretch>
        </p:blipFill>
        <p:spPr>
          <a:xfrm>
            <a:off x="-1" y="26732"/>
            <a:ext cx="9141291" cy="5143500"/>
          </a:xfrm>
          <a:prstGeom prst="rect">
            <a:avLst/>
          </a:prstGeom>
        </p:spPr>
      </p:pic>
      <p:sp>
        <p:nvSpPr>
          <p:cNvPr id="24" name="文本框 3"/>
          <p:cNvSpPr txBox="1">
            <a:spLocks noChangeArrowheads="1"/>
          </p:cNvSpPr>
          <p:nvPr>
            <p:custDataLst>
              <p:tags r:id="rId1"/>
            </p:custDataLst>
          </p:nvPr>
        </p:nvSpPr>
        <p:spPr bwMode="auto">
          <a:xfrm>
            <a:off x="2373474" y="1778428"/>
            <a:ext cx="484375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buFontTx/>
              <a:buNone/>
            </a:pPr>
            <a:r>
              <a:rPr lang="zh-CN" altLang="en-US" sz="2800" b="1" dirty="0">
                <a:solidFill>
                  <a:srgbClr val="FFC000"/>
                </a:solidFill>
                <a:latin typeface="Arial" panose="020B0604020202020204"/>
                <a:ea typeface="微软雅黑" panose="020B0503020204020204" charset="-122"/>
                <a:sym typeface="Arial" panose="020B0604020202020204"/>
              </a:rPr>
              <a:t>对生活垃圾认识及如何分类 </a:t>
            </a:r>
          </a:p>
        </p:txBody>
      </p:sp>
      <p:sp>
        <p:nvSpPr>
          <p:cNvPr id="25" name="文本框 4"/>
          <p:cNvSpPr txBox="1">
            <a:spLocks noChangeArrowheads="1"/>
          </p:cNvSpPr>
          <p:nvPr>
            <p:custDataLst>
              <p:tags r:id="rId2"/>
            </p:custDataLst>
          </p:nvPr>
        </p:nvSpPr>
        <p:spPr bwMode="auto">
          <a:xfrm>
            <a:off x="1140537" y="2247221"/>
            <a:ext cx="1472035" cy="35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Tx/>
              <a:buNone/>
            </a:pPr>
            <a:r>
              <a:rPr lang="zh-CN" altLang="en-US" sz="2400" b="1" dirty="0">
                <a:solidFill>
                  <a:srgbClr val="2CAB0E"/>
                </a:solidFill>
                <a:latin typeface="Arial" panose="020B0604020202020204"/>
                <a:ea typeface="微软雅黑" panose="020B0503020204020204" charset="-122"/>
                <a:sym typeface="Arial" panose="020B0604020202020204"/>
              </a:rPr>
              <a:t>第二部分</a:t>
            </a:r>
            <a:endParaRPr lang="en-US" altLang="zh-CN" sz="2400" b="1" dirty="0">
              <a:solidFill>
                <a:srgbClr val="2CAB0E"/>
              </a:solidFill>
              <a:latin typeface="Arial" panose="020B0604020202020204"/>
              <a:ea typeface="微软雅黑" panose="020B0503020204020204" charset="-122"/>
              <a:sym typeface="Arial" panose="020B0604020202020204"/>
            </a:endParaRPr>
          </a:p>
        </p:txBody>
      </p:sp>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313" y="4244987"/>
            <a:ext cx="2321178" cy="801989"/>
          </a:xfrm>
          <a:prstGeom prst="rect">
            <a:avLst/>
          </a:prstGeom>
        </p:spPr>
      </p:pic>
      <p:pic>
        <p:nvPicPr>
          <p:cNvPr id="27"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623107" y="0"/>
            <a:ext cx="3501456" cy="5349072"/>
          </a:xfrm>
          <a:prstGeom prst="rect">
            <a:avLst/>
          </a:prstGeom>
        </p:spPr>
      </p:pic>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2331" y="2796372"/>
            <a:ext cx="2552700" cy="2552700"/>
          </a:xfrm>
          <a:prstGeom prst="rect">
            <a:avLst/>
          </a:prstGeom>
        </p:spPr>
      </p:pic>
      <p:pic>
        <p:nvPicPr>
          <p:cNvPr id="30" name="图片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422" y="104133"/>
            <a:ext cx="1404389" cy="14043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ppt_y</p:attrName>
                                        </p:attrNameLst>
                                      </p:cBhvr>
                                      <p:tavLst>
                                        <p:tav tm="0">
                                          <p:val>
                                            <p:strVal val="#ppt_y+#ppt_h*1.125000"/>
                                          </p:val>
                                        </p:tav>
                                        <p:tav tm="100000">
                                          <p:val>
                                            <p:strVal val="#ppt_y"/>
                                          </p:val>
                                        </p:tav>
                                      </p:tavLst>
                                    </p:anim>
                                    <p:animEffect transition="in" filter="wipe(up)">
                                      <p:cBhvr>
                                        <p:cTn id="38" dur="500"/>
                                        <p:tgtEl>
                                          <p:spTgt spid="25"/>
                                        </p:tgtEl>
                                      </p:cBhvr>
                                    </p:animEffect>
                                  </p:childTnLst>
                                </p:cTn>
                              </p:par>
                            </p:childTnLst>
                          </p:cTn>
                        </p:par>
                        <p:par>
                          <p:cTn id="39" fill="hold">
                            <p:stCondLst>
                              <p:cond delay="1500"/>
                            </p:stCondLst>
                            <p:childTnLst>
                              <p:par>
                                <p:cTn id="40" presetID="10" presetClass="entr" presetSubtype="0" fill="hold" grpId="0" nodeType="afterEffect">
                                  <p:stCondLst>
                                    <p:cond delay="0"/>
                                  </p:stCondLst>
                                  <p:iterate type="lt">
                                    <p:tmPct val="14000"/>
                                  </p:iterate>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371599" y="464736"/>
            <a:ext cx="3832540" cy="400110"/>
          </a:xfrm>
          <a:prstGeom prst="rect">
            <a:avLst/>
          </a:prstGeom>
          <a:noFill/>
        </p:spPr>
        <p:txBody>
          <a:bodyPr wrap="square" rtlCol="0">
            <a:spAutoFit/>
          </a:bodyPr>
          <a:lstStyle/>
          <a:p>
            <a:pPr>
              <a:buFontTx/>
              <a:buNone/>
            </a:pPr>
            <a:r>
              <a:rPr lang="zh-CN" altLang="en-US" sz="2000" b="1" dirty="0">
                <a:solidFill>
                  <a:srgbClr val="2CAB0E"/>
                </a:solidFill>
                <a:latin typeface="Arial" panose="020B0604020202020204"/>
                <a:ea typeface="微软雅黑" panose="020B0503020204020204" charset="-122"/>
                <a:sym typeface="Arial" panose="020B0604020202020204"/>
              </a:rPr>
              <a:t>重新认识垃圾</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761"/>
            <a:ext cx="1567809" cy="2089105"/>
          </a:xfrm>
          <a:prstGeom prst="rect">
            <a:avLst/>
          </a:prstGeom>
        </p:spPr>
      </p:pic>
      <p:sp>
        <p:nvSpPr>
          <p:cNvPr id="5" name="Rectangle 5"/>
          <p:cNvSpPr>
            <a:spLocks noChangeArrowheads="1"/>
          </p:cNvSpPr>
          <p:nvPr/>
        </p:nvSpPr>
        <p:spPr bwMode="auto">
          <a:xfrm>
            <a:off x="1371599" y="1560629"/>
            <a:ext cx="610688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1pPr>
            <a:lvl2pPr marL="742950" indent="-28575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2pPr>
            <a:lvl3pPr marL="11430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3pPr>
            <a:lvl4pPr marL="16002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4pPr>
            <a:lvl5pPr marL="2057400" indent="-228600" latinLnBrk="1">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sz="2000" b="1">
                <a:solidFill>
                  <a:schemeClr val="tx1"/>
                </a:solidFill>
                <a:latin typeface="宋体" panose="02010600030101010101" pitchFamily="2" charset="-122"/>
                <a:ea typeface="宋体" panose="02010600030101010101" pitchFamily="2" charset="-122"/>
              </a:defRPr>
            </a:lvl9pPr>
          </a:lstStyle>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吨废塑料</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可回炼</a:t>
            </a:r>
            <a:r>
              <a:rPr lang="en-US" altLang="zh-CN" sz="1400" b="0" dirty="0">
                <a:latin typeface="Arial" panose="020B0604020202020204"/>
                <a:ea typeface="微软雅黑" panose="020B0503020204020204" charset="-122"/>
                <a:sym typeface="Arial" panose="020B0604020202020204"/>
              </a:rPr>
              <a:t>600</a:t>
            </a:r>
            <a:r>
              <a:rPr lang="zh-CN" altLang="en-US" sz="1400" b="0" dirty="0">
                <a:latin typeface="Arial" panose="020B0604020202020204"/>
                <a:ea typeface="微软雅黑" panose="020B0503020204020204" charset="-122"/>
                <a:sym typeface="Arial" panose="020B0604020202020204"/>
              </a:rPr>
              <a:t>公斤的无铅汽油和柴油</a:t>
            </a:r>
          </a:p>
          <a:p>
            <a:endParaRPr lang="zh-CN" altLang="en-US" sz="1600" dirty="0">
              <a:solidFill>
                <a:srgbClr val="FFC00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吨塑料饮料瓶</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可获得</a:t>
            </a:r>
            <a:r>
              <a:rPr lang="en-US" altLang="zh-CN" sz="1400" b="0" dirty="0">
                <a:latin typeface="Arial" panose="020B0604020202020204"/>
                <a:ea typeface="微软雅黑" panose="020B0503020204020204" charset="-122"/>
                <a:sym typeface="Arial" panose="020B0604020202020204"/>
              </a:rPr>
              <a:t>0.7</a:t>
            </a:r>
            <a:r>
              <a:rPr lang="zh-CN" altLang="en-US" sz="1400" b="0" dirty="0">
                <a:latin typeface="Arial" panose="020B0604020202020204"/>
                <a:ea typeface="微软雅黑" panose="020B0503020204020204" charset="-122"/>
                <a:sym typeface="Arial" panose="020B0604020202020204"/>
              </a:rPr>
              <a:t>吨二级原料 </a:t>
            </a:r>
          </a:p>
          <a:p>
            <a:endParaRPr lang="zh-CN" altLang="en-US" sz="1400" dirty="0">
              <a:solidFill>
                <a:srgbClr val="FFC000"/>
              </a:solidFill>
              <a:latin typeface="Arial" panose="020B0604020202020204"/>
              <a:ea typeface="微软雅黑" panose="020B0503020204020204" charset="-122"/>
              <a:sym typeface="Arial" panose="020B0604020202020204"/>
            </a:endParaRPr>
          </a:p>
          <a:p>
            <a:r>
              <a:rPr lang="en-US" altLang="zh-CN" sz="1600" dirty="0">
                <a:solidFill>
                  <a:srgbClr val="2CAB0E"/>
                </a:solidFill>
                <a:latin typeface="Arial" panose="020B0604020202020204"/>
                <a:ea typeface="微软雅黑" panose="020B0503020204020204" charset="-122"/>
                <a:sym typeface="Arial" panose="020B0604020202020204"/>
              </a:rPr>
              <a:t>1</a:t>
            </a:r>
            <a:r>
              <a:rPr lang="zh-CN" altLang="en-US" sz="1600" dirty="0">
                <a:solidFill>
                  <a:srgbClr val="2CAB0E"/>
                </a:solidFill>
                <a:latin typeface="Arial" panose="020B0604020202020204"/>
                <a:ea typeface="微软雅黑" panose="020B0503020204020204" charset="-122"/>
                <a:sym typeface="Arial" panose="020B0604020202020204"/>
              </a:rPr>
              <a:t>吨废纸</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可再造</a:t>
            </a:r>
            <a:r>
              <a:rPr lang="en-US" altLang="zh-CN" sz="1400" b="0" dirty="0">
                <a:latin typeface="Arial" panose="020B0604020202020204"/>
                <a:ea typeface="微软雅黑" panose="020B0503020204020204" charset="-122"/>
                <a:sym typeface="Arial" panose="020B0604020202020204"/>
              </a:rPr>
              <a:t>700</a:t>
            </a:r>
            <a:r>
              <a:rPr lang="zh-CN" altLang="en-US" sz="1400" b="0" dirty="0">
                <a:latin typeface="Arial" panose="020B0604020202020204"/>
                <a:ea typeface="微软雅黑" panose="020B0503020204020204" charset="-122"/>
                <a:sym typeface="Arial" panose="020B0604020202020204"/>
              </a:rPr>
              <a:t>公斤好纸</a:t>
            </a:r>
          </a:p>
          <a:p>
            <a:r>
              <a:rPr lang="zh-CN" altLang="en-US" sz="1400" dirty="0">
                <a:solidFill>
                  <a:srgbClr val="FFC000"/>
                </a:solidFill>
                <a:latin typeface="Arial" panose="020B0604020202020204"/>
                <a:ea typeface="微软雅黑" panose="020B0503020204020204" charset="-122"/>
                <a:sym typeface="Arial" panose="020B0604020202020204"/>
              </a:rPr>
              <a:t>               </a:t>
            </a:r>
            <a:r>
              <a:rPr lang="zh-CN" altLang="en-US" sz="1400" dirty="0">
                <a:solidFill>
                  <a:srgbClr val="2CAB0E"/>
                </a:solidFill>
                <a:latin typeface="Arial" panose="020B0604020202020204"/>
                <a:ea typeface="微软雅黑" panose="020B0503020204020204" charset="-122"/>
                <a:sym typeface="Arial" panose="020B0604020202020204"/>
              </a:rPr>
              <a:t> </a:t>
            </a:r>
            <a:r>
              <a:rPr lang="en-US" altLang="zh-CN" sz="14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少砍伐树龄为</a:t>
            </a:r>
            <a:r>
              <a:rPr lang="en-US" altLang="zh-CN" sz="1400" b="0" dirty="0">
                <a:latin typeface="Arial" panose="020B0604020202020204"/>
                <a:ea typeface="微软雅黑" panose="020B0503020204020204" charset="-122"/>
                <a:sym typeface="Arial" panose="020B0604020202020204"/>
              </a:rPr>
              <a:t>30</a:t>
            </a:r>
            <a:r>
              <a:rPr lang="zh-CN" altLang="en-US" sz="1400" b="0" dirty="0">
                <a:latin typeface="Arial" panose="020B0604020202020204"/>
                <a:ea typeface="微软雅黑" panose="020B0503020204020204" charset="-122"/>
                <a:sym typeface="Arial" panose="020B0604020202020204"/>
              </a:rPr>
              <a:t>年的树木</a:t>
            </a:r>
            <a:r>
              <a:rPr lang="en-US" altLang="zh-CN" sz="1400" b="0" dirty="0">
                <a:latin typeface="Arial" panose="020B0604020202020204"/>
                <a:ea typeface="微软雅黑" panose="020B0503020204020204" charset="-122"/>
                <a:sym typeface="Arial" panose="020B0604020202020204"/>
              </a:rPr>
              <a:t>20</a:t>
            </a:r>
            <a:r>
              <a:rPr lang="zh-CN" altLang="en-US" sz="1400" b="0" dirty="0">
                <a:latin typeface="Arial" panose="020B0604020202020204"/>
                <a:ea typeface="微软雅黑" panose="020B0503020204020204" charset="-122"/>
                <a:sym typeface="Arial" panose="020B0604020202020204"/>
              </a:rPr>
              <a:t>棵</a:t>
            </a:r>
            <a:r>
              <a:rPr lang="zh-CN" altLang="en-US" sz="1200" b="0" dirty="0">
                <a:latin typeface="Arial" panose="020B0604020202020204"/>
                <a:ea typeface="微软雅黑" panose="020B0503020204020204" charset="-122"/>
                <a:sym typeface="Arial" panose="020B0604020202020204"/>
              </a:rPr>
              <a:t> </a:t>
            </a:r>
          </a:p>
          <a:p>
            <a:r>
              <a:rPr lang="zh-CN" altLang="en-US" sz="1200" dirty="0">
                <a:solidFill>
                  <a:srgbClr val="FFC000"/>
                </a:solidFill>
                <a:latin typeface="Arial" panose="020B0604020202020204"/>
                <a:ea typeface="微软雅黑" panose="020B0503020204020204" charset="-122"/>
                <a:sym typeface="Arial" panose="020B0604020202020204"/>
              </a:rPr>
              <a:t>                </a:t>
            </a:r>
            <a:r>
              <a:rPr lang="zh-CN" altLang="en-US" sz="1200" dirty="0">
                <a:solidFill>
                  <a:srgbClr val="2CAB0E"/>
                </a:solidFill>
                <a:latin typeface="Arial" panose="020B0604020202020204"/>
                <a:ea typeface="微软雅黑" panose="020B0503020204020204" charset="-122"/>
                <a:sym typeface="Arial" panose="020B0604020202020204"/>
              </a:rPr>
              <a:t>   </a:t>
            </a:r>
            <a:r>
              <a:rPr lang="en-US" altLang="zh-CN" sz="12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比等量生产减少污染</a:t>
            </a:r>
            <a:r>
              <a:rPr lang="en-US" altLang="zh-CN" sz="1400" b="0" dirty="0">
                <a:latin typeface="Arial" panose="020B0604020202020204"/>
                <a:ea typeface="微软雅黑" panose="020B0503020204020204" charset="-122"/>
                <a:sym typeface="Arial" panose="020B0604020202020204"/>
              </a:rPr>
              <a:t>74</a:t>
            </a:r>
            <a:r>
              <a:rPr lang="zh-CN" altLang="en-US" sz="1400" b="0" dirty="0">
                <a:latin typeface="Arial" panose="020B0604020202020204"/>
                <a:ea typeface="微软雅黑" panose="020B0503020204020204" charset="-122"/>
                <a:sym typeface="Arial" panose="020B0604020202020204"/>
              </a:rPr>
              <a:t>％ </a:t>
            </a:r>
          </a:p>
          <a:p>
            <a:endParaRPr lang="zh-CN" altLang="en-US" sz="1400" dirty="0">
              <a:latin typeface="Arial" panose="020B0604020202020204"/>
              <a:ea typeface="微软雅黑" panose="020B0503020204020204" charset="-122"/>
              <a:sym typeface="Arial" panose="020B0604020202020204"/>
            </a:endParaRPr>
          </a:p>
          <a:p>
            <a:r>
              <a:rPr lang="zh-CN" altLang="en-US" sz="1600" dirty="0">
                <a:solidFill>
                  <a:srgbClr val="2CAB0E"/>
                </a:solidFill>
                <a:latin typeface="Arial" panose="020B0604020202020204"/>
                <a:ea typeface="微软雅黑" panose="020B0503020204020204" charset="-122"/>
                <a:sym typeface="Arial" panose="020B0604020202020204"/>
              </a:rPr>
              <a:t>每年废弃的</a:t>
            </a:r>
            <a:r>
              <a:rPr lang="en-US" altLang="zh-CN" sz="1600" dirty="0">
                <a:solidFill>
                  <a:srgbClr val="2CAB0E"/>
                </a:solidFill>
                <a:latin typeface="Arial" panose="020B0604020202020204"/>
                <a:ea typeface="微软雅黑" panose="020B0503020204020204" charset="-122"/>
                <a:sym typeface="Arial" panose="020B0604020202020204"/>
              </a:rPr>
              <a:t>60</a:t>
            </a:r>
            <a:r>
              <a:rPr lang="zh-CN" altLang="en-US" sz="1600" dirty="0">
                <a:solidFill>
                  <a:srgbClr val="2CAB0E"/>
                </a:solidFill>
                <a:latin typeface="Arial" panose="020B0604020202020204"/>
                <a:ea typeface="微软雅黑" panose="020B0503020204020204" charset="-122"/>
                <a:sym typeface="Arial" panose="020B0604020202020204"/>
              </a:rPr>
              <a:t>多亿只废干电池</a:t>
            </a:r>
            <a:r>
              <a:rPr lang="en-US" altLang="zh-CN" sz="1600" dirty="0">
                <a:solidFill>
                  <a:srgbClr val="2CAB0E"/>
                </a:solidFill>
                <a:latin typeface="Arial" panose="020B0604020202020204"/>
                <a:ea typeface="微软雅黑" panose="020B0503020204020204" charset="-122"/>
                <a:sym typeface="Arial" panose="020B0604020202020204"/>
              </a:rPr>
              <a:t>=</a:t>
            </a:r>
            <a:r>
              <a:rPr lang="zh-CN" altLang="en-US" sz="1400" b="0" dirty="0">
                <a:latin typeface="Arial" panose="020B0604020202020204"/>
                <a:ea typeface="微软雅黑" panose="020B0503020204020204" charset="-122"/>
                <a:sym typeface="Arial" panose="020B0604020202020204"/>
              </a:rPr>
              <a:t>含</a:t>
            </a:r>
            <a:r>
              <a:rPr lang="en-US" altLang="zh-CN" sz="1400" b="0" dirty="0">
                <a:latin typeface="Arial" panose="020B0604020202020204"/>
                <a:ea typeface="微软雅黑" panose="020B0503020204020204" charset="-122"/>
                <a:sym typeface="Arial" panose="020B0604020202020204"/>
              </a:rPr>
              <a:t>7</a:t>
            </a:r>
            <a:r>
              <a:rPr lang="zh-CN" altLang="en-US" sz="1400" b="0" dirty="0">
                <a:latin typeface="Arial" panose="020B0604020202020204"/>
                <a:ea typeface="微软雅黑" panose="020B0503020204020204" charset="-122"/>
                <a:sym typeface="Arial" panose="020B0604020202020204"/>
              </a:rPr>
              <a:t>万多吨锌、</a:t>
            </a:r>
            <a:r>
              <a:rPr lang="en-US" altLang="zh-CN" sz="1400" b="0" dirty="0">
                <a:latin typeface="Arial" panose="020B0604020202020204"/>
                <a:ea typeface="微软雅黑" panose="020B0503020204020204" charset="-122"/>
                <a:sym typeface="Arial" panose="020B0604020202020204"/>
              </a:rPr>
              <a:t>10</a:t>
            </a:r>
            <a:r>
              <a:rPr lang="zh-CN" altLang="en-US" sz="1400" b="0" dirty="0">
                <a:latin typeface="Arial" panose="020B0604020202020204"/>
                <a:ea typeface="微软雅黑" panose="020B0503020204020204" charset="-122"/>
                <a:sym typeface="Arial" panose="020B0604020202020204"/>
              </a:rPr>
              <a:t>万吨二氧化锰</a:t>
            </a:r>
          </a:p>
          <a:p>
            <a:endParaRPr lang="en-US" altLang="zh-CN" sz="1400" dirty="0">
              <a:solidFill>
                <a:srgbClr val="FFC000"/>
              </a:solidFill>
              <a:latin typeface="Arial" panose="020B0604020202020204"/>
              <a:ea typeface="微软雅黑" panose="020B0503020204020204" charset="-122"/>
              <a:sym typeface="Arial" panose="020B0604020202020204"/>
            </a:endParaRPr>
          </a:p>
          <a:p>
            <a:pPr eaLnBrk="1" latinLnBrk="0" hangingPunct="1"/>
            <a:endParaRPr lang="zh-CN" altLang="en-US" sz="1600" dirty="0">
              <a:solidFill>
                <a:srgbClr val="FFC000"/>
              </a:solidFill>
              <a:latin typeface="Arial" panose="020B0604020202020204"/>
              <a:ea typeface="微软雅黑" panose="020B0503020204020204" charset="-122"/>
              <a:sym typeface="Arial" panose="020B0604020202020204"/>
            </a:endParaRPr>
          </a:p>
          <a:p>
            <a:pPr eaLnBrk="1" latinLnBrk="0" hangingPunct="1"/>
            <a:r>
              <a:rPr lang="zh-CN" altLang="en-US" sz="1600" dirty="0">
                <a:solidFill>
                  <a:srgbClr val="FFC000"/>
                </a:solidFill>
                <a:latin typeface="Arial" panose="020B0604020202020204"/>
                <a:ea typeface="微软雅黑" panose="020B0503020204020204" charset="-122"/>
                <a:sym typeface="Arial" panose="020B0604020202020204"/>
              </a:rPr>
              <a:t> </a:t>
            </a:r>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64" y="3588984"/>
            <a:ext cx="1593850" cy="1634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523204338"/>
  <p:tag name="MH_LIBRARY" val="GRAPHIC"/>
  <p:tag name="MH_ORDER" val="文本框 3"/>
</p:tagLst>
</file>

<file path=ppt/tags/tag11.xml><?xml version="1.0" encoding="utf-8"?>
<p:tagLst xmlns:a="http://schemas.openxmlformats.org/drawingml/2006/main" xmlns:r="http://schemas.openxmlformats.org/officeDocument/2006/relationships" xmlns:p="http://schemas.openxmlformats.org/presentationml/2006/main">
  <p:tag name="MH" val="20170523204338"/>
  <p:tag name="MH_LIBRARY" val="GRAPHIC"/>
  <p:tag name="MH_ORDER" val="文本框 4"/>
</p:tagLst>
</file>

<file path=ppt/tags/tag12.xml><?xml version="1.0" encoding="utf-8"?>
<p:tagLst xmlns:a="http://schemas.openxmlformats.org/drawingml/2006/main" xmlns:r="http://schemas.openxmlformats.org/officeDocument/2006/relationships" xmlns:p="http://schemas.openxmlformats.org/presentationml/2006/main">
  <p:tag name="MH" val="20170523204338"/>
  <p:tag name="MH_LIBRARY" val="GRAPHIC"/>
  <p:tag name="MH_ORDER" val="文本框 3"/>
</p:tagLst>
</file>

<file path=ppt/tags/tag13.xml><?xml version="1.0" encoding="utf-8"?>
<p:tagLst xmlns:a="http://schemas.openxmlformats.org/drawingml/2006/main" xmlns:r="http://schemas.openxmlformats.org/officeDocument/2006/relationships" xmlns:p="http://schemas.openxmlformats.org/presentationml/2006/main">
  <p:tag name="MH" val="20170523204338"/>
  <p:tag name="MH_LIBRARY" val="GRAPHIC"/>
  <p:tag name="MH_ORDER" val="文本框 4"/>
</p:tagLst>
</file>

<file path=ppt/tags/tag14.xml><?xml version="1.0" encoding="utf-8"?>
<p:tagLst xmlns:a="http://schemas.openxmlformats.org/drawingml/2006/main" xmlns:r="http://schemas.openxmlformats.org/officeDocument/2006/relationships" xmlns:p="http://schemas.openxmlformats.org/presentationml/2006/main">
  <p:tag name="MH" val="20170523204338"/>
  <p:tag name="MH_LIBRARY" val="GRAPHIC"/>
  <p:tag name="MH_ORDER" val="文本框 3"/>
</p:tagLst>
</file>

<file path=ppt/tags/tag15.xml><?xml version="1.0" encoding="utf-8"?>
<p:tagLst xmlns:a="http://schemas.openxmlformats.org/drawingml/2006/main" xmlns:r="http://schemas.openxmlformats.org/officeDocument/2006/relationships" xmlns:p="http://schemas.openxmlformats.org/presentationml/2006/main">
  <p:tag name="MH" val="20170523204338"/>
  <p:tag name="MH_LIBRARY" val="GRAPHIC"/>
  <p:tag name="MH_ORDER" val="文本框 4"/>
</p:tagLst>
</file>

<file path=ppt/tags/tag2.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单圆角矩形 3"/>
</p:tagLst>
</file>

<file path=ppt/tags/tag3.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矩形 4"/>
</p:tagLst>
</file>

<file path=ppt/tags/tag4.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单圆角矩形 3"/>
</p:tagLst>
</file>

<file path=ppt/tags/tag5.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矩形 4"/>
</p:tagLst>
</file>

<file path=ppt/tags/tag6.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单圆角矩形 3"/>
</p:tagLst>
</file>

<file path=ppt/tags/tag7.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矩形 4"/>
</p:tagLst>
</file>

<file path=ppt/tags/tag8.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椭圆 14"/>
</p:tagLst>
</file>

<file path=ppt/tags/tag9.xml><?xml version="1.0" encoding="utf-8"?>
<p:tagLst xmlns:a="http://schemas.openxmlformats.org/drawingml/2006/main" xmlns:r="http://schemas.openxmlformats.org/officeDocument/2006/relationships" xmlns:p="http://schemas.openxmlformats.org/presentationml/2006/main">
  <p:tag name="MH" val="20170523204136"/>
  <p:tag name="MH_LIBRARY" val="GRAPHIC"/>
  <p:tag name="MH_ORDER" val="椭圆 15"/>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2092</Words>
  <Application>Microsoft Office PowerPoint</Application>
  <PresentationFormat>全屏显示(16:9)</PresentationFormat>
  <Paragraphs>178</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等线</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47</cp:revision>
  <dcterms:created xsi:type="dcterms:W3CDTF">2017-03-04T06:55:00Z</dcterms:created>
  <dcterms:modified xsi:type="dcterms:W3CDTF">2021-01-05T11:49:52Z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