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74" r:id="rId3"/>
    <p:sldId id="275" r:id="rId4"/>
    <p:sldId id="272" r:id="rId5"/>
    <p:sldId id="276" r:id="rId6"/>
    <p:sldId id="277" r:id="rId7"/>
    <p:sldId id="278" r:id="rId8"/>
    <p:sldId id="280" r:id="rId9"/>
    <p:sldId id="279" r:id="rId10"/>
    <p:sldId id="281" r:id="rId11"/>
    <p:sldId id="282" r:id="rId12"/>
    <p:sldId id="283" r:id="rId13"/>
    <p:sldId id="284" r:id="rId14"/>
    <p:sldId id="285" r:id="rId15"/>
    <p:sldId id="286" r:id="rId16"/>
    <p:sldId id="287" r:id="rId17"/>
    <p:sldId id="288" r:id="rId18"/>
    <p:sldId id="290" r:id="rId19"/>
    <p:sldId id="289" r:id="rId20"/>
    <p:sldId id="291" r:id="rId21"/>
    <p:sldId id="292" r:id="rId22"/>
    <p:sldId id="293" r:id="rId23"/>
    <p:sldId id="294" r:id="rId24"/>
    <p:sldId id="295" r:id="rId25"/>
    <p:sldId id="296" r:id="rId26"/>
    <p:sldId id="298" r:id="rId27"/>
    <p:sldId id="297" r:id="rId28"/>
    <p:sldId id="299" r:id="rId29"/>
    <p:sldId id="300" r:id="rId30"/>
    <p:sldId id="302" r:id="rId31"/>
    <p:sldId id="301" r:id="rId32"/>
    <p:sldId id="303" r:id="rId33"/>
    <p:sldId id="304" r:id="rId34"/>
    <p:sldId id="305" r:id="rId35"/>
    <p:sldId id="306" r:id="rId36"/>
    <p:sldId id="307" r:id="rId37"/>
    <p:sldId id="308"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22A2"/>
    <a:srgbClr val="074AFD"/>
    <a:srgbClr val="DE51C3"/>
    <a:srgbClr val="BB1ECC"/>
    <a:srgbClr val="000F82"/>
    <a:srgbClr val="C73ED7"/>
    <a:srgbClr val="080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4660"/>
  </p:normalViewPr>
  <p:slideViewPr>
    <p:cSldViewPr snapToGrid="0">
      <p:cViewPr varScale="1">
        <p:scale>
          <a:sx n="112" d="100"/>
          <a:sy n="112" d="100"/>
        </p:scale>
        <p:origin x="88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D679C-9F91-49A4-8FAF-D5DEC4E8658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E3EFE-7E58-4D0E-9C71-02184CF21B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23</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25</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5</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28</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29</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7</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10</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11</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494" y="1599707"/>
            <a:ext cx="10973012"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tags" Target="../tags/tag11.xml"/><Relationship Id="rId18" Type="http://schemas.openxmlformats.org/officeDocument/2006/relationships/image" Target="../media/image4.png"/><Relationship Id="rId3" Type="http://schemas.openxmlformats.org/officeDocument/2006/relationships/tags" Target="../tags/tag1.xml"/><Relationship Id="rId7" Type="http://schemas.openxmlformats.org/officeDocument/2006/relationships/tags" Target="../tags/tag5.xml"/><Relationship Id="rId12" Type="http://schemas.openxmlformats.org/officeDocument/2006/relationships/tags" Target="../tags/tag10.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4.xml"/><Relationship Id="rId11" Type="http://schemas.openxmlformats.org/officeDocument/2006/relationships/tags" Target="../tags/tag9.xml"/><Relationship Id="rId5" Type="http://schemas.openxmlformats.org/officeDocument/2006/relationships/tags" Target="../tags/tag3.xml"/><Relationship Id="rId15" Type="http://schemas.openxmlformats.org/officeDocument/2006/relationships/slideLayout" Target="../slideLayouts/slideLayout1.xml"/><Relationship Id="rId10" Type="http://schemas.openxmlformats.org/officeDocument/2006/relationships/tags" Target="../tags/tag8.xml"/><Relationship Id="rId19" Type="http://schemas.openxmlformats.org/officeDocument/2006/relationships/image" Target="../media/image5.png"/><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slide" Target="slide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slideLayout" Target="../slideLayouts/slideLayout1.xml"/><Relationship Id="rId10" Type="http://schemas.openxmlformats.org/officeDocument/2006/relationships/tags" Target="../tags/tag56.xml"/><Relationship Id="rId19" Type="http://schemas.openxmlformats.org/officeDocument/2006/relationships/image" Target="../media/image5.pn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slide" Target="slide4.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slideLayout" Target="../slideLayouts/slideLayout1.xml"/><Relationship Id="rId10" Type="http://schemas.openxmlformats.org/officeDocument/2006/relationships/tags" Target="../tags/tag68.xml"/><Relationship Id="rId19" Type="http://schemas.openxmlformats.org/officeDocument/2006/relationships/image" Target="../media/image5.png"/><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slide" Target="slide4.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slideLayout" Target="../slideLayouts/slideLayout1.xml"/><Relationship Id="rId10" Type="http://schemas.openxmlformats.org/officeDocument/2006/relationships/tags" Target="../tags/tag20.xml"/><Relationship Id="rId19" Type="http://schemas.openxmlformats.org/officeDocument/2006/relationships/image" Target="../media/image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slide" Target="slide4.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1.xml"/><Relationship Id="rId10" Type="http://schemas.openxmlformats.org/officeDocument/2006/relationships/tags" Target="../tags/tag80.xml"/><Relationship Id="rId19" Type="http://schemas.openxmlformats.org/officeDocument/2006/relationships/image" Target="../media/image5.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slide" Target="slide4.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slideLayout" Target="../slideLayouts/slideLayout1.xml"/><Relationship Id="rId10" Type="http://schemas.openxmlformats.org/officeDocument/2006/relationships/tags" Target="../tags/tag92.xml"/><Relationship Id="rId19" Type="http://schemas.openxmlformats.org/officeDocument/2006/relationships/image" Target="../media/image5.png"/><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slide" Target="slide4.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slideLayout" Target="../slideLayouts/slideLayout1.xml"/><Relationship Id="rId10" Type="http://schemas.openxmlformats.org/officeDocument/2006/relationships/tags" Target="../tags/tag32.xml"/><Relationship Id="rId19" Type="http://schemas.openxmlformats.org/officeDocument/2006/relationships/image" Target="../media/image5.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_rels/slide30.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slide" Target="slide4.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slideLayout" Target="../slideLayouts/slideLayout1.xml"/><Relationship Id="rId10" Type="http://schemas.openxmlformats.org/officeDocument/2006/relationships/tags" Target="../tags/tag104.xml"/><Relationship Id="rId19" Type="http://schemas.openxmlformats.org/officeDocument/2006/relationships/image" Target="../media/image5.png"/><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slide" Target="slide4.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slideLayout" Target="../slideLayouts/slideLayout1.xml"/><Relationship Id="rId10" Type="http://schemas.openxmlformats.org/officeDocument/2006/relationships/tags" Target="../tags/tag116.xml"/><Relationship Id="rId19" Type="http://schemas.openxmlformats.org/officeDocument/2006/relationships/image" Target="../media/image5.png"/><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image" Target="../media/image4.pn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slideLayout" Target="../slideLayouts/slideLayout1.xml"/><Relationship Id="rId10" Type="http://schemas.openxmlformats.org/officeDocument/2006/relationships/tags" Target="../tags/tag128.xml"/><Relationship Id="rId19" Type="http://schemas.openxmlformats.org/officeDocument/2006/relationships/image" Target="../media/image5.png"/><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 Target="slide4.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jpeg"/><Relationship Id="rId1" Type="http://schemas.microsoft.com/office/2007/relationships/media" Target="../media/media1.mp3"/><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slideLayout" Target="../slideLayouts/slideLayout1.xml"/><Relationship Id="rId10" Type="http://schemas.openxmlformats.org/officeDocument/2006/relationships/tags" Target="../tags/tag44.xml"/><Relationship Id="rId19" Type="http://schemas.openxmlformats.org/officeDocument/2006/relationships/image" Target="../media/image5.png"/><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矩形 2"/>
          <p:cNvSpPr/>
          <p:nvPr/>
        </p:nvSpPr>
        <p:spPr>
          <a:xfrm>
            <a:off x="3404785" y="1689884"/>
            <a:ext cx="5570756" cy="2454839"/>
          </a:xfrm>
          <a:prstGeom prst="rect">
            <a:avLst/>
          </a:prstGeom>
        </p:spPr>
        <p:txBody>
          <a:bodyPr wrap="none">
            <a:spAutoFit/>
          </a:bodyPr>
          <a:lstStyle/>
          <a:p>
            <a:pPr lvl="0" algn="ctr" fontAlgn="base">
              <a:lnSpc>
                <a:spcPct val="150000"/>
              </a:lnSpc>
              <a:spcBef>
                <a:spcPct val="0"/>
              </a:spcBef>
              <a:spcAft>
                <a:spcPct val="0"/>
              </a:spcAft>
              <a:defRPr/>
            </a:pPr>
            <a:r>
              <a:rPr lang="zh-CN" altLang="en-US" sz="6000" b="1" dirty="0">
                <a:gradFill>
                  <a:gsLst>
                    <a:gs pos="0">
                      <a:srgbClr val="BB1ECC"/>
                    </a:gs>
                    <a:gs pos="74000">
                      <a:srgbClr val="000F82"/>
                    </a:gs>
                    <a:gs pos="83000">
                      <a:srgbClr val="BB1ECC"/>
                    </a:gs>
                    <a:gs pos="100000">
                      <a:srgbClr val="000F8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大学生安全教育</a:t>
            </a:r>
            <a:endParaRPr lang="en-US" altLang="zh-CN" sz="6000" b="1" dirty="0">
              <a:gradFill>
                <a:gsLst>
                  <a:gs pos="0">
                    <a:srgbClr val="BB1ECC"/>
                  </a:gs>
                  <a:gs pos="74000">
                    <a:srgbClr val="000F82"/>
                  </a:gs>
                  <a:gs pos="83000">
                    <a:srgbClr val="BB1ECC"/>
                  </a:gs>
                  <a:gs pos="100000">
                    <a:srgbClr val="000F8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endParaRPr lang="zh-CN" altLang="en-US" sz="4800" b="1" dirty="0">
              <a:gradFill>
                <a:gsLst>
                  <a:gs pos="0">
                    <a:srgbClr val="BB1ECC"/>
                  </a:gs>
                  <a:gs pos="74000">
                    <a:srgbClr val="000F82"/>
                  </a:gs>
                  <a:gs pos="83000">
                    <a:srgbClr val="BB1ECC"/>
                  </a:gs>
                  <a:gs pos="100000">
                    <a:srgbClr val="000F8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1468" y="-1375905"/>
            <a:ext cx="4738256" cy="4738256"/>
          </a:xfrm>
          <a:prstGeom prst="rect">
            <a:avLst/>
          </a:prstGeom>
        </p:spPr>
      </p:pic>
      <p:pic>
        <p:nvPicPr>
          <p:cNvPr id="5" name="图片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07877" y="-1"/>
            <a:ext cx="5321608" cy="42752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2" presetClass="entr" presetSubtype="8" repeatCount="4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0" fill="hold"/>
                                        <p:tgtEl>
                                          <p:spTgt spid="10"/>
                                        </p:tgtEl>
                                        <p:attrNameLst>
                                          <p:attrName>ppt_x</p:attrName>
                                        </p:attrNameLst>
                                      </p:cBhvr>
                                      <p:tavLst>
                                        <p:tav tm="0">
                                          <p:val>
                                            <p:strVal val="0-#ppt_w/2"/>
                                          </p:val>
                                        </p:tav>
                                        <p:tav tm="100000">
                                          <p:val>
                                            <p:strVal val="#ppt_x"/>
                                          </p:val>
                                        </p:tav>
                                      </p:tavLst>
                                    </p:anim>
                                    <p:anim calcmode="lin" valueType="num">
                                      <p:cBhvr additive="base">
                                        <p:cTn id="20" dur="5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repeatCount="4000" fill="hold" grpId="0" nodeType="withEffect">
                                  <p:stCondLst>
                                    <p:cond delay="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0" fill="hold"/>
                                        <p:tgtEl>
                                          <p:spTgt spid="11"/>
                                        </p:tgtEl>
                                        <p:attrNameLst>
                                          <p:attrName>ppt_x</p:attrName>
                                        </p:attrNameLst>
                                      </p:cBhvr>
                                      <p:tavLst>
                                        <p:tav tm="0">
                                          <p:val>
                                            <p:strVal val="0-#ppt_w/2"/>
                                          </p:val>
                                        </p:tav>
                                        <p:tav tm="100000">
                                          <p:val>
                                            <p:strVal val="#ppt_x"/>
                                          </p:val>
                                        </p:tav>
                                      </p:tavLst>
                                    </p:anim>
                                    <p:anim calcmode="lin" valueType="num">
                                      <p:cBhvr additive="base">
                                        <p:cTn id="24" dur="5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repeatCount="4000" fill="hold" grpId="0" nodeType="withEffect">
                                  <p:stCondLst>
                                    <p:cond delay="1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0" fill="hold"/>
                                        <p:tgtEl>
                                          <p:spTgt spid="9"/>
                                        </p:tgtEl>
                                        <p:attrNameLst>
                                          <p:attrName>ppt_x</p:attrName>
                                        </p:attrNameLst>
                                      </p:cBhvr>
                                      <p:tavLst>
                                        <p:tav tm="0">
                                          <p:val>
                                            <p:strVal val="0-#ppt_w/2"/>
                                          </p:val>
                                        </p:tav>
                                        <p:tav tm="100000">
                                          <p:val>
                                            <p:strVal val="#ppt_x"/>
                                          </p:val>
                                        </p:tav>
                                      </p:tavLst>
                                    </p:anim>
                                    <p:anim calcmode="lin" valueType="num">
                                      <p:cBhvr additive="base">
                                        <p:cTn id="28" dur="5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repeatCount="4000" fill="hold" grpId="0" nodeType="withEffect">
                                  <p:stCondLst>
                                    <p:cond delay="2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0" fill="hold"/>
                                        <p:tgtEl>
                                          <p:spTgt spid="13"/>
                                        </p:tgtEl>
                                        <p:attrNameLst>
                                          <p:attrName>ppt_x</p:attrName>
                                        </p:attrNameLst>
                                      </p:cBhvr>
                                      <p:tavLst>
                                        <p:tav tm="0">
                                          <p:val>
                                            <p:strVal val="0-#ppt_w/2"/>
                                          </p:val>
                                        </p:tav>
                                        <p:tav tm="100000">
                                          <p:val>
                                            <p:strVal val="#ppt_x"/>
                                          </p:val>
                                        </p:tav>
                                      </p:tavLst>
                                    </p:anim>
                                    <p:anim calcmode="lin" valueType="num">
                                      <p:cBhvr additive="base">
                                        <p:cTn id="32" dur="5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repeatCount="4000" fill="hold" grpId="0" nodeType="withEffect">
                                  <p:stCondLst>
                                    <p:cond delay="6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0" fill="hold"/>
                                        <p:tgtEl>
                                          <p:spTgt spid="14"/>
                                        </p:tgtEl>
                                        <p:attrNameLst>
                                          <p:attrName>ppt_x</p:attrName>
                                        </p:attrNameLst>
                                      </p:cBhvr>
                                      <p:tavLst>
                                        <p:tav tm="0">
                                          <p:val>
                                            <p:strVal val="0-#ppt_w/2"/>
                                          </p:val>
                                        </p:tav>
                                        <p:tav tm="100000">
                                          <p:val>
                                            <p:strVal val="#ppt_x"/>
                                          </p:val>
                                        </p:tav>
                                      </p:tavLst>
                                    </p:anim>
                                    <p:anim calcmode="lin" valueType="num">
                                      <p:cBhvr additive="base">
                                        <p:cTn id="36" dur="5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repeatCount="4000" fill="hold" grpId="0" nodeType="withEffect">
                                  <p:stCondLst>
                                    <p:cond delay="21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0" fill="hold"/>
                                        <p:tgtEl>
                                          <p:spTgt spid="12"/>
                                        </p:tgtEl>
                                        <p:attrNameLst>
                                          <p:attrName>ppt_x</p:attrName>
                                        </p:attrNameLst>
                                      </p:cBhvr>
                                      <p:tavLst>
                                        <p:tav tm="0">
                                          <p:val>
                                            <p:strVal val="0-#ppt_w/2"/>
                                          </p:val>
                                        </p:tav>
                                        <p:tav tm="100000">
                                          <p:val>
                                            <p:strVal val="#ppt_x"/>
                                          </p:val>
                                        </p:tav>
                                      </p:tavLst>
                                    </p:anim>
                                    <p:anim calcmode="lin" valueType="num">
                                      <p:cBhvr additive="base">
                                        <p:cTn id="40" dur="50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repeatCount="4000" fill="hold" grpId="0" nodeType="withEffect">
                                  <p:stCondLst>
                                    <p:cond delay="15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0" fill="hold"/>
                                        <p:tgtEl>
                                          <p:spTgt spid="16"/>
                                        </p:tgtEl>
                                        <p:attrNameLst>
                                          <p:attrName>ppt_x</p:attrName>
                                        </p:attrNameLst>
                                      </p:cBhvr>
                                      <p:tavLst>
                                        <p:tav tm="0">
                                          <p:val>
                                            <p:strVal val="1+#ppt_w/2"/>
                                          </p:val>
                                        </p:tav>
                                        <p:tav tm="100000">
                                          <p:val>
                                            <p:strVal val="#ppt_x"/>
                                          </p:val>
                                        </p:tav>
                                      </p:tavLst>
                                    </p:anim>
                                    <p:anim calcmode="lin" valueType="num">
                                      <p:cBhvr additive="base">
                                        <p:cTn id="44" dur="50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2" repeatCount="4000" fill="hold" grpId="0" nodeType="withEffect">
                                  <p:stCondLst>
                                    <p:cond delay="6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0" fill="hold"/>
                                        <p:tgtEl>
                                          <p:spTgt spid="17"/>
                                        </p:tgtEl>
                                        <p:attrNameLst>
                                          <p:attrName>ppt_x</p:attrName>
                                        </p:attrNameLst>
                                      </p:cBhvr>
                                      <p:tavLst>
                                        <p:tav tm="0">
                                          <p:val>
                                            <p:strVal val="1+#ppt_w/2"/>
                                          </p:val>
                                        </p:tav>
                                        <p:tav tm="100000">
                                          <p:val>
                                            <p:strVal val="#ppt_x"/>
                                          </p:val>
                                        </p:tav>
                                      </p:tavLst>
                                    </p:anim>
                                    <p:anim calcmode="lin" valueType="num">
                                      <p:cBhvr additive="base">
                                        <p:cTn id="48" dur="50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2" repeatCount="4000" fill="hold" grpId="0" nodeType="withEffect">
                                  <p:stCondLst>
                                    <p:cond delay="14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0" fill="hold"/>
                                        <p:tgtEl>
                                          <p:spTgt spid="15"/>
                                        </p:tgtEl>
                                        <p:attrNameLst>
                                          <p:attrName>ppt_x</p:attrName>
                                        </p:attrNameLst>
                                      </p:cBhvr>
                                      <p:tavLst>
                                        <p:tav tm="0">
                                          <p:val>
                                            <p:strVal val="1+#ppt_w/2"/>
                                          </p:val>
                                        </p:tav>
                                        <p:tav tm="100000">
                                          <p:val>
                                            <p:strVal val="#ppt_x"/>
                                          </p:val>
                                        </p:tav>
                                      </p:tavLst>
                                    </p:anim>
                                    <p:anim calcmode="lin" valueType="num">
                                      <p:cBhvr additive="base">
                                        <p:cTn id="52" dur="50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repeatCount="4000" fill="hold" grpId="0" nodeType="withEffect">
                                  <p:stCondLst>
                                    <p:cond delay="30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0" fill="hold"/>
                                        <p:tgtEl>
                                          <p:spTgt spid="19"/>
                                        </p:tgtEl>
                                        <p:attrNameLst>
                                          <p:attrName>ppt_x</p:attrName>
                                        </p:attrNameLst>
                                      </p:cBhvr>
                                      <p:tavLst>
                                        <p:tav tm="0">
                                          <p:val>
                                            <p:strVal val="1+#ppt_w/2"/>
                                          </p:val>
                                        </p:tav>
                                        <p:tav tm="100000">
                                          <p:val>
                                            <p:strVal val="#ppt_x"/>
                                          </p:val>
                                        </p:tav>
                                      </p:tavLst>
                                    </p:anim>
                                    <p:anim calcmode="lin" valueType="num">
                                      <p:cBhvr additive="base">
                                        <p:cTn id="56" dur="50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2" repeatCount="4000" fill="hold" grpId="0" nodeType="withEffect">
                                  <p:stCondLst>
                                    <p:cond delay="60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0" fill="hold"/>
                                        <p:tgtEl>
                                          <p:spTgt spid="20"/>
                                        </p:tgtEl>
                                        <p:attrNameLst>
                                          <p:attrName>ppt_x</p:attrName>
                                        </p:attrNameLst>
                                      </p:cBhvr>
                                      <p:tavLst>
                                        <p:tav tm="0">
                                          <p:val>
                                            <p:strVal val="1+#ppt_w/2"/>
                                          </p:val>
                                        </p:tav>
                                        <p:tav tm="100000">
                                          <p:val>
                                            <p:strVal val="#ppt_x"/>
                                          </p:val>
                                        </p:tav>
                                      </p:tavLst>
                                    </p:anim>
                                    <p:anim calcmode="lin" valueType="num">
                                      <p:cBhvr additive="base">
                                        <p:cTn id="60" dur="50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2" repeatCount="4000" fill="hold" grpId="0" nodeType="withEffect">
                                  <p:stCondLst>
                                    <p:cond delay="14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0" fill="hold"/>
                                        <p:tgtEl>
                                          <p:spTgt spid="18"/>
                                        </p:tgtEl>
                                        <p:attrNameLst>
                                          <p:attrName>ppt_x</p:attrName>
                                        </p:attrNameLst>
                                      </p:cBhvr>
                                      <p:tavLst>
                                        <p:tav tm="0">
                                          <p:val>
                                            <p:strVal val="1+#ppt_w/2"/>
                                          </p:val>
                                        </p:tav>
                                        <p:tav tm="100000">
                                          <p:val>
                                            <p:strVal val="#ppt_x"/>
                                          </p:val>
                                        </p:tav>
                                      </p:tavLst>
                                    </p:anim>
                                    <p:anim calcmode="lin" valueType="num">
                                      <p:cBhvr additive="base">
                                        <p:cTn id="64" dur="5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698175"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容易起火的几种原因及预防措施</a:t>
            </a:r>
          </a:p>
        </p:txBody>
      </p:sp>
      <p:sp>
        <p:nvSpPr>
          <p:cNvPr id="28" name="Freeform 8"/>
          <p:cNvSpPr>
            <a:spLocks noEditPoints="1"/>
          </p:cNvSpPr>
          <p:nvPr/>
        </p:nvSpPr>
        <p:spPr bwMode="auto">
          <a:xfrm>
            <a:off x="4646096" y="1205513"/>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7030A0"/>
          </a:solidFill>
          <a:ln>
            <a:solidFill>
              <a:srgbClr val="7030A0"/>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32" name="Freeform 8"/>
          <p:cNvSpPr>
            <a:spLocks noEditPoints="1"/>
          </p:cNvSpPr>
          <p:nvPr/>
        </p:nvSpPr>
        <p:spPr bwMode="auto">
          <a:xfrm>
            <a:off x="4646096" y="2308756"/>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C622A2"/>
          </a:solidFill>
          <a:ln>
            <a:solidFill>
              <a:srgbClr val="C622A2"/>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33" name="Freeform 8"/>
          <p:cNvSpPr>
            <a:spLocks noEditPoints="1"/>
          </p:cNvSpPr>
          <p:nvPr/>
        </p:nvSpPr>
        <p:spPr bwMode="auto">
          <a:xfrm>
            <a:off x="4646095" y="3411999"/>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7030A0"/>
          </a:solidFill>
          <a:ln>
            <a:solidFill>
              <a:srgbClr val="7030A0"/>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34" name="Freeform 8"/>
          <p:cNvSpPr>
            <a:spLocks noEditPoints="1"/>
          </p:cNvSpPr>
          <p:nvPr/>
        </p:nvSpPr>
        <p:spPr bwMode="auto">
          <a:xfrm>
            <a:off x="4646094" y="4515242"/>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C622A2"/>
          </a:solidFill>
          <a:ln>
            <a:solidFill>
              <a:srgbClr val="C622A2"/>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35" name="Freeform 8"/>
          <p:cNvSpPr>
            <a:spLocks noEditPoints="1"/>
          </p:cNvSpPr>
          <p:nvPr/>
        </p:nvSpPr>
        <p:spPr bwMode="auto">
          <a:xfrm>
            <a:off x="6097204" y="828151"/>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C622A2"/>
          </a:solidFill>
          <a:ln>
            <a:solidFill>
              <a:srgbClr val="C622A2"/>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36" name="Freeform 8"/>
          <p:cNvSpPr>
            <a:spLocks noEditPoints="1"/>
          </p:cNvSpPr>
          <p:nvPr/>
        </p:nvSpPr>
        <p:spPr bwMode="auto">
          <a:xfrm>
            <a:off x="6097207" y="1832003"/>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7030A0"/>
          </a:solidFill>
          <a:ln>
            <a:solidFill>
              <a:srgbClr val="7030A0"/>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37" name="Freeform 8"/>
          <p:cNvSpPr>
            <a:spLocks noEditPoints="1"/>
          </p:cNvSpPr>
          <p:nvPr/>
        </p:nvSpPr>
        <p:spPr bwMode="auto">
          <a:xfrm>
            <a:off x="6097206" y="2835855"/>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C622A2"/>
          </a:solidFill>
          <a:ln>
            <a:solidFill>
              <a:srgbClr val="C622A2"/>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38" name="Freeform 8"/>
          <p:cNvSpPr>
            <a:spLocks noEditPoints="1"/>
          </p:cNvSpPr>
          <p:nvPr/>
        </p:nvSpPr>
        <p:spPr bwMode="auto">
          <a:xfrm>
            <a:off x="6097205" y="3839707"/>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7030A0"/>
          </a:solidFill>
          <a:ln>
            <a:solidFill>
              <a:srgbClr val="7030A0"/>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39" name="Freeform 8"/>
          <p:cNvSpPr>
            <a:spLocks noEditPoints="1"/>
          </p:cNvSpPr>
          <p:nvPr/>
        </p:nvSpPr>
        <p:spPr bwMode="auto">
          <a:xfrm>
            <a:off x="6097204" y="4843559"/>
            <a:ext cx="929757" cy="933628"/>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C622A2"/>
          </a:solidFill>
          <a:ln>
            <a:solidFill>
              <a:srgbClr val="C622A2"/>
            </a:solidFill>
          </a:ln>
        </p:spPr>
        <p:txBody>
          <a:bodyPr vert="horz" wrap="square" lIns="68577" tIns="34288" rIns="68577" bIns="34288"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40" name="文本框 25603"/>
          <p:cNvSpPr txBox="1"/>
          <p:nvPr/>
        </p:nvSpPr>
        <p:spPr>
          <a:xfrm>
            <a:off x="1048122" y="1362426"/>
            <a:ext cx="3529467" cy="86177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400" b="1" dirty="0">
                <a:solidFill>
                  <a:srgbClr val="7030A0"/>
                </a:solidFill>
                <a:latin typeface="微软雅黑" panose="020B0503020204020204" pitchFamily="34" charset="-122"/>
                <a:ea typeface="微软雅黑" panose="020B0503020204020204" pitchFamily="34" charset="-122"/>
              </a:rPr>
              <a:t>电路着火：</a:t>
            </a:r>
            <a:endParaRPr lang="en-US" altLang="zh-CN" sz="1400" b="1" dirty="0">
              <a:solidFill>
                <a:srgbClr val="7030A0"/>
              </a:solidFill>
              <a:latin typeface="微软雅黑" panose="020B0503020204020204" pitchFamily="34" charset="-122"/>
              <a:ea typeface="微软雅黑" panose="020B0503020204020204" pitchFamily="34" charset="-122"/>
            </a:endParaRPr>
          </a:p>
          <a:p>
            <a:pPr marL="0" lvl="0" indent="0" eaLnBrk="1" hangingPunct="1">
              <a:spcBef>
                <a:spcPct val="0"/>
              </a:spcBef>
              <a:buNone/>
            </a:pPr>
            <a:r>
              <a:rPr lang="zh-CN" altLang="en-US" sz="1200" dirty="0">
                <a:latin typeface="微软雅黑" panose="020B0503020204020204" pitchFamily="34" charset="-122"/>
                <a:ea typeface="微软雅黑" panose="020B0503020204020204" pitchFamily="34" charset="-122"/>
              </a:rPr>
              <a:t>首先关闭电源开关，然后用干粉或气体灭火器、湿毛毯等将火扑灭，切不可直接用水扑救；电视机着火应从侧面扑救，以防显像管爆裂伤人；</a:t>
            </a:r>
            <a:r>
              <a:rPr lang="en-US" altLang="zh-CN" sz="1100" dirty="0">
                <a:latin typeface="微软雅黑" panose="020B0503020204020204" pitchFamily="34" charset="-122"/>
                <a:ea typeface="微软雅黑" panose="020B0503020204020204" pitchFamily="34" charset="-122"/>
              </a:rPr>
              <a:t> </a:t>
            </a:r>
          </a:p>
        </p:txBody>
      </p:sp>
      <p:sp>
        <p:nvSpPr>
          <p:cNvPr id="2" name="矩形 1"/>
          <p:cNvSpPr/>
          <p:nvPr/>
        </p:nvSpPr>
        <p:spPr>
          <a:xfrm>
            <a:off x="1038181" y="2415267"/>
            <a:ext cx="3539407" cy="677108"/>
          </a:xfrm>
          <a:prstGeom prst="rect">
            <a:avLst/>
          </a:prstGeom>
        </p:spPr>
        <p:txBody>
          <a:bodyPr wrap="square">
            <a:spAutoFit/>
          </a:bodyPr>
          <a:lstStyle/>
          <a:p>
            <a:pPr lvl="0">
              <a:spcBef>
                <a:spcPct val="0"/>
              </a:spcBef>
            </a:pPr>
            <a:r>
              <a:rPr lang="zh-CN" altLang="en-US" sz="1400" b="1" dirty="0">
                <a:solidFill>
                  <a:srgbClr val="C443A1"/>
                </a:solidFill>
                <a:latin typeface="微软雅黑" panose="020B0503020204020204" pitchFamily="34" charset="-122"/>
                <a:ea typeface="微软雅黑" panose="020B0503020204020204" pitchFamily="34" charset="-122"/>
              </a:rPr>
              <a:t>油锅火灾：</a:t>
            </a:r>
            <a:endParaRPr lang="en-US" altLang="zh-CN" sz="1400" b="1" dirty="0">
              <a:solidFill>
                <a:srgbClr val="C443A1"/>
              </a:solidFill>
              <a:latin typeface="微软雅黑" panose="020B0503020204020204" pitchFamily="34" charset="-122"/>
              <a:ea typeface="微软雅黑" panose="020B0503020204020204" pitchFamily="34" charset="-122"/>
            </a:endParaRPr>
          </a:p>
          <a:p>
            <a:pPr lvl="0">
              <a:spcBef>
                <a:spcPct val="0"/>
              </a:spcBef>
            </a:pPr>
            <a:r>
              <a:rPr lang="zh-CN" altLang="en-US" sz="1200" dirty="0">
                <a:latin typeface="微软雅黑" panose="020B0503020204020204" pitchFamily="34" charset="-122"/>
                <a:ea typeface="微软雅黑" panose="020B0503020204020204" pitchFamily="34" charset="-122"/>
              </a:rPr>
              <a:t>可直接盖上锅盖，使火焰窒息熄灭，切勿用水浇；</a:t>
            </a:r>
            <a:r>
              <a:rPr lang="en-US" altLang="zh-CN" sz="1200" dirty="0">
                <a:latin typeface="微软雅黑" panose="020B0503020204020204" pitchFamily="34" charset="-122"/>
                <a:ea typeface="微软雅黑" panose="020B0503020204020204" pitchFamily="34" charset="-122"/>
              </a:rPr>
              <a:t> </a:t>
            </a:r>
          </a:p>
        </p:txBody>
      </p:sp>
      <p:sp>
        <p:nvSpPr>
          <p:cNvPr id="4" name="矩形 3"/>
          <p:cNvSpPr/>
          <p:nvPr/>
        </p:nvSpPr>
        <p:spPr>
          <a:xfrm>
            <a:off x="1038182" y="3370107"/>
            <a:ext cx="3539407" cy="861774"/>
          </a:xfrm>
          <a:prstGeom prst="rect">
            <a:avLst/>
          </a:prstGeom>
        </p:spPr>
        <p:txBody>
          <a:bodyPr wrap="square">
            <a:spAutoFit/>
          </a:bodyPr>
          <a:lstStyle/>
          <a:p>
            <a:pPr lvl="0">
              <a:spcBef>
                <a:spcPct val="0"/>
              </a:spcBef>
            </a:pPr>
            <a:r>
              <a:rPr lang="zh-CN" altLang="en-US" sz="1400" b="1" dirty="0">
                <a:solidFill>
                  <a:srgbClr val="7030A0"/>
                </a:solidFill>
                <a:latin typeface="微软雅黑" panose="020B0503020204020204" pitchFamily="34" charset="-122"/>
                <a:ea typeface="微软雅黑" panose="020B0503020204020204" pitchFamily="34" charset="-122"/>
              </a:rPr>
              <a:t>煤气、液化气灶着火：</a:t>
            </a:r>
            <a:endParaRPr lang="en-US" altLang="zh-CN" sz="1400" b="1" dirty="0">
              <a:solidFill>
                <a:srgbClr val="7030A0"/>
              </a:solidFill>
              <a:latin typeface="微软雅黑" panose="020B0503020204020204" pitchFamily="34" charset="-122"/>
              <a:ea typeface="微软雅黑" panose="020B0503020204020204" pitchFamily="34" charset="-122"/>
            </a:endParaRPr>
          </a:p>
          <a:p>
            <a:pPr lvl="0">
              <a:spcBef>
                <a:spcPct val="0"/>
              </a:spcBef>
            </a:pPr>
            <a:r>
              <a:rPr lang="zh-CN" altLang="en-US" sz="1200" dirty="0">
                <a:latin typeface="微软雅黑" panose="020B0503020204020204" pitchFamily="34" charset="-122"/>
                <a:ea typeface="微软雅黑" panose="020B0503020204020204" pitchFamily="34" charset="-122"/>
              </a:rPr>
              <a:t>首先关闭进气阀门，然后用湿布、湿围裙或湿毛毯压住火苗，并迅速移开气瓶、油瓶等易燃易爆物。</a:t>
            </a:r>
            <a:r>
              <a:rPr lang="en-US" altLang="zh-CN" sz="1200" dirty="0">
                <a:latin typeface="微软雅黑" panose="020B0503020204020204" pitchFamily="34" charset="-122"/>
                <a:ea typeface="微软雅黑" panose="020B0503020204020204" pitchFamily="34" charset="-122"/>
              </a:rPr>
              <a:t> </a:t>
            </a:r>
          </a:p>
        </p:txBody>
      </p:sp>
      <p:sp>
        <p:nvSpPr>
          <p:cNvPr id="5" name="矩形 4"/>
          <p:cNvSpPr/>
          <p:nvPr/>
        </p:nvSpPr>
        <p:spPr>
          <a:xfrm>
            <a:off x="1038182" y="4703111"/>
            <a:ext cx="3539407" cy="677108"/>
          </a:xfrm>
          <a:prstGeom prst="rect">
            <a:avLst/>
          </a:prstGeom>
        </p:spPr>
        <p:txBody>
          <a:bodyPr wrap="square">
            <a:spAutoFit/>
          </a:bodyPr>
          <a:lstStyle/>
          <a:p>
            <a:pPr lvl="0">
              <a:spcBef>
                <a:spcPct val="0"/>
              </a:spcBef>
            </a:pPr>
            <a:r>
              <a:rPr lang="zh-CN" altLang="en-US" sz="1400" b="1" dirty="0">
                <a:solidFill>
                  <a:srgbClr val="C443A1"/>
                </a:solidFill>
                <a:latin typeface="微软雅黑" panose="020B0503020204020204" pitchFamily="34" charset="-122"/>
                <a:ea typeface="微软雅黑" panose="020B0503020204020204" pitchFamily="34" charset="-122"/>
              </a:rPr>
              <a:t>衣服、织物及小家具着火：</a:t>
            </a:r>
            <a:endParaRPr lang="en-US" altLang="zh-CN" sz="1400" b="1" dirty="0">
              <a:solidFill>
                <a:srgbClr val="C443A1"/>
              </a:solidFill>
              <a:latin typeface="微软雅黑" panose="020B0503020204020204" pitchFamily="34" charset="-122"/>
              <a:ea typeface="微软雅黑" panose="020B0503020204020204" pitchFamily="34" charset="-122"/>
            </a:endParaRPr>
          </a:p>
          <a:p>
            <a:pPr lvl="0">
              <a:spcBef>
                <a:spcPct val="0"/>
              </a:spcBef>
            </a:pPr>
            <a:r>
              <a:rPr lang="zh-CN" altLang="en-US" sz="1200" dirty="0">
                <a:latin typeface="微软雅黑" panose="020B0503020204020204" pitchFamily="34" charset="-122"/>
                <a:ea typeface="微软雅黑" panose="020B0503020204020204" pitchFamily="34" charset="-122"/>
              </a:rPr>
              <a:t>迅速拿到室外或卫生间等处用水浇灭，切记不要在家中乱扑乱打，以免引燃其它可燃物。</a:t>
            </a:r>
            <a:r>
              <a:rPr lang="en-US" altLang="zh-CN" sz="1200" dirty="0">
                <a:latin typeface="微软雅黑" panose="020B0503020204020204" pitchFamily="34" charset="-122"/>
                <a:ea typeface="微软雅黑" panose="020B0503020204020204" pitchFamily="34" charset="-122"/>
              </a:rPr>
              <a:t> </a:t>
            </a:r>
          </a:p>
        </p:txBody>
      </p:sp>
      <p:sp>
        <p:nvSpPr>
          <p:cNvPr id="6" name="矩形 5"/>
          <p:cNvSpPr/>
          <p:nvPr/>
        </p:nvSpPr>
        <p:spPr>
          <a:xfrm>
            <a:off x="7026961" y="977894"/>
            <a:ext cx="3687422" cy="677108"/>
          </a:xfrm>
          <a:prstGeom prst="rect">
            <a:avLst/>
          </a:prstGeom>
        </p:spPr>
        <p:txBody>
          <a:bodyPr wrap="square">
            <a:spAutoFit/>
          </a:bodyPr>
          <a:lstStyle/>
          <a:p>
            <a:pPr lvl="0">
              <a:spcBef>
                <a:spcPct val="0"/>
              </a:spcBef>
            </a:pPr>
            <a:r>
              <a:rPr lang="zh-CN" altLang="en-US" sz="1400" b="1" dirty="0">
                <a:solidFill>
                  <a:srgbClr val="C622A2"/>
                </a:solidFill>
                <a:latin typeface="微软雅黑" panose="020B0503020204020204" pitchFamily="34" charset="-122"/>
                <a:ea typeface="微软雅黑" panose="020B0503020204020204" pitchFamily="34" charset="-122"/>
              </a:rPr>
              <a:t>固定家具着火：</a:t>
            </a:r>
            <a:endParaRPr lang="en-US" altLang="zh-CN" sz="1400" b="1" dirty="0">
              <a:solidFill>
                <a:srgbClr val="C622A2"/>
              </a:solidFill>
              <a:latin typeface="微软雅黑" panose="020B0503020204020204" pitchFamily="34" charset="-122"/>
              <a:ea typeface="微软雅黑" panose="020B0503020204020204" pitchFamily="34" charset="-122"/>
            </a:endParaRPr>
          </a:p>
          <a:p>
            <a:pPr lvl="0">
              <a:spcBef>
                <a:spcPct val="0"/>
              </a:spcBef>
            </a:pPr>
            <a:r>
              <a:rPr lang="zh-CN" altLang="en-US" sz="1200" dirty="0">
                <a:latin typeface="微软雅黑" panose="020B0503020204020204" pitchFamily="34" charset="-122"/>
                <a:ea typeface="微软雅黑" panose="020B0503020204020204" pitchFamily="34" charset="-122"/>
              </a:rPr>
              <a:t>先用水扑救，如火势得不到控制，则利用消火栓放水扑救，同时迅速移开家具旁的可燃物。</a:t>
            </a:r>
            <a:r>
              <a:rPr lang="en-US" altLang="zh-CN" sz="1200" dirty="0">
                <a:latin typeface="微软雅黑" panose="020B0503020204020204" pitchFamily="34" charset="-122"/>
                <a:ea typeface="微软雅黑" panose="020B0503020204020204" pitchFamily="34" charset="-122"/>
              </a:rPr>
              <a:t> </a:t>
            </a:r>
          </a:p>
        </p:txBody>
      </p:sp>
      <p:sp>
        <p:nvSpPr>
          <p:cNvPr id="7" name="矩形 6"/>
          <p:cNvSpPr/>
          <p:nvPr/>
        </p:nvSpPr>
        <p:spPr>
          <a:xfrm>
            <a:off x="7026961" y="2098281"/>
            <a:ext cx="5059022" cy="492443"/>
          </a:xfrm>
          <a:prstGeom prst="rect">
            <a:avLst/>
          </a:prstGeom>
        </p:spPr>
        <p:txBody>
          <a:bodyPr wrap="square">
            <a:spAutoFit/>
          </a:bodyPr>
          <a:lstStyle/>
          <a:p>
            <a:pPr lvl="0">
              <a:spcBef>
                <a:spcPct val="0"/>
              </a:spcBef>
            </a:pPr>
            <a:r>
              <a:rPr lang="zh-CN" altLang="en-US" sz="1400" b="1" dirty="0">
                <a:solidFill>
                  <a:srgbClr val="7030A0"/>
                </a:solidFill>
                <a:latin typeface="微软雅黑" panose="020B0503020204020204" pitchFamily="34" charset="-122"/>
                <a:ea typeface="微软雅黑" panose="020B0503020204020204" pitchFamily="34" charset="-122"/>
              </a:rPr>
              <a:t>汽油、煤油、酒精等易燃物着火：</a:t>
            </a:r>
            <a:endParaRPr lang="en-US" altLang="zh-CN" sz="1400" b="1" dirty="0">
              <a:solidFill>
                <a:srgbClr val="7030A0"/>
              </a:solidFill>
              <a:latin typeface="微软雅黑" panose="020B0503020204020204" pitchFamily="34" charset="-122"/>
              <a:ea typeface="微软雅黑" panose="020B0503020204020204" pitchFamily="34" charset="-122"/>
            </a:endParaRPr>
          </a:p>
          <a:p>
            <a:pPr lvl="0">
              <a:spcBef>
                <a:spcPct val="0"/>
              </a:spcBef>
            </a:pPr>
            <a:r>
              <a:rPr lang="zh-CN" altLang="en-US" sz="1200" dirty="0">
                <a:latin typeface="微软雅黑" panose="020B0503020204020204" pitchFamily="34" charset="-122"/>
                <a:ea typeface="微软雅黑" panose="020B0503020204020204" pitchFamily="34" charset="-122"/>
              </a:rPr>
              <a:t>切勿用水浇，只能用灭火器、细沙、湿毛毯等扑救。</a:t>
            </a:r>
            <a:r>
              <a:rPr lang="en-US" altLang="zh-CN" sz="1200" dirty="0">
                <a:latin typeface="微软雅黑" panose="020B0503020204020204" pitchFamily="34" charset="-122"/>
                <a:ea typeface="微软雅黑" panose="020B0503020204020204" pitchFamily="34" charset="-122"/>
              </a:rPr>
              <a:t> </a:t>
            </a:r>
          </a:p>
        </p:txBody>
      </p:sp>
      <p:sp>
        <p:nvSpPr>
          <p:cNvPr id="8" name="矩形 7"/>
          <p:cNvSpPr/>
          <p:nvPr/>
        </p:nvSpPr>
        <p:spPr>
          <a:xfrm>
            <a:off x="7026961" y="3092375"/>
            <a:ext cx="5059022" cy="492443"/>
          </a:xfrm>
          <a:prstGeom prst="rect">
            <a:avLst/>
          </a:prstGeom>
        </p:spPr>
        <p:txBody>
          <a:bodyPr wrap="square">
            <a:spAutoFit/>
          </a:bodyPr>
          <a:lstStyle/>
          <a:p>
            <a:pPr lvl="0">
              <a:spcBef>
                <a:spcPct val="0"/>
              </a:spcBef>
            </a:pPr>
            <a:r>
              <a:rPr lang="zh-CN" altLang="en-US" sz="1400" b="1" dirty="0">
                <a:solidFill>
                  <a:srgbClr val="C622A2"/>
                </a:solidFill>
                <a:latin typeface="微软雅黑" panose="020B0503020204020204" pitchFamily="34" charset="-122"/>
                <a:ea typeface="微软雅黑" panose="020B0503020204020204" pitchFamily="34" charset="-122"/>
              </a:rPr>
              <a:t>身上衣物着火：</a:t>
            </a:r>
            <a:endParaRPr lang="en-US" altLang="zh-CN" sz="1400" b="1" dirty="0">
              <a:solidFill>
                <a:srgbClr val="C622A2"/>
              </a:solidFill>
              <a:latin typeface="微软雅黑" panose="020B0503020204020204" pitchFamily="34" charset="-122"/>
              <a:ea typeface="微软雅黑" panose="020B0503020204020204" pitchFamily="34" charset="-122"/>
            </a:endParaRPr>
          </a:p>
          <a:p>
            <a:pPr lvl="0">
              <a:spcBef>
                <a:spcPct val="0"/>
              </a:spcBef>
            </a:pPr>
            <a:r>
              <a:rPr lang="zh-CN" altLang="en-US" sz="1200" dirty="0">
                <a:latin typeface="微软雅黑" panose="020B0503020204020204" pitchFamily="34" charset="-122"/>
                <a:ea typeface="微软雅黑" panose="020B0503020204020204" pitchFamily="34" charset="-122"/>
              </a:rPr>
              <a:t>可就地打滚压灭身上火苗，千万不要奔跑。</a:t>
            </a:r>
            <a:r>
              <a:rPr lang="en-US" altLang="zh-CN" sz="1200" dirty="0">
                <a:solidFill>
                  <a:srgbClr val="C443A1"/>
                </a:solidFill>
                <a:latin typeface="微软雅黑" panose="020B0503020204020204" pitchFamily="34" charset="-122"/>
                <a:ea typeface="微软雅黑" panose="020B0503020204020204" pitchFamily="34" charset="-122"/>
              </a:rPr>
              <a:t> </a:t>
            </a:r>
          </a:p>
        </p:txBody>
      </p:sp>
      <p:sp>
        <p:nvSpPr>
          <p:cNvPr id="9" name="矩形 8"/>
          <p:cNvSpPr/>
          <p:nvPr/>
        </p:nvSpPr>
        <p:spPr>
          <a:xfrm>
            <a:off x="7026961" y="4026003"/>
            <a:ext cx="3508517" cy="677108"/>
          </a:xfrm>
          <a:prstGeom prst="rect">
            <a:avLst/>
          </a:prstGeom>
        </p:spPr>
        <p:txBody>
          <a:bodyPr wrap="square">
            <a:spAutoFit/>
          </a:bodyPr>
          <a:lstStyle/>
          <a:p>
            <a:pPr lvl="0">
              <a:spcBef>
                <a:spcPct val="0"/>
              </a:spcBef>
            </a:pPr>
            <a:r>
              <a:rPr lang="zh-CN" altLang="en-US" sz="1400" b="1" dirty="0">
                <a:solidFill>
                  <a:srgbClr val="7030A0"/>
                </a:solidFill>
                <a:latin typeface="微软雅黑" panose="020B0503020204020204" pitchFamily="34" charset="-122"/>
                <a:ea typeface="微软雅黑" panose="020B0503020204020204" pitchFamily="34" charset="-122"/>
              </a:rPr>
              <a:t>电线冒火花：</a:t>
            </a:r>
            <a:endParaRPr lang="en-US" altLang="zh-CN" sz="1400" b="1" dirty="0">
              <a:solidFill>
                <a:srgbClr val="7030A0"/>
              </a:solidFill>
              <a:latin typeface="微软雅黑" panose="020B0503020204020204" pitchFamily="34" charset="-122"/>
              <a:ea typeface="微软雅黑" panose="020B0503020204020204" pitchFamily="34" charset="-122"/>
            </a:endParaRPr>
          </a:p>
          <a:p>
            <a:pPr lvl="0">
              <a:spcBef>
                <a:spcPct val="0"/>
              </a:spcBef>
            </a:pPr>
            <a:r>
              <a:rPr lang="zh-CN" altLang="en-US" sz="1200" dirty="0">
                <a:latin typeface="微软雅黑" panose="020B0503020204020204" pitchFamily="34" charset="-122"/>
                <a:ea typeface="微软雅黑" panose="020B0503020204020204" pitchFamily="34" charset="-122"/>
              </a:rPr>
              <a:t>不可盲目接近，以防发生触电事故，应先关闭电源总开关或通知供电部门，断电后再进行扑救。</a:t>
            </a:r>
            <a:r>
              <a:rPr lang="en-US" altLang="zh-CN" sz="1200" dirty="0">
                <a:latin typeface="微软雅黑" panose="020B0503020204020204" pitchFamily="34" charset="-122"/>
                <a:ea typeface="微软雅黑" panose="020B0503020204020204" pitchFamily="34" charset="-122"/>
              </a:rPr>
              <a:t> </a:t>
            </a:r>
          </a:p>
        </p:txBody>
      </p:sp>
      <p:sp>
        <p:nvSpPr>
          <p:cNvPr id="10" name="矩形 9"/>
          <p:cNvSpPr/>
          <p:nvPr/>
        </p:nvSpPr>
        <p:spPr>
          <a:xfrm>
            <a:off x="7026961" y="5164790"/>
            <a:ext cx="3438943" cy="677108"/>
          </a:xfrm>
          <a:prstGeom prst="rect">
            <a:avLst/>
          </a:prstGeom>
        </p:spPr>
        <p:txBody>
          <a:bodyPr wrap="square">
            <a:spAutoFit/>
          </a:bodyPr>
          <a:lstStyle/>
          <a:p>
            <a:pPr lvl="0">
              <a:spcBef>
                <a:spcPct val="0"/>
              </a:spcBef>
            </a:pPr>
            <a:r>
              <a:rPr lang="zh-CN" altLang="en-US" sz="1400" b="1" dirty="0">
                <a:solidFill>
                  <a:srgbClr val="C622A2"/>
                </a:solidFill>
                <a:latin typeface="微软雅黑" panose="020B0503020204020204" pitchFamily="34" charset="-122"/>
                <a:ea typeface="微软雅黑" panose="020B0503020204020204" pitchFamily="34" charset="-122"/>
              </a:rPr>
              <a:t>密闭房间内着火：</a:t>
            </a:r>
            <a:endParaRPr lang="en-US" altLang="zh-CN" sz="1400" b="1" dirty="0">
              <a:solidFill>
                <a:srgbClr val="C622A2"/>
              </a:solidFill>
              <a:latin typeface="微软雅黑" panose="020B0503020204020204" pitchFamily="34" charset="-122"/>
              <a:ea typeface="微软雅黑" panose="020B0503020204020204" pitchFamily="34" charset="-122"/>
            </a:endParaRPr>
          </a:p>
          <a:p>
            <a:pPr lvl="0">
              <a:spcBef>
                <a:spcPct val="0"/>
              </a:spcBef>
            </a:pPr>
            <a:r>
              <a:rPr lang="zh-CN" altLang="en-US" sz="1200" dirty="0">
                <a:latin typeface="微软雅黑" panose="020B0503020204020204" pitchFamily="34" charset="-122"/>
                <a:ea typeface="微软雅黑" panose="020B0503020204020204" pitchFamily="34" charset="-122"/>
              </a:rPr>
              <a:t>扑救房间内火灾时不要急于开启门窗，以防新鲜空气进入后加大火势。</a:t>
            </a:r>
          </a:p>
        </p:txBody>
      </p:sp>
      <p:sp>
        <p:nvSpPr>
          <p:cNvPr id="11" name="文本框 10"/>
          <p:cNvSpPr txBox="1"/>
          <p:nvPr/>
        </p:nvSpPr>
        <p:spPr>
          <a:xfrm>
            <a:off x="4961434" y="1487661"/>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4961434" y="2590904"/>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4961434" y="3694147"/>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4972277" y="4797390"/>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sp>
        <p:nvSpPr>
          <p:cNvPr id="44" name="文本框 43"/>
          <p:cNvSpPr txBox="1"/>
          <p:nvPr/>
        </p:nvSpPr>
        <p:spPr>
          <a:xfrm>
            <a:off x="6394472" y="5125707"/>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9</a:t>
            </a:r>
            <a:endParaRPr lang="zh-CN" altLang="en-US" b="1"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6406215" y="4138175"/>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8</a:t>
            </a:r>
            <a:endParaRPr lang="zh-CN" altLang="en-US" b="1" dirty="0">
              <a:latin typeface="微软雅黑" panose="020B0503020204020204" pitchFamily="34" charset="-122"/>
              <a:ea typeface="微软雅黑" panose="020B0503020204020204" pitchFamily="34" charset="-122"/>
            </a:endParaRPr>
          </a:p>
        </p:txBody>
      </p:sp>
      <p:sp>
        <p:nvSpPr>
          <p:cNvPr id="46" name="文本框 45"/>
          <p:cNvSpPr txBox="1"/>
          <p:nvPr/>
        </p:nvSpPr>
        <p:spPr>
          <a:xfrm>
            <a:off x="6406215" y="3078920"/>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7</a:t>
            </a:r>
            <a:endParaRPr lang="zh-CN" altLang="en-US" b="1"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6394472" y="2098281"/>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6</a:t>
            </a:r>
            <a:endParaRPr lang="zh-CN" altLang="en-US" b="1" dirty="0">
              <a:latin typeface="微软雅黑" panose="020B0503020204020204" pitchFamily="34" charset="-122"/>
              <a:ea typeface="微软雅黑" panose="020B0503020204020204" pitchFamily="34" charset="-122"/>
            </a:endParaRPr>
          </a:p>
        </p:txBody>
      </p:sp>
      <p:sp>
        <p:nvSpPr>
          <p:cNvPr id="48" name="文本框 47"/>
          <p:cNvSpPr txBox="1"/>
          <p:nvPr/>
        </p:nvSpPr>
        <p:spPr>
          <a:xfrm>
            <a:off x="6406214" y="1071216"/>
            <a:ext cx="42738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5</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1000" fill="hold"/>
                                        <p:tgtEl>
                                          <p:spTgt spid="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1000"/>
                                        <p:tgtEl>
                                          <p:spTgt spid="7"/>
                                        </p:tgtEl>
                                      </p:cBhvr>
                                    </p:animEffect>
                                    <p:anim calcmode="lin" valueType="num">
                                      <p:cBhvr>
                                        <p:cTn id="88" dur="1000" fill="hold"/>
                                        <p:tgtEl>
                                          <p:spTgt spid="7"/>
                                        </p:tgtEl>
                                        <p:attrNameLst>
                                          <p:attrName>ppt_x</p:attrName>
                                        </p:attrNameLst>
                                      </p:cBhvr>
                                      <p:tavLst>
                                        <p:tav tm="0">
                                          <p:val>
                                            <p:strVal val="#ppt_x"/>
                                          </p:val>
                                        </p:tav>
                                        <p:tav tm="100000">
                                          <p:val>
                                            <p:strVal val="#ppt_x"/>
                                          </p:val>
                                        </p:tav>
                                      </p:tavLst>
                                    </p:anim>
                                    <p:anim calcmode="lin" valueType="num">
                                      <p:cBhvr>
                                        <p:cTn id="89" dur="1000" fill="hold"/>
                                        <p:tgtEl>
                                          <p:spTgt spid="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1000"/>
                                        <p:tgtEl>
                                          <p:spTgt spid="8"/>
                                        </p:tgtEl>
                                      </p:cBhvr>
                                    </p:animEffect>
                                    <p:anim calcmode="lin" valueType="num">
                                      <p:cBhvr>
                                        <p:cTn id="93" dur="1000" fill="hold"/>
                                        <p:tgtEl>
                                          <p:spTgt spid="8"/>
                                        </p:tgtEl>
                                        <p:attrNameLst>
                                          <p:attrName>ppt_x</p:attrName>
                                        </p:attrNameLst>
                                      </p:cBhvr>
                                      <p:tavLst>
                                        <p:tav tm="0">
                                          <p:val>
                                            <p:strVal val="#ppt_x"/>
                                          </p:val>
                                        </p:tav>
                                        <p:tav tm="100000">
                                          <p:val>
                                            <p:strVal val="#ppt_x"/>
                                          </p:val>
                                        </p:tav>
                                      </p:tavLst>
                                    </p:anim>
                                    <p:anim calcmode="lin" valueType="num">
                                      <p:cBhvr>
                                        <p:cTn id="94" dur="1000" fill="hold"/>
                                        <p:tgtEl>
                                          <p:spTgt spid="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1000"/>
                                        <p:tgtEl>
                                          <p:spTgt spid="9"/>
                                        </p:tgtEl>
                                      </p:cBhvr>
                                    </p:animEffect>
                                    <p:anim calcmode="lin" valueType="num">
                                      <p:cBhvr>
                                        <p:cTn id="98" dur="1000" fill="hold"/>
                                        <p:tgtEl>
                                          <p:spTgt spid="9"/>
                                        </p:tgtEl>
                                        <p:attrNameLst>
                                          <p:attrName>ppt_x</p:attrName>
                                        </p:attrNameLst>
                                      </p:cBhvr>
                                      <p:tavLst>
                                        <p:tav tm="0">
                                          <p:val>
                                            <p:strVal val="#ppt_x"/>
                                          </p:val>
                                        </p:tav>
                                        <p:tav tm="100000">
                                          <p:val>
                                            <p:strVal val="#ppt_x"/>
                                          </p:val>
                                        </p:tav>
                                      </p:tavLst>
                                    </p:anim>
                                    <p:anim calcmode="lin" valueType="num">
                                      <p:cBhvr>
                                        <p:cTn id="99" dur="1000" fill="hold"/>
                                        <p:tgtEl>
                                          <p:spTgt spid="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fade">
                                      <p:cBhvr>
                                        <p:cTn id="102" dur="1000"/>
                                        <p:tgtEl>
                                          <p:spTgt spid="10"/>
                                        </p:tgtEl>
                                      </p:cBhvr>
                                    </p:animEffect>
                                    <p:anim calcmode="lin" valueType="num">
                                      <p:cBhvr>
                                        <p:cTn id="103" dur="1000" fill="hold"/>
                                        <p:tgtEl>
                                          <p:spTgt spid="10"/>
                                        </p:tgtEl>
                                        <p:attrNameLst>
                                          <p:attrName>ppt_x</p:attrName>
                                        </p:attrNameLst>
                                      </p:cBhvr>
                                      <p:tavLst>
                                        <p:tav tm="0">
                                          <p:val>
                                            <p:strVal val="#ppt_x"/>
                                          </p:val>
                                        </p:tav>
                                        <p:tav tm="100000">
                                          <p:val>
                                            <p:strVal val="#ppt_x"/>
                                          </p:val>
                                        </p:tav>
                                      </p:tavLst>
                                    </p:anim>
                                    <p:anim calcmode="lin" valueType="num">
                                      <p:cBhvr>
                                        <p:cTn id="104" dur="1000" fill="hold"/>
                                        <p:tgtEl>
                                          <p:spTgt spid="1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1000"/>
                                        <p:tgtEl>
                                          <p:spTgt spid="11"/>
                                        </p:tgtEl>
                                      </p:cBhvr>
                                    </p:animEffect>
                                    <p:anim calcmode="lin" valueType="num">
                                      <p:cBhvr>
                                        <p:cTn id="108" dur="1000" fill="hold"/>
                                        <p:tgtEl>
                                          <p:spTgt spid="11"/>
                                        </p:tgtEl>
                                        <p:attrNameLst>
                                          <p:attrName>ppt_x</p:attrName>
                                        </p:attrNameLst>
                                      </p:cBhvr>
                                      <p:tavLst>
                                        <p:tav tm="0">
                                          <p:val>
                                            <p:strVal val="#ppt_x"/>
                                          </p:val>
                                        </p:tav>
                                        <p:tav tm="100000">
                                          <p:val>
                                            <p:strVal val="#ppt_x"/>
                                          </p:val>
                                        </p:tav>
                                      </p:tavLst>
                                    </p:anim>
                                    <p:anim calcmode="lin" valueType="num">
                                      <p:cBhvr>
                                        <p:cTn id="109" dur="1000" fill="hold"/>
                                        <p:tgtEl>
                                          <p:spTgt spid="1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1000"/>
                                        <p:tgtEl>
                                          <p:spTgt spid="44"/>
                                        </p:tgtEl>
                                      </p:cBhvr>
                                    </p:animEffect>
                                    <p:anim calcmode="lin" valueType="num">
                                      <p:cBhvr>
                                        <p:cTn id="128" dur="1000" fill="hold"/>
                                        <p:tgtEl>
                                          <p:spTgt spid="44"/>
                                        </p:tgtEl>
                                        <p:attrNameLst>
                                          <p:attrName>ppt_x</p:attrName>
                                        </p:attrNameLst>
                                      </p:cBhvr>
                                      <p:tavLst>
                                        <p:tav tm="0">
                                          <p:val>
                                            <p:strVal val="#ppt_x"/>
                                          </p:val>
                                        </p:tav>
                                        <p:tav tm="100000">
                                          <p:val>
                                            <p:strVal val="#ppt_x"/>
                                          </p:val>
                                        </p:tav>
                                      </p:tavLst>
                                    </p:anim>
                                    <p:anim calcmode="lin" valueType="num">
                                      <p:cBhvr>
                                        <p:cTn id="129" dur="1000" fill="hold"/>
                                        <p:tgtEl>
                                          <p:spTgt spid="44"/>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1000"/>
                                        <p:tgtEl>
                                          <p:spTgt spid="45"/>
                                        </p:tgtEl>
                                      </p:cBhvr>
                                    </p:animEffect>
                                    <p:anim calcmode="lin" valueType="num">
                                      <p:cBhvr>
                                        <p:cTn id="133" dur="1000" fill="hold"/>
                                        <p:tgtEl>
                                          <p:spTgt spid="45"/>
                                        </p:tgtEl>
                                        <p:attrNameLst>
                                          <p:attrName>ppt_x</p:attrName>
                                        </p:attrNameLst>
                                      </p:cBhvr>
                                      <p:tavLst>
                                        <p:tav tm="0">
                                          <p:val>
                                            <p:strVal val="#ppt_x"/>
                                          </p:val>
                                        </p:tav>
                                        <p:tav tm="100000">
                                          <p:val>
                                            <p:strVal val="#ppt_x"/>
                                          </p:val>
                                        </p:tav>
                                      </p:tavLst>
                                    </p:anim>
                                    <p:anim calcmode="lin" valueType="num">
                                      <p:cBhvr>
                                        <p:cTn id="134" dur="1000" fill="hold"/>
                                        <p:tgtEl>
                                          <p:spTgt spid="4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fade">
                                      <p:cBhvr>
                                        <p:cTn id="137" dur="1000"/>
                                        <p:tgtEl>
                                          <p:spTgt spid="46"/>
                                        </p:tgtEl>
                                      </p:cBhvr>
                                    </p:animEffect>
                                    <p:anim calcmode="lin" valueType="num">
                                      <p:cBhvr>
                                        <p:cTn id="138" dur="1000" fill="hold"/>
                                        <p:tgtEl>
                                          <p:spTgt spid="46"/>
                                        </p:tgtEl>
                                        <p:attrNameLst>
                                          <p:attrName>ppt_x</p:attrName>
                                        </p:attrNameLst>
                                      </p:cBhvr>
                                      <p:tavLst>
                                        <p:tav tm="0">
                                          <p:val>
                                            <p:strVal val="#ppt_x"/>
                                          </p:val>
                                        </p:tav>
                                        <p:tav tm="100000">
                                          <p:val>
                                            <p:strVal val="#ppt_x"/>
                                          </p:val>
                                        </p:tav>
                                      </p:tavLst>
                                    </p:anim>
                                    <p:anim calcmode="lin" valueType="num">
                                      <p:cBhvr>
                                        <p:cTn id="139" dur="1000" fill="hold"/>
                                        <p:tgtEl>
                                          <p:spTgt spid="4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fade">
                                      <p:cBhvr>
                                        <p:cTn id="142" dur="1000"/>
                                        <p:tgtEl>
                                          <p:spTgt spid="47"/>
                                        </p:tgtEl>
                                      </p:cBhvr>
                                    </p:animEffect>
                                    <p:anim calcmode="lin" valueType="num">
                                      <p:cBhvr>
                                        <p:cTn id="143" dur="1000" fill="hold"/>
                                        <p:tgtEl>
                                          <p:spTgt spid="47"/>
                                        </p:tgtEl>
                                        <p:attrNameLst>
                                          <p:attrName>ppt_x</p:attrName>
                                        </p:attrNameLst>
                                      </p:cBhvr>
                                      <p:tavLst>
                                        <p:tav tm="0">
                                          <p:val>
                                            <p:strVal val="#ppt_x"/>
                                          </p:val>
                                        </p:tav>
                                        <p:tav tm="100000">
                                          <p:val>
                                            <p:strVal val="#ppt_x"/>
                                          </p:val>
                                        </p:tav>
                                      </p:tavLst>
                                    </p:anim>
                                    <p:anim calcmode="lin" valueType="num">
                                      <p:cBhvr>
                                        <p:cTn id="144" dur="1000" fill="hold"/>
                                        <p:tgtEl>
                                          <p:spTgt spid="4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1000"/>
                                        <p:tgtEl>
                                          <p:spTgt spid="48"/>
                                        </p:tgtEl>
                                      </p:cBhvr>
                                    </p:animEffect>
                                    <p:anim calcmode="lin" valueType="num">
                                      <p:cBhvr>
                                        <p:cTn id="148" dur="1000" fill="hold"/>
                                        <p:tgtEl>
                                          <p:spTgt spid="48"/>
                                        </p:tgtEl>
                                        <p:attrNameLst>
                                          <p:attrName>ppt_x</p:attrName>
                                        </p:attrNameLst>
                                      </p:cBhvr>
                                      <p:tavLst>
                                        <p:tav tm="0">
                                          <p:val>
                                            <p:strVal val="#ppt_x"/>
                                          </p:val>
                                        </p:tav>
                                        <p:tav tm="100000">
                                          <p:val>
                                            <p:strVal val="#ppt_x"/>
                                          </p:val>
                                        </p:tav>
                                      </p:tavLst>
                                    </p:anim>
                                    <p:anim calcmode="lin" valueType="num">
                                      <p:cBhvr>
                                        <p:cTn id="1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8" grpId="0" animBg="1"/>
      <p:bldP spid="32" grpId="0" animBg="1"/>
      <p:bldP spid="33" grpId="0" animBg="1"/>
      <p:bldP spid="34" grpId="0" animBg="1"/>
      <p:bldP spid="35" grpId="0" animBg="1"/>
      <p:bldP spid="36" grpId="0" animBg="1"/>
      <p:bldP spid="37" grpId="0" animBg="1"/>
      <p:bldP spid="38" grpId="0" animBg="1"/>
      <p:bldP spid="39" grpId="0" animBg="1"/>
      <p:bldP spid="40" grpId="0"/>
      <p:bldP spid="2" grpId="0"/>
      <p:bldP spid="4" grpId="0"/>
      <p:bldP spid="5" grpId="0"/>
      <p:bldP spid="6" grpId="0"/>
      <p:bldP spid="7" grpId="0"/>
      <p:bldP spid="8" grpId="0"/>
      <p:bldP spid="9" grpId="0"/>
      <p:bldP spid="10" grpId="0"/>
      <p:bldP spid="11" grpId="0"/>
      <p:bldP spid="41" grpId="0"/>
      <p:bldP spid="42" grpId="0"/>
      <p:bldP spid="43" grpId="0"/>
      <p:bldP spid="44"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1"/>
          <p:cNvSpPr>
            <a:spLocks noChangeArrowheads="1"/>
          </p:cNvSpPr>
          <p:nvPr/>
        </p:nvSpPr>
        <p:spPr bwMode="gray">
          <a:xfrm>
            <a:off x="2849306" y="1657567"/>
            <a:ext cx="8073148" cy="891505"/>
          </a:xfrm>
          <a:prstGeom prst="roundRect">
            <a:avLst>
              <a:gd name="adj" fmla="val 11505"/>
            </a:avLst>
          </a:prstGeom>
          <a:noFill/>
          <a:ln w="28575" cap="flat" cmpd="sng" algn="ctr">
            <a:solidFill>
              <a:srgbClr val="7030A0"/>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120000"/>
              </a:lnSpc>
              <a:defRPr/>
            </a:pPr>
            <a:r>
              <a:rPr lang="zh-CN" altLang="en-US" sz="2000" b="1" dirty="0">
                <a:latin typeface="微软雅黑" panose="020B0503020204020204" pitchFamily="34" charset="-122"/>
                <a:ea typeface="微软雅黑" panose="020B0503020204020204" pitchFamily="34" charset="-122"/>
              </a:rPr>
              <a:t>请您牢记报警电话：</a:t>
            </a:r>
            <a:r>
              <a:rPr lang="en-US" altLang="zh-CN" sz="2000" b="1" dirty="0">
                <a:latin typeface="微软雅黑" panose="020B0503020204020204" pitchFamily="34" charset="-122"/>
                <a:ea typeface="微软雅黑" panose="020B0503020204020204" pitchFamily="34" charset="-122"/>
              </a:rPr>
              <a:t>119 </a:t>
            </a:r>
            <a:endParaRPr lang="zh-CN" altLang="zh-CN" sz="2000" b="0" dirty="0">
              <a:latin typeface="微软雅黑" panose="020B0503020204020204" pitchFamily="34" charset="-122"/>
              <a:ea typeface="微软雅黑" panose="020B0503020204020204" pitchFamily="34" charset="-122"/>
            </a:endParaRP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1620957"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发生火灾如何报警</a:t>
            </a:r>
          </a:p>
        </p:txBody>
      </p:sp>
      <p:grpSp>
        <p:nvGrpSpPr>
          <p:cNvPr id="31" name="组合 30"/>
          <p:cNvGrpSpPr/>
          <p:nvPr/>
        </p:nvGrpSpPr>
        <p:grpSpPr>
          <a:xfrm>
            <a:off x="1772968" y="1729409"/>
            <a:ext cx="867473" cy="747822"/>
            <a:chOff x="2885508" y="1226469"/>
            <a:chExt cx="1001486" cy="863350"/>
          </a:xfrm>
        </p:grpSpPr>
        <p:sp>
          <p:nvSpPr>
            <p:cNvPr id="54" name="六边形 53"/>
            <p:cNvSpPr/>
            <p:nvPr/>
          </p:nvSpPr>
          <p:spPr>
            <a:xfrm>
              <a:off x="2885508" y="1226469"/>
              <a:ext cx="1001486" cy="863350"/>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55" name="矩形 54"/>
            <p:cNvSpPr/>
            <p:nvPr/>
          </p:nvSpPr>
          <p:spPr>
            <a:xfrm>
              <a:off x="3202986" y="1345727"/>
              <a:ext cx="468498" cy="604009"/>
            </a:xfrm>
            <a:prstGeom prst="rect">
              <a:avLst/>
            </a:prstGeom>
            <a:noFill/>
            <a:ln>
              <a:noFill/>
            </a:ln>
          </p:spPr>
          <p:txBody>
            <a:bodyPr wrap="none" lIns="91403" tIns="45702" rIns="91403" bIns="45702">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9" name="组合 48"/>
          <p:cNvGrpSpPr/>
          <p:nvPr/>
        </p:nvGrpSpPr>
        <p:grpSpPr>
          <a:xfrm>
            <a:off x="1732795" y="3633245"/>
            <a:ext cx="890296" cy="767497"/>
            <a:chOff x="2885508" y="2382231"/>
            <a:chExt cx="1001486" cy="863350"/>
          </a:xfrm>
        </p:grpSpPr>
        <p:sp>
          <p:nvSpPr>
            <p:cNvPr id="52" name="六边形 51"/>
            <p:cNvSpPr/>
            <p:nvPr/>
          </p:nvSpPr>
          <p:spPr>
            <a:xfrm>
              <a:off x="2885508" y="2382231"/>
              <a:ext cx="1001486" cy="863350"/>
            </a:xfrm>
            <a:prstGeom prst="hexagon">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53" name="矩形 52"/>
            <p:cNvSpPr/>
            <p:nvPr/>
          </p:nvSpPr>
          <p:spPr>
            <a:xfrm>
              <a:off x="3139975" y="2495010"/>
              <a:ext cx="492552" cy="657768"/>
            </a:xfrm>
            <a:prstGeom prst="rect">
              <a:avLst/>
            </a:prstGeom>
            <a:noFill/>
            <a:ln>
              <a:noFill/>
            </a:ln>
          </p:spPr>
          <p:txBody>
            <a:bodyPr wrap="none" lIns="91403" tIns="45702" rIns="91403" bIns="45702">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Font typeface="Arial" panose="020B0604020202020204" pitchFamily="34" charset="0"/>
                <a:buNone/>
              </a:pPr>
              <a:r>
                <a:rPr lang="en-US" altLang="zh-CN"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1" name="文本1"/>
          <p:cNvSpPr>
            <a:spLocks noChangeArrowheads="1"/>
          </p:cNvSpPr>
          <p:nvPr/>
        </p:nvSpPr>
        <p:spPr bwMode="gray">
          <a:xfrm>
            <a:off x="2849306" y="3166901"/>
            <a:ext cx="8073148" cy="1717944"/>
          </a:xfrm>
          <a:prstGeom prst="roundRect">
            <a:avLst>
              <a:gd name="adj" fmla="val 11505"/>
            </a:avLst>
          </a:prstGeom>
          <a:noFill/>
          <a:ln w="28575" cap="flat" cmpd="sng" algn="ctr">
            <a:solidFill>
              <a:srgbClr val="C622A2"/>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0"/>
              </a:spcBef>
            </a:pP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、怎样报火警？</a:t>
            </a:r>
            <a:r>
              <a:rPr lang="en-US" altLang="zh-CN" sz="1200" b="1" dirty="0">
                <a:latin typeface="微软雅黑" panose="020B0503020204020204" pitchFamily="34" charset="-122"/>
                <a:ea typeface="微软雅黑" panose="020B0503020204020204" pitchFamily="34" charset="-122"/>
              </a:rPr>
              <a:t> </a:t>
            </a:r>
          </a:p>
          <a:p>
            <a:pPr lvl="0">
              <a:spcBef>
                <a:spcPct val="0"/>
              </a:spcBef>
            </a:pPr>
            <a:r>
              <a:rPr lang="zh-CN" altLang="en-US" sz="1200" dirty="0">
                <a:latin typeface="微软雅黑" panose="020B0503020204020204" pitchFamily="34" charset="-122"/>
                <a:ea typeface="微软雅黑" panose="020B0503020204020204" pitchFamily="34" charset="-122"/>
              </a:rPr>
              <a:t>在拨打火警电话时，必须讲清以下内容：</a:t>
            </a:r>
            <a:r>
              <a:rPr lang="en-US" altLang="zh-CN" sz="1200" dirty="0">
                <a:latin typeface="微软雅黑" panose="020B0503020204020204" pitchFamily="34" charset="-122"/>
                <a:ea typeface="微软雅黑" panose="020B0503020204020204" pitchFamily="34" charset="-122"/>
              </a:rPr>
              <a:t> </a:t>
            </a:r>
          </a:p>
          <a:p>
            <a:pPr lvl="0">
              <a:spcBef>
                <a:spcPct val="0"/>
              </a:spcBef>
            </a:pPr>
            <a:r>
              <a:rPr lang="en-US" altLang="zh-CN" sz="1200" b="1" dirty="0">
                <a:latin typeface="微软雅黑" panose="020B0503020204020204" pitchFamily="34" charset="-122"/>
                <a:ea typeface="微软雅黑" panose="020B0503020204020204" pitchFamily="34" charset="-122"/>
              </a:rPr>
              <a:t>⑴</a:t>
            </a:r>
            <a:r>
              <a:rPr lang="zh-CN" altLang="en-US" sz="1200" b="1" dirty="0">
                <a:latin typeface="微软雅黑" panose="020B0503020204020204" pitchFamily="34" charset="-122"/>
                <a:ea typeface="微软雅黑" panose="020B0503020204020204" pitchFamily="34" charset="-122"/>
              </a:rPr>
              <a:t>发生火灾单位或个人的详细地址。</a:t>
            </a:r>
            <a:r>
              <a:rPr lang="zh-CN" altLang="en-US" sz="1200" dirty="0">
                <a:latin typeface="微软雅黑" panose="020B0503020204020204" pitchFamily="34" charset="-122"/>
                <a:ea typeface="微软雅黑" panose="020B0503020204020204" pitchFamily="34" charset="-122"/>
              </a:rPr>
              <a:t>地址要讲的明确、具体。</a:t>
            </a:r>
            <a:r>
              <a:rPr lang="en-US" altLang="zh-CN" sz="1200" dirty="0">
                <a:latin typeface="微软雅黑" panose="020B0503020204020204" pitchFamily="34" charset="-122"/>
                <a:ea typeface="微软雅黑" panose="020B0503020204020204" pitchFamily="34" charset="-122"/>
              </a:rPr>
              <a:t> </a:t>
            </a:r>
          </a:p>
          <a:p>
            <a:pPr lvl="0">
              <a:spcBef>
                <a:spcPct val="0"/>
              </a:spcBef>
            </a:pPr>
            <a:r>
              <a:rPr lang="en-US" altLang="zh-CN" sz="1200" b="1" dirty="0">
                <a:latin typeface="微软雅黑" panose="020B0503020204020204" pitchFamily="34" charset="-122"/>
                <a:ea typeface="微软雅黑" panose="020B0503020204020204" pitchFamily="34" charset="-122"/>
              </a:rPr>
              <a:t>⑵</a:t>
            </a:r>
            <a:r>
              <a:rPr lang="zh-CN" altLang="en-US" sz="1200" b="1" dirty="0">
                <a:latin typeface="微软雅黑" panose="020B0503020204020204" pitchFamily="34" charset="-122"/>
                <a:ea typeface="微软雅黑" panose="020B0503020204020204" pitchFamily="34" charset="-122"/>
              </a:rPr>
              <a:t>起火物。</a:t>
            </a:r>
            <a:r>
              <a:rPr lang="zh-CN" altLang="en-US" sz="1200" dirty="0">
                <a:latin typeface="微软雅黑" panose="020B0503020204020204" pitchFamily="34" charset="-122"/>
                <a:ea typeface="微软雅黑" panose="020B0503020204020204" pitchFamily="34" charset="-122"/>
              </a:rPr>
              <a:t>如房屋、商店、油库、露天堆场等；房屋着火最好讲明何建筑，如棚屋、砖木结构、高层建筑等，尤其要注意讲明的是起火物为何物，如</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液化气，汽油，化学试剂，棉花等。</a:t>
            </a:r>
            <a:r>
              <a:rPr lang="en-US" altLang="zh-CN" sz="1200" dirty="0">
                <a:latin typeface="微软雅黑" panose="020B0503020204020204" pitchFamily="34" charset="-122"/>
                <a:ea typeface="微软雅黑" panose="020B0503020204020204" pitchFamily="34" charset="-122"/>
              </a:rPr>
              <a:t> </a:t>
            </a:r>
          </a:p>
          <a:p>
            <a:pPr lvl="0">
              <a:spcBef>
                <a:spcPct val="0"/>
              </a:spcBef>
            </a:pPr>
            <a:r>
              <a:rPr lang="en-US" altLang="zh-CN" sz="1200" b="1" dirty="0">
                <a:latin typeface="微软雅黑" panose="020B0503020204020204" pitchFamily="34" charset="-122"/>
                <a:ea typeface="微软雅黑" panose="020B0503020204020204" pitchFamily="34" charset="-122"/>
              </a:rPr>
              <a:t>⑶</a:t>
            </a:r>
            <a:r>
              <a:rPr lang="zh-CN" altLang="en-US" sz="1200" b="1" dirty="0">
                <a:latin typeface="微软雅黑" panose="020B0503020204020204" pitchFamily="34" charset="-122"/>
                <a:ea typeface="微软雅黑" panose="020B0503020204020204" pitchFamily="34" charset="-122"/>
              </a:rPr>
              <a:t>火势情况。</a:t>
            </a:r>
            <a:r>
              <a:rPr lang="zh-CN" altLang="en-US" sz="1200" dirty="0">
                <a:latin typeface="微软雅黑" panose="020B0503020204020204" pitchFamily="34" charset="-122"/>
                <a:ea typeface="微软雅黑" panose="020B0503020204020204" pitchFamily="34" charset="-122"/>
              </a:rPr>
              <a:t>如只见冒烟、有火光、火势猛烈，有多少间房屋着火等。</a:t>
            </a:r>
            <a:r>
              <a:rPr lang="en-US" altLang="zh-CN" sz="1200" dirty="0">
                <a:latin typeface="微软雅黑" panose="020B0503020204020204" pitchFamily="34" charset="-122"/>
                <a:ea typeface="微软雅黑" panose="020B0503020204020204" pitchFamily="34" charset="-122"/>
              </a:rPr>
              <a:t> </a:t>
            </a:r>
          </a:p>
          <a:p>
            <a:pPr lvl="0">
              <a:spcBef>
                <a:spcPct val="0"/>
              </a:spcBef>
            </a:pPr>
            <a:r>
              <a:rPr lang="en-US" altLang="zh-CN" sz="1200" b="1" dirty="0">
                <a:latin typeface="微软雅黑" panose="020B0503020204020204" pitchFamily="34" charset="-122"/>
                <a:ea typeface="微软雅黑" panose="020B0503020204020204" pitchFamily="34" charset="-122"/>
              </a:rPr>
              <a:t>⑷</a:t>
            </a:r>
            <a:r>
              <a:rPr lang="zh-CN" altLang="en-US" sz="1200" b="1" dirty="0">
                <a:latin typeface="微软雅黑" panose="020B0503020204020204" pitchFamily="34" charset="-122"/>
                <a:ea typeface="微软雅黑" panose="020B0503020204020204" pitchFamily="34" charset="-122"/>
              </a:rPr>
              <a:t>报警人姓名及所用电话的号码。</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以便消防部门电话联系，了解火场情况。报火警后，还应当派人到路口接应消防车。</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4580" y="1716125"/>
            <a:ext cx="820168" cy="774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6" grpId="0" animBg="1"/>
      <p:bldP spid="17"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1"/>
          <p:cNvSpPr>
            <a:spLocks noChangeArrowheads="1"/>
          </p:cNvSpPr>
          <p:nvPr/>
        </p:nvSpPr>
        <p:spPr bwMode="gray">
          <a:xfrm>
            <a:off x="2849306" y="1657567"/>
            <a:ext cx="8073148" cy="891505"/>
          </a:xfrm>
          <a:prstGeom prst="roundRect">
            <a:avLst>
              <a:gd name="adj" fmla="val 11505"/>
            </a:avLst>
          </a:prstGeom>
          <a:noFill/>
          <a:ln w="28575" cap="flat" cmpd="sng" algn="ctr">
            <a:solidFill>
              <a:srgbClr val="7030A0"/>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120000"/>
              </a:lnSpc>
              <a:defRPr/>
            </a:pPr>
            <a:endParaRPr lang="zh-CN" altLang="zh-CN" sz="2000" b="0" dirty="0">
              <a:latin typeface="微软雅黑" panose="020B0503020204020204" pitchFamily="34" charset="-122"/>
              <a:ea typeface="微软雅黑" panose="020B0503020204020204" pitchFamily="34" charset="-122"/>
            </a:endParaRP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1620957"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发生火灾如何报警</a:t>
            </a:r>
          </a:p>
        </p:txBody>
      </p:sp>
      <p:grpSp>
        <p:nvGrpSpPr>
          <p:cNvPr id="31" name="组合 30"/>
          <p:cNvGrpSpPr/>
          <p:nvPr/>
        </p:nvGrpSpPr>
        <p:grpSpPr>
          <a:xfrm>
            <a:off x="1772968" y="1729409"/>
            <a:ext cx="867473" cy="747822"/>
            <a:chOff x="2885508" y="1226469"/>
            <a:chExt cx="1001486" cy="863350"/>
          </a:xfrm>
        </p:grpSpPr>
        <p:sp>
          <p:nvSpPr>
            <p:cNvPr id="54" name="六边形 53"/>
            <p:cNvSpPr/>
            <p:nvPr/>
          </p:nvSpPr>
          <p:spPr>
            <a:xfrm>
              <a:off x="2885508" y="1226469"/>
              <a:ext cx="1001486" cy="863350"/>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55" name="矩形 54"/>
            <p:cNvSpPr/>
            <p:nvPr/>
          </p:nvSpPr>
          <p:spPr>
            <a:xfrm>
              <a:off x="3170596" y="1356139"/>
              <a:ext cx="468498" cy="604009"/>
            </a:xfrm>
            <a:prstGeom prst="rect">
              <a:avLst/>
            </a:prstGeom>
            <a:noFill/>
            <a:ln>
              <a:noFill/>
            </a:ln>
          </p:spPr>
          <p:txBody>
            <a:bodyPr wrap="none" lIns="91403" tIns="45702" rIns="91403" bIns="45702">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9" name="组合 48"/>
          <p:cNvGrpSpPr/>
          <p:nvPr/>
        </p:nvGrpSpPr>
        <p:grpSpPr>
          <a:xfrm>
            <a:off x="1732795" y="3633245"/>
            <a:ext cx="890296" cy="767497"/>
            <a:chOff x="2885508" y="2382231"/>
            <a:chExt cx="1001486" cy="863350"/>
          </a:xfrm>
        </p:grpSpPr>
        <p:sp>
          <p:nvSpPr>
            <p:cNvPr id="52" name="六边形 51"/>
            <p:cNvSpPr/>
            <p:nvPr/>
          </p:nvSpPr>
          <p:spPr>
            <a:xfrm>
              <a:off x="2885508" y="2382231"/>
              <a:ext cx="1001486" cy="863350"/>
            </a:xfrm>
            <a:prstGeom prst="hexagon">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53" name="矩形 52"/>
            <p:cNvSpPr/>
            <p:nvPr/>
          </p:nvSpPr>
          <p:spPr>
            <a:xfrm>
              <a:off x="3139975" y="2495010"/>
              <a:ext cx="492552" cy="657768"/>
            </a:xfrm>
            <a:prstGeom prst="rect">
              <a:avLst/>
            </a:prstGeom>
            <a:noFill/>
            <a:ln>
              <a:noFill/>
            </a:ln>
          </p:spPr>
          <p:txBody>
            <a:bodyPr wrap="none" lIns="91403" tIns="45702" rIns="91403" bIns="45702">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Font typeface="Arial" panose="020B0604020202020204" pitchFamily="34" charset="0"/>
                <a:buNone/>
              </a:pPr>
              <a:r>
                <a:rPr lang="en-US" altLang="zh-CN"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1" name="文本1"/>
          <p:cNvSpPr>
            <a:spLocks noChangeArrowheads="1"/>
          </p:cNvSpPr>
          <p:nvPr/>
        </p:nvSpPr>
        <p:spPr bwMode="gray">
          <a:xfrm>
            <a:off x="2849306" y="3166901"/>
            <a:ext cx="8073148" cy="1717944"/>
          </a:xfrm>
          <a:prstGeom prst="roundRect">
            <a:avLst>
              <a:gd name="adj" fmla="val 11505"/>
            </a:avLst>
          </a:prstGeom>
          <a:noFill/>
          <a:ln w="28575" cap="flat" cmpd="sng" algn="ctr">
            <a:solidFill>
              <a:srgbClr val="C622A2"/>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0"/>
              </a:spcBef>
            </a:pPr>
            <a:r>
              <a:rPr lang="zh-CN" altLang="en-US" sz="1200" dirty="0">
                <a:latin typeface="微软雅黑" panose="020B0503020204020204" pitchFamily="34" charset="-122"/>
                <a:ea typeface="微软雅黑" panose="020B0503020204020204" pitchFamily="34" charset="-122"/>
              </a:rPr>
              <a:t>。</a:t>
            </a:r>
          </a:p>
        </p:txBody>
      </p:sp>
      <p:sp>
        <p:nvSpPr>
          <p:cNvPr id="13" name="Rectangle 24"/>
          <p:cNvSpPr>
            <a:spLocks noChangeArrowheads="1"/>
          </p:cNvSpPr>
          <p:nvPr/>
        </p:nvSpPr>
        <p:spPr bwMode="auto">
          <a:xfrm>
            <a:off x="3169808" y="3810429"/>
            <a:ext cx="72134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400" dirty="0">
                <a:latin typeface="微软雅黑" panose="020B0503020204020204" pitchFamily="34" charset="-122"/>
                <a:ea typeface="微软雅黑" panose="020B0503020204020204" pitchFamily="34" charset="-122"/>
              </a:rPr>
              <a:t>配合调查，实事求是地回答公安部门和保卫人员提出的问题，积极主动地提供线索，不得隐瞒情况不报。学院保卫处和公安机关有义务、有责任为提供情况的同学保密。</a:t>
            </a:r>
            <a:r>
              <a:rPr lang="en-US" altLang="zh-CN" sz="1400" dirty="0">
                <a:latin typeface="微软雅黑" panose="020B0503020204020204" pitchFamily="34" charset="-122"/>
                <a:ea typeface="微软雅黑" panose="020B0503020204020204" pitchFamily="34" charset="-122"/>
              </a:rPr>
              <a:t> </a:t>
            </a:r>
          </a:p>
        </p:txBody>
      </p:sp>
      <p:sp>
        <p:nvSpPr>
          <p:cNvPr id="14" name="Rectangle 24"/>
          <p:cNvSpPr>
            <a:spLocks noChangeArrowheads="1"/>
          </p:cNvSpPr>
          <p:nvPr/>
        </p:nvSpPr>
        <p:spPr bwMode="auto">
          <a:xfrm>
            <a:off x="3290687" y="2013509"/>
            <a:ext cx="48097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400" dirty="0">
                <a:latin typeface="微软雅黑" panose="020B0503020204020204" pitchFamily="34" charset="-122"/>
                <a:ea typeface="微软雅黑" panose="020B0503020204020204" pitchFamily="34" charset="-122"/>
              </a:rPr>
              <a:t>如果发现存折被窃，应当尽快到银行挂失。</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6" grpId="0" animBg="1"/>
      <p:bldP spid="17" grpId="0"/>
      <p:bldP spid="51"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文本框 36"/>
          <p:cNvSpPr txBox="1"/>
          <p:nvPr/>
        </p:nvSpPr>
        <p:spPr>
          <a:xfrm>
            <a:off x="6079742" y="2435715"/>
            <a:ext cx="3262432" cy="830997"/>
          </a:xfrm>
          <a:prstGeom prst="rect">
            <a:avLst/>
          </a:prstGeom>
          <a:noFill/>
        </p:spPr>
        <p:txBody>
          <a:bodyPr wrap="none" rtlCol="0">
            <a:spAutoFit/>
          </a:bodyPr>
          <a:lstStyle/>
          <a:p>
            <a:pPr marL="0" lvl="0" indent="0" algn="l" eaLnBrk="1" hangingPunct="1">
              <a:spcBef>
                <a:spcPct val="0"/>
              </a:spcBef>
              <a:buNone/>
            </a:pPr>
            <a:r>
              <a:rPr lang="zh-CN" altLang="en-US" sz="4800" b="1" dirty="0">
                <a:gradFill>
                  <a:gsLst>
                    <a:gs pos="0">
                      <a:srgbClr val="C622A2"/>
                    </a:gs>
                    <a:gs pos="74000">
                      <a:srgbClr val="7030A0"/>
                    </a:gs>
                    <a:gs pos="83000">
                      <a:srgbClr val="C622A2"/>
                    </a:gs>
                    <a:gs pos="100000">
                      <a:srgbClr val="7030A0"/>
                    </a:gs>
                  </a:gsLst>
                  <a:lin ang="5400000" scaled="1"/>
                </a:gradFill>
                <a:latin typeface="Arial" panose="020B0604020202020204"/>
                <a:ea typeface="微软雅黑" panose="020B0503020204020204" pitchFamily="34" charset="-122"/>
              </a:rPr>
              <a:t>国家安全篇</a:t>
            </a:r>
          </a:p>
        </p:txBody>
      </p:sp>
      <p:sp>
        <p:nvSpPr>
          <p:cNvPr id="29" name="MH_Number_1">
            <a:hlinkClick r:id="rId18" action="ppaction://hlinksldjump"/>
          </p:cNvPr>
          <p:cNvSpPr/>
          <p:nvPr/>
        </p:nvSpPr>
        <p:spPr bwMode="auto">
          <a:xfrm>
            <a:off x="3601845" y="2435715"/>
            <a:ext cx="1590079" cy="848145"/>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36" name="图片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 y="0"/>
            <a:ext cx="4089862" cy="3424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repeatCount="4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0" fill="hold"/>
                                        <p:tgtEl>
                                          <p:spTgt spid="10"/>
                                        </p:tgtEl>
                                        <p:attrNameLst>
                                          <p:attrName>ppt_x</p:attrName>
                                        </p:attrNameLst>
                                      </p:cBhvr>
                                      <p:tavLst>
                                        <p:tav tm="0">
                                          <p:val>
                                            <p:strVal val="0-#ppt_w/2"/>
                                          </p:val>
                                        </p:tav>
                                        <p:tav tm="100000">
                                          <p:val>
                                            <p:strVal val="#ppt_x"/>
                                          </p:val>
                                        </p:tav>
                                      </p:tavLst>
                                    </p:anim>
                                    <p:anim calcmode="lin" valueType="num">
                                      <p:cBhvr additive="base">
                                        <p:cTn id="25" dur="5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repeatCount="400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0" fill="hold"/>
                                        <p:tgtEl>
                                          <p:spTgt spid="11"/>
                                        </p:tgtEl>
                                        <p:attrNameLst>
                                          <p:attrName>ppt_x</p:attrName>
                                        </p:attrNameLst>
                                      </p:cBhvr>
                                      <p:tavLst>
                                        <p:tav tm="0">
                                          <p:val>
                                            <p:strVal val="0-#ppt_w/2"/>
                                          </p:val>
                                        </p:tav>
                                        <p:tav tm="100000">
                                          <p:val>
                                            <p:strVal val="#ppt_x"/>
                                          </p:val>
                                        </p:tav>
                                      </p:tavLst>
                                    </p:anim>
                                    <p:anim calcmode="lin" valueType="num">
                                      <p:cBhvr additive="base">
                                        <p:cTn id="29" dur="5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4000"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0-#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repeatCount="4000"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0" fill="hold"/>
                                        <p:tgtEl>
                                          <p:spTgt spid="13"/>
                                        </p:tgtEl>
                                        <p:attrNameLst>
                                          <p:attrName>ppt_x</p:attrName>
                                        </p:attrNameLst>
                                      </p:cBhvr>
                                      <p:tavLst>
                                        <p:tav tm="0">
                                          <p:val>
                                            <p:strVal val="0-#ppt_w/2"/>
                                          </p:val>
                                        </p:tav>
                                        <p:tav tm="100000">
                                          <p:val>
                                            <p:strVal val="#ppt_x"/>
                                          </p:val>
                                        </p:tav>
                                      </p:tavLst>
                                    </p:anim>
                                    <p:anim calcmode="lin" valueType="num">
                                      <p:cBhvr additive="base">
                                        <p:cTn id="37" dur="5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repeatCount="4000" fill="hold" grpId="0" nodeType="withEffect">
                                  <p:stCondLst>
                                    <p:cond delay="6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0-#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repeatCount="4000" fill="hold" grpId="0" nodeType="withEffect">
                                  <p:stCondLst>
                                    <p:cond delay="21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0-#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repeatCount="4000" fill="hold" grpId="0" nodeType="withEffect">
                                  <p:stCondLst>
                                    <p:cond delay="1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0" fill="hold"/>
                                        <p:tgtEl>
                                          <p:spTgt spid="16"/>
                                        </p:tgtEl>
                                        <p:attrNameLst>
                                          <p:attrName>ppt_x</p:attrName>
                                        </p:attrNameLst>
                                      </p:cBhvr>
                                      <p:tavLst>
                                        <p:tav tm="0">
                                          <p:val>
                                            <p:strVal val="1+#ppt_w/2"/>
                                          </p:val>
                                        </p:tav>
                                        <p:tav tm="100000">
                                          <p:val>
                                            <p:strVal val="#ppt_x"/>
                                          </p:val>
                                        </p:tav>
                                      </p:tavLst>
                                    </p:anim>
                                    <p:anim calcmode="lin" valueType="num">
                                      <p:cBhvr additive="base">
                                        <p:cTn id="49" dur="5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repeatCount="4000" fill="hold" grpId="0" nodeType="withEffect">
                                  <p:stCondLst>
                                    <p:cond delay="6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0" fill="hold"/>
                                        <p:tgtEl>
                                          <p:spTgt spid="17"/>
                                        </p:tgtEl>
                                        <p:attrNameLst>
                                          <p:attrName>ppt_x</p:attrName>
                                        </p:attrNameLst>
                                      </p:cBhvr>
                                      <p:tavLst>
                                        <p:tav tm="0">
                                          <p:val>
                                            <p:strVal val="1+#ppt_w/2"/>
                                          </p:val>
                                        </p:tav>
                                        <p:tav tm="100000">
                                          <p:val>
                                            <p:strVal val="#ppt_x"/>
                                          </p:val>
                                        </p:tav>
                                      </p:tavLst>
                                    </p:anim>
                                    <p:anim calcmode="lin" valueType="num">
                                      <p:cBhvr additive="base">
                                        <p:cTn id="53" dur="5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2" repeatCount="4000" fill="hold" grpId="0" nodeType="withEffect">
                                  <p:stCondLst>
                                    <p:cond delay="14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0" fill="hold"/>
                                        <p:tgtEl>
                                          <p:spTgt spid="15"/>
                                        </p:tgtEl>
                                        <p:attrNameLst>
                                          <p:attrName>ppt_x</p:attrName>
                                        </p:attrNameLst>
                                      </p:cBhvr>
                                      <p:tavLst>
                                        <p:tav tm="0">
                                          <p:val>
                                            <p:strVal val="1+#ppt_w/2"/>
                                          </p:val>
                                        </p:tav>
                                        <p:tav tm="100000">
                                          <p:val>
                                            <p:strVal val="#ppt_x"/>
                                          </p:val>
                                        </p:tav>
                                      </p:tavLst>
                                    </p:anim>
                                    <p:anim calcmode="lin" valueType="num">
                                      <p:cBhvr additive="base">
                                        <p:cTn id="57" dur="50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repeatCount="4000"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0" fill="hold"/>
                                        <p:tgtEl>
                                          <p:spTgt spid="19"/>
                                        </p:tgtEl>
                                        <p:attrNameLst>
                                          <p:attrName>ppt_x</p:attrName>
                                        </p:attrNameLst>
                                      </p:cBhvr>
                                      <p:tavLst>
                                        <p:tav tm="0">
                                          <p:val>
                                            <p:strVal val="1+#ppt_w/2"/>
                                          </p:val>
                                        </p:tav>
                                        <p:tav tm="100000">
                                          <p:val>
                                            <p:strVal val="#ppt_x"/>
                                          </p:val>
                                        </p:tav>
                                      </p:tavLst>
                                    </p:anim>
                                    <p:anim calcmode="lin" valueType="num">
                                      <p:cBhvr additive="base">
                                        <p:cTn id="61" dur="5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repeatCount="4000" fill="hold" grpId="0" nodeType="withEffect">
                                  <p:stCondLst>
                                    <p:cond delay="6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0" fill="hold"/>
                                        <p:tgtEl>
                                          <p:spTgt spid="20"/>
                                        </p:tgtEl>
                                        <p:attrNameLst>
                                          <p:attrName>ppt_x</p:attrName>
                                        </p:attrNameLst>
                                      </p:cBhvr>
                                      <p:tavLst>
                                        <p:tav tm="0">
                                          <p:val>
                                            <p:strVal val="1+#ppt_w/2"/>
                                          </p:val>
                                        </p:tav>
                                        <p:tav tm="100000">
                                          <p:val>
                                            <p:strVal val="#ppt_x"/>
                                          </p:val>
                                        </p:tav>
                                      </p:tavLst>
                                    </p:anim>
                                    <p:anim calcmode="lin" valueType="num">
                                      <p:cBhvr additive="base">
                                        <p:cTn id="65" dur="50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repeatCount="4000" fill="hold" grpId="0" nodeType="withEffect">
                                  <p:stCondLst>
                                    <p:cond delay="14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0" fill="hold"/>
                                        <p:tgtEl>
                                          <p:spTgt spid="18"/>
                                        </p:tgtEl>
                                        <p:attrNameLst>
                                          <p:attrName>ppt_x</p:attrName>
                                        </p:attrNameLst>
                                      </p:cBhvr>
                                      <p:tavLst>
                                        <p:tav tm="0">
                                          <p:val>
                                            <p:strVal val="1+#ppt_w/2"/>
                                          </p:val>
                                        </p:tav>
                                        <p:tav tm="100000">
                                          <p:val>
                                            <p:strVal val="#ppt_x"/>
                                          </p:val>
                                        </p:tav>
                                      </p:tavLst>
                                    </p:anim>
                                    <p:anim calcmode="lin" valueType="num">
                                      <p:cBhvr additive="base">
                                        <p:cTn id="69"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1"/>
          <p:cNvSpPr>
            <a:spLocks noChangeArrowheads="1"/>
          </p:cNvSpPr>
          <p:nvPr/>
        </p:nvSpPr>
        <p:spPr bwMode="gray">
          <a:xfrm>
            <a:off x="896009" y="2244445"/>
            <a:ext cx="9839723" cy="2310621"/>
          </a:xfrm>
          <a:prstGeom prst="roundRect">
            <a:avLst>
              <a:gd name="adj" fmla="val 11505"/>
            </a:avLst>
          </a:prstGeom>
          <a:noFill/>
          <a:ln w="28575" cap="flat" cmpd="sng" algn="ctr">
            <a:solidFill>
              <a:srgbClr val="C622A2"/>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0"/>
              </a:spcBef>
            </a:pPr>
            <a:endParaRPr lang="zh-CN" altLang="en-US" sz="1200" dirty="0">
              <a:latin typeface="微软雅黑" panose="020B0503020204020204" pitchFamily="34" charset="-122"/>
              <a:ea typeface="微软雅黑" panose="020B0503020204020204" pitchFamily="34" charset="-122"/>
            </a:endParaRP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1980029"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什么是危害国家的行为</a:t>
            </a:r>
          </a:p>
        </p:txBody>
      </p:sp>
      <p:grpSp>
        <p:nvGrpSpPr>
          <p:cNvPr id="13" name="组合 12"/>
          <p:cNvGrpSpPr/>
          <p:nvPr/>
        </p:nvGrpSpPr>
        <p:grpSpPr>
          <a:xfrm>
            <a:off x="1472153" y="1792826"/>
            <a:ext cx="796984" cy="970973"/>
            <a:chOff x="1586660" y="1011581"/>
            <a:chExt cx="888013" cy="1081875"/>
          </a:xfrm>
          <a:solidFill>
            <a:srgbClr val="C622A2"/>
          </a:solidFill>
          <a:effectLst>
            <a:outerShdw blurRad="50800" dist="38100" dir="10800000" algn="r" rotWithShape="0">
              <a:prstClr val="black">
                <a:alpha val="40000"/>
              </a:prstClr>
            </a:outerShdw>
          </a:effectLst>
        </p:grpSpPr>
        <p:sp>
          <p:nvSpPr>
            <p:cNvPr id="19" name="等腰三角形 80"/>
            <p:cNvSpPr/>
            <p:nvPr/>
          </p:nvSpPr>
          <p:spPr>
            <a:xfrm flipV="1">
              <a:off x="1586660" y="1011581"/>
              <a:ext cx="888013" cy="1081875"/>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1704525" y="1142881"/>
              <a:ext cx="698720" cy="582981"/>
            </a:xfrm>
            <a:prstGeom prst="rect">
              <a:avLst/>
            </a:prstGeom>
            <a:noFill/>
            <a:ln>
              <a:noFill/>
            </a:ln>
            <a:effectLst/>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defRPr/>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p>
          </p:txBody>
        </p:sp>
      </p:grpSp>
      <p:grpSp>
        <p:nvGrpSpPr>
          <p:cNvPr id="20" name="组合 19"/>
          <p:cNvGrpSpPr/>
          <p:nvPr/>
        </p:nvGrpSpPr>
        <p:grpSpPr>
          <a:xfrm>
            <a:off x="3367370" y="1792826"/>
            <a:ext cx="796984" cy="970973"/>
            <a:chOff x="1586660" y="1011581"/>
            <a:chExt cx="888013" cy="1081875"/>
          </a:xfrm>
          <a:solidFill>
            <a:srgbClr val="C622A2"/>
          </a:solidFill>
          <a:effectLst>
            <a:outerShdw blurRad="50800" dist="38100" dir="10800000" algn="r" rotWithShape="0">
              <a:prstClr val="black">
                <a:alpha val="40000"/>
              </a:prstClr>
            </a:outerShdw>
          </a:effectLst>
        </p:grpSpPr>
        <p:sp>
          <p:nvSpPr>
            <p:cNvPr id="21" name="等腰三角形 80"/>
            <p:cNvSpPr/>
            <p:nvPr/>
          </p:nvSpPr>
          <p:spPr>
            <a:xfrm flipV="1">
              <a:off x="1586660" y="1011581"/>
              <a:ext cx="888013" cy="1081875"/>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1704525" y="1142881"/>
              <a:ext cx="698720" cy="582981"/>
            </a:xfrm>
            <a:prstGeom prst="rect">
              <a:avLst/>
            </a:prstGeom>
            <a:noFill/>
            <a:ln>
              <a:noFill/>
            </a:ln>
            <a:effectLst/>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defRPr/>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p>
          </p:txBody>
        </p:sp>
      </p:grpSp>
      <p:grpSp>
        <p:nvGrpSpPr>
          <p:cNvPr id="23" name="组合 22"/>
          <p:cNvGrpSpPr/>
          <p:nvPr/>
        </p:nvGrpSpPr>
        <p:grpSpPr>
          <a:xfrm>
            <a:off x="5297900" y="1779848"/>
            <a:ext cx="796984" cy="970973"/>
            <a:chOff x="1586660" y="1011581"/>
            <a:chExt cx="888013" cy="1081875"/>
          </a:xfrm>
          <a:solidFill>
            <a:srgbClr val="C622A2"/>
          </a:solidFill>
          <a:effectLst>
            <a:outerShdw blurRad="50800" dist="38100" dir="10800000" algn="r" rotWithShape="0">
              <a:prstClr val="black">
                <a:alpha val="40000"/>
              </a:prstClr>
            </a:outerShdw>
          </a:effectLst>
        </p:grpSpPr>
        <p:sp>
          <p:nvSpPr>
            <p:cNvPr id="24" name="等腰三角形 80"/>
            <p:cNvSpPr/>
            <p:nvPr/>
          </p:nvSpPr>
          <p:spPr>
            <a:xfrm flipV="1">
              <a:off x="1586660" y="1011581"/>
              <a:ext cx="888013" cy="1081875"/>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1704525" y="1142881"/>
              <a:ext cx="698720" cy="582981"/>
            </a:xfrm>
            <a:prstGeom prst="rect">
              <a:avLst/>
            </a:prstGeom>
            <a:noFill/>
            <a:ln>
              <a:noFill/>
            </a:ln>
            <a:effectLst/>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defRPr/>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p>
          </p:txBody>
        </p:sp>
      </p:grpSp>
      <p:grpSp>
        <p:nvGrpSpPr>
          <p:cNvPr id="26" name="组合 25"/>
          <p:cNvGrpSpPr/>
          <p:nvPr/>
        </p:nvGrpSpPr>
        <p:grpSpPr>
          <a:xfrm>
            <a:off x="7366419" y="1792826"/>
            <a:ext cx="796984" cy="970973"/>
            <a:chOff x="1586660" y="1011581"/>
            <a:chExt cx="888013" cy="1081875"/>
          </a:xfrm>
          <a:solidFill>
            <a:srgbClr val="C622A2"/>
          </a:solidFill>
          <a:effectLst>
            <a:outerShdw blurRad="50800" dist="38100" dir="10800000" algn="r" rotWithShape="0">
              <a:prstClr val="black">
                <a:alpha val="40000"/>
              </a:prstClr>
            </a:outerShdw>
          </a:effectLst>
        </p:grpSpPr>
        <p:sp>
          <p:nvSpPr>
            <p:cNvPr id="27" name="等腰三角形 80"/>
            <p:cNvSpPr/>
            <p:nvPr/>
          </p:nvSpPr>
          <p:spPr>
            <a:xfrm flipV="1">
              <a:off x="1586660" y="1011581"/>
              <a:ext cx="888013" cy="1081875"/>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1704525" y="1142881"/>
              <a:ext cx="698720" cy="582981"/>
            </a:xfrm>
            <a:prstGeom prst="rect">
              <a:avLst/>
            </a:prstGeom>
            <a:noFill/>
            <a:ln>
              <a:noFill/>
            </a:ln>
            <a:effectLst/>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defRPr/>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p>
          </p:txBody>
        </p:sp>
      </p:grpSp>
      <p:grpSp>
        <p:nvGrpSpPr>
          <p:cNvPr id="29" name="组合 28"/>
          <p:cNvGrpSpPr/>
          <p:nvPr/>
        </p:nvGrpSpPr>
        <p:grpSpPr>
          <a:xfrm>
            <a:off x="9142884" y="1758960"/>
            <a:ext cx="796984" cy="970973"/>
            <a:chOff x="1586660" y="1011581"/>
            <a:chExt cx="888013" cy="1081875"/>
          </a:xfrm>
          <a:solidFill>
            <a:srgbClr val="C622A2"/>
          </a:solidFill>
          <a:effectLst>
            <a:outerShdw blurRad="50800" dist="38100" dir="10800000" algn="r" rotWithShape="0">
              <a:prstClr val="black">
                <a:alpha val="40000"/>
              </a:prstClr>
            </a:outerShdw>
          </a:effectLst>
        </p:grpSpPr>
        <p:sp>
          <p:nvSpPr>
            <p:cNvPr id="30" name="等腰三角形 80"/>
            <p:cNvSpPr/>
            <p:nvPr/>
          </p:nvSpPr>
          <p:spPr>
            <a:xfrm flipV="1">
              <a:off x="1586660" y="1011581"/>
              <a:ext cx="888013" cy="1081875"/>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a:off x="1704525" y="1142881"/>
              <a:ext cx="698720" cy="582981"/>
            </a:xfrm>
            <a:prstGeom prst="rect">
              <a:avLst/>
            </a:prstGeom>
            <a:noFill/>
            <a:ln>
              <a:noFill/>
            </a:ln>
            <a:effectLst/>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defRPr/>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05</a:t>
              </a:r>
            </a:p>
          </p:txBody>
        </p:sp>
      </p:grpSp>
      <p:sp>
        <p:nvSpPr>
          <p:cNvPr id="33" name="TextBox 43"/>
          <p:cNvSpPr txBox="1"/>
          <p:nvPr/>
        </p:nvSpPr>
        <p:spPr>
          <a:xfrm>
            <a:off x="4981143" y="3311287"/>
            <a:ext cx="1413562" cy="623258"/>
          </a:xfrm>
          <a:prstGeom prst="rect">
            <a:avLst/>
          </a:prstGeom>
          <a:noFill/>
        </p:spPr>
        <p:txBody>
          <a:bodyPr wrap="square" lIns="68589" tIns="34295" rIns="68589" bIns="34295"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200" dirty="0">
                <a:latin typeface="微软雅黑" panose="020B0503020204020204" pitchFamily="34" charset="-122"/>
                <a:ea typeface="微软雅黑" panose="020B0503020204020204" pitchFamily="34" charset="-122"/>
              </a:rPr>
              <a:t>窃取、刺探、收买、非法提供国家秘密的。 </a:t>
            </a:r>
          </a:p>
        </p:txBody>
      </p:sp>
      <p:sp>
        <p:nvSpPr>
          <p:cNvPr id="34" name="文本框 17"/>
          <p:cNvSpPr txBox="1">
            <a:spLocks noChangeArrowheads="1"/>
          </p:cNvSpPr>
          <p:nvPr/>
        </p:nvSpPr>
        <p:spPr bwMode="auto">
          <a:xfrm>
            <a:off x="1250636" y="3311287"/>
            <a:ext cx="120306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Tx/>
              <a:buNone/>
            </a:pPr>
            <a:r>
              <a:rPr lang="zh-CN" altLang="en-US" sz="1100" dirty="0">
                <a:latin typeface="微软雅黑" panose="020B0503020204020204" pitchFamily="34" charset="-122"/>
                <a:ea typeface="微软雅黑" panose="020B0503020204020204" pitchFamily="34" charset="-122"/>
              </a:rPr>
              <a:t>阴谋颠覆政府，分裂国家，推翻社会主义制度的</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文本框 17"/>
          <p:cNvSpPr txBox="1">
            <a:spLocks noChangeArrowheads="1"/>
          </p:cNvSpPr>
          <p:nvPr/>
        </p:nvSpPr>
        <p:spPr bwMode="auto">
          <a:xfrm>
            <a:off x="3146188" y="3311933"/>
            <a:ext cx="140409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0" indent="0" eaLnBrk="1" hangingPunct="1">
              <a:spcBef>
                <a:spcPct val="0"/>
              </a:spcBef>
              <a:buNone/>
            </a:pPr>
            <a:r>
              <a:rPr lang="zh-CN" altLang="en-US" sz="1100" dirty="0">
                <a:latin typeface="微软雅黑" panose="020B0503020204020204" pitchFamily="34" charset="-122"/>
                <a:ea typeface="微软雅黑" panose="020B0503020204020204" pitchFamily="34" charset="-122"/>
              </a:rPr>
              <a:t>参加间谍组织或者接受间谍组织及其代理人的任务。  </a:t>
            </a:r>
          </a:p>
        </p:txBody>
      </p:sp>
      <p:sp>
        <p:nvSpPr>
          <p:cNvPr id="36" name="文本框 30723"/>
          <p:cNvSpPr txBox="1"/>
          <p:nvPr/>
        </p:nvSpPr>
        <p:spPr>
          <a:xfrm>
            <a:off x="1146067" y="837937"/>
            <a:ext cx="8442586"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None/>
            </a:pPr>
            <a:r>
              <a:rPr lang="zh-CN" altLang="en-US" sz="1200" dirty="0">
                <a:latin typeface="微软雅黑" panose="020B0503020204020204" pitchFamily="34" charset="-122"/>
                <a:ea typeface="微软雅黑" panose="020B0503020204020204" pitchFamily="34" charset="-122"/>
              </a:rPr>
              <a:t>     《中华人民共和国国家安全法》及其《实施细则》所称危害国家安全的行为，是指境外机构、组织、个人实施或者指使、资助他人实施的，或者境内组织、个人与境外机构、组织、个人相勾结实施的下列危害中华人民共和国国家安全的行为：</a:t>
            </a:r>
          </a:p>
        </p:txBody>
      </p:sp>
      <p:sp>
        <p:nvSpPr>
          <p:cNvPr id="37" name="矩形 36"/>
          <p:cNvSpPr/>
          <p:nvPr/>
        </p:nvSpPr>
        <p:spPr>
          <a:xfrm>
            <a:off x="9013582" y="3249284"/>
            <a:ext cx="1280194" cy="600164"/>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latin typeface="微软雅黑" panose="020B0503020204020204" pitchFamily="34" charset="-122"/>
                <a:ea typeface="微软雅黑" panose="020B0503020204020204" pitchFamily="34" charset="-122"/>
              </a:rPr>
              <a:t>策划、勾引、收买国家工作人员叛变的。 </a:t>
            </a:r>
          </a:p>
        </p:txBody>
      </p:sp>
      <p:sp>
        <p:nvSpPr>
          <p:cNvPr id="38" name="矩形 37"/>
          <p:cNvSpPr/>
          <p:nvPr/>
        </p:nvSpPr>
        <p:spPr>
          <a:xfrm>
            <a:off x="7173168" y="3249284"/>
            <a:ext cx="1166550" cy="646331"/>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200" dirty="0">
                <a:latin typeface="微软雅黑" panose="020B0503020204020204" pitchFamily="34" charset="-122"/>
                <a:ea typeface="微软雅黑" panose="020B0503020204020204" pitchFamily="34" charset="-122"/>
              </a:rPr>
              <a:t>进行危害国家安全的其它破坏活动的。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anim calcmode="lin" valueType="num">
                                      <p:cBhvr>
                                        <p:cTn id="73" dur="1000" fill="hold"/>
                                        <p:tgtEl>
                                          <p:spTgt spid="38"/>
                                        </p:tgtEl>
                                        <p:attrNameLst>
                                          <p:attrName>ppt_x</p:attrName>
                                        </p:attrNameLst>
                                      </p:cBhvr>
                                      <p:tavLst>
                                        <p:tav tm="0">
                                          <p:val>
                                            <p:strVal val="#ppt_x"/>
                                          </p:val>
                                        </p:tav>
                                        <p:tav tm="100000">
                                          <p:val>
                                            <p:strVal val="#ppt_x"/>
                                          </p:val>
                                        </p:tav>
                                      </p:tavLst>
                                    </p:anim>
                                    <p:anim calcmode="lin" valueType="num">
                                      <p:cBhvr>
                                        <p:cTn id="7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6" grpId="0" animBg="1"/>
      <p:bldP spid="17" grpId="0"/>
      <p:bldP spid="33" grpId="0"/>
      <p:bldP spid="34" grpId="0"/>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877711"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公民有哪些维护国家的义务和权利</a:t>
            </a:r>
          </a:p>
        </p:txBody>
      </p:sp>
      <p:grpSp>
        <p:nvGrpSpPr>
          <p:cNvPr id="31" name="组合 30"/>
          <p:cNvGrpSpPr/>
          <p:nvPr/>
        </p:nvGrpSpPr>
        <p:grpSpPr bwMode="auto">
          <a:xfrm>
            <a:off x="753553" y="1910757"/>
            <a:ext cx="5851766" cy="320430"/>
            <a:chOff x="17419" y="-51920"/>
            <a:chExt cx="7802919" cy="427936"/>
          </a:xfrm>
        </p:grpSpPr>
        <p:sp>
          <p:nvSpPr>
            <p:cNvPr id="59" name="圆角矩形 58"/>
            <p:cNvSpPr>
              <a:spLocks noChangeArrowheads="1"/>
            </p:cNvSpPr>
            <p:nvPr/>
          </p:nvSpPr>
          <p:spPr bwMode="auto">
            <a:xfrm>
              <a:off x="17419" y="-51920"/>
              <a:ext cx="7802919" cy="427936"/>
            </a:xfrm>
            <a:prstGeom prst="roundRect">
              <a:avLst>
                <a:gd name="adj" fmla="val 16667"/>
              </a:avLst>
            </a:prstGeom>
            <a:solidFill>
              <a:srgbClr val="7030A0"/>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0" name="文本框 96"/>
            <p:cNvSpPr>
              <a:spLocks noChangeArrowheads="1"/>
            </p:cNvSpPr>
            <p:nvPr/>
          </p:nvSpPr>
          <p:spPr bwMode="auto">
            <a:xfrm>
              <a:off x="96615" y="-49311"/>
              <a:ext cx="3304350" cy="36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100" dirty="0">
                  <a:solidFill>
                    <a:schemeClr val="bg1"/>
                  </a:solidFill>
                  <a:latin typeface="微软雅黑" panose="020B0503020204020204" pitchFamily="34" charset="-122"/>
                  <a:ea typeface="微软雅黑" panose="020B0503020204020204" pitchFamily="34" charset="-122"/>
                </a:rPr>
                <a:t>（1）教育和防范、制止的义务。</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a:t>
              </a:r>
            </a:p>
          </p:txBody>
        </p:sp>
      </p:grpSp>
      <p:grpSp>
        <p:nvGrpSpPr>
          <p:cNvPr id="40" name="组合 39"/>
          <p:cNvGrpSpPr/>
          <p:nvPr/>
        </p:nvGrpSpPr>
        <p:grpSpPr bwMode="auto">
          <a:xfrm>
            <a:off x="753553" y="2544575"/>
            <a:ext cx="5851766" cy="320430"/>
            <a:chOff x="17419" y="-51920"/>
            <a:chExt cx="7802919" cy="427936"/>
          </a:xfrm>
        </p:grpSpPr>
        <p:sp>
          <p:nvSpPr>
            <p:cNvPr id="57" name="圆角矩形 56"/>
            <p:cNvSpPr>
              <a:spLocks noChangeArrowheads="1"/>
            </p:cNvSpPr>
            <p:nvPr/>
          </p:nvSpPr>
          <p:spPr bwMode="auto">
            <a:xfrm>
              <a:off x="17419" y="-51920"/>
              <a:ext cx="7802919" cy="427936"/>
            </a:xfrm>
            <a:prstGeom prst="roundRect">
              <a:avLst>
                <a:gd name="adj" fmla="val 16667"/>
              </a:avLst>
            </a:prstGeom>
            <a:solidFill>
              <a:srgbClr val="C622A2"/>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文本框 96"/>
            <p:cNvSpPr>
              <a:spLocks noChangeArrowheads="1"/>
            </p:cNvSpPr>
            <p:nvPr/>
          </p:nvSpPr>
          <p:spPr bwMode="auto">
            <a:xfrm>
              <a:off x="96615" y="-49310"/>
              <a:ext cx="3304350" cy="3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solidFill>
                    <a:schemeClr val="bg1"/>
                  </a:solidFill>
                  <a:latin typeface="微软雅黑" panose="020B0503020204020204" pitchFamily="34" charset="-122"/>
                  <a:ea typeface="微软雅黑" panose="020B0503020204020204" pitchFamily="34" charset="-122"/>
                </a:rPr>
                <a:t>（2）提供便利条件和协助的义务。 </a:t>
              </a:r>
            </a:p>
          </p:txBody>
        </p:sp>
      </p:grpSp>
      <p:grpSp>
        <p:nvGrpSpPr>
          <p:cNvPr id="41" name="组合 40"/>
          <p:cNvGrpSpPr/>
          <p:nvPr/>
        </p:nvGrpSpPr>
        <p:grpSpPr bwMode="auto">
          <a:xfrm>
            <a:off x="753553" y="3138943"/>
            <a:ext cx="5851766" cy="320430"/>
            <a:chOff x="17419" y="-51920"/>
            <a:chExt cx="7802919" cy="427936"/>
          </a:xfrm>
        </p:grpSpPr>
        <p:sp>
          <p:nvSpPr>
            <p:cNvPr id="55" name="圆角矩形 54"/>
            <p:cNvSpPr>
              <a:spLocks noChangeArrowheads="1"/>
            </p:cNvSpPr>
            <p:nvPr/>
          </p:nvSpPr>
          <p:spPr bwMode="auto">
            <a:xfrm>
              <a:off x="17419" y="-51920"/>
              <a:ext cx="7802919" cy="427936"/>
            </a:xfrm>
            <a:prstGeom prst="roundRect">
              <a:avLst>
                <a:gd name="adj" fmla="val 16667"/>
              </a:avLst>
            </a:prstGeom>
            <a:solidFill>
              <a:srgbClr val="7030A0"/>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6" name="文本框 96"/>
            <p:cNvSpPr>
              <a:spLocks noChangeArrowheads="1"/>
            </p:cNvSpPr>
            <p:nvPr/>
          </p:nvSpPr>
          <p:spPr bwMode="auto">
            <a:xfrm>
              <a:off x="96615" y="-49310"/>
              <a:ext cx="3304350" cy="3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solidFill>
                    <a:schemeClr val="bg1"/>
                  </a:solidFill>
                  <a:latin typeface="微软雅黑" panose="020B0503020204020204" pitchFamily="34" charset="-122"/>
                  <a:ea typeface="微软雅黑" panose="020B0503020204020204" pitchFamily="34" charset="-122"/>
                </a:rPr>
                <a:t>（3）及时报告的义务。 </a:t>
              </a:r>
            </a:p>
          </p:txBody>
        </p:sp>
      </p:grpSp>
      <p:grpSp>
        <p:nvGrpSpPr>
          <p:cNvPr id="42" name="组合 41"/>
          <p:cNvGrpSpPr/>
          <p:nvPr/>
        </p:nvGrpSpPr>
        <p:grpSpPr bwMode="auto">
          <a:xfrm>
            <a:off x="716208" y="3680155"/>
            <a:ext cx="5851766" cy="320430"/>
            <a:chOff x="17419" y="-51920"/>
            <a:chExt cx="7802919" cy="427936"/>
          </a:xfrm>
        </p:grpSpPr>
        <p:sp>
          <p:nvSpPr>
            <p:cNvPr id="53" name="圆角矩形 52"/>
            <p:cNvSpPr>
              <a:spLocks noChangeArrowheads="1"/>
            </p:cNvSpPr>
            <p:nvPr/>
          </p:nvSpPr>
          <p:spPr bwMode="auto">
            <a:xfrm>
              <a:off x="17419" y="-51920"/>
              <a:ext cx="7802919" cy="427936"/>
            </a:xfrm>
            <a:prstGeom prst="roundRect">
              <a:avLst>
                <a:gd name="adj" fmla="val 16667"/>
              </a:avLst>
            </a:prstGeom>
            <a:solidFill>
              <a:srgbClr val="C622A2"/>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4" name="文本框 96"/>
            <p:cNvSpPr>
              <a:spLocks noChangeArrowheads="1"/>
            </p:cNvSpPr>
            <p:nvPr/>
          </p:nvSpPr>
          <p:spPr bwMode="auto">
            <a:xfrm>
              <a:off x="96615" y="-49310"/>
              <a:ext cx="3304350" cy="3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solidFill>
                    <a:schemeClr val="bg1"/>
                  </a:solidFill>
                  <a:latin typeface="微软雅黑" panose="020B0503020204020204" pitchFamily="34" charset="-122"/>
                  <a:ea typeface="微软雅黑" panose="020B0503020204020204" pitchFamily="34" charset="-122"/>
                </a:rPr>
                <a:t>（4）如实提供情况和协助的义务。 </a:t>
              </a:r>
            </a:p>
          </p:txBody>
        </p:sp>
      </p:grpSp>
      <p:grpSp>
        <p:nvGrpSpPr>
          <p:cNvPr id="43" name="组合 42"/>
          <p:cNvGrpSpPr/>
          <p:nvPr/>
        </p:nvGrpSpPr>
        <p:grpSpPr bwMode="auto">
          <a:xfrm>
            <a:off x="753553" y="4178017"/>
            <a:ext cx="5851766" cy="320430"/>
            <a:chOff x="17419" y="-51920"/>
            <a:chExt cx="7802919" cy="427936"/>
          </a:xfrm>
        </p:grpSpPr>
        <p:sp>
          <p:nvSpPr>
            <p:cNvPr id="51" name="圆角矩形 50"/>
            <p:cNvSpPr>
              <a:spLocks noChangeArrowheads="1"/>
            </p:cNvSpPr>
            <p:nvPr/>
          </p:nvSpPr>
          <p:spPr bwMode="auto">
            <a:xfrm>
              <a:off x="17419" y="-51920"/>
              <a:ext cx="7802919" cy="427936"/>
            </a:xfrm>
            <a:prstGeom prst="roundRect">
              <a:avLst>
                <a:gd name="adj" fmla="val 16667"/>
              </a:avLst>
            </a:prstGeom>
            <a:solidFill>
              <a:srgbClr val="7030A0"/>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2" name="文本框 96"/>
            <p:cNvSpPr>
              <a:spLocks noChangeArrowheads="1"/>
            </p:cNvSpPr>
            <p:nvPr/>
          </p:nvSpPr>
          <p:spPr bwMode="auto">
            <a:xfrm>
              <a:off x="96615" y="-49310"/>
              <a:ext cx="3304350" cy="3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solidFill>
                    <a:schemeClr val="bg1"/>
                  </a:solidFill>
                  <a:latin typeface="微软雅黑" panose="020B0503020204020204" pitchFamily="34" charset="-122"/>
                  <a:ea typeface="微软雅黑" panose="020B0503020204020204" pitchFamily="34" charset="-122"/>
                </a:rPr>
                <a:t>（5）保守秘密的义务。 </a:t>
              </a:r>
            </a:p>
          </p:txBody>
        </p:sp>
      </p:grpSp>
      <p:grpSp>
        <p:nvGrpSpPr>
          <p:cNvPr id="44" name="组合 43"/>
          <p:cNvGrpSpPr/>
          <p:nvPr/>
        </p:nvGrpSpPr>
        <p:grpSpPr bwMode="auto">
          <a:xfrm>
            <a:off x="753553" y="4690166"/>
            <a:ext cx="5851766" cy="320430"/>
            <a:chOff x="17419" y="-51920"/>
            <a:chExt cx="7802919" cy="427936"/>
          </a:xfrm>
        </p:grpSpPr>
        <p:sp>
          <p:nvSpPr>
            <p:cNvPr id="49" name="圆角矩形 48"/>
            <p:cNvSpPr>
              <a:spLocks noChangeArrowheads="1"/>
            </p:cNvSpPr>
            <p:nvPr/>
          </p:nvSpPr>
          <p:spPr bwMode="auto">
            <a:xfrm>
              <a:off x="17419" y="-51920"/>
              <a:ext cx="7802919" cy="427936"/>
            </a:xfrm>
            <a:prstGeom prst="roundRect">
              <a:avLst>
                <a:gd name="adj" fmla="val 16667"/>
              </a:avLst>
            </a:prstGeom>
            <a:solidFill>
              <a:srgbClr val="C622A2"/>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文本框 96"/>
            <p:cNvSpPr>
              <a:spLocks noChangeArrowheads="1"/>
            </p:cNvSpPr>
            <p:nvPr/>
          </p:nvSpPr>
          <p:spPr bwMode="auto">
            <a:xfrm>
              <a:off x="96615" y="-49310"/>
              <a:ext cx="7435670" cy="34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solidFill>
                    <a:schemeClr val="bg1"/>
                  </a:solidFill>
                  <a:latin typeface="微软雅黑" panose="020B0503020204020204" pitchFamily="34" charset="-122"/>
                  <a:ea typeface="微软雅黑" panose="020B0503020204020204" pitchFamily="34" charset="-122"/>
                </a:rPr>
                <a:t>（6）不得非法持有属于国家秘密的文件、资料和其他物品的义务。 </a:t>
              </a:r>
            </a:p>
          </p:txBody>
        </p:sp>
      </p:grpSp>
      <p:grpSp>
        <p:nvGrpSpPr>
          <p:cNvPr id="45" name="组合 44"/>
          <p:cNvGrpSpPr/>
          <p:nvPr/>
        </p:nvGrpSpPr>
        <p:grpSpPr bwMode="auto">
          <a:xfrm>
            <a:off x="753553" y="5217091"/>
            <a:ext cx="5949287" cy="320430"/>
            <a:chOff x="17419" y="-51920"/>
            <a:chExt cx="7932957" cy="427936"/>
          </a:xfrm>
        </p:grpSpPr>
        <p:sp>
          <p:nvSpPr>
            <p:cNvPr id="47" name="圆角矩形 46"/>
            <p:cNvSpPr>
              <a:spLocks noChangeArrowheads="1"/>
            </p:cNvSpPr>
            <p:nvPr/>
          </p:nvSpPr>
          <p:spPr bwMode="auto">
            <a:xfrm>
              <a:off x="17419" y="-51920"/>
              <a:ext cx="7802919" cy="427936"/>
            </a:xfrm>
            <a:prstGeom prst="roundRect">
              <a:avLst>
                <a:gd name="adj" fmla="val 16667"/>
              </a:avLst>
            </a:prstGeom>
            <a:solidFill>
              <a:srgbClr val="7030A0"/>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8" name="文本框 96"/>
            <p:cNvSpPr>
              <a:spLocks noChangeArrowheads="1"/>
            </p:cNvSpPr>
            <p:nvPr/>
          </p:nvSpPr>
          <p:spPr bwMode="auto">
            <a:xfrm>
              <a:off x="96615" y="-49310"/>
              <a:ext cx="7853761" cy="34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solidFill>
                    <a:schemeClr val="bg1"/>
                  </a:solidFill>
                  <a:latin typeface="微软雅黑" panose="020B0503020204020204" pitchFamily="34" charset="-122"/>
                  <a:ea typeface="微软雅黑" panose="020B0503020204020204" pitchFamily="34" charset="-122"/>
                </a:rPr>
                <a:t>（7）不得非法持有、使用窃听器等专用间谍器材的义务。 </a:t>
              </a:r>
            </a:p>
          </p:txBody>
        </p:sp>
      </p:grpSp>
      <p:sp>
        <p:nvSpPr>
          <p:cNvPr id="46" name="矩形 45"/>
          <p:cNvSpPr/>
          <p:nvPr/>
        </p:nvSpPr>
        <p:spPr>
          <a:xfrm>
            <a:off x="628044" y="905197"/>
            <a:ext cx="10928956" cy="738664"/>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400" b="1" dirty="0">
                <a:latin typeface="微软雅黑" panose="020B0503020204020204" pitchFamily="34" charset="-122"/>
                <a:ea typeface="微软雅黑" panose="020B0503020204020204" pitchFamily="34" charset="-122"/>
              </a:rPr>
              <a:t>（1）、义务</a:t>
            </a:r>
          </a:p>
          <a:p>
            <a:pPr lvl="0"/>
            <a:r>
              <a:rPr lang="zh-CN" altLang="en-US" sz="1600" b="1"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由法律规定的公民和组织的义务，是国家运用法的强制力保障实施的，是不能放弃而又必须履行的。违者，就可能要负法律责任。《国家安全法》对公民和组织维护国家安全作如下七个方面的义务规定，内容包括： </a:t>
            </a:r>
          </a:p>
        </p:txBody>
      </p:sp>
      <p:pic>
        <p:nvPicPr>
          <p:cNvPr id="61" name="图片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689" y="2163746"/>
            <a:ext cx="3067422" cy="3019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1000"/>
                                        <p:tgtEl>
                                          <p:spTgt spid="61"/>
                                        </p:tgtEl>
                                      </p:cBhvr>
                                    </p:animEffect>
                                    <p:anim calcmode="lin" valueType="num">
                                      <p:cBhvr>
                                        <p:cTn id="58" dur="1000" fill="hold"/>
                                        <p:tgtEl>
                                          <p:spTgt spid="61"/>
                                        </p:tgtEl>
                                        <p:attrNameLst>
                                          <p:attrName>ppt_x</p:attrName>
                                        </p:attrNameLst>
                                      </p:cBhvr>
                                      <p:tavLst>
                                        <p:tav tm="0">
                                          <p:val>
                                            <p:strVal val="#ppt_x"/>
                                          </p:val>
                                        </p:tav>
                                        <p:tav tm="100000">
                                          <p:val>
                                            <p:strVal val="#ppt_x"/>
                                          </p:val>
                                        </p:tav>
                                      </p:tavLst>
                                    </p:anim>
                                    <p:anim calcmode="lin" valueType="num">
                                      <p:cBhvr>
                                        <p:cTn id="5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877711"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公民有哪些维护国家的义务和权利</a:t>
            </a:r>
          </a:p>
        </p:txBody>
      </p:sp>
      <p:sp>
        <p:nvSpPr>
          <p:cNvPr id="27" name="文本框 32769"/>
          <p:cNvSpPr txBox="1"/>
          <p:nvPr/>
        </p:nvSpPr>
        <p:spPr>
          <a:xfrm>
            <a:off x="930290" y="855349"/>
            <a:ext cx="2198687" cy="30777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400" b="1" dirty="0">
                <a:latin typeface="微软雅黑" panose="020B0503020204020204" pitchFamily="34" charset="-122"/>
                <a:ea typeface="微软雅黑" panose="020B0503020204020204" pitchFamily="34" charset="-122"/>
              </a:rPr>
              <a:t>（2）、权利</a:t>
            </a:r>
          </a:p>
        </p:txBody>
      </p:sp>
      <p:sp>
        <p:nvSpPr>
          <p:cNvPr id="28" name="文本框 32770"/>
          <p:cNvSpPr txBox="1"/>
          <p:nvPr/>
        </p:nvSpPr>
        <p:spPr>
          <a:xfrm>
            <a:off x="814329" y="1797629"/>
            <a:ext cx="7250452" cy="34163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300000"/>
              </a:lnSpc>
              <a:spcBef>
                <a:spcPct val="0"/>
              </a:spcBef>
              <a:buNone/>
            </a:pPr>
            <a:r>
              <a:rPr lang="zh-CN" altLang="en-US" sz="11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一切法律权利都会受国家的保护，一旦受到侵害，享有者有权向有关部门申诉和请求保护，情节恶劣者，可要求追究其刑事责任。</a:t>
            </a:r>
          </a:p>
          <a:p>
            <a:pPr marL="0" lvl="0" indent="0" eaLnBrk="1" hangingPunct="1">
              <a:lnSpc>
                <a:spcPct val="300000"/>
              </a:lnSpc>
              <a:spcBef>
                <a:spcPct val="0"/>
              </a:spcBef>
              <a:buNone/>
            </a:pPr>
            <a:r>
              <a:rPr lang="zh-CN" altLang="en-US" sz="1200" dirty="0">
                <a:latin typeface="微软雅黑" panose="020B0503020204020204" pitchFamily="34" charset="-122"/>
                <a:ea typeface="微软雅黑" panose="020B0503020204020204" pitchFamily="34" charset="-122"/>
              </a:rPr>
              <a:t>       《国家安全法》规定“任何公民和组织对国家安全机关及其工作人员超越职权、滥用职权和其他违法行为，都有权向上级国家安全机关或者有关部门检举、控告”。“对协助国家安全机关工作或者依法检举、控告的公民和组织，任何人不得压制和打击报复”。 权利是法律赋予的，只有依法行使，才能受到保护，如果故意捏造或者歪曲事实进行诬告陷害的，要依法惩处，构成犯罪的还会被追究刑事责任。</a:t>
            </a: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30448" y="2578171"/>
            <a:ext cx="2443394" cy="3528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159566"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大学生怎么维护国家安全</a:t>
            </a:r>
          </a:p>
        </p:txBody>
      </p:sp>
      <p:sp>
        <p:nvSpPr>
          <p:cNvPr id="7" name="TextBox 8"/>
          <p:cNvSpPr txBox="1">
            <a:spLocks noChangeArrowheads="1"/>
          </p:cNvSpPr>
          <p:nvPr/>
        </p:nvSpPr>
        <p:spPr bwMode="auto">
          <a:xfrm>
            <a:off x="6252796" y="5084868"/>
            <a:ext cx="2292964" cy="2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0" indent="0" algn="just" eaLnBrk="1" hangingPunct="1">
              <a:spcBef>
                <a:spcPct val="0"/>
              </a:spcBef>
              <a:buNone/>
            </a:pPr>
            <a:r>
              <a:rPr lang="zh-CN" altLang="en-US" sz="1200" dirty="0">
                <a:latin typeface="微软雅黑" panose="020B0503020204020204" pitchFamily="34" charset="-122"/>
                <a:ea typeface="微软雅黑" panose="020B0503020204020204" pitchFamily="34" charset="-122"/>
              </a:rPr>
              <a:t>要克服妄自菲薄等不正确思想。</a:t>
            </a:r>
          </a:p>
        </p:txBody>
      </p:sp>
      <p:sp>
        <p:nvSpPr>
          <p:cNvPr id="8" name="TextBox 9"/>
          <p:cNvSpPr txBox="1">
            <a:spLocks noChangeArrowheads="1"/>
          </p:cNvSpPr>
          <p:nvPr/>
        </p:nvSpPr>
        <p:spPr bwMode="auto">
          <a:xfrm>
            <a:off x="6871217" y="3498534"/>
            <a:ext cx="2754629" cy="2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0" indent="0" algn="just" eaLnBrk="1" hangingPunct="1">
              <a:spcBef>
                <a:spcPct val="0"/>
              </a:spcBef>
              <a:buNone/>
            </a:pPr>
            <a:r>
              <a:rPr lang="zh-CN" altLang="en-US" sz="1200" dirty="0">
                <a:latin typeface="微软雅黑" panose="020B0503020204020204" pitchFamily="34" charset="-122"/>
                <a:ea typeface="微软雅黑" panose="020B0503020204020204" pitchFamily="34" charset="-122"/>
              </a:rPr>
              <a:t>要努力熟悉有关国家安全的活动、法规</a:t>
            </a:r>
          </a:p>
        </p:txBody>
      </p:sp>
      <p:sp>
        <p:nvSpPr>
          <p:cNvPr id="9" name="TextBox 10"/>
          <p:cNvSpPr txBox="1">
            <a:spLocks noChangeArrowheads="1"/>
          </p:cNvSpPr>
          <p:nvPr/>
        </p:nvSpPr>
        <p:spPr bwMode="auto">
          <a:xfrm>
            <a:off x="6717153" y="4350567"/>
            <a:ext cx="2446852" cy="2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0" indent="0" algn="just" eaLnBrk="1" hangingPunct="1">
              <a:spcBef>
                <a:spcPct val="0"/>
              </a:spcBef>
              <a:buNone/>
            </a:pPr>
            <a:r>
              <a:rPr lang="zh-CN" altLang="en-US" sz="1200" dirty="0">
                <a:latin typeface="微软雅黑" panose="020B0503020204020204" pitchFamily="34" charset="-122"/>
                <a:ea typeface="微软雅黑" panose="020B0503020204020204" pitchFamily="34" charset="-122"/>
              </a:rPr>
              <a:t>要积极配合国家安全机关的工作。</a:t>
            </a:r>
          </a:p>
        </p:txBody>
      </p:sp>
      <p:sp>
        <p:nvSpPr>
          <p:cNvPr id="10" name="TextBox 11"/>
          <p:cNvSpPr txBox="1">
            <a:spLocks noChangeArrowheads="1"/>
          </p:cNvSpPr>
          <p:nvPr/>
        </p:nvSpPr>
        <p:spPr bwMode="auto">
          <a:xfrm>
            <a:off x="6717153" y="2684525"/>
            <a:ext cx="1677411" cy="2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0" indent="0" algn="just" eaLnBrk="1" hangingPunct="1">
              <a:spcBef>
                <a:spcPct val="0"/>
              </a:spcBef>
              <a:buNone/>
            </a:pPr>
            <a:r>
              <a:rPr lang="zh-CN" altLang="en-US" sz="1200" dirty="0">
                <a:latin typeface="微软雅黑" panose="020B0503020204020204" pitchFamily="34" charset="-122"/>
                <a:ea typeface="微软雅黑" panose="020B0503020204020204" pitchFamily="34" charset="-122"/>
              </a:rPr>
              <a:t>要善于识到各种伪装。</a:t>
            </a:r>
          </a:p>
        </p:txBody>
      </p:sp>
      <p:sp>
        <p:nvSpPr>
          <p:cNvPr id="11" name="TextBox 12"/>
          <p:cNvSpPr txBox="1">
            <a:spLocks noChangeArrowheads="1"/>
          </p:cNvSpPr>
          <p:nvPr/>
        </p:nvSpPr>
        <p:spPr bwMode="auto">
          <a:xfrm>
            <a:off x="6252796" y="1957221"/>
            <a:ext cx="2754629" cy="2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0" indent="0" algn="just" eaLnBrk="1" hangingPunct="1">
              <a:spcBef>
                <a:spcPct val="0"/>
              </a:spcBef>
              <a:buNone/>
            </a:pPr>
            <a:r>
              <a:rPr lang="zh-CN" altLang="en-US" sz="1200" dirty="0">
                <a:latin typeface="微软雅黑" panose="020B0503020204020204" pitchFamily="34" charset="-122"/>
                <a:ea typeface="微软雅黑" panose="020B0503020204020204" pitchFamily="34" charset="-122"/>
              </a:rPr>
              <a:t>要始终树立国家利益高于一切的观念。</a:t>
            </a:r>
          </a:p>
        </p:txBody>
      </p:sp>
      <p:sp>
        <p:nvSpPr>
          <p:cNvPr id="12" name="文本框 33795"/>
          <p:cNvSpPr txBox="1"/>
          <p:nvPr/>
        </p:nvSpPr>
        <p:spPr>
          <a:xfrm>
            <a:off x="818203" y="654857"/>
            <a:ext cx="9985264"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200" dirty="0">
                <a:latin typeface="微软雅黑" panose="020B0503020204020204" pitchFamily="34" charset="-122"/>
                <a:ea typeface="微软雅黑" panose="020B0503020204020204" pitchFamily="34" charset="-122"/>
              </a:rPr>
              <a:t>       有国家就有国家安全工作．无论处于什么社会形态，或者实行怎样的社会制度．都会视国家利益为最高、最根本的利益，将维护国家安全列为首要任务。所以，每位大学生都应当成为国家安全和利益的自觉维护者。</a:t>
            </a:r>
          </a:p>
          <a:p>
            <a:pPr marL="0" lvl="0" indent="0" eaLnBrk="1" hangingPunct="1">
              <a:spcBef>
                <a:spcPct val="0"/>
              </a:spcBef>
              <a:buNone/>
            </a:pPr>
            <a:endParaRPr lang="zh-CN" altLang="en-US" sz="1200" dirty="0">
              <a:latin typeface="微软雅黑" panose="020B0503020204020204" pitchFamily="34" charset="-122"/>
              <a:ea typeface="微软雅黑" panose="020B0503020204020204" pitchFamily="34" charset="-122"/>
            </a:endParaRPr>
          </a:p>
        </p:txBody>
      </p:sp>
      <p:sp>
        <p:nvSpPr>
          <p:cNvPr id="13" name="Oval 6"/>
          <p:cNvSpPr>
            <a:spLocks noChangeArrowheads="1"/>
          </p:cNvSpPr>
          <p:nvPr/>
        </p:nvSpPr>
        <p:spPr bwMode="auto">
          <a:xfrm>
            <a:off x="2901003" y="1746530"/>
            <a:ext cx="3767047" cy="3769837"/>
          </a:xfrm>
          <a:prstGeom prst="ellipse">
            <a:avLst/>
          </a:prstGeom>
          <a:noFill/>
          <a:ln w="9">
            <a:solidFill>
              <a:srgbClr val="7030A0"/>
            </a:solidFill>
            <a:prstDash val="dash"/>
            <a:round/>
          </a:ln>
          <a:extLst>
            <a:ext uri="{909E8E84-426E-40DD-AFC4-6F175D3DCCD1}">
              <a14:hiddenFill xmlns:a14="http://schemas.microsoft.com/office/drawing/2010/main">
                <a:solidFill>
                  <a:srgbClr val="FFFFFF"/>
                </a:solidFill>
              </a14:hiddenFill>
            </a:ext>
          </a:extLst>
        </p:spPr>
        <p:txBody>
          <a:bodyPr lIns="68541" tIns="34270" rIns="68541"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14" name="Oval 10"/>
          <p:cNvSpPr>
            <a:spLocks noChangeArrowheads="1"/>
          </p:cNvSpPr>
          <p:nvPr/>
        </p:nvSpPr>
        <p:spPr bwMode="auto">
          <a:xfrm>
            <a:off x="5724504" y="1917938"/>
            <a:ext cx="439053" cy="439239"/>
          </a:xfrm>
          <a:prstGeom prst="ellipse">
            <a:avLst/>
          </a:prstGeom>
          <a:solidFill>
            <a:srgbClr val="C622A2"/>
          </a:solidFill>
          <a:ln>
            <a:noFill/>
          </a:ln>
        </p:spPr>
        <p:txBody>
          <a:bodyPr lIns="68541" tIns="34270" rIns="68541"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bg1"/>
                </a:solidFill>
                <a:latin typeface="微软雅黑" panose="020B0503020204020204" pitchFamily="34" charset="-122"/>
              </a:rPr>
              <a:t>1</a:t>
            </a:r>
            <a:endParaRPr lang="zh-CN" altLang="en-US" sz="1800" dirty="0">
              <a:solidFill>
                <a:schemeClr val="bg1"/>
              </a:solidFill>
              <a:latin typeface="微软雅黑" panose="020B0503020204020204" pitchFamily="34" charset="-122"/>
            </a:endParaRPr>
          </a:p>
        </p:txBody>
      </p:sp>
      <p:sp>
        <p:nvSpPr>
          <p:cNvPr id="15" name="Oval 11"/>
          <p:cNvSpPr>
            <a:spLocks noChangeArrowheads="1"/>
          </p:cNvSpPr>
          <p:nvPr/>
        </p:nvSpPr>
        <p:spPr bwMode="auto">
          <a:xfrm>
            <a:off x="5724504" y="4905716"/>
            <a:ext cx="439053" cy="439239"/>
          </a:xfrm>
          <a:prstGeom prst="ellipse">
            <a:avLst/>
          </a:prstGeom>
          <a:solidFill>
            <a:srgbClr val="C622A2"/>
          </a:solidFill>
          <a:ln>
            <a:noFill/>
          </a:ln>
        </p:spPr>
        <p:txBody>
          <a:bodyPr lIns="68541" tIns="34270" rIns="68541"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chemeClr val="bg1"/>
                </a:solidFill>
                <a:latin typeface="微软雅黑" panose="020B0503020204020204" pitchFamily="34" charset="-122"/>
              </a:rPr>
              <a:t>5</a:t>
            </a:r>
            <a:endParaRPr lang="zh-CN" altLang="en-US" sz="1800">
              <a:solidFill>
                <a:schemeClr val="bg1"/>
              </a:solidFill>
              <a:latin typeface="微软雅黑" panose="020B0503020204020204" pitchFamily="34" charset="-122"/>
            </a:endParaRPr>
          </a:p>
        </p:txBody>
      </p:sp>
      <p:sp>
        <p:nvSpPr>
          <p:cNvPr id="18" name="Oval 12"/>
          <p:cNvSpPr>
            <a:spLocks noChangeArrowheads="1"/>
          </p:cNvSpPr>
          <p:nvPr/>
        </p:nvSpPr>
        <p:spPr bwMode="auto">
          <a:xfrm>
            <a:off x="6252796" y="4211744"/>
            <a:ext cx="440242" cy="439238"/>
          </a:xfrm>
          <a:prstGeom prst="ellipse">
            <a:avLst/>
          </a:prstGeom>
          <a:solidFill>
            <a:srgbClr val="7030A0"/>
          </a:solidFill>
          <a:ln>
            <a:noFill/>
          </a:ln>
        </p:spPr>
        <p:txBody>
          <a:bodyPr lIns="68541" tIns="34270" rIns="68541"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bg1"/>
                </a:solidFill>
                <a:latin typeface="微软雅黑" panose="020B0503020204020204" pitchFamily="34" charset="-122"/>
              </a:rPr>
              <a:t>4</a:t>
            </a:r>
            <a:endParaRPr lang="zh-CN" altLang="en-US" sz="1800" dirty="0">
              <a:solidFill>
                <a:schemeClr val="bg1"/>
              </a:solidFill>
              <a:latin typeface="微软雅黑" panose="020B0503020204020204" pitchFamily="34" charset="-122"/>
            </a:endParaRPr>
          </a:p>
        </p:txBody>
      </p:sp>
      <p:sp>
        <p:nvSpPr>
          <p:cNvPr id="19" name="Oval 13"/>
          <p:cNvSpPr>
            <a:spLocks noChangeArrowheads="1"/>
          </p:cNvSpPr>
          <p:nvPr/>
        </p:nvSpPr>
        <p:spPr bwMode="auto">
          <a:xfrm>
            <a:off x="6252796" y="2611915"/>
            <a:ext cx="440242" cy="439238"/>
          </a:xfrm>
          <a:prstGeom prst="ellipse">
            <a:avLst/>
          </a:prstGeom>
          <a:solidFill>
            <a:srgbClr val="7030A0"/>
          </a:solidFill>
          <a:ln>
            <a:noFill/>
          </a:ln>
        </p:spPr>
        <p:txBody>
          <a:bodyPr lIns="68541" tIns="34270" rIns="68541"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chemeClr val="bg1"/>
                </a:solidFill>
                <a:latin typeface="微软雅黑" panose="020B0503020204020204" pitchFamily="34" charset="-122"/>
              </a:rPr>
              <a:t>2</a:t>
            </a:r>
            <a:endParaRPr lang="zh-CN" altLang="en-US" sz="1800">
              <a:solidFill>
                <a:schemeClr val="bg1"/>
              </a:solidFill>
              <a:latin typeface="微软雅黑" panose="020B0503020204020204" pitchFamily="34" charset="-122"/>
            </a:endParaRPr>
          </a:p>
        </p:txBody>
      </p:sp>
      <p:sp>
        <p:nvSpPr>
          <p:cNvPr id="20" name="Oval 14"/>
          <p:cNvSpPr>
            <a:spLocks noChangeArrowheads="1"/>
          </p:cNvSpPr>
          <p:nvPr/>
        </p:nvSpPr>
        <p:spPr bwMode="auto">
          <a:xfrm>
            <a:off x="6424133" y="3411830"/>
            <a:ext cx="439053" cy="439238"/>
          </a:xfrm>
          <a:prstGeom prst="ellipse">
            <a:avLst/>
          </a:prstGeom>
          <a:solidFill>
            <a:srgbClr val="C622A2"/>
          </a:solidFill>
          <a:ln>
            <a:noFill/>
          </a:ln>
        </p:spPr>
        <p:txBody>
          <a:bodyPr lIns="68541" tIns="34270" rIns="68541"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chemeClr val="bg1"/>
                </a:solidFill>
                <a:latin typeface="微软雅黑" panose="020B0503020204020204" pitchFamily="34" charset="-122"/>
              </a:rPr>
              <a:t>3</a:t>
            </a:r>
            <a:endParaRPr lang="zh-CN" altLang="en-US" sz="1800">
              <a:solidFill>
                <a:schemeClr val="bg1"/>
              </a:solidFill>
              <a:latin typeface="微软雅黑" panose="020B0503020204020204" pitchFamily="34"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778" y="1542323"/>
            <a:ext cx="2763122" cy="4383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0-#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0-#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0-#ppt_w/2"/>
                                          </p:val>
                                        </p:tav>
                                        <p:tav tm="100000">
                                          <p:val>
                                            <p:strVal val="#ppt_x"/>
                                          </p:val>
                                        </p:tav>
                                      </p:tavLst>
                                    </p:anim>
                                    <p:anim calcmode="lin" valueType="num">
                                      <p:cBhvr additive="base">
                                        <p:cTn id="6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p:bldP spid="8" grpId="0"/>
      <p:bldP spid="9" grpId="0"/>
      <p:bldP spid="10" grpId="0"/>
      <p:bldP spid="11" grpId="0"/>
      <p:bldP spid="12" grpId="0"/>
      <p:bldP spid="13" grpId="0" animBg="1"/>
      <p:bldP spid="14" grpId="0" animBg="1"/>
      <p:bldP spid="15"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7" name="文本框 36"/>
          <p:cNvSpPr txBox="1"/>
          <p:nvPr/>
        </p:nvSpPr>
        <p:spPr>
          <a:xfrm>
            <a:off x="6079742" y="2435715"/>
            <a:ext cx="2031325" cy="830997"/>
          </a:xfrm>
          <a:prstGeom prst="rect">
            <a:avLst/>
          </a:prstGeom>
          <a:noFill/>
        </p:spPr>
        <p:txBody>
          <a:bodyPr wrap="none" rtlCol="0">
            <a:spAutoFit/>
          </a:bodyPr>
          <a:lstStyle/>
          <a:p>
            <a:pPr marL="0" lvl="0" indent="0" algn="l" eaLnBrk="1" hangingPunct="1">
              <a:spcBef>
                <a:spcPct val="0"/>
              </a:spcBef>
              <a:buNone/>
            </a:pPr>
            <a:r>
              <a:rPr lang="zh-CN" altLang="en-US" sz="48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交通篇</a:t>
            </a:r>
          </a:p>
        </p:txBody>
      </p:sp>
      <p:sp>
        <p:nvSpPr>
          <p:cNvPr id="29" name="MH_Number_1">
            <a:hlinkClick r:id="rId18" action="ppaction://hlinksldjump"/>
          </p:cNvPr>
          <p:cNvSpPr/>
          <p:nvPr/>
        </p:nvSpPr>
        <p:spPr bwMode="auto">
          <a:xfrm>
            <a:off x="3601845" y="2435715"/>
            <a:ext cx="1590079" cy="848145"/>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 y="-1"/>
            <a:ext cx="4089862" cy="33500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repeatCount="4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0" fill="hold"/>
                                        <p:tgtEl>
                                          <p:spTgt spid="10"/>
                                        </p:tgtEl>
                                        <p:attrNameLst>
                                          <p:attrName>ppt_x</p:attrName>
                                        </p:attrNameLst>
                                      </p:cBhvr>
                                      <p:tavLst>
                                        <p:tav tm="0">
                                          <p:val>
                                            <p:strVal val="0-#ppt_w/2"/>
                                          </p:val>
                                        </p:tav>
                                        <p:tav tm="100000">
                                          <p:val>
                                            <p:strVal val="#ppt_x"/>
                                          </p:val>
                                        </p:tav>
                                      </p:tavLst>
                                    </p:anim>
                                    <p:anim calcmode="lin" valueType="num">
                                      <p:cBhvr additive="base">
                                        <p:cTn id="25" dur="5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repeatCount="400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0" fill="hold"/>
                                        <p:tgtEl>
                                          <p:spTgt spid="11"/>
                                        </p:tgtEl>
                                        <p:attrNameLst>
                                          <p:attrName>ppt_x</p:attrName>
                                        </p:attrNameLst>
                                      </p:cBhvr>
                                      <p:tavLst>
                                        <p:tav tm="0">
                                          <p:val>
                                            <p:strVal val="0-#ppt_w/2"/>
                                          </p:val>
                                        </p:tav>
                                        <p:tav tm="100000">
                                          <p:val>
                                            <p:strVal val="#ppt_x"/>
                                          </p:val>
                                        </p:tav>
                                      </p:tavLst>
                                    </p:anim>
                                    <p:anim calcmode="lin" valueType="num">
                                      <p:cBhvr additive="base">
                                        <p:cTn id="29" dur="5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4000"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0-#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repeatCount="4000"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0" fill="hold"/>
                                        <p:tgtEl>
                                          <p:spTgt spid="13"/>
                                        </p:tgtEl>
                                        <p:attrNameLst>
                                          <p:attrName>ppt_x</p:attrName>
                                        </p:attrNameLst>
                                      </p:cBhvr>
                                      <p:tavLst>
                                        <p:tav tm="0">
                                          <p:val>
                                            <p:strVal val="0-#ppt_w/2"/>
                                          </p:val>
                                        </p:tav>
                                        <p:tav tm="100000">
                                          <p:val>
                                            <p:strVal val="#ppt_x"/>
                                          </p:val>
                                        </p:tav>
                                      </p:tavLst>
                                    </p:anim>
                                    <p:anim calcmode="lin" valueType="num">
                                      <p:cBhvr additive="base">
                                        <p:cTn id="37" dur="5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repeatCount="4000" fill="hold" grpId="0" nodeType="withEffect">
                                  <p:stCondLst>
                                    <p:cond delay="6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0-#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repeatCount="4000" fill="hold" grpId="0" nodeType="withEffect">
                                  <p:stCondLst>
                                    <p:cond delay="21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0-#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repeatCount="4000" fill="hold" grpId="0" nodeType="withEffect">
                                  <p:stCondLst>
                                    <p:cond delay="1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0" fill="hold"/>
                                        <p:tgtEl>
                                          <p:spTgt spid="16"/>
                                        </p:tgtEl>
                                        <p:attrNameLst>
                                          <p:attrName>ppt_x</p:attrName>
                                        </p:attrNameLst>
                                      </p:cBhvr>
                                      <p:tavLst>
                                        <p:tav tm="0">
                                          <p:val>
                                            <p:strVal val="1+#ppt_w/2"/>
                                          </p:val>
                                        </p:tav>
                                        <p:tav tm="100000">
                                          <p:val>
                                            <p:strVal val="#ppt_x"/>
                                          </p:val>
                                        </p:tav>
                                      </p:tavLst>
                                    </p:anim>
                                    <p:anim calcmode="lin" valueType="num">
                                      <p:cBhvr additive="base">
                                        <p:cTn id="49" dur="5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repeatCount="4000" fill="hold" grpId="0" nodeType="withEffect">
                                  <p:stCondLst>
                                    <p:cond delay="6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0" fill="hold"/>
                                        <p:tgtEl>
                                          <p:spTgt spid="17"/>
                                        </p:tgtEl>
                                        <p:attrNameLst>
                                          <p:attrName>ppt_x</p:attrName>
                                        </p:attrNameLst>
                                      </p:cBhvr>
                                      <p:tavLst>
                                        <p:tav tm="0">
                                          <p:val>
                                            <p:strVal val="1+#ppt_w/2"/>
                                          </p:val>
                                        </p:tav>
                                        <p:tav tm="100000">
                                          <p:val>
                                            <p:strVal val="#ppt_x"/>
                                          </p:val>
                                        </p:tav>
                                      </p:tavLst>
                                    </p:anim>
                                    <p:anim calcmode="lin" valueType="num">
                                      <p:cBhvr additive="base">
                                        <p:cTn id="53" dur="5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2" repeatCount="4000" fill="hold" grpId="0" nodeType="withEffect">
                                  <p:stCondLst>
                                    <p:cond delay="14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0" fill="hold"/>
                                        <p:tgtEl>
                                          <p:spTgt spid="15"/>
                                        </p:tgtEl>
                                        <p:attrNameLst>
                                          <p:attrName>ppt_x</p:attrName>
                                        </p:attrNameLst>
                                      </p:cBhvr>
                                      <p:tavLst>
                                        <p:tav tm="0">
                                          <p:val>
                                            <p:strVal val="1+#ppt_w/2"/>
                                          </p:val>
                                        </p:tav>
                                        <p:tav tm="100000">
                                          <p:val>
                                            <p:strVal val="#ppt_x"/>
                                          </p:val>
                                        </p:tav>
                                      </p:tavLst>
                                    </p:anim>
                                    <p:anim calcmode="lin" valueType="num">
                                      <p:cBhvr additive="base">
                                        <p:cTn id="57" dur="50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repeatCount="4000"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0" fill="hold"/>
                                        <p:tgtEl>
                                          <p:spTgt spid="19"/>
                                        </p:tgtEl>
                                        <p:attrNameLst>
                                          <p:attrName>ppt_x</p:attrName>
                                        </p:attrNameLst>
                                      </p:cBhvr>
                                      <p:tavLst>
                                        <p:tav tm="0">
                                          <p:val>
                                            <p:strVal val="1+#ppt_w/2"/>
                                          </p:val>
                                        </p:tav>
                                        <p:tav tm="100000">
                                          <p:val>
                                            <p:strVal val="#ppt_x"/>
                                          </p:val>
                                        </p:tav>
                                      </p:tavLst>
                                    </p:anim>
                                    <p:anim calcmode="lin" valueType="num">
                                      <p:cBhvr additive="base">
                                        <p:cTn id="61" dur="5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repeatCount="4000" fill="hold" grpId="0" nodeType="withEffect">
                                  <p:stCondLst>
                                    <p:cond delay="6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0" fill="hold"/>
                                        <p:tgtEl>
                                          <p:spTgt spid="20"/>
                                        </p:tgtEl>
                                        <p:attrNameLst>
                                          <p:attrName>ppt_x</p:attrName>
                                        </p:attrNameLst>
                                      </p:cBhvr>
                                      <p:tavLst>
                                        <p:tav tm="0">
                                          <p:val>
                                            <p:strVal val="1+#ppt_w/2"/>
                                          </p:val>
                                        </p:tav>
                                        <p:tav tm="100000">
                                          <p:val>
                                            <p:strVal val="#ppt_x"/>
                                          </p:val>
                                        </p:tav>
                                      </p:tavLst>
                                    </p:anim>
                                    <p:anim calcmode="lin" valueType="num">
                                      <p:cBhvr additive="base">
                                        <p:cTn id="65" dur="50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repeatCount="4000" fill="hold" grpId="0" nodeType="withEffect">
                                  <p:stCondLst>
                                    <p:cond delay="14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0" fill="hold"/>
                                        <p:tgtEl>
                                          <p:spTgt spid="18"/>
                                        </p:tgtEl>
                                        <p:attrNameLst>
                                          <p:attrName>ppt_x</p:attrName>
                                        </p:attrNameLst>
                                      </p:cBhvr>
                                      <p:tavLst>
                                        <p:tav tm="0">
                                          <p:val>
                                            <p:strVal val="1+#ppt_w/2"/>
                                          </p:val>
                                        </p:tav>
                                        <p:tav tm="100000">
                                          <p:val>
                                            <p:strVal val="#ppt_x"/>
                                          </p:val>
                                        </p:tav>
                                      </p:tavLst>
                                    </p:anim>
                                    <p:anim calcmode="lin" valueType="num">
                                      <p:cBhvr additive="base">
                                        <p:cTn id="69"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1"/>
          <p:cNvSpPr>
            <a:spLocks noChangeArrowheads="1"/>
          </p:cNvSpPr>
          <p:nvPr/>
        </p:nvSpPr>
        <p:spPr bwMode="gray">
          <a:xfrm>
            <a:off x="2161024" y="1868410"/>
            <a:ext cx="4036576" cy="627006"/>
          </a:xfrm>
          <a:prstGeom prst="roundRect">
            <a:avLst>
              <a:gd name="adj" fmla="val 11505"/>
            </a:avLst>
          </a:prstGeom>
          <a:noFill/>
          <a:ln w="28575" cap="flat" cmpd="sng" algn="ctr">
            <a:solidFill>
              <a:srgbClr val="C622A2"/>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120000"/>
              </a:lnSpc>
              <a:defRPr/>
            </a:pPr>
            <a:r>
              <a:rPr lang="en-US" altLang="zh-CN" sz="2000" b="1" dirty="0">
                <a:latin typeface="微软雅黑" panose="020B0503020204020204" pitchFamily="34" charset="-122"/>
                <a:ea typeface="微软雅黑" panose="020B0503020204020204" pitchFamily="34" charset="-122"/>
              </a:rPr>
              <a:t> </a:t>
            </a:r>
            <a:endParaRPr lang="zh-CN" altLang="zh-CN" sz="2000" b="0" dirty="0">
              <a:latin typeface="微软雅黑" panose="020B0503020204020204" pitchFamily="34" charset="-122"/>
              <a:ea typeface="微软雅黑" panose="020B0503020204020204" pitchFamily="34" charset="-122"/>
            </a:endParaRPr>
          </a:p>
        </p:txBody>
      </p:sp>
      <p:sp>
        <p:nvSpPr>
          <p:cNvPr id="34" name="文本1"/>
          <p:cNvSpPr>
            <a:spLocks noChangeArrowheads="1"/>
          </p:cNvSpPr>
          <p:nvPr/>
        </p:nvSpPr>
        <p:spPr bwMode="gray">
          <a:xfrm>
            <a:off x="2161022" y="3344507"/>
            <a:ext cx="4036576" cy="627006"/>
          </a:xfrm>
          <a:prstGeom prst="roundRect">
            <a:avLst>
              <a:gd name="adj" fmla="val 11505"/>
            </a:avLst>
          </a:prstGeom>
          <a:noFill/>
          <a:ln w="28575" cap="flat" cmpd="sng" algn="ctr">
            <a:solidFill>
              <a:srgbClr val="C622A2"/>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120000"/>
              </a:lnSpc>
              <a:defRPr/>
            </a:pPr>
            <a:r>
              <a:rPr lang="en-US" altLang="zh-CN" sz="2000" b="1" dirty="0">
                <a:latin typeface="微软雅黑" panose="020B0503020204020204" pitchFamily="34" charset="-122"/>
                <a:ea typeface="微软雅黑" panose="020B0503020204020204" pitchFamily="34" charset="-122"/>
              </a:rPr>
              <a:t> </a:t>
            </a:r>
            <a:endParaRPr lang="zh-CN" altLang="zh-CN" sz="2000" b="0" dirty="0">
              <a:latin typeface="微软雅黑" panose="020B0503020204020204" pitchFamily="34" charset="-122"/>
              <a:ea typeface="微软雅黑" panose="020B0503020204020204" pitchFamily="34" charset="-122"/>
            </a:endParaRPr>
          </a:p>
        </p:txBody>
      </p:sp>
      <p:sp>
        <p:nvSpPr>
          <p:cNvPr id="35" name="文本1"/>
          <p:cNvSpPr>
            <a:spLocks noChangeArrowheads="1"/>
          </p:cNvSpPr>
          <p:nvPr/>
        </p:nvSpPr>
        <p:spPr bwMode="gray">
          <a:xfrm>
            <a:off x="2161022" y="4731643"/>
            <a:ext cx="4036576" cy="627006"/>
          </a:xfrm>
          <a:prstGeom prst="roundRect">
            <a:avLst>
              <a:gd name="adj" fmla="val 11505"/>
            </a:avLst>
          </a:prstGeom>
          <a:noFill/>
          <a:ln w="28575" cap="flat" cmpd="sng" algn="ctr">
            <a:solidFill>
              <a:srgbClr val="C622A2"/>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120000"/>
              </a:lnSpc>
              <a:defRPr/>
            </a:pPr>
            <a:r>
              <a:rPr lang="en-US" altLang="zh-CN" sz="2000" b="1" dirty="0">
                <a:latin typeface="微软雅黑" panose="020B0503020204020204" pitchFamily="34" charset="-122"/>
                <a:ea typeface="微软雅黑" panose="020B0503020204020204" pitchFamily="34" charset="-122"/>
              </a:rPr>
              <a:t> </a:t>
            </a:r>
            <a:endParaRPr lang="zh-CN" altLang="zh-CN" sz="2000" b="0" dirty="0">
              <a:latin typeface="微软雅黑" panose="020B0503020204020204" pitchFamily="34" charset="-122"/>
              <a:ea typeface="微软雅黑" panose="020B0503020204020204" pitchFamily="34" charset="-122"/>
            </a:endParaRPr>
          </a:p>
        </p:txBody>
      </p:sp>
      <p:sp>
        <p:nvSpPr>
          <p:cNvPr id="36" name="文本1"/>
          <p:cNvSpPr>
            <a:spLocks noChangeArrowheads="1"/>
          </p:cNvSpPr>
          <p:nvPr/>
        </p:nvSpPr>
        <p:spPr bwMode="gray">
          <a:xfrm>
            <a:off x="6197598" y="2681856"/>
            <a:ext cx="4036576" cy="627006"/>
          </a:xfrm>
          <a:prstGeom prst="roundRect">
            <a:avLst>
              <a:gd name="adj" fmla="val 11505"/>
            </a:avLst>
          </a:prstGeom>
          <a:noFill/>
          <a:ln w="28575" cap="flat" cmpd="sng" algn="ctr">
            <a:solidFill>
              <a:srgbClr val="7030A0"/>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120000"/>
              </a:lnSpc>
              <a:defRPr/>
            </a:pPr>
            <a:r>
              <a:rPr lang="en-US" altLang="zh-CN" sz="2000" b="1" dirty="0">
                <a:latin typeface="微软雅黑" panose="020B0503020204020204" pitchFamily="34" charset="-122"/>
                <a:ea typeface="微软雅黑" panose="020B0503020204020204" pitchFamily="34" charset="-122"/>
              </a:rPr>
              <a:t> </a:t>
            </a:r>
            <a:endParaRPr lang="zh-CN" altLang="zh-CN" sz="2000" b="0" dirty="0">
              <a:latin typeface="微软雅黑" panose="020B0503020204020204" pitchFamily="34" charset="-122"/>
              <a:ea typeface="微软雅黑" panose="020B0503020204020204" pitchFamily="34" charset="-122"/>
            </a:endParaRPr>
          </a:p>
        </p:txBody>
      </p:sp>
      <p:sp>
        <p:nvSpPr>
          <p:cNvPr id="37" name="文本1"/>
          <p:cNvSpPr>
            <a:spLocks noChangeArrowheads="1"/>
          </p:cNvSpPr>
          <p:nvPr/>
        </p:nvSpPr>
        <p:spPr bwMode="gray">
          <a:xfrm>
            <a:off x="6197598" y="4000722"/>
            <a:ext cx="4036576" cy="627006"/>
          </a:xfrm>
          <a:prstGeom prst="roundRect">
            <a:avLst>
              <a:gd name="adj" fmla="val 11505"/>
            </a:avLst>
          </a:prstGeom>
          <a:noFill/>
          <a:ln w="28575" cap="flat" cmpd="sng" algn="ctr">
            <a:solidFill>
              <a:srgbClr val="7030A0"/>
            </a:solid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120000"/>
              </a:lnSpc>
              <a:defRPr/>
            </a:pPr>
            <a:r>
              <a:rPr lang="en-US" altLang="zh-CN" sz="2000" b="1" dirty="0">
                <a:latin typeface="微软雅黑" panose="020B0503020204020204" pitchFamily="34" charset="-122"/>
                <a:ea typeface="微软雅黑" panose="020B0503020204020204" pitchFamily="34" charset="-122"/>
              </a:rPr>
              <a:t> </a:t>
            </a:r>
            <a:endParaRPr lang="zh-CN" altLang="zh-CN" sz="2000" b="0" dirty="0">
              <a:latin typeface="微软雅黑" panose="020B0503020204020204" pitchFamily="34" charset="-122"/>
              <a:ea typeface="微软雅黑" panose="020B0503020204020204" pitchFamily="34" charset="-122"/>
            </a:endParaRP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518638"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校园内部交通安全要注意哪些</a:t>
            </a:r>
          </a:p>
        </p:txBody>
      </p:sp>
      <p:sp>
        <p:nvSpPr>
          <p:cNvPr id="21" name="TextBox 43"/>
          <p:cNvSpPr txBox="1"/>
          <p:nvPr/>
        </p:nvSpPr>
        <p:spPr>
          <a:xfrm>
            <a:off x="2254201" y="1955729"/>
            <a:ext cx="3864709" cy="401659"/>
          </a:xfrm>
          <a:prstGeom prst="rect">
            <a:avLst/>
          </a:prstGeom>
          <a:noFill/>
        </p:spPr>
        <p:txBody>
          <a:bodyPr wrap="square" lIns="68589" tIns="34295" rIns="68589" bIns="34295"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0" indent="0" eaLnBrk="1" hangingPunct="1">
              <a:lnSpc>
                <a:spcPct val="90000"/>
              </a:lnSpc>
              <a:buNone/>
              <a:defRPr/>
            </a:pPr>
            <a:r>
              <a:rPr lang="zh-CN" altLang="en-US" sz="1200" noProof="1">
                <a:latin typeface="微软雅黑" panose="020B0503020204020204" pitchFamily="34" charset="-122"/>
                <a:ea typeface="微软雅黑" panose="020B0503020204020204" pitchFamily="34" charset="-122"/>
              </a:rPr>
              <a:t>时间上相对集中，开学以后、放假前夕、上下课时间或遇大型集会、文体活动，是交通秩序最为复杂的时期。 </a:t>
            </a:r>
          </a:p>
        </p:txBody>
      </p:sp>
      <p:sp>
        <p:nvSpPr>
          <p:cNvPr id="22" name="文本框 17"/>
          <p:cNvSpPr txBox="1">
            <a:spLocks noChangeArrowheads="1"/>
          </p:cNvSpPr>
          <p:nvPr/>
        </p:nvSpPr>
        <p:spPr bwMode="auto">
          <a:xfrm>
            <a:off x="2814083" y="3535669"/>
            <a:ext cx="302110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defRPr/>
            </a:pPr>
            <a:r>
              <a:rPr lang="zh-CN" altLang="en-US" sz="1100" noProof="1">
                <a:latin typeface="微软雅黑" panose="020B0503020204020204" pitchFamily="34" charset="-122"/>
                <a:ea typeface="微软雅黑" panose="020B0503020204020204" pitchFamily="34" charset="-122"/>
              </a:rPr>
              <a:t>路面窄，转弯多，容易出事故。 </a:t>
            </a:r>
          </a:p>
        </p:txBody>
      </p:sp>
      <p:sp>
        <p:nvSpPr>
          <p:cNvPr id="23" name="文本框 17"/>
          <p:cNvSpPr txBox="1">
            <a:spLocks noChangeArrowheads="1"/>
          </p:cNvSpPr>
          <p:nvPr/>
        </p:nvSpPr>
        <p:spPr bwMode="auto">
          <a:xfrm>
            <a:off x="2466289" y="4929402"/>
            <a:ext cx="3652621"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defRPr/>
            </a:pPr>
            <a:r>
              <a:rPr lang="zh-CN" altLang="en-US" sz="1100" noProof="1">
                <a:latin typeface="微软雅黑" panose="020B0503020204020204" pitchFamily="34" charset="-122"/>
                <a:ea typeface="微软雅黑" panose="020B0503020204020204" pitchFamily="34" charset="-122"/>
              </a:rPr>
              <a:t>流量不均衡，有的地段流量小，有的地方流量大。 </a:t>
            </a:r>
          </a:p>
        </p:txBody>
      </p:sp>
      <p:sp>
        <p:nvSpPr>
          <p:cNvPr id="24" name="矩形 23"/>
          <p:cNvSpPr/>
          <p:nvPr/>
        </p:nvSpPr>
        <p:spPr>
          <a:xfrm>
            <a:off x="6445789" y="4115433"/>
            <a:ext cx="3627370" cy="430887"/>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noProof="1">
                <a:latin typeface="微软雅黑" panose="020B0503020204020204" pitchFamily="34" charset="-122"/>
                <a:ea typeface="微软雅黑" panose="020B0503020204020204" pitchFamily="34" charset="-122"/>
              </a:rPr>
              <a:t>与校外交往多，而校内的交通路线并不全为校外的驾驶员所熟悉。</a:t>
            </a:r>
            <a:endParaRPr lang="zh-CN" altLang="en-US" sz="1100" dirty="0">
              <a:latin typeface="微软雅黑" panose="020B0503020204020204" pitchFamily="34" charset="-122"/>
              <a:ea typeface="微软雅黑" panose="020B0503020204020204" pitchFamily="34" charset="-122"/>
            </a:endParaRPr>
          </a:p>
        </p:txBody>
      </p:sp>
      <p:sp>
        <p:nvSpPr>
          <p:cNvPr id="25" name="矩形 24"/>
          <p:cNvSpPr/>
          <p:nvPr/>
        </p:nvSpPr>
        <p:spPr>
          <a:xfrm>
            <a:off x="6414097" y="2844989"/>
            <a:ext cx="4054041" cy="258532"/>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0" indent="0" eaLnBrk="1" hangingPunct="1">
              <a:lnSpc>
                <a:spcPct val="90000"/>
              </a:lnSpc>
              <a:buNone/>
              <a:defRPr/>
            </a:pPr>
            <a:r>
              <a:rPr lang="zh-CN" altLang="en-US" sz="1200" noProof="1">
                <a:latin typeface="微软雅黑" panose="020B0503020204020204" pitchFamily="34" charset="-122"/>
                <a:ea typeface="微软雅黑" panose="020B0503020204020204" pitchFamily="34" charset="-122"/>
              </a:rPr>
              <a:t>交通安全设施往往被人们忽视，专职交管人员缺乏。 </a:t>
            </a:r>
          </a:p>
        </p:txBody>
      </p:sp>
      <p:sp>
        <p:nvSpPr>
          <p:cNvPr id="26" name="矩形 25"/>
          <p:cNvSpPr/>
          <p:nvPr/>
        </p:nvSpPr>
        <p:spPr>
          <a:xfrm>
            <a:off x="824892" y="832256"/>
            <a:ext cx="7487871" cy="286232"/>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90000"/>
              </a:lnSpc>
              <a:spcBef>
                <a:spcPct val="20000"/>
              </a:spcBef>
              <a:defRPr/>
            </a:pPr>
            <a:r>
              <a:rPr lang="zh-CN" altLang="en-US" sz="1400" noProof="1">
                <a:latin typeface="微软雅黑" panose="020B0503020204020204" pitchFamily="34" charset="-122"/>
                <a:ea typeface="微软雅黑" panose="020B0503020204020204" pitchFamily="34" charset="-122"/>
              </a:rPr>
              <a:t>校园内部的交通不像社会上那样熙熙攘攘，但是却有其特殊的问题存在，主要是：</a:t>
            </a:r>
          </a:p>
        </p:txBody>
      </p:sp>
      <p:cxnSp>
        <p:nvCxnSpPr>
          <p:cNvPr id="27" name="Straight Arrow Connector 6"/>
          <p:cNvCxnSpPr/>
          <p:nvPr/>
        </p:nvCxnSpPr>
        <p:spPr>
          <a:xfrm flipV="1">
            <a:off x="6197600" y="1396999"/>
            <a:ext cx="0" cy="4463172"/>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 name="Oval 7"/>
          <p:cNvSpPr/>
          <p:nvPr/>
        </p:nvSpPr>
        <p:spPr>
          <a:xfrm>
            <a:off x="6118910" y="2080074"/>
            <a:ext cx="174348" cy="174371"/>
          </a:xfrm>
          <a:prstGeom prst="ellipse">
            <a:avLst/>
          </a:prstGeom>
          <a:solidFill>
            <a:schemeClr val="bg1"/>
          </a:solidFill>
          <a:ln w="19050">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100">
              <a:solidFill>
                <a:schemeClr val="accent2">
                  <a:lumMod val="75000"/>
                </a:schemeClr>
              </a:solidFill>
              <a:latin typeface="微软雅黑" panose="020B0503020204020204" pitchFamily="34" charset="-122"/>
              <a:ea typeface="微软雅黑" panose="020B0503020204020204" pitchFamily="34" charset="-122"/>
            </a:endParaRPr>
          </a:p>
        </p:txBody>
      </p:sp>
      <p:sp>
        <p:nvSpPr>
          <p:cNvPr id="29" name="Oval 8"/>
          <p:cNvSpPr/>
          <p:nvPr/>
        </p:nvSpPr>
        <p:spPr>
          <a:xfrm>
            <a:off x="6110424" y="2899345"/>
            <a:ext cx="174348" cy="174371"/>
          </a:xfrm>
          <a:prstGeom prst="ellipse">
            <a:avLst/>
          </a:prstGeom>
          <a:solidFill>
            <a:schemeClr val="bg1"/>
          </a:solidFill>
          <a:ln w="19050">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100">
              <a:solidFill>
                <a:schemeClr val="accent2">
                  <a:lumMod val="75000"/>
                </a:schemeClr>
              </a:solidFill>
              <a:latin typeface="微软雅黑" panose="020B0503020204020204" pitchFamily="34" charset="-122"/>
              <a:ea typeface="微软雅黑" panose="020B0503020204020204" pitchFamily="34" charset="-122"/>
            </a:endParaRPr>
          </a:p>
        </p:txBody>
      </p:sp>
      <p:sp>
        <p:nvSpPr>
          <p:cNvPr id="30" name="Oval 9"/>
          <p:cNvSpPr/>
          <p:nvPr/>
        </p:nvSpPr>
        <p:spPr>
          <a:xfrm>
            <a:off x="6110427" y="3522697"/>
            <a:ext cx="174348" cy="174371"/>
          </a:xfrm>
          <a:prstGeom prst="ellipse">
            <a:avLst/>
          </a:prstGeom>
          <a:solidFill>
            <a:schemeClr val="bg1"/>
          </a:solidFill>
          <a:ln w="19050">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100">
              <a:solidFill>
                <a:schemeClr val="accent2">
                  <a:lumMod val="75000"/>
                </a:schemeClr>
              </a:solidFill>
              <a:latin typeface="微软雅黑" panose="020B0503020204020204" pitchFamily="34" charset="-122"/>
              <a:ea typeface="微软雅黑" panose="020B0503020204020204" pitchFamily="34" charset="-122"/>
            </a:endParaRPr>
          </a:p>
        </p:txBody>
      </p:sp>
      <p:sp>
        <p:nvSpPr>
          <p:cNvPr id="31" name="Oval 10"/>
          <p:cNvSpPr/>
          <p:nvPr/>
        </p:nvSpPr>
        <p:spPr>
          <a:xfrm>
            <a:off x="6110427" y="4221484"/>
            <a:ext cx="174348" cy="174371"/>
          </a:xfrm>
          <a:prstGeom prst="ellipse">
            <a:avLst/>
          </a:prstGeom>
          <a:solidFill>
            <a:schemeClr val="bg1"/>
          </a:solidFill>
          <a:ln w="19050">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100">
              <a:solidFill>
                <a:schemeClr val="accent2">
                  <a:lumMod val="75000"/>
                </a:schemeClr>
              </a:solidFill>
              <a:latin typeface="微软雅黑" panose="020B0503020204020204" pitchFamily="34" charset="-122"/>
              <a:ea typeface="微软雅黑" panose="020B0503020204020204" pitchFamily="34" charset="-122"/>
            </a:endParaRPr>
          </a:p>
        </p:txBody>
      </p:sp>
      <p:sp>
        <p:nvSpPr>
          <p:cNvPr id="32" name="Oval 11"/>
          <p:cNvSpPr/>
          <p:nvPr/>
        </p:nvSpPr>
        <p:spPr>
          <a:xfrm>
            <a:off x="6110425" y="4895798"/>
            <a:ext cx="174348" cy="174371"/>
          </a:xfrm>
          <a:prstGeom prst="ellipse">
            <a:avLst/>
          </a:prstGeom>
          <a:solidFill>
            <a:schemeClr val="bg1"/>
          </a:solidFill>
          <a:ln w="19050">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10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16" grpId="0" animBg="1"/>
      <p:bldP spid="17" grpId="0"/>
      <p:bldP spid="21" grpId="0"/>
      <p:bldP spid="22" grpId="0"/>
      <p:bldP spid="23" grpId="0"/>
      <p:bldP spid="24" grpId="0"/>
      <p:bldP spid="25" grpId="0"/>
      <p:bldP spid="26" grpId="0"/>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1" name="文本框 6164"/>
          <p:cNvSpPr txBox="1"/>
          <p:nvPr/>
        </p:nvSpPr>
        <p:spPr>
          <a:xfrm>
            <a:off x="7967136" y="2755947"/>
            <a:ext cx="2155825" cy="36933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rPr>
              <a:t>防滋扰篇</a:t>
            </a:r>
          </a:p>
        </p:txBody>
      </p:sp>
      <p:sp>
        <p:nvSpPr>
          <p:cNvPr id="22" name="文本框 6165"/>
          <p:cNvSpPr txBox="1"/>
          <p:nvPr/>
        </p:nvSpPr>
        <p:spPr>
          <a:xfrm>
            <a:off x="7944856" y="3220861"/>
            <a:ext cx="1985963" cy="36933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rPr>
              <a:t>网络安全篇</a:t>
            </a:r>
          </a:p>
        </p:txBody>
      </p:sp>
      <p:sp>
        <p:nvSpPr>
          <p:cNvPr id="24" name="文本框 2"/>
          <p:cNvSpPr txBox="1"/>
          <p:nvPr/>
        </p:nvSpPr>
        <p:spPr>
          <a:xfrm>
            <a:off x="4615141" y="2311946"/>
            <a:ext cx="1390650" cy="36933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rPr>
              <a:t>消防篇</a:t>
            </a:r>
          </a:p>
        </p:txBody>
      </p:sp>
      <p:sp>
        <p:nvSpPr>
          <p:cNvPr id="25" name="文本框 3"/>
          <p:cNvSpPr txBox="1"/>
          <p:nvPr/>
        </p:nvSpPr>
        <p:spPr>
          <a:xfrm>
            <a:off x="4613659" y="2752273"/>
            <a:ext cx="2155825" cy="36933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rPr>
              <a:t>国家安全篇</a:t>
            </a:r>
          </a:p>
        </p:txBody>
      </p:sp>
      <p:sp>
        <p:nvSpPr>
          <p:cNvPr id="26" name="文本框 4"/>
          <p:cNvSpPr txBox="1"/>
          <p:nvPr/>
        </p:nvSpPr>
        <p:spPr>
          <a:xfrm>
            <a:off x="4633708" y="3197575"/>
            <a:ext cx="1568450" cy="36933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rPr>
              <a:t>交通篇</a:t>
            </a:r>
          </a:p>
        </p:txBody>
      </p:sp>
      <p:sp>
        <p:nvSpPr>
          <p:cNvPr id="27" name="文本框 5"/>
          <p:cNvSpPr txBox="1"/>
          <p:nvPr/>
        </p:nvSpPr>
        <p:spPr>
          <a:xfrm>
            <a:off x="7957188" y="1862070"/>
            <a:ext cx="2058988" cy="36933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rPr>
              <a:t>防抢劫篇</a:t>
            </a:r>
          </a:p>
        </p:txBody>
      </p:sp>
      <p:sp>
        <p:nvSpPr>
          <p:cNvPr id="28" name="文本框 6"/>
          <p:cNvSpPr txBox="1"/>
          <p:nvPr/>
        </p:nvSpPr>
        <p:spPr>
          <a:xfrm>
            <a:off x="7945411" y="2287608"/>
            <a:ext cx="2243138" cy="36933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rPr>
              <a:t>防诈骗篇</a:t>
            </a:r>
          </a:p>
        </p:txBody>
      </p:sp>
      <p:sp>
        <p:nvSpPr>
          <p:cNvPr id="37" name="文本框 36"/>
          <p:cNvSpPr txBox="1"/>
          <p:nvPr/>
        </p:nvSpPr>
        <p:spPr>
          <a:xfrm>
            <a:off x="4615141" y="1862137"/>
            <a:ext cx="877163" cy="369332"/>
          </a:xfrm>
          <a:prstGeom prst="rect">
            <a:avLst/>
          </a:prstGeom>
          <a:noFill/>
        </p:spPr>
        <p:txBody>
          <a:bodyPr wrap="none" rtlCol="0">
            <a:spAutoFit/>
          </a:bodyPr>
          <a:lstStyle/>
          <a:p>
            <a:pPr marL="0" lvl="0" indent="0" algn="l" eaLnBrk="1" hangingPunct="1">
              <a:spcBef>
                <a:spcPct val="0"/>
              </a:spcBef>
              <a:buNone/>
            </a:pPr>
            <a:r>
              <a:rPr lang="zh-CN" altLang="en-US"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sym typeface="+mn-ea"/>
              </a:rPr>
              <a:t>防盗篇</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MH_Number_1">
            <a:hlinkClick r:id="rId18" action="ppaction://hlinksldjump"/>
          </p:cNvPr>
          <p:cNvSpPr/>
          <p:nvPr/>
        </p:nvSpPr>
        <p:spPr bwMode="auto">
          <a:xfrm>
            <a:off x="3726572" y="1928553"/>
            <a:ext cx="900237" cy="274567"/>
          </a:xfrm>
          <a:prstGeom prst="homePlate">
            <a:avLst/>
          </a:prstGeom>
          <a:solidFill>
            <a:srgbClr val="000F82"/>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MH_Number_1">
            <a:hlinkClick r:id="rId18" action="ppaction://hlinksldjump"/>
          </p:cNvPr>
          <p:cNvSpPr/>
          <p:nvPr/>
        </p:nvSpPr>
        <p:spPr bwMode="auto">
          <a:xfrm>
            <a:off x="3718256" y="2379967"/>
            <a:ext cx="900237" cy="274567"/>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1" name="MH_Number_1">
            <a:hlinkClick r:id="rId18" action="ppaction://hlinksldjump"/>
          </p:cNvPr>
          <p:cNvSpPr/>
          <p:nvPr/>
        </p:nvSpPr>
        <p:spPr bwMode="auto">
          <a:xfrm>
            <a:off x="3718256" y="2827668"/>
            <a:ext cx="900237" cy="274567"/>
          </a:xfrm>
          <a:prstGeom prst="homePlate">
            <a:avLst/>
          </a:prstGeom>
          <a:solidFill>
            <a:srgbClr val="000F82"/>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MH_Number_1">
            <a:hlinkClick r:id="rId18" action="ppaction://hlinksldjump"/>
          </p:cNvPr>
          <p:cNvSpPr/>
          <p:nvPr/>
        </p:nvSpPr>
        <p:spPr bwMode="auto">
          <a:xfrm>
            <a:off x="3720746" y="3292340"/>
            <a:ext cx="900237" cy="274567"/>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3" name="MH_Number_1">
            <a:hlinkClick r:id="rId18" action="ppaction://hlinksldjump"/>
          </p:cNvPr>
          <p:cNvSpPr/>
          <p:nvPr/>
        </p:nvSpPr>
        <p:spPr bwMode="auto">
          <a:xfrm>
            <a:off x="7076204" y="1915617"/>
            <a:ext cx="900237" cy="274567"/>
          </a:xfrm>
          <a:prstGeom prst="homePlate">
            <a:avLst/>
          </a:prstGeom>
          <a:solidFill>
            <a:srgbClr val="000F82"/>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4" name="MH_Number_1">
            <a:hlinkClick r:id="rId18" action="ppaction://hlinksldjump"/>
          </p:cNvPr>
          <p:cNvSpPr/>
          <p:nvPr/>
        </p:nvSpPr>
        <p:spPr bwMode="auto">
          <a:xfrm>
            <a:off x="7084876" y="2347868"/>
            <a:ext cx="900237" cy="274567"/>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5" name="MH_Number_1">
            <a:hlinkClick r:id="rId18" action="ppaction://hlinksldjump"/>
          </p:cNvPr>
          <p:cNvSpPr/>
          <p:nvPr/>
        </p:nvSpPr>
        <p:spPr bwMode="auto">
          <a:xfrm>
            <a:off x="7087712" y="2817701"/>
            <a:ext cx="900237" cy="274567"/>
          </a:xfrm>
          <a:prstGeom prst="homePlate">
            <a:avLst/>
          </a:prstGeom>
          <a:solidFill>
            <a:srgbClr val="000F82"/>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7</a:t>
            </a:r>
            <a:endParaRPr kumimoji="0" lang="zh-CN" altLang="en-US"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8" name="MH_Number_1">
            <a:hlinkClick r:id="rId18" action="ppaction://hlinksldjump"/>
          </p:cNvPr>
          <p:cNvSpPr/>
          <p:nvPr/>
        </p:nvSpPr>
        <p:spPr bwMode="auto">
          <a:xfrm>
            <a:off x="7081252" y="3292340"/>
            <a:ext cx="900237" cy="274567"/>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8</a:t>
            </a:r>
            <a:endParaRPr kumimoji="0" lang="zh-CN" altLang="en-US" sz="14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42" y="-1"/>
            <a:ext cx="4089862" cy="3391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0-#ppt_w/2"/>
                                          </p:val>
                                        </p:tav>
                                        <p:tav tm="100000">
                                          <p:val>
                                            <p:strVal val="#ppt_x"/>
                                          </p:val>
                                        </p:tav>
                                      </p:tavLst>
                                    </p:anim>
                                    <p:anim calcmode="lin" valueType="num">
                                      <p:cBhvr additive="base">
                                        <p:cTn id="21" dur="500" fill="hold"/>
                                        <p:tgtEl>
                                          <p:spTgt spid="3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0-#ppt_w/2"/>
                                          </p:val>
                                        </p:tav>
                                        <p:tav tm="100000">
                                          <p:val>
                                            <p:strVal val="#ppt_x"/>
                                          </p:val>
                                        </p:tav>
                                      </p:tavLst>
                                    </p:anim>
                                    <p:anim calcmode="lin" valueType="num">
                                      <p:cBhvr additive="base">
                                        <p:cTn id="29" dur="5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0-#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0-#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1+#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1+#ppt_w/2"/>
                                          </p:val>
                                        </p:tav>
                                        <p:tav tm="100000">
                                          <p:val>
                                            <p:strVal val="#ppt_x"/>
                                          </p:val>
                                        </p:tav>
                                      </p:tavLst>
                                    </p:anim>
                                    <p:anim calcmode="lin" valueType="num">
                                      <p:cBhvr additive="base">
                                        <p:cTn id="57" dur="500" fill="hold"/>
                                        <p:tgtEl>
                                          <p:spTgt spid="3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1+#ppt_w/2"/>
                                          </p:val>
                                        </p:tav>
                                        <p:tav tm="100000">
                                          <p:val>
                                            <p:strVal val="#ppt_x"/>
                                          </p:val>
                                        </p:tav>
                                      </p:tavLst>
                                    </p:anim>
                                    <p:anim calcmode="lin" valueType="num">
                                      <p:cBhvr additive="base">
                                        <p:cTn id="61" dur="500" fill="hold"/>
                                        <p:tgtEl>
                                          <p:spTgt spid="3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1+#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1+#ppt_w/2"/>
                                          </p:val>
                                        </p:tav>
                                        <p:tav tm="100000">
                                          <p:val>
                                            <p:strVal val="#ppt_x"/>
                                          </p:val>
                                        </p:tav>
                                      </p:tavLst>
                                    </p:anim>
                                    <p:anim calcmode="lin" valueType="num">
                                      <p:cBhvr additive="base">
                                        <p:cTn id="73" dur="500" fill="hold"/>
                                        <p:tgtEl>
                                          <p:spTgt spid="28"/>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1+#ppt_w/2"/>
                                          </p:val>
                                        </p:tav>
                                        <p:tav tm="100000">
                                          <p:val>
                                            <p:strVal val="#ppt_x"/>
                                          </p:val>
                                        </p:tav>
                                      </p:tavLst>
                                    </p:anim>
                                    <p:anim calcmode="lin" valueType="num">
                                      <p:cBhvr additive="base">
                                        <p:cTn id="77" dur="500" fill="hold"/>
                                        <p:tgtEl>
                                          <p:spTgt spid="27"/>
                                        </p:tgtEl>
                                        <p:attrNameLst>
                                          <p:attrName>ppt_y</p:attrName>
                                        </p:attrNameLst>
                                      </p:cBhvr>
                                      <p:tavLst>
                                        <p:tav tm="0">
                                          <p:val>
                                            <p:strVal val="#ppt_y"/>
                                          </p:val>
                                        </p:tav>
                                        <p:tav tm="100000">
                                          <p:val>
                                            <p:strVal val="#ppt_y"/>
                                          </p:val>
                                        </p:tav>
                                      </p:tavLst>
                                    </p:anim>
                                  </p:childTnLst>
                                </p:cTn>
                              </p:par>
                              <p:par>
                                <p:cTn id="78" presetID="2" presetClass="entr" presetSubtype="8" repeatCount="4000" fill="hold" grpId="0" nodeType="withEffect">
                                  <p:stCondLst>
                                    <p:cond delay="20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0" fill="hold"/>
                                        <p:tgtEl>
                                          <p:spTgt spid="10"/>
                                        </p:tgtEl>
                                        <p:attrNameLst>
                                          <p:attrName>ppt_x</p:attrName>
                                        </p:attrNameLst>
                                      </p:cBhvr>
                                      <p:tavLst>
                                        <p:tav tm="0">
                                          <p:val>
                                            <p:strVal val="0-#ppt_w/2"/>
                                          </p:val>
                                        </p:tav>
                                        <p:tav tm="100000">
                                          <p:val>
                                            <p:strVal val="#ppt_x"/>
                                          </p:val>
                                        </p:tav>
                                      </p:tavLst>
                                    </p:anim>
                                    <p:anim calcmode="lin" valueType="num">
                                      <p:cBhvr additive="base">
                                        <p:cTn id="81" dur="5000" fill="hold"/>
                                        <p:tgtEl>
                                          <p:spTgt spid="10"/>
                                        </p:tgtEl>
                                        <p:attrNameLst>
                                          <p:attrName>ppt_y</p:attrName>
                                        </p:attrNameLst>
                                      </p:cBhvr>
                                      <p:tavLst>
                                        <p:tav tm="0">
                                          <p:val>
                                            <p:strVal val="#ppt_y"/>
                                          </p:val>
                                        </p:tav>
                                        <p:tav tm="100000">
                                          <p:val>
                                            <p:strVal val="#ppt_y"/>
                                          </p:val>
                                        </p:tav>
                                      </p:tavLst>
                                    </p:anim>
                                  </p:childTnLst>
                                </p:cTn>
                              </p:par>
                              <p:par>
                                <p:cTn id="82" presetID="2" presetClass="entr" presetSubtype="8" repeatCount="4000" fill="hold" grpId="0" nodeType="withEffect">
                                  <p:stCondLst>
                                    <p:cond delay="60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0" fill="hold"/>
                                        <p:tgtEl>
                                          <p:spTgt spid="11"/>
                                        </p:tgtEl>
                                        <p:attrNameLst>
                                          <p:attrName>ppt_x</p:attrName>
                                        </p:attrNameLst>
                                      </p:cBhvr>
                                      <p:tavLst>
                                        <p:tav tm="0">
                                          <p:val>
                                            <p:strVal val="0-#ppt_w/2"/>
                                          </p:val>
                                        </p:tav>
                                        <p:tav tm="100000">
                                          <p:val>
                                            <p:strVal val="#ppt_x"/>
                                          </p:val>
                                        </p:tav>
                                      </p:tavLst>
                                    </p:anim>
                                    <p:anim calcmode="lin" valueType="num">
                                      <p:cBhvr additive="base">
                                        <p:cTn id="85" dur="5000" fill="hold"/>
                                        <p:tgtEl>
                                          <p:spTgt spid="11"/>
                                        </p:tgtEl>
                                        <p:attrNameLst>
                                          <p:attrName>ppt_y</p:attrName>
                                        </p:attrNameLst>
                                      </p:cBhvr>
                                      <p:tavLst>
                                        <p:tav tm="0">
                                          <p:val>
                                            <p:strVal val="#ppt_y"/>
                                          </p:val>
                                        </p:tav>
                                        <p:tav tm="100000">
                                          <p:val>
                                            <p:strVal val="#ppt_y"/>
                                          </p:val>
                                        </p:tav>
                                      </p:tavLst>
                                    </p:anim>
                                  </p:childTnLst>
                                </p:cTn>
                              </p:par>
                              <p:par>
                                <p:cTn id="86" presetID="2" presetClass="entr" presetSubtype="8" repeatCount="4000" fill="hold" grpId="0" nodeType="withEffect">
                                  <p:stCondLst>
                                    <p:cond delay="1400"/>
                                  </p:stCondLst>
                                  <p:childTnLst>
                                    <p:set>
                                      <p:cBhvr>
                                        <p:cTn id="87" dur="1" fill="hold">
                                          <p:stCondLst>
                                            <p:cond delay="0"/>
                                          </p:stCondLst>
                                        </p:cTn>
                                        <p:tgtEl>
                                          <p:spTgt spid="9"/>
                                        </p:tgtEl>
                                        <p:attrNameLst>
                                          <p:attrName>style.visibility</p:attrName>
                                        </p:attrNameLst>
                                      </p:cBhvr>
                                      <p:to>
                                        <p:strVal val="visible"/>
                                      </p:to>
                                    </p:set>
                                    <p:anim calcmode="lin" valueType="num">
                                      <p:cBhvr additive="base">
                                        <p:cTn id="88" dur="5000" fill="hold"/>
                                        <p:tgtEl>
                                          <p:spTgt spid="9"/>
                                        </p:tgtEl>
                                        <p:attrNameLst>
                                          <p:attrName>ppt_x</p:attrName>
                                        </p:attrNameLst>
                                      </p:cBhvr>
                                      <p:tavLst>
                                        <p:tav tm="0">
                                          <p:val>
                                            <p:strVal val="0-#ppt_w/2"/>
                                          </p:val>
                                        </p:tav>
                                        <p:tav tm="100000">
                                          <p:val>
                                            <p:strVal val="#ppt_x"/>
                                          </p:val>
                                        </p:tav>
                                      </p:tavLst>
                                    </p:anim>
                                    <p:anim calcmode="lin" valueType="num">
                                      <p:cBhvr additive="base">
                                        <p:cTn id="89" dur="5000" fill="hold"/>
                                        <p:tgtEl>
                                          <p:spTgt spid="9"/>
                                        </p:tgtEl>
                                        <p:attrNameLst>
                                          <p:attrName>ppt_y</p:attrName>
                                        </p:attrNameLst>
                                      </p:cBhvr>
                                      <p:tavLst>
                                        <p:tav tm="0">
                                          <p:val>
                                            <p:strVal val="#ppt_y"/>
                                          </p:val>
                                        </p:tav>
                                        <p:tav tm="100000">
                                          <p:val>
                                            <p:strVal val="#ppt_y"/>
                                          </p:val>
                                        </p:tav>
                                      </p:tavLst>
                                    </p:anim>
                                  </p:childTnLst>
                                </p:cTn>
                              </p:par>
                              <p:par>
                                <p:cTn id="90" presetID="2" presetClass="entr" presetSubtype="8" repeatCount="4000" fill="hold" grpId="0" nodeType="withEffect">
                                  <p:stCondLst>
                                    <p:cond delay="250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0" fill="hold"/>
                                        <p:tgtEl>
                                          <p:spTgt spid="13"/>
                                        </p:tgtEl>
                                        <p:attrNameLst>
                                          <p:attrName>ppt_x</p:attrName>
                                        </p:attrNameLst>
                                      </p:cBhvr>
                                      <p:tavLst>
                                        <p:tav tm="0">
                                          <p:val>
                                            <p:strVal val="0-#ppt_w/2"/>
                                          </p:val>
                                        </p:tav>
                                        <p:tav tm="100000">
                                          <p:val>
                                            <p:strVal val="#ppt_x"/>
                                          </p:val>
                                        </p:tav>
                                      </p:tavLst>
                                    </p:anim>
                                    <p:anim calcmode="lin" valueType="num">
                                      <p:cBhvr additive="base">
                                        <p:cTn id="93" dur="5000" fill="hold"/>
                                        <p:tgtEl>
                                          <p:spTgt spid="13"/>
                                        </p:tgtEl>
                                        <p:attrNameLst>
                                          <p:attrName>ppt_y</p:attrName>
                                        </p:attrNameLst>
                                      </p:cBhvr>
                                      <p:tavLst>
                                        <p:tav tm="0">
                                          <p:val>
                                            <p:strVal val="#ppt_y"/>
                                          </p:val>
                                        </p:tav>
                                        <p:tav tm="100000">
                                          <p:val>
                                            <p:strVal val="#ppt_y"/>
                                          </p:val>
                                        </p:tav>
                                      </p:tavLst>
                                    </p:anim>
                                  </p:childTnLst>
                                </p:cTn>
                              </p:par>
                              <p:par>
                                <p:cTn id="94" presetID="2" presetClass="entr" presetSubtype="8" repeatCount="4000" fill="hold" grpId="0" nodeType="withEffect">
                                  <p:stCondLst>
                                    <p:cond delay="60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0" fill="hold"/>
                                        <p:tgtEl>
                                          <p:spTgt spid="14"/>
                                        </p:tgtEl>
                                        <p:attrNameLst>
                                          <p:attrName>ppt_x</p:attrName>
                                        </p:attrNameLst>
                                      </p:cBhvr>
                                      <p:tavLst>
                                        <p:tav tm="0">
                                          <p:val>
                                            <p:strVal val="0-#ppt_w/2"/>
                                          </p:val>
                                        </p:tav>
                                        <p:tav tm="100000">
                                          <p:val>
                                            <p:strVal val="#ppt_x"/>
                                          </p:val>
                                        </p:tav>
                                      </p:tavLst>
                                    </p:anim>
                                    <p:anim calcmode="lin" valueType="num">
                                      <p:cBhvr additive="base">
                                        <p:cTn id="97" dur="5000" fill="hold"/>
                                        <p:tgtEl>
                                          <p:spTgt spid="14"/>
                                        </p:tgtEl>
                                        <p:attrNameLst>
                                          <p:attrName>ppt_y</p:attrName>
                                        </p:attrNameLst>
                                      </p:cBhvr>
                                      <p:tavLst>
                                        <p:tav tm="0">
                                          <p:val>
                                            <p:strVal val="#ppt_y"/>
                                          </p:val>
                                        </p:tav>
                                        <p:tav tm="100000">
                                          <p:val>
                                            <p:strVal val="#ppt_y"/>
                                          </p:val>
                                        </p:tav>
                                      </p:tavLst>
                                    </p:anim>
                                  </p:childTnLst>
                                </p:cTn>
                              </p:par>
                              <p:par>
                                <p:cTn id="98" presetID="2" presetClass="entr" presetSubtype="8" repeatCount="4000" fill="hold" grpId="0" nodeType="withEffect">
                                  <p:stCondLst>
                                    <p:cond delay="2100"/>
                                  </p:stCondLst>
                                  <p:childTnLst>
                                    <p:set>
                                      <p:cBhvr>
                                        <p:cTn id="99" dur="1" fill="hold">
                                          <p:stCondLst>
                                            <p:cond delay="0"/>
                                          </p:stCondLst>
                                        </p:cTn>
                                        <p:tgtEl>
                                          <p:spTgt spid="12"/>
                                        </p:tgtEl>
                                        <p:attrNameLst>
                                          <p:attrName>style.visibility</p:attrName>
                                        </p:attrNameLst>
                                      </p:cBhvr>
                                      <p:to>
                                        <p:strVal val="visible"/>
                                      </p:to>
                                    </p:set>
                                    <p:anim calcmode="lin" valueType="num">
                                      <p:cBhvr additive="base">
                                        <p:cTn id="100" dur="5000" fill="hold"/>
                                        <p:tgtEl>
                                          <p:spTgt spid="12"/>
                                        </p:tgtEl>
                                        <p:attrNameLst>
                                          <p:attrName>ppt_x</p:attrName>
                                        </p:attrNameLst>
                                      </p:cBhvr>
                                      <p:tavLst>
                                        <p:tav tm="0">
                                          <p:val>
                                            <p:strVal val="0-#ppt_w/2"/>
                                          </p:val>
                                        </p:tav>
                                        <p:tav tm="100000">
                                          <p:val>
                                            <p:strVal val="#ppt_x"/>
                                          </p:val>
                                        </p:tav>
                                      </p:tavLst>
                                    </p:anim>
                                    <p:anim calcmode="lin" valueType="num">
                                      <p:cBhvr additive="base">
                                        <p:cTn id="101" dur="5000" fill="hold"/>
                                        <p:tgtEl>
                                          <p:spTgt spid="12"/>
                                        </p:tgtEl>
                                        <p:attrNameLst>
                                          <p:attrName>ppt_y</p:attrName>
                                        </p:attrNameLst>
                                      </p:cBhvr>
                                      <p:tavLst>
                                        <p:tav tm="0">
                                          <p:val>
                                            <p:strVal val="#ppt_y"/>
                                          </p:val>
                                        </p:tav>
                                        <p:tav tm="100000">
                                          <p:val>
                                            <p:strVal val="#ppt_y"/>
                                          </p:val>
                                        </p:tav>
                                      </p:tavLst>
                                    </p:anim>
                                  </p:childTnLst>
                                </p:cTn>
                              </p:par>
                              <p:par>
                                <p:cTn id="102" presetID="2" presetClass="entr" presetSubtype="2" repeatCount="4000" fill="hold" grpId="0" nodeType="withEffect">
                                  <p:stCondLst>
                                    <p:cond delay="150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0" fill="hold"/>
                                        <p:tgtEl>
                                          <p:spTgt spid="16"/>
                                        </p:tgtEl>
                                        <p:attrNameLst>
                                          <p:attrName>ppt_x</p:attrName>
                                        </p:attrNameLst>
                                      </p:cBhvr>
                                      <p:tavLst>
                                        <p:tav tm="0">
                                          <p:val>
                                            <p:strVal val="1+#ppt_w/2"/>
                                          </p:val>
                                        </p:tav>
                                        <p:tav tm="100000">
                                          <p:val>
                                            <p:strVal val="#ppt_x"/>
                                          </p:val>
                                        </p:tav>
                                      </p:tavLst>
                                    </p:anim>
                                    <p:anim calcmode="lin" valueType="num">
                                      <p:cBhvr additive="base">
                                        <p:cTn id="105" dur="5000" fill="hold"/>
                                        <p:tgtEl>
                                          <p:spTgt spid="16"/>
                                        </p:tgtEl>
                                        <p:attrNameLst>
                                          <p:attrName>ppt_y</p:attrName>
                                        </p:attrNameLst>
                                      </p:cBhvr>
                                      <p:tavLst>
                                        <p:tav tm="0">
                                          <p:val>
                                            <p:strVal val="#ppt_y"/>
                                          </p:val>
                                        </p:tav>
                                        <p:tav tm="100000">
                                          <p:val>
                                            <p:strVal val="#ppt_y"/>
                                          </p:val>
                                        </p:tav>
                                      </p:tavLst>
                                    </p:anim>
                                  </p:childTnLst>
                                </p:cTn>
                              </p:par>
                              <p:par>
                                <p:cTn id="106" presetID="2" presetClass="entr" presetSubtype="2" repeatCount="4000" fill="hold" grpId="0" nodeType="with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5000" fill="hold"/>
                                        <p:tgtEl>
                                          <p:spTgt spid="17"/>
                                        </p:tgtEl>
                                        <p:attrNameLst>
                                          <p:attrName>ppt_x</p:attrName>
                                        </p:attrNameLst>
                                      </p:cBhvr>
                                      <p:tavLst>
                                        <p:tav tm="0">
                                          <p:val>
                                            <p:strVal val="1+#ppt_w/2"/>
                                          </p:val>
                                        </p:tav>
                                        <p:tav tm="100000">
                                          <p:val>
                                            <p:strVal val="#ppt_x"/>
                                          </p:val>
                                        </p:tav>
                                      </p:tavLst>
                                    </p:anim>
                                    <p:anim calcmode="lin" valueType="num">
                                      <p:cBhvr additive="base">
                                        <p:cTn id="109" dur="5000" fill="hold"/>
                                        <p:tgtEl>
                                          <p:spTgt spid="17"/>
                                        </p:tgtEl>
                                        <p:attrNameLst>
                                          <p:attrName>ppt_y</p:attrName>
                                        </p:attrNameLst>
                                      </p:cBhvr>
                                      <p:tavLst>
                                        <p:tav tm="0">
                                          <p:val>
                                            <p:strVal val="#ppt_y"/>
                                          </p:val>
                                        </p:tav>
                                        <p:tav tm="100000">
                                          <p:val>
                                            <p:strVal val="#ppt_y"/>
                                          </p:val>
                                        </p:tav>
                                      </p:tavLst>
                                    </p:anim>
                                  </p:childTnLst>
                                </p:cTn>
                              </p:par>
                              <p:par>
                                <p:cTn id="110" presetID="2" presetClass="entr" presetSubtype="2" repeatCount="4000" fill="hold" grpId="0" nodeType="withEffect">
                                  <p:stCondLst>
                                    <p:cond delay="1400"/>
                                  </p:stCondLst>
                                  <p:childTnLst>
                                    <p:set>
                                      <p:cBhvr>
                                        <p:cTn id="111" dur="1" fill="hold">
                                          <p:stCondLst>
                                            <p:cond delay="0"/>
                                          </p:stCondLst>
                                        </p:cTn>
                                        <p:tgtEl>
                                          <p:spTgt spid="15"/>
                                        </p:tgtEl>
                                        <p:attrNameLst>
                                          <p:attrName>style.visibility</p:attrName>
                                        </p:attrNameLst>
                                      </p:cBhvr>
                                      <p:to>
                                        <p:strVal val="visible"/>
                                      </p:to>
                                    </p:set>
                                    <p:anim calcmode="lin" valueType="num">
                                      <p:cBhvr additive="base">
                                        <p:cTn id="112" dur="5000" fill="hold"/>
                                        <p:tgtEl>
                                          <p:spTgt spid="15"/>
                                        </p:tgtEl>
                                        <p:attrNameLst>
                                          <p:attrName>ppt_x</p:attrName>
                                        </p:attrNameLst>
                                      </p:cBhvr>
                                      <p:tavLst>
                                        <p:tav tm="0">
                                          <p:val>
                                            <p:strVal val="1+#ppt_w/2"/>
                                          </p:val>
                                        </p:tav>
                                        <p:tav tm="100000">
                                          <p:val>
                                            <p:strVal val="#ppt_x"/>
                                          </p:val>
                                        </p:tav>
                                      </p:tavLst>
                                    </p:anim>
                                    <p:anim calcmode="lin" valueType="num">
                                      <p:cBhvr additive="base">
                                        <p:cTn id="113" dur="5000" fill="hold"/>
                                        <p:tgtEl>
                                          <p:spTgt spid="15"/>
                                        </p:tgtEl>
                                        <p:attrNameLst>
                                          <p:attrName>ppt_y</p:attrName>
                                        </p:attrNameLst>
                                      </p:cBhvr>
                                      <p:tavLst>
                                        <p:tav tm="0">
                                          <p:val>
                                            <p:strVal val="#ppt_y"/>
                                          </p:val>
                                        </p:tav>
                                        <p:tav tm="100000">
                                          <p:val>
                                            <p:strVal val="#ppt_y"/>
                                          </p:val>
                                        </p:tav>
                                      </p:tavLst>
                                    </p:anim>
                                  </p:childTnLst>
                                </p:cTn>
                              </p:par>
                              <p:par>
                                <p:cTn id="114" presetID="2" presetClass="entr" presetSubtype="2" repeatCount="4000" fill="hold" grpId="0" nodeType="withEffect">
                                  <p:stCondLst>
                                    <p:cond delay="3000"/>
                                  </p:stCondLst>
                                  <p:childTnLst>
                                    <p:set>
                                      <p:cBhvr>
                                        <p:cTn id="115" dur="1" fill="hold">
                                          <p:stCondLst>
                                            <p:cond delay="0"/>
                                          </p:stCondLst>
                                        </p:cTn>
                                        <p:tgtEl>
                                          <p:spTgt spid="19"/>
                                        </p:tgtEl>
                                        <p:attrNameLst>
                                          <p:attrName>style.visibility</p:attrName>
                                        </p:attrNameLst>
                                      </p:cBhvr>
                                      <p:to>
                                        <p:strVal val="visible"/>
                                      </p:to>
                                    </p:set>
                                    <p:anim calcmode="lin" valueType="num">
                                      <p:cBhvr additive="base">
                                        <p:cTn id="116" dur="5000" fill="hold"/>
                                        <p:tgtEl>
                                          <p:spTgt spid="19"/>
                                        </p:tgtEl>
                                        <p:attrNameLst>
                                          <p:attrName>ppt_x</p:attrName>
                                        </p:attrNameLst>
                                      </p:cBhvr>
                                      <p:tavLst>
                                        <p:tav tm="0">
                                          <p:val>
                                            <p:strVal val="1+#ppt_w/2"/>
                                          </p:val>
                                        </p:tav>
                                        <p:tav tm="100000">
                                          <p:val>
                                            <p:strVal val="#ppt_x"/>
                                          </p:val>
                                        </p:tav>
                                      </p:tavLst>
                                    </p:anim>
                                    <p:anim calcmode="lin" valueType="num">
                                      <p:cBhvr additive="base">
                                        <p:cTn id="117" dur="5000" fill="hold"/>
                                        <p:tgtEl>
                                          <p:spTgt spid="19"/>
                                        </p:tgtEl>
                                        <p:attrNameLst>
                                          <p:attrName>ppt_y</p:attrName>
                                        </p:attrNameLst>
                                      </p:cBhvr>
                                      <p:tavLst>
                                        <p:tav tm="0">
                                          <p:val>
                                            <p:strVal val="#ppt_y"/>
                                          </p:val>
                                        </p:tav>
                                        <p:tav tm="100000">
                                          <p:val>
                                            <p:strVal val="#ppt_y"/>
                                          </p:val>
                                        </p:tav>
                                      </p:tavLst>
                                    </p:anim>
                                  </p:childTnLst>
                                </p:cTn>
                              </p:par>
                              <p:par>
                                <p:cTn id="118" presetID="2" presetClass="entr" presetSubtype="2" repeatCount="4000" fill="hold" grpId="0" nodeType="withEffect">
                                  <p:stCondLst>
                                    <p:cond delay="600"/>
                                  </p:stCondLst>
                                  <p:childTnLst>
                                    <p:set>
                                      <p:cBhvr>
                                        <p:cTn id="119" dur="1" fill="hold">
                                          <p:stCondLst>
                                            <p:cond delay="0"/>
                                          </p:stCondLst>
                                        </p:cTn>
                                        <p:tgtEl>
                                          <p:spTgt spid="20"/>
                                        </p:tgtEl>
                                        <p:attrNameLst>
                                          <p:attrName>style.visibility</p:attrName>
                                        </p:attrNameLst>
                                      </p:cBhvr>
                                      <p:to>
                                        <p:strVal val="visible"/>
                                      </p:to>
                                    </p:set>
                                    <p:anim calcmode="lin" valueType="num">
                                      <p:cBhvr additive="base">
                                        <p:cTn id="120" dur="5000" fill="hold"/>
                                        <p:tgtEl>
                                          <p:spTgt spid="20"/>
                                        </p:tgtEl>
                                        <p:attrNameLst>
                                          <p:attrName>ppt_x</p:attrName>
                                        </p:attrNameLst>
                                      </p:cBhvr>
                                      <p:tavLst>
                                        <p:tav tm="0">
                                          <p:val>
                                            <p:strVal val="1+#ppt_w/2"/>
                                          </p:val>
                                        </p:tav>
                                        <p:tav tm="100000">
                                          <p:val>
                                            <p:strVal val="#ppt_x"/>
                                          </p:val>
                                        </p:tav>
                                      </p:tavLst>
                                    </p:anim>
                                    <p:anim calcmode="lin" valueType="num">
                                      <p:cBhvr additive="base">
                                        <p:cTn id="121" dur="5000" fill="hold"/>
                                        <p:tgtEl>
                                          <p:spTgt spid="20"/>
                                        </p:tgtEl>
                                        <p:attrNameLst>
                                          <p:attrName>ppt_y</p:attrName>
                                        </p:attrNameLst>
                                      </p:cBhvr>
                                      <p:tavLst>
                                        <p:tav tm="0">
                                          <p:val>
                                            <p:strVal val="#ppt_y"/>
                                          </p:val>
                                        </p:tav>
                                        <p:tav tm="100000">
                                          <p:val>
                                            <p:strVal val="#ppt_y"/>
                                          </p:val>
                                        </p:tav>
                                      </p:tavLst>
                                    </p:anim>
                                  </p:childTnLst>
                                </p:cTn>
                              </p:par>
                              <p:par>
                                <p:cTn id="122" presetID="2" presetClass="entr" presetSubtype="2" repeatCount="4000" fill="hold" grpId="0" nodeType="withEffect">
                                  <p:stCondLst>
                                    <p:cond delay="1400"/>
                                  </p:stCondLst>
                                  <p:childTnLst>
                                    <p:set>
                                      <p:cBhvr>
                                        <p:cTn id="123" dur="1" fill="hold">
                                          <p:stCondLst>
                                            <p:cond delay="0"/>
                                          </p:stCondLst>
                                        </p:cTn>
                                        <p:tgtEl>
                                          <p:spTgt spid="18"/>
                                        </p:tgtEl>
                                        <p:attrNameLst>
                                          <p:attrName>style.visibility</p:attrName>
                                        </p:attrNameLst>
                                      </p:cBhvr>
                                      <p:to>
                                        <p:strVal val="visible"/>
                                      </p:to>
                                    </p:set>
                                    <p:anim calcmode="lin" valueType="num">
                                      <p:cBhvr additive="base">
                                        <p:cTn id="124" dur="5000" fill="hold"/>
                                        <p:tgtEl>
                                          <p:spTgt spid="18"/>
                                        </p:tgtEl>
                                        <p:attrNameLst>
                                          <p:attrName>ppt_x</p:attrName>
                                        </p:attrNameLst>
                                      </p:cBhvr>
                                      <p:tavLst>
                                        <p:tav tm="0">
                                          <p:val>
                                            <p:strVal val="1+#ppt_w/2"/>
                                          </p:val>
                                        </p:tav>
                                        <p:tav tm="100000">
                                          <p:val>
                                            <p:strVal val="#ppt_x"/>
                                          </p:val>
                                        </p:tav>
                                      </p:tavLst>
                                    </p:anim>
                                    <p:anim calcmode="lin" valueType="num">
                                      <p:cBhvr additive="base">
                                        <p:cTn id="125"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26"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4" grpId="0"/>
      <p:bldP spid="25" grpId="0"/>
      <p:bldP spid="26" grpId="0"/>
      <p:bldP spid="27" grpId="0"/>
      <p:bldP spid="28" grpId="0"/>
      <p:bldP spid="37" grpId="0"/>
      <p:bldP spid="29" grpId="0" animBg="1"/>
      <p:bldP spid="30" grpId="0" animBg="1"/>
      <p:bldP spid="31" grpId="0" animBg="1"/>
      <p:bldP spid="32" grpId="0" animBg="1"/>
      <p:bldP spid="33" grpId="0" animBg="1"/>
      <p:bldP spid="34" grpId="0" animBg="1"/>
      <p:bldP spid="35"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518638"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校园内部交通安全要注意哪些</a:t>
            </a:r>
          </a:p>
        </p:txBody>
      </p:sp>
      <p:sp>
        <p:nvSpPr>
          <p:cNvPr id="38" name="文本框 17"/>
          <p:cNvSpPr txBox="1">
            <a:spLocks noChangeArrowheads="1"/>
          </p:cNvSpPr>
          <p:nvPr/>
        </p:nvSpPr>
        <p:spPr bwMode="auto">
          <a:xfrm>
            <a:off x="4891442" y="3969664"/>
            <a:ext cx="661985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spcBef>
                <a:spcPct val="20000"/>
              </a:spcBef>
              <a:buNone/>
              <a:defRPr/>
            </a:pPr>
            <a:r>
              <a:rPr lang="zh-CN" altLang="en-US" sz="1100" noProof="1">
                <a:latin typeface="微软雅黑" panose="020B0503020204020204" pitchFamily="34" charset="-122"/>
                <a:ea typeface="微软雅黑" panose="020B0503020204020204" pitchFamily="34" charset="-122"/>
              </a:rPr>
              <a:t>切莫错误地认为校内无事，要树立交通安全观念，时时提高警惕。</a:t>
            </a:r>
          </a:p>
        </p:txBody>
      </p:sp>
      <p:sp>
        <p:nvSpPr>
          <p:cNvPr id="39" name="文本框 17"/>
          <p:cNvSpPr txBox="1">
            <a:spLocks noChangeArrowheads="1"/>
          </p:cNvSpPr>
          <p:nvPr/>
        </p:nvSpPr>
        <p:spPr bwMode="auto">
          <a:xfrm>
            <a:off x="2707840" y="2307654"/>
            <a:ext cx="62603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1100" noProof="1">
                <a:latin typeface="微软雅黑" panose="020B0503020204020204" pitchFamily="34" charset="-122"/>
                <a:ea typeface="微软雅黑" panose="020B0503020204020204" pitchFamily="34" charset="-122"/>
              </a:rPr>
              <a:t>走路留神，见到各种车辆提前避让，防止那些认为“校内可以不讲交通规则”的人意外肇事。 </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文本框 17"/>
          <p:cNvSpPr txBox="1">
            <a:spLocks noChangeArrowheads="1"/>
          </p:cNvSpPr>
          <p:nvPr/>
        </p:nvSpPr>
        <p:spPr bwMode="auto">
          <a:xfrm>
            <a:off x="5622738" y="4611043"/>
            <a:ext cx="547662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100" noProof="1">
                <a:latin typeface="微软雅黑" panose="020B0503020204020204" pitchFamily="34" charset="-122"/>
                <a:ea typeface="微软雅黑" panose="020B0503020204020204" pitchFamily="34" charset="-122"/>
              </a:rPr>
              <a:t>熟悉校内路线地形，记住易出事故地段。 </a:t>
            </a:r>
            <a:r>
              <a:rPr lang="zh-CN" altLang="en-US" sz="1100" dirty="0">
                <a:latin typeface="微软雅黑" panose="020B0503020204020204" pitchFamily="34" charset="-122"/>
                <a:ea typeface="微软雅黑" panose="020B0503020204020204" pitchFamily="34" charset="-122"/>
              </a:rPr>
              <a:t>  </a:t>
            </a:r>
          </a:p>
        </p:txBody>
      </p:sp>
      <p:sp>
        <p:nvSpPr>
          <p:cNvPr id="41" name="文本框 17"/>
          <p:cNvSpPr txBox="1">
            <a:spLocks noChangeArrowheads="1"/>
          </p:cNvSpPr>
          <p:nvPr/>
        </p:nvSpPr>
        <p:spPr bwMode="auto">
          <a:xfrm>
            <a:off x="4088726" y="3260260"/>
            <a:ext cx="6226387"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spcBef>
                <a:spcPct val="20000"/>
              </a:spcBef>
              <a:buNone/>
              <a:defRPr/>
            </a:pPr>
            <a:r>
              <a:rPr lang="zh-CN" altLang="en-US" sz="1100" noProof="1">
                <a:latin typeface="微软雅黑" panose="020B0503020204020204" pitchFamily="34" charset="-122"/>
                <a:ea typeface="微软雅黑" panose="020B0503020204020204" pitchFamily="34" charset="-122"/>
              </a:rPr>
              <a:t>骑车、驾车要慢速行驶，复杂地段要缓缓而行，必要时要下车推行。</a:t>
            </a:r>
          </a:p>
        </p:txBody>
      </p:sp>
      <p:sp>
        <p:nvSpPr>
          <p:cNvPr id="43" name="矩形 42"/>
          <p:cNvSpPr/>
          <p:nvPr/>
        </p:nvSpPr>
        <p:spPr>
          <a:xfrm>
            <a:off x="989660" y="975247"/>
            <a:ext cx="8383017" cy="523220"/>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90000"/>
              </a:lnSpc>
              <a:spcBef>
                <a:spcPct val="20000"/>
              </a:spcBef>
              <a:defRPr/>
            </a:pPr>
            <a:r>
              <a:rPr lang="zh-CN" altLang="en-US" sz="1400" noProof="1">
                <a:latin typeface="微软雅黑" panose="020B0503020204020204" pitchFamily="34" charset="-122"/>
                <a:ea typeface="微软雅黑" panose="020B0503020204020204" pitchFamily="34" charset="-122"/>
              </a:rPr>
              <a:t>因此在大学校园也难免有交通事故的发生，我们作为大学生应该注意以下的几个问题：  </a:t>
            </a:r>
          </a:p>
          <a:p>
            <a:pPr lvl="0">
              <a:lnSpc>
                <a:spcPct val="90000"/>
              </a:lnSpc>
              <a:spcBef>
                <a:spcPct val="20000"/>
              </a:spcBef>
              <a:defRPr/>
            </a:pPr>
            <a:r>
              <a:rPr lang="zh-CN" altLang="en-US" sz="1400" noProof="1">
                <a:latin typeface="微软雅黑" panose="020B0503020204020204" pitchFamily="34" charset="-122"/>
                <a:ea typeface="微软雅黑" panose="020B0503020204020204" pitchFamily="34" charset="-122"/>
              </a:rPr>
              <a:t>     </a:t>
            </a:r>
          </a:p>
        </p:txBody>
      </p:sp>
      <p:grpSp>
        <p:nvGrpSpPr>
          <p:cNvPr id="44" name="Group 3"/>
          <p:cNvGrpSpPr/>
          <p:nvPr/>
        </p:nvGrpSpPr>
        <p:grpSpPr bwMode="auto">
          <a:xfrm>
            <a:off x="1224339" y="1905112"/>
            <a:ext cx="4378631" cy="2891360"/>
            <a:chOff x="0" y="0"/>
            <a:chExt cx="5166566" cy="3409678"/>
          </a:xfrm>
        </p:grpSpPr>
        <p:sp>
          <p:nvSpPr>
            <p:cNvPr id="49"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C622A2"/>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59" tIns="34279" rIns="68559" bIns="34279"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50"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622A2"/>
              </a:solidFill>
              <a:prstDash val="sysDash"/>
              <a:round/>
            </a:ln>
            <a:extLst>
              <a:ext uri="{909E8E84-426E-40DD-AFC4-6F175D3DCCD1}">
                <a14:hiddenFill xmlns:a14="http://schemas.microsoft.com/office/drawing/2010/main">
                  <a:solidFill>
                    <a:srgbClr val="FFFFFF"/>
                  </a:solidFill>
                </a14:hiddenFill>
              </a:ext>
            </a:extLst>
          </p:spPr>
          <p:txBody>
            <a:bodyPr lIns="68559" tIns="34279" rIns="68559" bIns="34279"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51"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622A2"/>
              </a:solidFill>
              <a:prstDash val="sysDash"/>
              <a:round/>
            </a:ln>
            <a:extLst>
              <a:ext uri="{909E8E84-426E-40DD-AFC4-6F175D3DCCD1}">
                <a14:hiddenFill xmlns:a14="http://schemas.microsoft.com/office/drawing/2010/main">
                  <a:solidFill>
                    <a:srgbClr val="FFFFFF"/>
                  </a:solidFill>
                </a14:hiddenFill>
              </a:ext>
            </a:extLst>
          </p:spPr>
          <p:txBody>
            <a:bodyPr lIns="68559" tIns="34279" rIns="68559" bIns="34279"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52"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622A2"/>
              </a:solidFill>
              <a:prstDash val="sysDash"/>
              <a:round/>
            </a:ln>
            <a:extLst>
              <a:ext uri="{909E8E84-426E-40DD-AFC4-6F175D3DCCD1}">
                <a14:hiddenFill xmlns:a14="http://schemas.microsoft.com/office/drawing/2010/main">
                  <a:solidFill>
                    <a:srgbClr val="FFFFFF"/>
                  </a:solidFill>
                </a14:hiddenFill>
              </a:ext>
            </a:extLst>
          </p:spPr>
          <p:txBody>
            <a:bodyPr lIns="68559" tIns="34279" rIns="68559" bIns="34279"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grpSp>
      <p:sp>
        <p:nvSpPr>
          <p:cNvPr id="45" name="KSO_GN4"/>
          <p:cNvSpPr>
            <a:spLocks noChangeArrowheads="1"/>
          </p:cNvSpPr>
          <p:nvPr/>
        </p:nvSpPr>
        <p:spPr bwMode="auto">
          <a:xfrm>
            <a:off x="1336185" y="2021769"/>
            <a:ext cx="1664592" cy="1665299"/>
          </a:xfrm>
          <a:prstGeom prst="ellipse">
            <a:avLst/>
          </a:prstGeom>
          <a:solidFill>
            <a:srgbClr val="7030A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defTabSz="685165" fontAlgn="auto">
              <a:lnSpc>
                <a:spcPct val="130000"/>
              </a:lnSpc>
              <a:spcBef>
                <a:spcPts val="0"/>
              </a:spcBef>
              <a:spcAft>
                <a:spcPts val="0"/>
              </a:spcAft>
              <a:defRPr/>
            </a:pPr>
            <a:r>
              <a:rPr lang="en-US" altLang="zh-CN" sz="5400" b="0" kern="0">
                <a:solidFill>
                  <a:sysClr val="window" lastClr="FFFFFF"/>
                </a:solidFill>
                <a:latin typeface="微软雅黑" panose="020B0503020204020204" pitchFamily="34" charset="-122"/>
              </a:rPr>
              <a:t>04</a:t>
            </a:r>
          </a:p>
        </p:txBody>
      </p:sp>
      <p:sp>
        <p:nvSpPr>
          <p:cNvPr id="46" name="KSO_GN3"/>
          <p:cNvSpPr>
            <a:spLocks noChangeArrowheads="1"/>
          </p:cNvSpPr>
          <p:nvPr/>
        </p:nvSpPr>
        <p:spPr bwMode="auto">
          <a:xfrm>
            <a:off x="2868706" y="3241877"/>
            <a:ext cx="1177946" cy="1178446"/>
          </a:xfrm>
          <a:prstGeom prst="ellipse">
            <a:avLst/>
          </a:prstGeom>
          <a:solidFill>
            <a:srgbClr val="C622A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defTabSz="685165" fontAlgn="auto">
              <a:lnSpc>
                <a:spcPct val="130000"/>
              </a:lnSpc>
              <a:spcBef>
                <a:spcPts val="0"/>
              </a:spcBef>
              <a:spcAft>
                <a:spcPts val="0"/>
              </a:spcAft>
              <a:defRPr/>
            </a:pPr>
            <a:r>
              <a:rPr lang="en-US" altLang="zh-CN" sz="4000" b="0" kern="0">
                <a:solidFill>
                  <a:sysClr val="window" lastClr="FFFFFF"/>
                </a:solidFill>
                <a:latin typeface="微软雅黑" panose="020B0503020204020204" pitchFamily="34" charset="-122"/>
              </a:rPr>
              <a:t>03</a:t>
            </a:r>
          </a:p>
        </p:txBody>
      </p:sp>
      <p:sp>
        <p:nvSpPr>
          <p:cNvPr id="47" name="KSO_GN2"/>
          <p:cNvSpPr>
            <a:spLocks noChangeArrowheads="1"/>
          </p:cNvSpPr>
          <p:nvPr/>
        </p:nvSpPr>
        <p:spPr bwMode="auto">
          <a:xfrm rot="10800000" flipV="1">
            <a:off x="4090675" y="3892997"/>
            <a:ext cx="840030" cy="840387"/>
          </a:xfrm>
          <a:prstGeom prst="ellipse">
            <a:avLst/>
          </a:prstGeom>
          <a:solidFill>
            <a:srgbClr val="7030A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defTabSz="685165" fontAlgn="auto">
              <a:lnSpc>
                <a:spcPct val="130000"/>
              </a:lnSpc>
              <a:spcBef>
                <a:spcPts val="0"/>
              </a:spcBef>
              <a:spcAft>
                <a:spcPts val="0"/>
              </a:spcAft>
              <a:defRPr/>
            </a:pPr>
            <a:r>
              <a:rPr lang="en-US" altLang="zh-CN" sz="2700" b="0" kern="0">
                <a:solidFill>
                  <a:sysClr val="window" lastClr="FFFFFF"/>
                </a:solidFill>
                <a:latin typeface="微软雅黑" panose="020B0503020204020204" pitchFamily="34" charset="-122"/>
              </a:rPr>
              <a:t>02</a:t>
            </a:r>
            <a:endParaRPr lang="en-US" altLang="zh-CN" sz="1500" b="0" kern="0">
              <a:solidFill>
                <a:sysClr val="window" lastClr="FFFFFF"/>
              </a:solidFill>
              <a:latin typeface="微软雅黑" panose="020B0503020204020204" pitchFamily="34" charset="-122"/>
            </a:endParaRPr>
          </a:p>
        </p:txBody>
      </p:sp>
      <p:sp>
        <p:nvSpPr>
          <p:cNvPr id="48" name="KSO_GN1"/>
          <p:cNvSpPr>
            <a:spLocks noChangeArrowheads="1"/>
          </p:cNvSpPr>
          <p:nvPr/>
        </p:nvSpPr>
        <p:spPr bwMode="auto">
          <a:xfrm>
            <a:off x="4891442" y="4510788"/>
            <a:ext cx="579454" cy="579700"/>
          </a:xfrm>
          <a:prstGeom prst="ellipse">
            <a:avLst/>
          </a:prstGeom>
          <a:solidFill>
            <a:srgbClr val="C622A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defTabSz="685165" fontAlgn="auto">
              <a:lnSpc>
                <a:spcPct val="130000"/>
              </a:lnSpc>
              <a:spcBef>
                <a:spcPts val="0"/>
              </a:spcBef>
              <a:spcAft>
                <a:spcPts val="0"/>
              </a:spcAft>
              <a:defRPr/>
            </a:pPr>
            <a:r>
              <a:rPr lang="en-US" altLang="zh-CN" sz="2700" b="0" kern="0" dirty="0">
                <a:solidFill>
                  <a:sysClr val="window" lastClr="FFFFFF"/>
                </a:solidFill>
                <a:latin typeface="微软雅黑" panose="020B0503020204020204" pitchFamily="34" charset="-122"/>
              </a:rPr>
              <a:t>01</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8" grpId="0"/>
      <p:bldP spid="39" grpId="0"/>
      <p:bldP spid="40" grpId="0"/>
      <p:bldP spid="41" grpId="0"/>
      <p:bldP spid="43" grpId="0"/>
      <p:bldP spid="45" grpId="0" animBg="1"/>
      <p:bldP spid="46" grpId="0" animBg="1"/>
      <p:bldP spid="47"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081058" y="903962"/>
            <a:ext cx="1078819" cy="1079298"/>
          </a:xfrm>
          <a:prstGeom prst="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902811"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安全常识</a:t>
            </a:r>
          </a:p>
        </p:txBody>
      </p:sp>
      <p:sp>
        <p:nvSpPr>
          <p:cNvPr id="18" name="矩形 17"/>
          <p:cNvSpPr/>
          <p:nvPr/>
        </p:nvSpPr>
        <p:spPr>
          <a:xfrm>
            <a:off x="2187894" y="903962"/>
            <a:ext cx="8480106" cy="1079298"/>
          </a:xfrm>
          <a:prstGeom prst="rect">
            <a:avLst/>
          </a:prstGeom>
          <a:noFill/>
          <a:ln>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2312879" y="1243555"/>
            <a:ext cx="809265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80000"/>
              </a:lnSpc>
              <a:spcBef>
                <a:spcPct val="20000"/>
              </a:spcBef>
              <a:defRPr/>
            </a:pPr>
            <a:r>
              <a:rPr lang="zh-CN" altLang="en-US" sz="1200" noProof="1">
                <a:latin typeface="微软雅黑" panose="020B0503020204020204" pitchFamily="34" charset="-122"/>
                <a:ea typeface="微软雅黑" panose="020B0503020204020204" pitchFamily="34" charset="-122"/>
              </a:rPr>
              <a:t>凡有驾驶执照的人员来到学校后，都应到保卫处综合科办理驾驶执照备案手续，综合科将会向你提出安全要求，制定安全学习时间等。出车前一定要认真检查车辆，确认车辆无故障后方可出车；出车时还要带齐有关证件，行车中要随时注意标志牌，以防走错路线无故造成违章。另外一定要切记酒后不能驾车。</a:t>
            </a:r>
          </a:p>
        </p:txBody>
      </p:sp>
      <p:sp>
        <p:nvSpPr>
          <p:cNvPr id="20" name="矩形 19"/>
          <p:cNvSpPr/>
          <p:nvPr/>
        </p:nvSpPr>
        <p:spPr>
          <a:xfrm>
            <a:off x="1090020" y="2131540"/>
            <a:ext cx="1078819" cy="10792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2187894" y="2131540"/>
            <a:ext cx="8480106" cy="107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2" name="Rectangle 24"/>
          <p:cNvSpPr>
            <a:spLocks noChangeArrowheads="1"/>
          </p:cNvSpPr>
          <p:nvPr/>
        </p:nvSpPr>
        <p:spPr bwMode="auto">
          <a:xfrm>
            <a:off x="2414479" y="2380174"/>
            <a:ext cx="79910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200" noProof="1">
                <a:latin typeface="微软雅黑" panose="020B0503020204020204" pitchFamily="34" charset="-122"/>
                <a:ea typeface="微软雅黑" panose="020B0503020204020204" pitchFamily="34" charset="-122"/>
              </a:rPr>
              <a:t>乘车时要先下后上，排队上车，不要乱拥乱挤以免踩伤或为小偷作案提供条件。车停稳时才能上下车，不能抢车、扒车。乘车时不可将头或手伸出窗外，以免受到伤害。乘长途汽车，一定要忍住瞌睡。在睡眠时，若司机急刹车，巨大的惯性可能给你造成伤害。</a:t>
            </a:r>
          </a:p>
          <a:p>
            <a:pPr lvl="0"/>
            <a:r>
              <a:rPr lang="zh-CN" altLang="en-US" sz="1200" noProof="1">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23" name="矩形 22"/>
          <p:cNvSpPr/>
          <p:nvPr/>
        </p:nvSpPr>
        <p:spPr>
          <a:xfrm>
            <a:off x="1150045" y="1197389"/>
            <a:ext cx="1005403" cy="535531"/>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gn="ctr">
              <a:lnSpc>
                <a:spcPct val="80000"/>
              </a:lnSpc>
              <a:spcBef>
                <a:spcPct val="20000"/>
              </a:spcBef>
              <a:defRPr/>
            </a:pPr>
            <a:r>
              <a:rPr lang="zh-CN" altLang="en-US" sz="1600" b="1" noProof="1">
                <a:solidFill>
                  <a:schemeClr val="bg1"/>
                </a:solidFill>
                <a:latin typeface="微软雅黑" panose="020B0503020204020204" pitchFamily="34" charset="-122"/>
                <a:ea typeface="微软雅黑" panose="020B0503020204020204" pitchFamily="34" charset="-122"/>
              </a:rPr>
              <a:t>驾车安全</a:t>
            </a:r>
            <a:endParaRPr lang="en-US" altLang="zh-CN" sz="1600" b="1" noProof="1">
              <a:solidFill>
                <a:schemeClr val="bg1"/>
              </a:solidFill>
              <a:latin typeface="微软雅黑" panose="020B0503020204020204" pitchFamily="34" charset="-122"/>
              <a:ea typeface="微软雅黑" panose="020B0503020204020204" pitchFamily="34" charset="-122"/>
            </a:endParaRPr>
          </a:p>
          <a:p>
            <a:pPr lvl="0" algn="ctr">
              <a:lnSpc>
                <a:spcPct val="80000"/>
              </a:lnSpc>
              <a:spcBef>
                <a:spcPct val="20000"/>
              </a:spcBef>
              <a:defRPr/>
            </a:pPr>
            <a:r>
              <a:rPr lang="zh-CN" altLang="en-US" sz="1600" b="1" noProof="1">
                <a:solidFill>
                  <a:schemeClr val="bg1"/>
                </a:solidFill>
                <a:latin typeface="微软雅黑" panose="020B0503020204020204" pitchFamily="34" charset="-122"/>
                <a:ea typeface="微软雅黑" panose="020B0503020204020204" pitchFamily="34" charset="-122"/>
              </a:rPr>
              <a:t>常识  </a:t>
            </a:r>
          </a:p>
        </p:txBody>
      </p:sp>
      <p:sp>
        <p:nvSpPr>
          <p:cNvPr id="24" name="矩形 23"/>
          <p:cNvSpPr/>
          <p:nvPr/>
        </p:nvSpPr>
        <p:spPr>
          <a:xfrm>
            <a:off x="1141211" y="2380174"/>
            <a:ext cx="1005403" cy="584775"/>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r>
              <a:rPr lang="zh-CN" altLang="en-US" sz="1600" b="1" noProof="1">
                <a:solidFill>
                  <a:schemeClr val="bg1"/>
                </a:solidFill>
                <a:latin typeface="微软雅黑" panose="020B0503020204020204" pitchFamily="34" charset="-122"/>
                <a:ea typeface="微软雅黑" panose="020B0503020204020204" pitchFamily="34" charset="-122"/>
              </a:rPr>
              <a:t>乘车安全</a:t>
            </a:r>
            <a:endParaRPr lang="en-US" altLang="zh-CN" sz="1600" b="1" noProof="1">
              <a:solidFill>
                <a:schemeClr val="bg1"/>
              </a:solidFill>
              <a:latin typeface="微软雅黑" panose="020B0503020204020204" pitchFamily="34" charset="-122"/>
              <a:ea typeface="微软雅黑" panose="020B0503020204020204" pitchFamily="34" charset="-122"/>
            </a:endParaRPr>
          </a:p>
          <a:p>
            <a:pPr algn="ctr"/>
            <a:r>
              <a:rPr lang="zh-CN" altLang="en-US" sz="1600" b="1" noProof="1">
                <a:solidFill>
                  <a:schemeClr val="bg1"/>
                </a:solidFill>
                <a:latin typeface="微软雅黑" panose="020B0503020204020204" pitchFamily="34" charset="-122"/>
                <a:ea typeface="微软雅黑" panose="020B0503020204020204" pitchFamily="34" charset="-122"/>
              </a:rPr>
              <a:t>常识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1081058" y="3359118"/>
            <a:ext cx="1078819" cy="1079298"/>
          </a:xfrm>
          <a:prstGeom prst="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2178932" y="3359118"/>
            <a:ext cx="8480106" cy="1079298"/>
          </a:xfrm>
          <a:prstGeom prst="rect">
            <a:avLst/>
          </a:prstGeom>
          <a:noFill/>
          <a:ln>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1090020" y="4593014"/>
            <a:ext cx="1078819" cy="10792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2187894" y="4593014"/>
            <a:ext cx="8480106" cy="107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30" name="Rectangle 24"/>
          <p:cNvSpPr>
            <a:spLocks noChangeArrowheads="1"/>
          </p:cNvSpPr>
          <p:nvPr/>
        </p:nvSpPr>
        <p:spPr bwMode="auto">
          <a:xfrm>
            <a:off x="2304045" y="3659978"/>
            <a:ext cx="810148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80000"/>
              </a:lnSpc>
              <a:spcBef>
                <a:spcPct val="20000"/>
              </a:spcBef>
              <a:defRPr/>
            </a:pPr>
            <a:r>
              <a:rPr lang="zh-CN" altLang="en-US" sz="1200" noProof="1">
                <a:latin typeface="微软雅黑" panose="020B0503020204020204" pitchFamily="34" charset="-122"/>
                <a:ea typeface="微软雅黑" panose="020B0503020204020204" pitchFamily="34" charset="-122"/>
              </a:rPr>
              <a:t>凡有驾驶执照的人员来到学校后，都应到保卫处综合科办理驾驶执照备案手续，综合科将会向你提出安全要求，制定安全学习时间等。出车前一定要认真检查车辆，确认车辆无故障后方可出车；出车时还要带齐有关证件，行车中要随时注意标志牌，以防走错路线无故造成违章。另外一定要切记酒后不能驾车。</a:t>
            </a:r>
          </a:p>
        </p:txBody>
      </p:sp>
      <p:sp>
        <p:nvSpPr>
          <p:cNvPr id="31" name="Rectangle 24"/>
          <p:cNvSpPr>
            <a:spLocks noChangeArrowheads="1"/>
          </p:cNvSpPr>
          <p:nvPr/>
        </p:nvSpPr>
        <p:spPr bwMode="auto">
          <a:xfrm>
            <a:off x="2291528" y="4801120"/>
            <a:ext cx="82369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200" noProof="1">
                <a:latin typeface="微软雅黑" panose="020B0503020204020204" pitchFamily="34" charset="-122"/>
                <a:ea typeface="微软雅黑" panose="020B0503020204020204" pitchFamily="34" charset="-122"/>
              </a:rPr>
              <a:t>乘车时要先下后上，排队上车，不要乱拥乱挤以免踩伤或为小偷作案提供条件。车停稳时才能上下车，不能抢车、扒车。乘车时不可将头或手伸出窗外，以免受到伤害。乘长途汽车，一定要忍住瞌睡。在睡眠时，若司机急刹车，巨大的惯性可能给你造成伤害。</a:t>
            </a:r>
          </a:p>
          <a:p>
            <a:pPr lvl="0"/>
            <a:r>
              <a:rPr lang="zh-CN" altLang="en-US" sz="1200" noProof="1">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2" name="矩形 31"/>
          <p:cNvSpPr/>
          <p:nvPr/>
        </p:nvSpPr>
        <p:spPr>
          <a:xfrm>
            <a:off x="1141211" y="3731514"/>
            <a:ext cx="1005403" cy="535531"/>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gn="ctr">
              <a:lnSpc>
                <a:spcPct val="80000"/>
              </a:lnSpc>
              <a:spcBef>
                <a:spcPct val="20000"/>
              </a:spcBef>
              <a:defRPr/>
            </a:pPr>
            <a:r>
              <a:rPr lang="zh-CN" altLang="en-US" sz="1600" b="1" noProof="1">
                <a:solidFill>
                  <a:schemeClr val="bg1"/>
                </a:solidFill>
                <a:latin typeface="微软雅黑" panose="020B0503020204020204" pitchFamily="34" charset="-122"/>
                <a:ea typeface="微软雅黑" panose="020B0503020204020204" pitchFamily="34" charset="-122"/>
              </a:rPr>
              <a:t>驾车安全</a:t>
            </a:r>
            <a:endParaRPr lang="en-US" altLang="zh-CN" sz="1600" b="1" noProof="1">
              <a:solidFill>
                <a:schemeClr val="bg1"/>
              </a:solidFill>
              <a:latin typeface="微软雅黑" panose="020B0503020204020204" pitchFamily="34" charset="-122"/>
              <a:ea typeface="微软雅黑" panose="020B0503020204020204" pitchFamily="34" charset="-122"/>
            </a:endParaRPr>
          </a:p>
          <a:p>
            <a:pPr lvl="0" algn="ctr">
              <a:lnSpc>
                <a:spcPct val="80000"/>
              </a:lnSpc>
              <a:spcBef>
                <a:spcPct val="20000"/>
              </a:spcBef>
              <a:defRPr/>
            </a:pPr>
            <a:r>
              <a:rPr lang="zh-CN" altLang="en-US" sz="1600" b="1" noProof="1">
                <a:solidFill>
                  <a:schemeClr val="bg1"/>
                </a:solidFill>
                <a:latin typeface="微软雅黑" panose="020B0503020204020204" pitchFamily="34" charset="-122"/>
                <a:ea typeface="微软雅黑" panose="020B0503020204020204" pitchFamily="34" charset="-122"/>
              </a:rPr>
              <a:t>常识  </a:t>
            </a:r>
          </a:p>
        </p:txBody>
      </p:sp>
      <p:sp>
        <p:nvSpPr>
          <p:cNvPr id="33" name="矩形 32"/>
          <p:cNvSpPr/>
          <p:nvPr/>
        </p:nvSpPr>
        <p:spPr>
          <a:xfrm>
            <a:off x="1132377" y="4914299"/>
            <a:ext cx="1005403" cy="584775"/>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r>
              <a:rPr lang="zh-CN" altLang="en-US" sz="1600" b="1" noProof="1">
                <a:solidFill>
                  <a:schemeClr val="bg1"/>
                </a:solidFill>
                <a:latin typeface="微软雅黑" panose="020B0503020204020204" pitchFamily="34" charset="-122"/>
                <a:ea typeface="微软雅黑" panose="020B0503020204020204" pitchFamily="34" charset="-122"/>
              </a:rPr>
              <a:t>乘车安全</a:t>
            </a:r>
            <a:endParaRPr lang="en-US" altLang="zh-CN" sz="1600" b="1" noProof="1">
              <a:solidFill>
                <a:schemeClr val="bg1"/>
              </a:solidFill>
              <a:latin typeface="微软雅黑" panose="020B0503020204020204" pitchFamily="34" charset="-122"/>
              <a:ea typeface="微软雅黑" panose="020B0503020204020204" pitchFamily="34" charset="-122"/>
            </a:endParaRPr>
          </a:p>
          <a:p>
            <a:pPr algn="ctr"/>
            <a:r>
              <a:rPr lang="zh-CN" altLang="en-US" sz="1600" b="1" noProof="1">
                <a:solidFill>
                  <a:schemeClr val="bg1"/>
                </a:solidFill>
                <a:latin typeface="微软雅黑" panose="020B0503020204020204" pitchFamily="34" charset="-122"/>
                <a:ea typeface="微软雅黑" panose="020B0503020204020204" pitchFamily="34" charset="-122"/>
              </a:rPr>
              <a:t>常识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93563" y="1177709"/>
            <a:ext cx="748873" cy="926759"/>
          </a:xfrm>
          <a:prstGeom prst="rect">
            <a:avLst/>
          </a:prstGeom>
        </p:spPr>
      </p:pic>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57681" y="2411048"/>
            <a:ext cx="748873" cy="926759"/>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70285" y="3614175"/>
            <a:ext cx="748873" cy="926759"/>
          </a:xfrm>
          <a:prstGeom prst="rect">
            <a:avLst/>
          </a:prstGeom>
        </p:spPr>
      </p:pic>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70285" y="4841794"/>
            <a:ext cx="748873" cy="926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000"/>
                                        <p:tgtEl>
                                          <p:spTgt spid="3"/>
                                        </p:tgtEl>
                                      </p:cBhvr>
                                    </p:animEffect>
                                    <p:anim calcmode="lin" valueType="num">
                                      <p:cBhvr>
                                        <p:cTn id="98" dur="1000" fill="hold"/>
                                        <p:tgtEl>
                                          <p:spTgt spid="3"/>
                                        </p:tgtEl>
                                        <p:attrNameLst>
                                          <p:attrName>ppt_x</p:attrName>
                                        </p:attrNameLst>
                                      </p:cBhvr>
                                      <p:tavLst>
                                        <p:tav tm="0">
                                          <p:val>
                                            <p:strVal val="#ppt_x"/>
                                          </p:val>
                                        </p:tav>
                                        <p:tav tm="100000">
                                          <p:val>
                                            <p:strVal val="#ppt_x"/>
                                          </p:val>
                                        </p:tav>
                                      </p:tavLst>
                                    </p:anim>
                                    <p:anim calcmode="lin" valueType="num">
                                      <p:cBhvr>
                                        <p:cTn id="99" dur="1000" fill="hold"/>
                                        <p:tgtEl>
                                          <p:spTgt spid="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1000"/>
                                        <p:tgtEl>
                                          <p:spTgt spid="36"/>
                                        </p:tgtEl>
                                      </p:cBhvr>
                                    </p:animEffect>
                                    <p:anim calcmode="lin" valueType="num">
                                      <p:cBhvr>
                                        <p:cTn id="103" dur="1000" fill="hold"/>
                                        <p:tgtEl>
                                          <p:spTgt spid="36"/>
                                        </p:tgtEl>
                                        <p:attrNameLst>
                                          <p:attrName>ppt_x</p:attrName>
                                        </p:attrNameLst>
                                      </p:cBhvr>
                                      <p:tavLst>
                                        <p:tav tm="0">
                                          <p:val>
                                            <p:strVal val="#ppt_x"/>
                                          </p:val>
                                        </p:tav>
                                        <p:tav tm="100000">
                                          <p:val>
                                            <p:strVal val="#ppt_x"/>
                                          </p:val>
                                        </p:tav>
                                      </p:tavLst>
                                    </p:anim>
                                    <p:anim calcmode="lin" valueType="num">
                                      <p:cBhvr>
                                        <p:cTn id="104" dur="1000" fill="hold"/>
                                        <p:tgtEl>
                                          <p:spTgt spid="36"/>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1000"/>
                                        <p:tgtEl>
                                          <p:spTgt spid="37"/>
                                        </p:tgtEl>
                                      </p:cBhvr>
                                    </p:animEffect>
                                    <p:anim calcmode="lin" valueType="num">
                                      <p:cBhvr>
                                        <p:cTn id="108" dur="1000" fill="hold"/>
                                        <p:tgtEl>
                                          <p:spTgt spid="37"/>
                                        </p:tgtEl>
                                        <p:attrNameLst>
                                          <p:attrName>ppt_x</p:attrName>
                                        </p:attrNameLst>
                                      </p:cBhvr>
                                      <p:tavLst>
                                        <p:tav tm="0">
                                          <p:val>
                                            <p:strVal val="#ppt_x"/>
                                          </p:val>
                                        </p:tav>
                                        <p:tav tm="100000">
                                          <p:val>
                                            <p:strVal val="#ppt_x"/>
                                          </p:val>
                                        </p:tav>
                                      </p:tavLst>
                                    </p:anim>
                                    <p:anim calcmode="lin" valueType="num">
                                      <p:cBhvr>
                                        <p:cTn id="109" dur="1000" fill="hold"/>
                                        <p:tgtEl>
                                          <p:spTgt spid="3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1000"/>
                                        <p:tgtEl>
                                          <p:spTgt spid="42"/>
                                        </p:tgtEl>
                                      </p:cBhvr>
                                    </p:animEffect>
                                    <p:anim calcmode="lin" valueType="num">
                                      <p:cBhvr>
                                        <p:cTn id="113" dur="1000" fill="hold"/>
                                        <p:tgtEl>
                                          <p:spTgt spid="42"/>
                                        </p:tgtEl>
                                        <p:attrNameLst>
                                          <p:attrName>ppt_x</p:attrName>
                                        </p:attrNameLst>
                                      </p:cBhvr>
                                      <p:tavLst>
                                        <p:tav tm="0">
                                          <p:val>
                                            <p:strVal val="#ppt_x"/>
                                          </p:val>
                                        </p:tav>
                                        <p:tav tm="100000">
                                          <p:val>
                                            <p:strVal val="#ppt_x"/>
                                          </p:val>
                                        </p:tav>
                                      </p:tavLst>
                                    </p:anim>
                                    <p:anim calcmode="lin" valueType="num">
                                      <p:cBhvr>
                                        <p:cTn id="1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P spid="17" grpId="0"/>
      <p:bldP spid="18" grpId="0" animBg="1"/>
      <p:bldP spid="19" grpId="0"/>
      <p:bldP spid="20" grpId="0" animBg="1"/>
      <p:bldP spid="21" grpId="0" animBg="1"/>
      <p:bldP spid="22" grpId="0"/>
      <p:bldP spid="23" grpId="0"/>
      <p:bldP spid="24" grpId="0"/>
      <p:bldP spid="26" grpId="0" animBg="1"/>
      <p:bldP spid="27" grpId="0" animBg="1"/>
      <p:bldP spid="28" grpId="0" animBg="1"/>
      <p:bldP spid="29" grpId="0" animBg="1"/>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7" name="文本框 36"/>
          <p:cNvSpPr txBox="1"/>
          <p:nvPr/>
        </p:nvSpPr>
        <p:spPr>
          <a:xfrm>
            <a:off x="6079742" y="2435715"/>
            <a:ext cx="2646878" cy="830997"/>
          </a:xfrm>
          <a:prstGeom prst="rect">
            <a:avLst/>
          </a:prstGeom>
          <a:noFill/>
        </p:spPr>
        <p:txBody>
          <a:bodyPr wrap="none" rtlCol="0">
            <a:spAutoFit/>
          </a:bodyPr>
          <a:lstStyle/>
          <a:p>
            <a:pPr marL="0" lvl="0" indent="0" algn="l" eaLnBrk="1" hangingPunct="1">
              <a:spcBef>
                <a:spcPct val="0"/>
              </a:spcBef>
              <a:buNone/>
            </a:pPr>
            <a:r>
              <a:rPr lang="zh-CN" altLang="en-US" sz="48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防抢劫篇</a:t>
            </a:r>
          </a:p>
        </p:txBody>
      </p:sp>
      <p:sp>
        <p:nvSpPr>
          <p:cNvPr id="29" name="MH_Number_1">
            <a:hlinkClick r:id="rId18" action="ppaction://hlinksldjump"/>
          </p:cNvPr>
          <p:cNvSpPr/>
          <p:nvPr/>
        </p:nvSpPr>
        <p:spPr bwMode="auto">
          <a:xfrm>
            <a:off x="3601845" y="2435715"/>
            <a:ext cx="1590079" cy="848145"/>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 y="0"/>
            <a:ext cx="4089862" cy="2755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repeatCount="4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0" fill="hold"/>
                                        <p:tgtEl>
                                          <p:spTgt spid="10"/>
                                        </p:tgtEl>
                                        <p:attrNameLst>
                                          <p:attrName>ppt_x</p:attrName>
                                        </p:attrNameLst>
                                      </p:cBhvr>
                                      <p:tavLst>
                                        <p:tav tm="0">
                                          <p:val>
                                            <p:strVal val="0-#ppt_w/2"/>
                                          </p:val>
                                        </p:tav>
                                        <p:tav tm="100000">
                                          <p:val>
                                            <p:strVal val="#ppt_x"/>
                                          </p:val>
                                        </p:tav>
                                      </p:tavLst>
                                    </p:anim>
                                    <p:anim calcmode="lin" valueType="num">
                                      <p:cBhvr additive="base">
                                        <p:cTn id="25" dur="5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repeatCount="400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0" fill="hold"/>
                                        <p:tgtEl>
                                          <p:spTgt spid="11"/>
                                        </p:tgtEl>
                                        <p:attrNameLst>
                                          <p:attrName>ppt_x</p:attrName>
                                        </p:attrNameLst>
                                      </p:cBhvr>
                                      <p:tavLst>
                                        <p:tav tm="0">
                                          <p:val>
                                            <p:strVal val="0-#ppt_w/2"/>
                                          </p:val>
                                        </p:tav>
                                        <p:tav tm="100000">
                                          <p:val>
                                            <p:strVal val="#ppt_x"/>
                                          </p:val>
                                        </p:tav>
                                      </p:tavLst>
                                    </p:anim>
                                    <p:anim calcmode="lin" valueType="num">
                                      <p:cBhvr additive="base">
                                        <p:cTn id="29" dur="5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4000"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0-#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repeatCount="4000"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0" fill="hold"/>
                                        <p:tgtEl>
                                          <p:spTgt spid="13"/>
                                        </p:tgtEl>
                                        <p:attrNameLst>
                                          <p:attrName>ppt_x</p:attrName>
                                        </p:attrNameLst>
                                      </p:cBhvr>
                                      <p:tavLst>
                                        <p:tav tm="0">
                                          <p:val>
                                            <p:strVal val="0-#ppt_w/2"/>
                                          </p:val>
                                        </p:tav>
                                        <p:tav tm="100000">
                                          <p:val>
                                            <p:strVal val="#ppt_x"/>
                                          </p:val>
                                        </p:tav>
                                      </p:tavLst>
                                    </p:anim>
                                    <p:anim calcmode="lin" valueType="num">
                                      <p:cBhvr additive="base">
                                        <p:cTn id="37" dur="5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repeatCount="4000" fill="hold" grpId="0" nodeType="withEffect">
                                  <p:stCondLst>
                                    <p:cond delay="6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0-#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repeatCount="4000" fill="hold" grpId="0" nodeType="withEffect">
                                  <p:stCondLst>
                                    <p:cond delay="21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0-#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repeatCount="4000" fill="hold" grpId="0" nodeType="withEffect">
                                  <p:stCondLst>
                                    <p:cond delay="1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0" fill="hold"/>
                                        <p:tgtEl>
                                          <p:spTgt spid="16"/>
                                        </p:tgtEl>
                                        <p:attrNameLst>
                                          <p:attrName>ppt_x</p:attrName>
                                        </p:attrNameLst>
                                      </p:cBhvr>
                                      <p:tavLst>
                                        <p:tav tm="0">
                                          <p:val>
                                            <p:strVal val="1+#ppt_w/2"/>
                                          </p:val>
                                        </p:tav>
                                        <p:tav tm="100000">
                                          <p:val>
                                            <p:strVal val="#ppt_x"/>
                                          </p:val>
                                        </p:tav>
                                      </p:tavLst>
                                    </p:anim>
                                    <p:anim calcmode="lin" valueType="num">
                                      <p:cBhvr additive="base">
                                        <p:cTn id="49" dur="5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repeatCount="4000" fill="hold" grpId="0" nodeType="withEffect">
                                  <p:stCondLst>
                                    <p:cond delay="6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0" fill="hold"/>
                                        <p:tgtEl>
                                          <p:spTgt spid="17"/>
                                        </p:tgtEl>
                                        <p:attrNameLst>
                                          <p:attrName>ppt_x</p:attrName>
                                        </p:attrNameLst>
                                      </p:cBhvr>
                                      <p:tavLst>
                                        <p:tav tm="0">
                                          <p:val>
                                            <p:strVal val="1+#ppt_w/2"/>
                                          </p:val>
                                        </p:tav>
                                        <p:tav tm="100000">
                                          <p:val>
                                            <p:strVal val="#ppt_x"/>
                                          </p:val>
                                        </p:tav>
                                      </p:tavLst>
                                    </p:anim>
                                    <p:anim calcmode="lin" valueType="num">
                                      <p:cBhvr additive="base">
                                        <p:cTn id="53" dur="5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2" repeatCount="4000" fill="hold" grpId="0" nodeType="withEffect">
                                  <p:stCondLst>
                                    <p:cond delay="14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0" fill="hold"/>
                                        <p:tgtEl>
                                          <p:spTgt spid="15"/>
                                        </p:tgtEl>
                                        <p:attrNameLst>
                                          <p:attrName>ppt_x</p:attrName>
                                        </p:attrNameLst>
                                      </p:cBhvr>
                                      <p:tavLst>
                                        <p:tav tm="0">
                                          <p:val>
                                            <p:strVal val="1+#ppt_w/2"/>
                                          </p:val>
                                        </p:tav>
                                        <p:tav tm="100000">
                                          <p:val>
                                            <p:strVal val="#ppt_x"/>
                                          </p:val>
                                        </p:tav>
                                      </p:tavLst>
                                    </p:anim>
                                    <p:anim calcmode="lin" valueType="num">
                                      <p:cBhvr additive="base">
                                        <p:cTn id="57" dur="50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repeatCount="4000"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0" fill="hold"/>
                                        <p:tgtEl>
                                          <p:spTgt spid="19"/>
                                        </p:tgtEl>
                                        <p:attrNameLst>
                                          <p:attrName>ppt_x</p:attrName>
                                        </p:attrNameLst>
                                      </p:cBhvr>
                                      <p:tavLst>
                                        <p:tav tm="0">
                                          <p:val>
                                            <p:strVal val="1+#ppt_w/2"/>
                                          </p:val>
                                        </p:tav>
                                        <p:tav tm="100000">
                                          <p:val>
                                            <p:strVal val="#ppt_x"/>
                                          </p:val>
                                        </p:tav>
                                      </p:tavLst>
                                    </p:anim>
                                    <p:anim calcmode="lin" valueType="num">
                                      <p:cBhvr additive="base">
                                        <p:cTn id="61" dur="5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repeatCount="4000" fill="hold" grpId="0" nodeType="withEffect">
                                  <p:stCondLst>
                                    <p:cond delay="6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0" fill="hold"/>
                                        <p:tgtEl>
                                          <p:spTgt spid="20"/>
                                        </p:tgtEl>
                                        <p:attrNameLst>
                                          <p:attrName>ppt_x</p:attrName>
                                        </p:attrNameLst>
                                      </p:cBhvr>
                                      <p:tavLst>
                                        <p:tav tm="0">
                                          <p:val>
                                            <p:strVal val="1+#ppt_w/2"/>
                                          </p:val>
                                        </p:tav>
                                        <p:tav tm="100000">
                                          <p:val>
                                            <p:strVal val="#ppt_x"/>
                                          </p:val>
                                        </p:tav>
                                      </p:tavLst>
                                    </p:anim>
                                    <p:anim calcmode="lin" valueType="num">
                                      <p:cBhvr additive="base">
                                        <p:cTn id="65" dur="50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repeatCount="4000" fill="hold" grpId="0" nodeType="withEffect">
                                  <p:stCondLst>
                                    <p:cond delay="14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0" fill="hold"/>
                                        <p:tgtEl>
                                          <p:spTgt spid="18"/>
                                        </p:tgtEl>
                                        <p:attrNameLst>
                                          <p:attrName>ppt_x</p:attrName>
                                        </p:attrNameLst>
                                      </p:cBhvr>
                                      <p:tavLst>
                                        <p:tav tm="0">
                                          <p:val>
                                            <p:strVal val="1+#ppt_w/2"/>
                                          </p:val>
                                        </p:tav>
                                        <p:tav tm="100000">
                                          <p:val>
                                            <p:strVal val="#ppt_x"/>
                                          </p:val>
                                        </p:tav>
                                      </p:tavLst>
                                    </p:anim>
                                    <p:anim calcmode="lin" valueType="num">
                                      <p:cBhvr additive="base">
                                        <p:cTn id="69"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902811"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防抢劫篇</a:t>
            </a: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768" y="780763"/>
            <a:ext cx="5041402" cy="5041402"/>
          </a:xfrm>
          <a:prstGeom prst="rect">
            <a:avLst/>
          </a:prstGeom>
        </p:spPr>
      </p:pic>
      <p:sp>
        <p:nvSpPr>
          <p:cNvPr id="35" name="矩形 34"/>
          <p:cNvSpPr/>
          <p:nvPr/>
        </p:nvSpPr>
        <p:spPr>
          <a:xfrm>
            <a:off x="4696634" y="1487071"/>
            <a:ext cx="5808133" cy="3323987"/>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eaLnBrk="1" hangingPunct="1">
              <a:lnSpc>
                <a:spcPct val="300000"/>
              </a:lnSpc>
            </a:pPr>
            <a:r>
              <a:rPr lang="zh-CN" altLang="en-US" sz="1400" dirty="0">
                <a:latin typeface="微软雅黑" panose="020B0503020204020204" pitchFamily="34" charset="-122"/>
                <a:ea typeface="微软雅黑" panose="020B0503020204020204" pitchFamily="34" charset="-122"/>
              </a:rPr>
              <a:t>    抢劫，是指以非法占有为目的，以暴力胁迫或者其他方法将公私财物据为己有的一种犯罪行为。抢夺，则是指以非法占有为目的，乘人不备，公然夺取他人的财物的一种犯罪行为。这两类犯罪行为都会侵害他人的人身权利，且容易转化为凶杀、伤害、强奸等恶性案件，比盗窃犯罪更具有社会危害性。</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31692" y="1050434"/>
            <a:ext cx="2017094" cy="4222394"/>
            <a:chOff x="1115616" y="1077584"/>
            <a:chExt cx="1224136" cy="2562492"/>
          </a:xfrm>
          <a:effectLst>
            <a:outerShdw blurRad="50800" dist="38100" dir="10800000" algn="r" rotWithShape="0">
              <a:prstClr val="black">
                <a:alpha val="40000"/>
              </a:prstClr>
            </a:outerShdw>
          </a:effectLst>
        </p:grpSpPr>
        <p:sp>
          <p:nvSpPr>
            <p:cNvPr id="15" name="任意多边形 1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7030A0"/>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8" name="圆角矩形 17"/>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1257002" y="1851670"/>
              <a:ext cx="938733"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一</a:t>
              </a:r>
            </a:p>
          </p:txBody>
        </p:sp>
        <p:sp>
          <p:nvSpPr>
            <p:cNvPr id="20" name="文本框 16"/>
            <p:cNvSpPr txBox="1"/>
            <p:nvPr/>
          </p:nvSpPr>
          <p:spPr>
            <a:xfrm>
              <a:off x="1368152" y="1253361"/>
              <a:ext cx="683569" cy="18211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1" name="文本框 17"/>
            <p:cNvSpPr txBox="1"/>
            <p:nvPr/>
          </p:nvSpPr>
          <p:spPr>
            <a:xfrm>
              <a:off x="1257000" y="2214035"/>
              <a:ext cx="938732" cy="39224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grpSp>
        <p:nvGrpSpPr>
          <p:cNvPr id="22" name="组合 21"/>
          <p:cNvGrpSpPr/>
          <p:nvPr/>
        </p:nvGrpSpPr>
        <p:grpSpPr>
          <a:xfrm>
            <a:off x="3596959" y="1050434"/>
            <a:ext cx="2017094" cy="4222394"/>
            <a:chOff x="1115616" y="1077584"/>
            <a:chExt cx="1224136" cy="2562492"/>
          </a:xfrm>
          <a:effectLst>
            <a:outerShdw blurRad="50800" dist="38100" dir="10800000" algn="r" rotWithShape="0">
              <a:prstClr val="black">
                <a:alpha val="40000"/>
              </a:prstClr>
            </a:outerShdw>
          </a:effectLst>
        </p:grpSpPr>
        <p:sp>
          <p:nvSpPr>
            <p:cNvPr id="23" name="任意多边形 2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622A2"/>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4" name="圆角矩形 23"/>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1257003" y="1851670"/>
              <a:ext cx="938733" cy="360040"/>
            </a:xfrm>
            <a:prstGeom prst="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二</a:t>
              </a:r>
            </a:p>
          </p:txBody>
        </p:sp>
        <p:sp>
          <p:nvSpPr>
            <p:cNvPr id="26" name="文本框 16"/>
            <p:cNvSpPr txBox="1"/>
            <p:nvPr/>
          </p:nvSpPr>
          <p:spPr>
            <a:xfrm>
              <a:off x="1368152" y="1253361"/>
              <a:ext cx="683569" cy="18211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7" name="文本框 17"/>
            <p:cNvSpPr txBox="1"/>
            <p:nvPr/>
          </p:nvSpPr>
          <p:spPr>
            <a:xfrm>
              <a:off x="1257000" y="2214035"/>
              <a:ext cx="938732" cy="39224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grpSp>
        <p:nvGrpSpPr>
          <p:cNvPr id="28" name="组合 27"/>
          <p:cNvGrpSpPr/>
          <p:nvPr/>
        </p:nvGrpSpPr>
        <p:grpSpPr>
          <a:xfrm>
            <a:off x="6102000" y="1054967"/>
            <a:ext cx="2017094" cy="4222394"/>
            <a:chOff x="1115616" y="1077584"/>
            <a:chExt cx="1224136" cy="2562492"/>
          </a:xfrm>
          <a:effectLst>
            <a:outerShdw blurRad="50800" dist="38100" dir="10800000" algn="r" rotWithShape="0">
              <a:prstClr val="black">
                <a:alpha val="40000"/>
              </a:prstClr>
            </a:outerShdw>
          </a:effectLst>
        </p:grpSpPr>
        <p:sp>
          <p:nvSpPr>
            <p:cNvPr id="29" name="任意多边形 2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7030A0"/>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30" name="圆角矩形 29"/>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1257002" y="1851670"/>
              <a:ext cx="938733"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三</a:t>
              </a:r>
            </a:p>
          </p:txBody>
        </p:sp>
        <p:sp>
          <p:nvSpPr>
            <p:cNvPr id="32" name="文本框 16"/>
            <p:cNvSpPr txBox="1"/>
            <p:nvPr/>
          </p:nvSpPr>
          <p:spPr>
            <a:xfrm>
              <a:off x="1368152" y="1253361"/>
              <a:ext cx="683569" cy="18211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33" name="文本框 17"/>
            <p:cNvSpPr txBox="1"/>
            <p:nvPr/>
          </p:nvSpPr>
          <p:spPr>
            <a:xfrm>
              <a:off x="1257000" y="2214035"/>
              <a:ext cx="938732" cy="39224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grpSp>
        <p:nvGrpSpPr>
          <p:cNvPr id="36" name="组合 35"/>
          <p:cNvGrpSpPr/>
          <p:nvPr/>
        </p:nvGrpSpPr>
        <p:grpSpPr>
          <a:xfrm>
            <a:off x="8614539" y="1050434"/>
            <a:ext cx="2017094" cy="4222394"/>
            <a:chOff x="1115616" y="1077584"/>
            <a:chExt cx="1224136" cy="2562492"/>
          </a:xfrm>
          <a:effectLst>
            <a:outerShdw blurRad="50800" dist="38100" dir="10800000" algn="r" rotWithShape="0">
              <a:prstClr val="black">
                <a:alpha val="40000"/>
              </a:prstClr>
            </a:outerShdw>
          </a:effectLst>
        </p:grpSpPr>
        <p:sp>
          <p:nvSpPr>
            <p:cNvPr id="37" name="任意多边形 3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622A2"/>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38" name="圆角矩形 37"/>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1257002" y="1851670"/>
              <a:ext cx="938733" cy="360040"/>
            </a:xfrm>
            <a:prstGeom prst="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四</a:t>
              </a:r>
            </a:p>
          </p:txBody>
        </p:sp>
        <p:sp>
          <p:nvSpPr>
            <p:cNvPr id="40" name="文本框 16"/>
            <p:cNvSpPr txBox="1"/>
            <p:nvPr/>
          </p:nvSpPr>
          <p:spPr>
            <a:xfrm>
              <a:off x="1368152" y="1253361"/>
              <a:ext cx="683569" cy="18211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41" name="文本框 17"/>
            <p:cNvSpPr txBox="1"/>
            <p:nvPr/>
          </p:nvSpPr>
          <p:spPr>
            <a:xfrm>
              <a:off x="1257000" y="2214035"/>
              <a:ext cx="938732" cy="39224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518638"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巧妙应对抢劫可以采取下措施</a:t>
            </a:r>
          </a:p>
        </p:txBody>
      </p:sp>
      <p:sp>
        <p:nvSpPr>
          <p:cNvPr id="6" name="Rectangle 13" descr="FD1DDF730CE4456e89755B07FE1653D0# #Rectangle 13"/>
          <p:cNvSpPr>
            <a:spLocks noChangeArrowheads="1"/>
          </p:cNvSpPr>
          <p:nvPr/>
        </p:nvSpPr>
        <p:spPr bwMode="auto">
          <a:xfrm>
            <a:off x="6365311" y="3322448"/>
            <a:ext cx="1635835" cy="99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80000"/>
              </a:lnSpc>
              <a:buNone/>
            </a:pPr>
            <a:r>
              <a:rPr lang="zh-CN" altLang="en-US" sz="1050" dirty="0">
                <a:latin typeface="微软雅黑" panose="020B0503020204020204" pitchFamily="34" charset="-122"/>
                <a:ea typeface="微软雅黑" panose="020B0503020204020204" pitchFamily="34" charset="-122"/>
              </a:rPr>
              <a:t>可利用有利地形和身边的砖头、木棒等足以自卫的武器与作案人形成僵持局面，使作案人短时间内无法近身，以便引来援助者并对作案人造成心理上的压力。</a:t>
            </a:r>
            <a:r>
              <a:rPr lang="en-US" altLang="zh-CN" sz="1050" dirty="0">
                <a:latin typeface="微软雅黑" panose="020B0503020204020204" pitchFamily="34" charset="-122"/>
                <a:ea typeface="微软雅黑" panose="020B0503020204020204" pitchFamily="34" charset="-122"/>
              </a:rPr>
              <a:t> </a:t>
            </a:r>
          </a:p>
        </p:txBody>
      </p:sp>
      <p:sp>
        <p:nvSpPr>
          <p:cNvPr id="7" name="TextBox 55"/>
          <p:cNvSpPr txBox="1"/>
          <p:nvPr/>
        </p:nvSpPr>
        <p:spPr>
          <a:xfrm>
            <a:off x="6466056" y="1654804"/>
            <a:ext cx="1415726" cy="276975"/>
          </a:xfrm>
          <a:prstGeom prst="rect">
            <a:avLst/>
          </a:prstGeom>
          <a:noFill/>
        </p:spPr>
        <p:txBody>
          <a:bodyPr wrap="none" lIns="91417" tIns="45708" rIns="91417" bIns="45708"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与作案人尽量纠缠</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Rectangle 13" descr="FD1DDF730CE4456e89755B07FE1653D0# #Rectangle 13"/>
          <p:cNvSpPr>
            <a:spLocks noChangeArrowheads="1"/>
          </p:cNvSpPr>
          <p:nvPr/>
        </p:nvSpPr>
        <p:spPr bwMode="auto">
          <a:xfrm>
            <a:off x="8904395" y="2999464"/>
            <a:ext cx="1514366" cy="189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80000"/>
              </a:lnSpc>
              <a:buNone/>
            </a:pPr>
            <a:r>
              <a:rPr lang="zh-CN" altLang="en-US" sz="900" dirty="0">
                <a:latin typeface="微软雅黑" panose="020B0503020204020204" pitchFamily="34" charset="-122"/>
                <a:ea typeface="微软雅黑" panose="020B0503020204020204" pitchFamily="34" charset="-122"/>
              </a:rPr>
              <a:t>已处于作案人的控制之下而无法反抗时，可按作案人的需求交出部分财物，并采用语言反抗，理直气壮地对作案人进行说服教育，晓以利害，从而造成作案人心理上的恐慌。切不可一味地求饶，应当尽力保持镇定，与作案人说笑斗口，采取默认方式表明自己交出全部财物并无反抗的意图，使作案人放松警惕，以便自己看准时机进行反抗或逃脱其控制。</a:t>
            </a:r>
            <a:r>
              <a:rPr lang="en-US" altLang="zh-CN" sz="900" dirty="0">
                <a:latin typeface="微软雅黑" panose="020B0503020204020204" pitchFamily="34" charset="-122"/>
                <a:ea typeface="微软雅黑" panose="020B0503020204020204" pitchFamily="34" charset="-122"/>
              </a:rPr>
              <a:t> </a:t>
            </a:r>
          </a:p>
          <a:p>
            <a:pPr eaLnBrk="1" hangingPunct="1">
              <a:lnSpc>
                <a:spcPct val="80000"/>
              </a:lnSpc>
              <a:buNone/>
            </a:pPr>
            <a:endParaRPr lang="en-US" altLang="zh-CN" sz="900" dirty="0">
              <a:latin typeface="微软雅黑" panose="020B0503020204020204" pitchFamily="34" charset="-122"/>
              <a:ea typeface="微软雅黑" panose="020B0503020204020204" pitchFamily="34" charset="-122"/>
            </a:endParaRPr>
          </a:p>
        </p:txBody>
      </p:sp>
      <p:sp>
        <p:nvSpPr>
          <p:cNvPr id="9" name="TextBox 58"/>
          <p:cNvSpPr txBox="1"/>
          <p:nvPr/>
        </p:nvSpPr>
        <p:spPr>
          <a:xfrm>
            <a:off x="9030660" y="1679257"/>
            <a:ext cx="1261837" cy="276975"/>
          </a:xfrm>
          <a:prstGeom prst="rect">
            <a:avLst/>
          </a:prstGeom>
          <a:noFill/>
        </p:spPr>
        <p:txBody>
          <a:bodyPr wrap="none" lIns="91417" tIns="45708" rIns="91417" bIns="45708"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巧妙麻痹作案人</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1458756" y="3450248"/>
            <a:ext cx="1452718"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80000"/>
              </a:lnSpc>
              <a:buNone/>
            </a:pPr>
            <a:r>
              <a:rPr lang="zh-CN" altLang="en-US" sz="1050" dirty="0">
                <a:latin typeface="微软雅黑" panose="020B0503020204020204" pitchFamily="34" charset="-122"/>
                <a:ea typeface="微软雅黑" panose="020B0503020204020204" pitchFamily="34" charset="-122"/>
              </a:rPr>
              <a:t>只要具备反抗的能力或时机有利，就应发动进攻，以制服或使作案人丧失继续作案的心理和能力。</a:t>
            </a:r>
            <a:r>
              <a:rPr lang="en-US" altLang="zh-CN" sz="1050" dirty="0">
                <a:latin typeface="微软雅黑" panose="020B0503020204020204" pitchFamily="34" charset="-122"/>
                <a:ea typeface="微软雅黑" panose="020B0503020204020204" pitchFamily="34" charset="-122"/>
              </a:rPr>
              <a:t> </a:t>
            </a:r>
          </a:p>
        </p:txBody>
      </p:sp>
      <p:sp>
        <p:nvSpPr>
          <p:cNvPr id="11" name="TextBox 60"/>
          <p:cNvSpPr txBox="1"/>
          <p:nvPr/>
        </p:nvSpPr>
        <p:spPr>
          <a:xfrm>
            <a:off x="1433576" y="1681977"/>
            <a:ext cx="1415726" cy="276975"/>
          </a:xfrm>
          <a:prstGeom prst="rect">
            <a:avLst/>
          </a:prstGeom>
          <a:noFill/>
        </p:spPr>
        <p:txBody>
          <a:bodyPr wrap="none" lIns="91417" tIns="45708" rIns="91417" bIns="45708"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r"/>
            <a:r>
              <a:rPr lang="zh-CN" altLang="en-US" sz="1200" b="1" dirty="0">
                <a:latin typeface="微软雅黑" panose="020B0503020204020204" pitchFamily="34" charset="-122"/>
                <a:ea typeface="微软雅黑" panose="020B0503020204020204" pitchFamily="34" charset="-122"/>
              </a:rPr>
              <a:t>案发时要尽力反抗</a:t>
            </a:r>
            <a:endParaRPr lang="zh-CN" altLang="en-US" sz="1200" dirty="0">
              <a:latin typeface="微软雅黑" panose="020B0503020204020204" pitchFamily="34" charset="-122"/>
              <a:ea typeface="微软雅黑" panose="020B0503020204020204" pitchFamily="34" charset="-122"/>
            </a:endParaRPr>
          </a:p>
        </p:txBody>
      </p:sp>
      <p:sp>
        <p:nvSpPr>
          <p:cNvPr id="12" name="Rectangle 13" descr="FD1DDF730CE4456e89755B07FE1653D0# #Rectangle 13"/>
          <p:cNvSpPr>
            <a:spLocks noChangeArrowheads="1"/>
          </p:cNvSpPr>
          <p:nvPr/>
        </p:nvSpPr>
        <p:spPr bwMode="auto">
          <a:xfrm>
            <a:off x="4055415" y="3542993"/>
            <a:ext cx="1329510" cy="48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80000"/>
              </a:lnSpc>
              <a:buNone/>
            </a:pPr>
            <a:r>
              <a:rPr lang="zh-CN" altLang="en-US" sz="1050" dirty="0">
                <a:latin typeface="微软雅黑" panose="020B0503020204020204" pitchFamily="34" charset="-122"/>
                <a:ea typeface="微软雅黑" panose="020B0503020204020204" pitchFamily="34" charset="-122"/>
              </a:rPr>
              <a:t>可以看准时机向有人、有灯光的地方或宿舍区奔跑。</a:t>
            </a:r>
            <a:r>
              <a:rPr lang="en-US" altLang="zh-CN" sz="1050" dirty="0">
                <a:latin typeface="微软雅黑" panose="020B0503020204020204" pitchFamily="34" charset="-122"/>
                <a:ea typeface="微软雅黑" panose="020B0503020204020204" pitchFamily="34" charset="-122"/>
              </a:rPr>
              <a:t> </a:t>
            </a:r>
          </a:p>
        </p:txBody>
      </p:sp>
      <p:sp>
        <p:nvSpPr>
          <p:cNvPr id="13" name="TextBox 62"/>
          <p:cNvSpPr txBox="1"/>
          <p:nvPr/>
        </p:nvSpPr>
        <p:spPr>
          <a:xfrm>
            <a:off x="3972415" y="1634910"/>
            <a:ext cx="1261837" cy="461641"/>
          </a:xfrm>
          <a:prstGeom prst="rect">
            <a:avLst/>
          </a:prstGeom>
          <a:noFill/>
        </p:spPr>
        <p:txBody>
          <a:bodyPr wrap="none" lIns="91417" tIns="45708" rIns="91417" bIns="45708"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r>
              <a:rPr lang="zh-CN" altLang="en-US" sz="1200" b="1" dirty="0">
                <a:latin typeface="微软雅黑" panose="020B0503020204020204" pitchFamily="34" charset="-122"/>
                <a:ea typeface="微软雅黑" panose="020B0503020204020204" pitchFamily="34" charset="-122"/>
              </a:rPr>
              <a:t>实在无法与作案</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人抗衡时</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31692" y="1050434"/>
            <a:ext cx="2017094" cy="4222394"/>
            <a:chOff x="1115616" y="1077584"/>
            <a:chExt cx="1224136" cy="2562492"/>
          </a:xfrm>
          <a:effectLst>
            <a:outerShdw blurRad="50800" dist="38100" dir="10800000" algn="r" rotWithShape="0">
              <a:prstClr val="black">
                <a:alpha val="40000"/>
              </a:prstClr>
            </a:outerShdw>
          </a:effectLst>
        </p:grpSpPr>
        <p:sp>
          <p:nvSpPr>
            <p:cNvPr id="15" name="任意多边形 1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7030A0"/>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8" name="圆角矩形 17"/>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1257002" y="1851670"/>
              <a:ext cx="938733"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五</a:t>
              </a:r>
            </a:p>
          </p:txBody>
        </p:sp>
        <p:sp>
          <p:nvSpPr>
            <p:cNvPr id="20" name="文本框 16"/>
            <p:cNvSpPr txBox="1"/>
            <p:nvPr/>
          </p:nvSpPr>
          <p:spPr>
            <a:xfrm>
              <a:off x="1368152" y="1253361"/>
              <a:ext cx="683569" cy="18211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1" name="文本框 17"/>
            <p:cNvSpPr txBox="1"/>
            <p:nvPr/>
          </p:nvSpPr>
          <p:spPr>
            <a:xfrm>
              <a:off x="1257000" y="2214035"/>
              <a:ext cx="938732" cy="39224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grpSp>
        <p:nvGrpSpPr>
          <p:cNvPr id="22" name="组合 21"/>
          <p:cNvGrpSpPr/>
          <p:nvPr/>
        </p:nvGrpSpPr>
        <p:grpSpPr>
          <a:xfrm>
            <a:off x="3596959" y="1050434"/>
            <a:ext cx="2017094" cy="4222394"/>
            <a:chOff x="1115616" y="1077584"/>
            <a:chExt cx="1224136" cy="2562492"/>
          </a:xfrm>
          <a:effectLst>
            <a:outerShdw blurRad="50800" dist="38100" dir="10800000" algn="r" rotWithShape="0">
              <a:prstClr val="black">
                <a:alpha val="40000"/>
              </a:prstClr>
            </a:outerShdw>
          </a:effectLst>
        </p:grpSpPr>
        <p:sp>
          <p:nvSpPr>
            <p:cNvPr id="23" name="任意多边形 2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622A2"/>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4" name="圆角矩形 23"/>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1257003" y="1851670"/>
              <a:ext cx="938733" cy="360040"/>
            </a:xfrm>
            <a:prstGeom prst="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六</a:t>
              </a:r>
            </a:p>
          </p:txBody>
        </p:sp>
        <p:sp>
          <p:nvSpPr>
            <p:cNvPr id="26" name="文本框 16"/>
            <p:cNvSpPr txBox="1"/>
            <p:nvPr/>
          </p:nvSpPr>
          <p:spPr>
            <a:xfrm>
              <a:off x="1368152" y="1253361"/>
              <a:ext cx="683569" cy="18211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7" name="文本框 17"/>
            <p:cNvSpPr txBox="1"/>
            <p:nvPr/>
          </p:nvSpPr>
          <p:spPr>
            <a:xfrm>
              <a:off x="1257000" y="2214035"/>
              <a:ext cx="938732" cy="39224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grpSp>
        <p:nvGrpSpPr>
          <p:cNvPr id="28" name="组合 27"/>
          <p:cNvGrpSpPr/>
          <p:nvPr/>
        </p:nvGrpSpPr>
        <p:grpSpPr>
          <a:xfrm>
            <a:off x="6102000" y="1054967"/>
            <a:ext cx="2017094" cy="4222394"/>
            <a:chOff x="1115616" y="1077584"/>
            <a:chExt cx="1224136" cy="2562492"/>
          </a:xfrm>
          <a:effectLst>
            <a:outerShdw blurRad="50800" dist="38100" dir="10800000" algn="r" rotWithShape="0">
              <a:prstClr val="black">
                <a:alpha val="40000"/>
              </a:prstClr>
            </a:outerShdw>
          </a:effectLst>
        </p:grpSpPr>
        <p:sp>
          <p:nvSpPr>
            <p:cNvPr id="29" name="任意多边形 2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7030A0"/>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30" name="圆角矩形 29"/>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1257002" y="1851670"/>
              <a:ext cx="938733"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七</a:t>
              </a:r>
            </a:p>
          </p:txBody>
        </p:sp>
        <p:sp>
          <p:nvSpPr>
            <p:cNvPr id="32" name="文本框 16"/>
            <p:cNvSpPr txBox="1"/>
            <p:nvPr/>
          </p:nvSpPr>
          <p:spPr>
            <a:xfrm>
              <a:off x="1368152" y="1253361"/>
              <a:ext cx="683569" cy="18211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33" name="文本框 17"/>
            <p:cNvSpPr txBox="1"/>
            <p:nvPr/>
          </p:nvSpPr>
          <p:spPr>
            <a:xfrm>
              <a:off x="1257000" y="2214035"/>
              <a:ext cx="938732" cy="39224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grpSp>
        <p:nvGrpSpPr>
          <p:cNvPr id="36" name="组合 35"/>
          <p:cNvGrpSpPr/>
          <p:nvPr/>
        </p:nvGrpSpPr>
        <p:grpSpPr>
          <a:xfrm>
            <a:off x="8614539" y="1050434"/>
            <a:ext cx="2017094" cy="4222394"/>
            <a:chOff x="1115616" y="1077584"/>
            <a:chExt cx="1224136" cy="2562492"/>
          </a:xfrm>
          <a:effectLst>
            <a:outerShdw blurRad="50800" dist="38100" dir="10800000" algn="r" rotWithShape="0">
              <a:prstClr val="black">
                <a:alpha val="40000"/>
              </a:prstClr>
            </a:outerShdw>
          </a:effectLst>
        </p:grpSpPr>
        <p:sp>
          <p:nvSpPr>
            <p:cNvPr id="37" name="任意多边形 3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622A2"/>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38" name="圆角矩形 37"/>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1257002" y="1851670"/>
              <a:ext cx="938733" cy="360040"/>
            </a:xfrm>
            <a:prstGeom prst="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八</a:t>
              </a:r>
            </a:p>
          </p:txBody>
        </p:sp>
        <p:sp>
          <p:nvSpPr>
            <p:cNvPr id="40" name="文本框 16"/>
            <p:cNvSpPr txBox="1"/>
            <p:nvPr/>
          </p:nvSpPr>
          <p:spPr>
            <a:xfrm>
              <a:off x="1368152" y="1253361"/>
              <a:ext cx="683569" cy="18211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41" name="文本框 17"/>
            <p:cNvSpPr txBox="1"/>
            <p:nvPr/>
          </p:nvSpPr>
          <p:spPr>
            <a:xfrm>
              <a:off x="1257000" y="2214035"/>
              <a:ext cx="938732" cy="39224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518638"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巧妙应对抢劫可以采取下措施</a:t>
            </a:r>
          </a:p>
        </p:txBody>
      </p:sp>
      <p:sp>
        <p:nvSpPr>
          <p:cNvPr id="6" name="Rectangle 13" descr="FD1DDF730CE4456e89755B07FE1653D0# #Rectangle 13"/>
          <p:cNvSpPr>
            <a:spLocks noChangeArrowheads="1"/>
          </p:cNvSpPr>
          <p:nvPr/>
        </p:nvSpPr>
        <p:spPr bwMode="auto">
          <a:xfrm>
            <a:off x="6372333" y="3113802"/>
            <a:ext cx="1509449" cy="14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80000"/>
              </a:lnSpc>
              <a:buNone/>
            </a:pPr>
            <a:r>
              <a:rPr lang="zh-CN" altLang="en-US" sz="1000" dirty="0">
                <a:latin typeface="微软雅黑" panose="020B0503020204020204" pitchFamily="34" charset="-122"/>
                <a:ea typeface="微软雅黑" panose="020B0503020204020204" pitchFamily="34" charset="-122"/>
              </a:rPr>
              <a:t>作案人得逞以后，很有可能继续寻找下一个抢劫目标甚至还竟敢在作案现场附近的商店和餐厅进行挥霍。所有高校一般都有较为严密的防范措施，能及时报案和准确描述作案人特征，有利于有关部门及时组织力量布控，抓获作案人。</a:t>
            </a:r>
            <a:r>
              <a:rPr lang="en-US" altLang="zh-CN" sz="1000" dirty="0">
                <a:latin typeface="微软雅黑" panose="020B0503020204020204" pitchFamily="34" charset="-122"/>
                <a:ea typeface="微软雅黑" panose="020B0503020204020204" pitchFamily="34" charset="-122"/>
              </a:rPr>
              <a:t> </a:t>
            </a:r>
          </a:p>
        </p:txBody>
      </p:sp>
      <p:sp>
        <p:nvSpPr>
          <p:cNvPr id="7" name="TextBox 55"/>
          <p:cNvSpPr txBox="1"/>
          <p:nvPr/>
        </p:nvSpPr>
        <p:spPr>
          <a:xfrm>
            <a:off x="6783141" y="1655347"/>
            <a:ext cx="800173" cy="276975"/>
          </a:xfrm>
          <a:prstGeom prst="rect">
            <a:avLst/>
          </a:prstGeom>
          <a:noFill/>
        </p:spPr>
        <p:txBody>
          <a:bodyPr wrap="none" lIns="91417" tIns="45708" rIns="91417" bIns="45708"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r"/>
            <a:r>
              <a:rPr lang="zh-CN" altLang="en-US" sz="1200" b="1" dirty="0">
                <a:latin typeface="微软雅黑" panose="020B0503020204020204" pitchFamily="34" charset="-122"/>
                <a:ea typeface="微软雅黑" panose="020B0503020204020204" pitchFamily="34" charset="-122"/>
              </a:rPr>
              <a:t>及时报案</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Rectangle 13" descr="FD1DDF730CE4456e89755B07FE1653D0# #Rectangle 13"/>
          <p:cNvSpPr>
            <a:spLocks noChangeArrowheads="1"/>
          </p:cNvSpPr>
          <p:nvPr/>
        </p:nvSpPr>
        <p:spPr bwMode="auto">
          <a:xfrm>
            <a:off x="8930506" y="3294662"/>
            <a:ext cx="1514366" cy="9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None/>
            </a:pPr>
            <a:r>
              <a:rPr lang="zh-CN" altLang="en-US" sz="900" dirty="0">
                <a:latin typeface="微软雅黑" panose="020B0503020204020204" pitchFamily="34" charset="-122"/>
                <a:ea typeface="微软雅黑" panose="020B0503020204020204" pitchFamily="34" charset="-122"/>
              </a:rPr>
              <a:t>遇到抢劫时只要有可能就要大声呼救，或故意高声与作案人说话，引起周围行人的注意</a:t>
            </a:r>
            <a:r>
              <a:rPr lang="en-US" altLang="zh-CN" sz="900" dirty="0">
                <a:latin typeface="微软雅黑" panose="020B0503020204020204" pitchFamily="34" charset="-122"/>
                <a:ea typeface="微软雅黑" panose="020B0503020204020204" pitchFamily="34" charset="-122"/>
              </a:rPr>
              <a:t> </a:t>
            </a:r>
          </a:p>
        </p:txBody>
      </p:sp>
      <p:sp>
        <p:nvSpPr>
          <p:cNvPr id="9" name="TextBox 58"/>
          <p:cNvSpPr txBox="1"/>
          <p:nvPr/>
        </p:nvSpPr>
        <p:spPr>
          <a:xfrm>
            <a:off x="8953715" y="1663416"/>
            <a:ext cx="1415726" cy="276975"/>
          </a:xfrm>
          <a:prstGeom prst="rect">
            <a:avLst/>
          </a:prstGeom>
          <a:noFill/>
        </p:spPr>
        <p:txBody>
          <a:bodyPr wrap="none" lIns="91417" tIns="45708" rIns="91417" bIns="45708"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无论在什么情况下</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1458756" y="3294662"/>
            <a:ext cx="1452718" cy="107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80000"/>
              </a:lnSpc>
              <a:buNone/>
            </a:pPr>
            <a:r>
              <a:rPr lang="zh-CN" altLang="en-US" sz="1000" dirty="0">
                <a:latin typeface="微软雅黑" panose="020B0503020204020204" pitchFamily="34" charset="-122"/>
                <a:ea typeface="微软雅黑" panose="020B0503020204020204" pitchFamily="34" charset="-122"/>
              </a:rPr>
              <a:t>是指趁其不注意时在作案人身上留下记号，如在其衣服上擦点泥土、血迹，在其口袋中装点有标记的小物件，在作案人得逞后悄悄尾随其后注意逃跑去向等。</a:t>
            </a:r>
            <a:r>
              <a:rPr lang="en-US" altLang="zh-CN" sz="1000" dirty="0">
                <a:latin typeface="微软雅黑" panose="020B0503020204020204" pitchFamily="34" charset="-122"/>
                <a:ea typeface="微软雅黑" panose="020B0503020204020204" pitchFamily="34" charset="-122"/>
              </a:rPr>
              <a:t> </a:t>
            </a:r>
          </a:p>
        </p:txBody>
      </p:sp>
      <p:sp>
        <p:nvSpPr>
          <p:cNvPr id="11" name="TextBox 60"/>
          <p:cNvSpPr txBox="1"/>
          <p:nvPr/>
        </p:nvSpPr>
        <p:spPr>
          <a:xfrm>
            <a:off x="1489434" y="1663416"/>
            <a:ext cx="1261837" cy="276975"/>
          </a:xfrm>
          <a:prstGeom prst="rect">
            <a:avLst/>
          </a:prstGeom>
          <a:noFill/>
        </p:spPr>
        <p:txBody>
          <a:bodyPr wrap="none" lIns="91417" tIns="45708" rIns="91417" bIns="45708"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r"/>
            <a:r>
              <a:rPr lang="zh-CN" altLang="en-US" sz="1200" b="1" dirty="0">
                <a:latin typeface="微软雅黑" panose="020B0503020204020204" pitchFamily="34" charset="-122"/>
                <a:ea typeface="微软雅黑" panose="020B0503020204020204" pitchFamily="34" charset="-122"/>
              </a:rPr>
              <a:t>采用间接反抗法</a:t>
            </a:r>
            <a:endParaRPr lang="zh-CN" altLang="en-US" sz="1200" dirty="0">
              <a:latin typeface="微软雅黑" panose="020B0503020204020204" pitchFamily="34" charset="-122"/>
              <a:ea typeface="微软雅黑" panose="020B0503020204020204" pitchFamily="34" charset="-122"/>
            </a:endParaRPr>
          </a:p>
        </p:txBody>
      </p:sp>
      <p:sp>
        <p:nvSpPr>
          <p:cNvPr id="12" name="Rectangle 13" descr="FD1DDF730CE4456e89755B07FE1653D0# #Rectangle 13"/>
          <p:cNvSpPr>
            <a:spLocks noChangeArrowheads="1"/>
          </p:cNvSpPr>
          <p:nvPr/>
        </p:nvSpPr>
        <p:spPr bwMode="auto">
          <a:xfrm>
            <a:off x="4001031" y="3294662"/>
            <a:ext cx="1329510" cy="90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80000"/>
              </a:lnSpc>
              <a:buNone/>
            </a:pPr>
            <a:r>
              <a:rPr lang="zh-CN" altLang="en-US" sz="1050" dirty="0">
                <a:latin typeface="微软雅黑" panose="020B0503020204020204" pitchFamily="34" charset="-122"/>
                <a:ea typeface="微软雅黑" panose="020B0503020204020204" pitchFamily="34" charset="-122"/>
              </a:rPr>
              <a:t>尽量准确记下其特征，如身高、年龄、体态、发型、衣着、胡须、语言、行为等特征。</a:t>
            </a:r>
            <a:r>
              <a:rPr lang="en-US" altLang="zh-CN" sz="1050" dirty="0">
                <a:latin typeface="微软雅黑" panose="020B0503020204020204" pitchFamily="34" charset="-122"/>
                <a:ea typeface="微软雅黑" panose="020B0503020204020204" pitchFamily="34" charset="-122"/>
              </a:rPr>
              <a:t> </a:t>
            </a:r>
          </a:p>
          <a:p>
            <a:pPr eaLnBrk="1" hangingPunct="1">
              <a:lnSpc>
                <a:spcPct val="80000"/>
              </a:lnSpc>
              <a:buNone/>
            </a:pPr>
            <a:r>
              <a:rPr lang="zh-CN" altLang="en-US" sz="1050" dirty="0">
                <a:latin typeface="微软雅黑" panose="020B0503020204020204" pitchFamily="34" charset="-122"/>
                <a:ea typeface="微软雅黑" panose="020B0503020204020204" pitchFamily="34" charset="-122"/>
              </a:rPr>
              <a:t>或宿舍区奔跑。</a:t>
            </a:r>
            <a:r>
              <a:rPr lang="en-US" altLang="zh-CN" sz="1050" dirty="0">
                <a:latin typeface="微软雅黑" panose="020B0503020204020204" pitchFamily="34" charset="-122"/>
                <a:ea typeface="微软雅黑" panose="020B0503020204020204" pitchFamily="34" charset="-122"/>
              </a:rPr>
              <a:t> </a:t>
            </a:r>
          </a:p>
        </p:txBody>
      </p:sp>
      <p:sp>
        <p:nvSpPr>
          <p:cNvPr id="13" name="TextBox 62"/>
          <p:cNvSpPr txBox="1"/>
          <p:nvPr/>
        </p:nvSpPr>
        <p:spPr>
          <a:xfrm>
            <a:off x="3972415" y="1634910"/>
            <a:ext cx="1261837" cy="276975"/>
          </a:xfrm>
          <a:prstGeom prst="rect">
            <a:avLst/>
          </a:prstGeom>
          <a:noFill/>
        </p:spPr>
        <p:txBody>
          <a:bodyPr wrap="none" lIns="91417" tIns="45708" rIns="91417" bIns="45708"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注意观察作案人</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6"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7" name="文本框 36"/>
          <p:cNvSpPr txBox="1"/>
          <p:nvPr/>
        </p:nvSpPr>
        <p:spPr>
          <a:xfrm>
            <a:off x="6079742" y="2435715"/>
            <a:ext cx="2646878" cy="830997"/>
          </a:xfrm>
          <a:prstGeom prst="rect">
            <a:avLst/>
          </a:prstGeom>
          <a:noFill/>
        </p:spPr>
        <p:txBody>
          <a:bodyPr wrap="none" rtlCol="0">
            <a:spAutoFit/>
          </a:bodyPr>
          <a:lstStyle/>
          <a:p>
            <a:pPr marL="0" lvl="0" indent="0" algn="l" eaLnBrk="1" hangingPunct="1">
              <a:spcBef>
                <a:spcPct val="0"/>
              </a:spcBef>
              <a:buNone/>
            </a:pPr>
            <a:r>
              <a:rPr lang="zh-CN" altLang="en-US" sz="48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防诈骗篇</a:t>
            </a:r>
          </a:p>
        </p:txBody>
      </p:sp>
      <p:sp>
        <p:nvSpPr>
          <p:cNvPr id="29" name="MH_Number_1">
            <a:hlinkClick r:id="rId18" action="ppaction://hlinksldjump"/>
          </p:cNvPr>
          <p:cNvSpPr/>
          <p:nvPr/>
        </p:nvSpPr>
        <p:spPr bwMode="auto">
          <a:xfrm>
            <a:off x="3601845" y="2435715"/>
            <a:ext cx="1590079" cy="848145"/>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 y="0"/>
            <a:ext cx="4089862" cy="3474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repeatCount="4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0" fill="hold"/>
                                        <p:tgtEl>
                                          <p:spTgt spid="10"/>
                                        </p:tgtEl>
                                        <p:attrNameLst>
                                          <p:attrName>ppt_x</p:attrName>
                                        </p:attrNameLst>
                                      </p:cBhvr>
                                      <p:tavLst>
                                        <p:tav tm="0">
                                          <p:val>
                                            <p:strVal val="0-#ppt_w/2"/>
                                          </p:val>
                                        </p:tav>
                                        <p:tav tm="100000">
                                          <p:val>
                                            <p:strVal val="#ppt_x"/>
                                          </p:val>
                                        </p:tav>
                                      </p:tavLst>
                                    </p:anim>
                                    <p:anim calcmode="lin" valueType="num">
                                      <p:cBhvr additive="base">
                                        <p:cTn id="25" dur="5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repeatCount="400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0" fill="hold"/>
                                        <p:tgtEl>
                                          <p:spTgt spid="11"/>
                                        </p:tgtEl>
                                        <p:attrNameLst>
                                          <p:attrName>ppt_x</p:attrName>
                                        </p:attrNameLst>
                                      </p:cBhvr>
                                      <p:tavLst>
                                        <p:tav tm="0">
                                          <p:val>
                                            <p:strVal val="0-#ppt_w/2"/>
                                          </p:val>
                                        </p:tav>
                                        <p:tav tm="100000">
                                          <p:val>
                                            <p:strVal val="#ppt_x"/>
                                          </p:val>
                                        </p:tav>
                                      </p:tavLst>
                                    </p:anim>
                                    <p:anim calcmode="lin" valueType="num">
                                      <p:cBhvr additive="base">
                                        <p:cTn id="29" dur="5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4000"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0-#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repeatCount="4000"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0" fill="hold"/>
                                        <p:tgtEl>
                                          <p:spTgt spid="13"/>
                                        </p:tgtEl>
                                        <p:attrNameLst>
                                          <p:attrName>ppt_x</p:attrName>
                                        </p:attrNameLst>
                                      </p:cBhvr>
                                      <p:tavLst>
                                        <p:tav tm="0">
                                          <p:val>
                                            <p:strVal val="0-#ppt_w/2"/>
                                          </p:val>
                                        </p:tav>
                                        <p:tav tm="100000">
                                          <p:val>
                                            <p:strVal val="#ppt_x"/>
                                          </p:val>
                                        </p:tav>
                                      </p:tavLst>
                                    </p:anim>
                                    <p:anim calcmode="lin" valueType="num">
                                      <p:cBhvr additive="base">
                                        <p:cTn id="37" dur="5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repeatCount="4000" fill="hold" grpId="0" nodeType="withEffect">
                                  <p:stCondLst>
                                    <p:cond delay="6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0-#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repeatCount="4000" fill="hold" grpId="0" nodeType="withEffect">
                                  <p:stCondLst>
                                    <p:cond delay="21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0-#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repeatCount="4000" fill="hold" grpId="0" nodeType="withEffect">
                                  <p:stCondLst>
                                    <p:cond delay="1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0" fill="hold"/>
                                        <p:tgtEl>
                                          <p:spTgt spid="16"/>
                                        </p:tgtEl>
                                        <p:attrNameLst>
                                          <p:attrName>ppt_x</p:attrName>
                                        </p:attrNameLst>
                                      </p:cBhvr>
                                      <p:tavLst>
                                        <p:tav tm="0">
                                          <p:val>
                                            <p:strVal val="1+#ppt_w/2"/>
                                          </p:val>
                                        </p:tav>
                                        <p:tav tm="100000">
                                          <p:val>
                                            <p:strVal val="#ppt_x"/>
                                          </p:val>
                                        </p:tav>
                                      </p:tavLst>
                                    </p:anim>
                                    <p:anim calcmode="lin" valueType="num">
                                      <p:cBhvr additive="base">
                                        <p:cTn id="49" dur="5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repeatCount="4000" fill="hold" grpId="0" nodeType="withEffect">
                                  <p:stCondLst>
                                    <p:cond delay="6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0" fill="hold"/>
                                        <p:tgtEl>
                                          <p:spTgt spid="17"/>
                                        </p:tgtEl>
                                        <p:attrNameLst>
                                          <p:attrName>ppt_x</p:attrName>
                                        </p:attrNameLst>
                                      </p:cBhvr>
                                      <p:tavLst>
                                        <p:tav tm="0">
                                          <p:val>
                                            <p:strVal val="1+#ppt_w/2"/>
                                          </p:val>
                                        </p:tav>
                                        <p:tav tm="100000">
                                          <p:val>
                                            <p:strVal val="#ppt_x"/>
                                          </p:val>
                                        </p:tav>
                                      </p:tavLst>
                                    </p:anim>
                                    <p:anim calcmode="lin" valueType="num">
                                      <p:cBhvr additive="base">
                                        <p:cTn id="53" dur="5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2" repeatCount="4000" fill="hold" grpId="0" nodeType="withEffect">
                                  <p:stCondLst>
                                    <p:cond delay="14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0" fill="hold"/>
                                        <p:tgtEl>
                                          <p:spTgt spid="15"/>
                                        </p:tgtEl>
                                        <p:attrNameLst>
                                          <p:attrName>ppt_x</p:attrName>
                                        </p:attrNameLst>
                                      </p:cBhvr>
                                      <p:tavLst>
                                        <p:tav tm="0">
                                          <p:val>
                                            <p:strVal val="1+#ppt_w/2"/>
                                          </p:val>
                                        </p:tav>
                                        <p:tav tm="100000">
                                          <p:val>
                                            <p:strVal val="#ppt_x"/>
                                          </p:val>
                                        </p:tav>
                                      </p:tavLst>
                                    </p:anim>
                                    <p:anim calcmode="lin" valueType="num">
                                      <p:cBhvr additive="base">
                                        <p:cTn id="57" dur="50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repeatCount="4000"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0" fill="hold"/>
                                        <p:tgtEl>
                                          <p:spTgt spid="19"/>
                                        </p:tgtEl>
                                        <p:attrNameLst>
                                          <p:attrName>ppt_x</p:attrName>
                                        </p:attrNameLst>
                                      </p:cBhvr>
                                      <p:tavLst>
                                        <p:tav tm="0">
                                          <p:val>
                                            <p:strVal val="1+#ppt_w/2"/>
                                          </p:val>
                                        </p:tav>
                                        <p:tav tm="100000">
                                          <p:val>
                                            <p:strVal val="#ppt_x"/>
                                          </p:val>
                                        </p:tav>
                                      </p:tavLst>
                                    </p:anim>
                                    <p:anim calcmode="lin" valueType="num">
                                      <p:cBhvr additive="base">
                                        <p:cTn id="61" dur="5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repeatCount="4000" fill="hold" grpId="0" nodeType="withEffect">
                                  <p:stCondLst>
                                    <p:cond delay="6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0" fill="hold"/>
                                        <p:tgtEl>
                                          <p:spTgt spid="20"/>
                                        </p:tgtEl>
                                        <p:attrNameLst>
                                          <p:attrName>ppt_x</p:attrName>
                                        </p:attrNameLst>
                                      </p:cBhvr>
                                      <p:tavLst>
                                        <p:tav tm="0">
                                          <p:val>
                                            <p:strVal val="1+#ppt_w/2"/>
                                          </p:val>
                                        </p:tav>
                                        <p:tav tm="100000">
                                          <p:val>
                                            <p:strVal val="#ppt_x"/>
                                          </p:val>
                                        </p:tav>
                                      </p:tavLst>
                                    </p:anim>
                                    <p:anim calcmode="lin" valueType="num">
                                      <p:cBhvr additive="base">
                                        <p:cTn id="65" dur="50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repeatCount="4000" fill="hold" grpId="0" nodeType="withEffect">
                                  <p:stCondLst>
                                    <p:cond delay="14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0" fill="hold"/>
                                        <p:tgtEl>
                                          <p:spTgt spid="18"/>
                                        </p:tgtEl>
                                        <p:attrNameLst>
                                          <p:attrName>ppt_x</p:attrName>
                                        </p:attrNameLst>
                                      </p:cBhvr>
                                      <p:tavLst>
                                        <p:tav tm="0">
                                          <p:val>
                                            <p:strVal val="1+#ppt_w/2"/>
                                          </p:val>
                                        </p:tav>
                                        <p:tav tm="100000">
                                          <p:val>
                                            <p:strVal val="#ppt_x"/>
                                          </p:val>
                                        </p:tav>
                                      </p:tavLst>
                                    </p:anim>
                                    <p:anim calcmode="lin" valueType="num">
                                      <p:cBhvr additive="base">
                                        <p:cTn id="69"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902811"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防诈骗篇</a:t>
            </a:r>
          </a:p>
        </p:txBody>
      </p:sp>
      <p:sp>
        <p:nvSpPr>
          <p:cNvPr id="42" name="文本占位符 41986"/>
          <p:cNvSpPr>
            <a:spLocks noGrp="1"/>
          </p:cNvSpPr>
          <p:nvPr/>
        </p:nvSpPr>
        <p:spPr>
          <a:xfrm>
            <a:off x="1134835" y="1597065"/>
            <a:ext cx="5562298" cy="4525963"/>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eaLnBrk="1" hangingPunct="1">
              <a:lnSpc>
                <a:spcPct val="300000"/>
              </a:lnSpc>
              <a:buNone/>
            </a:pPr>
            <a:r>
              <a:rPr lang="zh-CN" altLang="en-US" sz="1400" dirty="0">
                <a:latin typeface="微软雅黑" panose="020B0503020204020204" pitchFamily="34" charset="-122"/>
                <a:ea typeface="微软雅黑" panose="020B0503020204020204" pitchFamily="34" charset="-122"/>
              </a:rPr>
              <a:t>       诈骗，是指以非法占有为目的、用虚构事实或隐瞒真相的方法骗取款额较大的公私财物的行为。由于它一般不使用暴力，而是在一派平静甚至“愉快”的气氛下进行的，当事人往往容易上当。提防和惩治诈骗分子，需要大学生自身的谨慎防范和努力，认清诈骗分子的惯用伎俩，以防止上当受骗。</a:t>
            </a:r>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190" y="1615566"/>
            <a:ext cx="3108374" cy="3508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1800493"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诈骗做案的主要手段</a:t>
            </a:r>
          </a:p>
        </p:txBody>
      </p:sp>
      <p:grpSp>
        <p:nvGrpSpPr>
          <p:cNvPr id="3" name="组合 2"/>
          <p:cNvGrpSpPr/>
          <p:nvPr/>
        </p:nvGrpSpPr>
        <p:grpSpPr>
          <a:xfrm>
            <a:off x="3093533" y="1703714"/>
            <a:ext cx="7412415" cy="3079242"/>
            <a:chOff x="2978245" y="2252843"/>
            <a:chExt cx="5662536" cy="2352312"/>
          </a:xfrm>
        </p:grpSpPr>
        <p:sp>
          <p:nvSpPr>
            <p:cNvPr id="6" name="Freeform 11"/>
            <p:cNvSpPr>
              <a:spLocks noEditPoints="1"/>
            </p:cNvSpPr>
            <p:nvPr/>
          </p:nvSpPr>
          <p:spPr bwMode="auto">
            <a:xfrm rot="16200000">
              <a:off x="2814133" y="3017209"/>
              <a:ext cx="1142646" cy="81442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C622A2"/>
            </a:solidFill>
            <a:ln>
              <a:no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13"/>
            <p:cNvSpPr>
              <a:spLocks noEditPoints="1"/>
            </p:cNvSpPr>
            <p:nvPr/>
          </p:nvSpPr>
          <p:spPr bwMode="auto">
            <a:xfrm rot="16200000">
              <a:off x="4817797" y="3026822"/>
              <a:ext cx="1142646" cy="81351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C622A2"/>
            </a:solidFill>
            <a:ln>
              <a:no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3"/>
            <p:cNvSpPr>
              <a:spLocks noEditPoints="1"/>
            </p:cNvSpPr>
            <p:nvPr/>
          </p:nvSpPr>
          <p:spPr bwMode="auto">
            <a:xfrm rot="16200000">
              <a:off x="5719465" y="3026822"/>
              <a:ext cx="1142646" cy="81351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7030A0"/>
            </a:solidFill>
            <a:ln>
              <a:no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3"/>
            <p:cNvSpPr>
              <a:spLocks noEditPoints="1"/>
            </p:cNvSpPr>
            <p:nvPr/>
          </p:nvSpPr>
          <p:spPr bwMode="auto">
            <a:xfrm rot="16200000">
              <a:off x="6677516" y="3008507"/>
              <a:ext cx="1142646" cy="81351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C622A2"/>
            </a:solidFill>
            <a:ln>
              <a:no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10" name="Freeform 13"/>
            <p:cNvSpPr>
              <a:spLocks noEditPoints="1"/>
            </p:cNvSpPr>
            <p:nvPr/>
          </p:nvSpPr>
          <p:spPr bwMode="auto">
            <a:xfrm rot="16200000">
              <a:off x="7662703" y="3026822"/>
              <a:ext cx="1142646" cy="81351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7030A0"/>
            </a:solidFill>
            <a:ln>
              <a:no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12" name="TextBox 241"/>
            <p:cNvSpPr txBox="1"/>
            <p:nvPr/>
          </p:nvSpPr>
          <p:spPr>
            <a:xfrm>
              <a:off x="3191778" y="3282123"/>
              <a:ext cx="408137" cy="252727"/>
            </a:xfrm>
            <a:prstGeom prst="rect">
              <a:avLst/>
            </a:prstGeom>
            <a:noFill/>
          </p:spPr>
          <p:txBody>
            <a:bodyPr wrap="square" lIns="68550" tIns="34274" rIns="68550" bIns="34274"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zh-CN" sz="1700" dirty="0">
                  <a:solidFill>
                    <a:schemeClr val="bg1"/>
                  </a:solidFill>
                  <a:latin typeface="微软雅黑" panose="020B0503020204020204" pitchFamily="34" charset="-122"/>
                  <a:ea typeface="微软雅黑" panose="020B0503020204020204" pitchFamily="34" charset="-122"/>
                </a:rPr>
                <a:t>1</a:t>
              </a: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13" name="TextBox 242"/>
            <p:cNvSpPr txBox="1"/>
            <p:nvPr/>
          </p:nvSpPr>
          <p:spPr>
            <a:xfrm>
              <a:off x="4524170" y="3053318"/>
              <a:ext cx="408137" cy="452579"/>
            </a:xfrm>
            <a:prstGeom prst="rect">
              <a:avLst/>
            </a:prstGeom>
            <a:noFill/>
          </p:spPr>
          <p:txBody>
            <a:bodyPr wrap="square" lIns="68550" tIns="34274" rIns="68550" bIns="34274"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zh-CN" sz="1700" dirty="0">
                  <a:solidFill>
                    <a:schemeClr val="bg1"/>
                  </a:solidFill>
                  <a:latin typeface="微软雅黑" panose="020B0503020204020204" pitchFamily="34" charset="-122"/>
                  <a:ea typeface="微软雅黑" panose="020B0503020204020204" pitchFamily="34" charset="-122"/>
                </a:rPr>
                <a:t>3</a:t>
              </a:r>
              <a:r>
                <a:rPr lang="zh-CN" altLang="en-US" sz="1700" dirty="0">
                  <a:solidFill>
                    <a:schemeClr val="bg1"/>
                  </a:solidFill>
                  <a:latin typeface="微软雅黑" panose="020B0503020204020204" pitchFamily="34" charset="-122"/>
                  <a:ea typeface="微软雅黑" panose="020B0503020204020204" pitchFamily="34" charset="-122"/>
                </a:rPr>
                <a:t>月份</a:t>
              </a:r>
            </a:p>
          </p:txBody>
        </p:sp>
        <p:sp>
          <p:nvSpPr>
            <p:cNvPr id="14" name="TextBox 243"/>
            <p:cNvSpPr txBox="1"/>
            <p:nvPr/>
          </p:nvSpPr>
          <p:spPr>
            <a:xfrm>
              <a:off x="5229162" y="3291282"/>
              <a:ext cx="408137" cy="252727"/>
            </a:xfrm>
            <a:prstGeom prst="rect">
              <a:avLst/>
            </a:prstGeom>
            <a:noFill/>
          </p:spPr>
          <p:txBody>
            <a:bodyPr wrap="square" lIns="68550" tIns="34274" rIns="68550" bIns="34274"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zh-CN" sz="1700" dirty="0">
                  <a:solidFill>
                    <a:schemeClr val="bg1"/>
                  </a:solidFill>
                  <a:latin typeface="微软雅黑" panose="020B0503020204020204" pitchFamily="34" charset="-122"/>
                  <a:ea typeface="微软雅黑" panose="020B0503020204020204" pitchFamily="34" charset="-122"/>
                </a:rPr>
                <a:t>3</a:t>
              </a: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15" name="TextBox 244"/>
            <p:cNvSpPr txBox="1"/>
            <p:nvPr/>
          </p:nvSpPr>
          <p:spPr>
            <a:xfrm>
              <a:off x="6121149" y="3291282"/>
              <a:ext cx="408137" cy="252727"/>
            </a:xfrm>
            <a:prstGeom prst="rect">
              <a:avLst/>
            </a:prstGeom>
            <a:noFill/>
          </p:spPr>
          <p:txBody>
            <a:bodyPr wrap="square" lIns="68550" tIns="34274" rIns="68550" bIns="34274"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zh-CN" sz="1700" dirty="0">
                  <a:solidFill>
                    <a:schemeClr val="bg1"/>
                  </a:solidFill>
                  <a:latin typeface="微软雅黑" panose="020B0503020204020204" pitchFamily="34" charset="-122"/>
                  <a:ea typeface="微软雅黑" panose="020B0503020204020204" pitchFamily="34" charset="-122"/>
                </a:rPr>
                <a:t>4</a:t>
              </a: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18" name="TextBox 245"/>
            <p:cNvSpPr txBox="1"/>
            <p:nvPr/>
          </p:nvSpPr>
          <p:spPr>
            <a:xfrm>
              <a:off x="7071152" y="3272966"/>
              <a:ext cx="408137" cy="252727"/>
            </a:xfrm>
            <a:prstGeom prst="rect">
              <a:avLst/>
            </a:prstGeom>
            <a:noFill/>
          </p:spPr>
          <p:txBody>
            <a:bodyPr wrap="square" lIns="68550" tIns="34274" rIns="68550" bIns="34274"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zh-CN" sz="1700" dirty="0">
                  <a:solidFill>
                    <a:schemeClr val="bg1"/>
                  </a:solidFill>
                  <a:latin typeface="微软雅黑" panose="020B0503020204020204" pitchFamily="34" charset="-122"/>
                  <a:ea typeface="微软雅黑" panose="020B0503020204020204" pitchFamily="34" charset="-122"/>
                </a:rPr>
                <a:t>5</a:t>
              </a: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19" name="TextBox 246"/>
            <p:cNvSpPr txBox="1"/>
            <p:nvPr/>
          </p:nvSpPr>
          <p:spPr>
            <a:xfrm>
              <a:off x="8086873" y="3291281"/>
              <a:ext cx="408137" cy="252727"/>
            </a:xfrm>
            <a:prstGeom prst="rect">
              <a:avLst/>
            </a:prstGeom>
            <a:noFill/>
          </p:spPr>
          <p:txBody>
            <a:bodyPr wrap="square" lIns="68550" tIns="34274" rIns="68550" bIns="34274"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zh-CN" sz="1700" dirty="0">
                  <a:solidFill>
                    <a:schemeClr val="bg1"/>
                  </a:solidFill>
                  <a:latin typeface="微软雅黑" panose="020B0503020204020204" pitchFamily="34" charset="-122"/>
                  <a:ea typeface="微软雅黑" panose="020B0503020204020204" pitchFamily="34" charset="-122"/>
                </a:rPr>
                <a:t>6</a:t>
              </a:r>
              <a:endParaRPr lang="zh-CN" altLang="en-US" sz="1700"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3359125" y="3986585"/>
              <a:ext cx="0" cy="609411"/>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75622" y="2252845"/>
              <a:ext cx="0" cy="609411"/>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307637" y="3995744"/>
              <a:ext cx="0" cy="609411"/>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263105" y="2252845"/>
              <a:ext cx="0" cy="609411"/>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178193" y="3977428"/>
              <a:ext cx="0" cy="609411"/>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152652" y="2252843"/>
              <a:ext cx="0" cy="609411"/>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Freeform 13"/>
            <p:cNvSpPr>
              <a:spLocks noEditPoints="1"/>
            </p:cNvSpPr>
            <p:nvPr/>
          </p:nvSpPr>
          <p:spPr bwMode="auto">
            <a:xfrm rot="16200000">
              <a:off x="3855495" y="3026822"/>
              <a:ext cx="1142646" cy="81351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7030A0"/>
            </a:solidFill>
            <a:ln>
              <a:no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29" name="TextBox 243"/>
            <p:cNvSpPr txBox="1"/>
            <p:nvPr/>
          </p:nvSpPr>
          <p:spPr>
            <a:xfrm>
              <a:off x="4274235" y="3340170"/>
              <a:ext cx="408137" cy="252727"/>
            </a:xfrm>
            <a:prstGeom prst="rect">
              <a:avLst/>
            </a:prstGeom>
            <a:noFill/>
          </p:spPr>
          <p:txBody>
            <a:bodyPr wrap="square" lIns="68550" tIns="34274" rIns="68550" bIns="34274"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zh-CN" sz="1700" dirty="0">
                  <a:solidFill>
                    <a:schemeClr val="bg1"/>
                  </a:solidFill>
                  <a:latin typeface="微软雅黑" panose="020B0503020204020204" pitchFamily="34" charset="-122"/>
                  <a:ea typeface="微软雅黑" panose="020B0503020204020204" pitchFamily="34" charset="-122"/>
                </a:rPr>
                <a:t>2</a:t>
              </a:r>
              <a:endParaRPr lang="zh-CN" altLang="en-US" sz="1700" dirty="0">
                <a:solidFill>
                  <a:schemeClr val="bg1"/>
                </a:solidFill>
                <a:latin typeface="微软雅黑" panose="020B0503020204020204" pitchFamily="34" charset="-122"/>
                <a:ea typeface="微软雅黑" panose="020B0503020204020204" pitchFamily="34" charset="-122"/>
              </a:endParaRPr>
            </a:p>
          </p:txBody>
        </p:sp>
      </p:grpSp>
      <p:sp>
        <p:nvSpPr>
          <p:cNvPr id="33" name="Rectangle 24"/>
          <p:cNvSpPr>
            <a:spLocks noChangeArrowheads="1"/>
          </p:cNvSpPr>
          <p:nvPr/>
        </p:nvSpPr>
        <p:spPr bwMode="auto">
          <a:xfrm>
            <a:off x="8746004" y="1375818"/>
            <a:ext cx="224193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lnSpc>
                <a:spcPct val="120000"/>
              </a:lnSpc>
              <a:spcBef>
                <a:spcPts val="300"/>
              </a:spcBef>
            </a:pPr>
            <a:r>
              <a:rPr lang="en-US" altLang="en-US" sz="1200" b="1" dirty="0">
                <a:latin typeface="微软雅黑" panose="020B0503020204020204" pitchFamily="34" charset="-122"/>
                <a:ea typeface="微软雅黑" panose="020B0503020204020204" pitchFamily="34" charset="-122"/>
              </a:rPr>
              <a:t>推销紧俏商品，以假钞骗真钞</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24"/>
          <p:cNvSpPr>
            <a:spLocks noChangeArrowheads="1"/>
          </p:cNvSpPr>
          <p:nvPr/>
        </p:nvSpPr>
        <p:spPr bwMode="auto">
          <a:xfrm>
            <a:off x="7625034" y="4869271"/>
            <a:ext cx="224193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905" indent="-1905" algn="ctr" eaLnBrk="1" hangingPunct="1">
              <a:lnSpc>
                <a:spcPct val="90000"/>
              </a:lnSpc>
            </a:pPr>
            <a:r>
              <a:rPr lang="en-US" altLang="en-US" sz="1200" b="1" dirty="0">
                <a:latin typeface="微软雅黑" panose="020B0503020204020204" pitchFamily="34" charset="-122"/>
                <a:ea typeface="微软雅黑" panose="020B0503020204020204" pitchFamily="34" charset="-122"/>
              </a:rPr>
              <a:t>骗取信任，掩盖作案真相。</a:t>
            </a:r>
            <a:endParaRPr lang="en-US" altLang="zh-CN" sz="1200" b="1" dirty="0">
              <a:latin typeface="微软雅黑" panose="020B0503020204020204" pitchFamily="34" charset="-122"/>
              <a:ea typeface="微软雅黑" panose="020B0503020204020204" pitchFamily="34" charset="-122"/>
            </a:endParaRPr>
          </a:p>
        </p:txBody>
      </p:sp>
      <p:sp>
        <p:nvSpPr>
          <p:cNvPr id="35" name="Rectangle 24"/>
          <p:cNvSpPr>
            <a:spLocks noChangeArrowheads="1"/>
          </p:cNvSpPr>
          <p:nvPr/>
        </p:nvSpPr>
        <p:spPr bwMode="auto">
          <a:xfrm>
            <a:off x="5183709" y="4869271"/>
            <a:ext cx="224193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905" indent="-1905" algn="ctr" eaLnBrk="1" hangingPunct="1">
              <a:lnSpc>
                <a:spcPct val="90000"/>
              </a:lnSpc>
            </a:pPr>
            <a:r>
              <a:rPr lang="en-US" altLang="en-US" sz="1200" b="1" dirty="0">
                <a:latin typeface="微软雅黑" panose="020B0503020204020204" pitchFamily="34" charset="-122"/>
                <a:ea typeface="微软雅黑" panose="020B0503020204020204" pitchFamily="34" charset="-122"/>
              </a:rPr>
              <a:t>投其所好，引诱上钩。</a:t>
            </a:r>
          </a:p>
        </p:txBody>
      </p:sp>
      <p:sp>
        <p:nvSpPr>
          <p:cNvPr id="36" name="Rectangle 24"/>
          <p:cNvSpPr>
            <a:spLocks noChangeArrowheads="1"/>
          </p:cNvSpPr>
          <p:nvPr/>
        </p:nvSpPr>
        <p:spPr bwMode="auto">
          <a:xfrm>
            <a:off x="3798106" y="1343578"/>
            <a:ext cx="224193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905" indent="-1905" algn="ctr" eaLnBrk="1" hangingPunct="1">
              <a:lnSpc>
                <a:spcPct val="90000"/>
              </a:lnSpc>
            </a:pPr>
            <a:r>
              <a:rPr lang="en-US" altLang="en-US" sz="1200" b="1" dirty="0">
                <a:latin typeface="微软雅黑" panose="020B0503020204020204" pitchFamily="34" charset="-122"/>
                <a:ea typeface="微软雅黑" panose="020B0503020204020204" pitchFamily="34" charset="-122"/>
              </a:rPr>
              <a:t>伪装身份，直接骗钱。</a:t>
            </a:r>
            <a:endParaRPr lang="en-US" altLang="zh-CN" sz="1200" b="1" dirty="0">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6353842" y="1410716"/>
            <a:ext cx="224193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905" indent="-1905" algn="ctr" eaLnBrk="1" hangingPunct="1">
              <a:lnSpc>
                <a:spcPct val="90000"/>
              </a:lnSpc>
            </a:pPr>
            <a:r>
              <a:rPr lang="en-US" altLang="en-US" sz="1200" b="1" dirty="0">
                <a:latin typeface="微软雅黑" panose="020B0503020204020204" pitchFamily="34" charset="-122"/>
                <a:ea typeface="微软雅黑" panose="020B0503020204020204" pitchFamily="34" charset="-122"/>
              </a:rPr>
              <a:t>故意撞人，勒索钱财。</a:t>
            </a:r>
            <a:endParaRPr lang="en-US" altLang="zh-CN" sz="1200" b="1" dirty="0">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2548080" y="4878079"/>
            <a:ext cx="224193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lnSpc>
                <a:spcPct val="120000"/>
              </a:lnSpc>
              <a:spcBef>
                <a:spcPts val="300"/>
              </a:spcBef>
            </a:pPr>
            <a:r>
              <a:rPr lang="en-US" altLang="en-US" sz="1200" b="1" dirty="0">
                <a:latin typeface="微软雅黑" panose="020B0503020204020204" pitchFamily="34" charset="-122"/>
                <a:ea typeface="微软雅黑" panose="020B0503020204020204" pitchFamily="34" charset="-122"/>
              </a:rPr>
              <a:t>利用关系，寻机盗窃。</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1" y="2522958"/>
            <a:ext cx="2434803" cy="3862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3" grpId="0"/>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45"/>
          <p:cNvSpPr/>
          <p:nvPr/>
        </p:nvSpPr>
        <p:spPr>
          <a:xfrm>
            <a:off x="6096552" y="1630975"/>
            <a:ext cx="2733030" cy="573827"/>
          </a:xfrm>
          <a:prstGeom prst="roundRect">
            <a:avLst/>
          </a:prstGeom>
          <a:solidFill>
            <a:srgbClr val="7030A0"/>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 lastClr="FFFFFF"/>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flipV="1">
            <a:off x="1860697" y="1652597"/>
            <a:ext cx="5668939" cy="681065"/>
            <a:chOff x="1893220" y="2602787"/>
            <a:chExt cx="4013988" cy="513487"/>
          </a:xfrm>
          <a:solidFill>
            <a:srgbClr val="00B0F0"/>
          </a:solidFill>
        </p:grpSpPr>
        <p:sp>
          <p:nvSpPr>
            <p:cNvPr id="44" name="圆角矩形 43"/>
            <p:cNvSpPr/>
            <p:nvPr/>
          </p:nvSpPr>
          <p:spPr>
            <a:xfrm>
              <a:off x="2939529" y="2683639"/>
              <a:ext cx="1935168" cy="432635"/>
            </a:xfrm>
            <a:prstGeom prst="roundRect">
              <a:avLst/>
            </a:prstGeom>
            <a:solidFill>
              <a:srgbClr val="C622A2"/>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 lastClr="FFFFFF"/>
                </a:solidFill>
                <a:latin typeface="微软雅黑" panose="020B0503020204020204" pitchFamily="34" charset="-122"/>
                <a:ea typeface="微软雅黑" panose="020B0503020204020204" pitchFamily="34" charset="-122"/>
              </a:endParaRPr>
            </a:p>
          </p:txBody>
        </p:sp>
        <p:sp>
          <p:nvSpPr>
            <p:cNvPr id="45" name="等腰三角形 44"/>
            <p:cNvSpPr/>
            <p:nvPr/>
          </p:nvSpPr>
          <p:spPr>
            <a:xfrm>
              <a:off x="3842188" y="2609650"/>
              <a:ext cx="129852" cy="95220"/>
            </a:xfrm>
            <a:prstGeom prst="triangle">
              <a:avLst/>
            </a:prstGeom>
            <a:solidFill>
              <a:srgbClr val="C622A2"/>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 lastClr="FFFFFF"/>
                </a:solidFill>
                <a:latin typeface="微软雅黑" panose="020B0503020204020204" pitchFamily="34" charset="-122"/>
                <a:ea typeface="微软雅黑" panose="020B0503020204020204" pitchFamily="34" charset="-122"/>
              </a:endParaRPr>
            </a:p>
          </p:txBody>
        </p:sp>
        <p:sp>
          <p:nvSpPr>
            <p:cNvPr id="61" name="等腰三角形 60"/>
            <p:cNvSpPr/>
            <p:nvPr/>
          </p:nvSpPr>
          <p:spPr>
            <a:xfrm>
              <a:off x="1893220" y="2602787"/>
              <a:ext cx="129852" cy="95220"/>
            </a:xfrm>
            <a:prstGeom prst="triangle">
              <a:avLst/>
            </a:prstGeom>
            <a:solidFill>
              <a:srgbClr val="7030A0"/>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 lastClr="FFFFFF"/>
                </a:solidFill>
                <a:latin typeface="微软雅黑" panose="020B0503020204020204" pitchFamily="34" charset="-122"/>
                <a:ea typeface="微软雅黑" panose="020B0503020204020204" pitchFamily="34" charset="-122"/>
              </a:endParaRPr>
            </a:p>
          </p:txBody>
        </p:sp>
        <p:sp>
          <p:nvSpPr>
            <p:cNvPr id="62" name="等腰三角形 61"/>
            <p:cNvSpPr/>
            <p:nvPr/>
          </p:nvSpPr>
          <p:spPr>
            <a:xfrm>
              <a:off x="5777356" y="2628181"/>
              <a:ext cx="129852" cy="95220"/>
            </a:xfrm>
            <a:prstGeom prst="triangle">
              <a:avLst/>
            </a:prstGeom>
            <a:solidFill>
              <a:srgbClr val="7030A0"/>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flipV="1">
            <a:off x="8854709" y="1620464"/>
            <a:ext cx="2733030" cy="671962"/>
            <a:chOff x="2939529" y="2609650"/>
            <a:chExt cx="1935168" cy="506624"/>
          </a:xfrm>
          <a:solidFill>
            <a:srgbClr val="00B0F0"/>
          </a:solidFill>
        </p:grpSpPr>
        <p:sp>
          <p:nvSpPr>
            <p:cNvPr id="51" name="圆角矩形 50"/>
            <p:cNvSpPr/>
            <p:nvPr/>
          </p:nvSpPr>
          <p:spPr>
            <a:xfrm>
              <a:off x="2939529" y="2683639"/>
              <a:ext cx="1935168" cy="432635"/>
            </a:xfrm>
            <a:prstGeom prst="roundRect">
              <a:avLst/>
            </a:prstGeom>
            <a:solidFill>
              <a:srgbClr val="C622A2"/>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 lastClr="FFFFFF"/>
                </a:solidFill>
                <a:latin typeface="微软雅黑" panose="020B0503020204020204" pitchFamily="34" charset="-122"/>
                <a:ea typeface="微软雅黑" panose="020B0503020204020204" pitchFamily="34" charset="-122"/>
              </a:endParaRPr>
            </a:p>
          </p:txBody>
        </p:sp>
        <p:sp>
          <p:nvSpPr>
            <p:cNvPr id="52" name="等腰三角形 51"/>
            <p:cNvSpPr/>
            <p:nvPr/>
          </p:nvSpPr>
          <p:spPr>
            <a:xfrm>
              <a:off x="3842188" y="2609650"/>
              <a:ext cx="129852" cy="95220"/>
            </a:xfrm>
            <a:prstGeom prst="triangle">
              <a:avLst/>
            </a:prstGeom>
            <a:solidFill>
              <a:srgbClr val="C622A2"/>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 lastClr="FFFFFF"/>
                </a:solidFill>
                <a:latin typeface="微软雅黑" panose="020B0503020204020204" pitchFamily="34" charset="-122"/>
                <a:ea typeface="微软雅黑" panose="020B0503020204020204" pitchFamily="34" charset="-122"/>
              </a:endParaRPr>
            </a:p>
          </p:txBody>
        </p:sp>
      </p:gr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159566"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高校诈骗案件的预防措施</a:t>
            </a:r>
          </a:p>
        </p:txBody>
      </p:sp>
      <p:sp>
        <p:nvSpPr>
          <p:cNvPr id="48" name="圆角矩形 47"/>
          <p:cNvSpPr/>
          <p:nvPr/>
        </p:nvSpPr>
        <p:spPr>
          <a:xfrm>
            <a:off x="575377" y="1652602"/>
            <a:ext cx="2733030" cy="573827"/>
          </a:xfrm>
          <a:prstGeom prst="roundRect">
            <a:avLst/>
          </a:prstGeom>
          <a:solidFill>
            <a:srgbClr val="7030A0"/>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 lastClr="FFFFFF"/>
              </a:solidFill>
              <a:latin typeface="微软雅黑" panose="020B0503020204020204" pitchFamily="34" charset="-122"/>
              <a:ea typeface="微软雅黑" panose="020B0503020204020204" pitchFamily="34" charset="-122"/>
            </a:endParaRPr>
          </a:p>
        </p:txBody>
      </p:sp>
      <p:sp>
        <p:nvSpPr>
          <p:cNvPr id="39" name="TextBox 105"/>
          <p:cNvSpPr txBox="1"/>
          <p:nvPr/>
        </p:nvSpPr>
        <p:spPr>
          <a:xfrm>
            <a:off x="1880184" y="1699737"/>
            <a:ext cx="1194524" cy="246221"/>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1</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TextBox 106"/>
          <p:cNvSpPr txBox="1"/>
          <p:nvPr/>
        </p:nvSpPr>
        <p:spPr>
          <a:xfrm>
            <a:off x="4598238" y="1697601"/>
            <a:ext cx="1194524" cy="246221"/>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2</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TextBox 107"/>
          <p:cNvSpPr txBox="1"/>
          <p:nvPr/>
        </p:nvSpPr>
        <p:spPr>
          <a:xfrm>
            <a:off x="7396498" y="1668561"/>
            <a:ext cx="1194524" cy="246221"/>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3</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43" name="TextBox 111"/>
          <p:cNvSpPr txBox="1"/>
          <p:nvPr/>
        </p:nvSpPr>
        <p:spPr>
          <a:xfrm>
            <a:off x="10092038" y="1645164"/>
            <a:ext cx="1194524" cy="246221"/>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4</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53" name="TextBox 18"/>
          <p:cNvSpPr txBox="1"/>
          <p:nvPr/>
        </p:nvSpPr>
        <p:spPr>
          <a:xfrm>
            <a:off x="9161795" y="2951400"/>
            <a:ext cx="2325540" cy="1688700"/>
          </a:xfrm>
          <a:prstGeom prst="rect">
            <a:avLst/>
          </a:prstGeom>
          <a:noFill/>
        </p:spPr>
        <p:txBody>
          <a:bodyPr wrap="square" lIns="72167" tIns="36084" rIns="72167" bIns="36084"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200000"/>
              </a:lnSpc>
              <a:spcBef>
                <a:spcPct val="20000"/>
              </a:spcBef>
              <a:defRPr/>
            </a:pPr>
            <a:r>
              <a:rPr lang="zh-CN" altLang="en-US" sz="1050" noProof="1">
                <a:latin typeface="微软雅黑" panose="020B0503020204020204" pitchFamily="34" charset="-122"/>
                <a:ea typeface="微软雅黑" panose="020B0503020204020204" pitchFamily="34" charset="-122"/>
              </a:rPr>
              <a:t>为了加强校园管理，学校制订了一系列管理制度和规定。制度，总是用来约束人们行为的，在执行过程中可能会给同学们带来一些不便。但是制度却是必不可缺的。</a:t>
            </a:r>
          </a:p>
        </p:txBody>
      </p:sp>
      <p:sp>
        <p:nvSpPr>
          <p:cNvPr id="54" name="TextBox 19"/>
          <p:cNvSpPr txBox="1"/>
          <p:nvPr/>
        </p:nvSpPr>
        <p:spPr>
          <a:xfrm>
            <a:off x="6427026" y="2957471"/>
            <a:ext cx="2275496" cy="1688700"/>
          </a:xfrm>
          <a:prstGeom prst="rect">
            <a:avLst/>
          </a:prstGeom>
          <a:noFill/>
        </p:spPr>
        <p:txBody>
          <a:bodyPr wrap="square" lIns="72167" tIns="36084" rIns="72167" bIns="36084"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150000"/>
              </a:lnSpc>
              <a:spcBef>
                <a:spcPct val="20000"/>
              </a:spcBef>
              <a:defRPr/>
            </a:pPr>
            <a:r>
              <a:rPr lang="zh-CN" altLang="en-US" sz="1000" noProof="1">
                <a:latin typeface="微软雅黑" panose="020B0503020204020204" pitchFamily="34" charset="-122"/>
                <a:ea typeface="微软雅黑" panose="020B0503020204020204" pitchFamily="34" charset="-122"/>
              </a:rPr>
              <a:t>在大学里，无论哪个系、哪个专业，班集体总是校园中一个最基本的组织形式。在这个集体中，大家向往着同一个学习目标，生活和学习是统一的、同步的，同学间、师生间的友谊比什么都珍贵，因此相互间应该加强沟通、互相帮助。</a:t>
            </a:r>
            <a:endParaRPr lang="en-US" altLang="zh-CN" sz="1000" noProof="1">
              <a:latin typeface="微软雅黑" panose="020B0503020204020204" pitchFamily="34" charset="-122"/>
              <a:ea typeface="微软雅黑" panose="020B0503020204020204" pitchFamily="34" charset="-122"/>
            </a:endParaRPr>
          </a:p>
        </p:txBody>
      </p:sp>
      <p:sp>
        <p:nvSpPr>
          <p:cNvPr id="55" name="TextBox 20"/>
          <p:cNvSpPr txBox="1"/>
          <p:nvPr/>
        </p:nvSpPr>
        <p:spPr>
          <a:xfrm>
            <a:off x="844483" y="2957471"/>
            <a:ext cx="2353063" cy="1850282"/>
          </a:xfrm>
          <a:prstGeom prst="rect">
            <a:avLst/>
          </a:prstGeom>
          <a:noFill/>
        </p:spPr>
        <p:txBody>
          <a:bodyPr wrap="square" lIns="72167" tIns="36084" rIns="72167" bIns="36084"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spcBef>
                <a:spcPct val="20000"/>
              </a:spcBef>
              <a:defRPr/>
            </a:pPr>
            <a:r>
              <a:rPr lang="zh-CN" altLang="en-US" sz="1050" noProof="1">
                <a:latin typeface="微软雅黑" panose="020B0503020204020204" pitchFamily="34" charset="-122"/>
                <a:ea typeface="微软雅黑" panose="020B0503020204020204" pitchFamily="34" charset="-122"/>
              </a:rPr>
              <a:t>人的感情是主体与客体的交流，既是主观体验也是对外界的反映，本身应该包含合理的理智成分。如果只凭感情用事、一味“跟着感觉走”，往往容易上当受骗。交友最基本的原则有两条：一是择其善者而从之。真正的朋友应该建立在志同道合、高尚的道德情操基础之上。二是严格做到“四戒”。即：戒交低级下流之辈，戒交挥金如土之流，戒交吃喝嫖赌之徒，戒交游手好闲之人。</a:t>
            </a:r>
          </a:p>
        </p:txBody>
      </p:sp>
      <p:sp>
        <p:nvSpPr>
          <p:cNvPr id="56" name="TextBox 21"/>
          <p:cNvSpPr txBox="1"/>
          <p:nvPr/>
        </p:nvSpPr>
        <p:spPr>
          <a:xfrm>
            <a:off x="3491093" y="3050402"/>
            <a:ext cx="2431894" cy="1611756"/>
          </a:xfrm>
          <a:prstGeom prst="rect">
            <a:avLst/>
          </a:prstGeom>
          <a:noFill/>
        </p:spPr>
        <p:txBody>
          <a:bodyPr wrap="square" lIns="72167" tIns="36084" rIns="72167" bIns="36084"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200000"/>
              </a:lnSpc>
              <a:spcBef>
                <a:spcPct val="20000"/>
              </a:spcBef>
              <a:defRPr/>
            </a:pPr>
            <a:r>
              <a:rPr lang="zh-CN" altLang="en-US" sz="1000" noProof="1">
                <a:latin typeface="微软雅黑" panose="020B0503020204020204" pitchFamily="34" charset="-122"/>
                <a:ea typeface="微软雅黑" panose="020B0503020204020204" pitchFamily="34" charset="-122"/>
              </a:rPr>
              <a:t>社会环境千变万化，青年大学生必须尽快适应环境，学会自我保护。要积极参加学校组织的法制和安全防范教育活动，多知道、多了解、多掌握一些防范知识，对于自己有百利而无一害。</a:t>
            </a:r>
            <a:endParaRPr lang="en-US" altLang="zh-CN" sz="1000" noProof="1">
              <a:latin typeface="微软雅黑" panose="020B0503020204020204" pitchFamily="34" charset="-122"/>
              <a:ea typeface="微软雅黑" panose="020B0503020204020204" pitchFamily="34" charset="-122"/>
            </a:endParaRPr>
          </a:p>
        </p:txBody>
      </p:sp>
      <p:sp>
        <p:nvSpPr>
          <p:cNvPr id="57" name="矩形 56"/>
          <p:cNvSpPr/>
          <p:nvPr/>
        </p:nvSpPr>
        <p:spPr>
          <a:xfrm>
            <a:off x="3636284" y="1937291"/>
            <a:ext cx="2339102" cy="240066"/>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80000"/>
              </a:lnSpc>
              <a:spcBef>
                <a:spcPct val="20000"/>
              </a:spcBef>
              <a:defRPr/>
            </a:pPr>
            <a:r>
              <a:rPr lang="zh-CN" altLang="en-US" sz="1200" b="1" noProof="1">
                <a:solidFill>
                  <a:schemeClr val="bg1"/>
                </a:solidFill>
                <a:latin typeface="微软雅黑" panose="020B0503020204020204" pitchFamily="34" charset="-122"/>
                <a:ea typeface="微软雅黑" panose="020B0503020204020204" pitchFamily="34" charset="-122"/>
              </a:rPr>
              <a:t>提高防范意识，学会自我保护。</a:t>
            </a:r>
          </a:p>
        </p:txBody>
      </p:sp>
      <p:sp>
        <p:nvSpPr>
          <p:cNvPr id="58" name="矩形 57"/>
          <p:cNvSpPr/>
          <p:nvPr/>
        </p:nvSpPr>
        <p:spPr>
          <a:xfrm>
            <a:off x="662438" y="1920498"/>
            <a:ext cx="2646878" cy="240066"/>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80000"/>
              </a:lnSpc>
              <a:spcBef>
                <a:spcPct val="20000"/>
              </a:spcBef>
              <a:defRPr/>
            </a:pPr>
            <a:r>
              <a:rPr lang="zh-CN" altLang="en-US" sz="1200" b="1" noProof="1">
                <a:solidFill>
                  <a:schemeClr val="bg1"/>
                </a:solidFill>
                <a:latin typeface="微软雅黑" panose="020B0503020204020204" pitchFamily="34" charset="-122"/>
                <a:ea typeface="微软雅黑" panose="020B0503020204020204" pitchFamily="34" charset="-122"/>
              </a:rPr>
              <a:t>交友要谨慎，避免以感情代替理智。</a:t>
            </a:r>
          </a:p>
        </p:txBody>
      </p:sp>
      <p:sp>
        <p:nvSpPr>
          <p:cNvPr id="59" name="矩形 58"/>
          <p:cNvSpPr/>
          <p:nvPr/>
        </p:nvSpPr>
        <p:spPr>
          <a:xfrm>
            <a:off x="6216571" y="1882360"/>
            <a:ext cx="2492990" cy="276999"/>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spcBef>
                <a:spcPct val="20000"/>
              </a:spcBef>
              <a:defRPr/>
            </a:pPr>
            <a:r>
              <a:rPr lang="zh-CN" altLang="en-US" sz="1200" b="1" noProof="1">
                <a:solidFill>
                  <a:schemeClr val="bg1"/>
                </a:solidFill>
                <a:latin typeface="微软雅黑" panose="020B0503020204020204" pitchFamily="34" charset="-122"/>
                <a:ea typeface="微软雅黑" panose="020B0503020204020204" pitchFamily="34" charset="-122"/>
              </a:rPr>
              <a:t>同学之间要相互沟通、相互帮助。</a:t>
            </a:r>
          </a:p>
        </p:txBody>
      </p:sp>
      <p:sp>
        <p:nvSpPr>
          <p:cNvPr id="60" name="矩形 59"/>
          <p:cNvSpPr/>
          <p:nvPr/>
        </p:nvSpPr>
        <p:spPr>
          <a:xfrm>
            <a:off x="8989481" y="1847152"/>
            <a:ext cx="2646878" cy="276999"/>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spcBef>
                <a:spcPct val="20000"/>
              </a:spcBef>
              <a:defRPr/>
            </a:pPr>
            <a:r>
              <a:rPr lang="zh-CN" altLang="en-US" sz="1200" b="1" noProof="1">
                <a:solidFill>
                  <a:schemeClr val="bg1"/>
                </a:solidFill>
                <a:latin typeface="微软雅黑" panose="020B0503020204020204" pitchFamily="34" charset="-122"/>
                <a:ea typeface="微软雅黑" panose="020B0503020204020204" pitchFamily="34" charset="-122"/>
              </a:rPr>
              <a:t>服从校园管理，自觉遵守校纪校规。</a:t>
            </a:r>
          </a:p>
        </p:txBody>
      </p:sp>
      <p:sp>
        <p:nvSpPr>
          <p:cNvPr id="63" name="Freeform 6"/>
          <p:cNvSpPr/>
          <p:nvPr/>
        </p:nvSpPr>
        <p:spPr bwMode="auto">
          <a:xfrm>
            <a:off x="662438" y="2850238"/>
            <a:ext cx="2606968" cy="2051962"/>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28575" cap="flat">
            <a:solidFill>
              <a:srgbClr val="7030A0"/>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64" name="Freeform 6"/>
          <p:cNvSpPr/>
          <p:nvPr/>
        </p:nvSpPr>
        <p:spPr bwMode="auto">
          <a:xfrm>
            <a:off x="3403556" y="2843104"/>
            <a:ext cx="2606968" cy="2051962"/>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28575" cap="flat">
            <a:solidFill>
              <a:srgbClr val="C622A2"/>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65" name="Freeform 6"/>
          <p:cNvSpPr/>
          <p:nvPr/>
        </p:nvSpPr>
        <p:spPr bwMode="auto">
          <a:xfrm>
            <a:off x="6194720" y="2843104"/>
            <a:ext cx="2606968" cy="2051962"/>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28575" cap="flat">
            <a:solidFill>
              <a:srgbClr val="7030A0"/>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66" name="Freeform 6"/>
          <p:cNvSpPr/>
          <p:nvPr/>
        </p:nvSpPr>
        <p:spPr bwMode="auto">
          <a:xfrm>
            <a:off x="8952878" y="2830299"/>
            <a:ext cx="2606968" cy="2051962"/>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28575" cap="flat">
            <a:solidFill>
              <a:srgbClr val="C622A2"/>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anim calcmode="lin" valueType="num">
                                      <p:cBhvr>
                                        <p:cTn id="63" dur="1000" fill="hold"/>
                                        <p:tgtEl>
                                          <p:spTgt spid="54"/>
                                        </p:tgtEl>
                                        <p:attrNameLst>
                                          <p:attrName>ppt_x</p:attrName>
                                        </p:attrNameLst>
                                      </p:cBhvr>
                                      <p:tavLst>
                                        <p:tav tm="0">
                                          <p:val>
                                            <p:strVal val="#ppt_x"/>
                                          </p:val>
                                        </p:tav>
                                        <p:tav tm="100000">
                                          <p:val>
                                            <p:strVal val="#ppt_x"/>
                                          </p:val>
                                        </p:tav>
                                      </p:tavLst>
                                    </p:anim>
                                    <p:anim calcmode="lin" valueType="num">
                                      <p:cBhvr>
                                        <p:cTn id="64" dur="1000" fill="hold"/>
                                        <p:tgtEl>
                                          <p:spTgt spid="5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1000"/>
                                        <p:tgtEl>
                                          <p:spTgt spid="55"/>
                                        </p:tgtEl>
                                      </p:cBhvr>
                                    </p:animEffect>
                                    <p:anim calcmode="lin" valueType="num">
                                      <p:cBhvr>
                                        <p:cTn id="68" dur="1000" fill="hold"/>
                                        <p:tgtEl>
                                          <p:spTgt spid="55"/>
                                        </p:tgtEl>
                                        <p:attrNameLst>
                                          <p:attrName>ppt_x</p:attrName>
                                        </p:attrNameLst>
                                      </p:cBhvr>
                                      <p:tavLst>
                                        <p:tav tm="0">
                                          <p:val>
                                            <p:strVal val="#ppt_x"/>
                                          </p:val>
                                        </p:tav>
                                        <p:tav tm="100000">
                                          <p:val>
                                            <p:strVal val="#ppt_x"/>
                                          </p:val>
                                        </p:tav>
                                      </p:tavLst>
                                    </p:anim>
                                    <p:anim calcmode="lin" valueType="num">
                                      <p:cBhvr>
                                        <p:cTn id="69" dur="1000" fill="hold"/>
                                        <p:tgtEl>
                                          <p:spTgt spid="5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1000"/>
                                        <p:tgtEl>
                                          <p:spTgt spid="58"/>
                                        </p:tgtEl>
                                      </p:cBhvr>
                                    </p:animEffect>
                                    <p:anim calcmode="lin" valueType="num">
                                      <p:cBhvr>
                                        <p:cTn id="83" dur="1000" fill="hold"/>
                                        <p:tgtEl>
                                          <p:spTgt spid="58"/>
                                        </p:tgtEl>
                                        <p:attrNameLst>
                                          <p:attrName>ppt_x</p:attrName>
                                        </p:attrNameLst>
                                      </p:cBhvr>
                                      <p:tavLst>
                                        <p:tav tm="0">
                                          <p:val>
                                            <p:strVal val="#ppt_x"/>
                                          </p:val>
                                        </p:tav>
                                        <p:tav tm="100000">
                                          <p:val>
                                            <p:strVal val="#ppt_x"/>
                                          </p:val>
                                        </p:tav>
                                      </p:tavLst>
                                    </p:anim>
                                    <p:anim calcmode="lin" valueType="num">
                                      <p:cBhvr>
                                        <p:cTn id="84" dur="1000" fill="hold"/>
                                        <p:tgtEl>
                                          <p:spTgt spid="5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1000"/>
                                        <p:tgtEl>
                                          <p:spTgt spid="59"/>
                                        </p:tgtEl>
                                      </p:cBhvr>
                                    </p:animEffect>
                                    <p:anim calcmode="lin" valueType="num">
                                      <p:cBhvr>
                                        <p:cTn id="88" dur="1000" fill="hold"/>
                                        <p:tgtEl>
                                          <p:spTgt spid="59"/>
                                        </p:tgtEl>
                                        <p:attrNameLst>
                                          <p:attrName>ppt_x</p:attrName>
                                        </p:attrNameLst>
                                      </p:cBhvr>
                                      <p:tavLst>
                                        <p:tav tm="0">
                                          <p:val>
                                            <p:strVal val="#ppt_x"/>
                                          </p:val>
                                        </p:tav>
                                        <p:tav tm="100000">
                                          <p:val>
                                            <p:strVal val="#ppt_x"/>
                                          </p:val>
                                        </p:tav>
                                      </p:tavLst>
                                    </p:anim>
                                    <p:anim calcmode="lin" valueType="num">
                                      <p:cBhvr>
                                        <p:cTn id="89" dur="1000" fill="hold"/>
                                        <p:tgtEl>
                                          <p:spTgt spid="5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1000"/>
                                        <p:tgtEl>
                                          <p:spTgt spid="60"/>
                                        </p:tgtEl>
                                      </p:cBhvr>
                                    </p:animEffect>
                                    <p:anim calcmode="lin" valueType="num">
                                      <p:cBhvr>
                                        <p:cTn id="93" dur="1000" fill="hold"/>
                                        <p:tgtEl>
                                          <p:spTgt spid="60"/>
                                        </p:tgtEl>
                                        <p:attrNameLst>
                                          <p:attrName>ppt_x</p:attrName>
                                        </p:attrNameLst>
                                      </p:cBhvr>
                                      <p:tavLst>
                                        <p:tav tm="0">
                                          <p:val>
                                            <p:strVal val="#ppt_x"/>
                                          </p:val>
                                        </p:tav>
                                        <p:tav tm="100000">
                                          <p:val>
                                            <p:strVal val="#ppt_x"/>
                                          </p:val>
                                        </p:tav>
                                      </p:tavLst>
                                    </p:anim>
                                    <p:anim calcmode="lin" valueType="num">
                                      <p:cBhvr>
                                        <p:cTn id="94" dur="1000" fill="hold"/>
                                        <p:tgtEl>
                                          <p:spTgt spid="6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1000" fill="hold"/>
                                        <p:tgtEl>
                                          <p:spTgt spid="6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1000"/>
                                        <p:tgtEl>
                                          <p:spTgt spid="65"/>
                                        </p:tgtEl>
                                      </p:cBhvr>
                                    </p:animEffect>
                                    <p:anim calcmode="lin" valueType="num">
                                      <p:cBhvr>
                                        <p:cTn id="108" dur="1000" fill="hold"/>
                                        <p:tgtEl>
                                          <p:spTgt spid="65"/>
                                        </p:tgtEl>
                                        <p:attrNameLst>
                                          <p:attrName>ppt_x</p:attrName>
                                        </p:attrNameLst>
                                      </p:cBhvr>
                                      <p:tavLst>
                                        <p:tav tm="0">
                                          <p:val>
                                            <p:strVal val="#ppt_x"/>
                                          </p:val>
                                        </p:tav>
                                        <p:tav tm="100000">
                                          <p:val>
                                            <p:strVal val="#ppt_x"/>
                                          </p:val>
                                        </p:tav>
                                      </p:tavLst>
                                    </p:anim>
                                    <p:anim calcmode="lin" valueType="num">
                                      <p:cBhvr>
                                        <p:cTn id="109" dur="1000" fill="hold"/>
                                        <p:tgtEl>
                                          <p:spTgt spid="6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1000"/>
                                        <p:tgtEl>
                                          <p:spTgt spid="66"/>
                                        </p:tgtEl>
                                      </p:cBhvr>
                                    </p:animEffect>
                                    <p:anim calcmode="lin" valueType="num">
                                      <p:cBhvr>
                                        <p:cTn id="113" dur="1000" fill="hold"/>
                                        <p:tgtEl>
                                          <p:spTgt spid="66"/>
                                        </p:tgtEl>
                                        <p:attrNameLst>
                                          <p:attrName>ppt_x</p:attrName>
                                        </p:attrNameLst>
                                      </p:cBhvr>
                                      <p:tavLst>
                                        <p:tav tm="0">
                                          <p:val>
                                            <p:strVal val="#ppt_x"/>
                                          </p:val>
                                        </p:tav>
                                        <p:tav tm="100000">
                                          <p:val>
                                            <p:strVal val="#ppt_x"/>
                                          </p:val>
                                        </p:tav>
                                      </p:tavLst>
                                    </p:anim>
                                    <p:anim calcmode="lin" valueType="num">
                                      <p:cBhvr>
                                        <p:cTn id="11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6" grpId="0" animBg="1"/>
      <p:bldP spid="17" grpId="0"/>
      <p:bldP spid="48" grpId="0" animBg="1"/>
      <p:bldP spid="39" grpId="0"/>
      <p:bldP spid="40" grpId="0"/>
      <p:bldP spid="41" grpId="0"/>
      <p:bldP spid="43" grpId="0"/>
      <p:bldP spid="53" grpId="0"/>
      <p:bldP spid="54" grpId="0"/>
      <p:bldP spid="55" grpId="0"/>
      <p:bldP spid="56" grpId="0"/>
      <p:bldP spid="57" grpId="0"/>
      <p:bldP spid="58" grpId="0"/>
      <p:bldP spid="59" grpId="0"/>
      <p:bldP spid="60" grpId="0"/>
      <p:bldP spid="63" grpId="0" animBg="1"/>
      <p:bldP spid="64" grpId="0" animBg="1"/>
      <p:bldP spid="65" grpId="0" animBg="1"/>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7" name="文本框 36"/>
          <p:cNvSpPr txBox="1"/>
          <p:nvPr/>
        </p:nvSpPr>
        <p:spPr>
          <a:xfrm>
            <a:off x="6079742" y="2435715"/>
            <a:ext cx="2031325" cy="830997"/>
          </a:xfrm>
          <a:prstGeom prst="rect">
            <a:avLst/>
          </a:prstGeom>
          <a:noFill/>
        </p:spPr>
        <p:txBody>
          <a:bodyPr wrap="none" rtlCol="0">
            <a:spAutoFit/>
          </a:bodyPr>
          <a:lstStyle/>
          <a:p>
            <a:pPr marL="0" lvl="0" indent="0" algn="l" eaLnBrk="1" hangingPunct="1">
              <a:spcBef>
                <a:spcPct val="0"/>
              </a:spcBef>
              <a:buNone/>
            </a:pPr>
            <a:r>
              <a:rPr lang="zh-CN" altLang="en-US" sz="48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sym typeface="+mn-ea"/>
              </a:rPr>
              <a:t>防盗篇</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MH_Number_1">
            <a:hlinkClick r:id="rId18" action="ppaction://hlinksldjump"/>
          </p:cNvPr>
          <p:cNvSpPr/>
          <p:nvPr/>
        </p:nvSpPr>
        <p:spPr bwMode="auto">
          <a:xfrm>
            <a:off x="3601845" y="2435715"/>
            <a:ext cx="1590079" cy="848145"/>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 y="-1"/>
            <a:ext cx="4089862" cy="3438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repeatCount="4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0" fill="hold"/>
                                        <p:tgtEl>
                                          <p:spTgt spid="10"/>
                                        </p:tgtEl>
                                        <p:attrNameLst>
                                          <p:attrName>ppt_x</p:attrName>
                                        </p:attrNameLst>
                                      </p:cBhvr>
                                      <p:tavLst>
                                        <p:tav tm="0">
                                          <p:val>
                                            <p:strVal val="0-#ppt_w/2"/>
                                          </p:val>
                                        </p:tav>
                                        <p:tav tm="100000">
                                          <p:val>
                                            <p:strVal val="#ppt_x"/>
                                          </p:val>
                                        </p:tav>
                                      </p:tavLst>
                                    </p:anim>
                                    <p:anim calcmode="lin" valueType="num">
                                      <p:cBhvr additive="base">
                                        <p:cTn id="25" dur="5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repeatCount="400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0" fill="hold"/>
                                        <p:tgtEl>
                                          <p:spTgt spid="11"/>
                                        </p:tgtEl>
                                        <p:attrNameLst>
                                          <p:attrName>ppt_x</p:attrName>
                                        </p:attrNameLst>
                                      </p:cBhvr>
                                      <p:tavLst>
                                        <p:tav tm="0">
                                          <p:val>
                                            <p:strVal val="0-#ppt_w/2"/>
                                          </p:val>
                                        </p:tav>
                                        <p:tav tm="100000">
                                          <p:val>
                                            <p:strVal val="#ppt_x"/>
                                          </p:val>
                                        </p:tav>
                                      </p:tavLst>
                                    </p:anim>
                                    <p:anim calcmode="lin" valueType="num">
                                      <p:cBhvr additive="base">
                                        <p:cTn id="29" dur="5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4000"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0-#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repeatCount="4000"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0" fill="hold"/>
                                        <p:tgtEl>
                                          <p:spTgt spid="13"/>
                                        </p:tgtEl>
                                        <p:attrNameLst>
                                          <p:attrName>ppt_x</p:attrName>
                                        </p:attrNameLst>
                                      </p:cBhvr>
                                      <p:tavLst>
                                        <p:tav tm="0">
                                          <p:val>
                                            <p:strVal val="0-#ppt_w/2"/>
                                          </p:val>
                                        </p:tav>
                                        <p:tav tm="100000">
                                          <p:val>
                                            <p:strVal val="#ppt_x"/>
                                          </p:val>
                                        </p:tav>
                                      </p:tavLst>
                                    </p:anim>
                                    <p:anim calcmode="lin" valueType="num">
                                      <p:cBhvr additive="base">
                                        <p:cTn id="37" dur="5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repeatCount="4000" fill="hold" grpId="0" nodeType="withEffect">
                                  <p:stCondLst>
                                    <p:cond delay="6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0-#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repeatCount="4000" fill="hold" grpId="0" nodeType="withEffect">
                                  <p:stCondLst>
                                    <p:cond delay="21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0-#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repeatCount="4000" fill="hold" grpId="0" nodeType="withEffect">
                                  <p:stCondLst>
                                    <p:cond delay="1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0" fill="hold"/>
                                        <p:tgtEl>
                                          <p:spTgt spid="16"/>
                                        </p:tgtEl>
                                        <p:attrNameLst>
                                          <p:attrName>ppt_x</p:attrName>
                                        </p:attrNameLst>
                                      </p:cBhvr>
                                      <p:tavLst>
                                        <p:tav tm="0">
                                          <p:val>
                                            <p:strVal val="1+#ppt_w/2"/>
                                          </p:val>
                                        </p:tav>
                                        <p:tav tm="100000">
                                          <p:val>
                                            <p:strVal val="#ppt_x"/>
                                          </p:val>
                                        </p:tav>
                                      </p:tavLst>
                                    </p:anim>
                                    <p:anim calcmode="lin" valueType="num">
                                      <p:cBhvr additive="base">
                                        <p:cTn id="49" dur="5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repeatCount="4000" fill="hold" grpId="0" nodeType="withEffect">
                                  <p:stCondLst>
                                    <p:cond delay="6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0" fill="hold"/>
                                        <p:tgtEl>
                                          <p:spTgt spid="17"/>
                                        </p:tgtEl>
                                        <p:attrNameLst>
                                          <p:attrName>ppt_x</p:attrName>
                                        </p:attrNameLst>
                                      </p:cBhvr>
                                      <p:tavLst>
                                        <p:tav tm="0">
                                          <p:val>
                                            <p:strVal val="1+#ppt_w/2"/>
                                          </p:val>
                                        </p:tav>
                                        <p:tav tm="100000">
                                          <p:val>
                                            <p:strVal val="#ppt_x"/>
                                          </p:val>
                                        </p:tav>
                                      </p:tavLst>
                                    </p:anim>
                                    <p:anim calcmode="lin" valueType="num">
                                      <p:cBhvr additive="base">
                                        <p:cTn id="53" dur="5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2" repeatCount="4000" fill="hold" grpId="0" nodeType="withEffect">
                                  <p:stCondLst>
                                    <p:cond delay="14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0" fill="hold"/>
                                        <p:tgtEl>
                                          <p:spTgt spid="15"/>
                                        </p:tgtEl>
                                        <p:attrNameLst>
                                          <p:attrName>ppt_x</p:attrName>
                                        </p:attrNameLst>
                                      </p:cBhvr>
                                      <p:tavLst>
                                        <p:tav tm="0">
                                          <p:val>
                                            <p:strVal val="1+#ppt_w/2"/>
                                          </p:val>
                                        </p:tav>
                                        <p:tav tm="100000">
                                          <p:val>
                                            <p:strVal val="#ppt_x"/>
                                          </p:val>
                                        </p:tav>
                                      </p:tavLst>
                                    </p:anim>
                                    <p:anim calcmode="lin" valueType="num">
                                      <p:cBhvr additive="base">
                                        <p:cTn id="57" dur="50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repeatCount="4000"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0" fill="hold"/>
                                        <p:tgtEl>
                                          <p:spTgt spid="19"/>
                                        </p:tgtEl>
                                        <p:attrNameLst>
                                          <p:attrName>ppt_x</p:attrName>
                                        </p:attrNameLst>
                                      </p:cBhvr>
                                      <p:tavLst>
                                        <p:tav tm="0">
                                          <p:val>
                                            <p:strVal val="1+#ppt_w/2"/>
                                          </p:val>
                                        </p:tav>
                                        <p:tav tm="100000">
                                          <p:val>
                                            <p:strVal val="#ppt_x"/>
                                          </p:val>
                                        </p:tav>
                                      </p:tavLst>
                                    </p:anim>
                                    <p:anim calcmode="lin" valueType="num">
                                      <p:cBhvr additive="base">
                                        <p:cTn id="61" dur="5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repeatCount="4000" fill="hold" grpId="0" nodeType="withEffect">
                                  <p:stCondLst>
                                    <p:cond delay="6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0" fill="hold"/>
                                        <p:tgtEl>
                                          <p:spTgt spid="20"/>
                                        </p:tgtEl>
                                        <p:attrNameLst>
                                          <p:attrName>ppt_x</p:attrName>
                                        </p:attrNameLst>
                                      </p:cBhvr>
                                      <p:tavLst>
                                        <p:tav tm="0">
                                          <p:val>
                                            <p:strVal val="1+#ppt_w/2"/>
                                          </p:val>
                                        </p:tav>
                                        <p:tav tm="100000">
                                          <p:val>
                                            <p:strVal val="#ppt_x"/>
                                          </p:val>
                                        </p:tav>
                                      </p:tavLst>
                                    </p:anim>
                                    <p:anim calcmode="lin" valueType="num">
                                      <p:cBhvr additive="base">
                                        <p:cTn id="65" dur="50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repeatCount="4000" fill="hold" grpId="0" nodeType="withEffect">
                                  <p:stCondLst>
                                    <p:cond delay="14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0" fill="hold"/>
                                        <p:tgtEl>
                                          <p:spTgt spid="18"/>
                                        </p:tgtEl>
                                        <p:attrNameLst>
                                          <p:attrName>ppt_x</p:attrName>
                                        </p:attrNameLst>
                                      </p:cBhvr>
                                      <p:tavLst>
                                        <p:tav tm="0">
                                          <p:val>
                                            <p:strVal val="1+#ppt_w/2"/>
                                          </p:val>
                                        </p:tav>
                                        <p:tav tm="100000">
                                          <p:val>
                                            <p:strVal val="#ppt_x"/>
                                          </p:val>
                                        </p:tav>
                                      </p:tavLst>
                                    </p:anim>
                                    <p:anim calcmode="lin" valueType="num">
                                      <p:cBhvr additive="base">
                                        <p:cTn id="69"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7" name="文本框 36"/>
          <p:cNvSpPr txBox="1"/>
          <p:nvPr/>
        </p:nvSpPr>
        <p:spPr>
          <a:xfrm>
            <a:off x="6079742" y="2435715"/>
            <a:ext cx="2646878" cy="830997"/>
          </a:xfrm>
          <a:prstGeom prst="rect">
            <a:avLst/>
          </a:prstGeom>
          <a:noFill/>
        </p:spPr>
        <p:txBody>
          <a:bodyPr wrap="none" rtlCol="0">
            <a:spAutoFit/>
          </a:bodyPr>
          <a:lstStyle/>
          <a:p>
            <a:pPr marL="0" lvl="0" indent="0" algn="l" eaLnBrk="1" hangingPunct="1">
              <a:spcBef>
                <a:spcPct val="0"/>
              </a:spcBef>
              <a:buNone/>
            </a:pPr>
            <a:r>
              <a:rPr lang="zh-CN" altLang="en-US" sz="48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防滋扰篇</a:t>
            </a:r>
          </a:p>
        </p:txBody>
      </p:sp>
      <p:sp>
        <p:nvSpPr>
          <p:cNvPr id="29" name="MH_Number_1">
            <a:hlinkClick r:id="rId18" action="ppaction://hlinksldjump"/>
          </p:cNvPr>
          <p:cNvSpPr/>
          <p:nvPr/>
        </p:nvSpPr>
        <p:spPr bwMode="auto">
          <a:xfrm>
            <a:off x="3601845" y="2435715"/>
            <a:ext cx="1590079" cy="848145"/>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7</a:t>
            </a:r>
            <a:endParaRPr kumimoji="0" lang="zh-CN" altLang="en-US"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 y="-1"/>
            <a:ext cx="4089862" cy="3167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repeatCount="4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0" fill="hold"/>
                                        <p:tgtEl>
                                          <p:spTgt spid="10"/>
                                        </p:tgtEl>
                                        <p:attrNameLst>
                                          <p:attrName>ppt_x</p:attrName>
                                        </p:attrNameLst>
                                      </p:cBhvr>
                                      <p:tavLst>
                                        <p:tav tm="0">
                                          <p:val>
                                            <p:strVal val="0-#ppt_w/2"/>
                                          </p:val>
                                        </p:tav>
                                        <p:tav tm="100000">
                                          <p:val>
                                            <p:strVal val="#ppt_x"/>
                                          </p:val>
                                        </p:tav>
                                      </p:tavLst>
                                    </p:anim>
                                    <p:anim calcmode="lin" valueType="num">
                                      <p:cBhvr additive="base">
                                        <p:cTn id="25" dur="5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repeatCount="400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0" fill="hold"/>
                                        <p:tgtEl>
                                          <p:spTgt spid="11"/>
                                        </p:tgtEl>
                                        <p:attrNameLst>
                                          <p:attrName>ppt_x</p:attrName>
                                        </p:attrNameLst>
                                      </p:cBhvr>
                                      <p:tavLst>
                                        <p:tav tm="0">
                                          <p:val>
                                            <p:strVal val="0-#ppt_w/2"/>
                                          </p:val>
                                        </p:tav>
                                        <p:tav tm="100000">
                                          <p:val>
                                            <p:strVal val="#ppt_x"/>
                                          </p:val>
                                        </p:tav>
                                      </p:tavLst>
                                    </p:anim>
                                    <p:anim calcmode="lin" valueType="num">
                                      <p:cBhvr additive="base">
                                        <p:cTn id="29" dur="5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4000"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0-#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repeatCount="4000"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0" fill="hold"/>
                                        <p:tgtEl>
                                          <p:spTgt spid="13"/>
                                        </p:tgtEl>
                                        <p:attrNameLst>
                                          <p:attrName>ppt_x</p:attrName>
                                        </p:attrNameLst>
                                      </p:cBhvr>
                                      <p:tavLst>
                                        <p:tav tm="0">
                                          <p:val>
                                            <p:strVal val="0-#ppt_w/2"/>
                                          </p:val>
                                        </p:tav>
                                        <p:tav tm="100000">
                                          <p:val>
                                            <p:strVal val="#ppt_x"/>
                                          </p:val>
                                        </p:tav>
                                      </p:tavLst>
                                    </p:anim>
                                    <p:anim calcmode="lin" valueType="num">
                                      <p:cBhvr additive="base">
                                        <p:cTn id="37" dur="5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repeatCount="4000" fill="hold" grpId="0" nodeType="withEffect">
                                  <p:stCondLst>
                                    <p:cond delay="6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0-#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repeatCount="4000" fill="hold" grpId="0" nodeType="withEffect">
                                  <p:stCondLst>
                                    <p:cond delay="21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0-#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repeatCount="4000" fill="hold" grpId="0" nodeType="withEffect">
                                  <p:stCondLst>
                                    <p:cond delay="1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0" fill="hold"/>
                                        <p:tgtEl>
                                          <p:spTgt spid="16"/>
                                        </p:tgtEl>
                                        <p:attrNameLst>
                                          <p:attrName>ppt_x</p:attrName>
                                        </p:attrNameLst>
                                      </p:cBhvr>
                                      <p:tavLst>
                                        <p:tav tm="0">
                                          <p:val>
                                            <p:strVal val="1+#ppt_w/2"/>
                                          </p:val>
                                        </p:tav>
                                        <p:tav tm="100000">
                                          <p:val>
                                            <p:strVal val="#ppt_x"/>
                                          </p:val>
                                        </p:tav>
                                      </p:tavLst>
                                    </p:anim>
                                    <p:anim calcmode="lin" valueType="num">
                                      <p:cBhvr additive="base">
                                        <p:cTn id="49" dur="5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repeatCount="4000" fill="hold" grpId="0" nodeType="withEffect">
                                  <p:stCondLst>
                                    <p:cond delay="6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0" fill="hold"/>
                                        <p:tgtEl>
                                          <p:spTgt spid="17"/>
                                        </p:tgtEl>
                                        <p:attrNameLst>
                                          <p:attrName>ppt_x</p:attrName>
                                        </p:attrNameLst>
                                      </p:cBhvr>
                                      <p:tavLst>
                                        <p:tav tm="0">
                                          <p:val>
                                            <p:strVal val="1+#ppt_w/2"/>
                                          </p:val>
                                        </p:tav>
                                        <p:tav tm="100000">
                                          <p:val>
                                            <p:strVal val="#ppt_x"/>
                                          </p:val>
                                        </p:tav>
                                      </p:tavLst>
                                    </p:anim>
                                    <p:anim calcmode="lin" valueType="num">
                                      <p:cBhvr additive="base">
                                        <p:cTn id="53" dur="5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2" repeatCount="4000" fill="hold" grpId="0" nodeType="withEffect">
                                  <p:stCondLst>
                                    <p:cond delay="14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0" fill="hold"/>
                                        <p:tgtEl>
                                          <p:spTgt spid="15"/>
                                        </p:tgtEl>
                                        <p:attrNameLst>
                                          <p:attrName>ppt_x</p:attrName>
                                        </p:attrNameLst>
                                      </p:cBhvr>
                                      <p:tavLst>
                                        <p:tav tm="0">
                                          <p:val>
                                            <p:strVal val="1+#ppt_w/2"/>
                                          </p:val>
                                        </p:tav>
                                        <p:tav tm="100000">
                                          <p:val>
                                            <p:strVal val="#ppt_x"/>
                                          </p:val>
                                        </p:tav>
                                      </p:tavLst>
                                    </p:anim>
                                    <p:anim calcmode="lin" valueType="num">
                                      <p:cBhvr additive="base">
                                        <p:cTn id="57" dur="50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repeatCount="4000"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0" fill="hold"/>
                                        <p:tgtEl>
                                          <p:spTgt spid="19"/>
                                        </p:tgtEl>
                                        <p:attrNameLst>
                                          <p:attrName>ppt_x</p:attrName>
                                        </p:attrNameLst>
                                      </p:cBhvr>
                                      <p:tavLst>
                                        <p:tav tm="0">
                                          <p:val>
                                            <p:strVal val="1+#ppt_w/2"/>
                                          </p:val>
                                        </p:tav>
                                        <p:tav tm="100000">
                                          <p:val>
                                            <p:strVal val="#ppt_x"/>
                                          </p:val>
                                        </p:tav>
                                      </p:tavLst>
                                    </p:anim>
                                    <p:anim calcmode="lin" valueType="num">
                                      <p:cBhvr additive="base">
                                        <p:cTn id="61" dur="5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repeatCount="4000" fill="hold" grpId="0" nodeType="withEffect">
                                  <p:stCondLst>
                                    <p:cond delay="6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0" fill="hold"/>
                                        <p:tgtEl>
                                          <p:spTgt spid="20"/>
                                        </p:tgtEl>
                                        <p:attrNameLst>
                                          <p:attrName>ppt_x</p:attrName>
                                        </p:attrNameLst>
                                      </p:cBhvr>
                                      <p:tavLst>
                                        <p:tav tm="0">
                                          <p:val>
                                            <p:strVal val="1+#ppt_w/2"/>
                                          </p:val>
                                        </p:tav>
                                        <p:tav tm="100000">
                                          <p:val>
                                            <p:strVal val="#ppt_x"/>
                                          </p:val>
                                        </p:tav>
                                      </p:tavLst>
                                    </p:anim>
                                    <p:anim calcmode="lin" valueType="num">
                                      <p:cBhvr additive="base">
                                        <p:cTn id="65" dur="50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repeatCount="4000" fill="hold" grpId="0" nodeType="withEffect">
                                  <p:stCondLst>
                                    <p:cond delay="14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0" fill="hold"/>
                                        <p:tgtEl>
                                          <p:spTgt spid="18"/>
                                        </p:tgtEl>
                                        <p:attrNameLst>
                                          <p:attrName>ppt_x</p:attrName>
                                        </p:attrNameLst>
                                      </p:cBhvr>
                                      <p:tavLst>
                                        <p:tav tm="0">
                                          <p:val>
                                            <p:strVal val="1+#ppt_w/2"/>
                                          </p:val>
                                        </p:tav>
                                        <p:tav tm="100000">
                                          <p:val>
                                            <p:strVal val="#ppt_x"/>
                                          </p:val>
                                        </p:tav>
                                      </p:tavLst>
                                    </p:anim>
                                    <p:anim calcmode="lin" valueType="num">
                                      <p:cBhvr additive="base">
                                        <p:cTn id="69"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7</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902811"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防滋扰篇</a:t>
            </a:r>
          </a:p>
        </p:txBody>
      </p:sp>
      <p:sp>
        <p:nvSpPr>
          <p:cNvPr id="30" name="文本占位符 53250"/>
          <p:cNvSpPr>
            <a:spLocks noGrp="1"/>
          </p:cNvSpPr>
          <p:nvPr/>
        </p:nvSpPr>
        <p:spPr>
          <a:xfrm>
            <a:off x="987645" y="1520990"/>
            <a:ext cx="6386821" cy="4525963"/>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eaLnBrk="1" hangingPunct="1">
              <a:lnSpc>
                <a:spcPct val="300000"/>
              </a:lnSpc>
              <a:buNone/>
            </a:pPr>
            <a:r>
              <a:rPr lang="zh-CN" altLang="en-US" sz="1400" dirty="0">
                <a:latin typeface="微软雅黑" panose="020B0503020204020204" pitchFamily="34" charset="-122"/>
                <a:ea typeface="微软雅黑" panose="020B0503020204020204" pitchFamily="34" charset="-122"/>
              </a:rPr>
              <a:t>      滋扰，从广义的角度讲，是指外部人员无视国家法律和社会公德而寻衅滋事、结伙斗殴、扰乱社会秩序等行为。从狭义的角度讲，滋扰主要是指对校园秩序的破坏扰乱，对大学生无端挑衅、侵犯乃至伤害的行为。滋扰是一个涉及学生、家庭、社会等诸多方面的复杂的社会问题，大学生必须提高警惕，尽力预防和制止外部滋扰，以保证学校教学、科研和生活的正常进行。</a:t>
            </a:r>
          </a:p>
        </p:txBody>
      </p:sp>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883016" y="901865"/>
            <a:ext cx="3386116" cy="5145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a:spLocks noChangeArrowheads="1"/>
          </p:cNvSpPr>
          <p:nvPr/>
        </p:nvSpPr>
        <p:spPr bwMode="auto">
          <a:xfrm>
            <a:off x="241070" y="1031737"/>
            <a:ext cx="11544530" cy="4750995"/>
          </a:xfrm>
          <a:prstGeom prst="rect">
            <a:avLst/>
          </a:prstGeom>
          <a:noFill/>
          <a:ln w="19050">
            <a:solidFill>
              <a:srgbClr val="7030A0"/>
            </a:solidFill>
            <a:bevel/>
          </a:ln>
        </p:spPr>
        <p:txBody>
          <a:bodyPr lIns="68568" tIns="34284" rIns="68568" bIns="34284"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7</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1980029"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大学生防滋扰常见形式</a:t>
            </a:r>
          </a:p>
        </p:txBody>
      </p:sp>
      <p:sp>
        <p:nvSpPr>
          <p:cNvPr id="6" name="矩形 5"/>
          <p:cNvSpPr/>
          <p:nvPr/>
        </p:nvSpPr>
        <p:spPr>
          <a:xfrm>
            <a:off x="482139" y="1261538"/>
            <a:ext cx="8936056" cy="276999"/>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lvl="0" indent="-171450">
              <a:spcBef>
                <a:spcPct val="20000"/>
              </a:spcBef>
              <a:buClr>
                <a:srgbClr val="C622A2"/>
              </a:buClr>
              <a:buFont typeface="Wingdings" panose="05000000000000000000" pitchFamily="2" charset="2"/>
              <a:buChar char="u"/>
              <a:defRPr/>
            </a:pPr>
            <a:r>
              <a:rPr lang="zh-CN" altLang="en-US" sz="1200" noProof="1">
                <a:latin typeface="微软雅黑" panose="020B0503020204020204" pitchFamily="34" charset="-122"/>
                <a:ea typeface="微软雅黑" panose="020B0503020204020204" pitchFamily="34" charset="-122"/>
              </a:rPr>
              <a:t>（1）、校外的不法青少年在与少数大学生进行交往时，一旦发生矛盾或纠葛，便有目的地入校寻衅滋事、伺机报复等。 </a:t>
            </a:r>
          </a:p>
        </p:txBody>
      </p:sp>
      <p:sp>
        <p:nvSpPr>
          <p:cNvPr id="7" name="矩形 6"/>
          <p:cNvSpPr/>
          <p:nvPr/>
        </p:nvSpPr>
        <p:spPr>
          <a:xfrm>
            <a:off x="493592" y="1733519"/>
            <a:ext cx="10228562" cy="276999"/>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lvl="0" indent="-171450">
              <a:spcBef>
                <a:spcPct val="20000"/>
              </a:spcBef>
              <a:buClr>
                <a:srgbClr val="C622A2"/>
              </a:buClr>
              <a:buFont typeface="Wingdings" panose="05000000000000000000" pitchFamily="2" charset="2"/>
              <a:buChar char="u"/>
              <a:defRPr/>
            </a:pPr>
            <a:r>
              <a:rPr lang="zh-CN" altLang="en-US" sz="1200" noProof="1">
                <a:latin typeface="微软雅黑" panose="020B0503020204020204" pitchFamily="34" charset="-122"/>
                <a:ea typeface="微软雅黑" panose="020B0503020204020204" pitchFamily="34" charset="-122"/>
              </a:rPr>
              <a:t>（2）、有的不法青年，在游泳、沐浴、购物、看电影、参加舞会、观看比赛、甚至走路等偶然场合，与大学生发生矛盾，进而酿成冲突。 </a:t>
            </a:r>
          </a:p>
        </p:txBody>
      </p:sp>
      <p:sp>
        <p:nvSpPr>
          <p:cNvPr id="8" name="矩形 7"/>
          <p:cNvSpPr/>
          <p:nvPr/>
        </p:nvSpPr>
        <p:spPr>
          <a:xfrm>
            <a:off x="501316" y="2144519"/>
            <a:ext cx="10855095" cy="276999"/>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lvl="0" indent="-171450">
              <a:spcBef>
                <a:spcPct val="20000"/>
              </a:spcBef>
              <a:buClr>
                <a:srgbClr val="C622A2"/>
              </a:buClr>
              <a:buFont typeface="Wingdings" panose="05000000000000000000" pitchFamily="2" charset="2"/>
              <a:buChar char="u"/>
              <a:defRPr/>
            </a:pPr>
            <a:r>
              <a:rPr lang="zh-CN" altLang="en-US" sz="1200" noProof="1">
                <a:latin typeface="微软雅黑" panose="020B0503020204020204" pitchFamily="34" charset="-122"/>
                <a:ea typeface="微软雅黑" panose="020B0503020204020204" pitchFamily="34" charset="-122"/>
              </a:rPr>
              <a:t>（3）、有的不法青年，专门尾随女同学或有目的地到学生宿舍、教室等处污辱、骚扰、调戏女生，甚至对女同学动手动脚，致使女大学生受到种种伤害。 </a:t>
            </a:r>
          </a:p>
        </p:txBody>
      </p:sp>
      <p:sp>
        <p:nvSpPr>
          <p:cNvPr id="9" name="矩形 8"/>
          <p:cNvSpPr/>
          <p:nvPr/>
        </p:nvSpPr>
        <p:spPr>
          <a:xfrm>
            <a:off x="501316" y="2593862"/>
            <a:ext cx="10213114" cy="276999"/>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lvl="0" indent="-171450">
              <a:spcBef>
                <a:spcPct val="20000"/>
              </a:spcBef>
              <a:buClr>
                <a:srgbClr val="C622A2"/>
              </a:buClr>
              <a:buFont typeface="Wingdings" panose="05000000000000000000" pitchFamily="2" charset="2"/>
              <a:buChar char="u"/>
              <a:defRPr/>
            </a:pPr>
            <a:r>
              <a:rPr lang="zh-CN" altLang="en-US" sz="1200" noProof="1">
                <a:latin typeface="微软雅黑" panose="020B0503020204020204" pitchFamily="34" charset="-122"/>
                <a:ea typeface="微软雅黑" panose="020B0503020204020204" pitchFamily="34" charset="-122"/>
              </a:rPr>
              <a:t>（4）、青少年犯罪团伙邀约到校园内斗殴滋事，从而使围观或路过的大学生无端遭殃。</a:t>
            </a:r>
          </a:p>
        </p:txBody>
      </p:sp>
      <p:sp>
        <p:nvSpPr>
          <p:cNvPr id="10" name="矩形 9"/>
          <p:cNvSpPr/>
          <p:nvPr/>
        </p:nvSpPr>
        <p:spPr>
          <a:xfrm>
            <a:off x="493592" y="3035343"/>
            <a:ext cx="10245888" cy="461665"/>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lvl="0" indent="-171450">
              <a:spcBef>
                <a:spcPct val="20000"/>
              </a:spcBef>
              <a:buClr>
                <a:srgbClr val="C622A2"/>
              </a:buClr>
              <a:buFont typeface="Wingdings" panose="05000000000000000000" pitchFamily="2" charset="2"/>
              <a:buChar char="u"/>
              <a:defRPr/>
            </a:pPr>
            <a:r>
              <a:rPr lang="zh-CN" altLang="en-US" sz="1200" noProof="1">
                <a:latin typeface="微软雅黑" panose="020B0503020204020204" pitchFamily="34" charset="-122"/>
                <a:ea typeface="微软雅黑" panose="020B0503020204020204" pitchFamily="34" charset="-122"/>
              </a:rPr>
              <a:t>（5）、外来人员或某些法纪观念淡薄的教职工子女与学生争抢活动场地，从而引发矛盾和冲突。</a:t>
            </a:r>
          </a:p>
          <a:p>
            <a:pPr marL="171450" indent="-171450" eaLnBrk="1" hangingPunct="1">
              <a:buClr>
                <a:srgbClr val="C622A2"/>
              </a:buClr>
              <a:buFont typeface="Wingdings" panose="05000000000000000000" pitchFamily="2" charset="2"/>
              <a:buChar char="u"/>
              <a:defRPr/>
            </a:pPr>
            <a:endParaRPr lang="zh-CN" altLang="en-US" sz="1200" noProof="1">
              <a:latin typeface="微软雅黑" panose="020B0503020204020204" pitchFamily="34" charset="-122"/>
              <a:ea typeface="微软雅黑" panose="020B0503020204020204" pitchFamily="34" charset="-122"/>
            </a:endParaRPr>
          </a:p>
        </p:txBody>
      </p:sp>
      <p:sp>
        <p:nvSpPr>
          <p:cNvPr id="11" name="矩形 10"/>
          <p:cNvSpPr/>
          <p:nvPr/>
        </p:nvSpPr>
        <p:spPr>
          <a:xfrm>
            <a:off x="509979" y="3475037"/>
            <a:ext cx="10213114" cy="461665"/>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indent="-171450" eaLnBrk="1" hangingPunct="1">
              <a:buClr>
                <a:srgbClr val="C622A2"/>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（6）一些游手好闲的青少年，把学校变为玩乐场所，在校园内游逛，或故意怪叫漫骂、吵吵嚷嚷，或有意扰乱秩序。大学生作为学校的主人，与这</a:t>
            </a:r>
            <a:endParaRPr lang="en-US" altLang="zh-CN" sz="1200" dirty="0">
              <a:latin typeface="微软雅黑" panose="020B0503020204020204" pitchFamily="34" charset="-122"/>
              <a:ea typeface="微软雅黑" panose="020B0503020204020204" pitchFamily="34" charset="-122"/>
            </a:endParaRPr>
          </a:p>
          <a:p>
            <a:pPr eaLnBrk="1" hangingPunct="1">
              <a:buClr>
                <a:srgbClr val="C622A2"/>
              </a:buClr>
            </a:pPr>
            <a:r>
              <a:rPr lang="zh-CN" altLang="en-US" sz="1200" dirty="0">
                <a:latin typeface="微软雅黑" panose="020B0503020204020204" pitchFamily="34" charset="-122"/>
                <a:ea typeface="微软雅黑" panose="020B0503020204020204" pitchFamily="34" charset="-122"/>
              </a:rPr>
              <a:t>           类人员发生正面冲突的可能性很大。 </a:t>
            </a:r>
          </a:p>
        </p:txBody>
      </p:sp>
      <p:sp>
        <p:nvSpPr>
          <p:cNvPr id="12" name="矩形 11"/>
          <p:cNvSpPr/>
          <p:nvPr/>
        </p:nvSpPr>
        <p:spPr>
          <a:xfrm>
            <a:off x="509979" y="4531271"/>
            <a:ext cx="10478646" cy="461665"/>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indent="-171450" eaLnBrk="1" hangingPunct="1">
              <a:buClr>
                <a:srgbClr val="C622A2"/>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（8）少数无赖之徒，千方百计地打听异性大学生的姓名和电话号码，然后不停地给其写信、打电话，不是低</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级庸俗的谈情说爱和造谣中伤，就是莫明</a:t>
            </a:r>
            <a:endParaRPr lang="en-US" altLang="zh-CN" sz="1200" dirty="0">
              <a:latin typeface="微软雅黑" panose="020B0503020204020204" pitchFamily="34" charset="-122"/>
              <a:ea typeface="微软雅黑" panose="020B0503020204020204" pitchFamily="34" charset="-122"/>
            </a:endParaRPr>
          </a:p>
          <a:p>
            <a:pPr eaLnBrk="1" hangingPunct="1">
              <a:buClr>
                <a:srgbClr val="C622A2"/>
              </a:buClr>
            </a:pPr>
            <a:r>
              <a:rPr lang="zh-CN" altLang="en-US" sz="1200" dirty="0">
                <a:latin typeface="微软雅黑" panose="020B0503020204020204" pitchFamily="34" charset="-122"/>
                <a:ea typeface="微软雅黑" panose="020B0503020204020204" pitchFamily="34" charset="-122"/>
              </a:rPr>
              <a:t>           其妙的恐吓和威胁，甚至敲诈勒索，从而造成被害人在精神上非常痛苦，这即是信件电话滋扰。 </a:t>
            </a:r>
          </a:p>
        </p:txBody>
      </p:sp>
      <p:sp>
        <p:nvSpPr>
          <p:cNvPr id="13" name="矩形 12"/>
          <p:cNvSpPr/>
          <p:nvPr/>
        </p:nvSpPr>
        <p:spPr>
          <a:xfrm>
            <a:off x="509979" y="3990883"/>
            <a:ext cx="11065217" cy="276999"/>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indent="-171450" eaLnBrk="1" hangingPunct="1">
              <a:buClr>
                <a:srgbClr val="C622A2"/>
              </a:buClr>
              <a:buFont typeface="Wingdings" panose="05000000000000000000" pitchFamily="2" charset="2"/>
              <a:buChar char="u"/>
            </a:pPr>
            <a:r>
              <a:rPr lang="en-US" altLang="zh-CN" sz="1200" dirty="0">
                <a:latin typeface="微软雅黑" panose="020B0503020204020204" pitchFamily="34" charset="-122"/>
                <a:ea typeface="微软雅黑" panose="020B0503020204020204" pitchFamily="34" charset="-122"/>
              </a:rPr>
              <a:t>( 7 )</a:t>
            </a:r>
            <a:r>
              <a:rPr lang="zh-CN" altLang="en-US" sz="1200" dirty="0">
                <a:latin typeface="微软雅黑" panose="020B0503020204020204" pitchFamily="34" charset="-122"/>
                <a:ea typeface="微软雅黑" panose="020B0503020204020204" pitchFamily="34" charset="-122"/>
              </a:rPr>
              <a:t>有的不法青年，喜欢在师生休息的时候不停的拔打电话，或者无聊地谈天说地，或者口吐污言秽语，以搅得别人不能入睡为乐，这就是电话滋扰。 </a:t>
            </a:r>
          </a:p>
        </p:txBody>
      </p:sp>
      <p:sp>
        <p:nvSpPr>
          <p:cNvPr id="14" name="矩形 13"/>
          <p:cNvSpPr/>
          <p:nvPr/>
        </p:nvSpPr>
        <p:spPr>
          <a:xfrm>
            <a:off x="482139" y="5115698"/>
            <a:ext cx="10457091" cy="461665"/>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71450" indent="-171450" eaLnBrk="1" hangingPunct="1">
              <a:buClr>
                <a:srgbClr val="C622A2"/>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）入校滋扰者，有的事先有明确的目的，有的并无确定目标。无论是哪种形式，受滋扰的对象往往都是大学生。一些地处城乡结合部或周围居民点</a:t>
            </a:r>
            <a:endParaRPr lang="en-US" altLang="zh-CN" sz="1200" dirty="0">
              <a:latin typeface="微软雅黑" panose="020B0503020204020204" pitchFamily="34" charset="-122"/>
              <a:ea typeface="微软雅黑" panose="020B0503020204020204" pitchFamily="34" charset="-122"/>
            </a:endParaRPr>
          </a:p>
          <a:p>
            <a:pPr eaLnBrk="1" hangingPunct="1">
              <a:buClr>
                <a:srgbClr val="C622A2"/>
              </a:buClr>
            </a:pPr>
            <a:r>
              <a:rPr lang="zh-CN" altLang="en-US" sz="1200" dirty="0">
                <a:latin typeface="微软雅黑" panose="020B0503020204020204" pitchFamily="34" charset="-122"/>
                <a:ea typeface="微软雅黑" panose="020B0503020204020204" pitchFamily="34" charset="-122"/>
              </a:rPr>
              <a:t>      密集的院校，受滋扰的程度可能会更严重一些。</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366" y="4987462"/>
            <a:ext cx="2237493" cy="2202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6" grpId="0" animBg="1"/>
      <p:bldP spid="17" grpId="0"/>
      <p:bldP spid="6" grpId="0"/>
      <p:bldP spid="7" grpId="0"/>
      <p:bldP spid="8" grpId="0"/>
      <p:bldP spid="9"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7</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159566"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大学生应该怎样对待滋扰</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366" y="4987462"/>
            <a:ext cx="2237493" cy="2202257"/>
          </a:xfrm>
          <a:prstGeom prst="rect">
            <a:avLst/>
          </a:prstGeom>
        </p:spPr>
      </p:pic>
      <p:grpSp>
        <p:nvGrpSpPr>
          <p:cNvPr id="15" name="组合 14"/>
          <p:cNvGrpSpPr/>
          <p:nvPr/>
        </p:nvGrpSpPr>
        <p:grpSpPr>
          <a:xfrm>
            <a:off x="982627" y="1487625"/>
            <a:ext cx="2284163" cy="3696314"/>
            <a:chOff x="566856" y="1808055"/>
            <a:chExt cx="2645977" cy="4281235"/>
          </a:xfrm>
        </p:grpSpPr>
        <p:grpSp>
          <p:nvGrpSpPr>
            <p:cNvPr id="42" name="组合 41"/>
            <p:cNvGrpSpPr/>
            <p:nvPr/>
          </p:nvGrpSpPr>
          <p:grpSpPr>
            <a:xfrm>
              <a:off x="566856" y="1808055"/>
              <a:ext cx="2559278" cy="4281235"/>
              <a:chOff x="1242889" y="4101254"/>
              <a:chExt cx="2147469" cy="3592351"/>
            </a:xfrm>
          </p:grpSpPr>
          <p:sp>
            <p:nvSpPr>
              <p:cNvPr id="46" name="矩形 45"/>
              <p:cNvSpPr/>
              <p:nvPr/>
            </p:nvSpPr>
            <p:spPr>
              <a:xfrm>
                <a:off x="1242889" y="4535559"/>
                <a:ext cx="2147469" cy="3158046"/>
              </a:xfrm>
              <a:prstGeom prst="rect">
                <a:avLst/>
              </a:prstGeom>
              <a:noFill/>
              <a:ln w="19050">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1917703" y="4101254"/>
                <a:ext cx="757402" cy="757404"/>
              </a:xfrm>
              <a:prstGeom prst="round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sp>
          <p:nvSpPr>
            <p:cNvPr id="43" name="文本框 6"/>
            <p:cNvSpPr txBox="1"/>
            <p:nvPr/>
          </p:nvSpPr>
          <p:spPr>
            <a:xfrm>
              <a:off x="941906" y="2843521"/>
              <a:ext cx="2270927" cy="615363"/>
            </a:xfrm>
            <a:prstGeom prst="rect">
              <a:avLst/>
            </a:prstGeom>
            <a:noFill/>
          </p:spPr>
          <p:txBody>
            <a:bodyPr wrap="square"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lgn="ctr"/>
              <a:r>
                <a:rPr lang="zh-CN" altLang="en-US" sz="1200" b="1" noProof="1">
                  <a:latin typeface="微软雅黑" panose="020B0503020204020204" pitchFamily="34" charset="-122"/>
                  <a:ea typeface="微软雅黑" panose="020B0503020204020204" pitchFamily="34" charset="-122"/>
                </a:rPr>
                <a:t>提高警惕，做好准备，正确看待，慎重处置。</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文本框 7"/>
            <p:cNvSpPr txBox="1"/>
            <p:nvPr/>
          </p:nvSpPr>
          <p:spPr>
            <a:xfrm>
              <a:off x="963222" y="3591705"/>
              <a:ext cx="1909403" cy="1969161"/>
            </a:xfrm>
            <a:prstGeom prst="rect">
              <a:avLst/>
            </a:prstGeom>
            <a:noFill/>
          </p:spPr>
          <p:txBody>
            <a:bodyPr wrap="square"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905" lvl="0" indent="-344805">
                <a:spcBef>
                  <a:spcPct val="20000"/>
                </a:spcBef>
                <a:defRPr/>
              </a:pPr>
              <a:r>
                <a:rPr lang="zh-CN" altLang="en-US" sz="1000" noProof="1">
                  <a:latin typeface="微软雅黑" panose="020B0503020204020204" pitchFamily="34" charset="-122"/>
                  <a:ea typeface="微软雅黑" panose="020B0503020204020204" pitchFamily="34" charset="-122"/>
                </a:rPr>
                <a:t>面对违法青少年挑起的流氓滋扰，千万不要惊慌，而要正确对待。要问清缘由、弄清是非，既不畏慎退缩、避而远之，也不随便动手，一味蛮干，而应晓之以理，以礼待人，妥善处置。</a:t>
              </a:r>
              <a:endParaRPr lang="en-US" altLang="zh-CN" sz="1000" noProof="1">
                <a:latin typeface="微软雅黑" panose="020B0503020204020204" pitchFamily="34" charset="-122"/>
                <a:ea typeface="微软雅黑" panose="020B0503020204020204" pitchFamily="34" charset="-122"/>
              </a:endParaRPr>
            </a:p>
          </p:txBody>
        </p:sp>
        <p:sp>
          <p:nvSpPr>
            <p:cNvPr id="45" name="Freeform 394"/>
            <p:cNvSpPr>
              <a:spLocks noEditPoints="1"/>
            </p:cNvSpPr>
            <p:nvPr/>
          </p:nvSpPr>
          <p:spPr bwMode="auto">
            <a:xfrm>
              <a:off x="1663786" y="2100716"/>
              <a:ext cx="356702" cy="309292"/>
            </a:xfrm>
            <a:custGeom>
              <a:avLst/>
              <a:gdLst>
                <a:gd name="T0" fmla="*/ 39 w 183"/>
                <a:gd name="T1" fmla="*/ 1 h 159"/>
                <a:gd name="T2" fmla="*/ 57 w 183"/>
                <a:gd name="T3" fmla="*/ 16 h 159"/>
                <a:gd name="T4" fmla="*/ 22 w 183"/>
                <a:gd name="T5" fmla="*/ 16 h 159"/>
                <a:gd name="T6" fmla="*/ 39 w 183"/>
                <a:gd name="T7" fmla="*/ 1 h 159"/>
                <a:gd name="T8" fmla="*/ 106 w 183"/>
                <a:gd name="T9" fmla="*/ 32 h 159"/>
                <a:gd name="T10" fmla="*/ 147 w 183"/>
                <a:gd name="T11" fmla="*/ 49 h 159"/>
                <a:gd name="T12" fmla="*/ 163 w 183"/>
                <a:gd name="T13" fmla="*/ 90 h 159"/>
                <a:gd name="T14" fmla="*/ 147 w 183"/>
                <a:gd name="T15" fmla="*/ 130 h 159"/>
                <a:gd name="T16" fmla="*/ 106 w 183"/>
                <a:gd name="T17" fmla="*/ 147 h 159"/>
                <a:gd name="T18" fmla="*/ 66 w 183"/>
                <a:gd name="T19" fmla="*/ 130 h 159"/>
                <a:gd name="T20" fmla="*/ 49 w 183"/>
                <a:gd name="T21" fmla="*/ 90 h 159"/>
                <a:gd name="T22" fmla="*/ 66 w 183"/>
                <a:gd name="T23" fmla="*/ 49 h 159"/>
                <a:gd name="T24" fmla="*/ 106 w 183"/>
                <a:gd name="T25" fmla="*/ 32 h 159"/>
                <a:gd name="T26" fmla="*/ 99 w 183"/>
                <a:gd name="T27" fmla="*/ 62 h 159"/>
                <a:gd name="T28" fmla="*/ 76 w 183"/>
                <a:gd name="T29" fmla="*/ 71 h 159"/>
                <a:gd name="T30" fmla="*/ 79 w 183"/>
                <a:gd name="T31" fmla="*/ 96 h 159"/>
                <a:gd name="T32" fmla="*/ 95 w 183"/>
                <a:gd name="T33" fmla="*/ 82 h 159"/>
                <a:gd name="T34" fmla="*/ 99 w 183"/>
                <a:gd name="T35" fmla="*/ 62 h 159"/>
                <a:gd name="T36" fmla="*/ 134 w 183"/>
                <a:gd name="T37" fmla="*/ 62 h 159"/>
                <a:gd name="T38" fmla="*/ 106 w 183"/>
                <a:gd name="T39" fmla="*/ 50 h 159"/>
                <a:gd name="T40" fmla="*/ 79 w 183"/>
                <a:gd name="T41" fmla="*/ 62 h 159"/>
                <a:gd name="T42" fmla="*/ 67 w 183"/>
                <a:gd name="T43" fmla="*/ 90 h 159"/>
                <a:gd name="T44" fmla="*/ 79 w 183"/>
                <a:gd name="T45" fmla="*/ 117 h 159"/>
                <a:gd name="T46" fmla="*/ 106 w 183"/>
                <a:gd name="T47" fmla="*/ 129 h 159"/>
                <a:gd name="T48" fmla="*/ 134 w 183"/>
                <a:gd name="T49" fmla="*/ 117 h 159"/>
                <a:gd name="T50" fmla="*/ 145 w 183"/>
                <a:gd name="T51" fmla="*/ 90 h 159"/>
                <a:gd name="T52" fmla="*/ 134 w 183"/>
                <a:gd name="T53" fmla="*/ 62 h 159"/>
                <a:gd name="T54" fmla="*/ 77 w 183"/>
                <a:gd name="T55" fmla="*/ 0 h 159"/>
                <a:gd name="T56" fmla="*/ 64 w 183"/>
                <a:gd name="T57" fmla="*/ 24 h 159"/>
                <a:gd name="T58" fmla="*/ 21 w 183"/>
                <a:gd name="T59" fmla="*/ 24 h 159"/>
                <a:gd name="T60" fmla="*/ 0 w 183"/>
                <a:gd name="T61" fmla="*/ 45 h 159"/>
                <a:gd name="T62" fmla="*/ 0 w 183"/>
                <a:gd name="T63" fmla="*/ 137 h 159"/>
                <a:gd name="T64" fmla="*/ 21 w 183"/>
                <a:gd name="T65" fmla="*/ 159 h 159"/>
                <a:gd name="T66" fmla="*/ 161 w 183"/>
                <a:gd name="T67" fmla="*/ 159 h 159"/>
                <a:gd name="T68" fmla="*/ 183 w 183"/>
                <a:gd name="T69" fmla="*/ 137 h 159"/>
                <a:gd name="T70" fmla="*/ 183 w 183"/>
                <a:gd name="T71" fmla="*/ 45 h 159"/>
                <a:gd name="T72" fmla="*/ 161 w 183"/>
                <a:gd name="T73" fmla="*/ 24 h 159"/>
                <a:gd name="T74" fmla="*/ 154 w 183"/>
                <a:gd name="T75" fmla="*/ 24 h 159"/>
                <a:gd name="T76" fmla="*/ 140 w 183"/>
                <a:gd name="T77" fmla="*/ 0 h 159"/>
                <a:gd name="T78" fmla="*/ 77 w 183"/>
                <a:gd name="T7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p:spPr>
          <p:txBody>
            <a:bodyPr lIns="60222" tIns="30111" rIns="60222" bIns="30111"/>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a:defRPr/>
              </a:pPr>
              <a:endParaRPr lang="zh-CN" altLang="en-US" sz="1200" dirty="0">
                <a:solidFill>
                  <a:schemeClr val="tx2"/>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524491" y="1492241"/>
            <a:ext cx="2238066" cy="3700391"/>
            <a:chOff x="4557142" y="1819012"/>
            <a:chExt cx="2592580" cy="4285959"/>
          </a:xfrm>
        </p:grpSpPr>
        <p:grpSp>
          <p:nvGrpSpPr>
            <p:cNvPr id="36" name="组合 35"/>
            <p:cNvGrpSpPr/>
            <p:nvPr/>
          </p:nvGrpSpPr>
          <p:grpSpPr>
            <a:xfrm>
              <a:off x="4557142" y="1819012"/>
              <a:ext cx="2559276" cy="4285959"/>
              <a:chOff x="1570902" y="4110447"/>
              <a:chExt cx="2147468" cy="3596315"/>
            </a:xfrm>
          </p:grpSpPr>
          <p:sp>
            <p:nvSpPr>
              <p:cNvPr id="40" name="矩形 39"/>
              <p:cNvSpPr/>
              <p:nvPr/>
            </p:nvSpPr>
            <p:spPr>
              <a:xfrm>
                <a:off x="1570902" y="4544008"/>
                <a:ext cx="2147468" cy="3162754"/>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2285903" y="4110447"/>
                <a:ext cx="717466" cy="71746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sp>
          <p:nvSpPr>
            <p:cNvPr id="37" name="文本框 13"/>
            <p:cNvSpPr txBox="1"/>
            <p:nvPr/>
          </p:nvSpPr>
          <p:spPr>
            <a:xfrm>
              <a:off x="4878794" y="2783534"/>
              <a:ext cx="2270928" cy="861509"/>
            </a:xfrm>
            <a:prstGeom prst="rect">
              <a:avLst/>
            </a:prstGeom>
            <a:noFill/>
          </p:spPr>
          <p:txBody>
            <a:bodyPr wrap="square"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spcBef>
                  <a:spcPct val="20000"/>
                </a:spcBef>
                <a:defRPr/>
              </a:pPr>
              <a:r>
                <a:rPr lang="zh-CN" altLang="en-US" sz="1200" b="1" noProof="1">
                  <a:latin typeface="微软雅黑" panose="020B0503020204020204" pitchFamily="34" charset="-122"/>
                  <a:ea typeface="微软雅黑" panose="020B0503020204020204" pitchFamily="34" charset="-122"/>
                </a:rPr>
                <a:t>充分依靠组织和集体的力量，积极干预和制止外部滋扰行为。</a:t>
              </a:r>
            </a:p>
          </p:txBody>
        </p:sp>
        <p:sp>
          <p:nvSpPr>
            <p:cNvPr id="38" name="文本框 14"/>
            <p:cNvSpPr txBox="1"/>
            <p:nvPr/>
          </p:nvSpPr>
          <p:spPr>
            <a:xfrm>
              <a:off x="4902694" y="3597316"/>
              <a:ext cx="2033658" cy="2174283"/>
            </a:xfrm>
            <a:prstGeom prst="rect">
              <a:avLst/>
            </a:prstGeom>
            <a:noFill/>
          </p:spPr>
          <p:txBody>
            <a:bodyPr wrap="square"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905" lvl="0" indent="-344805">
                <a:spcBef>
                  <a:spcPct val="20000"/>
                </a:spcBef>
                <a:defRPr/>
              </a:pPr>
              <a:r>
                <a:rPr lang="zh-CN" altLang="en-US" sz="1000" noProof="1">
                  <a:latin typeface="微软雅黑" panose="020B0503020204020204" pitchFamily="34" charset="-122"/>
                  <a:ea typeface="微软雅黑" panose="020B0503020204020204" pitchFamily="34" charset="-122"/>
                </a:rPr>
                <a:t>如发现流氓滋扰事件，要及时向老师或学校有关部门报告，一旦出现公开侮辱、殴打自己的同学等类恶性事件，要敢于见义勇为，挺身而出，积极地揭露和制止。要注意团结和发动周围的群众，对滋事者形成压力，迫使其终止滋扰。</a:t>
              </a:r>
              <a:endParaRPr lang="en-US" altLang="zh-CN" sz="1000" noProof="1">
                <a:latin typeface="微软雅黑" panose="020B0503020204020204" pitchFamily="34" charset="-122"/>
                <a:ea typeface="微软雅黑" panose="020B0503020204020204" pitchFamily="34" charset="-122"/>
              </a:endParaRPr>
            </a:p>
          </p:txBody>
        </p:sp>
        <p:sp>
          <p:nvSpPr>
            <p:cNvPr id="39" name="Freeform 15"/>
            <p:cNvSpPr>
              <a:spLocks noEditPoints="1"/>
            </p:cNvSpPr>
            <p:nvPr/>
          </p:nvSpPr>
          <p:spPr bwMode="auto">
            <a:xfrm>
              <a:off x="5733973" y="2064077"/>
              <a:ext cx="264113" cy="314370"/>
            </a:xfrm>
            <a:custGeom>
              <a:avLst/>
              <a:gdLst>
                <a:gd name="T0" fmla="*/ 323 w 671"/>
                <a:gd name="T1" fmla="*/ 326 h 798"/>
                <a:gd name="T2" fmla="*/ 323 w 671"/>
                <a:gd name="T3" fmla="*/ 798 h 798"/>
                <a:gd name="T4" fmla="*/ 671 w 671"/>
                <a:gd name="T5" fmla="*/ 675 h 798"/>
                <a:gd name="T6" fmla="*/ 671 w 671"/>
                <a:gd name="T7" fmla="*/ 203 h 798"/>
                <a:gd name="T8" fmla="*/ 323 w 671"/>
                <a:gd name="T9" fmla="*/ 326 h 798"/>
                <a:gd name="T10" fmla="*/ 292 w 671"/>
                <a:gd name="T11" fmla="*/ 356 h 798"/>
                <a:gd name="T12" fmla="*/ 292 w 671"/>
                <a:gd name="T13" fmla="*/ 422 h 798"/>
                <a:gd name="T14" fmla="*/ 228 w 671"/>
                <a:gd name="T15" fmla="*/ 391 h 798"/>
                <a:gd name="T16" fmla="*/ 228 w 671"/>
                <a:gd name="T17" fmla="*/ 320 h 798"/>
                <a:gd name="T18" fmla="*/ 292 w 671"/>
                <a:gd name="T19" fmla="*/ 356 h 798"/>
                <a:gd name="T20" fmla="*/ 577 w 671"/>
                <a:gd name="T21" fmla="*/ 152 h 798"/>
                <a:gd name="T22" fmla="*/ 559 w 671"/>
                <a:gd name="T23" fmla="*/ 143 h 798"/>
                <a:gd name="T24" fmla="*/ 224 w 671"/>
                <a:gd name="T25" fmla="*/ 260 h 798"/>
                <a:gd name="T26" fmla="*/ 214 w 671"/>
                <a:gd name="T27" fmla="*/ 269 h 798"/>
                <a:gd name="T28" fmla="*/ 214 w 671"/>
                <a:gd name="T29" fmla="*/ 748 h 798"/>
                <a:gd name="T30" fmla="*/ 305 w 671"/>
                <a:gd name="T31" fmla="*/ 797 h 798"/>
                <a:gd name="T32" fmla="*/ 305 w 671"/>
                <a:gd name="T33" fmla="*/ 326 h 798"/>
                <a:gd name="T34" fmla="*/ 231 w 671"/>
                <a:gd name="T35" fmla="*/ 287 h 798"/>
                <a:gd name="T36" fmla="*/ 232 w 671"/>
                <a:gd name="T37" fmla="*/ 286 h 798"/>
                <a:gd name="T38" fmla="*/ 568 w 671"/>
                <a:gd name="T39" fmla="*/ 170 h 798"/>
                <a:gd name="T40" fmla="*/ 577 w 671"/>
                <a:gd name="T41" fmla="*/ 152 h 798"/>
                <a:gd name="T42" fmla="*/ 78 w 671"/>
                <a:gd name="T43" fmla="*/ 216 h 798"/>
                <a:gd name="T44" fmla="*/ 78 w 671"/>
                <a:gd name="T45" fmla="*/ 281 h 798"/>
                <a:gd name="T46" fmla="*/ 14 w 671"/>
                <a:gd name="T47" fmla="*/ 250 h 798"/>
                <a:gd name="T48" fmla="*/ 14 w 671"/>
                <a:gd name="T49" fmla="*/ 180 h 798"/>
                <a:gd name="T50" fmla="*/ 78 w 671"/>
                <a:gd name="T51" fmla="*/ 216 h 798"/>
                <a:gd name="T52" fmla="*/ 363 w 671"/>
                <a:gd name="T53" fmla="*/ 11 h 798"/>
                <a:gd name="T54" fmla="*/ 346 w 671"/>
                <a:gd name="T55" fmla="*/ 2 h 798"/>
                <a:gd name="T56" fmla="*/ 10 w 671"/>
                <a:gd name="T57" fmla="*/ 119 h 798"/>
                <a:gd name="T58" fmla="*/ 0 w 671"/>
                <a:gd name="T59" fmla="*/ 128 h 798"/>
                <a:gd name="T60" fmla="*/ 0 w 671"/>
                <a:gd name="T61" fmla="*/ 608 h 798"/>
                <a:gd name="T62" fmla="*/ 92 w 671"/>
                <a:gd name="T63" fmla="*/ 656 h 798"/>
                <a:gd name="T64" fmla="*/ 92 w 671"/>
                <a:gd name="T65" fmla="*/ 186 h 798"/>
                <a:gd name="T66" fmla="*/ 17 w 671"/>
                <a:gd name="T67" fmla="*/ 146 h 798"/>
                <a:gd name="T68" fmla="*/ 18 w 671"/>
                <a:gd name="T69" fmla="*/ 146 h 798"/>
                <a:gd name="T70" fmla="*/ 354 w 671"/>
                <a:gd name="T71" fmla="*/ 29 h 798"/>
                <a:gd name="T72" fmla="*/ 363 w 671"/>
                <a:gd name="T73" fmla="*/ 11 h 798"/>
                <a:gd name="T74" fmla="*/ 185 w 671"/>
                <a:gd name="T75" fmla="*/ 290 h 798"/>
                <a:gd name="T76" fmla="*/ 185 w 671"/>
                <a:gd name="T77" fmla="*/ 355 h 798"/>
                <a:gd name="T78" fmla="*/ 121 w 671"/>
                <a:gd name="T79" fmla="*/ 324 h 798"/>
                <a:gd name="T80" fmla="*/ 121 w 671"/>
                <a:gd name="T81" fmla="*/ 254 h 798"/>
                <a:gd name="T82" fmla="*/ 185 w 671"/>
                <a:gd name="T83" fmla="*/ 290 h 798"/>
                <a:gd name="T84" fmla="*/ 470 w 671"/>
                <a:gd name="T85" fmla="*/ 85 h 798"/>
                <a:gd name="T86" fmla="*/ 453 w 671"/>
                <a:gd name="T87" fmla="*/ 76 h 798"/>
                <a:gd name="T88" fmla="*/ 117 w 671"/>
                <a:gd name="T89" fmla="*/ 193 h 798"/>
                <a:gd name="T90" fmla="*/ 107 w 671"/>
                <a:gd name="T91" fmla="*/ 202 h 798"/>
                <a:gd name="T92" fmla="*/ 107 w 671"/>
                <a:gd name="T93" fmla="*/ 682 h 798"/>
                <a:gd name="T94" fmla="*/ 199 w 671"/>
                <a:gd name="T95" fmla="*/ 730 h 798"/>
                <a:gd name="T96" fmla="*/ 199 w 671"/>
                <a:gd name="T97" fmla="*/ 260 h 798"/>
                <a:gd name="T98" fmla="*/ 124 w 671"/>
                <a:gd name="T99" fmla="*/ 220 h 798"/>
                <a:gd name="T100" fmla="*/ 125 w 671"/>
                <a:gd name="T101" fmla="*/ 219 h 798"/>
                <a:gd name="T102" fmla="*/ 461 w 671"/>
                <a:gd name="T103" fmla="*/ 103 h 798"/>
                <a:gd name="T104" fmla="*/ 470 w 671"/>
                <a:gd name="T105" fmla="*/ 8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p:spPr>
          <p:txBody>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115867" y="1512555"/>
            <a:ext cx="2211213" cy="3702301"/>
            <a:chOff x="8579127" y="1844308"/>
            <a:chExt cx="2561474" cy="4288172"/>
          </a:xfrm>
        </p:grpSpPr>
        <p:sp>
          <p:nvSpPr>
            <p:cNvPr id="28" name="矩形 27"/>
            <p:cNvSpPr/>
            <p:nvPr/>
          </p:nvSpPr>
          <p:spPr>
            <a:xfrm>
              <a:off x="8579127" y="2330338"/>
              <a:ext cx="2561474" cy="3766334"/>
            </a:xfrm>
            <a:prstGeom prst="rect">
              <a:avLst/>
            </a:prstGeom>
            <a:noFill/>
            <a:ln w="19050">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9520781" y="1844308"/>
              <a:ext cx="807457" cy="824377"/>
            </a:xfrm>
            <a:prstGeom prst="round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30" name="文本框 21"/>
            <p:cNvSpPr txBox="1"/>
            <p:nvPr/>
          </p:nvSpPr>
          <p:spPr>
            <a:xfrm>
              <a:off x="8780244" y="2850902"/>
              <a:ext cx="2354236" cy="787665"/>
            </a:xfrm>
            <a:prstGeom prst="rect">
              <a:avLst/>
            </a:prstGeom>
            <a:noFill/>
          </p:spPr>
          <p:txBody>
            <a:bodyPr wrap="square"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90000"/>
                </a:lnSpc>
                <a:spcBef>
                  <a:spcPct val="20000"/>
                </a:spcBef>
                <a:defRPr/>
              </a:pPr>
              <a:r>
                <a:rPr lang="zh-CN" altLang="en-US" sz="1200" b="1" noProof="1">
                  <a:latin typeface="微软雅黑" panose="020B0503020204020204" pitchFamily="34" charset="-122"/>
                  <a:ea typeface="微软雅黑" panose="020B0503020204020204" pitchFamily="34" charset="-122"/>
                </a:rPr>
                <a:t>注意策略，讲究效果，避免纠缠，防止事态扩大。</a:t>
              </a:r>
            </a:p>
          </p:txBody>
        </p:sp>
        <p:sp>
          <p:nvSpPr>
            <p:cNvPr id="31" name="文本框 22"/>
            <p:cNvSpPr txBox="1"/>
            <p:nvPr/>
          </p:nvSpPr>
          <p:spPr>
            <a:xfrm>
              <a:off x="8746941" y="3547956"/>
              <a:ext cx="2311934" cy="2584524"/>
            </a:xfrm>
            <a:prstGeom prst="rect">
              <a:avLst/>
            </a:prstGeom>
            <a:noFill/>
          </p:spPr>
          <p:txBody>
            <a:bodyPr wrap="square"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905" lvl="0" indent="-344805">
                <a:lnSpc>
                  <a:spcPct val="90000"/>
                </a:lnSpc>
                <a:spcBef>
                  <a:spcPct val="20000"/>
                </a:spcBef>
                <a:defRPr/>
              </a:pPr>
              <a:r>
                <a:rPr lang="zh-CN" altLang="en-US" sz="1000" noProof="1">
                  <a:latin typeface="微软雅黑" panose="020B0503020204020204" pitchFamily="34" charset="-122"/>
                  <a:ea typeface="微软雅黑" panose="020B0503020204020204" pitchFamily="34" charset="-122"/>
                </a:rPr>
                <a:t>在许多场合，滋事者显得愚昧而盲目、固执而无赖，有时仅有挑逗性的言语和动作，叫人可气可恼而又抓不到有效证据。遇到这种情况，一定要冷静，注意讲究策略和方法，一方面及时报告并协助有关部门进行处理；另一方面采取正面对其劝告的方法，注意避免纠缠，目的就是避免事态扩大和免得把自己与无赖之徒置于等同地位。</a:t>
              </a:r>
            </a:p>
            <a:p>
              <a:pPr marL="1905" lvl="0" indent="-344805">
                <a:spcBef>
                  <a:spcPct val="20000"/>
                </a:spcBef>
                <a:defRPr/>
              </a:pPr>
              <a:endParaRPr lang="zh-CN" altLang="en-US" sz="1000" noProof="1">
                <a:latin typeface="微软雅黑" panose="020B0503020204020204" pitchFamily="34" charset="-122"/>
                <a:ea typeface="微软雅黑" panose="020B0503020204020204" pitchFamily="34" charset="-122"/>
              </a:endParaRPr>
            </a:p>
          </p:txBody>
        </p:sp>
        <p:grpSp>
          <p:nvGrpSpPr>
            <p:cNvPr id="32" name="组合 31"/>
            <p:cNvGrpSpPr>
              <a:grpSpLocks noChangeAspect="1"/>
            </p:cNvGrpSpPr>
            <p:nvPr/>
          </p:nvGrpSpPr>
          <p:grpSpPr bwMode="auto">
            <a:xfrm>
              <a:off x="9826265" y="2071442"/>
              <a:ext cx="329235" cy="346729"/>
              <a:chOff x="1851171" y="920852"/>
              <a:chExt cx="318203" cy="335617"/>
            </a:xfrm>
            <a:solidFill>
              <a:schemeClr val="bg1"/>
            </a:solidFill>
          </p:grpSpPr>
          <p:sp>
            <p:nvSpPr>
              <p:cNvPr id="33" name="饼形 32"/>
              <p:cNvSpPr/>
              <p:nvPr/>
            </p:nvSpPr>
            <p:spPr>
              <a:xfrm flipH="1">
                <a:off x="1851173" y="939492"/>
                <a:ext cx="318201" cy="316977"/>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defRPr/>
                </a:pP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34" name="椭圆 34"/>
              <p:cNvSpPr>
                <a:spLocks noChangeAspect="1"/>
              </p:cNvSpPr>
              <p:nvPr/>
            </p:nvSpPr>
            <p:spPr>
              <a:xfrm>
                <a:off x="1851171" y="920852"/>
                <a:ext cx="148151" cy="148374"/>
              </a:xfrm>
              <a:custGeom>
                <a:avLst/>
                <a:gdLst/>
                <a:ahLst/>
                <a:cxnLst/>
                <a:rect l="l" t="t" r="r" b="b"/>
                <a:pathLst>
                  <a:path w="223200" h="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defRPr/>
                </a:pPr>
                <a:endParaRPr lang="zh-CN" altLang="en-US" sz="1600" dirty="0">
                  <a:solidFill>
                    <a:schemeClr val="tx2"/>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8704595" y="1496194"/>
            <a:ext cx="2284162" cy="3688567"/>
            <a:chOff x="8958058" y="1840568"/>
            <a:chExt cx="2645978" cy="4272265"/>
          </a:xfrm>
        </p:grpSpPr>
        <p:sp>
          <p:nvSpPr>
            <p:cNvPr id="21" name="矩形 20"/>
            <p:cNvSpPr/>
            <p:nvPr/>
          </p:nvSpPr>
          <p:spPr>
            <a:xfrm>
              <a:off x="8958058" y="2326598"/>
              <a:ext cx="2561474" cy="3786235"/>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9899710" y="1840568"/>
              <a:ext cx="807457" cy="82437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3" name="文本框 29"/>
            <p:cNvSpPr txBox="1"/>
            <p:nvPr/>
          </p:nvSpPr>
          <p:spPr>
            <a:xfrm>
              <a:off x="9333108" y="2853149"/>
              <a:ext cx="2270928" cy="517845"/>
            </a:xfrm>
            <a:prstGeom prst="rect">
              <a:avLst/>
            </a:prstGeom>
            <a:noFill/>
          </p:spPr>
          <p:txBody>
            <a:bodyPr wrap="square"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lnSpc>
                  <a:spcPct val="80000"/>
                </a:lnSpc>
                <a:spcBef>
                  <a:spcPct val="20000"/>
                </a:spcBef>
                <a:defRPr/>
              </a:pPr>
              <a:r>
                <a:rPr lang="zh-CN" altLang="en-US" sz="1200" b="1" noProof="1">
                  <a:latin typeface="微软雅黑" panose="020B0503020204020204" pitchFamily="34" charset="-122"/>
                  <a:ea typeface="微软雅黑" panose="020B0503020204020204" pitchFamily="34" charset="-122"/>
                </a:rPr>
                <a:t>自觉运用法律武器保护他人和保护自己。</a:t>
              </a:r>
            </a:p>
          </p:txBody>
        </p:sp>
        <p:sp>
          <p:nvSpPr>
            <p:cNvPr id="24" name="文本框 30"/>
            <p:cNvSpPr txBox="1"/>
            <p:nvPr/>
          </p:nvSpPr>
          <p:spPr>
            <a:xfrm>
              <a:off x="9277996" y="3494724"/>
              <a:ext cx="2241534" cy="2420429"/>
            </a:xfrm>
            <a:prstGeom prst="rect">
              <a:avLst/>
            </a:prstGeom>
            <a:noFill/>
          </p:spPr>
          <p:txBody>
            <a:bodyPr wrap="square" rtlCol="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1905" lvl="0" indent="-344805">
                <a:lnSpc>
                  <a:spcPct val="80000"/>
                </a:lnSpc>
                <a:spcBef>
                  <a:spcPct val="20000"/>
                </a:spcBef>
                <a:defRPr/>
              </a:pPr>
              <a:r>
                <a:rPr lang="zh-CN" altLang="en-US" sz="1000" noProof="1">
                  <a:latin typeface="微软雅黑" panose="020B0503020204020204" pitchFamily="34" charset="-122"/>
                  <a:ea typeface="微软雅黑" panose="020B0503020204020204" pitchFamily="34" charset="-122"/>
                </a:rPr>
                <a:t>面对流氓滋扰事件，既要坚持以说理为主，不要轻易动手，同时又要注意留心观察、掌握证据。比如：有哪些人在场，谁先动手，持何凶器，滋事者有哪些重要特征，案件大致的经过是怎样的，现场状况如何，滋事者使用何种器械、有何证件，毁坏的衣物和设施是什么，地面留有什么痕迹等等。这些证据，对查处流氓滋事者是很有帮助的。</a:t>
              </a:r>
            </a:p>
          </p:txBody>
        </p:sp>
        <p:grpSp>
          <p:nvGrpSpPr>
            <p:cNvPr id="25" name="组合 24"/>
            <p:cNvGrpSpPr>
              <a:grpSpLocks noChangeAspect="1"/>
            </p:cNvGrpSpPr>
            <p:nvPr/>
          </p:nvGrpSpPr>
          <p:grpSpPr bwMode="auto">
            <a:xfrm>
              <a:off x="10156761" y="2067702"/>
              <a:ext cx="329233" cy="346728"/>
              <a:chOff x="2170592" y="917232"/>
              <a:chExt cx="318201" cy="335616"/>
            </a:xfrm>
            <a:solidFill>
              <a:schemeClr val="bg1"/>
            </a:solidFill>
          </p:grpSpPr>
          <p:sp>
            <p:nvSpPr>
              <p:cNvPr id="26" name="饼形 25"/>
              <p:cNvSpPr/>
              <p:nvPr/>
            </p:nvSpPr>
            <p:spPr>
              <a:xfrm flipH="1">
                <a:off x="2170592" y="935871"/>
                <a:ext cx="318201" cy="316977"/>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defRPr/>
                </a:pP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27" name="椭圆 34"/>
              <p:cNvSpPr>
                <a:spLocks noChangeAspect="1"/>
              </p:cNvSpPr>
              <p:nvPr/>
            </p:nvSpPr>
            <p:spPr>
              <a:xfrm>
                <a:off x="2170592" y="917232"/>
                <a:ext cx="148150" cy="148374"/>
              </a:xfrm>
              <a:custGeom>
                <a:avLst/>
                <a:gdLst/>
                <a:ahLst/>
                <a:cxnLst/>
                <a:rect l="l" t="t" r="r" b="b"/>
                <a:pathLst>
                  <a:path w="223200" h="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50240" rtl="0" eaLnBrk="1" latinLnBrk="0" hangingPunct="1">
                  <a:defRPr sz="1300" kern="1200">
                    <a:solidFill>
                      <a:schemeClr val="lt1"/>
                    </a:solidFill>
                    <a:latin typeface="+mn-lt"/>
                    <a:ea typeface="+mn-ea"/>
                    <a:cs typeface="+mn-cs"/>
                  </a:defRPr>
                </a:lvl1pPr>
                <a:lvl2pPr marL="325120" algn="l" defTabSz="650240" rtl="0" eaLnBrk="1" latinLnBrk="0" hangingPunct="1">
                  <a:defRPr sz="1300" kern="1200">
                    <a:solidFill>
                      <a:schemeClr val="lt1"/>
                    </a:solidFill>
                    <a:latin typeface="+mn-lt"/>
                    <a:ea typeface="+mn-ea"/>
                    <a:cs typeface="+mn-cs"/>
                  </a:defRPr>
                </a:lvl2pPr>
                <a:lvl3pPr marL="650240" algn="l" defTabSz="650240" rtl="0" eaLnBrk="1" latinLnBrk="0" hangingPunct="1">
                  <a:defRPr sz="1300" kern="1200">
                    <a:solidFill>
                      <a:schemeClr val="lt1"/>
                    </a:solidFill>
                    <a:latin typeface="+mn-lt"/>
                    <a:ea typeface="+mn-ea"/>
                    <a:cs typeface="+mn-cs"/>
                  </a:defRPr>
                </a:lvl3pPr>
                <a:lvl4pPr marL="975360" algn="l" defTabSz="650240" rtl="0" eaLnBrk="1" latinLnBrk="0" hangingPunct="1">
                  <a:defRPr sz="1300" kern="1200">
                    <a:solidFill>
                      <a:schemeClr val="lt1"/>
                    </a:solidFill>
                    <a:latin typeface="+mn-lt"/>
                    <a:ea typeface="+mn-ea"/>
                    <a:cs typeface="+mn-cs"/>
                  </a:defRPr>
                </a:lvl4pPr>
                <a:lvl5pPr marL="1300480" algn="l" defTabSz="650240" rtl="0" eaLnBrk="1" latinLnBrk="0" hangingPunct="1">
                  <a:defRPr sz="1300" kern="1200">
                    <a:solidFill>
                      <a:schemeClr val="lt1"/>
                    </a:solidFill>
                    <a:latin typeface="+mn-lt"/>
                    <a:ea typeface="+mn-ea"/>
                    <a:cs typeface="+mn-cs"/>
                  </a:defRPr>
                </a:lvl5pPr>
                <a:lvl6pPr marL="1625600" algn="l" defTabSz="650240" rtl="0" eaLnBrk="1" latinLnBrk="0" hangingPunct="1">
                  <a:defRPr sz="1300" kern="1200">
                    <a:solidFill>
                      <a:schemeClr val="lt1"/>
                    </a:solidFill>
                    <a:latin typeface="+mn-lt"/>
                    <a:ea typeface="+mn-ea"/>
                    <a:cs typeface="+mn-cs"/>
                  </a:defRPr>
                </a:lvl6pPr>
                <a:lvl7pPr marL="1950720" algn="l" defTabSz="650240" rtl="0" eaLnBrk="1" latinLnBrk="0" hangingPunct="1">
                  <a:defRPr sz="1300" kern="1200">
                    <a:solidFill>
                      <a:schemeClr val="lt1"/>
                    </a:solidFill>
                    <a:latin typeface="+mn-lt"/>
                    <a:ea typeface="+mn-ea"/>
                    <a:cs typeface="+mn-cs"/>
                  </a:defRPr>
                </a:lvl7pPr>
                <a:lvl8pPr marL="2275840" algn="l" defTabSz="650240" rtl="0" eaLnBrk="1" latinLnBrk="0" hangingPunct="1">
                  <a:defRPr sz="1300" kern="1200">
                    <a:solidFill>
                      <a:schemeClr val="lt1"/>
                    </a:solidFill>
                    <a:latin typeface="+mn-lt"/>
                    <a:ea typeface="+mn-ea"/>
                    <a:cs typeface="+mn-cs"/>
                  </a:defRPr>
                </a:lvl8pPr>
                <a:lvl9pPr marL="2601595" algn="l" defTabSz="650240" rtl="0" eaLnBrk="1" latinLnBrk="0" hangingPunct="1">
                  <a:defRPr sz="1300" kern="1200">
                    <a:solidFill>
                      <a:schemeClr val="lt1"/>
                    </a:solidFill>
                    <a:latin typeface="+mn-lt"/>
                    <a:ea typeface="+mn-ea"/>
                    <a:cs typeface="+mn-cs"/>
                  </a:defRPr>
                </a:lvl9pPr>
              </a:lstStyle>
              <a:p>
                <a:pPr algn="ctr">
                  <a:defRPr/>
                </a:pPr>
                <a:endParaRPr lang="zh-CN" altLang="en-US" sz="1600" dirty="0">
                  <a:solidFill>
                    <a:schemeClr val="tx2"/>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7" name="文本框 36"/>
          <p:cNvSpPr txBox="1"/>
          <p:nvPr/>
        </p:nvSpPr>
        <p:spPr>
          <a:xfrm>
            <a:off x="6079742" y="2435715"/>
            <a:ext cx="3262432" cy="830997"/>
          </a:xfrm>
          <a:prstGeom prst="rect">
            <a:avLst/>
          </a:prstGeom>
          <a:noFill/>
        </p:spPr>
        <p:txBody>
          <a:bodyPr wrap="none" rtlCol="0">
            <a:spAutoFit/>
          </a:bodyPr>
          <a:lstStyle/>
          <a:p>
            <a:pPr marL="0" lvl="0" indent="0" algn="l" eaLnBrk="1" hangingPunct="1">
              <a:spcBef>
                <a:spcPct val="0"/>
              </a:spcBef>
              <a:buNone/>
            </a:pPr>
            <a:r>
              <a:rPr lang="zh-CN" altLang="en-US" sz="48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网络安全篇</a:t>
            </a:r>
          </a:p>
        </p:txBody>
      </p:sp>
      <p:sp>
        <p:nvSpPr>
          <p:cNvPr id="29" name="MH_Number_1">
            <a:hlinkClick r:id="rId18" action="ppaction://hlinksldjump"/>
          </p:cNvPr>
          <p:cNvSpPr/>
          <p:nvPr/>
        </p:nvSpPr>
        <p:spPr bwMode="auto">
          <a:xfrm>
            <a:off x="3601845" y="2435715"/>
            <a:ext cx="1590079" cy="848145"/>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8</a:t>
            </a:r>
            <a:endParaRPr kumimoji="0" lang="zh-CN" altLang="en-US"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 y="0"/>
            <a:ext cx="4089862" cy="3133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repeatCount="4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0" fill="hold"/>
                                        <p:tgtEl>
                                          <p:spTgt spid="10"/>
                                        </p:tgtEl>
                                        <p:attrNameLst>
                                          <p:attrName>ppt_x</p:attrName>
                                        </p:attrNameLst>
                                      </p:cBhvr>
                                      <p:tavLst>
                                        <p:tav tm="0">
                                          <p:val>
                                            <p:strVal val="0-#ppt_w/2"/>
                                          </p:val>
                                        </p:tav>
                                        <p:tav tm="100000">
                                          <p:val>
                                            <p:strVal val="#ppt_x"/>
                                          </p:val>
                                        </p:tav>
                                      </p:tavLst>
                                    </p:anim>
                                    <p:anim calcmode="lin" valueType="num">
                                      <p:cBhvr additive="base">
                                        <p:cTn id="25" dur="5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repeatCount="400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0" fill="hold"/>
                                        <p:tgtEl>
                                          <p:spTgt spid="11"/>
                                        </p:tgtEl>
                                        <p:attrNameLst>
                                          <p:attrName>ppt_x</p:attrName>
                                        </p:attrNameLst>
                                      </p:cBhvr>
                                      <p:tavLst>
                                        <p:tav tm="0">
                                          <p:val>
                                            <p:strVal val="0-#ppt_w/2"/>
                                          </p:val>
                                        </p:tav>
                                        <p:tav tm="100000">
                                          <p:val>
                                            <p:strVal val="#ppt_x"/>
                                          </p:val>
                                        </p:tav>
                                      </p:tavLst>
                                    </p:anim>
                                    <p:anim calcmode="lin" valueType="num">
                                      <p:cBhvr additive="base">
                                        <p:cTn id="29" dur="5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4000"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0-#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repeatCount="4000"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0" fill="hold"/>
                                        <p:tgtEl>
                                          <p:spTgt spid="13"/>
                                        </p:tgtEl>
                                        <p:attrNameLst>
                                          <p:attrName>ppt_x</p:attrName>
                                        </p:attrNameLst>
                                      </p:cBhvr>
                                      <p:tavLst>
                                        <p:tav tm="0">
                                          <p:val>
                                            <p:strVal val="0-#ppt_w/2"/>
                                          </p:val>
                                        </p:tav>
                                        <p:tav tm="100000">
                                          <p:val>
                                            <p:strVal val="#ppt_x"/>
                                          </p:val>
                                        </p:tav>
                                      </p:tavLst>
                                    </p:anim>
                                    <p:anim calcmode="lin" valueType="num">
                                      <p:cBhvr additive="base">
                                        <p:cTn id="37" dur="5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repeatCount="4000" fill="hold" grpId="0" nodeType="withEffect">
                                  <p:stCondLst>
                                    <p:cond delay="6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0-#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repeatCount="4000" fill="hold" grpId="0" nodeType="withEffect">
                                  <p:stCondLst>
                                    <p:cond delay="21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0-#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repeatCount="4000" fill="hold" grpId="0" nodeType="withEffect">
                                  <p:stCondLst>
                                    <p:cond delay="1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0" fill="hold"/>
                                        <p:tgtEl>
                                          <p:spTgt spid="16"/>
                                        </p:tgtEl>
                                        <p:attrNameLst>
                                          <p:attrName>ppt_x</p:attrName>
                                        </p:attrNameLst>
                                      </p:cBhvr>
                                      <p:tavLst>
                                        <p:tav tm="0">
                                          <p:val>
                                            <p:strVal val="1+#ppt_w/2"/>
                                          </p:val>
                                        </p:tav>
                                        <p:tav tm="100000">
                                          <p:val>
                                            <p:strVal val="#ppt_x"/>
                                          </p:val>
                                        </p:tav>
                                      </p:tavLst>
                                    </p:anim>
                                    <p:anim calcmode="lin" valueType="num">
                                      <p:cBhvr additive="base">
                                        <p:cTn id="49" dur="5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repeatCount="4000" fill="hold" grpId="0" nodeType="withEffect">
                                  <p:stCondLst>
                                    <p:cond delay="6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0" fill="hold"/>
                                        <p:tgtEl>
                                          <p:spTgt spid="17"/>
                                        </p:tgtEl>
                                        <p:attrNameLst>
                                          <p:attrName>ppt_x</p:attrName>
                                        </p:attrNameLst>
                                      </p:cBhvr>
                                      <p:tavLst>
                                        <p:tav tm="0">
                                          <p:val>
                                            <p:strVal val="1+#ppt_w/2"/>
                                          </p:val>
                                        </p:tav>
                                        <p:tav tm="100000">
                                          <p:val>
                                            <p:strVal val="#ppt_x"/>
                                          </p:val>
                                        </p:tav>
                                      </p:tavLst>
                                    </p:anim>
                                    <p:anim calcmode="lin" valueType="num">
                                      <p:cBhvr additive="base">
                                        <p:cTn id="53" dur="5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2" repeatCount="4000" fill="hold" grpId="0" nodeType="withEffect">
                                  <p:stCondLst>
                                    <p:cond delay="14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0" fill="hold"/>
                                        <p:tgtEl>
                                          <p:spTgt spid="15"/>
                                        </p:tgtEl>
                                        <p:attrNameLst>
                                          <p:attrName>ppt_x</p:attrName>
                                        </p:attrNameLst>
                                      </p:cBhvr>
                                      <p:tavLst>
                                        <p:tav tm="0">
                                          <p:val>
                                            <p:strVal val="1+#ppt_w/2"/>
                                          </p:val>
                                        </p:tav>
                                        <p:tav tm="100000">
                                          <p:val>
                                            <p:strVal val="#ppt_x"/>
                                          </p:val>
                                        </p:tav>
                                      </p:tavLst>
                                    </p:anim>
                                    <p:anim calcmode="lin" valueType="num">
                                      <p:cBhvr additive="base">
                                        <p:cTn id="57" dur="50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repeatCount="4000"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0" fill="hold"/>
                                        <p:tgtEl>
                                          <p:spTgt spid="19"/>
                                        </p:tgtEl>
                                        <p:attrNameLst>
                                          <p:attrName>ppt_x</p:attrName>
                                        </p:attrNameLst>
                                      </p:cBhvr>
                                      <p:tavLst>
                                        <p:tav tm="0">
                                          <p:val>
                                            <p:strVal val="1+#ppt_w/2"/>
                                          </p:val>
                                        </p:tav>
                                        <p:tav tm="100000">
                                          <p:val>
                                            <p:strVal val="#ppt_x"/>
                                          </p:val>
                                        </p:tav>
                                      </p:tavLst>
                                    </p:anim>
                                    <p:anim calcmode="lin" valueType="num">
                                      <p:cBhvr additive="base">
                                        <p:cTn id="61" dur="5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repeatCount="4000" fill="hold" grpId="0" nodeType="withEffect">
                                  <p:stCondLst>
                                    <p:cond delay="6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0" fill="hold"/>
                                        <p:tgtEl>
                                          <p:spTgt spid="20"/>
                                        </p:tgtEl>
                                        <p:attrNameLst>
                                          <p:attrName>ppt_x</p:attrName>
                                        </p:attrNameLst>
                                      </p:cBhvr>
                                      <p:tavLst>
                                        <p:tav tm="0">
                                          <p:val>
                                            <p:strVal val="1+#ppt_w/2"/>
                                          </p:val>
                                        </p:tav>
                                        <p:tav tm="100000">
                                          <p:val>
                                            <p:strVal val="#ppt_x"/>
                                          </p:val>
                                        </p:tav>
                                      </p:tavLst>
                                    </p:anim>
                                    <p:anim calcmode="lin" valueType="num">
                                      <p:cBhvr additive="base">
                                        <p:cTn id="65" dur="50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repeatCount="4000" fill="hold" grpId="0" nodeType="withEffect">
                                  <p:stCondLst>
                                    <p:cond delay="14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0" fill="hold"/>
                                        <p:tgtEl>
                                          <p:spTgt spid="18"/>
                                        </p:tgtEl>
                                        <p:attrNameLst>
                                          <p:attrName>ppt_x</p:attrName>
                                        </p:attrNameLst>
                                      </p:cBhvr>
                                      <p:tavLst>
                                        <p:tav tm="0">
                                          <p:val>
                                            <p:strVal val="1+#ppt_w/2"/>
                                          </p:val>
                                        </p:tav>
                                        <p:tav tm="100000">
                                          <p:val>
                                            <p:strVal val="#ppt_x"/>
                                          </p:val>
                                        </p:tav>
                                      </p:tavLst>
                                    </p:anim>
                                    <p:anim calcmode="lin" valueType="num">
                                      <p:cBhvr additive="base">
                                        <p:cTn id="69"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2"/>
          <p:cNvSpPr/>
          <p:nvPr/>
        </p:nvSpPr>
        <p:spPr bwMode="auto">
          <a:xfrm>
            <a:off x="2273794" y="1511746"/>
            <a:ext cx="2433232"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0" rIns="68541" bIns="3427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9" name="Freeform 42"/>
          <p:cNvSpPr/>
          <p:nvPr/>
        </p:nvSpPr>
        <p:spPr bwMode="auto">
          <a:xfrm flipH="1" flipV="1">
            <a:off x="7840832" y="4202457"/>
            <a:ext cx="2433233"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0" rIns="68541" bIns="3427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9" name="Freeform 42"/>
          <p:cNvSpPr/>
          <p:nvPr/>
        </p:nvSpPr>
        <p:spPr bwMode="auto">
          <a:xfrm flipV="1">
            <a:off x="2280601" y="4077184"/>
            <a:ext cx="2433232"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0" rIns="68541" bIns="3427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72" name="Freeform 42"/>
          <p:cNvSpPr/>
          <p:nvPr/>
        </p:nvSpPr>
        <p:spPr bwMode="auto">
          <a:xfrm flipH="1">
            <a:off x="7840832" y="1627592"/>
            <a:ext cx="2433233"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0" rIns="68541" bIns="3427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8</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159566"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怎样保护你的计算机安全</a:t>
            </a:r>
          </a:p>
        </p:txBody>
      </p:sp>
      <p:sp>
        <p:nvSpPr>
          <p:cNvPr id="50" name="矩形 49"/>
          <p:cNvSpPr>
            <a:spLocks noChangeArrowheads="1"/>
          </p:cNvSpPr>
          <p:nvPr/>
        </p:nvSpPr>
        <p:spPr bwMode="auto">
          <a:xfrm>
            <a:off x="0" y="2624446"/>
            <a:ext cx="12191999" cy="1037381"/>
          </a:xfrm>
          <a:prstGeom prst="rect">
            <a:avLst/>
          </a:prstGeom>
          <a:solidFill>
            <a:srgbClr val="7030A0"/>
          </a:solidFill>
          <a:ln>
            <a:noFill/>
          </a:ln>
        </p:spPr>
        <p:txBody>
          <a:bodyPr lIns="68541" tIns="34270" rIns="68541"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grpSp>
        <p:nvGrpSpPr>
          <p:cNvPr id="51" name="组合 50"/>
          <p:cNvGrpSpPr/>
          <p:nvPr/>
        </p:nvGrpSpPr>
        <p:grpSpPr bwMode="auto">
          <a:xfrm>
            <a:off x="1958210" y="2011838"/>
            <a:ext cx="578810" cy="579853"/>
            <a:chOff x="0" y="0"/>
            <a:chExt cx="1154113" cy="1155699"/>
          </a:xfrm>
          <a:solidFill>
            <a:schemeClr val="bg1">
              <a:lumMod val="65000"/>
            </a:schemeClr>
          </a:solidFill>
        </p:grpSpPr>
        <p:sp>
          <p:nvSpPr>
            <p:cNvPr id="67" name="Oval 30"/>
            <p:cNvSpPr>
              <a:spLocks noChangeArrowheads="1"/>
            </p:cNvSpPr>
            <p:nvPr/>
          </p:nvSpPr>
          <p:spPr bwMode="auto">
            <a:xfrm>
              <a:off x="0" y="0"/>
              <a:ext cx="1154113" cy="1155699"/>
            </a:xfrm>
            <a:prstGeom prst="ellipse">
              <a:avLst/>
            </a:prstGeom>
            <a:solidFill>
              <a:srgbClr val="C622A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6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2" name="组合 51"/>
          <p:cNvGrpSpPr/>
          <p:nvPr/>
        </p:nvGrpSpPr>
        <p:grpSpPr bwMode="auto">
          <a:xfrm>
            <a:off x="1941553" y="3688862"/>
            <a:ext cx="578810" cy="579853"/>
            <a:chOff x="0" y="0"/>
            <a:chExt cx="1154113" cy="1155699"/>
          </a:xfrm>
          <a:solidFill>
            <a:schemeClr val="bg1">
              <a:lumMod val="65000"/>
            </a:schemeClr>
          </a:solidFill>
        </p:grpSpPr>
        <p:sp>
          <p:nvSpPr>
            <p:cNvPr id="65" name="Oval 31"/>
            <p:cNvSpPr>
              <a:spLocks noChangeArrowheads="1"/>
            </p:cNvSpPr>
            <p:nvPr/>
          </p:nvSpPr>
          <p:spPr bwMode="auto">
            <a:xfrm>
              <a:off x="0" y="0"/>
              <a:ext cx="1154113" cy="1155699"/>
            </a:xfrm>
            <a:prstGeom prst="ellipse">
              <a:avLst/>
            </a:prstGeom>
            <a:solidFill>
              <a:srgbClr val="C622A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66"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10009114" y="1980433"/>
            <a:ext cx="613267" cy="613528"/>
            <a:chOff x="0" y="0"/>
            <a:chExt cx="1155700" cy="1155698"/>
          </a:xfrm>
          <a:solidFill>
            <a:schemeClr val="bg1">
              <a:lumMod val="65000"/>
            </a:schemeClr>
          </a:solidFill>
        </p:grpSpPr>
        <p:sp>
          <p:nvSpPr>
            <p:cNvPr id="63" name="Oval 33"/>
            <p:cNvSpPr>
              <a:spLocks noChangeArrowheads="1"/>
            </p:cNvSpPr>
            <p:nvPr/>
          </p:nvSpPr>
          <p:spPr bwMode="auto">
            <a:xfrm>
              <a:off x="0" y="0"/>
              <a:ext cx="1155700" cy="1155698"/>
            </a:xfrm>
            <a:prstGeom prst="ellipse">
              <a:avLst/>
            </a:prstGeom>
            <a:solidFill>
              <a:srgbClr val="C622A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6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4" name="组合 53"/>
          <p:cNvGrpSpPr/>
          <p:nvPr/>
        </p:nvGrpSpPr>
        <p:grpSpPr bwMode="auto">
          <a:xfrm>
            <a:off x="10009956" y="3687503"/>
            <a:ext cx="612425" cy="613528"/>
            <a:chOff x="0" y="0"/>
            <a:chExt cx="1154113" cy="1155698"/>
          </a:xfrm>
          <a:solidFill>
            <a:schemeClr val="bg1">
              <a:lumMod val="65000"/>
            </a:schemeClr>
          </a:solidFill>
        </p:grpSpPr>
        <p:sp>
          <p:nvSpPr>
            <p:cNvPr id="61" name="Oval 32"/>
            <p:cNvSpPr>
              <a:spLocks noChangeArrowheads="1"/>
            </p:cNvSpPr>
            <p:nvPr/>
          </p:nvSpPr>
          <p:spPr bwMode="auto">
            <a:xfrm>
              <a:off x="0" y="0"/>
              <a:ext cx="1154113" cy="1155698"/>
            </a:xfrm>
            <a:prstGeom prst="ellipse">
              <a:avLst/>
            </a:prstGeom>
            <a:solidFill>
              <a:srgbClr val="C622A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62"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55" name="TextBox 46"/>
          <p:cNvSpPr txBox="1">
            <a:spLocks noChangeArrowheads="1"/>
          </p:cNvSpPr>
          <p:nvPr/>
        </p:nvSpPr>
        <p:spPr bwMode="auto">
          <a:xfrm>
            <a:off x="3301474" y="1103317"/>
            <a:ext cx="1318348" cy="3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dirty="0">
                <a:solidFill>
                  <a:srgbClr val="C622A2"/>
                </a:solidFill>
                <a:latin typeface="微软雅黑" panose="020B0503020204020204" pitchFamily="34" charset="-122"/>
              </a:rPr>
              <a:t>1</a:t>
            </a:r>
          </a:p>
        </p:txBody>
      </p:sp>
      <p:sp>
        <p:nvSpPr>
          <p:cNvPr id="57" name="TextBox 48"/>
          <p:cNvSpPr txBox="1">
            <a:spLocks noChangeArrowheads="1"/>
          </p:cNvSpPr>
          <p:nvPr/>
        </p:nvSpPr>
        <p:spPr bwMode="auto">
          <a:xfrm>
            <a:off x="7978510" y="1257052"/>
            <a:ext cx="1319539" cy="3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en-US" altLang="zh-CN" sz="2000" b="1" dirty="0">
                <a:solidFill>
                  <a:srgbClr val="7030A0"/>
                </a:solidFill>
                <a:latin typeface="微软雅黑" panose="020B0503020204020204" pitchFamily="34" charset="-122"/>
              </a:rPr>
              <a:t>2</a:t>
            </a:r>
          </a:p>
        </p:txBody>
      </p:sp>
      <p:sp>
        <p:nvSpPr>
          <p:cNvPr id="59" name="TextBox 52"/>
          <p:cNvSpPr txBox="1">
            <a:spLocks noChangeArrowheads="1"/>
          </p:cNvSpPr>
          <p:nvPr/>
        </p:nvSpPr>
        <p:spPr bwMode="auto">
          <a:xfrm>
            <a:off x="7978509" y="4825894"/>
            <a:ext cx="1319539" cy="3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en-US" altLang="zh-CN" sz="2000" b="1" dirty="0">
                <a:solidFill>
                  <a:srgbClr val="C622A2"/>
                </a:solidFill>
                <a:latin typeface="微软雅黑" panose="020B0503020204020204" pitchFamily="34" charset="-122"/>
              </a:rPr>
              <a:t>3</a:t>
            </a:r>
          </a:p>
        </p:txBody>
      </p:sp>
      <p:sp>
        <p:nvSpPr>
          <p:cNvPr id="73" name="TextBox 52"/>
          <p:cNvSpPr txBox="1">
            <a:spLocks noChangeArrowheads="1"/>
          </p:cNvSpPr>
          <p:nvPr/>
        </p:nvSpPr>
        <p:spPr bwMode="auto">
          <a:xfrm>
            <a:off x="2247615" y="4781215"/>
            <a:ext cx="1319539" cy="3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en-US" altLang="zh-CN" sz="2000" b="1" dirty="0">
                <a:solidFill>
                  <a:srgbClr val="7030A0"/>
                </a:solidFill>
                <a:latin typeface="微软雅黑" panose="020B0503020204020204" pitchFamily="34" charset="-122"/>
              </a:rPr>
              <a:t>4</a:t>
            </a:r>
          </a:p>
        </p:txBody>
      </p:sp>
      <p:sp>
        <p:nvSpPr>
          <p:cNvPr id="74" name="矩形 73"/>
          <p:cNvSpPr/>
          <p:nvPr/>
        </p:nvSpPr>
        <p:spPr>
          <a:xfrm>
            <a:off x="2417900" y="1674370"/>
            <a:ext cx="2032356" cy="397032"/>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0" indent="0">
              <a:lnSpc>
                <a:spcPct val="90000"/>
              </a:lnSpc>
              <a:buNone/>
            </a:pPr>
            <a:r>
              <a:rPr lang="zh-CN" altLang="en-US" sz="1100" dirty="0">
                <a:latin typeface="微软雅黑" panose="020B0503020204020204" pitchFamily="34" charset="-122"/>
                <a:ea typeface="微软雅黑" panose="020B0503020204020204" pitchFamily="34" charset="-122"/>
              </a:rPr>
              <a:t>注意防止盗窃计算机案件，在高校经常会发生此类案件。</a:t>
            </a:r>
            <a:r>
              <a:rPr lang="en-US" altLang="zh-CN" sz="1100" dirty="0">
                <a:latin typeface="微软雅黑" panose="020B0503020204020204" pitchFamily="34" charset="-122"/>
                <a:ea typeface="微软雅黑" panose="020B0503020204020204" pitchFamily="34" charset="-122"/>
              </a:rPr>
              <a:t> </a:t>
            </a:r>
          </a:p>
        </p:txBody>
      </p:sp>
      <p:sp>
        <p:nvSpPr>
          <p:cNvPr id="75" name="矩形 74"/>
          <p:cNvSpPr/>
          <p:nvPr/>
        </p:nvSpPr>
        <p:spPr>
          <a:xfrm>
            <a:off x="7755311" y="1715964"/>
            <a:ext cx="2392799" cy="900246"/>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050" dirty="0">
                <a:latin typeface="微软雅黑" panose="020B0503020204020204" pitchFamily="34" charset="-122"/>
                <a:ea typeface="微软雅黑" panose="020B0503020204020204" pitchFamily="34" charset="-122"/>
              </a:rPr>
              <a:t>注意防止火灾、水害、雷电、静电、灰尘、强磁场、摔砸撞击等自然或人为因素对计算机的危害，要注意保证计算机运行环境和辅助保障系统的可靠性、安全性</a:t>
            </a:r>
            <a:endParaRPr lang="zh-CN" altLang="en-US" sz="1000" dirty="0">
              <a:latin typeface="微软雅黑" panose="020B0503020204020204" pitchFamily="34" charset="-122"/>
              <a:ea typeface="微软雅黑" panose="020B0503020204020204" pitchFamily="34" charset="-122"/>
            </a:endParaRPr>
          </a:p>
        </p:txBody>
      </p:sp>
      <p:sp>
        <p:nvSpPr>
          <p:cNvPr id="76" name="矩形 75"/>
          <p:cNvSpPr/>
          <p:nvPr/>
        </p:nvSpPr>
        <p:spPr>
          <a:xfrm>
            <a:off x="2501904" y="3971648"/>
            <a:ext cx="2155445" cy="600164"/>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0" indent="0">
              <a:buNone/>
            </a:pPr>
            <a:r>
              <a:rPr lang="zh-CN" altLang="en-US" sz="1100" dirty="0">
                <a:latin typeface="微软雅黑" panose="020B0503020204020204" pitchFamily="34" charset="-122"/>
                <a:ea typeface="微软雅黑" panose="020B0503020204020204" pitchFamily="34" charset="-122"/>
              </a:rPr>
              <a:t>防止计算机病毒侵害电脑，要使用正版软件，不要使用盗版软件或来路不明的软件。</a:t>
            </a:r>
            <a:endParaRPr lang="en-US" altLang="zh-CN" sz="7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8189261" y="4356872"/>
            <a:ext cx="1736373" cy="244682"/>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0" indent="0" eaLnBrk="1" hangingPunct="1">
              <a:lnSpc>
                <a:spcPct val="90000"/>
              </a:lnSpc>
              <a:buNone/>
            </a:pPr>
            <a:r>
              <a:rPr lang="zh-CN" altLang="en-US" sz="1100" dirty="0">
                <a:latin typeface="微软雅黑" panose="020B0503020204020204" pitchFamily="34" charset="-122"/>
                <a:ea typeface="微软雅黑" panose="020B0503020204020204" pitchFamily="34" charset="-122"/>
              </a:rPr>
              <a:t>养成文件备份的好习惯。</a:t>
            </a:r>
            <a:endParaRPr lang="en-US" altLang="zh-CN"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0-#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0-#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0-#ppt_w/2"/>
                                          </p:val>
                                        </p:tav>
                                        <p:tav tm="100000">
                                          <p:val>
                                            <p:strVal val="#ppt_x"/>
                                          </p:val>
                                        </p:tav>
                                      </p:tavLst>
                                    </p:anim>
                                    <p:anim calcmode="lin" valueType="num">
                                      <p:cBhvr additive="base">
                                        <p:cTn id="26" dur="500" fill="hold"/>
                                        <p:tgtEl>
                                          <p:spTgt spid="6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0-#ppt_w/2"/>
                                          </p:val>
                                        </p:tav>
                                        <p:tav tm="100000">
                                          <p:val>
                                            <p:strVal val="#ppt_x"/>
                                          </p:val>
                                        </p:tav>
                                      </p:tavLst>
                                    </p:anim>
                                    <p:anim calcmode="lin" valueType="num">
                                      <p:cBhvr additive="base">
                                        <p:cTn id="30" dur="500" fill="hold"/>
                                        <p:tgtEl>
                                          <p:spTgt spid="7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0-#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0-#ppt_w/2"/>
                                          </p:val>
                                        </p:tav>
                                        <p:tav tm="100000">
                                          <p:val>
                                            <p:strVal val="#ppt_x"/>
                                          </p:val>
                                        </p:tav>
                                      </p:tavLst>
                                    </p:anim>
                                    <p:anim calcmode="lin" valueType="num">
                                      <p:cBhvr additive="base">
                                        <p:cTn id="38" dur="50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0-#ppt_w/2"/>
                                          </p:val>
                                        </p:tav>
                                        <p:tav tm="100000">
                                          <p:val>
                                            <p:strVal val="#ppt_x"/>
                                          </p:val>
                                        </p:tav>
                                      </p:tavLst>
                                    </p:anim>
                                    <p:anim calcmode="lin" valueType="num">
                                      <p:cBhvr additive="base">
                                        <p:cTn id="42" dur="500" fill="hold"/>
                                        <p:tgtEl>
                                          <p:spTgt spid="52"/>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0-#ppt_w/2"/>
                                          </p:val>
                                        </p:tav>
                                        <p:tav tm="100000">
                                          <p:val>
                                            <p:strVal val="#ppt_x"/>
                                          </p:val>
                                        </p:tav>
                                      </p:tavLst>
                                    </p:anim>
                                    <p:anim calcmode="lin" valueType="num">
                                      <p:cBhvr additive="base">
                                        <p:cTn id="46" dur="500" fill="hold"/>
                                        <p:tgtEl>
                                          <p:spTgt spid="53"/>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0-#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0-#ppt_w/2"/>
                                          </p:val>
                                        </p:tav>
                                        <p:tav tm="100000">
                                          <p:val>
                                            <p:strVal val="#ppt_x"/>
                                          </p:val>
                                        </p:tav>
                                      </p:tavLst>
                                    </p:anim>
                                    <p:anim calcmode="lin" valueType="num">
                                      <p:cBhvr additive="base">
                                        <p:cTn id="54" dur="500" fill="hold"/>
                                        <p:tgtEl>
                                          <p:spTgt spid="5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0-#ppt_w/2"/>
                                          </p:val>
                                        </p:tav>
                                        <p:tav tm="100000">
                                          <p:val>
                                            <p:strVal val="#ppt_x"/>
                                          </p:val>
                                        </p:tav>
                                      </p:tavLst>
                                    </p:anim>
                                    <p:anim calcmode="lin" valueType="num">
                                      <p:cBhvr additive="base">
                                        <p:cTn id="58" dur="500" fill="hold"/>
                                        <p:tgtEl>
                                          <p:spTgt spid="5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additive="base">
                                        <p:cTn id="61" dur="500" fill="hold"/>
                                        <p:tgtEl>
                                          <p:spTgt spid="59"/>
                                        </p:tgtEl>
                                        <p:attrNameLst>
                                          <p:attrName>ppt_x</p:attrName>
                                        </p:attrNameLst>
                                      </p:cBhvr>
                                      <p:tavLst>
                                        <p:tav tm="0">
                                          <p:val>
                                            <p:strVal val="0-#ppt_w/2"/>
                                          </p:val>
                                        </p:tav>
                                        <p:tav tm="100000">
                                          <p:val>
                                            <p:strVal val="#ppt_x"/>
                                          </p:val>
                                        </p:tav>
                                      </p:tavLst>
                                    </p:anim>
                                    <p:anim calcmode="lin" valueType="num">
                                      <p:cBhvr additive="base">
                                        <p:cTn id="62" dur="500" fill="hold"/>
                                        <p:tgtEl>
                                          <p:spTgt spid="59"/>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additive="base">
                                        <p:cTn id="65" dur="500" fill="hold"/>
                                        <p:tgtEl>
                                          <p:spTgt spid="73"/>
                                        </p:tgtEl>
                                        <p:attrNameLst>
                                          <p:attrName>ppt_x</p:attrName>
                                        </p:attrNameLst>
                                      </p:cBhvr>
                                      <p:tavLst>
                                        <p:tav tm="0">
                                          <p:val>
                                            <p:strVal val="0-#ppt_w/2"/>
                                          </p:val>
                                        </p:tav>
                                        <p:tav tm="100000">
                                          <p:val>
                                            <p:strVal val="#ppt_x"/>
                                          </p:val>
                                        </p:tav>
                                      </p:tavLst>
                                    </p:anim>
                                    <p:anim calcmode="lin" valueType="num">
                                      <p:cBhvr additive="base">
                                        <p:cTn id="66" dur="500" fill="hold"/>
                                        <p:tgtEl>
                                          <p:spTgt spid="73"/>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additive="base">
                                        <p:cTn id="69" dur="500" fill="hold"/>
                                        <p:tgtEl>
                                          <p:spTgt spid="74"/>
                                        </p:tgtEl>
                                        <p:attrNameLst>
                                          <p:attrName>ppt_x</p:attrName>
                                        </p:attrNameLst>
                                      </p:cBhvr>
                                      <p:tavLst>
                                        <p:tav tm="0">
                                          <p:val>
                                            <p:strVal val="0-#ppt_w/2"/>
                                          </p:val>
                                        </p:tav>
                                        <p:tav tm="100000">
                                          <p:val>
                                            <p:strVal val="#ppt_x"/>
                                          </p:val>
                                        </p:tav>
                                      </p:tavLst>
                                    </p:anim>
                                    <p:anim calcmode="lin" valueType="num">
                                      <p:cBhvr additive="base">
                                        <p:cTn id="70" dur="500" fill="hold"/>
                                        <p:tgtEl>
                                          <p:spTgt spid="74"/>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500" fill="hold"/>
                                        <p:tgtEl>
                                          <p:spTgt spid="75"/>
                                        </p:tgtEl>
                                        <p:attrNameLst>
                                          <p:attrName>ppt_x</p:attrName>
                                        </p:attrNameLst>
                                      </p:cBhvr>
                                      <p:tavLst>
                                        <p:tav tm="0">
                                          <p:val>
                                            <p:strVal val="0-#ppt_w/2"/>
                                          </p:val>
                                        </p:tav>
                                        <p:tav tm="100000">
                                          <p:val>
                                            <p:strVal val="#ppt_x"/>
                                          </p:val>
                                        </p:tav>
                                      </p:tavLst>
                                    </p:anim>
                                    <p:anim calcmode="lin" valueType="num">
                                      <p:cBhvr additive="base">
                                        <p:cTn id="74" dur="500" fill="hold"/>
                                        <p:tgtEl>
                                          <p:spTgt spid="7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0-#ppt_w/2"/>
                                          </p:val>
                                        </p:tav>
                                        <p:tav tm="100000">
                                          <p:val>
                                            <p:strVal val="#ppt_x"/>
                                          </p:val>
                                        </p:tav>
                                      </p:tavLst>
                                    </p:anim>
                                    <p:anim calcmode="lin" valueType="num">
                                      <p:cBhvr additive="base">
                                        <p:cTn id="78" dur="500" fill="hold"/>
                                        <p:tgtEl>
                                          <p:spTgt spid="7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0-#ppt_w/2"/>
                                          </p:val>
                                        </p:tav>
                                        <p:tav tm="100000">
                                          <p:val>
                                            <p:strVal val="#ppt_x"/>
                                          </p:val>
                                        </p:tav>
                                      </p:tavLst>
                                    </p:anim>
                                    <p:anim calcmode="lin" valueType="num">
                                      <p:cBhvr additive="base">
                                        <p:cTn id="82"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69" grpId="0" animBg="1"/>
      <p:bldP spid="72" grpId="0" animBg="1"/>
      <p:bldP spid="16" grpId="0" animBg="1"/>
      <p:bldP spid="17" grpId="0"/>
      <p:bldP spid="50" grpId="0" animBg="1"/>
      <p:bldP spid="55" grpId="0"/>
      <p:bldP spid="57" grpId="0"/>
      <p:bldP spid="59" grpId="0"/>
      <p:bldP spid="73" grpId="0"/>
      <p:bldP spid="74" grpId="0"/>
      <p:bldP spid="75" grpId="0"/>
      <p:bldP spid="76" grpId="0"/>
      <p:bldP spid="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2"/>
          <p:cNvSpPr/>
          <p:nvPr/>
        </p:nvSpPr>
        <p:spPr bwMode="auto">
          <a:xfrm>
            <a:off x="2273794" y="1324685"/>
            <a:ext cx="2433232"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0" rIns="68541" bIns="3427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9" name="Freeform 42"/>
          <p:cNvSpPr/>
          <p:nvPr/>
        </p:nvSpPr>
        <p:spPr bwMode="auto">
          <a:xfrm flipH="1" flipV="1">
            <a:off x="7857489" y="4543669"/>
            <a:ext cx="2433233"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0" rIns="68541" bIns="3427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9" name="Freeform 42"/>
          <p:cNvSpPr/>
          <p:nvPr/>
        </p:nvSpPr>
        <p:spPr bwMode="auto">
          <a:xfrm flipV="1">
            <a:off x="2297258" y="4418396"/>
            <a:ext cx="2433232"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0" rIns="68541" bIns="3427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72" name="Freeform 42"/>
          <p:cNvSpPr/>
          <p:nvPr/>
        </p:nvSpPr>
        <p:spPr bwMode="auto">
          <a:xfrm flipH="1">
            <a:off x="7840832" y="1440531"/>
            <a:ext cx="2433233"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0" rIns="68541" bIns="3427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8</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2159566"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怎样保护你的计算机安全</a:t>
            </a:r>
          </a:p>
        </p:txBody>
      </p:sp>
      <p:grpSp>
        <p:nvGrpSpPr>
          <p:cNvPr id="51" name="组合 50"/>
          <p:cNvGrpSpPr/>
          <p:nvPr/>
        </p:nvGrpSpPr>
        <p:grpSpPr bwMode="auto">
          <a:xfrm>
            <a:off x="1958210" y="1824777"/>
            <a:ext cx="578810" cy="579853"/>
            <a:chOff x="0" y="0"/>
            <a:chExt cx="1154113" cy="1155699"/>
          </a:xfrm>
          <a:solidFill>
            <a:schemeClr val="bg1">
              <a:lumMod val="65000"/>
            </a:schemeClr>
          </a:solidFill>
        </p:grpSpPr>
        <p:sp>
          <p:nvSpPr>
            <p:cNvPr id="67" name="Oval 30"/>
            <p:cNvSpPr>
              <a:spLocks noChangeArrowheads="1"/>
            </p:cNvSpPr>
            <p:nvPr/>
          </p:nvSpPr>
          <p:spPr bwMode="auto">
            <a:xfrm>
              <a:off x="0" y="0"/>
              <a:ext cx="1154113" cy="1155699"/>
            </a:xfrm>
            <a:prstGeom prst="ellipse">
              <a:avLst/>
            </a:pr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6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2" name="组合 51"/>
          <p:cNvGrpSpPr/>
          <p:nvPr/>
        </p:nvGrpSpPr>
        <p:grpSpPr bwMode="auto">
          <a:xfrm>
            <a:off x="1958210" y="4030074"/>
            <a:ext cx="578810" cy="579853"/>
            <a:chOff x="0" y="0"/>
            <a:chExt cx="1154113" cy="1155699"/>
          </a:xfrm>
          <a:solidFill>
            <a:schemeClr val="bg1">
              <a:lumMod val="65000"/>
            </a:schemeClr>
          </a:solidFill>
        </p:grpSpPr>
        <p:sp>
          <p:nvSpPr>
            <p:cNvPr id="65" name="Oval 31"/>
            <p:cNvSpPr>
              <a:spLocks noChangeArrowheads="1"/>
            </p:cNvSpPr>
            <p:nvPr/>
          </p:nvSpPr>
          <p:spPr bwMode="auto">
            <a:xfrm>
              <a:off x="0" y="0"/>
              <a:ext cx="1154113" cy="1155699"/>
            </a:xfrm>
            <a:prstGeom prst="ellipse">
              <a:avLst/>
            </a:pr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66"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10009114" y="1793372"/>
            <a:ext cx="613267" cy="613528"/>
            <a:chOff x="0" y="0"/>
            <a:chExt cx="1155700" cy="1155698"/>
          </a:xfrm>
          <a:solidFill>
            <a:schemeClr val="bg1">
              <a:lumMod val="65000"/>
            </a:schemeClr>
          </a:solidFill>
        </p:grpSpPr>
        <p:sp>
          <p:nvSpPr>
            <p:cNvPr id="63" name="Oval 33"/>
            <p:cNvSpPr>
              <a:spLocks noChangeArrowheads="1"/>
            </p:cNvSpPr>
            <p:nvPr/>
          </p:nvSpPr>
          <p:spPr bwMode="auto">
            <a:xfrm>
              <a:off x="0" y="0"/>
              <a:ext cx="1155700" cy="1155698"/>
            </a:xfrm>
            <a:prstGeom prst="ellipse">
              <a:avLst/>
            </a:pr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6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4" name="组合 53"/>
          <p:cNvGrpSpPr/>
          <p:nvPr/>
        </p:nvGrpSpPr>
        <p:grpSpPr bwMode="auto">
          <a:xfrm>
            <a:off x="10026613" y="4028715"/>
            <a:ext cx="612425" cy="613528"/>
            <a:chOff x="0" y="0"/>
            <a:chExt cx="1154113" cy="1155698"/>
          </a:xfrm>
          <a:solidFill>
            <a:schemeClr val="bg1">
              <a:lumMod val="65000"/>
            </a:schemeClr>
          </a:solidFill>
        </p:grpSpPr>
        <p:sp>
          <p:nvSpPr>
            <p:cNvPr id="61" name="Oval 32"/>
            <p:cNvSpPr>
              <a:spLocks noChangeArrowheads="1"/>
            </p:cNvSpPr>
            <p:nvPr/>
          </p:nvSpPr>
          <p:spPr bwMode="auto">
            <a:xfrm>
              <a:off x="0" y="0"/>
              <a:ext cx="1154113" cy="1155698"/>
            </a:xfrm>
            <a:prstGeom prst="ellipse">
              <a:avLst/>
            </a:pr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
          <p:nvSpPr>
            <p:cNvPr id="62"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55" name="TextBox 46"/>
          <p:cNvSpPr txBox="1">
            <a:spLocks noChangeArrowheads="1"/>
          </p:cNvSpPr>
          <p:nvPr/>
        </p:nvSpPr>
        <p:spPr bwMode="auto">
          <a:xfrm>
            <a:off x="3301474" y="916256"/>
            <a:ext cx="1318348" cy="3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dirty="0">
                <a:solidFill>
                  <a:srgbClr val="7030A0"/>
                </a:solidFill>
                <a:latin typeface="微软雅黑" panose="020B0503020204020204" pitchFamily="34" charset="-122"/>
              </a:rPr>
              <a:t>5</a:t>
            </a:r>
          </a:p>
        </p:txBody>
      </p:sp>
      <p:sp>
        <p:nvSpPr>
          <p:cNvPr id="57" name="TextBox 48"/>
          <p:cNvSpPr txBox="1">
            <a:spLocks noChangeArrowheads="1"/>
          </p:cNvSpPr>
          <p:nvPr/>
        </p:nvSpPr>
        <p:spPr bwMode="auto">
          <a:xfrm>
            <a:off x="7978510" y="1069991"/>
            <a:ext cx="1319539" cy="3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en-US" altLang="zh-CN" sz="2000" b="1" dirty="0">
                <a:solidFill>
                  <a:srgbClr val="C622A2"/>
                </a:solidFill>
                <a:latin typeface="微软雅黑" panose="020B0503020204020204" pitchFamily="34" charset="-122"/>
              </a:rPr>
              <a:t>6</a:t>
            </a:r>
          </a:p>
        </p:txBody>
      </p:sp>
      <p:sp>
        <p:nvSpPr>
          <p:cNvPr id="59" name="TextBox 52"/>
          <p:cNvSpPr txBox="1">
            <a:spLocks noChangeArrowheads="1"/>
          </p:cNvSpPr>
          <p:nvPr/>
        </p:nvSpPr>
        <p:spPr bwMode="auto">
          <a:xfrm>
            <a:off x="8002254" y="5130919"/>
            <a:ext cx="1319539" cy="3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en-US" altLang="zh-CN" sz="2000" b="1" dirty="0">
                <a:solidFill>
                  <a:srgbClr val="7030A0"/>
                </a:solidFill>
                <a:latin typeface="微软雅黑" panose="020B0503020204020204" pitchFamily="34" charset="-122"/>
              </a:rPr>
              <a:t>8</a:t>
            </a:r>
          </a:p>
        </p:txBody>
      </p:sp>
      <p:sp>
        <p:nvSpPr>
          <p:cNvPr id="73" name="TextBox 52"/>
          <p:cNvSpPr txBox="1">
            <a:spLocks noChangeArrowheads="1"/>
          </p:cNvSpPr>
          <p:nvPr/>
        </p:nvSpPr>
        <p:spPr bwMode="auto">
          <a:xfrm>
            <a:off x="2234351" y="5064703"/>
            <a:ext cx="1319539" cy="3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en-US" altLang="zh-CN" sz="2000" b="1" dirty="0">
                <a:solidFill>
                  <a:srgbClr val="C622A2"/>
                </a:solidFill>
                <a:latin typeface="微软雅黑" panose="020B0503020204020204" pitchFamily="34" charset="-122"/>
              </a:rPr>
              <a:t>7</a:t>
            </a:r>
          </a:p>
        </p:txBody>
      </p:sp>
      <p:sp>
        <p:nvSpPr>
          <p:cNvPr id="29" name="矩形 28"/>
          <p:cNvSpPr/>
          <p:nvPr/>
        </p:nvSpPr>
        <p:spPr>
          <a:xfrm>
            <a:off x="2612368" y="1749234"/>
            <a:ext cx="6049656" cy="258532"/>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0" indent="0" eaLnBrk="1" hangingPunct="1">
              <a:lnSpc>
                <a:spcPct val="90000"/>
              </a:lnSpc>
              <a:buNone/>
            </a:pPr>
            <a:r>
              <a:rPr lang="zh-CN" altLang="en-US" sz="1200" dirty="0">
                <a:latin typeface="微软雅黑" panose="020B0503020204020204" pitchFamily="34" charset="-122"/>
                <a:ea typeface="微软雅黑" panose="020B0503020204020204" pitchFamily="34" charset="-122"/>
              </a:rPr>
              <a:t>给电脑买个保险。</a:t>
            </a:r>
          </a:p>
        </p:txBody>
      </p:sp>
      <p:sp>
        <p:nvSpPr>
          <p:cNvPr id="30" name="矩形 29"/>
          <p:cNvSpPr/>
          <p:nvPr/>
        </p:nvSpPr>
        <p:spPr>
          <a:xfrm>
            <a:off x="8263906" y="1493992"/>
            <a:ext cx="1694062" cy="424732"/>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0" indent="0" eaLnBrk="1" hangingPunct="1">
              <a:lnSpc>
                <a:spcPct val="90000"/>
              </a:lnSpc>
              <a:buNone/>
            </a:pPr>
            <a:r>
              <a:rPr lang="zh-CN" altLang="en-US" sz="1200" dirty="0">
                <a:latin typeface="微软雅黑" panose="020B0503020204020204" pitchFamily="34" charset="-122"/>
                <a:ea typeface="微软雅黑" panose="020B0503020204020204" pitchFamily="34" charset="-122"/>
              </a:rPr>
              <a:t>要树立计算机安全观念，心理上要设防。</a:t>
            </a:r>
            <a:endParaRPr lang="en-US" altLang="zh-CN" sz="1200" dirty="0">
              <a:latin typeface="微软雅黑" panose="020B0503020204020204" pitchFamily="34" charset="-122"/>
              <a:ea typeface="微软雅黑" panose="020B0503020204020204" pitchFamily="34" charset="-122"/>
            </a:endParaRPr>
          </a:p>
        </p:txBody>
      </p:sp>
      <p:sp>
        <p:nvSpPr>
          <p:cNvPr id="31" name="矩形 30"/>
          <p:cNvSpPr/>
          <p:nvPr/>
        </p:nvSpPr>
        <p:spPr>
          <a:xfrm>
            <a:off x="7494120" y="3885259"/>
            <a:ext cx="2653990" cy="1200329"/>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eaLnBrk="1" hangingPunct="1">
              <a:lnSpc>
                <a:spcPct val="80000"/>
              </a:lnSpc>
            </a:pPr>
            <a:r>
              <a:rPr lang="zh-CN" altLang="en-US" sz="1000" dirty="0">
                <a:latin typeface="微软雅黑" panose="020B0503020204020204" pitchFamily="34" charset="-122"/>
                <a:ea typeface="微软雅黑" panose="020B0503020204020204" pitchFamily="34" charset="-122"/>
              </a:rPr>
              <a:t>给电脑买个保险， 据《中国经济时报》报道，中国人民保险公司开始在全国范围内推广计算机保险。 此险种，包括计算机硬件损失保险、数据复制费用保险和增加费用险（设备租赁费用险）等，主要承保火灾、爆炸、水管爆裂、雷击、台风、盗抢等导致的硬件损失、数据复制费用和临时租赁费用。对于风险较难以控制的病毒、“黑客”侵害问题，则列入责任免除条款。 </a:t>
            </a:r>
          </a:p>
        </p:txBody>
      </p:sp>
      <p:sp>
        <p:nvSpPr>
          <p:cNvPr id="32" name="矩形 31"/>
          <p:cNvSpPr/>
          <p:nvPr/>
        </p:nvSpPr>
        <p:spPr>
          <a:xfrm>
            <a:off x="2504495" y="3853702"/>
            <a:ext cx="2631989" cy="867930"/>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marL="0" indent="0">
              <a:lnSpc>
                <a:spcPct val="80000"/>
              </a:lnSpc>
              <a:buNone/>
            </a:pPr>
            <a:r>
              <a:rPr lang="zh-CN" altLang="en-US" sz="1050" dirty="0">
                <a:latin typeface="微软雅黑" panose="020B0503020204020204" pitchFamily="34" charset="-122"/>
                <a:ea typeface="微软雅黑" panose="020B0503020204020204" pitchFamily="34" charset="-122"/>
              </a:rPr>
              <a:t>要树立计算机安全观念，心理上要设防。网络虽好，可是安全问题丛生，网络陷讲密布，“黑客”伺机做案，病毒层出不穷，秩序不是很好，你要特别小心。不要以为我是高手我怕谁，须知天外有天，网上杀手多如牛毛，弄不好你就被人“黑了”。</a:t>
            </a:r>
          </a:p>
        </p:txBody>
      </p:sp>
      <p:sp>
        <p:nvSpPr>
          <p:cNvPr id="34" name="矩形 33"/>
          <p:cNvSpPr>
            <a:spLocks noChangeArrowheads="1"/>
          </p:cNvSpPr>
          <p:nvPr/>
        </p:nvSpPr>
        <p:spPr bwMode="auto">
          <a:xfrm>
            <a:off x="0" y="2624446"/>
            <a:ext cx="12191999" cy="1037381"/>
          </a:xfrm>
          <a:prstGeom prst="rect">
            <a:avLst/>
          </a:prstGeom>
          <a:solidFill>
            <a:srgbClr val="C622A2"/>
          </a:solidFill>
          <a:ln>
            <a:noFill/>
          </a:ln>
        </p:spPr>
        <p:txBody>
          <a:bodyPr lIns="68541" tIns="34270" rIns="68541"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0-#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0-#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0-#ppt_w/2"/>
                                          </p:val>
                                        </p:tav>
                                        <p:tav tm="100000">
                                          <p:val>
                                            <p:strVal val="#ppt_x"/>
                                          </p:val>
                                        </p:tav>
                                      </p:tavLst>
                                    </p:anim>
                                    <p:anim calcmode="lin" valueType="num">
                                      <p:cBhvr additive="base">
                                        <p:cTn id="26" dur="500" fill="hold"/>
                                        <p:tgtEl>
                                          <p:spTgt spid="6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0-#ppt_w/2"/>
                                          </p:val>
                                        </p:tav>
                                        <p:tav tm="100000">
                                          <p:val>
                                            <p:strVal val="#ppt_x"/>
                                          </p:val>
                                        </p:tav>
                                      </p:tavLst>
                                    </p:anim>
                                    <p:anim calcmode="lin" valueType="num">
                                      <p:cBhvr additive="base">
                                        <p:cTn id="30" dur="500" fill="hold"/>
                                        <p:tgtEl>
                                          <p:spTgt spid="7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0-#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0-#ppt_w/2"/>
                                          </p:val>
                                        </p:tav>
                                        <p:tav tm="100000">
                                          <p:val>
                                            <p:strVal val="#ppt_x"/>
                                          </p:val>
                                        </p:tav>
                                      </p:tavLst>
                                    </p:anim>
                                    <p:anim calcmode="lin" valueType="num">
                                      <p:cBhvr additive="base">
                                        <p:cTn id="46" dur="500" fill="hold"/>
                                        <p:tgtEl>
                                          <p:spTgt spid="5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0-#ppt_w/2"/>
                                          </p:val>
                                        </p:tav>
                                        <p:tav tm="100000">
                                          <p:val>
                                            <p:strVal val="#ppt_x"/>
                                          </p:val>
                                        </p:tav>
                                      </p:tavLst>
                                    </p:anim>
                                    <p:anim calcmode="lin" valueType="num">
                                      <p:cBhvr additive="base">
                                        <p:cTn id="50" dur="500" fill="hold"/>
                                        <p:tgtEl>
                                          <p:spTgt spid="5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0-#ppt_w/2"/>
                                          </p:val>
                                        </p:tav>
                                        <p:tav tm="100000">
                                          <p:val>
                                            <p:strVal val="#ppt_x"/>
                                          </p:val>
                                        </p:tav>
                                      </p:tavLst>
                                    </p:anim>
                                    <p:anim calcmode="lin" valueType="num">
                                      <p:cBhvr additive="base">
                                        <p:cTn id="58" dur="500" fill="hold"/>
                                        <p:tgtEl>
                                          <p:spTgt spid="5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additive="base">
                                        <p:cTn id="61" dur="500" fill="hold"/>
                                        <p:tgtEl>
                                          <p:spTgt spid="73"/>
                                        </p:tgtEl>
                                        <p:attrNameLst>
                                          <p:attrName>ppt_x</p:attrName>
                                        </p:attrNameLst>
                                      </p:cBhvr>
                                      <p:tavLst>
                                        <p:tav tm="0">
                                          <p:val>
                                            <p:strVal val="0-#ppt_w/2"/>
                                          </p:val>
                                        </p:tav>
                                        <p:tav tm="100000">
                                          <p:val>
                                            <p:strVal val="#ppt_x"/>
                                          </p:val>
                                        </p:tav>
                                      </p:tavLst>
                                    </p:anim>
                                    <p:anim calcmode="lin" valueType="num">
                                      <p:cBhvr additive="base">
                                        <p:cTn id="62" dur="500" fill="hold"/>
                                        <p:tgtEl>
                                          <p:spTgt spid="7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0-#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0-#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0-#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0-#ppt_w/2"/>
                                          </p:val>
                                        </p:tav>
                                        <p:tav tm="100000">
                                          <p:val>
                                            <p:strVal val="#ppt_x"/>
                                          </p:val>
                                        </p:tav>
                                      </p:tavLst>
                                    </p:anim>
                                    <p:anim calcmode="lin" valueType="num">
                                      <p:cBhvr additive="base">
                                        <p:cTn id="8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69" grpId="0" animBg="1"/>
      <p:bldP spid="72" grpId="0" animBg="1"/>
      <p:bldP spid="16" grpId="0" animBg="1"/>
      <p:bldP spid="17" grpId="0"/>
      <p:bldP spid="55" grpId="0"/>
      <p:bldP spid="57" grpId="0"/>
      <p:bldP spid="59" grpId="0"/>
      <p:bldP spid="73" grpId="0"/>
      <p:bldP spid="29" grpId="0"/>
      <p:bldP spid="30" grpId="0"/>
      <p:bldP spid="31" grpId="0"/>
      <p:bldP spid="32" grpId="0"/>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矩形 2"/>
          <p:cNvSpPr/>
          <p:nvPr/>
        </p:nvSpPr>
        <p:spPr>
          <a:xfrm>
            <a:off x="3404785" y="1689884"/>
            <a:ext cx="5570756" cy="2454839"/>
          </a:xfrm>
          <a:prstGeom prst="rect">
            <a:avLst/>
          </a:prstGeom>
        </p:spPr>
        <p:txBody>
          <a:bodyPr wrap="none">
            <a:spAutoFit/>
          </a:bodyPr>
          <a:lstStyle/>
          <a:p>
            <a:pPr lvl="0" algn="ctr" fontAlgn="base">
              <a:lnSpc>
                <a:spcPct val="150000"/>
              </a:lnSpc>
              <a:spcBef>
                <a:spcPct val="0"/>
              </a:spcBef>
              <a:spcAft>
                <a:spcPct val="0"/>
              </a:spcAft>
              <a:defRPr/>
            </a:pPr>
            <a:r>
              <a:rPr lang="zh-CN" altLang="en-US" sz="6000" b="1" dirty="0">
                <a:gradFill>
                  <a:gsLst>
                    <a:gs pos="0">
                      <a:srgbClr val="BB1ECC"/>
                    </a:gs>
                    <a:gs pos="74000">
                      <a:srgbClr val="000F82"/>
                    </a:gs>
                    <a:gs pos="83000">
                      <a:srgbClr val="BB1ECC"/>
                    </a:gs>
                    <a:gs pos="100000">
                      <a:srgbClr val="000F8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大学生安全教育</a:t>
            </a:r>
            <a:endParaRPr lang="en-US" altLang="zh-CN" sz="6000" b="1" dirty="0">
              <a:gradFill>
                <a:gsLst>
                  <a:gs pos="0">
                    <a:srgbClr val="BB1ECC"/>
                  </a:gs>
                  <a:gs pos="74000">
                    <a:srgbClr val="000F82"/>
                  </a:gs>
                  <a:gs pos="83000">
                    <a:srgbClr val="BB1ECC"/>
                  </a:gs>
                  <a:gs pos="100000">
                    <a:srgbClr val="000F8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endParaRPr lang="zh-CN" altLang="en-US" sz="4800" b="1" dirty="0">
              <a:gradFill>
                <a:gsLst>
                  <a:gs pos="0">
                    <a:srgbClr val="BB1ECC"/>
                  </a:gs>
                  <a:gs pos="74000">
                    <a:srgbClr val="000F82"/>
                  </a:gs>
                  <a:gs pos="83000">
                    <a:srgbClr val="BB1ECC"/>
                  </a:gs>
                  <a:gs pos="100000">
                    <a:srgbClr val="000F8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1468" y="-1375905"/>
            <a:ext cx="4738256" cy="4738256"/>
          </a:xfrm>
          <a:prstGeom prst="rect">
            <a:avLst/>
          </a:prstGeom>
        </p:spPr>
      </p:pic>
      <p:pic>
        <p:nvPicPr>
          <p:cNvPr id="5" name="图片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07877" y="-1"/>
            <a:ext cx="5321608" cy="42752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2" presetClass="entr" presetSubtype="8" repeatCount="4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0" fill="hold"/>
                                        <p:tgtEl>
                                          <p:spTgt spid="10"/>
                                        </p:tgtEl>
                                        <p:attrNameLst>
                                          <p:attrName>ppt_x</p:attrName>
                                        </p:attrNameLst>
                                      </p:cBhvr>
                                      <p:tavLst>
                                        <p:tav tm="0">
                                          <p:val>
                                            <p:strVal val="0-#ppt_w/2"/>
                                          </p:val>
                                        </p:tav>
                                        <p:tav tm="100000">
                                          <p:val>
                                            <p:strVal val="#ppt_x"/>
                                          </p:val>
                                        </p:tav>
                                      </p:tavLst>
                                    </p:anim>
                                    <p:anim calcmode="lin" valueType="num">
                                      <p:cBhvr additive="base">
                                        <p:cTn id="20" dur="5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repeatCount="4000" fill="hold" grpId="0" nodeType="withEffect">
                                  <p:stCondLst>
                                    <p:cond delay="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0" fill="hold"/>
                                        <p:tgtEl>
                                          <p:spTgt spid="11"/>
                                        </p:tgtEl>
                                        <p:attrNameLst>
                                          <p:attrName>ppt_x</p:attrName>
                                        </p:attrNameLst>
                                      </p:cBhvr>
                                      <p:tavLst>
                                        <p:tav tm="0">
                                          <p:val>
                                            <p:strVal val="0-#ppt_w/2"/>
                                          </p:val>
                                        </p:tav>
                                        <p:tav tm="100000">
                                          <p:val>
                                            <p:strVal val="#ppt_x"/>
                                          </p:val>
                                        </p:tav>
                                      </p:tavLst>
                                    </p:anim>
                                    <p:anim calcmode="lin" valueType="num">
                                      <p:cBhvr additive="base">
                                        <p:cTn id="24" dur="5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repeatCount="4000" fill="hold" grpId="0" nodeType="withEffect">
                                  <p:stCondLst>
                                    <p:cond delay="1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0" fill="hold"/>
                                        <p:tgtEl>
                                          <p:spTgt spid="9"/>
                                        </p:tgtEl>
                                        <p:attrNameLst>
                                          <p:attrName>ppt_x</p:attrName>
                                        </p:attrNameLst>
                                      </p:cBhvr>
                                      <p:tavLst>
                                        <p:tav tm="0">
                                          <p:val>
                                            <p:strVal val="0-#ppt_w/2"/>
                                          </p:val>
                                        </p:tav>
                                        <p:tav tm="100000">
                                          <p:val>
                                            <p:strVal val="#ppt_x"/>
                                          </p:val>
                                        </p:tav>
                                      </p:tavLst>
                                    </p:anim>
                                    <p:anim calcmode="lin" valueType="num">
                                      <p:cBhvr additive="base">
                                        <p:cTn id="28" dur="5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repeatCount="4000" fill="hold" grpId="0" nodeType="withEffect">
                                  <p:stCondLst>
                                    <p:cond delay="2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0" fill="hold"/>
                                        <p:tgtEl>
                                          <p:spTgt spid="13"/>
                                        </p:tgtEl>
                                        <p:attrNameLst>
                                          <p:attrName>ppt_x</p:attrName>
                                        </p:attrNameLst>
                                      </p:cBhvr>
                                      <p:tavLst>
                                        <p:tav tm="0">
                                          <p:val>
                                            <p:strVal val="0-#ppt_w/2"/>
                                          </p:val>
                                        </p:tav>
                                        <p:tav tm="100000">
                                          <p:val>
                                            <p:strVal val="#ppt_x"/>
                                          </p:val>
                                        </p:tav>
                                      </p:tavLst>
                                    </p:anim>
                                    <p:anim calcmode="lin" valueType="num">
                                      <p:cBhvr additive="base">
                                        <p:cTn id="32" dur="5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repeatCount="4000" fill="hold" grpId="0" nodeType="withEffect">
                                  <p:stCondLst>
                                    <p:cond delay="6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0" fill="hold"/>
                                        <p:tgtEl>
                                          <p:spTgt spid="14"/>
                                        </p:tgtEl>
                                        <p:attrNameLst>
                                          <p:attrName>ppt_x</p:attrName>
                                        </p:attrNameLst>
                                      </p:cBhvr>
                                      <p:tavLst>
                                        <p:tav tm="0">
                                          <p:val>
                                            <p:strVal val="0-#ppt_w/2"/>
                                          </p:val>
                                        </p:tav>
                                        <p:tav tm="100000">
                                          <p:val>
                                            <p:strVal val="#ppt_x"/>
                                          </p:val>
                                        </p:tav>
                                      </p:tavLst>
                                    </p:anim>
                                    <p:anim calcmode="lin" valueType="num">
                                      <p:cBhvr additive="base">
                                        <p:cTn id="36" dur="5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repeatCount="4000" fill="hold" grpId="0" nodeType="withEffect">
                                  <p:stCondLst>
                                    <p:cond delay="21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0" fill="hold"/>
                                        <p:tgtEl>
                                          <p:spTgt spid="12"/>
                                        </p:tgtEl>
                                        <p:attrNameLst>
                                          <p:attrName>ppt_x</p:attrName>
                                        </p:attrNameLst>
                                      </p:cBhvr>
                                      <p:tavLst>
                                        <p:tav tm="0">
                                          <p:val>
                                            <p:strVal val="0-#ppt_w/2"/>
                                          </p:val>
                                        </p:tav>
                                        <p:tav tm="100000">
                                          <p:val>
                                            <p:strVal val="#ppt_x"/>
                                          </p:val>
                                        </p:tav>
                                      </p:tavLst>
                                    </p:anim>
                                    <p:anim calcmode="lin" valueType="num">
                                      <p:cBhvr additive="base">
                                        <p:cTn id="40" dur="50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repeatCount="4000" fill="hold" grpId="0" nodeType="withEffect">
                                  <p:stCondLst>
                                    <p:cond delay="15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0" fill="hold"/>
                                        <p:tgtEl>
                                          <p:spTgt spid="16"/>
                                        </p:tgtEl>
                                        <p:attrNameLst>
                                          <p:attrName>ppt_x</p:attrName>
                                        </p:attrNameLst>
                                      </p:cBhvr>
                                      <p:tavLst>
                                        <p:tav tm="0">
                                          <p:val>
                                            <p:strVal val="1+#ppt_w/2"/>
                                          </p:val>
                                        </p:tav>
                                        <p:tav tm="100000">
                                          <p:val>
                                            <p:strVal val="#ppt_x"/>
                                          </p:val>
                                        </p:tav>
                                      </p:tavLst>
                                    </p:anim>
                                    <p:anim calcmode="lin" valueType="num">
                                      <p:cBhvr additive="base">
                                        <p:cTn id="44" dur="50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2" repeatCount="4000" fill="hold" grpId="0" nodeType="withEffect">
                                  <p:stCondLst>
                                    <p:cond delay="6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0" fill="hold"/>
                                        <p:tgtEl>
                                          <p:spTgt spid="17"/>
                                        </p:tgtEl>
                                        <p:attrNameLst>
                                          <p:attrName>ppt_x</p:attrName>
                                        </p:attrNameLst>
                                      </p:cBhvr>
                                      <p:tavLst>
                                        <p:tav tm="0">
                                          <p:val>
                                            <p:strVal val="1+#ppt_w/2"/>
                                          </p:val>
                                        </p:tav>
                                        <p:tav tm="100000">
                                          <p:val>
                                            <p:strVal val="#ppt_x"/>
                                          </p:val>
                                        </p:tav>
                                      </p:tavLst>
                                    </p:anim>
                                    <p:anim calcmode="lin" valueType="num">
                                      <p:cBhvr additive="base">
                                        <p:cTn id="48" dur="50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2" repeatCount="4000" fill="hold" grpId="0" nodeType="withEffect">
                                  <p:stCondLst>
                                    <p:cond delay="14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0" fill="hold"/>
                                        <p:tgtEl>
                                          <p:spTgt spid="15"/>
                                        </p:tgtEl>
                                        <p:attrNameLst>
                                          <p:attrName>ppt_x</p:attrName>
                                        </p:attrNameLst>
                                      </p:cBhvr>
                                      <p:tavLst>
                                        <p:tav tm="0">
                                          <p:val>
                                            <p:strVal val="1+#ppt_w/2"/>
                                          </p:val>
                                        </p:tav>
                                        <p:tav tm="100000">
                                          <p:val>
                                            <p:strVal val="#ppt_x"/>
                                          </p:val>
                                        </p:tav>
                                      </p:tavLst>
                                    </p:anim>
                                    <p:anim calcmode="lin" valueType="num">
                                      <p:cBhvr additive="base">
                                        <p:cTn id="52" dur="50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repeatCount="4000" fill="hold" grpId="0" nodeType="withEffect">
                                  <p:stCondLst>
                                    <p:cond delay="30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0" fill="hold"/>
                                        <p:tgtEl>
                                          <p:spTgt spid="19"/>
                                        </p:tgtEl>
                                        <p:attrNameLst>
                                          <p:attrName>ppt_x</p:attrName>
                                        </p:attrNameLst>
                                      </p:cBhvr>
                                      <p:tavLst>
                                        <p:tav tm="0">
                                          <p:val>
                                            <p:strVal val="1+#ppt_w/2"/>
                                          </p:val>
                                        </p:tav>
                                        <p:tav tm="100000">
                                          <p:val>
                                            <p:strVal val="#ppt_x"/>
                                          </p:val>
                                        </p:tav>
                                      </p:tavLst>
                                    </p:anim>
                                    <p:anim calcmode="lin" valueType="num">
                                      <p:cBhvr additive="base">
                                        <p:cTn id="56" dur="50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2" repeatCount="4000" fill="hold" grpId="0" nodeType="withEffect">
                                  <p:stCondLst>
                                    <p:cond delay="60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0" fill="hold"/>
                                        <p:tgtEl>
                                          <p:spTgt spid="20"/>
                                        </p:tgtEl>
                                        <p:attrNameLst>
                                          <p:attrName>ppt_x</p:attrName>
                                        </p:attrNameLst>
                                      </p:cBhvr>
                                      <p:tavLst>
                                        <p:tav tm="0">
                                          <p:val>
                                            <p:strVal val="1+#ppt_w/2"/>
                                          </p:val>
                                        </p:tav>
                                        <p:tav tm="100000">
                                          <p:val>
                                            <p:strVal val="#ppt_x"/>
                                          </p:val>
                                        </p:tav>
                                      </p:tavLst>
                                    </p:anim>
                                    <p:anim calcmode="lin" valueType="num">
                                      <p:cBhvr additive="base">
                                        <p:cTn id="60" dur="50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2" repeatCount="4000" fill="hold" grpId="0" nodeType="withEffect">
                                  <p:stCondLst>
                                    <p:cond delay="14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0" fill="hold"/>
                                        <p:tgtEl>
                                          <p:spTgt spid="18"/>
                                        </p:tgtEl>
                                        <p:attrNameLst>
                                          <p:attrName>ppt_x</p:attrName>
                                        </p:attrNameLst>
                                      </p:cBhvr>
                                      <p:tavLst>
                                        <p:tav tm="0">
                                          <p:val>
                                            <p:strVal val="1+#ppt_w/2"/>
                                          </p:val>
                                        </p:tav>
                                        <p:tav tm="100000">
                                          <p:val>
                                            <p:strVal val="#ppt_x"/>
                                          </p:val>
                                        </p:tav>
                                      </p:tavLst>
                                    </p:anim>
                                    <p:anim calcmode="lin" valueType="num">
                                      <p:cBhvr additive="base">
                                        <p:cTn id="64" dur="5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22313" y="1580375"/>
            <a:ext cx="4769731" cy="1081843"/>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4" name="矩形 3"/>
          <p:cNvSpPr/>
          <p:nvPr/>
        </p:nvSpPr>
        <p:spPr>
          <a:xfrm>
            <a:off x="6246056" y="1420078"/>
            <a:ext cx="3513912" cy="3476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顺手牵羊</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622313" y="2904113"/>
            <a:ext cx="4769731" cy="1081843"/>
          </a:xfrm>
          <a:prstGeom prst="rect">
            <a:avLst/>
          </a:prstGeom>
          <a:solidFill>
            <a:schemeClr val="bg1"/>
          </a:solidFill>
          <a:ln>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7" name="矩形 6"/>
          <p:cNvSpPr/>
          <p:nvPr/>
        </p:nvSpPr>
        <p:spPr>
          <a:xfrm>
            <a:off x="6246056" y="2743816"/>
            <a:ext cx="3513912" cy="347663"/>
          </a:xfrm>
          <a:prstGeom prst="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ctr"/>
            <a:r>
              <a:rPr lang="zh-CN" altLang="en-US" sz="1400" b="1" dirty="0">
                <a:solidFill>
                  <a:schemeClr val="bg1"/>
                </a:solidFill>
                <a:latin typeface="微软雅黑" panose="020B0503020204020204" pitchFamily="34" charset="-122"/>
                <a:ea typeface="微软雅黑" panose="020B0503020204020204" pitchFamily="34" charset="-122"/>
              </a:rPr>
              <a:t>乘虚而入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622313" y="4214316"/>
            <a:ext cx="4769731" cy="1081843"/>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0" name="矩形 9"/>
          <p:cNvSpPr/>
          <p:nvPr/>
        </p:nvSpPr>
        <p:spPr>
          <a:xfrm>
            <a:off x="6246056" y="4054019"/>
            <a:ext cx="3513912" cy="3476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ctr"/>
            <a:r>
              <a:rPr lang="zh-CN" altLang="en-US" sz="1400" b="1" dirty="0">
                <a:solidFill>
                  <a:schemeClr val="bg1"/>
                </a:solidFill>
                <a:latin typeface="微软雅黑" panose="020B0503020204020204" pitchFamily="34" charset="-122"/>
                <a:ea typeface="微软雅黑" panose="020B0503020204020204" pitchFamily="34" charset="-122"/>
              </a:rPr>
              <a:t>窗外钓鱼</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922389" y="4464200"/>
            <a:ext cx="3909875" cy="769441"/>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latin typeface="微软雅黑" panose="020B0503020204020204" pitchFamily="34" charset="-122"/>
                <a:ea typeface="微软雅黑" panose="020B0503020204020204" pitchFamily="34" charset="-122"/>
              </a:rPr>
              <a:t>是指作案人用竹竿等工具在窗外将被害人的衣服钩走。有的甚至把纱窗弄坏，钩走被害人放在桌上、床上的衣物。因此，住在一楼或其他楼层靠近走廊窗户的同学，如果缺乏警惕，很容易受害。</a:t>
            </a:r>
          </a:p>
        </p:txBody>
      </p:sp>
      <p:sp>
        <p:nvSpPr>
          <p:cNvPr id="13" name="矩形 12"/>
          <p:cNvSpPr/>
          <p:nvPr/>
        </p:nvSpPr>
        <p:spPr>
          <a:xfrm>
            <a:off x="6057734" y="1905852"/>
            <a:ext cx="3890556" cy="430887"/>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100" dirty="0">
                <a:latin typeface="微软雅黑" panose="020B0503020204020204" pitchFamily="34" charset="-122"/>
                <a:ea typeface="微软雅黑" panose="020B0503020204020204" pitchFamily="34" charset="-122"/>
              </a:rPr>
              <a:t>是指作案分子趁主人不备将放在桌上、走廊、阳台等处的钱物信手拈来而占为已有。</a:t>
            </a:r>
            <a:r>
              <a:rPr lang="en-US" altLang="zh-CN" sz="1100" dirty="0">
                <a:latin typeface="微软雅黑" panose="020B0503020204020204" pitchFamily="34" charset="-122"/>
                <a:ea typeface="微软雅黑" panose="020B0503020204020204" pitchFamily="34" charset="-122"/>
              </a:rPr>
              <a:t> </a:t>
            </a:r>
            <a:endParaRPr lang="zh-CN" altLang="en-US" sz="1100" dirty="0">
              <a:latin typeface="微软雅黑" panose="020B0503020204020204" pitchFamily="34" charset="-122"/>
              <a:ea typeface="微软雅黑" panose="020B0503020204020204" pitchFamily="34" charset="-122"/>
            </a:endParaRPr>
          </a:p>
        </p:txBody>
      </p:sp>
      <p:sp>
        <p:nvSpPr>
          <p:cNvPr id="14" name="矩形 13"/>
          <p:cNvSpPr/>
          <p:nvPr/>
        </p:nvSpPr>
        <p:spPr>
          <a:xfrm>
            <a:off x="5975778" y="3173077"/>
            <a:ext cx="3900216" cy="769441"/>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latin typeface="微软雅黑" panose="020B0503020204020204" pitchFamily="34" charset="-122"/>
                <a:ea typeface="微软雅黑" panose="020B0503020204020204" pitchFamily="34" charset="-122"/>
              </a:rPr>
              <a:t>是指作案分子趁主人不在、房门抽屉未锁之机入室行窃。这类盗窃手段要比“顺手牵羊”者毒辣，其胃口也比“顺手牵羊”者更大，不管是现金、存折、信用卡或者是贵重物品，只要一让他看到，就会统统被盗走。</a:t>
            </a:r>
            <a:r>
              <a:rPr lang="en-US" altLang="zh-CN" sz="1100" dirty="0">
                <a:latin typeface="微软雅黑" panose="020B0503020204020204" pitchFamily="34" charset="-122"/>
                <a:ea typeface="微软雅黑" panose="020B0503020204020204" pitchFamily="34" charset="-122"/>
              </a:rPr>
              <a:t> </a:t>
            </a:r>
          </a:p>
        </p:txBody>
      </p:sp>
      <p:pic>
        <p:nvPicPr>
          <p:cNvPr id="15" name="图片 14"/>
          <p:cNvPicPr>
            <a:picLocks noChangeAspect="1"/>
          </p:cNvPicPr>
          <p:nvPr/>
        </p:nvPicPr>
        <p:blipFill>
          <a:blip r:embed="rId3"/>
          <a:stretch>
            <a:fillRect/>
          </a:stretch>
        </p:blipFill>
        <p:spPr>
          <a:xfrm>
            <a:off x="720904" y="1731514"/>
            <a:ext cx="4569409" cy="3339440"/>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MH_Number_1">
            <a:hlinkClick r:id="rId4"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482139" y="105945"/>
            <a:ext cx="723275"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sym typeface="+mn-ea"/>
              </a:rPr>
              <a:t>防盗篇</a:t>
            </a:r>
            <a:endParaRPr lang="zh-CN" altLang="en-US" sz="1400" b="1" dirty="0">
              <a:solidFill>
                <a:schemeClr val="tx1">
                  <a:lumMod val="65000"/>
                  <a:lumOff val="35000"/>
                </a:schemeClr>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2" grpId="0"/>
      <p:bldP spid="13" grpId="0"/>
      <p:bldP spid="14"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22313" y="1444227"/>
            <a:ext cx="4769731" cy="1081843"/>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4" name="矩形 3"/>
          <p:cNvSpPr/>
          <p:nvPr/>
        </p:nvSpPr>
        <p:spPr>
          <a:xfrm>
            <a:off x="6246056" y="1283930"/>
            <a:ext cx="3513912" cy="3476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翻窗入室</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622313" y="2824478"/>
            <a:ext cx="4769731" cy="1081843"/>
          </a:xfrm>
          <a:prstGeom prst="rect">
            <a:avLst/>
          </a:prstGeom>
          <a:solidFill>
            <a:schemeClr val="bg1"/>
          </a:solidFill>
          <a:ln>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7" name="矩形 6"/>
          <p:cNvSpPr/>
          <p:nvPr/>
        </p:nvSpPr>
        <p:spPr>
          <a:xfrm>
            <a:off x="6246056" y="2664181"/>
            <a:ext cx="3513912" cy="347663"/>
          </a:xfrm>
          <a:prstGeom prst="rect">
            <a:avLst/>
          </a:prstGeom>
          <a:solidFill>
            <a:srgbClr val="C622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ctr"/>
            <a:r>
              <a:rPr lang="zh-CN" altLang="en-US" sz="1400" b="1" dirty="0">
                <a:solidFill>
                  <a:schemeClr val="bg1"/>
                </a:solidFill>
                <a:latin typeface="微软雅黑" panose="020B0503020204020204" pitchFamily="34" charset="-122"/>
                <a:ea typeface="微软雅黑" panose="020B0503020204020204" pitchFamily="34" charset="-122"/>
              </a:rPr>
              <a:t>撬门扭锁</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622313" y="4226915"/>
            <a:ext cx="4769731" cy="1081843"/>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0" name="矩形 9"/>
          <p:cNvSpPr/>
          <p:nvPr/>
        </p:nvSpPr>
        <p:spPr>
          <a:xfrm>
            <a:off x="6246056" y="4066618"/>
            <a:ext cx="3513912" cy="3476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ctr"/>
            <a:r>
              <a:rPr lang="zh-CN" altLang="en-US" sz="1400" b="1" dirty="0">
                <a:solidFill>
                  <a:schemeClr val="bg1"/>
                </a:solidFill>
                <a:latin typeface="微软雅黑" panose="020B0503020204020204" pitchFamily="34" charset="-122"/>
                <a:ea typeface="微软雅黑" panose="020B0503020204020204" pitchFamily="34" charset="-122"/>
              </a:rPr>
              <a:t>用钥匙开锁</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922389" y="4476799"/>
            <a:ext cx="3909875" cy="769441"/>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latin typeface="微软雅黑" panose="020B0503020204020204" pitchFamily="34" charset="-122"/>
                <a:ea typeface="微软雅黑" panose="020B0503020204020204" pitchFamily="34" charset="-122"/>
              </a:rPr>
              <a:t>是指作案人用竹竿等工具在窗外将被害人的衣服钩走。有的甚至把纱窗弄坏，钩走被害人放在桌上、床上的衣物。因此，住在一楼或其他楼层靠近走廊窗户的同学，如果缺乏警惕，很容易受害。</a:t>
            </a:r>
          </a:p>
        </p:txBody>
      </p:sp>
      <p:sp>
        <p:nvSpPr>
          <p:cNvPr id="13" name="矩形 12"/>
          <p:cNvSpPr/>
          <p:nvPr/>
        </p:nvSpPr>
        <p:spPr>
          <a:xfrm>
            <a:off x="6057734" y="1769704"/>
            <a:ext cx="3890556" cy="430887"/>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100" dirty="0">
                <a:latin typeface="微软雅黑" panose="020B0503020204020204" pitchFamily="34" charset="-122"/>
                <a:ea typeface="微软雅黑" panose="020B0503020204020204" pitchFamily="34" charset="-122"/>
              </a:rPr>
              <a:t>是指作案分子趁主人不备将放在桌上、走廊、阳台等处的钱物信手拈来而占为已有。</a:t>
            </a:r>
            <a:r>
              <a:rPr lang="en-US" altLang="zh-CN" sz="1100" dirty="0">
                <a:latin typeface="微软雅黑" panose="020B0503020204020204" pitchFamily="34" charset="-122"/>
                <a:ea typeface="微软雅黑" panose="020B0503020204020204" pitchFamily="34" charset="-122"/>
              </a:rPr>
              <a:t> </a:t>
            </a:r>
            <a:endParaRPr lang="zh-CN" altLang="en-US" sz="1100" dirty="0">
              <a:latin typeface="微软雅黑" panose="020B0503020204020204" pitchFamily="34" charset="-122"/>
              <a:ea typeface="微软雅黑" panose="020B0503020204020204" pitchFamily="34" charset="-122"/>
            </a:endParaRPr>
          </a:p>
        </p:txBody>
      </p:sp>
      <p:sp>
        <p:nvSpPr>
          <p:cNvPr id="14" name="矩形 13"/>
          <p:cNvSpPr/>
          <p:nvPr/>
        </p:nvSpPr>
        <p:spPr>
          <a:xfrm>
            <a:off x="5975778" y="3093442"/>
            <a:ext cx="3900216" cy="769441"/>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100" dirty="0">
                <a:latin typeface="微软雅黑" panose="020B0503020204020204" pitchFamily="34" charset="-122"/>
                <a:ea typeface="微软雅黑" panose="020B0503020204020204" pitchFamily="34" charset="-122"/>
              </a:rPr>
              <a:t>是指作案分子趁主人不在、房门抽屉未锁之机入室行窃。这类盗窃手段要比“顺手牵羊”者毒辣，其胃口也比“顺手牵羊”者更大，不管是现金、存折、信用卡或者是贵重物品，只要一让他看到，就会统统被盗走。</a:t>
            </a:r>
            <a:r>
              <a:rPr lang="en-US" altLang="zh-CN" sz="1100" dirty="0">
                <a:latin typeface="微软雅黑" panose="020B0503020204020204" pitchFamily="34" charset="-122"/>
                <a:ea typeface="微软雅黑" panose="020B0503020204020204" pitchFamily="34" charset="-122"/>
              </a:rPr>
              <a:t> </a:t>
            </a:r>
          </a:p>
        </p:txBody>
      </p:sp>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482139" y="105945"/>
            <a:ext cx="723275"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sym typeface="+mn-ea"/>
              </a:rPr>
              <a:t>防盗篇</a:t>
            </a:r>
            <a:endParaRPr lang="zh-CN" altLang="en-US" sz="1400" b="1" dirty="0">
              <a:solidFill>
                <a:schemeClr val="tx1">
                  <a:lumMod val="65000"/>
                  <a:lumOff val="35000"/>
                </a:schemeClr>
              </a:solidFill>
              <a:latin typeface="Arial" panose="020B0604020202020204"/>
              <a:ea typeface="微软雅黑" panose="020B0503020204020204" pitchFamily="34" charset="-122"/>
            </a:endParaRPr>
          </a:p>
        </p:txBody>
      </p:sp>
      <p:pic>
        <p:nvPicPr>
          <p:cNvPr id="18" name="图片 17"/>
          <p:cNvPicPr>
            <a:picLocks noChangeAspect="1"/>
          </p:cNvPicPr>
          <p:nvPr/>
        </p:nvPicPr>
        <p:blipFill>
          <a:blip r:embed="rId4"/>
          <a:stretch>
            <a:fillRect/>
          </a:stretch>
        </p:blipFill>
        <p:spPr>
          <a:xfrm>
            <a:off x="1024147" y="1966313"/>
            <a:ext cx="4038386" cy="3023698"/>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2" grpId="0"/>
      <p:bldP spid="13" grpId="0"/>
      <p:bldP spid="14"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1261884" cy="307777"/>
          </a:xfrm>
          <a:prstGeom prst="rect">
            <a:avLst/>
          </a:prstGeom>
          <a:noFill/>
        </p:spPr>
        <p:txBody>
          <a:bodyPr wrap="none" rtlCol="0">
            <a:spAutoFit/>
          </a:bodyPr>
          <a:lstStyle/>
          <a:p>
            <a:pPr lvl="0">
              <a:spcBef>
                <a:spcPct val="0"/>
              </a:spcBef>
            </a:pPr>
            <a:r>
              <a:rPr lang="zh-CN" altLang="en-US" sz="1400" b="1" dirty="0">
                <a:gradFill>
                  <a:gsLst>
                    <a:gs pos="0">
                      <a:srgbClr val="BB1ECC"/>
                    </a:gs>
                    <a:gs pos="74000">
                      <a:srgbClr val="000F82"/>
                    </a:gs>
                    <a:gs pos="83000">
                      <a:srgbClr val="BB1ECC"/>
                    </a:gs>
                    <a:gs pos="100000">
                      <a:srgbClr val="000F82"/>
                    </a:gs>
                  </a:gsLst>
                  <a:lin ang="5400000" scaled="1"/>
                </a:gradFill>
                <a:latin typeface="微软雅黑" panose="020B0503020204020204" pitchFamily="34" charset="-122"/>
                <a:ea typeface="微软雅黑" panose="020B0503020204020204" pitchFamily="34" charset="-122"/>
                <a:sym typeface="+mn-ea"/>
              </a:rPr>
              <a:t>防盗基本方法</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2732145" y="1359490"/>
            <a:ext cx="5843192" cy="642789"/>
          </a:xfrm>
          <a:prstGeom prst="roundRect">
            <a:avLst/>
          </a:prstGeom>
          <a:noFill/>
          <a:ln w="60325">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9" name="Group 5"/>
          <p:cNvGrpSpPr/>
          <p:nvPr/>
        </p:nvGrpSpPr>
        <p:grpSpPr bwMode="auto">
          <a:xfrm>
            <a:off x="2096912" y="1170225"/>
            <a:ext cx="927868" cy="927282"/>
            <a:chOff x="802" y="845"/>
            <a:chExt cx="827" cy="826"/>
          </a:xfrm>
        </p:grpSpPr>
        <p:sp>
          <p:nvSpPr>
            <p:cNvPr id="20" name="Oval 6"/>
            <p:cNvSpPr>
              <a:spLocks noChangeArrowheads="1"/>
            </p:cNvSpPr>
            <p:nvPr/>
          </p:nvSpPr>
          <p:spPr bwMode="ltGray">
            <a:xfrm>
              <a:off x="802" y="845"/>
              <a:ext cx="827" cy="826"/>
            </a:xfrm>
            <a:prstGeom prst="ellipse">
              <a:avLst/>
            </a:prstGeom>
            <a:solidFill>
              <a:srgbClr val="F8F8F8"/>
            </a:solidFill>
            <a:ln w="38100">
              <a:solidFill>
                <a:srgbClr val="C622A2"/>
              </a:solidFill>
              <a:round/>
            </a:ln>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Oval 7"/>
            <p:cNvSpPr>
              <a:spLocks noChangeArrowheads="1"/>
            </p:cNvSpPr>
            <p:nvPr/>
          </p:nvSpPr>
          <p:spPr bwMode="ltGray">
            <a:xfrm>
              <a:off x="836" y="879"/>
              <a:ext cx="758" cy="758"/>
            </a:xfrm>
            <a:prstGeom prst="ellipse">
              <a:avLst/>
            </a:prstGeom>
            <a:solidFill>
              <a:srgbClr val="FFFFFF"/>
            </a:solidFill>
            <a:ln w="38100">
              <a:solidFill>
                <a:srgbClr val="C622A2"/>
              </a:solidFill>
              <a:round/>
            </a:ln>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rPr>
                <a:t>1</a:t>
              </a:r>
              <a:endParaRPr kumimoji="0" lang="zh-CN" altLang="en-US" sz="2000" b="1" i="0" u="none" strike="noStrike" kern="1200" cap="none" spc="0" normalizeH="0" baseline="0" noProof="0" dirty="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Oval 8"/>
            <p:cNvSpPr>
              <a:spLocks noChangeArrowheads="1"/>
            </p:cNvSpPr>
            <p:nvPr/>
          </p:nvSpPr>
          <p:spPr bwMode="ltGray">
            <a:xfrm>
              <a:off x="870" y="915"/>
              <a:ext cx="690" cy="690"/>
            </a:xfrm>
            <a:prstGeom prst="ellipse">
              <a:avLst/>
            </a:prstGeom>
            <a:noFill/>
            <a:ln w="38100">
              <a:solidFill>
                <a:srgbClr val="C622A2"/>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3" name="圆角矩形 22"/>
          <p:cNvSpPr/>
          <p:nvPr/>
        </p:nvSpPr>
        <p:spPr>
          <a:xfrm>
            <a:off x="2689276" y="2923328"/>
            <a:ext cx="5843192" cy="642789"/>
          </a:xfrm>
          <a:prstGeom prst="roundRect">
            <a:avLst/>
          </a:prstGeom>
          <a:noFill/>
          <a:ln w="60325">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24" name="Group 5"/>
          <p:cNvGrpSpPr/>
          <p:nvPr/>
        </p:nvGrpSpPr>
        <p:grpSpPr bwMode="auto">
          <a:xfrm>
            <a:off x="2054043" y="2734063"/>
            <a:ext cx="927868" cy="927282"/>
            <a:chOff x="802" y="845"/>
            <a:chExt cx="827" cy="826"/>
          </a:xfrm>
        </p:grpSpPr>
        <p:sp>
          <p:nvSpPr>
            <p:cNvPr id="25" name="Oval 6"/>
            <p:cNvSpPr>
              <a:spLocks noChangeArrowheads="1"/>
            </p:cNvSpPr>
            <p:nvPr/>
          </p:nvSpPr>
          <p:spPr bwMode="ltGray">
            <a:xfrm>
              <a:off x="802" y="845"/>
              <a:ext cx="827" cy="826"/>
            </a:xfrm>
            <a:prstGeom prst="ellipse">
              <a:avLst/>
            </a:prstGeom>
            <a:solidFill>
              <a:srgbClr val="F8F8F8"/>
            </a:solidFill>
            <a:ln w="38100">
              <a:solidFill>
                <a:srgbClr val="C622A2"/>
              </a:solidFill>
              <a:round/>
            </a:ln>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Oval 7"/>
            <p:cNvSpPr>
              <a:spLocks noChangeArrowheads="1"/>
            </p:cNvSpPr>
            <p:nvPr/>
          </p:nvSpPr>
          <p:spPr bwMode="ltGray">
            <a:xfrm>
              <a:off x="836" y="879"/>
              <a:ext cx="758" cy="758"/>
            </a:xfrm>
            <a:prstGeom prst="ellipse">
              <a:avLst/>
            </a:prstGeom>
            <a:solidFill>
              <a:srgbClr val="FFFFFF"/>
            </a:solidFill>
            <a:ln w="38100">
              <a:solidFill>
                <a:srgbClr val="C622A2"/>
              </a:solidFill>
              <a:round/>
            </a:ln>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rPr>
                <a:t>3</a:t>
              </a:r>
              <a:endParaRPr kumimoji="0" lang="zh-CN" altLang="en-US" sz="2400" b="1" i="0" u="none" strike="noStrike" kern="1200" cap="none" spc="0" normalizeH="0" baseline="0" noProof="0" dirty="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Oval 8"/>
            <p:cNvSpPr>
              <a:spLocks noChangeArrowheads="1"/>
            </p:cNvSpPr>
            <p:nvPr/>
          </p:nvSpPr>
          <p:spPr bwMode="ltGray">
            <a:xfrm>
              <a:off x="870" y="915"/>
              <a:ext cx="690" cy="690"/>
            </a:xfrm>
            <a:prstGeom prst="ellipse">
              <a:avLst/>
            </a:prstGeom>
            <a:noFill/>
            <a:ln w="38100">
              <a:solidFill>
                <a:srgbClr val="C622A2"/>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8" name="圆角矩形 27"/>
          <p:cNvSpPr/>
          <p:nvPr/>
        </p:nvSpPr>
        <p:spPr>
          <a:xfrm>
            <a:off x="2657023" y="4485288"/>
            <a:ext cx="5843192" cy="642789"/>
          </a:xfrm>
          <a:prstGeom prst="roundRect">
            <a:avLst/>
          </a:prstGeom>
          <a:noFill/>
          <a:ln w="60325">
            <a:solidFill>
              <a:srgbClr val="C622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29" name="Group 5"/>
          <p:cNvGrpSpPr/>
          <p:nvPr/>
        </p:nvGrpSpPr>
        <p:grpSpPr bwMode="auto">
          <a:xfrm>
            <a:off x="2021790" y="4296023"/>
            <a:ext cx="927868" cy="927282"/>
            <a:chOff x="802" y="845"/>
            <a:chExt cx="827" cy="826"/>
          </a:xfrm>
        </p:grpSpPr>
        <p:sp>
          <p:nvSpPr>
            <p:cNvPr id="30" name="Oval 6"/>
            <p:cNvSpPr>
              <a:spLocks noChangeArrowheads="1"/>
            </p:cNvSpPr>
            <p:nvPr/>
          </p:nvSpPr>
          <p:spPr bwMode="ltGray">
            <a:xfrm>
              <a:off x="802" y="845"/>
              <a:ext cx="827" cy="826"/>
            </a:xfrm>
            <a:prstGeom prst="ellipse">
              <a:avLst/>
            </a:prstGeom>
            <a:solidFill>
              <a:srgbClr val="F8F8F8"/>
            </a:solidFill>
            <a:ln w="38100">
              <a:solidFill>
                <a:srgbClr val="C622A2"/>
              </a:solidFill>
              <a:round/>
            </a:ln>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Oval 7"/>
            <p:cNvSpPr>
              <a:spLocks noChangeArrowheads="1"/>
            </p:cNvSpPr>
            <p:nvPr/>
          </p:nvSpPr>
          <p:spPr bwMode="ltGray">
            <a:xfrm>
              <a:off x="836" y="879"/>
              <a:ext cx="758" cy="758"/>
            </a:xfrm>
            <a:prstGeom prst="ellipse">
              <a:avLst/>
            </a:prstGeom>
            <a:solidFill>
              <a:srgbClr val="FFFFFF"/>
            </a:solidFill>
            <a:ln w="38100">
              <a:solidFill>
                <a:srgbClr val="C622A2"/>
              </a:solidFill>
              <a:round/>
            </a:ln>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rPr>
                <a:t>5</a:t>
              </a:r>
              <a:endParaRPr kumimoji="0" lang="zh-CN" altLang="en-US" sz="2400" b="1" i="0" u="none" strike="noStrike" kern="1200" cap="none" spc="0" normalizeH="0" baseline="0" noProof="0" dirty="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Oval 8"/>
            <p:cNvSpPr>
              <a:spLocks noChangeArrowheads="1"/>
            </p:cNvSpPr>
            <p:nvPr/>
          </p:nvSpPr>
          <p:spPr bwMode="ltGray">
            <a:xfrm>
              <a:off x="870" y="915"/>
              <a:ext cx="690" cy="690"/>
            </a:xfrm>
            <a:prstGeom prst="ellipse">
              <a:avLst/>
            </a:prstGeom>
            <a:noFill/>
            <a:ln w="38100">
              <a:solidFill>
                <a:srgbClr val="C622A2"/>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622A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3" name="圆角矩形 32"/>
          <p:cNvSpPr/>
          <p:nvPr/>
        </p:nvSpPr>
        <p:spPr>
          <a:xfrm>
            <a:off x="3286380" y="2143041"/>
            <a:ext cx="5758732" cy="642789"/>
          </a:xfrm>
          <a:prstGeom prst="round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4" name="Group 12"/>
          <p:cNvGrpSpPr/>
          <p:nvPr/>
        </p:nvGrpSpPr>
        <p:grpSpPr bwMode="auto">
          <a:xfrm>
            <a:off x="8791732" y="1969252"/>
            <a:ext cx="927868" cy="927283"/>
            <a:chOff x="802" y="845"/>
            <a:chExt cx="827" cy="826"/>
          </a:xfrm>
        </p:grpSpPr>
        <p:sp>
          <p:nvSpPr>
            <p:cNvPr id="35" name="Oval 13"/>
            <p:cNvSpPr>
              <a:spLocks noChangeArrowheads="1"/>
            </p:cNvSpPr>
            <p:nvPr/>
          </p:nvSpPr>
          <p:spPr bwMode="gray">
            <a:xfrm>
              <a:off x="802" y="845"/>
              <a:ext cx="827" cy="826"/>
            </a:xfrm>
            <a:prstGeom prst="ellipse">
              <a:avLst/>
            </a:prstGeom>
            <a:solidFill>
              <a:srgbClr val="F8F8F8"/>
            </a:solidFill>
            <a:ln w="38100">
              <a:solidFill>
                <a:srgbClr val="7030A0"/>
              </a:solidFill>
              <a:round/>
            </a:ln>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rPr>
                <a:t>2</a:t>
              </a:r>
              <a:endParaRPr kumimoji="0" lang="zh-CN" altLang="en-US" sz="2400" b="1"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Oval 14"/>
            <p:cNvSpPr>
              <a:spLocks noChangeArrowheads="1"/>
            </p:cNvSpPr>
            <p:nvPr/>
          </p:nvSpPr>
          <p:spPr bwMode="gray">
            <a:xfrm>
              <a:off x="836" y="879"/>
              <a:ext cx="758" cy="758"/>
            </a:xfrm>
            <a:prstGeom prst="ellipse">
              <a:avLst/>
            </a:prstGeom>
            <a:noFill/>
            <a:ln w="38100">
              <a:solidFill>
                <a:srgbClr val="7030A0"/>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Oval 15"/>
            <p:cNvSpPr>
              <a:spLocks noChangeArrowheads="1"/>
            </p:cNvSpPr>
            <p:nvPr/>
          </p:nvSpPr>
          <p:spPr bwMode="gray">
            <a:xfrm>
              <a:off x="870" y="915"/>
              <a:ext cx="690" cy="690"/>
            </a:xfrm>
            <a:prstGeom prst="ellipse">
              <a:avLst/>
            </a:prstGeom>
            <a:noFill/>
            <a:ln w="38100">
              <a:solidFill>
                <a:srgbClr val="7030A0"/>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8" name="圆角矩形 37"/>
          <p:cNvSpPr/>
          <p:nvPr/>
        </p:nvSpPr>
        <p:spPr>
          <a:xfrm>
            <a:off x="3332675" y="3706879"/>
            <a:ext cx="5758732" cy="642789"/>
          </a:xfrm>
          <a:prstGeom prst="round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9" name="Group 12"/>
          <p:cNvGrpSpPr/>
          <p:nvPr/>
        </p:nvGrpSpPr>
        <p:grpSpPr bwMode="auto">
          <a:xfrm>
            <a:off x="8838027" y="3533090"/>
            <a:ext cx="927868" cy="927283"/>
            <a:chOff x="802" y="845"/>
            <a:chExt cx="827" cy="826"/>
          </a:xfrm>
        </p:grpSpPr>
        <p:sp>
          <p:nvSpPr>
            <p:cNvPr id="40" name="Oval 13"/>
            <p:cNvSpPr>
              <a:spLocks noChangeArrowheads="1"/>
            </p:cNvSpPr>
            <p:nvPr/>
          </p:nvSpPr>
          <p:spPr bwMode="gray">
            <a:xfrm>
              <a:off x="802" y="845"/>
              <a:ext cx="827" cy="826"/>
            </a:xfrm>
            <a:prstGeom prst="ellipse">
              <a:avLst/>
            </a:prstGeom>
            <a:solidFill>
              <a:srgbClr val="F8F8F8"/>
            </a:solidFill>
            <a:ln w="38100">
              <a:solidFill>
                <a:srgbClr val="7030A0"/>
              </a:solidFill>
              <a:round/>
            </a:ln>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rPr>
                <a:t>4</a:t>
              </a:r>
              <a:endParaRPr kumimoji="0" lang="zh-CN" altLang="en-US" sz="2400" b="1"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Oval 14"/>
            <p:cNvSpPr>
              <a:spLocks noChangeArrowheads="1"/>
            </p:cNvSpPr>
            <p:nvPr/>
          </p:nvSpPr>
          <p:spPr bwMode="gray">
            <a:xfrm>
              <a:off x="836" y="879"/>
              <a:ext cx="758" cy="758"/>
            </a:xfrm>
            <a:prstGeom prst="ellipse">
              <a:avLst/>
            </a:prstGeom>
            <a:noFill/>
            <a:ln w="38100">
              <a:solidFill>
                <a:srgbClr val="7030A0"/>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Oval 15"/>
            <p:cNvSpPr>
              <a:spLocks noChangeArrowheads="1"/>
            </p:cNvSpPr>
            <p:nvPr/>
          </p:nvSpPr>
          <p:spPr bwMode="gray">
            <a:xfrm>
              <a:off x="870" y="915"/>
              <a:ext cx="690" cy="690"/>
            </a:xfrm>
            <a:prstGeom prst="ellipse">
              <a:avLst/>
            </a:prstGeom>
            <a:noFill/>
            <a:ln w="38100">
              <a:solidFill>
                <a:srgbClr val="7030A0"/>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3" name="文本框 13"/>
          <p:cNvSpPr txBox="1">
            <a:spLocks noChangeArrowheads="1"/>
          </p:cNvSpPr>
          <p:nvPr/>
        </p:nvSpPr>
        <p:spPr bwMode="auto">
          <a:xfrm>
            <a:off x="3239801" y="1500252"/>
            <a:ext cx="7124984" cy="27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20000"/>
              </a:lnSpc>
              <a:buNone/>
            </a:pPr>
            <a:r>
              <a:rPr lang="zh-CN" altLang="en-US" sz="1100" dirty="0">
                <a:latin typeface="微软雅黑" panose="020B0503020204020204" pitchFamily="34" charset="-122"/>
                <a:ea typeface="微软雅黑" panose="020B0503020204020204" pitchFamily="34" charset="-122"/>
              </a:rPr>
              <a:t>最后离开教室或宿舍的同学，要关好窗户锁好门，以防盗窃犯罪分子乘隙而入。</a:t>
            </a:r>
            <a:r>
              <a:rPr lang="en-US" altLang="zh-CN" sz="1100" dirty="0">
                <a:latin typeface="微软雅黑" panose="020B0503020204020204" pitchFamily="34" charset="-122"/>
                <a:ea typeface="微软雅黑" panose="020B0503020204020204" pitchFamily="34" charset="-122"/>
              </a:rPr>
              <a:t> </a:t>
            </a:r>
          </a:p>
        </p:txBody>
      </p:sp>
      <p:sp>
        <p:nvSpPr>
          <p:cNvPr id="44" name="文本框 13"/>
          <p:cNvSpPr txBox="1">
            <a:spLocks noChangeArrowheads="1"/>
          </p:cNvSpPr>
          <p:nvPr/>
        </p:nvSpPr>
        <p:spPr bwMode="auto">
          <a:xfrm>
            <a:off x="3902260" y="2237891"/>
            <a:ext cx="4140915" cy="43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200" dirty="0">
                <a:latin typeface="微软雅黑" panose="020B0503020204020204" pitchFamily="34" charset="-122"/>
                <a:ea typeface="微软雅黑" panose="020B0503020204020204" pitchFamily="34" charset="-122"/>
              </a:rPr>
              <a:t>不要留宿外来人员。如果违反学校学生宿舍管理规定，随便留宿不知底细的人，就等于引狼入室而将会后患无穷。</a:t>
            </a:r>
            <a:r>
              <a:rPr lang="en-US" altLang="zh-CN" sz="1200" dirty="0">
                <a:latin typeface="微软雅黑" panose="020B0503020204020204" pitchFamily="34" charset="-122"/>
                <a:ea typeface="微软雅黑" panose="020B0503020204020204" pitchFamily="34" charset="-122"/>
              </a:rPr>
              <a:t> </a:t>
            </a:r>
          </a:p>
        </p:txBody>
      </p:sp>
      <p:sp>
        <p:nvSpPr>
          <p:cNvPr id="45" name="文本框 13"/>
          <p:cNvSpPr txBox="1">
            <a:spLocks noChangeArrowheads="1"/>
          </p:cNvSpPr>
          <p:nvPr/>
        </p:nvSpPr>
        <p:spPr bwMode="auto">
          <a:xfrm>
            <a:off x="3281658" y="3166415"/>
            <a:ext cx="6939097" cy="22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buNone/>
            </a:pPr>
            <a:r>
              <a:rPr lang="zh-CN" altLang="en-US" sz="1100" dirty="0">
                <a:latin typeface="微软雅黑" panose="020B0503020204020204" pitchFamily="34" charset="-122"/>
                <a:ea typeface="微软雅黑" panose="020B0503020204020204" pitchFamily="34" charset="-122"/>
              </a:rPr>
              <a:t>发现形迹可疑的人应提高警惕、多加注意，做一个有心人。</a:t>
            </a:r>
          </a:p>
        </p:txBody>
      </p:sp>
      <p:sp>
        <p:nvSpPr>
          <p:cNvPr id="46" name="文本框 13"/>
          <p:cNvSpPr txBox="1">
            <a:spLocks noChangeArrowheads="1"/>
          </p:cNvSpPr>
          <p:nvPr/>
        </p:nvSpPr>
        <p:spPr bwMode="auto">
          <a:xfrm>
            <a:off x="3410935" y="3775606"/>
            <a:ext cx="5387823" cy="56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buNone/>
            </a:pPr>
            <a:r>
              <a:rPr lang="zh-CN" altLang="en-US" sz="1200" dirty="0">
                <a:latin typeface="微软雅黑" panose="020B0503020204020204" pitchFamily="34" charset="-122"/>
                <a:ea typeface="微软雅黑" panose="020B0503020204020204" pitchFamily="34" charset="-122"/>
              </a:rPr>
              <a:t>同学们应积极参加教室和宿舍等部位的安全值班，协助学院保卫处做好安全防范工作。通过参加值班、巡逻等安全防范工作实践，不仅可保护自己和他人财物的安全，而且还可增强安全防盗意识，锻炼和增长自己社会实践的才干。</a:t>
            </a:r>
            <a:r>
              <a:rPr lang="en-US" altLang="zh-CN" sz="1200" dirty="0">
                <a:latin typeface="微软雅黑" panose="020B0503020204020204" pitchFamily="34" charset="-122"/>
                <a:ea typeface="微软雅黑" panose="020B0503020204020204" pitchFamily="34" charset="-122"/>
              </a:rPr>
              <a:t> </a:t>
            </a:r>
          </a:p>
        </p:txBody>
      </p:sp>
      <p:sp>
        <p:nvSpPr>
          <p:cNvPr id="47" name="矩形 46"/>
          <p:cNvSpPr/>
          <p:nvPr/>
        </p:nvSpPr>
        <p:spPr>
          <a:xfrm>
            <a:off x="3164679" y="4575849"/>
            <a:ext cx="4963875" cy="461665"/>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200" dirty="0">
                <a:latin typeface="微软雅黑" panose="020B0503020204020204" pitchFamily="34" charset="-122"/>
                <a:ea typeface="微软雅黑" panose="020B0503020204020204" pitchFamily="34" charset="-122"/>
              </a:rPr>
              <a:t>注意保管好自己的钥匙，包括教室、宿舍、箱包、抽屉等处的各种钥匙，不能随便借给他人或乱丢乱放，以防“不速之客”复制或伺机行窃。</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0-#ppt_w/2"/>
                                          </p:val>
                                        </p:tav>
                                        <p:tav tm="100000">
                                          <p:val>
                                            <p:strVal val="#ppt_x"/>
                                          </p:val>
                                        </p:tav>
                                      </p:tavLst>
                                    </p:anim>
                                    <p:anim calcmode="lin" valueType="num">
                                      <p:cBhvr additive="base">
                                        <p:cTn id="54" dur="500" fill="hold"/>
                                        <p:tgtEl>
                                          <p:spTgt spid="39"/>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0-#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0-#ppt_w/2"/>
                                          </p:val>
                                        </p:tav>
                                        <p:tav tm="100000">
                                          <p:val>
                                            <p:strVal val="#ppt_x"/>
                                          </p:val>
                                        </p:tav>
                                      </p:tavLst>
                                    </p:anim>
                                    <p:anim calcmode="lin" valueType="num">
                                      <p:cBhvr additive="base">
                                        <p:cTn id="62" dur="500" fill="hold"/>
                                        <p:tgtEl>
                                          <p:spTgt spid="4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0-#ppt_w/2"/>
                                          </p:val>
                                        </p:tav>
                                        <p:tav tm="100000">
                                          <p:val>
                                            <p:strVal val="#ppt_x"/>
                                          </p:val>
                                        </p:tav>
                                      </p:tavLst>
                                    </p:anim>
                                    <p:anim calcmode="lin" valueType="num">
                                      <p:cBhvr additive="base">
                                        <p:cTn id="66" dur="500" fill="hold"/>
                                        <p:tgtEl>
                                          <p:spTgt spid="45"/>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0-#ppt_w/2"/>
                                          </p:val>
                                        </p:tav>
                                        <p:tav tm="100000">
                                          <p:val>
                                            <p:strVal val="#ppt_x"/>
                                          </p:val>
                                        </p:tav>
                                      </p:tavLst>
                                    </p:anim>
                                    <p:anim calcmode="lin" valueType="num">
                                      <p:cBhvr additive="base">
                                        <p:cTn id="70" dur="500" fill="hold"/>
                                        <p:tgtEl>
                                          <p:spTgt spid="4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0-#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5" grpId="0" animBg="1"/>
      <p:bldP spid="23" grpId="0" animBg="1"/>
      <p:bldP spid="28" grpId="0" animBg="1"/>
      <p:bldP spid="33" grpId="0" animBg="1"/>
      <p:bldP spid="38" grpId="0" animBg="1"/>
      <p:bldP spid="43"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1980029"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发生盗窃案时应对方法</a:t>
            </a:r>
          </a:p>
        </p:txBody>
      </p:sp>
      <p:sp>
        <p:nvSpPr>
          <p:cNvPr id="48" name="Rectangle 24"/>
          <p:cNvSpPr>
            <a:spLocks noChangeArrowheads="1"/>
          </p:cNvSpPr>
          <p:nvPr/>
        </p:nvSpPr>
        <p:spPr bwMode="auto">
          <a:xfrm>
            <a:off x="2704746" y="1577951"/>
            <a:ext cx="42128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000" dirty="0">
                <a:latin typeface="微软雅黑" panose="020B0503020204020204" pitchFamily="34" charset="-122"/>
                <a:ea typeface="微软雅黑" panose="020B0503020204020204" pitchFamily="34" charset="-122"/>
              </a:rPr>
              <a:t>立即报告学院保卫处或当地派出所，同时封锁和保护现场，不准任何人进入。不得翻动现场的物品，切不可急急忙忙地去查看自己的物品是否丢失。这对公安人员准确分析、正确判断侦察范围和收集罪证，有十分重要的意义。</a:t>
            </a:r>
            <a:r>
              <a:rPr lang="en-US" altLang="zh-CN" sz="1000" dirty="0">
                <a:latin typeface="微软雅黑" panose="020B0503020204020204" pitchFamily="34" charset="-122"/>
                <a:ea typeface="微软雅黑" panose="020B0503020204020204" pitchFamily="34" charset="-122"/>
              </a:rPr>
              <a:t> </a:t>
            </a:r>
          </a:p>
        </p:txBody>
      </p:sp>
      <p:sp>
        <p:nvSpPr>
          <p:cNvPr id="49" name="Rectangle 24"/>
          <p:cNvSpPr>
            <a:spLocks noChangeArrowheads="1"/>
          </p:cNvSpPr>
          <p:nvPr/>
        </p:nvSpPr>
        <p:spPr bwMode="auto">
          <a:xfrm>
            <a:off x="2854657" y="2845862"/>
            <a:ext cx="3575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000" dirty="0">
                <a:latin typeface="微软雅黑" panose="020B0503020204020204" pitchFamily="34" charset="-122"/>
                <a:ea typeface="微软雅黑" panose="020B0503020204020204" pitchFamily="34" charset="-122"/>
              </a:rPr>
              <a:t>发现嫌疑人，应立即组织同学进行堵截，力争捉拿。</a:t>
            </a:r>
            <a:r>
              <a:rPr lang="en-US" altLang="zh-CN" sz="1000" dirty="0">
                <a:latin typeface="微软雅黑" panose="020B0503020204020204" pitchFamily="34" charset="-122"/>
                <a:ea typeface="微软雅黑" panose="020B0503020204020204" pitchFamily="34" charset="-122"/>
              </a:rPr>
              <a:t> </a:t>
            </a:r>
          </a:p>
        </p:txBody>
      </p:sp>
      <p:pic>
        <p:nvPicPr>
          <p:cNvPr id="50" name="图片 49"/>
          <p:cNvPicPr>
            <a:picLocks noChangeAspect="1"/>
          </p:cNvPicPr>
          <p:nvPr/>
        </p:nvPicPr>
        <p:blipFill>
          <a:blip r:embed="rId4"/>
          <a:stretch>
            <a:fillRect/>
          </a:stretch>
        </p:blipFill>
        <p:spPr>
          <a:xfrm>
            <a:off x="8150027" y="1469825"/>
            <a:ext cx="2596860" cy="1858106"/>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 name="Freeform 6"/>
          <p:cNvSpPr/>
          <p:nvPr/>
        </p:nvSpPr>
        <p:spPr bwMode="auto">
          <a:xfrm>
            <a:off x="602658" y="1495631"/>
            <a:ext cx="6821872" cy="633725"/>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19050" cap="flat">
            <a:solidFill>
              <a:srgbClr val="C622A2"/>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52" name="Freeform 10"/>
          <p:cNvSpPr>
            <a:spLocks noEditPoints="1"/>
          </p:cNvSpPr>
          <p:nvPr/>
        </p:nvSpPr>
        <p:spPr bwMode="auto">
          <a:xfrm>
            <a:off x="1135777" y="1288565"/>
            <a:ext cx="1400630" cy="1091804"/>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C622A2"/>
          </a:solidFill>
          <a:ln>
            <a:no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3765" fontAlgn="auto">
              <a:spcBef>
                <a:spcPts val="0"/>
              </a:spcBef>
              <a:spcAft>
                <a:spcPts val="0"/>
              </a:spcAft>
              <a:defRPr/>
            </a:pPr>
            <a:endParaRPr lang="en-US" altLang="zh-CN" sz="1800" b="1" kern="0" dirty="0">
              <a:solidFill>
                <a:schemeClr val="bg1"/>
              </a:solidFill>
              <a:latin typeface="微软雅黑" panose="020B0503020204020204" pitchFamily="34" charset="-122"/>
              <a:ea typeface="微软雅黑" panose="020B0503020204020204" pitchFamily="34" charset="-122"/>
            </a:endParaRPr>
          </a:p>
          <a:p>
            <a:pPr algn="ctr" defTabSz="913765" fontAlgn="auto">
              <a:spcBef>
                <a:spcPts val="0"/>
              </a:spcBef>
              <a:spcAft>
                <a:spcPts val="0"/>
              </a:spcAft>
              <a:defRPr/>
            </a:pPr>
            <a:r>
              <a:rPr lang="en-US" altLang="zh-CN" sz="1800" b="1" kern="0" dirty="0">
                <a:solidFill>
                  <a:schemeClr val="bg1"/>
                </a:solidFill>
                <a:latin typeface="微软雅黑" panose="020B0503020204020204" pitchFamily="34" charset="-122"/>
                <a:ea typeface="微软雅黑" panose="020B0503020204020204" pitchFamily="34" charset="-122"/>
              </a:rPr>
              <a:t>1</a:t>
            </a:r>
            <a:endParaRPr lang="zh-CN" altLang="en-US" sz="1800" b="1" kern="0" dirty="0">
              <a:solidFill>
                <a:schemeClr val="bg1"/>
              </a:solidFill>
              <a:latin typeface="微软雅黑" panose="020B0503020204020204" pitchFamily="34" charset="-122"/>
              <a:ea typeface="微软雅黑" panose="020B0503020204020204" pitchFamily="34" charset="-122"/>
            </a:endParaRPr>
          </a:p>
        </p:txBody>
      </p:sp>
      <p:sp>
        <p:nvSpPr>
          <p:cNvPr id="54" name="Freeform 6"/>
          <p:cNvSpPr/>
          <p:nvPr/>
        </p:nvSpPr>
        <p:spPr bwMode="auto">
          <a:xfrm>
            <a:off x="602658" y="2605944"/>
            <a:ext cx="6821872" cy="633725"/>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19050" cap="flat">
            <a:solidFill>
              <a:srgbClr val="7030A0"/>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55" name="Freeform 10"/>
          <p:cNvSpPr>
            <a:spLocks noEditPoints="1"/>
          </p:cNvSpPr>
          <p:nvPr/>
        </p:nvSpPr>
        <p:spPr bwMode="auto">
          <a:xfrm>
            <a:off x="1135777" y="2398878"/>
            <a:ext cx="1400630" cy="1091804"/>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7030A0"/>
          </a:solidFill>
          <a:ln>
            <a:solidFill>
              <a:srgbClr val="7030A0"/>
            </a:solid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3765" fontAlgn="auto">
              <a:spcBef>
                <a:spcPts val="0"/>
              </a:spcBef>
              <a:spcAft>
                <a:spcPts val="0"/>
              </a:spcAft>
              <a:defRPr/>
            </a:pPr>
            <a:endParaRPr lang="en-US" altLang="zh-CN" sz="1800" b="1" kern="0" dirty="0">
              <a:solidFill>
                <a:schemeClr val="bg1"/>
              </a:solidFill>
              <a:latin typeface="微软雅黑" panose="020B0503020204020204" pitchFamily="34" charset="-122"/>
              <a:ea typeface="微软雅黑" panose="020B0503020204020204" pitchFamily="34" charset="-122"/>
            </a:endParaRPr>
          </a:p>
          <a:p>
            <a:pPr algn="ctr" defTabSz="913765" fontAlgn="auto">
              <a:spcBef>
                <a:spcPts val="0"/>
              </a:spcBef>
              <a:spcAft>
                <a:spcPts val="0"/>
              </a:spcAft>
              <a:defRPr/>
            </a:pPr>
            <a:r>
              <a:rPr lang="en-US" altLang="zh-CN" sz="1800" b="1" kern="0" dirty="0">
                <a:solidFill>
                  <a:schemeClr val="bg1"/>
                </a:solidFill>
                <a:latin typeface="微软雅黑" panose="020B0503020204020204" pitchFamily="34" charset="-122"/>
                <a:ea typeface="微软雅黑" panose="020B0503020204020204" pitchFamily="34" charset="-122"/>
              </a:rPr>
              <a:t>2</a:t>
            </a:r>
            <a:endParaRPr lang="zh-CN" altLang="en-US" sz="1800" b="1" kern="0" dirty="0">
              <a:solidFill>
                <a:schemeClr val="bg1"/>
              </a:solidFill>
              <a:latin typeface="微软雅黑" panose="020B0503020204020204" pitchFamily="34" charset="-122"/>
              <a:ea typeface="微软雅黑" panose="020B0503020204020204" pitchFamily="34" charset="-122"/>
            </a:endParaRPr>
          </a:p>
        </p:txBody>
      </p:sp>
      <p:sp>
        <p:nvSpPr>
          <p:cNvPr id="56" name="Freeform 6"/>
          <p:cNvSpPr/>
          <p:nvPr/>
        </p:nvSpPr>
        <p:spPr bwMode="auto">
          <a:xfrm>
            <a:off x="602658" y="3732240"/>
            <a:ext cx="6821872" cy="633725"/>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19050" cap="flat">
            <a:solidFill>
              <a:srgbClr val="C622A2"/>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57" name="Freeform 10"/>
          <p:cNvSpPr>
            <a:spLocks noEditPoints="1"/>
          </p:cNvSpPr>
          <p:nvPr/>
        </p:nvSpPr>
        <p:spPr bwMode="auto">
          <a:xfrm>
            <a:off x="1135777" y="3525174"/>
            <a:ext cx="1400630" cy="1091804"/>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C622A2"/>
          </a:solidFill>
          <a:ln>
            <a:no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3765" fontAlgn="auto">
              <a:spcBef>
                <a:spcPts val="0"/>
              </a:spcBef>
              <a:spcAft>
                <a:spcPts val="0"/>
              </a:spcAft>
              <a:defRPr/>
            </a:pPr>
            <a:endParaRPr lang="en-US" altLang="zh-CN" sz="1800" b="1" kern="0" dirty="0">
              <a:solidFill>
                <a:schemeClr val="bg1"/>
              </a:solidFill>
              <a:latin typeface="微软雅黑" panose="020B0503020204020204" pitchFamily="34" charset="-122"/>
              <a:ea typeface="微软雅黑" panose="020B0503020204020204" pitchFamily="34" charset="-122"/>
            </a:endParaRPr>
          </a:p>
          <a:p>
            <a:pPr algn="ctr" defTabSz="913765" fontAlgn="auto">
              <a:spcBef>
                <a:spcPts val="0"/>
              </a:spcBef>
              <a:spcAft>
                <a:spcPts val="0"/>
              </a:spcAft>
              <a:defRPr/>
            </a:pPr>
            <a:r>
              <a:rPr lang="en-US" altLang="zh-CN" sz="1800" b="1" kern="0" dirty="0">
                <a:solidFill>
                  <a:schemeClr val="bg1"/>
                </a:solidFill>
                <a:latin typeface="微软雅黑" panose="020B0503020204020204" pitchFamily="34" charset="-122"/>
                <a:ea typeface="微软雅黑" panose="020B0503020204020204" pitchFamily="34" charset="-122"/>
              </a:rPr>
              <a:t>3</a:t>
            </a:r>
            <a:endParaRPr lang="zh-CN" altLang="en-US" sz="1800" b="1" kern="0" dirty="0">
              <a:solidFill>
                <a:schemeClr val="bg1"/>
              </a:solidFill>
              <a:latin typeface="微软雅黑" panose="020B0503020204020204" pitchFamily="34" charset="-122"/>
              <a:ea typeface="微软雅黑" panose="020B0503020204020204" pitchFamily="34" charset="-122"/>
            </a:endParaRPr>
          </a:p>
        </p:txBody>
      </p:sp>
      <p:sp>
        <p:nvSpPr>
          <p:cNvPr id="58" name="Freeform 6"/>
          <p:cNvSpPr/>
          <p:nvPr/>
        </p:nvSpPr>
        <p:spPr bwMode="auto">
          <a:xfrm>
            <a:off x="602658" y="4872553"/>
            <a:ext cx="6821872" cy="633725"/>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19050" cap="flat">
            <a:solidFill>
              <a:srgbClr val="7030A0"/>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59" name="Freeform 10"/>
          <p:cNvSpPr>
            <a:spLocks noEditPoints="1"/>
          </p:cNvSpPr>
          <p:nvPr/>
        </p:nvSpPr>
        <p:spPr bwMode="auto">
          <a:xfrm>
            <a:off x="1135777" y="4665487"/>
            <a:ext cx="1400630" cy="1091804"/>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7030A0"/>
          </a:solidFill>
          <a:ln>
            <a:solidFill>
              <a:srgbClr val="7030A0"/>
            </a:solidFill>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3765" fontAlgn="auto">
              <a:spcBef>
                <a:spcPts val="0"/>
              </a:spcBef>
              <a:spcAft>
                <a:spcPts val="0"/>
              </a:spcAft>
              <a:defRPr/>
            </a:pPr>
            <a:endParaRPr lang="en-US" altLang="zh-CN" sz="1800" b="1" kern="0" dirty="0">
              <a:solidFill>
                <a:schemeClr val="bg1"/>
              </a:solidFill>
              <a:latin typeface="微软雅黑" panose="020B0503020204020204" pitchFamily="34" charset="-122"/>
              <a:ea typeface="微软雅黑" panose="020B0503020204020204" pitchFamily="34" charset="-122"/>
            </a:endParaRPr>
          </a:p>
          <a:p>
            <a:pPr algn="ctr" defTabSz="913765" fontAlgn="auto">
              <a:spcBef>
                <a:spcPts val="0"/>
              </a:spcBef>
              <a:spcAft>
                <a:spcPts val="0"/>
              </a:spcAft>
              <a:defRPr/>
            </a:pPr>
            <a:r>
              <a:rPr lang="en-US" altLang="zh-CN" sz="1800" b="1" kern="0" dirty="0">
                <a:solidFill>
                  <a:schemeClr val="bg1"/>
                </a:solidFill>
                <a:latin typeface="微软雅黑" panose="020B0503020204020204" pitchFamily="34" charset="-122"/>
                <a:ea typeface="微软雅黑" panose="020B0503020204020204" pitchFamily="34" charset="-122"/>
              </a:rPr>
              <a:t>4</a:t>
            </a:r>
            <a:endParaRPr lang="zh-CN" altLang="en-US" sz="1800" b="1" kern="0" dirty="0">
              <a:solidFill>
                <a:schemeClr val="bg1"/>
              </a:solidFill>
              <a:latin typeface="微软雅黑" panose="020B0503020204020204" pitchFamily="34" charset="-122"/>
              <a:ea typeface="微软雅黑" panose="020B0503020204020204" pitchFamily="34" charset="-122"/>
            </a:endParaRPr>
          </a:p>
        </p:txBody>
      </p:sp>
      <p:sp>
        <p:nvSpPr>
          <p:cNvPr id="60" name="Rectangle 24"/>
          <p:cNvSpPr>
            <a:spLocks noChangeArrowheads="1"/>
          </p:cNvSpPr>
          <p:nvPr/>
        </p:nvSpPr>
        <p:spPr bwMode="auto">
          <a:xfrm>
            <a:off x="2735388" y="3828702"/>
            <a:ext cx="418224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050" dirty="0">
                <a:latin typeface="微软雅黑" panose="020B0503020204020204" pitchFamily="34" charset="-122"/>
                <a:ea typeface="微软雅黑" panose="020B0503020204020204" pitchFamily="34" charset="-122"/>
              </a:rPr>
              <a:t>配合调查，实事求是地回答公安部门和保卫人员提出的问题，积极主动地提供线索，不得隐瞒情况不报。学院保卫处和公安机关有义务、有责任为提供情况的同学保密。</a:t>
            </a:r>
            <a:r>
              <a:rPr lang="en-US" altLang="zh-CN" sz="1050" dirty="0">
                <a:latin typeface="微软雅黑" panose="020B0503020204020204" pitchFamily="34" charset="-122"/>
                <a:ea typeface="微软雅黑" panose="020B0503020204020204" pitchFamily="34" charset="-122"/>
              </a:rPr>
              <a:t> </a:t>
            </a:r>
          </a:p>
        </p:txBody>
      </p:sp>
      <p:sp>
        <p:nvSpPr>
          <p:cNvPr id="61" name="Rectangle 24"/>
          <p:cNvSpPr>
            <a:spLocks noChangeArrowheads="1"/>
          </p:cNvSpPr>
          <p:nvPr/>
        </p:nvSpPr>
        <p:spPr bwMode="auto">
          <a:xfrm>
            <a:off x="2835603" y="5110279"/>
            <a:ext cx="257517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050" dirty="0">
                <a:latin typeface="微软雅黑" panose="020B0503020204020204" pitchFamily="34" charset="-122"/>
                <a:ea typeface="微软雅黑" panose="020B0503020204020204" pitchFamily="34" charset="-122"/>
              </a:rPr>
              <a:t>如果发现存折被窃，应当尽快到银行挂失。</a:t>
            </a:r>
          </a:p>
        </p:txBody>
      </p:sp>
      <p:pic>
        <p:nvPicPr>
          <p:cNvPr id="62" name="图片 61"/>
          <p:cNvPicPr>
            <a:picLocks noChangeAspect="1"/>
          </p:cNvPicPr>
          <p:nvPr/>
        </p:nvPicPr>
        <p:blipFill>
          <a:blip r:embed="rId5"/>
          <a:stretch>
            <a:fillRect/>
          </a:stretch>
        </p:blipFill>
        <p:spPr>
          <a:xfrm>
            <a:off x="8150027" y="3629919"/>
            <a:ext cx="2596860" cy="1760272"/>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anim calcmode="lin" valueType="num">
                                      <p:cBhvr>
                                        <p:cTn id="43" dur="1000" fill="hold"/>
                                        <p:tgtEl>
                                          <p:spTgt spid="54"/>
                                        </p:tgtEl>
                                        <p:attrNameLst>
                                          <p:attrName>ppt_x</p:attrName>
                                        </p:attrNameLst>
                                      </p:cBhvr>
                                      <p:tavLst>
                                        <p:tav tm="0">
                                          <p:val>
                                            <p:strVal val="#ppt_x"/>
                                          </p:val>
                                        </p:tav>
                                        <p:tav tm="100000">
                                          <p:val>
                                            <p:strVal val="#ppt_x"/>
                                          </p:val>
                                        </p:tav>
                                      </p:tavLst>
                                    </p:anim>
                                    <p:anim calcmode="lin" valueType="num">
                                      <p:cBhvr>
                                        <p:cTn id="44" dur="10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1000" fill="hold"/>
                                        <p:tgtEl>
                                          <p:spTgt spid="5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1000"/>
                                        <p:tgtEl>
                                          <p:spTgt spid="58"/>
                                        </p:tgtEl>
                                      </p:cBhvr>
                                    </p:animEffect>
                                    <p:anim calcmode="lin" valueType="num">
                                      <p:cBhvr>
                                        <p:cTn id="63" dur="1000" fill="hold"/>
                                        <p:tgtEl>
                                          <p:spTgt spid="58"/>
                                        </p:tgtEl>
                                        <p:attrNameLst>
                                          <p:attrName>ppt_x</p:attrName>
                                        </p:attrNameLst>
                                      </p:cBhvr>
                                      <p:tavLst>
                                        <p:tav tm="0">
                                          <p:val>
                                            <p:strVal val="#ppt_x"/>
                                          </p:val>
                                        </p:tav>
                                        <p:tav tm="100000">
                                          <p:val>
                                            <p:strVal val="#ppt_x"/>
                                          </p:val>
                                        </p:tav>
                                      </p:tavLst>
                                    </p:anim>
                                    <p:anim calcmode="lin" valueType="num">
                                      <p:cBhvr>
                                        <p:cTn id="64" dur="1000" fill="hold"/>
                                        <p:tgtEl>
                                          <p:spTgt spid="5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1000"/>
                                        <p:tgtEl>
                                          <p:spTgt spid="60"/>
                                        </p:tgtEl>
                                      </p:cBhvr>
                                    </p:animEffect>
                                    <p:anim calcmode="lin" valueType="num">
                                      <p:cBhvr>
                                        <p:cTn id="73" dur="1000" fill="hold"/>
                                        <p:tgtEl>
                                          <p:spTgt spid="60"/>
                                        </p:tgtEl>
                                        <p:attrNameLst>
                                          <p:attrName>ppt_x</p:attrName>
                                        </p:attrNameLst>
                                      </p:cBhvr>
                                      <p:tavLst>
                                        <p:tav tm="0">
                                          <p:val>
                                            <p:strVal val="#ppt_x"/>
                                          </p:val>
                                        </p:tav>
                                        <p:tav tm="100000">
                                          <p:val>
                                            <p:strVal val="#ppt_x"/>
                                          </p:val>
                                        </p:tav>
                                      </p:tavLst>
                                    </p:anim>
                                    <p:anim calcmode="lin" valueType="num">
                                      <p:cBhvr>
                                        <p:cTn id="74" dur="1000" fill="hold"/>
                                        <p:tgtEl>
                                          <p:spTgt spid="6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48" grpId="0"/>
      <p:bldP spid="49" grpId="0"/>
      <p:bldP spid="51" grpId="0" animBg="1"/>
      <p:bldP spid="52" grpId="0" animBg="1"/>
      <p:bldP spid="54" grpId="0" animBg="1"/>
      <p:bldP spid="55" grpId="0" animBg="1"/>
      <p:bldP spid="56" grpId="0" animBg="1"/>
      <p:bldP spid="57" grpId="0" animBg="1"/>
      <p:bldP spid="58" grpId="0" animBg="1"/>
      <p:bldP spid="59" grpId="0" animBg="1"/>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pic>
        <p:nvPicPr>
          <p:cNvPr id="2" name="PA_青春纪念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8941" y="-1141589"/>
            <a:ext cx="812549" cy="812549"/>
          </a:xfrm>
          <a:prstGeom prst="rect">
            <a:avLst/>
          </a:prstGeom>
        </p:spPr>
      </p:pic>
      <p:sp>
        <p:nvSpPr>
          <p:cNvPr id="9" name="PA_矩形 48"/>
          <p:cNvSpPr/>
          <p:nvPr>
            <p:custDataLst>
              <p:tags r:id="rId3"/>
            </p:custDataLst>
          </p:nvPr>
        </p:nvSpPr>
        <p:spPr>
          <a:xfrm>
            <a:off x="12666032"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PA_矩形 49"/>
          <p:cNvSpPr/>
          <p:nvPr>
            <p:custDataLst>
              <p:tags r:id="rId4"/>
            </p:custDataLst>
          </p:nvPr>
        </p:nvSpPr>
        <p:spPr>
          <a:xfrm>
            <a:off x="13618245"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PA_矩形 50"/>
          <p:cNvSpPr/>
          <p:nvPr>
            <p:custDataLst>
              <p:tags r:id="rId5"/>
            </p:custDataLst>
          </p:nvPr>
        </p:nvSpPr>
        <p:spPr>
          <a:xfrm>
            <a:off x="1428479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PA_矩形 51"/>
          <p:cNvSpPr/>
          <p:nvPr>
            <p:custDataLst>
              <p:tags r:id="rId6"/>
            </p:custDataLst>
          </p:nvPr>
        </p:nvSpPr>
        <p:spPr>
          <a:xfrm>
            <a:off x="1218906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PA_矩形 52"/>
          <p:cNvSpPr/>
          <p:nvPr>
            <p:custDataLst>
              <p:tags r:id="rId7"/>
            </p:custDataLst>
          </p:nvPr>
        </p:nvSpPr>
        <p:spPr>
          <a:xfrm>
            <a:off x="13046917"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PA_矩形 53"/>
          <p:cNvSpPr/>
          <p:nvPr>
            <p:custDataLst>
              <p:tags r:id="rId8"/>
            </p:custDataLst>
          </p:nvPr>
        </p:nvSpPr>
        <p:spPr>
          <a:xfrm>
            <a:off x="13999130"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PA_矩形 54"/>
          <p:cNvSpPr/>
          <p:nvPr>
            <p:custDataLst>
              <p:tags r:id="rId9"/>
            </p:custDataLst>
          </p:nvPr>
        </p:nvSpPr>
        <p:spPr>
          <a:xfrm>
            <a:off x="-1523541"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PA_矩形 55"/>
          <p:cNvSpPr/>
          <p:nvPr>
            <p:custDataLst>
              <p:tags r:id="rId10"/>
            </p:custDataLst>
          </p:nvPr>
        </p:nvSpPr>
        <p:spPr>
          <a:xfrm>
            <a:off x="-761813"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PA_矩形 56"/>
          <p:cNvSpPr/>
          <p:nvPr>
            <p:custDataLst>
              <p:tags r:id="rId11"/>
            </p:custDataLst>
          </p:nvPr>
        </p:nvSpPr>
        <p:spPr>
          <a:xfrm>
            <a:off x="96044"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PA_矩形 57"/>
          <p:cNvSpPr/>
          <p:nvPr>
            <p:custDataLst>
              <p:tags r:id="rId12"/>
            </p:custDataLst>
          </p:nvPr>
        </p:nvSpPr>
        <p:spPr>
          <a:xfrm>
            <a:off x="-1999690" y="-446500"/>
            <a:ext cx="190443"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PA_矩形 58"/>
          <p:cNvSpPr/>
          <p:nvPr>
            <p:custDataLst>
              <p:tags r:id="rId13"/>
            </p:custDataLst>
          </p:nvPr>
        </p:nvSpPr>
        <p:spPr>
          <a:xfrm>
            <a:off x="-1237919" y="-446500"/>
            <a:ext cx="285664" cy="7617702"/>
          </a:xfrm>
          <a:prstGeom prst="rect">
            <a:avLst/>
          </a:prstGeom>
          <a:solidFill>
            <a:srgbClr val="FFFFFF">
              <a:alpha val="1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PA_矩形 59"/>
          <p:cNvSpPr/>
          <p:nvPr>
            <p:custDataLst>
              <p:tags r:id="rId14"/>
            </p:custDataLst>
          </p:nvPr>
        </p:nvSpPr>
        <p:spPr>
          <a:xfrm>
            <a:off x="-380927" y="-446500"/>
            <a:ext cx="95221" cy="7617702"/>
          </a:xfrm>
          <a:prstGeom prst="rect">
            <a:avLst/>
          </a:prstGeom>
          <a:solidFill>
            <a:srgbClr val="FFFFFF">
              <a:alpha val="1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7" name="文本框 36"/>
          <p:cNvSpPr txBox="1"/>
          <p:nvPr/>
        </p:nvSpPr>
        <p:spPr>
          <a:xfrm>
            <a:off x="6079742" y="2435715"/>
            <a:ext cx="2031325" cy="830997"/>
          </a:xfrm>
          <a:prstGeom prst="rect">
            <a:avLst/>
          </a:prstGeom>
          <a:noFill/>
        </p:spPr>
        <p:txBody>
          <a:bodyPr wrap="none" rtlCol="0">
            <a:spAutoFit/>
          </a:bodyPr>
          <a:lstStyle/>
          <a:p>
            <a:pPr marL="0" lvl="0" indent="0" algn="l" eaLnBrk="1" hangingPunct="1">
              <a:spcBef>
                <a:spcPct val="0"/>
              </a:spcBef>
              <a:buNone/>
            </a:pPr>
            <a:r>
              <a:rPr lang="zh-CN" altLang="en-US" sz="48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消防篇</a:t>
            </a:r>
          </a:p>
        </p:txBody>
      </p:sp>
      <p:sp>
        <p:nvSpPr>
          <p:cNvPr id="29" name="MH_Number_1">
            <a:hlinkClick r:id="rId18" action="ppaction://hlinksldjump"/>
          </p:cNvPr>
          <p:cNvSpPr/>
          <p:nvPr/>
        </p:nvSpPr>
        <p:spPr bwMode="auto">
          <a:xfrm>
            <a:off x="3601845" y="2435715"/>
            <a:ext cx="1590079" cy="848145"/>
          </a:xfrm>
          <a:prstGeom prst="homePlate">
            <a:avLst/>
          </a:prstGeom>
          <a:solidFill>
            <a:srgbClr val="BB1ECC"/>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40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 y="0"/>
            <a:ext cx="4089862" cy="35383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repeatCount="4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0" fill="hold"/>
                                        <p:tgtEl>
                                          <p:spTgt spid="10"/>
                                        </p:tgtEl>
                                        <p:attrNameLst>
                                          <p:attrName>ppt_x</p:attrName>
                                        </p:attrNameLst>
                                      </p:cBhvr>
                                      <p:tavLst>
                                        <p:tav tm="0">
                                          <p:val>
                                            <p:strVal val="0-#ppt_w/2"/>
                                          </p:val>
                                        </p:tav>
                                        <p:tav tm="100000">
                                          <p:val>
                                            <p:strVal val="#ppt_x"/>
                                          </p:val>
                                        </p:tav>
                                      </p:tavLst>
                                    </p:anim>
                                    <p:anim calcmode="lin" valueType="num">
                                      <p:cBhvr additive="base">
                                        <p:cTn id="25" dur="5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repeatCount="400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0" fill="hold"/>
                                        <p:tgtEl>
                                          <p:spTgt spid="11"/>
                                        </p:tgtEl>
                                        <p:attrNameLst>
                                          <p:attrName>ppt_x</p:attrName>
                                        </p:attrNameLst>
                                      </p:cBhvr>
                                      <p:tavLst>
                                        <p:tav tm="0">
                                          <p:val>
                                            <p:strVal val="0-#ppt_w/2"/>
                                          </p:val>
                                        </p:tav>
                                        <p:tav tm="100000">
                                          <p:val>
                                            <p:strVal val="#ppt_x"/>
                                          </p:val>
                                        </p:tav>
                                      </p:tavLst>
                                    </p:anim>
                                    <p:anim calcmode="lin" valueType="num">
                                      <p:cBhvr additive="base">
                                        <p:cTn id="29" dur="5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4000"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0-#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repeatCount="4000"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0" fill="hold"/>
                                        <p:tgtEl>
                                          <p:spTgt spid="13"/>
                                        </p:tgtEl>
                                        <p:attrNameLst>
                                          <p:attrName>ppt_x</p:attrName>
                                        </p:attrNameLst>
                                      </p:cBhvr>
                                      <p:tavLst>
                                        <p:tav tm="0">
                                          <p:val>
                                            <p:strVal val="0-#ppt_w/2"/>
                                          </p:val>
                                        </p:tav>
                                        <p:tav tm="100000">
                                          <p:val>
                                            <p:strVal val="#ppt_x"/>
                                          </p:val>
                                        </p:tav>
                                      </p:tavLst>
                                    </p:anim>
                                    <p:anim calcmode="lin" valueType="num">
                                      <p:cBhvr additive="base">
                                        <p:cTn id="37" dur="5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repeatCount="4000" fill="hold" grpId="0" nodeType="withEffect">
                                  <p:stCondLst>
                                    <p:cond delay="6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0-#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repeatCount="4000" fill="hold" grpId="0" nodeType="withEffect">
                                  <p:stCondLst>
                                    <p:cond delay="21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0-#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repeatCount="4000" fill="hold" grpId="0" nodeType="withEffect">
                                  <p:stCondLst>
                                    <p:cond delay="1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0" fill="hold"/>
                                        <p:tgtEl>
                                          <p:spTgt spid="16"/>
                                        </p:tgtEl>
                                        <p:attrNameLst>
                                          <p:attrName>ppt_x</p:attrName>
                                        </p:attrNameLst>
                                      </p:cBhvr>
                                      <p:tavLst>
                                        <p:tav tm="0">
                                          <p:val>
                                            <p:strVal val="1+#ppt_w/2"/>
                                          </p:val>
                                        </p:tav>
                                        <p:tav tm="100000">
                                          <p:val>
                                            <p:strVal val="#ppt_x"/>
                                          </p:val>
                                        </p:tav>
                                      </p:tavLst>
                                    </p:anim>
                                    <p:anim calcmode="lin" valueType="num">
                                      <p:cBhvr additive="base">
                                        <p:cTn id="49" dur="5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repeatCount="4000" fill="hold" grpId="0" nodeType="withEffect">
                                  <p:stCondLst>
                                    <p:cond delay="6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0" fill="hold"/>
                                        <p:tgtEl>
                                          <p:spTgt spid="17"/>
                                        </p:tgtEl>
                                        <p:attrNameLst>
                                          <p:attrName>ppt_x</p:attrName>
                                        </p:attrNameLst>
                                      </p:cBhvr>
                                      <p:tavLst>
                                        <p:tav tm="0">
                                          <p:val>
                                            <p:strVal val="1+#ppt_w/2"/>
                                          </p:val>
                                        </p:tav>
                                        <p:tav tm="100000">
                                          <p:val>
                                            <p:strVal val="#ppt_x"/>
                                          </p:val>
                                        </p:tav>
                                      </p:tavLst>
                                    </p:anim>
                                    <p:anim calcmode="lin" valueType="num">
                                      <p:cBhvr additive="base">
                                        <p:cTn id="53" dur="5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2" repeatCount="4000" fill="hold" grpId="0" nodeType="withEffect">
                                  <p:stCondLst>
                                    <p:cond delay="14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0" fill="hold"/>
                                        <p:tgtEl>
                                          <p:spTgt spid="15"/>
                                        </p:tgtEl>
                                        <p:attrNameLst>
                                          <p:attrName>ppt_x</p:attrName>
                                        </p:attrNameLst>
                                      </p:cBhvr>
                                      <p:tavLst>
                                        <p:tav tm="0">
                                          <p:val>
                                            <p:strVal val="1+#ppt_w/2"/>
                                          </p:val>
                                        </p:tav>
                                        <p:tav tm="100000">
                                          <p:val>
                                            <p:strVal val="#ppt_x"/>
                                          </p:val>
                                        </p:tav>
                                      </p:tavLst>
                                    </p:anim>
                                    <p:anim calcmode="lin" valueType="num">
                                      <p:cBhvr additive="base">
                                        <p:cTn id="57" dur="50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repeatCount="4000"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0" fill="hold"/>
                                        <p:tgtEl>
                                          <p:spTgt spid="19"/>
                                        </p:tgtEl>
                                        <p:attrNameLst>
                                          <p:attrName>ppt_x</p:attrName>
                                        </p:attrNameLst>
                                      </p:cBhvr>
                                      <p:tavLst>
                                        <p:tav tm="0">
                                          <p:val>
                                            <p:strVal val="1+#ppt_w/2"/>
                                          </p:val>
                                        </p:tav>
                                        <p:tav tm="100000">
                                          <p:val>
                                            <p:strVal val="#ppt_x"/>
                                          </p:val>
                                        </p:tav>
                                      </p:tavLst>
                                    </p:anim>
                                    <p:anim calcmode="lin" valueType="num">
                                      <p:cBhvr additive="base">
                                        <p:cTn id="61" dur="5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repeatCount="4000" fill="hold" grpId="0" nodeType="withEffect">
                                  <p:stCondLst>
                                    <p:cond delay="6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0" fill="hold"/>
                                        <p:tgtEl>
                                          <p:spTgt spid="20"/>
                                        </p:tgtEl>
                                        <p:attrNameLst>
                                          <p:attrName>ppt_x</p:attrName>
                                        </p:attrNameLst>
                                      </p:cBhvr>
                                      <p:tavLst>
                                        <p:tav tm="0">
                                          <p:val>
                                            <p:strVal val="1+#ppt_w/2"/>
                                          </p:val>
                                        </p:tav>
                                        <p:tav tm="100000">
                                          <p:val>
                                            <p:strVal val="#ppt_x"/>
                                          </p:val>
                                        </p:tav>
                                      </p:tavLst>
                                    </p:anim>
                                    <p:anim calcmode="lin" valueType="num">
                                      <p:cBhvr additive="base">
                                        <p:cTn id="65" dur="50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repeatCount="4000" fill="hold" grpId="0" nodeType="withEffect">
                                  <p:stCondLst>
                                    <p:cond delay="14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0" fill="hold"/>
                                        <p:tgtEl>
                                          <p:spTgt spid="18"/>
                                        </p:tgtEl>
                                        <p:attrNameLst>
                                          <p:attrName>ppt_x</p:attrName>
                                        </p:attrNameLst>
                                      </p:cBhvr>
                                      <p:tavLst>
                                        <p:tav tm="0">
                                          <p:val>
                                            <p:strVal val="1+#ppt_w/2"/>
                                          </p:val>
                                        </p:tav>
                                        <p:tav tm="100000">
                                          <p:val>
                                            <p:strVal val="#ppt_x"/>
                                          </p:val>
                                        </p:tav>
                                      </p:tavLst>
                                    </p:anim>
                                    <p:anim calcmode="lin" valueType="num">
                                      <p:cBhvr additive="base">
                                        <p:cTn id="69"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0" repeatCount="indefinite"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Number_1">
            <a:hlinkClick r:id="rId3" action="ppaction://hlinksldjump"/>
          </p:cNvPr>
          <p:cNvSpPr/>
          <p:nvPr/>
        </p:nvSpPr>
        <p:spPr bwMode="auto">
          <a:xfrm>
            <a:off x="1" y="145596"/>
            <a:ext cx="482138" cy="228477"/>
          </a:xfrm>
          <a:prstGeom prst="homePlate">
            <a:avLst/>
          </a:prstGeom>
          <a:solidFill>
            <a:srgbClr val="7030A0"/>
          </a:solidFill>
          <a:ln>
            <a:noFill/>
          </a:ln>
        </p:spPr>
        <p:txBody>
          <a:bodyPr vert="horz" wrap="square" lIns="27000" tIns="0" rIns="0" bIns="0" numCol="1" anchor="ctr" anchorCtr="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200" b="1" i="0" u="none" strike="noStrike" kern="12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482139" y="105945"/>
            <a:ext cx="723275" cy="307777"/>
          </a:xfrm>
          <a:prstGeom prst="rect">
            <a:avLst/>
          </a:prstGeom>
          <a:noFill/>
        </p:spPr>
        <p:txBody>
          <a:bodyPr wrap="none" rtlCol="0">
            <a:spAutoFit/>
          </a:bodyPr>
          <a:lstStyle/>
          <a:p>
            <a:pPr marL="0" lvl="0" indent="0" algn="l" eaLnBrk="1" hangingPunct="1">
              <a:spcBef>
                <a:spcPct val="0"/>
              </a:spcBef>
              <a:buNone/>
            </a:pPr>
            <a:r>
              <a:rPr lang="zh-CN" altLang="en-US" sz="1400" b="1" dirty="0">
                <a:gradFill>
                  <a:gsLst>
                    <a:gs pos="0">
                      <a:srgbClr val="C622A2"/>
                    </a:gs>
                    <a:gs pos="74000">
                      <a:srgbClr val="7030A0"/>
                    </a:gs>
                    <a:gs pos="83000">
                      <a:srgbClr val="C622A2"/>
                    </a:gs>
                    <a:gs pos="100000">
                      <a:srgbClr val="7030A0"/>
                    </a:gs>
                  </a:gsLst>
                  <a:lin ang="5400000" scaled="1"/>
                </a:gradFill>
                <a:latin typeface="微软雅黑" panose="020B0503020204020204" pitchFamily="34" charset="-122"/>
                <a:ea typeface="微软雅黑" panose="020B0503020204020204" pitchFamily="34" charset="-122"/>
              </a:rPr>
              <a:t>消防篇</a:t>
            </a:r>
          </a:p>
        </p:txBody>
      </p:sp>
      <p:sp>
        <p:nvSpPr>
          <p:cNvPr id="18" name="矩形 17"/>
          <p:cNvSpPr/>
          <p:nvPr/>
        </p:nvSpPr>
        <p:spPr>
          <a:xfrm>
            <a:off x="2944838" y="1562899"/>
            <a:ext cx="8155981" cy="307777"/>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400" dirty="0">
                <a:latin typeface="微软雅黑" panose="020B0503020204020204" pitchFamily="34" charset="-122"/>
                <a:ea typeface="微软雅黑" panose="020B0503020204020204" pitchFamily="34" charset="-122"/>
              </a:rPr>
              <a:t>使用明火不慎，引起火灾。如违章点蜡烛、点蚊香、吸烟、使用液化气和焚烧垃圾等。</a:t>
            </a:r>
            <a:r>
              <a:rPr lang="en-US" altLang="zh-CN" sz="1400" dirty="0">
                <a:latin typeface="微软雅黑" panose="020B0503020204020204" pitchFamily="34" charset="-122"/>
                <a:ea typeface="微软雅黑" panose="020B0503020204020204" pitchFamily="34" charset="-122"/>
              </a:rPr>
              <a:t> </a:t>
            </a:r>
          </a:p>
        </p:txBody>
      </p:sp>
      <p:sp>
        <p:nvSpPr>
          <p:cNvPr id="19" name="矩形 18"/>
          <p:cNvSpPr/>
          <p:nvPr/>
        </p:nvSpPr>
        <p:spPr>
          <a:xfrm>
            <a:off x="3047965" y="3132042"/>
            <a:ext cx="4504295" cy="307777"/>
          </a:xfrm>
          <a:prstGeom prst="rect">
            <a:avLst/>
          </a:prstGeom>
        </p:spPr>
        <p:txBody>
          <a:bodyPr wrap="squar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rPr>
              <a:t>电气火灾。如违章用电、使用电器不当</a:t>
            </a:r>
          </a:p>
        </p:txBody>
      </p:sp>
      <p:sp>
        <p:nvSpPr>
          <p:cNvPr id="20" name="矩形 19"/>
          <p:cNvSpPr/>
          <p:nvPr/>
        </p:nvSpPr>
        <p:spPr>
          <a:xfrm>
            <a:off x="3047966" y="4649734"/>
            <a:ext cx="1980029" cy="307777"/>
          </a:xfrm>
          <a:prstGeom prst="rect">
            <a:avLst/>
          </a:prstGeom>
        </p:spPr>
        <p:txBody>
          <a:bodyPr wrap="none">
            <a:spAutoFit/>
          </a:bodyPr>
          <a:lst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a:lstStyle>
          <a:p>
            <a:pPr lvl="0"/>
            <a:r>
              <a:rPr lang="zh-CN" altLang="en-US" sz="1400" dirty="0">
                <a:latin typeface="微软雅黑" panose="020B0503020204020204" pitchFamily="34" charset="-122"/>
                <a:ea typeface="微软雅黑" panose="020B0503020204020204" pitchFamily="34" charset="-122"/>
              </a:rPr>
              <a:t>违反实验室操作规程。</a:t>
            </a: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590" y="1135797"/>
            <a:ext cx="1346249" cy="134624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590" y="2722817"/>
            <a:ext cx="1346249" cy="134624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590" y="4230690"/>
            <a:ext cx="1346249" cy="1346249"/>
          </a:xfrm>
          <a:prstGeom prst="rect">
            <a:avLst/>
          </a:prstGeom>
        </p:spPr>
      </p:pic>
      <p:sp>
        <p:nvSpPr>
          <p:cNvPr id="24" name="Freeform 6"/>
          <p:cNvSpPr/>
          <p:nvPr/>
        </p:nvSpPr>
        <p:spPr bwMode="auto">
          <a:xfrm>
            <a:off x="1511094" y="1211307"/>
            <a:ext cx="9502229" cy="1211343"/>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28575" cap="flat">
            <a:solidFill>
              <a:srgbClr val="C622A2"/>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6"/>
          <p:cNvSpPr/>
          <p:nvPr/>
        </p:nvSpPr>
        <p:spPr bwMode="auto">
          <a:xfrm>
            <a:off x="1511093" y="2780450"/>
            <a:ext cx="9502229" cy="1211343"/>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28575" cap="flat">
            <a:solidFill>
              <a:srgbClr val="7030A0"/>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6"/>
          <p:cNvSpPr/>
          <p:nvPr/>
        </p:nvSpPr>
        <p:spPr bwMode="auto">
          <a:xfrm>
            <a:off x="1511092" y="4289959"/>
            <a:ext cx="9502229" cy="1211343"/>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28575" cap="flat">
            <a:solidFill>
              <a:srgbClr val="C622A2"/>
            </a:solidFill>
            <a:prstDash val="solid"/>
            <a:miter lim="800000"/>
          </a:ln>
        </p:spPr>
        <p:txBody>
          <a:bodyPr vert="horz" wrap="square" lIns="68550" tIns="34274" rIns="68550" bIns="34274"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auto">
              <a:spcBef>
                <a:spcPts val="0"/>
              </a:spcBef>
              <a:spcAft>
                <a:spcPts val="0"/>
              </a:spcAft>
              <a:defRPr/>
            </a:pPr>
            <a:endParaRPr lang="zh-CN" altLang="en-US" sz="1800" b="0" kern="0">
              <a:solidFill>
                <a:sysClr val="windowText" lastClr="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6807" y="1299555"/>
            <a:ext cx="848119" cy="848119"/>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6807" y="2889866"/>
            <a:ext cx="848119" cy="848119"/>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0612" y="4360412"/>
            <a:ext cx="848119" cy="848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20" grpId="0"/>
      <p:bldP spid="24"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PA" val="v3.0.1"/>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02.xml><?xml version="1.0" encoding="utf-8"?>
<p:tagLst xmlns:a="http://schemas.openxmlformats.org/drawingml/2006/main" xmlns:r="http://schemas.openxmlformats.org/officeDocument/2006/relationships" xmlns:p="http://schemas.openxmlformats.org/presentationml/2006/main">
  <p:tag name="PA" val="v3.0.1"/>
</p:tagLst>
</file>

<file path=ppt/tags/tag103.xml><?xml version="1.0" encoding="utf-8"?>
<p:tagLst xmlns:a="http://schemas.openxmlformats.org/drawingml/2006/main" xmlns:r="http://schemas.openxmlformats.org/officeDocument/2006/relationships" xmlns:p="http://schemas.openxmlformats.org/presentationml/2006/main">
  <p:tag name="PA" val="v3.0.1"/>
</p:tagLst>
</file>

<file path=ppt/tags/tag104.xml><?xml version="1.0" encoding="utf-8"?>
<p:tagLst xmlns:a="http://schemas.openxmlformats.org/drawingml/2006/main" xmlns:r="http://schemas.openxmlformats.org/officeDocument/2006/relationships" xmlns:p="http://schemas.openxmlformats.org/presentationml/2006/main">
  <p:tag name="PA" val="v3.0.1"/>
</p:tagLst>
</file>

<file path=ppt/tags/tag105.xml><?xml version="1.0" encoding="utf-8"?>
<p:tagLst xmlns:a="http://schemas.openxmlformats.org/drawingml/2006/main" xmlns:r="http://schemas.openxmlformats.org/officeDocument/2006/relationships" xmlns:p="http://schemas.openxmlformats.org/presentationml/2006/main">
  <p:tag name="PA" val="v3.0.1"/>
</p:tagLst>
</file>

<file path=ppt/tags/tag106.xml><?xml version="1.0" encoding="utf-8"?>
<p:tagLst xmlns:a="http://schemas.openxmlformats.org/drawingml/2006/main" xmlns:r="http://schemas.openxmlformats.org/officeDocument/2006/relationships" xmlns:p="http://schemas.openxmlformats.org/presentationml/2006/main">
  <p:tag name="PA" val="v3.0.1"/>
</p:tagLst>
</file>

<file path=ppt/tags/tag107.xml><?xml version="1.0" encoding="utf-8"?>
<p:tagLst xmlns:a="http://schemas.openxmlformats.org/drawingml/2006/main" xmlns:r="http://schemas.openxmlformats.org/officeDocument/2006/relationships" xmlns:p="http://schemas.openxmlformats.org/presentationml/2006/main">
  <p:tag name="PA" val="v3.0.1"/>
</p:tagLst>
</file>

<file path=ppt/tags/tag108.xml><?xml version="1.0" encoding="utf-8"?>
<p:tagLst xmlns:a="http://schemas.openxmlformats.org/drawingml/2006/main" xmlns:r="http://schemas.openxmlformats.org/officeDocument/2006/relationships" xmlns:p="http://schemas.openxmlformats.org/presentationml/2006/main">
  <p:tag name="PA" val="v3.0.1"/>
</p:tagLst>
</file>

<file path=ppt/tags/tag109.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10.xml><?xml version="1.0" encoding="utf-8"?>
<p:tagLst xmlns:a="http://schemas.openxmlformats.org/drawingml/2006/main" xmlns:r="http://schemas.openxmlformats.org/officeDocument/2006/relationships" xmlns:p="http://schemas.openxmlformats.org/presentationml/2006/main">
  <p:tag name="PA" val="v3.0.1"/>
</p:tagLst>
</file>

<file path=ppt/tags/tag111.xml><?xml version="1.0" encoding="utf-8"?>
<p:tagLst xmlns:a="http://schemas.openxmlformats.org/drawingml/2006/main" xmlns:r="http://schemas.openxmlformats.org/officeDocument/2006/relationships" xmlns:p="http://schemas.openxmlformats.org/presentationml/2006/main">
  <p:tag name="PA" val="v3.0.1"/>
</p:tagLst>
</file>

<file path=ppt/tags/tag112.xml><?xml version="1.0" encoding="utf-8"?>
<p:tagLst xmlns:a="http://schemas.openxmlformats.org/drawingml/2006/main" xmlns:r="http://schemas.openxmlformats.org/officeDocument/2006/relationships" xmlns:p="http://schemas.openxmlformats.org/presentationml/2006/main">
  <p:tag name="PA" val="v3.0.1"/>
</p:tagLst>
</file>

<file path=ppt/tags/tag113.xml><?xml version="1.0" encoding="utf-8"?>
<p:tagLst xmlns:a="http://schemas.openxmlformats.org/drawingml/2006/main" xmlns:r="http://schemas.openxmlformats.org/officeDocument/2006/relationships" xmlns:p="http://schemas.openxmlformats.org/presentationml/2006/main">
  <p:tag name="PA" val="v3.0.1"/>
</p:tagLst>
</file>

<file path=ppt/tags/tag114.xml><?xml version="1.0" encoding="utf-8"?>
<p:tagLst xmlns:a="http://schemas.openxmlformats.org/drawingml/2006/main" xmlns:r="http://schemas.openxmlformats.org/officeDocument/2006/relationships" xmlns:p="http://schemas.openxmlformats.org/presentationml/2006/main">
  <p:tag name="PA" val="v3.0.1"/>
</p:tagLst>
</file>

<file path=ppt/tags/tag115.xml><?xml version="1.0" encoding="utf-8"?>
<p:tagLst xmlns:a="http://schemas.openxmlformats.org/drawingml/2006/main" xmlns:r="http://schemas.openxmlformats.org/officeDocument/2006/relationships" xmlns:p="http://schemas.openxmlformats.org/presentationml/2006/main">
  <p:tag name="PA" val="v3.0.1"/>
</p:tagLst>
</file>

<file path=ppt/tags/tag116.xml><?xml version="1.0" encoding="utf-8"?>
<p:tagLst xmlns:a="http://schemas.openxmlformats.org/drawingml/2006/main" xmlns:r="http://schemas.openxmlformats.org/officeDocument/2006/relationships" xmlns:p="http://schemas.openxmlformats.org/presentationml/2006/main">
  <p:tag name="PA" val="v3.0.1"/>
</p:tagLst>
</file>

<file path=ppt/tags/tag117.xml><?xml version="1.0" encoding="utf-8"?>
<p:tagLst xmlns:a="http://schemas.openxmlformats.org/drawingml/2006/main" xmlns:r="http://schemas.openxmlformats.org/officeDocument/2006/relationships" xmlns:p="http://schemas.openxmlformats.org/presentationml/2006/main">
  <p:tag name="PA" val="v3.0.1"/>
</p:tagLst>
</file>

<file path=ppt/tags/tag118.xml><?xml version="1.0" encoding="utf-8"?>
<p:tagLst xmlns:a="http://schemas.openxmlformats.org/drawingml/2006/main" xmlns:r="http://schemas.openxmlformats.org/officeDocument/2006/relationships" xmlns:p="http://schemas.openxmlformats.org/presentationml/2006/main">
  <p:tag name="PA" val="v3.0.1"/>
</p:tagLst>
</file>

<file path=ppt/tags/tag119.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20.xml><?xml version="1.0" encoding="utf-8"?>
<p:tagLst xmlns:a="http://schemas.openxmlformats.org/drawingml/2006/main" xmlns:r="http://schemas.openxmlformats.org/officeDocument/2006/relationships" xmlns:p="http://schemas.openxmlformats.org/presentationml/2006/main">
  <p:tag name="PA" val="v3.0.1"/>
</p:tagLst>
</file>

<file path=ppt/tags/tag121.xml><?xml version="1.0" encoding="utf-8"?>
<p:tagLst xmlns:a="http://schemas.openxmlformats.org/drawingml/2006/main" xmlns:r="http://schemas.openxmlformats.org/officeDocument/2006/relationships" xmlns:p="http://schemas.openxmlformats.org/presentationml/2006/main">
  <p:tag name="PA" val="v3.0.1"/>
</p:tagLst>
</file>

<file path=ppt/tags/tag122.xml><?xml version="1.0" encoding="utf-8"?>
<p:tagLst xmlns:a="http://schemas.openxmlformats.org/drawingml/2006/main" xmlns:r="http://schemas.openxmlformats.org/officeDocument/2006/relationships" xmlns:p="http://schemas.openxmlformats.org/presentationml/2006/main">
  <p:tag name="PA" val="v3.0.1"/>
</p:tagLst>
</file>

<file path=ppt/tags/tag123.xml><?xml version="1.0" encoding="utf-8"?>
<p:tagLst xmlns:a="http://schemas.openxmlformats.org/drawingml/2006/main" xmlns:r="http://schemas.openxmlformats.org/officeDocument/2006/relationships" xmlns:p="http://schemas.openxmlformats.org/presentationml/2006/main">
  <p:tag name="PA" val="v3.0.1"/>
</p:tagLst>
</file>

<file path=ppt/tags/tag124.xml><?xml version="1.0" encoding="utf-8"?>
<p:tagLst xmlns:a="http://schemas.openxmlformats.org/drawingml/2006/main" xmlns:r="http://schemas.openxmlformats.org/officeDocument/2006/relationships" xmlns:p="http://schemas.openxmlformats.org/presentationml/2006/main">
  <p:tag name="PA" val="v3.0.1"/>
</p:tagLst>
</file>

<file path=ppt/tags/tag125.xml><?xml version="1.0" encoding="utf-8"?>
<p:tagLst xmlns:a="http://schemas.openxmlformats.org/drawingml/2006/main" xmlns:r="http://schemas.openxmlformats.org/officeDocument/2006/relationships" xmlns:p="http://schemas.openxmlformats.org/presentationml/2006/main">
  <p:tag name="PA" val="v3.0.1"/>
</p:tagLst>
</file>

<file path=ppt/tags/tag126.xml><?xml version="1.0" encoding="utf-8"?>
<p:tagLst xmlns:a="http://schemas.openxmlformats.org/drawingml/2006/main" xmlns:r="http://schemas.openxmlformats.org/officeDocument/2006/relationships" xmlns:p="http://schemas.openxmlformats.org/presentationml/2006/main">
  <p:tag name="PA" val="v3.0.1"/>
</p:tagLst>
</file>

<file path=ppt/tags/tag127.xml><?xml version="1.0" encoding="utf-8"?>
<p:tagLst xmlns:a="http://schemas.openxmlformats.org/drawingml/2006/main" xmlns:r="http://schemas.openxmlformats.org/officeDocument/2006/relationships" xmlns:p="http://schemas.openxmlformats.org/presentationml/2006/main">
  <p:tag name="PA" val="v3.0.1"/>
</p:tagLst>
</file>

<file path=ppt/tags/tag128.xml><?xml version="1.0" encoding="utf-8"?>
<p:tagLst xmlns:a="http://schemas.openxmlformats.org/drawingml/2006/main" xmlns:r="http://schemas.openxmlformats.org/officeDocument/2006/relationships" xmlns:p="http://schemas.openxmlformats.org/presentationml/2006/main">
  <p:tag name="PA" val="v3.0.1"/>
</p:tagLst>
</file>

<file path=ppt/tags/tag129.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30.xml><?xml version="1.0" encoding="utf-8"?>
<p:tagLst xmlns:a="http://schemas.openxmlformats.org/drawingml/2006/main" xmlns:r="http://schemas.openxmlformats.org/officeDocument/2006/relationships" xmlns:p="http://schemas.openxmlformats.org/presentationml/2006/main">
  <p:tag name="PA" val="v3.0.1"/>
</p:tagLst>
</file>

<file path=ppt/tags/tag131.xml><?xml version="1.0" encoding="utf-8"?>
<p:tagLst xmlns:a="http://schemas.openxmlformats.org/drawingml/2006/main" xmlns:r="http://schemas.openxmlformats.org/officeDocument/2006/relationships" xmlns:p="http://schemas.openxmlformats.org/presentationml/2006/main">
  <p:tag name="PA" val="v3.0.1"/>
</p:tagLst>
</file>

<file path=ppt/tags/tag132.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PA" val="v3.0.1"/>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PA" val="v3.0.1"/>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PA" val="v3.0.1"/>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PA" val="v3.0.1"/>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PA" val="v3.0.1"/>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PA" val="v3.0.1"/>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PA" val="v3.0.1"/>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方正正黑简体"/>
        <a:cs typeface=""/>
      </a:majorFont>
      <a:minorFont>
        <a:latin typeface="微软雅黑"/>
        <a:ea typeface="方正正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4507</Words>
  <Application>Microsoft Office PowerPoint</Application>
  <PresentationFormat>宽屏</PresentationFormat>
  <Paragraphs>365</Paragraphs>
  <Slides>37</Slides>
  <Notes>26</Notes>
  <HiddenSlides>0</HiddenSlides>
  <MMClips>11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37</vt:i4>
      </vt:variant>
    </vt:vector>
  </HeadingPairs>
  <TitlesOfParts>
    <vt:vector size="43" baseType="lpstr">
      <vt:lpstr>等线</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30</cp:revision>
  <dcterms:created xsi:type="dcterms:W3CDTF">2015-05-05T08:02:00Z</dcterms:created>
  <dcterms:modified xsi:type="dcterms:W3CDTF">2021-01-05T11:15:02Z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