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9"/>
  </p:notesMasterIdLst>
  <p:sldIdLst>
    <p:sldId id="395" r:id="rId3"/>
    <p:sldId id="398" r:id="rId4"/>
    <p:sldId id="403" r:id="rId5"/>
    <p:sldId id="399" r:id="rId6"/>
    <p:sldId id="454" r:id="rId7"/>
    <p:sldId id="406" r:id="rId8"/>
    <p:sldId id="408" r:id="rId9"/>
    <p:sldId id="409" r:id="rId10"/>
    <p:sldId id="455" r:id="rId11"/>
    <p:sldId id="456" r:id="rId12"/>
    <p:sldId id="497" r:id="rId13"/>
    <p:sldId id="411" r:id="rId14"/>
    <p:sldId id="457" r:id="rId15"/>
    <p:sldId id="458" r:id="rId16"/>
    <p:sldId id="459" r:id="rId17"/>
    <p:sldId id="523" r:id="rId18"/>
    <p:sldId id="524" r:id="rId19"/>
    <p:sldId id="414" r:id="rId20"/>
    <p:sldId id="498" r:id="rId21"/>
    <p:sldId id="415" r:id="rId22"/>
    <p:sldId id="505" r:id="rId23"/>
    <p:sldId id="507" r:id="rId24"/>
    <p:sldId id="503" r:id="rId25"/>
    <p:sldId id="426" r:id="rId26"/>
    <p:sldId id="424" r:id="rId27"/>
    <p:sldId id="499" r:id="rId28"/>
    <p:sldId id="468" r:id="rId29"/>
    <p:sldId id="487" r:id="rId30"/>
    <p:sldId id="428" r:id="rId31"/>
    <p:sldId id="488" r:id="rId32"/>
    <p:sldId id="494" r:id="rId33"/>
    <p:sldId id="500" r:id="rId34"/>
    <p:sldId id="493" r:id="rId35"/>
    <p:sldId id="509" r:id="rId36"/>
    <p:sldId id="510" r:id="rId37"/>
    <p:sldId id="512" r:id="rId38"/>
    <p:sldId id="441" r:id="rId39"/>
    <p:sldId id="518" r:id="rId40"/>
    <p:sldId id="491" r:id="rId41"/>
    <p:sldId id="443" r:id="rId42"/>
    <p:sldId id="520" r:id="rId43"/>
    <p:sldId id="446" r:id="rId44"/>
    <p:sldId id="519" r:id="rId45"/>
    <p:sldId id="427" r:id="rId46"/>
    <p:sldId id="501" r:id="rId47"/>
    <p:sldId id="515" r:id="rId48"/>
    <p:sldId id="516" r:id="rId49"/>
    <p:sldId id="514" r:id="rId50"/>
    <p:sldId id="447" r:id="rId51"/>
    <p:sldId id="449" r:id="rId52"/>
    <p:sldId id="502" r:id="rId53"/>
    <p:sldId id="525" r:id="rId54"/>
    <p:sldId id="474" r:id="rId55"/>
    <p:sldId id="475" r:id="rId56"/>
    <p:sldId id="476" r:id="rId57"/>
    <p:sldId id="451" r:id="rId58"/>
  </p:sldIdLst>
  <p:sldSz cx="12192000" cy="6858000"/>
  <p:notesSz cx="6858000" cy="9144000"/>
  <p:embeddedFontLst>
    <p:embeddedFont>
      <p:font typeface="Microsoft YaHei UI Light" panose="020B0502040204020203" pitchFamily="34" charset="-122"/>
      <p:regular r:id="rId60"/>
    </p:embeddedFont>
    <p:embeddedFont>
      <p:font typeface="微软雅黑" panose="020B0503020204020204" pitchFamily="34" charset="-122"/>
      <p:regular r:id="rId61"/>
      <p:bold r:id="rId62"/>
    </p:embeddedFont>
    <p:embeddedFont>
      <p:font typeface="造字工房悦圆演示版常规体" pitchFamily="50" charset="-122"/>
      <p:regular r:id="rId63"/>
    </p:embeddedFont>
    <p:embeddedFont>
      <p:font typeface="Arial Black" panose="020B0A04020102020204" pitchFamily="34" charset="0"/>
      <p:bold r:id="rId64"/>
    </p:embeddedFont>
    <p:embeddedFont>
      <p:font typeface="Calibri" panose="020F0502020204030204" pitchFamily="34" charset="0"/>
      <p:regular r:id="rId65"/>
      <p:bold r:id="rId66"/>
      <p:italic r:id="rId67"/>
      <p:boldItalic r:id="rId68"/>
    </p:embeddedFont>
    <p:embeddedFont>
      <p:font typeface="Calibri Light" panose="020F0302020204030204" pitchFamily="34" charset="0"/>
      <p:regular r:id="rId69"/>
      <p:italic r:id="rId7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1">
          <p15:clr>
            <a:srgbClr val="A4A3A4"/>
          </p15:clr>
        </p15:guide>
        <p15:guide id="2" orient="horz" pos="3997">
          <p15:clr>
            <a:srgbClr val="A4A3A4"/>
          </p15:clr>
        </p15:guide>
        <p15:guide id="3" orient="horz" pos="3249">
          <p15:clr>
            <a:srgbClr val="A4A3A4"/>
          </p15:clr>
        </p15:guide>
        <p15:guide id="4" pos="1209">
          <p15:clr>
            <a:srgbClr val="A4A3A4"/>
          </p15:clr>
        </p15:guide>
        <p15:guide id="5" pos="6289">
          <p15:clr>
            <a:srgbClr val="A4A3A4"/>
          </p15:clr>
        </p15:guide>
        <p15:guide id="6" orient="horz" pos="1389">
          <p15:clr>
            <a:srgbClr val="A4A3A4"/>
          </p15:clr>
        </p15:guide>
        <p15:guide id="7" pos="56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 Li" initials="J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9E8E7"/>
    <a:srgbClr val="D5D9DD"/>
    <a:srgbClr val="7F7F7F"/>
    <a:srgbClr val="00B9B1"/>
    <a:srgbClr val="FF888C"/>
    <a:srgbClr val="FFAD00"/>
    <a:srgbClr val="404040"/>
    <a:srgbClr val="727272"/>
    <a:srgbClr val="003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1" autoAdjust="0"/>
    <p:restoredTop sz="93874" autoAdjust="0"/>
  </p:normalViewPr>
  <p:slideViewPr>
    <p:cSldViewPr snapToGrid="0" showGuides="1">
      <p:cViewPr varScale="1">
        <p:scale>
          <a:sx n="75" d="100"/>
          <a:sy n="75" d="100"/>
        </p:scale>
        <p:origin x="216" y="60"/>
      </p:cViewPr>
      <p:guideLst>
        <p:guide pos="121"/>
        <p:guide orient="horz" pos="3997"/>
        <p:guide orient="horz" pos="3249"/>
        <p:guide pos="1209"/>
        <p:guide pos="6289"/>
        <p:guide orient="horz" pos="1389"/>
        <p:guide pos="5654"/>
      </p:guideLst>
    </p:cSldViewPr>
  </p:slideViewPr>
  <p:notesTextViewPr>
    <p:cViewPr>
      <p:scale>
        <a:sx n="1" d="1"/>
        <a:sy n="1" d="1"/>
      </p:scale>
      <p:origin x="0" y="0"/>
    </p:cViewPr>
  </p:notesTextViewPr>
  <p:sorterViewPr>
    <p:cViewPr>
      <p:scale>
        <a:sx n="125" d="100"/>
        <a:sy n="125" d="100"/>
      </p:scale>
      <p:origin x="0" y="-299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4.fntdata"/><Relationship Id="rId68"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7.fntdata"/><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34BA5-D82D-47AD-993F-890FE0EAF13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B9385-3259-4E7E-8918-B608E1ED101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EB9385-3259-4E7E-8918-B608E1ED1015}"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A23C05C-4CBF-448D-A1FE-9606BD589BD8}" type="datetimeFigureOut">
              <a:rPr lang="zh-CN" altLang="en-US">
                <a:solidFill>
                  <a:prstClr val="black"/>
                </a:solidFill>
              </a:rPr>
              <a:t>2021/1/5</a:t>
            </a:fld>
            <a:endParaRPr lang="zh-CN" altLang="en-US">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8B96A150-6B9A-486A-B0E2-7D6AFBCF2642}" type="slidenum">
              <a:rPr lang="zh-CN" altLang="en-US">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A23C05C-4CBF-448D-A1FE-9606BD589BD8}" type="datetimeFigureOut">
              <a:rPr lang="zh-CN" altLang="en-US">
                <a:solidFill>
                  <a:prstClr val="black"/>
                </a:solidFill>
              </a:rPr>
              <a:t>2021/1/5</a:t>
            </a:fld>
            <a:endParaRPr lang="zh-CN" altLang="en-US">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8B96A150-6B9A-486A-B0E2-7D6AFBCF2642}" type="slidenum">
              <a:rPr lang="zh-CN" altLang="en-US">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A23C05C-4CBF-448D-A1FE-9606BD589BD8}" type="datetimeFigureOut">
              <a:rPr lang="zh-CN" altLang="en-US">
                <a:solidFill>
                  <a:prstClr val="black"/>
                </a:solidFill>
              </a:rPr>
              <a:t>2021/1/5</a:t>
            </a:fld>
            <a:endParaRPr lang="zh-CN" alt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B96A150-6B9A-486A-B0E2-7D6AFBCF2642}" type="slidenum">
              <a:rPr lang="zh-CN" altLang="en-US">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A23C05C-4CBF-448D-A1FE-9606BD589BD8}" type="datetimeFigureOut">
              <a:rPr lang="zh-CN" altLang="en-US">
                <a:solidFill>
                  <a:prstClr val="black"/>
                </a:solidFill>
              </a:rPr>
              <a:t>2021/1/5</a:t>
            </a:fld>
            <a:endParaRPr lang="zh-CN" alt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B96A150-6B9A-486A-B0E2-7D6AFBCF2642}" type="slidenum">
              <a:rPr lang="zh-CN" altLang="en-US">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A23C05C-4CBF-448D-A1FE-9606BD589BD8}" type="datetimeFigureOut">
              <a:rPr lang="zh-CN" altLang="en-US">
                <a:solidFill>
                  <a:prstClr val="black"/>
                </a:solidFill>
              </a:rPr>
              <a:t>2021/1/5</a:t>
            </a:fld>
            <a:endParaRPr lang="zh-CN" alt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B96A150-6B9A-486A-B0E2-7D6AFBCF2642}" type="slidenum">
              <a:rPr lang="zh-CN" altLang="en-US">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A23C05C-4CBF-448D-A1FE-9606BD589BD8}" type="datetimeFigureOut">
              <a:rPr lang="zh-CN" altLang="en-US">
                <a:solidFill>
                  <a:prstClr val="black"/>
                </a:solidFill>
              </a:rPr>
              <a:t>2021/1/5</a:t>
            </a:fld>
            <a:endParaRPr lang="zh-CN" alt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B96A150-6B9A-486A-B0E2-7D6AFBCF2642}" type="slidenum">
              <a:rPr lang="zh-CN" altLang="en-US">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E30A663C-915E-4582-9473-AA936BAB4EAB}" type="datetimeFigureOut">
              <a:rPr lang="zh-CN" altLang="en-US">
                <a:solidFill>
                  <a:prstClr val="black"/>
                </a:solidFill>
              </a:rPr>
              <a:t>2021/1/5</a:t>
            </a:fld>
            <a:endParaRPr lang="zh-CN" altLang="en-US">
              <a:solidFill>
                <a:prstClr val="black"/>
              </a:solidFill>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B075BD83-2FA9-416A-817C-9C1861D83468}" type="slidenum">
              <a:rPr lang="zh-CN" altLang="en-US">
                <a:solidFill>
                  <a:prstClr val="black"/>
                </a:solidFill>
              </a:rPr>
              <a:t>‹#›</a:t>
            </a:fld>
            <a:endParaRPr lang="zh-CN"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C653DD-E33C-4388-9AE3-01C6C5C64D2E}"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BD4D663-F592-4FD1-B171-149FF4BAFDA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B00718F-5999-4BC0-93BD-A751816B397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5EE6F-1C27-4740-8BA6-8509FC8D384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9F8FD"/>
            </a:gs>
            <a:gs pos="100000">
              <a:srgbClr val="BEC5CD"/>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0718F-5999-4BC0-93BD-A751816B397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5EE6F-1C27-4740-8BA6-8509FC8D384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9F8FD"/>
            </a:gs>
            <a:gs pos="100000">
              <a:srgbClr val="BEC5CD"/>
            </a:gs>
          </a:gsLst>
          <a:path path="circle">
            <a:fillToRect l="50000" t="-80000" r="50000" b="18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4640239" y="-27296"/>
            <a:ext cx="7601803" cy="6946711"/>
          </a:xfrm>
          <a:custGeom>
            <a:avLst/>
            <a:gdLst>
              <a:gd name="connsiteX0" fmla="*/ 4026089 w 7601803"/>
              <a:gd name="connsiteY0" fmla="*/ 0 h 6946711"/>
              <a:gd name="connsiteX1" fmla="*/ 0 w 7601803"/>
              <a:gd name="connsiteY1" fmla="*/ 6946711 h 6946711"/>
              <a:gd name="connsiteX2" fmla="*/ 7601803 w 7601803"/>
              <a:gd name="connsiteY2" fmla="*/ 6946711 h 6946711"/>
              <a:gd name="connsiteX3" fmla="*/ 7601803 w 7601803"/>
              <a:gd name="connsiteY3" fmla="*/ 13648 h 6946711"/>
              <a:gd name="connsiteX4" fmla="*/ 4026089 w 7601803"/>
              <a:gd name="connsiteY4" fmla="*/ 0 h 694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46711">
                <a:moveTo>
                  <a:pt x="4026089" y="0"/>
                </a:moveTo>
                <a:lnTo>
                  <a:pt x="0" y="6946711"/>
                </a:lnTo>
                <a:lnTo>
                  <a:pt x="7601803" y="6946711"/>
                </a:lnTo>
                <a:lnTo>
                  <a:pt x="7601803" y="13648"/>
                </a:lnTo>
                <a:lnTo>
                  <a:pt x="4026089" y="0"/>
                </a:lnTo>
                <a:close/>
              </a:path>
            </a:pathLst>
          </a:custGeom>
          <a:gradFill flip="none" rotWithShape="1">
            <a:gsLst>
              <a:gs pos="0">
                <a:srgbClr val="008780"/>
              </a:gs>
              <a:gs pos="100000">
                <a:srgbClr val="66DFFC"/>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197848" flipH="1" flipV="1">
            <a:off x="1696452" y="582943"/>
            <a:ext cx="5046240" cy="6329068"/>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2932567" y="289533"/>
            <a:ext cx="4114800" cy="6686550"/>
          </a:xfrm>
          <a:custGeom>
            <a:avLst/>
            <a:gdLst>
              <a:gd name="connsiteX0" fmla="*/ 0 w 4114800"/>
              <a:gd name="connsiteY0" fmla="*/ 0 h 6686550"/>
              <a:gd name="connsiteX1" fmla="*/ 3524250 w 4114800"/>
              <a:gd name="connsiteY1" fmla="*/ 6686550 h 6686550"/>
              <a:gd name="connsiteX2" fmla="*/ 4114800 w 4114800"/>
              <a:gd name="connsiteY2" fmla="*/ 6629400 h 6686550"/>
              <a:gd name="connsiteX3" fmla="*/ 0 w 4114800"/>
              <a:gd name="connsiteY3" fmla="*/ 0 h 6686550"/>
            </a:gdLst>
            <a:ahLst/>
            <a:cxnLst>
              <a:cxn ang="0">
                <a:pos x="connsiteX0" y="connsiteY0"/>
              </a:cxn>
              <a:cxn ang="0">
                <a:pos x="connsiteX1" y="connsiteY1"/>
              </a:cxn>
              <a:cxn ang="0">
                <a:pos x="connsiteX2" y="connsiteY2"/>
              </a:cxn>
              <a:cxn ang="0">
                <a:pos x="connsiteX3" y="connsiteY3"/>
              </a:cxn>
            </a:cxnLst>
            <a:rect l="l" t="t" r="r" b="b"/>
            <a:pathLst>
              <a:path w="4114800" h="6686550">
                <a:moveTo>
                  <a:pt x="0" y="0"/>
                </a:moveTo>
                <a:lnTo>
                  <a:pt x="3524250" y="6686550"/>
                </a:lnTo>
                <a:lnTo>
                  <a:pt x="4114800" y="662940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1005736" y="423901"/>
            <a:ext cx="2990850" cy="7200900"/>
          </a:xfrm>
          <a:custGeom>
            <a:avLst/>
            <a:gdLst>
              <a:gd name="connsiteX0" fmla="*/ 857250 w 2990850"/>
              <a:gd name="connsiteY0" fmla="*/ 0 h 7200900"/>
              <a:gd name="connsiteX1" fmla="*/ 0 w 2990850"/>
              <a:gd name="connsiteY1" fmla="*/ 7200900 h 7200900"/>
              <a:gd name="connsiteX2" fmla="*/ 2990850 w 2990850"/>
              <a:gd name="connsiteY2" fmla="*/ 7200900 h 7200900"/>
              <a:gd name="connsiteX3" fmla="*/ 857250 w 2990850"/>
              <a:gd name="connsiteY3" fmla="*/ 0 h 7200900"/>
            </a:gdLst>
            <a:ahLst/>
            <a:cxnLst>
              <a:cxn ang="0">
                <a:pos x="connsiteX0" y="connsiteY0"/>
              </a:cxn>
              <a:cxn ang="0">
                <a:pos x="connsiteX1" y="connsiteY1"/>
              </a:cxn>
              <a:cxn ang="0">
                <a:pos x="connsiteX2" y="connsiteY2"/>
              </a:cxn>
              <a:cxn ang="0">
                <a:pos x="connsiteX3" y="connsiteY3"/>
              </a:cxn>
            </a:cxnLst>
            <a:rect l="l" t="t" r="r" b="b"/>
            <a:pathLst>
              <a:path w="2990850" h="7200900">
                <a:moveTo>
                  <a:pt x="857250" y="0"/>
                </a:moveTo>
                <a:lnTo>
                  <a:pt x="0" y="7200900"/>
                </a:lnTo>
                <a:lnTo>
                  <a:pt x="2990850" y="7200900"/>
                </a:lnTo>
                <a:lnTo>
                  <a:pt x="85725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400050" y="-438150"/>
            <a:ext cx="1924050" cy="7600950"/>
          </a:xfrm>
          <a:custGeom>
            <a:avLst/>
            <a:gdLst>
              <a:gd name="connsiteX0" fmla="*/ 1924050 w 1924050"/>
              <a:gd name="connsiteY0" fmla="*/ 38100 h 7600950"/>
              <a:gd name="connsiteX1" fmla="*/ 933450 w 1924050"/>
              <a:gd name="connsiteY1" fmla="*/ 7600950 h 7600950"/>
              <a:gd name="connsiteX2" fmla="*/ 0 w 1924050"/>
              <a:gd name="connsiteY2" fmla="*/ 0 h 7600950"/>
              <a:gd name="connsiteX3" fmla="*/ 1924050 w 1924050"/>
              <a:gd name="connsiteY3" fmla="*/ 38100 h 7600950"/>
            </a:gdLst>
            <a:ahLst/>
            <a:cxnLst>
              <a:cxn ang="0">
                <a:pos x="connsiteX0" y="connsiteY0"/>
              </a:cxn>
              <a:cxn ang="0">
                <a:pos x="connsiteX1" y="connsiteY1"/>
              </a:cxn>
              <a:cxn ang="0">
                <a:pos x="connsiteX2" y="connsiteY2"/>
              </a:cxn>
              <a:cxn ang="0">
                <a:pos x="connsiteX3" y="connsiteY3"/>
              </a:cxn>
            </a:cxnLst>
            <a:rect l="l" t="t" r="r" b="b"/>
            <a:pathLst>
              <a:path w="1924050" h="7600950">
                <a:moveTo>
                  <a:pt x="1924050" y="38100"/>
                </a:moveTo>
                <a:lnTo>
                  <a:pt x="933450" y="7600950"/>
                </a:lnTo>
                <a:lnTo>
                  <a:pt x="0" y="0"/>
                </a:lnTo>
                <a:lnTo>
                  <a:pt x="1924050" y="381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0" y="1581150"/>
            <a:ext cx="990600" cy="3028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00050" y="-1"/>
            <a:ext cx="590550" cy="461010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990600" y="-1"/>
            <a:ext cx="419100" cy="461010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990600" y="4610100"/>
            <a:ext cx="0" cy="25336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409575" y="285750"/>
            <a:ext cx="2371725" cy="6705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247650" y="285750"/>
            <a:ext cx="2209800" cy="1619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533400" y="285750"/>
            <a:ext cx="2495550" cy="37052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971550" y="285750"/>
            <a:ext cx="2933700" cy="53530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2076450" y="881325"/>
            <a:ext cx="8839200" cy="4267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762750" y="814388"/>
            <a:ext cx="1104900" cy="73961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762750" y="814388"/>
            <a:ext cx="4229100" cy="170021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6305551" y="2495550"/>
            <a:ext cx="4724399" cy="5391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8134350" y="2514600"/>
            <a:ext cx="2857500" cy="4974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9201150" y="2495550"/>
            <a:ext cx="1790700" cy="51913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平行四边形 77"/>
          <p:cNvSpPr/>
          <p:nvPr/>
        </p:nvSpPr>
        <p:spPr>
          <a:xfrm>
            <a:off x="-1118656" y="3295650"/>
            <a:ext cx="9087906" cy="1866900"/>
          </a:xfrm>
          <a:prstGeom prst="parallelogram">
            <a:avLst>
              <a:gd name="adj" fmla="val 589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0" name="Picture 5" descr="C:\Users\Administrator\Desktop\SIFE备赛\志愿者.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664" y="413349"/>
            <a:ext cx="810885" cy="82774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 name="Picture 5" descr="C:\Users\Administrator\Desktop\SIFE备赛\志愿者.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8446" y="2187178"/>
            <a:ext cx="810885" cy="82774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3" name="Picture 5" descr="C:\Users\Administrator\Desktop\SIFE备赛\志愿者.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607" y="100778"/>
            <a:ext cx="810885" cy="82774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7" name="图片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678" y="2688756"/>
            <a:ext cx="1810266" cy="2558310"/>
          </a:xfrm>
          <a:prstGeom prst="rect">
            <a:avLst/>
          </a:prstGeom>
          <a:effectLst>
            <a:outerShdw blurRad="76200" dir="13500000" sy="23000" kx="1200000" algn="br" rotWithShape="0">
              <a:prstClr val="black">
                <a:alpha val="20000"/>
              </a:prstClr>
            </a:outerShdw>
          </a:effectLst>
        </p:spPr>
      </p:pic>
      <p:sp>
        <p:nvSpPr>
          <p:cNvPr id="90" name="标题 1"/>
          <p:cNvSpPr txBox="1"/>
          <p:nvPr/>
        </p:nvSpPr>
        <p:spPr>
          <a:xfrm>
            <a:off x="0" y="3928435"/>
            <a:ext cx="66897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altLang="zh-CN" sz="2400" dirty="0">
                <a:solidFill>
                  <a:srgbClr val="003231"/>
                </a:solidFill>
                <a:effectLst>
                  <a:innerShdw blurRad="63500" dist="50800" dir="13500000">
                    <a:prstClr val="black">
                      <a:alpha val="50000"/>
                    </a:prstClr>
                  </a:innerShdw>
                </a:effectLst>
                <a:latin typeface="叶根友毛笔行书" panose="02010601030101010101" pitchFamily="2" charset="-122"/>
                <a:ea typeface="长城行楷体" panose="02010609000101010101" pitchFamily="49" charset="-122"/>
                <a:cs typeface="Times New Roman" panose="02020603050405020304" pitchFamily="18" charset="0"/>
              </a:rPr>
              <a:t>《</a:t>
            </a:r>
            <a:r>
              <a:rPr lang="zh-CN" altLang="en-US" sz="2400" dirty="0">
                <a:solidFill>
                  <a:srgbClr val="003231"/>
                </a:solidFill>
                <a:effectLst>
                  <a:innerShdw blurRad="63500" dist="50800" dir="13500000">
                    <a:prstClr val="black">
                      <a:alpha val="50000"/>
                    </a:prstClr>
                  </a:innerShdw>
                </a:effectLst>
                <a:latin typeface="叶根友毛笔行书" panose="02010601030101010101" pitchFamily="2" charset="-122"/>
                <a:ea typeface="长城行楷体" panose="02010609000101010101" pitchFamily="49" charset="-122"/>
                <a:cs typeface="Times New Roman" panose="02020603050405020304" pitchFamily="18" charset="0"/>
              </a:rPr>
              <a:t>把时间当作朋友</a:t>
            </a:r>
            <a:r>
              <a:rPr lang="en-US" altLang="zh-CN" sz="2400" dirty="0">
                <a:solidFill>
                  <a:srgbClr val="003231"/>
                </a:solidFill>
                <a:effectLst>
                  <a:innerShdw blurRad="63500" dist="50800" dir="13500000">
                    <a:prstClr val="black">
                      <a:alpha val="50000"/>
                    </a:prstClr>
                  </a:innerShdw>
                </a:effectLst>
                <a:latin typeface="叶根友毛笔行书" panose="02010601030101010101" pitchFamily="2" charset="-122"/>
                <a:ea typeface="长城行楷体" panose="02010609000101010101" pitchFamily="49" charset="-122"/>
                <a:cs typeface="Times New Roman" panose="02020603050405020304" pitchFamily="18" charset="0"/>
              </a:rPr>
              <a:t>》</a:t>
            </a:r>
            <a:r>
              <a:rPr lang="zh-CN" altLang="en-US" sz="2400" dirty="0">
                <a:solidFill>
                  <a:srgbClr val="003231"/>
                </a:solidFill>
                <a:effectLst>
                  <a:innerShdw blurRad="63500" dist="50800" dir="13500000">
                    <a:prstClr val="black">
                      <a:alpha val="50000"/>
                    </a:prstClr>
                  </a:innerShdw>
                </a:effectLst>
                <a:latin typeface="叶根友毛笔行书" panose="02010601030101010101" pitchFamily="2" charset="-122"/>
                <a:ea typeface="长城行楷体" panose="02010609000101010101" pitchFamily="49" charset="-122"/>
                <a:cs typeface="Times New Roman" panose="02020603050405020304" pitchFamily="18" charset="0"/>
              </a:rPr>
              <a:t>（第三版）读书笔记</a:t>
            </a:r>
          </a:p>
        </p:txBody>
      </p:sp>
      <p:sp>
        <p:nvSpPr>
          <p:cNvPr id="94" name="标题 1"/>
          <p:cNvSpPr txBox="1"/>
          <p:nvPr/>
        </p:nvSpPr>
        <p:spPr>
          <a:xfrm>
            <a:off x="0" y="3230008"/>
            <a:ext cx="6762750" cy="1123921"/>
          </a:xfrm>
          <a:prstGeom prst="rect">
            <a:avLst/>
          </a:prstGeom>
        </p:spPr>
        <p:txBody>
          <a:bodyPr vert="horz" lIns="91440" tIns="45720" rIns="91440" bIns="45720" rtlCol="0" anchor="b">
            <a:normAutofit/>
          </a:bodyPr>
          <a:lstStyle>
            <a:lvl1pPr algn="ctr" defTabSz="812800" rtl="0" eaLnBrk="1" latinLnBrk="0" hangingPunct="1">
              <a:lnSpc>
                <a:spcPct val="90000"/>
              </a:lnSpc>
              <a:spcBef>
                <a:spcPct val="0"/>
              </a:spcBef>
              <a:buNone/>
              <a:defRPr sz="5330" kern="1200">
                <a:solidFill>
                  <a:schemeClr val="tx1"/>
                </a:solidFill>
                <a:latin typeface="+mj-lt"/>
                <a:ea typeface="+mj-ea"/>
                <a:cs typeface="+mj-cs"/>
              </a:defRPr>
            </a:lvl1pPr>
          </a:lstStyle>
          <a:p>
            <a:r>
              <a:rPr lang="zh-CN" altLang="en-US" sz="4800" spc="300" dirty="0">
                <a:solidFill>
                  <a:srgbClr val="003231"/>
                </a:solidFill>
                <a:effectLst>
                  <a:innerShdw blurRad="63500" dist="50800" dir="13500000">
                    <a:prstClr val="black">
                      <a:alpha val="50000"/>
                    </a:prstClr>
                  </a:innerShdw>
                </a:effectLst>
                <a:latin typeface="Microsoft YaHei UI Light" panose="020B0502040204020203" pitchFamily="34" charset="-122"/>
                <a:ea typeface="Microsoft YaHei UI Light" panose="020B0502040204020203" pitchFamily="34" charset="-122"/>
              </a:rPr>
              <a:t>开启心智 管理人生</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2236" y="3299397"/>
            <a:ext cx="3133616" cy="3743268"/>
          </a:xfrm>
          <a:prstGeom prst="rect">
            <a:avLst/>
          </a:prstGeom>
        </p:spPr>
      </p:pic>
      <p:sp>
        <p:nvSpPr>
          <p:cNvPr id="29" name="标题 1"/>
          <p:cNvSpPr txBox="1"/>
          <p:nvPr/>
        </p:nvSpPr>
        <p:spPr>
          <a:xfrm>
            <a:off x="-422274" y="5871681"/>
            <a:ext cx="66897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96962" y="988482"/>
            <a:ext cx="5299955" cy="2178817"/>
            <a:chOff x="787400" y="2999618"/>
            <a:chExt cx="6362700" cy="2615713"/>
          </a:xfrm>
        </p:grpSpPr>
        <p:sp>
          <p:nvSpPr>
            <p:cNvPr id="34" name="椭圆 33"/>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8" name="组合 47"/>
          <p:cNvGrpSpPr/>
          <p:nvPr/>
        </p:nvGrpSpPr>
        <p:grpSpPr>
          <a:xfrm>
            <a:off x="10657564" y="4776934"/>
            <a:ext cx="1041400" cy="1908992"/>
            <a:chOff x="10136116" y="4297908"/>
            <a:chExt cx="1041400" cy="1908992"/>
          </a:xfrm>
        </p:grpSpPr>
        <p:sp>
          <p:nvSpPr>
            <p:cNvPr id="49" name="椭圆 48"/>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矩形 25"/>
          <p:cNvSpPr/>
          <p:nvPr/>
        </p:nvSpPr>
        <p:spPr>
          <a:xfrm>
            <a:off x="1162050" y="1284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27" name="组合 26"/>
          <p:cNvGrpSpPr/>
          <p:nvPr/>
        </p:nvGrpSpPr>
        <p:grpSpPr>
          <a:xfrm>
            <a:off x="8517616" y="1876900"/>
            <a:ext cx="3028950" cy="831851"/>
            <a:chOff x="8384266" y="1469706"/>
            <a:chExt cx="3028950" cy="831851"/>
          </a:xfrm>
          <a:effectLst>
            <a:outerShdw blurRad="50800" dist="38100" dir="8100000" algn="tr" rotWithShape="0">
              <a:prstClr val="black">
                <a:alpha val="40000"/>
              </a:prstClr>
            </a:outerShdw>
          </a:effectLst>
        </p:grpSpPr>
        <p:sp>
          <p:nvSpPr>
            <p:cNvPr id="28" name="直角三角形 27"/>
            <p:cNvSpPr/>
            <p:nvPr/>
          </p:nvSpPr>
          <p:spPr>
            <a:xfrm rot="5400000">
              <a:off x="11108415" y="1996756"/>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8384266" y="1469706"/>
              <a:ext cx="3028950" cy="590550"/>
            </a:xfrm>
            <a:prstGeom prst="rect">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文本框 29"/>
          <p:cNvSpPr txBox="1"/>
          <p:nvPr/>
        </p:nvSpPr>
        <p:spPr>
          <a:xfrm>
            <a:off x="8693598" y="1959964"/>
            <a:ext cx="2203002"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何谓心智</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sp>
        <p:nvSpPr>
          <p:cNvPr id="18" name="矩形 17"/>
          <p:cNvSpPr/>
          <p:nvPr/>
        </p:nvSpPr>
        <p:spPr>
          <a:xfrm>
            <a:off x="1097803" y="2754572"/>
            <a:ext cx="10148932" cy="830997"/>
          </a:xfrm>
          <a:prstGeom prst="rect">
            <a:avLst/>
          </a:prstGeom>
        </p:spPr>
        <p:txBody>
          <a:bodyPr wrap="none">
            <a:spAutoFit/>
          </a:bodyPr>
          <a:lstStyle/>
          <a:p>
            <a:pPr algn="ctr"/>
            <a:r>
              <a:rPr lang="zh-CN" altLang="en-US" sz="4800" b="1" kern="100" dirty="0">
                <a:solidFill>
                  <a:srgbClr val="404040"/>
                </a:solidFill>
                <a:latin typeface="微软雅黑" panose="020B0503020204020204" charset="-122"/>
                <a:ea typeface="微软雅黑" panose="020B0503020204020204" charset="-122"/>
                <a:cs typeface="Times New Roman" panose="02020603050405020304" pitchFamily="18" charset="0"/>
              </a:rPr>
              <a:t>人与人之间的差异 </a:t>
            </a:r>
            <a:r>
              <a:rPr lang="en-US" altLang="zh-CN" sz="4800" b="1" kern="100" dirty="0">
                <a:solidFill>
                  <a:srgbClr val="404040"/>
                </a:solidFill>
                <a:latin typeface="微软雅黑" panose="020B0503020204020204" charset="-122"/>
                <a:ea typeface="微软雅黑" panose="020B0503020204020204" charset="-122"/>
                <a:cs typeface="Times New Roman" panose="02020603050405020304" pitchFamily="18" charset="0"/>
              </a:rPr>
              <a:t>   </a:t>
            </a:r>
            <a:r>
              <a:rPr lang="zh-CN" altLang="en-US" sz="4800" b="1" kern="100" dirty="0">
                <a:solidFill>
                  <a:srgbClr val="008780"/>
                </a:solidFill>
                <a:latin typeface="微软雅黑" panose="020B0503020204020204" charset="-122"/>
                <a:ea typeface="微软雅黑" panose="020B0503020204020204" charset="-122"/>
                <a:cs typeface="Times New Roman" panose="02020603050405020304" pitchFamily="18" charset="0"/>
              </a:rPr>
              <a:t>心智能力的差异</a:t>
            </a:r>
          </a:p>
        </p:txBody>
      </p:sp>
      <p:cxnSp>
        <p:nvCxnSpPr>
          <p:cNvPr id="20" name="直接连接符 19"/>
          <p:cNvCxnSpPr/>
          <p:nvPr/>
        </p:nvCxnSpPr>
        <p:spPr>
          <a:xfrm>
            <a:off x="6186337" y="3102880"/>
            <a:ext cx="568846" cy="0"/>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86337" y="3271693"/>
            <a:ext cx="568846" cy="0"/>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40236" y="3585569"/>
            <a:ext cx="10025828" cy="447723"/>
          </a:xfrm>
          <a:prstGeom prst="rect">
            <a:avLst/>
          </a:pr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13500000">
                  <a:prstClr val="black">
                    <a:alpha val="50000"/>
                  </a:prstClr>
                </a:innerShdw>
              </a:effectLst>
            </a:endParaRPr>
          </a:p>
        </p:txBody>
      </p:sp>
      <p:sp>
        <p:nvSpPr>
          <p:cNvPr id="23" name="矩形 22"/>
          <p:cNvSpPr/>
          <p:nvPr/>
        </p:nvSpPr>
        <p:spPr>
          <a:xfrm>
            <a:off x="1140236" y="3646600"/>
            <a:ext cx="10179390" cy="369332"/>
          </a:xfrm>
          <a:prstGeom prst="rect">
            <a:avLst/>
          </a:prstGeom>
          <a:noFill/>
        </p:spPr>
        <p:txBody>
          <a:bodyPr wrap="none" rtlCol="0">
            <a:spAutoFit/>
          </a:bodyPr>
          <a:lstStyle/>
          <a:p>
            <a:pPr algn="just"/>
            <a:r>
              <a:rPr lang="zh-CN" altLang="en-US" b="1" dirty="0">
                <a:solidFill>
                  <a:schemeClr val="bg1"/>
                </a:solidFill>
                <a:effectLst>
                  <a:outerShdw blurRad="50800" dist="38100" dir="8100000" algn="tr" rotWithShape="0">
                    <a:prstClr val="black">
                      <a:alpha val="40000"/>
                    </a:prstClr>
                  </a:outerShdw>
                </a:effectLst>
                <a:latin typeface="Microsoft YaHei UI Light" panose="020B0502040204020203" pitchFamily="34" charset="-122"/>
                <a:ea typeface="Microsoft YaHei UI Light" panose="020B0502040204020203" pitchFamily="34" charset="-122"/>
              </a:rPr>
              <a:t>心智能力的差异竟然会使人们因为一模一样的原因，而做出竟然完全相反的选择，结果天壤之别。</a:t>
            </a:r>
          </a:p>
        </p:txBody>
      </p:sp>
      <p:sp>
        <p:nvSpPr>
          <p:cNvPr id="24" name="矩形 23"/>
          <p:cNvSpPr/>
          <p:nvPr/>
        </p:nvSpPr>
        <p:spPr>
          <a:xfrm>
            <a:off x="1010026" y="4184083"/>
            <a:ext cx="5262979" cy="646331"/>
          </a:xfrm>
          <a:prstGeom prst="rect">
            <a:avLst/>
          </a:prstGeom>
        </p:spPr>
        <p:txBody>
          <a:bodyPr wrap="none">
            <a:spAutoFit/>
          </a:bodyPr>
          <a:lstStyle/>
          <a:p>
            <a:r>
              <a:rPr lang="zh-CN" altLang="en-US" sz="3600" b="1" kern="100" dirty="0">
                <a:solidFill>
                  <a:srgbClr val="008780"/>
                </a:solidFill>
                <a:latin typeface="微软雅黑" panose="020B0503020204020204" charset="-122"/>
                <a:ea typeface="微软雅黑" panose="020B0503020204020204" charset="-122"/>
                <a:cs typeface="Times New Roman" panose="02020603050405020304" pitchFamily="18" charset="0"/>
              </a:rPr>
              <a:t>“不知道学它有什么用”</a:t>
            </a:r>
            <a:endParaRPr lang="zh-CN" altLang="en-US" sz="3600" b="1" dirty="0">
              <a:solidFill>
                <a:srgbClr val="008780"/>
              </a:solidFill>
              <a:latin typeface="微软雅黑" panose="020B0503020204020204" charset="-122"/>
              <a:ea typeface="微软雅黑" panose="020B0503020204020204" charset="-122"/>
            </a:endParaRPr>
          </a:p>
        </p:txBody>
      </p:sp>
      <p:sp>
        <p:nvSpPr>
          <p:cNvPr id="25" name="矩形 24"/>
          <p:cNvSpPr/>
          <p:nvPr/>
        </p:nvSpPr>
        <p:spPr>
          <a:xfrm>
            <a:off x="6046579" y="4140914"/>
            <a:ext cx="4570482" cy="369332"/>
          </a:xfrm>
          <a:prstGeom prst="rect">
            <a:avLst/>
          </a:prstGeom>
        </p:spPr>
        <p:txBody>
          <a:bodyPr wrap="none">
            <a:spAutoFit/>
          </a:bodyPr>
          <a:lstStyle/>
          <a:p>
            <a:r>
              <a:rPr lang="zh-CN" altLang="en-US" kern="100" dirty="0">
                <a:solidFill>
                  <a:srgbClr val="404040"/>
                </a:solidFill>
                <a:latin typeface="微软雅黑" panose="020B0503020204020204" charset="-122"/>
                <a:ea typeface="微软雅黑" panose="020B0503020204020204" charset="-122"/>
                <a:cs typeface="Times New Roman" panose="02020603050405020304" pitchFamily="18" charset="0"/>
              </a:rPr>
              <a:t>是一部分人（更多一些）决定不去学的原因</a:t>
            </a:r>
            <a:endParaRPr lang="zh-CN" altLang="en-US" dirty="0">
              <a:solidFill>
                <a:srgbClr val="404040"/>
              </a:solidFill>
              <a:latin typeface="微软雅黑" panose="020B0503020204020204" charset="-122"/>
              <a:ea typeface="微软雅黑" panose="020B0503020204020204" charset="-122"/>
            </a:endParaRPr>
          </a:p>
        </p:txBody>
      </p:sp>
      <p:sp>
        <p:nvSpPr>
          <p:cNvPr id="31" name="矩形 30"/>
          <p:cNvSpPr/>
          <p:nvPr/>
        </p:nvSpPr>
        <p:spPr>
          <a:xfrm>
            <a:off x="6046579" y="4539034"/>
            <a:ext cx="5684701" cy="369332"/>
          </a:xfrm>
          <a:prstGeom prst="rect">
            <a:avLst/>
          </a:prstGeom>
        </p:spPr>
        <p:txBody>
          <a:bodyPr wrap="square">
            <a:spAutoFit/>
          </a:bodyPr>
          <a:lstStyle/>
          <a:p>
            <a:r>
              <a:rPr lang="zh-CN" altLang="en-US" kern="100" dirty="0">
                <a:solidFill>
                  <a:srgbClr val="404040"/>
                </a:solidFill>
                <a:latin typeface="微软雅黑" panose="020B0503020204020204" charset="-122"/>
                <a:ea typeface="微软雅黑" panose="020B0503020204020204" charset="-122"/>
                <a:cs typeface="Times New Roman" panose="02020603050405020304" pitchFamily="18" charset="0"/>
              </a:rPr>
              <a:t>也是另外一部分人（更少一些）决定去学的原因</a:t>
            </a:r>
            <a:endParaRPr lang="zh-CN" altLang="en-US" dirty="0">
              <a:solidFill>
                <a:srgbClr val="404040"/>
              </a:solidFill>
              <a:latin typeface="微软雅黑" panose="020B0503020204020204" charset="-122"/>
              <a:ea typeface="微软雅黑" panose="020B0503020204020204" charset="-122"/>
            </a:endParaRPr>
          </a:p>
        </p:txBody>
      </p:sp>
      <p:cxnSp>
        <p:nvCxnSpPr>
          <p:cNvPr id="32" name="直接连接符 31"/>
          <p:cNvCxnSpPr/>
          <p:nvPr/>
        </p:nvCxnSpPr>
        <p:spPr>
          <a:xfrm>
            <a:off x="6074310" y="4193608"/>
            <a:ext cx="0" cy="64633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19064" y="253534"/>
            <a:ext cx="12211083" cy="6553690"/>
            <a:chOff x="-19064" y="253534"/>
            <a:chExt cx="12211083" cy="6553690"/>
          </a:xfrm>
        </p:grpSpPr>
        <p:grpSp>
          <p:nvGrpSpPr>
            <p:cNvPr id="52" name="组合 51"/>
            <p:cNvGrpSpPr/>
            <p:nvPr/>
          </p:nvGrpSpPr>
          <p:grpSpPr>
            <a:xfrm>
              <a:off x="-19064" y="253534"/>
              <a:ext cx="12211083" cy="6553690"/>
              <a:chOff x="-19064" y="253534"/>
              <a:chExt cx="12211083" cy="6553690"/>
            </a:xfrm>
          </p:grpSpPr>
          <p:sp>
            <p:nvSpPr>
              <p:cNvPr id="54"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5"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56"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57"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10</a:t>
                </a:fld>
                <a:endParaRPr lang="en-US" sz="1100" dirty="0">
                  <a:solidFill>
                    <a:schemeClr val="bg1"/>
                  </a:solidFill>
                  <a:latin typeface="Arial" panose="020B0604020202020204" pitchFamily="34" charset="0"/>
                  <a:cs typeface="Arial" panose="020B0604020202020204" pitchFamily="34" charset="0"/>
                </a:endParaRPr>
              </a:p>
            </p:txBody>
          </p:sp>
          <p:sp>
            <p:nvSpPr>
              <p:cNvPr id="58"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59"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3" name="文本框 52"/>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醒悟</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我的案例</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03</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现实</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343968" y="3555331"/>
            <a:ext cx="3592203" cy="1791260"/>
          </a:xfrm>
          <a:prstGeom prst="rect">
            <a:avLst/>
          </a:prstGeom>
          <a:noFill/>
        </p:spPr>
        <p:txBody>
          <a:bodyPr wrap="square" rtlCol="0">
            <a:spAutoFit/>
          </a:bodyPr>
          <a:lstStyle/>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巨大的建筑，总是一木一石叠起来的，</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我们何妨做做这一木一石呢？</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我时常做些另碎事，就是为此。</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                         </a:t>
            </a:r>
            <a:r>
              <a:rPr lang="en-US" altLang="zh-CN" sz="1600" dirty="0">
                <a:solidFill>
                  <a:prstClr val="white"/>
                </a:solidFill>
                <a:latin typeface="Microsoft YaHei UI Light" panose="020B0502040204020203" pitchFamily="34" charset="-122"/>
                <a:ea typeface="Microsoft YaHei UI Light" panose="020B0502040204020203" pitchFamily="34" charset="-122"/>
              </a:rPr>
              <a:t>——</a:t>
            </a:r>
            <a:r>
              <a:rPr lang="zh-CN" altLang="en-US" sz="1600" dirty="0">
                <a:solidFill>
                  <a:prstClr val="white"/>
                </a:solidFill>
                <a:latin typeface="Microsoft YaHei UI Light" panose="020B0502040204020203" pitchFamily="34" charset="-122"/>
                <a:ea typeface="Microsoft YaHei UI Light" panose="020B0502040204020203" pitchFamily="34" charset="-122"/>
              </a:rPr>
              <a:t>鲁迅</a:t>
            </a:r>
          </a:p>
          <a:p>
            <a:pPr algn="r">
              <a:lnSpc>
                <a:spcPct val="140000"/>
              </a:lnSpc>
            </a:pPr>
            <a:endParaRPr lang="zh-CN" altLang="en-US" sz="1600" dirty="0">
              <a:solidFill>
                <a:prstClr val="white"/>
              </a:solidFill>
              <a:latin typeface="Microsoft YaHei UI Light" panose="020B0502040204020203" pitchFamily="34" charset="-122"/>
              <a:ea typeface="Microsoft YaHei UI Light" panose="020B0502040204020203" pitchFamily="34" charset="-122"/>
            </a:endParaRPr>
          </a:p>
        </p:txBody>
      </p:sp>
      <p:sp>
        <p:nvSpPr>
          <p:cNvPr id="4" name="矩形 3"/>
          <p:cNvSpPr/>
          <p:nvPr/>
        </p:nvSpPr>
        <p:spPr>
          <a:xfrm>
            <a:off x="2972572" y="4684926"/>
            <a:ext cx="3437159" cy="584775"/>
          </a:xfrm>
          <a:prstGeom prst="rect">
            <a:avLst/>
          </a:prstGeom>
        </p:spPr>
        <p:txBody>
          <a:bodyPr wrap="none">
            <a:spAutoFit/>
          </a:bodyPr>
          <a:lstStyle/>
          <a:p>
            <a:r>
              <a:rPr lang="en-US" altLang="zh-CN" sz="3200" b="1" dirty="0">
                <a:solidFill>
                  <a:prstClr val="white"/>
                </a:solidFill>
                <a:cs typeface="Times New Roman" panose="02020603050405020304" pitchFamily="18" charset="0"/>
              </a:rPr>
              <a:t> Flesh and blood</a:t>
            </a:r>
            <a:endParaRPr lang="zh-CN" altLang="en-US" sz="3200" b="1"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649474" y="2372541"/>
            <a:ext cx="995317" cy="1031318"/>
            <a:chOff x="4072847" y="2233364"/>
            <a:chExt cx="995317" cy="1031318"/>
          </a:xfrm>
        </p:grpSpPr>
        <p:sp>
          <p:nvSpPr>
            <p:cNvPr id="3" name="椭圆 2"/>
            <p:cNvSpPr/>
            <p:nvPr/>
          </p:nvSpPr>
          <p:spPr>
            <a:xfrm>
              <a:off x="4072847" y="2233364"/>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21" name="任意多边形 20"/>
            <p:cNvSpPr/>
            <p:nvPr/>
          </p:nvSpPr>
          <p:spPr>
            <a:xfrm>
              <a:off x="4343061" y="2478893"/>
              <a:ext cx="476250" cy="450850"/>
            </a:xfrm>
            <a:custGeom>
              <a:avLst/>
              <a:gdLst>
                <a:gd name="connsiteX0" fmla="*/ 238124 w 476250"/>
                <a:gd name="connsiteY0" fmla="*/ 225425 h 450850"/>
                <a:gd name="connsiteX1" fmla="*/ 180974 w 476250"/>
                <a:gd name="connsiteY1" fmla="*/ 282575 h 450850"/>
                <a:gd name="connsiteX2" fmla="*/ 197713 w 476250"/>
                <a:gd name="connsiteY2" fmla="*/ 322986 h 450850"/>
                <a:gd name="connsiteX3" fmla="*/ 220005 w 476250"/>
                <a:gd name="connsiteY3" fmla="*/ 332220 h 450850"/>
                <a:gd name="connsiteX4" fmla="*/ 215264 w 476250"/>
                <a:gd name="connsiteY4" fmla="*/ 343666 h 450850"/>
                <a:gd name="connsiteX5" fmla="*/ 215264 w 476250"/>
                <a:gd name="connsiteY5" fmla="*/ 370708 h 450850"/>
                <a:gd name="connsiteX6" fmla="*/ 237743 w 476250"/>
                <a:gd name="connsiteY6" fmla="*/ 393187 h 450850"/>
                <a:gd name="connsiteX7" fmla="*/ 238504 w 476250"/>
                <a:gd name="connsiteY7" fmla="*/ 393187 h 450850"/>
                <a:gd name="connsiteX8" fmla="*/ 260983 w 476250"/>
                <a:gd name="connsiteY8" fmla="*/ 370708 h 450850"/>
                <a:gd name="connsiteX9" fmla="*/ 260983 w 476250"/>
                <a:gd name="connsiteY9" fmla="*/ 343666 h 450850"/>
                <a:gd name="connsiteX10" fmla="*/ 256242 w 476250"/>
                <a:gd name="connsiteY10" fmla="*/ 332220 h 450850"/>
                <a:gd name="connsiteX11" fmla="*/ 278535 w 476250"/>
                <a:gd name="connsiteY11" fmla="*/ 322986 h 450850"/>
                <a:gd name="connsiteX12" fmla="*/ 295274 w 476250"/>
                <a:gd name="connsiteY12" fmla="*/ 282575 h 450850"/>
                <a:gd name="connsiteX13" fmla="*/ 238124 w 476250"/>
                <a:gd name="connsiteY13" fmla="*/ 225425 h 450850"/>
                <a:gd name="connsiteX14" fmla="*/ 249408 w 476250"/>
                <a:gd name="connsiteY14" fmla="*/ 49032 h 450850"/>
                <a:gd name="connsiteX15" fmla="*/ 178152 w 476250"/>
                <a:gd name="connsiteY15" fmla="*/ 65873 h 450850"/>
                <a:gd name="connsiteX16" fmla="*/ 125464 w 476250"/>
                <a:gd name="connsiteY16" fmla="*/ 116715 h 450850"/>
                <a:gd name="connsiteX17" fmla="*/ 115669 w 476250"/>
                <a:gd name="connsiteY17" fmla="*/ 139700 h 450850"/>
                <a:gd name="connsiteX18" fmla="*/ 373146 w 476250"/>
                <a:gd name="connsiteY18" fmla="*/ 139700 h 450850"/>
                <a:gd name="connsiteX19" fmla="*/ 368214 w 476250"/>
                <a:gd name="connsiteY19" fmla="*/ 125374 h 450850"/>
                <a:gd name="connsiteX20" fmla="*/ 319282 w 476250"/>
                <a:gd name="connsiteY20" fmla="*/ 70907 h 450850"/>
                <a:gd name="connsiteX21" fmla="*/ 249408 w 476250"/>
                <a:gd name="connsiteY21" fmla="*/ 49032 h 450850"/>
                <a:gd name="connsiteX22" fmla="*/ 251153 w 476250"/>
                <a:gd name="connsiteY22" fmla="*/ 119 h 450850"/>
                <a:gd name="connsiteX23" fmla="*/ 345741 w 476250"/>
                <a:gd name="connsiteY23" fmla="*/ 29731 h 450850"/>
                <a:gd name="connsiteX24" fmla="*/ 411980 w 476250"/>
                <a:gd name="connsiteY24" fmla="*/ 103462 h 450850"/>
                <a:gd name="connsiteX25" fmla="*/ 424460 w 476250"/>
                <a:gd name="connsiteY25" fmla="*/ 139714 h 450850"/>
                <a:gd name="connsiteX26" fmla="*/ 444577 w 476250"/>
                <a:gd name="connsiteY26" fmla="*/ 143775 h 450850"/>
                <a:gd name="connsiteX27" fmla="*/ 476250 w 476250"/>
                <a:gd name="connsiteY27" fmla="*/ 191559 h 450850"/>
                <a:gd name="connsiteX28" fmla="*/ 476250 w 476250"/>
                <a:gd name="connsiteY28" fmla="*/ 398991 h 450850"/>
                <a:gd name="connsiteX29" fmla="*/ 424391 w 476250"/>
                <a:gd name="connsiteY29" fmla="*/ 450850 h 450850"/>
                <a:gd name="connsiteX30" fmla="*/ 51859 w 476250"/>
                <a:gd name="connsiteY30" fmla="*/ 450850 h 450850"/>
                <a:gd name="connsiteX31" fmla="*/ 0 w 476250"/>
                <a:gd name="connsiteY31" fmla="*/ 398991 h 450850"/>
                <a:gd name="connsiteX32" fmla="*/ 0 w 476250"/>
                <a:gd name="connsiteY32" fmla="*/ 191559 h 450850"/>
                <a:gd name="connsiteX33" fmla="*/ 51859 w 476250"/>
                <a:gd name="connsiteY33" fmla="*/ 139700 h 450850"/>
                <a:gd name="connsiteX34" fmla="*/ 63616 w 476250"/>
                <a:gd name="connsiteY34" fmla="*/ 139700 h 450850"/>
                <a:gd name="connsiteX35" fmla="*/ 63935 w 476250"/>
                <a:gd name="connsiteY35" fmla="*/ 137348 h 450850"/>
                <a:gd name="connsiteX36" fmla="*/ 154695 w 476250"/>
                <a:gd name="connsiteY36" fmla="*/ 22917 h 450850"/>
                <a:gd name="connsiteX37" fmla="*/ 251153 w 476250"/>
                <a:gd name="connsiteY37" fmla="*/ 119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50" h="450850">
                  <a:moveTo>
                    <a:pt x="238124" y="225425"/>
                  </a:moveTo>
                  <a:cubicBezTo>
                    <a:pt x="206561" y="225425"/>
                    <a:pt x="180974" y="251012"/>
                    <a:pt x="180974" y="282575"/>
                  </a:cubicBezTo>
                  <a:cubicBezTo>
                    <a:pt x="180974" y="298356"/>
                    <a:pt x="187371" y="312644"/>
                    <a:pt x="197713" y="322986"/>
                  </a:cubicBezTo>
                  <a:lnTo>
                    <a:pt x="220005" y="332220"/>
                  </a:lnTo>
                  <a:lnTo>
                    <a:pt x="215264" y="343666"/>
                  </a:lnTo>
                  <a:lnTo>
                    <a:pt x="215264" y="370708"/>
                  </a:lnTo>
                  <a:cubicBezTo>
                    <a:pt x="215264" y="383123"/>
                    <a:pt x="225328" y="393187"/>
                    <a:pt x="237743" y="393187"/>
                  </a:cubicBezTo>
                  <a:lnTo>
                    <a:pt x="238504" y="393187"/>
                  </a:lnTo>
                  <a:cubicBezTo>
                    <a:pt x="250919" y="393187"/>
                    <a:pt x="260983" y="383123"/>
                    <a:pt x="260983" y="370708"/>
                  </a:cubicBezTo>
                  <a:lnTo>
                    <a:pt x="260983" y="343666"/>
                  </a:lnTo>
                  <a:lnTo>
                    <a:pt x="256242" y="332220"/>
                  </a:lnTo>
                  <a:lnTo>
                    <a:pt x="278535" y="322986"/>
                  </a:lnTo>
                  <a:cubicBezTo>
                    <a:pt x="288877" y="312644"/>
                    <a:pt x="295274" y="298356"/>
                    <a:pt x="295274" y="282575"/>
                  </a:cubicBezTo>
                  <a:cubicBezTo>
                    <a:pt x="295274" y="251012"/>
                    <a:pt x="269687" y="225425"/>
                    <a:pt x="238124" y="225425"/>
                  </a:cubicBezTo>
                  <a:close/>
                  <a:moveTo>
                    <a:pt x="249408" y="49032"/>
                  </a:moveTo>
                  <a:cubicBezTo>
                    <a:pt x="225001" y="48161"/>
                    <a:pt x="200364" y="53743"/>
                    <a:pt x="178152" y="65873"/>
                  </a:cubicBezTo>
                  <a:cubicBezTo>
                    <a:pt x="155940" y="78002"/>
                    <a:pt x="137926" y="95711"/>
                    <a:pt x="125464" y="116715"/>
                  </a:cubicBezTo>
                  <a:lnTo>
                    <a:pt x="115669" y="139700"/>
                  </a:lnTo>
                  <a:lnTo>
                    <a:pt x="373146" y="139700"/>
                  </a:lnTo>
                  <a:lnTo>
                    <a:pt x="368214" y="125374"/>
                  </a:lnTo>
                  <a:cubicBezTo>
                    <a:pt x="357280" y="103535"/>
                    <a:pt x="340573" y="84588"/>
                    <a:pt x="319282" y="70907"/>
                  </a:cubicBezTo>
                  <a:cubicBezTo>
                    <a:pt x="297991" y="57226"/>
                    <a:pt x="273815" y="49903"/>
                    <a:pt x="249408" y="49032"/>
                  </a:cubicBezTo>
                  <a:close/>
                  <a:moveTo>
                    <a:pt x="251153" y="119"/>
                  </a:moveTo>
                  <a:cubicBezTo>
                    <a:pt x="284192" y="1298"/>
                    <a:pt x="316920" y="11211"/>
                    <a:pt x="345741" y="29731"/>
                  </a:cubicBezTo>
                  <a:cubicBezTo>
                    <a:pt x="374563" y="48251"/>
                    <a:pt x="397179" y="73900"/>
                    <a:pt x="411980" y="103462"/>
                  </a:cubicBezTo>
                  <a:lnTo>
                    <a:pt x="424460" y="139714"/>
                  </a:lnTo>
                  <a:lnTo>
                    <a:pt x="444577" y="143775"/>
                  </a:lnTo>
                  <a:cubicBezTo>
                    <a:pt x="463190" y="151648"/>
                    <a:pt x="476250" y="170078"/>
                    <a:pt x="476250" y="191559"/>
                  </a:cubicBezTo>
                  <a:lnTo>
                    <a:pt x="476250" y="398991"/>
                  </a:lnTo>
                  <a:cubicBezTo>
                    <a:pt x="476250" y="427632"/>
                    <a:pt x="453032" y="450850"/>
                    <a:pt x="424391" y="450850"/>
                  </a:cubicBezTo>
                  <a:lnTo>
                    <a:pt x="51859" y="450850"/>
                  </a:lnTo>
                  <a:cubicBezTo>
                    <a:pt x="23218" y="450850"/>
                    <a:pt x="0" y="427632"/>
                    <a:pt x="0" y="398991"/>
                  </a:cubicBezTo>
                  <a:lnTo>
                    <a:pt x="0" y="191559"/>
                  </a:lnTo>
                  <a:cubicBezTo>
                    <a:pt x="0" y="162918"/>
                    <a:pt x="23218" y="139700"/>
                    <a:pt x="51859" y="139700"/>
                  </a:cubicBezTo>
                  <a:lnTo>
                    <a:pt x="63616" y="139700"/>
                  </a:lnTo>
                  <a:lnTo>
                    <a:pt x="63935" y="137348"/>
                  </a:lnTo>
                  <a:cubicBezTo>
                    <a:pt x="77275" y="89170"/>
                    <a:pt x="109593" y="47546"/>
                    <a:pt x="154695" y="22917"/>
                  </a:cubicBezTo>
                  <a:cubicBezTo>
                    <a:pt x="184763" y="6497"/>
                    <a:pt x="218114" y="-1059"/>
                    <a:pt x="251153" y="119"/>
                  </a:cubicBezTo>
                  <a:close/>
                </a:path>
              </a:pathLst>
            </a:custGeom>
            <a:solidFill>
              <a:srgbClr val="0087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9164845" y="2327836"/>
            <a:ext cx="995317" cy="1031318"/>
            <a:chOff x="7749435" y="2273857"/>
            <a:chExt cx="995317" cy="1031318"/>
          </a:xfrm>
        </p:grpSpPr>
        <p:sp>
          <p:nvSpPr>
            <p:cNvPr id="33" name="椭圆 32"/>
            <p:cNvSpPr/>
            <p:nvPr/>
          </p:nvSpPr>
          <p:spPr>
            <a:xfrm>
              <a:off x="7749435" y="2273857"/>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grpSp>
          <p:nvGrpSpPr>
            <p:cNvPr id="34" name="组合 33"/>
            <p:cNvGrpSpPr/>
            <p:nvPr/>
          </p:nvGrpSpPr>
          <p:grpSpPr>
            <a:xfrm>
              <a:off x="8019649" y="2485951"/>
              <a:ext cx="476250" cy="484285"/>
              <a:chOff x="5695950" y="1302727"/>
              <a:chExt cx="476250" cy="484285"/>
            </a:xfrm>
            <a:effectLst>
              <a:outerShdw blurRad="50800" dist="38100" dir="2700000" algn="tl" rotWithShape="0">
                <a:prstClr val="black">
                  <a:alpha val="40000"/>
                </a:prstClr>
              </a:outerShdw>
            </a:effectLst>
          </p:grpSpPr>
          <p:sp>
            <p:nvSpPr>
              <p:cNvPr id="35" name="空心弧 34"/>
              <p:cNvSpPr/>
              <p:nvPr/>
            </p:nvSpPr>
            <p:spPr>
              <a:xfrm rot="1346882">
                <a:off x="5749338" y="1302727"/>
                <a:ext cx="348860" cy="348860"/>
              </a:xfrm>
              <a:prstGeom prst="blockArc">
                <a:avLst>
                  <a:gd name="adj1" fmla="val 10800000"/>
                  <a:gd name="adj2" fmla="val 0"/>
                  <a:gd name="adj3" fmla="val 14333"/>
                </a:avLst>
              </a:prstGeom>
              <a:solidFill>
                <a:srgbClr val="FF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任意多边形 35"/>
              <p:cNvSpPr/>
              <p:nvPr/>
            </p:nvSpPr>
            <p:spPr>
              <a:xfrm>
                <a:off x="5695950" y="1473200"/>
                <a:ext cx="476250" cy="313812"/>
              </a:xfrm>
              <a:custGeom>
                <a:avLst/>
                <a:gdLst>
                  <a:gd name="connsiteX0" fmla="*/ 231775 w 476250"/>
                  <a:gd name="connsiteY0" fmla="*/ 98937 h 313812"/>
                  <a:gd name="connsiteX1" fmla="*/ 174625 w 476250"/>
                  <a:gd name="connsiteY1" fmla="*/ 156087 h 313812"/>
                  <a:gd name="connsiteX2" fmla="*/ 191364 w 476250"/>
                  <a:gd name="connsiteY2" fmla="*/ 196498 h 313812"/>
                  <a:gd name="connsiteX3" fmla="*/ 213656 w 476250"/>
                  <a:gd name="connsiteY3" fmla="*/ 205732 h 313812"/>
                  <a:gd name="connsiteX4" fmla="*/ 208915 w 476250"/>
                  <a:gd name="connsiteY4" fmla="*/ 217178 h 313812"/>
                  <a:gd name="connsiteX5" fmla="*/ 208915 w 476250"/>
                  <a:gd name="connsiteY5" fmla="*/ 244220 h 313812"/>
                  <a:gd name="connsiteX6" fmla="*/ 231394 w 476250"/>
                  <a:gd name="connsiteY6" fmla="*/ 266699 h 313812"/>
                  <a:gd name="connsiteX7" fmla="*/ 232155 w 476250"/>
                  <a:gd name="connsiteY7" fmla="*/ 266699 h 313812"/>
                  <a:gd name="connsiteX8" fmla="*/ 254634 w 476250"/>
                  <a:gd name="connsiteY8" fmla="*/ 244220 h 313812"/>
                  <a:gd name="connsiteX9" fmla="*/ 254634 w 476250"/>
                  <a:gd name="connsiteY9" fmla="*/ 217178 h 313812"/>
                  <a:gd name="connsiteX10" fmla="*/ 249893 w 476250"/>
                  <a:gd name="connsiteY10" fmla="*/ 205732 h 313812"/>
                  <a:gd name="connsiteX11" fmla="*/ 272186 w 476250"/>
                  <a:gd name="connsiteY11" fmla="*/ 196498 h 313812"/>
                  <a:gd name="connsiteX12" fmla="*/ 288925 w 476250"/>
                  <a:gd name="connsiteY12" fmla="*/ 156087 h 313812"/>
                  <a:gd name="connsiteX13" fmla="*/ 231775 w 476250"/>
                  <a:gd name="connsiteY13" fmla="*/ 98937 h 313812"/>
                  <a:gd name="connsiteX14" fmla="*/ 64092 w 476250"/>
                  <a:gd name="connsiteY14" fmla="*/ 0 h 313812"/>
                  <a:gd name="connsiteX15" fmla="*/ 116804 w 476250"/>
                  <a:gd name="connsiteY15" fmla="*/ 0 h 313812"/>
                  <a:gd name="connsiteX16" fmla="*/ 115669 w 476250"/>
                  <a:gd name="connsiteY16" fmla="*/ 2662 h 313812"/>
                  <a:gd name="connsiteX17" fmla="*/ 373146 w 476250"/>
                  <a:gd name="connsiteY17" fmla="*/ 2662 h 313812"/>
                  <a:gd name="connsiteX18" fmla="*/ 372230 w 476250"/>
                  <a:gd name="connsiteY18" fmla="*/ 0 h 313812"/>
                  <a:gd name="connsiteX19" fmla="*/ 423539 w 476250"/>
                  <a:gd name="connsiteY19" fmla="*/ 0 h 313812"/>
                  <a:gd name="connsiteX20" fmla="*/ 424460 w 476250"/>
                  <a:gd name="connsiteY20" fmla="*/ 2676 h 313812"/>
                  <a:gd name="connsiteX21" fmla="*/ 444577 w 476250"/>
                  <a:gd name="connsiteY21" fmla="*/ 6737 h 313812"/>
                  <a:gd name="connsiteX22" fmla="*/ 476250 w 476250"/>
                  <a:gd name="connsiteY22" fmla="*/ 54521 h 313812"/>
                  <a:gd name="connsiteX23" fmla="*/ 476250 w 476250"/>
                  <a:gd name="connsiteY23" fmla="*/ 261953 h 313812"/>
                  <a:gd name="connsiteX24" fmla="*/ 424391 w 476250"/>
                  <a:gd name="connsiteY24" fmla="*/ 313812 h 313812"/>
                  <a:gd name="connsiteX25" fmla="*/ 51859 w 476250"/>
                  <a:gd name="connsiteY25" fmla="*/ 313812 h 313812"/>
                  <a:gd name="connsiteX26" fmla="*/ 0 w 476250"/>
                  <a:gd name="connsiteY26" fmla="*/ 261953 h 313812"/>
                  <a:gd name="connsiteX27" fmla="*/ 0 w 476250"/>
                  <a:gd name="connsiteY27" fmla="*/ 54521 h 313812"/>
                  <a:gd name="connsiteX28" fmla="*/ 51859 w 476250"/>
                  <a:gd name="connsiteY28" fmla="*/ 2662 h 313812"/>
                  <a:gd name="connsiteX29" fmla="*/ 63616 w 476250"/>
                  <a:gd name="connsiteY29" fmla="*/ 2662 h 313812"/>
                  <a:gd name="connsiteX30" fmla="*/ 63935 w 476250"/>
                  <a:gd name="connsiteY30" fmla="*/ 310 h 31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6250" h="313812">
                    <a:moveTo>
                      <a:pt x="231775" y="98937"/>
                    </a:moveTo>
                    <a:cubicBezTo>
                      <a:pt x="200212" y="98937"/>
                      <a:pt x="174625" y="124524"/>
                      <a:pt x="174625" y="156087"/>
                    </a:cubicBezTo>
                    <a:cubicBezTo>
                      <a:pt x="174625" y="171869"/>
                      <a:pt x="181022" y="186156"/>
                      <a:pt x="191364" y="196498"/>
                    </a:cubicBezTo>
                    <a:lnTo>
                      <a:pt x="213656" y="205732"/>
                    </a:lnTo>
                    <a:lnTo>
                      <a:pt x="208915" y="217178"/>
                    </a:lnTo>
                    <a:lnTo>
                      <a:pt x="208915" y="244220"/>
                    </a:lnTo>
                    <a:cubicBezTo>
                      <a:pt x="208915" y="256635"/>
                      <a:pt x="218979" y="266699"/>
                      <a:pt x="231394" y="266699"/>
                    </a:cubicBezTo>
                    <a:lnTo>
                      <a:pt x="232155" y="266699"/>
                    </a:lnTo>
                    <a:cubicBezTo>
                      <a:pt x="244570" y="266699"/>
                      <a:pt x="254634" y="256635"/>
                      <a:pt x="254634" y="244220"/>
                    </a:cubicBezTo>
                    <a:lnTo>
                      <a:pt x="254634" y="217178"/>
                    </a:lnTo>
                    <a:lnTo>
                      <a:pt x="249893" y="205732"/>
                    </a:lnTo>
                    <a:lnTo>
                      <a:pt x="272186" y="196498"/>
                    </a:lnTo>
                    <a:cubicBezTo>
                      <a:pt x="282528" y="186156"/>
                      <a:pt x="288925" y="171869"/>
                      <a:pt x="288925" y="156087"/>
                    </a:cubicBezTo>
                    <a:cubicBezTo>
                      <a:pt x="288925" y="124524"/>
                      <a:pt x="263338" y="98937"/>
                      <a:pt x="231775" y="98937"/>
                    </a:cubicBezTo>
                    <a:close/>
                    <a:moveTo>
                      <a:pt x="64092" y="0"/>
                    </a:moveTo>
                    <a:lnTo>
                      <a:pt x="116804" y="0"/>
                    </a:lnTo>
                    <a:lnTo>
                      <a:pt x="115669" y="2662"/>
                    </a:lnTo>
                    <a:lnTo>
                      <a:pt x="373146" y="2662"/>
                    </a:lnTo>
                    <a:lnTo>
                      <a:pt x="372230" y="0"/>
                    </a:lnTo>
                    <a:lnTo>
                      <a:pt x="423539" y="0"/>
                    </a:lnTo>
                    <a:lnTo>
                      <a:pt x="424460" y="2676"/>
                    </a:lnTo>
                    <a:lnTo>
                      <a:pt x="444577" y="6737"/>
                    </a:lnTo>
                    <a:cubicBezTo>
                      <a:pt x="463190" y="14610"/>
                      <a:pt x="476250" y="33040"/>
                      <a:pt x="476250" y="54521"/>
                    </a:cubicBezTo>
                    <a:lnTo>
                      <a:pt x="476250" y="261953"/>
                    </a:lnTo>
                    <a:cubicBezTo>
                      <a:pt x="476250" y="290594"/>
                      <a:pt x="453032" y="313812"/>
                      <a:pt x="424391" y="313812"/>
                    </a:cubicBezTo>
                    <a:lnTo>
                      <a:pt x="51859" y="313812"/>
                    </a:lnTo>
                    <a:cubicBezTo>
                      <a:pt x="23218" y="313812"/>
                      <a:pt x="0" y="290594"/>
                      <a:pt x="0" y="261953"/>
                    </a:cubicBezTo>
                    <a:lnTo>
                      <a:pt x="0" y="54521"/>
                    </a:lnTo>
                    <a:cubicBezTo>
                      <a:pt x="0" y="25880"/>
                      <a:pt x="23218" y="2662"/>
                      <a:pt x="51859" y="2662"/>
                    </a:cubicBezTo>
                    <a:lnTo>
                      <a:pt x="63616" y="2662"/>
                    </a:lnTo>
                    <a:lnTo>
                      <a:pt x="63935" y="310"/>
                    </a:lnTo>
                    <a:close/>
                  </a:path>
                </a:pathLst>
              </a:custGeom>
              <a:solidFill>
                <a:srgbClr val="008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 name="组合 46"/>
          <p:cNvGrpSpPr/>
          <p:nvPr/>
        </p:nvGrpSpPr>
        <p:grpSpPr>
          <a:xfrm>
            <a:off x="5163064" y="2351650"/>
            <a:ext cx="995317" cy="1031318"/>
            <a:chOff x="5974223" y="2273857"/>
            <a:chExt cx="995317" cy="1031318"/>
          </a:xfrm>
        </p:grpSpPr>
        <p:sp>
          <p:nvSpPr>
            <p:cNvPr id="38" name="椭圆 37"/>
            <p:cNvSpPr/>
            <p:nvPr/>
          </p:nvSpPr>
          <p:spPr>
            <a:xfrm>
              <a:off x="5974223" y="2273857"/>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39" name="任意多边形 38"/>
            <p:cNvSpPr/>
            <p:nvPr/>
          </p:nvSpPr>
          <p:spPr>
            <a:xfrm>
              <a:off x="6299100" y="2533544"/>
              <a:ext cx="439750" cy="422534"/>
            </a:xfrm>
            <a:custGeom>
              <a:avLst/>
              <a:gdLst>
                <a:gd name="connsiteX0" fmla="*/ 87313 w 439750"/>
                <a:gd name="connsiteY0" fmla="*/ 311128 h 422534"/>
                <a:gd name="connsiteX1" fmla="*/ 59531 w 439750"/>
                <a:gd name="connsiteY1" fmla="*/ 338910 h 422534"/>
                <a:gd name="connsiteX2" fmla="*/ 87313 w 439750"/>
                <a:gd name="connsiteY2" fmla="*/ 366692 h 422534"/>
                <a:gd name="connsiteX3" fmla="*/ 115095 w 439750"/>
                <a:gd name="connsiteY3" fmla="*/ 338910 h 422534"/>
                <a:gd name="connsiteX4" fmla="*/ 87313 w 439750"/>
                <a:gd name="connsiteY4" fmla="*/ 311128 h 422534"/>
                <a:gd name="connsiteX5" fmla="*/ 439750 w 439750"/>
                <a:gd name="connsiteY5" fmla="*/ 0 h 422534"/>
                <a:gd name="connsiteX6" fmla="*/ 428272 w 439750"/>
                <a:gd name="connsiteY6" fmla="*/ 58644 h 422534"/>
                <a:gd name="connsiteX7" fmla="*/ 429804 w 439750"/>
                <a:gd name="connsiteY7" fmla="*/ 60412 h 422534"/>
                <a:gd name="connsiteX8" fmla="*/ 382753 w 439750"/>
                <a:gd name="connsiteY8" fmla="*/ 101184 h 422534"/>
                <a:gd name="connsiteX9" fmla="*/ 386793 w 439750"/>
                <a:gd name="connsiteY9" fmla="*/ 153203 h 422534"/>
                <a:gd name="connsiteX10" fmla="*/ 333116 w 439750"/>
                <a:gd name="connsiteY10" fmla="*/ 144196 h 422534"/>
                <a:gd name="connsiteX11" fmla="*/ 316646 w 439750"/>
                <a:gd name="connsiteY11" fmla="*/ 158467 h 422534"/>
                <a:gd name="connsiteX12" fmla="*/ 320335 w 439750"/>
                <a:gd name="connsiteY12" fmla="*/ 205956 h 422534"/>
                <a:gd name="connsiteX13" fmla="*/ 271331 w 439750"/>
                <a:gd name="connsiteY13" fmla="*/ 197734 h 422534"/>
                <a:gd name="connsiteX14" fmla="*/ 257852 w 439750"/>
                <a:gd name="connsiteY14" fmla="*/ 209413 h 422534"/>
                <a:gd name="connsiteX15" fmla="*/ 269948 w 439750"/>
                <a:gd name="connsiteY15" fmla="*/ 227353 h 422534"/>
                <a:gd name="connsiteX16" fmla="*/ 280988 w 439750"/>
                <a:gd name="connsiteY16" fmla="*/ 282040 h 422534"/>
                <a:gd name="connsiteX17" fmla="*/ 140494 w 439750"/>
                <a:gd name="connsiteY17" fmla="*/ 422534 h 422534"/>
                <a:gd name="connsiteX18" fmla="*/ 0 w 439750"/>
                <a:gd name="connsiteY18" fmla="*/ 282040 h 422534"/>
                <a:gd name="connsiteX19" fmla="*/ 140494 w 439750"/>
                <a:gd name="connsiteY19" fmla="*/ 141546 h 422534"/>
                <a:gd name="connsiteX20" fmla="*/ 195181 w 439750"/>
                <a:gd name="connsiteY20" fmla="*/ 152587 h 422534"/>
                <a:gd name="connsiteX21" fmla="*/ 200942 w 439750"/>
                <a:gd name="connsiteY21" fmla="*/ 156471 h 422534"/>
                <a:gd name="connsiteX22" fmla="*/ 379196 w 439750"/>
                <a:gd name="connsiteY22" fmla="*/ 2009 h 422534"/>
                <a:gd name="connsiteX23" fmla="*/ 380069 w 439750"/>
                <a:gd name="connsiteY23" fmla="*/ 3016 h 4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750" h="422534">
                  <a:moveTo>
                    <a:pt x="87313" y="311128"/>
                  </a:moveTo>
                  <a:cubicBezTo>
                    <a:pt x="71969" y="311128"/>
                    <a:pt x="59531" y="323566"/>
                    <a:pt x="59531" y="338910"/>
                  </a:cubicBezTo>
                  <a:cubicBezTo>
                    <a:pt x="59531" y="354254"/>
                    <a:pt x="71969" y="366692"/>
                    <a:pt x="87313" y="366692"/>
                  </a:cubicBezTo>
                  <a:cubicBezTo>
                    <a:pt x="102657" y="366692"/>
                    <a:pt x="115095" y="354254"/>
                    <a:pt x="115095" y="338910"/>
                  </a:cubicBezTo>
                  <a:cubicBezTo>
                    <a:pt x="115095" y="323566"/>
                    <a:pt x="102657" y="311128"/>
                    <a:pt x="87313" y="311128"/>
                  </a:cubicBezTo>
                  <a:close/>
                  <a:moveTo>
                    <a:pt x="439750" y="0"/>
                  </a:moveTo>
                  <a:lnTo>
                    <a:pt x="428272" y="58644"/>
                  </a:lnTo>
                  <a:lnTo>
                    <a:pt x="429804" y="60412"/>
                  </a:lnTo>
                  <a:lnTo>
                    <a:pt x="382753" y="101184"/>
                  </a:lnTo>
                  <a:lnTo>
                    <a:pt x="386793" y="153203"/>
                  </a:lnTo>
                  <a:lnTo>
                    <a:pt x="333116" y="144196"/>
                  </a:lnTo>
                  <a:lnTo>
                    <a:pt x="316646" y="158467"/>
                  </a:lnTo>
                  <a:lnTo>
                    <a:pt x="320335" y="205956"/>
                  </a:lnTo>
                  <a:lnTo>
                    <a:pt x="271331" y="197734"/>
                  </a:lnTo>
                  <a:lnTo>
                    <a:pt x="257852" y="209413"/>
                  </a:lnTo>
                  <a:lnTo>
                    <a:pt x="269948" y="227353"/>
                  </a:lnTo>
                  <a:cubicBezTo>
                    <a:pt x="277057" y="244162"/>
                    <a:pt x="280988" y="262642"/>
                    <a:pt x="280988" y="282040"/>
                  </a:cubicBezTo>
                  <a:cubicBezTo>
                    <a:pt x="280988" y="359633"/>
                    <a:pt x="218087" y="422534"/>
                    <a:pt x="140494" y="422534"/>
                  </a:cubicBezTo>
                  <a:cubicBezTo>
                    <a:pt x="62901" y="422534"/>
                    <a:pt x="0" y="359633"/>
                    <a:pt x="0" y="282040"/>
                  </a:cubicBezTo>
                  <a:cubicBezTo>
                    <a:pt x="0" y="204447"/>
                    <a:pt x="62901" y="141546"/>
                    <a:pt x="140494" y="141546"/>
                  </a:cubicBezTo>
                  <a:cubicBezTo>
                    <a:pt x="159893" y="141546"/>
                    <a:pt x="178373" y="145477"/>
                    <a:pt x="195181" y="152587"/>
                  </a:cubicBezTo>
                  <a:lnTo>
                    <a:pt x="200942" y="156471"/>
                  </a:lnTo>
                  <a:lnTo>
                    <a:pt x="379196" y="2009"/>
                  </a:lnTo>
                  <a:lnTo>
                    <a:pt x="380069" y="3016"/>
                  </a:lnTo>
                  <a:close/>
                </a:path>
              </a:pathLst>
            </a:custGeom>
            <a:solidFill>
              <a:srgbClr val="FF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加号 39"/>
          <p:cNvSpPr/>
          <p:nvPr/>
        </p:nvSpPr>
        <p:spPr>
          <a:xfrm>
            <a:off x="3476641" y="2508639"/>
            <a:ext cx="759121" cy="759121"/>
          </a:xfrm>
          <a:prstGeom prst="mathPlus">
            <a:avLst>
              <a:gd name="adj1" fmla="val 15828"/>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等于号 40"/>
          <p:cNvSpPr/>
          <p:nvPr/>
        </p:nvSpPr>
        <p:spPr>
          <a:xfrm>
            <a:off x="7049639" y="2474134"/>
            <a:ext cx="1000524" cy="725275"/>
          </a:xfrm>
          <a:prstGeom prst="mathEqual">
            <a:avLst>
              <a:gd name="adj1" fmla="val 16847"/>
              <a:gd name="adj2" fmla="val 11760"/>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矩形 41"/>
          <p:cNvSpPr/>
          <p:nvPr/>
        </p:nvSpPr>
        <p:spPr>
          <a:xfrm>
            <a:off x="1736882" y="3692552"/>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现实</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43" name="矩形 42"/>
          <p:cNvSpPr/>
          <p:nvPr/>
        </p:nvSpPr>
        <p:spPr>
          <a:xfrm>
            <a:off x="615978" y="4352316"/>
            <a:ext cx="3725729" cy="695575"/>
          </a:xfrm>
          <a:prstGeom prst="rect">
            <a:avLst/>
          </a:prstGeom>
        </p:spPr>
        <p:txBody>
          <a:bodyPr wrap="square">
            <a:spAutoFit/>
          </a:bodyPr>
          <a:lstStyle/>
          <a:p>
            <a:pPr lvl="0" algn="just">
              <a:lnSpc>
                <a:spcPct val="140000"/>
              </a:lnSpc>
              <a:spcAft>
                <a:spcPts val="0"/>
              </a:spcAft>
            </a:pPr>
            <a:r>
              <a:rPr lang="zh-CN" altLang="en-US" sz="1400" kern="100" dirty="0">
                <a:solidFill>
                  <a:srgbClr val="404040"/>
                </a:solidFill>
                <a:latin typeface="+mn-ea"/>
                <a:cs typeface="Times New Roman" panose="02020603050405020304" pitchFamily="18" charset="0"/>
              </a:rPr>
              <a:t>沉迷在赌博之中，酗酒疯狂无度</a:t>
            </a:r>
            <a:r>
              <a:rPr lang="en-US" altLang="zh-CN" sz="1400" kern="100" dirty="0">
                <a:solidFill>
                  <a:srgbClr val="404040"/>
                </a:solidFill>
                <a:latin typeface="+mn-ea"/>
                <a:cs typeface="Times New Roman" panose="02020603050405020304" pitchFamily="18" charset="0"/>
              </a:rPr>
              <a:t>…</a:t>
            </a:r>
          </a:p>
          <a:p>
            <a:pPr lvl="0" algn="just">
              <a:lnSpc>
                <a:spcPct val="140000"/>
              </a:lnSpc>
              <a:spcAft>
                <a:spcPts val="0"/>
              </a:spcAft>
            </a:pPr>
            <a:r>
              <a:rPr lang="zh-CN" altLang="en-US" sz="1400" kern="100" dirty="0">
                <a:solidFill>
                  <a:srgbClr val="404040"/>
                </a:solidFill>
                <a:latin typeface="+mn-ea"/>
                <a:cs typeface="Times New Roman" panose="02020603050405020304" pitchFamily="18" charset="0"/>
              </a:rPr>
              <a:t>人人都想速成，包括上帝。</a:t>
            </a:r>
            <a:endParaRPr lang="zh-CN" altLang="zh-CN" sz="1400" kern="100" dirty="0">
              <a:solidFill>
                <a:srgbClr val="404040"/>
              </a:solidFill>
              <a:latin typeface="+mn-ea"/>
              <a:cs typeface="Times New Roman" panose="02020603050405020304" pitchFamily="18" charset="0"/>
            </a:endParaRPr>
          </a:p>
        </p:txBody>
      </p:sp>
      <p:sp>
        <p:nvSpPr>
          <p:cNvPr id="44" name="矩形 43"/>
          <p:cNvSpPr/>
          <p:nvPr/>
        </p:nvSpPr>
        <p:spPr>
          <a:xfrm>
            <a:off x="4043823" y="4352316"/>
            <a:ext cx="4318000" cy="695575"/>
          </a:xfrm>
          <a:prstGeom prst="rect">
            <a:avLst/>
          </a:prstGeom>
        </p:spPr>
        <p:txBody>
          <a:bodyPr wrap="square">
            <a:spAutoFit/>
          </a:bodyPr>
          <a:lstStyle/>
          <a:p>
            <a:pPr lvl="0">
              <a:lnSpc>
                <a:spcPct val="140000"/>
              </a:lnSpc>
              <a:spcAft>
                <a:spcPts val="0"/>
              </a:spcAft>
            </a:pPr>
            <a:r>
              <a:rPr lang="zh-CN" altLang="zh-CN" sz="1400" dirty="0">
                <a:solidFill>
                  <a:srgbClr val="404040"/>
                </a:solidFill>
                <a:latin typeface="+mn-ea"/>
              </a:rPr>
              <a:t>人希望自己的欲望马上得到满足的天性</a:t>
            </a:r>
            <a:r>
              <a:rPr lang="zh-CN" altLang="en-US" sz="1400" dirty="0">
                <a:solidFill>
                  <a:srgbClr val="404040"/>
                </a:solidFill>
                <a:latin typeface="+mn-ea"/>
              </a:rPr>
              <a:t>。</a:t>
            </a:r>
            <a:endParaRPr lang="en-US" altLang="zh-CN" sz="1400" dirty="0">
              <a:solidFill>
                <a:srgbClr val="404040"/>
              </a:solidFill>
              <a:latin typeface="+mn-ea"/>
            </a:endParaRPr>
          </a:p>
          <a:p>
            <a:pPr lvl="0">
              <a:lnSpc>
                <a:spcPct val="140000"/>
              </a:lnSpc>
              <a:spcAft>
                <a:spcPts val="0"/>
              </a:spcAft>
            </a:pPr>
            <a:r>
              <a:rPr lang="zh-CN" altLang="en-US" sz="1400" dirty="0">
                <a:solidFill>
                  <a:srgbClr val="404040"/>
                </a:solidFill>
                <a:latin typeface="+mn-ea"/>
              </a:rPr>
              <a:t>人一生中</a:t>
            </a:r>
            <a:r>
              <a:rPr lang="zh-CN" altLang="zh-CN" sz="1400" dirty="0">
                <a:solidFill>
                  <a:srgbClr val="404040"/>
                </a:solidFill>
                <a:latin typeface="+mn-ea"/>
              </a:rPr>
              <a:t>自我满意度的不断下降</a:t>
            </a:r>
            <a:r>
              <a:rPr lang="zh-CN" altLang="en-US" sz="1400" dirty="0">
                <a:solidFill>
                  <a:srgbClr val="404040"/>
                </a:solidFill>
                <a:latin typeface="+mn-ea"/>
              </a:rPr>
              <a:t>。</a:t>
            </a:r>
            <a:endParaRPr lang="zh-CN" altLang="zh-CN" sz="1400" dirty="0">
              <a:solidFill>
                <a:srgbClr val="404040"/>
              </a:solidFill>
              <a:latin typeface="+mn-ea"/>
            </a:endParaRPr>
          </a:p>
        </p:txBody>
      </p:sp>
      <p:sp>
        <p:nvSpPr>
          <p:cNvPr id="45" name="矩形 44"/>
          <p:cNvSpPr/>
          <p:nvPr/>
        </p:nvSpPr>
        <p:spPr>
          <a:xfrm>
            <a:off x="8111183" y="4352316"/>
            <a:ext cx="3181150" cy="662874"/>
          </a:xfrm>
          <a:prstGeom prst="rect">
            <a:avLst/>
          </a:prstGeom>
        </p:spPr>
        <p:txBody>
          <a:bodyPr wrap="square">
            <a:spAutoFit/>
          </a:bodyPr>
          <a:lstStyle/>
          <a:p>
            <a:pPr>
              <a:lnSpc>
                <a:spcPct val="140000"/>
              </a:lnSpc>
            </a:pPr>
            <a:r>
              <a:rPr lang="zh-CN" altLang="zh-CN" sz="1400" dirty="0">
                <a:solidFill>
                  <a:srgbClr val="404040"/>
                </a:solidFill>
                <a:latin typeface="+mn-ea"/>
              </a:rPr>
              <a:t>接受现实，告诉自己：我有不足，我需要时间，我没办法一蹴而就。</a:t>
            </a:r>
          </a:p>
        </p:txBody>
      </p:sp>
      <p:sp>
        <p:nvSpPr>
          <p:cNvPr id="49" name="矩形 48"/>
          <p:cNvSpPr/>
          <p:nvPr/>
        </p:nvSpPr>
        <p:spPr>
          <a:xfrm>
            <a:off x="5265798" y="3692552"/>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分析</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0" name="矩形 49"/>
          <p:cNvSpPr/>
          <p:nvPr/>
        </p:nvSpPr>
        <p:spPr>
          <a:xfrm>
            <a:off x="9268170" y="3692552"/>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出路</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grpSp>
        <p:nvGrpSpPr>
          <p:cNvPr id="22" name="组合 21"/>
          <p:cNvGrpSpPr/>
          <p:nvPr/>
        </p:nvGrpSpPr>
        <p:grpSpPr>
          <a:xfrm>
            <a:off x="-19064" y="253534"/>
            <a:ext cx="12211083" cy="6553690"/>
            <a:chOff x="-19064" y="253534"/>
            <a:chExt cx="12211083" cy="6553690"/>
          </a:xfrm>
        </p:grpSpPr>
        <p:grpSp>
          <p:nvGrpSpPr>
            <p:cNvPr id="23" name="组合 22"/>
            <p:cNvGrpSpPr/>
            <p:nvPr/>
          </p:nvGrpSpPr>
          <p:grpSpPr>
            <a:xfrm>
              <a:off x="-19064" y="253534"/>
              <a:ext cx="12211083" cy="6553690"/>
              <a:chOff x="-19064" y="253534"/>
              <a:chExt cx="12211083" cy="6553690"/>
            </a:xfrm>
          </p:grpSpPr>
          <p:sp>
            <p:nvSpPr>
              <p:cNvPr id="25"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26"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27"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8"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12</a:t>
                </a:fld>
                <a:endParaRPr lang="en-US" sz="1100" dirty="0">
                  <a:solidFill>
                    <a:schemeClr val="bg1"/>
                  </a:solidFill>
                  <a:latin typeface="Arial" panose="020B0604020202020204" pitchFamily="34" charset="0"/>
                  <a:cs typeface="Arial" panose="020B0604020202020204" pitchFamily="34" charset="0"/>
                </a:endParaRPr>
              </a:p>
            </p:txBody>
          </p:sp>
          <p:sp>
            <p:nvSpPr>
              <p:cNvPr id="29"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30"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24" name="文本框 23"/>
            <p:cNvSpPr txBox="1"/>
            <p:nvPr/>
          </p:nvSpPr>
          <p:spPr>
            <a:xfrm>
              <a:off x="296839" y="344379"/>
              <a:ext cx="2832827"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现实</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速成绝无可能</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3056643" y="1903328"/>
            <a:ext cx="3725729" cy="695575"/>
          </a:xfrm>
          <a:prstGeom prst="rect">
            <a:avLst/>
          </a:prstGeom>
        </p:spPr>
        <p:txBody>
          <a:bodyPr wrap="square">
            <a:spAutoFit/>
          </a:bodyPr>
          <a:lstStyle/>
          <a:p>
            <a:pPr algn="just">
              <a:lnSpc>
                <a:spcPct val="140000"/>
              </a:lnSpc>
            </a:pPr>
            <a:r>
              <a:rPr lang="zh-CN" altLang="en-US" sz="1400" kern="100" dirty="0">
                <a:solidFill>
                  <a:srgbClr val="404040"/>
                </a:solidFill>
                <a:latin typeface="微软雅黑" panose="020B0503020204020204" charset="-122"/>
                <a:cs typeface="Times New Roman" panose="02020603050405020304" pitchFamily="18" charset="0"/>
              </a:rPr>
              <a:t>不成熟的人整天都在</a:t>
            </a:r>
            <a:r>
              <a:rPr lang="en-US" altLang="zh-CN" sz="1400" kern="100" dirty="0">
                <a:solidFill>
                  <a:srgbClr val="404040"/>
                </a:solidFill>
                <a:latin typeface="微软雅黑" panose="020B0503020204020204" charset="-122"/>
                <a:cs typeface="Times New Roman" panose="02020603050405020304" pitchFamily="18" charset="0"/>
              </a:rPr>
              <a:t>:</a:t>
            </a:r>
            <a:r>
              <a:rPr lang="zh-CN" altLang="en-US" sz="1400" kern="100" dirty="0">
                <a:solidFill>
                  <a:srgbClr val="404040"/>
                </a:solidFill>
                <a:latin typeface="微软雅黑" panose="020B0503020204020204" charset="-122"/>
                <a:cs typeface="Times New Roman" panose="02020603050405020304" pitchFamily="18" charset="0"/>
              </a:rPr>
              <a:t>“我要</a:t>
            </a:r>
            <a:r>
              <a:rPr lang="en-US" altLang="zh-CN" sz="1400" kern="100" dirty="0">
                <a:solidFill>
                  <a:srgbClr val="404040"/>
                </a:solidFill>
                <a:latin typeface="微软雅黑" panose="020B0503020204020204" charset="-122"/>
                <a:cs typeface="Times New Roman" panose="02020603050405020304" pitchFamily="18" charset="0"/>
              </a:rPr>
              <a:t>……”</a:t>
            </a:r>
          </a:p>
          <a:p>
            <a:pPr algn="just">
              <a:lnSpc>
                <a:spcPct val="140000"/>
              </a:lnSpc>
            </a:pPr>
            <a:r>
              <a:rPr lang="zh-CN" altLang="en-US" sz="1400" kern="100" dirty="0">
                <a:solidFill>
                  <a:srgbClr val="404040"/>
                </a:solidFill>
                <a:latin typeface="微软雅黑" panose="020B0503020204020204" charset="-122"/>
                <a:cs typeface="Times New Roman" panose="02020603050405020304" pitchFamily="18" charset="0"/>
              </a:rPr>
              <a:t>全然不顾自己其实一无所有。</a:t>
            </a:r>
          </a:p>
        </p:txBody>
      </p:sp>
      <p:sp>
        <p:nvSpPr>
          <p:cNvPr id="44" name="矩形 43"/>
          <p:cNvSpPr/>
          <p:nvPr/>
        </p:nvSpPr>
        <p:spPr>
          <a:xfrm>
            <a:off x="3046344" y="5064419"/>
            <a:ext cx="4318000" cy="695575"/>
          </a:xfrm>
          <a:prstGeom prst="rect">
            <a:avLst/>
          </a:prstGeom>
        </p:spPr>
        <p:txBody>
          <a:bodyPr wrap="square">
            <a:spAutoFit/>
          </a:bodyPr>
          <a:lstStyle/>
          <a:p>
            <a:pPr>
              <a:lnSpc>
                <a:spcPct val="140000"/>
              </a:lnSpc>
            </a:pPr>
            <a:r>
              <a:rPr lang="zh-CN" altLang="en-US" sz="1400" dirty="0">
                <a:solidFill>
                  <a:srgbClr val="404040"/>
                </a:solidFill>
                <a:latin typeface="微软雅黑" panose="020B0503020204020204" charset="-122"/>
              </a:rPr>
              <a:t>生活的本质</a:t>
            </a:r>
            <a:r>
              <a:rPr lang="en-US" altLang="zh-CN" sz="1400" dirty="0">
                <a:solidFill>
                  <a:srgbClr val="404040"/>
                </a:solidFill>
                <a:latin typeface="微软雅黑" panose="020B0503020204020204" charset="-122"/>
              </a:rPr>
              <a:t>:</a:t>
            </a:r>
          </a:p>
          <a:p>
            <a:pPr>
              <a:lnSpc>
                <a:spcPct val="140000"/>
              </a:lnSpc>
            </a:pPr>
            <a:r>
              <a:rPr lang="zh-CN" altLang="en-US" sz="1400" dirty="0">
                <a:solidFill>
                  <a:srgbClr val="404040"/>
                </a:solidFill>
                <a:latin typeface="微软雅黑" panose="020B0503020204020204" charset="-122"/>
              </a:rPr>
              <a:t>往往是你想要什么，它偏不给你什么。</a:t>
            </a:r>
          </a:p>
        </p:txBody>
      </p:sp>
      <p:sp>
        <p:nvSpPr>
          <p:cNvPr id="45" name="矩形 44"/>
          <p:cNvSpPr/>
          <p:nvPr/>
        </p:nvSpPr>
        <p:spPr>
          <a:xfrm>
            <a:off x="6072353" y="3722955"/>
            <a:ext cx="3181150" cy="695575"/>
          </a:xfrm>
          <a:prstGeom prst="rect">
            <a:avLst/>
          </a:prstGeom>
        </p:spPr>
        <p:txBody>
          <a:bodyPr wrap="square">
            <a:spAutoFit/>
          </a:bodyPr>
          <a:lstStyle/>
          <a:p>
            <a:pPr algn="r">
              <a:lnSpc>
                <a:spcPct val="140000"/>
              </a:lnSpc>
            </a:pPr>
            <a:r>
              <a:rPr lang="zh-CN" altLang="en-US" sz="1400" dirty="0">
                <a:solidFill>
                  <a:srgbClr val="404040"/>
                </a:solidFill>
                <a:latin typeface="微软雅黑" panose="020B0503020204020204" charset="-122"/>
              </a:rPr>
              <a:t>善用现有的资源，积累到足够资本，去换取自己极其想要的东西。</a:t>
            </a:r>
          </a:p>
        </p:txBody>
      </p:sp>
      <p:sp>
        <p:nvSpPr>
          <p:cNvPr id="52" name="矩形 51"/>
          <p:cNvSpPr/>
          <p:nvPr/>
        </p:nvSpPr>
        <p:spPr>
          <a:xfrm>
            <a:off x="3046345" y="1547334"/>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现实</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3" name="矩形 52"/>
          <p:cNvSpPr/>
          <p:nvPr/>
        </p:nvSpPr>
        <p:spPr>
          <a:xfrm>
            <a:off x="3056642" y="4678101"/>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分析</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4" name="矩形 53"/>
          <p:cNvSpPr/>
          <p:nvPr/>
        </p:nvSpPr>
        <p:spPr>
          <a:xfrm>
            <a:off x="8386559" y="3338994"/>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出路</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grpSp>
        <p:nvGrpSpPr>
          <p:cNvPr id="55" name="组合 54"/>
          <p:cNvGrpSpPr/>
          <p:nvPr/>
        </p:nvGrpSpPr>
        <p:grpSpPr>
          <a:xfrm>
            <a:off x="-19064" y="253534"/>
            <a:ext cx="12211083" cy="6553690"/>
            <a:chOff x="-19064" y="253534"/>
            <a:chExt cx="12211083" cy="6553690"/>
          </a:xfrm>
        </p:grpSpPr>
        <p:grpSp>
          <p:nvGrpSpPr>
            <p:cNvPr id="56" name="组合 55"/>
            <p:cNvGrpSpPr/>
            <p:nvPr/>
          </p:nvGrpSpPr>
          <p:grpSpPr>
            <a:xfrm>
              <a:off x="-19064" y="253534"/>
              <a:ext cx="12211083" cy="6553690"/>
              <a:chOff x="-19064" y="253534"/>
              <a:chExt cx="12211083" cy="6553690"/>
            </a:xfrm>
          </p:grpSpPr>
          <p:sp>
            <p:nvSpPr>
              <p:cNvPr id="5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6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6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13</a:t>
                </a:fld>
                <a:endParaRPr lang="en-US" sz="1100" dirty="0">
                  <a:solidFill>
                    <a:schemeClr val="bg1"/>
                  </a:solidFill>
                  <a:latin typeface="Arial" panose="020B0604020202020204" pitchFamily="34" charset="0"/>
                  <a:cs typeface="Arial" panose="020B0604020202020204" pitchFamily="34" charset="0"/>
                </a:endParaRPr>
              </a:p>
            </p:txBody>
          </p:sp>
          <p:sp>
            <p:nvSpPr>
              <p:cNvPr id="6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6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7" name="文本框 56"/>
            <p:cNvSpPr txBox="1"/>
            <p:nvPr/>
          </p:nvSpPr>
          <p:spPr>
            <a:xfrm>
              <a:off x="296839" y="344379"/>
              <a:ext cx="3140603"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现实</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交换才是硬道理</a:t>
              </a:r>
            </a:p>
          </p:txBody>
        </p:sp>
      </p:grpSp>
      <p:grpSp>
        <p:nvGrpSpPr>
          <p:cNvPr id="3" name="组合 2"/>
          <p:cNvGrpSpPr/>
          <p:nvPr/>
        </p:nvGrpSpPr>
        <p:grpSpPr>
          <a:xfrm>
            <a:off x="1620904" y="1550509"/>
            <a:ext cx="1052209" cy="1052209"/>
            <a:chOff x="2991614" y="1154776"/>
            <a:chExt cx="1052209" cy="1052209"/>
          </a:xfrm>
        </p:grpSpPr>
        <p:sp>
          <p:nvSpPr>
            <p:cNvPr id="2" name="椭圆 1"/>
            <p:cNvSpPr/>
            <p:nvPr/>
          </p:nvSpPr>
          <p:spPr>
            <a:xfrm>
              <a:off x="2991614" y="1154776"/>
              <a:ext cx="1052209" cy="1052209"/>
            </a:xfrm>
            <a:prstGeom prst="ellipse">
              <a:avLst/>
            </a:prstGeom>
            <a:solidFill>
              <a:srgbClr val="FFAD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3279593" y="1455455"/>
              <a:ext cx="476250" cy="450850"/>
            </a:xfrm>
            <a:custGeom>
              <a:avLst/>
              <a:gdLst>
                <a:gd name="connsiteX0" fmla="*/ 238124 w 476250"/>
                <a:gd name="connsiteY0" fmla="*/ 225425 h 450850"/>
                <a:gd name="connsiteX1" fmla="*/ 180974 w 476250"/>
                <a:gd name="connsiteY1" fmla="*/ 282575 h 450850"/>
                <a:gd name="connsiteX2" fmla="*/ 197713 w 476250"/>
                <a:gd name="connsiteY2" fmla="*/ 322986 h 450850"/>
                <a:gd name="connsiteX3" fmla="*/ 220005 w 476250"/>
                <a:gd name="connsiteY3" fmla="*/ 332220 h 450850"/>
                <a:gd name="connsiteX4" fmla="*/ 215264 w 476250"/>
                <a:gd name="connsiteY4" fmla="*/ 343666 h 450850"/>
                <a:gd name="connsiteX5" fmla="*/ 215264 w 476250"/>
                <a:gd name="connsiteY5" fmla="*/ 370708 h 450850"/>
                <a:gd name="connsiteX6" fmla="*/ 237743 w 476250"/>
                <a:gd name="connsiteY6" fmla="*/ 393187 h 450850"/>
                <a:gd name="connsiteX7" fmla="*/ 238504 w 476250"/>
                <a:gd name="connsiteY7" fmla="*/ 393187 h 450850"/>
                <a:gd name="connsiteX8" fmla="*/ 260983 w 476250"/>
                <a:gd name="connsiteY8" fmla="*/ 370708 h 450850"/>
                <a:gd name="connsiteX9" fmla="*/ 260983 w 476250"/>
                <a:gd name="connsiteY9" fmla="*/ 343666 h 450850"/>
                <a:gd name="connsiteX10" fmla="*/ 256242 w 476250"/>
                <a:gd name="connsiteY10" fmla="*/ 332220 h 450850"/>
                <a:gd name="connsiteX11" fmla="*/ 278535 w 476250"/>
                <a:gd name="connsiteY11" fmla="*/ 322986 h 450850"/>
                <a:gd name="connsiteX12" fmla="*/ 295274 w 476250"/>
                <a:gd name="connsiteY12" fmla="*/ 282575 h 450850"/>
                <a:gd name="connsiteX13" fmla="*/ 238124 w 476250"/>
                <a:gd name="connsiteY13" fmla="*/ 225425 h 450850"/>
                <a:gd name="connsiteX14" fmla="*/ 249408 w 476250"/>
                <a:gd name="connsiteY14" fmla="*/ 49032 h 450850"/>
                <a:gd name="connsiteX15" fmla="*/ 178152 w 476250"/>
                <a:gd name="connsiteY15" fmla="*/ 65873 h 450850"/>
                <a:gd name="connsiteX16" fmla="*/ 125464 w 476250"/>
                <a:gd name="connsiteY16" fmla="*/ 116715 h 450850"/>
                <a:gd name="connsiteX17" fmla="*/ 115669 w 476250"/>
                <a:gd name="connsiteY17" fmla="*/ 139700 h 450850"/>
                <a:gd name="connsiteX18" fmla="*/ 373146 w 476250"/>
                <a:gd name="connsiteY18" fmla="*/ 139700 h 450850"/>
                <a:gd name="connsiteX19" fmla="*/ 368214 w 476250"/>
                <a:gd name="connsiteY19" fmla="*/ 125374 h 450850"/>
                <a:gd name="connsiteX20" fmla="*/ 319282 w 476250"/>
                <a:gd name="connsiteY20" fmla="*/ 70907 h 450850"/>
                <a:gd name="connsiteX21" fmla="*/ 249408 w 476250"/>
                <a:gd name="connsiteY21" fmla="*/ 49032 h 450850"/>
                <a:gd name="connsiteX22" fmla="*/ 251153 w 476250"/>
                <a:gd name="connsiteY22" fmla="*/ 119 h 450850"/>
                <a:gd name="connsiteX23" fmla="*/ 345741 w 476250"/>
                <a:gd name="connsiteY23" fmla="*/ 29731 h 450850"/>
                <a:gd name="connsiteX24" fmla="*/ 411980 w 476250"/>
                <a:gd name="connsiteY24" fmla="*/ 103462 h 450850"/>
                <a:gd name="connsiteX25" fmla="*/ 424460 w 476250"/>
                <a:gd name="connsiteY25" fmla="*/ 139714 h 450850"/>
                <a:gd name="connsiteX26" fmla="*/ 444577 w 476250"/>
                <a:gd name="connsiteY26" fmla="*/ 143775 h 450850"/>
                <a:gd name="connsiteX27" fmla="*/ 476250 w 476250"/>
                <a:gd name="connsiteY27" fmla="*/ 191559 h 450850"/>
                <a:gd name="connsiteX28" fmla="*/ 476250 w 476250"/>
                <a:gd name="connsiteY28" fmla="*/ 398991 h 450850"/>
                <a:gd name="connsiteX29" fmla="*/ 424391 w 476250"/>
                <a:gd name="connsiteY29" fmla="*/ 450850 h 450850"/>
                <a:gd name="connsiteX30" fmla="*/ 51859 w 476250"/>
                <a:gd name="connsiteY30" fmla="*/ 450850 h 450850"/>
                <a:gd name="connsiteX31" fmla="*/ 0 w 476250"/>
                <a:gd name="connsiteY31" fmla="*/ 398991 h 450850"/>
                <a:gd name="connsiteX32" fmla="*/ 0 w 476250"/>
                <a:gd name="connsiteY32" fmla="*/ 191559 h 450850"/>
                <a:gd name="connsiteX33" fmla="*/ 51859 w 476250"/>
                <a:gd name="connsiteY33" fmla="*/ 139700 h 450850"/>
                <a:gd name="connsiteX34" fmla="*/ 63616 w 476250"/>
                <a:gd name="connsiteY34" fmla="*/ 139700 h 450850"/>
                <a:gd name="connsiteX35" fmla="*/ 63935 w 476250"/>
                <a:gd name="connsiteY35" fmla="*/ 137348 h 450850"/>
                <a:gd name="connsiteX36" fmla="*/ 154695 w 476250"/>
                <a:gd name="connsiteY36" fmla="*/ 22917 h 450850"/>
                <a:gd name="connsiteX37" fmla="*/ 251153 w 476250"/>
                <a:gd name="connsiteY37" fmla="*/ 119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50" h="450850">
                  <a:moveTo>
                    <a:pt x="238124" y="225425"/>
                  </a:moveTo>
                  <a:cubicBezTo>
                    <a:pt x="206561" y="225425"/>
                    <a:pt x="180974" y="251012"/>
                    <a:pt x="180974" y="282575"/>
                  </a:cubicBezTo>
                  <a:cubicBezTo>
                    <a:pt x="180974" y="298356"/>
                    <a:pt x="187371" y="312644"/>
                    <a:pt x="197713" y="322986"/>
                  </a:cubicBezTo>
                  <a:lnTo>
                    <a:pt x="220005" y="332220"/>
                  </a:lnTo>
                  <a:lnTo>
                    <a:pt x="215264" y="343666"/>
                  </a:lnTo>
                  <a:lnTo>
                    <a:pt x="215264" y="370708"/>
                  </a:lnTo>
                  <a:cubicBezTo>
                    <a:pt x="215264" y="383123"/>
                    <a:pt x="225328" y="393187"/>
                    <a:pt x="237743" y="393187"/>
                  </a:cubicBezTo>
                  <a:lnTo>
                    <a:pt x="238504" y="393187"/>
                  </a:lnTo>
                  <a:cubicBezTo>
                    <a:pt x="250919" y="393187"/>
                    <a:pt x="260983" y="383123"/>
                    <a:pt x="260983" y="370708"/>
                  </a:cubicBezTo>
                  <a:lnTo>
                    <a:pt x="260983" y="343666"/>
                  </a:lnTo>
                  <a:lnTo>
                    <a:pt x="256242" y="332220"/>
                  </a:lnTo>
                  <a:lnTo>
                    <a:pt x="278535" y="322986"/>
                  </a:lnTo>
                  <a:cubicBezTo>
                    <a:pt x="288877" y="312644"/>
                    <a:pt x="295274" y="298356"/>
                    <a:pt x="295274" y="282575"/>
                  </a:cubicBezTo>
                  <a:cubicBezTo>
                    <a:pt x="295274" y="251012"/>
                    <a:pt x="269687" y="225425"/>
                    <a:pt x="238124" y="225425"/>
                  </a:cubicBezTo>
                  <a:close/>
                  <a:moveTo>
                    <a:pt x="249408" y="49032"/>
                  </a:moveTo>
                  <a:cubicBezTo>
                    <a:pt x="225001" y="48161"/>
                    <a:pt x="200364" y="53743"/>
                    <a:pt x="178152" y="65873"/>
                  </a:cubicBezTo>
                  <a:cubicBezTo>
                    <a:pt x="155940" y="78002"/>
                    <a:pt x="137926" y="95711"/>
                    <a:pt x="125464" y="116715"/>
                  </a:cubicBezTo>
                  <a:lnTo>
                    <a:pt x="115669" y="139700"/>
                  </a:lnTo>
                  <a:lnTo>
                    <a:pt x="373146" y="139700"/>
                  </a:lnTo>
                  <a:lnTo>
                    <a:pt x="368214" y="125374"/>
                  </a:lnTo>
                  <a:cubicBezTo>
                    <a:pt x="357280" y="103535"/>
                    <a:pt x="340573" y="84588"/>
                    <a:pt x="319282" y="70907"/>
                  </a:cubicBezTo>
                  <a:cubicBezTo>
                    <a:pt x="297991" y="57226"/>
                    <a:pt x="273815" y="49903"/>
                    <a:pt x="249408" y="49032"/>
                  </a:cubicBezTo>
                  <a:close/>
                  <a:moveTo>
                    <a:pt x="251153" y="119"/>
                  </a:moveTo>
                  <a:cubicBezTo>
                    <a:pt x="284192" y="1298"/>
                    <a:pt x="316920" y="11211"/>
                    <a:pt x="345741" y="29731"/>
                  </a:cubicBezTo>
                  <a:cubicBezTo>
                    <a:pt x="374563" y="48251"/>
                    <a:pt x="397179" y="73900"/>
                    <a:pt x="411980" y="103462"/>
                  </a:cubicBezTo>
                  <a:lnTo>
                    <a:pt x="424460" y="139714"/>
                  </a:lnTo>
                  <a:lnTo>
                    <a:pt x="444577" y="143775"/>
                  </a:lnTo>
                  <a:cubicBezTo>
                    <a:pt x="463190" y="151648"/>
                    <a:pt x="476250" y="170078"/>
                    <a:pt x="476250" y="191559"/>
                  </a:cubicBezTo>
                  <a:lnTo>
                    <a:pt x="476250" y="398991"/>
                  </a:lnTo>
                  <a:cubicBezTo>
                    <a:pt x="476250" y="427632"/>
                    <a:pt x="453032" y="450850"/>
                    <a:pt x="424391" y="450850"/>
                  </a:cubicBezTo>
                  <a:lnTo>
                    <a:pt x="51859" y="450850"/>
                  </a:lnTo>
                  <a:cubicBezTo>
                    <a:pt x="23218" y="450850"/>
                    <a:pt x="0" y="427632"/>
                    <a:pt x="0" y="398991"/>
                  </a:cubicBezTo>
                  <a:lnTo>
                    <a:pt x="0" y="191559"/>
                  </a:lnTo>
                  <a:cubicBezTo>
                    <a:pt x="0" y="162918"/>
                    <a:pt x="23218" y="139700"/>
                    <a:pt x="51859" y="139700"/>
                  </a:cubicBezTo>
                  <a:lnTo>
                    <a:pt x="63616" y="139700"/>
                  </a:lnTo>
                  <a:lnTo>
                    <a:pt x="63935" y="137348"/>
                  </a:lnTo>
                  <a:cubicBezTo>
                    <a:pt x="77275" y="89170"/>
                    <a:pt x="109593" y="47546"/>
                    <a:pt x="154695" y="22917"/>
                  </a:cubicBezTo>
                  <a:cubicBezTo>
                    <a:pt x="184763" y="6497"/>
                    <a:pt x="218114" y="-1059"/>
                    <a:pt x="251153" y="1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620903" y="4701258"/>
            <a:ext cx="1052209" cy="1052209"/>
            <a:chOff x="5539912" y="1112809"/>
            <a:chExt cx="1052209" cy="1052209"/>
          </a:xfrm>
        </p:grpSpPr>
        <p:sp>
          <p:nvSpPr>
            <p:cNvPr id="35" name="椭圆 34"/>
            <p:cNvSpPr/>
            <p:nvPr/>
          </p:nvSpPr>
          <p:spPr>
            <a:xfrm>
              <a:off x="5539912" y="1112809"/>
              <a:ext cx="1052209" cy="1052209"/>
            </a:xfrm>
            <a:prstGeom prst="ellipse">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846141" y="1427646"/>
              <a:ext cx="439750" cy="422534"/>
            </a:xfrm>
            <a:custGeom>
              <a:avLst/>
              <a:gdLst>
                <a:gd name="connsiteX0" fmla="*/ 87313 w 439750"/>
                <a:gd name="connsiteY0" fmla="*/ 311128 h 422534"/>
                <a:gd name="connsiteX1" fmla="*/ 59531 w 439750"/>
                <a:gd name="connsiteY1" fmla="*/ 338910 h 422534"/>
                <a:gd name="connsiteX2" fmla="*/ 87313 w 439750"/>
                <a:gd name="connsiteY2" fmla="*/ 366692 h 422534"/>
                <a:gd name="connsiteX3" fmla="*/ 115095 w 439750"/>
                <a:gd name="connsiteY3" fmla="*/ 338910 h 422534"/>
                <a:gd name="connsiteX4" fmla="*/ 87313 w 439750"/>
                <a:gd name="connsiteY4" fmla="*/ 311128 h 422534"/>
                <a:gd name="connsiteX5" fmla="*/ 439750 w 439750"/>
                <a:gd name="connsiteY5" fmla="*/ 0 h 422534"/>
                <a:gd name="connsiteX6" fmla="*/ 428272 w 439750"/>
                <a:gd name="connsiteY6" fmla="*/ 58644 h 422534"/>
                <a:gd name="connsiteX7" fmla="*/ 429804 w 439750"/>
                <a:gd name="connsiteY7" fmla="*/ 60412 h 422534"/>
                <a:gd name="connsiteX8" fmla="*/ 382753 w 439750"/>
                <a:gd name="connsiteY8" fmla="*/ 101184 h 422534"/>
                <a:gd name="connsiteX9" fmla="*/ 386793 w 439750"/>
                <a:gd name="connsiteY9" fmla="*/ 153203 h 422534"/>
                <a:gd name="connsiteX10" fmla="*/ 333116 w 439750"/>
                <a:gd name="connsiteY10" fmla="*/ 144196 h 422534"/>
                <a:gd name="connsiteX11" fmla="*/ 316646 w 439750"/>
                <a:gd name="connsiteY11" fmla="*/ 158467 h 422534"/>
                <a:gd name="connsiteX12" fmla="*/ 320335 w 439750"/>
                <a:gd name="connsiteY12" fmla="*/ 205956 h 422534"/>
                <a:gd name="connsiteX13" fmla="*/ 271331 w 439750"/>
                <a:gd name="connsiteY13" fmla="*/ 197734 h 422534"/>
                <a:gd name="connsiteX14" fmla="*/ 257852 w 439750"/>
                <a:gd name="connsiteY14" fmla="*/ 209413 h 422534"/>
                <a:gd name="connsiteX15" fmla="*/ 269948 w 439750"/>
                <a:gd name="connsiteY15" fmla="*/ 227353 h 422534"/>
                <a:gd name="connsiteX16" fmla="*/ 280988 w 439750"/>
                <a:gd name="connsiteY16" fmla="*/ 282040 h 422534"/>
                <a:gd name="connsiteX17" fmla="*/ 140494 w 439750"/>
                <a:gd name="connsiteY17" fmla="*/ 422534 h 422534"/>
                <a:gd name="connsiteX18" fmla="*/ 0 w 439750"/>
                <a:gd name="connsiteY18" fmla="*/ 282040 h 422534"/>
                <a:gd name="connsiteX19" fmla="*/ 140494 w 439750"/>
                <a:gd name="connsiteY19" fmla="*/ 141546 h 422534"/>
                <a:gd name="connsiteX20" fmla="*/ 195181 w 439750"/>
                <a:gd name="connsiteY20" fmla="*/ 152587 h 422534"/>
                <a:gd name="connsiteX21" fmla="*/ 200942 w 439750"/>
                <a:gd name="connsiteY21" fmla="*/ 156471 h 422534"/>
                <a:gd name="connsiteX22" fmla="*/ 379196 w 439750"/>
                <a:gd name="connsiteY22" fmla="*/ 2009 h 422534"/>
                <a:gd name="connsiteX23" fmla="*/ 380069 w 439750"/>
                <a:gd name="connsiteY23" fmla="*/ 3016 h 4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750" h="422534">
                  <a:moveTo>
                    <a:pt x="87313" y="311128"/>
                  </a:moveTo>
                  <a:cubicBezTo>
                    <a:pt x="71969" y="311128"/>
                    <a:pt x="59531" y="323566"/>
                    <a:pt x="59531" y="338910"/>
                  </a:cubicBezTo>
                  <a:cubicBezTo>
                    <a:pt x="59531" y="354254"/>
                    <a:pt x="71969" y="366692"/>
                    <a:pt x="87313" y="366692"/>
                  </a:cubicBezTo>
                  <a:cubicBezTo>
                    <a:pt x="102657" y="366692"/>
                    <a:pt x="115095" y="354254"/>
                    <a:pt x="115095" y="338910"/>
                  </a:cubicBezTo>
                  <a:cubicBezTo>
                    <a:pt x="115095" y="323566"/>
                    <a:pt x="102657" y="311128"/>
                    <a:pt x="87313" y="311128"/>
                  </a:cubicBezTo>
                  <a:close/>
                  <a:moveTo>
                    <a:pt x="439750" y="0"/>
                  </a:moveTo>
                  <a:lnTo>
                    <a:pt x="428272" y="58644"/>
                  </a:lnTo>
                  <a:lnTo>
                    <a:pt x="429804" y="60412"/>
                  </a:lnTo>
                  <a:lnTo>
                    <a:pt x="382753" y="101184"/>
                  </a:lnTo>
                  <a:lnTo>
                    <a:pt x="386793" y="153203"/>
                  </a:lnTo>
                  <a:lnTo>
                    <a:pt x="333116" y="144196"/>
                  </a:lnTo>
                  <a:lnTo>
                    <a:pt x="316646" y="158467"/>
                  </a:lnTo>
                  <a:lnTo>
                    <a:pt x="320335" y="205956"/>
                  </a:lnTo>
                  <a:lnTo>
                    <a:pt x="271331" y="197734"/>
                  </a:lnTo>
                  <a:lnTo>
                    <a:pt x="257852" y="209413"/>
                  </a:lnTo>
                  <a:lnTo>
                    <a:pt x="269948" y="227353"/>
                  </a:lnTo>
                  <a:cubicBezTo>
                    <a:pt x="277057" y="244162"/>
                    <a:pt x="280988" y="262642"/>
                    <a:pt x="280988" y="282040"/>
                  </a:cubicBezTo>
                  <a:cubicBezTo>
                    <a:pt x="280988" y="359633"/>
                    <a:pt x="218087" y="422534"/>
                    <a:pt x="140494" y="422534"/>
                  </a:cubicBezTo>
                  <a:cubicBezTo>
                    <a:pt x="62901" y="422534"/>
                    <a:pt x="0" y="359633"/>
                    <a:pt x="0" y="282040"/>
                  </a:cubicBezTo>
                  <a:cubicBezTo>
                    <a:pt x="0" y="204447"/>
                    <a:pt x="62901" y="141546"/>
                    <a:pt x="140494" y="141546"/>
                  </a:cubicBezTo>
                  <a:cubicBezTo>
                    <a:pt x="159893" y="141546"/>
                    <a:pt x="178373" y="145477"/>
                    <a:pt x="195181" y="152587"/>
                  </a:cubicBezTo>
                  <a:lnTo>
                    <a:pt x="200942" y="156471"/>
                  </a:lnTo>
                  <a:lnTo>
                    <a:pt x="379196" y="2009"/>
                  </a:lnTo>
                  <a:lnTo>
                    <a:pt x="380069" y="301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9562096" y="3418276"/>
            <a:ext cx="1052209" cy="1052209"/>
            <a:chOff x="8908953" y="1037663"/>
            <a:chExt cx="1052209" cy="1052209"/>
          </a:xfrm>
        </p:grpSpPr>
        <p:sp>
          <p:nvSpPr>
            <p:cNvPr id="34" name="椭圆 33"/>
            <p:cNvSpPr/>
            <p:nvPr/>
          </p:nvSpPr>
          <p:spPr>
            <a:xfrm>
              <a:off x="8908953" y="1037663"/>
              <a:ext cx="1052209" cy="1052209"/>
            </a:xfrm>
            <a:prstGeom prst="ellipse">
              <a:avLst/>
            </a:prstGeom>
            <a:solidFill>
              <a:srgbClr val="FF888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196932" y="1321625"/>
              <a:ext cx="476250" cy="484285"/>
              <a:chOff x="5695950" y="1302727"/>
              <a:chExt cx="476250" cy="484285"/>
            </a:xfrm>
            <a:effectLst/>
          </p:grpSpPr>
          <p:sp>
            <p:nvSpPr>
              <p:cNvPr id="47" name="空心弧 46"/>
              <p:cNvSpPr/>
              <p:nvPr/>
            </p:nvSpPr>
            <p:spPr>
              <a:xfrm rot="1346882">
                <a:off x="5749338" y="1302727"/>
                <a:ext cx="348860" cy="348860"/>
              </a:xfrm>
              <a:prstGeom prst="blockArc">
                <a:avLst>
                  <a:gd name="adj1" fmla="val 10800000"/>
                  <a:gd name="adj2" fmla="val 0"/>
                  <a:gd name="adj3" fmla="val 14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任意多边形 47"/>
              <p:cNvSpPr/>
              <p:nvPr/>
            </p:nvSpPr>
            <p:spPr>
              <a:xfrm>
                <a:off x="5695950" y="1473200"/>
                <a:ext cx="476250" cy="313812"/>
              </a:xfrm>
              <a:custGeom>
                <a:avLst/>
                <a:gdLst>
                  <a:gd name="connsiteX0" fmla="*/ 231775 w 476250"/>
                  <a:gd name="connsiteY0" fmla="*/ 98937 h 313812"/>
                  <a:gd name="connsiteX1" fmla="*/ 174625 w 476250"/>
                  <a:gd name="connsiteY1" fmla="*/ 156087 h 313812"/>
                  <a:gd name="connsiteX2" fmla="*/ 191364 w 476250"/>
                  <a:gd name="connsiteY2" fmla="*/ 196498 h 313812"/>
                  <a:gd name="connsiteX3" fmla="*/ 213656 w 476250"/>
                  <a:gd name="connsiteY3" fmla="*/ 205732 h 313812"/>
                  <a:gd name="connsiteX4" fmla="*/ 208915 w 476250"/>
                  <a:gd name="connsiteY4" fmla="*/ 217178 h 313812"/>
                  <a:gd name="connsiteX5" fmla="*/ 208915 w 476250"/>
                  <a:gd name="connsiteY5" fmla="*/ 244220 h 313812"/>
                  <a:gd name="connsiteX6" fmla="*/ 231394 w 476250"/>
                  <a:gd name="connsiteY6" fmla="*/ 266699 h 313812"/>
                  <a:gd name="connsiteX7" fmla="*/ 232155 w 476250"/>
                  <a:gd name="connsiteY7" fmla="*/ 266699 h 313812"/>
                  <a:gd name="connsiteX8" fmla="*/ 254634 w 476250"/>
                  <a:gd name="connsiteY8" fmla="*/ 244220 h 313812"/>
                  <a:gd name="connsiteX9" fmla="*/ 254634 w 476250"/>
                  <a:gd name="connsiteY9" fmla="*/ 217178 h 313812"/>
                  <a:gd name="connsiteX10" fmla="*/ 249893 w 476250"/>
                  <a:gd name="connsiteY10" fmla="*/ 205732 h 313812"/>
                  <a:gd name="connsiteX11" fmla="*/ 272186 w 476250"/>
                  <a:gd name="connsiteY11" fmla="*/ 196498 h 313812"/>
                  <a:gd name="connsiteX12" fmla="*/ 288925 w 476250"/>
                  <a:gd name="connsiteY12" fmla="*/ 156087 h 313812"/>
                  <a:gd name="connsiteX13" fmla="*/ 231775 w 476250"/>
                  <a:gd name="connsiteY13" fmla="*/ 98937 h 313812"/>
                  <a:gd name="connsiteX14" fmla="*/ 64092 w 476250"/>
                  <a:gd name="connsiteY14" fmla="*/ 0 h 313812"/>
                  <a:gd name="connsiteX15" fmla="*/ 116804 w 476250"/>
                  <a:gd name="connsiteY15" fmla="*/ 0 h 313812"/>
                  <a:gd name="connsiteX16" fmla="*/ 115669 w 476250"/>
                  <a:gd name="connsiteY16" fmla="*/ 2662 h 313812"/>
                  <a:gd name="connsiteX17" fmla="*/ 373146 w 476250"/>
                  <a:gd name="connsiteY17" fmla="*/ 2662 h 313812"/>
                  <a:gd name="connsiteX18" fmla="*/ 372230 w 476250"/>
                  <a:gd name="connsiteY18" fmla="*/ 0 h 313812"/>
                  <a:gd name="connsiteX19" fmla="*/ 423539 w 476250"/>
                  <a:gd name="connsiteY19" fmla="*/ 0 h 313812"/>
                  <a:gd name="connsiteX20" fmla="*/ 424460 w 476250"/>
                  <a:gd name="connsiteY20" fmla="*/ 2676 h 313812"/>
                  <a:gd name="connsiteX21" fmla="*/ 444577 w 476250"/>
                  <a:gd name="connsiteY21" fmla="*/ 6737 h 313812"/>
                  <a:gd name="connsiteX22" fmla="*/ 476250 w 476250"/>
                  <a:gd name="connsiteY22" fmla="*/ 54521 h 313812"/>
                  <a:gd name="connsiteX23" fmla="*/ 476250 w 476250"/>
                  <a:gd name="connsiteY23" fmla="*/ 261953 h 313812"/>
                  <a:gd name="connsiteX24" fmla="*/ 424391 w 476250"/>
                  <a:gd name="connsiteY24" fmla="*/ 313812 h 313812"/>
                  <a:gd name="connsiteX25" fmla="*/ 51859 w 476250"/>
                  <a:gd name="connsiteY25" fmla="*/ 313812 h 313812"/>
                  <a:gd name="connsiteX26" fmla="*/ 0 w 476250"/>
                  <a:gd name="connsiteY26" fmla="*/ 261953 h 313812"/>
                  <a:gd name="connsiteX27" fmla="*/ 0 w 476250"/>
                  <a:gd name="connsiteY27" fmla="*/ 54521 h 313812"/>
                  <a:gd name="connsiteX28" fmla="*/ 51859 w 476250"/>
                  <a:gd name="connsiteY28" fmla="*/ 2662 h 313812"/>
                  <a:gd name="connsiteX29" fmla="*/ 63616 w 476250"/>
                  <a:gd name="connsiteY29" fmla="*/ 2662 h 313812"/>
                  <a:gd name="connsiteX30" fmla="*/ 63935 w 476250"/>
                  <a:gd name="connsiteY30" fmla="*/ 310 h 31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6250" h="313812">
                    <a:moveTo>
                      <a:pt x="231775" y="98937"/>
                    </a:moveTo>
                    <a:cubicBezTo>
                      <a:pt x="200212" y="98937"/>
                      <a:pt x="174625" y="124524"/>
                      <a:pt x="174625" y="156087"/>
                    </a:cubicBezTo>
                    <a:cubicBezTo>
                      <a:pt x="174625" y="171869"/>
                      <a:pt x="181022" y="186156"/>
                      <a:pt x="191364" y="196498"/>
                    </a:cubicBezTo>
                    <a:lnTo>
                      <a:pt x="213656" y="205732"/>
                    </a:lnTo>
                    <a:lnTo>
                      <a:pt x="208915" y="217178"/>
                    </a:lnTo>
                    <a:lnTo>
                      <a:pt x="208915" y="244220"/>
                    </a:lnTo>
                    <a:cubicBezTo>
                      <a:pt x="208915" y="256635"/>
                      <a:pt x="218979" y="266699"/>
                      <a:pt x="231394" y="266699"/>
                    </a:cubicBezTo>
                    <a:lnTo>
                      <a:pt x="232155" y="266699"/>
                    </a:lnTo>
                    <a:cubicBezTo>
                      <a:pt x="244570" y="266699"/>
                      <a:pt x="254634" y="256635"/>
                      <a:pt x="254634" y="244220"/>
                    </a:cubicBezTo>
                    <a:lnTo>
                      <a:pt x="254634" y="217178"/>
                    </a:lnTo>
                    <a:lnTo>
                      <a:pt x="249893" y="205732"/>
                    </a:lnTo>
                    <a:lnTo>
                      <a:pt x="272186" y="196498"/>
                    </a:lnTo>
                    <a:cubicBezTo>
                      <a:pt x="282528" y="186156"/>
                      <a:pt x="288925" y="171869"/>
                      <a:pt x="288925" y="156087"/>
                    </a:cubicBezTo>
                    <a:cubicBezTo>
                      <a:pt x="288925" y="124524"/>
                      <a:pt x="263338" y="98937"/>
                      <a:pt x="231775" y="98937"/>
                    </a:cubicBezTo>
                    <a:close/>
                    <a:moveTo>
                      <a:pt x="64092" y="0"/>
                    </a:moveTo>
                    <a:lnTo>
                      <a:pt x="116804" y="0"/>
                    </a:lnTo>
                    <a:lnTo>
                      <a:pt x="115669" y="2662"/>
                    </a:lnTo>
                    <a:lnTo>
                      <a:pt x="373146" y="2662"/>
                    </a:lnTo>
                    <a:lnTo>
                      <a:pt x="372230" y="0"/>
                    </a:lnTo>
                    <a:lnTo>
                      <a:pt x="423539" y="0"/>
                    </a:lnTo>
                    <a:lnTo>
                      <a:pt x="424460" y="2676"/>
                    </a:lnTo>
                    <a:lnTo>
                      <a:pt x="444577" y="6737"/>
                    </a:lnTo>
                    <a:cubicBezTo>
                      <a:pt x="463190" y="14610"/>
                      <a:pt x="476250" y="33040"/>
                      <a:pt x="476250" y="54521"/>
                    </a:cubicBezTo>
                    <a:lnTo>
                      <a:pt x="476250" y="261953"/>
                    </a:lnTo>
                    <a:cubicBezTo>
                      <a:pt x="476250" y="290594"/>
                      <a:pt x="453032" y="313812"/>
                      <a:pt x="424391" y="313812"/>
                    </a:cubicBezTo>
                    <a:lnTo>
                      <a:pt x="51859" y="313812"/>
                    </a:lnTo>
                    <a:cubicBezTo>
                      <a:pt x="23218" y="313812"/>
                      <a:pt x="0" y="290594"/>
                      <a:pt x="0" y="261953"/>
                    </a:cubicBezTo>
                    <a:lnTo>
                      <a:pt x="0" y="54521"/>
                    </a:lnTo>
                    <a:cubicBezTo>
                      <a:pt x="0" y="25880"/>
                      <a:pt x="23218" y="2662"/>
                      <a:pt x="51859" y="2662"/>
                    </a:cubicBezTo>
                    <a:lnTo>
                      <a:pt x="63616" y="2662"/>
                    </a:lnTo>
                    <a:lnTo>
                      <a:pt x="63935" y="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 name="左大括号 7"/>
          <p:cNvSpPr/>
          <p:nvPr/>
        </p:nvSpPr>
        <p:spPr>
          <a:xfrm>
            <a:off x="2803371" y="4654180"/>
            <a:ext cx="280989" cy="1081893"/>
          </a:xfrm>
          <a:prstGeom prst="leftBrace">
            <a:avLst>
              <a:gd name="adj1" fmla="val 37921"/>
              <a:gd name="adj2" fmla="val 50000"/>
            </a:avLst>
          </a:prstGeom>
          <a:ln>
            <a:solidFill>
              <a:srgbClr val="40404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5" name="左大括号 64"/>
          <p:cNvSpPr/>
          <p:nvPr/>
        </p:nvSpPr>
        <p:spPr>
          <a:xfrm>
            <a:off x="2776478" y="1535666"/>
            <a:ext cx="280989" cy="1081893"/>
          </a:xfrm>
          <a:prstGeom prst="leftBrace">
            <a:avLst>
              <a:gd name="adj1" fmla="val 37921"/>
              <a:gd name="adj2" fmla="val 50000"/>
            </a:avLst>
          </a:prstGeom>
          <a:ln>
            <a:solidFill>
              <a:srgbClr val="40404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6" name="左大括号 65"/>
          <p:cNvSpPr/>
          <p:nvPr/>
        </p:nvSpPr>
        <p:spPr>
          <a:xfrm flipH="1">
            <a:off x="9186779" y="3338994"/>
            <a:ext cx="280989" cy="1081893"/>
          </a:xfrm>
          <a:prstGeom prst="leftBrace">
            <a:avLst>
              <a:gd name="adj1" fmla="val 37921"/>
              <a:gd name="adj2" fmla="val 50000"/>
            </a:avLst>
          </a:prstGeom>
          <a:ln>
            <a:solidFill>
              <a:srgbClr val="40404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1813408" y="2021660"/>
            <a:ext cx="7537968" cy="393954"/>
          </a:xfrm>
          <a:prstGeom prst="rect">
            <a:avLst/>
          </a:prstGeom>
        </p:spPr>
        <p:txBody>
          <a:bodyPr wrap="square">
            <a:spAutoFit/>
          </a:bodyPr>
          <a:lstStyle/>
          <a:p>
            <a:pPr>
              <a:lnSpc>
                <a:spcPct val="140000"/>
              </a:lnSpc>
            </a:pPr>
            <a:r>
              <a:rPr lang="zh-CN" altLang="en-US" sz="1400" kern="100" dirty="0">
                <a:solidFill>
                  <a:srgbClr val="404040"/>
                </a:solidFill>
                <a:latin typeface="微软雅黑" panose="020B0503020204020204" charset="-122"/>
                <a:cs typeface="Times New Roman" panose="02020603050405020304" pitchFamily="18" charset="0"/>
              </a:rPr>
              <a:t>越是能力差的人，越有既非常不现实又极其脆弱的完美主义倾向：“为什么受伤的总是我？”</a:t>
            </a:r>
          </a:p>
        </p:txBody>
      </p:sp>
      <p:sp>
        <p:nvSpPr>
          <p:cNvPr id="44" name="矩形 43"/>
          <p:cNvSpPr/>
          <p:nvPr/>
        </p:nvSpPr>
        <p:spPr>
          <a:xfrm>
            <a:off x="1757895" y="3485997"/>
            <a:ext cx="7784343" cy="393954"/>
          </a:xfrm>
          <a:prstGeom prst="rect">
            <a:avLst/>
          </a:prstGeom>
        </p:spPr>
        <p:txBody>
          <a:bodyPr wrap="square">
            <a:spAutoFit/>
          </a:bodyPr>
          <a:lstStyle/>
          <a:p>
            <a:pPr>
              <a:lnSpc>
                <a:spcPct val="140000"/>
              </a:lnSpc>
            </a:pPr>
            <a:r>
              <a:rPr lang="zh-CN" altLang="en-US" sz="1400" dirty="0">
                <a:solidFill>
                  <a:srgbClr val="404040"/>
                </a:solidFill>
                <a:latin typeface="微软雅黑" panose="020B0503020204020204" charset="-122"/>
              </a:rPr>
              <a:t>没有人能够做到完美</a:t>
            </a:r>
            <a:r>
              <a:rPr lang="en-US" altLang="zh-CN" sz="1400" dirty="0">
                <a:solidFill>
                  <a:srgbClr val="404040"/>
                </a:solidFill>
                <a:latin typeface="微软雅黑" panose="020B0503020204020204" charset="-122"/>
              </a:rPr>
              <a:t>,</a:t>
            </a:r>
            <a:r>
              <a:rPr lang="zh-CN" altLang="en-US" sz="1400" dirty="0">
                <a:solidFill>
                  <a:srgbClr val="404040"/>
                </a:solidFill>
                <a:latin typeface="微软雅黑" panose="020B0503020204020204" charset="-122"/>
              </a:rPr>
              <a:t>我们至多能做到接近完美，或更接近完美。</a:t>
            </a:r>
          </a:p>
        </p:txBody>
      </p:sp>
      <p:sp>
        <p:nvSpPr>
          <p:cNvPr id="45" name="矩形 44"/>
          <p:cNvSpPr/>
          <p:nvPr/>
        </p:nvSpPr>
        <p:spPr>
          <a:xfrm>
            <a:off x="1813408" y="4969178"/>
            <a:ext cx="7537968" cy="393954"/>
          </a:xfrm>
          <a:prstGeom prst="rect">
            <a:avLst/>
          </a:prstGeom>
        </p:spPr>
        <p:txBody>
          <a:bodyPr wrap="square">
            <a:spAutoFit/>
          </a:bodyPr>
          <a:lstStyle/>
          <a:p>
            <a:pPr>
              <a:lnSpc>
                <a:spcPct val="140000"/>
              </a:lnSpc>
            </a:pPr>
            <a:r>
              <a:rPr lang="zh-CN" altLang="en-US" sz="1400" dirty="0">
                <a:solidFill>
                  <a:srgbClr val="404040"/>
                </a:solidFill>
                <a:latin typeface="微软雅黑" panose="020B0503020204020204" charset="-122"/>
              </a:rPr>
              <a:t>做任何事情的时候，都需要时时刻刻忍受各种各样的不完美，否则任务根本无法完成。</a:t>
            </a:r>
          </a:p>
        </p:txBody>
      </p:sp>
      <p:grpSp>
        <p:nvGrpSpPr>
          <p:cNvPr id="22" name="组合 21"/>
          <p:cNvGrpSpPr/>
          <p:nvPr/>
        </p:nvGrpSpPr>
        <p:grpSpPr>
          <a:xfrm>
            <a:off x="741218" y="1569007"/>
            <a:ext cx="995317" cy="1031318"/>
            <a:chOff x="4072847" y="2233364"/>
            <a:chExt cx="995317" cy="1031318"/>
          </a:xfrm>
        </p:grpSpPr>
        <p:sp>
          <p:nvSpPr>
            <p:cNvPr id="23" name="椭圆 22"/>
            <p:cNvSpPr/>
            <p:nvPr/>
          </p:nvSpPr>
          <p:spPr>
            <a:xfrm>
              <a:off x="4072847" y="2233364"/>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24" name="任意多边形 23"/>
            <p:cNvSpPr/>
            <p:nvPr/>
          </p:nvSpPr>
          <p:spPr>
            <a:xfrm>
              <a:off x="4343061" y="2478893"/>
              <a:ext cx="476250" cy="450850"/>
            </a:xfrm>
            <a:custGeom>
              <a:avLst/>
              <a:gdLst>
                <a:gd name="connsiteX0" fmla="*/ 238124 w 476250"/>
                <a:gd name="connsiteY0" fmla="*/ 225425 h 450850"/>
                <a:gd name="connsiteX1" fmla="*/ 180974 w 476250"/>
                <a:gd name="connsiteY1" fmla="*/ 282575 h 450850"/>
                <a:gd name="connsiteX2" fmla="*/ 197713 w 476250"/>
                <a:gd name="connsiteY2" fmla="*/ 322986 h 450850"/>
                <a:gd name="connsiteX3" fmla="*/ 220005 w 476250"/>
                <a:gd name="connsiteY3" fmla="*/ 332220 h 450850"/>
                <a:gd name="connsiteX4" fmla="*/ 215264 w 476250"/>
                <a:gd name="connsiteY4" fmla="*/ 343666 h 450850"/>
                <a:gd name="connsiteX5" fmla="*/ 215264 w 476250"/>
                <a:gd name="connsiteY5" fmla="*/ 370708 h 450850"/>
                <a:gd name="connsiteX6" fmla="*/ 237743 w 476250"/>
                <a:gd name="connsiteY6" fmla="*/ 393187 h 450850"/>
                <a:gd name="connsiteX7" fmla="*/ 238504 w 476250"/>
                <a:gd name="connsiteY7" fmla="*/ 393187 h 450850"/>
                <a:gd name="connsiteX8" fmla="*/ 260983 w 476250"/>
                <a:gd name="connsiteY8" fmla="*/ 370708 h 450850"/>
                <a:gd name="connsiteX9" fmla="*/ 260983 w 476250"/>
                <a:gd name="connsiteY9" fmla="*/ 343666 h 450850"/>
                <a:gd name="connsiteX10" fmla="*/ 256242 w 476250"/>
                <a:gd name="connsiteY10" fmla="*/ 332220 h 450850"/>
                <a:gd name="connsiteX11" fmla="*/ 278535 w 476250"/>
                <a:gd name="connsiteY11" fmla="*/ 322986 h 450850"/>
                <a:gd name="connsiteX12" fmla="*/ 295274 w 476250"/>
                <a:gd name="connsiteY12" fmla="*/ 282575 h 450850"/>
                <a:gd name="connsiteX13" fmla="*/ 238124 w 476250"/>
                <a:gd name="connsiteY13" fmla="*/ 225425 h 450850"/>
                <a:gd name="connsiteX14" fmla="*/ 249408 w 476250"/>
                <a:gd name="connsiteY14" fmla="*/ 49032 h 450850"/>
                <a:gd name="connsiteX15" fmla="*/ 178152 w 476250"/>
                <a:gd name="connsiteY15" fmla="*/ 65873 h 450850"/>
                <a:gd name="connsiteX16" fmla="*/ 125464 w 476250"/>
                <a:gd name="connsiteY16" fmla="*/ 116715 h 450850"/>
                <a:gd name="connsiteX17" fmla="*/ 115669 w 476250"/>
                <a:gd name="connsiteY17" fmla="*/ 139700 h 450850"/>
                <a:gd name="connsiteX18" fmla="*/ 373146 w 476250"/>
                <a:gd name="connsiteY18" fmla="*/ 139700 h 450850"/>
                <a:gd name="connsiteX19" fmla="*/ 368214 w 476250"/>
                <a:gd name="connsiteY19" fmla="*/ 125374 h 450850"/>
                <a:gd name="connsiteX20" fmla="*/ 319282 w 476250"/>
                <a:gd name="connsiteY20" fmla="*/ 70907 h 450850"/>
                <a:gd name="connsiteX21" fmla="*/ 249408 w 476250"/>
                <a:gd name="connsiteY21" fmla="*/ 49032 h 450850"/>
                <a:gd name="connsiteX22" fmla="*/ 251153 w 476250"/>
                <a:gd name="connsiteY22" fmla="*/ 119 h 450850"/>
                <a:gd name="connsiteX23" fmla="*/ 345741 w 476250"/>
                <a:gd name="connsiteY23" fmla="*/ 29731 h 450850"/>
                <a:gd name="connsiteX24" fmla="*/ 411980 w 476250"/>
                <a:gd name="connsiteY24" fmla="*/ 103462 h 450850"/>
                <a:gd name="connsiteX25" fmla="*/ 424460 w 476250"/>
                <a:gd name="connsiteY25" fmla="*/ 139714 h 450850"/>
                <a:gd name="connsiteX26" fmla="*/ 444577 w 476250"/>
                <a:gd name="connsiteY26" fmla="*/ 143775 h 450850"/>
                <a:gd name="connsiteX27" fmla="*/ 476250 w 476250"/>
                <a:gd name="connsiteY27" fmla="*/ 191559 h 450850"/>
                <a:gd name="connsiteX28" fmla="*/ 476250 w 476250"/>
                <a:gd name="connsiteY28" fmla="*/ 398991 h 450850"/>
                <a:gd name="connsiteX29" fmla="*/ 424391 w 476250"/>
                <a:gd name="connsiteY29" fmla="*/ 450850 h 450850"/>
                <a:gd name="connsiteX30" fmla="*/ 51859 w 476250"/>
                <a:gd name="connsiteY30" fmla="*/ 450850 h 450850"/>
                <a:gd name="connsiteX31" fmla="*/ 0 w 476250"/>
                <a:gd name="connsiteY31" fmla="*/ 398991 h 450850"/>
                <a:gd name="connsiteX32" fmla="*/ 0 w 476250"/>
                <a:gd name="connsiteY32" fmla="*/ 191559 h 450850"/>
                <a:gd name="connsiteX33" fmla="*/ 51859 w 476250"/>
                <a:gd name="connsiteY33" fmla="*/ 139700 h 450850"/>
                <a:gd name="connsiteX34" fmla="*/ 63616 w 476250"/>
                <a:gd name="connsiteY34" fmla="*/ 139700 h 450850"/>
                <a:gd name="connsiteX35" fmla="*/ 63935 w 476250"/>
                <a:gd name="connsiteY35" fmla="*/ 137348 h 450850"/>
                <a:gd name="connsiteX36" fmla="*/ 154695 w 476250"/>
                <a:gd name="connsiteY36" fmla="*/ 22917 h 450850"/>
                <a:gd name="connsiteX37" fmla="*/ 251153 w 476250"/>
                <a:gd name="connsiteY37" fmla="*/ 119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50" h="450850">
                  <a:moveTo>
                    <a:pt x="238124" y="225425"/>
                  </a:moveTo>
                  <a:cubicBezTo>
                    <a:pt x="206561" y="225425"/>
                    <a:pt x="180974" y="251012"/>
                    <a:pt x="180974" y="282575"/>
                  </a:cubicBezTo>
                  <a:cubicBezTo>
                    <a:pt x="180974" y="298356"/>
                    <a:pt x="187371" y="312644"/>
                    <a:pt x="197713" y="322986"/>
                  </a:cubicBezTo>
                  <a:lnTo>
                    <a:pt x="220005" y="332220"/>
                  </a:lnTo>
                  <a:lnTo>
                    <a:pt x="215264" y="343666"/>
                  </a:lnTo>
                  <a:lnTo>
                    <a:pt x="215264" y="370708"/>
                  </a:lnTo>
                  <a:cubicBezTo>
                    <a:pt x="215264" y="383123"/>
                    <a:pt x="225328" y="393187"/>
                    <a:pt x="237743" y="393187"/>
                  </a:cubicBezTo>
                  <a:lnTo>
                    <a:pt x="238504" y="393187"/>
                  </a:lnTo>
                  <a:cubicBezTo>
                    <a:pt x="250919" y="393187"/>
                    <a:pt x="260983" y="383123"/>
                    <a:pt x="260983" y="370708"/>
                  </a:cubicBezTo>
                  <a:lnTo>
                    <a:pt x="260983" y="343666"/>
                  </a:lnTo>
                  <a:lnTo>
                    <a:pt x="256242" y="332220"/>
                  </a:lnTo>
                  <a:lnTo>
                    <a:pt x="278535" y="322986"/>
                  </a:lnTo>
                  <a:cubicBezTo>
                    <a:pt x="288877" y="312644"/>
                    <a:pt x="295274" y="298356"/>
                    <a:pt x="295274" y="282575"/>
                  </a:cubicBezTo>
                  <a:cubicBezTo>
                    <a:pt x="295274" y="251012"/>
                    <a:pt x="269687" y="225425"/>
                    <a:pt x="238124" y="225425"/>
                  </a:cubicBezTo>
                  <a:close/>
                  <a:moveTo>
                    <a:pt x="249408" y="49032"/>
                  </a:moveTo>
                  <a:cubicBezTo>
                    <a:pt x="225001" y="48161"/>
                    <a:pt x="200364" y="53743"/>
                    <a:pt x="178152" y="65873"/>
                  </a:cubicBezTo>
                  <a:cubicBezTo>
                    <a:pt x="155940" y="78002"/>
                    <a:pt x="137926" y="95711"/>
                    <a:pt x="125464" y="116715"/>
                  </a:cubicBezTo>
                  <a:lnTo>
                    <a:pt x="115669" y="139700"/>
                  </a:lnTo>
                  <a:lnTo>
                    <a:pt x="373146" y="139700"/>
                  </a:lnTo>
                  <a:lnTo>
                    <a:pt x="368214" y="125374"/>
                  </a:lnTo>
                  <a:cubicBezTo>
                    <a:pt x="357280" y="103535"/>
                    <a:pt x="340573" y="84588"/>
                    <a:pt x="319282" y="70907"/>
                  </a:cubicBezTo>
                  <a:cubicBezTo>
                    <a:pt x="297991" y="57226"/>
                    <a:pt x="273815" y="49903"/>
                    <a:pt x="249408" y="49032"/>
                  </a:cubicBezTo>
                  <a:close/>
                  <a:moveTo>
                    <a:pt x="251153" y="119"/>
                  </a:moveTo>
                  <a:cubicBezTo>
                    <a:pt x="284192" y="1298"/>
                    <a:pt x="316920" y="11211"/>
                    <a:pt x="345741" y="29731"/>
                  </a:cubicBezTo>
                  <a:cubicBezTo>
                    <a:pt x="374563" y="48251"/>
                    <a:pt x="397179" y="73900"/>
                    <a:pt x="411980" y="103462"/>
                  </a:cubicBezTo>
                  <a:lnTo>
                    <a:pt x="424460" y="139714"/>
                  </a:lnTo>
                  <a:lnTo>
                    <a:pt x="444577" y="143775"/>
                  </a:lnTo>
                  <a:cubicBezTo>
                    <a:pt x="463190" y="151648"/>
                    <a:pt x="476250" y="170078"/>
                    <a:pt x="476250" y="191559"/>
                  </a:cubicBezTo>
                  <a:lnTo>
                    <a:pt x="476250" y="398991"/>
                  </a:lnTo>
                  <a:cubicBezTo>
                    <a:pt x="476250" y="427632"/>
                    <a:pt x="453032" y="450850"/>
                    <a:pt x="424391" y="450850"/>
                  </a:cubicBezTo>
                  <a:lnTo>
                    <a:pt x="51859" y="450850"/>
                  </a:lnTo>
                  <a:cubicBezTo>
                    <a:pt x="23218" y="450850"/>
                    <a:pt x="0" y="427632"/>
                    <a:pt x="0" y="398991"/>
                  </a:cubicBezTo>
                  <a:lnTo>
                    <a:pt x="0" y="191559"/>
                  </a:lnTo>
                  <a:cubicBezTo>
                    <a:pt x="0" y="162918"/>
                    <a:pt x="23218" y="139700"/>
                    <a:pt x="51859" y="139700"/>
                  </a:cubicBezTo>
                  <a:lnTo>
                    <a:pt x="63616" y="139700"/>
                  </a:lnTo>
                  <a:lnTo>
                    <a:pt x="63935" y="137348"/>
                  </a:lnTo>
                  <a:cubicBezTo>
                    <a:pt x="77275" y="89170"/>
                    <a:pt x="109593" y="47546"/>
                    <a:pt x="154695" y="22917"/>
                  </a:cubicBezTo>
                  <a:cubicBezTo>
                    <a:pt x="184763" y="6497"/>
                    <a:pt x="218114" y="-1059"/>
                    <a:pt x="251153" y="119"/>
                  </a:cubicBezTo>
                  <a:close/>
                </a:path>
              </a:pathLst>
            </a:custGeom>
            <a:solidFill>
              <a:srgbClr val="0087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41218" y="4490108"/>
            <a:ext cx="995317" cy="1031318"/>
            <a:chOff x="7749435" y="2273857"/>
            <a:chExt cx="995317" cy="1031318"/>
          </a:xfrm>
        </p:grpSpPr>
        <p:sp>
          <p:nvSpPr>
            <p:cNvPr id="26" name="椭圆 25"/>
            <p:cNvSpPr/>
            <p:nvPr/>
          </p:nvSpPr>
          <p:spPr>
            <a:xfrm>
              <a:off x="7749435" y="2273857"/>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grpSp>
          <p:nvGrpSpPr>
            <p:cNvPr id="27" name="组合 26"/>
            <p:cNvGrpSpPr/>
            <p:nvPr/>
          </p:nvGrpSpPr>
          <p:grpSpPr>
            <a:xfrm>
              <a:off x="8019649" y="2485951"/>
              <a:ext cx="476250" cy="484285"/>
              <a:chOff x="5695950" y="1302727"/>
              <a:chExt cx="476250" cy="484285"/>
            </a:xfrm>
            <a:effectLst>
              <a:outerShdw blurRad="50800" dist="38100" dir="2700000" algn="tl" rotWithShape="0">
                <a:prstClr val="black">
                  <a:alpha val="40000"/>
                </a:prstClr>
              </a:outerShdw>
            </a:effectLst>
          </p:grpSpPr>
          <p:sp>
            <p:nvSpPr>
              <p:cNvPr id="28" name="空心弧 27"/>
              <p:cNvSpPr/>
              <p:nvPr/>
            </p:nvSpPr>
            <p:spPr>
              <a:xfrm rot="1346882">
                <a:off x="5749338" y="1302727"/>
                <a:ext cx="348860" cy="348860"/>
              </a:xfrm>
              <a:prstGeom prst="blockArc">
                <a:avLst>
                  <a:gd name="adj1" fmla="val 10800000"/>
                  <a:gd name="adj2" fmla="val 0"/>
                  <a:gd name="adj3" fmla="val 14333"/>
                </a:avLst>
              </a:prstGeom>
              <a:solidFill>
                <a:srgbClr val="FF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任意多边形 28"/>
              <p:cNvSpPr/>
              <p:nvPr/>
            </p:nvSpPr>
            <p:spPr>
              <a:xfrm>
                <a:off x="5695950" y="1473200"/>
                <a:ext cx="476250" cy="313812"/>
              </a:xfrm>
              <a:custGeom>
                <a:avLst/>
                <a:gdLst>
                  <a:gd name="connsiteX0" fmla="*/ 231775 w 476250"/>
                  <a:gd name="connsiteY0" fmla="*/ 98937 h 313812"/>
                  <a:gd name="connsiteX1" fmla="*/ 174625 w 476250"/>
                  <a:gd name="connsiteY1" fmla="*/ 156087 h 313812"/>
                  <a:gd name="connsiteX2" fmla="*/ 191364 w 476250"/>
                  <a:gd name="connsiteY2" fmla="*/ 196498 h 313812"/>
                  <a:gd name="connsiteX3" fmla="*/ 213656 w 476250"/>
                  <a:gd name="connsiteY3" fmla="*/ 205732 h 313812"/>
                  <a:gd name="connsiteX4" fmla="*/ 208915 w 476250"/>
                  <a:gd name="connsiteY4" fmla="*/ 217178 h 313812"/>
                  <a:gd name="connsiteX5" fmla="*/ 208915 w 476250"/>
                  <a:gd name="connsiteY5" fmla="*/ 244220 h 313812"/>
                  <a:gd name="connsiteX6" fmla="*/ 231394 w 476250"/>
                  <a:gd name="connsiteY6" fmla="*/ 266699 h 313812"/>
                  <a:gd name="connsiteX7" fmla="*/ 232155 w 476250"/>
                  <a:gd name="connsiteY7" fmla="*/ 266699 h 313812"/>
                  <a:gd name="connsiteX8" fmla="*/ 254634 w 476250"/>
                  <a:gd name="connsiteY8" fmla="*/ 244220 h 313812"/>
                  <a:gd name="connsiteX9" fmla="*/ 254634 w 476250"/>
                  <a:gd name="connsiteY9" fmla="*/ 217178 h 313812"/>
                  <a:gd name="connsiteX10" fmla="*/ 249893 w 476250"/>
                  <a:gd name="connsiteY10" fmla="*/ 205732 h 313812"/>
                  <a:gd name="connsiteX11" fmla="*/ 272186 w 476250"/>
                  <a:gd name="connsiteY11" fmla="*/ 196498 h 313812"/>
                  <a:gd name="connsiteX12" fmla="*/ 288925 w 476250"/>
                  <a:gd name="connsiteY12" fmla="*/ 156087 h 313812"/>
                  <a:gd name="connsiteX13" fmla="*/ 231775 w 476250"/>
                  <a:gd name="connsiteY13" fmla="*/ 98937 h 313812"/>
                  <a:gd name="connsiteX14" fmla="*/ 64092 w 476250"/>
                  <a:gd name="connsiteY14" fmla="*/ 0 h 313812"/>
                  <a:gd name="connsiteX15" fmla="*/ 116804 w 476250"/>
                  <a:gd name="connsiteY15" fmla="*/ 0 h 313812"/>
                  <a:gd name="connsiteX16" fmla="*/ 115669 w 476250"/>
                  <a:gd name="connsiteY16" fmla="*/ 2662 h 313812"/>
                  <a:gd name="connsiteX17" fmla="*/ 373146 w 476250"/>
                  <a:gd name="connsiteY17" fmla="*/ 2662 h 313812"/>
                  <a:gd name="connsiteX18" fmla="*/ 372230 w 476250"/>
                  <a:gd name="connsiteY18" fmla="*/ 0 h 313812"/>
                  <a:gd name="connsiteX19" fmla="*/ 423539 w 476250"/>
                  <a:gd name="connsiteY19" fmla="*/ 0 h 313812"/>
                  <a:gd name="connsiteX20" fmla="*/ 424460 w 476250"/>
                  <a:gd name="connsiteY20" fmla="*/ 2676 h 313812"/>
                  <a:gd name="connsiteX21" fmla="*/ 444577 w 476250"/>
                  <a:gd name="connsiteY21" fmla="*/ 6737 h 313812"/>
                  <a:gd name="connsiteX22" fmla="*/ 476250 w 476250"/>
                  <a:gd name="connsiteY22" fmla="*/ 54521 h 313812"/>
                  <a:gd name="connsiteX23" fmla="*/ 476250 w 476250"/>
                  <a:gd name="connsiteY23" fmla="*/ 261953 h 313812"/>
                  <a:gd name="connsiteX24" fmla="*/ 424391 w 476250"/>
                  <a:gd name="connsiteY24" fmla="*/ 313812 h 313812"/>
                  <a:gd name="connsiteX25" fmla="*/ 51859 w 476250"/>
                  <a:gd name="connsiteY25" fmla="*/ 313812 h 313812"/>
                  <a:gd name="connsiteX26" fmla="*/ 0 w 476250"/>
                  <a:gd name="connsiteY26" fmla="*/ 261953 h 313812"/>
                  <a:gd name="connsiteX27" fmla="*/ 0 w 476250"/>
                  <a:gd name="connsiteY27" fmla="*/ 54521 h 313812"/>
                  <a:gd name="connsiteX28" fmla="*/ 51859 w 476250"/>
                  <a:gd name="connsiteY28" fmla="*/ 2662 h 313812"/>
                  <a:gd name="connsiteX29" fmla="*/ 63616 w 476250"/>
                  <a:gd name="connsiteY29" fmla="*/ 2662 h 313812"/>
                  <a:gd name="connsiteX30" fmla="*/ 63935 w 476250"/>
                  <a:gd name="connsiteY30" fmla="*/ 310 h 31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6250" h="313812">
                    <a:moveTo>
                      <a:pt x="231775" y="98937"/>
                    </a:moveTo>
                    <a:cubicBezTo>
                      <a:pt x="200212" y="98937"/>
                      <a:pt x="174625" y="124524"/>
                      <a:pt x="174625" y="156087"/>
                    </a:cubicBezTo>
                    <a:cubicBezTo>
                      <a:pt x="174625" y="171869"/>
                      <a:pt x="181022" y="186156"/>
                      <a:pt x="191364" y="196498"/>
                    </a:cubicBezTo>
                    <a:lnTo>
                      <a:pt x="213656" y="205732"/>
                    </a:lnTo>
                    <a:lnTo>
                      <a:pt x="208915" y="217178"/>
                    </a:lnTo>
                    <a:lnTo>
                      <a:pt x="208915" y="244220"/>
                    </a:lnTo>
                    <a:cubicBezTo>
                      <a:pt x="208915" y="256635"/>
                      <a:pt x="218979" y="266699"/>
                      <a:pt x="231394" y="266699"/>
                    </a:cubicBezTo>
                    <a:lnTo>
                      <a:pt x="232155" y="266699"/>
                    </a:lnTo>
                    <a:cubicBezTo>
                      <a:pt x="244570" y="266699"/>
                      <a:pt x="254634" y="256635"/>
                      <a:pt x="254634" y="244220"/>
                    </a:cubicBezTo>
                    <a:lnTo>
                      <a:pt x="254634" y="217178"/>
                    </a:lnTo>
                    <a:lnTo>
                      <a:pt x="249893" y="205732"/>
                    </a:lnTo>
                    <a:lnTo>
                      <a:pt x="272186" y="196498"/>
                    </a:lnTo>
                    <a:cubicBezTo>
                      <a:pt x="282528" y="186156"/>
                      <a:pt x="288925" y="171869"/>
                      <a:pt x="288925" y="156087"/>
                    </a:cubicBezTo>
                    <a:cubicBezTo>
                      <a:pt x="288925" y="124524"/>
                      <a:pt x="263338" y="98937"/>
                      <a:pt x="231775" y="98937"/>
                    </a:cubicBezTo>
                    <a:close/>
                    <a:moveTo>
                      <a:pt x="64092" y="0"/>
                    </a:moveTo>
                    <a:lnTo>
                      <a:pt x="116804" y="0"/>
                    </a:lnTo>
                    <a:lnTo>
                      <a:pt x="115669" y="2662"/>
                    </a:lnTo>
                    <a:lnTo>
                      <a:pt x="373146" y="2662"/>
                    </a:lnTo>
                    <a:lnTo>
                      <a:pt x="372230" y="0"/>
                    </a:lnTo>
                    <a:lnTo>
                      <a:pt x="423539" y="0"/>
                    </a:lnTo>
                    <a:lnTo>
                      <a:pt x="424460" y="2676"/>
                    </a:lnTo>
                    <a:lnTo>
                      <a:pt x="444577" y="6737"/>
                    </a:lnTo>
                    <a:cubicBezTo>
                      <a:pt x="463190" y="14610"/>
                      <a:pt x="476250" y="33040"/>
                      <a:pt x="476250" y="54521"/>
                    </a:cubicBezTo>
                    <a:lnTo>
                      <a:pt x="476250" y="261953"/>
                    </a:lnTo>
                    <a:cubicBezTo>
                      <a:pt x="476250" y="290594"/>
                      <a:pt x="453032" y="313812"/>
                      <a:pt x="424391" y="313812"/>
                    </a:cubicBezTo>
                    <a:lnTo>
                      <a:pt x="51859" y="313812"/>
                    </a:lnTo>
                    <a:cubicBezTo>
                      <a:pt x="23218" y="313812"/>
                      <a:pt x="0" y="290594"/>
                      <a:pt x="0" y="261953"/>
                    </a:cubicBezTo>
                    <a:lnTo>
                      <a:pt x="0" y="54521"/>
                    </a:lnTo>
                    <a:cubicBezTo>
                      <a:pt x="0" y="25880"/>
                      <a:pt x="23218" y="2662"/>
                      <a:pt x="51859" y="2662"/>
                    </a:cubicBezTo>
                    <a:lnTo>
                      <a:pt x="63616" y="2662"/>
                    </a:lnTo>
                    <a:lnTo>
                      <a:pt x="63935" y="310"/>
                    </a:lnTo>
                    <a:close/>
                  </a:path>
                </a:pathLst>
              </a:custGeom>
              <a:solidFill>
                <a:srgbClr val="008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0" name="组合 29"/>
          <p:cNvGrpSpPr/>
          <p:nvPr/>
        </p:nvGrpSpPr>
        <p:grpSpPr>
          <a:xfrm>
            <a:off x="741218" y="3029557"/>
            <a:ext cx="995317" cy="1031318"/>
            <a:chOff x="5974223" y="2273857"/>
            <a:chExt cx="995317" cy="1031318"/>
          </a:xfrm>
        </p:grpSpPr>
        <p:sp>
          <p:nvSpPr>
            <p:cNvPr id="31" name="椭圆 30"/>
            <p:cNvSpPr/>
            <p:nvPr/>
          </p:nvSpPr>
          <p:spPr>
            <a:xfrm>
              <a:off x="5974223" y="2273857"/>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32" name="任意多边形 31"/>
            <p:cNvSpPr/>
            <p:nvPr/>
          </p:nvSpPr>
          <p:spPr>
            <a:xfrm>
              <a:off x="6299100" y="2533544"/>
              <a:ext cx="439750" cy="422534"/>
            </a:xfrm>
            <a:custGeom>
              <a:avLst/>
              <a:gdLst>
                <a:gd name="connsiteX0" fmla="*/ 87313 w 439750"/>
                <a:gd name="connsiteY0" fmla="*/ 311128 h 422534"/>
                <a:gd name="connsiteX1" fmla="*/ 59531 w 439750"/>
                <a:gd name="connsiteY1" fmla="*/ 338910 h 422534"/>
                <a:gd name="connsiteX2" fmla="*/ 87313 w 439750"/>
                <a:gd name="connsiteY2" fmla="*/ 366692 h 422534"/>
                <a:gd name="connsiteX3" fmla="*/ 115095 w 439750"/>
                <a:gd name="connsiteY3" fmla="*/ 338910 h 422534"/>
                <a:gd name="connsiteX4" fmla="*/ 87313 w 439750"/>
                <a:gd name="connsiteY4" fmla="*/ 311128 h 422534"/>
                <a:gd name="connsiteX5" fmla="*/ 439750 w 439750"/>
                <a:gd name="connsiteY5" fmla="*/ 0 h 422534"/>
                <a:gd name="connsiteX6" fmla="*/ 428272 w 439750"/>
                <a:gd name="connsiteY6" fmla="*/ 58644 h 422534"/>
                <a:gd name="connsiteX7" fmla="*/ 429804 w 439750"/>
                <a:gd name="connsiteY7" fmla="*/ 60412 h 422534"/>
                <a:gd name="connsiteX8" fmla="*/ 382753 w 439750"/>
                <a:gd name="connsiteY8" fmla="*/ 101184 h 422534"/>
                <a:gd name="connsiteX9" fmla="*/ 386793 w 439750"/>
                <a:gd name="connsiteY9" fmla="*/ 153203 h 422534"/>
                <a:gd name="connsiteX10" fmla="*/ 333116 w 439750"/>
                <a:gd name="connsiteY10" fmla="*/ 144196 h 422534"/>
                <a:gd name="connsiteX11" fmla="*/ 316646 w 439750"/>
                <a:gd name="connsiteY11" fmla="*/ 158467 h 422534"/>
                <a:gd name="connsiteX12" fmla="*/ 320335 w 439750"/>
                <a:gd name="connsiteY12" fmla="*/ 205956 h 422534"/>
                <a:gd name="connsiteX13" fmla="*/ 271331 w 439750"/>
                <a:gd name="connsiteY13" fmla="*/ 197734 h 422534"/>
                <a:gd name="connsiteX14" fmla="*/ 257852 w 439750"/>
                <a:gd name="connsiteY14" fmla="*/ 209413 h 422534"/>
                <a:gd name="connsiteX15" fmla="*/ 269948 w 439750"/>
                <a:gd name="connsiteY15" fmla="*/ 227353 h 422534"/>
                <a:gd name="connsiteX16" fmla="*/ 280988 w 439750"/>
                <a:gd name="connsiteY16" fmla="*/ 282040 h 422534"/>
                <a:gd name="connsiteX17" fmla="*/ 140494 w 439750"/>
                <a:gd name="connsiteY17" fmla="*/ 422534 h 422534"/>
                <a:gd name="connsiteX18" fmla="*/ 0 w 439750"/>
                <a:gd name="connsiteY18" fmla="*/ 282040 h 422534"/>
                <a:gd name="connsiteX19" fmla="*/ 140494 w 439750"/>
                <a:gd name="connsiteY19" fmla="*/ 141546 h 422534"/>
                <a:gd name="connsiteX20" fmla="*/ 195181 w 439750"/>
                <a:gd name="connsiteY20" fmla="*/ 152587 h 422534"/>
                <a:gd name="connsiteX21" fmla="*/ 200942 w 439750"/>
                <a:gd name="connsiteY21" fmla="*/ 156471 h 422534"/>
                <a:gd name="connsiteX22" fmla="*/ 379196 w 439750"/>
                <a:gd name="connsiteY22" fmla="*/ 2009 h 422534"/>
                <a:gd name="connsiteX23" fmla="*/ 380069 w 439750"/>
                <a:gd name="connsiteY23" fmla="*/ 3016 h 4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750" h="422534">
                  <a:moveTo>
                    <a:pt x="87313" y="311128"/>
                  </a:moveTo>
                  <a:cubicBezTo>
                    <a:pt x="71969" y="311128"/>
                    <a:pt x="59531" y="323566"/>
                    <a:pt x="59531" y="338910"/>
                  </a:cubicBezTo>
                  <a:cubicBezTo>
                    <a:pt x="59531" y="354254"/>
                    <a:pt x="71969" y="366692"/>
                    <a:pt x="87313" y="366692"/>
                  </a:cubicBezTo>
                  <a:cubicBezTo>
                    <a:pt x="102657" y="366692"/>
                    <a:pt x="115095" y="354254"/>
                    <a:pt x="115095" y="338910"/>
                  </a:cubicBezTo>
                  <a:cubicBezTo>
                    <a:pt x="115095" y="323566"/>
                    <a:pt x="102657" y="311128"/>
                    <a:pt x="87313" y="311128"/>
                  </a:cubicBezTo>
                  <a:close/>
                  <a:moveTo>
                    <a:pt x="439750" y="0"/>
                  </a:moveTo>
                  <a:lnTo>
                    <a:pt x="428272" y="58644"/>
                  </a:lnTo>
                  <a:lnTo>
                    <a:pt x="429804" y="60412"/>
                  </a:lnTo>
                  <a:lnTo>
                    <a:pt x="382753" y="101184"/>
                  </a:lnTo>
                  <a:lnTo>
                    <a:pt x="386793" y="153203"/>
                  </a:lnTo>
                  <a:lnTo>
                    <a:pt x="333116" y="144196"/>
                  </a:lnTo>
                  <a:lnTo>
                    <a:pt x="316646" y="158467"/>
                  </a:lnTo>
                  <a:lnTo>
                    <a:pt x="320335" y="205956"/>
                  </a:lnTo>
                  <a:lnTo>
                    <a:pt x="271331" y="197734"/>
                  </a:lnTo>
                  <a:lnTo>
                    <a:pt x="257852" y="209413"/>
                  </a:lnTo>
                  <a:lnTo>
                    <a:pt x="269948" y="227353"/>
                  </a:lnTo>
                  <a:cubicBezTo>
                    <a:pt x="277057" y="244162"/>
                    <a:pt x="280988" y="262642"/>
                    <a:pt x="280988" y="282040"/>
                  </a:cubicBezTo>
                  <a:cubicBezTo>
                    <a:pt x="280988" y="359633"/>
                    <a:pt x="218087" y="422534"/>
                    <a:pt x="140494" y="422534"/>
                  </a:cubicBezTo>
                  <a:cubicBezTo>
                    <a:pt x="62901" y="422534"/>
                    <a:pt x="0" y="359633"/>
                    <a:pt x="0" y="282040"/>
                  </a:cubicBezTo>
                  <a:cubicBezTo>
                    <a:pt x="0" y="204447"/>
                    <a:pt x="62901" y="141546"/>
                    <a:pt x="140494" y="141546"/>
                  </a:cubicBezTo>
                  <a:cubicBezTo>
                    <a:pt x="159893" y="141546"/>
                    <a:pt x="178373" y="145477"/>
                    <a:pt x="195181" y="152587"/>
                  </a:cubicBezTo>
                  <a:lnTo>
                    <a:pt x="200942" y="156471"/>
                  </a:lnTo>
                  <a:lnTo>
                    <a:pt x="379196" y="2009"/>
                  </a:lnTo>
                  <a:lnTo>
                    <a:pt x="380069" y="3016"/>
                  </a:lnTo>
                  <a:close/>
                </a:path>
              </a:pathLst>
            </a:custGeom>
            <a:solidFill>
              <a:srgbClr val="FF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矩形 51"/>
          <p:cNvSpPr/>
          <p:nvPr/>
        </p:nvSpPr>
        <p:spPr>
          <a:xfrm>
            <a:off x="1757896" y="1583703"/>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现实</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3" name="矩形 52"/>
          <p:cNvSpPr/>
          <p:nvPr/>
        </p:nvSpPr>
        <p:spPr>
          <a:xfrm>
            <a:off x="1757895" y="3058411"/>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分析</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4" name="矩形 53"/>
          <p:cNvSpPr/>
          <p:nvPr/>
        </p:nvSpPr>
        <p:spPr>
          <a:xfrm>
            <a:off x="1765563" y="4525169"/>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出路</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grpSp>
        <p:nvGrpSpPr>
          <p:cNvPr id="55" name="组合 54"/>
          <p:cNvGrpSpPr/>
          <p:nvPr/>
        </p:nvGrpSpPr>
        <p:grpSpPr>
          <a:xfrm>
            <a:off x="-19064" y="253534"/>
            <a:ext cx="12211083" cy="6553690"/>
            <a:chOff x="-19064" y="253534"/>
            <a:chExt cx="12211083" cy="6553690"/>
          </a:xfrm>
        </p:grpSpPr>
        <p:grpSp>
          <p:nvGrpSpPr>
            <p:cNvPr id="56" name="组合 55"/>
            <p:cNvGrpSpPr/>
            <p:nvPr/>
          </p:nvGrpSpPr>
          <p:grpSpPr>
            <a:xfrm>
              <a:off x="-19064" y="253534"/>
              <a:ext cx="12211083" cy="6553690"/>
              <a:chOff x="-19064" y="253534"/>
              <a:chExt cx="12211083" cy="6553690"/>
            </a:xfrm>
          </p:grpSpPr>
          <p:sp>
            <p:nvSpPr>
              <p:cNvPr id="5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6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6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14</a:t>
                </a:fld>
                <a:endParaRPr lang="en-US" sz="1100" dirty="0">
                  <a:solidFill>
                    <a:schemeClr val="bg1"/>
                  </a:solidFill>
                  <a:latin typeface="Arial" panose="020B0604020202020204" pitchFamily="34" charset="0"/>
                  <a:cs typeface="Arial" panose="020B0604020202020204" pitchFamily="34" charset="0"/>
                </a:endParaRPr>
              </a:p>
            </p:txBody>
          </p:sp>
          <p:sp>
            <p:nvSpPr>
              <p:cNvPr id="6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6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7" name="文本框 56"/>
            <p:cNvSpPr txBox="1"/>
            <p:nvPr/>
          </p:nvSpPr>
          <p:spPr>
            <a:xfrm>
              <a:off x="296839" y="344379"/>
              <a:ext cx="2832827"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现实</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完美永不存在</a:t>
              </a:r>
            </a:p>
          </p:txBody>
        </p:sp>
      </p:grpSp>
      <p:sp>
        <p:nvSpPr>
          <p:cNvPr id="2" name="左大括号 1"/>
          <p:cNvSpPr/>
          <p:nvPr/>
        </p:nvSpPr>
        <p:spPr>
          <a:xfrm>
            <a:off x="-36990" y="1996420"/>
            <a:ext cx="725714" cy="3044802"/>
          </a:xfrm>
          <a:custGeom>
            <a:avLst/>
            <a:gdLst>
              <a:gd name="connsiteX0" fmla="*/ 725714 w 725714"/>
              <a:gd name="connsiteY0" fmla="*/ 3044802 h 3044802"/>
              <a:gd name="connsiteX1" fmla="*/ 362857 w 725714"/>
              <a:gd name="connsiteY1" fmla="*/ 2984328 h 3044802"/>
              <a:gd name="connsiteX2" fmla="*/ 362857 w 725714"/>
              <a:gd name="connsiteY2" fmla="*/ 1582875 h 3044802"/>
              <a:gd name="connsiteX3" fmla="*/ 0 w 725714"/>
              <a:gd name="connsiteY3" fmla="*/ 1522401 h 3044802"/>
              <a:gd name="connsiteX4" fmla="*/ 362857 w 725714"/>
              <a:gd name="connsiteY4" fmla="*/ 1461927 h 3044802"/>
              <a:gd name="connsiteX5" fmla="*/ 362857 w 725714"/>
              <a:gd name="connsiteY5" fmla="*/ 60474 h 3044802"/>
              <a:gd name="connsiteX6" fmla="*/ 725714 w 725714"/>
              <a:gd name="connsiteY6" fmla="*/ 0 h 3044802"/>
              <a:gd name="connsiteX7" fmla="*/ 725714 w 725714"/>
              <a:gd name="connsiteY7" fmla="*/ 3044802 h 3044802"/>
              <a:gd name="connsiteX0-1" fmla="*/ 725714 w 725714"/>
              <a:gd name="connsiteY0-2" fmla="*/ 3044802 h 3044802"/>
              <a:gd name="connsiteX1-3" fmla="*/ 362857 w 725714"/>
              <a:gd name="connsiteY1-4" fmla="*/ 2984328 h 3044802"/>
              <a:gd name="connsiteX2-5" fmla="*/ 362857 w 725714"/>
              <a:gd name="connsiteY2-6" fmla="*/ 1582875 h 3044802"/>
              <a:gd name="connsiteX3-7" fmla="*/ 0 w 725714"/>
              <a:gd name="connsiteY3-8" fmla="*/ 1522401 h 3044802"/>
              <a:gd name="connsiteX4-9" fmla="*/ 362857 w 725714"/>
              <a:gd name="connsiteY4-10" fmla="*/ 1461927 h 3044802"/>
              <a:gd name="connsiteX5-11" fmla="*/ 362857 w 725714"/>
              <a:gd name="connsiteY5-12" fmla="*/ 60474 h 3044802"/>
              <a:gd name="connsiteX6-13" fmla="*/ 725714 w 725714"/>
              <a:gd name="connsiteY6-14" fmla="*/ 0 h 3044802"/>
              <a:gd name="connsiteX0-15" fmla="*/ 725714 w 725714"/>
              <a:gd name="connsiteY0-16" fmla="*/ 3044802 h 3044802"/>
              <a:gd name="connsiteX1-17" fmla="*/ 362857 w 725714"/>
              <a:gd name="connsiteY1-18" fmla="*/ 2984328 h 3044802"/>
              <a:gd name="connsiteX2-19" fmla="*/ 362857 w 725714"/>
              <a:gd name="connsiteY2-20" fmla="*/ 1582875 h 3044802"/>
              <a:gd name="connsiteX3-21" fmla="*/ 0 w 725714"/>
              <a:gd name="connsiteY3-22" fmla="*/ 1522401 h 3044802"/>
              <a:gd name="connsiteX4-23" fmla="*/ 362857 w 725714"/>
              <a:gd name="connsiteY4-24" fmla="*/ 1461927 h 3044802"/>
              <a:gd name="connsiteX5-25" fmla="*/ 362857 w 725714"/>
              <a:gd name="connsiteY5-26" fmla="*/ 60474 h 3044802"/>
              <a:gd name="connsiteX6-27" fmla="*/ 725714 w 725714"/>
              <a:gd name="connsiteY6-28" fmla="*/ 0 h 3044802"/>
              <a:gd name="connsiteX7-29" fmla="*/ 725714 w 725714"/>
              <a:gd name="connsiteY7-30" fmla="*/ 3044802 h 3044802"/>
              <a:gd name="connsiteX0-31" fmla="*/ 725714 w 725714"/>
              <a:gd name="connsiteY0-32" fmla="*/ 3044802 h 3044802"/>
              <a:gd name="connsiteX1-33" fmla="*/ 362857 w 725714"/>
              <a:gd name="connsiteY1-34" fmla="*/ 2984328 h 3044802"/>
              <a:gd name="connsiteX2-35" fmla="*/ 362857 w 725714"/>
              <a:gd name="connsiteY2-36" fmla="*/ 1582875 h 3044802"/>
              <a:gd name="connsiteX3-37" fmla="*/ 362857 w 725714"/>
              <a:gd name="connsiteY3-38" fmla="*/ 1461927 h 3044802"/>
              <a:gd name="connsiteX4-39" fmla="*/ 362857 w 725714"/>
              <a:gd name="connsiteY4-40" fmla="*/ 60474 h 3044802"/>
              <a:gd name="connsiteX5-41" fmla="*/ 725714 w 725714"/>
              <a:gd name="connsiteY5-42" fmla="*/ 0 h 304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5714" h="3044802" stroke="0" extrusionOk="0">
                <a:moveTo>
                  <a:pt x="725714" y="3044802"/>
                </a:moveTo>
                <a:cubicBezTo>
                  <a:pt x="525314" y="3044802"/>
                  <a:pt x="362857" y="3017727"/>
                  <a:pt x="362857" y="2984328"/>
                </a:cubicBezTo>
                <a:lnTo>
                  <a:pt x="362857" y="1582875"/>
                </a:lnTo>
                <a:cubicBezTo>
                  <a:pt x="362857" y="1549476"/>
                  <a:pt x="200400" y="1522401"/>
                  <a:pt x="0" y="1522401"/>
                </a:cubicBezTo>
                <a:cubicBezTo>
                  <a:pt x="200400" y="1522401"/>
                  <a:pt x="362857" y="1495326"/>
                  <a:pt x="362857" y="1461927"/>
                </a:cubicBezTo>
                <a:lnTo>
                  <a:pt x="362857" y="60474"/>
                </a:lnTo>
                <a:cubicBezTo>
                  <a:pt x="362857" y="27075"/>
                  <a:pt x="525314" y="0"/>
                  <a:pt x="725714" y="0"/>
                </a:cubicBezTo>
                <a:lnTo>
                  <a:pt x="725714" y="3044802"/>
                </a:lnTo>
                <a:close/>
              </a:path>
              <a:path w="725714" h="3044802" fill="none">
                <a:moveTo>
                  <a:pt x="725714" y="3044802"/>
                </a:moveTo>
                <a:cubicBezTo>
                  <a:pt x="525314" y="3044802"/>
                  <a:pt x="362857" y="3017727"/>
                  <a:pt x="362857" y="2984328"/>
                </a:cubicBezTo>
                <a:lnTo>
                  <a:pt x="362857" y="1582875"/>
                </a:lnTo>
                <a:lnTo>
                  <a:pt x="362857" y="1461927"/>
                </a:lnTo>
                <a:lnTo>
                  <a:pt x="362857" y="60474"/>
                </a:lnTo>
                <a:cubicBezTo>
                  <a:pt x="362857" y="27075"/>
                  <a:pt x="525314" y="0"/>
                  <a:pt x="725714" y="0"/>
                </a:cubicBezTo>
              </a:path>
            </a:pathLst>
          </a:cu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直接连接符 3"/>
          <p:cNvCxnSpPr/>
          <p:nvPr/>
        </p:nvCxnSpPr>
        <p:spPr>
          <a:xfrm flipH="1">
            <a:off x="-36990" y="3520076"/>
            <a:ext cx="716295" cy="0"/>
          </a:xfrm>
          <a:prstGeom prst="line">
            <a:avLst/>
          </a:prstGeom>
          <a:ln w="12700">
            <a:solidFill>
              <a:srgbClr val="404040"/>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15978" y="4352316"/>
            <a:ext cx="2995585" cy="997196"/>
          </a:xfrm>
          <a:prstGeom prst="rect">
            <a:avLst/>
          </a:prstGeom>
        </p:spPr>
        <p:txBody>
          <a:bodyPr wrap="square">
            <a:spAutoFit/>
          </a:bodyPr>
          <a:lstStyle/>
          <a:p>
            <a:pPr algn="just">
              <a:lnSpc>
                <a:spcPct val="140000"/>
              </a:lnSpc>
            </a:pPr>
            <a:r>
              <a:rPr lang="zh-CN" altLang="en-US" sz="1400" kern="100" dirty="0">
                <a:solidFill>
                  <a:srgbClr val="404040"/>
                </a:solidFill>
                <a:latin typeface="微软雅黑" panose="020B0503020204020204" charset="-122"/>
                <a:cs typeface="Times New Roman" panose="02020603050405020304" pitchFamily="18" charset="0"/>
              </a:rPr>
              <a:t>大部分都有爱钻牛角尖的习惯。</a:t>
            </a:r>
          </a:p>
          <a:p>
            <a:pPr algn="just">
              <a:lnSpc>
                <a:spcPct val="140000"/>
              </a:lnSpc>
            </a:pPr>
            <a:r>
              <a:rPr lang="zh-CN" altLang="en-US" sz="1400" kern="100" dirty="0">
                <a:solidFill>
                  <a:srgbClr val="404040"/>
                </a:solidFill>
                <a:latin typeface="微软雅黑" panose="020B0503020204020204" charset="-122"/>
                <a:cs typeface="Times New Roman" panose="02020603050405020304" pitchFamily="18" charset="0"/>
              </a:rPr>
              <a:t>未知给人们带来的心理压力远超一般人的想象。</a:t>
            </a:r>
          </a:p>
        </p:txBody>
      </p:sp>
      <p:sp>
        <p:nvSpPr>
          <p:cNvPr id="44" name="矩形 43"/>
          <p:cNvSpPr/>
          <p:nvPr/>
        </p:nvSpPr>
        <p:spPr>
          <a:xfrm>
            <a:off x="4043823" y="4352316"/>
            <a:ext cx="3665077" cy="997196"/>
          </a:xfrm>
          <a:prstGeom prst="rect">
            <a:avLst/>
          </a:prstGeom>
        </p:spPr>
        <p:txBody>
          <a:bodyPr wrap="square">
            <a:spAutoFit/>
          </a:bodyPr>
          <a:lstStyle/>
          <a:p>
            <a:pPr>
              <a:lnSpc>
                <a:spcPct val="140000"/>
              </a:lnSpc>
            </a:pPr>
            <a:r>
              <a:rPr lang="zh-CN" altLang="en-US" sz="1400" dirty="0">
                <a:solidFill>
                  <a:srgbClr val="404040"/>
                </a:solidFill>
                <a:latin typeface="微软雅黑" panose="020B0503020204020204" charset="-122"/>
              </a:rPr>
              <a:t>我们希望一切都在我们的掌握之中，只是我们永远做不到。</a:t>
            </a:r>
          </a:p>
          <a:p>
            <a:pPr>
              <a:lnSpc>
                <a:spcPct val="140000"/>
              </a:lnSpc>
            </a:pPr>
            <a:r>
              <a:rPr lang="zh-CN" altLang="en-US" sz="1400" dirty="0">
                <a:solidFill>
                  <a:srgbClr val="404040"/>
                </a:solidFill>
                <a:latin typeface="微软雅黑" panose="020B0503020204020204" charset="-122"/>
              </a:rPr>
              <a:t>人们害怕未知，害怕不确定的东西存在。</a:t>
            </a:r>
            <a:endParaRPr lang="zh-CN" altLang="zh-CN" sz="1400" dirty="0">
              <a:solidFill>
                <a:srgbClr val="404040"/>
              </a:solidFill>
              <a:latin typeface="微软雅黑" panose="020B0503020204020204" charset="-122"/>
            </a:endParaRPr>
          </a:p>
        </p:txBody>
      </p:sp>
      <p:sp>
        <p:nvSpPr>
          <p:cNvPr id="45" name="矩形 44"/>
          <p:cNvSpPr/>
          <p:nvPr/>
        </p:nvSpPr>
        <p:spPr>
          <a:xfrm>
            <a:off x="8111183" y="4352316"/>
            <a:ext cx="3181150" cy="662874"/>
          </a:xfrm>
          <a:prstGeom prst="rect">
            <a:avLst/>
          </a:prstGeom>
        </p:spPr>
        <p:txBody>
          <a:bodyPr wrap="square">
            <a:spAutoFit/>
          </a:bodyPr>
          <a:lstStyle/>
          <a:p>
            <a:pPr>
              <a:lnSpc>
                <a:spcPct val="140000"/>
              </a:lnSpc>
            </a:pPr>
            <a:r>
              <a:rPr lang="zh-CN" altLang="zh-CN" sz="1400" dirty="0">
                <a:solidFill>
                  <a:srgbClr val="404040"/>
                </a:solidFill>
                <a:latin typeface="微软雅黑" panose="020B0503020204020204" charset="-122"/>
              </a:rPr>
              <a:t>接受现实，告诉自己：我有不足，我需要时间，我没办法一蹴而就。</a:t>
            </a:r>
          </a:p>
        </p:txBody>
      </p:sp>
      <p:grpSp>
        <p:nvGrpSpPr>
          <p:cNvPr id="22" name="组合 21"/>
          <p:cNvGrpSpPr/>
          <p:nvPr/>
        </p:nvGrpSpPr>
        <p:grpSpPr>
          <a:xfrm>
            <a:off x="1649474" y="2372541"/>
            <a:ext cx="995317" cy="1031318"/>
            <a:chOff x="4072847" y="2233364"/>
            <a:chExt cx="995317" cy="1031318"/>
          </a:xfrm>
        </p:grpSpPr>
        <p:sp>
          <p:nvSpPr>
            <p:cNvPr id="23" name="椭圆 22"/>
            <p:cNvSpPr/>
            <p:nvPr/>
          </p:nvSpPr>
          <p:spPr>
            <a:xfrm>
              <a:off x="4072847" y="2233364"/>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24" name="任意多边形 23"/>
            <p:cNvSpPr/>
            <p:nvPr/>
          </p:nvSpPr>
          <p:spPr>
            <a:xfrm>
              <a:off x="4343061" y="2478893"/>
              <a:ext cx="476250" cy="450850"/>
            </a:xfrm>
            <a:custGeom>
              <a:avLst/>
              <a:gdLst>
                <a:gd name="connsiteX0" fmla="*/ 238124 w 476250"/>
                <a:gd name="connsiteY0" fmla="*/ 225425 h 450850"/>
                <a:gd name="connsiteX1" fmla="*/ 180974 w 476250"/>
                <a:gd name="connsiteY1" fmla="*/ 282575 h 450850"/>
                <a:gd name="connsiteX2" fmla="*/ 197713 w 476250"/>
                <a:gd name="connsiteY2" fmla="*/ 322986 h 450850"/>
                <a:gd name="connsiteX3" fmla="*/ 220005 w 476250"/>
                <a:gd name="connsiteY3" fmla="*/ 332220 h 450850"/>
                <a:gd name="connsiteX4" fmla="*/ 215264 w 476250"/>
                <a:gd name="connsiteY4" fmla="*/ 343666 h 450850"/>
                <a:gd name="connsiteX5" fmla="*/ 215264 w 476250"/>
                <a:gd name="connsiteY5" fmla="*/ 370708 h 450850"/>
                <a:gd name="connsiteX6" fmla="*/ 237743 w 476250"/>
                <a:gd name="connsiteY6" fmla="*/ 393187 h 450850"/>
                <a:gd name="connsiteX7" fmla="*/ 238504 w 476250"/>
                <a:gd name="connsiteY7" fmla="*/ 393187 h 450850"/>
                <a:gd name="connsiteX8" fmla="*/ 260983 w 476250"/>
                <a:gd name="connsiteY8" fmla="*/ 370708 h 450850"/>
                <a:gd name="connsiteX9" fmla="*/ 260983 w 476250"/>
                <a:gd name="connsiteY9" fmla="*/ 343666 h 450850"/>
                <a:gd name="connsiteX10" fmla="*/ 256242 w 476250"/>
                <a:gd name="connsiteY10" fmla="*/ 332220 h 450850"/>
                <a:gd name="connsiteX11" fmla="*/ 278535 w 476250"/>
                <a:gd name="connsiteY11" fmla="*/ 322986 h 450850"/>
                <a:gd name="connsiteX12" fmla="*/ 295274 w 476250"/>
                <a:gd name="connsiteY12" fmla="*/ 282575 h 450850"/>
                <a:gd name="connsiteX13" fmla="*/ 238124 w 476250"/>
                <a:gd name="connsiteY13" fmla="*/ 225425 h 450850"/>
                <a:gd name="connsiteX14" fmla="*/ 249408 w 476250"/>
                <a:gd name="connsiteY14" fmla="*/ 49032 h 450850"/>
                <a:gd name="connsiteX15" fmla="*/ 178152 w 476250"/>
                <a:gd name="connsiteY15" fmla="*/ 65873 h 450850"/>
                <a:gd name="connsiteX16" fmla="*/ 125464 w 476250"/>
                <a:gd name="connsiteY16" fmla="*/ 116715 h 450850"/>
                <a:gd name="connsiteX17" fmla="*/ 115669 w 476250"/>
                <a:gd name="connsiteY17" fmla="*/ 139700 h 450850"/>
                <a:gd name="connsiteX18" fmla="*/ 373146 w 476250"/>
                <a:gd name="connsiteY18" fmla="*/ 139700 h 450850"/>
                <a:gd name="connsiteX19" fmla="*/ 368214 w 476250"/>
                <a:gd name="connsiteY19" fmla="*/ 125374 h 450850"/>
                <a:gd name="connsiteX20" fmla="*/ 319282 w 476250"/>
                <a:gd name="connsiteY20" fmla="*/ 70907 h 450850"/>
                <a:gd name="connsiteX21" fmla="*/ 249408 w 476250"/>
                <a:gd name="connsiteY21" fmla="*/ 49032 h 450850"/>
                <a:gd name="connsiteX22" fmla="*/ 251153 w 476250"/>
                <a:gd name="connsiteY22" fmla="*/ 119 h 450850"/>
                <a:gd name="connsiteX23" fmla="*/ 345741 w 476250"/>
                <a:gd name="connsiteY23" fmla="*/ 29731 h 450850"/>
                <a:gd name="connsiteX24" fmla="*/ 411980 w 476250"/>
                <a:gd name="connsiteY24" fmla="*/ 103462 h 450850"/>
                <a:gd name="connsiteX25" fmla="*/ 424460 w 476250"/>
                <a:gd name="connsiteY25" fmla="*/ 139714 h 450850"/>
                <a:gd name="connsiteX26" fmla="*/ 444577 w 476250"/>
                <a:gd name="connsiteY26" fmla="*/ 143775 h 450850"/>
                <a:gd name="connsiteX27" fmla="*/ 476250 w 476250"/>
                <a:gd name="connsiteY27" fmla="*/ 191559 h 450850"/>
                <a:gd name="connsiteX28" fmla="*/ 476250 w 476250"/>
                <a:gd name="connsiteY28" fmla="*/ 398991 h 450850"/>
                <a:gd name="connsiteX29" fmla="*/ 424391 w 476250"/>
                <a:gd name="connsiteY29" fmla="*/ 450850 h 450850"/>
                <a:gd name="connsiteX30" fmla="*/ 51859 w 476250"/>
                <a:gd name="connsiteY30" fmla="*/ 450850 h 450850"/>
                <a:gd name="connsiteX31" fmla="*/ 0 w 476250"/>
                <a:gd name="connsiteY31" fmla="*/ 398991 h 450850"/>
                <a:gd name="connsiteX32" fmla="*/ 0 w 476250"/>
                <a:gd name="connsiteY32" fmla="*/ 191559 h 450850"/>
                <a:gd name="connsiteX33" fmla="*/ 51859 w 476250"/>
                <a:gd name="connsiteY33" fmla="*/ 139700 h 450850"/>
                <a:gd name="connsiteX34" fmla="*/ 63616 w 476250"/>
                <a:gd name="connsiteY34" fmla="*/ 139700 h 450850"/>
                <a:gd name="connsiteX35" fmla="*/ 63935 w 476250"/>
                <a:gd name="connsiteY35" fmla="*/ 137348 h 450850"/>
                <a:gd name="connsiteX36" fmla="*/ 154695 w 476250"/>
                <a:gd name="connsiteY36" fmla="*/ 22917 h 450850"/>
                <a:gd name="connsiteX37" fmla="*/ 251153 w 476250"/>
                <a:gd name="connsiteY37" fmla="*/ 119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50" h="450850">
                  <a:moveTo>
                    <a:pt x="238124" y="225425"/>
                  </a:moveTo>
                  <a:cubicBezTo>
                    <a:pt x="206561" y="225425"/>
                    <a:pt x="180974" y="251012"/>
                    <a:pt x="180974" y="282575"/>
                  </a:cubicBezTo>
                  <a:cubicBezTo>
                    <a:pt x="180974" y="298356"/>
                    <a:pt x="187371" y="312644"/>
                    <a:pt x="197713" y="322986"/>
                  </a:cubicBezTo>
                  <a:lnTo>
                    <a:pt x="220005" y="332220"/>
                  </a:lnTo>
                  <a:lnTo>
                    <a:pt x="215264" y="343666"/>
                  </a:lnTo>
                  <a:lnTo>
                    <a:pt x="215264" y="370708"/>
                  </a:lnTo>
                  <a:cubicBezTo>
                    <a:pt x="215264" y="383123"/>
                    <a:pt x="225328" y="393187"/>
                    <a:pt x="237743" y="393187"/>
                  </a:cubicBezTo>
                  <a:lnTo>
                    <a:pt x="238504" y="393187"/>
                  </a:lnTo>
                  <a:cubicBezTo>
                    <a:pt x="250919" y="393187"/>
                    <a:pt x="260983" y="383123"/>
                    <a:pt x="260983" y="370708"/>
                  </a:cubicBezTo>
                  <a:lnTo>
                    <a:pt x="260983" y="343666"/>
                  </a:lnTo>
                  <a:lnTo>
                    <a:pt x="256242" y="332220"/>
                  </a:lnTo>
                  <a:lnTo>
                    <a:pt x="278535" y="322986"/>
                  </a:lnTo>
                  <a:cubicBezTo>
                    <a:pt x="288877" y="312644"/>
                    <a:pt x="295274" y="298356"/>
                    <a:pt x="295274" y="282575"/>
                  </a:cubicBezTo>
                  <a:cubicBezTo>
                    <a:pt x="295274" y="251012"/>
                    <a:pt x="269687" y="225425"/>
                    <a:pt x="238124" y="225425"/>
                  </a:cubicBezTo>
                  <a:close/>
                  <a:moveTo>
                    <a:pt x="249408" y="49032"/>
                  </a:moveTo>
                  <a:cubicBezTo>
                    <a:pt x="225001" y="48161"/>
                    <a:pt x="200364" y="53743"/>
                    <a:pt x="178152" y="65873"/>
                  </a:cubicBezTo>
                  <a:cubicBezTo>
                    <a:pt x="155940" y="78002"/>
                    <a:pt x="137926" y="95711"/>
                    <a:pt x="125464" y="116715"/>
                  </a:cubicBezTo>
                  <a:lnTo>
                    <a:pt x="115669" y="139700"/>
                  </a:lnTo>
                  <a:lnTo>
                    <a:pt x="373146" y="139700"/>
                  </a:lnTo>
                  <a:lnTo>
                    <a:pt x="368214" y="125374"/>
                  </a:lnTo>
                  <a:cubicBezTo>
                    <a:pt x="357280" y="103535"/>
                    <a:pt x="340573" y="84588"/>
                    <a:pt x="319282" y="70907"/>
                  </a:cubicBezTo>
                  <a:cubicBezTo>
                    <a:pt x="297991" y="57226"/>
                    <a:pt x="273815" y="49903"/>
                    <a:pt x="249408" y="49032"/>
                  </a:cubicBezTo>
                  <a:close/>
                  <a:moveTo>
                    <a:pt x="251153" y="119"/>
                  </a:moveTo>
                  <a:cubicBezTo>
                    <a:pt x="284192" y="1298"/>
                    <a:pt x="316920" y="11211"/>
                    <a:pt x="345741" y="29731"/>
                  </a:cubicBezTo>
                  <a:cubicBezTo>
                    <a:pt x="374563" y="48251"/>
                    <a:pt x="397179" y="73900"/>
                    <a:pt x="411980" y="103462"/>
                  </a:cubicBezTo>
                  <a:lnTo>
                    <a:pt x="424460" y="139714"/>
                  </a:lnTo>
                  <a:lnTo>
                    <a:pt x="444577" y="143775"/>
                  </a:lnTo>
                  <a:cubicBezTo>
                    <a:pt x="463190" y="151648"/>
                    <a:pt x="476250" y="170078"/>
                    <a:pt x="476250" y="191559"/>
                  </a:cubicBezTo>
                  <a:lnTo>
                    <a:pt x="476250" y="398991"/>
                  </a:lnTo>
                  <a:cubicBezTo>
                    <a:pt x="476250" y="427632"/>
                    <a:pt x="453032" y="450850"/>
                    <a:pt x="424391" y="450850"/>
                  </a:cubicBezTo>
                  <a:lnTo>
                    <a:pt x="51859" y="450850"/>
                  </a:lnTo>
                  <a:cubicBezTo>
                    <a:pt x="23218" y="450850"/>
                    <a:pt x="0" y="427632"/>
                    <a:pt x="0" y="398991"/>
                  </a:cubicBezTo>
                  <a:lnTo>
                    <a:pt x="0" y="191559"/>
                  </a:lnTo>
                  <a:cubicBezTo>
                    <a:pt x="0" y="162918"/>
                    <a:pt x="23218" y="139700"/>
                    <a:pt x="51859" y="139700"/>
                  </a:cubicBezTo>
                  <a:lnTo>
                    <a:pt x="63616" y="139700"/>
                  </a:lnTo>
                  <a:lnTo>
                    <a:pt x="63935" y="137348"/>
                  </a:lnTo>
                  <a:cubicBezTo>
                    <a:pt x="77275" y="89170"/>
                    <a:pt x="109593" y="47546"/>
                    <a:pt x="154695" y="22917"/>
                  </a:cubicBezTo>
                  <a:cubicBezTo>
                    <a:pt x="184763" y="6497"/>
                    <a:pt x="218114" y="-1059"/>
                    <a:pt x="251153" y="119"/>
                  </a:cubicBezTo>
                  <a:close/>
                </a:path>
              </a:pathLst>
            </a:custGeom>
            <a:solidFill>
              <a:srgbClr val="0087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9164845" y="2327836"/>
            <a:ext cx="995317" cy="1031318"/>
            <a:chOff x="7749435" y="2273857"/>
            <a:chExt cx="995317" cy="1031318"/>
          </a:xfrm>
        </p:grpSpPr>
        <p:sp>
          <p:nvSpPr>
            <p:cNvPr id="26" name="椭圆 25"/>
            <p:cNvSpPr/>
            <p:nvPr/>
          </p:nvSpPr>
          <p:spPr>
            <a:xfrm>
              <a:off x="7749435" y="2273857"/>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grpSp>
          <p:nvGrpSpPr>
            <p:cNvPr id="27" name="组合 26"/>
            <p:cNvGrpSpPr/>
            <p:nvPr/>
          </p:nvGrpSpPr>
          <p:grpSpPr>
            <a:xfrm>
              <a:off x="8019649" y="2485951"/>
              <a:ext cx="476250" cy="484285"/>
              <a:chOff x="5695950" y="1302727"/>
              <a:chExt cx="476250" cy="484285"/>
            </a:xfrm>
            <a:effectLst>
              <a:outerShdw blurRad="50800" dist="38100" dir="2700000" algn="tl" rotWithShape="0">
                <a:prstClr val="black">
                  <a:alpha val="40000"/>
                </a:prstClr>
              </a:outerShdw>
            </a:effectLst>
          </p:grpSpPr>
          <p:sp>
            <p:nvSpPr>
              <p:cNvPr id="28" name="空心弧 27"/>
              <p:cNvSpPr/>
              <p:nvPr/>
            </p:nvSpPr>
            <p:spPr>
              <a:xfrm rot="1346882">
                <a:off x="5749338" y="1302727"/>
                <a:ext cx="348860" cy="348860"/>
              </a:xfrm>
              <a:prstGeom prst="blockArc">
                <a:avLst>
                  <a:gd name="adj1" fmla="val 10800000"/>
                  <a:gd name="adj2" fmla="val 0"/>
                  <a:gd name="adj3" fmla="val 14333"/>
                </a:avLst>
              </a:prstGeom>
              <a:solidFill>
                <a:srgbClr val="FF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任意多边形 28"/>
              <p:cNvSpPr/>
              <p:nvPr/>
            </p:nvSpPr>
            <p:spPr>
              <a:xfrm>
                <a:off x="5695950" y="1473200"/>
                <a:ext cx="476250" cy="313812"/>
              </a:xfrm>
              <a:custGeom>
                <a:avLst/>
                <a:gdLst>
                  <a:gd name="connsiteX0" fmla="*/ 231775 w 476250"/>
                  <a:gd name="connsiteY0" fmla="*/ 98937 h 313812"/>
                  <a:gd name="connsiteX1" fmla="*/ 174625 w 476250"/>
                  <a:gd name="connsiteY1" fmla="*/ 156087 h 313812"/>
                  <a:gd name="connsiteX2" fmla="*/ 191364 w 476250"/>
                  <a:gd name="connsiteY2" fmla="*/ 196498 h 313812"/>
                  <a:gd name="connsiteX3" fmla="*/ 213656 w 476250"/>
                  <a:gd name="connsiteY3" fmla="*/ 205732 h 313812"/>
                  <a:gd name="connsiteX4" fmla="*/ 208915 w 476250"/>
                  <a:gd name="connsiteY4" fmla="*/ 217178 h 313812"/>
                  <a:gd name="connsiteX5" fmla="*/ 208915 w 476250"/>
                  <a:gd name="connsiteY5" fmla="*/ 244220 h 313812"/>
                  <a:gd name="connsiteX6" fmla="*/ 231394 w 476250"/>
                  <a:gd name="connsiteY6" fmla="*/ 266699 h 313812"/>
                  <a:gd name="connsiteX7" fmla="*/ 232155 w 476250"/>
                  <a:gd name="connsiteY7" fmla="*/ 266699 h 313812"/>
                  <a:gd name="connsiteX8" fmla="*/ 254634 w 476250"/>
                  <a:gd name="connsiteY8" fmla="*/ 244220 h 313812"/>
                  <a:gd name="connsiteX9" fmla="*/ 254634 w 476250"/>
                  <a:gd name="connsiteY9" fmla="*/ 217178 h 313812"/>
                  <a:gd name="connsiteX10" fmla="*/ 249893 w 476250"/>
                  <a:gd name="connsiteY10" fmla="*/ 205732 h 313812"/>
                  <a:gd name="connsiteX11" fmla="*/ 272186 w 476250"/>
                  <a:gd name="connsiteY11" fmla="*/ 196498 h 313812"/>
                  <a:gd name="connsiteX12" fmla="*/ 288925 w 476250"/>
                  <a:gd name="connsiteY12" fmla="*/ 156087 h 313812"/>
                  <a:gd name="connsiteX13" fmla="*/ 231775 w 476250"/>
                  <a:gd name="connsiteY13" fmla="*/ 98937 h 313812"/>
                  <a:gd name="connsiteX14" fmla="*/ 64092 w 476250"/>
                  <a:gd name="connsiteY14" fmla="*/ 0 h 313812"/>
                  <a:gd name="connsiteX15" fmla="*/ 116804 w 476250"/>
                  <a:gd name="connsiteY15" fmla="*/ 0 h 313812"/>
                  <a:gd name="connsiteX16" fmla="*/ 115669 w 476250"/>
                  <a:gd name="connsiteY16" fmla="*/ 2662 h 313812"/>
                  <a:gd name="connsiteX17" fmla="*/ 373146 w 476250"/>
                  <a:gd name="connsiteY17" fmla="*/ 2662 h 313812"/>
                  <a:gd name="connsiteX18" fmla="*/ 372230 w 476250"/>
                  <a:gd name="connsiteY18" fmla="*/ 0 h 313812"/>
                  <a:gd name="connsiteX19" fmla="*/ 423539 w 476250"/>
                  <a:gd name="connsiteY19" fmla="*/ 0 h 313812"/>
                  <a:gd name="connsiteX20" fmla="*/ 424460 w 476250"/>
                  <a:gd name="connsiteY20" fmla="*/ 2676 h 313812"/>
                  <a:gd name="connsiteX21" fmla="*/ 444577 w 476250"/>
                  <a:gd name="connsiteY21" fmla="*/ 6737 h 313812"/>
                  <a:gd name="connsiteX22" fmla="*/ 476250 w 476250"/>
                  <a:gd name="connsiteY22" fmla="*/ 54521 h 313812"/>
                  <a:gd name="connsiteX23" fmla="*/ 476250 w 476250"/>
                  <a:gd name="connsiteY23" fmla="*/ 261953 h 313812"/>
                  <a:gd name="connsiteX24" fmla="*/ 424391 w 476250"/>
                  <a:gd name="connsiteY24" fmla="*/ 313812 h 313812"/>
                  <a:gd name="connsiteX25" fmla="*/ 51859 w 476250"/>
                  <a:gd name="connsiteY25" fmla="*/ 313812 h 313812"/>
                  <a:gd name="connsiteX26" fmla="*/ 0 w 476250"/>
                  <a:gd name="connsiteY26" fmla="*/ 261953 h 313812"/>
                  <a:gd name="connsiteX27" fmla="*/ 0 w 476250"/>
                  <a:gd name="connsiteY27" fmla="*/ 54521 h 313812"/>
                  <a:gd name="connsiteX28" fmla="*/ 51859 w 476250"/>
                  <a:gd name="connsiteY28" fmla="*/ 2662 h 313812"/>
                  <a:gd name="connsiteX29" fmla="*/ 63616 w 476250"/>
                  <a:gd name="connsiteY29" fmla="*/ 2662 h 313812"/>
                  <a:gd name="connsiteX30" fmla="*/ 63935 w 476250"/>
                  <a:gd name="connsiteY30" fmla="*/ 310 h 31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6250" h="313812">
                    <a:moveTo>
                      <a:pt x="231775" y="98937"/>
                    </a:moveTo>
                    <a:cubicBezTo>
                      <a:pt x="200212" y="98937"/>
                      <a:pt x="174625" y="124524"/>
                      <a:pt x="174625" y="156087"/>
                    </a:cubicBezTo>
                    <a:cubicBezTo>
                      <a:pt x="174625" y="171869"/>
                      <a:pt x="181022" y="186156"/>
                      <a:pt x="191364" y="196498"/>
                    </a:cubicBezTo>
                    <a:lnTo>
                      <a:pt x="213656" y="205732"/>
                    </a:lnTo>
                    <a:lnTo>
                      <a:pt x="208915" y="217178"/>
                    </a:lnTo>
                    <a:lnTo>
                      <a:pt x="208915" y="244220"/>
                    </a:lnTo>
                    <a:cubicBezTo>
                      <a:pt x="208915" y="256635"/>
                      <a:pt x="218979" y="266699"/>
                      <a:pt x="231394" y="266699"/>
                    </a:cubicBezTo>
                    <a:lnTo>
                      <a:pt x="232155" y="266699"/>
                    </a:lnTo>
                    <a:cubicBezTo>
                      <a:pt x="244570" y="266699"/>
                      <a:pt x="254634" y="256635"/>
                      <a:pt x="254634" y="244220"/>
                    </a:cubicBezTo>
                    <a:lnTo>
                      <a:pt x="254634" y="217178"/>
                    </a:lnTo>
                    <a:lnTo>
                      <a:pt x="249893" y="205732"/>
                    </a:lnTo>
                    <a:lnTo>
                      <a:pt x="272186" y="196498"/>
                    </a:lnTo>
                    <a:cubicBezTo>
                      <a:pt x="282528" y="186156"/>
                      <a:pt x="288925" y="171869"/>
                      <a:pt x="288925" y="156087"/>
                    </a:cubicBezTo>
                    <a:cubicBezTo>
                      <a:pt x="288925" y="124524"/>
                      <a:pt x="263338" y="98937"/>
                      <a:pt x="231775" y="98937"/>
                    </a:cubicBezTo>
                    <a:close/>
                    <a:moveTo>
                      <a:pt x="64092" y="0"/>
                    </a:moveTo>
                    <a:lnTo>
                      <a:pt x="116804" y="0"/>
                    </a:lnTo>
                    <a:lnTo>
                      <a:pt x="115669" y="2662"/>
                    </a:lnTo>
                    <a:lnTo>
                      <a:pt x="373146" y="2662"/>
                    </a:lnTo>
                    <a:lnTo>
                      <a:pt x="372230" y="0"/>
                    </a:lnTo>
                    <a:lnTo>
                      <a:pt x="423539" y="0"/>
                    </a:lnTo>
                    <a:lnTo>
                      <a:pt x="424460" y="2676"/>
                    </a:lnTo>
                    <a:lnTo>
                      <a:pt x="444577" y="6737"/>
                    </a:lnTo>
                    <a:cubicBezTo>
                      <a:pt x="463190" y="14610"/>
                      <a:pt x="476250" y="33040"/>
                      <a:pt x="476250" y="54521"/>
                    </a:cubicBezTo>
                    <a:lnTo>
                      <a:pt x="476250" y="261953"/>
                    </a:lnTo>
                    <a:cubicBezTo>
                      <a:pt x="476250" y="290594"/>
                      <a:pt x="453032" y="313812"/>
                      <a:pt x="424391" y="313812"/>
                    </a:cubicBezTo>
                    <a:lnTo>
                      <a:pt x="51859" y="313812"/>
                    </a:lnTo>
                    <a:cubicBezTo>
                      <a:pt x="23218" y="313812"/>
                      <a:pt x="0" y="290594"/>
                      <a:pt x="0" y="261953"/>
                    </a:cubicBezTo>
                    <a:lnTo>
                      <a:pt x="0" y="54521"/>
                    </a:lnTo>
                    <a:cubicBezTo>
                      <a:pt x="0" y="25880"/>
                      <a:pt x="23218" y="2662"/>
                      <a:pt x="51859" y="2662"/>
                    </a:cubicBezTo>
                    <a:lnTo>
                      <a:pt x="63616" y="2662"/>
                    </a:lnTo>
                    <a:lnTo>
                      <a:pt x="63935" y="310"/>
                    </a:lnTo>
                    <a:close/>
                  </a:path>
                </a:pathLst>
              </a:custGeom>
              <a:solidFill>
                <a:srgbClr val="008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0" name="组合 29"/>
          <p:cNvGrpSpPr/>
          <p:nvPr/>
        </p:nvGrpSpPr>
        <p:grpSpPr>
          <a:xfrm>
            <a:off x="5163064" y="2351650"/>
            <a:ext cx="995317" cy="1031318"/>
            <a:chOff x="5974223" y="2273857"/>
            <a:chExt cx="995317" cy="1031318"/>
          </a:xfrm>
        </p:grpSpPr>
        <p:sp>
          <p:nvSpPr>
            <p:cNvPr id="31" name="椭圆 30"/>
            <p:cNvSpPr/>
            <p:nvPr/>
          </p:nvSpPr>
          <p:spPr>
            <a:xfrm>
              <a:off x="5974223" y="2273857"/>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32" name="任意多边形 31"/>
            <p:cNvSpPr/>
            <p:nvPr/>
          </p:nvSpPr>
          <p:spPr>
            <a:xfrm>
              <a:off x="6299100" y="2533544"/>
              <a:ext cx="439750" cy="422534"/>
            </a:xfrm>
            <a:custGeom>
              <a:avLst/>
              <a:gdLst>
                <a:gd name="connsiteX0" fmla="*/ 87313 w 439750"/>
                <a:gd name="connsiteY0" fmla="*/ 311128 h 422534"/>
                <a:gd name="connsiteX1" fmla="*/ 59531 w 439750"/>
                <a:gd name="connsiteY1" fmla="*/ 338910 h 422534"/>
                <a:gd name="connsiteX2" fmla="*/ 87313 w 439750"/>
                <a:gd name="connsiteY2" fmla="*/ 366692 h 422534"/>
                <a:gd name="connsiteX3" fmla="*/ 115095 w 439750"/>
                <a:gd name="connsiteY3" fmla="*/ 338910 h 422534"/>
                <a:gd name="connsiteX4" fmla="*/ 87313 w 439750"/>
                <a:gd name="connsiteY4" fmla="*/ 311128 h 422534"/>
                <a:gd name="connsiteX5" fmla="*/ 439750 w 439750"/>
                <a:gd name="connsiteY5" fmla="*/ 0 h 422534"/>
                <a:gd name="connsiteX6" fmla="*/ 428272 w 439750"/>
                <a:gd name="connsiteY6" fmla="*/ 58644 h 422534"/>
                <a:gd name="connsiteX7" fmla="*/ 429804 w 439750"/>
                <a:gd name="connsiteY7" fmla="*/ 60412 h 422534"/>
                <a:gd name="connsiteX8" fmla="*/ 382753 w 439750"/>
                <a:gd name="connsiteY8" fmla="*/ 101184 h 422534"/>
                <a:gd name="connsiteX9" fmla="*/ 386793 w 439750"/>
                <a:gd name="connsiteY9" fmla="*/ 153203 h 422534"/>
                <a:gd name="connsiteX10" fmla="*/ 333116 w 439750"/>
                <a:gd name="connsiteY10" fmla="*/ 144196 h 422534"/>
                <a:gd name="connsiteX11" fmla="*/ 316646 w 439750"/>
                <a:gd name="connsiteY11" fmla="*/ 158467 h 422534"/>
                <a:gd name="connsiteX12" fmla="*/ 320335 w 439750"/>
                <a:gd name="connsiteY12" fmla="*/ 205956 h 422534"/>
                <a:gd name="connsiteX13" fmla="*/ 271331 w 439750"/>
                <a:gd name="connsiteY13" fmla="*/ 197734 h 422534"/>
                <a:gd name="connsiteX14" fmla="*/ 257852 w 439750"/>
                <a:gd name="connsiteY14" fmla="*/ 209413 h 422534"/>
                <a:gd name="connsiteX15" fmla="*/ 269948 w 439750"/>
                <a:gd name="connsiteY15" fmla="*/ 227353 h 422534"/>
                <a:gd name="connsiteX16" fmla="*/ 280988 w 439750"/>
                <a:gd name="connsiteY16" fmla="*/ 282040 h 422534"/>
                <a:gd name="connsiteX17" fmla="*/ 140494 w 439750"/>
                <a:gd name="connsiteY17" fmla="*/ 422534 h 422534"/>
                <a:gd name="connsiteX18" fmla="*/ 0 w 439750"/>
                <a:gd name="connsiteY18" fmla="*/ 282040 h 422534"/>
                <a:gd name="connsiteX19" fmla="*/ 140494 w 439750"/>
                <a:gd name="connsiteY19" fmla="*/ 141546 h 422534"/>
                <a:gd name="connsiteX20" fmla="*/ 195181 w 439750"/>
                <a:gd name="connsiteY20" fmla="*/ 152587 h 422534"/>
                <a:gd name="connsiteX21" fmla="*/ 200942 w 439750"/>
                <a:gd name="connsiteY21" fmla="*/ 156471 h 422534"/>
                <a:gd name="connsiteX22" fmla="*/ 379196 w 439750"/>
                <a:gd name="connsiteY22" fmla="*/ 2009 h 422534"/>
                <a:gd name="connsiteX23" fmla="*/ 380069 w 439750"/>
                <a:gd name="connsiteY23" fmla="*/ 3016 h 4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750" h="422534">
                  <a:moveTo>
                    <a:pt x="87313" y="311128"/>
                  </a:moveTo>
                  <a:cubicBezTo>
                    <a:pt x="71969" y="311128"/>
                    <a:pt x="59531" y="323566"/>
                    <a:pt x="59531" y="338910"/>
                  </a:cubicBezTo>
                  <a:cubicBezTo>
                    <a:pt x="59531" y="354254"/>
                    <a:pt x="71969" y="366692"/>
                    <a:pt x="87313" y="366692"/>
                  </a:cubicBezTo>
                  <a:cubicBezTo>
                    <a:pt x="102657" y="366692"/>
                    <a:pt x="115095" y="354254"/>
                    <a:pt x="115095" y="338910"/>
                  </a:cubicBezTo>
                  <a:cubicBezTo>
                    <a:pt x="115095" y="323566"/>
                    <a:pt x="102657" y="311128"/>
                    <a:pt x="87313" y="311128"/>
                  </a:cubicBezTo>
                  <a:close/>
                  <a:moveTo>
                    <a:pt x="439750" y="0"/>
                  </a:moveTo>
                  <a:lnTo>
                    <a:pt x="428272" y="58644"/>
                  </a:lnTo>
                  <a:lnTo>
                    <a:pt x="429804" y="60412"/>
                  </a:lnTo>
                  <a:lnTo>
                    <a:pt x="382753" y="101184"/>
                  </a:lnTo>
                  <a:lnTo>
                    <a:pt x="386793" y="153203"/>
                  </a:lnTo>
                  <a:lnTo>
                    <a:pt x="333116" y="144196"/>
                  </a:lnTo>
                  <a:lnTo>
                    <a:pt x="316646" y="158467"/>
                  </a:lnTo>
                  <a:lnTo>
                    <a:pt x="320335" y="205956"/>
                  </a:lnTo>
                  <a:lnTo>
                    <a:pt x="271331" y="197734"/>
                  </a:lnTo>
                  <a:lnTo>
                    <a:pt x="257852" y="209413"/>
                  </a:lnTo>
                  <a:lnTo>
                    <a:pt x="269948" y="227353"/>
                  </a:lnTo>
                  <a:cubicBezTo>
                    <a:pt x="277057" y="244162"/>
                    <a:pt x="280988" y="262642"/>
                    <a:pt x="280988" y="282040"/>
                  </a:cubicBezTo>
                  <a:cubicBezTo>
                    <a:pt x="280988" y="359633"/>
                    <a:pt x="218087" y="422534"/>
                    <a:pt x="140494" y="422534"/>
                  </a:cubicBezTo>
                  <a:cubicBezTo>
                    <a:pt x="62901" y="422534"/>
                    <a:pt x="0" y="359633"/>
                    <a:pt x="0" y="282040"/>
                  </a:cubicBezTo>
                  <a:cubicBezTo>
                    <a:pt x="0" y="204447"/>
                    <a:pt x="62901" y="141546"/>
                    <a:pt x="140494" y="141546"/>
                  </a:cubicBezTo>
                  <a:cubicBezTo>
                    <a:pt x="159893" y="141546"/>
                    <a:pt x="178373" y="145477"/>
                    <a:pt x="195181" y="152587"/>
                  </a:cubicBezTo>
                  <a:lnTo>
                    <a:pt x="200942" y="156471"/>
                  </a:lnTo>
                  <a:lnTo>
                    <a:pt x="379196" y="2009"/>
                  </a:lnTo>
                  <a:lnTo>
                    <a:pt x="380069" y="3016"/>
                  </a:lnTo>
                  <a:close/>
                </a:path>
              </a:pathLst>
            </a:custGeom>
            <a:solidFill>
              <a:srgbClr val="FF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加号 36"/>
          <p:cNvSpPr/>
          <p:nvPr/>
        </p:nvSpPr>
        <p:spPr>
          <a:xfrm>
            <a:off x="3476641" y="2508639"/>
            <a:ext cx="759121" cy="759121"/>
          </a:xfrm>
          <a:prstGeom prst="mathPlus">
            <a:avLst>
              <a:gd name="adj1" fmla="val 15828"/>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等于号 50"/>
          <p:cNvSpPr/>
          <p:nvPr/>
        </p:nvSpPr>
        <p:spPr>
          <a:xfrm>
            <a:off x="7049639" y="2474134"/>
            <a:ext cx="1000524" cy="725275"/>
          </a:xfrm>
          <a:prstGeom prst="mathEqual">
            <a:avLst>
              <a:gd name="adj1" fmla="val 16847"/>
              <a:gd name="adj2" fmla="val 11760"/>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矩形 51"/>
          <p:cNvSpPr/>
          <p:nvPr/>
        </p:nvSpPr>
        <p:spPr>
          <a:xfrm>
            <a:off x="1736882" y="3692552"/>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现实</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3" name="矩形 52"/>
          <p:cNvSpPr/>
          <p:nvPr/>
        </p:nvSpPr>
        <p:spPr>
          <a:xfrm>
            <a:off x="5265798" y="3692552"/>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分析</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4" name="矩形 53"/>
          <p:cNvSpPr/>
          <p:nvPr/>
        </p:nvSpPr>
        <p:spPr>
          <a:xfrm>
            <a:off x="9268170" y="3692552"/>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出路</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grpSp>
        <p:nvGrpSpPr>
          <p:cNvPr id="55" name="组合 54"/>
          <p:cNvGrpSpPr/>
          <p:nvPr/>
        </p:nvGrpSpPr>
        <p:grpSpPr>
          <a:xfrm>
            <a:off x="-19064" y="253534"/>
            <a:ext cx="12211083" cy="6553690"/>
            <a:chOff x="-19064" y="253534"/>
            <a:chExt cx="12211083" cy="6553690"/>
          </a:xfrm>
        </p:grpSpPr>
        <p:grpSp>
          <p:nvGrpSpPr>
            <p:cNvPr id="56" name="组合 55"/>
            <p:cNvGrpSpPr/>
            <p:nvPr/>
          </p:nvGrpSpPr>
          <p:grpSpPr>
            <a:xfrm>
              <a:off x="-19064" y="253534"/>
              <a:ext cx="12211083" cy="6553690"/>
              <a:chOff x="-19064" y="253534"/>
              <a:chExt cx="12211083" cy="6553690"/>
            </a:xfrm>
          </p:grpSpPr>
          <p:sp>
            <p:nvSpPr>
              <p:cNvPr id="5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6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6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15</a:t>
                </a:fld>
                <a:endParaRPr lang="en-US" sz="1100" dirty="0">
                  <a:solidFill>
                    <a:schemeClr val="bg1"/>
                  </a:solidFill>
                  <a:latin typeface="Arial" panose="020B0604020202020204" pitchFamily="34" charset="0"/>
                  <a:cs typeface="Arial" panose="020B0604020202020204" pitchFamily="34" charset="0"/>
                </a:endParaRPr>
              </a:p>
            </p:txBody>
          </p:sp>
          <p:sp>
            <p:nvSpPr>
              <p:cNvPr id="6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6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7" name="文本框 56"/>
            <p:cNvSpPr txBox="1"/>
            <p:nvPr/>
          </p:nvSpPr>
          <p:spPr>
            <a:xfrm>
              <a:off x="296839" y="344379"/>
              <a:ext cx="2832827"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现实</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未知永远存在</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3056644" y="1903328"/>
            <a:ext cx="3315128" cy="997196"/>
          </a:xfrm>
          <a:prstGeom prst="rect">
            <a:avLst/>
          </a:prstGeom>
        </p:spPr>
        <p:txBody>
          <a:bodyPr wrap="square">
            <a:spAutoFit/>
          </a:bodyPr>
          <a:lstStyle/>
          <a:p>
            <a:pPr>
              <a:lnSpc>
                <a:spcPct val="140000"/>
              </a:lnSpc>
            </a:pPr>
            <a:r>
              <a:rPr lang="zh-CN" altLang="en-US" sz="1400" kern="100" dirty="0">
                <a:solidFill>
                  <a:srgbClr val="404040"/>
                </a:solidFill>
                <a:latin typeface="微软雅黑" panose="020B0503020204020204" charset="-122"/>
                <a:cs typeface="Times New Roman" panose="02020603050405020304" pitchFamily="18" charset="0"/>
              </a:rPr>
              <a:t>越是对现状不满，越是急于摆脱现状，是大多数人常常不知不觉陷入的陷阱。</a:t>
            </a:r>
          </a:p>
          <a:p>
            <a:pPr>
              <a:lnSpc>
                <a:spcPct val="140000"/>
              </a:lnSpc>
            </a:pPr>
            <a:endParaRPr lang="zh-CN" altLang="en-US" sz="1400" kern="100" dirty="0">
              <a:solidFill>
                <a:srgbClr val="404040"/>
              </a:solidFill>
              <a:latin typeface="微软雅黑" panose="020B0503020204020204" charset="-122"/>
              <a:cs typeface="Times New Roman" panose="02020603050405020304" pitchFamily="18" charset="0"/>
            </a:endParaRPr>
          </a:p>
        </p:txBody>
      </p:sp>
      <p:sp>
        <p:nvSpPr>
          <p:cNvPr id="44" name="矩形 43"/>
          <p:cNvSpPr/>
          <p:nvPr/>
        </p:nvSpPr>
        <p:spPr>
          <a:xfrm>
            <a:off x="3046344" y="5064419"/>
            <a:ext cx="4318000" cy="662874"/>
          </a:xfrm>
          <a:prstGeom prst="rect">
            <a:avLst/>
          </a:prstGeom>
        </p:spPr>
        <p:txBody>
          <a:bodyPr wrap="square">
            <a:spAutoFit/>
          </a:bodyPr>
          <a:lstStyle/>
          <a:p>
            <a:pPr>
              <a:lnSpc>
                <a:spcPct val="140000"/>
              </a:lnSpc>
            </a:pPr>
            <a:r>
              <a:rPr lang="zh-CN" altLang="en-US" sz="1400" dirty="0">
                <a:solidFill>
                  <a:srgbClr val="404040"/>
                </a:solidFill>
                <a:latin typeface="微软雅黑" panose="020B0503020204020204" charset="-122"/>
              </a:rPr>
              <a:t>许多人不是心怀“梦想”，而是让“梦想“绑架。</a:t>
            </a:r>
            <a:r>
              <a:rPr lang="en-US" altLang="zh-CN" sz="1400" dirty="0">
                <a:solidFill>
                  <a:srgbClr val="404040"/>
                </a:solidFill>
                <a:latin typeface="微软雅黑" panose="020B0503020204020204" charset="-122"/>
              </a:rPr>
              <a:t>80%</a:t>
            </a:r>
            <a:r>
              <a:rPr lang="zh-CN" altLang="en-US" sz="1400" dirty="0">
                <a:solidFill>
                  <a:srgbClr val="404040"/>
                </a:solidFill>
                <a:latin typeface="微软雅黑" panose="020B0503020204020204" charset="-122"/>
              </a:rPr>
              <a:t>以上职业几乎不依赖天分，只依赖积累。</a:t>
            </a:r>
            <a:endParaRPr lang="zh-CN" altLang="zh-CN" sz="1400" dirty="0">
              <a:solidFill>
                <a:srgbClr val="404040"/>
              </a:solidFill>
              <a:latin typeface="微软雅黑" panose="020B0503020204020204" charset="-122"/>
            </a:endParaRPr>
          </a:p>
        </p:txBody>
      </p:sp>
      <p:sp>
        <p:nvSpPr>
          <p:cNvPr id="45" name="矩形 44"/>
          <p:cNvSpPr/>
          <p:nvPr/>
        </p:nvSpPr>
        <p:spPr>
          <a:xfrm>
            <a:off x="5738989" y="3722955"/>
            <a:ext cx="3447789" cy="695575"/>
          </a:xfrm>
          <a:prstGeom prst="rect">
            <a:avLst/>
          </a:prstGeom>
        </p:spPr>
        <p:txBody>
          <a:bodyPr wrap="square">
            <a:spAutoFit/>
          </a:bodyPr>
          <a:lstStyle/>
          <a:p>
            <a:pPr>
              <a:lnSpc>
                <a:spcPct val="140000"/>
              </a:lnSpc>
            </a:pPr>
            <a:r>
              <a:rPr lang="zh-CN" altLang="en-US" sz="1400" dirty="0">
                <a:solidFill>
                  <a:srgbClr val="404040"/>
                </a:solidFill>
                <a:latin typeface="微软雅黑" panose="020B0503020204020204" charset="-122"/>
              </a:rPr>
              <a:t>接受现状，有什么做什么，有什么用什么，找到其中情趣所在，快乐的积累。</a:t>
            </a:r>
            <a:endParaRPr lang="zh-CN" altLang="zh-CN" sz="1400" dirty="0">
              <a:solidFill>
                <a:srgbClr val="404040"/>
              </a:solidFill>
              <a:latin typeface="微软雅黑" panose="020B0503020204020204" charset="-122"/>
            </a:endParaRPr>
          </a:p>
        </p:txBody>
      </p:sp>
      <p:sp>
        <p:nvSpPr>
          <p:cNvPr id="52" name="矩形 51"/>
          <p:cNvSpPr/>
          <p:nvPr/>
        </p:nvSpPr>
        <p:spPr>
          <a:xfrm>
            <a:off x="3046345" y="1547334"/>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现实</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3" name="矩形 52"/>
          <p:cNvSpPr/>
          <p:nvPr/>
        </p:nvSpPr>
        <p:spPr>
          <a:xfrm>
            <a:off x="3056642" y="4678101"/>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分析</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4" name="矩形 53"/>
          <p:cNvSpPr/>
          <p:nvPr/>
        </p:nvSpPr>
        <p:spPr>
          <a:xfrm>
            <a:off x="8386559" y="3338994"/>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出路</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grpSp>
        <p:nvGrpSpPr>
          <p:cNvPr id="55" name="组合 54"/>
          <p:cNvGrpSpPr/>
          <p:nvPr/>
        </p:nvGrpSpPr>
        <p:grpSpPr>
          <a:xfrm>
            <a:off x="-19064" y="253534"/>
            <a:ext cx="12211083" cy="6553690"/>
            <a:chOff x="-19064" y="253534"/>
            <a:chExt cx="12211083" cy="6553690"/>
          </a:xfrm>
        </p:grpSpPr>
        <p:grpSp>
          <p:nvGrpSpPr>
            <p:cNvPr id="56" name="组合 55"/>
            <p:cNvGrpSpPr/>
            <p:nvPr/>
          </p:nvGrpSpPr>
          <p:grpSpPr>
            <a:xfrm>
              <a:off x="-19064" y="253534"/>
              <a:ext cx="12211083" cy="6553690"/>
              <a:chOff x="-19064" y="253534"/>
              <a:chExt cx="12211083" cy="6553690"/>
            </a:xfrm>
          </p:grpSpPr>
          <p:sp>
            <p:nvSpPr>
              <p:cNvPr id="5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6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6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16</a:t>
                </a:fld>
                <a:endParaRPr lang="en-US" sz="1100" dirty="0">
                  <a:solidFill>
                    <a:schemeClr val="bg1"/>
                  </a:solidFill>
                  <a:latin typeface="Arial" panose="020B0604020202020204" pitchFamily="34" charset="0"/>
                  <a:cs typeface="Arial" panose="020B0604020202020204" pitchFamily="34" charset="0"/>
                </a:endParaRPr>
              </a:p>
            </p:txBody>
          </p:sp>
          <p:sp>
            <p:nvSpPr>
              <p:cNvPr id="6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6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7" name="文本框 56"/>
            <p:cNvSpPr txBox="1"/>
            <p:nvPr/>
          </p:nvSpPr>
          <p:spPr>
            <a:xfrm>
              <a:off x="296839" y="344379"/>
              <a:ext cx="3140603"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现实</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交换才是硬道理</a:t>
              </a:r>
            </a:p>
          </p:txBody>
        </p:sp>
      </p:grpSp>
      <p:grpSp>
        <p:nvGrpSpPr>
          <p:cNvPr id="3" name="组合 2"/>
          <p:cNvGrpSpPr/>
          <p:nvPr/>
        </p:nvGrpSpPr>
        <p:grpSpPr>
          <a:xfrm>
            <a:off x="1620904" y="1550509"/>
            <a:ext cx="1052209" cy="1052209"/>
            <a:chOff x="2991614" y="1154776"/>
            <a:chExt cx="1052209" cy="1052209"/>
          </a:xfrm>
        </p:grpSpPr>
        <p:sp>
          <p:nvSpPr>
            <p:cNvPr id="2" name="椭圆 1"/>
            <p:cNvSpPr/>
            <p:nvPr/>
          </p:nvSpPr>
          <p:spPr>
            <a:xfrm>
              <a:off x="2991614" y="1154776"/>
              <a:ext cx="1052209" cy="1052209"/>
            </a:xfrm>
            <a:prstGeom prst="ellipse">
              <a:avLst/>
            </a:prstGeom>
            <a:solidFill>
              <a:srgbClr val="FFAD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3279593" y="1455455"/>
              <a:ext cx="476250" cy="450850"/>
            </a:xfrm>
            <a:custGeom>
              <a:avLst/>
              <a:gdLst>
                <a:gd name="connsiteX0" fmla="*/ 238124 w 476250"/>
                <a:gd name="connsiteY0" fmla="*/ 225425 h 450850"/>
                <a:gd name="connsiteX1" fmla="*/ 180974 w 476250"/>
                <a:gd name="connsiteY1" fmla="*/ 282575 h 450850"/>
                <a:gd name="connsiteX2" fmla="*/ 197713 w 476250"/>
                <a:gd name="connsiteY2" fmla="*/ 322986 h 450850"/>
                <a:gd name="connsiteX3" fmla="*/ 220005 w 476250"/>
                <a:gd name="connsiteY3" fmla="*/ 332220 h 450850"/>
                <a:gd name="connsiteX4" fmla="*/ 215264 w 476250"/>
                <a:gd name="connsiteY4" fmla="*/ 343666 h 450850"/>
                <a:gd name="connsiteX5" fmla="*/ 215264 w 476250"/>
                <a:gd name="connsiteY5" fmla="*/ 370708 h 450850"/>
                <a:gd name="connsiteX6" fmla="*/ 237743 w 476250"/>
                <a:gd name="connsiteY6" fmla="*/ 393187 h 450850"/>
                <a:gd name="connsiteX7" fmla="*/ 238504 w 476250"/>
                <a:gd name="connsiteY7" fmla="*/ 393187 h 450850"/>
                <a:gd name="connsiteX8" fmla="*/ 260983 w 476250"/>
                <a:gd name="connsiteY8" fmla="*/ 370708 h 450850"/>
                <a:gd name="connsiteX9" fmla="*/ 260983 w 476250"/>
                <a:gd name="connsiteY9" fmla="*/ 343666 h 450850"/>
                <a:gd name="connsiteX10" fmla="*/ 256242 w 476250"/>
                <a:gd name="connsiteY10" fmla="*/ 332220 h 450850"/>
                <a:gd name="connsiteX11" fmla="*/ 278535 w 476250"/>
                <a:gd name="connsiteY11" fmla="*/ 322986 h 450850"/>
                <a:gd name="connsiteX12" fmla="*/ 295274 w 476250"/>
                <a:gd name="connsiteY12" fmla="*/ 282575 h 450850"/>
                <a:gd name="connsiteX13" fmla="*/ 238124 w 476250"/>
                <a:gd name="connsiteY13" fmla="*/ 225425 h 450850"/>
                <a:gd name="connsiteX14" fmla="*/ 249408 w 476250"/>
                <a:gd name="connsiteY14" fmla="*/ 49032 h 450850"/>
                <a:gd name="connsiteX15" fmla="*/ 178152 w 476250"/>
                <a:gd name="connsiteY15" fmla="*/ 65873 h 450850"/>
                <a:gd name="connsiteX16" fmla="*/ 125464 w 476250"/>
                <a:gd name="connsiteY16" fmla="*/ 116715 h 450850"/>
                <a:gd name="connsiteX17" fmla="*/ 115669 w 476250"/>
                <a:gd name="connsiteY17" fmla="*/ 139700 h 450850"/>
                <a:gd name="connsiteX18" fmla="*/ 373146 w 476250"/>
                <a:gd name="connsiteY18" fmla="*/ 139700 h 450850"/>
                <a:gd name="connsiteX19" fmla="*/ 368214 w 476250"/>
                <a:gd name="connsiteY19" fmla="*/ 125374 h 450850"/>
                <a:gd name="connsiteX20" fmla="*/ 319282 w 476250"/>
                <a:gd name="connsiteY20" fmla="*/ 70907 h 450850"/>
                <a:gd name="connsiteX21" fmla="*/ 249408 w 476250"/>
                <a:gd name="connsiteY21" fmla="*/ 49032 h 450850"/>
                <a:gd name="connsiteX22" fmla="*/ 251153 w 476250"/>
                <a:gd name="connsiteY22" fmla="*/ 119 h 450850"/>
                <a:gd name="connsiteX23" fmla="*/ 345741 w 476250"/>
                <a:gd name="connsiteY23" fmla="*/ 29731 h 450850"/>
                <a:gd name="connsiteX24" fmla="*/ 411980 w 476250"/>
                <a:gd name="connsiteY24" fmla="*/ 103462 h 450850"/>
                <a:gd name="connsiteX25" fmla="*/ 424460 w 476250"/>
                <a:gd name="connsiteY25" fmla="*/ 139714 h 450850"/>
                <a:gd name="connsiteX26" fmla="*/ 444577 w 476250"/>
                <a:gd name="connsiteY26" fmla="*/ 143775 h 450850"/>
                <a:gd name="connsiteX27" fmla="*/ 476250 w 476250"/>
                <a:gd name="connsiteY27" fmla="*/ 191559 h 450850"/>
                <a:gd name="connsiteX28" fmla="*/ 476250 w 476250"/>
                <a:gd name="connsiteY28" fmla="*/ 398991 h 450850"/>
                <a:gd name="connsiteX29" fmla="*/ 424391 w 476250"/>
                <a:gd name="connsiteY29" fmla="*/ 450850 h 450850"/>
                <a:gd name="connsiteX30" fmla="*/ 51859 w 476250"/>
                <a:gd name="connsiteY30" fmla="*/ 450850 h 450850"/>
                <a:gd name="connsiteX31" fmla="*/ 0 w 476250"/>
                <a:gd name="connsiteY31" fmla="*/ 398991 h 450850"/>
                <a:gd name="connsiteX32" fmla="*/ 0 w 476250"/>
                <a:gd name="connsiteY32" fmla="*/ 191559 h 450850"/>
                <a:gd name="connsiteX33" fmla="*/ 51859 w 476250"/>
                <a:gd name="connsiteY33" fmla="*/ 139700 h 450850"/>
                <a:gd name="connsiteX34" fmla="*/ 63616 w 476250"/>
                <a:gd name="connsiteY34" fmla="*/ 139700 h 450850"/>
                <a:gd name="connsiteX35" fmla="*/ 63935 w 476250"/>
                <a:gd name="connsiteY35" fmla="*/ 137348 h 450850"/>
                <a:gd name="connsiteX36" fmla="*/ 154695 w 476250"/>
                <a:gd name="connsiteY36" fmla="*/ 22917 h 450850"/>
                <a:gd name="connsiteX37" fmla="*/ 251153 w 476250"/>
                <a:gd name="connsiteY37" fmla="*/ 119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50" h="450850">
                  <a:moveTo>
                    <a:pt x="238124" y="225425"/>
                  </a:moveTo>
                  <a:cubicBezTo>
                    <a:pt x="206561" y="225425"/>
                    <a:pt x="180974" y="251012"/>
                    <a:pt x="180974" y="282575"/>
                  </a:cubicBezTo>
                  <a:cubicBezTo>
                    <a:pt x="180974" y="298356"/>
                    <a:pt x="187371" y="312644"/>
                    <a:pt x="197713" y="322986"/>
                  </a:cubicBezTo>
                  <a:lnTo>
                    <a:pt x="220005" y="332220"/>
                  </a:lnTo>
                  <a:lnTo>
                    <a:pt x="215264" y="343666"/>
                  </a:lnTo>
                  <a:lnTo>
                    <a:pt x="215264" y="370708"/>
                  </a:lnTo>
                  <a:cubicBezTo>
                    <a:pt x="215264" y="383123"/>
                    <a:pt x="225328" y="393187"/>
                    <a:pt x="237743" y="393187"/>
                  </a:cubicBezTo>
                  <a:lnTo>
                    <a:pt x="238504" y="393187"/>
                  </a:lnTo>
                  <a:cubicBezTo>
                    <a:pt x="250919" y="393187"/>
                    <a:pt x="260983" y="383123"/>
                    <a:pt x="260983" y="370708"/>
                  </a:cubicBezTo>
                  <a:lnTo>
                    <a:pt x="260983" y="343666"/>
                  </a:lnTo>
                  <a:lnTo>
                    <a:pt x="256242" y="332220"/>
                  </a:lnTo>
                  <a:lnTo>
                    <a:pt x="278535" y="322986"/>
                  </a:lnTo>
                  <a:cubicBezTo>
                    <a:pt x="288877" y="312644"/>
                    <a:pt x="295274" y="298356"/>
                    <a:pt x="295274" y="282575"/>
                  </a:cubicBezTo>
                  <a:cubicBezTo>
                    <a:pt x="295274" y="251012"/>
                    <a:pt x="269687" y="225425"/>
                    <a:pt x="238124" y="225425"/>
                  </a:cubicBezTo>
                  <a:close/>
                  <a:moveTo>
                    <a:pt x="249408" y="49032"/>
                  </a:moveTo>
                  <a:cubicBezTo>
                    <a:pt x="225001" y="48161"/>
                    <a:pt x="200364" y="53743"/>
                    <a:pt x="178152" y="65873"/>
                  </a:cubicBezTo>
                  <a:cubicBezTo>
                    <a:pt x="155940" y="78002"/>
                    <a:pt x="137926" y="95711"/>
                    <a:pt x="125464" y="116715"/>
                  </a:cubicBezTo>
                  <a:lnTo>
                    <a:pt x="115669" y="139700"/>
                  </a:lnTo>
                  <a:lnTo>
                    <a:pt x="373146" y="139700"/>
                  </a:lnTo>
                  <a:lnTo>
                    <a:pt x="368214" y="125374"/>
                  </a:lnTo>
                  <a:cubicBezTo>
                    <a:pt x="357280" y="103535"/>
                    <a:pt x="340573" y="84588"/>
                    <a:pt x="319282" y="70907"/>
                  </a:cubicBezTo>
                  <a:cubicBezTo>
                    <a:pt x="297991" y="57226"/>
                    <a:pt x="273815" y="49903"/>
                    <a:pt x="249408" y="49032"/>
                  </a:cubicBezTo>
                  <a:close/>
                  <a:moveTo>
                    <a:pt x="251153" y="119"/>
                  </a:moveTo>
                  <a:cubicBezTo>
                    <a:pt x="284192" y="1298"/>
                    <a:pt x="316920" y="11211"/>
                    <a:pt x="345741" y="29731"/>
                  </a:cubicBezTo>
                  <a:cubicBezTo>
                    <a:pt x="374563" y="48251"/>
                    <a:pt x="397179" y="73900"/>
                    <a:pt x="411980" y="103462"/>
                  </a:cubicBezTo>
                  <a:lnTo>
                    <a:pt x="424460" y="139714"/>
                  </a:lnTo>
                  <a:lnTo>
                    <a:pt x="444577" y="143775"/>
                  </a:lnTo>
                  <a:cubicBezTo>
                    <a:pt x="463190" y="151648"/>
                    <a:pt x="476250" y="170078"/>
                    <a:pt x="476250" y="191559"/>
                  </a:cubicBezTo>
                  <a:lnTo>
                    <a:pt x="476250" y="398991"/>
                  </a:lnTo>
                  <a:cubicBezTo>
                    <a:pt x="476250" y="427632"/>
                    <a:pt x="453032" y="450850"/>
                    <a:pt x="424391" y="450850"/>
                  </a:cubicBezTo>
                  <a:lnTo>
                    <a:pt x="51859" y="450850"/>
                  </a:lnTo>
                  <a:cubicBezTo>
                    <a:pt x="23218" y="450850"/>
                    <a:pt x="0" y="427632"/>
                    <a:pt x="0" y="398991"/>
                  </a:cubicBezTo>
                  <a:lnTo>
                    <a:pt x="0" y="191559"/>
                  </a:lnTo>
                  <a:cubicBezTo>
                    <a:pt x="0" y="162918"/>
                    <a:pt x="23218" y="139700"/>
                    <a:pt x="51859" y="139700"/>
                  </a:cubicBezTo>
                  <a:lnTo>
                    <a:pt x="63616" y="139700"/>
                  </a:lnTo>
                  <a:lnTo>
                    <a:pt x="63935" y="137348"/>
                  </a:lnTo>
                  <a:cubicBezTo>
                    <a:pt x="77275" y="89170"/>
                    <a:pt x="109593" y="47546"/>
                    <a:pt x="154695" y="22917"/>
                  </a:cubicBezTo>
                  <a:cubicBezTo>
                    <a:pt x="184763" y="6497"/>
                    <a:pt x="218114" y="-1059"/>
                    <a:pt x="251153" y="1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620903" y="4701258"/>
            <a:ext cx="1052209" cy="1052209"/>
            <a:chOff x="5539912" y="1112809"/>
            <a:chExt cx="1052209" cy="1052209"/>
          </a:xfrm>
        </p:grpSpPr>
        <p:sp>
          <p:nvSpPr>
            <p:cNvPr id="35" name="椭圆 34"/>
            <p:cNvSpPr/>
            <p:nvPr/>
          </p:nvSpPr>
          <p:spPr>
            <a:xfrm>
              <a:off x="5539912" y="1112809"/>
              <a:ext cx="1052209" cy="1052209"/>
            </a:xfrm>
            <a:prstGeom prst="ellipse">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846141" y="1427646"/>
              <a:ext cx="439750" cy="422534"/>
            </a:xfrm>
            <a:custGeom>
              <a:avLst/>
              <a:gdLst>
                <a:gd name="connsiteX0" fmla="*/ 87313 w 439750"/>
                <a:gd name="connsiteY0" fmla="*/ 311128 h 422534"/>
                <a:gd name="connsiteX1" fmla="*/ 59531 w 439750"/>
                <a:gd name="connsiteY1" fmla="*/ 338910 h 422534"/>
                <a:gd name="connsiteX2" fmla="*/ 87313 w 439750"/>
                <a:gd name="connsiteY2" fmla="*/ 366692 h 422534"/>
                <a:gd name="connsiteX3" fmla="*/ 115095 w 439750"/>
                <a:gd name="connsiteY3" fmla="*/ 338910 h 422534"/>
                <a:gd name="connsiteX4" fmla="*/ 87313 w 439750"/>
                <a:gd name="connsiteY4" fmla="*/ 311128 h 422534"/>
                <a:gd name="connsiteX5" fmla="*/ 439750 w 439750"/>
                <a:gd name="connsiteY5" fmla="*/ 0 h 422534"/>
                <a:gd name="connsiteX6" fmla="*/ 428272 w 439750"/>
                <a:gd name="connsiteY6" fmla="*/ 58644 h 422534"/>
                <a:gd name="connsiteX7" fmla="*/ 429804 w 439750"/>
                <a:gd name="connsiteY7" fmla="*/ 60412 h 422534"/>
                <a:gd name="connsiteX8" fmla="*/ 382753 w 439750"/>
                <a:gd name="connsiteY8" fmla="*/ 101184 h 422534"/>
                <a:gd name="connsiteX9" fmla="*/ 386793 w 439750"/>
                <a:gd name="connsiteY9" fmla="*/ 153203 h 422534"/>
                <a:gd name="connsiteX10" fmla="*/ 333116 w 439750"/>
                <a:gd name="connsiteY10" fmla="*/ 144196 h 422534"/>
                <a:gd name="connsiteX11" fmla="*/ 316646 w 439750"/>
                <a:gd name="connsiteY11" fmla="*/ 158467 h 422534"/>
                <a:gd name="connsiteX12" fmla="*/ 320335 w 439750"/>
                <a:gd name="connsiteY12" fmla="*/ 205956 h 422534"/>
                <a:gd name="connsiteX13" fmla="*/ 271331 w 439750"/>
                <a:gd name="connsiteY13" fmla="*/ 197734 h 422534"/>
                <a:gd name="connsiteX14" fmla="*/ 257852 w 439750"/>
                <a:gd name="connsiteY14" fmla="*/ 209413 h 422534"/>
                <a:gd name="connsiteX15" fmla="*/ 269948 w 439750"/>
                <a:gd name="connsiteY15" fmla="*/ 227353 h 422534"/>
                <a:gd name="connsiteX16" fmla="*/ 280988 w 439750"/>
                <a:gd name="connsiteY16" fmla="*/ 282040 h 422534"/>
                <a:gd name="connsiteX17" fmla="*/ 140494 w 439750"/>
                <a:gd name="connsiteY17" fmla="*/ 422534 h 422534"/>
                <a:gd name="connsiteX18" fmla="*/ 0 w 439750"/>
                <a:gd name="connsiteY18" fmla="*/ 282040 h 422534"/>
                <a:gd name="connsiteX19" fmla="*/ 140494 w 439750"/>
                <a:gd name="connsiteY19" fmla="*/ 141546 h 422534"/>
                <a:gd name="connsiteX20" fmla="*/ 195181 w 439750"/>
                <a:gd name="connsiteY20" fmla="*/ 152587 h 422534"/>
                <a:gd name="connsiteX21" fmla="*/ 200942 w 439750"/>
                <a:gd name="connsiteY21" fmla="*/ 156471 h 422534"/>
                <a:gd name="connsiteX22" fmla="*/ 379196 w 439750"/>
                <a:gd name="connsiteY22" fmla="*/ 2009 h 422534"/>
                <a:gd name="connsiteX23" fmla="*/ 380069 w 439750"/>
                <a:gd name="connsiteY23" fmla="*/ 3016 h 4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750" h="422534">
                  <a:moveTo>
                    <a:pt x="87313" y="311128"/>
                  </a:moveTo>
                  <a:cubicBezTo>
                    <a:pt x="71969" y="311128"/>
                    <a:pt x="59531" y="323566"/>
                    <a:pt x="59531" y="338910"/>
                  </a:cubicBezTo>
                  <a:cubicBezTo>
                    <a:pt x="59531" y="354254"/>
                    <a:pt x="71969" y="366692"/>
                    <a:pt x="87313" y="366692"/>
                  </a:cubicBezTo>
                  <a:cubicBezTo>
                    <a:pt x="102657" y="366692"/>
                    <a:pt x="115095" y="354254"/>
                    <a:pt x="115095" y="338910"/>
                  </a:cubicBezTo>
                  <a:cubicBezTo>
                    <a:pt x="115095" y="323566"/>
                    <a:pt x="102657" y="311128"/>
                    <a:pt x="87313" y="311128"/>
                  </a:cubicBezTo>
                  <a:close/>
                  <a:moveTo>
                    <a:pt x="439750" y="0"/>
                  </a:moveTo>
                  <a:lnTo>
                    <a:pt x="428272" y="58644"/>
                  </a:lnTo>
                  <a:lnTo>
                    <a:pt x="429804" y="60412"/>
                  </a:lnTo>
                  <a:lnTo>
                    <a:pt x="382753" y="101184"/>
                  </a:lnTo>
                  <a:lnTo>
                    <a:pt x="386793" y="153203"/>
                  </a:lnTo>
                  <a:lnTo>
                    <a:pt x="333116" y="144196"/>
                  </a:lnTo>
                  <a:lnTo>
                    <a:pt x="316646" y="158467"/>
                  </a:lnTo>
                  <a:lnTo>
                    <a:pt x="320335" y="205956"/>
                  </a:lnTo>
                  <a:lnTo>
                    <a:pt x="271331" y="197734"/>
                  </a:lnTo>
                  <a:lnTo>
                    <a:pt x="257852" y="209413"/>
                  </a:lnTo>
                  <a:lnTo>
                    <a:pt x="269948" y="227353"/>
                  </a:lnTo>
                  <a:cubicBezTo>
                    <a:pt x="277057" y="244162"/>
                    <a:pt x="280988" y="262642"/>
                    <a:pt x="280988" y="282040"/>
                  </a:cubicBezTo>
                  <a:cubicBezTo>
                    <a:pt x="280988" y="359633"/>
                    <a:pt x="218087" y="422534"/>
                    <a:pt x="140494" y="422534"/>
                  </a:cubicBezTo>
                  <a:cubicBezTo>
                    <a:pt x="62901" y="422534"/>
                    <a:pt x="0" y="359633"/>
                    <a:pt x="0" y="282040"/>
                  </a:cubicBezTo>
                  <a:cubicBezTo>
                    <a:pt x="0" y="204447"/>
                    <a:pt x="62901" y="141546"/>
                    <a:pt x="140494" y="141546"/>
                  </a:cubicBezTo>
                  <a:cubicBezTo>
                    <a:pt x="159893" y="141546"/>
                    <a:pt x="178373" y="145477"/>
                    <a:pt x="195181" y="152587"/>
                  </a:cubicBezTo>
                  <a:lnTo>
                    <a:pt x="200942" y="156471"/>
                  </a:lnTo>
                  <a:lnTo>
                    <a:pt x="379196" y="2009"/>
                  </a:lnTo>
                  <a:lnTo>
                    <a:pt x="380069" y="301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9562096" y="3418276"/>
            <a:ext cx="1052209" cy="1052209"/>
            <a:chOff x="8908953" y="1037663"/>
            <a:chExt cx="1052209" cy="1052209"/>
          </a:xfrm>
        </p:grpSpPr>
        <p:sp>
          <p:nvSpPr>
            <p:cNvPr id="34" name="椭圆 33"/>
            <p:cNvSpPr/>
            <p:nvPr/>
          </p:nvSpPr>
          <p:spPr>
            <a:xfrm>
              <a:off x="8908953" y="1037663"/>
              <a:ext cx="1052209" cy="1052209"/>
            </a:xfrm>
            <a:prstGeom prst="ellipse">
              <a:avLst/>
            </a:prstGeom>
            <a:solidFill>
              <a:srgbClr val="FF888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196932" y="1321625"/>
              <a:ext cx="476250" cy="484285"/>
              <a:chOff x="5695950" y="1302727"/>
              <a:chExt cx="476250" cy="484285"/>
            </a:xfrm>
            <a:effectLst/>
          </p:grpSpPr>
          <p:sp>
            <p:nvSpPr>
              <p:cNvPr id="47" name="空心弧 46"/>
              <p:cNvSpPr/>
              <p:nvPr/>
            </p:nvSpPr>
            <p:spPr>
              <a:xfrm rot="1346882">
                <a:off x="5749338" y="1302727"/>
                <a:ext cx="348860" cy="348860"/>
              </a:xfrm>
              <a:prstGeom prst="blockArc">
                <a:avLst>
                  <a:gd name="adj1" fmla="val 10800000"/>
                  <a:gd name="adj2" fmla="val 0"/>
                  <a:gd name="adj3" fmla="val 14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任意多边形 47"/>
              <p:cNvSpPr/>
              <p:nvPr/>
            </p:nvSpPr>
            <p:spPr>
              <a:xfrm>
                <a:off x="5695950" y="1473200"/>
                <a:ext cx="476250" cy="313812"/>
              </a:xfrm>
              <a:custGeom>
                <a:avLst/>
                <a:gdLst>
                  <a:gd name="connsiteX0" fmla="*/ 231775 w 476250"/>
                  <a:gd name="connsiteY0" fmla="*/ 98937 h 313812"/>
                  <a:gd name="connsiteX1" fmla="*/ 174625 w 476250"/>
                  <a:gd name="connsiteY1" fmla="*/ 156087 h 313812"/>
                  <a:gd name="connsiteX2" fmla="*/ 191364 w 476250"/>
                  <a:gd name="connsiteY2" fmla="*/ 196498 h 313812"/>
                  <a:gd name="connsiteX3" fmla="*/ 213656 w 476250"/>
                  <a:gd name="connsiteY3" fmla="*/ 205732 h 313812"/>
                  <a:gd name="connsiteX4" fmla="*/ 208915 w 476250"/>
                  <a:gd name="connsiteY4" fmla="*/ 217178 h 313812"/>
                  <a:gd name="connsiteX5" fmla="*/ 208915 w 476250"/>
                  <a:gd name="connsiteY5" fmla="*/ 244220 h 313812"/>
                  <a:gd name="connsiteX6" fmla="*/ 231394 w 476250"/>
                  <a:gd name="connsiteY6" fmla="*/ 266699 h 313812"/>
                  <a:gd name="connsiteX7" fmla="*/ 232155 w 476250"/>
                  <a:gd name="connsiteY7" fmla="*/ 266699 h 313812"/>
                  <a:gd name="connsiteX8" fmla="*/ 254634 w 476250"/>
                  <a:gd name="connsiteY8" fmla="*/ 244220 h 313812"/>
                  <a:gd name="connsiteX9" fmla="*/ 254634 w 476250"/>
                  <a:gd name="connsiteY9" fmla="*/ 217178 h 313812"/>
                  <a:gd name="connsiteX10" fmla="*/ 249893 w 476250"/>
                  <a:gd name="connsiteY10" fmla="*/ 205732 h 313812"/>
                  <a:gd name="connsiteX11" fmla="*/ 272186 w 476250"/>
                  <a:gd name="connsiteY11" fmla="*/ 196498 h 313812"/>
                  <a:gd name="connsiteX12" fmla="*/ 288925 w 476250"/>
                  <a:gd name="connsiteY12" fmla="*/ 156087 h 313812"/>
                  <a:gd name="connsiteX13" fmla="*/ 231775 w 476250"/>
                  <a:gd name="connsiteY13" fmla="*/ 98937 h 313812"/>
                  <a:gd name="connsiteX14" fmla="*/ 64092 w 476250"/>
                  <a:gd name="connsiteY14" fmla="*/ 0 h 313812"/>
                  <a:gd name="connsiteX15" fmla="*/ 116804 w 476250"/>
                  <a:gd name="connsiteY15" fmla="*/ 0 h 313812"/>
                  <a:gd name="connsiteX16" fmla="*/ 115669 w 476250"/>
                  <a:gd name="connsiteY16" fmla="*/ 2662 h 313812"/>
                  <a:gd name="connsiteX17" fmla="*/ 373146 w 476250"/>
                  <a:gd name="connsiteY17" fmla="*/ 2662 h 313812"/>
                  <a:gd name="connsiteX18" fmla="*/ 372230 w 476250"/>
                  <a:gd name="connsiteY18" fmla="*/ 0 h 313812"/>
                  <a:gd name="connsiteX19" fmla="*/ 423539 w 476250"/>
                  <a:gd name="connsiteY19" fmla="*/ 0 h 313812"/>
                  <a:gd name="connsiteX20" fmla="*/ 424460 w 476250"/>
                  <a:gd name="connsiteY20" fmla="*/ 2676 h 313812"/>
                  <a:gd name="connsiteX21" fmla="*/ 444577 w 476250"/>
                  <a:gd name="connsiteY21" fmla="*/ 6737 h 313812"/>
                  <a:gd name="connsiteX22" fmla="*/ 476250 w 476250"/>
                  <a:gd name="connsiteY22" fmla="*/ 54521 h 313812"/>
                  <a:gd name="connsiteX23" fmla="*/ 476250 w 476250"/>
                  <a:gd name="connsiteY23" fmla="*/ 261953 h 313812"/>
                  <a:gd name="connsiteX24" fmla="*/ 424391 w 476250"/>
                  <a:gd name="connsiteY24" fmla="*/ 313812 h 313812"/>
                  <a:gd name="connsiteX25" fmla="*/ 51859 w 476250"/>
                  <a:gd name="connsiteY25" fmla="*/ 313812 h 313812"/>
                  <a:gd name="connsiteX26" fmla="*/ 0 w 476250"/>
                  <a:gd name="connsiteY26" fmla="*/ 261953 h 313812"/>
                  <a:gd name="connsiteX27" fmla="*/ 0 w 476250"/>
                  <a:gd name="connsiteY27" fmla="*/ 54521 h 313812"/>
                  <a:gd name="connsiteX28" fmla="*/ 51859 w 476250"/>
                  <a:gd name="connsiteY28" fmla="*/ 2662 h 313812"/>
                  <a:gd name="connsiteX29" fmla="*/ 63616 w 476250"/>
                  <a:gd name="connsiteY29" fmla="*/ 2662 h 313812"/>
                  <a:gd name="connsiteX30" fmla="*/ 63935 w 476250"/>
                  <a:gd name="connsiteY30" fmla="*/ 310 h 31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6250" h="313812">
                    <a:moveTo>
                      <a:pt x="231775" y="98937"/>
                    </a:moveTo>
                    <a:cubicBezTo>
                      <a:pt x="200212" y="98937"/>
                      <a:pt x="174625" y="124524"/>
                      <a:pt x="174625" y="156087"/>
                    </a:cubicBezTo>
                    <a:cubicBezTo>
                      <a:pt x="174625" y="171869"/>
                      <a:pt x="181022" y="186156"/>
                      <a:pt x="191364" y="196498"/>
                    </a:cubicBezTo>
                    <a:lnTo>
                      <a:pt x="213656" y="205732"/>
                    </a:lnTo>
                    <a:lnTo>
                      <a:pt x="208915" y="217178"/>
                    </a:lnTo>
                    <a:lnTo>
                      <a:pt x="208915" y="244220"/>
                    </a:lnTo>
                    <a:cubicBezTo>
                      <a:pt x="208915" y="256635"/>
                      <a:pt x="218979" y="266699"/>
                      <a:pt x="231394" y="266699"/>
                    </a:cubicBezTo>
                    <a:lnTo>
                      <a:pt x="232155" y="266699"/>
                    </a:lnTo>
                    <a:cubicBezTo>
                      <a:pt x="244570" y="266699"/>
                      <a:pt x="254634" y="256635"/>
                      <a:pt x="254634" y="244220"/>
                    </a:cubicBezTo>
                    <a:lnTo>
                      <a:pt x="254634" y="217178"/>
                    </a:lnTo>
                    <a:lnTo>
                      <a:pt x="249893" y="205732"/>
                    </a:lnTo>
                    <a:lnTo>
                      <a:pt x="272186" y="196498"/>
                    </a:lnTo>
                    <a:cubicBezTo>
                      <a:pt x="282528" y="186156"/>
                      <a:pt x="288925" y="171869"/>
                      <a:pt x="288925" y="156087"/>
                    </a:cubicBezTo>
                    <a:cubicBezTo>
                      <a:pt x="288925" y="124524"/>
                      <a:pt x="263338" y="98937"/>
                      <a:pt x="231775" y="98937"/>
                    </a:cubicBezTo>
                    <a:close/>
                    <a:moveTo>
                      <a:pt x="64092" y="0"/>
                    </a:moveTo>
                    <a:lnTo>
                      <a:pt x="116804" y="0"/>
                    </a:lnTo>
                    <a:lnTo>
                      <a:pt x="115669" y="2662"/>
                    </a:lnTo>
                    <a:lnTo>
                      <a:pt x="373146" y="2662"/>
                    </a:lnTo>
                    <a:lnTo>
                      <a:pt x="372230" y="0"/>
                    </a:lnTo>
                    <a:lnTo>
                      <a:pt x="423539" y="0"/>
                    </a:lnTo>
                    <a:lnTo>
                      <a:pt x="424460" y="2676"/>
                    </a:lnTo>
                    <a:lnTo>
                      <a:pt x="444577" y="6737"/>
                    </a:lnTo>
                    <a:cubicBezTo>
                      <a:pt x="463190" y="14610"/>
                      <a:pt x="476250" y="33040"/>
                      <a:pt x="476250" y="54521"/>
                    </a:cubicBezTo>
                    <a:lnTo>
                      <a:pt x="476250" y="261953"/>
                    </a:lnTo>
                    <a:cubicBezTo>
                      <a:pt x="476250" y="290594"/>
                      <a:pt x="453032" y="313812"/>
                      <a:pt x="424391" y="313812"/>
                    </a:cubicBezTo>
                    <a:lnTo>
                      <a:pt x="51859" y="313812"/>
                    </a:lnTo>
                    <a:cubicBezTo>
                      <a:pt x="23218" y="313812"/>
                      <a:pt x="0" y="290594"/>
                      <a:pt x="0" y="261953"/>
                    </a:cubicBezTo>
                    <a:lnTo>
                      <a:pt x="0" y="54521"/>
                    </a:lnTo>
                    <a:cubicBezTo>
                      <a:pt x="0" y="25880"/>
                      <a:pt x="23218" y="2662"/>
                      <a:pt x="51859" y="2662"/>
                    </a:cubicBezTo>
                    <a:lnTo>
                      <a:pt x="63616" y="2662"/>
                    </a:lnTo>
                    <a:lnTo>
                      <a:pt x="63935" y="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 name="左大括号 7"/>
          <p:cNvSpPr/>
          <p:nvPr/>
        </p:nvSpPr>
        <p:spPr>
          <a:xfrm>
            <a:off x="2803371" y="4654180"/>
            <a:ext cx="280989" cy="1081893"/>
          </a:xfrm>
          <a:prstGeom prst="leftBrace">
            <a:avLst>
              <a:gd name="adj1" fmla="val 37921"/>
              <a:gd name="adj2" fmla="val 50000"/>
            </a:avLst>
          </a:prstGeom>
          <a:ln>
            <a:solidFill>
              <a:srgbClr val="40404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5" name="左大括号 64"/>
          <p:cNvSpPr/>
          <p:nvPr/>
        </p:nvSpPr>
        <p:spPr>
          <a:xfrm>
            <a:off x="2776478" y="1535666"/>
            <a:ext cx="280989" cy="1081893"/>
          </a:xfrm>
          <a:prstGeom prst="leftBrace">
            <a:avLst>
              <a:gd name="adj1" fmla="val 37921"/>
              <a:gd name="adj2" fmla="val 50000"/>
            </a:avLst>
          </a:prstGeom>
          <a:ln>
            <a:solidFill>
              <a:srgbClr val="40404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6" name="左大括号 65"/>
          <p:cNvSpPr/>
          <p:nvPr/>
        </p:nvSpPr>
        <p:spPr>
          <a:xfrm flipH="1">
            <a:off x="9186779" y="3338994"/>
            <a:ext cx="280989" cy="1081893"/>
          </a:xfrm>
          <a:prstGeom prst="leftBrace">
            <a:avLst>
              <a:gd name="adj1" fmla="val 37921"/>
              <a:gd name="adj2" fmla="val 50000"/>
            </a:avLst>
          </a:prstGeom>
          <a:ln>
            <a:solidFill>
              <a:srgbClr val="40404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1813407" y="2021660"/>
            <a:ext cx="9406135" cy="393954"/>
          </a:xfrm>
          <a:prstGeom prst="rect">
            <a:avLst/>
          </a:prstGeom>
        </p:spPr>
        <p:txBody>
          <a:bodyPr wrap="square">
            <a:spAutoFit/>
          </a:bodyPr>
          <a:lstStyle/>
          <a:p>
            <a:pPr algn="just">
              <a:lnSpc>
                <a:spcPct val="140000"/>
              </a:lnSpc>
            </a:pPr>
            <a:r>
              <a:rPr lang="zh-CN" altLang="en-US" sz="1400" kern="100" dirty="0">
                <a:solidFill>
                  <a:srgbClr val="404040"/>
                </a:solidFill>
                <a:latin typeface="微软雅黑" panose="020B0503020204020204" charset="-122"/>
                <a:cs typeface="Times New Roman" panose="02020603050405020304" pitchFamily="18" charset="0"/>
              </a:rPr>
              <a:t>大多数人都</a:t>
            </a:r>
            <a:r>
              <a:rPr lang="zh-CN" altLang="en-US" sz="1200" kern="100" dirty="0">
                <a:solidFill>
                  <a:srgbClr val="404040"/>
                </a:solidFill>
                <a:latin typeface="微软雅黑" panose="020B0503020204020204" charset="-122"/>
                <a:cs typeface="Times New Roman" panose="02020603050405020304" pitchFamily="18" charset="0"/>
              </a:rPr>
              <a:t>相信</a:t>
            </a:r>
            <a:r>
              <a:rPr lang="zh-CN" altLang="en-US" sz="1400" kern="100" dirty="0">
                <a:solidFill>
                  <a:srgbClr val="404040"/>
                </a:solidFill>
                <a:latin typeface="微软雅黑" panose="020B0503020204020204" charset="-122"/>
                <a:cs typeface="Times New Roman" panose="02020603050405020304" pitchFamily="18" charset="0"/>
              </a:rPr>
              <a:t>“人人都能成功“， 市面上大部分成功学书籍也是都在宣传该理论，实际不可能做到。</a:t>
            </a:r>
            <a:endParaRPr lang="zh-CN" altLang="zh-CN" sz="1400" kern="100" dirty="0">
              <a:solidFill>
                <a:srgbClr val="404040"/>
              </a:solidFill>
              <a:latin typeface="微软雅黑" panose="020B0503020204020204" charset="-122"/>
              <a:cs typeface="Times New Roman" panose="02020603050405020304" pitchFamily="18" charset="0"/>
            </a:endParaRPr>
          </a:p>
        </p:txBody>
      </p:sp>
      <p:sp>
        <p:nvSpPr>
          <p:cNvPr id="44" name="矩形 43"/>
          <p:cNvSpPr/>
          <p:nvPr/>
        </p:nvSpPr>
        <p:spPr>
          <a:xfrm>
            <a:off x="1757895" y="3485997"/>
            <a:ext cx="7784343" cy="361253"/>
          </a:xfrm>
          <a:prstGeom prst="rect">
            <a:avLst/>
          </a:prstGeom>
        </p:spPr>
        <p:txBody>
          <a:bodyPr wrap="square">
            <a:spAutoFit/>
          </a:bodyPr>
          <a:lstStyle/>
          <a:p>
            <a:pPr>
              <a:lnSpc>
                <a:spcPct val="140000"/>
              </a:lnSpc>
            </a:pPr>
            <a:r>
              <a:rPr lang="zh-CN" altLang="en-US" sz="1400" dirty="0">
                <a:solidFill>
                  <a:srgbClr val="404040"/>
                </a:solidFill>
                <a:latin typeface="微软雅黑" panose="020B0503020204020204" charset="-122"/>
              </a:rPr>
              <a:t>资源稀缺是客观现实，“资源并非均匀分布”体现在每个人身上。</a:t>
            </a:r>
            <a:endParaRPr lang="zh-CN" altLang="zh-CN" sz="1400" dirty="0">
              <a:solidFill>
                <a:srgbClr val="404040"/>
              </a:solidFill>
              <a:latin typeface="微软雅黑" panose="020B0503020204020204" charset="-122"/>
            </a:endParaRPr>
          </a:p>
        </p:txBody>
      </p:sp>
      <p:sp>
        <p:nvSpPr>
          <p:cNvPr id="45" name="矩形 44"/>
          <p:cNvSpPr/>
          <p:nvPr/>
        </p:nvSpPr>
        <p:spPr>
          <a:xfrm>
            <a:off x="1813408" y="4969178"/>
            <a:ext cx="7537968" cy="393954"/>
          </a:xfrm>
          <a:prstGeom prst="rect">
            <a:avLst/>
          </a:prstGeom>
        </p:spPr>
        <p:txBody>
          <a:bodyPr wrap="square">
            <a:spAutoFit/>
          </a:bodyPr>
          <a:lstStyle/>
          <a:p>
            <a:pPr>
              <a:lnSpc>
                <a:spcPct val="140000"/>
              </a:lnSpc>
            </a:pPr>
            <a:r>
              <a:rPr lang="zh-CN" altLang="en-US" sz="1400" dirty="0">
                <a:solidFill>
                  <a:srgbClr val="404040"/>
                </a:solidFill>
                <a:latin typeface="微软雅黑" panose="020B0503020204020204" charset="-122"/>
              </a:rPr>
              <a:t>百分之百接受现实，也许痛苦，但正如凤凰涅槃，只有浴火才能重生一样。</a:t>
            </a:r>
          </a:p>
        </p:txBody>
      </p:sp>
      <p:grpSp>
        <p:nvGrpSpPr>
          <p:cNvPr id="22" name="组合 21"/>
          <p:cNvGrpSpPr/>
          <p:nvPr/>
        </p:nvGrpSpPr>
        <p:grpSpPr>
          <a:xfrm>
            <a:off x="741218" y="1569007"/>
            <a:ext cx="995317" cy="1031318"/>
            <a:chOff x="4072847" y="2233364"/>
            <a:chExt cx="995317" cy="1031318"/>
          </a:xfrm>
        </p:grpSpPr>
        <p:sp>
          <p:nvSpPr>
            <p:cNvPr id="23" name="椭圆 22"/>
            <p:cNvSpPr/>
            <p:nvPr/>
          </p:nvSpPr>
          <p:spPr>
            <a:xfrm>
              <a:off x="4072847" y="2233364"/>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24" name="任意多边形 23"/>
            <p:cNvSpPr/>
            <p:nvPr/>
          </p:nvSpPr>
          <p:spPr>
            <a:xfrm>
              <a:off x="4343061" y="2478893"/>
              <a:ext cx="476250" cy="450850"/>
            </a:xfrm>
            <a:custGeom>
              <a:avLst/>
              <a:gdLst>
                <a:gd name="connsiteX0" fmla="*/ 238124 w 476250"/>
                <a:gd name="connsiteY0" fmla="*/ 225425 h 450850"/>
                <a:gd name="connsiteX1" fmla="*/ 180974 w 476250"/>
                <a:gd name="connsiteY1" fmla="*/ 282575 h 450850"/>
                <a:gd name="connsiteX2" fmla="*/ 197713 w 476250"/>
                <a:gd name="connsiteY2" fmla="*/ 322986 h 450850"/>
                <a:gd name="connsiteX3" fmla="*/ 220005 w 476250"/>
                <a:gd name="connsiteY3" fmla="*/ 332220 h 450850"/>
                <a:gd name="connsiteX4" fmla="*/ 215264 w 476250"/>
                <a:gd name="connsiteY4" fmla="*/ 343666 h 450850"/>
                <a:gd name="connsiteX5" fmla="*/ 215264 w 476250"/>
                <a:gd name="connsiteY5" fmla="*/ 370708 h 450850"/>
                <a:gd name="connsiteX6" fmla="*/ 237743 w 476250"/>
                <a:gd name="connsiteY6" fmla="*/ 393187 h 450850"/>
                <a:gd name="connsiteX7" fmla="*/ 238504 w 476250"/>
                <a:gd name="connsiteY7" fmla="*/ 393187 h 450850"/>
                <a:gd name="connsiteX8" fmla="*/ 260983 w 476250"/>
                <a:gd name="connsiteY8" fmla="*/ 370708 h 450850"/>
                <a:gd name="connsiteX9" fmla="*/ 260983 w 476250"/>
                <a:gd name="connsiteY9" fmla="*/ 343666 h 450850"/>
                <a:gd name="connsiteX10" fmla="*/ 256242 w 476250"/>
                <a:gd name="connsiteY10" fmla="*/ 332220 h 450850"/>
                <a:gd name="connsiteX11" fmla="*/ 278535 w 476250"/>
                <a:gd name="connsiteY11" fmla="*/ 322986 h 450850"/>
                <a:gd name="connsiteX12" fmla="*/ 295274 w 476250"/>
                <a:gd name="connsiteY12" fmla="*/ 282575 h 450850"/>
                <a:gd name="connsiteX13" fmla="*/ 238124 w 476250"/>
                <a:gd name="connsiteY13" fmla="*/ 225425 h 450850"/>
                <a:gd name="connsiteX14" fmla="*/ 249408 w 476250"/>
                <a:gd name="connsiteY14" fmla="*/ 49032 h 450850"/>
                <a:gd name="connsiteX15" fmla="*/ 178152 w 476250"/>
                <a:gd name="connsiteY15" fmla="*/ 65873 h 450850"/>
                <a:gd name="connsiteX16" fmla="*/ 125464 w 476250"/>
                <a:gd name="connsiteY16" fmla="*/ 116715 h 450850"/>
                <a:gd name="connsiteX17" fmla="*/ 115669 w 476250"/>
                <a:gd name="connsiteY17" fmla="*/ 139700 h 450850"/>
                <a:gd name="connsiteX18" fmla="*/ 373146 w 476250"/>
                <a:gd name="connsiteY18" fmla="*/ 139700 h 450850"/>
                <a:gd name="connsiteX19" fmla="*/ 368214 w 476250"/>
                <a:gd name="connsiteY19" fmla="*/ 125374 h 450850"/>
                <a:gd name="connsiteX20" fmla="*/ 319282 w 476250"/>
                <a:gd name="connsiteY20" fmla="*/ 70907 h 450850"/>
                <a:gd name="connsiteX21" fmla="*/ 249408 w 476250"/>
                <a:gd name="connsiteY21" fmla="*/ 49032 h 450850"/>
                <a:gd name="connsiteX22" fmla="*/ 251153 w 476250"/>
                <a:gd name="connsiteY22" fmla="*/ 119 h 450850"/>
                <a:gd name="connsiteX23" fmla="*/ 345741 w 476250"/>
                <a:gd name="connsiteY23" fmla="*/ 29731 h 450850"/>
                <a:gd name="connsiteX24" fmla="*/ 411980 w 476250"/>
                <a:gd name="connsiteY24" fmla="*/ 103462 h 450850"/>
                <a:gd name="connsiteX25" fmla="*/ 424460 w 476250"/>
                <a:gd name="connsiteY25" fmla="*/ 139714 h 450850"/>
                <a:gd name="connsiteX26" fmla="*/ 444577 w 476250"/>
                <a:gd name="connsiteY26" fmla="*/ 143775 h 450850"/>
                <a:gd name="connsiteX27" fmla="*/ 476250 w 476250"/>
                <a:gd name="connsiteY27" fmla="*/ 191559 h 450850"/>
                <a:gd name="connsiteX28" fmla="*/ 476250 w 476250"/>
                <a:gd name="connsiteY28" fmla="*/ 398991 h 450850"/>
                <a:gd name="connsiteX29" fmla="*/ 424391 w 476250"/>
                <a:gd name="connsiteY29" fmla="*/ 450850 h 450850"/>
                <a:gd name="connsiteX30" fmla="*/ 51859 w 476250"/>
                <a:gd name="connsiteY30" fmla="*/ 450850 h 450850"/>
                <a:gd name="connsiteX31" fmla="*/ 0 w 476250"/>
                <a:gd name="connsiteY31" fmla="*/ 398991 h 450850"/>
                <a:gd name="connsiteX32" fmla="*/ 0 w 476250"/>
                <a:gd name="connsiteY32" fmla="*/ 191559 h 450850"/>
                <a:gd name="connsiteX33" fmla="*/ 51859 w 476250"/>
                <a:gd name="connsiteY33" fmla="*/ 139700 h 450850"/>
                <a:gd name="connsiteX34" fmla="*/ 63616 w 476250"/>
                <a:gd name="connsiteY34" fmla="*/ 139700 h 450850"/>
                <a:gd name="connsiteX35" fmla="*/ 63935 w 476250"/>
                <a:gd name="connsiteY35" fmla="*/ 137348 h 450850"/>
                <a:gd name="connsiteX36" fmla="*/ 154695 w 476250"/>
                <a:gd name="connsiteY36" fmla="*/ 22917 h 450850"/>
                <a:gd name="connsiteX37" fmla="*/ 251153 w 476250"/>
                <a:gd name="connsiteY37" fmla="*/ 119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50" h="450850">
                  <a:moveTo>
                    <a:pt x="238124" y="225425"/>
                  </a:moveTo>
                  <a:cubicBezTo>
                    <a:pt x="206561" y="225425"/>
                    <a:pt x="180974" y="251012"/>
                    <a:pt x="180974" y="282575"/>
                  </a:cubicBezTo>
                  <a:cubicBezTo>
                    <a:pt x="180974" y="298356"/>
                    <a:pt x="187371" y="312644"/>
                    <a:pt x="197713" y="322986"/>
                  </a:cubicBezTo>
                  <a:lnTo>
                    <a:pt x="220005" y="332220"/>
                  </a:lnTo>
                  <a:lnTo>
                    <a:pt x="215264" y="343666"/>
                  </a:lnTo>
                  <a:lnTo>
                    <a:pt x="215264" y="370708"/>
                  </a:lnTo>
                  <a:cubicBezTo>
                    <a:pt x="215264" y="383123"/>
                    <a:pt x="225328" y="393187"/>
                    <a:pt x="237743" y="393187"/>
                  </a:cubicBezTo>
                  <a:lnTo>
                    <a:pt x="238504" y="393187"/>
                  </a:lnTo>
                  <a:cubicBezTo>
                    <a:pt x="250919" y="393187"/>
                    <a:pt x="260983" y="383123"/>
                    <a:pt x="260983" y="370708"/>
                  </a:cubicBezTo>
                  <a:lnTo>
                    <a:pt x="260983" y="343666"/>
                  </a:lnTo>
                  <a:lnTo>
                    <a:pt x="256242" y="332220"/>
                  </a:lnTo>
                  <a:lnTo>
                    <a:pt x="278535" y="322986"/>
                  </a:lnTo>
                  <a:cubicBezTo>
                    <a:pt x="288877" y="312644"/>
                    <a:pt x="295274" y="298356"/>
                    <a:pt x="295274" y="282575"/>
                  </a:cubicBezTo>
                  <a:cubicBezTo>
                    <a:pt x="295274" y="251012"/>
                    <a:pt x="269687" y="225425"/>
                    <a:pt x="238124" y="225425"/>
                  </a:cubicBezTo>
                  <a:close/>
                  <a:moveTo>
                    <a:pt x="249408" y="49032"/>
                  </a:moveTo>
                  <a:cubicBezTo>
                    <a:pt x="225001" y="48161"/>
                    <a:pt x="200364" y="53743"/>
                    <a:pt x="178152" y="65873"/>
                  </a:cubicBezTo>
                  <a:cubicBezTo>
                    <a:pt x="155940" y="78002"/>
                    <a:pt x="137926" y="95711"/>
                    <a:pt x="125464" y="116715"/>
                  </a:cubicBezTo>
                  <a:lnTo>
                    <a:pt x="115669" y="139700"/>
                  </a:lnTo>
                  <a:lnTo>
                    <a:pt x="373146" y="139700"/>
                  </a:lnTo>
                  <a:lnTo>
                    <a:pt x="368214" y="125374"/>
                  </a:lnTo>
                  <a:cubicBezTo>
                    <a:pt x="357280" y="103535"/>
                    <a:pt x="340573" y="84588"/>
                    <a:pt x="319282" y="70907"/>
                  </a:cubicBezTo>
                  <a:cubicBezTo>
                    <a:pt x="297991" y="57226"/>
                    <a:pt x="273815" y="49903"/>
                    <a:pt x="249408" y="49032"/>
                  </a:cubicBezTo>
                  <a:close/>
                  <a:moveTo>
                    <a:pt x="251153" y="119"/>
                  </a:moveTo>
                  <a:cubicBezTo>
                    <a:pt x="284192" y="1298"/>
                    <a:pt x="316920" y="11211"/>
                    <a:pt x="345741" y="29731"/>
                  </a:cubicBezTo>
                  <a:cubicBezTo>
                    <a:pt x="374563" y="48251"/>
                    <a:pt x="397179" y="73900"/>
                    <a:pt x="411980" y="103462"/>
                  </a:cubicBezTo>
                  <a:lnTo>
                    <a:pt x="424460" y="139714"/>
                  </a:lnTo>
                  <a:lnTo>
                    <a:pt x="444577" y="143775"/>
                  </a:lnTo>
                  <a:cubicBezTo>
                    <a:pt x="463190" y="151648"/>
                    <a:pt x="476250" y="170078"/>
                    <a:pt x="476250" y="191559"/>
                  </a:cubicBezTo>
                  <a:lnTo>
                    <a:pt x="476250" y="398991"/>
                  </a:lnTo>
                  <a:cubicBezTo>
                    <a:pt x="476250" y="427632"/>
                    <a:pt x="453032" y="450850"/>
                    <a:pt x="424391" y="450850"/>
                  </a:cubicBezTo>
                  <a:lnTo>
                    <a:pt x="51859" y="450850"/>
                  </a:lnTo>
                  <a:cubicBezTo>
                    <a:pt x="23218" y="450850"/>
                    <a:pt x="0" y="427632"/>
                    <a:pt x="0" y="398991"/>
                  </a:cubicBezTo>
                  <a:lnTo>
                    <a:pt x="0" y="191559"/>
                  </a:lnTo>
                  <a:cubicBezTo>
                    <a:pt x="0" y="162918"/>
                    <a:pt x="23218" y="139700"/>
                    <a:pt x="51859" y="139700"/>
                  </a:cubicBezTo>
                  <a:lnTo>
                    <a:pt x="63616" y="139700"/>
                  </a:lnTo>
                  <a:lnTo>
                    <a:pt x="63935" y="137348"/>
                  </a:lnTo>
                  <a:cubicBezTo>
                    <a:pt x="77275" y="89170"/>
                    <a:pt x="109593" y="47546"/>
                    <a:pt x="154695" y="22917"/>
                  </a:cubicBezTo>
                  <a:cubicBezTo>
                    <a:pt x="184763" y="6497"/>
                    <a:pt x="218114" y="-1059"/>
                    <a:pt x="251153" y="119"/>
                  </a:cubicBezTo>
                  <a:close/>
                </a:path>
              </a:pathLst>
            </a:custGeom>
            <a:solidFill>
              <a:srgbClr val="0087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41218" y="4490108"/>
            <a:ext cx="995317" cy="1031318"/>
            <a:chOff x="7749435" y="2273857"/>
            <a:chExt cx="995317" cy="1031318"/>
          </a:xfrm>
        </p:grpSpPr>
        <p:sp>
          <p:nvSpPr>
            <p:cNvPr id="26" name="椭圆 25"/>
            <p:cNvSpPr/>
            <p:nvPr/>
          </p:nvSpPr>
          <p:spPr>
            <a:xfrm>
              <a:off x="7749435" y="2273857"/>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grpSp>
          <p:nvGrpSpPr>
            <p:cNvPr id="27" name="组合 26"/>
            <p:cNvGrpSpPr/>
            <p:nvPr/>
          </p:nvGrpSpPr>
          <p:grpSpPr>
            <a:xfrm>
              <a:off x="8019649" y="2485951"/>
              <a:ext cx="476250" cy="484285"/>
              <a:chOff x="5695950" y="1302727"/>
              <a:chExt cx="476250" cy="484285"/>
            </a:xfrm>
            <a:effectLst>
              <a:outerShdw blurRad="50800" dist="38100" dir="2700000" algn="tl" rotWithShape="0">
                <a:prstClr val="black">
                  <a:alpha val="40000"/>
                </a:prstClr>
              </a:outerShdw>
            </a:effectLst>
          </p:grpSpPr>
          <p:sp>
            <p:nvSpPr>
              <p:cNvPr id="28" name="空心弧 27"/>
              <p:cNvSpPr/>
              <p:nvPr/>
            </p:nvSpPr>
            <p:spPr>
              <a:xfrm rot="1346882">
                <a:off x="5749338" y="1302727"/>
                <a:ext cx="348860" cy="348860"/>
              </a:xfrm>
              <a:prstGeom prst="blockArc">
                <a:avLst>
                  <a:gd name="adj1" fmla="val 10800000"/>
                  <a:gd name="adj2" fmla="val 0"/>
                  <a:gd name="adj3" fmla="val 14333"/>
                </a:avLst>
              </a:prstGeom>
              <a:solidFill>
                <a:srgbClr val="FF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任意多边形 28"/>
              <p:cNvSpPr/>
              <p:nvPr/>
            </p:nvSpPr>
            <p:spPr>
              <a:xfrm>
                <a:off x="5695950" y="1473200"/>
                <a:ext cx="476250" cy="313812"/>
              </a:xfrm>
              <a:custGeom>
                <a:avLst/>
                <a:gdLst>
                  <a:gd name="connsiteX0" fmla="*/ 231775 w 476250"/>
                  <a:gd name="connsiteY0" fmla="*/ 98937 h 313812"/>
                  <a:gd name="connsiteX1" fmla="*/ 174625 w 476250"/>
                  <a:gd name="connsiteY1" fmla="*/ 156087 h 313812"/>
                  <a:gd name="connsiteX2" fmla="*/ 191364 w 476250"/>
                  <a:gd name="connsiteY2" fmla="*/ 196498 h 313812"/>
                  <a:gd name="connsiteX3" fmla="*/ 213656 w 476250"/>
                  <a:gd name="connsiteY3" fmla="*/ 205732 h 313812"/>
                  <a:gd name="connsiteX4" fmla="*/ 208915 w 476250"/>
                  <a:gd name="connsiteY4" fmla="*/ 217178 h 313812"/>
                  <a:gd name="connsiteX5" fmla="*/ 208915 w 476250"/>
                  <a:gd name="connsiteY5" fmla="*/ 244220 h 313812"/>
                  <a:gd name="connsiteX6" fmla="*/ 231394 w 476250"/>
                  <a:gd name="connsiteY6" fmla="*/ 266699 h 313812"/>
                  <a:gd name="connsiteX7" fmla="*/ 232155 w 476250"/>
                  <a:gd name="connsiteY7" fmla="*/ 266699 h 313812"/>
                  <a:gd name="connsiteX8" fmla="*/ 254634 w 476250"/>
                  <a:gd name="connsiteY8" fmla="*/ 244220 h 313812"/>
                  <a:gd name="connsiteX9" fmla="*/ 254634 w 476250"/>
                  <a:gd name="connsiteY9" fmla="*/ 217178 h 313812"/>
                  <a:gd name="connsiteX10" fmla="*/ 249893 w 476250"/>
                  <a:gd name="connsiteY10" fmla="*/ 205732 h 313812"/>
                  <a:gd name="connsiteX11" fmla="*/ 272186 w 476250"/>
                  <a:gd name="connsiteY11" fmla="*/ 196498 h 313812"/>
                  <a:gd name="connsiteX12" fmla="*/ 288925 w 476250"/>
                  <a:gd name="connsiteY12" fmla="*/ 156087 h 313812"/>
                  <a:gd name="connsiteX13" fmla="*/ 231775 w 476250"/>
                  <a:gd name="connsiteY13" fmla="*/ 98937 h 313812"/>
                  <a:gd name="connsiteX14" fmla="*/ 64092 w 476250"/>
                  <a:gd name="connsiteY14" fmla="*/ 0 h 313812"/>
                  <a:gd name="connsiteX15" fmla="*/ 116804 w 476250"/>
                  <a:gd name="connsiteY15" fmla="*/ 0 h 313812"/>
                  <a:gd name="connsiteX16" fmla="*/ 115669 w 476250"/>
                  <a:gd name="connsiteY16" fmla="*/ 2662 h 313812"/>
                  <a:gd name="connsiteX17" fmla="*/ 373146 w 476250"/>
                  <a:gd name="connsiteY17" fmla="*/ 2662 h 313812"/>
                  <a:gd name="connsiteX18" fmla="*/ 372230 w 476250"/>
                  <a:gd name="connsiteY18" fmla="*/ 0 h 313812"/>
                  <a:gd name="connsiteX19" fmla="*/ 423539 w 476250"/>
                  <a:gd name="connsiteY19" fmla="*/ 0 h 313812"/>
                  <a:gd name="connsiteX20" fmla="*/ 424460 w 476250"/>
                  <a:gd name="connsiteY20" fmla="*/ 2676 h 313812"/>
                  <a:gd name="connsiteX21" fmla="*/ 444577 w 476250"/>
                  <a:gd name="connsiteY21" fmla="*/ 6737 h 313812"/>
                  <a:gd name="connsiteX22" fmla="*/ 476250 w 476250"/>
                  <a:gd name="connsiteY22" fmla="*/ 54521 h 313812"/>
                  <a:gd name="connsiteX23" fmla="*/ 476250 w 476250"/>
                  <a:gd name="connsiteY23" fmla="*/ 261953 h 313812"/>
                  <a:gd name="connsiteX24" fmla="*/ 424391 w 476250"/>
                  <a:gd name="connsiteY24" fmla="*/ 313812 h 313812"/>
                  <a:gd name="connsiteX25" fmla="*/ 51859 w 476250"/>
                  <a:gd name="connsiteY25" fmla="*/ 313812 h 313812"/>
                  <a:gd name="connsiteX26" fmla="*/ 0 w 476250"/>
                  <a:gd name="connsiteY26" fmla="*/ 261953 h 313812"/>
                  <a:gd name="connsiteX27" fmla="*/ 0 w 476250"/>
                  <a:gd name="connsiteY27" fmla="*/ 54521 h 313812"/>
                  <a:gd name="connsiteX28" fmla="*/ 51859 w 476250"/>
                  <a:gd name="connsiteY28" fmla="*/ 2662 h 313812"/>
                  <a:gd name="connsiteX29" fmla="*/ 63616 w 476250"/>
                  <a:gd name="connsiteY29" fmla="*/ 2662 h 313812"/>
                  <a:gd name="connsiteX30" fmla="*/ 63935 w 476250"/>
                  <a:gd name="connsiteY30" fmla="*/ 310 h 31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6250" h="313812">
                    <a:moveTo>
                      <a:pt x="231775" y="98937"/>
                    </a:moveTo>
                    <a:cubicBezTo>
                      <a:pt x="200212" y="98937"/>
                      <a:pt x="174625" y="124524"/>
                      <a:pt x="174625" y="156087"/>
                    </a:cubicBezTo>
                    <a:cubicBezTo>
                      <a:pt x="174625" y="171869"/>
                      <a:pt x="181022" y="186156"/>
                      <a:pt x="191364" y="196498"/>
                    </a:cubicBezTo>
                    <a:lnTo>
                      <a:pt x="213656" y="205732"/>
                    </a:lnTo>
                    <a:lnTo>
                      <a:pt x="208915" y="217178"/>
                    </a:lnTo>
                    <a:lnTo>
                      <a:pt x="208915" y="244220"/>
                    </a:lnTo>
                    <a:cubicBezTo>
                      <a:pt x="208915" y="256635"/>
                      <a:pt x="218979" y="266699"/>
                      <a:pt x="231394" y="266699"/>
                    </a:cubicBezTo>
                    <a:lnTo>
                      <a:pt x="232155" y="266699"/>
                    </a:lnTo>
                    <a:cubicBezTo>
                      <a:pt x="244570" y="266699"/>
                      <a:pt x="254634" y="256635"/>
                      <a:pt x="254634" y="244220"/>
                    </a:cubicBezTo>
                    <a:lnTo>
                      <a:pt x="254634" y="217178"/>
                    </a:lnTo>
                    <a:lnTo>
                      <a:pt x="249893" y="205732"/>
                    </a:lnTo>
                    <a:lnTo>
                      <a:pt x="272186" y="196498"/>
                    </a:lnTo>
                    <a:cubicBezTo>
                      <a:pt x="282528" y="186156"/>
                      <a:pt x="288925" y="171869"/>
                      <a:pt x="288925" y="156087"/>
                    </a:cubicBezTo>
                    <a:cubicBezTo>
                      <a:pt x="288925" y="124524"/>
                      <a:pt x="263338" y="98937"/>
                      <a:pt x="231775" y="98937"/>
                    </a:cubicBezTo>
                    <a:close/>
                    <a:moveTo>
                      <a:pt x="64092" y="0"/>
                    </a:moveTo>
                    <a:lnTo>
                      <a:pt x="116804" y="0"/>
                    </a:lnTo>
                    <a:lnTo>
                      <a:pt x="115669" y="2662"/>
                    </a:lnTo>
                    <a:lnTo>
                      <a:pt x="373146" y="2662"/>
                    </a:lnTo>
                    <a:lnTo>
                      <a:pt x="372230" y="0"/>
                    </a:lnTo>
                    <a:lnTo>
                      <a:pt x="423539" y="0"/>
                    </a:lnTo>
                    <a:lnTo>
                      <a:pt x="424460" y="2676"/>
                    </a:lnTo>
                    <a:lnTo>
                      <a:pt x="444577" y="6737"/>
                    </a:lnTo>
                    <a:cubicBezTo>
                      <a:pt x="463190" y="14610"/>
                      <a:pt x="476250" y="33040"/>
                      <a:pt x="476250" y="54521"/>
                    </a:cubicBezTo>
                    <a:lnTo>
                      <a:pt x="476250" y="261953"/>
                    </a:lnTo>
                    <a:cubicBezTo>
                      <a:pt x="476250" y="290594"/>
                      <a:pt x="453032" y="313812"/>
                      <a:pt x="424391" y="313812"/>
                    </a:cubicBezTo>
                    <a:lnTo>
                      <a:pt x="51859" y="313812"/>
                    </a:lnTo>
                    <a:cubicBezTo>
                      <a:pt x="23218" y="313812"/>
                      <a:pt x="0" y="290594"/>
                      <a:pt x="0" y="261953"/>
                    </a:cubicBezTo>
                    <a:lnTo>
                      <a:pt x="0" y="54521"/>
                    </a:lnTo>
                    <a:cubicBezTo>
                      <a:pt x="0" y="25880"/>
                      <a:pt x="23218" y="2662"/>
                      <a:pt x="51859" y="2662"/>
                    </a:cubicBezTo>
                    <a:lnTo>
                      <a:pt x="63616" y="2662"/>
                    </a:lnTo>
                    <a:lnTo>
                      <a:pt x="63935" y="310"/>
                    </a:lnTo>
                    <a:close/>
                  </a:path>
                </a:pathLst>
              </a:custGeom>
              <a:solidFill>
                <a:srgbClr val="008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0" name="组合 29"/>
          <p:cNvGrpSpPr/>
          <p:nvPr/>
        </p:nvGrpSpPr>
        <p:grpSpPr>
          <a:xfrm>
            <a:off x="741218" y="3029557"/>
            <a:ext cx="995317" cy="1031318"/>
            <a:chOff x="5974223" y="2273857"/>
            <a:chExt cx="995317" cy="1031318"/>
          </a:xfrm>
        </p:grpSpPr>
        <p:sp>
          <p:nvSpPr>
            <p:cNvPr id="31" name="椭圆 30"/>
            <p:cNvSpPr/>
            <p:nvPr/>
          </p:nvSpPr>
          <p:spPr>
            <a:xfrm>
              <a:off x="5974223" y="2273857"/>
              <a:ext cx="995317" cy="103131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32" name="任意多边形 31"/>
            <p:cNvSpPr/>
            <p:nvPr/>
          </p:nvSpPr>
          <p:spPr>
            <a:xfrm>
              <a:off x="6299100" y="2533544"/>
              <a:ext cx="439750" cy="422534"/>
            </a:xfrm>
            <a:custGeom>
              <a:avLst/>
              <a:gdLst>
                <a:gd name="connsiteX0" fmla="*/ 87313 w 439750"/>
                <a:gd name="connsiteY0" fmla="*/ 311128 h 422534"/>
                <a:gd name="connsiteX1" fmla="*/ 59531 w 439750"/>
                <a:gd name="connsiteY1" fmla="*/ 338910 h 422534"/>
                <a:gd name="connsiteX2" fmla="*/ 87313 w 439750"/>
                <a:gd name="connsiteY2" fmla="*/ 366692 h 422534"/>
                <a:gd name="connsiteX3" fmla="*/ 115095 w 439750"/>
                <a:gd name="connsiteY3" fmla="*/ 338910 h 422534"/>
                <a:gd name="connsiteX4" fmla="*/ 87313 w 439750"/>
                <a:gd name="connsiteY4" fmla="*/ 311128 h 422534"/>
                <a:gd name="connsiteX5" fmla="*/ 439750 w 439750"/>
                <a:gd name="connsiteY5" fmla="*/ 0 h 422534"/>
                <a:gd name="connsiteX6" fmla="*/ 428272 w 439750"/>
                <a:gd name="connsiteY6" fmla="*/ 58644 h 422534"/>
                <a:gd name="connsiteX7" fmla="*/ 429804 w 439750"/>
                <a:gd name="connsiteY7" fmla="*/ 60412 h 422534"/>
                <a:gd name="connsiteX8" fmla="*/ 382753 w 439750"/>
                <a:gd name="connsiteY8" fmla="*/ 101184 h 422534"/>
                <a:gd name="connsiteX9" fmla="*/ 386793 w 439750"/>
                <a:gd name="connsiteY9" fmla="*/ 153203 h 422534"/>
                <a:gd name="connsiteX10" fmla="*/ 333116 w 439750"/>
                <a:gd name="connsiteY10" fmla="*/ 144196 h 422534"/>
                <a:gd name="connsiteX11" fmla="*/ 316646 w 439750"/>
                <a:gd name="connsiteY11" fmla="*/ 158467 h 422534"/>
                <a:gd name="connsiteX12" fmla="*/ 320335 w 439750"/>
                <a:gd name="connsiteY12" fmla="*/ 205956 h 422534"/>
                <a:gd name="connsiteX13" fmla="*/ 271331 w 439750"/>
                <a:gd name="connsiteY13" fmla="*/ 197734 h 422534"/>
                <a:gd name="connsiteX14" fmla="*/ 257852 w 439750"/>
                <a:gd name="connsiteY14" fmla="*/ 209413 h 422534"/>
                <a:gd name="connsiteX15" fmla="*/ 269948 w 439750"/>
                <a:gd name="connsiteY15" fmla="*/ 227353 h 422534"/>
                <a:gd name="connsiteX16" fmla="*/ 280988 w 439750"/>
                <a:gd name="connsiteY16" fmla="*/ 282040 h 422534"/>
                <a:gd name="connsiteX17" fmla="*/ 140494 w 439750"/>
                <a:gd name="connsiteY17" fmla="*/ 422534 h 422534"/>
                <a:gd name="connsiteX18" fmla="*/ 0 w 439750"/>
                <a:gd name="connsiteY18" fmla="*/ 282040 h 422534"/>
                <a:gd name="connsiteX19" fmla="*/ 140494 w 439750"/>
                <a:gd name="connsiteY19" fmla="*/ 141546 h 422534"/>
                <a:gd name="connsiteX20" fmla="*/ 195181 w 439750"/>
                <a:gd name="connsiteY20" fmla="*/ 152587 h 422534"/>
                <a:gd name="connsiteX21" fmla="*/ 200942 w 439750"/>
                <a:gd name="connsiteY21" fmla="*/ 156471 h 422534"/>
                <a:gd name="connsiteX22" fmla="*/ 379196 w 439750"/>
                <a:gd name="connsiteY22" fmla="*/ 2009 h 422534"/>
                <a:gd name="connsiteX23" fmla="*/ 380069 w 439750"/>
                <a:gd name="connsiteY23" fmla="*/ 3016 h 4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750" h="422534">
                  <a:moveTo>
                    <a:pt x="87313" y="311128"/>
                  </a:moveTo>
                  <a:cubicBezTo>
                    <a:pt x="71969" y="311128"/>
                    <a:pt x="59531" y="323566"/>
                    <a:pt x="59531" y="338910"/>
                  </a:cubicBezTo>
                  <a:cubicBezTo>
                    <a:pt x="59531" y="354254"/>
                    <a:pt x="71969" y="366692"/>
                    <a:pt x="87313" y="366692"/>
                  </a:cubicBezTo>
                  <a:cubicBezTo>
                    <a:pt x="102657" y="366692"/>
                    <a:pt x="115095" y="354254"/>
                    <a:pt x="115095" y="338910"/>
                  </a:cubicBezTo>
                  <a:cubicBezTo>
                    <a:pt x="115095" y="323566"/>
                    <a:pt x="102657" y="311128"/>
                    <a:pt x="87313" y="311128"/>
                  </a:cubicBezTo>
                  <a:close/>
                  <a:moveTo>
                    <a:pt x="439750" y="0"/>
                  </a:moveTo>
                  <a:lnTo>
                    <a:pt x="428272" y="58644"/>
                  </a:lnTo>
                  <a:lnTo>
                    <a:pt x="429804" y="60412"/>
                  </a:lnTo>
                  <a:lnTo>
                    <a:pt x="382753" y="101184"/>
                  </a:lnTo>
                  <a:lnTo>
                    <a:pt x="386793" y="153203"/>
                  </a:lnTo>
                  <a:lnTo>
                    <a:pt x="333116" y="144196"/>
                  </a:lnTo>
                  <a:lnTo>
                    <a:pt x="316646" y="158467"/>
                  </a:lnTo>
                  <a:lnTo>
                    <a:pt x="320335" y="205956"/>
                  </a:lnTo>
                  <a:lnTo>
                    <a:pt x="271331" y="197734"/>
                  </a:lnTo>
                  <a:lnTo>
                    <a:pt x="257852" y="209413"/>
                  </a:lnTo>
                  <a:lnTo>
                    <a:pt x="269948" y="227353"/>
                  </a:lnTo>
                  <a:cubicBezTo>
                    <a:pt x="277057" y="244162"/>
                    <a:pt x="280988" y="262642"/>
                    <a:pt x="280988" y="282040"/>
                  </a:cubicBezTo>
                  <a:cubicBezTo>
                    <a:pt x="280988" y="359633"/>
                    <a:pt x="218087" y="422534"/>
                    <a:pt x="140494" y="422534"/>
                  </a:cubicBezTo>
                  <a:cubicBezTo>
                    <a:pt x="62901" y="422534"/>
                    <a:pt x="0" y="359633"/>
                    <a:pt x="0" y="282040"/>
                  </a:cubicBezTo>
                  <a:cubicBezTo>
                    <a:pt x="0" y="204447"/>
                    <a:pt x="62901" y="141546"/>
                    <a:pt x="140494" y="141546"/>
                  </a:cubicBezTo>
                  <a:cubicBezTo>
                    <a:pt x="159893" y="141546"/>
                    <a:pt x="178373" y="145477"/>
                    <a:pt x="195181" y="152587"/>
                  </a:cubicBezTo>
                  <a:lnTo>
                    <a:pt x="200942" y="156471"/>
                  </a:lnTo>
                  <a:lnTo>
                    <a:pt x="379196" y="2009"/>
                  </a:lnTo>
                  <a:lnTo>
                    <a:pt x="380069" y="3016"/>
                  </a:lnTo>
                  <a:close/>
                </a:path>
              </a:pathLst>
            </a:custGeom>
            <a:solidFill>
              <a:srgbClr val="FFA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矩形 51"/>
          <p:cNvSpPr/>
          <p:nvPr/>
        </p:nvSpPr>
        <p:spPr>
          <a:xfrm>
            <a:off x="1757896" y="1583703"/>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现实</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3" name="矩形 52"/>
          <p:cNvSpPr/>
          <p:nvPr/>
        </p:nvSpPr>
        <p:spPr>
          <a:xfrm>
            <a:off x="1757895" y="3058411"/>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分析</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4" name="矩形 53"/>
          <p:cNvSpPr/>
          <p:nvPr/>
        </p:nvSpPr>
        <p:spPr>
          <a:xfrm>
            <a:off x="1765563" y="4525169"/>
            <a:ext cx="800219" cy="461665"/>
          </a:xfrm>
          <a:prstGeom prst="rect">
            <a:avLst/>
          </a:prstGeom>
        </p:spPr>
        <p:txBody>
          <a:bodyPr wrap="none">
            <a:spAutoFit/>
          </a:bodyPr>
          <a:lstStyle/>
          <a:p>
            <a:r>
              <a:rPr lang="zh-CN" altLang="en-US" sz="2400" b="1" kern="100" dirty="0">
                <a:solidFill>
                  <a:srgbClr val="008780"/>
                </a:solidFill>
                <a:latin typeface="Microsoft YaHei UI Light" panose="020B0502040204020203" pitchFamily="34" charset="-122"/>
                <a:ea typeface="Microsoft YaHei UI Light" panose="020B0502040204020203" pitchFamily="34" charset="-122"/>
                <a:cs typeface="Times New Roman" panose="02020603050405020304" pitchFamily="18" charset="0"/>
              </a:rPr>
              <a:t>出路</a:t>
            </a:r>
            <a:endParaRPr lang="zh-CN" altLang="en-US" sz="2400" dirty="0">
              <a:solidFill>
                <a:srgbClr val="008780"/>
              </a:solidFill>
              <a:latin typeface="Microsoft YaHei UI Light" panose="020B0502040204020203" pitchFamily="34" charset="-122"/>
              <a:ea typeface="Microsoft YaHei UI Light" panose="020B0502040204020203" pitchFamily="34" charset="-122"/>
            </a:endParaRPr>
          </a:p>
        </p:txBody>
      </p:sp>
      <p:grpSp>
        <p:nvGrpSpPr>
          <p:cNvPr id="55" name="组合 54"/>
          <p:cNvGrpSpPr/>
          <p:nvPr/>
        </p:nvGrpSpPr>
        <p:grpSpPr>
          <a:xfrm>
            <a:off x="-19064" y="253534"/>
            <a:ext cx="12211083" cy="6553690"/>
            <a:chOff x="-19064" y="253534"/>
            <a:chExt cx="12211083" cy="6553690"/>
          </a:xfrm>
        </p:grpSpPr>
        <p:grpSp>
          <p:nvGrpSpPr>
            <p:cNvPr id="56" name="组合 55"/>
            <p:cNvGrpSpPr/>
            <p:nvPr/>
          </p:nvGrpSpPr>
          <p:grpSpPr>
            <a:xfrm>
              <a:off x="-19064" y="253534"/>
              <a:ext cx="12211083" cy="6553690"/>
              <a:chOff x="-19064" y="253534"/>
              <a:chExt cx="12211083" cy="6553690"/>
            </a:xfrm>
          </p:grpSpPr>
          <p:sp>
            <p:nvSpPr>
              <p:cNvPr id="5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6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6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17</a:t>
                </a:fld>
                <a:endParaRPr lang="en-US" sz="1100" dirty="0">
                  <a:solidFill>
                    <a:schemeClr val="bg1"/>
                  </a:solidFill>
                  <a:latin typeface="Arial" panose="020B0604020202020204" pitchFamily="34" charset="0"/>
                  <a:cs typeface="Arial" panose="020B0604020202020204" pitchFamily="34" charset="0"/>
                </a:endParaRPr>
              </a:p>
            </p:txBody>
          </p:sp>
          <p:sp>
            <p:nvSpPr>
              <p:cNvPr id="6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6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7" name="文本框 56"/>
            <p:cNvSpPr txBox="1"/>
            <p:nvPr/>
          </p:nvSpPr>
          <p:spPr>
            <a:xfrm>
              <a:off x="296839" y="344379"/>
              <a:ext cx="2832827"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现实</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完美永不存在</a:t>
              </a:r>
            </a:p>
          </p:txBody>
        </p:sp>
      </p:grpSp>
      <p:sp>
        <p:nvSpPr>
          <p:cNvPr id="2" name="左大括号 1"/>
          <p:cNvSpPr/>
          <p:nvPr/>
        </p:nvSpPr>
        <p:spPr>
          <a:xfrm>
            <a:off x="-36990" y="1996420"/>
            <a:ext cx="725714" cy="3044802"/>
          </a:xfrm>
          <a:custGeom>
            <a:avLst/>
            <a:gdLst>
              <a:gd name="connsiteX0" fmla="*/ 725714 w 725714"/>
              <a:gd name="connsiteY0" fmla="*/ 3044802 h 3044802"/>
              <a:gd name="connsiteX1" fmla="*/ 362857 w 725714"/>
              <a:gd name="connsiteY1" fmla="*/ 2984328 h 3044802"/>
              <a:gd name="connsiteX2" fmla="*/ 362857 w 725714"/>
              <a:gd name="connsiteY2" fmla="*/ 1582875 h 3044802"/>
              <a:gd name="connsiteX3" fmla="*/ 0 w 725714"/>
              <a:gd name="connsiteY3" fmla="*/ 1522401 h 3044802"/>
              <a:gd name="connsiteX4" fmla="*/ 362857 w 725714"/>
              <a:gd name="connsiteY4" fmla="*/ 1461927 h 3044802"/>
              <a:gd name="connsiteX5" fmla="*/ 362857 w 725714"/>
              <a:gd name="connsiteY5" fmla="*/ 60474 h 3044802"/>
              <a:gd name="connsiteX6" fmla="*/ 725714 w 725714"/>
              <a:gd name="connsiteY6" fmla="*/ 0 h 3044802"/>
              <a:gd name="connsiteX7" fmla="*/ 725714 w 725714"/>
              <a:gd name="connsiteY7" fmla="*/ 3044802 h 3044802"/>
              <a:gd name="connsiteX0-1" fmla="*/ 725714 w 725714"/>
              <a:gd name="connsiteY0-2" fmla="*/ 3044802 h 3044802"/>
              <a:gd name="connsiteX1-3" fmla="*/ 362857 w 725714"/>
              <a:gd name="connsiteY1-4" fmla="*/ 2984328 h 3044802"/>
              <a:gd name="connsiteX2-5" fmla="*/ 362857 w 725714"/>
              <a:gd name="connsiteY2-6" fmla="*/ 1582875 h 3044802"/>
              <a:gd name="connsiteX3-7" fmla="*/ 0 w 725714"/>
              <a:gd name="connsiteY3-8" fmla="*/ 1522401 h 3044802"/>
              <a:gd name="connsiteX4-9" fmla="*/ 362857 w 725714"/>
              <a:gd name="connsiteY4-10" fmla="*/ 1461927 h 3044802"/>
              <a:gd name="connsiteX5-11" fmla="*/ 362857 w 725714"/>
              <a:gd name="connsiteY5-12" fmla="*/ 60474 h 3044802"/>
              <a:gd name="connsiteX6-13" fmla="*/ 725714 w 725714"/>
              <a:gd name="connsiteY6-14" fmla="*/ 0 h 3044802"/>
              <a:gd name="connsiteX0-15" fmla="*/ 725714 w 725714"/>
              <a:gd name="connsiteY0-16" fmla="*/ 3044802 h 3044802"/>
              <a:gd name="connsiteX1-17" fmla="*/ 362857 w 725714"/>
              <a:gd name="connsiteY1-18" fmla="*/ 2984328 h 3044802"/>
              <a:gd name="connsiteX2-19" fmla="*/ 362857 w 725714"/>
              <a:gd name="connsiteY2-20" fmla="*/ 1582875 h 3044802"/>
              <a:gd name="connsiteX3-21" fmla="*/ 0 w 725714"/>
              <a:gd name="connsiteY3-22" fmla="*/ 1522401 h 3044802"/>
              <a:gd name="connsiteX4-23" fmla="*/ 362857 w 725714"/>
              <a:gd name="connsiteY4-24" fmla="*/ 1461927 h 3044802"/>
              <a:gd name="connsiteX5-25" fmla="*/ 362857 w 725714"/>
              <a:gd name="connsiteY5-26" fmla="*/ 60474 h 3044802"/>
              <a:gd name="connsiteX6-27" fmla="*/ 725714 w 725714"/>
              <a:gd name="connsiteY6-28" fmla="*/ 0 h 3044802"/>
              <a:gd name="connsiteX7-29" fmla="*/ 725714 w 725714"/>
              <a:gd name="connsiteY7-30" fmla="*/ 3044802 h 3044802"/>
              <a:gd name="connsiteX0-31" fmla="*/ 725714 w 725714"/>
              <a:gd name="connsiteY0-32" fmla="*/ 3044802 h 3044802"/>
              <a:gd name="connsiteX1-33" fmla="*/ 362857 w 725714"/>
              <a:gd name="connsiteY1-34" fmla="*/ 2984328 h 3044802"/>
              <a:gd name="connsiteX2-35" fmla="*/ 362857 w 725714"/>
              <a:gd name="connsiteY2-36" fmla="*/ 1582875 h 3044802"/>
              <a:gd name="connsiteX3-37" fmla="*/ 362857 w 725714"/>
              <a:gd name="connsiteY3-38" fmla="*/ 1461927 h 3044802"/>
              <a:gd name="connsiteX4-39" fmla="*/ 362857 w 725714"/>
              <a:gd name="connsiteY4-40" fmla="*/ 60474 h 3044802"/>
              <a:gd name="connsiteX5-41" fmla="*/ 725714 w 725714"/>
              <a:gd name="connsiteY5-42" fmla="*/ 0 h 304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5714" h="3044802" stroke="0" extrusionOk="0">
                <a:moveTo>
                  <a:pt x="725714" y="3044802"/>
                </a:moveTo>
                <a:cubicBezTo>
                  <a:pt x="525314" y="3044802"/>
                  <a:pt x="362857" y="3017727"/>
                  <a:pt x="362857" y="2984328"/>
                </a:cubicBezTo>
                <a:lnTo>
                  <a:pt x="362857" y="1582875"/>
                </a:lnTo>
                <a:cubicBezTo>
                  <a:pt x="362857" y="1549476"/>
                  <a:pt x="200400" y="1522401"/>
                  <a:pt x="0" y="1522401"/>
                </a:cubicBezTo>
                <a:cubicBezTo>
                  <a:pt x="200400" y="1522401"/>
                  <a:pt x="362857" y="1495326"/>
                  <a:pt x="362857" y="1461927"/>
                </a:cubicBezTo>
                <a:lnTo>
                  <a:pt x="362857" y="60474"/>
                </a:lnTo>
                <a:cubicBezTo>
                  <a:pt x="362857" y="27075"/>
                  <a:pt x="525314" y="0"/>
                  <a:pt x="725714" y="0"/>
                </a:cubicBezTo>
                <a:lnTo>
                  <a:pt x="725714" y="3044802"/>
                </a:lnTo>
                <a:close/>
              </a:path>
              <a:path w="725714" h="3044802" fill="none">
                <a:moveTo>
                  <a:pt x="725714" y="3044802"/>
                </a:moveTo>
                <a:cubicBezTo>
                  <a:pt x="525314" y="3044802"/>
                  <a:pt x="362857" y="3017727"/>
                  <a:pt x="362857" y="2984328"/>
                </a:cubicBezTo>
                <a:lnTo>
                  <a:pt x="362857" y="1582875"/>
                </a:lnTo>
                <a:lnTo>
                  <a:pt x="362857" y="1461927"/>
                </a:lnTo>
                <a:lnTo>
                  <a:pt x="362857" y="60474"/>
                </a:lnTo>
                <a:cubicBezTo>
                  <a:pt x="362857" y="27075"/>
                  <a:pt x="525314" y="0"/>
                  <a:pt x="725714" y="0"/>
                </a:cubicBezTo>
              </a:path>
            </a:pathLst>
          </a:cu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直接连接符 3"/>
          <p:cNvCxnSpPr/>
          <p:nvPr/>
        </p:nvCxnSpPr>
        <p:spPr>
          <a:xfrm flipH="1">
            <a:off x="-36990" y="3520076"/>
            <a:ext cx="716295" cy="0"/>
          </a:xfrm>
          <a:prstGeom prst="line">
            <a:avLst/>
          </a:prstGeom>
          <a:ln w="12700">
            <a:solidFill>
              <a:srgbClr val="404040"/>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6962" y="988482"/>
            <a:ext cx="5299955" cy="2178817"/>
            <a:chOff x="787400" y="2999618"/>
            <a:chExt cx="6362700" cy="2615713"/>
          </a:xfrm>
        </p:grpSpPr>
        <p:sp>
          <p:nvSpPr>
            <p:cNvPr id="22" name="椭圆 21"/>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10657564" y="4776934"/>
            <a:ext cx="1041400" cy="1908992"/>
            <a:chOff x="10136116" y="4297908"/>
            <a:chExt cx="1041400" cy="1908992"/>
          </a:xfrm>
        </p:grpSpPr>
        <p:sp>
          <p:nvSpPr>
            <p:cNvPr id="28" name="椭圆 27"/>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矩形 1"/>
          <p:cNvSpPr/>
          <p:nvPr/>
        </p:nvSpPr>
        <p:spPr>
          <a:xfrm>
            <a:off x="1162050" y="1284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6667" t="10275" r="129" b="6269"/>
          <a:stretch>
            <a:fillRect/>
          </a:stretch>
        </p:blipFill>
        <p:spPr>
          <a:xfrm>
            <a:off x="1485899" y="2139314"/>
            <a:ext cx="4867731" cy="3251836"/>
          </a:xfrm>
          <a:prstGeom prst="rect">
            <a:avLst/>
          </a:prstGeom>
          <a:ln w="63500">
            <a:solidFill>
              <a:schemeClr val="bg1"/>
            </a:solidFill>
          </a:ln>
        </p:spPr>
      </p:pic>
      <p:sp>
        <p:nvSpPr>
          <p:cNvPr id="7" name="文本框 6"/>
          <p:cNvSpPr txBox="1"/>
          <p:nvPr/>
        </p:nvSpPr>
        <p:spPr>
          <a:xfrm>
            <a:off x="6534600" y="3060063"/>
            <a:ext cx="4643664" cy="707886"/>
          </a:xfrm>
          <a:prstGeom prst="rect">
            <a:avLst/>
          </a:prstGeom>
          <a:noFill/>
        </p:spPr>
        <p:txBody>
          <a:bodyPr wrap="square" rtlCol="0">
            <a:spAutoFit/>
          </a:bodyPr>
          <a:lstStyle/>
          <a:p>
            <a:r>
              <a:rPr lang="zh-CN" altLang="en-US" sz="2800" dirty="0">
                <a:solidFill>
                  <a:srgbClr val="008780"/>
                </a:solidFill>
                <a:latin typeface="Microsoft YaHei UI Light" panose="020B0502040204020203" pitchFamily="34" charset="-122"/>
                <a:ea typeface="Microsoft YaHei UI Light" panose="020B0502040204020203" pitchFamily="34" charset="-122"/>
              </a:rPr>
              <a:t>时间是</a:t>
            </a:r>
            <a:r>
              <a:rPr lang="zh-CN" altLang="en-US" sz="4000" dirty="0">
                <a:solidFill>
                  <a:srgbClr val="008780"/>
                </a:solidFill>
                <a:latin typeface="Microsoft YaHei UI Light" panose="020B0502040204020203" pitchFamily="34" charset="-122"/>
                <a:ea typeface="Microsoft YaHei UI Light" panose="020B0502040204020203" pitchFamily="34" charset="-122"/>
              </a:rPr>
              <a:t>现实</a:t>
            </a:r>
            <a:r>
              <a:rPr lang="zh-CN" altLang="en-US" sz="2800" dirty="0">
                <a:solidFill>
                  <a:srgbClr val="008780"/>
                </a:solidFill>
                <a:latin typeface="Microsoft YaHei UI Light" panose="020B0502040204020203" pitchFamily="34" charset="-122"/>
                <a:ea typeface="Microsoft YaHei UI Light" panose="020B0502040204020203" pitchFamily="34" charset="-122"/>
              </a:rPr>
              <a:t>的人的</a:t>
            </a:r>
            <a:r>
              <a:rPr lang="zh-CN" altLang="en-US" sz="4000" dirty="0">
                <a:solidFill>
                  <a:srgbClr val="008780"/>
                </a:solidFill>
                <a:latin typeface="Microsoft YaHei UI Light" panose="020B0502040204020203" pitchFamily="34" charset="-122"/>
                <a:ea typeface="Microsoft YaHei UI Light" panose="020B0502040204020203" pitchFamily="34" charset="-122"/>
              </a:rPr>
              <a:t>朋友</a:t>
            </a:r>
            <a:endParaRPr lang="en-US" altLang="zh-CN" sz="28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8" name="文本框 7"/>
          <p:cNvSpPr txBox="1"/>
          <p:nvPr/>
        </p:nvSpPr>
        <p:spPr>
          <a:xfrm>
            <a:off x="6575791" y="4062060"/>
            <a:ext cx="4643664" cy="707886"/>
          </a:xfrm>
          <a:prstGeom prst="rect">
            <a:avLst/>
          </a:prstGeom>
          <a:noFill/>
        </p:spPr>
        <p:txBody>
          <a:bodyPr wrap="square" rtlCol="0">
            <a:spAutoFit/>
          </a:bodyPr>
          <a:lstStyle/>
          <a:p>
            <a:r>
              <a:rPr lang="zh-CN" altLang="en-US" sz="2800" dirty="0">
                <a:solidFill>
                  <a:srgbClr val="008780"/>
                </a:solidFill>
                <a:latin typeface="Microsoft YaHei UI Light" panose="020B0502040204020203" pitchFamily="34" charset="-122"/>
                <a:ea typeface="Microsoft YaHei UI Light" panose="020B0502040204020203" pitchFamily="34" charset="-122"/>
              </a:rPr>
              <a:t>是</a:t>
            </a:r>
            <a:r>
              <a:rPr lang="zh-CN" altLang="en-US" sz="4000" dirty="0">
                <a:solidFill>
                  <a:srgbClr val="008780"/>
                </a:solidFill>
                <a:latin typeface="Microsoft YaHei UI Light" panose="020B0502040204020203" pitchFamily="34" charset="-122"/>
                <a:ea typeface="Microsoft YaHei UI Light" panose="020B0502040204020203" pitchFamily="34" charset="-122"/>
              </a:rPr>
              <a:t>不现实</a:t>
            </a:r>
            <a:r>
              <a:rPr lang="zh-CN" altLang="en-US" sz="2800" dirty="0">
                <a:solidFill>
                  <a:srgbClr val="008780"/>
                </a:solidFill>
                <a:latin typeface="Microsoft YaHei UI Light" panose="020B0502040204020203" pitchFamily="34" charset="-122"/>
                <a:ea typeface="Microsoft YaHei UI Light" panose="020B0502040204020203" pitchFamily="34" charset="-122"/>
              </a:rPr>
              <a:t>的人的</a:t>
            </a:r>
            <a:r>
              <a:rPr lang="zh-CN" altLang="en-US" sz="4000" dirty="0">
                <a:solidFill>
                  <a:srgbClr val="008780"/>
                </a:solidFill>
                <a:latin typeface="Microsoft YaHei UI Light" panose="020B0502040204020203" pitchFamily="34" charset="-122"/>
                <a:ea typeface="Microsoft YaHei UI Light" panose="020B0502040204020203" pitchFamily="34" charset="-122"/>
              </a:rPr>
              <a:t>敌人</a:t>
            </a:r>
            <a:endParaRPr lang="en-US" altLang="zh-CN" sz="2800" dirty="0">
              <a:solidFill>
                <a:srgbClr val="008780"/>
              </a:solidFill>
              <a:latin typeface="Microsoft YaHei UI Light" panose="020B0502040204020203" pitchFamily="34" charset="-122"/>
              <a:ea typeface="Microsoft YaHei UI Light" panose="020B0502040204020203" pitchFamily="34" charset="-122"/>
            </a:endParaRPr>
          </a:p>
        </p:txBody>
      </p:sp>
      <p:grpSp>
        <p:nvGrpSpPr>
          <p:cNvPr id="10" name="组合 9"/>
          <p:cNvGrpSpPr/>
          <p:nvPr/>
        </p:nvGrpSpPr>
        <p:grpSpPr>
          <a:xfrm>
            <a:off x="8517616" y="1876900"/>
            <a:ext cx="3028950" cy="831851"/>
            <a:chOff x="8384266" y="1469706"/>
            <a:chExt cx="3028950" cy="831851"/>
          </a:xfrm>
          <a:effectLst>
            <a:outerShdw blurRad="50800" dist="38100" dir="8100000" algn="tr" rotWithShape="0">
              <a:prstClr val="black">
                <a:alpha val="40000"/>
              </a:prstClr>
            </a:outerShdw>
          </a:effectLst>
        </p:grpSpPr>
        <p:sp>
          <p:nvSpPr>
            <p:cNvPr id="6" name="直角三角形 5"/>
            <p:cNvSpPr/>
            <p:nvPr/>
          </p:nvSpPr>
          <p:spPr>
            <a:xfrm rot="5400000">
              <a:off x="11108415" y="1996756"/>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84266" y="1469706"/>
              <a:ext cx="3028950" cy="590550"/>
            </a:xfrm>
            <a:prstGeom prst="rect">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8517617" y="1959964"/>
            <a:ext cx="3028950" cy="461665"/>
          </a:xfrm>
          <a:prstGeom prst="rect">
            <a:avLst/>
          </a:prstGeom>
          <a:noFill/>
        </p:spPr>
        <p:txBody>
          <a:bodyPr wrap="square" rtlCol="0">
            <a:spAutoFit/>
          </a:bodyPr>
          <a:lstStyle/>
          <a:p>
            <a:pPr algn="ctr"/>
            <a:r>
              <a:rPr lang="zh-CN" altLang="en-US" sz="2400" dirty="0">
                <a:solidFill>
                  <a:schemeClr val="bg1"/>
                </a:solidFill>
                <a:latin typeface="Microsoft YaHei UI Light" panose="020B0502040204020203" pitchFamily="34" charset="-122"/>
                <a:ea typeface="Microsoft YaHei UI Light" panose="020B0502040204020203" pitchFamily="34" charset="-122"/>
              </a:rPr>
              <a:t>敌人 </a:t>
            </a:r>
            <a:r>
              <a:rPr lang="en-US" altLang="zh-CN" sz="2400" dirty="0">
                <a:solidFill>
                  <a:schemeClr val="bg1"/>
                </a:solidFill>
                <a:latin typeface="Microsoft YaHei UI Light" panose="020B0502040204020203" pitchFamily="34" charset="-122"/>
                <a:ea typeface="Microsoft YaHei UI Light" panose="020B0502040204020203" pitchFamily="34" charset="-122"/>
              </a:rPr>
              <a:t>or </a:t>
            </a:r>
            <a:r>
              <a:rPr lang="zh-CN" altLang="en-US" sz="2400" dirty="0">
                <a:solidFill>
                  <a:schemeClr val="bg1"/>
                </a:solidFill>
                <a:latin typeface="Microsoft YaHei UI Light" panose="020B0502040204020203" pitchFamily="34" charset="-122"/>
                <a:ea typeface="Microsoft YaHei UI Light" panose="020B0502040204020203" pitchFamily="34" charset="-122"/>
              </a:rPr>
              <a:t>朋友</a:t>
            </a:r>
            <a:endParaRPr lang="en-US" altLang="zh-CN" sz="2400" dirty="0">
              <a:solidFill>
                <a:schemeClr val="bg1"/>
              </a:solidFill>
              <a:latin typeface="Microsoft YaHei UI Light" panose="020B0502040204020203" pitchFamily="34" charset="-122"/>
              <a:ea typeface="Microsoft YaHei UI Light" panose="020B0502040204020203" pitchFamily="34" charset="-122"/>
            </a:endParaRPr>
          </a:p>
        </p:txBody>
      </p:sp>
      <p:grpSp>
        <p:nvGrpSpPr>
          <p:cNvPr id="30" name="组合 29"/>
          <p:cNvGrpSpPr/>
          <p:nvPr/>
        </p:nvGrpSpPr>
        <p:grpSpPr>
          <a:xfrm>
            <a:off x="-19064" y="253534"/>
            <a:ext cx="12211083" cy="6553690"/>
            <a:chOff x="-19064" y="253534"/>
            <a:chExt cx="12211083" cy="6553690"/>
          </a:xfrm>
        </p:grpSpPr>
        <p:grpSp>
          <p:nvGrpSpPr>
            <p:cNvPr id="31" name="组合 30"/>
            <p:cNvGrpSpPr/>
            <p:nvPr/>
          </p:nvGrpSpPr>
          <p:grpSpPr>
            <a:xfrm>
              <a:off x="-19064" y="253534"/>
              <a:ext cx="12211083" cy="6553690"/>
              <a:chOff x="-19064" y="253534"/>
              <a:chExt cx="12211083" cy="6553690"/>
            </a:xfrm>
          </p:grpSpPr>
          <p:sp>
            <p:nvSpPr>
              <p:cNvPr id="33"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34"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35"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36"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18</a:t>
                </a:fld>
                <a:endParaRPr lang="en-US" sz="1100" dirty="0">
                  <a:solidFill>
                    <a:schemeClr val="bg1"/>
                  </a:solidFill>
                  <a:latin typeface="Arial" panose="020B0604020202020204" pitchFamily="34" charset="0"/>
                  <a:cs typeface="Arial" panose="020B0604020202020204" pitchFamily="34" charset="0"/>
                </a:endParaRPr>
              </a:p>
            </p:txBody>
          </p:sp>
          <p:sp>
            <p:nvSpPr>
              <p:cNvPr id="37"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3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32" name="文本框 31"/>
            <p:cNvSpPr txBox="1"/>
            <p:nvPr/>
          </p:nvSpPr>
          <p:spPr>
            <a:xfrm>
              <a:off x="296839" y="344379"/>
              <a:ext cx="2832827"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现实</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时间是敌是友</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04</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管理</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343968" y="4180204"/>
            <a:ext cx="3592203" cy="757130"/>
          </a:xfrm>
          <a:prstGeom prst="rect">
            <a:avLst/>
          </a:prstGeom>
          <a:noFill/>
        </p:spPr>
        <p:txBody>
          <a:bodyPr wrap="square" rtlCol="0">
            <a:spAutoFit/>
          </a:bodyPr>
          <a:lstStyle/>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两点之间的最短距离是恶性循环。</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                 </a:t>
            </a:r>
            <a:r>
              <a:rPr lang="en-US" altLang="zh-CN" sz="1600" dirty="0">
                <a:solidFill>
                  <a:prstClr val="white"/>
                </a:solidFill>
                <a:latin typeface="Microsoft YaHei UI Light" panose="020B0502040204020203" pitchFamily="34" charset="-122"/>
                <a:ea typeface="Microsoft YaHei UI Light" panose="020B0502040204020203" pitchFamily="34" charset="-122"/>
              </a:rPr>
              <a:t>——</a:t>
            </a:r>
            <a:r>
              <a:rPr lang="zh-CN" altLang="en-US" sz="1600" dirty="0">
                <a:solidFill>
                  <a:prstClr val="white"/>
                </a:solidFill>
                <a:latin typeface="Microsoft YaHei UI Light" panose="020B0502040204020203" pitchFamily="34" charset="-122"/>
                <a:ea typeface="Microsoft YaHei UI Light" panose="020B0502040204020203" pitchFamily="34" charset="-122"/>
              </a:rPr>
              <a:t>莫非拓扑定律</a:t>
            </a:r>
          </a:p>
        </p:txBody>
      </p:sp>
      <p:sp>
        <p:nvSpPr>
          <p:cNvPr id="4" name="矩形 3"/>
          <p:cNvSpPr/>
          <p:nvPr/>
        </p:nvSpPr>
        <p:spPr>
          <a:xfrm>
            <a:off x="3342181" y="4684926"/>
            <a:ext cx="3076483" cy="584775"/>
          </a:xfrm>
          <a:prstGeom prst="rect">
            <a:avLst/>
          </a:prstGeom>
        </p:spPr>
        <p:txBody>
          <a:bodyPr wrap="none">
            <a:spAutoFit/>
          </a:bodyPr>
          <a:lstStyle/>
          <a:p>
            <a:r>
              <a:rPr lang="en-US" altLang="zh-CN" sz="3200" b="1" dirty="0">
                <a:solidFill>
                  <a:prstClr val="white"/>
                </a:solidFill>
                <a:cs typeface="Times New Roman" panose="02020603050405020304" pitchFamily="18" charset="0"/>
              </a:rPr>
              <a:t>Administration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01</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困境</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343968" y="4241759"/>
            <a:ext cx="3592203" cy="757130"/>
          </a:xfrm>
          <a:prstGeom prst="rect">
            <a:avLst/>
          </a:prstGeom>
          <a:noFill/>
        </p:spPr>
        <p:txBody>
          <a:bodyPr wrap="square" rtlCol="0">
            <a:spAutoFit/>
          </a:bodyPr>
          <a:lstStyle/>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你能想象一张只有一个面的纸吗？</a:t>
            </a:r>
            <a:endParaRPr lang="en-US" altLang="zh-CN" sz="1600" dirty="0">
              <a:solidFill>
                <a:prstClr val="white"/>
              </a:solidFill>
              <a:latin typeface="Microsoft YaHei UI Light" panose="020B0502040204020203" pitchFamily="34" charset="-122"/>
              <a:ea typeface="Microsoft YaHei UI Light" panose="020B0502040204020203" pitchFamily="34" charset="-122"/>
            </a:endParaRPr>
          </a:p>
          <a:p>
            <a:pPr algn="r">
              <a:lnSpc>
                <a:spcPct val="140000"/>
              </a:lnSpc>
            </a:pPr>
            <a:r>
              <a:rPr lang="en-US" altLang="zh-CN" sz="1600" dirty="0">
                <a:solidFill>
                  <a:prstClr val="white"/>
                </a:solidFill>
                <a:latin typeface="Microsoft YaHei UI Light" panose="020B0502040204020203" pitchFamily="34" charset="-122"/>
                <a:ea typeface="Microsoft YaHei UI Light" panose="020B0502040204020203" pitchFamily="34" charset="-122"/>
              </a:rPr>
              <a:t>                  ——</a:t>
            </a:r>
            <a:r>
              <a:rPr lang="zh-CN" altLang="en-US" sz="1600" dirty="0">
                <a:solidFill>
                  <a:prstClr val="white"/>
                </a:solidFill>
                <a:latin typeface="Microsoft YaHei UI Light" panose="020B0502040204020203" pitchFamily="34" charset="-122"/>
                <a:ea typeface="Microsoft YaHei UI Light" panose="020B0502040204020203" pitchFamily="34" charset="-122"/>
              </a:rPr>
              <a:t>亚瑟 克拉克</a:t>
            </a:r>
            <a:endParaRPr lang="en-US" altLang="zh-CN" sz="1600" dirty="0">
              <a:solidFill>
                <a:prstClr val="white"/>
              </a:solidFill>
              <a:latin typeface="Microsoft YaHei UI Light" panose="020B0502040204020203" pitchFamily="34" charset="-122"/>
              <a:ea typeface="Microsoft YaHei UI Light" panose="020B0502040204020203" pitchFamily="34" charset="-122"/>
            </a:endParaRPr>
          </a:p>
        </p:txBody>
      </p:sp>
      <p:sp>
        <p:nvSpPr>
          <p:cNvPr id="4" name="矩形 3"/>
          <p:cNvSpPr/>
          <p:nvPr/>
        </p:nvSpPr>
        <p:spPr>
          <a:xfrm>
            <a:off x="3623802" y="4684926"/>
            <a:ext cx="2863220" cy="584775"/>
          </a:xfrm>
          <a:prstGeom prst="rect">
            <a:avLst/>
          </a:prstGeom>
        </p:spPr>
        <p:txBody>
          <a:bodyPr wrap="none">
            <a:spAutoFit/>
          </a:bodyPr>
          <a:lstStyle/>
          <a:p>
            <a:r>
              <a:rPr lang="en-US" altLang="zh-CN" sz="3200" b="1" dirty="0">
                <a:solidFill>
                  <a:schemeClr val="bg1"/>
                </a:solidFill>
                <a:cs typeface="Times New Roman" panose="02020603050405020304" pitchFamily="18" charset="0"/>
              </a:rPr>
              <a:t> A pretty pass</a:t>
            </a:r>
            <a:endParaRPr lang="zh-CN" altLang="en-US" sz="32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91189" y="2065075"/>
            <a:ext cx="3470365" cy="1141435"/>
            <a:chOff x="314355" y="2065075"/>
            <a:chExt cx="3470365" cy="1141435"/>
          </a:xfrm>
        </p:grpSpPr>
        <p:sp>
          <p:nvSpPr>
            <p:cNvPr id="19" name="文本框 18"/>
            <p:cNvSpPr txBox="1"/>
            <p:nvPr/>
          </p:nvSpPr>
          <p:spPr>
            <a:xfrm>
              <a:off x="1606808" y="2065075"/>
              <a:ext cx="1994807" cy="369332"/>
            </a:xfrm>
            <a:prstGeom prst="rect">
              <a:avLst/>
            </a:prstGeom>
            <a:noFill/>
          </p:spPr>
          <p:txBody>
            <a:bodyPr wrap="square" rtlCol="0">
              <a:spAutoFit/>
            </a:bodyPr>
            <a:lstStyle/>
            <a:p>
              <a:pPr algn="r"/>
              <a:r>
                <a:rPr lang="en-US" altLang="zh-CN" b="1" dirty="0">
                  <a:solidFill>
                    <a:srgbClr val="00B9B1"/>
                  </a:solidFill>
                  <a:latin typeface="Microsoft YaHei UI Light" panose="020B0502040204020203" pitchFamily="34" charset="-122"/>
                  <a:ea typeface="Microsoft YaHei UI Light" panose="020B0502040204020203" pitchFamily="34" charset="-122"/>
                </a:rPr>
                <a:t>06</a:t>
              </a:r>
              <a:r>
                <a:rPr lang="zh-CN" altLang="en-US" b="1" dirty="0">
                  <a:solidFill>
                    <a:srgbClr val="00B9B1"/>
                  </a:solidFill>
                  <a:latin typeface="Microsoft YaHei UI Light" panose="020B0502040204020203" pitchFamily="34" charset="-122"/>
                  <a:ea typeface="Microsoft YaHei UI Light" panose="020B0502040204020203" pitchFamily="34" charset="-122"/>
                </a:rPr>
                <a:t>感知时间</a:t>
              </a:r>
            </a:p>
          </p:txBody>
        </p:sp>
        <p:cxnSp>
          <p:nvCxnSpPr>
            <p:cNvPr id="20" name="直接连接符 19"/>
            <p:cNvCxnSpPr/>
            <p:nvPr/>
          </p:nvCxnSpPr>
          <p:spPr>
            <a:xfrm>
              <a:off x="1296277" y="2446113"/>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14355" y="2467846"/>
              <a:ext cx="3470365" cy="738664"/>
            </a:xfrm>
            <a:prstGeom prst="rect">
              <a:avLst/>
            </a:prstGeom>
            <a:noFill/>
          </p:spPr>
          <p:txBody>
            <a:bodyPr wrap="square" rtlCol="0">
              <a:spAutoFit/>
            </a:bodyPr>
            <a:lstStyle>
              <a:defPPr>
                <a:defRPr lang="zh-CN"/>
              </a:defPPr>
              <a:lvl1pPr>
                <a:defRPr sz="1400">
                  <a:solidFill>
                    <a:schemeClr val="tx1">
                      <a:lumMod val="50000"/>
                      <a:lumOff val="50000"/>
                    </a:schemeClr>
                  </a:solidFill>
                  <a:latin typeface="微软雅黑" panose="020B0503020204020204" charset="-122"/>
                  <a:ea typeface="微软雅黑" panose="020B0503020204020204" charset="-122"/>
                </a:defRPr>
              </a:lvl1pPr>
            </a:lstStyle>
            <a:p>
              <a:r>
                <a:rPr lang="zh-CN" altLang="en-US" dirty="0">
                  <a:solidFill>
                    <a:srgbClr val="404040"/>
                  </a:solidFill>
                </a:rPr>
                <a:t>记录每件事所花的时间，精确到分钟，精准感知时间，遇到不好的结果，更容易找到缘由。</a:t>
              </a:r>
              <a:endParaRPr lang="zh-CN" altLang="zh-CN" dirty="0">
                <a:solidFill>
                  <a:srgbClr val="404040"/>
                </a:solidFill>
              </a:endParaRPr>
            </a:p>
          </p:txBody>
        </p:sp>
      </p:grpSp>
      <p:grpSp>
        <p:nvGrpSpPr>
          <p:cNvPr id="50" name="组合 49"/>
          <p:cNvGrpSpPr/>
          <p:nvPr/>
        </p:nvGrpSpPr>
        <p:grpSpPr>
          <a:xfrm>
            <a:off x="4352925" y="2162837"/>
            <a:ext cx="3217503" cy="3359106"/>
            <a:chOff x="2781150" y="1023916"/>
            <a:chExt cx="4760268" cy="4862144"/>
          </a:xfrm>
        </p:grpSpPr>
        <p:grpSp>
          <p:nvGrpSpPr>
            <p:cNvPr id="2" name="组合 1"/>
            <p:cNvGrpSpPr/>
            <p:nvPr/>
          </p:nvGrpSpPr>
          <p:grpSpPr>
            <a:xfrm>
              <a:off x="2810179" y="1273161"/>
              <a:ext cx="4731239" cy="4363655"/>
              <a:chOff x="4700790" y="1460792"/>
              <a:chExt cx="4731239" cy="4363655"/>
            </a:xfrm>
          </p:grpSpPr>
          <p:grpSp>
            <p:nvGrpSpPr>
              <p:cNvPr id="3" name="组合 2"/>
              <p:cNvGrpSpPr/>
              <p:nvPr/>
            </p:nvGrpSpPr>
            <p:grpSpPr>
              <a:xfrm>
                <a:off x="4736861" y="1460792"/>
                <a:ext cx="4695168" cy="4363655"/>
                <a:chOff x="3721995" y="1584098"/>
                <a:chExt cx="4695168" cy="4363655"/>
              </a:xfrm>
            </p:grpSpPr>
            <p:sp>
              <p:nvSpPr>
                <p:cNvPr id="8" name="空心弧 7"/>
                <p:cNvSpPr/>
                <p:nvPr/>
              </p:nvSpPr>
              <p:spPr>
                <a:xfrm rot="16200000">
                  <a:off x="3887752" y="1418342"/>
                  <a:ext cx="4363654" cy="4695168"/>
                </a:xfrm>
                <a:prstGeom prst="blockArc">
                  <a:avLst>
                    <a:gd name="adj1" fmla="val 10800000"/>
                    <a:gd name="adj2" fmla="val 21542436"/>
                    <a:gd name="adj3" fmla="val 17183"/>
                  </a:avLst>
                </a:prstGeom>
                <a:solidFill>
                  <a:srgbClr val="FF888C"/>
                </a:solidFill>
                <a:ln>
                  <a:noFill/>
                </a:ln>
                <a:effectLst>
                  <a:innerShdw blurRad="1524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任意多边形 8"/>
                <p:cNvSpPr/>
                <p:nvPr/>
              </p:nvSpPr>
              <p:spPr>
                <a:xfrm rot="16200000">
                  <a:off x="4194893" y="1231189"/>
                  <a:ext cx="1497779" cy="2203598"/>
                </a:xfrm>
                <a:custGeom>
                  <a:avLst/>
                  <a:gdLst>
                    <a:gd name="connsiteX0" fmla="*/ 1497779 w 1497779"/>
                    <a:gd name="connsiteY0" fmla="*/ 2191043 h 2203598"/>
                    <a:gd name="connsiteX1" fmla="*/ 748075 w 1497779"/>
                    <a:gd name="connsiteY1" fmla="*/ 2203598 h 2203598"/>
                    <a:gd name="connsiteX2" fmla="*/ 103153 w 1497779"/>
                    <a:gd name="connsiteY2" fmla="*/ 892485 h 2203598"/>
                    <a:gd name="connsiteX3" fmla="*/ 0 w 1497779"/>
                    <a:gd name="connsiteY3" fmla="*/ 824342 h 2203598"/>
                    <a:gd name="connsiteX4" fmla="*/ 0 w 1497779"/>
                    <a:gd name="connsiteY4" fmla="*/ 0 h 2203598"/>
                    <a:gd name="connsiteX5" fmla="*/ 143857 w 1497779"/>
                    <a:gd name="connsiteY5" fmla="*/ 54811 h 2203598"/>
                    <a:gd name="connsiteX6" fmla="*/ 1497779 w 1497779"/>
                    <a:gd name="connsiteY6" fmla="*/ 2191043 h 220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779" h="2203598">
                      <a:moveTo>
                        <a:pt x="1497779" y="2191043"/>
                      </a:moveTo>
                      <a:lnTo>
                        <a:pt x="748075" y="2203598"/>
                      </a:lnTo>
                      <a:cubicBezTo>
                        <a:pt x="740687" y="1654351"/>
                        <a:pt x="485677" y="1173718"/>
                        <a:pt x="103153" y="892485"/>
                      </a:cubicBezTo>
                      <a:lnTo>
                        <a:pt x="0" y="824342"/>
                      </a:lnTo>
                      <a:lnTo>
                        <a:pt x="0" y="0"/>
                      </a:lnTo>
                      <a:lnTo>
                        <a:pt x="143857" y="54811"/>
                      </a:lnTo>
                      <a:cubicBezTo>
                        <a:pt x="927235" y="400701"/>
                        <a:pt x="1483780" y="1223263"/>
                        <a:pt x="1497779" y="2191043"/>
                      </a:cubicBezTo>
                      <a:close/>
                    </a:path>
                  </a:pathLst>
                </a:custGeom>
                <a:solidFill>
                  <a:srgbClr val="00B9B1"/>
                </a:solidFill>
                <a:ln>
                  <a:noFill/>
                </a:ln>
                <a:effectLst>
                  <a:innerShdw blurRad="1524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任意多边形 9"/>
                <p:cNvSpPr/>
                <p:nvPr/>
              </p:nvSpPr>
              <p:spPr>
                <a:xfrm rot="16200000">
                  <a:off x="3482171" y="3321702"/>
                  <a:ext cx="1644668" cy="1165019"/>
                </a:xfrm>
                <a:custGeom>
                  <a:avLst/>
                  <a:gdLst>
                    <a:gd name="connsiteX0" fmla="*/ 1644668 w 1644668"/>
                    <a:gd name="connsiteY0" fmla="*/ 120110 h 1165019"/>
                    <a:gd name="connsiteX1" fmla="*/ 1644668 w 1644668"/>
                    <a:gd name="connsiteY1" fmla="*/ 944526 h 1165019"/>
                    <a:gd name="connsiteX2" fmla="*/ 1629096 w 1644668"/>
                    <a:gd name="connsiteY2" fmla="*/ 934238 h 1165019"/>
                    <a:gd name="connsiteX3" fmla="*/ 947244 w 1644668"/>
                    <a:gd name="connsiteY3" fmla="*/ 749879 h 1165019"/>
                    <a:gd name="connsiteX4" fmla="*/ 43969 w 1644668"/>
                    <a:gd name="connsiteY4" fmla="*/ 1119987 h 1165019"/>
                    <a:gd name="connsiteX5" fmla="*/ 0 w 1644668"/>
                    <a:gd name="connsiteY5" fmla="*/ 1165019 h 1165019"/>
                    <a:gd name="connsiteX6" fmla="*/ 0 w 1644668"/>
                    <a:gd name="connsiteY6" fmla="*/ 242261 h 1165019"/>
                    <a:gd name="connsiteX7" fmla="*/ 98028 w 1644668"/>
                    <a:gd name="connsiteY7" fmla="*/ 190623 h 1165019"/>
                    <a:gd name="connsiteX8" fmla="*/ 940967 w 1644668"/>
                    <a:gd name="connsiteY8" fmla="*/ 97 h 1165019"/>
                    <a:gd name="connsiteX9" fmla="*/ 1587875 w 1644668"/>
                    <a:gd name="connsiteY9" fmla="*/ 98471 h 116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668" h="1165019">
                      <a:moveTo>
                        <a:pt x="1644668" y="120110"/>
                      </a:moveTo>
                      <a:lnTo>
                        <a:pt x="1644668" y="944526"/>
                      </a:lnTo>
                      <a:lnTo>
                        <a:pt x="1629096" y="934238"/>
                      </a:lnTo>
                      <a:cubicBezTo>
                        <a:pt x="1425683" y="814216"/>
                        <a:pt x="1193395" y="747314"/>
                        <a:pt x="947244" y="749879"/>
                      </a:cubicBezTo>
                      <a:cubicBezTo>
                        <a:pt x="603531" y="753462"/>
                        <a:pt x="289030" y="891933"/>
                        <a:pt x="43969" y="1119987"/>
                      </a:cubicBezTo>
                      <a:lnTo>
                        <a:pt x="0" y="1165019"/>
                      </a:lnTo>
                      <a:lnTo>
                        <a:pt x="0" y="242261"/>
                      </a:lnTo>
                      <a:lnTo>
                        <a:pt x="98028" y="190623"/>
                      </a:lnTo>
                      <a:cubicBezTo>
                        <a:pt x="356854" y="70649"/>
                        <a:pt x="641649" y="2999"/>
                        <a:pt x="940967" y="97"/>
                      </a:cubicBezTo>
                      <a:cubicBezTo>
                        <a:pt x="1165847" y="-2083"/>
                        <a:pt x="1383127" y="32435"/>
                        <a:pt x="1587875" y="98471"/>
                      </a:cubicBezTo>
                      <a:close/>
                    </a:path>
                  </a:pathLst>
                </a:custGeom>
                <a:solidFill>
                  <a:srgbClr val="003231"/>
                </a:solidFill>
                <a:ln>
                  <a:noFill/>
                </a:ln>
                <a:effectLst>
                  <a:innerShdw blurRad="1524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椭圆 4"/>
              <p:cNvSpPr/>
              <p:nvPr/>
            </p:nvSpPr>
            <p:spPr>
              <a:xfrm>
                <a:off x="4736861" y="3978634"/>
                <a:ext cx="1092878" cy="113240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000" dirty="0">
                    <a:solidFill>
                      <a:schemeClr val="tx1">
                        <a:lumMod val="85000"/>
                        <a:lumOff val="15000"/>
                      </a:schemeClr>
                    </a:solidFill>
                    <a:latin typeface="Adobe Gothic Std B" panose="020B0800000000000000" pitchFamily="34" charset="-128"/>
                    <a:ea typeface="Adobe Gothic Std B" panose="020B0800000000000000" pitchFamily="34" charset="-128"/>
                  </a:rPr>
                  <a:t>05</a:t>
                </a:r>
                <a:endParaRPr lang="zh-CN" altLang="en-US" sz="2000" dirty="0">
                  <a:solidFill>
                    <a:schemeClr val="tx1">
                      <a:lumMod val="85000"/>
                      <a:lumOff val="15000"/>
                    </a:schemeClr>
                  </a:solidFill>
                  <a:latin typeface="Adobe Gothic Std B" panose="020B0800000000000000" pitchFamily="34" charset="-128"/>
                </a:endParaRPr>
              </a:p>
            </p:txBody>
          </p:sp>
          <p:sp>
            <p:nvSpPr>
              <p:cNvPr id="6" name="椭圆 5"/>
              <p:cNvSpPr/>
              <p:nvPr/>
            </p:nvSpPr>
            <p:spPr>
              <a:xfrm>
                <a:off x="4700790" y="2095264"/>
                <a:ext cx="1092878" cy="113240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000" dirty="0">
                    <a:solidFill>
                      <a:schemeClr val="tx1">
                        <a:lumMod val="85000"/>
                        <a:lumOff val="15000"/>
                      </a:schemeClr>
                    </a:solidFill>
                    <a:latin typeface="Adobe Gothic Std B" panose="020B0800000000000000" pitchFamily="34" charset="-128"/>
                    <a:ea typeface="Adobe Gothic Std B" panose="020B0800000000000000" pitchFamily="34" charset="-128"/>
                  </a:rPr>
                  <a:t>06</a:t>
                </a:r>
                <a:endParaRPr lang="zh-CN" altLang="en-US" sz="2000" dirty="0">
                  <a:solidFill>
                    <a:schemeClr val="tx1">
                      <a:lumMod val="85000"/>
                      <a:lumOff val="15000"/>
                    </a:schemeClr>
                  </a:solidFill>
                  <a:latin typeface="Adobe Gothic Std B" panose="020B0800000000000000" pitchFamily="34" charset="-128"/>
                </a:endParaRPr>
              </a:p>
            </p:txBody>
          </p:sp>
        </p:grpSp>
        <p:grpSp>
          <p:nvGrpSpPr>
            <p:cNvPr id="33" name="组合 32"/>
            <p:cNvGrpSpPr/>
            <p:nvPr/>
          </p:nvGrpSpPr>
          <p:grpSpPr>
            <a:xfrm>
              <a:off x="2781150" y="1278939"/>
              <a:ext cx="4701297" cy="4363656"/>
              <a:chOff x="2071302" y="1108939"/>
              <a:chExt cx="4701297" cy="4363656"/>
            </a:xfrm>
          </p:grpSpPr>
          <p:sp>
            <p:nvSpPr>
              <p:cNvPr id="30" name="空心弧 29"/>
              <p:cNvSpPr/>
              <p:nvPr/>
            </p:nvSpPr>
            <p:spPr>
              <a:xfrm rot="5400000" flipH="1">
                <a:off x="2237059" y="943184"/>
                <a:ext cx="4363654" cy="4695168"/>
              </a:xfrm>
              <a:prstGeom prst="blockArc">
                <a:avLst>
                  <a:gd name="adj1" fmla="val 10800000"/>
                  <a:gd name="adj2" fmla="val 21542436"/>
                  <a:gd name="adj3" fmla="val 17183"/>
                </a:avLst>
              </a:prstGeom>
              <a:solidFill>
                <a:srgbClr val="00B9B1"/>
              </a:solidFill>
              <a:ln>
                <a:noFill/>
              </a:ln>
              <a:effectLst>
                <a:innerShdw blurRad="1524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任意多边形 30"/>
              <p:cNvSpPr/>
              <p:nvPr/>
            </p:nvSpPr>
            <p:spPr>
              <a:xfrm rot="5400000" flipH="1">
                <a:off x="4797414" y="756030"/>
                <a:ext cx="1497779" cy="2203598"/>
              </a:xfrm>
              <a:custGeom>
                <a:avLst/>
                <a:gdLst>
                  <a:gd name="connsiteX0" fmla="*/ 1497779 w 1497779"/>
                  <a:gd name="connsiteY0" fmla="*/ 2191043 h 2203598"/>
                  <a:gd name="connsiteX1" fmla="*/ 748075 w 1497779"/>
                  <a:gd name="connsiteY1" fmla="*/ 2203598 h 2203598"/>
                  <a:gd name="connsiteX2" fmla="*/ 103153 w 1497779"/>
                  <a:gd name="connsiteY2" fmla="*/ 892485 h 2203598"/>
                  <a:gd name="connsiteX3" fmla="*/ 0 w 1497779"/>
                  <a:gd name="connsiteY3" fmla="*/ 824342 h 2203598"/>
                  <a:gd name="connsiteX4" fmla="*/ 0 w 1497779"/>
                  <a:gd name="connsiteY4" fmla="*/ 0 h 2203598"/>
                  <a:gd name="connsiteX5" fmla="*/ 143857 w 1497779"/>
                  <a:gd name="connsiteY5" fmla="*/ 54811 h 2203598"/>
                  <a:gd name="connsiteX6" fmla="*/ 1497779 w 1497779"/>
                  <a:gd name="connsiteY6" fmla="*/ 2191043 h 220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779" h="2203598">
                    <a:moveTo>
                      <a:pt x="1497779" y="2191043"/>
                    </a:moveTo>
                    <a:lnTo>
                      <a:pt x="748075" y="2203598"/>
                    </a:lnTo>
                    <a:cubicBezTo>
                      <a:pt x="740687" y="1654351"/>
                      <a:pt x="485677" y="1173718"/>
                      <a:pt x="103153" y="892485"/>
                    </a:cubicBezTo>
                    <a:lnTo>
                      <a:pt x="0" y="824342"/>
                    </a:lnTo>
                    <a:lnTo>
                      <a:pt x="0" y="0"/>
                    </a:lnTo>
                    <a:lnTo>
                      <a:pt x="143857" y="54811"/>
                    </a:lnTo>
                    <a:cubicBezTo>
                      <a:pt x="927235" y="400701"/>
                      <a:pt x="1483780" y="1223263"/>
                      <a:pt x="1497779" y="2191043"/>
                    </a:cubicBezTo>
                    <a:close/>
                  </a:path>
                </a:pathLst>
              </a:custGeom>
              <a:solidFill>
                <a:srgbClr val="FF888C"/>
              </a:solidFill>
              <a:ln>
                <a:noFill/>
              </a:ln>
              <a:effectLst>
                <a:innerShdw blurRad="1524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任意多边形 31"/>
              <p:cNvSpPr/>
              <p:nvPr/>
            </p:nvSpPr>
            <p:spPr>
              <a:xfrm rot="5400000" flipH="1">
                <a:off x="5367756" y="2846544"/>
                <a:ext cx="1644668" cy="1165019"/>
              </a:xfrm>
              <a:custGeom>
                <a:avLst/>
                <a:gdLst>
                  <a:gd name="connsiteX0" fmla="*/ 1644668 w 1644668"/>
                  <a:gd name="connsiteY0" fmla="*/ 120110 h 1165019"/>
                  <a:gd name="connsiteX1" fmla="*/ 1644668 w 1644668"/>
                  <a:gd name="connsiteY1" fmla="*/ 944526 h 1165019"/>
                  <a:gd name="connsiteX2" fmla="*/ 1629096 w 1644668"/>
                  <a:gd name="connsiteY2" fmla="*/ 934238 h 1165019"/>
                  <a:gd name="connsiteX3" fmla="*/ 947244 w 1644668"/>
                  <a:gd name="connsiteY3" fmla="*/ 749879 h 1165019"/>
                  <a:gd name="connsiteX4" fmla="*/ 43969 w 1644668"/>
                  <a:gd name="connsiteY4" fmla="*/ 1119987 h 1165019"/>
                  <a:gd name="connsiteX5" fmla="*/ 0 w 1644668"/>
                  <a:gd name="connsiteY5" fmla="*/ 1165019 h 1165019"/>
                  <a:gd name="connsiteX6" fmla="*/ 0 w 1644668"/>
                  <a:gd name="connsiteY6" fmla="*/ 242261 h 1165019"/>
                  <a:gd name="connsiteX7" fmla="*/ 98028 w 1644668"/>
                  <a:gd name="connsiteY7" fmla="*/ 190623 h 1165019"/>
                  <a:gd name="connsiteX8" fmla="*/ 940967 w 1644668"/>
                  <a:gd name="connsiteY8" fmla="*/ 97 h 1165019"/>
                  <a:gd name="connsiteX9" fmla="*/ 1587875 w 1644668"/>
                  <a:gd name="connsiteY9" fmla="*/ 98471 h 116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668" h="1165019">
                    <a:moveTo>
                      <a:pt x="1644668" y="120110"/>
                    </a:moveTo>
                    <a:lnTo>
                      <a:pt x="1644668" y="944526"/>
                    </a:lnTo>
                    <a:lnTo>
                      <a:pt x="1629096" y="934238"/>
                    </a:lnTo>
                    <a:cubicBezTo>
                      <a:pt x="1425683" y="814216"/>
                      <a:pt x="1193395" y="747314"/>
                      <a:pt x="947244" y="749879"/>
                    </a:cubicBezTo>
                    <a:cubicBezTo>
                      <a:pt x="603531" y="753462"/>
                      <a:pt x="289030" y="891933"/>
                      <a:pt x="43969" y="1119987"/>
                    </a:cubicBezTo>
                    <a:lnTo>
                      <a:pt x="0" y="1165019"/>
                    </a:lnTo>
                    <a:lnTo>
                      <a:pt x="0" y="242261"/>
                    </a:lnTo>
                    <a:lnTo>
                      <a:pt x="98028" y="190623"/>
                    </a:lnTo>
                    <a:cubicBezTo>
                      <a:pt x="356854" y="70649"/>
                      <a:pt x="641649" y="2999"/>
                      <a:pt x="940967" y="97"/>
                    </a:cubicBezTo>
                    <a:cubicBezTo>
                      <a:pt x="1165847" y="-2083"/>
                      <a:pt x="1383127" y="32435"/>
                      <a:pt x="1587875" y="98471"/>
                    </a:cubicBezTo>
                    <a:close/>
                  </a:path>
                </a:pathLst>
              </a:custGeom>
              <a:solidFill>
                <a:srgbClr val="003231"/>
              </a:solidFill>
              <a:ln>
                <a:noFill/>
              </a:ln>
              <a:effectLst>
                <a:innerShdw blurRad="1524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4" name="椭圆 33"/>
            <p:cNvSpPr/>
            <p:nvPr/>
          </p:nvSpPr>
          <p:spPr>
            <a:xfrm>
              <a:off x="4679441" y="1023916"/>
              <a:ext cx="1092878" cy="113240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000" dirty="0">
                  <a:solidFill>
                    <a:schemeClr val="tx1">
                      <a:lumMod val="85000"/>
                      <a:lumOff val="15000"/>
                    </a:schemeClr>
                  </a:solidFill>
                  <a:latin typeface="Adobe Gothic Std B" panose="020B0800000000000000" pitchFamily="34" charset="-128"/>
                  <a:ea typeface="Adobe Gothic Std B" panose="020B0800000000000000" pitchFamily="34" charset="-128"/>
                </a:rPr>
                <a:t>01</a:t>
              </a:r>
              <a:endParaRPr lang="zh-CN" altLang="en-US" sz="2000" dirty="0">
                <a:solidFill>
                  <a:schemeClr val="tx1">
                    <a:lumMod val="85000"/>
                    <a:lumOff val="15000"/>
                  </a:schemeClr>
                </a:solidFill>
                <a:latin typeface="Adobe Gothic Std B" panose="020B0800000000000000" pitchFamily="34" charset="-128"/>
              </a:endParaRPr>
            </a:p>
          </p:txBody>
        </p:sp>
        <p:sp>
          <p:nvSpPr>
            <p:cNvPr id="35" name="椭圆 34"/>
            <p:cNvSpPr/>
            <p:nvPr/>
          </p:nvSpPr>
          <p:spPr>
            <a:xfrm>
              <a:off x="4679441" y="4753652"/>
              <a:ext cx="1092878" cy="113240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000" dirty="0">
                  <a:solidFill>
                    <a:schemeClr val="tx1">
                      <a:lumMod val="85000"/>
                      <a:lumOff val="15000"/>
                    </a:schemeClr>
                  </a:solidFill>
                  <a:latin typeface="Adobe Gothic Std B" panose="020B0800000000000000" pitchFamily="34" charset="-128"/>
                  <a:ea typeface="Adobe Gothic Std B" panose="020B0800000000000000" pitchFamily="34" charset="-128"/>
                </a:rPr>
                <a:t>04</a:t>
              </a:r>
              <a:endParaRPr lang="zh-CN" altLang="en-US" sz="2000" dirty="0">
                <a:solidFill>
                  <a:schemeClr val="tx1">
                    <a:lumMod val="85000"/>
                    <a:lumOff val="15000"/>
                  </a:schemeClr>
                </a:solidFill>
                <a:latin typeface="Adobe Gothic Std B" panose="020B0800000000000000" pitchFamily="34" charset="-128"/>
              </a:endParaRPr>
            </a:p>
          </p:txBody>
        </p:sp>
        <p:sp>
          <p:nvSpPr>
            <p:cNvPr id="36" name="椭圆 35"/>
            <p:cNvSpPr/>
            <p:nvPr/>
          </p:nvSpPr>
          <p:spPr>
            <a:xfrm>
              <a:off x="6309633" y="3796655"/>
              <a:ext cx="1092878" cy="113240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000" dirty="0">
                  <a:solidFill>
                    <a:schemeClr val="tx1">
                      <a:lumMod val="85000"/>
                      <a:lumOff val="15000"/>
                    </a:schemeClr>
                  </a:solidFill>
                  <a:latin typeface="Adobe Gothic Std B" panose="020B0800000000000000" pitchFamily="34" charset="-128"/>
                  <a:ea typeface="Adobe Gothic Std B" panose="020B0800000000000000" pitchFamily="34" charset="-128"/>
                </a:rPr>
                <a:t>03</a:t>
              </a:r>
              <a:endParaRPr lang="zh-CN" altLang="en-US" sz="2000" dirty="0">
                <a:solidFill>
                  <a:schemeClr val="tx1">
                    <a:lumMod val="85000"/>
                    <a:lumOff val="15000"/>
                  </a:schemeClr>
                </a:solidFill>
                <a:latin typeface="Adobe Gothic Std B" panose="020B0800000000000000" pitchFamily="34" charset="-128"/>
              </a:endParaRPr>
            </a:p>
          </p:txBody>
        </p:sp>
        <p:sp>
          <p:nvSpPr>
            <p:cNvPr id="37" name="椭圆 36"/>
            <p:cNvSpPr/>
            <p:nvPr/>
          </p:nvSpPr>
          <p:spPr>
            <a:xfrm>
              <a:off x="6273562" y="1913285"/>
              <a:ext cx="1092878" cy="113240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000" dirty="0">
                  <a:solidFill>
                    <a:schemeClr val="tx1">
                      <a:lumMod val="85000"/>
                      <a:lumOff val="15000"/>
                    </a:schemeClr>
                  </a:solidFill>
                  <a:latin typeface="Adobe Gothic Std B" panose="020B0800000000000000" pitchFamily="34" charset="-128"/>
                  <a:ea typeface="Adobe Gothic Std B" panose="020B0800000000000000" pitchFamily="34" charset="-128"/>
                </a:rPr>
                <a:t>02</a:t>
              </a:r>
              <a:endParaRPr lang="zh-CN" altLang="en-US" sz="2000" dirty="0">
                <a:solidFill>
                  <a:schemeClr val="tx1">
                    <a:lumMod val="85000"/>
                    <a:lumOff val="15000"/>
                  </a:schemeClr>
                </a:solidFill>
                <a:latin typeface="Adobe Gothic Std B" panose="020B0800000000000000" pitchFamily="34" charset="-128"/>
              </a:endParaRPr>
            </a:p>
          </p:txBody>
        </p:sp>
      </p:grpSp>
      <p:grpSp>
        <p:nvGrpSpPr>
          <p:cNvPr id="4" name="组合 3"/>
          <p:cNvGrpSpPr/>
          <p:nvPr/>
        </p:nvGrpSpPr>
        <p:grpSpPr>
          <a:xfrm>
            <a:off x="4920979" y="1022339"/>
            <a:ext cx="3128361" cy="1133111"/>
            <a:chOff x="5304439" y="1228829"/>
            <a:chExt cx="3128361" cy="1133111"/>
          </a:xfrm>
        </p:grpSpPr>
        <p:grpSp>
          <p:nvGrpSpPr>
            <p:cNvPr id="11" name="组合 10"/>
            <p:cNvGrpSpPr/>
            <p:nvPr/>
          </p:nvGrpSpPr>
          <p:grpSpPr>
            <a:xfrm>
              <a:off x="5304439" y="1228829"/>
              <a:ext cx="2324661" cy="369332"/>
              <a:chOff x="7484880" y="1149746"/>
              <a:chExt cx="2324661" cy="369332"/>
            </a:xfrm>
          </p:grpSpPr>
          <p:sp>
            <p:nvSpPr>
              <p:cNvPr id="12" name="文本框 11"/>
              <p:cNvSpPr txBox="1"/>
              <p:nvPr/>
            </p:nvSpPr>
            <p:spPr>
              <a:xfrm>
                <a:off x="7484880" y="1149746"/>
                <a:ext cx="1561320" cy="369332"/>
              </a:xfrm>
              <a:prstGeom prst="rect">
                <a:avLst/>
              </a:prstGeom>
              <a:noFill/>
            </p:spPr>
            <p:txBody>
              <a:bodyPr wrap="square" rtlCol="0">
                <a:spAutoFit/>
              </a:bodyPr>
              <a:lstStyle/>
              <a:p>
                <a:r>
                  <a:rPr lang="en-US" altLang="zh-CN" b="1" dirty="0">
                    <a:solidFill>
                      <a:srgbClr val="FF888C"/>
                    </a:solidFill>
                    <a:latin typeface="Microsoft YaHei UI Light" panose="020B0502040204020203" pitchFamily="34" charset="-122"/>
                    <a:ea typeface="Microsoft YaHei UI Light" panose="020B0502040204020203" pitchFamily="34" charset="-122"/>
                  </a:rPr>
                  <a:t>01</a:t>
                </a:r>
                <a:r>
                  <a:rPr lang="zh-CN" altLang="en-US" b="1" dirty="0">
                    <a:solidFill>
                      <a:srgbClr val="FF888C"/>
                    </a:solidFill>
                    <a:latin typeface="Microsoft YaHei UI Light" panose="020B0502040204020203" pitchFamily="34" charset="-122"/>
                    <a:ea typeface="Microsoft YaHei UI Light" panose="020B0502040204020203" pitchFamily="34" charset="-122"/>
                  </a:rPr>
                  <a:t>估算时间</a:t>
                </a:r>
              </a:p>
            </p:txBody>
          </p:sp>
          <p:cxnSp>
            <p:nvCxnSpPr>
              <p:cNvPr id="13" name="直接连接符 12"/>
              <p:cNvCxnSpPr/>
              <p:nvPr/>
            </p:nvCxnSpPr>
            <p:spPr>
              <a:xfrm>
                <a:off x="7599772" y="15177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文本框 50"/>
            <p:cNvSpPr txBox="1"/>
            <p:nvPr/>
          </p:nvSpPr>
          <p:spPr>
            <a:xfrm>
              <a:off x="5304440" y="1623276"/>
              <a:ext cx="3128360" cy="738664"/>
            </a:xfrm>
            <a:prstGeom prst="rect">
              <a:avLst/>
            </a:prstGeom>
            <a:noFill/>
          </p:spPr>
          <p:txBody>
            <a:bodyPr wrap="square" rtlCol="0">
              <a:spAutoFit/>
            </a:bodyPr>
            <a:lstStyle/>
            <a:p>
              <a:r>
                <a:rPr lang="zh-CN" altLang="en-US" sz="1400" dirty="0">
                  <a:solidFill>
                    <a:srgbClr val="404040"/>
                  </a:solidFill>
                  <a:latin typeface="微软雅黑" panose="020B0503020204020204" charset="-122"/>
                  <a:ea typeface="微软雅黑" panose="020B0503020204020204" charset="-122"/>
                </a:rPr>
                <a:t>做任何事情之前，先判断其熟悉程度（陌生程度），再根据此判断估算完成任务所需要的时间。</a:t>
              </a:r>
            </a:p>
          </p:txBody>
        </p:sp>
      </p:grpSp>
      <p:grpSp>
        <p:nvGrpSpPr>
          <p:cNvPr id="18" name="组合 17"/>
          <p:cNvGrpSpPr/>
          <p:nvPr/>
        </p:nvGrpSpPr>
        <p:grpSpPr>
          <a:xfrm>
            <a:off x="7635123" y="2365343"/>
            <a:ext cx="3505760" cy="1395906"/>
            <a:chOff x="8018583" y="2065075"/>
            <a:chExt cx="3505760" cy="1395906"/>
          </a:xfrm>
        </p:grpSpPr>
        <p:sp>
          <p:nvSpPr>
            <p:cNvPr id="44" name="文本框 43"/>
            <p:cNvSpPr txBox="1"/>
            <p:nvPr/>
          </p:nvSpPr>
          <p:spPr>
            <a:xfrm>
              <a:off x="8018583" y="2065075"/>
              <a:ext cx="1464813" cy="369332"/>
            </a:xfrm>
            <a:prstGeom prst="rect">
              <a:avLst/>
            </a:prstGeom>
            <a:noFill/>
          </p:spPr>
          <p:txBody>
            <a:bodyPr wrap="square" rtlCol="0">
              <a:spAutoFit/>
            </a:bodyPr>
            <a:lstStyle/>
            <a:p>
              <a:r>
                <a:rPr lang="en-US" altLang="zh-CN" b="1" dirty="0">
                  <a:solidFill>
                    <a:srgbClr val="003231"/>
                  </a:solidFill>
                  <a:latin typeface="Microsoft YaHei UI Light" panose="020B0502040204020203" pitchFamily="34" charset="-122"/>
                  <a:ea typeface="Microsoft YaHei UI Light" panose="020B0502040204020203" pitchFamily="34" charset="-122"/>
                </a:rPr>
                <a:t>02</a:t>
              </a:r>
              <a:r>
                <a:rPr lang="zh-CN" altLang="en-US" b="1" dirty="0">
                  <a:solidFill>
                    <a:srgbClr val="003231"/>
                  </a:solidFill>
                  <a:latin typeface="Microsoft YaHei UI Light" panose="020B0502040204020203" pitchFamily="34" charset="-122"/>
                  <a:ea typeface="Microsoft YaHei UI Light" panose="020B0502040204020203" pitchFamily="34" charset="-122"/>
                </a:rPr>
                <a:t>及时行动</a:t>
              </a:r>
            </a:p>
          </p:txBody>
        </p:sp>
        <p:cxnSp>
          <p:nvCxnSpPr>
            <p:cNvPr id="45" name="直接连接符 44"/>
            <p:cNvCxnSpPr/>
            <p:nvPr/>
          </p:nvCxnSpPr>
          <p:spPr>
            <a:xfrm>
              <a:off x="8114120" y="2446113"/>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052697" y="2506874"/>
              <a:ext cx="3471646" cy="954107"/>
            </a:xfrm>
            <a:prstGeom prst="rect">
              <a:avLst/>
            </a:prstGeom>
            <a:noFill/>
          </p:spPr>
          <p:txBody>
            <a:bodyPr wrap="square" rtlCol="0">
              <a:spAutoFit/>
            </a:bodyPr>
            <a:lstStyle>
              <a:defPPr>
                <a:defRPr lang="zh-CN"/>
              </a:defPPr>
              <a:lvl1pPr>
                <a:defRPr sz="1400">
                  <a:solidFill>
                    <a:schemeClr val="tx1">
                      <a:lumMod val="50000"/>
                      <a:lumOff val="50000"/>
                    </a:schemeClr>
                  </a:solidFill>
                  <a:latin typeface="微软雅黑" panose="020B0503020204020204" charset="-122"/>
                  <a:ea typeface="微软雅黑" panose="020B0503020204020204" charset="-122"/>
                </a:defRPr>
              </a:lvl1pPr>
            </a:lstStyle>
            <a:p>
              <a:r>
                <a:rPr lang="zh-CN" altLang="zh-CN" dirty="0">
                  <a:solidFill>
                    <a:srgbClr val="404040"/>
                  </a:solidFill>
                </a:rPr>
                <a:t>接受任务之后，什么时候开始执行才好呢？现在就开始。</a:t>
              </a:r>
            </a:p>
            <a:p>
              <a:r>
                <a:rPr lang="zh-CN" altLang="zh-CN" dirty="0">
                  <a:solidFill>
                    <a:srgbClr val="404040"/>
                  </a:solidFill>
                </a:rPr>
                <a:t>所谓做事拖延，不是拖延着做事，而是拖延着不开始。</a:t>
              </a:r>
            </a:p>
          </p:txBody>
        </p:sp>
      </p:grpSp>
      <p:grpSp>
        <p:nvGrpSpPr>
          <p:cNvPr id="14" name="组合 13"/>
          <p:cNvGrpSpPr/>
          <p:nvPr/>
        </p:nvGrpSpPr>
        <p:grpSpPr>
          <a:xfrm>
            <a:off x="7635123" y="4252914"/>
            <a:ext cx="3636388" cy="915589"/>
            <a:chOff x="8018583" y="4041081"/>
            <a:chExt cx="3636388" cy="915589"/>
          </a:xfrm>
        </p:grpSpPr>
        <p:sp>
          <p:nvSpPr>
            <p:cNvPr id="47" name="文本框 46"/>
            <p:cNvSpPr txBox="1"/>
            <p:nvPr/>
          </p:nvSpPr>
          <p:spPr>
            <a:xfrm>
              <a:off x="8018583" y="4041081"/>
              <a:ext cx="1727239" cy="369332"/>
            </a:xfrm>
            <a:prstGeom prst="rect">
              <a:avLst/>
            </a:prstGeom>
            <a:noFill/>
          </p:spPr>
          <p:txBody>
            <a:bodyPr wrap="square" rtlCol="0">
              <a:spAutoFit/>
            </a:bodyPr>
            <a:lstStyle/>
            <a:p>
              <a:r>
                <a:rPr lang="en-US" altLang="zh-CN" b="1" dirty="0">
                  <a:solidFill>
                    <a:srgbClr val="00B9B1"/>
                  </a:solidFill>
                  <a:latin typeface="Microsoft YaHei UI Light" panose="020B0502040204020203" pitchFamily="34" charset="-122"/>
                  <a:ea typeface="Microsoft YaHei UI Light" panose="020B0502040204020203" pitchFamily="34" charset="-122"/>
                </a:rPr>
                <a:t>03</a:t>
              </a:r>
              <a:r>
                <a:rPr lang="zh-CN" altLang="en-US" b="1" dirty="0">
                  <a:solidFill>
                    <a:srgbClr val="00B9B1"/>
                  </a:solidFill>
                  <a:latin typeface="Microsoft YaHei UI Light" panose="020B0502040204020203" pitchFamily="34" charset="-122"/>
                  <a:ea typeface="Microsoft YaHei UI Light" panose="020B0502040204020203" pitchFamily="34" charset="-122"/>
                </a:rPr>
                <a:t>直面困难</a:t>
              </a:r>
            </a:p>
          </p:txBody>
        </p:sp>
        <p:cxnSp>
          <p:nvCxnSpPr>
            <p:cNvPr id="48" name="直接连接符 47"/>
            <p:cNvCxnSpPr/>
            <p:nvPr/>
          </p:nvCxnSpPr>
          <p:spPr>
            <a:xfrm>
              <a:off x="8114120" y="43940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8043481" y="4433450"/>
              <a:ext cx="3611490" cy="523220"/>
            </a:xfrm>
            <a:prstGeom prst="rect">
              <a:avLst/>
            </a:prstGeom>
            <a:noFill/>
          </p:spPr>
          <p:txBody>
            <a:bodyPr wrap="square" rtlCol="0">
              <a:spAutoFit/>
            </a:bodyPr>
            <a:lstStyle>
              <a:defPPr>
                <a:defRPr lang="zh-CN"/>
              </a:defPPr>
              <a:lvl1pPr>
                <a:defRPr sz="1400">
                  <a:solidFill>
                    <a:schemeClr val="tx1">
                      <a:lumMod val="50000"/>
                      <a:lumOff val="50000"/>
                    </a:schemeClr>
                  </a:solidFill>
                  <a:latin typeface="微软雅黑" panose="020B0503020204020204" charset="-122"/>
                  <a:ea typeface="微软雅黑" panose="020B0503020204020204" charset="-122"/>
                </a:defRPr>
              </a:lvl1pPr>
            </a:lstStyle>
            <a:p>
              <a:r>
                <a:rPr lang="zh-CN" altLang="en-US" dirty="0">
                  <a:solidFill>
                    <a:srgbClr val="404040"/>
                  </a:solidFill>
                </a:rPr>
                <a:t>任务中简单的部分要迅速做完，而后把节约出来的时间投放在处理困难的部分上。</a:t>
              </a:r>
              <a:endParaRPr lang="zh-CN" altLang="zh-CN" dirty="0">
                <a:solidFill>
                  <a:srgbClr val="404040"/>
                </a:solidFill>
              </a:endParaRPr>
            </a:p>
          </p:txBody>
        </p:sp>
      </p:grpSp>
      <p:grpSp>
        <p:nvGrpSpPr>
          <p:cNvPr id="7" name="组合 6"/>
          <p:cNvGrpSpPr/>
          <p:nvPr/>
        </p:nvGrpSpPr>
        <p:grpSpPr>
          <a:xfrm>
            <a:off x="5020935" y="5506703"/>
            <a:ext cx="3463832" cy="1106628"/>
            <a:chOff x="5404395" y="5736299"/>
            <a:chExt cx="3463832" cy="1106628"/>
          </a:xfrm>
        </p:grpSpPr>
        <p:grpSp>
          <p:nvGrpSpPr>
            <p:cNvPr id="15" name="组合 14"/>
            <p:cNvGrpSpPr/>
            <p:nvPr/>
          </p:nvGrpSpPr>
          <p:grpSpPr>
            <a:xfrm>
              <a:off x="5404395" y="5736299"/>
              <a:ext cx="2324660" cy="369332"/>
              <a:chOff x="7483996" y="5165585"/>
              <a:chExt cx="2324660" cy="369332"/>
            </a:xfrm>
          </p:grpSpPr>
          <p:sp>
            <p:nvSpPr>
              <p:cNvPr id="16" name="文本框 15"/>
              <p:cNvSpPr txBox="1"/>
              <p:nvPr/>
            </p:nvSpPr>
            <p:spPr>
              <a:xfrm>
                <a:off x="7483996" y="5165585"/>
                <a:ext cx="1461364" cy="369332"/>
              </a:xfrm>
              <a:prstGeom prst="rect">
                <a:avLst/>
              </a:prstGeom>
              <a:noFill/>
            </p:spPr>
            <p:txBody>
              <a:bodyPr wrap="square" rtlCol="0">
                <a:spAutoFit/>
              </a:bodyPr>
              <a:lstStyle/>
              <a:p>
                <a:r>
                  <a:rPr lang="en-US" altLang="zh-CN" b="1" dirty="0">
                    <a:solidFill>
                      <a:srgbClr val="E95946"/>
                    </a:solidFill>
                    <a:latin typeface="Microsoft YaHei UI Light" panose="020B0502040204020203" pitchFamily="34" charset="-122"/>
                    <a:ea typeface="Microsoft YaHei UI Light" panose="020B0502040204020203" pitchFamily="34" charset="-122"/>
                  </a:rPr>
                  <a:t>04</a:t>
                </a:r>
                <a:r>
                  <a:rPr lang="zh-CN" altLang="en-US" b="1" dirty="0">
                    <a:solidFill>
                      <a:srgbClr val="E95946"/>
                    </a:solidFill>
                    <a:latin typeface="Microsoft YaHei UI Light" panose="020B0502040204020203" pitchFamily="34" charset="-122"/>
                    <a:ea typeface="Microsoft YaHei UI Light" panose="020B0502040204020203" pitchFamily="34" charset="-122"/>
                  </a:rPr>
                  <a:t>关注步骤</a:t>
                </a:r>
              </a:p>
            </p:txBody>
          </p:sp>
          <p:cxnSp>
            <p:nvCxnSpPr>
              <p:cNvPr id="17" name="直接连接符 16"/>
              <p:cNvCxnSpPr/>
              <p:nvPr/>
            </p:nvCxnSpPr>
            <p:spPr>
              <a:xfrm>
                <a:off x="7598887" y="5533549"/>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文本框 69"/>
            <p:cNvSpPr txBox="1"/>
            <p:nvPr/>
          </p:nvSpPr>
          <p:spPr>
            <a:xfrm>
              <a:off x="5419330" y="6104263"/>
              <a:ext cx="3448897" cy="738664"/>
            </a:xfrm>
            <a:prstGeom prst="rect">
              <a:avLst/>
            </a:prstGeom>
            <a:noFill/>
          </p:spPr>
          <p:txBody>
            <a:bodyPr wrap="square" rtlCol="0">
              <a:spAutoFit/>
            </a:bodyPr>
            <a:lstStyle>
              <a:defPPr>
                <a:defRPr lang="zh-CN"/>
              </a:defPPr>
              <a:lvl1pPr>
                <a:defRPr sz="1400">
                  <a:solidFill>
                    <a:schemeClr val="tx1">
                      <a:lumMod val="50000"/>
                      <a:lumOff val="50000"/>
                    </a:schemeClr>
                  </a:solidFill>
                  <a:latin typeface="微软雅黑" panose="020B0503020204020204" charset="-122"/>
                  <a:ea typeface="微软雅黑" panose="020B0503020204020204" charset="-122"/>
                </a:defRPr>
              </a:lvl1pPr>
            </a:lstStyle>
            <a:p>
              <a:r>
                <a:rPr lang="zh-CN" altLang="en-US" dirty="0">
                  <a:solidFill>
                    <a:srgbClr val="404040"/>
                  </a:solidFill>
                </a:rPr>
                <a:t>做任何事情之前，通过关注‘</a:t>
              </a:r>
              <a:r>
                <a:rPr lang="en-US" altLang="zh-CN" dirty="0">
                  <a:solidFill>
                    <a:srgbClr val="404040"/>
                  </a:solidFill>
                </a:rPr>
                <a:t>HOW’</a:t>
              </a:r>
              <a:r>
                <a:rPr lang="zh-CN" altLang="en-US" dirty="0">
                  <a:solidFill>
                    <a:srgbClr val="404040"/>
                  </a:solidFill>
                </a:rPr>
                <a:t>（如何去做）去反复拆解任务，最终确认每个子任务都是可完成的。</a:t>
              </a:r>
              <a:endParaRPr lang="zh-CN" altLang="zh-CN" dirty="0">
                <a:solidFill>
                  <a:srgbClr val="404040"/>
                </a:solidFill>
              </a:endParaRPr>
            </a:p>
          </p:txBody>
        </p:sp>
      </p:grpSp>
      <p:grpSp>
        <p:nvGrpSpPr>
          <p:cNvPr id="25" name="组合 24"/>
          <p:cNvGrpSpPr/>
          <p:nvPr/>
        </p:nvGrpSpPr>
        <p:grpSpPr>
          <a:xfrm>
            <a:off x="816100" y="4041081"/>
            <a:ext cx="3386853" cy="1391882"/>
            <a:chOff x="304800" y="4041081"/>
            <a:chExt cx="3386853" cy="1391882"/>
          </a:xfrm>
        </p:grpSpPr>
        <p:sp>
          <p:nvSpPr>
            <p:cNvPr id="22" name="文本框 21"/>
            <p:cNvSpPr txBox="1"/>
            <p:nvPr/>
          </p:nvSpPr>
          <p:spPr>
            <a:xfrm>
              <a:off x="2028013" y="4041081"/>
              <a:ext cx="1597526" cy="369332"/>
            </a:xfrm>
            <a:prstGeom prst="rect">
              <a:avLst/>
            </a:prstGeom>
            <a:noFill/>
          </p:spPr>
          <p:txBody>
            <a:bodyPr wrap="square" rtlCol="0">
              <a:spAutoFit/>
            </a:bodyPr>
            <a:lstStyle/>
            <a:p>
              <a:pPr algn="r"/>
              <a:r>
                <a:rPr lang="en-US" altLang="zh-CN" b="1" dirty="0">
                  <a:solidFill>
                    <a:srgbClr val="003231"/>
                  </a:solidFill>
                  <a:latin typeface="Microsoft YaHei UI Light" panose="020B0502040204020203" pitchFamily="34" charset="-122"/>
                  <a:ea typeface="Microsoft YaHei UI Light" panose="020B0502040204020203" pitchFamily="34" charset="-122"/>
                </a:rPr>
                <a:t>05</a:t>
              </a:r>
              <a:r>
                <a:rPr lang="zh-CN" altLang="en-US" b="1" dirty="0">
                  <a:solidFill>
                    <a:srgbClr val="003231"/>
                  </a:solidFill>
                  <a:latin typeface="Microsoft YaHei UI Light" panose="020B0502040204020203" pitchFamily="34" charset="-122"/>
                  <a:ea typeface="Microsoft YaHei UI Light" panose="020B0502040204020203" pitchFamily="34" charset="-122"/>
                </a:rPr>
                <a:t>并行串行</a:t>
              </a:r>
            </a:p>
          </p:txBody>
        </p:sp>
        <p:cxnSp>
          <p:nvCxnSpPr>
            <p:cNvPr id="23" name="直接连接符 22"/>
            <p:cNvCxnSpPr/>
            <p:nvPr/>
          </p:nvCxnSpPr>
          <p:spPr>
            <a:xfrm>
              <a:off x="1299976" y="43940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304800" y="4478856"/>
              <a:ext cx="3386853" cy="954107"/>
            </a:xfrm>
            <a:prstGeom prst="rect">
              <a:avLst/>
            </a:prstGeom>
            <a:noFill/>
          </p:spPr>
          <p:txBody>
            <a:bodyPr wrap="square" rtlCol="0">
              <a:spAutoFit/>
            </a:bodyPr>
            <a:lstStyle>
              <a:defPPr>
                <a:defRPr lang="zh-CN"/>
              </a:defPPr>
              <a:lvl1pPr>
                <a:defRPr sz="1400">
                  <a:solidFill>
                    <a:schemeClr val="tx1">
                      <a:lumMod val="50000"/>
                      <a:lumOff val="50000"/>
                    </a:schemeClr>
                  </a:solidFill>
                  <a:latin typeface="微软雅黑" panose="020B0503020204020204" charset="-122"/>
                  <a:ea typeface="微软雅黑" panose="020B0503020204020204" charset="-122"/>
                </a:defRPr>
              </a:lvl1pPr>
            </a:lstStyle>
            <a:p>
              <a:r>
                <a:rPr lang="zh-CN" altLang="en-US" dirty="0">
                  <a:solidFill>
                    <a:srgbClr val="404040"/>
                  </a:solidFill>
                </a:rPr>
                <a:t>精细拆解任务，把一个非机械（简单）任务和一个机械（相对复杂又灵活）的任务“并行“搭配起来完成，把自己的大脑打造成一个“多任务操作系统”。</a:t>
              </a:r>
              <a:endParaRPr lang="zh-CN" altLang="zh-CN" dirty="0">
                <a:solidFill>
                  <a:srgbClr val="404040"/>
                </a:solidFill>
              </a:endParaRPr>
            </a:p>
          </p:txBody>
        </p:sp>
      </p:grpSp>
      <p:grpSp>
        <p:nvGrpSpPr>
          <p:cNvPr id="55" name="组合 54"/>
          <p:cNvGrpSpPr/>
          <p:nvPr/>
        </p:nvGrpSpPr>
        <p:grpSpPr>
          <a:xfrm>
            <a:off x="-19064" y="253534"/>
            <a:ext cx="12211083" cy="6553690"/>
            <a:chOff x="-19064" y="253534"/>
            <a:chExt cx="12211083" cy="6553690"/>
          </a:xfrm>
        </p:grpSpPr>
        <p:grpSp>
          <p:nvGrpSpPr>
            <p:cNvPr id="56" name="组合 55"/>
            <p:cNvGrpSpPr/>
            <p:nvPr/>
          </p:nvGrpSpPr>
          <p:grpSpPr>
            <a:xfrm>
              <a:off x="-19064" y="253534"/>
              <a:ext cx="12211083" cy="6553690"/>
              <a:chOff x="-19064" y="253534"/>
              <a:chExt cx="12211083" cy="6553690"/>
            </a:xfrm>
          </p:grpSpPr>
          <p:sp>
            <p:nvSpPr>
              <p:cNvPr id="5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6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6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20</a:t>
                </a:fld>
                <a:endParaRPr lang="en-US" sz="1100" dirty="0">
                  <a:solidFill>
                    <a:schemeClr val="bg1"/>
                  </a:solidFill>
                  <a:latin typeface="Arial" panose="020B0604020202020204" pitchFamily="34" charset="0"/>
                  <a:cs typeface="Arial" panose="020B0604020202020204" pitchFamily="34" charset="0"/>
                </a:endParaRPr>
              </a:p>
            </p:txBody>
          </p:sp>
          <p:sp>
            <p:nvSpPr>
              <p:cNvPr id="6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6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7" name="文本框 56"/>
            <p:cNvSpPr txBox="1"/>
            <p:nvPr/>
          </p:nvSpPr>
          <p:spPr>
            <a:xfrm>
              <a:off x="296839" y="344379"/>
              <a:ext cx="800219"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管理</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9064" y="253534"/>
            <a:ext cx="12211083" cy="6553690"/>
            <a:chOff x="-19064" y="253534"/>
            <a:chExt cx="12211083" cy="6553690"/>
          </a:xfrm>
        </p:grpSpPr>
        <p:grpSp>
          <p:nvGrpSpPr>
            <p:cNvPr id="54" name="组合 53"/>
            <p:cNvGrpSpPr/>
            <p:nvPr/>
          </p:nvGrpSpPr>
          <p:grpSpPr>
            <a:xfrm>
              <a:off x="-19064" y="253534"/>
              <a:ext cx="12211083" cy="6553690"/>
              <a:chOff x="-19064" y="253534"/>
              <a:chExt cx="12211083" cy="6553690"/>
            </a:xfrm>
          </p:grpSpPr>
          <p:sp>
            <p:nvSpPr>
              <p:cNvPr id="56"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7"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58"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59"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21</a:t>
                </a:fld>
                <a:endParaRPr lang="en-US" sz="1100" dirty="0">
                  <a:solidFill>
                    <a:schemeClr val="bg1"/>
                  </a:solidFill>
                  <a:latin typeface="Arial" panose="020B0604020202020204" pitchFamily="34" charset="0"/>
                  <a:cs typeface="Arial" panose="020B0604020202020204" pitchFamily="34" charset="0"/>
                </a:endParaRPr>
              </a:p>
            </p:txBody>
          </p:sp>
          <p:sp>
            <p:nvSpPr>
              <p:cNvPr id="60"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61"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5" name="文本框 54"/>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管理</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记录开销</a:t>
              </a:r>
            </a:p>
          </p:txBody>
        </p:sp>
      </p:grpSp>
      <p:sp>
        <p:nvSpPr>
          <p:cNvPr id="49" name="矩形 48"/>
          <p:cNvSpPr/>
          <p:nvPr/>
        </p:nvSpPr>
        <p:spPr>
          <a:xfrm>
            <a:off x="1168949" y="3850638"/>
            <a:ext cx="4973377" cy="377411"/>
          </a:xfrm>
          <a:prstGeom prst="rect">
            <a:avLst/>
          </a:prstGeom>
        </p:spPr>
        <p:txBody>
          <a:bodyPr wrap="square">
            <a:spAutoFit/>
          </a:bodyPr>
          <a:lstStyle/>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 回忆并记录昨天做了什么</a:t>
            </a:r>
            <a:r>
              <a:rPr lang="en-US" altLang="zh-CN" sz="1400" dirty="0">
                <a:solidFill>
                  <a:srgbClr val="404040"/>
                </a:solidFill>
                <a:latin typeface="微软雅黑" panose="020B0503020204020204" charset="-122"/>
                <a:ea typeface="微软雅黑" panose="020B0503020204020204" charset="-122"/>
              </a:rPr>
              <a:t>?</a:t>
            </a:r>
            <a:endParaRPr lang="zh-CN" altLang="en-US" sz="1400" dirty="0">
              <a:solidFill>
                <a:srgbClr val="404040"/>
              </a:solidFill>
              <a:latin typeface="微软雅黑" panose="020B0503020204020204" charset="-122"/>
              <a:ea typeface="微软雅黑" panose="020B0503020204020204" charset="-122"/>
            </a:endParaRPr>
          </a:p>
        </p:txBody>
      </p:sp>
      <p:sp>
        <p:nvSpPr>
          <p:cNvPr id="50" name="矩形 49"/>
          <p:cNvSpPr/>
          <p:nvPr/>
        </p:nvSpPr>
        <p:spPr>
          <a:xfrm>
            <a:off x="1168949" y="4143634"/>
            <a:ext cx="4973377" cy="377411"/>
          </a:xfrm>
          <a:prstGeom prst="rect">
            <a:avLst/>
          </a:prstGeom>
        </p:spPr>
        <p:txBody>
          <a:bodyPr wrap="square">
            <a:spAutoFit/>
          </a:bodyPr>
          <a:lstStyle/>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 回忆并记录前天做了什么</a:t>
            </a:r>
            <a:r>
              <a:rPr lang="en-US" altLang="zh-CN" sz="1400" dirty="0">
                <a:solidFill>
                  <a:srgbClr val="404040"/>
                </a:solidFill>
                <a:latin typeface="微软雅黑" panose="020B0503020204020204" charset="-122"/>
                <a:ea typeface="微软雅黑" panose="020B0503020204020204" charset="-122"/>
              </a:rPr>
              <a:t>?</a:t>
            </a:r>
            <a:endParaRPr lang="zh-CN" altLang="en-US" sz="1400" dirty="0">
              <a:solidFill>
                <a:srgbClr val="404040"/>
              </a:solidFill>
              <a:latin typeface="微软雅黑" panose="020B0503020204020204" charset="-122"/>
              <a:ea typeface="微软雅黑" panose="020B0503020204020204" charset="-122"/>
            </a:endParaRPr>
          </a:p>
        </p:txBody>
      </p:sp>
      <p:sp>
        <p:nvSpPr>
          <p:cNvPr id="51" name="矩形 50"/>
          <p:cNvSpPr/>
          <p:nvPr/>
        </p:nvSpPr>
        <p:spPr>
          <a:xfrm>
            <a:off x="1168949" y="4417432"/>
            <a:ext cx="4973377" cy="377411"/>
          </a:xfrm>
          <a:prstGeom prst="rect">
            <a:avLst/>
          </a:prstGeom>
        </p:spPr>
        <p:txBody>
          <a:bodyPr wrap="square">
            <a:spAutoFit/>
          </a:bodyPr>
          <a:lstStyle/>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 回忆并记录大前天做了什么</a:t>
            </a:r>
            <a:r>
              <a:rPr lang="en-US" altLang="zh-CN" sz="1400" dirty="0">
                <a:solidFill>
                  <a:srgbClr val="404040"/>
                </a:solidFill>
                <a:latin typeface="微软雅黑" panose="020B0503020204020204" charset="-122"/>
                <a:ea typeface="微软雅黑" panose="020B0503020204020204" charset="-122"/>
              </a:rPr>
              <a:t>?</a:t>
            </a:r>
            <a:endParaRPr lang="zh-CN" altLang="en-US" sz="1400" dirty="0">
              <a:solidFill>
                <a:srgbClr val="404040"/>
              </a:solidFill>
              <a:latin typeface="微软雅黑" panose="020B0503020204020204" charset="-122"/>
              <a:ea typeface="微软雅黑" panose="020B0503020204020204" charset="-122"/>
            </a:endParaRPr>
          </a:p>
        </p:txBody>
      </p:sp>
      <p:sp>
        <p:nvSpPr>
          <p:cNvPr id="62" name="矩形 61"/>
          <p:cNvSpPr/>
          <p:nvPr/>
        </p:nvSpPr>
        <p:spPr>
          <a:xfrm>
            <a:off x="1480286" y="3462028"/>
            <a:ext cx="4973377" cy="499624"/>
          </a:xfrm>
          <a:prstGeom prst="rect">
            <a:avLst/>
          </a:prstGeom>
        </p:spPr>
        <p:txBody>
          <a:bodyPr wrap="square">
            <a:spAutoFit/>
          </a:bodyPr>
          <a:lstStyle/>
          <a:p>
            <a:pPr>
              <a:lnSpc>
                <a:spcPct val="150000"/>
              </a:lnSpc>
            </a:pPr>
            <a:r>
              <a:rPr lang="zh-CN" altLang="en-US" sz="2000" b="1" dirty="0">
                <a:solidFill>
                  <a:srgbClr val="008780"/>
                </a:solidFill>
                <a:latin typeface="微软雅黑" panose="020B0503020204020204" charset="-122"/>
                <a:ea typeface="微软雅黑" panose="020B0503020204020204" charset="-122"/>
              </a:rPr>
              <a:t>第一组练习</a:t>
            </a:r>
          </a:p>
        </p:txBody>
      </p:sp>
      <p:grpSp>
        <p:nvGrpSpPr>
          <p:cNvPr id="63" name="组合 62"/>
          <p:cNvGrpSpPr/>
          <p:nvPr/>
        </p:nvGrpSpPr>
        <p:grpSpPr>
          <a:xfrm>
            <a:off x="1179149" y="3449600"/>
            <a:ext cx="638515" cy="512052"/>
            <a:chOff x="6578604" y="2590401"/>
            <a:chExt cx="724563" cy="581057"/>
          </a:xfrm>
        </p:grpSpPr>
        <p:sp>
          <p:nvSpPr>
            <p:cNvPr id="64" name="右箭头 63"/>
            <p:cNvSpPr/>
            <p:nvPr/>
          </p:nvSpPr>
          <p:spPr>
            <a:xfrm>
              <a:off x="6578604" y="2766813"/>
              <a:ext cx="391886" cy="348343"/>
            </a:xfrm>
            <a:prstGeom prst="rightArrow">
              <a:avLst/>
            </a:prstGeom>
            <a:solidFill>
              <a:srgbClr val="008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6629474" y="2590401"/>
              <a:ext cx="673693" cy="581057"/>
            </a:xfrm>
            <a:prstGeom prst="rect">
              <a:avLst/>
            </a:prstGeom>
          </p:spPr>
          <p:txBody>
            <a:bodyPr wrap="square">
              <a:spAutoFit/>
            </a:bodyPr>
            <a:lstStyle/>
            <a:p>
              <a:pPr>
                <a:lnSpc>
                  <a:spcPct val="150000"/>
                </a:lnSpc>
              </a:pPr>
              <a:r>
                <a:rPr lang="en-US" altLang="zh-CN" sz="2000" dirty="0">
                  <a:solidFill>
                    <a:schemeClr val="bg1">
                      <a:lumMod val="95000"/>
                    </a:schemeClr>
                  </a:solidFill>
                  <a:latin typeface="微软雅黑" panose="020B0503020204020204" charset="-122"/>
                  <a:ea typeface="微软雅黑" panose="020B0503020204020204" charset="-122"/>
                </a:rPr>
                <a:t>+</a:t>
              </a:r>
              <a:endParaRPr lang="zh-CN" altLang="en-US" sz="2400" dirty="0">
                <a:solidFill>
                  <a:schemeClr val="bg1">
                    <a:lumMod val="95000"/>
                  </a:schemeClr>
                </a:solidFill>
                <a:latin typeface="微软雅黑" panose="020B0503020204020204" charset="-122"/>
                <a:ea typeface="微软雅黑" panose="020B0503020204020204" charset="-122"/>
              </a:endParaRPr>
            </a:p>
          </p:txBody>
        </p:sp>
      </p:grpSp>
      <p:sp>
        <p:nvSpPr>
          <p:cNvPr id="69" name="矩形 68"/>
          <p:cNvSpPr/>
          <p:nvPr/>
        </p:nvSpPr>
        <p:spPr>
          <a:xfrm>
            <a:off x="4947139" y="3850638"/>
            <a:ext cx="4973377" cy="415498"/>
          </a:xfrm>
          <a:prstGeom prst="rect">
            <a:avLst/>
          </a:prstGeom>
        </p:spPr>
        <p:txBody>
          <a:bodyPr wrap="square">
            <a:spAutoFit/>
          </a:bodyPr>
          <a:lstStyle/>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 回忆并记录上一周做了什么</a:t>
            </a:r>
            <a:r>
              <a:rPr lang="en-US" altLang="zh-CN" sz="1400" dirty="0">
                <a:solidFill>
                  <a:srgbClr val="404040"/>
                </a:solidFill>
                <a:latin typeface="微软雅黑" panose="020B0503020204020204" charset="-122"/>
                <a:ea typeface="微软雅黑" panose="020B0503020204020204" charset="-122"/>
              </a:rPr>
              <a:t>?</a:t>
            </a:r>
            <a:endParaRPr lang="zh-CN" altLang="en-US" sz="1400" dirty="0">
              <a:solidFill>
                <a:srgbClr val="404040"/>
              </a:solidFill>
              <a:latin typeface="微软雅黑" panose="020B0503020204020204" charset="-122"/>
              <a:ea typeface="微软雅黑" panose="020B0503020204020204" charset="-122"/>
            </a:endParaRPr>
          </a:p>
        </p:txBody>
      </p:sp>
      <p:sp>
        <p:nvSpPr>
          <p:cNvPr id="70" name="矩形 69"/>
          <p:cNvSpPr/>
          <p:nvPr/>
        </p:nvSpPr>
        <p:spPr>
          <a:xfrm>
            <a:off x="4947139" y="4143634"/>
            <a:ext cx="4973377" cy="415498"/>
          </a:xfrm>
          <a:prstGeom prst="rect">
            <a:avLst/>
          </a:prstGeom>
        </p:spPr>
        <p:txBody>
          <a:bodyPr wrap="square">
            <a:spAutoFit/>
          </a:bodyPr>
          <a:lstStyle/>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 回忆并记录上一个月做了什么</a:t>
            </a:r>
            <a:r>
              <a:rPr lang="en-US" altLang="zh-CN" sz="1400" dirty="0">
                <a:solidFill>
                  <a:srgbClr val="404040"/>
                </a:solidFill>
                <a:latin typeface="微软雅黑" panose="020B0503020204020204" charset="-122"/>
                <a:ea typeface="微软雅黑" panose="020B0503020204020204" charset="-122"/>
              </a:rPr>
              <a:t>?</a:t>
            </a:r>
            <a:endParaRPr lang="zh-CN" altLang="en-US" sz="1400" dirty="0">
              <a:solidFill>
                <a:srgbClr val="404040"/>
              </a:solidFill>
              <a:latin typeface="微软雅黑" panose="020B0503020204020204" charset="-122"/>
              <a:ea typeface="微软雅黑" panose="020B0503020204020204" charset="-122"/>
            </a:endParaRPr>
          </a:p>
        </p:txBody>
      </p:sp>
      <p:sp>
        <p:nvSpPr>
          <p:cNvPr id="71" name="矩形 70"/>
          <p:cNvSpPr/>
          <p:nvPr/>
        </p:nvSpPr>
        <p:spPr>
          <a:xfrm>
            <a:off x="4947139" y="4417432"/>
            <a:ext cx="4973377" cy="1061829"/>
          </a:xfrm>
          <a:prstGeom prst="rect">
            <a:avLst/>
          </a:prstGeom>
        </p:spPr>
        <p:txBody>
          <a:bodyPr wrap="square">
            <a:spAutoFit/>
          </a:bodyPr>
          <a:lstStyle/>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 回忆并记录上一个季度做了什么</a:t>
            </a:r>
            <a:r>
              <a:rPr lang="en-US" altLang="zh-CN" sz="1400" dirty="0">
                <a:solidFill>
                  <a:srgbClr val="404040"/>
                </a:solidFill>
                <a:latin typeface="微软雅黑" panose="020B0503020204020204" charset="-122"/>
                <a:ea typeface="微软雅黑" panose="020B0503020204020204" charset="-122"/>
              </a:rPr>
              <a:t>?</a:t>
            </a:r>
          </a:p>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回忆并记录上一年做了什么</a:t>
            </a:r>
            <a:r>
              <a:rPr lang="en-US" altLang="zh-CN" sz="1400" dirty="0">
                <a:solidFill>
                  <a:srgbClr val="404040"/>
                </a:solidFill>
                <a:latin typeface="微软雅黑" panose="020B0503020204020204" charset="-122"/>
                <a:ea typeface="微软雅黑" panose="020B0503020204020204" charset="-122"/>
              </a:rPr>
              <a:t>?</a:t>
            </a:r>
          </a:p>
          <a:p>
            <a:pPr>
              <a:lnSpc>
                <a:spcPct val="150000"/>
              </a:lnSpc>
              <a:buFont typeface="Wingdings" panose="05000000000000000000" pitchFamily="2" charset="2"/>
              <a:buChar char="ü"/>
            </a:pPr>
            <a:endParaRPr lang="zh-CN" altLang="en-US" sz="1400" dirty="0">
              <a:solidFill>
                <a:srgbClr val="404040"/>
              </a:solidFill>
              <a:latin typeface="微软雅黑" panose="020B0503020204020204" charset="-122"/>
              <a:ea typeface="微软雅黑" panose="020B0503020204020204" charset="-122"/>
            </a:endParaRPr>
          </a:p>
        </p:txBody>
      </p:sp>
      <p:sp>
        <p:nvSpPr>
          <p:cNvPr id="72" name="矩形 71"/>
          <p:cNvSpPr/>
          <p:nvPr/>
        </p:nvSpPr>
        <p:spPr>
          <a:xfrm>
            <a:off x="5258476" y="3462028"/>
            <a:ext cx="4973377" cy="499624"/>
          </a:xfrm>
          <a:prstGeom prst="rect">
            <a:avLst/>
          </a:prstGeom>
        </p:spPr>
        <p:txBody>
          <a:bodyPr wrap="square">
            <a:spAutoFit/>
          </a:bodyPr>
          <a:lstStyle/>
          <a:p>
            <a:pPr>
              <a:lnSpc>
                <a:spcPct val="150000"/>
              </a:lnSpc>
            </a:pPr>
            <a:r>
              <a:rPr lang="zh-CN" altLang="en-US" sz="2000" b="1" dirty="0">
                <a:solidFill>
                  <a:srgbClr val="008780"/>
                </a:solidFill>
                <a:latin typeface="微软雅黑" panose="020B0503020204020204" charset="-122"/>
                <a:ea typeface="微软雅黑" panose="020B0503020204020204" charset="-122"/>
              </a:rPr>
              <a:t>第二组练习</a:t>
            </a:r>
          </a:p>
        </p:txBody>
      </p:sp>
      <p:grpSp>
        <p:nvGrpSpPr>
          <p:cNvPr id="73" name="组合 72"/>
          <p:cNvGrpSpPr/>
          <p:nvPr/>
        </p:nvGrpSpPr>
        <p:grpSpPr>
          <a:xfrm>
            <a:off x="4957339" y="3449600"/>
            <a:ext cx="638515" cy="512052"/>
            <a:chOff x="6578604" y="2590401"/>
            <a:chExt cx="724563" cy="581057"/>
          </a:xfrm>
        </p:grpSpPr>
        <p:sp>
          <p:nvSpPr>
            <p:cNvPr id="74" name="右箭头 73"/>
            <p:cNvSpPr/>
            <p:nvPr/>
          </p:nvSpPr>
          <p:spPr>
            <a:xfrm>
              <a:off x="6578604" y="2766813"/>
              <a:ext cx="391886" cy="348343"/>
            </a:xfrm>
            <a:prstGeom prst="rightArrow">
              <a:avLst/>
            </a:prstGeom>
            <a:solidFill>
              <a:srgbClr val="008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6629474" y="2590401"/>
              <a:ext cx="673693" cy="581057"/>
            </a:xfrm>
            <a:prstGeom prst="rect">
              <a:avLst/>
            </a:prstGeom>
          </p:spPr>
          <p:txBody>
            <a:bodyPr wrap="square">
              <a:spAutoFit/>
            </a:bodyPr>
            <a:lstStyle/>
            <a:p>
              <a:pPr>
                <a:lnSpc>
                  <a:spcPct val="150000"/>
                </a:lnSpc>
              </a:pPr>
              <a:r>
                <a:rPr lang="en-US" altLang="zh-CN" sz="2000" dirty="0">
                  <a:solidFill>
                    <a:schemeClr val="bg1">
                      <a:lumMod val="95000"/>
                    </a:schemeClr>
                  </a:solidFill>
                  <a:latin typeface="微软雅黑" panose="020B0503020204020204" charset="-122"/>
                  <a:ea typeface="微软雅黑" panose="020B0503020204020204" charset="-122"/>
                </a:rPr>
                <a:t>+</a:t>
              </a:r>
              <a:endParaRPr lang="zh-CN" altLang="en-US" sz="2400" dirty="0">
                <a:solidFill>
                  <a:schemeClr val="bg1">
                    <a:lumMod val="95000"/>
                  </a:schemeClr>
                </a:solidFill>
                <a:latin typeface="微软雅黑" panose="020B0503020204020204" charset="-122"/>
                <a:ea typeface="微软雅黑" panose="020B0503020204020204" charset="-122"/>
              </a:endParaRPr>
            </a:p>
          </p:txBody>
        </p:sp>
      </p:grpSp>
      <p:sp>
        <p:nvSpPr>
          <p:cNvPr id="79" name="矩形 78"/>
          <p:cNvSpPr/>
          <p:nvPr/>
        </p:nvSpPr>
        <p:spPr>
          <a:xfrm>
            <a:off x="8725328" y="3850638"/>
            <a:ext cx="4973377" cy="415498"/>
          </a:xfrm>
          <a:prstGeom prst="rect">
            <a:avLst/>
          </a:prstGeom>
        </p:spPr>
        <p:txBody>
          <a:bodyPr wrap="square">
            <a:spAutoFit/>
          </a:bodyPr>
          <a:lstStyle/>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 回忆并记录当天做了什么</a:t>
            </a:r>
            <a:r>
              <a:rPr lang="en-US" altLang="zh-CN" sz="1400" dirty="0">
                <a:solidFill>
                  <a:srgbClr val="404040"/>
                </a:solidFill>
                <a:latin typeface="微软雅黑" panose="020B0503020204020204" charset="-122"/>
                <a:ea typeface="微软雅黑" panose="020B0503020204020204" charset="-122"/>
              </a:rPr>
              <a:t>?</a:t>
            </a:r>
            <a:endParaRPr lang="zh-CN" altLang="en-US" sz="1400" dirty="0">
              <a:solidFill>
                <a:srgbClr val="404040"/>
              </a:solidFill>
              <a:latin typeface="微软雅黑" panose="020B0503020204020204" charset="-122"/>
              <a:ea typeface="微软雅黑" panose="020B0503020204020204" charset="-122"/>
            </a:endParaRPr>
          </a:p>
        </p:txBody>
      </p:sp>
      <p:sp>
        <p:nvSpPr>
          <p:cNvPr id="80" name="矩形 79"/>
          <p:cNvSpPr/>
          <p:nvPr/>
        </p:nvSpPr>
        <p:spPr>
          <a:xfrm>
            <a:off x="8725328" y="4143634"/>
            <a:ext cx="4973377" cy="415498"/>
          </a:xfrm>
          <a:prstGeom prst="rect">
            <a:avLst/>
          </a:prstGeom>
        </p:spPr>
        <p:txBody>
          <a:bodyPr wrap="square">
            <a:spAutoFit/>
          </a:bodyPr>
          <a:lstStyle/>
          <a:p>
            <a:pPr>
              <a:lnSpc>
                <a:spcPct val="150000"/>
              </a:lnSpc>
              <a:buFont typeface="Wingdings" panose="05000000000000000000" pitchFamily="2" charset="2"/>
              <a:buChar char="ü"/>
            </a:pPr>
            <a:r>
              <a:rPr lang="zh-CN" altLang="en-US" sz="1400" dirty="0">
                <a:solidFill>
                  <a:srgbClr val="404040"/>
                </a:solidFill>
                <a:latin typeface="微软雅黑" panose="020B0503020204020204" charset="-122"/>
                <a:ea typeface="微软雅黑" panose="020B0503020204020204" charset="-122"/>
              </a:rPr>
              <a:t>随时记录自己做完事情的时间</a:t>
            </a:r>
          </a:p>
        </p:txBody>
      </p:sp>
      <p:sp>
        <p:nvSpPr>
          <p:cNvPr id="82" name="矩形 81"/>
          <p:cNvSpPr/>
          <p:nvPr/>
        </p:nvSpPr>
        <p:spPr>
          <a:xfrm>
            <a:off x="9036665" y="3462028"/>
            <a:ext cx="4973377" cy="499624"/>
          </a:xfrm>
          <a:prstGeom prst="rect">
            <a:avLst/>
          </a:prstGeom>
        </p:spPr>
        <p:txBody>
          <a:bodyPr wrap="square">
            <a:spAutoFit/>
          </a:bodyPr>
          <a:lstStyle/>
          <a:p>
            <a:pPr>
              <a:lnSpc>
                <a:spcPct val="150000"/>
              </a:lnSpc>
            </a:pPr>
            <a:r>
              <a:rPr lang="zh-CN" altLang="en-US" sz="2000" b="1" dirty="0">
                <a:solidFill>
                  <a:srgbClr val="008780"/>
                </a:solidFill>
                <a:latin typeface="微软雅黑" panose="020B0503020204020204" charset="-122"/>
                <a:ea typeface="微软雅黑" panose="020B0503020204020204" charset="-122"/>
              </a:rPr>
              <a:t>第三组练习</a:t>
            </a:r>
          </a:p>
        </p:txBody>
      </p:sp>
      <p:grpSp>
        <p:nvGrpSpPr>
          <p:cNvPr id="83" name="组合 82"/>
          <p:cNvGrpSpPr/>
          <p:nvPr/>
        </p:nvGrpSpPr>
        <p:grpSpPr>
          <a:xfrm>
            <a:off x="8735528" y="3449600"/>
            <a:ext cx="638515" cy="512052"/>
            <a:chOff x="6578604" y="2590401"/>
            <a:chExt cx="724563" cy="581057"/>
          </a:xfrm>
        </p:grpSpPr>
        <p:sp>
          <p:nvSpPr>
            <p:cNvPr id="84" name="右箭头 83"/>
            <p:cNvSpPr/>
            <p:nvPr/>
          </p:nvSpPr>
          <p:spPr>
            <a:xfrm>
              <a:off x="6578604" y="2766813"/>
              <a:ext cx="391886" cy="348343"/>
            </a:xfrm>
            <a:prstGeom prst="rightArrow">
              <a:avLst/>
            </a:prstGeom>
            <a:solidFill>
              <a:srgbClr val="008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6629474" y="2590401"/>
              <a:ext cx="673693" cy="581057"/>
            </a:xfrm>
            <a:prstGeom prst="rect">
              <a:avLst/>
            </a:prstGeom>
          </p:spPr>
          <p:txBody>
            <a:bodyPr wrap="square">
              <a:spAutoFit/>
            </a:bodyPr>
            <a:lstStyle/>
            <a:p>
              <a:pPr>
                <a:lnSpc>
                  <a:spcPct val="150000"/>
                </a:lnSpc>
              </a:pPr>
              <a:r>
                <a:rPr lang="en-US" altLang="zh-CN" sz="2000" dirty="0">
                  <a:solidFill>
                    <a:schemeClr val="bg1">
                      <a:lumMod val="95000"/>
                    </a:schemeClr>
                  </a:solidFill>
                  <a:latin typeface="微软雅黑" panose="020B0503020204020204" charset="-122"/>
                  <a:ea typeface="微软雅黑" panose="020B0503020204020204" charset="-122"/>
                </a:rPr>
                <a:t>+</a:t>
              </a:r>
              <a:endParaRPr lang="zh-CN" altLang="en-US" sz="2400" dirty="0">
                <a:solidFill>
                  <a:schemeClr val="bg1">
                    <a:lumMod val="95000"/>
                  </a:schemeClr>
                </a:solidFill>
                <a:latin typeface="微软雅黑" panose="020B0503020204020204" charset="-122"/>
                <a:ea typeface="微软雅黑" panose="020B0503020204020204" charset="-122"/>
              </a:endParaRPr>
            </a:p>
          </p:txBody>
        </p:sp>
      </p:grpSp>
      <p:grpSp>
        <p:nvGrpSpPr>
          <p:cNvPr id="14" name="组合 13"/>
          <p:cNvGrpSpPr/>
          <p:nvPr/>
        </p:nvGrpSpPr>
        <p:grpSpPr>
          <a:xfrm>
            <a:off x="952103" y="2315116"/>
            <a:ext cx="1066482" cy="1030330"/>
            <a:chOff x="952103" y="2400346"/>
            <a:chExt cx="1066482" cy="1030330"/>
          </a:xfrm>
        </p:grpSpPr>
        <p:sp>
          <p:nvSpPr>
            <p:cNvPr id="47" name="椭圆形标注 46"/>
            <p:cNvSpPr/>
            <p:nvPr/>
          </p:nvSpPr>
          <p:spPr>
            <a:xfrm rot="21096247">
              <a:off x="952103" y="2400346"/>
              <a:ext cx="1066482" cy="1030330"/>
            </a:xfrm>
            <a:prstGeom prst="wedgeEllipseCallout">
              <a:avLst>
                <a:gd name="adj1" fmla="val -11036"/>
                <a:gd name="adj2" fmla="val 65180"/>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40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5" name="椭圆 4"/>
            <p:cNvSpPr/>
            <p:nvPr/>
          </p:nvSpPr>
          <p:spPr>
            <a:xfrm>
              <a:off x="1079075" y="2509242"/>
              <a:ext cx="812538" cy="812538"/>
            </a:xfrm>
            <a:prstGeom prst="ellipse">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223380" y="2653547"/>
              <a:ext cx="523928" cy="523928"/>
            </a:xfrm>
            <a:prstGeom prst="ellipse">
              <a:avLst/>
            </a:prstGeom>
            <a:noFill/>
            <a:ln w="2540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480286" y="2790825"/>
              <a:ext cx="0" cy="1301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475524" y="2919413"/>
              <a:ext cx="1961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4765770" y="2315116"/>
            <a:ext cx="1066482" cy="1030330"/>
            <a:chOff x="952103" y="2400346"/>
            <a:chExt cx="1066482" cy="1030330"/>
          </a:xfrm>
        </p:grpSpPr>
        <p:sp>
          <p:nvSpPr>
            <p:cNvPr id="88" name="椭圆形标注 87"/>
            <p:cNvSpPr/>
            <p:nvPr/>
          </p:nvSpPr>
          <p:spPr>
            <a:xfrm rot="21096247">
              <a:off x="952103" y="2400346"/>
              <a:ext cx="1066482" cy="1030330"/>
            </a:xfrm>
            <a:prstGeom prst="wedgeEllipseCallout">
              <a:avLst>
                <a:gd name="adj1" fmla="val -11036"/>
                <a:gd name="adj2" fmla="val 65180"/>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40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89" name="椭圆 88"/>
            <p:cNvSpPr/>
            <p:nvPr/>
          </p:nvSpPr>
          <p:spPr>
            <a:xfrm>
              <a:off x="1079075" y="2509242"/>
              <a:ext cx="812538" cy="812538"/>
            </a:xfrm>
            <a:prstGeom prst="ellipse">
              <a:avLst/>
            </a:pr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223380" y="2653547"/>
              <a:ext cx="523928" cy="523928"/>
            </a:xfrm>
            <a:prstGeom prst="ellipse">
              <a:avLst/>
            </a:prstGeom>
            <a:noFill/>
            <a:ln w="2540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a:off x="1480286" y="2790825"/>
              <a:ext cx="0" cy="1301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5400000">
              <a:off x="1380709" y="3012281"/>
              <a:ext cx="1961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8543959" y="2315116"/>
            <a:ext cx="1066482" cy="1030330"/>
            <a:chOff x="952103" y="2400346"/>
            <a:chExt cx="1066482" cy="1030330"/>
          </a:xfrm>
        </p:grpSpPr>
        <p:sp>
          <p:nvSpPr>
            <p:cNvPr id="94" name="椭圆形标注 93"/>
            <p:cNvSpPr/>
            <p:nvPr/>
          </p:nvSpPr>
          <p:spPr>
            <a:xfrm rot="21096247">
              <a:off x="952103" y="2400346"/>
              <a:ext cx="1066482" cy="1030330"/>
            </a:xfrm>
            <a:prstGeom prst="wedgeEllipseCallout">
              <a:avLst>
                <a:gd name="adj1" fmla="val -11036"/>
                <a:gd name="adj2" fmla="val 65180"/>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40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95" name="椭圆 94"/>
            <p:cNvSpPr/>
            <p:nvPr/>
          </p:nvSpPr>
          <p:spPr>
            <a:xfrm>
              <a:off x="1079075" y="2509242"/>
              <a:ext cx="812538" cy="812538"/>
            </a:xfrm>
            <a:prstGeom prst="ellipse">
              <a:avLst/>
            </a:prstGeom>
            <a:solidFill>
              <a:srgbClr val="47ADC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223380" y="2653547"/>
              <a:ext cx="523928" cy="523928"/>
            </a:xfrm>
            <a:prstGeom prst="ellipse">
              <a:avLst/>
            </a:prstGeom>
            <a:noFill/>
            <a:ln w="2540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p:cNvCxnSpPr/>
            <p:nvPr/>
          </p:nvCxnSpPr>
          <p:spPr>
            <a:xfrm>
              <a:off x="1480286" y="2790825"/>
              <a:ext cx="0" cy="1301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292904" y="2910749"/>
              <a:ext cx="1961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9064" y="253534"/>
            <a:ext cx="12211083" cy="6553690"/>
            <a:chOff x="-19064" y="253534"/>
            <a:chExt cx="12211083" cy="6553690"/>
          </a:xfrm>
        </p:grpSpPr>
        <p:grpSp>
          <p:nvGrpSpPr>
            <p:cNvPr id="46" name="组合 45"/>
            <p:cNvGrpSpPr/>
            <p:nvPr/>
          </p:nvGrpSpPr>
          <p:grpSpPr>
            <a:xfrm>
              <a:off x="-19064" y="253534"/>
              <a:ext cx="12211083" cy="6553690"/>
              <a:chOff x="-19064" y="253534"/>
              <a:chExt cx="12211083" cy="6553690"/>
            </a:xfrm>
          </p:grpSpPr>
          <p:sp>
            <p:nvSpPr>
              <p:cNvPr id="69"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70"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71"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72"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22</a:t>
                </a:fld>
                <a:endParaRPr lang="en-US" sz="1100" dirty="0">
                  <a:solidFill>
                    <a:schemeClr val="bg1"/>
                  </a:solidFill>
                  <a:latin typeface="Arial" panose="020B0604020202020204" pitchFamily="34" charset="0"/>
                  <a:cs typeface="Arial" panose="020B0604020202020204" pitchFamily="34" charset="0"/>
                </a:endParaRPr>
              </a:p>
            </p:txBody>
          </p:sp>
          <p:sp>
            <p:nvSpPr>
              <p:cNvPr id="73"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74"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68" name="文本框 67"/>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管理</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制定预算</a:t>
              </a:r>
            </a:p>
          </p:txBody>
        </p:sp>
      </p:grpSp>
      <p:sp>
        <p:nvSpPr>
          <p:cNvPr id="35" name="任意多边形 34"/>
          <p:cNvSpPr/>
          <p:nvPr/>
        </p:nvSpPr>
        <p:spPr>
          <a:xfrm>
            <a:off x="3619621" y="2428363"/>
            <a:ext cx="4021691" cy="2618941"/>
          </a:xfrm>
          <a:custGeom>
            <a:avLst/>
            <a:gdLst>
              <a:gd name="connsiteX0" fmla="*/ 1974160 w 4021691"/>
              <a:gd name="connsiteY0" fmla="*/ 0 h 4025656"/>
              <a:gd name="connsiteX1" fmla="*/ 2576144 w 4021691"/>
              <a:gd name="connsiteY1" fmla="*/ 601984 h 4025656"/>
              <a:gd name="connsiteX2" fmla="*/ 2310735 w 4021691"/>
              <a:gd name="connsiteY2" fmla="*/ 1101159 h 4025656"/>
              <a:gd name="connsiteX3" fmla="*/ 2284384 w 4021691"/>
              <a:gd name="connsiteY3" fmla="*/ 1115462 h 4025656"/>
              <a:gd name="connsiteX4" fmla="*/ 2294498 w 4021691"/>
              <a:gd name="connsiteY4" fmla="*/ 1215792 h 4025656"/>
              <a:gd name="connsiteX5" fmla="*/ 2849923 w 4021691"/>
              <a:gd name="connsiteY5" fmla="*/ 1668476 h 4025656"/>
              <a:gd name="connsiteX6" fmla="*/ 2937653 w 4021691"/>
              <a:gd name="connsiteY6" fmla="*/ 1659632 h 4025656"/>
              <a:gd name="connsiteX7" fmla="*/ 2994040 w 4021691"/>
              <a:gd name="connsiteY7" fmla="*/ 1591290 h 4025656"/>
              <a:gd name="connsiteX8" fmla="*/ 3419707 w 4021691"/>
              <a:gd name="connsiteY8" fmla="*/ 1414973 h 4025656"/>
              <a:gd name="connsiteX9" fmla="*/ 4021691 w 4021691"/>
              <a:gd name="connsiteY9" fmla="*/ 2016957 h 4025656"/>
              <a:gd name="connsiteX10" fmla="*/ 3419707 w 4021691"/>
              <a:gd name="connsiteY10" fmla="*/ 2618941 h 4025656"/>
              <a:gd name="connsiteX11" fmla="*/ 2920533 w 4021691"/>
              <a:gd name="connsiteY11" fmla="*/ 2353532 h 4025656"/>
              <a:gd name="connsiteX12" fmla="*/ 2894572 w 4021691"/>
              <a:gd name="connsiteY12" fmla="*/ 2305703 h 4025656"/>
              <a:gd name="connsiteX13" fmla="*/ 2849923 w 4021691"/>
              <a:gd name="connsiteY13" fmla="*/ 2302886 h 4025656"/>
              <a:gd name="connsiteX14" fmla="*/ 2282980 w 4021691"/>
              <a:gd name="connsiteY14" fmla="*/ 2869829 h 4025656"/>
              <a:gd name="connsiteX15" fmla="*/ 2285161 w 4021691"/>
              <a:gd name="connsiteY15" fmla="*/ 2904404 h 4025656"/>
              <a:gd name="connsiteX16" fmla="*/ 2322180 w 4021691"/>
              <a:gd name="connsiteY16" fmla="*/ 2924498 h 4025656"/>
              <a:gd name="connsiteX17" fmla="*/ 2587589 w 4021691"/>
              <a:gd name="connsiteY17" fmla="*/ 3423672 h 4025656"/>
              <a:gd name="connsiteX18" fmla="*/ 1985605 w 4021691"/>
              <a:gd name="connsiteY18" fmla="*/ 4025656 h 4025656"/>
              <a:gd name="connsiteX19" fmla="*/ 1383621 w 4021691"/>
              <a:gd name="connsiteY19" fmla="*/ 3423672 h 4025656"/>
              <a:gd name="connsiteX20" fmla="*/ 1649030 w 4021691"/>
              <a:gd name="connsiteY20" fmla="*/ 2924498 h 4025656"/>
              <a:gd name="connsiteX21" fmla="*/ 1698299 w 4021691"/>
              <a:gd name="connsiteY21" fmla="*/ 2897756 h 4025656"/>
              <a:gd name="connsiteX22" fmla="*/ 1700060 w 4021691"/>
              <a:gd name="connsiteY22" fmla="*/ 2869830 h 4025656"/>
              <a:gd name="connsiteX23" fmla="*/ 1133117 w 4021691"/>
              <a:gd name="connsiteY23" fmla="*/ 2302887 h 4025656"/>
              <a:gd name="connsiteX24" fmla="*/ 1123137 w 4021691"/>
              <a:gd name="connsiteY24" fmla="*/ 2303517 h 4025656"/>
              <a:gd name="connsiteX25" fmla="*/ 1101159 w 4021691"/>
              <a:gd name="connsiteY25" fmla="*/ 2344007 h 4025656"/>
              <a:gd name="connsiteX26" fmla="*/ 601984 w 4021691"/>
              <a:gd name="connsiteY26" fmla="*/ 2609416 h 4025656"/>
              <a:gd name="connsiteX27" fmla="*/ 0 w 4021691"/>
              <a:gd name="connsiteY27" fmla="*/ 2007432 h 4025656"/>
              <a:gd name="connsiteX28" fmla="*/ 601984 w 4021691"/>
              <a:gd name="connsiteY28" fmla="*/ 1405448 h 4025656"/>
              <a:gd name="connsiteX29" fmla="*/ 1101159 w 4021691"/>
              <a:gd name="connsiteY29" fmla="*/ 1670857 h 4025656"/>
              <a:gd name="connsiteX30" fmla="*/ 1135374 w 4021691"/>
              <a:gd name="connsiteY30" fmla="*/ 1733893 h 4025656"/>
              <a:gd name="connsiteX31" fmla="*/ 1230018 w 4021691"/>
              <a:gd name="connsiteY31" fmla="*/ 1724352 h 4025656"/>
              <a:gd name="connsiteX32" fmla="*/ 1682702 w 4021691"/>
              <a:gd name="connsiteY32" fmla="*/ 1168927 h 4025656"/>
              <a:gd name="connsiteX33" fmla="*/ 1679875 w 4021691"/>
              <a:gd name="connsiteY33" fmla="*/ 1124113 h 4025656"/>
              <a:gd name="connsiteX34" fmla="*/ 1637585 w 4021691"/>
              <a:gd name="connsiteY34" fmla="*/ 1101159 h 4025656"/>
              <a:gd name="connsiteX35" fmla="*/ 1372176 w 4021691"/>
              <a:gd name="connsiteY35" fmla="*/ 601984 h 4025656"/>
              <a:gd name="connsiteX36" fmla="*/ 1974160 w 4021691"/>
              <a:gd name="connsiteY36" fmla="*/ 0 h 4025656"/>
              <a:gd name="connsiteX0-1" fmla="*/ 1974160 w 4021691"/>
              <a:gd name="connsiteY0-2" fmla="*/ 0 h 4025656"/>
              <a:gd name="connsiteX1-3" fmla="*/ 2576144 w 4021691"/>
              <a:gd name="connsiteY1-4" fmla="*/ 601984 h 4025656"/>
              <a:gd name="connsiteX2-5" fmla="*/ 2310735 w 4021691"/>
              <a:gd name="connsiteY2-6" fmla="*/ 1101159 h 4025656"/>
              <a:gd name="connsiteX3-7" fmla="*/ 2284384 w 4021691"/>
              <a:gd name="connsiteY3-8" fmla="*/ 1115462 h 4025656"/>
              <a:gd name="connsiteX4-9" fmla="*/ 2294498 w 4021691"/>
              <a:gd name="connsiteY4-10" fmla="*/ 1215792 h 4025656"/>
              <a:gd name="connsiteX5-11" fmla="*/ 2849923 w 4021691"/>
              <a:gd name="connsiteY5-12" fmla="*/ 1668476 h 4025656"/>
              <a:gd name="connsiteX6-13" fmla="*/ 2937653 w 4021691"/>
              <a:gd name="connsiteY6-14" fmla="*/ 1659632 h 4025656"/>
              <a:gd name="connsiteX7-15" fmla="*/ 2994040 w 4021691"/>
              <a:gd name="connsiteY7-16" fmla="*/ 1591290 h 4025656"/>
              <a:gd name="connsiteX8-17" fmla="*/ 3419707 w 4021691"/>
              <a:gd name="connsiteY8-18" fmla="*/ 1414973 h 4025656"/>
              <a:gd name="connsiteX9-19" fmla="*/ 4021691 w 4021691"/>
              <a:gd name="connsiteY9-20" fmla="*/ 2016957 h 4025656"/>
              <a:gd name="connsiteX10-21" fmla="*/ 3419707 w 4021691"/>
              <a:gd name="connsiteY10-22" fmla="*/ 2618941 h 4025656"/>
              <a:gd name="connsiteX11-23" fmla="*/ 2920533 w 4021691"/>
              <a:gd name="connsiteY11-24" fmla="*/ 2353532 h 4025656"/>
              <a:gd name="connsiteX12-25" fmla="*/ 2894572 w 4021691"/>
              <a:gd name="connsiteY12-26" fmla="*/ 2305703 h 4025656"/>
              <a:gd name="connsiteX13-27" fmla="*/ 2849923 w 4021691"/>
              <a:gd name="connsiteY13-28" fmla="*/ 2302886 h 4025656"/>
              <a:gd name="connsiteX14-29" fmla="*/ 2282980 w 4021691"/>
              <a:gd name="connsiteY14-30" fmla="*/ 2869829 h 4025656"/>
              <a:gd name="connsiteX15-31" fmla="*/ 2285161 w 4021691"/>
              <a:gd name="connsiteY15-32" fmla="*/ 2904404 h 4025656"/>
              <a:gd name="connsiteX16-33" fmla="*/ 2587589 w 4021691"/>
              <a:gd name="connsiteY16-34" fmla="*/ 3423672 h 4025656"/>
              <a:gd name="connsiteX17-35" fmla="*/ 1985605 w 4021691"/>
              <a:gd name="connsiteY17-36" fmla="*/ 4025656 h 4025656"/>
              <a:gd name="connsiteX18-37" fmla="*/ 1383621 w 4021691"/>
              <a:gd name="connsiteY18-38" fmla="*/ 3423672 h 4025656"/>
              <a:gd name="connsiteX19-39" fmla="*/ 1649030 w 4021691"/>
              <a:gd name="connsiteY19-40" fmla="*/ 2924498 h 4025656"/>
              <a:gd name="connsiteX20-41" fmla="*/ 1698299 w 4021691"/>
              <a:gd name="connsiteY20-42" fmla="*/ 2897756 h 4025656"/>
              <a:gd name="connsiteX21-43" fmla="*/ 1700060 w 4021691"/>
              <a:gd name="connsiteY21-44" fmla="*/ 2869830 h 4025656"/>
              <a:gd name="connsiteX22-45" fmla="*/ 1133117 w 4021691"/>
              <a:gd name="connsiteY22-46" fmla="*/ 2302887 h 4025656"/>
              <a:gd name="connsiteX23-47" fmla="*/ 1123137 w 4021691"/>
              <a:gd name="connsiteY23-48" fmla="*/ 2303517 h 4025656"/>
              <a:gd name="connsiteX24-49" fmla="*/ 1101159 w 4021691"/>
              <a:gd name="connsiteY24-50" fmla="*/ 2344007 h 4025656"/>
              <a:gd name="connsiteX25-51" fmla="*/ 601984 w 4021691"/>
              <a:gd name="connsiteY25-52" fmla="*/ 2609416 h 4025656"/>
              <a:gd name="connsiteX26-53" fmla="*/ 0 w 4021691"/>
              <a:gd name="connsiteY26-54" fmla="*/ 2007432 h 4025656"/>
              <a:gd name="connsiteX27-55" fmla="*/ 601984 w 4021691"/>
              <a:gd name="connsiteY27-56" fmla="*/ 1405448 h 4025656"/>
              <a:gd name="connsiteX28-57" fmla="*/ 1101159 w 4021691"/>
              <a:gd name="connsiteY28-58" fmla="*/ 1670857 h 4025656"/>
              <a:gd name="connsiteX29-59" fmla="*/ 1135374 w 4021691"/>
              <a:gd name="connsiteY29-60" fmla="*/ 1733893 h 4025656"/>
              <a:gd name="connsiteX30-61" fmla="*/ 1230018 w 4021691"/>
              <a:gd name="connsiteY30-62" fmla="*/ 1724352 h 4025656"/>
              <a:gd name="connsiteX31-63" fmla="*/ 1682702 w 4021691"/>
              <a:gd name="connsiteY31-64" fmla="*/ 1168927 h 4025656"/>
              <a:gd name="connsiteX32-65" fmla="*/ 1679875 w 4021691"/>
              <a:gd name="connsiteY32-66" fmla="*/ 1124113 h 4025656"/>
              <a:gd name="connsiteX33-67" fmla="*/ 1637585 w 4021691"/>
              <a:gd name="connsiteY33-68" fmla="*/ 1101159 h 4025656"/>
              <a:gd name="connsiteX34-69" fmla="*/ 1372176 w 4021691"/>
              <a:gd name="connsiteY34-70" fmla="*/ 601984 h 4025656"/>
              <a:gd name="connsiteX35-71" fmla="*/ 1974160 w 4021691"/>
              <a:gd name="connsiteY35-72" fmla="*/ 0 h 4025656"/>
              <a:gd name="connsiteX0-73" fmla="*/ 1974160 w 4021691"/>
              <a:gd name="connsiteY0-74" fmla="*/ 0 h 4025656"/>
              <a:gd name="connsiteX1-75" fmla="*/ 2576144 w 4021691"/>
              <a:gd name="connsiteY1-76" fmla="*/ 601984 h 4025656"/>
              <a:gd name="connsiteX2-77" fmla="*/ 2310735 w 4021691"/>
              <a:gd name="connsiteY2-78" fmla="*/ 1101159 h 4025656"/>
              <a:gd name="connsiteX3-79" fmla="*/ 2284384 w 4021691"/>
              <a:gd name="connsiteY3-80" fmla="*/ 1115462 h 4025656"/>
              <a:gd name="connsiteX4-81" fmla="*/ 2294498 w 4021691"/>
              <a:gd name="connsiteY4-82" fmla="*/ 1215792 h 4025656"/>
              <a:gd name="connsiteX5-83" fmla="*/ 2849923 w 4021691"/>
              <a:gd name="connsiteY5-84" fmla="*/ 1668476 h 4025656"/>
              <a:gd name="connsiteX6-85" fmla="*/ 2937653 w 4021691"/>
              <a:gd name="connsiteY6-86" fmla="*/ 1659632 h 4025656"/>
              <a:gd name="connsiteX7-87" fmla="*/ 2994040 w 4021691"/>
              <a:gd name="connsiteY7-88" fmla="*/ 1591290 h 4025656"/>
              <a:gd name="connsiteX8-89" fmla="*/ 3419707 w 4021691"/>
              <a:gd name="connsiteY8-90" fmla="*/ 1414973 h 4025656"/>
              <a:gd name="connsiteX9-91" fmla="*/ 4021691 w 4021691"/>
              <a:gd name="connsiteY9-92" fmla="*/ 2016957 h 4025656"/>
              <a:gd name="connsiteX10-93" fmla="*/ 3419707 w 4021691"/>
              <a:gd name="connsiteY10-94" fmla="*/ 2618941 h 4025656"/>
              <a:gd name="connsiteX11-95" fmla="*/ 2920533 w 4021691"/>
              <a:gd name="connsiteY11-96" fmla="*/ 2353532 h 4025656"/>
              <a:gd name="connsiteX12-97" fmla="*/ 2894572 w 4021691"/>
              <a:gd name="connsiteY12-98" fmla="*/ 2305703 h 4025656"/>
              <a:gd name="connsiteX13-99" fmla="*/ 2849923 w 4021691"/>
              <a:gd name="connsiteY13-100" fmla="*/ 2302886 h 4025656"/>
              <a:gd name="connsiteX14-101" fmla="*/ 2282980 w 4021691"/>
              <a:gd name="connsiteY14-102" fmla="*/ 2869829 h 4025656"/>
              <a:gd name="connsiteX15-103" fmla="*/ 2587589 w 4021691"/>
              <a:gd name="connsiteY15-104" fmla="*/ 3423672 h 4025656"/>
              <a:gd name="connsiteX16-105" fmla="*/ 1985605 w 4021691"/>
              <a:gd name="connsiteY16-106" fmla="*/ 4025656 h 4025656"/>
              <a:gd name="connsiteX17-107" fmla="*/ 1383621 w 4021691"/>
              <a:gd name="connsiteY17-108" fmla="*/ 3423672 h 4025656"/>
              <a:gd name="connsiteX18-109" fmla="*/ 1649030 w 4021691"/>
              <a:gd name="connsiteY18-110" fmla="*/ 2924498 h 4025656"/>
              <a:gd name="connsiteX19-111" fmla="*/ 1698299 w 4021691"/>
              <a:gd name="connsiteY19-112" fmla="*/ 2897756 h 4025656"/>
              <a:gd name="connsiteX20-113" fmla="*/ 1700060 w 4021691"/>
              <a:gd name="connsiteY20-114" fmla="*/ 2869830 h 4025656"/>
              <a:gd name="connsiteX21-115" fmla="*/ 1133117 w 4021691"/>
              <a:gd name="connsiteY21-116" fmla="*/ 2302887 h 4025656"/>
              <a:gd name="connsiteX22-117" fmla="*/ 1123137 w 4021691"/>
              <a:gd name="connsiteY22-118" fmla="*/ 2303517 h 4025656"/>
              <a:gd name="connsiteX23-119" fmla="*/ 1101159 w 4021691"/>
              <a:gd name="connsiteY23-120" fmla="*/ 2344007 h 4025656"/>
              <a:gd name="connsiteX24-121" fmla="*/ 601984 w 4021691"/>
              <a:gd name="connsiteY24-122" fmla="*/ 2609416 h 4025656"/>
              <a:gd name="connsiteX25-123" fmla="*/ 0 w 4021691"/>
              <a:gd name="connsiteY25-124" fmla="*/ 2007432 h 4025656"/>
              <a:gd name="connsiteX26-125" fmla="*/ 601984 w 4021691"/>
              <a:gd name="connsiteY26-126" fmla="*/ 1405448 h 4025656"/>
              <a:gd name="connsiteX27-127" fmla="*/ 1101159 w 4021691"/>
              <a:gd name="connsiteY27-128" fmla="*/ 1670857 h 4025656"/>
              <a:gd name="connsiteX28-129" fmla="*/ 1135374 w 4021691"/>
              <a:gd name="connsiteY28-130" fmla="*/ 1733893 h 4025656"/>
              <a:gd name="connsiteX29-131" fmla="*/ 1230018 w 4021691"/>
              <a:gd name="connsiteY29-132" fmla="*/ 1724352 h 4025656"/>
              <a:gd name="connsiteX30-133" fmla="*/ 1682702 w 4021691"/>
              <a:gd name="connsiteY30-134" fmla="*/ 1168927 h 4025656"/>
              <a:gd name="connsiteX31-135" fmla="*/ 1679875 w 4021691"/>
              <a:gd name="connsiteY31-136" fmla="*/ 1124113 h 4025656"/>
              <a:gd name="connsiteX32-137" fmla="*/ 1637585 w 4021691"/>
              <a:gd name="connsiteY32-138" fmla="*/ 1101159 h 4025656"/>
              <a:gd name="connsiteX33-139" fmla="*/ 1372176 w 4021691"/>
              <a:gd name="connsiteY33-140" fmla="*/ 601984 h 4025656"/>
              <a:gd name="connsiteX34-141" fmla="*/ 1974160 w 4021691"/>
              <a:gd name="connsiteY34-142" fmla="*/ 0 h 4025656"/>
              <a:gd name="connsiteX0-143" fmla="*/ 1974160 w 4021691"/>
              <a:gd name="connsiteY0-144" fmla="*/ 0 h 4025656"/>
              <a:gd name="connsiteX1-145" fmla="*/ 2576144 w 4021691"/>
              <a:gd name="connsiteY1-146" fmla="*/ 601984 h 4025656"/>
              <a:gd name="connsiteX2-147" fmla="*/ 2310735 w 4021691"/>
              <a:gd name="connsiteY2-148" fmla="*/ 1101159 h 4025656"/>
              <a:gd name="connsiteX3-149" fmla="*/ 2284384 w 4021691"/>
              <a:gd name="connsiteY3-150" fmla="*/ 1115462 h 4025656"/>
              <a:gd name="connsiteX4-151" fmla="*/ 2294498 w 4021691"/>
              <a:gd name="connsiteY4-152" fmla="*/ 1215792 h 4025656"/>
              <a:gd name="connsiteX5-153" fmla="*/ 2849923 w 4021691"/>
              <a:gd name="connsiteY5-154" fmla="*/ 1668476 h 4025656"/>
              <a:gd name="connsiteX6-155" fmla="*/ 2937653 w 4021691"/>
              <a:gd name="connsiteY6-156" fmla="*/ 1659632 h 4025656"/>
              <a:gd name="connsiteX7-157" fmla="*/ 2994040 w 4021691"/>
              <a:gd name="connsiteY7-158" fmla="*/ 1591290 h 4025656"/>
              <a:gd name="connsiteX8-159" fmla="*/ 3419707 w 4021691"/>
              <a:gd name="connsiteY8-160" fmla="*/ 1414973 h 4025656"/>
              <a:gd name="connsiteX9-161" fmla="*/ 4021691 w 4021691"/>
              <a:gd name="connsiteY9-162" fmla="*/ 2016957 h 4025656"/>
              <a:gd name="connsiteX10-163" fmla="*/ 3419707 w 4021691"/>
              <a:gd name="connsiteY10-164" fmla="*/ 2618941 h 4025656"/>
              <a:gd name="connsiteX11-165" fmla="*/ 2920533 w 4021691"/>
              <a:gd name="connsiteY11-166" fmla="*/ 2353532 h 4025656"/>
              <a:gd name="connsiteX12-167" fmla="*/ 2894572 w 4021691"/>
              <a:gd name="connsiteY12-168" fmla="*/ 2305703 h 4025656"/>
              <a:gd name="connsiteX13-169" fmla="*/ 2849923 w 4021691"/>
              <a:gd name="connsiteY13-170" fmla="*/ 2302886 h 4025656"/>
              <a:gd name="connsiteX14-171" fmla="*/ 2587589 w 4021691"/>
              <a:gd name="connsiteY14-172" fmla="*/ 3423672 h 4025656"/>
              <a:gd name="connsiteX15-173" fmla="*/ 1985605 w 4021691"/>
              <a:gd name="connsiteY15-174" fmla="*/ 4025656 h 4025656"/>
              <a:gd name="connsiteX16-175" fmla="*/ 1383621 w 4021691"/>
              <a:gd name="connsiteY16-176" fmla="*/ 3423672 h 4025656"/>
              <a:gd name="connsiteX17-177" fmla="*/ 1649030 w 4021691"/>
              <a:gd name="connsiteY17-178" fmla="*/ 2924498 h 4025656"/>
              <a:gd name="connsiteX18-179" fmla="*/ 1698299 w 4021691"/>
              <a:gd name="connsiteY18-180" fmla="*/ 2897756 h 4025656"/>
              <a:gd name="connsiteX19-181" fmla="*/ 1700060 w 4021691"/>
              <a:gd name="connsiteY19-182" fmla="*/ 2869830 h 4025656"/>
              <a:gd name="connsiteX20-183" fmla="*/ 1133117 w 4021691"/>
              <a:gd name="connsiteY20-184" fmla="*/ 2302887 h 4025656"/>
              <a:gd name="connsiteX21-185" fmla="*/ 1123137 w 4021691"/>
              <a:gd name="connsiteY21-186" fmla="*/ 2303517 h 4025656"/>
              <a:gd name="connsiteX22-187" fmla="*/ 1101159 w 4021691"/>
              <a:gd name="connsiteY22-188" fmla="*/ 2344007 h 4025656"/>
              <a:gd name="connsiteX23-189" fmla="*/ 601984 w 4021691"/>
              <a:gd name="connsiteY23-190" fmla="*/ 2609416 h 4025656"/>
              <a:gd name="connsiteX24-191" fmla="*/ 0 w 4021691"/>
              <a:gd name="connsiteY24-192" fmla="*/ 2007432 h 4025656"/>
              <a:gd name="connsiteX25-193" fmla="*/ 601984 w 4021691"/>
              <a:gd name="connsiteY25-194" fmla="*/ 1405448 h 4025656"/>
              <a:gd name="connsiteX26-195" fmla="*/ 1101159 w 4021691"/>
              <a:gd name="connsiteY26-196" fmla="*/ 1670857 h 4025656"/>
              <a:gd name="connsiteX27-197" fmla="*/ 1135374 w 4021691"/>
              <a:gd name="connsiteY27-198" fmla="*/ 1733893 h 4025656"/>
              <a:gd name="connsiteX28-199" fmla="*/ 1230018 w 4021691"/>
              <a:gd name="connsiteY28-200" fmla="*/ 1724352 h 4025656"/>
              <a:gd name="connsiteX29-201" fmla="*/ 1682702 w 4021691"/>
              <a:gd name="connsiteY29-202" fmla="*/ 1168927 h 4025656"/>
              <a:gd name="connsiteX30-203" fmla="*/ 1679875 w 4021691"/>
              <a:gd name="connsiteY30-204" fmla="*/ 1124113 h 4025656"/>
              <a:gd name="connsiteX31-205" fmla="*/ 1637585 w 4021691"/>
              <a:gd name="connsiteY31-206" fmla="*/ 1101159 h 4025656"/>
              <a:gd name="connsiteX32-207" fmla="*/ 1372176 w 4021691"/>
              <a:gd name="connsiteY32-208" fmla="*/ 601984 h 4025656"/>
              <a:gd name="connsiteX33-209" fmla="*/ 1974160 w 4021691"/>
              <a:gd name="connsiteY33-210" fmla="*/ 0 h 4025656"/>
              <a:gd name="connsiteX0-211" fmla="*/ 1974160 w 4021691"/>
              <a:gd name="connsiteY0-212" fmla="*/ 0 h 4025656"/>
              <a:gd name="connsiteX1-213" fmla="*/ 2576144 w 4021691"/>
              <a:gd name="connsiteY1-214" fmla="*/ 601984 h 4025656"/>
              <a:gd name="connsiteX2-215" fmla="*/ 2310735 w 4021691"/>
              <a:gd name="connsiteY2-216" fmla="*/ 1101159 h 4025656"/>
              <a:gd name="connsiteX3-217" fmla="*/ 2284384 w 4021691"/>
              <a:gd name="connsiteY3-218" fmla="*/ 1115462 h 4025656"/>
              <a:gd name="connsiteX4-219" fmla="*/ 2294498 w 4021691"/>
              <a:gd name="connsiteY4-220" fmla="*/ 1215792 h 4025656"/>
              <a:gd name="connsiteX5-221" fmla="*/ 2849923 w 4021691"/>
              <a:gd name="connsiteY5-222" fmla="*/ 1668476 h 4025656"/>
              <a:gd name="connsiteX6-223" fmla="*/ 2937653 w 4021691"/>
              <a:gd name="connsiteY6-224" fmla="*/ 1659632 h 4025656"/>
              <a:gd name="connsiteX7-225" fmla="*/ 2994040 w 4021691"/>
              <a:gd name="connsiteY7-226" fmla="*/ 1591290 h 4025656"/>
              <a:gd name="connsiteX8-227" fmla="*/ 3419707 w 4021691"/>
              <a:gd name="connsiteY8-228" fmla="*/ 1414973 h 4025656"/>
              <a:gd name="connsiteX9-229" fmla="*/ 4021691 w 4021691"/>
              <a:gd name="connsiteY9-230" fmla="*/ 2016957 h 4025656"/>
              <a:gd name="connsiteX10-231" fmla="*/ 3419707 w 4021691"/>
              <a:gd name="connsiteY10-232" fmla="*/ 2618941 h 4025656"/>
              <a:gd name="connsiteX11-233" fmla="*/ 2920533 w 4021691"/>
              <a:gd name="connsiteY11-234" fmla="*/ 2353532 h 4025656"/>
              <a:gd name="connsiteX12-235" fmla="*/ 2894572 w 4021691"/>
              <a:gd name="connsiteY12-236" fmla="*/ 2305703 h 4025656"/>
              <a:gd name="connsiteX13-237" fmla="*/ 2849923 w 4021691"/>
              <a:gd name="connsiteY13-238" fmla="*/ 2302886 h 4025656"/>
              <a:gd name="connsiteX14-239" fmla="*/ 1985605 w 4021691"/>
              <a:gd name="connsiteY14-240" fmla="*/ 4025656 h 4025656"/>
              <a:gd name="connsiteX15-241" fmla="*/ 1383621 w 4021691"/>
              <a:gd name="connsiteY15-242" fmla="*/ 3423672 h 4025656"/>
              <a:gd name="connsiteX16-243" fmla="*/ 1649030 w 4021691"/>
              <a:gd name="connsiteY16-244" fmla="*/ 2924498 h 4025656"/>
              <a:gd name="connsiteX17-245" fmla="*/ 1698299 w 4021691"/>
              <a:gd name="connsiteY17-246" fmla="*/ 2897756 h 4025656"/>
              <a:gd name="connsiteX18-247" fmla="*/ 1700060 w 4021691"/>
              <a:gd name="connsiteY18-248" fmla="*/ 2869830 h 4025656"/>
              <a:gd name="connsiteX19-249" fmla="*/ 1133117 w 4021691"/>
              <a:gd name="connsiteY19-250" fmla="*/ 2302887 h 4025656"/>
              <a:gd name="connsiteX20-251" fmla="*/ 1123137 w 4021691"/>
              <a:gd name="connsiteY20-252" fmla="*/ 2303517 h 4025656"/>
              <a:gd name="connsiteX21-253" fmla="*/ 1101159 w 4021691"/>
              <a:gd name="connsiteY21-254" fmla="*/ 2344007 h 4025656"/>
              <a:gd name="connsiteX22-255" fmla="*/ 601984 w 4021691"/>
              <a:gd name="connsiteY22-256" fmla="*/ 2609416 h 4025656"/>
              <a:gd name="connsiteX23-257" fmla="*/ 0 w 4021691"/>
              <a:gd name="connsiteY23-258" fmla="*/ 2007432 h 4025656"/>
              <a:gd name="connsiteX24-259" fmla="*/ 601984 w 4021691"/>
              <a:gd name="connsiteY24-260" fmla="*/ 1405448 h 4025656"/>
              <a:gd name="connsiteX25-261" fmla="*/ 1101159 w 4021691"/>
              <a:gd name="connsiteY25-262" fmla="*/ 1670857 h 4025656"/>
              <a:gd name="connsiteX26-263" fmla="*/ 1135374 w 4021691"/>
              <a:gd name="connsiteY26-264" fmla="*/ 1733893 h 4025656"/>
              <a:gd name="connsiteX27-265" fmla="*/ 1230018 w 4021691"/>
              <a:gd name="connsiteY27-266" fmla="*/ 1724352 h 4025656"/>
              <a:gd name="connsiteX28-267" fmla="*/ 1682702 w 4021691"/>
              <a:gd name="connsiteY28-268" fmla="*/ 1168927 h 4025656"/>
              <a:gd name="connsiteX29-269" fmla="*/ 1679875 w 4021691"/>
              <a:gd name="connsiteY29-270" fmla="*/ 1124113 h 4025656"/>
              <a:gd name="connsiteX30-271" fmla="*/ 1637585 w 4021691"/>
              <a:gd name="connsiteY30-272" fmla="*/ 1101159 h 4025656"/>
              <a:gd name="connsiteX31-273" fmla="*/ 1372176 w 4021691"/>
              <a:gd name="connsiteY31-274" fmla="*/ 601984 h 4025656"/>
              <a:gd name="connsiteX32-275" fmla="*/ 1974160 w 4021691"/>
              <a:gd name="connsiteY32-276" fmla="*/ 0 h 4025656"/>
              <a:gd name="connsiteX0-277" fmla="*/ 1974160 w 4021691"/>
              <a:gd name="connsiteY0-278" fmla="*/ 0 h 3437848"/>
              <a:gd name="connsiteX1-279" fmla="*/ 2576144 w 4021691"/>
              <a:gd name="connsiteY1-280" fmla="*/ 601984 h 3437848"/>
              <a:gd name="connsiteX2-281" fmla="*/ 2310735 w 4021691"/>
              <a:gd name="connsiteY2-282" fmla="*/ 1101159 h 3437848"/>
              <a:gd name="connsiteX3-283" fmla="*/ 2284384 w 4021691"/>
              <a:gd name="connsiteY3-284" fmla="*/ 1115462 h 3437848"/>
              <a:gd name="connsiteX4-285" fmla="*/ 2294498 w 4021691"/>
              <a:gd name="connsiteY4-286" fmla="*/ 1215792 h 3437848"/>
              <a:gd name="connsiteX5-287" fmla="*/ 2849923 w 4021691"/>
              <a:gd name="connsiteY5-288" fmla="*/ 1668476 h 3437848"/>
              <a:gd name="connsiteX6-289" fmla="*/ 2937653 w 4021691"/>
              <a:gd name="connsiteY6-290" fmla="*/ 1659632 h 3437848"/>
              <a:gd name="connsiteX7-291" fmla="*/ 2994040 w 4021691"/>
              <a:gd name="connsiteY7-292" fmla="*/ 1591290 h 3437848"/>
              <a:gd name="connsiteX8-293" fmla="*/ 3419707 w 4021691"/>
              <a:gd name="connsiteY8-294" fmla="*/ 1414973 h 3437848"/>
              <a:gd name="connsiteX9-295" fmla="*/ 4021691 w 4021691"/>
              <a:gd name="connsiteY9-296" fmla="*/ 2016957 h 3437848"/>
              <a:gd name="connsiteX10-297" fmla="*/ 3419707 w 4021691"/>
              <a:gd name="connsiteY10-298" fmla="*/ 2618941 h 3437848"/>
              <a:gd name="connsiteX11-299" fmla="*/ 2920533 w 4021691"/>
              <a:gd name="connsiteY11-300" fmla="*/ 2353532 h 3437848"/>
              <a:gd name="connsiteX12-301" fmla="*/ 2894572 w 4021691"/>
              <a:gd name="connsiteY12-302" fmla="*/ 2305703 h 3437848"/>
              <a:gd name="connsiteX13-303" fmla="*/ 2849923 w 4021691"/>
              <a:gd name="connsiteY13-304" fmla="*/ 2302886 h 3437848"/>
              <a:gd name="connsiteX14-305" fmla="*/ 1383621 w 4021691"/>
              <a:gd name="connsiteY14-306" fmla="*/ 3423672 h 3437848"/>
              <a:gd name="connsiteX15-307" fmla="*/ 1649030 w 4021691"/>
              <a:gd name="connsiteY15-308" fmla="*/ 2924498 h 3437848"/>
              <a:gd name="connsiteX16-309" fmla="*/ 1698299 w 4021691"/>
              <a:gd name="connsiteY16-310" fmla="*/ 2897756 h 3437848"/>
              <a:gd name="connsiteX17-311" fmla="*/ 1700060 w 4021691"/>
              <a:gd name="connsiteY17-312" fmla="*/ 2869830 h 3437848"/>
              <a:gd name="connsiteX18-313" fmla="*/ 1133117 w 4021691"/>
              <a:gd name="connsiteY18-314" fmla="*/ 2302887 h 3437848"/>
              <a:gd name="connsiteX19-315" fmla="*/ 1123137 w 4021691"/>
              <a:gd name="connsiteY19-316" fmla="*/ 2303517 h 3437848"/>
              <a:gd name="connsiteX20-317" fmla="*/ 1101159 w 4021691"/>
              <a:gd name="connsiteY20-318" fmla="*/ 2344007 h 3437848"/>
              <a:gd name="connsiteX21-319" fmla="*/ 601984 w 4021691"/>
              <a:gd name="connsiteY21-320" fmla="*/ 2609416 h 3437848"/>
              <a:gd name="connsiteX22-321" fmla="*/ 0 w 4021691"/>
              <a:gd name="connsiteY22-322" fmla="*/ 2007432 h 3437848"/>
              <a:gd name="connsiteX23-323" fmla="*/ 601984 w 4021691"/>
              <a:gd name="connsiteY23-324" fmla="*/ 1405448 h 3437848"/>
              <a:gd name="connsiteX24-325" fmla="*/ 1101159 w 4021691"/>
              <a:gd name="connsiteY24-326" fmla="*/ 1670857 h 3437848"/>
              <a:gd name="connsiteX25-327" fmla="*/ 1135374 w 4021691"/>
              <a:gd name="connsiteY25-328" fmla="*/ 1733893 h 3437848"/>
              <a:gd name="connsiteX26-329" fmla="*/ 1230018 w 4021691"/>
              <a:gd name="connsiteY26-330" fmla="*/ 1724352 h 3437848"/>
              <a:gd name="connsiteX27-331" fmla="*/ 1682702 w 4021691"/>
              <a:gd name="connsiteY27-332" fmla="*/ 1168927 h 3437848"/>
              <a:gd name="connsiteX28-333" fmla="*/ 1679875 w 4021691"/>
              <a:gd name="connsiteY28-334" fmla="*/ 1124113 h 3437848"/>
              <a:gd name="connsiteX29-335" fmla="*/ 1637585 w 4021691"/>
              <a:gd name="connsiteY29-336" fmla="*/ 1101159 h 3437848"/>
              <a:gd name="connsiteX30-337" fmla="*/ 1372176 w 4021691"/>
              <a:gd name="connsiteY30-338" fmla="*/ 601984 h 3437848"/>
              <a:gd name="connsiteX31-339" fmla="*/ 1974160 w 4021691"/>
              <a:gd name="connsiteY31-340" fmla="*/ 0 h 3437848"/>
              <a:gd name="connsiteX0-341" fmla="*/ 1974160 w 4021691"/>
              <a:gd name="connsiteY0-342" fmla="*/ 0 h 2924498"/>
              <a:gd name="connsiteX1-343" fmla="*/ 2576144 w 4021691"/>
              <a:gd name="connsiteY1-344" fmla="*/ 601984 h 2924498"/>
              <a:gd name="connsiteX2-345" fmla="*/ 2310735 w 4021691"/>
              <a:gd name="connsiteY2-346" fmla="*/ 1101159 h 2924498"/>
              <a:gd name="connsiteX3-347" fmla="*/ 2284384 w 4021691"/>
              <a:gd name="connsiteY3-348" fmla="*/ 1115462 h 2924498"/>
              <a:gd name="connsiteX4-349" fmla="*/ 2294498 w 4021691"/>
              <a:gd name="connsiteY4-350" fmla="*/ 1215792 h 2924498"/>
              <a:gd name="connsiteX5-351" fmla="*/ 2849923 w 4021691"/>
              <a:gd name="connsiteY5-352" fmla="*/ 1668476 h 2924498"/>
              <a:gd name="connsiteX6-353" fmla="*/ 2937653 w 4021691"/>
              <a:gd name="connsiteY6-354" fmla="*/ 1659632 h 2924498"/>
              <a:gd name="connsiteX7-355" fmla="*/ 2994040 w 4021691"/>
              <a:gd name="connsiteY7-356" fmla="*/ 1591290 h 2924498"/>
              <a:gd name="connsiteX8-357" fmla="*/ 3419707 w 4021691"/>
              <a:gd name="connsiteY8-358" fmla="*/ 1414973 h 2924498"/>
              <a:gd name="connsiteX9-359" fmla="*/ 4021691 w 4021691"/>
              <a:gd name="connsiteY9-360" fmla="*/ 2016957 h 2924498"/>
              <a:gd name="connsiteX10-361" fmla="*/ 3419707 w 4021691"/>
              <a:gd name="connsiteY10-362" fmla="*/ 2618941 h 2924498"/>
              <a:gd name="connsiteX11-363" fmla="*/ 2920533 w 4021691"/>
              <a:gd name="connsiteY11-364" fmla="*/ 2353532 h 2924498"/>
              <a:gd name="connsiteX12-365" fmla="*/ 2894572 w 4021691"/>
              <a:gd name="connsiteY12-366" fmla="*/ 2305703 h 2924498"/>
              <a:gd name="connsiteX13-367" fmla="*/ 2849923 w 4021691"/>
              <a:gd name="connsiteY13-368" fmla="*/ 2302886 h 2924498"/>
              <a:gd name="connsiteX14-369" fmla="*/ 1649030 w 4021691"/>
              <a:gd name="connsiteY14-370" fmla="*/ 2924498 h 2924498"/>
              <a:gd name="connsiteX15-371" fmla="*/ 1698299 w 4021691"/>
              <a:gd name="connsiteY15-372" fmla="*/ 2897756 h 2924498"/>
              <a:gd name="connsiteX16-373" fmla="*/ 1700060 w 4021691"/>
              <a:gd name="connsiteY16-374" fmla="*/ 2869830 h 2924498"/>
              <a:gd name="connsiteX17-375" fmla="*/ 1133117 w 4021691"/>
              <a:gd name="connsiteY17-376" fmla="*/ 2302887 h 2924498"/>
              <a:gd name="connsiteX18-377" fmla="*/ 1123137 w 4021691"/>
              <a:gd name="connsiteY18-378" fmla="*/ 2303517 h 2924498"/>
              <a:gd name="connsiteX19-379" fmla="*/ 1101159 w 4021691"/>
              <a:gd name="connsiteY19-380" fmla="*/ 2344007 h 2924498"/>
              <a:gd name="connsiteX20-381" fmla="*/ 601984 w 4021691"/>
              <a:gd name="connsiteY20-382" fmla="*/ 2609416 h 2924498"/>
              <a:gd name="connsiteX21-383" fmla="*/ 0 w 4021691"/>
              <a:gd name="connsiteY21-384" fmla="*/ 2007432 h 2924498"/>
              <a:gd name="connsiteX22-385" fmla="*/ 601984 w 4021691"/>
              <a:gd name="connsiteY22-386" fmla="*/ 1405448 h 2924498"/>
              <a:gd name="connsiteX23-387" fmla="*/ 1101159 w 4021691"/>
              <a:gd name="connsiteY23-388" fmla="*/ 1670857 h 2924498"/>
              <a:gd name="connsiteX24-389" fmla="*/ 1135374 w 4021691"/>
              <a:gd name="connsiteY24-390" fmla="*/ 1733893 h 2924498"/>
              <a:gd name="connsiteX25-391" fmla="*/ 1230018 w 4021691"/>
              <a:gd name="connsiteY25-392" fmla="*/ 1724352 h 2924498"/>
              <a:gd name="connsiteX26-393" fmla="*/ 1682702 w 4021691"/>
              <a:gd name="connsiteY26-394" fmla="*/ 1168927 h 2924498"/>
              <a:gd name="connsiteX27-395" fmla="*/ 1679875 w 4021691"/>
              <a:gd name="connsiteY27-396" fmla="*/ 1124113 h 2924498"/>
              <a:gd name="connsiteX28-397" fmla="*/ 1637585 w 4021691"/>
              <a:gd name="connsiteY28-398" fmla="*/ 1101159 h 2924498"/>
              <a:gd name="connsiteX29-399" fmla="*/ 1372176 w 4021691"/>
              <a:gd name="connsiteY29-400" fmla="*/ 601984 h 2924498"/>
              <a:gd name="connsiteX30-401" fmla="*/ 1974160 w 4021691"/>
              <a:gd name="connsiteY30-402" fmla="*/ 0 h 2924498"/>
              <a:gd name="connsiteX0-403" fmla="*/ 1974160 w 4021691"/>
              <a:gd name="connsiteY0-404" fmla="*/ 0 h 2924498"/>
              <a:gd name="connsiteX1-405" fmla="*/ 2576144 w 4021691"/>
              <a:gd name="connsiteY1-406" fmla="*/ 601984 h 2924498"/>
              <a:gd name="connsiteX2-407" fmla="*/ 2310735 w 4021691"/>
              <a:gd name="connsiteY2-408" fmla="*/ 1101159 h 2924498"/>
              <a:gd name="connsiteX3-409" fmla="*/ 2284384 w 4021691"/>
              <a:gd name="connsiteY3-410" fmla="*/ 1115462 h 2924498"/>
              <a:gd name="connsiteX4-411" fmla="*/ 2294498 w 4021691"/>
              <a:gd name="connsiteY4-412" fmla="*/ 1215792 h 2924498"/>
              <a:gd name="connsiteX5-413" fmla="*/ 2849923 w 4021691"/>
              <a:gd name="connsiteY5-414" fmla="*/ 1668476 h 2924498"/>
              <a:gd name="connsiteX6-415" fmla="*/ 2937653 w 4021691"/>
              <a:gd name="connsiteY6-416" fmla="*/ 1659632 h 2924498"/>
              <a:gd name="connsiteX7-417" fmla="*/ 2994040 w 4021691"/>
              <a:gd name="connsiteY7-418" fmla="*/ 1591290 h 2924498"/>
              <a:gd name="connsiteX8-419" fmla="*/ 3419707 w 4021691"/>
              <a:gd name="connsiteY8-420" fmla="*/ 1414973 h 2924498"/>
              <a:gd name="connsiteX9-421" fmla="*/ 4021691 w 4021691"/>
              <a:gd name="connsiteY9-422" fmla="*/ 2016957 h 2924498"/>
              <a:gd name="connsiteX10-423" fmla="*/ 3419707 w 4021691"/>
              <a:gd name="connsiteY10-424" fmla="*/ 2618941 h 2924498"/>
              <a:gd name="connsiteX11-425" fmla="*/ 2920533 w 4021691"/>
              <a:gd name="connsiteY11-426" fmla="*/ 2353532 h 2924498"/>
              <a:gd name="connsiteX12-427" fmla="*/ 2894572 w 4021691"/>
              <a:gd name="connsiteY12-428" fmla="*/ 2305703 h 2924498"/>
              <a:gd name="connsiteX13-429" fmla="*/ 2849923 w 4021691"/>
              <a:gd name="connsiteY13-430" fmla="*/ 2302886 h 2924498"/>
              <a:gd name="connsiteX14-431" fmla="*/ 1649030 w 4021691"/>
              <a:gd name="connsiteY14-432" fmla="*/ 2924498 h 2924498"/>
              <a:gd name="connsiteX15-433" fmla="*/ 1700060 w 4021691"/>
              <a:gd name="connsiteY15-434" fmla="*/ 2869830 h 2924498"/>
              <a:gd name="connsiteX16-435" fmla="*/ 1133117 w 4021691"/>
              <a:gd name="connsiteY16-436" fmla="*/ 2302887 h 2924498"/>
              <a:gd name="connsiteX17-437" fmla="*/ 1123137 w 4021691"/>
              <a:gd name="connsiteY17-438" fmla="*/ 2303517 h 2924498"/>
              <a:gd name="connsiteX18-439" fmla="*/ 1101159 w 4021691"/>
              <a:gd name="connsiteY18-440" fmla="*/ 2344007 h 2924498"/>
              <a:gd name="connsiteX19-441" fmla="*/ 601984 w 4021691"/>
              <a:gd name="connsiteY19-442" fmla="*/ 2609416 h 2924498"/>
              <a:gd name="connsiteX20-443" fmla="*/ 0 w 4021691"/>
              <a:gd name="connsiteY20-444" fmla="*/ 2007432 h 2924498"/>
              <a:gd name="connsiteX21-445" fmla="*/ 601984 w 4021691"/>
              <a:gd name="connsiteY21-446" fmla="*/ 1405448 h 2924498"/>
              <a:gd name="connsiteX22-447" fmla="*/ 1101159 w 4021691"/>
              <a:gd name="connsiteY22-448" fmla="*/ 1670857 h 2924498"/>
              <a:gd name="connsiteX23-449" fmla="*/ 1135374 w 4021691"/>
              <a:gd name="connsiteY23-450" fmla="*/ 1733893 h 2924498"/>
              <a:gd name="connsiteX24-451" fmla="*/ 1230018 w 4021691"/>
              <a:gd name="connsiteY24-452" fmla="*/ 1724352 h 2924498"/>
              <a:gd name="connsiteX25-453" fmla="*/ 1682702 w 4021691"/>
              <a:gd name="connsiteY25-454" fmla="*/ 1168927 h 2924498"/>
              <a:gd name="connsiteX26-455" fmla="*/ 1679875 w 4021691"/>
              <a:gd name="connsiteY26-456" fmla="*/ 1124113 h 2924498"/>
              <a:gd name="connsiteX27-457" fmla="*/ 1637585 w 4021691"/>
              <a:gd name="connsiteY27-458" fmla="*/ 1101159 h 2924498"/>
              <a:gd name="connsiteX28-459" fmla="*/ 1372176 w 4021691"/>
              <a:gd name="connsiteY28-460" fmla="*/ 601984 h 2924498"/>
              <a:gd name="connsiteX29-461" fmla="*/ 1974160 w 4021691"/>
              <a:gd name="connsiteY29-462" fmla="*/ 0 h 2924498"/>
              <a:gd name="connsiteX0-463" fmla="*/ 1974160 w 4021691"/>
              <a:gd name="connsiteY0-464" fmla="*/ 0 h 2924498"/>
              <a:gd name="connsiteX1-465" fmla="*/ 2576144 w 4021691"/>
              <a:gd name="connsiteY1-466" fmla="*/ 601984 h 2924498"/>
              <a:gd name="connsiteX2-467" fmla="*/ 2310735 w 4021691"/>
              <a:gd name="connsiteY2-468" fmla="*/ 1101159 h 2924498"/>
              <a:gd name="connsiteX3-469" fmla="*/ 2284384 w 4021691"/>
              <a:gd name="connsiteY3-470" fmla="*/ 1115462 h 2924498"/>
              <a:gd name="connsiteX4-471" fmla="*/ 2294498 w 4021691"/>
              <a:gd name="connsiteY4-472" fmla="*/ 1215792 h 2924498"/>
              <a:gd name="connsiteX5-473" fmla="*/ 2849923 w 4021691"/>
              <a:gd name="connsiteY5-474" fmla="*/ 1668476 h 2924498"/>
              <a:gd name="connsiteX6-475" fmla="*/ 2937653 w 4021691"/>
              <a:gd name="connsiteY6-476" fmla="*/ 1659632 h 2924498"/>
              <a:gd name="connsiteX7-477" fmla="*/ 2994040 w 4021691"/>
              <a:gd name="connsiteY7-478" fmla="*/ 1591290 h 2924498"/>
              <a:gd name="connsiteX8-479" fmla="*/ 3419707 w 4021691"/>
              <a:gd name="connsiteY8-480" fmla="*/ 1414973 h 2924498"/>
              <a:gd name="connsiteX9-481" fmla="*/ 4021691 w 4021691"/>
              <a:gd name="connsiteY9-482" fmla="*/ 2016957 h 2924498"/>
              <a:gd name="connsiteX10-483" fmla="*/ 3419707 w 4021691"/>
              <a:gd name="connsiteY10-484" fmla="*/ 2618941 h 2924498"/>
              <a:gd name="connsiteX11-485" fmla="*/ 2920533 w 4021691"/>
              <a:gd name="connsiteY11-486" fmla="*/ 2353532 h 2924498"/>
              <a:gd name="connsiteX12-487" fmla="*/ 2894572 w 4021691"/>
              <a:gd name="connsiteY12-488" fmla="*/ 2305703 h 2924498"/>
              <a:gd name="connsiteX13-489" fmla="*/ 2849923 w 4021691"/>
              <a:gd name="connsiteY13-490" fmla="*/ 2302886 h 2924498"/>
              <a:gd name="connsiteX14-491" fmla="*/ 1649030 w 4021691"/>
              <a:gd name="connsiteY14-492" fmla="*/ 2924498 h 2924498"/>
              <a:gd name="connsiteX15-493" fmla="*/ 1133117 w 4021691"/>
              <a:gd name="connsiteY15-494" fmla="*/ 2302887 h 2924498"/>
              <a:gd name="connsiteX16-495" fmla="*/ 1123137 w 4021691"/>
              <a:gd name="connsiteY16-496" fmla="*/ 2303517 h 2924498"/>
              <a:gd name="connsiteX17-497" fmla="*/ 1101159 w 4021691"/>
              <a:gd name="connsiteY17-498" fmla="*/ 2344007 h 2924498"/>
              <a:gd name="connsiteX18-499" fmla="*/ 601984 w 4021691"/>
              <a:gd name="connsiteY18-500" fmla="*/ 2609416 h 2924498"/>
              <a:gd name="connsiteX19-501" fmla="*/ 0 w 4021691"/>
              <a:gd name="connsiteY19-502" fmla="*/ 2007432 h 2924498"/>
              <a:gd name="connsiteX20-503" fmla="*/ 601984 w 4021691"/>
              <a:gd name="connsiteY20-504" fmla="*/ 1405448 h 2924498"/>
              <a:gd name="connsiteX21-505" fmla="*/ 1101159 w 4021691"/>
              <a:gd name="connsiteY21-506" fmla="*/ 1670857 h 2924498"/>
              <a:gd name="connsiteX22-507" fmla="*/ 1135374 w 4021691"/>
              <a:gd name="connsiteY22-508" fmla="*/ 1733893 h 2924498"/>
              <a:gd name="connsiteX23-509" fmla="*/ 1230018 w 4021691"/>
              <a:gd name="connsiteY23-510" fmla="*/ 1724352 h 2924498"/>
              <a:gd name="connsiteX24-511" fmla="*/ 1682702 w 4021691"/>
              <a:gd name="connsiteY24-512" fmla="*/ 1168927 h 2924498"/>
              <a:gd name="connsiteX25-513" fmla="*/ 1679875 w 4021691"/>
              <a:gd name="connsiteY25-514" fmla="*/ 1124113 h 2924498"/>
              <a:gd name="connsiteX26-515" fmla="*/ 1637585 w 4021691"/>
              <a:gd name="connsiteY26-516" fmla="*/ 1101159 h 2924498"/>
              <a:gd name="connsiteX27-517" fmla="*/ 1372176 w 4021691"/>
              <a:gd name="connsiteY27-518" fmla="*/ 601984 h 2924498"/>
              <a:gd name="connsiteX28-519" fmla="*/ 1974160 w 4021691"/>
              <a:gd name="connsiteY28-520" fmla="*/ 0 h 2924498"/>
              <a:gd name="connsiteX0-521" fmla="*/ 1974160 w 4021691"/>
              <a:gd name="connsiteY0-522" fmla="*/ 0 h 2618941"/>
              <a:gd name="connsiteX1-523" fmla="*/ 2576144 w 4021691"/>
              <a:gd name="connsiteY1-524" fmla="*/ 601984 h 2618941"/>
              <a:gd name="connsiteX2-525" fmla="*/ 2310735 w 4021691"/>
              <a:gd name="connsiteY2-526" fmla="*/ 1101159 h 2618941"/>
              <a:gd name="connsiteX3-527" fmla="*/ 2284384 w 4021691"/>
              <a:gd name="connsiteY3-528" fmla="*/ 1115462 h 2618941"/>
              <a:gd name="connsiteX4-529" fmla="*/ 2294498 w 4021691"/>
              <a:gd name="connsiteY4-530" fmla="*/ 1215792 h 2618941"/>
              <a:gd name="connsiteX5-531" fmla="*/ 2849923 w 4021691"/>
              <a:gd name="connsiteY5-532" fmla="*/ 1668476 h 2618941"/>
              <a:gd name="connsiteX6-533" fmla="*/ 2937653 w 4021691"/>
              <a:gd name="connsiteY6-534" fmla="*/ 1659632 h 2618941"/>
              <a:gd name="connsiteX7-535" fmla="*/ 2994040 w 4021691"/>
              <a:gd name="connsiteY7-536" fmla="*/ 1591290 h 2618941"/>
              <a:gd name="connsiteX8-537" fmla="*/ 3419707 w 4021691"/>
              <a:gd name="connsiteY8-538" fmla="*/ 1414973 h 2618941"/>
              <a:gd name="connsiteX9-539" fmla="*/ 4021691 w 4021691"/>
              <a:gd name="connsiteY9-540" fmla="*/ 2016957 h 2618941"/>
              <a:gd name="connsiteX10-541" fmla="*/ 3419707 w 4021691"/>
              <a:gd name="connsiteY10-542" fmla="*/ 2618941 h 2618941"/>
              <a:gd name="connsiteX11-543" fmla="*/ 2920533 w 4021691"/>
              <a:gd name="connsiteY11-544" fmla="*/ 2353532 h 2618941"/>
              <a:gd name="connsiteX12-545" fmla="*/ 2894572 w 4021691"/>
              <a:gd name="connsiteY12-546" fmla="*/ 2305703 h 2618941"/>
              <a:gd name="connsiteX13-547" fmla="*/ 2849923 w 4021691"/>
              <a:gd name="connsiteY13-548" fmla="*/ 2302886 h 2618941"/>
              <a:gd name="connsiteX14-549" fmla="*/ 1133117 w 4021691"/>
              <a:gd name="connsiteY14-550" fmla="*/ 2302887 h 2618941"/>
              <a:gd name="connsiteX15-551" fmla="*/ 1123137 w 4021691"/>
              <a:gd name="connsiteY15-552" fmla="*/ 2303517 h 2618941"/>
              <a:gd name="connsiteX16-553" fmla="*/ 1101159 w 4021691"/>
              <a:gd name="connsiteY16-554" fmla="*/ 2344007 h 2618941"/>
              <a:gd name="connsiteX17-555" fmla="*/ 601984 w 4021691"/>
              <a:gd name="connsiteY17-556" fmla="*/ 2609416 h 2618941"/>
              <a:gd name="connsiteX18-557" fmla="*/ 0 w 4021691"/>
              <a:gd name="connsiteY18-558" fmla="*/ 2007432 h 2618941"/>
              <a:gd name="connsiteX19-559" fmla="*/ 601984 w 4021691"/>
              <a:gd name="connsiteY19-560" fmla="*/ 1405448 h 2618941"/>
              <a:gd name="connsiteX20-561" fmla="*/ 1101159 w 4021691"/>
              <a:gd name="connsiteY20-562" fmla="*/ 1670857 h 2618941"/>
              <a:gd name="connsiteX21-563" fmla="*/ 1135374 w 4021691"/>
              <a:gd name="connsiteY21-564" fmla="*/ 1733893 h 2618941"/>
              <a:gd name="connsiteX22-565" fmla="*/ 1230018 w 4021691"/>
              <a:gd name="connsiteY22-566" fmla="*/ 1724352 h 2618941"/>
              <a:gd name="connsiteX23-567" fmla="*/ 1682702 w 4021691"/>
              <a:gd name="connsiteY23-568" fmla="*/ 1168927 h 2618941"/>
              <a:gd name="connsiteX24-569" fmla="*/ 1679875 w 4021691"/>
              <a:gd name="connsiteY24-570" fmla="*/ 1124113 h 2618941"/>
              <a:gd name="connsiteX25-571" fmla="*/ 1637585 w 4021691"/>
              <a:gd name="connsiteY25-572" fmla="*/ 1101159 h 2618941"/>
              <a:gd name="connsiteX26-573" fmla="*/ 1372176 w 4021691"/>
              <a:gd name="connsiteY26-574" fmla="*/ 601984 h 2618941"/>
              <a:gd name="connsiteX27-575" fmla="*/ 1974160 w 4021691"/>
              <a:gd name="connsiteY27-576" fmla="*/ 0 h 26189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4021691" h="2618941">
                <a:moveTo>
                  <a:pt x="1974160" y="0"/>
                </a:moveTo>
                <a:cubicBezTo>
                  <a:pt x="2306627" y="0"/>
                  <a:pt x="2576144" y="269517"/>
                  <a:pt x="2576144" y="601984"/>
                </a:cubicBezTo>
                <a:cubicBezTo>
                  <a:pt x="2576144" y="809776"/>
                  <a:pt x="2470864" y="992978"/>
                  <a:pt x="2310735" y="1101159"/>
                </a:cubicBezTo>
                <a:lnTo>
                  <a:pt x="2284384" y="1115462"/>
                </a:lnTo>
                <a:lnTo>
                  <a:pt x="2294498" y="1215792"/>
                </a:lnTo>
                <a:cubicBezTo>
                  <a:pt x="2347364" y="1474138"/>
                  <a:pt x="2575948" y="1668476"/>
                  <a:pt x="2849923" y="1668476"/>
                </a:cubicBezTo>
                <a:lnTo>
                  <a:pt x="2937653" y="1659632"/>
                </a:lnTo>
                <a:lnTo>
                  <a:pt x="2994040" y="1591290"/>
                </a:lnTo>
                <a:cubicBezTo>
                  <a:pt x="3102978" y="1482352"/>
                  <a:pt x="3253474" y="1414973"/>
                  <a:pt x="3419707" y="1414973"/>
                </a:cubicBezTo>
                <a:cubicBezTo>
                  <a:pt x="3752174" y="1414973"/>
                  <a:pt x="4021691" y="1684490"/>
                  <a:pt x="4021691" y="2016957"/>
                </a:cubicBezTo>
                <a:cubicBezTo>
                  <a:pt x="4021691" y="2349424"/>
                  <a:pt x="3752174" y="2618941"/>
                  <a:pt x="3419707" y="2618941"/>
                </a:cubicBezTo>
                <a:cubicBezTo>
                  <a:pt x="3211915" y="2618941"/>
                  <a:pt x="3028713" y="2513661"/>
                  <a:pt x="2920533" y="2353532"/>
                </a:cubicBezTo>
                <a:lnTo>
                  <a:pt x="2894572" y="2305703"/>
                </a:lnTo>
                <a:lnTo>
                  <a:pt x="2849923" y="2302886"/>
                </a:lnTo>
                <a:lnTo>
                  <a:pt x="1133117" y="2302887"/>
                </a:lnTo>
                <a:lnTo>
                  <a:pt x="1123137" y="2303517"/>
                </a:lnTo>
                <a:lnTo>
                  <a:pt x="1101159" y="2344007"/>
                </a:lnTo>
                <a:cubicBezTo>
                  <a:pt x="992978" y="2504136"/>
                  <a:pt x="809776" y="2609416"/>
                  <a:pt x="601984" y="2609416"/>
                </a:cubicBezTo>
                <a:cubicBezTo>
                  <a:pt x="269517" y="2609416"/>
                  <a:pt x="0" y="2339899"/>
                  <a:pt x="0" y="2007432"/>
                </a:cubicBezTo>
                <a:cubicBezTo>
                  <a:pt x="0" y="1674965"/>
                  <a:pt x="269517" y="1405448"/>
                  <a:pt x="601984" y="1405448"/>
                </a:cubicBezTo>
                <a:cubicBezTo>
                  <a:pt x="809776" y="1405448"/>
                  <a:pt x="992978" y="1510728"/>
                  <a:pt x="1101159" y="1670857"/>
                </a:cubicBezTo>
                <a:lnTo>
                  <a:pt x="1135374" y="1733893"/>
                </a:lnTo>
                <a:lnTo>
                  <a:pt x="1230018" y="1724352"/>
                </a:lnTo>
                <a:cubicBezTo>
                  <a:pt x="1488364" y="1671487"/>
                  <a:pt x="1682702" y="1442902"/>
                  <a:pt x="1682702" y="1168927"/>
                </a:cubicBezTo>
                <a:lnTo>
                  <a:pt x="1679875" y="1124113"/>
                </a:lnTo>
                <a:lnTo>
                  <a:pt x="1637585" y="1101159"/>
                </a:lnTo>
                <a:cubicBezTo>
                  <a:pt x="1477456" y="992978"/>
                  <a:pt x="1372176" y="809776"/>
                  <a:pt x="1372176" y="601984"/>
                </a:cubicBezTo>
                <a:cubicBezTo>
                  <a:pt x="1372176" y="269517"/>
                  <a:pt x="1641693" y="0"/>
                  <a:pt x="1974160"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4000" dirty="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grpSp>
        <p:nvGrpSpPr>
          <p:cNvPr id="36" name="组合 35"/>
          <p:cNvGrpSpPr/>
          <p:nvPr/>
        </p:nvGrpSpPr>
        <p:grpSpPr>
          <a:xfrm>
            <a:off x="5143500" y="2573305"/>
            <a:ext cx="909911" cy="909911"/>
            <a:chOff x="1079075" y="2509242"/>
            <a:chExt cx="812538" cy="812538"/>
          </a:xfrm>
        </p:grpSpPr>
        <p:sp>
          <p:nvSpPr>
            <p:cNvPr id="38" name="椭圆 37"/>
            <p:cNvSpPr/>
            <p:nvPr/>
          </p:nvSpPr>
          <p:spPr>
            <a:xfrm>
              <a:off x="1079075" y="2509242"/>
              <a:ext cx="812538" cy="812538"/>
            </a:xfrm>
            <a:prstGeom prst="ellipse">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223380" y="2653547"/>
              <a:ext cx="523928" cy="523928"/>
            </a:xfrm>
            <a:prstGeom prst="ellipse">
              <a:avLst/>
            </a:prstGeom>
            <a:noFill/>
            <a:ln w="2540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480286" y="2790825"/>
              <a:ext cx="0" cy="1301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475524" y="2919413"/>
              <a:ext cx="1961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3746500" y="3983005"/>
            <a:ext cx="909911" cy="909911"/>
            <a:chOff x="1079075" y="2509242"/>
            <a:chExt cx="812538" cy="812538"/>
          </a:xfrm>
        </p:grpSpPr>
        <p:sp>
          <p:nvSpPr>
            <p:cNvPr id="43" name="椭圆 42"/>
            <p:cNvSpPr/>
            <p:nvPr/>
          </p:nvSpPr>
          <p:spPr>
            <a:xfrm>
              <a:off x="1079075" y="2509242"/>
              <a:ext cx="812538" cy="812538"/>
            </a:xfrm>
            <a:prstGeom prst="ellipse">
              <a:avLst/>
            </a:prstGeom>
            <a:solidFill>
              <a:srgbClr val="47ADC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223380" y="2653547"/>
              <a:ext cx="523928" cy="523928"/>
            </a:xfrm>
            <a:prstGeom prst="ellipse">
              <a:avLst/>
            </a:prstGeom>
            <a:noFill/>
            <a:ln w="2540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a:off x="1480286" y="2790825"/>
              <a:ext cx="0" cy="1301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1292676" y="2919413"/>
              <a:ext cx="1961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6604000" y="4021105"/>
            <a:ext cx="909911" cy="909911"/>
            <a:chOff x="1079075" y="2509242"/>
            <a:chExt cx="812538" cy="812538"/>
          </a:xfrm>
        </p:grpSpPr>
        <p:sp>
          <p:nvSpPr>
            <p:cNvPr id="77" name="椭圆 76"/>
            <p:cNvSpPr/>
            <p:nvPr/>
          </p:nvSpPr>
          <p:spPr>
            <a:xfrm>
              <a:off x="1079075" y="2509242"/>
              <a:ext cx="812538" cy="812538"/>
            </a:xfrm>
            <a:prstGeom prst="ellipse">
              <a:avLst/>
            </a:pr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223380" y="2653547"/>
              <a:ext cx="523928" cy="523928"/>
            </a:xfrm>
            <a:prstGeom prst="ellipse">
              <a:avLst/>
            </a:prstGeom>
            <a:noFill/>
            <a:ln w="25400">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1480286" y="2790825"/>
              <a:ext cx="0" cy="1301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6200000">
              <a:off x="1382229" y="3000217"/>
              <a:ext cx="1961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2" name="椭圆 81"/>
          <p:cNvSpPr/>
          <p:nvPr/>
        </p:nvSpPr>
        <p:spPr>
          <a:xfrm>
            <a:off x="5158335" y="3821407"/>
            <a:ext cx="909911" cy="909911"/>
          </a:xfrm>
          <a:prstGeom prst="ellipse">
            <a:avLst/>
          </a:prstGeom>
          <a:gradFill>
            <a:gsLst>
              <a:gs pos="100000">
                <a:srgbClr val="F9F8FD"/>
              </a:gs>
              <a:gs pos="52000">
                <a:srgbClr val="BEC5CD"/>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5623071" y="2199483"/>
            <a:ext cx="4393700" cy="0"/>
          </a:xfrm>
          <a:prstGeom prst="line">
            <a:avLst/>
          </a:prstGeom>
          <a:ln w="19050">
            <a:solidFill>
              <a:srgbClr val="00B9B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807075" y="1816298"/>
            <a:ext cx="1624163" cy="369332"/>
          </a:xfrm>
          <a:prstGeom prst="rect">
            <a:avLst/>
          </a:prstGeom>
        </p:spPr>
        <p:txBody>
          <a:bodyPr wrap="none">
            <a:spAutoFit/>
          </a:bodyPr>
          <a:lstStyle/>
          <a:p>
            <a:r>
              <a:rPr lang="en-US" altLang="zh-CN" b="1" dirty="0">
                <a:solidFill>
                  <a:srgbClr val="008780"/>
                </a:solidFill>
                <a:latin typeface="微软雅黑" panose="020B0503020204020204" charset="-122"/>
                <a:ea typeface="微软雅黑" panose="020B0503020204020204" charset="-122"/>
              </a:rPr>
              <a:t>01</a:t>
            </a:r>
            <a:r>
              <a:rPr lang="zh-CN" altLang="en-US" b="1" dirty="0">
                <a:solidFill>
                  <a:srgbClr val="008780"/>
                </a:solidFill>
                <a:latin typeface="微软雅黑" panose="020B0503020204020204" charset="-122"/>
                <a:ea typeface="微软雅黑" panose="020B0503020204020204" charset="-122"/>
              </a:rPr>
              <a:t>每天做预算</a:t>
            </a:r>
          </a:p>
        </p:txBody>
      </p:sp>
      <p:sp>
        <p:nvSpPr>
          <p:cNvPr id="83" name="矩形 82"/>
          <p:cNvSpPr/>
          <p:nvPr/>
        </p:nvSpPr>
        <p:spPr>
          <a:xfrm>
            <a:off x="5828818" y="2278849"/>
            <a:ext cx="4463723" cy="338554"/>
          </a:xfrm>
          <a:prstGeom prst="rect">
            <a:avLst/>
          </a:prstGeom>
        </p:spPr>
        <p:txBody>
          <a:bodyPr wrap="square">
            <a:spAutoFit/>
          </a:bodyPr>
          <a:lstStyle/>
          <a:p>
            <a:r>
              <a:rPr lang="zh-CN" altLang="en-US" sz="1600" dirty="0">
                <a:solidFill>
                  <a:srgbClr val="404040"/>
                </a:solidFill>
                <a:latin typeface="微软雅黑" panose="020B0503020204020204" charset="-122"/>
                <a:ea typeface="微软雅黑" panose="020B0503020204020204" charset="-122"/>
              </a:rPr>
              <a:t>每天花费</a:t>
            </a:r>
            <a:r>
              <a:rPr lang="en-US" altLang="zh-CN" sz="1600" dirty="0">
                <a:solidFill>
                  <a:srgbClr val="404040"/>
                </a:solidFill>
                <a:latin typeface="微软雅黑" panose="020B0503020204020204" charset="-122"/>
                <a:ea typeface="微软雅黑" panose="020B0503020204020204" charset="-122"/>
              </a:rPr>
              <a:t>15-30</a:t>
            </a:r>
            <a:r>
              <a:rPr lang="zh-CN" altLang="en-US" sz="1600" dirty="0">
                <a:solidFill>
                  <a:srgbClr val="404040"/>
                </a:solidFill>
                <a:latin typeface="微软雅黑" panose="020B0503020204020204" charset="-122"/>
                <a:ea typeface="微软雅黑" panose="020B0503020204020204" charset="-122"/>
              </a:rPr>
              <a:t>分钟仔细制作当天的时间预算</a:t>
            </a:r>
          </a:p>
        </p:txBody>
      </p:sp>
      <p:cxnSp>
        <p:nvCxnSpPr>
          <p:cNvPr id="84" name="直接连接符 83"/>
          <p:cNvCxnSpPr/>
          <p:nvPr/>
        </p:nvCxnSpPr>
        <p:spPr>
          <a:xfrm>
            <a:off x="7745001" y="4474962"/>
            <a:ext cx="4320000" cy="0"/>
          </a:xfrm>
          <a:prstGeom prst="line">
            <a:avLst/>
          </a:prstGeom>
          <a:ln w="19050">
            <a:solidFill>
              <a:srgbClr val="FFAD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7929005" y="4091777"/>
            <a:ext cx="1624163" cy="369332"/>
          </a:xfrm>
          <a:prstGeom prst="rect">
            <a:avLst/>
          </a:prstGeom>
        </p:spPr>
        <p:txBody>
          <a:bodyPr wrap="none">
            <a:spAutoFit/>
          </a:bodyPr>
          <a:lstStyle/>
          <a:p>
            <a:r>
              <a:rPr lang="en-US" altLang="zh-CN" b="1" dirty="0">
                <a:solidFill>
                  <a:srgbClr val="FFAD00"/>
                </a:solidFill>
                <a:latin typeface="微软雅黑" panose="020B0503020204020204" charset="-122"/>
                <a:ea typeface="微软雅黑" panose="020B0503020204020204" charset="-122"/>
              </a:rPr>
              <a:t>02</a:t>
            </a:r>
            <a:r>
              <a:rPr lang="zh-CN" altLang="en-US" b="1" dirty="0">
                <a:solidFill>
                  <a:srgbClr val="FFAD00"/>
                </a:solidFill>
                <a:latin typeface="微软雅黑" panose="020B0503020204020204" charset="-122"/>
                <a:ea typeface="微软雅黑" panose="020B0503020204020204" charset="-122"/>
              </a:rPr>
              <a:t>增加权重值</a:t>
            </a:r>
          </a:p>
        </p:txBody>
      </p:sp>
      <p:sp>
        <p:nvSpPr>
          <p:cNvPr id="86" name="矩形 85"/>
          <p:cNvSpPr/>
          <p:nvPr/>
        </p:nvSpPr>
        <p:spPr>
          <a:xfrm>
            <a:off x="7950748" y="4554328"/>
            <a:ext cx="4463723" cy="338554"/>
          </a:xfrm>
          <a:prstGeom prst="rect">
            <a:avLst/>
          </a:prstGeom>
        </p:spPr>
        <p:txBody>
          <a:bodyPr wrap="square">
            <a:spAutoFit/>
          </a:bodyPr>
          <a:lstStyle/>
          <a:p>
            <a:r>
              <a:rPr lang="zh-CN" altLang="en-US" sz="1600" dirty="0">
                <a:solidFill>
                  <a:srgbClr val="404040"/>
                </a:solidFill>
                <a:latin typeface="微软雅黑" panose="020B0503020204020204" charset="-122"/>
                <a:ea typeface="微软雅黑" panose="020B0503020204020204" charset="-122"/>
              </a:rPr>
              <a:t>要给时间预算列表中的每个任务加上权重值</a:t>
            </a:r>
          </a:p>
        </p:txBody>
      </p:sp>
      <p:cxnSp>
        <p:nvCxnSpPr>
          <p:cNvPr id="87" name="直接连接符 86"/>
          <p:cNvCxnSpPr/>
          <p:nvPr/>
        </p:nvCxnSpPr>
        <p:spPr>
          <a:xfrm>
            <a:off x="107449" y="4474962"/>
            <a:ext cx="3438934" cy="0"/>
          </a:xfrm>
          <a:prstGeom prst="line">
            <a:avLst/>
          </a:prstGeom>
          <a:ln w="19050">
            <a:solidFill>
              <a:srgbClr val="47ADC4"/>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1159115" y="4091777"/>
            <a:ext cx="2316660" cy="369332"/>
          </a:xfrm>
          <a:prstGeom prst="rect">
            <a:avLst/>
          </a:prstGeom>
        </p:spPr>
        <p:txBody>
          <a:bodyPr wrap="none">
            <a:spAutoFit/>
          </a:bodyPr>
          <a:lstStyle/>
          <a:p>
            <a:r>
              <a:rPr lang="en-US" altLang="zh-CN" b="1" dirty="0">
                <a:solidFill>
                  <a:srgbClr val="47ADC4"/>
                </a:solidFill>
                <a:latin typeface="微软雅黑" panose="020B0503020204020204" charset="-122"/>
                <a:ea typeface="微软雅黑" panose="020B0503020204020204" charset="-122"/>
              </a:rPr>
              <a:t>03</a:t>
            </a:r>
            <a:r>
              <a:rPr lang="zh-CN" altLang="en-US" b="1" dirty="0">
                <a:solidFill>
                  <a:srgbClr val="47ADC4"/>
                </a:solidFill>
                <a:latin typeface="微软雅黑" panose="020B0503020204020204" charset="-122"/>
                <a:ea typeface="微软雅黑" panose="020B0503020204020204" charset="-122"/>
              </a:rPr>
              <a:t>时间投入到有用上</a:t>
            </a:r>
          </a:p>
        </p:txBody>
      </p:sp>
      <p:sp>
        <p:nvSpPr>
          <p:cNvPr id="89" name="矩形 88"/>
          <p:cNvSpPr/>
          <p:nvPr/>
        </p:nvSpPr>
        <p:spPr>
          <a:xfrm>
            <a:off x="-87281" y="4554328"/>
            <a:ext cx="3552184" cy="584775"/>
          </a:xfrm>
          <a:prstGeom prst="rect">
            <a:avLst/>
          </a:prstGeom>
        </p:spPr>
        <p:txBody>
          <a:bodyPr wrap="square">
            <a:spAutoFit/>
          </a:bodyPr>
          <a:lstStyle/>
          <a:p>
            <a:pPr algn="r"/>
            <a:r>
              <a:rPr lang="zh-CN" altLang="en-US" sz="1600" dirty="0">
                <a:solidFill>
                  <a:srgbClr val="404040"/>
                </a:solidFill>
                <a:latin typeface="微软雅黑" panose="020B0503020204020204" charset="-122"/>
                <a:ea typeface="微软雅黑" panose="020B0503020204020204" charset="-122"/>
              </a:rPr>
              <a:t>把精力和时间投放在“有用”的任务上面而不仅仅是</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有趣</a:t>
            </a:r>
            <a:r>
              <a:rPr lang="en-US" altLang="zh-CN" sz="1600" dirty="0">
                <a:solidFill>
                  <a:srgbClr val="404040"/>
                </a:solidFill>
                <a:latin typeface="微软雅黑" panose="020B0503020204020204" charset="-122"/>
                <a:ea typeface="微软雅黑" panose="020B0503020204020204" charset="-122"/>
              </a:rPr>
              <a:t>”</a:t>
            </a:r>
            <a:r>
              <a:rPr lang="zh-CN" altLang="en-US" sz="1600" dirty="0">
                <a:solidFill>
                  <a:srgbClr val="404040"/>
                </a:solidFill>
                <a:latin typeface="微软雅黑" panose="020B0503020204020204" charset="-122"/>
                <a:ea typeface="微软雅黑" panose="020B0503020204020204" charset="-122"/>
              </a:rPr>
              <a:t>的任务</a:t>
            </a:r>
          </a:p>
        </p:txBody>
      </p:sp>
      <p:grpSp>
        <p:nvGrpSpPr>
          <p:cNvPr id="90" name="组合 89"/>
          <p:cNvGrpSpPr/>
          <p:nvPr/>
        </p:nvGrpSpPr>
        <p:grpSpPr>
          <a:xfrm>
            <a:off x="5230077" y="3870383"/>
            <a:ext cx="765564" cy="785206"/>
            <a:chOff x="1874671" y="1547725"/>
            <a:chExt cx="3655977" cy="3749777"/>
          </a:xfrm>
        </p:grpSpPr>
        <p:sp>
          <p:nvSpPr>
            <p:cNvPr id="91" name="矩形 90"/>
            <p:cNvSpPr/>
            <p:nvPr/>
          </p:nvSpPr>
          <p:spPr>
            <a:xfrm>
              <a:off x="2711843" y="1752442"/>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3568186" y="1547725"/>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4424529" y="1752442"/>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5121214" y="2463642"/>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5325931" y="3232900"/>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5124789" y="4205031"/>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4424529" y="4858174"/>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3568185" y="5092785"/>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2684872" y="4858173"/>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2118815" y="4205030"/>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1874671" y="3232899"/>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2079388" y="2447340"/>
              <a:ext cx="204717" cy="204717"/>
            </a:xfrm>
            <a:prstGeom prst="rect">
              <a:avLst/>
            </a:prstGeom>
            <a:solidFill>
              <a:srgbClr val="00B9B1"/>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rot="3600000">
              <a:off x="4040396" y="2383553"/>
              <a:ext cx="105251" cy="1517957"/>
            </a:xfrm>
            <a:prstGeom prst="rect">
              <a:avLst/>
            </a:prstGeom>
            <a:solidFill>
              <a:srgbClr val="FFAD00"/>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rot="18600000">
              <a:off x="3359450" y="2574619"/>
              <a:ext cx="180000" cy="1223291"/>
            </a:xfrm>
            <a:prstGeom prst="rect">
              <a:avLst/>
            </a:prstGeom>
            <a:solidFill>
              <a:srgbClr val="FFAD00"/>
            </a:solidFill>
            <a:ln>
              <a:noFill/>
            </a:ln>
            <a:effectLst>
              <a:outerShdw blurRad="1270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5449120" y="3784095"/>
            <a:ext cx="300082" cy="215444"/>
          </a:xfrm>
          <a:prstGeom prst="rect">
            <a:avLst/>
          </a:prstGeom>
          <a:noFill/>
        </p:spPr>
        <p:txBody>
          <a:bodyPr wrap="none" rtlCol="0">
            <a:spAutoFit/>
          </a:bodyPr>
          <a:lstStyle/>
          <a:p>
            <a:r>
              <a:rPr lang="en-US" altLang="zh-CN" sz="800" dirty="0">
                <a:solidFill>
                  <a:srgbClr val="404040"/>
                </a:solidFill>
              </a:rPr>
              <a:t>12</a:t>
            </a:r>
            <a:endParaRPr lang="zh-CN" altLang="en-US" sz="800" dirty="0">
              <a:solidFill>
                <a:srgbClr val="404040"/>
              </a:solidFill>
            </a:endParaRPr>
          </a:p>
        </p:txBody>
      </p:sp>
      <p:sp>
        <p:nvSpPr>
          <p:cNvPr id="106" name="文本框 105"/>
          <p:cNvSpPr txBox="1"/>
          <p:nvPr/>
        </p:nvSpPr>
        <p:spPr>
          <a:xfrm>
            <a:off x="5660697" y="3821407"/>
            <a:ext cx="242374" cy="215444"/>
          </a:xfrm>
          <a:prstGeom prst="rect">
            <a:avLst/>
          </a:prstGeom>
          <a:noFill/>
        </p:spPr>
        <p:txBody>
          <a:bodyPr wrap="none" rtlCol="0">
            <a:spAutoFit/>
          </a:bodyPr>
          <a:lstStyle/>
          <a:p>
            <a:r>
              <a:rPr lang="en-US" altLang="zh-CN" sz="800" dirty="0">
                <a:solidFill>
                  <a:srgbClr val="404040"/>
                </a:solidFill>
              </a:rPr>
              <a:t>1</a:t>
            </a:r>
            <a:endParaRPr lang="zh-CN" altLang="en-US" sz="800" dirty="0">
              <a:solidFill>
                <a:srgbClr val="404040"/>
              </a:solidFill>
            </a:endParaRPr>
          </a:p>
        </p:txBody>
      </p:sp>
      <p:sp>
        <p:nvSpPr>
          <p:cNvPr id="107" name="文本框 106"/>
          <p:cNvSpPr txBox="1"/>
          <p:nvPr/>
        </p:nvSpPr>
        <p:spPr>
          <a:xfrm>
            <a:off x="5807042" y="3969089"/>
            <a:ext cx="242374" cy="215444"/>
          </a:xfrm>
          <a:prstGeom prst="rect">
            <a:avLst/>
          </a:prstGeom>
          <a:noFill/>
        </p:spPr>
        <p:txBody>
          <a:bodyPr wrap="none" rtlCol="0">
            <a:spAutoFit/>
          </a:bodyPr>
          <a:lstStyle/>
          <a:p>
            <a:r>
              <a:rPr lang="en-US" altLang="zh-CN" sz="800" dirty="0">
                <a:solidFill>
                  <a:srgbClr val="404040"/>
                </a:solidFill>
              </a:rPr>
              <a:t>2</a:t>
            </a:r>
            <a:endParaRPr lang="zh-CN" altLang="en-US" sz="800" dirty="0">
              <a:solidFill>
                <a:srgbClr val="404040"/>
              </a:solidFill>
            </a:endParaRPr>
          </a:p>
        </p:txBody>
      </p:sp>
      <p:sp>
        <p:nvSpPr>
          <p:cNvPr id="108" name="文本框 107"/>
          <p:cNvSpPr txBox="1"/>
          <p:nvPr/>
        </p:nvSpPr>
        <p:spPr>
          <a:xfrm>
            <a:off x="5853626" y="4137764"/>
            <a:ext cx="242374" cy="215444"/>
          </a:xfrm>
          <a:prstGeom prst="rect">
            <a:avLst/>
          </a:prstGeom>
          <a:noFill/>
        </p:spPr>
        <p:txBody>
          <a:bodyPr wrap="none" rtlCol="0">
            <a:spAutoFit/>
          </a:bodyPr>
          <a:lstStyle/>
          <a:p>
            <a:r>
              <a:rPr lang="en-US" altLang="zh-CN" sz="800" dirty="0">
                <a:solidFill>
                  <a:srgbClr val="404040"/>
                </a:solidFill>
              </a:rPr>
              <a:t>3</a:t>
            </a:r>
            <a:endParaRPr lang="zh-CN" altLang="en-US" sz="800" dirty="0">
              <a:solidFill>
                <a:srgbClr val="404040"/>
              </a:solidFill>
            </a:endParaRPr>
          </a:p>
        </p:txBody>
      </p:sp>
      <p:sp>
        <p:nvSpPr>
          <p:cNvPr id="109" name="文本框 108"/>
          <p:cNvSpPr txBox="1"/>
          <p:nvPr/>
        </p:nvSpPr>
        <p:spPr>
          <a:xfrm>
            <a:off x="5812690" y="4335665"/>
            <a:ext cx="242374" cy="215444"/>
          </a:xfrm>
          <a:prstGeom prst="rect">
            <a:avLst/>
          </a:prstGeom>
          <a:noFill/>
        </p:spPr>
        <p:txBody>
          <a:bodyPr wrap="none" rtlCol="0">
            <a:spAutoFit/>
          </a:bodyPr>
          <a:lstStyle/>
          <a:p>
            <a:r>
              <a:rPr lang="en-US" altLang="zh-CN" sz="800" dirty="0">
                <a:solidFill>
                  <a:srgbClr val="404040"/>
                </a:solidFill>
              </a:rPr>
              <a:t>4</a:t>
            </a:r>
            <a:endParaRPr lang="zh-CN" altLang="en-US" sz="800" dirty="0">
              <a:solidFill>
                <a:srgbClr val="404040"/>
              </a:solidFill>
            </a:endParaRPr>
          </a:p>
        </p:txBody>
      </p:sp>
      <p:sp>
        <p:nvSpPr>
          <p:cNvPr id="110" name="文本框 109"/>
          <p:cNvSpPr txBox="1"/>
          <p:nvPr/>
        </p:nvSpPr>
        <p:spPr>
          <a:xfrm>
            <a:off x="5670066" y="4478711"/>
            <a:ext cx="242374" cy="215444"/>
          </a:xfrm>
          <a:prstGeom prst="rect">
            <a:avLst/>
          </a:prstGeom>
          <a:noFill/>
        </p:spPr>
        <p:txBody>
          <a:bodyPr wrap="none" rtlCol="0">
            <a:spAutoFit/>
          </a:bodyPr>
          <a:lstStyle/>
          <a:p>
            <a:r>
              <a:rPr lang="en-US" altLang="zh-CN" sz="800" dirty="0">
                <a:solidFill>
                  <a:srgbClr val="404040"/>
                </a:solidFill>
              </a:rPr>
              <a:t>5</a:t>
            </a:r>
            <a:endParaRPr lang="zh-CN" altLang="en-US" sz="800" dirty="0">
              <a:solidFill>
                <a:srgbClr val="404040"/>
              </a:solidFill>
            </a:endParaRPr>
          </a:p>
        </p:txBody>
      </p:sp>
      <p:sp>
        <p:nvSpPr>
          <p:cNvPr id="111" name="文本框 110"/>
          <p:cNvSpPr txBox="1"/>
          <p:nvPr/>
        </p:nvSpPr>
        <p:spPr>
          <a:xfrm>
            <a:off x="5485716" y="4523944"/>
            <a:ext cx="242374" cy="215444"/>
          </a:xfrm>
          <a:prstGeom prst="rect">
            <a:avLst/>
          </a:prstGeom>
          <a:noFill/>
        </p:spPr>
        <p:txBody>
          <a:bodyPr wrap="none" rtlCol="0">
            <a:spAutoFit/>
          </a:bodyPr>
          <a:lstStyle/>
          <a:p>
            <a:r>
              <a:rPr lang="en-US" altLang="zh-CN" sz="800" dirty="0">
                <a:solidFill>
                  <a:srgbClr val="404040"/>
                </a:solidFill>
              </a:rPr>
              <a:t>6</a:t>
            </a:r>
            <a:endParaRPr lang="zh-CN" altLang="en-US" sz="800" dirty="0">
              <a:solidFill>
                <a:srgbClr val="404040"/>
              </a:solidFill>
            </a:endParaRPr>
          </a:p>
        </p:txBody>
      </p:sp>
      <p:sp>
        <p:nvSpPr>
          <p:cNvPr id="112" name="文本框 111"/>
          <p:cNvSpPr txBox="1"/>
          <p:nvPr/>
        </p:nvSpPr>
        <p:spPr>
          <a:xfrm>
            <a:off x="5302966" y="4476116"/>
            <a:ext cx="242374" cy="215444"/>
          </a:xfrm>
          <a:prstGeom prst="rect">
            <a:avLst/>
          </a:prstGeom>
          <a:noFill/>
        </p:spPr>
        <p:txBody>
          <a:bodyPr wrap="none" rtlCol="0">
            <a:spAutoFit/>
          </a:bodyPr>
          <a:lstStyle/>
          <a:p>
            <a:r>
              <a:rPr lang="en-US" altLang="zh-CN" sz="800" dirty="0">
                <a:solidFill>
                  <a:srgbClr val="404040"/>
                </a:solidFill>
              </a:rPr>
              <a:t>7</a:t>
            </a:r>
            <a:endParaRPr lang="zh-CN" altLang="en-US" sz="800" dirty="0">
              <a:solidFill>
                <a:srgbClr val="404040"/>
              </a:solidFill>
            </a:endParaRPr>
          </a:p>
        </p:txBody>
      </p:sp>
      <p:sp>
        <p:nvSpPr>
          <p:cNvPr id="113" name="文本框 112"/>
          <p:cNvSpPr txBox="1"/>
          <p:nvPr/>
        </p:nvSpPr>
        <p:spPr>
          <a:xfrm>
            <a:off x="5182544" y="4338987"/>
            <a:ext cx="242374" cy="215444"/>
          </a:xfrm>
          <a:prstGeom prst="rect">
            <a:avLst/>
          </a:prstGeom>
          <a:noFill/>
        </p:spPr>
        <p:txBody>
          <a:bodyPr wrap="none" rtlCol="0">
            <a:spAutoFit/>
          </a:bodyPr>
          <a:lstStyle/>
          <a:p>
            <a:r>
              <a:rPr lang="en-US" altLang="zh-CN" sz="800" dirty="0">
                <a:solidFill>
                  <a:srgbClr val="404040"/>
                </a:solidFill>
              </a:rPr>
              <a:t>8</a:t>
            </a:r>
            <a:endParaRPr lang="zh-CN" altLang="en-US" sz="800" dirty="0">
              <a:solidFill>
                <a:srgbClr val="404040"/>
              </a:solidFill>
            </a:endParaRPr>
          </a:p>
        </p:txBody>
      </p:sp>
      <p:sp>
        <p:nvSpPr>
          <p:cNvPr id="114" name="文本框 113"/>
          <p:cNvSpPr txBox="1"/>
          <p:nvPr/>
        </p:nvSpPr>
        <p:spPr>
          <a:xfrm>
            <a:off x="5131245" y="4136624"/>
            <a:ext cx="242374" cy="215444"/>
          </a:xfrm>
          <a:prstGeom prst="rect">
            <a:avLst/>
          </a:prstGeom>
          <a:noFill/>
        </p:spPr>
        <p:txBody>
          <a:bodyPr wrap="none" rtlCol="0">
            <a:spAutoFit/>
          </a:bodyPr>
          <a:lstStyle/>
          <a:p>
            <a:r>
              <a:rPr lang="en-US" altLang="zh-CN" sz="800" dirty="0">
                <a:solidFill>
                  <a:srgbClr val="404040"/>
                </a:solidFill>
              </a:rPr>
              <a:t>9</a:t>
            </a:r>
            <a:endParaRPr lang="zh-CN" altLang="en-US" sz="800" dirty="0">
              <a:solidFill>
                <a:srgbClr val="404040"/>
              </a:solidFill>
            </a:endParaRPr>
          </a:p>
        </p:txBody>
      </p:sp>
      <p:sp>
        <p:nvSpPr>
          <p:cNvPr id="115" name="文本框 114"/>
          <p:cNvSpPr txBox="1"/>
          <p:nvPr/>
        </p:nvSpPr>
        <p:spPr>
          <a:xfrm>
            <a:off x="5138222" y="3967802"/>
            <a:ext cx="300082" cy="215444"/>
          </a:xfrm>
          <a:prstGeom prst="rect">
            <a:avLst/>
          </a:prstGeom>
          <a:noFill/>
        </p:spPr>
        <p:txBody>
          <a:bodyPr wrap="none" rtlCol="0">
            <a:spAutoFit/>
          </a:bodyPr>
          <a:lstStyle/>
          <a:p>
            <a:r>
              <a:rPr lang="en-US" altLang="zh-CN" sz="800" dirty="0">
                <a:solidFill>
                  <a:srgbClr val="404040"/>
                </a:solidFill>
              </a:rPr>
              <a:t>10</a:t>
            </a:r>
            <a:endParaRPr lang="zh-CN" altLang="en-US" sz="800" dirty="0">
              <a:solidFill>
                <a:srgbClr val="404040"/>
              </a:solidFill>
            </a:endParaRPr>
          </a:p>
        </p:txBody>
      </p:sp>
      <p:sp>
        <p:nvSpPr>
          <p:cNvPr id="116" name="文本框 115"/>
          <p:cNvSpPr txBox="1"/>
          <p:nvPr/>
        </p:nvSpPr>
        <p:spPr>
          <a:xfrm>
            <a:off x="5276503" y="3817166"/>
            <a:ext cx="300082" cy="215444"/>
          </a:xfrm>
          <a:prstGeom prst="rect">
            <a:avLst/>
          </a:prstGeom>
          <a:noFill/>
        </p:spPr>
        <p:txBody>
          <a:bodyPr wrap="none" rtlCol="0">
            <a:spAutoFit/>
          </a:bodyPr>
          <a:lstStyle/>
          <a:p>
            <a:r>
              <a:rPr lang="en-US" altLang="zh-CN" sz="800" dirty="0">
                <a:solidFill>
                  <a:srgbClr val="404040"/>
                </a:solidFill>
              </a:rPr>
              <a:t>11</a:t>
            </a:r>
            <a:endParaRPr lang="zh-CN" altLang="en-US" sz="800" dirty="0">
              <a:solidFill>
                <a:srgbClr val="40404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10276763" y="5601387"/>
            <a:ext cx="1109655" cy="1076937"/>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任意多边形 42"/>
          <p:cNvSpPr/>
          <p:nvPr/>
        </p:nvSpPr>
        <p:spPr>
          <a:xfrm>
            <a:off x="9740455" y="2193050"/>
            <a:ext cx="1505722" cy="1461326"/>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a:off x="720153" y="1247297"/>
            <a:ext cx="682986" cy="662848"/>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任意多边形 36"/>
          <p:cNvSpPr/>
          <p:nvPr/>
        </p:nvSpPr>
        <p:spPr>
          <a:xfrm>
            <a:off x="1061646" y="2731073"/>
            <a:ext cx="951354" cy="923303"/>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a:off x="768039" y="4310805"/>
            <a:ext cx="1886883" cy="1831248"/>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圆角矩形 38"/>
          <p:cNvSpPr/>
          <p:nvPr/>
        </p:nvSpPr>
        <p:spPr>
          <a:xfrm>
            <a:off x="1350330" y="1223472"/>
            <a:ext cx="4712557" cy="4002957"/>
          </a:xfrm>
          <a:prstGeom prst="roundRect">
            <a:avLst>
              <a:gd name="adj" fmla="val 2458"/>
            </a:avLst>
          </a:pr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圆角矩形 39"/>
          <p:cNvSpPr/>
          <p:nvPr/>
        </p:nvSpPr>
        <p:spPr>
          <a:xfrm>
            <a:off x="6234390" y="2502165"/>
            <a:ext cx="4712557" cy="4002957"/>
          </a:xfrm>
          <a:prstGeom prst="roundRect">
            <a:avLst>
              <a:gd name="adj" fmla="val 2458"/>
            </a:avLst>
          </a:pr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任意多边形 43"/>
          <p:cNvSpPr/>
          <p:nvPr/>
        </p:nvSpPr>
        <p:spPr>
          <a:xfrm>
            <a:off x="11068070" y="1171051"/>
            <a:ext cx="682986" cy="662848"/>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圆角矩形 47"/>
          <p:cNvSpPr/>
          <p:nvPr/>
        </p:nvSpPr>
        <p:spPr>
          <a:xfrm>
            <a:off x="6233775" y="1378597"/>
            <a:ext cx="1030173" cy="875053"/>
          </a:xfrm>
          <a:prstGeom prst="roundRect">
            <a:avLst>
              <a:gd name="adj" fmla="val 2458"/>
            </a:avLst>
          </a:pr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圆角矩形 48"/>
          <p:cNvSpPr/>
          <p:nvPr/>
        </p:nvSpPr>
        <p:spPr>
          <a:xfrm>
            <a:off x="4992489" y="5467718"/>
            <a:ext cx="1030173" cy="875053"/>
          </a:xfrm>
          <a:prstGeom prst="roundRect">
            <a:avLst>
              <a:gd name="adj" fmla="val 2458"/>
            </a:avLst>
          </a:pr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矩形 52"/>
          <p:cNvSpPr/>
          <p:nvPr/>
        </p:nvSpPr>
        <p:spPr>
          <a:xfrm>
            <a:off x="1340063" y="1338927"/>
            <a:ext cx="4548954" cy="3539430"/>
          </a:xfrm>
          <a:prstGeom prst="rect">
            <a:avLst/>
          </a:prstGeom>
        </p:spPr>
        <p:txBody>
          <a:bodyPr wrap="square">
            <a:spAutoFit/>
          </a:bodyPr>
          <a:lstStyle/>
          <a:p>
            <a:pPr marL="285750" indent="-285750">
              <a:lnSpc>
                <a:spcPct val="140000"/>
              </a:lnSpc>
              <a:buFont typeface="Arial" panose="020B0604020202020204" pitchFamily="34" charset="0"/>
              <a:buChar char="•"/>
            </a:pPr>
            <a:r>
              <a:rPr lang="zh-CN" altLang="en-US" sz="1600" dirty="0">
                <a:solidFill>
                  <a:srgbClr val="404040"/>
                </a:solidFill>
                <a:latin typeface="+mn-ea"/>
              </a:rPr>
              <a:t>计划切实可行的前提：</a:t>
            </a:r>
          </a:p>
          <a:p>
            <a:pPr>
              <a:lnSpc>
                <a:spcPct val="140000"/>
              </a:lnSpc>
            </a:pPr>
            <a:r>
              <a:rPr lang="en-US" altLang="zh-CN" sz="1600" dirty="0">
                <a:solidFill>
                  <a:srgbClr val="404040"/>
                </a:solidFill>
                <a:latin typeface="+mn-ea"/>
              </a:rPr>
              <a:t>     A.</a:t>
            </a:r>
            <a:r>
              <a:rPr lang="zh-CN" altLang="en-US" sz="1600" dirty="0">
                <a:solidFill>
                  <a:srgbClr val="404040"/>
                </a:solidFill>
                <a:latin typeface="+mn-ea"/>
              </a:rPr>
              <a:t>已经有人做到了 </a:t>
            </a:r>
          </a:p>
          <a:p>
            <a:pPr>
              <a:lnSpc>
                <a:spcPct val="140000"/>
              </a:lnSpc>
            </a:pPr>
            <a:r>
              <a:rPr lang="en-US" altLang="zh-CN" sz="1600" dirty="0">
                <a:solidFill>
                  <a:srgbClr val="404040"/>
                </a:solidFill>
                <a:latin typeface="+mn-ea"/>
              </a:rPr>
              <a:t>     B.</a:t>
            </a:r>
            <a:r>
              <a:rPr lang="zh-CN" altLang="en-US" sz="1600" dirty="0">
                <a:solidFill>
                  <a:srgbClr val="404040"/>
                </a:solidFill>
                <a:latin typeface="+mn-ea"/>
              </a:rPr>
              <a:t>我与那人没有太大差距 </a:t>
            </a:r>
          </a:p>
          <a:p>
            <a:pPr marL="285750" indent="-285750">
              <a:lnSpc>
                <a:spcPct val="140000"/>
              </a:lnSpc>
              <a:buFont typeface="Arial" panose="020B0604020202020204" pitchFamily="34" charset="0"/>
              <a:buChar char="•"/>
            </a:pPr>
            <a:r>
              <a:rPr lang="zh-CN" altLang="en-US" sz="1600" dirty="0">
                <a:solidFill>
                  <a:srgbClr val="404040"/>
                </a:solidFill>
                <a:latin typeface="+mn-ea"/>
              </a:rPr>
              <a:t>长期计划是需要实践才能习得的能力，不是轻而易举就可以达成的所以，一般的计划从一周开始比较好。 </a:t>
            </a:r>
          </a:p>
          <a:p>
            <a:pPr marL="285750" indent="-285750">
              <a:lnSpc>
                <a:spcPct val="140000"/>
              </a:lnSpc>
              <a:buFont typeface="Arial" panose="020B0604020202020204" pitchFamily="34" charset="0"/>
              <a:buChar char="•"/>
            </a:pPr>
            <a:r>
              <a:rPr lang="zh-CN" altLang="en-US" sz="1600" dirty="0">
                <a:solidFill>
                  <a:srgbClr val="404040"/>
                </a:solidFill>
                <a:latin typeface="+mn-ea"/>
              </a:rPr>
              <a:t>有一些计划是没有必要的，行动比计划更重要，在逐步的实践中习得计划的能力。 </a:t>
            </a:r>
          </a:p>
          <a:p>
            <a:pPr marL="285750" indent="-285750">
              <a:lnSpc>
                <a:spcPct val="140000"/>
              </a:lnSpc>
              <a:buFont typeface="Arial" panose="020B0604020202020204" pitchFamily="34" charset="0"/>
              <a:buChar char="•"/>
            </a:pPr>
            <a:r>
              <a:rPr lang="zh-CN" altLang="en-US" sz="1600" dirty="0">
                <a:solidFill>
                  <a:srgbClr val="404040"/>
                </a:solidFill>
                <a:latin typeface="+mn-ea"/>
              </a:rPr>
              <a:t>如果不能一开始就有详细计划的事情，那就马上行动。</a:t>
            </a:r>
          </a:p>
        </p:txBody>
      </p:sp>
      <p:sp>
        <p:nvSpPr>
          <p:cNvPr id="56" name="矩形 55"/>
          <p:cNvSpPr/>
          <p:nvPr/>
        </p:nvSpPr>
        <p:spPr>
          <a:xfrm>
            <a:off x="6417726" y="1880653"/>
            <a:ext cx="643474" cy="338554"/>
          </a:xfrm>
          <a:prstGeom prst="rect">
            <a:avLst/>
          </a:prstGeom>
        </p:spPr>
        <p:txBody>
          <a:bodyPr wrap="square">
            <a:spAutoFit/>
          </a:bodyPr>
          <a:lstStyle/>
          <a:p>
            <a:r>
              <a:rPr lang="en-US" altLang="zh-CN" sz="1600" dirty="0">
                <a:solidFill>
                  <a:srgbClr val="008780"/>
                </a:solidFill>
                <a:latin typeface="Microsoft YaHei UI Light" panose="020B0502040204020203" pitchFamily="34" charset="-122"/>
                <a:ea typeface="Microsoft YaHei UI Light" panose="020B0502040204020203" pitchFamily="34" charset="-122"/>
              </a:rPr>
              <a:t>Plan</a:t>
            </a:r>
            <a:endParaRPr lang="zh-CN" altLang="en-US" sz="1600" dirty="0">
              <a:solidFill>
                <a:srgbClr val="008780"/>
              </a:solidFill>
              <a:latin typeface="Microsoft YaHei UI Light" panose="020B0502040204020203" pitchFamily="34" charset="-122"/>
              <a:ea typeface="Microsoft YaHei UI Light" panose="020B0502040204020203" pitchFamily="34" charset="-122"/>
            </a:endParaRPr>
          </a:p>
        </p:txBody>
      </p:sp>
      <p:cxnSp>
        <p:nvCxnSpPr>
          <p:cNvPr id="59" name="直接连接符 58"/>
          <p:cNvCxnSpPr/>
          <p:nvPr/>
        </p:nvCxnSpPr>
        <p:spPr>
          <a:xfrm>
            <a:off x="6264240" y="1867836"/>
            <a:ext cx="97200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任意多边形 25"/>
          <p:cNvSpPr/>
          <p:nvPr/>
        </p:nvSpPr>
        <p:spPr>
          <a:xfrm>
            <a:off x="5507576" y="1290109"/>
            <a:ext cx="559357" cy="1037230"/>
          </a:xfrm>
          <a:custGeom>
            <a:avLst/>
            <a:gdLst>
              <a:gd name="connsiteX0" fmla="*/ 518615 w 559357"/>
              <a:gd name="connsiteY0" fmla="*/ 0 h 1037230"/>
              <a:gd name="connsiteX1" fmla="*/ 555430 w 559357"/>
              <a:gd name="connsiteY1" fmla="*/ 3711 h 1037230"/>
              <a:gd name="connsiteX2" fmla="*/ 559357 w 559357"/>
              <a:gd name="connsiteY2" fmla="*/ 23164 h 1037230"/>
              <a:gd name="connsiteX3" fmla="*/ 559357 w 559357"/>
              <a:gd name="connsiteY3" fmla="*/ 1033123 h 1037230"/>
              <a:gd name="connsiteX4" fmla="*/ 518615 w 559357"/>
              <a:gd name="connsiteY4" fmla="*/ 1037230 h 1037230"/>
              <a:gd name="connsiteX5" fmla="*/ 0 w 559357"/>
              <a:gd name="connsiteY5" fmla="*/ 518615 h 1037230"/>
              <a:gd name="connsiteX6" fmla="*/ 518615 w 559357"/>
              <a:gd name="connsiteY6" fmla="*/ 0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57" h="1037230">
                <a:moveTo>
                  <a:pt x="518615" y="0"/>
                </a:moveTo>
                <a:lnTo>
                  <a:pt x="555430" y="3711"/>
                </a:lnTo>
                <a:lnTo>
                  <a:pt x="559357" y="23164"/>
                </a:lnTo>
                <a:lnTo>
                  <a:pt x="559357" y="1033123"/>
                </a:lnTo>
                <a:lnTo>
                  <a:pt x="518615" y="1037230"/>
                </a:lnTo>
                <a:cubicBezTo>
                  <a:pt x="232192" y="1037230"/>
                  <a:pt x="0" y="805038"/>
                  <a:pt x="0" y="518615"/>
                </a:cubicBezTo>
                <a:cubicBezTo>
                  <a:pt x="0" y="232192"/>
                  <a:pt x="232192" y="0"/>
                  <a:pt x="518615" y="0"/>
                </a:cubicBezTo>
                <a:close/>
              </a:path>
            </a:pathLst>
          </a:custGeom>
          <a:solidFill>
            <a:srgbClr val="00B9B3"/>
          </a:solidFill>
          <a:ln w="2540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7" name="任意多边形 26"/>
          <p:cNvSpPr/>
          <p:nvPr/>
        </p:nvSpPr>
        <p:spPr>
          <a:xfrm flipH="1">
            <a:off x="6241259" y="5390264"/>
            <a:ext cx="559357" cy="1037230"/>
          </a:xfrm>
          <a:custGeom>
            <a:avLst/>
            <a:gdLst>
              <a:gd name="connsiteX0" fmla="*/ 518615 w 559357"/>
              <a:gd name="connsiteY0" fmla="*/ 0 h 1037230"/>
              <a:gd name="connsiteX1" fmla="*/ 555430 w 559357"/>
              <a:gd name="connsiteY1" fmla="*/ 3711 h 1037230"/>
              <a:gd name="connsiteX2" fmla="*/ 559357 w 559357"/>
              <a:gd name="connsiteY2" fmla="*/ 23164 h 1037230"/>
              <a:gd name="connsiteX3" fmla="*/ 559357 w 559357"/>
              <a:gd name="connsiteY3" fmla="*/ 1033123 h 1037230"/>
              <a:gd name="connsiteX4" fmla="*/ 518615 w 559357"/>
              <a:gd name="connsiteY4" fmla="*/ 1037230 h 1037230"/>
              <a:gd name="connsiteX5" fmla="*/ 0 w 559357"/>
              <a:gd name="connsiteY5" fmla="*/ 518615 h 1037230"/>
              <a:gd name="connsiteX6" fmla="*/ 518615 w 559357"/>
              <a:gd name="connsiteY6" fmla="*/ 0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57" h="1037230">
                <a:moveTo>
                  <a:pt x="518615" y="0"/>
                </a:moveTo>
                <a:lnTo>
                  <a:pt x="555430" y="3711"/>
                </a:lnTo>
                <a:lnTo>
                  <a:pt x="559357" y="23164"/>
                </a:lnTo>
                <a:lnTo>
                  <a:pt x="559357" y="1033123"/>
                </a:lnTo>
                <a:lnTo>
                  <a:pt x="518615" y="1037230"/>
                </a:lnTo>
                <a:cubicBezTo>
                  <a:pt x="232192" y="1037230"/>
                  <a:pt x="0" y="805038"/>
                  <a:pt x="0" y="518615"/>
                </a:cubicBezTo>
                <a:cubicBezTo>
                  <a:pt x="0" y="232192"/>
                  <a:pt x="232192" y="0"/>
                  <a:pt x="518615" y="0"/>
                </a:cubicBezTo>
                <a:close/>
              </a:path>
            </a:pathLst>
          </a:custGeom>
          <a:solidFill>
            <a:srgbClr val="00B9B3"/>
          </a:solidFill>
          <a:ln w="2540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28" name="组合 27"/>
          <p:cNvGrpSpPr/>
          <p:nvPr/>
        </p:nvGrpSpPr>
        <p:grpSpPr>
          <a:xfrm>
            <a:off x="-19064" y="253534"/>
            <a:ext cx="12211083" cy="6553690"/>
            <a:chOff x="-19064" y="253534"/>
            <a:chExt cx="12211083" cy="6553690"/>
          </a:xfrm>
        </p:grpSpPr>
        <p:grpSp>
          <p:nvGrpSpPr>
            <p:cNvPr id="29" name="组合 28"/>
            <p:cNvGrpSpPr/>
            <p:nvPr/>
          </p:nvGrpSpPr>
          <p:grpSpPr>
            <a:xfrm>
              <a:off x="-19064" y="253534"/>
              <a:ext cx="12211083" cy="6553690"/>
              <a:chOff x="-19064" y="253534"/>
              <a:chExt cx="12211083" cy="6553690"/>
            </a:xfrm>
          </p:grpSpPr>
          <p:sp>
            <p:nvSpPr>
              <p:cNvPr id="31"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33"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34"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3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23</a:t>
                </a:fld>
                <a:endParaRPr lang="en-US" sz="1100" dirty="0">
                  <a:solidFill>
                    <a:schemeClr val="bg1"/>
                  </a:solidFill>
                  <a:latin typeface="Arial" panose="020B0604020202020204" pitchFamily="34" charset="0"/>
                  <a:cs typeface="Arial" panose="020B0604020202020204" pitchFamily="34" charset="0"/>
                </a:endParaRPr>
              </a:p>
            </p:txBody>
          </p:sp>
          <p:sp>
            <p:nvSpPr>
              <p:cNvPr id="3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1"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30" name="文本框 29"/>
            <p:cNvSpPr txBox="1"/>
            <p:nvPr/>
          </p:nvSpPr>
          <p:spPr>
            <a:xfrm>
              <a:off x="296839" y="344379"/>
              <a:ext cx="2525050"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管理</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计划与列表</a:t>
              </a:r>
            </a:p>
          </p:txBody>
        </p:sp>
      </p:grpSp>
      <p:sp>
        <p:nvSpPr>
          <p:cNvPr id="45" name="矩形 44"/>
          <p:cNvSpPr/>
          <p:nvPr/>
        </p:nvSpPr>
        <p:spPr>
          <a:xfrm>
            <a:off x="6246159" y="1369128"/>
            <a:ext cx="1005403" cy="584775"/>
          </a:xfrm>
          <a:prstGeom prst="rect">
            <a:avLst/>
          </a:prstGeom>
        </p:spPr>
        <p:txBody>
          <a:bodyPr wrap="none">
            <a:spAutoFit/>
          </a:bodyPr>
          <a:lstStyle/>
          <a:p>
            <a:r>
              <a:rPr lang="zh-CN" altLang="en-US" sz="3200" dirty="0">
                <a:solidFill>
                  <a:srgbClr val="008780"/>
                </a:solidFill>
                <a:latin typeface="Microsoft YaHei UI Light" panose="020B0502040204020203" pitchFamily="34" charset="-122"/>
                <a:ea typeface="Microsoft YaHei UI Light" panose="020B0502040204020203" pitchFamily="34" charset="-122"/>
              </a:rPr>
              <a:t>计划</a:t>
            </a:r>
          </a:p>
        </p:txBody>
      </p:sp>
      <p:grpSp>
        <p:nvGrpSpPr>
          <p:cNvPr id="2" name="组合 1"/>
          <p:cNvGrpSpPr/>
          <p:nvPr/>
        </p:nvGrpSpPr>
        <p:grpSpPr>
          <a:xfrm>
            <a:off x="5006647" y="5492692"/>
            <a:ext cx="1005403" cy="850079"/>
            <a:chOff x="6398559" y="1521528"/>
            <a:chExt cx="1005403" cy="850079"/>
          </a:xfrm>
        </p:grpSpPr>
        <p:sp>
          <p:nvSpPr>
            <p:cNvPr id="46" name="矩形 45"/>
            <p:cNvSpPr/>
            <p:nvPr/>
          </p:nvSpPr>
          <p:spPr>
            <a:xfrm>
              <a:off x="6631086" y="2033053"/>
              <a:ext cx="482824" cy="338554"/>
            </a:xfrm>
            <a:prstGeom prst="rect">
              <a:avLst/>
            </a:prstGeom>
          </p:spPr>
          <p:txBody>
            <a:bodyPr wrap="none">
              <a:spAutoFit/>
            </a:bodyPr>
            <a:lstStyle/>
            <a:p>
              <a:r>
                <a:rPr lang="en-US" altLang="zh-CN" sz="1600" dirty="0">
                  <a:solidFill>
                    <a:srgbClr val="008780"/>
                  </a:solidFill>
                  <a:latin typeface="Microsoft YaHei UI Light" panose="020B0502040204020203" pitchFamily="34" charset="-122"/>
                  <a:ea typeface="Microsoft YaHei UI Light" panose="020B0502040204020203" pitchFamily="34" charset="-122"/>
                </a:rPr>
                <a:t>List</a:t>
              </a:r>
              <a:endParaRPr lang="zh-CN" altLang="en-US" sz="1600" dirty="0">
                <a:solidFill>
                  <a:srgbClr val="008780"/>
                </a:solidFill>
                <a:latin typeface="Microsoft YaHei UI Light" panose="020B0502040204020203" pitchFamily="34" charset="-122"/>
                <a:ea typeface="Microsoft YaHei UI Light" panose="020B0502040204020203" pitchFamily="34" charset="-122"/>
              </a:endParaRPr>
            </a:p>
          </p:txBody>
        </p:sp>
        <p:cxnSp>
          <p:nvCxnSpPr>
            <p:cNvPr id="58" name="直接连接符 57"/>
            <p:cNvCxnSpPr/>
            <p:nvPr/>
          </p:nvCxnSpPr>
          <p:spPr>
            <a:xfrm>
              <a:off x="6410826" y="2020236"/>
              <a:ext cx="972000"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6398559" y="1521528"/>
              <a:ext cx="1005403" cy="584775"/>
            </a:xfrm>
            <a:prstGeom prst="rect">
              <a:avLst/>
            </a:prstGeom>
          </p:spPr>
          <p:txBody>
            <a:bodyPr wrap="none">
              <a:spAutoFit/>
            </a:bodyPr>
            <a:lstStyle/>
            <a:p>
              <a:r>
                <a:rPr lang="zh-CN" altLang="en-US" sz="3200" dirty="0">
                  <a:solidFill>
                    <a:srgbClr val="008780"/>
                  </a:solidFill>
                  <a:latin typeface="Microsoft YaHei UI Light" panose="020B0502040204020203" pitchFamily="34" charset="-122"/>
                  <a:ea typeface="Microsoft YaHei UI Light" panose="020B0502040204020203" pitchFamily="34" charset="-122"/>
                </a:rPr>
                <a:t>列表</a:t>
              </a:r>
            </a:p>
          </p:txBody>
        </p:sp>
      </p:grpSp>
      <p:sp>
        <p:nvSpPr>
          <p:cNvPr id="61" name="矩形 60"/>
          <p:cNvSpPr/>
          <p:nvPr/>
        </p:nvSpPr>
        <p:spPr>
          <a:xfrm>
            <a:off x="6219851" y="2648973"/>
            <a:ext cx="5161599" cy="2850011"/>
          </a:xfrm>
          <a:prstGeom prst="rect">
            <a:avLst/>
          </a:prstGeom>
        </p:spPr>
        <p:txBody>
          <a:bodyPr wrap="square">
            <a:spAutoFit/>
          </a:bodyPr>
          <a:lstStyle/>
          <a:p>
            <a:pPr marL="285750" indent="-285750">
              <a:lnSpc>
                <a:spcPct val="140000"/>
              </a:lnSpc>
              <a:buFont typeface="Arial" panose="020B0604020202020204" pitchFamily="34" charset="0"/>
              <a:buChar char="•"/>
            </a:pPr>
            <a:r>
              <a:rPr lang="zh-CN" altLang="en-US" sz="1600" dirty="0">
                <a:solidFill>
                  <a:srgbClr val="404040"/>
                </a:solidFill>
                <a:latin typeface="+mn-ea"/>
              </a:rPr>
              <a:t>制作列表，使自己做事井井有条，避免浪费时间</a:t>
            </a:r>
          </a:p>
          <a:p>
            <a:pPr marL="285750" indent="-285750">
              <a:lnSpc>
                <a:spcPct val="140000"/>
              </a:lnSpc>
              <a:buFont typeface="Arial" panose="020B0604020202020204" pitchFamily="34" charset="0"/>
              <a:buChar char="•"/>
            </a:pPr>
            <a:r>
              <a:rPr lang="zh-CN" altLang="en-US" sz="1600" dirty="0">
                <a:solidFill>
                  <a:srgbClr val="404040"/>
                </a:solidFill>
                <a:latin typeface="+mn-ea"/>
              </a:rPr>
              <a:t>最好的列表记录工具是纸和笔 </a:t>
            </a:r>
          </a:p>
          <a:p>
            <a:pPr marL="285750" indent="-285750">
              <a:lnSpc>
                <a:spcPct val="140000"/>
              </a:lnSpc>
              <a:buFont typeface="Arial" panose="020B0604020202020204" pitchFamily="34" charset="0"/>
              <a:buChar char="•"/>
            </a:pPr>
            <a:r>
              <a:rPr lang="zh-CN" altLang="en-US" sz="1600" dirty="0">
                <a:solidFill>
                  <a:srgbClr val="404040"/>
                </a:solidFill>
                <a:latin typeface="+mn-ea"/>
              </a:rPr>
              <a:t>列表不必要工整</a:t>
            </a:r>
          </a:p>
          <a:p>
            <a:pPr marL="285750" indent="-285750">
              <a:lnSpc>
                <a:spcPct val="140000"/>
              </a:lnSpc>
              <a:buFont typeface="Arial" panose="020B0604020202020204" pitchFamily="34" charset="0"/>
              <a:buChar char="•"/>
            </a:pPr>
            <a:r>
              <a:rPr lang="zh-CN" altLang="en-US" sz="1600" dirty="0">
                <a:solidFill>
                  <a:srgbClr val="404040"/>
                </a:solidFill>
                <a:latin typeface="+mn-ea"/>
              </a:rPr>
              <a:t>列表一定要随手可及</a:t>
            </a:r>
          </a:p>
          <a:p>
            <a:pPr marL="285750" indent="-285750">
              <a:lnSpc>
                <a:spcPct val="140000"/>
              </a:lnSpc>
              <a:buFont typeface="Arial" panose="020B0604020202020204" pitchFamily="34" charset="0"/>
              <a:buChar char="•"/>
            </a:pPr>
            <a:r>
              <a:rPr lang="zh-CN" altLang="en-US" sz="1600" dirty="0">
                <a:solidFill>
                  <a:srgbClr val="404040"/>
                </a:solidFill>
                <a:latin typeface="+mn-ea"/>
              </a:rPr>
              <a:t>最重要的任务永远只有一个 </a:t>
            </a:r>
          </a:p>
          <a:p>
            <a:pPr marL="285750" indent="-285750">
              <a:lnSpc>
                <a:spcPct val="140000"/>
              </a:lnSpc>
              <a:buFont typeface="Arial" panose="020B0604020202020204" pitchFamily="34" charset="0"/>
              <a:buChar char="•"/>
            </a:pPr>
            <a:r>
              <a:rPr lang="zh-CN" altLang="en-US" sz="1600" dirty="0">
                <a:solidFill>
                  <a:srgbClr val="404040"/>
                </a:solidFill>
                <a:latin typeface="+mn-ea"/>
              </a:rPr>
              <a:t>制作专门的下一个阶段任务列表</a:t>
            </a:r>
          </a:p>
          <a:p>
            <a:pPr marL="285750" indent="-285750">
              <a:lnSpc>
                <a:spcPct val="140000"/>
              </a:lnSpc>
              <a:buFont typeface="Arial" panose="020B0604020202020204" pitchFamily="34" charset="0"/>
              <a:buChar char="•"/>
            </a:pPr>
            <a:r>
              <a:rPr lang="zh-CN" altLang="en-US" sz="1600" dirty="0">
                <a:solidFill>
                  <a:srgbClr val="404040"/>
                </a:solidFill>
                <a:latin typeface="+mn-ea"/>
              </a:rPr>
              <a:t>给你的每一个任务指定一个核对时间列表</a:t>
            </a:r>
          </a:p>
          <a:p>
            <a:pPr marL="285750" indent="-285750">
              <a:lnSpc>
                <a:spcPct val="140000"/>
              </a:lnSpc>
              <a:buFont typeface="Arial" panose="020B0604020202020204" pitchFamily="34" charset="0"/>
              <a:buChar char="•"/>
            </a:pPr>
            <a:r>
              <a:rPr lang="zh-CN" altLang="en-US" sz="1600" dirty="0">
                <a:solidFill>
                  <a:srgbClr val="404040"/>
                </a:solidFill>
                <a:latin typeface="+mn-ea"/>
              </a:rPr>
              <a:t>列表一旦开始执行就一个要执行到底</a:t>
            </a:r>
          </a:p>
        </p:txBody>
      </p:sp>
      <p:sp>
        <p:nvSpPr>
          <p:cNvPr id="42" name="矩形 41"/>
          <p:cNvSpPr/>
          <p:nvPr/>
        </p:nvSpPr>
        <p:spPr>
          <a:xfrm>
            <a:off x="5488212" y="1601225"/>
            <a:ext cx="522900" cy="523220"/>
          </a:xfrm>
          <a:prstGeom prst="rect">
            <a:avLst/>
          </a:prstGeom>
        </p:spPr>
        <p:txBody>
          <a:bodyPr wrap="none">
            <a:spAutoFit/>
          </a:bodyPr>
          <a:lstStyle/>
          <a:p>
            <a:r>
              <a:rPr lang="en-US" altLang="zh-CN" sz="2800" dirty="0">
                <a:solidFill>
                  <a:schemeClr val="bg1"/>
                </a:solidFill>
                <a:latin typeface="Microsoft YaHei UI Light" panose="020B0502040204020203" pitchFamily="34" charset="-122"/>
                <a:ea typeface="Microsoft YaHei UI Light" panose="020B0502040204020203" pitchFamily="34" charset="-122"/>
              </a:rPr>
              <a:t>01</a:t>
            </a:r>
            <a:endParaRPr lang="zh-CN" altLang="en-US" sz="3200" dirty="0">
              <a:solidFill>
                <a:schemeClr val="bg1"/>
              </a:solidFill>
              <a:latin typeface="Microsoft YaHei UI Light" panose="020B0502040204020203" pitchFamily="34" charset="-122"/>
              <a:ea typeface="Microsoft YaHei UI Light" panose="020B0502040204020203" pitchFamily="34" charset="-122"/>
            </a:endParaRPr>
          </a:p>
        </p:txBody>
      </p:sp>
      <p:sp>
        <p:nvSpPr>
          <p:cNvPr id="50" name="矩形 49"/>
          <p:cNvSpPr/>
          <p:nvPr/>
        </p:nvSpPr>
        <p:spPr>
          <a:xfrm>
            <a:off x="6181919" y="5678017"/>
            <a:ext cx="585417" cy="523220"/>
          </a:xfrm>
          <a:prstGeom prst="rect">
            <a:avLst/>
          </a:prstGeom>
        </p:spPr>
        <p:txBody>
          <a:bodyPr wrap="none">
            <a:spAutoFit/>
          </a:bodyPr>
          <a:lstStyle/>
          <a:p>
            <a:r>
              <a:rPr lang="en-US" altLang="zh-CN" sz="2800" dirty="0">
                <a:solidFill>
                  <a:schemeClr val="bg1"/>
                </a:solidFill>
                <a:latin typeface="Microsoft YaHei UI Light" panose="020B0502040204020203" pitchFamily="34" charset="-122"/>
                <a:ea typeface="Microsoft YaHei UI Light" panose="020B0502040204020203" pitchFamily="34" charset="-122"/>
              </a:rPr>
              <a:t>02</a:t>
            </a:r>
            <a:endParaRPr lang="zh-CN" altLang="en-US" sz="2800" dirty="0">
              <a:solidFill>
                <a:schemeClr val="bg1"/>
              </a:solidFill>
              <a:latin typeface="Microsoft YaHei UI Light" panose="020B0502040204020203" pitchFamily="34" charset="-122"/>
              <a:ea typeface="Microsoft YaHei UI Light" panose="020B0502040204020203"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13890" y="1341505"/>
            <a:ext cx="2265364" cy="400110"/>
          </a:xfrm>
          <a:prstGeom prst="rect">
            <a:avLst/>
          </a:prstGeom>
        </p:spPr>
        <p:txBody>
          <a:bodyPr wrap="none">
            <a:spAutoFit/>
          </a:bodyPr>
          <a:lstStyle/>
          <a:p>
            <a:r>
              <a:rPr lang="en-US" altLang="zh-CN" sz="2000" b="1" dirty="0">
                <a:solidFill>
                  <a:srgbClr val="003231"/>
                </a:solidFill>
              </a:rPr>
              <a:t>01</a:t>
            </a:r>
            <a:r>
              <a:rPr lang="zh-CN" altLang="en-US" sz="2000" b="1" dirty="0">
                <a:solidFill>
                  <a:srgbClr val="003231"/>
                </a:solidFill>
              </a:rPr>
              <a:t>先做完一次任务</a:t>
            </a:r>
          </a:p>
        </p:txBody>
      </p:sp>
      <p:cxnSp>
        <p:nvCxnSpPr>
          <p:cNvPr id="5" name="直接连接符 4"/>
          <p:cNvCxnSpPr/>
          <p:nvPr/>
        </p:nvCxnSpPr>
        <p:spPr>
          <a:xfrm>
            <a:off x="3898502" y="1741615"/>
            <a:ext cx="379078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3949836" y="1799616"/>
            <a:ext cx="6320556" cy="338554"/>
          </a:xfrm>
          <a:prstGeom prst="rect">
            <a:avLst/>
          </a:prstGeom>
        </p:spPr>
        <p:txBody>
          <a:bodyPr wrap="square">
            <a:spAutoFit/>
          </a:bodyPr>
          <a:lstStyle/>
          <a:p>
            <a:r>
              <a:rPr lang="zh-CN" altLang="en-US" sz="1600" dirty="0">
                <a:solidFill>
                  <a:schemeClr val="tx1">
                    <a:lumMod val="75000"/>
                    <a:lumOff val="25000"/>
                  </a:schemeClr>
                </a:solidFill>
              </a:rPr>
              <a:t>无论是学习、工作、还是生活，我们面临的任务大都是重复性。</a:t>
            </a:r>
          </a:p>
        </p:txBody>
      </p:sp>
      <p:sp>
        <p:nvSpPr>
          <p:cNvPr id="82" name="矩形 81"/>
          <p:cNvSpPr/>
          <p:nvPr/>
        </p:nvSpPr>
        <p:spPr>
          <a:xfrm>
            <a:off x="3913890" y="2666029"/>
            <a:ext cx="2297424" cy="400110"/>
          </a:xfrm>
          <a:prstGeom prst="rect">
            <a:avLst/>
          </a:prstGeom>
        </p:spPr>
        <p:txBody>
          <a:bodyPr wrap="none">
            <a:spAutoFit/>
          </a:bodyPr>
          <a:lstStyle/>
          <a:p>
            <a:r>
              <a:rPr lang="en-US" altLang="zh-CN" sz="2000" b="1" dirty="0">
                <a:solidFill>
                  <a:srgbClr val="00B9B1"/>
                </a:solidFill>
                <a:latin typeface="+mn-ea"/>
              </a:rPr>
              <a:t>02</a:t>
            </a:r>
            <a:r>
              <a:rPr lang="zh-CN" altLang="en-US" sz="2000" b="1" dirty="0">
                <a:solidFill>
                  <a:srgbClr val="00B9B1"/>
                </a:solidFill>
                <a:latin typeface="+mn-ea"/>
              </a:rPr>
              <a:t>总结和整理流程</a:t>
            </a:r>
          </a:p>
        </p:txBody>
      </p:sp>
      <p:cxnSp>
        <p:nvCxnSpPr>
          <p:cNvPr id="83" name="直接连接符 82"/>
          <p:cNvCxnSpPr/>
          <p:nvPr/>
        </p:nvCxnSpPr>
        <p:spPr>
          <a:xfrm>
            <a:off x="3898502" y="3066139"/>
            <a:ext cx="379078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3930856" y="3123798"/>
            <a:ext cx="8570495" cy="338554"/>
          </a:xfrm>
          <a:prstGeom prst="rect">
            <a:avLst/>
          </a:prstGeom>
        </p:spPr>
        <p:txBody>
          <a:bodyPr wrap="square">
            <a:spAutoFit/>
          </a:bodyPr>
          <a:lstStyle/>
          <a:p>
            <a:r>
              <a:rPr lang="zh-CN" altLang="en-US" sz="1600" dirty="0">
                <a:solidFill>
                  <a:schemeClr val="tx1">
                    <a:lumMod val="75000"/>
                    <a:lumOff val="25000"/>
                  </a:schemeClr>
                </a:solidFill>
              </a:rPr>
              <a:t>在第一次做完任务的基础上，制定和规范相应的流程。</a:t>
            </a:r>
          </a:p>
        </p:txBody>
      </p:sp>
      <p:sp>
        <p:nvSpPr>
          <p:cNvPr id="84" name="矩形 83"/>
          <p:cNvSpPr/>
          <p:nvPr/>
        </p:nvSpPr>
        <p:spPr>
          <a:xfrm>
            <a:off x="3913890" y="3956258"/>
            <a:ext cx="1752403" cy="400110"/>
          </a:xfrm>
          <a:prstGeom prst="rect">
            <a:avLst/>
          </a:prstGeom>
        </p:spPr>
        <p:txBody>
          <a:bodyPr wrap="none">
            <a:spAutoFit/>
          </a:bodyPr>
          <a:lstStyle/>
          <a:p>
            <a:r>
              <a:rPr lang="en-US" altLang="zh-CN" sz="2000" b="1" dirty="0">
                <a:solidFill>
                  <a:srgbClr val="FFAD00"/>
                </a:solidFill>
              </a:rPr>
              <a:t>03</a:t>
            </a:r>
            <a:r>
              <a:rPr lang="zh-CN" altLang="en-US" sz="2000" b="1" dirty="0">
                <a:solidFill>
                  <a:srgbClr val="FFAD00"/>
                </a:solidFill>
              </a:rPr>
              <a:t>进一步实践</a:t>
            </a:r>
          </a:p>
        </p:txBody>
      </p:sp>
      <p:cxnSp>
        <p:nvCxnSpPr>
          <p:cNvPr id="85" name="直接连接符 84"/>
          <p:cNvCxnSpPr/>
          <p:nvPr/>
        </p:nvCxnSpPr>
        <p:spPr>
          <a:xfrm>
            <a:off x="3898502" y="4356368"/>
            <a:ext cx="379078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3930857" y="4405634"/>
            <a:ext cx="9143701" cy="338554"/>
          </a:xfrm>
          <a:prstGeom prst="rect">
            <a:avLst/>
          </a:prstGeom>
        </p:spPr>
        <p:txBody>
          <a:bodyPr wrap="square">
            <a:spAutoFit/>
          </a:bodyPr>
          <a:lstStyle/>
          <a:p>
            <a:r>
              <a:rPr lang="zh-CN" altLang="en-US" sz="1600" dirty="0">
                <a:solidFill>
                  <a:schemeClr val="tx1">
                    <a:lumMod val="75000"/>
                    <a:lumOff val="25000"/>
                  </a:schemeClr>
                </a:solidFill>
              </a:rPr>
              <a:t>根据流程再一次的完成任务，并且要求时间比第一次要短，结果要一样。</a:t>
            </a:r>
          </a:p>
        </p:txBody>
      </p:sp>
      <p:grpSp>
        <p:nvGrpSpPr>
          <p:cNvPr id="10" name="组合 9"/>
          <p:cNvGrpSpPr/>
          <p:nvPr/>
        </p:nvGrpSpPr>
        <p:grpSpPr>
          <a:xfrm flipH="1">
            <a:off x="1578755" y="1305080"/>
            <a:ext cx="2055697" cy="923218"/>
            <a:chOff x="1289439" y="1310227"/>
            <a:chExt cx="2055697" cy="923218"/>
          </a:xfrm>
        </p:grpSpPr>
        <p:sp>
          <p:nvSpPr>
            <p:cNvPr id="22" name="任意多边形 21"/>
            <p:cNvSpPr/>
            <p:nvPr/>
          </p:nvSpPr>
          <p:spPr>
            <a:xfrm rot="5400000">
              <a:off x="1855679" y="743987"/>
              <a:ext cx="923218" cy="2055697"/>
            </a:xfrm>
            <a:custGeom>
              <a:avLst/>
              <a:gdLst>
                <a:gd name="connsiteX0" fmla="*/ 0 w 1117600"/>
                <a:gd name="connsiteY0" fmla="*/ 2488520 h 2488520"/>
                <a:gd name="connsiteX1" fmla="*/ 0 w 1117600"/>
                <a:gd name="connsiteY1" fmla="*/ 151720 h 2488520"/>
                <a:gd name="connsiteX2" fmla="*/ 224126 w 1117600"/>
                <a:gd name="connsiteY2" fmla="*/ 151720 h 2488520"/>
                <a:gd name="connsiteX3" fmla="*/ 242093 w 1117600"/>
                <a:gd name="connsiteY3" fmla="*/ 0 h 2488520"/>
                <a:gd name="connsiteX4" fmla="*/ 875506 w 1117600"/>
                <a:gd name="connsiteY4" fmla="*/ 0 h 2488520"/>
                <a:gd name="connsiteX5" fmla="*/ 893473 w 1117600"/>
                <a:gd name="connsiteY5" fmla="*/ 151720 h 2488520"/>
                <a:gd name="connsiteX6" fmla="*/ 1117600 w 1117600"/>
                <a:gd name="connsiteY6" fmla="*/ 151720 h 2488520"/>
                <a:gd name="connsiteX7" fmla="*/ 1117600 w 1117600"/>
                <a:gd name="connsiteY7" fmla="*/ 2488520 h 248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600" h="2488520">
                  <a:moveTo>
                    <a:pt x="0" y="2488520"/>
                  </a:moveTo>
                  <a:lnTo>
                    <a:pt x="0" y="151720"/>
                  </a:lnTo>
                  <a:lnTo>
                    <a:pt x="224126" y="151720"/>
                  </a:lnTo>
                  <a:lnTo>
                    <a:pt x="242093" y="0"/>
                  </a:lnTo>
                  <a:lnTo>
                    <a:pt x="875506" y="0"/>
                  </a:lnTo>
                  <a:lnTo>
                    <a:pt x="893473" y="151720"/>
                  </a:lnTo>
                  <a:lnTo>
                    <a:pt x="1117600" y="151720"/>
                  </a:lnTo>
                  <a:lnTo>
                    <a:pt x="1117600" y="2488520"/>
                  </a:lnTo>
                  <a:close/>
                </a:path>
              </a:pathLst>
            </a:custGeom>
            <a:solidFill>
              <a:srgbClr val="00323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78731" y="1470873"/>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612856" y="1470873"/>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1578755" y="2585633"/>
            <a:ext cx="2055697" cy="923218"/>
            <a:chOff x="1289439" y="2380298"/>
            <a:chExt cx="2055697" cy="923218"/>
          </a:xfrm>
        </p:grpSpPr>
        <p:sp>
          <p:nvSpPr>
            <p:cNvPr id="23" name="任意多边形 22"/>
            <p:cNvSpPr/>
            <p:nvPr/>
          </p:nvSpPr>
          <p:spPr>
            <a:xfrm rot="5400000">
              <a:off x="1855679" y="1814058"/>
              <a:ext cx="923218" cy="2055697"/>
            </a:xfrm>
            <a:custGeom>
              <a:avLst/>
              <a:gdLst>
                <a:gd name="connsiteX0" fmla="*/ 0 w 1117600"/>
                <a:gd name="connsiteY0" fmla="*/ 2488520 h 2488520"/>
                <a:gd name="connsiteX1" fmla="*/ 0 w 1117600"/>
                <a:gd name="connsiteY1" fmla="*/ 151720 h 2488520"/>
                <a:gd name="connsiteX2" fmla="*/ 224126 w 1117600"/>
                <a:gd name="connsiteY2" fmla="*/ 151720 h 2488520"/>
                <a:gd name="connsiteX3" fmla="*/ 242093 w 1117600"/>
                <a:gd name="connsiteY3" fmla="*/ 0 h 2488520"/>
                <a:gd name="connsiteX4" fmla="*/ 875506 w 1117600"/>
                <a:gd name="connsiteY4" fmla="*/ 0 h 2488520"/>
                <a:gd name="connsiteX5" fmla="*/ 893473 w 1117600"/>
                <a:gd name="connsiteY5" fmla="*/ 151720 h 2488520"/>
                <a:gd name="connsiteX6" fmla="*/ 1117600 w 1117600"/>
                <a:gd name="connsiteY6" fmla="*/ 151720 h 2488520"/>
                <a:gd name="connsiteX7" fmla="*/ 1117600 w 1117600"/>
                <a:gd name="connsiteY7" fmla="*/ 2488520 h 248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600" h="2488520">
                  <a:moveTo>
                    <a:pt x="0" y="2488520"/>
                  </a:moveTo>
                  <a:lnTo>
                    <a:pt x="0" y="151720"/>
                  </a:lnTo>
                  <a:lnTo>
                    <a:pt x="224126" y="151720"/>
                  </a:lnTo>
                  <a:lnTo>
                    <a:pt x="242093" y="0"/>
                  </a:lnTo>
                  <a:lnTo>
                    <a:pt x="875506" y="0"/>
                  </a:lnTo>
                  <a:lnTo>
                    <a:pt x="893473" y="151720"/>
                  </a:lnTo>
                  <a:lnTo>
                    <a:pt x="1117600" y="151720"/>
                  </a:lnTo>
                  <a:lnTo>
                    <a:pt x="1117600" y="2488520"/>
                  </a:lnTo>
                  <a:close/>
                </a:path>
              </a:pathLst>
            </a:cu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378731" y="2538973"/>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12856" y="2538973"/>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846982" y="2538973"/>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081107" y="2538973"/>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flipH="1">
            <a:off x="1580811" y="3866186"/>
            <a:ext cx="2055697" cy="923218"/>
            <a:chOff x="1287383" y="3514125"/>
            <a:chExt cx="2055697" cy="923218"/>
          </a:xfrm>
        </p:grpSpPr>
        <p:sp>
          <p:nvSpPr>
            <p:cNvPr id="58" name="任意多边形 57"/>
            <p:cNvSpPr/>
            <p:nvPr/>
          </p:nvSpPr>
          <p:spPr>
            <a:xfrm rot="5400000">
              <a:off x="1853623" y="2947885"/>
              <a:ext cx="923218" cy="2055697"/>
            </a:xfrm>
            <a:custGeom>
              <a:avLst/>
              <a:gdLst>
                <a:gd name="connsiteX0" fmla="*/ 0 w 1117600"/>
                <a:gd name="connsiteY0" fmla="*/ 2488520 h 2488520"/>
                <a:gd name="connsiteX1" fmla="*/ 0 w 1117600"/>
                <a:gd name="connsiteY1" fmla="*/ 151720 h 2488520"/>
                <a:gd name="connsiteX2" fmla="*/ 224126 w 1117600"/>
                <a:gd name="connsiteY2" fmla="*/ 151720 h 2488520"/>
                <a:gd name="connsiteX3" fmla="*/ 242093 w 1117600"/>
                <a:gd name="connsiteY3" fmla="*/ 0 h 2488520"/>
                <a:gd name="connsiteX4" fmla="*/ 875506 w 1117600"/>
                <a:gd name="connsiteY4" fmla="*/ 0 h 2488520"/>
                <a:gd name="connsiteX5" fmla="*/ 893473 w 1117600"/>
                <a:gd name="connsiteY5" fmla="*/ 151720 h 2488520"/>
                <a:gd name="connsiteX6" fmla="*/ 1117600 w 1117600"/>
                <a:gd name="connsiteY6" fmla="*/ 151720 h 2488520"/>
                <a:gd name="connsiteX7" fmla="*/ 1117600 w 1117600"/>
                <a:gd name="connsiteY7" fmla="*/ 2488520 h 248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600" h="2488520">
                  <a:moveTo>
                    <a:pt x="0" y="2488520"/>
                  </a:moveTo>
                  <a:lnTo>
                    <a:pt x="0" y="151720"/>
                  </a:lnTo>
                  <a:lnTo>
                    <a:pt x="224126" y="151720"/>
                  </a:lnTo>
                  <a:lnTo>
                    <a:pt x="242093" y="0"/>
                  </a:lnTo>
                  <a:lnTo>
                    <a:pt x="875506" y="0"/>
                  </a:lnTo>
                  <a:lnTo>
                    <a:pt x="893473" y="151720"/>
                  </a:lnTo>
                  <a:lnTo>
                    <a:pt x="1117600" y="151720"/>
                  </a:lnTo>
                  <a:lnTo>
                    <a:pt x="1117600" y="2488520"/>
                  </a:lnTo>
                  <a:close/>
                </a:path>
              </a:pathLst>
            </a:custGeom>
            <a:solidFill>
              <a:srgbClr val="FFAD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376675" y="367280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610800" y="367280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844926" y="367280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079051" y="367280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313176" y="367280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2547302" y="367280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flipH="1">
            <a:off x="1582867" y="5146738"/>
            <a:ext cx="2055697" cy="923218"/>
            <a:chOff x="1285327" y="4585005"/>
            <a:chExt cx="2055697" cy="923218"/>
          </a:xfrm>
        </p:grpSpPr>
        <p:sp>
          <p:nvSpPr>
            <p:cNvPr id="68" name="任意多边形 67"/>
            <p:cNvSpPr/>
            <p:nvPr/>
          </p:nvSpPr>
          <p:spPr>
            <a:xfrm rot="5400000">
              <a:off x="1851567" y="4018765"/>
              <a:ext cx="923218" cy="2055697"/>
            </a:xfrm>
            <a:custGeom>
              <a:avLst/>
              <a:gdLst>
                <a:gd name="connsiteX0" fmla="*/ 0 w 1117600"/>
                <a:gd name="connsiteY0" fmla="*/ 2488520 h 2488520"/>
                <a:gd name="connsiteX1" fmla="*/ 0 w 1117600"/>
                <a:gd name="connsiteY1" fmla="*/ 151720 h 2488520"/>
                <a:gd name="connsiteX2" fmla="*/ 224126 w 1117600"/>
                <a:gd name="connsiteY2" fmla="*/ 151720 h 2488520"/>
                <a:gd name="connsiteX3" fmla="*/ 242093 w 1117600"/>
                <a:gd name="connsiteY3" fmla="*/ 0 h 2488520"/>
                <a:gd name="connsiteX4" fmla="*/ 875506 w 1117600"/>
                <a:gd name="connsiteY4" fmla="*/ 0 h 2488520"/>
                <a:gd name="connsiteX5" fmla="*/ 893473 w 1117600"/>
                <a:gd name="connsiteY5" fmla="*/ 151720 h 2488520"/>
                <a:gd name="connsiteX6" fmla="*/ 1117600 w 1117600"/>
                <a:gd name="connsiteY6" fmla="*/ 151720 h 2488520"/>
                <a:gd name="connsiteX7" fmla="*/ 1117600 w 1117600"/>
                <a:gd name="connsiteY7" fmla="*/ 2488520 h 248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600" h="2488520">
                  <a:moveTo>
                    <a:pt x="0" y="2488520"/>
                  </a:moveTo>
                  <a:lnTo>
                    <a:pt x="0" y="151720"/>
                  </a:lnTo>
                  <a:lnTo>
                    <a:pt x="224126" y="151720"/>
                  </a:lnTo>
                  <a:lnTo>
                    <a:pt x="242093" y="0"/>
                  </a:lnTo>
                  <a:lnTo>
                    <a:pt x="875506" y="0"/>
                  </a:lnTo>
                  <a:lnTo>
                    <a:pt x="893473" y="151720"/>
                  </a:lnTo>
                  <a:lnTo>
                    <a:pt x="1117600" y="151720"/>
                  </a:lnTo>
                  <a:lnTo>
                    <a:pt x="1117600" y="2488520"/>
                  </a:lnTo>
                  <a:close/>
                </a:path>
              </a:pathLst>
            </a:custGeom>
            <a:solidFill>
              <a:srgbClr val="FF888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374619" y="474368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1608744" y="474368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1842870" y="474368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2076995" y="474368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2311120" y="474368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2545246" y="474368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2779371" y="474368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3013498" y="4743680"/>
              <a:ext cx="102288" cy="6058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矩形 85"/>
          <p:cNvSpPr/>
          <p:nvPr/>
        </p:nvSpPr>
        <p:spPr>
          <a:xfrm>
            <a:off x="3913890" y="5238094"/>
            <a:ext cx="4060727" cy="400110"/>
          </a:xfrm>
          <a:prstGeom prst="rect">
            <a:avLst/>
          </a:prstGeom>
        </p:spPr>
        <p:txBody>
          <a:bodyPr wrap="none">
            <a:spAutoFit/>
          </a:bodyPr>
          <a:lstStyle/>
          <a:p>
            <a:r>
              <a:rPr lang="en-US" altLang="zh-CN" sz="2000" b="1" dirty="0">
                <a:solidFill>
                  <a:srgbClr val="FF888C"/>
                </a:solidFill>
              </a:rPr>
              <a:t>04</a:t>
            </a:r>
            <a:r>
              <a:rPr lang="zh-CN" altLang="en-US" sz="2000" b="1" dirty="0">
                <a:solidFill>
                  <a:srgbClr val="FF888C"/>
                </a:solidFill>
              </a:rPr>
              <a:t>达到“闭着眼睛也能做好”程度</a:t>
            </a:r>
          </a:p>
        </p:txBody>
      </p:sp>
      <p:cxnSp>
        <p:nvCxnSpPr>
          <p:cNvPr id="87" name="直接连接符 86"/>
          <p:cNvCxnSpPr/>
          <p:nvPr/>
        </p:nvCxnSpPr>
        <p:spPr>
          <a:xfrm>
            <a:off x="3898502" y="5638204"/>
            <a:ext cx="379078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3936187" y="5687469"/>
            <a:ext cx="6891095" cy="338554"/>
          </a:xfrm>
          <a:prstGeom prst="rect">
            <a:avLst/>
          </a:prstGeom>
        </p:spPr>
        <p:txBody>
          <a:bodyPr wrap="square">
            <a:spAutoFit/>
          </a:bodyPr>
          <a:lstStyle/>
          <a:p>
            <a:r>
              <a:rPr lang="zh-CN" altLang="en-US" sz="1600" dirty="0">
                <a:solidFill>
                  <a:schemeClr val="tx1">
                    <a:lumMod val="75000"/>
                    <a:lumOff val="25000"/>
                  </a:schemeClr>
                </a:solidFill>
              </a:rPr>
              <a:t>根据再一次的实践，修订和完善流程，使之标准化。</a:t>
            </a:r>
          </a:p>
        </p:txBody>
      </p:sp>
      <p:grpSp>
        <p:nvGrpSpPr>
          <p:cNvPr id="46" name="组合 45"/>
          <p:cNvGrpSpPr/>
          <p:nvPr/>
        </p:nvGrpSpPr>
        <p:grpSpPr>
          <a:xfrm>
            <a:off x="-19064" y="253534"/>
            <a:ext cx="12211083" cy="6553690"/>
            <a:chOff x="-19064" y="253534"/>
            <a:chExt cx="12211083" cy="6553690"/>
          </a:xfrm>
        </p:grpSpPr>
        <p:grpSp>
          <p:nvGrpSpPr>
            <p:cNvPr id="47" name="组合 46"/>
            <p:cNvGrpSpPr/>
            <p:nvPr/>
          </p:nvGrpSpPr>
          <p:grpSpPr>
            <a:xfrm>
              <a:off x="-19064" y="253534"/>
              <a:ext cx="12211083" cy="6553690"/>
              <a:chOff x="-19064" y="253534"/>
              <a:chExt cx="12211083" cy="6553690"/>
            </a:xfrm>
          </p:grpSpPr>
          <p:sp>
            <p:nvSpPr>
              <p:cNvPr id="49"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0"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51"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52"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24</a:t>
                </a:fld>
                <a:endParaRPr lang="en-US" sz="1100" dirty="0">
                  <a:solidFill>
                    <a:schemeClr val="bg1"/>
                  </a:solidFill>
                  <a:latin typeface="Arial" panose="020B0604020202020204" pitchFamily="34" charset="0"/>
                  <a:cs typeface="Arial" panose="020B0604020202020204" pitchFamily="34" charset="0"/>
                </a:endParaRPr>
              </a:p>
            </p:txBody>
          </p:sp>
          <p:sp>
            <p:nvSpPr>
              <p:cNvPr id="53"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54"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48" name="文本框 47"/>
            <p:cNvSpPr txBox="1"/>
            <p:nvPr/>
          </p:nvSpPr>
          <p:spPr>
            <a:xfrm>
              <a:off x="296839" y="344379"/>
              <a:ext cx="1601721"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管理</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流程</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10276763" y="5601387"/>
            <a:ext cx="1109655" cy="1076937"/>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任意多边形 42"/>
          <p:cNvSpPr/>
          <p:nvPr/>
        </p:nvSpPr>
        <p:spPr>
          <a:xfrm>
            <a:off x="9740455" y="2193050"/>
            <a:ext cx="1505722" cy="1461326"/>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a:off x="720153" y="1247297"/>
            <a:ext cx="682986" cy="662848"/>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任意多边形 36"/>
          <p:cNvSpPr/>
          <p:nvPr/>
        </p:nvSpPr>
        <p:spPr>
          <a:xfrm>
            <a:off x="1061646" y="2731073"/>
            <a:ext cx="951354" cy="923303"/>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a:off x="768039" y="4310805"/>
            <a:ext cx="1886883" cy="1831248"/>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圆角矩形 38"/>
          <p:cNvSpPr/>
          <p:nvPr/>
        </p:nvSpPr>
        <p:spPr>
          <a:xfrm>
            <a:off x="1350330" y="1223472"/>
            <a:ext cx="4712557" cy="4002957"/>
          </a:xfrm>
          <a:prstGeom prst="roundRect">
            <a:avLst>
              <a:gd name="adj" fmla="val 2458"/>
            </a:avLst>
          </a:pr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圆角矩形 39"/>
          <p:cNvSpPr/>
          <p:nvPr/>
        </p:nvSpPr>
        <p:spPr>
          <a:xfrm>
            <a:off x="6234390" y="2502165"/>
            <a:ext cx="4712557" cy="4002957"/>
          </a:xfrm>
          <a:prstGeom prst="roundRect">
            <a:avLst>
              <a:gd name="adj" fmla="val 2458"/>
            </a:avLst>
          </a:pr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任意多边形 43"/>
          <p:cNvSpPr/>
          <p:nvPr/>
        </p:nvSpPr>
        <p:spPr>
          <a:xfrm>
            <a:off x="11068070" y="1171051"/>
            <a:ext cx="682986" cy="662848"/>
          </a:xfrm>
          <a:custGeom>
            <a:avLst/>
            <a:gdLst>
              <a:gd name="connsiteX0" fmla="*/ 163610 w 2343038"/>
              <a:gd name="connsiteY0" fmla="*/ 151994 h 1307857"/>
              <a:gd name="connsiteX1" fmla="*/ 163610 w 2343038"/>
              <a:gd name="connsiteY1" fmla="*/ 1155863 h 1307857"/>
              <a:gd name="connsiteX2" fmla="*/ 2179428 w 2343038"/>
              <a:gd name="connsiteY2" fmla="*/ 1155863 h 1307857"/>
              <a:gd name="connsiteX3" fmla="*/ 2179428 w 2343038"/>
              <a:gd name="connsiteY3" fmla="*/ 151994 h 1307857"/>
              <a:gd name="connsiteX4" fmla="*/ 0 w 2343038"/>
              <a:gd name="connsiteY4" fmla="*/ 0 h 1307857"/>
              <a:gd name="connsiteX5" fmla="*/ 2343038 w 2343038"/>
              <a:gd name="connsiteY5" fmla="*/ 0 h 1307857"/>
              <a:gd name="connsiteX6" fmla="*/ 2343038 w 2343038"/>
              <a:gd name="connsiteY6" fmla="*/ 1307857 h 1307857"/>
              <a:gd name="connsiteX7" fmla="*/ 0 w 2343038"/>
              <a:gd name="connsiteY7" fmla="*/ 1307857 h 1307857"/>
              <a:gd name="connsiteX0-1" fmla="*/ 163610 w 2343038"/>
              <a:gd name="connsiteY0-2" fmla="*/ 151994 h 1307857"/>
              <a:gd name="connsiteX1-3" fmla="*/ 163610 w 2343038"/>
              <a:gd name="connsiteY1-4" fmla="*/ 1155863 h 1307857"/>
              <a:gd name="connsiteX2-5" fmla="*/ 2179428 w 2343038"/>
              <a:gd name="connsiteY2-6" fmla="*/ 1155863 h 1307857"/>
              <a:gd name="connsiteX3-7" fmla="*/ 1101145 w 2343038"/>
              <a:gd name="connsiteY3-8" fmla="*/ 184376 h 1307857"/>
              <a:gd name="connsiteX4-9" fmla="*/ 163610 w 2343038"/>
              <a:gd name="connsiteY4-10" fmla="*/ 151994 h 1307857"/>
              <a:gd name="connsiteX5-11" fmla="*/ 0 w 2343038"/>
              <a:gd name="connsiteY5-12" fmla="*/ 0 h 1307857"/>
              <a:gd name="connsiteX6-13" fmla="*/ 2343038 w 2343038"/>
              <a:gd name="connsiteY6-14" fmla="*/ 0 h 1307857"/>
              <a:gd name="connsiteX7-15" fmla="*/ 2343038 w 2343038"/>
              <a:gd name="connsiteY7-16" fmla="*/ 1307857 h 1307857"/>
              <a:gd name="connsiteX8" fmla="*/ 0 w 2343038"/>
              <a:gd name="connsiteY8" fmla="*/ 1307857 h 1307857"/>
              <a:gd name="connsiteX9" fmla="*/ 0 w 2343038"/>
              <a:gd name="connsiteY9" fmla="*/ 0 h 1307857"/>
              <a:gd name="connsiteX0-17" fmla="*/ 163610 w 2343038"/>
              <a:gd name="connsiteY0-18" fmla="*/ 151994 h 1307857"/>
              <a:gd name="connsiteX1-19" fmla="*/ 163610 w 2343038"/>
              <a:gd name="connsiteY1-20" fmla="*/ 1155863 h 1307857"/>
              <a:gd name="connsiteX2-21" fmla="*/ 1081360 w 2343038"/>
              <a:gd name="connsiteY2-22" fmla="*/ 1155862 h 1307857"/>
              <a:gd name="connsiteX3-23" fmla="*/ 1101145 w 2343038"/>
              <a:gd name="connsiteY3-24" fmla="*/ 184376 h 1307857"/>
              <a:gd name="connsiteX4-25" fmla="*/ 163610 w 2343038"/>
              <a:gd name="connsiteY4-26" fmla="*/ 151994 h 1307857"/>
              <a:gd name="connsiteX5-27" fmla="*/ 0 w 2343038"/>
              <a:gd name="connsiteY5-28" fmla="*/ 0 h 1307857"/>
              <a:gd name="connsiteX6-29" fmla="*/ 2343038 w 2343038"/>
              <a:gd name="connsiteY6-30" fmla="*/ 0 h 1307857"/>
              <a:gd name="connsiteX7-31" fmla="*/ 2343038 w 2343038"/>
              <a:gd name="connsiteY7-32" fmla="*/ 1307857 h 1307857"/>
              <a:gd name="connsiteX8-33" fmla="*/ 0 w 2343038"/>
              <a:gd name="connsiteY8-34" fmla="*/ 1307857 h 1307857"/>
              <a:gd name="connsiteX9-35" fmla="*/ 0 w 2343038"/>
              <a:gd name="connsiteY9-36" fmla="*/ 0 h 1307857"/>
              <a:gd name="connsiteX0-37" fmla="*/ 163610 w 2343038"/>
              <a:gd name="connsiteY0-38" fmla="*/ 151994 h 1307857"/>
              <a:gd name="connsiteX1-39" fmla="*/ 163610 w 2343038"/>
              <a:gd name="connsiteY1-40" fmla="*/ 1155863 h 1307857"/>
              <a:gd name="connsiteX2-41" fmla="*/ 1081360 w 2343038"/>
              <a:gd name="connsiteY2-42" fmla="*/ 1155862 h 1307857"/>
              <a:gd name="connsiteX3-43" fmla="*/ 1081360 w 2343038"/>
              <a:gd name="connsiteY3-44" fmla="*/ 151995 h 1307857"/>
              <a:gd name="connsiteX4-45" fmla="*/ 163610 w 2343038"/>
              <a:gd name="connsiteY4-46" fmla="*/ 151994 h 1307857"/>
              <a:gd name="connsiteX5-47" fmla="*/ 0 w 2343038"/>
              <a:gd name="connsiteY5-48" fmla="*/ 0 h 1307857"/>
              <a:gd name="connsiteX6-49" fmla="*/ 2343038 w 2343038"/>
              <a:gd name="connsiteY6-50" fmla="*/ 0 h 1307857"/>
              <a:gd name="connsiteX7-51" fmla="*/ 2343038 w 2343038"/>
              <a:gd name="connsiteY7-52" fmla="*/ 1307857 h 1307857"/>
              <a:gd name="connsiteX8-53" fmla="*/ 0 w 2343038"/>
              <a:gd name="connsiteY8-54" fmla="*/ 1307857 h 1307857"/>
              <a:gd name="connsiteX9-55" fmla="*/ 0 w 2343038"/>
              <a:gd name="connsiteY9-56" fmla="*/ 0 h 1307857"/>
              <a:gd name="connsiteX0-57" fmla="*/ 163610 w 2343038"/>
              <a:gd name="connsiteY0-58" fmla="*/ 151994 h 1307857"/>
              <a:gd name="connsiteX1-59" fmla="*/ 163610 w 2343038"/>
              <a:gd name="connsiteY1-60" fmla="*/ 1155863 h 1307857"/>
              <a:gd name="connsiteX2-61" fmla="*/ 1081360 w 2343038"/>
              <a:gd name="connsiteY2-62" fmla="*/ 1155862 h 1307857"/>
              <a:gd name="connsiteX3-63" fmla="*/ 1081360 w 2343038"/>
              <a:gd name="connsiteY3-64" fmla="*/ 151995 h 1307857"/>
              <a:gd name="connsiteX4-65" fmla="*/ 163610 w 2343038"/>
              <a:gd name="connsiteY4-66" fmla="*/ 151994 h 1307857"/>
              <a:gd name="connsiteX5-67" fmla="*/ 0 w 2343038"/>
              <a:gd name="connsiteY5-68" fmla="*/ 0 h 1307857"/>
              <a:gd name="connsiteX6-69" fmla="*/ 2343038 w 2343038"/>
              <a:gd name="connsiteY6-70" fmla="*/ 0 h 1307857"/>
              <a:gd name="connsiteX7-71" fmla="*/ 2343038 w 2343038"/>
              <a:gd name="connsiteY7-72" fmla="*/ 1307857 h 1307857"/>
              <a:gd name="connsiteX8-73" fmla="*/ 0 w 2343038"/>
              <a:gd name="connsiteY8-74" fmla="*/ 1307857 h 1307857"/>
              <a:gd name="connsiteX9-75" fmla="*/ 0 w 2343038"/>
              <a:gd name="connsiteY9-76" fmla="*/ 0 h 1307857"/>
              <a:gd name="connsiteX0-77" fmla="*/ 163610 w 2343038"/>
              <a:gd name="connsiteY0-78" fmla="*/ 151994 h 1307857"/>
              <a:gd name="connsiteX1-79" fmla="*/ 163610 w 2343038"/>
              <a:gd name="connsiteY1-80" fmla="*/ 1155863 h 1307857"/>
              <a:gd name="connsiteX2-81" fmla="*/ 1081360 w 2343038"/>
              <a:gd name="connsiteY2-82" fmla="*/ 1155862 h 1307857"/>
              <a:gd name="connsiteX3-83" fmla="*/ 1081360 w 2343038"/>
              <a:gd name="connsiteY3-84" fmla="*/ 151995 h 1307857"/>
              <a:gd name="connsiteX4-85" fmla="*/ 163610 w 2343038"/>
              <a:gd name="connsiteY4-86" fmla="*/ 151994 h 1307857"/>
              <a:gd name="connsiteX5-87" fmla="*/ 0 w 2343038"/>
              <a:gd name="connsiteY5-88" fmla="*/ 0 h 1307857"/>
              <a:gd name="connsiteX6-89" fmla="*/ 1225184 w 2343038"/>
              <a:gd name="connsiteY6-90" fmla="*/ 10794 h 1307857"/>
              <a:gd name="connsiteX7-91" fmla="*/ 2343038 w 2343038"/>
              <a:gd name="connsiteY7-92" fmla="*/ 1307857 h 1307857"/>
              <a:gd name="connsiteX8-93" fmla="*/ 0 w 2343038"/>
              <a:gd name="connsiteY8-94" fmla="*/ 1307857 h 1307857"/>
              <a:gd name="connsiteX9-95" fmla="*/ 0 w 2343038"/>
              <a:gd name="connsiteY9-96" fmla="*/ 0 h 1307857"/>
              <a:gd name="connsiteX0-97" fmla="*/ 163610 w 1225184"/>
              <a:gd name="connsiteY0-98" fmla="*/ 151994 h 1307857"/>
              <a:gd name="connsiteX1-99" fmla="*/ 163610 w 1225184"/>
              <a:gd name="connsiteY1-100" fmla="*/ 1155863 h 1307857"/>
              <a:gd name="connsiteX2-101" fmla="*/ 1081360 w 1225184"/>
              <a:gd name="connsiteY2-102" fmla="*/ 1155862 h 1307857"/>
              <a:gd name="connsiteX3-103" fmla="*/ 1081360 w 1225184"/>
              <a:gd name="connsiteY3-104" fmla="*/ 151995 h 1307857"/>
              <a:gd name="connsiteX4-105" fmla="*/ 163610 w 1225184"/>
              <a:gd name="connsiteY4-106" fmla="*/ 151994 h 1307857"/>
              <a:gd name="connsiteX5-107" fmla="*/ 0 w 1225184"/>
              <a:gd name="connsiteY5-108" fmla="*/ 0 h 1307857"/>
              <a:gd name="connsiteX6-109" fmla="*/ 1225184 w 1225184"/>
              <a:gd name="connsiteY6-110" fmla="*/ 10794 h 1307857"/>
              <a:gd name="connsiteX7-111" fmla="*/ 1205399 w 1225184"/>
              <a:gd name="connsiteY7-112" fmla="*/ 1307857 h 1307857"/>
              <a:gd name="connsiteX8-113" fmla="*/ 0 w 1225184"/>
              <a:gd name="connsiteY8-114" fmla="*/ 1307857 h 1307857"/>
              <a:gd name="connsiteX9-115" fmla="*/ 0 w 1225184"/>
              <a:gd name="connsiteY9-116" fmla="*/ 0 h 1307857"/>
              <a:gd name="connsiteX0-117" fmla="*/ 163610 w 1353787"/>
              <a:gd name="connsiteY0-118" fmla="*/ 151994 h 1307857"/>
              <a:gd name="connsiteX1-119" fmla="*/ 163610 w 1353787"/>
              <a:gd name="connsiteY1-120" fmla="*/ 1155863 h 1307857"/>
              <a:gd name="connsiteX2-121" fmla="*/ 1081360 w 1353787"/>
              <a:gd name="connsiteY2-122" fmla="*/ 1155862 h 1307857"/>
              <a:gd name="connsiteX3-123" fmla="*/ 1081360 w 1353787"/>
              <a:gd name="connsiteY3-124" fmla="*/ 151995 h 1307857"/>
              <a:gd name="connsiteX4-125" fmla="*/ 163610 w 1353787"/>
              <a:gd name="connsiteY4-126" fmla="*/ 151994 h 1307857"/>
              <a:gd name="connsiteX5-127" fmla="*/ 0 w 1353787"/>
              <a:gd name="connsiteY5-128" fmla="*/ 0 h 1307857"/>
              <a:gd name="connsiteX6-129" fmla="*/ 1353787 w 1353787"/>
              <a:gd name="connsiteY6-130" fmla="*/ 10794 h 1307857"/>
              <a:gd name="connsiteX7-131" fmla="*/ 1205399 w 1353787"/>
              <a:gd name="connsiteY7-132" fmla="*/ 1307857 h 1307857"/>
              <a:gd name="connsiteX8-133" fmla="*/ 0 w 1353787"/>
              <a:gd name="connsiteY8-134" fmla="*/ 1307857 h 1307857"/>
              <a:gd name="connsiteX9-135" fmla="*/ 0 w 1353787"/>
              <a:gd name="connsiteY9-136" fmla="*/ 0 h 1307857"/>
              <a:gd name="connsiteX0-137" fmla="*/ 163610 w 1244969"/>
              <a:gd name="connsiteY0-138" fmla="*/ 151994 h 1307857"/>
              <a:gd name="connsiteX1-139" fmla="*/ 163610 w 1244969"/>
              <a:gd name="connsiteY1-140" fmla="*/ 1155863 h 1307857"/>
              <a:gd name="connsiteX2-141" fmla="*/ 1081360 w 1244969"/>
              <a:gd name="connsiteY2-142" fmla="*/ 1155862 h 1307857"/>
              <a:gd name="connsiteX3-143" fmla="*/ 1081360 w 1244969"/>
              <a:gd name="connsiteY3-144" fmla="*/ 151995 h 1307857"/>
              <a:gd name="connsiteX4-145" fmla="*/ 163610 w 1244969"/>
              <a:gd name="connsiteY4-146" fmla="*/ 151994 h 1307857"/>
              <a:gd name="connsiteX5-147" fmla="*/ 0 w 1244969"/>
              <a:gd name="connsiteY5-148" fmla="*/ 0 h 1307857"/>
              <a:gd name="connsiteX6-149" fmla="*/ 1244969 w 1244969"/>
              <a:gd name="connsiteY6-150" fmla="*/ 21587 h 1307857"/>
              <a:gd name="connsiteX7-151" fmla="*/ 1205399 w 1244969"/>
              <a:gd name="connsiteY7-152" fmla="*/ 1307857 h 1307857"/>
              <a:gd name="connsiteX8-153" fmla="*/ 0 w 1244969"/>
              <a:gd name="connsiteY8-154" fmla="*/ 1307857 h 1307857"/>
              <a:gd name="connsiteX9-155" fmla="*/ 0 w 1244969"/>
              <a:gd name="connsiteY9-156" fmla="*/ 0 h 1307857"/>
              <a:gd name="connsiteX0-157" fmla="*/ 163610 w 1235076"/>
              <a:gd name="connsiteY0-158" fmla="*/ 151994 h 1307857"/>
              <a:gd name="connsiteX1-159" fmla="*/ 163610 w 1235076"/>
              <a:gd name="connsiteY1-160" fmla="*/ 1155863 h 1307857"/>
              <a:gd name="connsiteX2-161" fmla="*/ 1081360 w 1235076"/>
              <a:gd name="connsiteY2-162" fmla="*/ 1155862 h 1307857"/>
              <a:gd name="connsiteX3-163" fmla="*/ 1081360 w 1235076"/>
              <a:gd name="connsiteY3-164" fmla="*/ 151995 h 1307857"/>
              <a:gd name="connsiteX4-165" fmla="*/ 163610 w 1235076"/>
              <a:gd name="connsiteY4-166" fmla="*/ 151994 h 1307857"/>
              <a:gd name="connsiteX5-167" fmla="*/ 0 w 1235076"/>
              <a:gd name="connsiteY5-168" fmla="*/ 0 h 1307857"/>
              <a:gd name="connsiteX6-169" fmla="*/ 1235076 w 1235076"/>
              <a:gd name="connsiteY6-170" fmla="*/ 0 h 1307857"/>
              <a:gd name="connsiteX7-171" fmla="*/ 1205399 w 1235076"/>
              <a:gd name="connsiteY7-172" fmla="*/ 1307857 h 1307857"/>
              <a:gd name="connsiteX8-173" fmla="*/ 0 w 1235076"/>
              <a:gd name="connsiteY8-174" fmla="*/ 1307857 h 1307857"/>
              <a:gd name="connsiteX9-175" fmla="*/ 0 w 1235076"/>
              <a:gd name="connsiteY9-176" fmla="*/ 0 h 1307857"/>
              <a:gd name="connsiteX0-177" fmla="*/ 163610 w 1274646"/>
              <a:gd name="connsiteY0-178" fmla="*/ 151994 h 1329444"/>
              <a:gd name="connsiteX1-179" fmla="*/ 163610 w 1274646"/>
              <a:gd name="connsiteY1-180" fmla="*/ 1155863 h 1329444"/>
              <a:gd name="connsiteX2-181" fmla="*/ 1081360 w 1274646"/>
              <a:gd name="connsiteY2-182" fmla="*/ 1155862 h 1329444"/>
              <a:gd name="connsiteX3-183" fmla="*/ 1081360 w 1274646"/>
              <a:gd name="connsiteY3-184" fmla="*/ 151995 h 1329444"/>
              <a:gd name="connsiteX4-185" fmla="*/ 163610 w 1274646"/>
              <a:gd name="connsiteY4-186" fmla="*/ 151994 h 1329444"/>
              <a:gd name="connsiteX5-187" fmla="*/ 0 w 1274646"/>
              <a:gd name="connsiteY5-188" fmla="*/ 0 h 1329444"/>
              <a:gd name="connsiteX6-189" fmla="*/ 1235076 w 1274646"/>
              <a:gd name="connsiteY6-190" fmla="*/ 0 h 1329444"/>
              <a:gd name="connsiteX7-191" fmla="*/ 1274646 w 1274646"/>
              <a:gd name="connsiteY7-192" fmla="*/ 1329444 h 1329444"/>
              <a:gd name="connsiteX8-193" fmla="*/ 0 w 1274646"/>
              <a:gd name="connsiteY8-194" fmla="*/ 1307857 h 1329444"/>
              <a:gd name="connsiteX9-195" fmla="*/ 0 w 1274646"/>
              <a:gd name="connsiteY9-196" fmla="*/ 0 h 1329444"/>
              <a:gd name="connsiteX0-197" fmla="*/ 163610 w 1235076"/>
              <a:gd name="connsiteY0-198" fmla="*/ 151994 h 1329444"/>
              <a:gd name="connsiteX1-199" fmla="*/ 163610 w 1235076"/>
              <a:gd name="connsiteY1-200" fmla="*/ 1155863 h 1329444"/>
              <a:gd name="connsiteX2-201" fmla="*/ 1081360 w 1235076"/>
              <a:gd name="connsiteY2-202" fmla="*/ 1155862 h 1329444"/>
              <a:gd name="connsiteX3-203" fmla="*/ 1081360 w 1235076"/>
              <a:gd name="connsiteY3-204" fmla="*/ 151995 h 1329444"/>
              <a:gd name="connsiteX4-205" fmla="*/ 163610 w 1235076"/>
              <a:gd name="connsiteY4-206" fmla="*/ 151994 h 1329444"/>
              <a:gd name="connsiteX5-207" fmla="*/ 0 w 1235076"/>
              <a:gd name="connsiteY5-208" fmla="*/ 0 h 1329444"/>
              <a:gd name="connsiteX6-209" fmla="*/ 1235076 w 1235076"/>
              <a:gd name="connsiteY6-210" fmla="*/ 0 h 1329444"/>
              <a:gd name="connsiteX7-211" fmla="*/ 1235076 w 1235076"/>
              <a:gd name="connsiteY7-212" fmla="*/ 1329444 h 1329444"/>
              <a:gd name="connsiteX8-213" fmla="*/ 0 w 1235076"/>
              <a:gd name="connsiteY8-214" fmla="*/ 1307857 h 1329444"/>
              <a:gd name="connsiteX9-215" fmla="*/ 0 w 1235076"/>
              <a:gd name="connsiteY9-216" fmla="*/ 0 h 1329444"/>
              <a:gd name="connsiteX0-217" fmla="*/ 163610 w 1235076"/>
              <a:gd name="connsiteY0-218" fmla="*/ 151994 h 1329444"/>
              <a:gd name="connsiteX1-219" fmla="*/ 163610 w 1235076"/>
              <a:gd name="connsiteY1-220" fmla="*/ 1155863 h 1329444"/>
              <a:gd name="connsiteX2-221" fmla="*/ 1081360 w 1235076"/>
              <a:gd name="connsiteY2-222" fmla="*/ 1155862 h 1329444"/>
              <a:gd name="connsiteX3-223" fmla="*/ 1081360 w 1235076"/>
              <a:gd name="connsiteY3-224" fmla="*/ 151995 h 1329444"/>
              <a:gd name="connsiteX4-225" fmla="*/ 163610 w 1235076"/>
              <a:gd name="connsiteY4-226" fmla="*/ 151994 h 1329444"/>
              <a:gd name="connsiteX5-227" fmla="*/ 0 w 1235076"/>
              <a:gd name="connsiteY5-228" fmla="*/ 0 h 1329444"/>
              <a:gd name="connsiteX6-229" fmla="*/ 1235076 w 1235076"/>
              <a:gd name="connsiteY6-230" fmla="*/ 0 h 1329444"/>
              <a:gd name="connsiteX7-231" fmla="*/ 1235076 w 1235076"/>
              <a:gd name="connsiteY7-232" fmla="*/ 1329444 h 1329444"/>
              <a:gd name="connsiteX8-233" fmla="*/ 0 w 1235076"/>
              <a:gd name="connsiteY8-234" fmla="*/ 1307857 h 1329444"/>
              <a:gd name="connsiteX9-235" fmla="*/ 0 w 1235076"/>
              <a:gd name="connsiteY9-236" fmla="*/ 0 h 1329444"/>
              <a:gd name="connsiteX0-237" fmla="*/ 163610 w 1235076"/>
              <a:gd name="connsiteY0-238" fmla="*/ 151994 h 1307857"/>
              <a:gd name="connsiteX1-239" fmla="*/ 163610 w 1235076"/>
              <a:gd name="connsiteY1-240" fmla="*/ 1155863 h 1307857"/>
              <a:gd name="connsiteX2-241" fmla="*/ 1081360 w 1235076"/>
              <a:gd name="connsiteY2-242" fmla="*/ 1155862 h 1307857"/>
              <a:gd name="connsiteX3-243" fmla="*/ 1081360 w 1235076"/>
              <a:gd name="connsiteY3-244" fmla="*/ 151995 h 1307857"/>
              <a:gd name="connsiteX4-245" fmla="*/ 163610 w 1235076"/>
              <a:gd name="connsiteY4-246" fmla="*/ 151994 h 1307857"/>
              <a:gd name="connsiteX5-247" fmla="*/ 0 w 1235076"/>
              <a:gd name="connsiteY5-248" fmla="*/ 0 h 1307857"/>
              <a:gd name="connsiteX6-249" fmla="*/ 1235076 w 1235076"/>
              <a:gd name="connsiteY6-250" fmla="*/ 0 h 1307857"/>
              <a:gd name="connsiteX7-251" fmla="*/ 1225183 w 1235076"/>
              <a:gd name="connsiteY7-252" fmla="*/ 1297063 h 1307857"/>
              <a:gd name="connsiteX8-253" fmla="*/ 0 w 1235076"/>
              <a:gd name="connsiteY8-254" fmla="*/ 1307857 h 1307857"/>
              <a:gd name="connsiteX9-255" fmla="*/ 0 w 1235076"/>
              <a:gd name="connsiteY9-256" fmla="*/ 0 h 1307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5" y="connsiteY9-36"/>
              </a:cxn>
            </a:cxnLst>
            <a:rect l="l" t="t" r="r" b="b"/>
            <a:pathLst>
              <a:path w="1235076" h="1307857">
                <a:moveTo>
                  <a:pt x="163610" y="151994"/>
                </a:moveTo>
                <a:lnTo>
                  <a:pt x="163610" y="1155863"/>
                </a:lnTo>
                <a:lnTo>
                  <a:pt x="1081360" y="1155862"/>
                </a:lnTo>
                <a:lnTo>
                  <a:pt x="1081360" y="151995"/>
                </a:lnTo>
                <a:lnTo>
                  <a:pt x="163610" y="151994"/>
                </a:lnTo>
                <a:close/>
                <a:moveTo>
                  <a:pt x="0" y="0"/>
                </a:moveTo>
                <a:lnTo>
                  <a:pt x="1235076" y="0"/>
                </a:lnTo>
                <a:cubicBezTo>
                  <a:pt x="1231778" y="432354"/>
                  <a:pt x="1228481" y="864709"/>
                  <a:pt x="1225183" y="1297063"/>
                </a:cubicBezTo>
                <a:lnTo>
                  <a:pt x="0" y="1307857"/>
                </a:lnTo>
                <a:lnTo>
                  <a:pt x="0" y="0"/>
                </a:lnTo>
                <a:close/>
              </a:path>
            </a:pathLst>
          </a:custGeom>
          <a:gradFill flip="none" rotWithShape="1">
            <a:gsLst>
              <a:gs pos="0">
                <a:srgbClr val="FCFCFC"/>
              </a:gs>
              <a:gs pos="100000">
                <a:srgbClr val="CFCDCA"/>
              </a:gs>
            </a:gsLst>
            <a:lin ang="189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圆角矩形 47"/>
          <p:cNvSpPr/>
          <p:nvPr/>
        </p:nvSpPr>
        <p:spPr>
          <a:xfrm>
            <a:off x="6233775" y="1378597"/>
            <a:ext cx="1030173" cy="875053"/>
          </a:xfrm>
          <a:prstGeom prst="roundRect">
            <a:avLst>
              <a:gd name="adj" fmla="val 2458"/>
            </a:avLst>
          </a:pr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圆角矩形 48"/>
          <p:cNvSpPr/>
          <p:nvPr/>
        </p:nvSpPr>
        <p:spPr>
          <a:xfrm>
            <a:off x="4992489" y="5467718"/>
            <a:ext cx="1030173" cy="875053"/>
          </a:xfrm>
          <a:prstGeom prst="roundRect">
            <a:avLst>
              <a:gd name="adj" fmla="val 2458"/>
            </a:avLst>
          </a:pr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0" name="Picture 2" descr="G:\SIFE备赛总决赛\TRAINING.png"/>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4898" y="1473404"/>
            <a:ext cx="809809" cy="75258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925806" y="5602837"/>
            <a:ext cx="1146009" cy="5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2800062" y="1910145"/>
            <a:ext cx="1313180" cy="769441"/>
          </a:xfrm>
          <a:prstGeom prst="rect">
            <a:avLst/>
          </a:prstGeom>
        </p:spPr>
        <p:txBody>
          <a:bodyPr wrap="none">
            <a:spAutoFit/>
          </a:bodyPr>
          <a:lstStyle/>
          <a:p>
            <a:r>
              <a:rPr lang="zh-CN" altLang="en-US" sz="4400" dirty="0">
                <a:solidFill>
                  <a:srgbClr val="008780"/>
                </a:solidFill>
                <a:latin typeface="Microsoft YaHei UI Light" panose="020B0502040204020203" pitchFamily="34" charset="-122"/>
                <a:ea typeface="Microsoft YaHei UI Light" panose="020B0502040204020203" pitchFamily="34" charset="-122"/>
              </a:rPr>
              <a:t>预演</a:t>
            </a:r>
          </a:p>
        </p:txBody>
      </p:sp>
      <p:sp>
        <p:nvSpPr>
          <p:cNvPr id="53" name="矩形 52"/>
          <p:cNvSpPr/>
          <p:nvPr/>
        </p:nvSpPr>
        <p:spPr>
          <a:xfrm>
            <a:off x="1477022" y="3160050"/>
            <a:ext cx="4337284" cy="1126462"/>
          </a:xfrm>
          <a:prstGeom prst="rect">
            <a:avLst/>
          </a:prstGeom>
        </p:spPr>
        <p:txBody>
          <a:bodyPr wrap="square">
            <a:spAutoFit/>
          </a:bodyPr>
          <a:lstStyle/>
          <a:p>
            <a:pPr>
              <a:lnSpc>
                <a:spcPct val="140000"/>
              </a:lnSpc>
            </a:pPr>
            <a:r>
              <a:rPr lang="zh-CN" altLang="en-US" sz="1600" dirty="0">
                <a:solidFill>
                  <a:srgbClr val="404040"/>
                </a:solidFill>
                <a:latin typeface="+mn-ea"/>
              </a:rPr>
              <a:t>做任何事情之前，把将要做的事情的整个过程在大脑里预演一遍甚至数遍。</a:t>
            </a:r>
          </a:p>
          <a:p>
            <a:pPr>
              <a:lnSpc>
                <a:spcPct val="140000"/>
              </a:lnSpc>
            </a:pPr>
            <a:r>
              <a:rPr lang="zh-CN" altLang="en-US" sz="1600" dirty="0">
                <a:solidFill>
                  <a:srgbClr val="404040"/>
                </a:solidFill>
                <a:latin typeface="+mn-ea"/>
              </a:rPr>
              <a:t>万事皆可提前准备，万事皆需提前准备。</a:t>
            </a:r>
          </a:p>
        </p:txBody>
      </p:sp>
      <p:sp>
        <p:nvSpPr>
          <p:cNvPr id="54" name="矩形 53"/>
          <p:cNvSpPr/>
          <p:nvPr/>
        </p:nvSpPr>
        <p:spPr>
          <a:xfrm>
            <a:off x="7935454" y="3035624"/>
            <a:ext cx="1313180" cy="769441"/>
          </a:xfrm>
          <a:prstGeom prst="rect">
            <a:avLst/>
          </a:prstGeom>
        </p:spPr>
        <p:txBody>
          <a:bodyPr wrap="none">
            <a:spAutoFit/>
          </a:bodyPr>
          <a:lstStyle/>
          <a:p>
            <a:r>
              <a:rPr lang="zh-CN" altLang="en-US" sz="4400" dirty="0">
                <a:solidFill>
                  <a:srgbClr val="008780"/>
                </a:solidFill>
                <a:latin typeface="Microsoft YaHei UI Light" panose="020B0502040204020203" pitchFamily="34" charset="-122"/>
                <a:ea typeface="Microsoft YaHei UI Light" panose="020B0502040204020203" pitchFamily="34" charset="-122"/>
              </a:rPr>
              <a:t>验收</a:t>
            </a:r>
          </a:p>
        </p:txBody>
      </p:sp>
      <p:sp>
        <p:nvSpPr>
          <p:cNvPr id="55" name="矩形 54"/>
          <p:cNvSpPr/>
          <p:nvPr/>
        </p:nvSpPr>
        <p:spPr>
          <a:xfrm>
            <a:off x="6558587" y="4293741"/>
            <a:ext cx="4094899" cy="1126462"/>
          </a:xfrm>
          <a:prstGeom prst="rect">
            <a:avLst/>
          </a:prstGeom>
        </p:spPr>
        <p:txBody>
          <a:bodyPr wrap="square">
            <a:spAutoFit/>
          </a:bodyPr>
          <a:lstStyle/>
          <a:p>
            <a:pPr>
              <a:lnSpc>
                <a:spcPct val="140000"/>
              </a:lnSpc>
            </a:pPr>
            <a:r>
              <a:rPr lang="zh-CN" altLang="en-US" sz="1600" dirty="0">
                <a:solidFill>
                  <a:srgbClr val="404040"/>
                </a:solidFill>
                <a:latin typeface="+mn-ea"/>
              </a:rPr>
              <a:t>避免做事半途而废、不了了之，在做一件事情之前，拿出纸和笔为每一个拆分的步骤设计相应的验收标准。</a:t>
            </a:r>
          </a:p>
        </p:txBody>
      </p:sp>
      <p:sp>
        <p:nvSpPr>
          <p:cNvPr id="56" name="矩形 55"/>
          <p:cNvSpPr/>
          <p:nvPr/>
        </p:nvSpPr>
        <p:spPr>
          <a:xfrm>
            <a:off x="7847864" y="3681588"/>
            <a:ext cx="1277914" cy="400110"/>
          </a:xfrm>
          <a:prstGeom prst="rect">
            <a:avLst/>
          </a:prstGeom>
        </p:spPr>
        <p:txBody>
          <a:bodyPr wrap="none">
            <a:spAutoFit/>
          </a:bodyPr>
          <a:lstStyle/>
          <a:p>
            <a:r>
              <a:rPr lang="en-US" altLang="zh-CN" sz="2000" dirty="0">
                <a:solidFill>
                  <a:srgbClr val="008780"/>
                </a:solidFill>
                <a:latin typeface="Microsoft YaHei UI Light" panose="020B0502040204020203" pitchFamily="34" charset="-122"/>
                <a:ea typeface="Microsoft YaHei UI Light" panose="020B0502040204020203" pitchFamily="34" charset="-122"/>
              </a:rPr>
              <a:t>Checkout</a:t>
            </a:r>
            <a:endParaRPr lang="zh-CN" altLang="en-US" sz="2000" dirty="0">
              <a:solidFill>
                <a:srgbClr val="008780"/>
              </a:solidFill>
              <a:latin typeface="Microsoft YaHei UI Light" panose="020B0502040204020203" pitchFamily="34" charset="-122"/>
              <a:ea typeface="Microsoft YaHei UI Light" panose="020B0502040204020203" pitchFamily="34" charset="-122"/>
            </a:endParaRPr>
          </a:p>
        </p:txBody>
      </p:sp>
      <p:sp>
        <p:nvSpPr>
          <p:cNvPr id="57" name="矩形 56"/>
          <p:cNvSpPr/>
          <p:nvPr/>
        </p:nvSpPr>
        <p:spPr>
          <a:xfrm>
            <a:off x="2826130" y="2556355"/>
            <a:ext cx="1068819" cy="400110"/>
          </a:xfrm>
          <a:prstGeom prst="rect">
            <a:avLst/>
          </a:prstGeom>
        </p:spPr>
        <p:txBody>
          <a:bodyPr wrap="none">
            <a:spAutoFit/>
          </a:bodyPr>
          <a:lstStyle/>
          <a:p>
            <a:r>
              <a:rPr lang="en-US" altLang="zh-CN" sz="2000" dirty="0">
                <a:solidFill>
                  <a:srgbClr val="008780"/>
                </a:solidFill>
                <a:latin typeface="Microsoft YaHei UI Light" panose="020B0502040204020203" pitchFamily="34" charset="-122"/>
                <a:ea typeface="Microsoft YaHei UI Light" panose="020B0502040204020203" pitchFamily="34" charset="-122"/>
              </a:rPr>
              <a:t>Preview</a:t>
            </a:r>
            <a:endParaRPr lang="zh-CN" altLang="en-US" sz="2000" dirty="0">
              <a:solidFill>
                <a:srgbClr val="008780"/>
              </a:solidFill>
              <a:latin typeface="Microsoft YaHei UI Light" panose="020B0502040204020203" pitchFamily="34" charset="-122"/>
              <a:ea typeface="Microsoft YaHei UI Light" panose="020B0502040204020203" pitchFamily="34" charset="-122"/>
            </a:endParaRPr>
          </a:p>
        </p:txBody>
      </p:sp>
      <p:cxnSp>
        <p:nvCxnSpPr>
          <p:cNvPr id="6" name="直接连接符 5"/>
          <p:cNvCxnSpPr/>
          <p:nvPr/>
        </p:nvCxnSpPr>
        <p:spPr>
          <a:xfrm>
            <a:off x="2800062" y="2556355"/>
            <a:ext cx="1438107"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926643" y="3668771"/>
            <a:ext cx="1438107"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任意多边形 25"/>
          <p:cNvSpPr/>
          <p:nvPr/>
        </p:nvSpPr>
        <p:spPr>
          <a:xfrm>
            <a:off x="5507576" y="1290109"/>
            <a:ext cx="559357" cy="1037230"/>
          </a:xfrm>
          <a:custGeom>
            <a:avLst/>
            <a:gdLst>
              <a:gd name="connsiteX0" fmla="*/ 518615 w 559357"/>
              <a:gd name="connsiteY0" fmla="*/ 0 h 1037230"/>
              <a:gd name="connsiteX1" fmla="*/ 555430 w 559357"/>
              <a:gd name="connsiteY1" fmla="*/ 3711 h 1037230"/>
              <a:gd name="connsiteX2" fmla="*/ 559357 w 559357"/>
              <a:gd name="connsiteY2" fmla="*/ 23164 h 1037230"/>
              <a:gd name="connsiteX3" fmla="*/ 559357 w 559357"/>
              <a:gd name="connsiteY3" fmla="*/ 1033123 h 1037230"/>
              <a:gd name="connsiteX4" fmla="*/ 518615 w 559357"/>
              <a:gd name="connsiteY4" fmla="*/ 1037230 h 1037230"/>
              <a:gd name="connsiteX5" fmla="*/ 0 w 559357"/>
              <a:gd name="connsiteY5" fmla="*/ 518615 h 1037230"/>
              <a:gd name="connsiteX6" fmla="*/ 518615 w 559357"/>
              <a:gd name="connsiteY6" fmla="*/ 0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57" h="1037230">
                <a:moveTo>
                  <a:pt x="518615" y="0"/>
                </a:moveTo>
                <a:lnTo>
                  <a:pt x="555430" y="3711"/>
                </a:lnTo>
                <a:lnTo>
                  <a:pt x="559357" y="23164"/>
                </a:lnTo>
                <a:lnTo>
                  <a:pt x="559357" y="1033123"/>
                </a:lnTo>
                <a:lnTo>
                  <a:pt x="518615" y="1037230"/>
                </a:lnTo>
                <a:cubicBezTo>
                  <a:pt x="232192" y="1037230"/>
                  <a:pt x="0" y="805038"/>
                  <a:pt x="0" y="518615"/>
                </a:cubicBezTo>
                <a:cubicBezTo>
                  <a:pt x="0" y="232192"/>
                  <a:pt x="232192" y="0"/>
                  <a:pt x="518615" y="0"/>
                </a:cubicBezTo>
                <a:close/>
              </a:path>
            </a:pathLst>
          </a:custGeom>
          <a:solidFill>
            <a:srgbClr val="00B9B3"/>
          </a:solidFill>
          <a:ln w="2540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7" name="任意多边形 26"/>
          <p:cNvSpPr/>
          <p:nvPr/>
        </p:nvSpPr>
        <p:spPr>
          <a:xfrm flipH="1">
            <a:off x="6241259" y="5390264"/>
            <a:ext cx="559357" cy="1037230"/>
          </a:xfrm>
          <a:custGeom>
            <a:avLst/>
            <a:gdLst>
              <a:gd name="connsiteX0" fmla="*/ 518615 w 559357"/>
              <a:gd name="connsiteY0" fmla="*/ 0 h 1037230"/>
              <a:gd name="connsiteX1" fmla="*/ 555430 w 559357"/>
              <a:gd name="connsiteY1" fmla="*/ 3711 h 1037230"/>
              <a:gd name="connsiteX2" fmla="*/ 559357 w 559357"/>
              <a:gd name="connsiteY2" fmla="*/ 23164 h 1037230"/>
              <a:gd name="connsiteX3" fmla="*/ 559357 w 559357"/>
              <a:gd name="connsiteY3" fmla="*/ 1033123 h 1037230"/>
              <a:gd name="connsiteX4" fmla="*/ 518615 w 559357"/>
              <a:gd name="connsiteY4" fmla="*/ 1037230 h 1037230"/>
              <a:gd name="connsiteX5" fmla="*/ 0 w 559357"/>
              <a:gd name="connsiteY5" fmla="*/ 518615 h 1037230"/>
              <a:gd name="connsiteX6" fmla="*/ 518615 w 559357"/>
              <a:gd name="connsiteY6" fmla="*/ 0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57" h="1037230">
                <a:moveTo>
                  <a:pt x="518615" y="0"/>
                </a:moveTo>
                <a:lnTo>
                  <a:pt x="555430" y="3711"/>
                </a:lnTo>
                <a:lnTo>
                  <a:pt x="559357" y="23164"/>
                </a:lnTo>
                <a:lnTo>
                  <a:pt x="559357" y="1033123"/>
                </a:lnTo>
                <a:lnTo>
                  <a:pt x="518615" y="1037230"/>
                </a:lnTo>
                <a:cubicBezTo>
                  <a:pt x="232192" y="1037230"/>
                  <a:pt x="0" y="805038"/>
                  <a:pt x="0" y="518615"/>
                </a:cubicBezTo>
                <a:cubicBezTo>
                  <a:pt x="0" y="232192"/>
                  <a:pt x="232192" y="0"/>
                  <a:pt x="518615" y="0"/>
                </a:cubicBezTo>
                <a:close/>
              </a:path>
            </a:pathLst>
          </a:custGeom>
          <a:solidFill>
            <a:srgbClr val="00B9B3"/>
          </a:solidFill>
          <a:ln w="2540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28" name="组合 27"/>
          <p:cNvGrpSpPr/>
          <p:nvPr/>
        </p:nvGrpSpPr>
        <p:grpSpPr>
          <a:xfrm>
            <a:off x="-19064" y="253534"/>
            <a:ext cx="12211083" cy="6553690"/>
            <a:chOff x="-19064" y="253534"/>
            <a:chExt cx="12211083" cy="6553690"/>
          </a:xfrm>
        </p:grpSpPr>
        <p:grpSp>
          <p:nvGrpSpPr>
            <p:cNvPr id="29" name="组合 28"/>
            <p:cNvGrpSpPr/>
            <p:nvPr/>
          </p:nvGrpSpPr>
          <p:grpSpPr>
            <a:xfrm>
              <a:off x="-19064" y="253534"/>
              <a:ext cx="12211083" cy="6553690"/>
              <a:chOff x="-19064" y="253534"/>
              <a:chExt cx="12211083" cy="6553690"/>
            </a:xfrm>
          </p:grpSpPr>
          <p:sp>
            <p:nvSpPr>
              <p:cNvPr id="31"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33"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34"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3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25</a:t>
                </a:fld>
                <a:endParaRPr lang="en-US" sz="1100" dirty="0">
                  <a:solidFill>
                    <a:schemeClr val="bg1"/>
                  </a:solidFill>
                  <a:latin typeface="Arial" panose="020B0604020202020204" pitchFamily="34" charset="0"/>
                  <a:cs typeface="Arial" panose="020B0604020202020204" pitchFamily="34" charset="0"/>
                </a:endParaRPr>
              </a:p>
            </p:txBody>
          </p:sp>
          <p:sp>
            <p:nvSpPr>
              <p:cNvPr id="3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1"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30" name="文本框 29"/>
            <p:cNvSpPr txBox="1"/>
            <p:nvPr/>
          </p:nvSpPr>
          <p:spPr>
            <a:xfrm>
              <a:off x="296839" y="344379"/>
              <a:ext cx="2525050"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管理</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预演与验收</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05</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学习</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343968" y="4180204"/>
            <a:ext cx="3592203" cy="743280"/>
          </a:xfrm>
          <a:prstGeom prst="rect">
            <a:avLst/>
          </a:prstGeom>
          <a:noFill/>
        </p:spPr>
        <p:txBody>
          <a:bodyPr wrap="square" rtlCol="0">
            <a:spAutoFit/>
          </a:bodyPr>
          <a:lstStyle/>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认识你自己。</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                 </a:t>
            </a:r>
            <a:r>
              <a:rPr lang="en-US" altLang="zh-CN" sz="1600" dirty="0">
                <a:solidFill>
                  <a:prstClr val="white"/>
                </a:solidFill>
                <a:latin typeface="Microsoft YaHei UI Light" panose="020B0502040204020203" pitchFamily="34" charset="-122"/>
                <a:ea typeface="Microsoft YaHei UI Light" panose="020B0502040204020203" pitchFamily="34" charset="-122"/>
              </a:rPr>
              <a:t>——</a:t>
            </a:r>
            <a:r>
              <a:rPr lang="zh-CN" altLang="en-US" sz="1600" dirty="0">
                <a:solidFill>
                  <a:prstClr val="white"/>
                </a:solidFill>
                <a:latin typeface="Microsoft YaHei UI Light" panose="020B0502040204020203" pitchFamily="34" charset="-122"/>
                <a:ea typeface="Microsoft YaHei UI Light" panose="020B0502040204020203" pitchFamily="34" charset="-122"/>
              </a:rPr>
              <a:t>苏格拉底</a:t>
            </a:r>
          </a:p>
        </p:txBody>
      </p:sp>
      <p:sp>
        <p:nvSpPr>
          <p:cNvPr id="4" name="矩形 3"/>
          <p:cNvSpPr/>
          <p:nvPr/>
        </p:nvSpPr>
        <p:spPr>
          <a:xfrm>
            <a:off x="3809037" y="4684926"/>
            <a:ext cx="2619628" cy="1077218"/>
          </a:xfrm>
          <a:prstGeom prst="rect">
            <a:avLst/>
          </a:prstGeom>
        </p:spPr>
        <p:txBody>
          <a:bodyPr wrap="none">
            <a:spAutoFit/>
          </a:bodyPr>
          <a:lstStyle/>
          <a:p>
            <a:r>
              <a:rPr lang="en-US" altLang="zh-CN" sz="3200" b="1" dirty="0">
                <a:solidFill>
                  <a:prstClr val="white"/>
                </a:solidFill>
                <a:cs typeface="Times New Roman" panose="02020603050405020304" pitchFamily="18" charset="0"/>
              </a:rPr>
              <a:t>The learning</a:t>
            </a:r>
          </a:p>
          <a:p>
            <a:endParaRPr lang="en-US" altLang="zh-CN" sz="3200" b="1" dirty="0">
              <a:solidFill>
                <a:prstClr val="white"/>
              </a:solidFill>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74759" y="1791834"/>
            <a:ext cx="7907791" cy="3965214"/>
            <a:chOff x="2661971" y="671058"/>
            <a:chExt cx="7907791" cy="3965214"/>
          </a:xfrm>
        </p:grpSpPr>
        <p:sp>
          <p:nvSpPr>
            <p:cNvPr id="5" name="矩形 4"/>
            <p:cNvSpPr/>
            <p:nvPr/>
          </p:nvSpPr>
          <p:spPr>
            <a:xfrm>
              <a:off x="2661971" y="671058"/>
              <a:ext cx="7907791" cy="3965214"/>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2785155" y="814378"/>
              <a:ext cx="7668000" cy="467827"/>
            </a:xfrm>
            <a:prstGeom prst="rect">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944812" y="1425525"/>
              <a:ext cx="7199086" cy="1892826"/>
            </a:xfrm>
            <a:prstGeom prst="rect">
              <a:avLst/>
            </a:prstGeom>
          </p:spPr>
          <p:txBody>
            <a:bodyPr wrap="square">
              <a:spAutoFit/>
            </a:bodyPr>
            <a:lstStyle/>
            <a:p>
              <a:pPr algn="just">
                <a:lnSpc>
                  <a:spcPct val="150000"/>
                </a:lnSpc>
              </a:pPr>
              <a:r>
                <a:rPr lang="zh-CN" altLang="en-US" kern="100" dirty="0">
                  <a:solidFill>
                    <a:srgbClr val="404040"/>
                  </a:solidFill>
                  <a:latin typeface="+mn-ea"/>
                  <a:cs typeface="Times New Roman" panose="02020603050405020304" pitchFamily="18" charset="0"/>
                </a:rPr>
                <a:t>学习是</a:t>
              </a:r>
              <a:r>
                <a:rPr lang="zh-CN" altLang="en-US" sz="2000" b="1" kern="100" dirty="0">
                  <a:solidFill>
                    <a:srgbClr val="008780"/>
                  </a:solidFill>
                  <a:latin typeface="+mn-ea"/>
                  <a:cs typeface="Times New Roman" panose="02020603050405020304" pitchFamily="18" charset="0"/>
                </a:rPr>
                <a:t>最节省时间</a:t>
              </a:r>
              <a:r>
                <a:rPr lang="zh-CN" altLang="en-US" kern="100" dirty="0">
                  <a:solidFill>
                    <a:srgbClr val="404040"/>
                  </a:solidFill>
                  <a:latin typeface="+mn-ea"/>
                  <a:cs typeface="Times New Roman" panose="02020603050405020304" pitchFamily="18" charset="0"/>
                </a:rPr>
                <a:t>的方法。</a:t>
              </a:r>
              <a:endParaRPr lang="en-US" altLang="zh-CN" kern="100" dirty="0">
                <a:solidFill>
                  <a:srgbClr val="404040"/>
                </a:solidFill>
                <a:latin typeface="+mn-ea"/>
                <a:cs typeface="Times New Roman" panose="02020603050405020304" pitchFamily="18" charset="0"/>
              </a:endParaRPr>
            </a:p>
            <a:p>
              <a:pPr algn="just">
                <a:lnSpc>
                  <a:spcPct val="150000"/>
                </a:lnSpc>
              </a:pPr>
              <a:r>
                <a:rPr lang="zh-CN" altLang="en-US" kern="100" dirty="0">
                  <a:solidFill>
                    <a:srgbClr val="404040"/>
                  </a:solidFill>
                  <a:latin typeface="+mn-ea"/>
                  <a:cs typeface="Times New Roman" panose="02020603050405020304" pitchFamily="18" charset="0"/>
                </a:rPr>
                <a:t>学习也是</a:t>
              </a:r>
              <a:r>
                <a:rPr lang="zh-CN" altLang="en-US" sz="2000" b="1" kern="100" dirty="0">
                  <a:solidFill>
                    <a:srgbClr val="008780"/>
                  </a:solidFill>
                  <a:latin typeface="+mn-ea"/>
                  <a:cs typeface="Times New Roman" panose="02020603050405020304" pitchFamily="18" charset="0"/>
                </a:rPr>
                <a:t>投资回报率最高</a:t>
              </a:r>
              <a:r>
                <a:rPr lang="zh-CN" altLang="en-US" kern="100" dirty="0">
                  <a:solidFill>
                    <a:srgbClr val="404040"/>
                  </a:solidFill>
                  <a:latin typeface="+mn-ea"/>
                  <a:cs typeface="Times New Roman" panose="02020603050405020304" pitchFamily="18" charset="0"/>
                </a:rPr>
                <a:t>的行为。</a:t>
              </a:r>
            </a:p>
            <a:p>
              <a:pPr algn="just">
                <a:lnSpc>
                  <a:spcPct val="150000"/>
                </a:lnSpc>
              </a:pPr>
              <a:r>
                <a:rPr lang="zh-CN" altLang="en-US" kern="100" dirty="0">
                  <a:solidFill>
                    <a:srgbClr val="404040"/>
                  </a:solidFill>
                  <a:latin typeface="+mn-ea"/>
                  <a:cs typeface="Times New Roman" panose="02020603050405020304" pitchFamily="18" charset="0"/>
                </a:rPr>
                <a:t>如果你曾经有过最终习得某种技能的经验，就知道在习得的那一瞬间，整个世界都会</a:t>
              </a:r>
              <a:r>
                <a:rPr lang="zh-CN" altLang="en-US" sz="2000" b="1" kern="100" dirty="0">
                  <a:solidFill>
                    <a:srgbClr val="008780"/>
                  </a:solidFill>
                  <a:latin typeface="+mn-ea"/>
                  <a:cs typeface="Times New Roman" panose="02020603050405020304" pitchFamily="18" charset="0"/>
                </a:rPr>
                <a:t>为之而变</a:t>
              </a:r>
              <a:r>
                <a:rPr lang="zh-CN" altLang="en-US" sz="2000" kern="100" dirty="0">
                  <a:solidFill>
                    <a:srgbClr val="008780"/>
                  </a:solidFill>
                  <a:latin typeface="+mn-ea"/>
                  <a:cs typeface="Times New Roman" panose="02020603050405020304" pitchFamily="18" charset="0"/>
                </a:rPr>
                <a:t>。</a:t>
              </a:r>
            </a:p>
          </p:txBody>
        </p:sp>
        <p:sp>
          <p:nvSpPr>
            <p:cNvPr id="13" name="文本框 12"/>
            <p:cNvSpPr txBox="1"/>
            <p:nvPr/>
          </p:nvSpPr>
          <p:spPr>
            <a:xfrm>
              <a:off x="2944812" y="844541"/>
              <a:ext cx="3028950"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学习</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grpSp>
      <p:cxnSp>
        <p:nvCxnSpPr>
          <p:cNvPr id="20" name="直接连接符 19"/>
          <p:cNvCxnSpPr/>
          <p:nvPr/>
        </p:nvCxnSpPr>
        <p:spPr>
          <a:xfrm flipH="1">
            <a:off x="1374702" y="1336383"/>
            <a:ext cx="488324" cy="488324"/>
          </a:xfrm>
          <a:prstGeom prst="line">
            <a:avLst/>
          </a:prstGeom>
          <a:ln w="63500">
            <a:solidFill>
              <a:srgbClr val="2E3A4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940515" y="1327160"/>
            <a:ext cx="488324" cy="488324"/>
          </a:xfrm>
          <a:prstGeom prst="line">
            <a:avLst/>
          </a:prstGeom>
          <a:ln w="63500">
            <a:solidFill>
              <a:srgbClr val="2E3A49"/>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86721" y="1791834"/>
            <a:ext cx="2235879" cy="1300665"/>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922885" y="1936543"/>
            <a:ext cx="1963550" cy="1011246"/>
          </a:xfrm>
          <a:prstGeom prst="rect">
            <a:avLst/>
          </a:prstGeom>
          <a:solidFill>
            <a:srgbClr val="00B9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26861" y="1139515"/>
            <a:ext cx="309780" cy="32098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27" name="文本框 26"/>
          <p:cNvSpPr txBox="1"/>
          <p:nvPr/>
        </p:nvSpPr>
        <p:spPr>
          <a:xfrm>
            <a:off x="922885" y="2196149"/>
            <a:ext cx="1963550" cy="584775"/>
          </a:xfrm>
          <a:prstGeom prst="rect">
            <a:avLst/>
          </a:prstGeom>
          <a:noFill/>
        </p:spPr>
        <p:txBody>
          <a:bodyPr wrap="square" rtlCol="0">
            <a:spAutoFit/>
          </a:bodyPr>
          <a:lstStyle/>
          <a:p>
            <a:pPr algn="ctr"/>
            <a:r>
              <a:rPr lang="zh-CN" altLang="en-US" sz="3200" dirty="0">
                <a:solidFill>
                  <a:prstClr val="white"/>
                </a:solidFill>
                <a:latin typeface="Microsoft YaHei UI Light" panose="020B0502040204020203" pitchFamily="34" charset="-122"/>
                <a:ea typeface="Microsoft YaHei UI Light" panose="020B0502040204020203" pitchFamily="34" charset="-122"/>
              </a:rPr>
              <a:t>效率本质</a:t>
            </a:r>
            <a:endParaRPr lang="en-US" altLang="zh-CN" sz="3200" dirty="0">
              <a:solidFill>
                <a:prstClr val="white"/>
              </a:solidFill>
              <a:latin typeface="Microsoft YaHei UI Light" panose="020B0502040204020203" pitchFamily="34" charset="-122"/>
              <a:ea typeface="Microsoft YaHei UI Light" panose="020B0502040204020203" pitchFamily="34" charset="-122"/>
            </a:endParaRPr>
          </a:p>
        </p:txBody>
      </p:sp>
      <p:grpSp>
        <p:nvGrpSpPr>
          <p:cNvPr id="14" name="组合 13"/>
          <p:cNvGrpSpPr/>
          <p:nvPr/>
        </p:nvGrpSpPr>
        <p:grpSpPr>
          <a:xfrm>
            <a:off x="-19064" y="253534"/>
            <a:ext cx="12211083" cy="6553690"/>
            <a:chOff x="-19064" y="253534"/>
            <a:chExt cx="12211083" cy="6553690"/>
          </a:xfrm>
        </p:grpSpPr>
        <p:grpSp>
          <p:nvGrpSpPr>
            <p:cNvPr id="15" name="组合 14"/>
            <p:cNvGrpSpPr/>
            <p:nvPr/>
          </p:nvGrpSpPr>
          <p:grpSpPr>
            <a:xfrm>
              <a:off x="-19064" y="253534"/>
              <a:ext cx="12211083" cy="6553690"/>
              <a:chOff x="-19064" y="253534"/>
              <a:chExt cx="12211083" cy="6553690"/>
            </a:xfrm>
          </p:grpSpPr>
          <p:sp>
            <p:nvSpPr>
              <p:cNvPr id="1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1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1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27</a:t>
                </a:fld>
                <a:endParaRPr lang="en-US" sz="1100" dirty="0">
                  <a:solidFill>
                    <a:schemeClr val="bg1"/>
                  </a:solidFill>
                  <a:latin typeface="Arial" panose="020B0604020202020204" pitchFamily="34" charset="0"/>
                  <a:cs typeface="Arial" panose="020B0604020202020204" pitchFamily="34" charset="0"/>
                </a:endParaRPr>
              </a:p>
            </p:txBody>
          </p:sp>
          <p:sp>
            <p:nvSpPr>
              <p:cNvPr id="2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16" name="文本框 15"/>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学习</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效率本质</a:t>
              </a:r>
            </a:p>
          </p:txBody>
        </p:sp>
      </p:grpSp>
      <p:grpSp>
        <p:nvGrpSpPr>
          <p:cNvPr id="29" name="组合 28"/>
          <p:cNvGrpSpPr/>
          <p:nvPr/>
        </p:nvGrpSpPr>
        <p:grpSpPr>
          <a:xfrm>
            <a:off x="9964831" y="4550081"/>
            <a:ext cx="1190777" cy="1109203"/>
            <a:chOff x="4548188" y="2737884"/>
            <a:chExt cx="2981325" cy="2777091"/>
          </a:xfrm>
        </p:grpSpPr>
        <p:sp>
          <p:nvSpPr>
            <p:cNvPr id="30" name="任意多边形 29"/>
            <p:cNvSpPr/>
            <p:nvPr/>
          </p:nvSpPr>
          <p:spPr>
            <a:xfrm>
              <a:off x="4765675" y="4025900"/>
              <a:ext cx="2238375" cy="1238250"/>
            </a:xfrm>
            <a:custGeom>
              <a:avLst/>
              <a:gdLst>
                <a:gd name="connsiteX0" fmla="*/ 1943100 w 2254250"/>
                <a:gd name="connsiteY0" fmla="*/ 0 h 1238250"/>
                <a:gd name="connsiteX1" fmla="*/ 1079500 w 2254250"/>
                <a:gd name="connsiteY1" fmla="*/ 1066800 h 1238250"/>
                <a:gd name="connsiteX2" fmla="*/ 190500 w 2254250"/>
                <a:gd name="connsiteY2" fmla="*/ 508000 h 1238250"/>
                <a:gd name="connsiteX3" fmla="*/ 0 w 2254250"/>
                <a:gd name="connsiteY3" fmla="*/ 831850 h 1238250"/>
                <a:gd name="connsiteX4" fmla="*/ 57150 w 2254250"/>
                <a:gd name="connsiteY4" fmla="*/ 806450 h 1238250"/>
                <a:gd name="connsiteX5" fmla="*/ 1079500 w 2254250"/>
                <a:gd name="connsiteY5" fmla="*/ 1238250 h 1238250"/>
                <a:gd name="connsiteX6" fmla="*/ 2254250 w 2254250"/>
                <a:gd name="connsiteY6" fmla="*/ 349250 h 1238250"/>
                <a:gd name="connsiteX7" fmla="*/ 1943100 w 2254250"/>
                <a:gd name="connsiteY7" fmla="*/ 0 h 1238250"/>
                <a:gd name="connsiteX0-1" fmla="*/ 1943100 w 2254250"/>
                <a:gd name="connsiteY0-2" fmla="*/ 0 h 1238250"/>
                <a:gd name="connsiteX1-3" fmla="*/ 1079500 w 2254250"/>
                <a:gd name="connsiteY1-4" fmla="*/ 1066800 h 1238250"/>
                <a:gd name="connsiteX2-5" fmla="*/ 190500 w 2254250"/>
                <a:gd name="connsiteY2-6" fmla="*/ 508000 h 1238250"/>
                <a:gd name="connsiteX3-7" fmla="*/ 0 w 2254250"/>
                <a:gd name="connsiteY3-8" fmla="*/ 831850 h 1238250"/>
                <a:gd name="connsiteX4-9" fmla="*/ 57150 w 2254250"/>
                <a:gd name="connsiteY4-10" fmla="*/ 806450 h 1238250"/>
                <a:gd name="connsiteX5-11" fmla="*/ 1079500 w 2254250"/>
                <a:gd name="connsiteY5-12" fmla="*/ 1238250 h 1238250"/>
                <a:gd name="connsiteX6-13" fmla="*/ 2254250 w 2254250"/>
                <a:gd name="connsiteY6-14" fmla="*/ 349250 h 1238250"/>
                <a:gd name="connsiteX7-15" fmla="*/ 1943100 w 2254250"/>
                <a:gd name="connsiteY7-16" fmla="*/ 0 h 1238250"/>
                <a:gd name="connsiteX0-17" fmla="*/ 1943100 w 2254250"/>
                <a:gd name="connsiteY0-18" fmla="*/ 0 h 1238250"/>
                <a:gd name="connsiteX1-19" fmla="*/ 1079500 w 2254250"/>
                <a:gd name="connsiteY1-20" fmla="*/ 1066800 h 1238250"/>
                <a:gd name="connsiteX2-21" fmla="*/ 190500 w 2254250"/>
                <a:gd name="connsiteY2-22" fmla="*/ 508000 h 1238250"/>
                <a:gd name="connsiteX3-23" fmla="*/ 0 w 2254250"/>
                <a:gd name="connsiteY3-24" fmla="*/ 831850 h 1238250"/>
                <a:gd name="connsiteX4-25" fmla="*/ 57150 w 2254250"/>
                <a:gd name="connsiteY4-26" fmla="*/ 806450 h 1238250"/>
                <a:gd name="connsiteX5-27" fmla="*/ 1079500 w 2254250"/>
                <a:gd name="connsiteY5-28" fmla="*/ 1238250 h 1238250"/>
                <a:gd name="connsiteX6-29" fmla="*/ 2254250 w 2254250"/>
                <a:gd name="connsiteY6-30" fmla="*/ 349250 h 1238250"/>
                <a:gd name="connsiteX7-31" fmla="*/ 1943100 w 2254250"/>
                <a:gd name="connsiteY7-32" fmla="*/ 0 h 1238250"/>
                <a:gd name="connsiteX0-33" fmla="*/ 1943100 w 2254250"/>
                <a:gd name="connsiteY0-34" fmla="*/ 0 h 1238250"/>
                <a:gd name="connsiteX1-35" fmla="*/ 1079500 w 2254250"/>
                <a:gd name="connsiteY1-36" fmla="*/ 1066800 h 1238250"/>
                <a:gd name="connsiteX2-37" fmla="*/ 190500 w 2254250"/>
                <a:gd name="connsiteY2-38" fmla="*/ 508000 h 1238250"/>
                <a:gd name="connsiteX3-39" fmla="*/ 0 w 2254250"/>
                <a:gd name="connsiteY3-40" fmla="*/ 831850 h 1238250"/>
                <a:gd name="connsiteX4-41" fmla="*/ 57150 w 2254250"/>
                <a:gd name="connsiteY4-42" fmla="*/ 806450 h 1238250"/>
                <a:gd name="connsiteX5-43" fmla="*/ 1079500 w 2254250"/>
                <a:gd name="connsiteY5-44" fmla="*/ 1238250 h 1238250"/>
                <a:gd name="connsiteX6-45" fmla="*/ 2254250 w 2254250"/>
                <a:gd name="connsiteY6-46" fmla="*/ 349250 h 1238250"/>
                <a:gd name="connsiteX7-47" fmla="*/ 1943100 w 2254250"/>
                <a:gd name="connsiteY7-48" fmla="*/ 0 h 1238250"/>
                <a:gd name="connsiteX0-49" fmla="*/ 1943100 w 2254250"/>
                <a:gd name="connsiteY0-50" fmla="*/ 0 h 1238250"/>
                <a:gd name="connsiteX1-51" fmla="*/ 1079500 w 2254250"/>
                <a:gd name="connsiteY1-52" fmla="*/ 1066800 h 1238250"/>
                <a:gd name="connsiteX2-53" fmla="*/ 190500 w 2254250"/>
                <a:gd name="connsiteY2-54" fmla="*/ 508000 h 1238250"/>
                <a:gd name="connsiteX3-55" fmla="*/ 0 w 2254250"/>
                <a:gd name="connsiteY3-56" fmla="*/ 831850 h 1238250"/>
                <a:gd name="connsiteX4-57" fmla="*/ 57150 w 2254250"/>
                <a:gd name="connsiteY4-58" fmla="*/ 806450 h 1238250"/>
                <a:gd name="connsiteX5-59" fmla="*/ 1079500 w 2254250"/>
                <a:gd name="connsiteY5-60" fmla="*/ 1238250 h 1238250"/>
                <a:gd name="connsiteX6-61" fmla="*/ 2254250 w 2254250"/>
                <a:gd name="connsiteY6-62" fmla="*/ 349250 h 1238250"/>
                <a:gd name="connsiteX7-63" fmla="*/ 1943100 w 2254250"/>
                <a:gd name="connsiteY7-64" fmla="*/ 0 h 1238250"/>
                <a:gd name="connsiteX0-65" fmla="*/ 1943100 w 2254250"/>
                <a:gd name="connsiteY0-66" fmla="*/ 0 h 1238250"/>
                <a:gd name="connsiteX1-67" fmla="*/ 1079500 w 2254250"/>
                <a:gd name="connsiteY1-68" fmla="*/ 1066800 h 1238250"/>
                <a:gd name="connsiteX2-69" fmla="*/ 190500 w 2254250"/>
                <a:gd name="connsiteY2-70" fmla="*/ 508000 h 1238250"/>
                <a:gd name="connsiteX3-71" fmla="*/ 0 w 2254250"/>
                <a:gd name="connsiteY3-72" fmla="*/ 831850 h 1238250"/>
                <a:gd name="connsiteX4-73" fmla="*/ 57150 w 2254250"/>
                <a:gd name="connsiteY4-74" fmla="*/ 806450 h 1238250"/>
                <a:gd name="connsiteX5-75" fmla="*/ 1079500 w 2254250"/>
                <a:gd name="connsiteY5-76" fmla="*/ 1238250 h 1238250"/>
                <a:gd name="connsiteX6-77" fmla="*/ 2254250 w 2254250"/>
                <a:gd name="connsiteY6-78" fmla="*/ 349250 h 1238250"/>
                <a:gd name="connsiteX7-79" fmla="*/ 1943100 w 2254250"/>
                <a:gd name="connsiteY7-80" fmla="*/ 0 h 1238250"/>
                <a:gd name="connsiteX0-81" fmla="*/ 1943100 w 2254250"/>
                <a:gd name="connsiteY0-82" fmla="*/ 0 h 1238250"/>
                <a:gd name="connsiteX1-83" fmla="*/ 1079500 w 2254250"/>
                <a:gd name="connsiteY1-84" fmla="*/ 1066800 h 1238250"/>
                <a:gd name="connsiteX2-85" fmla="*/ 190500 w 2254250"/>
                <a:gd name="connsiteY2-86" fmla="*/ 508000 h 1238250"/>
                <a:gd name="connsiteX3-87" fmla="*/ 0 w 2254250"/>
                <a:gd name="connsiteY3-88" fmla="*/ 831850 h 1238250"/>
                <a:gd name="connsiteX4-89" fmla="*/ 57150 w 2254250"/>
                <a:gd name="connsiteY4-90" fmla="*/ 806450 h 1238250"/>
                <a:gd name="connsiteX5-91" fmla="*/ 1079500 w 2254250"/>
                <a:gd name="connsiteY5-92" fmla="*/ 1238250 h 1238250"/>
                <a:gd name="connsiteX6-93" fmla="*/ 2254250 w 2254250"/>
                <a:gd name="connsiteY6-94" fmla="*/ 349250 h 1238250"/>
                <a:gd name="connsiteX7-95" fmla="*/ 1943100 w 2254250"/>
                <a:gd name="connsiteY7-96" fmla="*/ 0 h 1238250"/>
                <a:gd name="connsiteX0-97" fmla="*/ 1943100 w 2254250"/>
                <a:gd name="connsiteY0-98" fmla="*/ 0 h 1238250"/>
                <a:gd name="connsiteX1-99" fmla="*/ 1079500 w 2254250"/>
                <a:gd name="connsiteY1-100" fmla="*/ 1066800 h 1238250"/>
                <a:gd name="connsiteX2-101" fmla="*/ 190500 w 2254250"/>
                <a:gd name="connsiteY2-102" fmla="*/ 508000 h 1238250"/>
                <a:gd name="connsiteX3-103" fmla="*/ 0 w 2254250"/>
                <a:gd name="connsiteY3-104" fmla="*/ 831850 h 1238250"/>
                <a:gd name="connsiteX4-105" fmla="*/ 57150 w 2254250"/>
                <a:gd name="connsiteY4-106" fmla="*/ 806450 h 1238250"/>
                <a:gd name="connsiteX5-107" fmla="*/ 1079500 w 2254250"/>
                <a:gd name="connsiteY5-108" fmla="*/ 1238250 h 1238250"/>
                <a:gd name="connsiteX6-109" fmla="*/ 2254250 w 2254250"/>
                <a:gd name="connsiteY6-110" fmla="*/ 349250 h 1238250"/>
                <a:gd name="connsiteX7-111" fmla="*/ 1943100 w 2254250"/>
                <a:gd name="connsiteY7-112" fmla="*/ 0 h 1238250"/>
                <a:gd name="connsiteX0-113" fmla="*/ 1943100 w 2254250"/>
                <a:gd name="connsiteY0-114" fmla="*/ 0 h 1238250"/>
                <a:gd name="connsiteX1-115" fmla="*/ 1079500 w 2254250"/>
                <a:gd name="connsiteY1-116" fmla="*/ 1066800 h 1238250"/>
                <a:gd name="connsiteX2-117" fmla="*/ 190500 w 2254250"/>
                <a:gd name="connsiteY2-118" fmla="*/ 508000 h 1238250"/>
                <a:gd name="connsiteX3-119" fmla="*/ 0 w 2254250"/>
                <a:gd name="connsiteY3-120" fmla="*/ 831850 h 1238250"/>
                <a:gd name="connsiteX4-121" fmla="*/ 57150 w 2254250"/>
                <a:gd name="connsiteY4-122" fmla="*/ 806450 h 1238250"/>
                <a:gd name="connsiteX5-123" fmla="*/ 1079500 w 2254250"/>
                <a:gd name="connsiteY5-124" fmla="*/ 1238250 h 1238250"/>
                <a:gd name="connsiteX6-125" fmla="*/ 2254250 w 2254250"/>
                <a:gd name="connsiteY6-126" fmla="*/ 349250 h 1238250"/>
                <a:gd name="connsiteX7-127" fmla="*/ 1943100 w 2254250"/>
                <a:gd name="connsiteY7-128" fmla="*/ 0 h 1238250"/>
                <a:gd name="connsiteX0-129" fmla="*/ 1943100 w 2254250"/>
                <a:gd name="connsiteY0-130" fmla="*/ 0 h 1238250"/>
                <a:gd name="connsiteX1-131" fmla="*/ 1079500 w 2254250"/>
                <a:gd name="connsiteY1-132" fmla="*/ 1066800 h 1238250"/>
                <a:gd name="connsiteX2-133" fmla="*/ 190500 w 2254250"/>
                <a:gd name="connsiteY2-134" fmla="*/ 508000 h 1238250"/>
                <a:gd name="connsiteX3-135" fmla="*/ 0 w 2254250"/>
                <a:gd name="connsiteY3-136" fmla="*/ 831850 h 1238250"/>
                <a:gd name="connsiteX4-137" fmla="*/ 1079500 w 2254250"/>
                <a:gd name="connsiteY4-138" fmla="*/ 1238250 h 1238250"/>
                <a:gd name="connsiteX5-139" fmla="*/ 2254250 w 2254250"/>
                <a:gd name="connsiteY5-140" fmla="*/ 349250 h 1238250"/>
                <a:gd name="connsiteX6-141" fmla="*/ 1943100 w 2254250"/>
                <a:gd name="connsiteY6-142" fmla="*/ 0 h 1238250"/>
                <a:gd name="connsiteX0-143" fmla="*/ 1943100 w 2254250"/>
                <a:gd name="connsiteY0-144" fmla="*/ 0 h 1238250"/>
                <a:gd name="connsiteX1-145" fmla="*/ 1079500 w 2254250"/>
                <a:gd name="connsiteY1-146" fmla="*/ 1066800 h 1238250"/>
                <a:gd name="connsiteX2-147" fmla="*/ 190500 w 2254250"/>
                <a:gd name="connsiteY2-148" fmla="*/ 508000 h 1238250"/>
                <a:gd name="connsiteX3-149" fmla="*/ 0 w 2254250"/>
                <a:gd name="connsiteY3-150" fmla="*/ 831850 h 1238250"/>
                <a:gd name="connsiteX4-151" fmla="*/ 1079500 w 2254250"/>
                <a:gd name="connsiteY4-152" fmla="*/ 1238250 h 1238250"/>
                <a:gd name="connsiteX5-153" fmla="*/ 2254250 w 2254250"/>
                <a:gd name="connsiteY5-154" fmla="*/ 349250 h 1238250"/>
                <a:gd name="connsiteX6-155" fmla="*/ 1943100 w 2254250"/>
                <a:gd name="connsiteY6-156" fmla="*/ 0 h 1238250"/>
                <a:gd name="connsiteX0-157" fmla="*/ 1943100 w 2254250"/>
                <a:gd name="connsiteY0-158" fmla="*/ 0 h 1238250"/>
                <a:gd name="connsiteX1-159" fmla="*/ 1079500 w 2254250"/>
                <a:gd name="connsiteY1-160" fmla="*/ 1066800 h 1238250"/>
                <a:gd name="connsiteX2-161" fmla="*/ 190500 w 2254250"/>
                <a:gd name="connsiteY2-162" fmla="*/ 508000 h 1238250"/>
                <a:gd name="connsiteX3-163" fmla="*/ 0 w 2254250"/>
                <a:gd name="connsiteY3-164" fmla="*/ 831850 h 1238250"/>
                <a:gd name="connsiteX4-165" fmla="*/ 1079500 w 2254250"/>
                <a:gd name="connsiteY4-166" fmla="*/ 1238250 h 1238250"/>
                <a:gd name="connsiteX5-167" fmla="*/ 2254250 w 2254250"/>
                <a:gd name="connsiteY5-168" fmla="*/ 349250 h 1238250"/>
                <a:gd name="connsiteX6-169" fmla="*/ 1943100 w 2254250"/>
                <a:gd name="connsiteY6-170" fmla="*/ 0 h 1238250"/>
                <a:gd name="connsiteX0-171" fmla="*/ 1943100 w 2254250"/>
                <a:gd name="connsiteY0-172" fmla="*/ 0 h 1238250"/>
                <a:gd name="connsiteX1-173" fmla="*/ 1079500 w 2254250"/>
                <a:gd name="connsiteY1-174" fmla="*/ 1066800 h 1238250"/>
                <a:gd name="connsiteX2-175" fmla="*/ 190500 w 2254250"/>
                <a:gd name="connsiteY2-176" fmla="*/ 508000 h 1238250"/>
                <a:gd name="connsiteX3-177" fmla="*/ 0 w 2254250"/>
                <a:gd name="connsiteY3-178" fmla="*/ 831850 h 1238250"/>
                <a:gd name="connsiteX4-179" fmla="*/ 1079500 w 2254250"/>
                <a:gd name="connsiteY4-180" fmla="*/ 1238250 h 1238250"/>
                <a:gd name="connsiteX5-181" fmla="*/ 2254250 w 2254250"/>
                <a:gd name="connsiteY5-182" fmla="*/ 349250 h 1238250"/>
                <a:gd name="connsiteX6-183" fmla="*/ 1943100 w 2254250"/>
                <a:gd name="connsiteY6-184" fmla="*/ 0 h 1238250"/>
                <a:gd name="connsiteX0-185" fmla="*/ 1943100 w 2254250"/>
                <a:gd name="connsiteY0-186" fmla="*/ 0 h 1238250"/>
                <a:gd name="connsiteX1-187" fmla="*/ 1079500 w 2254250"/>
                <a:gd name="connsiteY1-188" fmla="*/ 1066800 h 1238250"/>
                <a:gd name="connsiteX2-189" fmla="*/ 190500 w 2254250"/>
                <a:gd name="connsiteY2-190" fmla="*/ 508000 h 1238250"/>
                <a:gd name="connsiteX3-191" fmla="*/ 0 w 2254250"/>
                <a:gd name="connsiteY3-192" fmla="*/ 831850 h 1238250"/>
                <a:gd name="connsiteX4-193" fmla="*/ 1079500 w 2254250"/>
                <a:gd name="connsiteY4-194" fmla="*/ 1238250 h 1238250"/>
                <a:gd name="connsiteX5-195" fmla="*/ 2254250 w 2254250"/>
                <a:gd name="connsiteY5-196" fmla="*/ 349250 h 1238250"/>
                <a:gd name="connsiteX6-197" fmla="*/ 1943100 w 2254250"/>
                <a:gd name="connsiteY6-198" fmla="*/ 0 h 1238250"/>
                <a:gd name="connsiteX0-199" fmla="*/ 1943100 w 2254250"/>
                <a:gd name="connsiteY0-200" fmla="*/ 0 h 1238250"/>
                <a:gd name="connsiteX1-201" fmla="*/ 1079500 w 2254250"/>
                <a:gd name="connsiteY1-202" fmla="*/ 1066800 h 1238250"/>
                <a:gd name="connsiteX2-203" fmla="*/ 190500 w 2254250"/>
                <a:gd name="connsiteY2-204" fmla="*/ 508000 h 1238250"/>
                <a:gd name="connsiteX3-205" fmla="*/ 0 w 2254250"/>
                <a:gd name="connsiteY3-206" fmla="*/ 831850 h 1238250"/>
                <a:gd name="connsiteX4-207" fmla="*/ 1079500 w 2254250"/>
                <a:gd name="connsiteY4-208" fmla="*/ 1238250 h 1238250"/>
                <a:gd name="connsiteX5-209" fmla="*/ 2254250 w 2254250"/>
                <a:gd name="connsiteY5-210" fmla="*/ 349250 h 1238250"/>
                <a:gd name="connsiteX6-211" fmla="*/ 1943100 w 2254250"/>
                <a:gd name="connsiteY6-212" fmla="*/ 0 h 1238250"/>
                <a:gd name="connsiteX0-213" fmla="*/ 1943100 w 2254250"/>
                <a:gd name="connsiteY0-214" fmla="*/ 0 h 1238250"/>
                <a:gd name="connsiteX1-215" fmla="*/ 1079500 w 2254250"/>
                <a:gd name="connsiteY1-216" fmla="*/ 1066800 h 1238250"/>
                <a:gd name="connsiteX2-217" fmla="*/ 190500 w 2254250"/>
                <a:gd name="connsiteY2-218" fmla="*/ 508000 h 1238250"/>
                <a:gd name="connsiteX3-219" fmla="*/ 0 w 2254250"/>
                <a:gd name="connsiteY3-220" fmla="*/ 831850 h 1238250"/>
                <a:gd name="connsiteX4-221" fmla="*/ 1079500 w 2254250"/>
                <a:gd name="connsiteY4-222" fmla="*/ 1238250 h 1238250"/>
                <a:gd name="connsiteX5-223" fmla="*/ 2254250 w 2254250"/>
                <a:gd name="connsiteY5-224" fmla="*/ 349250 h 1238250"/>
                <a:gd name="connsiteX6-225" fmla="*/ 1943100 w 2254250"/>
                <a:gd name="connsiteY6-226" fmla="*/ 0 h 1238250"/>
                <a:gd name="connsiteX0-227" fmla="*/ 1943100 w 2254250"/>
                <a:gd name="connsiteY0-228" fmla="*/ 0 h 1238250"/>
                <a:gd name="connsiteX1-229" fmla="*/ 1079500 w 2254250"/>
                <a:gd name="connsiteY1-230" fmla="*/ 1066800 h 1238250"/>
                <a:gd name="connsiteX2-231" fmla="*/ 190500 w 2254250"/>
                <a:gd name="connsiteY2-232" fmla="*/ 508000 h 1238250"/>
                <a:gd name="connsiteX3-233" fmla="*/ 0 w 2254250"/>
                <a:gd name="connsiteY3-234" fmla="*/ 831850 h 1238250"/>
                <a:gd name="connsiteX4-235" fmla="*/ 1079500 w 2254250"/>
                <a:gd name="connsiteY4-236" fmla="*/ 1238250 h 1238250"/>
                <a:gd name="connsiteX5-237" fmla="*/ 2254250 w 2254250"/>
                <a:gd name="connsiteY5-238" fmla="*/ 349250 h 1238250"/>
                <a:gd name="connsiteX6-239" fmla="*/ 1943100 w 2254250"/>
                <a:gd name="connsiteY6-240" fmla="*/ 0 h 1238250"/>
                <a:gd name="connsiteX0-241" fmla="*/ 1943100 w 2254250"/>
                <a:gd name="connsiteY0-242" fmla="*/ 0 h 1238250"/>
                <a:gd name="connsiteX1-243" fmla="*/ 1079500 w 2254250"/>
                <a:gd name="connsiteY1-244" fmla="*/ 1066800 h 1238250"/>
                <a:gd name="connsiteX2-245" fmla="*/ 190500 w 2254250"/>
                <a:gd name="connsiteY2-246" fmla="*/ 508000 h 1238250"/>
                <a:gd name="connsiteX3-247" fmla="*/ 0 w 2254250"/>
                <a:gd name="connsiteY3-248" fmla="*/ 831850 h 1238250"/>
                <a:gd name="connsiteX4-249" fmla="*/ 1079500 w 2254250"/>
                <a:gd name="connsiteY4-250" fmla="*/ 1238250 h 1238250"/>
                <a:gd name="connsiteX5-251" fmla="*/ 2254250 w 2254250"/>
                <a:gd name="connsiteY5-252" fmla="*/ 349250 h 1238250"/>
                <a:gd name="connsiteX6-253" fmla="*/ 1943100 w 2254250"/>
                <a:gd name="connsiteY6-254" fmla="*/ 0 h 1238250"/>
                <a:gd name="connsiteX0-255" fmla="*/ 1927225 w 2238375"/>
                <a:gd name="connsiteY0-256" fmla="*/ 0 h 1238250"/>
                <a:gd name="connsiteX1-257" fmla="*/ 1063625 w 2238375"/>
                <a:gd name="connsiteY1-258" fmla="*/ 1066800 h 1238250"/>
                <a:gd name="connsiteX2-259" fmla="*/ 174625 w 2238375"/>
                <a:gd name="connsiteY2-260" fmla="*/ 508000 h 1238250"/>
                <a:gd name="connsiteX3-261" fmla="*/ 0 w 2238375"/>
                <a:gd name="connsiteY3-262" fmla="*/ 809625 h 1238250"/>
                <a:gd name="connsiteX4-263" fmla="*/ 1063625 w 2238375"/>
                <a:gd name="connsiteY4-264" fmla="*/ 1238250 h 1238250"/>
                <a:gd name="connsiteX5-265" fmla="*/ 2238375 w 2238375"/>
                <a:gd name="connsiteY5-266" fmla="*/ 349250 h 1238250"/>
                <a:gd name="connsiteX6-267" fmla="*/ 1927225 w 2238375"/>
                <a:gd name="connsiteY6-268" fmla="*/ 0 h 1238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8375" h="1238250">
                  <a:moveTo>
                    <a:pt x="1927225" y="0"/>
                  </a:moveTo>
                  <a:cubicBezTo>
                    <a:pt x="1318683" y="352425"/>
                    <a:pt x="1268942" y="641350"/>
                    <a:pt x="1063625" y="1066800"/>
                  </a:cubicBezTo>
                  <a:cubicBezTo>
                    <a:pt x="795867" y="702733"/>
                    <a:pt x="632883" y="630767"/>
                    <a:pt x="174625" y="508000"/>
                  </a:cubicBezTo>
                  <a:cubicBezTo>
                    <a:pt x="203200" y="758825"/>
                    <a:pt x="139700" y="698500"/>
                    <a:pt x="0" y="809625"/>
                  </a:cubicBezTo>
                  <a:cubicBezTo>
                    <a:pt x="731308" y="865717"/>
                    <a:pt x="719667" y="953558"/>
                    <a:pt x="1063625" y="1238250"/>
                  </a:cubicBezTo>
                  <a:cubicBezTo>
                    <a:pt x="1379008" y="862542"/>
                    <a:pt x="1380067" y="642408"/>
                    <a:pt x="2238375" y="349250"/>
                  </a:cubicBezTo>
                  <a:cubicBezTo>
                    <a:pt x="1979083" y="251883"/>
                    <a:pt x="1983317" y="237067"/>
                    <a:pt x="1927225" y="0"/>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4548188" y="4391025"/>
              <a:ext cx="2981325" cy="1123950"/>
            </a:xfrm>
            <a:custGeom>
              <a:avLst/>
              <a:gdLst>
                <a:gd name="connsiteX0" fmla="*/ 2738437 w 2981325"/>
                <a:gd name="connsiteY0" fmla="*/ 0 h 1123950"/>
                <a:gd name="connsiteX1" fmla="*/ 1285875 w 2981325"/>
                <a:gd name="connsiteY1" fmla="*/ 928688 h 1123950"/>
                <a:gd name="connsiteX2" fmla="*/ 85725 w 2981325"/>
                <a:gd name="connsiteY2" fmla="*/ 500063 h 1123950"/>
                <a:gd name="connsiteX3" fmla="*/ 0 w 2981325"/>
                <a:gd name="connsiteY3" fmla="*/ 671513 h 1123950"/>
                <a:gd name="connsiteX4" fmla="*/ 1304925 w 2981325"/>
                <a:gd name="connsiteY4" fmla="*/ 1123950 h 1123950"/>
                <a:gd name="connsiteX5" fmla="*/ 2981325 w 2981325"/>
                <a:gd name="connsiteY5" fmla="*/ 280988 h 1123950"/>
                <a:gd name="connsiteX6" fmla="*/ 2738437 w 2981325"/>
                <a:gd name="connsiteY6" fmla="*/ 0 h 1123950"/>
                <a:gd name="connsiteX0-1" fmla="*/ 2738437 w 2981325"/>
                <a:gd name="connsiteY0-2" fmla="*/ 0 h 1123950"/>
                <a:gd name="connsiteX1-3" fmla="*/ 1285875 w 2981325"/>
                <a:gd name="connsiteY1-4" fmla="*/ 928688 h 1123950"/>
                <a:gd name="connsiteX2-5" fmla="*/ 85725 w 2981325"/>
                <a:gd name="connsiteY2-6" fmla="*/ 500063 h 1123950"/>
                <a:gd name="connsiteX3-7" fmla="*/ 0 w 2981325"/>
                <a:gd name="connsiteY3-8" fmla="*/ 671513 h 1123950"/>
                <a:gd name="connsiteX4-9" fmla="*/ 1304925 w 2981325"/>
                <a:gd name="connsiteY4-10" fmla="*/ 1123950 h 1123950"/>
                <a:gd name="connsiteX5-11" fmla="*/ 2981325 w 2981325"/>
                <a:gd name="connsiteY5-12" fmla="*/ 280988 h 1123950"/>
                <a:gd name="connsiteX6-13" fmla="*/ 2738437 w 2981325"/>
                <a:gd name="connsiteY6-14" fmla="*/ 0 h 1123950"/>
                <a:gd name="connsiteX0-15" fmla="*/ 2738437 w 2981325"/>
                <a:gd name="connsiteY0-16" fmla="*/ 0 h 1123950"/>
                <a:gd name="connsiteX1-17" fmla="*/ 1285875 w 2981325"/>
                <a:gd name="connsiteY1-18" fmla="*/ 928688 h 1123950"/>
                <a:gd name="connsiteX2-19" fmla="*/ 85725 w 2981325"/>
                <a:gd name="connsiteY2-20" fmla="*/ 500063 h 1123950"/>
                <a:gd name="connsiteX3-21" fmla="*/ 0 w 2981325"/>
                <a:gd name="connsiteY3-22" fmla="*/ 671513 h 1123950"/>
                <a:gd name="connsiteX4-23" fmla="*/ 1304925 w 2981325"/>
                <a:gd name="connsiteY4-24" fmla="*/ 1123950 h 1123950"/>
                <a:gd name="connsiteX5-25" fmla="*/ 2981325 w 2981325"/>
                <a:gd name="connsiteY5-26" fmla="*/ 280988 h 1123950"/>
                <a:gd name="connsiteX6-27" fmla="*/ 2738437 w 2981325"/>
                <a:gd name="connsiteY6-28" fmla="*/ 0 h 1123950"/>
                <a:gd name="connsiteX0-29" fmla="*/ 2738437 w 2981325"/>
                <a:gd name="connsiteY0-30" fmla="*/ 0 h 1123950"/>
                <a:gd name="connsiteX1-31" fmla="*/ 1285875 w 2981325"/>
                <a:gd name="connsiteY1-32" fmla="*/ 928688 h 1123950"/>
                <a:gd name="connsiteX2-33" fmla="*/ 85725 w 2981325"/>
                <a:gd name="connsiteY2-34" fmla="*/ 500063 h 1123950"/>
                <a:gd name="connsiteX3-35" fmla="*/ 0 w 2981325"/>
                <a:gd name="connsiteY3-36" fmla="*/ 671513 h 1123950"/>
                <a:gd name="connsiteX4-37" fmla="*/ 1304925 w 2981325"/>
                <a:gd name="connsiteY4-38" fmla="*/ 1123950 h 1123950"/>
                <a:gd name="connsiteX5-39" fmla="*/ 2981325 w 2981325"/>
                <a:gd name="connsiteY5-40" fmla="*/ 280988 h 1123950"/>
                <a:gd name="connsiteX6-41" fmla="*/ 2738437 w 2981325"/>
                <a:gd name="connsiteY6-42" fmla="*/ 0 h 1123950"/>
                <a:gd name="connsiteX0-43" fmla="*/ 2738437 w 2981325"/>
                <a:gd name="connsiteY0-44" fmla="*/ 0 h 1123950"/>
                <a:gd name="connsiteX1-45" fmla="*/ 1285875 w 2981325"/>
                <a:gd name="connsiteY1-46" fmla="*/ 928688 h 1123950"/>
                <a:gd name="connsiteX2-47" fmla="*/ 85725 w 2981325"/>
                <a:gd name="connsiteY2-48" fmla="*/ 500063 h 1123950"/>
                <a:gd name="connsiteX3-49" fmla="*/ 0 w 2981325"/>
                <a:gd name="connsiteY3-50" fmla="*/ 671513 h 1123950"/>
                <a:gd name="connsiteX4-51" fmla="*/ 1304925 w 2981325"/>
                <a:gd name="connsiteY4-52" fmla="*/ 1123950 h 1123950"/>
                <a:gd name="connsiteX5-53" fmla="*/ 2981325 w 2981325"/>
                <a:gd name="connsiteY5-54" fmla="*/ 280988 h 1123950"/>
                <a:gd name="connsiteX6-55" fmla="*/ 2738437 w 2981325"/>
                <a:gd name="connsiteY6-56" fmla="*/ 0 h 1123950"/>
                <a:gd name="connsiteX0-57" fmla="*/ 2738437 w 2981325"/>
                <a:gd name="connsiteY0-58" fmla="*/ 0 h 1123950"/>
                <a:gd name="connsiteX1-59" fmla="*/ 1285875 w 2981325"/>
                <a:gd name="connsiteY1-60" fmla="*/ 928688 h 1123950"/>
                <a:gd name="connsiteX2-61" fmla="*/ 85725 w 2981325"/>
                <a:gd name="connsiteY2-62" fmla="*/ 500063 h 1123950"/>
                <a:gd name="connsiteX3-63" fmla="*/ 0 w 2981325"/>
                <a:gd name="connsiteY3-64" fmla="*/ 671513 h 1123950"/>
                <a:gd name="connsiteX4-65" fmla="*/ 1304925 w 2981325"/>
                <a:gd name="connsiteY4-66" fmla="*/ 1123950 h 1123950"/>
                <a:gd name="connsiteX5-67" fmla="*/ 2981325 w 2981325"/>
                <a:gd name="connsiteY5-68" fmla="*/ 280988 h 1123950"/>
                <a:gd name="connsiteX6-69" fmla="*/ 2738437 w 2981325"/>
                <a:gd name="connsiteY6-70" fmla="*/ 0 h 1123950"/>
                <a:gd name="connsiteX0-71" fmla="*/ 2738437 w 2981325"/>
                <a:gd name="connsiteY0-72" fmla="*/ 0 h 1123950"/>
                <a:gd name="connsiteX1-73" fmla="*/ 1285875 w 2981325"/>
                <a:gd name="connsiteY1-74" fmla="*/ 928688 h 1123950"/>
                <a:gd name="connsiteX2-75" fmla="*/ 85725 w 2981325"/>
                <a:gd name="connsiteY2-76" fmla="*/ 500063 h 1123950"/>
                <a:gd name="connsiteX3-77" fmla="*/ 0 w 2981325"/>
                <a:gd name="connsiteY3-78" fmla="*/ 671513 h 1123950"/>
                <a:gd name="connsiteX4-79" fmla="*/ 1304925 w 2981325"/>
                <a:gd name="connsiteY4-80" fmla="*/ 1123950 h 1123950"/>
                <a:gd name="connsiteX5-81" fmla="*/ 2981325 w 2981325"/>
                <a:gd name="connsiteY5-82" fmla="*/ 280988 h 1123950"/>
                <a:gd name="connsiteX6-83" fmla="*/ 2738437 w 2981325"/>
                <a:gd name="connsiteY6-84" fmla="*/ 0 h 1123950"/>
                <a:gd name="connsiteX0-85" fmla="*/ 2738437 w 2981325"/>
                <a:gd name="connsiteY0-86" fmla="*/ 0 h 1123950"/>
                <a:gd name="connsiteX1-87" fmla="*/ 1285875 w 2981325"/>
                <a:gd name="connsiteY1-88" fmla="*/ 928688 h 1123950"/>
                <a:gd name="connsiteX2-89" fmla="*/ 85725 w 2981325"/>
                <a:gd name="connsiteY2-90" fmla="*/ 500063 h 1123950"/>
                <a:gd name="connsiteX3-91" fmla="*/ 0 w 2981325"/>
                <a:gd name="connsiteY3-92" fmla="*/ 671513 h 1123950"/>
                <a:gd name="connsiteX4-93" fmla="*/ 1304925 w 2981325"/>
                <a:gd name="connsiteY4-94" fmla="*/ 1123950 h 1123950"/>
                <a:gd name="connsiteX5-95" fmla="*/ 2981325 w 2981325"/>
                <a:gd name="connsiteY5-96" fmla="*/ 280988 h 1123950"/>
                <a:gd name="connsiteX6-97" fmla="*/ 2738437 w 2981325"/>
                <a:gd name="connsiteY6-98" fmla="*/ 0 h 1123950"/>
                <a:gd name="connsiteX0-99" fmla="*/ 2738437 w 2981325"/>
                <a:gd name="connsiteY0-100" fmla="*/ 0 h 1123950"/>
                <a:gd name="connsiteX1-101" fmla="*/ 1285875 w 2981325"/>
                <a:gd name="connsiteY1-102" fmla="*/ 928688 h 1123950"/>
                <a:gd name="connsiteX2-103" fmla="*/ 85725 w 2981325"/>
                <a:gd name="connsiteY2-104" fmla="*/ 500063 h 1123950"/>
                <a:gd name="connsiteX3-105" fmla="*/ 0 w 2981325"/>
                <a:gd name="connsiteY3-106" fmla="*/ 671513 h 1123950"/>
                <a:gd name="connsiteX4-107" fmla="*/ 1304925 w 2981325"/>
                <a:gd name="connsiteY4-108" fmla="*/ 1123950 h 1123950"/>
                <a:gd name="connsiteX5-109" fmla="*/ 2981325 w 2981325"/>
                <a:gd name="connsiteY5-110" fmla="*/ 280988 h 1123950"/>
                <a:gd name="connsiteX6-111" fmla="*/ 2738437 w 2981325"/>
                <a:gd name="connsiteY6-112" fmla="*/ 0 h 1123950"/>
                <a:gd name="connsiteX0-113" fmla="*/ 2738437 w 2981325"/>
                <a:gd name="connsiteY0-114" fmla="*/ 0 h 1123950"/>
                <a:gd name="connsiteX1-115" fmla="*/ 1285875 w 2981325"/>
                <a:gd name="connsiteY1-116" fmla="*/ 928688 h 1123950"/>
                <a:gd name="connsiteX2-117" fmla="*/ 85725 w 2981325"/>
                <a:gd name="connsiteY2-118" fmla="*/ 500063 h 1123950"/>
                <a:gd name="connsiteX3-119" fmla="*/ 0 w 2981325"/>
                <a:gd name="connsiteY3-120" fmla="*/ 671513 h 1123950"/>
                <a:gd name="connsiteX4-121" fmla="*/ 1304925 w 2981325"/>
                <a:gd name="connsiteY4-122" fmla="*/ 1123950 h 1123950"/>
                <a:gd name="connsiteX5-123" fmla="*/ 2981325 w 2981325"/>
                <a:gd name="connsiteY5-124" fmla="*/ 280988 h 1123950"/>
                <a:gd name="connsiteX6-125" fmla="*/ 2738437 w 2981325"/>
                <a:gd name="connsiteY6-126" fmla="*/ 0 h 1123950"/>
                <a:gd name="connsiteX0-127" fmla="*/ 2738437 w 2981325"/>
                <a:gd name="connsiteY0-128" fmla="*/ 0 h 1123950"/>
                <a:gd name="connsiteX1-129" fmla="*/ 1285875 w 2981325"/>
                <a:gd name="connsiteY1-130" fmla="*/ 928688 h 1123950"/>
                <a:gd name="connsiteX2-131" fmla="*/ 85725 w 2981325"/>
                <a:gd name="connsiteY2-132" fmla="*/ 500063 h 1123950"/>
                <a:gd name="connsiteX3-133" fmla="*/ 0 w 2981325"/>
                <a:gd name="connsiteY3-134" fmla="*/ 671513 h 1123950"/>
                <a:gd name="connsiteX4-135" fmla="*/ 1304925 w 2981325"/>
                <a:gd name="connsiteY4-136" fmla="*/ 1123950 h 1123950"/>
                <a:gd name="connsiteX5-137" fmla="*/ 2981325 w 2981325"/>
                <a:gd name="connsiteY5-138" fmla="*/ 280988 h 1123950"/>
                <a:gd name="connsiteX6-139" fmla="*/ 2738437 w 2981325"/>
                <a:gd name="connsiteY6-140" fmla="*/ 0 h 1123950"/>
                <a:gd name="connsiteX0-141" fmla="*/ 2738437 w 2981325"/>
                <a:gd name="connsiteY0-142" fmla="*/ 0 h 1123950"/>
                <a:gd name="connsiteX1-143" fmla="*/ 1285875 w 2981325"/>
                <a:gd name="connsiteY1-144" fmla="*/ 928688 h 1123950"/>
                <a:gd name="connsiteX2-145" fmla="*/ 85725 w 2981325"/>
                <a:gd name="connsiteY2-146" fmla="*/ 500063 h 1123950"/>
                <a:gd name="connsiteX3-147" fmla="*/ 0 w 2981325"/>
                <a:gd name="connsiteY3-148" fmla="*/ 671513 h 1123950"/>
                <a:gd name="connsiteX4-149" fmla="*/ 1304925 w 2981325"/>
                <a:gd name="connsiteY4-150" fmla="*/ 1123950 h 1123950"/>
                <a:gd name="connsiteX5-151" fmla="*/ 2981325 w 2981325"/>
                <a:gd name="connsiteY5-152" fmla="*/ 280988 h 1123950"/>
                <a:gd name="connsiteX6-153" fmla="*/ 2738437 w 2981325"/>
                <a:gd name="connsiteY6-154" fmla="*/ 0 h 1123950"/>
                <a:gd name="connsiteX0-155" fmla="*/ 2738437 w 2981325"/>
                <a:gd name="connsiteY0-156" fmla="*/ 0 h 1123950"/>
                <a:gd name="connsiteX1-157" fmla="*/ 1285875 w 2981325"/>
                <a:gd name="connsiteY1-158" fmla="*/ 928688 h 1123950"/>
                <a:gd name="connsiteX2-159" fmla="*/ 85725 w 2981325"/>
                <a:gd name="connsiteY2-160" fmla="*/ 500063 h 1123950"/>
                <a:gd name="connsiteX3-161" fmla="*/ 0 w 2981325"/>
                <a:gd name="connsiteY3-162" fmla="*/ 671513 h 1123950"/>
                <a:gd name="connsiteX4-163" fmla="*/ 1304925 w 2981325"/>
                <a:gd name="connsiteY4-164" fmla="*/ 1123950 h 1123950"/>
                <a:gd name="connsiteX5-165" fmla="*/ 2981325 w 2981325"/>
                <a:gd name="connsiteY5-166" fmla="*/ 280988 h 1123950"/>
                <a:gd name="connsiteX6-167" fmla="*/ 2738437 w 2981325"/>
                <a:gd name="connsiteY6-168" fmla="*/ 0 h 1123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981325" h="1123950">
                  <a:moveTo>
                    <a:pt x="2738437" y="0"/>
                  </a:moveTo>
                  <a:cubicBezTo>
                    <a:pt x="1746250" y="141288"/>
                    <a:pt x="1392237" y="835025"/>
                    <a:pt x="1285875" y="928688"/>
                  </a:cubicBezTo>
                  <a:cubicBezTo>
                    <a:pt x="1050925" y="700088"/>
                    <a:pt x="863600" y="468313"/>
                    <a:pt x="85725" y="500063"/>
                  </a:cubicBezTo>
                  <a:lnTo>
                    <a:pt x="0" y="671513"/>
                  </a:lnTo>
                  <a:cubicBezTo>
                    <a:pt x="631825" y="619125"/>
                    <a:pt x="1095375" y="808038"/>
                    <a:pt x="1304925" y="1123950"/>
                  </a:cubicBezTo>
                  <a:cubicBezTo>
                    <a:pt x="1447800" y="915988"/>
                    <a:pt x="2292350" y="152400"/>
                    <a:pt x="2981325" y="280988"/>
                  </a:cubicBezTo>
                  <a:lnTo>
                    <a:pt x="2738437"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352352" y="2737884"/>
              <a:ext cx="931833" cy="93183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5146675" y="3669717"/>
              <a:ext cx="1318502" cy="1210731"/>
            </a:xfrm>
            <a:custGeom>
              <a:avLst/>
              <a:gdLst>
                <a:gd name="connsiteX0" fmla="*/ 969439 w 1318502"/>
                <a:gd name="connsiteY0" fmla="*/ 0 h 1210731"/>
                <a:gd name="connsiteX1" fmla="*/ 1049588 w 1318502"/>
                <a:gd name="connsiteY1" fmla="*/ 42164 h 1210731"/>
                <a:gd name="connsiteX2" fmla="*/ 1299699 w 1318502"/>
                <a:gd name="connsiteY2" fmla="*/ 343955 h 1210731"/>
                <a:gd name="connsiteX3" fmla="*/ 1318502 w 1318502"/>
                <a:gd name="connsiteY3" fmla="*/ 400127 h 1210731"/>
                <a:gd name="connsiteX4" fmla="*/ 1283137 w 1318502"/>
                <a:gd name="connsiteY4" fmla="*/ 420467 h 1210731"/>
                <a:gd name="connsiteX5" fmla="*/ 716915 w 1318502"/>
                <a:gd name="connsiteY5" fmla="*/ 1190368 h 1210731"/>
                <a:gd name="connsiteX6" fmla="*/ 710853 w 1318502"/>
                <a:gd name="connsiteY6" fmla="*/ 1210731 h 1210731"/>
                <a:gd name="connsiteX7" fmla="*/ 675705 w 1318502"/>
                <a:gd name="connsiteY7" fmla="*/ 1174881 h 1210731"/>
                <a:gd name="connsiteX8" fmla="*/ 84113 w 1318502"/>
                <a:gd name="connsiteY8" fmla="*/ 846380 h 1210731"/>
                <a:gd name="connsiteX9" fmla="*/ 54299 w 1318502"/>
                <a:gd name="connsiteY9" fmla="*/ 839655 h 1210731"/>
                <a:gd name="connsiteX10" fmla="*/ 52903 w 1318502"/>
                <a:gd name="connsiteY10" fmla="*/ 837164 h 1210731"/>
                <a:gd name="connsiteX11" fmla="*/ 0 w 1318502"/>
                <a:gd name="connsiteY11" fmla="*/ 583196 h 1210731"/>
                <a:gd name="connsiteX12" fmla="*/ 296807 w 1318502"/>
                <a:gd name="connsiteY12" fmla="*/ 42164 h 1210731"/>
                <a:gd name="connsiteX13" fmla="*/ 359715 w 1318502"/>
                <a:gd name="connsiteY13" fmla="*/ 9070 h 1210731"/>
                <a:gd name="connsiteX14" fmla="*/ 405115 w 1318502"/>
                <a:gd name="connsiteY14" fmla="*/ 40512 h 1210731"/>
                <a:gd name="connsiteX15" fmla="*/ 658029 w 1318502"/>
                <a:gd name="connsiteY15" fmla="*/ 105359 h 1210731"/>
                <a:gd name="connsiteX16" fmla="*/ 910944 w 1318502"/>
                <a:gd name="connsiteY16" fmla="*/ 40512 h 121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8502" h="1210731">
                  <a:moveTo>
                    <a:pt x="969439" y="0"/>
                  </a:moveTo>
                  <a:lnTo>
                    <a:pt x="1049588" y="42164"/>
                  </a:lnTo>
                  <a:cubicBezTo>
                    <a:pt x="1161508" y="115447"/>
                    <a:pt x="1249468" y="220492"/>
                    <a:pt x="1299699" y="343955"/>
                  </a:cubicBezTo>
                  <a:lnTo>
                    <a:pt x="1318502" y="400127"/>
                  </a:lnTo>
                  <a:lnTo>
                    <a:pt x="1283137" y="420467"/>
                  </a:lnTo>
                  <a:cubicBezTo>
                    <a:pt x="1006364" y="598501"/>
                    <a:pt x="786970" y="980305"/>
                    <a:pt x="716915" y="1190368"/>
                  </a:cubicBezTo>
                  <a:lnTo>
                    <a:pt x="710853" y="1210731"/>
                  </a:lnTo>
                  <a:lnTo>
                    <a:pt x="675705" y="1174881"/>
                  </a:lnTo>
                  <a:cubicBezTo>
                    <a:pt x="518691" y="1028545"/>
                    <a:pt x="305421" y="906990"/>
                    <a:pt x="84113" y="846380"/>
                  </a:cubicBezTo>
                  <a:lnTo>
                    <a:pt x="54299" y="839655"/>
                  </a:lnTo>
                  <a:lnTo>
                    <a:pt x="52903" y="837164"/>
                  </a:lnTo>
                  <a:cubicBezTo>
                    <a:pt x="18838" y="759105"/>
                    <a:pt x="0" y="673283"/>
                    <a:pt x="0" y="583196"/>
                  </a:cubicBezTo>
                  <a:cubicBezTo>
                    <a:pt x="0" y="357981"/>
                    <a:pt x="117735" y="159416"/>
                    <a:pt x="296807" y="42164"/>
                  </a:cubicBezTo>
                  <a:lnTo>
                    <a:pt x="359715" y="9070"/>
                  </a:lnTo>
                  <a:lnTo>
                    <a:pt x="405115" y="40512"/>
                  </a:lnTo>
                  <a:cubicBezTo>
                    <a:pt x="477311" y="81453"/>
                    <a:pt x="564344" y="105359"/>
                    <a:pt x="658029" y="105359"/>
                  </a:cubicBezTo>
                  <a:cubicBezTo>
                    <a:pt x="751714" y="105359"/>
                    <a:pt x="838748" y="81453"/>
                    <a:pt x="910944" y="40512"/>
                  </a:cubicBez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4854061" y="3997840"/>
            <a:ext cx="2582791" cy="2462666"/>
          </a:xfrm>
          <a:custGeom>
            <a:avLst/>
            <a:gdLst>
              <a:gd name="T0" fmla="*/ 106 w 205"/>
              <a:gd name="T1" fmla="*/ 4 h 196"/>
              <a:gd name="T2" fmla="*/ 120 w 205"/>
              <a:gd name="T3" fmla="*/ 13 h 196"/>
              <a:gd name="T4" fmla="*/ 122 w 205"/>
              <a:gd name="T5" fmla="*/ 15 h 196"/>
              <a:gd name="T6" fmla="*/ 124 w 205"/>
              <a:gd name="T7" fmla="*/ 19 h 196"/>
              <a:gd name="T8" fmla="*/ 127 w 205"/>
              <a:gd name="T9" fmla="*/ 23 h 196"/>
              <a:gd name="T10" fmla="*/ 129 w 205"/>
              <a:gd name="T11" fmla="*/ 28 h 196"/>
              <a:gd name="T12" fmla="*/ 131 w 205"/>
              <a:gd name="T13" fmla="*/ 46 h 196"/>
              <a:gd name="T14" fmla="*/ 129 w 205"/>
              <a:gd name="T15" fmla="*/ 67 h 196"/>
              <a:gd name="T16" fmla="*/ 127 w 205"/>
              <a:gd name="T17" fmla="*/ 71 h 196"/>
              <a:gd name="T18" fmla="*/ 124 w 205"/>
              <a:gd name="T19" fmla="*/ 75 h 196"/>
              <a:gd name="T20" fmla="*/ 122 w 205"/>
              <a:gd name="T21" fmla="*/ 78 h 196"/>
              <a:gd name="T22" fmla="*/ 120 w 205"/>
              <a:gd name="T23" fmla="*/ 87 h 196"/>
              <a:gd name="T24" fmla="*/ 118 w 205"/>
              <a:gd name="T25" fmla="*/ 93 h 196"/>
              <a:gd name="T26" fmla="*/ 118 w 205"/>
              <a:gd name="T27" fmla="*/ 102 h 196"/>
              <a:gd name="T28" fmla="*/ 122 w 205"/>
              <a:gd name="T29" fmla="*/ 105 h 196"/>
              <a:gd name="T30" fmla="*/ 125 w 205"/>
              <a:gd name="T31" fmla="*/ 107 h 196"/>
              <a:gd name="T32" fmla="*/ 128 w 205"/>
              <a:gd name="T33" fmla="*/ 110 h 196"/>
              <a:gd name="T34" fmla="*/ 130 w 205"/>
              <a:gd name="T35" fmla="*/ 112 h 196"/>
              <a:gd name="T36" fmla="*/ 134 w 205"/>
              <a:gd name="T37" fmla="*/ 114 h 196"/>
              <a:gd name="T38" fmla="*/ 139 w 205"/>
              <a:gd name="T39" fmla="*/ 117 h 196"/>
              <a:gd name="T40" fmla="*/ 147 w 205"/>
              <a:gd name="T41" fmla="*/ 119 h 196"/>
              <a:gd name="T42" fmla="*/ 155 w 205"/>
              <a:gd name="T43" fmla="*/ 121 h 196"/>
              <a:gd name="T44" fmla="*/ 166 w 205"/>
              <a:gd name="T45" fmla="*/ 124 h 196"/>
              <a:gd name="T46" fmla="*/ 181 w 205"/>
              <a:gd name="T47" fmla="*/ 195 h 196"/>
              <a:gd name="T48" fmla="*/ 1 w 205"/>
              <a:gd name="T49" fmla="*/ 178 h 196"/>
              <a:gd name="T50" fmla="*/ 3 w 205"/>
              <a:gd name="T51" fmla="*/ 163 h 196"/>
              <a:gd name="T52" fmla="*/ 5 w 205"/>
              <a:gd name="T53" fmla="*/ 154 h 196"/>
              <a:gd name="T54" fmla="*/ 8 w 205"/>
              <a:gd name="T55" fmla="*/ 148 h 196"/>
              <a:gd name="T56" fmla="*/ 10 w 205"/>
              <a:gd name="T57" fmla="*/ 138 h 196"/>
              <a:gd name="T58" fmla="*/ 12 w 205"/>
              <a:gd name="T59" fmla="*/ 135 h 196"/>
              <a:gd name="T60" fmla="*/ 15 w 205"/>
              <a:gd name="T61" fmla="*/ 133 h 196"/>
              <a:gd name="T62" fmla="*/ 19 w 205"/>
              <a:gd name="T63" fmla="*/ 130 h 196"/>
              <a:gd name="T64" fmla="*/ 24 w 205"/>
              <a:gd name="T65" fmla="*/ 128 h 196"/>
              <a:gd name="T66" fmla="*/ 30 w 205"/>
              <a:gd name="T67" fmla="*/ 125 h 196"/>
              <a:gd name="T68" fmla="*/ 35 w 205"/>
              <a:gd name="T69" fmla="*/ 123 h 196"/>
              <a:gd name="T70" fmla="*/ 42 w 205"/>
              <a:gd name="T71" fmla="*/ 121 h 196"/>
              <a:gd name="T72" fmla="*/ 48 w 205"/>
              <a:gd name="T73" fmla="*/ 118 h 196"/>
              <a:gd name="T74" fmla="*/ 53 w 205"/>
              <a:gd name="T75" fmla="*/ 116 h 196"/>
              <a:gd name="T76" fmla="*/ 55 w 205"/>
              <a:gd name="T77" fmla="*/ 114 h 196"/>
              <a:gd name="T78" fmla="*/ 57 w 205"/>
              <a:gd name="T79" fmla="*/ 111 h 196"/>
              <a:gd name="T80" fmla="*/ 60 w 205"/>
              <a:gd name="T81" fmla="*/ 108 h 196"/>
              <a:gd name="T82" fmla="*/ 62 w 205"/>
              <a:gd name="T83" fmla="*/ 106 h 196"/>
              <a:gd name="T84" fmla="*/ 66 w 205"/>
              <a:gd name="T85" fmla="*/ 104 h 196"/>
              <a:gd name="T86" fmla="*/ 68 w 205"/>
              <a:gd name="T87" fmla="*/ 99 h 196"/>
              <a:gd name="T88" fmla="*/ 67 w 205"/>
              <a:gd name="T89" fmla="*/ 87 h 196"/>
              <a:gd name="T90" fmla="*/ 65 w 205"/>
              <a:gd name="T91" fmla="*/ 80 h 196"/>
              <a:gd name="T92" fmla="*/ 62 w 205"/>
              <a:gd name="T93" fmla="*/ 74 h 196"/>
              <a:gd name="T94" fmla="*/ 60 w 205"/>
              <a:gd name="T95" fmla="*/ 70 h 196"/>
              <a:gd name="T96" fmla="*/ 58 w 205"/>
              <a:gd name="T97" fmla="*/ 66 h 196"/>
              <a:gd name="T98" fmla="*/ 55 w 205"/>
              <a:gd name="T99" fmla="*/ 59 h 196"/>
              <a:gd name="T100" fmla="*/ 56 w 205"/>
              <a:gd name="T101" fmla="*/ 48 h 196"/>
              <a:gd name="T102" fmla="*/ 58 w 205"/>
              <a:gd name="T103" fmla="*/ 20 h 196"/>
              <a:gd name="T104" fmla="*/ 61 w 205"/>
              <a:gd name="T105" fmla="*/ 16 h 196"/>
              <a:gd name="T106" fmla="*/ 63 w 205"/>
              <a:gd name="T107" fmla="*/ 13 h 196"/>
              <a:gd name="T108" fmla="*/ 66 w 205"/>
              <a:gd name="T109" fmla="*/ 11 h 196"/>
              <a:gd name="T110" fmla="*/ 70 w 205"/>
              <a:gd name="T111" fmla="*/ 9 h 196"/>
              <a:gd name="T112" fmla="*/ 78 w 205"/>
              <a:gd name="T113" fmla="*/ 6 h 196"/>
              <a:gd name="T114" fmla="*/ 83 w 205"/>
              <a:gd name="T115" fmla="*/ 4 h 196"/>
              <a:gd name="T116" fmla="*/ 87 w 205"/>
              <a:gd name="T11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6">
                <a:moveTo>
                  <a:pt x="99" y="1"/>
                </a:moveTo>
                <a:cubicBezTo>
                  <a:pt x="100" y="2"/>
                  <a:pt x="100" y="2"/>
                  <a:pt x="100" y="2"/>
                </a:cubicBezTo>
                <a:cubicBezTo>
                  <a:pt x="102" y="2"/>
                  <a:pt x="102" y="2"/>
                  <a:pt x="102" y="2"/>
                </a:cubicBezTo>
                <a:cubicBezTo>
                  <a:pt x="103" y="3"/>
                  <a:pt x="103" y="3"/>
                  <a:pt x="103" y="3"/>
                </a:cubicBezTo>
                <a:cubicBezTo>
                  <a:pt x="104" y="3"/>
                  <a:pt x="104" y="3"/>
                  <a:pt x="104" y="3"/>
                </a:cubicBezTo>
                <a:cubicBezTo>
                  <a:pt x="105" y="3"/>
                  <a:pt x="105" y="3"/>
                  <a:pt x="105" y="3"/>
                </a:cubicBezTo>
                <a:cubicBezTo>
                  <a:pt x="106" y="4"/>
                  <a:pt x="106" y="4"/>
                  <a:pt x="106" y="4"/>
                </a:cubicBezTo>
                <a:cubicBezTo>
                  <a:pt x="107" y="4"/>
                  <a:pt x="107" y="4"/>
                  <a:pt x="107" y="4"/>
                </a:cubicBezTo>
                <a:cubicBezTo>
                  <a:pt x="107" y="4"/>
                  <a:pt x="107" y="4"/>
                  <a:pt x="107" y="4"/>
                </a:cubicBezTo>
                <a:cubicBezTo>
                  <a:pt x="111" y="5"/>
                  <a:pt x="113" y="3"/>
                  <a:pt x="113" y="0"/>
                </a:cubicBezTo>
                <a:cubicBezTo>
                  <a:pt x="115" y="2"/>
                  <a:pt x="115" y="5"/>
                  <a:pt x="113" y="6"/>
                </a:cubicBezTo>
                <a:cubicBezTo>
                  <a:pt x="115" y="7"/>
                  <a:pt x="118" y="2"/>
                  <a:pt x="124" y="5"/>
                </a:cubicBezTo>
                <a:cubicBezTo>
                  <a:pt x="119" y="5"/>
                  <a:pt x="117" y="9"/>
                  <a:pt x="120" y="13"/>
                </a:cubicBezTo>
                <a:cubicBezTo>
                  <a:pt x="120" y="13"/>
                  <a:pt x="120" y="13"/>
                  <a:pt x="120" y="13"/>
                </a:cubicBezTo>
                <a:cubicBezTo>
                  <a:pt x="120" y="13"/>
                  <a:pt x="120" y="13"/>
                  <a:pt x="120" y="13"/>
                </a:cubicBezTo>
                <a:cubicBezTo>
                  <a:pt x="121" y="14"/>
                  <a:pt x="121" y="14"/>
                  <a:pt x="121" y="14"/>
                </a:cubicBezTo>
                <a:cubicBezTo>
                  <a:pt x="121" y="14"/>
                  <a:pt x="121" y="14"/>
                  <a:pt x="121" y="14"/>
                </a:cubicBezTo>
                <a:cubicBezTo>
                  <a:pt x="121" y="14"/>
                  <a:pt x="121" y="14"/>
                  <a:pt x="121" y="14"/>
                </a:cubicBezTo>
                <a:cubicBezTo>
                  <a:pt x="122" y="15"/>
                  <a:pt x="122" y="15"/>
                  <a:pt x="122" y="15"/>
                </a:cubicBezTo>
                <a:cubicBezTo>
                  <a:pt x="122" y="15"/>
                  <a:pt x="122" y="15"/>
                  <a:pt x="122" y="15"/>
                </a:cubicBezTo>
                <a:cubicBezTo>
                  <a:pt x="122" y="15"/>
                  <a:pt x="122" y="15"/>
                  <a:pt x="122" y="15"/>
                </a:cubicBezTo>
                <a:cubicBezTo>
                  <a:pt x="122" y="16"/>
                  <a:pt x="122" y="16"/>
                  <a:pt x="122" y="16"/>
                </a:cubicBezTo>
                <a:cubicBezTo>
                  <a:pt x="123" y="16"/>
                  <a:pt x="123" y="16"/>
                  <a:pt x="123" y="16"/>
                </a:cubicBezTo>
                <a:cubicBezTo>
                  <a:pt x="123" y="17"/>
                  <a:pt x="123" y="17"/>
                  <a:pt x="123" y="17"/>
                </a:cubicBezTo>
                <a:cubicBezTo>
                  <a:pt x="123" y="17"/>
                  <a:pt x="123" y="17"/>
                  <a:pt x="123" y="17"/>
                </a:cubicBezTo>
                <a:cubicBezTo>
                  <a:pt x="124" y="18"/>
                  <a:pt x="124" y="18"/>
                  <a:pt x="124" y="18"/>
                </a:cubicBezTo>
                <a:cubicBezTo>
                  <a:pt x="124" y="18"/>
                  <a:pt x="124" y="18"/>
                  <a:pt x="124" y="18"/>
                </a:cubicBezTo>
                <a:cubicBezTo>
                  <a:pt x="124" y="19"/>
                  <a:pt x="124" y="19"/>
                  <a:pt x="124" y="19"/>
                </a:cubicBezTo>
                <a:cubicBezTo>
                  <a:pt x="125" y="19"/>
                  <a:pt x="125" y="19"/>
                  <a:pt x="125" y="19"/>
                </a:cubicBezTo>
                <a:cubicBezTo>
                  <a:pt x="125" y="19"/>
                  <a:pt x="125" y="19"/>
                  <a:pt x="125" y="19"/>
                </a:cubicBezTo>
                <a:cubicBezTo>
                  <a:pt x="125" y="20"/>
                  <a:pt x="125" y="20"/>
                  <a:pt x="125" y="20"/>
                </a:cubicBezTo>
                <a:cubicBezTo>
                  <a:pt x="126" y="21"/>
                  <a:pt x="126" y="21"/>
                  <a:pt x="126" y="21"/>
                </a:cubicBezTo>
                <a:cubicBezTo>
                  <a:pt x="126" y="21"/>
                  <a:pt x="126" y="21"/>
                  <a:pt x="126" y="21"/>
                </a:cubicBezTo>
                <a:cubicBezTo>
                  <a:pt x="126" y="22"/>
                  <a:pt x="126" y="22"/>
                  <a:pt x="126" y="22"/>
                </a:cubicBezTo>
                <a:cubicBezTo>
                  <a:pt x="127" y="23"/>
                  <a:pt x="127" y="23"/>
                  <a:pt x="127" y="23"/>
                </a:cubicBezTo>
                <a:cubicBezTo>
                  <a:pt x="127" y="23"/>
                  <a:pt x="127" y="23"/>
                  <a:pt x="127" y="23"/>
                </a:cubicBezTo>
                <a:cubicBezTo>
                  <a:pt x="127" y="24"/>
                  <a:pt x="127" y="24"/>
                  <a:pt x="127" y="24"/>
                </a:cubicBezTo>
                <a:cubicBezTo>
                  <a:pt x="128" y="25"/>
                  <a:pt x="128" y="25"/>
                  <a:pt x="128" y="25"/>
                </a:cubicBezTo>
                <a:cubicBezTo>
                  <a:pt x="128" y="26"/>
                  <a:pt x="128" y="26"/>
                  <a:pt x="128" y="26"/>
                </a:cubicBezTo>
                <a:cubicBezTo>
                  <a:pt x="128" y="26"/>
                  <a:pt x="128" y="26"/>
                  <a:pt x="128" y="26"/>
                </a:cubicBezTo>
                <a:cubicBezTo>
                  <a:pt x="128" y="27"/>
                  <a:pt x="128" y="27"/>
                  <a:pt x="128" y="27"/>
                </a:cubicBezTo>
                <a:cubicBezTo>
                  <a:pt x="129" y="28"/>
                  <a:pt x="129" y="28"/>
                  <a:pt x="129" y="28"/>
                </a:cubicBezTo>
                <a:cubicBezTo>
                  <a:pt x="129" y="30"/>
                  <a:pt x="129" y="30"/>
                  <a:pt x="129" y="30"/>
                </a:cubicBezTo>
                <a:cubicBezTo>
                  <a:pt x="130" y="31"/>
                  <a:pt x="130" y="31"/>
                  <a:pt x="130" y="31"/>
                </a:cubicBezTo>
                <a:cubicBezTo>
                  <a:pt x="130" y="33"/>
                  <a:pt x="130" y="33"/>
                  <a:pt x="130" y="33"/>
                </a:cubicBezTo>
                <a:cubicBezTo>
                  <a:pt x="130" y="35"/>
                  <a:pt x="130" y="35"/>
                  <a:pt x="130" y="35"/>
                </a:cubicBezTo>
                <a:cubicBezTo>
                  <a:pt x="130" y="38"/>
                  <a:pt x="130" y="38"/>
                  <a:pt x="130" y="38"/>
                </a:cubicBezTo>
                <a:cubicBezTo>
                  <a:pt x="130" y="40"/>
                  <a:pt x="130" y="42"/>
                  <a:pt x="130" y="44"/>
                </a:cubicBezTo>
                <a:cubicBezTo>
                  <a:pt x="130" y="45"/>
                  <a:pt x="130" y="46"/>
                  <a:pt x="131" y="46"/>
                </a:cubicBezTo>
                <a:cubicBezTo>
                  <a:pt x="132" y="50"/>
                  <a:pt x="131" y="54"/>
                  <a:pt x="131" y="57"/>
                </a:cubicBezTo>
                <a:cubicBezTo>
                  <a:pt x="130" y="62"/>
                  <a:pt x="130" y="62"/>
                  <a:pt x="130" y="62"/>
                </a:cubicBezTo>
                <a:cubicBezTo>
                  <a:pt x="130" y="64"/>
                  <a:pt x="130" y="64"/>
                  <a:pt x="130" y="64"/>
                </a:cubicBezTo>
                <a:cubicBezTo>
                  <a:pt x="130" y="65"/>
                  <a:pt x="130" y="65"/>
                  <a:pt x="130" y="65"/>
                </a:cubicBezTo>
                <a:cubicBezTo>
                  <a:pt x="130" y="66"/>
                  <a:pt x="130" y="66"/>
                  <a:pt x="130" y="66"/>
                </a:cubicBezTo>
                <a:cubicBezTo>
                  <a:pt x="129" y="66"/>
                  <a:pt x="129" y="66"/>
                  <a:pt x="129" y="66"/>
                </a:cubicBezTo>
                <a:cubicBezTo>
                  <a:pt x="129" y="67"/>
                  <a:pt x="129" y="67"/>
                  <a:pt x="129" y="67"/>
                </a:cubicBezTo>
                <a:cubicBezTo>
                  <a:pt x="128" y="68"/>
                  <a:pt x="128" y="68"/>
                  <a:pt x="128" y="68"/>
                </a:cubicBezTo>
                <a:cubicBezTo>
                  <a:pt x="128" y="68"/>
                  <a:pt x="128" y="68"/>
                  <a:pt x="128" y="68"/>
                </a:cubicBezTo>
                <a:cubicBezTo>
                  <a:pt x="128" y="69"/>
                  <a:pt x="128" y="69"/>
                  <a:pt x="128" y="69"/>
                </a:cubicBezTo>
                <a:cubicBezTo>
                  <a:pt x="128" y="69"/>
                  <a:pt x="128" y="69"/>
                  <a:pt x="128" y="69"/>
                </a:cubicBezTo>
                <a:cubicBezTo>
                  <a:pt x="127" y="70"/>
                  <a:pt x="127" y="70"/>
                  <a:pt x="127" y="70"/>
                </a:cubicBezTo>
                <a:cubicBezTo>
                  <a:pt x="127" y="70"/>
                  <a:pt x="127" y="70"/>
                  <a:pt x="127" y="70"/>
                </a:cubicBezTo>
                <a:cubicBezTo>
                  <a:pt x="127" y="71"/>
                  <a:pt x="127" y="71"/>
                  <a:pt x="127" y="71"/>
                </a:cubicBezTo>
                <a:cubicBezTo>
                  <a:pt x="126" y="71"/>
                  <a:pt x="126" y="71"/>
                  <a:pt x="126" y="71"/>
                </a:cubicBezTo>
                <a:cubicBezTo>
                  <a:pt x="126" y="72"/>
                  <a:pt x="126" y="72"/>
                  <a:pt x="126" y="72"/>
                </a:cubicBezTo>
                <a:cubicBezTo>
                  <a:pt x="126" y="73"/>
                  <a:pt x="126" y="73"/>
                  <a:pt x="126" y="73"/>
                </a:cubicBezTo>
                <a:cubicBezTo>
                  <a:pt x="125" y="74"/>
                  <a:pt x="125" y="74"/>
                  <a:pt x="125" y="74"/>
                </a:cubicBezTo>
                <a:cubicBezTo>
                  <a:pt x="125" y="74"/>
                  <a:pt x="125" y="74"/>
                  <a:pt x="125" y="74"/>
                </a:cubicBezTo>
                <a:cubicBezTo>
                  <a:pt x="125" y="75"/>
                  <a:pt x="125" y="75"/>
                  <a:pt x="125" y="75"/>
                </a:cubicBezTo>
                <a:cubicBezTo>
                  <a:pt x="124" y="75"/>
                  <a:pt x="124" y="75"/>
                  <a:pt x="124" y="75"/>
                </a:cubicBezTo>
                <a:cubicBezTo>
                  <a:pt x="124" y="76"/>
                  <a:pt x="124" y="76"/>
                  <a:pt x="124" y="76"/>
                </a:cubicBezTo>
                <a:cubicBezTo>
                  <a:pt x="124" y="76"/>
                  <a:pt x="124" y="76"/>
                  <a:pt x="124" y="76"/>
                </a:cubicBezTo>
                <a:cubicBezTo>
                  <a:pt x="123" y="76"/>
                  <a:pt x="123" y="76"/>
                  <a:pt x="123" y="76"/>
                </a:cubicBezTo>
                <a:cubicBezTo>
                  <a:pt x="123" y="77"/>
                  <a:pt x="123" y="77"/>
                  <a:pt x="123" y="77"/>
                </a:cubicBezTo>
                <a:cubicBezTo>
                  <a:pt x="123" y="77"/>
                  <a:pt x="123" y="77"/>
                  <a:pt x="123" y="77"/>
                </a:cubicBezTo>
                <a:cubicBezTo>
                  <a:pt x="122" y="78"/>
                  <a:pt x="122" y="78"/>
                  <a:pt x="122" y="78"/>
                </a:cubicBezTo>
                <a:cubicBezTo>
                  <a:pt x="122" y="78"/>
                  <a:pt x="122" y="78"/>
                  <a:pt x="122" y="78"/>
                </a:cubicBezTo>
                <a:cubicBezTo>
                  <a:pt x="122" y="79"/>
                  <a:pt x="122" y="79"/>
                  <a:pt x="122" y="79"/>
                </a:cubicBezTo>
                <a:cubicBezTo>
                  <a:pt x="122" y="80"/>
                  <a:pt x="122" y="80"/>
                  <a:pt x="122" y="80"/>
                </a:cubicBezTo>
                <a:cubicBezTo>
                  <a:pt x="121" y="81"/>
                  <a:pt x="121" y="81"/>
                  <a:pt x="121" y="81"/>
                </a:cubicBezTo>
                <a:cubicBezTo>
                  <a:pt x="121" y="83"/>
                  <a:pt x="121" y="83"/>
                  <a:pt x="121" y="83"/>
                </a:cubicBezTo>
                <a:cubicBezTo>
                  <a:pt x="121" y="84"/>
                  <a:pt x="121" y="84"/>
                  <a:pt x="121" y="84"/>
                </a:cubicBezTo>
                <a:cubicBezTo>
                  <a:pt x="120" y="86"/>
                  <a:pt x="120" y="86"/>
                  <a:pt x="120" y="86"/>
                </a:cubicBezTo>
                <a:cubicBezTo>
                  <a:pt x="120" y="87"/>
                  <a:pt x="120" y="87"/>
                  <a:pt x="120" y="87"/>
                </a:cubicBezTo>
                <a:cubicBezTo>
                  <a:pt x="120" y="88"/>
                  <a:pt x="120" y="88"/>
                  <a:pt x="120" y="88"/>
                </a:cubicBezTo>
                <a:cubicBezTo>
                  <a:pt x="119" y="89"/>
                  <a:pt x="119" y="89"/>
                  <a:pt x="119" y="89"/>
                </a:cubicBezTo>
                <a:cubicBezTo>
                  <a:pt x="119" y="90"/>
                  <a:pt x="119" y="90"/>
                  <a:pt x="119" y="90"/>
                </a:cubicBezTo>
                <a:cubicBezTo>
                  <a:pt x="119" y="91"/>
                  <a:pt x="119" y="91"/>
                  <a:pt x="119" y="91"/>
                </a:cubicBezTo>
                <a:cubicBezTo>
                  <a:pt x="118" y="91"/>
                  <a:pt x="118" y="91"/>
                  <a:pt x="118" y="91"/>
                </a:cubicBezTo>
                <a:cubicBezTo>
                  <a:pt x="118" y="92"/>
                  <a:pt x="118" y="92"/>
                  <a:pt x="118" y="92"/>
                </a:cubicBezTo>
                <a:cubicBezTo>
                  <a:pt x="118" y="93"/>
                  <a:pt x="118" y="93"/>
                  <a:pt x="118" y="93"/>
                </a:cubicBezTo>
                <a:cubicBezTo>
                  <a:pt x="117" y="94"/>
                  <a:pt x="117" y="94"/>
                  <a:pt x="117" y="94"/>
                </a:cubicBezTo>
                <a:cubicBezTo>
                  <a:pt x="117" y="95"/>
                  <a:pt x="117" y="95"/>
                  <a:pt x="117" y="95"/>
                </a:cubicBezTo>
                <a:cubicBezTo>
                  <a:pt x="117" y="97"/>
                  <a:pt x="117" y="97"/>
                  <a:pt x="117" y="97"/>
                </a:cubicBezTo>
                <a:cubicBezTo>
                  <a:pt x="117" y="99"/>
                  <a:pt x="117" y="99"/>
                  <a:pt x="117" y="99"/>
                </a:cubicBezTo>
                <a:cubicBezTo>
                  <a:pt x="117" y="102"/>
                  <a:pt x="117" y="102"/>
                  <a:pt x="117" y="102"/>
                </a:cubicBezTo>
                <a:cubicBezTo>
                  <a:pt x="117" y="102"/>
                  <a:pt x="117" y="102"/>
                  <a:pt x="117" y="102"/>
                </a:cubicBezTo>
                <a:cubicBezTo>
                  <a:pt x="118" y="102"/>
                  <a:pt x="118" y="102"/>
                  <a:pt x="118" y="102"/>
                </a:cubicBezTo>
                <a:cubicBezTo>
                  <a:pt x="118" y="103"/>
                  <a:pt x="118" y="103"/>
                  <a:pt x="118" y="103"/>
                </a:cubicBezTo>
                <a:cubicBezTo>
                  <a:pt x="119" y="103"/>
                  <a:pt x="119" y="103"/>
                  <a:pt x="119" y="103"/>
                </a:cubicBezTo>
                <a:cubicBezTo>
                  <a:pt x="120" y="104"/>
                  <a:pt x="120" y="104"/>
                  <a:pt x="120" y="104"/>
                </a:cubicBezTo>
                <a:cubicBezTo>
                  <a:pt x="121" y="104"/>
                  <a:pt x="121" y="104"/>
                  <a:pt x="121" y="104"/>
                </a:cubicBezTo>
                <a:cubicBezTo>
                  <a:pt x="121" y="104"/>
                  <a:pt x="121" y="104"/>
                  <a:pt x="121" y="104"/>
                </a:cubicBezTo>
                <a:cubicBezTo>
                  <a:pt x="122" y="105"/>
                  <a:pt x="122" y="105"/>
                  <a:pt x="122" y="105"/>
                </a:cubicBezTo>
                <a:cubicBezTo>
                  <a:pt x="122" y="105"/>
                  <a:pt x="122" y="105"/>
                  <a:pt x="122" y="105"/>
                </a:cubicBezTo>
                <a:cubicBezTo>
                  <a:pt x="123" y="105"/>
                  <a:pt x="123" y="105"/>
                  <a:pt x="123" y="105"/>
                </a:cubicBezTo>
                <a:cubicBezTo>
                  <a:pt x="123" y="106"/>
                  <a:pt x="123" y="106"/>
                  <a:pt x="123" y="106"/>
                </a:cubicBezTo>
                <a:cubicBezTo>
                  <a:pt x="124" y="106"/>
                  <a:pt x="124" y="106"/>
                  <a:pt x="124" y="106"/>
                </a:cubicBezTo>
                <a:cubicBezTo>
                  <a:pt x="124" y="106"/>
                  <a:pt x="124" y="106"/>
                  <a:pt x="124" y="106"/>
                </a:cubicBezTo>
                <a:cubicBezTo>
                  <a:pt x="124" y="107"/>
                  <a:pt x="124" y="107"/>
                  <a:pt x="124" y="107"/>
                </a:cubicBezTo>
                <a:cubicBezTo>
                  <a:pt x="125" y="107"/>
                  <a:pt x="125" y="107"/>
                  <a:pt x="125" y="107"/>
                </a:cubicBezTo>
                <a:cubicBezTo>
                  <a:pt x="125" y="107"/>
                  <a:pt x="125" y="107"/>
                  <a:pt x="125" y="107"/>
                </a:cubicBezTo>
                <a:cubicBezTo>
                  <a:pt x="126" y="108"/>
                  <a:pt x="126" y="108"/>
                  <a:pt x="126" y="108"/>
                </a:cubicBezTo>
                <a:cubicBezTo>
                  <a:pt x="126" y="108"/>
                  <a:pt x="126" y="108"/>
                  <a:pt x="126" y="108"/>
                </a:cubicBezTo>
                <a:cubicBezTo>
                  <a:pt x="126" y="108"/>
                  <a:pt x="126" y="108"/>
                  <a:pt x="126" y="108"/>
                </a:cubicBezTo>
                <a:cubicBezTo>
                  <a:pt x="127" y="109"/>
                  <a:pt x="127" y="109"/>
                  <a:pt x="127" y="109"/>
                </a:cubicBezTo>
                <a:cubicBezTo>
                  <a:pt x="127" y="109"/>
                  <a:pt x="127" y="109"/>
                  <a:pt x="127" y="109"/>
                </a:cubicBezTo>
                <a:cubicBezTo>
                  <a:pt x="127" y="109"/>
                  <a:pt x="127" y="109"/>
                  <a:pt x="127" y="109"/>
                </a:cubicBezTo>
                <a:cubicBezTo>
                  <a:pt x="128" y="110"/>
                  <a:pt x="128" y="110"/>
                  <a:pt x="128"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30" y="111"/>
                  <a:pt x="130" y="111"/>
                  <a:pt x="130" y="111"/>
                </a:cubicBezTo>
                <a:cubicBezTo>
                  <a:pt x="130" y="112"/>
                  <a:pt x="130" y="112"/>
                  <a:pt x="130" y="112"/>
                </a:cubicBezTo>
                <a:cubicBezTo>
                  <a:pt x="130" y="112"/>
                  <a:pt x="130" y="112"/>
                  <a:pt x="130" y="112"/>
                </a:cubicBezTo>
                <a:cubicBezTo>
                  <a:pt x="131" y="112"/>
                  <a:pt x="131" y="112"/>
                  <a:pt x="131" y="112"/>
                </a:cubicBezTo>
                <a:cubicBezTo>
                  <a:pt x="131" y="113"/>
                  <a:pt x="131" y="113"/>
                  <a:pt x="131" y="113"/>
                </a:cubicBezTo>
                <a:cubicBezTo>
                  <a:pt x="132" y="113"/>
                  <a:pt x="132" y="113"/>
                  <a:pt x="132" y="113"/>
                </a:cubicBezTo>
                <a:cubicBezTo>
                  <a:pt x="132" y="113"/>
                  <a:pt x="132" y="113"/>
                  <a:pt x="132" y="113"/>
                </a:cubicBezTo>
                <a:cubicBezTo>
                  <a:pt x="133" y="114"/>
                  <a:pt x="133" y="114"/>
                  <a:pt x="133" y="114"/>
                </a:cubicBezTo>
                <a:cubicBezTo>
                  <a:pt x="133" y="114"/>
                  <a:pt x="133" y="114"/>
                  <a:pt x="133" y="114"/>
                </a:cubicBezTo>
                <a:cubicBezTo>
                  <a:pt x="134" y="114"/>
                  <a:pt x="134" y="114"/>
                  <a:pt x="134" y="114"/>
                </a:cubicBezTo>
                <a:cubicBezTo>
                  <a:pt x="135" y="115"/>
                  <a:pt x="135" y="115"/>
                  <a:pt x="135" y="115"/>
                </a:cubicBezTo>
                <a:cubicBezTo>
                  <a:pt x="135" y="115"/>
                  <a:pt x="135" y="115"/>
                  <a:pt x="135" y="115"/>
                </a:cubicBezTo>
                <a:cubicBezTo>
                  <a:pt x="136" y="115"/>
                  <a:pt x="136" y="115"/>
                  <a:pt x="136" y="115"/>
                </a:cubicBezTo>
                <a:cubicBezTo>
                  <a:pt x="137" y="116"/>
                  <a:pt x="137" y="116"/>
                  <a:pt x="137" y="116"/>
                </a:cubicBezTo>
                <a:cubicBezTo>
                  <a:pt x="137" y="116"/>
                  <a:pt x="137" y="116"/>
                  <a:pt x="137" y="116"/>
                </a:cubicBezTo>
                <a:cubicBezTo>
                  <a:pt x="139" y="116"/>
                  <a:pt x="139" y="116"/>
                  <a:pt x="139" y="116"/>
                </a:cubicBezTo>
                <a:cubicBezTo>
                  <a:pt x="139" y="117"/>
                  <a:pt x="139" y="117"/>
                  <a:pt x="139" y="117"/>
                </a:cubicBezTo>
                <a:cubicBezTo>
                  <a:pt x="140" y="117"/>
                  <a:pt x="140" y="117"/>
                  <a:pt x="140" y="117"/>
                </a:cubicBezTo>
                <a:cubicBezTo>
                  <a:pt x="141" y="117"/>
                  <a:pt x="141" y="117"/>
                  <a:pt x="141" y="117"/>
                </a:cubicBezTo>
                <a:cubicBezTo>
                  <a:pt x="142" y="118"/>
                  <a:pt x="142" y="118"/>
                  <a:pt x="142" y="118"/>
                </a:cubicBezTo>
                <a:cubicBezTo>
                  <a:pt x="143" y="118"/>
                  <a:pt x="143" y="118"/>
                  <a:pt x="143" y="118"/>
                </a:cubicBezTo>
                <a:cubicBezTo>
                  <a:pt x="144" y="118"/>
                  <a:pt x="144" y="118"/>
                  <a:pt x="144" y="118"/>
                </a:cubicBezTo>
                <a:cubicBezTo>
                  <a:pt x="145" y="119"/>
                  <a:pt x="145" y="119"/>
                  <a:pt x="145" y="119"/>
                </a:cubicBezTo>
                <a:cubicBezTo>
                  <a:pt x="147" y="119"/>
                  <a:pt x="147" y="119"/>
                  <a:pt x="147" y="119"/>
                </a:cubicBezTo>
                <a:cubicBezTo>
                  <a:pt x="147" y="119"/>
                  <a:pt x="147" y="119"/>
                  <a:pt x="147" y="119"/>
                </a:cubicBezTo>
                <a:cubicBezTo>
                  <a:pt x="149" y="120"/>
                  <a:pt x="149" y="120"/>
                  <a:pt x="149" y="120"/>
                </a:cubicBezTo>
                <a:cubicBezTo>
                  <a:pt x="150" y="120"/>
                  <a:pt x="150" y="120"/>
                  <a:pt x="150" y="120"/>
                </a:cubicBezTo>
                <a:cubicBezTo>
                  <a:pt x="151" y="121"/>
                  <a:pt x="151" y="121"/>
                  <a:pt x="151" y="121"/>
                </a:cubicBezTo>
                <a:cubicBezTo>
                  <a:pt x="153" y="121"/>
                  <a:pt x="153" y="121"/>
                  <a:pt x="153" y="121"/>
                </a:cubicBezTo>
                <a:cubicBezTo>
                  <a:pt x="154" y="121"/>
                  <a:pt x="154" y="121"/>
                  <a:pt x="154" y="121"/>
                </a:cubicBezTo>
                <a:cubicBezTo>
                  <a:pt x="155" y="121"/>
                  <a:pt x="155" y="121"/>
                  <a:pt x="155" y="121"/>
                </a:cubicBezTo>
                <a:cubicBezTo>
                  <a:pt x="156" y="122"/>
                  <a:pt x="156" y="122"/>
                  <a:pt x="156" y="122"/>
                </a:cubicBezTo>
                <a:cubicBezTo>
                  <a:pt x="158" y="122"/>
                  <a:pt x="158" y="122"/>
                  <a:pt x="158" y="122"/>
                </a:cubicBezTo>
                <a:cubicBezTo>
                  <a:pt x="159" y="123"/>
                  <a:pt x="159" y="123"/>
                  <a:pt x="159" y="123"/>
                </a:cubicBezTo>
                <a:cubicBezTo>
                  <a:pt x="161" y="123"/>
                  <a:pt x="161" y="123"/>
                  <a:pt x="161" y="123"/>
                </a:cubicBezTo>
                <a:cubicBezTo>
                  <a:pt x="163" y="123"/>
                  <a:pt x="163" y="123"/>
                  <a:pt x="163" y="123"/>
                </a:cubicBezTo>
                <a:cubicBezTo>
                  <a:pt x="164" y="124"/>
                  <a:pt x="164" y="124"/>
                  <a:pt x="164" y="124"/>
                </a:cubicBezTo>
                <a:cubicBezTo>
                  <a:pt x="166" y="124"/>
                  <a:pt x="166" y="124"/>
                  <a:pt x="166" y="124"/>
                </a:cubicBezTo>
                <a:cubicBezTo>
                  <a:pt x="167" y="124"/>
                  <a:pt x="167" y="124"/>
                  <a:pt x="167" y="124"/>
                </a:cubicBezTo>
                <a:cubicBezTo>
                  <a:pt x="168" y="124"/>
                  <a:pt x="168" y="124"/>
                  <a:pt x="168" y="124"/>
                </a:cubicBezTo>
                <a:cubicBezTo>
                  <a:pt x="170" y="125"/>
                  <a:pt x="170" y="125"/>
                  <a:pt x="170" y="125"/>
                </a:cubicBezTo>
                <a:cubicBezTo>
                  <a:pt x="171" y="125"/>
                  <a:pt x="171" y="125"/>
                  <a:pt x="171" y="125"/>
                </a:cubicBezTo>
                <a:cubicBezTo>
                  <a:pt x="172" y="125"/>
                  <a:pt x="172" y="125"/>
                  <a:pt x="172" y="125"/>
                </a:cubicBezTo>
                <a:cubicBezTo>
                  <a:pt x="173" y="126"/>
                  <a:pt x="173" y="126"/>
                  <a:pt x="173" y="126"/>
                </a:cubicBezTo>
                <a:cubicBezTo>
                  <a:pt x="194" y="133"/>
                  <a:pt x="205" y="191"/>
                  <a:pt x="181" y="195"/>
                </a:cubicBezTo>
                <a:cubicBezTo>
                  <a:pt x="12" y="196"/>
                  <a:pt x="12" y="196"/>
                  <a:pt x="12" y="196"/>
                </a:cubicBezTo>
                <a:cubicBezTo>
                  <a:pt x="5" y="193"/>
                  <a:pt x="5" y="193"/>
                  <a:pt x="5" y="193"/>
                </a:cubicBezTo>
                <a:cubicBezTo>
                  <a:pt x="0" y="188"/>
                  <a:pt x="0" y="188"/>
                  <a:pt x="0" y="188"/>
                </a:cubicBezTo>
                <a:cubicBezTo>
                  <a:pt x="0" y="186"/>
                  <a:pt x="0" y="186"/>
                  <a:pt x="0" y="186"/>
                </a:cubicBezTo>
                <a:cubicBezTo>
                  <a:pt x="0" y="183"/>
                  <a:pt x="0" y="183"/>
                  <a:pt x="0" y="183"/>
                </a:cubicBezTo>
                <a:cubicBezTo>
                  <a:pt x="0" y="180"/>
                  <a:pt x="0" y="180"/>
                  <a:pt x="0" y="180"/>
                </a:cubicBezTo>
                <a:cubicBezTo>
                  <a:pt x="1" y="178"/>
                  <a:pt x="1" y="178"/>
                  <a:pt x="1" y="178"/>
                </a:cubicBezTo>
                <a:cubicBezTo>
                  <a:pt x="1" y="175"/>
                  <a:pt x="1" y="175"/>
                  <a:pt x="1" y="175"/>
                </a:cubicBezTo>
                <a:cubicBezTo>
                  <a:pt x="1" y="173"/>
                  <a:pt x="1" y="173"/>
                  <a:pt x="1" y="173"/>
                </a:cubicBezTo>
                <a:cubicBezTo>
                  <a:pt x="2" y="171"/>
                  <a:pt x="2" y="171"/>
                  <a:pt x="2" y="171"/>
                </a:cubicBezTo>
                <a:cubicBezTo>
                  <a:pt x="2" y="169"/>
                  <a:pt x="2" y="169"/>
                  <a:pt x="2" y="169"/>
                </a:cubicBezTo>
                <a:cubicBezTo>
                  <a:pt x="2" y="167"/>
                  <a:pt x="2" y="167"/>
                  <a:pt x="2" y="167"/>
                </a:cubicBezTo>
                <a:cubicBezTo>
                  <a:pt x="3" y="165"/>
                  <a:pt x="3" y="165"/>
                  <a:pt x="3" y="165"/>
                </a:cubicBezTo>
                <a:cubicBezTo>
                  <a:pt x="3" y="163"/>
                  <a:pt x="3" y="163"/>
                  <a:pt x="3" y="163"/>
                </a:cubicBezTo>
                <a:cubicBezTo>
                  <a:pt x="3" y="161"/>
                  <a:pt x="3" y="161"/>
                  <a:pt x="3" y="161"/>
                </a:cubicBezTo>
                <a:cubicBezTo>
                  <a:pt x="4" y="159"/>
                  <a:pt x="4" y="159"/>
                  <a:pt x="4" y="159"/>
                </a:cubicBezTo>
                <a:cubicBezTo>
                  <a:pt x="4" y="158"/>
                  <a:pt x="4" y="158"/>
                  <a:pt x="4" y="158"/>
                </a:cubicBezTo>
                <a:cubicBezTo>
                  <a:pt x="4" y="156"/>
                  <a:pt x="4" y="156"/>
                  <a:pt x="4" y="156"/>
                </a:cubicBezTo>
                <a:cubicBezTo>
                  <a:pt x="5" y="155"/>
                  <a:pt x="5" y="155"/>
                  <a:pt x="5" y="155"/>
                </a:cubicBezTo>
                <a:cubicBezTo>
                  <a:pt x="5" y="154"/>
                  <a:pt x="5" y="154"/>
                  <a:pt x="5" y="154"/>
                </a:cubicBezTo>
                <a:cubicBezTo>
                  <a:pt x="5" y="154"/>
                  <a:pt x="5" y="154"/>
                  <a:pt x="5" y="154"/>
                </a:cubicBezTo>
                <a:cubicBezTo>
                  <a:pt x="6" y="153"/>
                  <a:pt x="6" y="153"/>
                  <a:pt x="6" y="153"/>
                </a:cubicBezTo>
                <a:cubicBezTo>
                  <a:pt x="6" y="152"/>
                  <a:pt x="6" y="152"/>
                  <a:pt x="6" y="152"/>
                </a:cubicBezTo>
                <a:cubicBezTo>
                  <a:pt x="6" y="151"/>
                  <a:pt x="6" y="151"/>
                  <a:pt x="6" y="151"/>
                </a:cubicBezTo>
                <a:cubicBezTo>
                  <a:pt x="7" y="151"/>
                  <a:pt x="7" y="151"/>
                  <a:pt x="7" y="151"/>
                </a:cubicBezTo>
                <a:cubicBezTo>
                  <a:pt x="7" y="150"/>
                  <a:pt x="7" y="150"/>
                  <a:pt x="7" y="150"/>
                </a:cubicBezTo>
                <a:cubicBezTo>
                  <a:pt x="7" y="149"/>
                  <a:pt x="7" y="149"/>
                  <a:pt x="7" y="149"/>
                </a:cubicBezTo>
                <a:cubicBezTo>
                  <a:pt x="8" y="148"/>
                  <a:pt x="8" y="148"/>
                  <a:pt x="8" y="148"/>
                </a:cubicBezTo>
                <a:cubicBezTo>
                  <a:pt x="8" y="147"/>
                  <a:pt x="8" y="147"/>
                  <a:pt x="8" y="147"/>
                </a:cubicBezTo>
                <a:cubicBezTo>
                  <a:pt x="8" y="145"/>
                  <a:pt x="8" y="145"/>
                  <a:pt x="8" y="145"/>
                </a:cubicBezTo>
                <a:cubicBezTo>
                  <a:pt x="9" y="142"/>
                  <a:pt x="9" y="142"/>
                  <a:pt x="9" y="142"/>
                </a:cubicBezTo>
                <a:cubicBezTo>
                  <a:pt x="9" y="141"/>
                  <a:pt x="9" y="141"/>
                  <a:pt x="9" y="141"/>
                </a:cubicBezTo>
                <a:cubicBezTo>
                  <a:pt x="9" y="140"/>
                  <a:pt x="9" y="140"/>
                  <a:pt x="9" y="140"/>
                </a:cubicBezTo>
                <a:cubicBezTo>
                  <a:pt x="9" y="139"/>
                  <a:pt x="9" y="139"/>
                  <a:pt x="9" y="139"/>
                </a:cubicBezTo>
                <a:cubicBezTo>
                  <a:pt x="10" y="138"/>
                  <a:pt x="10" y="138"/>
                  <a:pt x="10" y="138"/>
                </a:cubicBezTo>
                <a:cubicBezTo>
                  <a:pt x="10" y="138"/>
                  <a:pt x="10" y="138"/>
                  <a:pt x="10" y="138"/>
                </a:cubicBezTo>
                <a:cubicBezTo>
                  <a:pt x="10" y="137"/>
                  <a:pt x="10" y="137"/>
                  <a:pt x="10" y="137"/>
                </a:cubicBezTo>
                <a:cubicBezTo>
                  <a:pt x="11" y="137"/>
                  <a:pt x="11" y="137"/>
                  <a:pt x="11" y="137"/>
                </a:cubicBezTo>
                <a:cubicBezTo>
                  <a:pt x="11" y="136"/>
                  <a:pt x="11" y="136"/>
                  <a:pt x="11" y="136"/>
                </a:cubicBezTo>
                <a:cubicBezTo>
                  <a:pt x="11" y="136"/>
                  <a:pt x="11" y="136"/>
                  <a:pt x="11" y="136"/>
                </a:cubicBezTo>
                <a:cubicBezTo>
                  <a:pt x="12" y="135"/>
                  <a:pt x="12" y="135"/>
                  <a:pt x="12" y="135"/>
                </a:cubicBezTo>
                <a:cubicBezTo>
                  <a:pt x="12" y="135"/>
                  <a:pt x="12" y="135"/>
                  <a:pt x="12" y="135"/>
                </a:cubicBezTo>
                <a:cubicBezTo>
                  <a:pt x="12" y="135"/>
                  <a:pt x="12" y="135"/>
                  <a:pt x="12" y="135"/>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4" y="133"/>
                  <a:pt x="14" y="133"/>
                  <a:pt x="14" y="133"/>
                </a:cubicBezTo>
                <a:cubicBezTo>
                  <a:pt x="15" y="133"/>
                  <a:pt x="15" y="133"/>
                  <a:pt x="15" y="133"/>
                </a:cubicBezTo>
                <a:cubicBezTo>
                  <a:pt x="15" y="132"/>
                  <a:pt x="15" y="132"/>
                  <a:pt x="15" y="132"/>
                </a:cubicBezTo>
                <a:cubicBezTo>
                  <a:pt x="16" y="132"/>
                  <a:pt x="16" y="132"/>
                  <a:pt x="16" y="132"/>
                </a:cubicBezTo>
                <a:cubicBezTo>
                  <a:pt x="16" y="132"/>
                  <a:pt x="16" y="132"/>
                  <a:pt x="16" y="132"/>
                </a:cubicBezTo>
                <a:cubicBezTo>
                  <a:pt x="17" y="131"/>
                  <a:pt x="17" y="131"/>
                  <a:pt x="17" y="131"/>
                </a:cubicBezTo>
                <a:cubicBezTo>
                  <a:pt x="17" y="131"/>
                  <a:pt x="17" y="131"/>
                  <a:pt x="17" y="131"/>
                </a:cubicBezTo>
                <a:cubicBezTo>
                  <a:pt x="18" y="131"/>
                  <a:pt x="18" y="131"/>
                  <a:pt x="18" y="131"/>
                </a:cubicBezTo>
                <a:cubicBezTo>
                  <a:pt x="19" y="130"/>
                  <a:pt x="19" y="130"/>
                  <a:pt x="19" y="130"/>
                </a:cubicBezTo>
                <a:cubicBezTo>
                  <a:pt x="19" y="130"/>
                  <a:pt x="19" y="130"/>
                  <a:pt x="19" y="130"/>
                </a:cubicBezTo>
                <a:cubicBezTo>
                  <a:pt x="19" y="130"/>
                  <a:pt x="19" y="130"/>
                  <a:pt x="19" y="130"/>
                </a:cubicBezTo>
                <a:cubicBezTo>
                  <a:pt x="20" y="129"/>
                  <a:pt x="20" y="129"/>
                  <a:pt x="20" y="129"/>
                </a:cubicBezTo>
                <a:cubicBezTo>
                  <a:pt x="21" y="129"/>
                  <a:pt x="21" y="129"/>
                  <a:pt x="21" y="129"/>
                </a:cubicBezTo>
                <a:cubicBezTo>
                  <a:pt x="22" y="129"/>
                  <a:pt x="22" y="129"/>
                  <a:pt x="22" y="129"/>
                </a:cubicBezTo>
                <a:cubicBezTo>
                  <a:pt x="23" y="128"/>
                  <a:pt x="23" y="128"/>
                  <a:pt x="23" y="128"/>
                </a:cubicBezTo>
                <a:cubicBezTo>
                  <a:pt x="24" y="128"/>
                  <a:pt x="24" y="128"/>
                  <a:pt x="24" y="128"/>
                </a:cubicBezTo>
                <a:cubicBezTo>
                  <a:pt x="24" y="128"/>
                  <a:pt x="24" y="128"/>
                  <a:pt x="24" y="128"/>
                </a:cubicBezTo>
                <a:cubicBezTo>
                  <a:pt x="26" y="127"/>
                  <a:pt x="26" y="127"/>
                  <a:pt x="26" y="127"/>
                </a:cubicBezTo>
                <a:cubicBezTo>
                  <a:pt x="26" y="127"/>
                  <a:pt x="26" y="127"/>
                  <a:pt x="26" y="127"/>
                </a:cubicBezTo>
                <a:cubicBezTo>
                  <a:pt x="27" y="127"/>
                  <a:pt x="27" y="127"/>
                  <a:pt x="27" y="127"/>
                </a:cubicBezTo>
                <a:cubicBezTo>
                  <a:pt x="28" y="126"/>
                  <a:pt x="28" y="126"/>
                  <a:pt x="28" y="126"/>
                </a:cubicBezTo>
                <a:cubicBezTo>
                  <a:pt x="29" y="126"/>
                  <a:pt x="29" y="126"/>
                  <a:pt x="29" y="126"/>
                </a:cubicBezTo>
                <a:cubicBezTo>
                  <a:pt x="30" y="125"/>
                  <a:pt x="30" y="125"/>
                  <a:pt x="30" y="125"/>
                </a:cubicBezTo>
                <a:cubicBezTo>
                  <a:pt x="30" y="125"/>
                  <a:pt x="30" y="125"/>
                  <a:pt x="30" y="125"/>
                </a:cubicBezTo>
                <a:cubicBezTo>
                  <a:pt x="31" y="125"/>
                  <a:pt x="31" y="125"/>
                  <a:pt x="31" y="125"/>
                </a:cubicBezTo>
                <a:cubicBezTo>
                  <a:pt x="32" y="124"/>
                  <a:pt x="32" y="124"/>
                  <a:pt x="32" y="124"/>
                </a:cubicBezTo>
                <a:cubicBezTo>
                  <a:pt x="33" y="124"/>
                  <a:pt x="33" y="124"/>
                  <a:pt x="33" y="124"/>
                </a:cubicBezTo>
                <a:cubicBezTo>
                  <a:pt x="34" y="124"/>
                  <a:pt x="34" y="124"/>
                  <a:pt x="34" y="124"/>
                </a:cubicBezTo>
                <a:cubicBezTo>
                  <a:pt x="35" y="124"/>
                  <a:pt x="35" y="124"/>
                  <a:pt x="35" y="124"/>
                </a:cubicBezTo>
                <a:cubicBezTo>
                  <a:pt x="35" y="123"/>
                  <a:pt x="35" y="123"/>
                  <a:pt x="35" y="123"/>
                </a:cubicBezTo>
                <a:cubicBezTo>
                  <a:pt x="36" y="123"/>
                  <a:pt x="36" y="123"/>
                  <a:pt x="36" y="123"/>
                </a:cubicBezTo>
                <a:cubicBezTo>
                  <a:pt x="37" y="123"/>
                  <a:pt x="37" y="123"/>
                  <a:pt x="37" y="123"/>
                </a:cubicBezTo>
                <a:cubicBezTo>
                  <a:pt x="38" y="122"/>
                  <a:pt x="38" y="122"/>
                  <a:pt x="38" y="122"/>
                </a:cubicBezTo>
                <a:cubicBezTo>
                  <a:pt x="39" y="122"/>
                  <a:pt x="39" y="122"/>
                  <a:pt x="39" y="122"/>
                </a:cubicBezTo>
                <a:cubicBezTo>
                  <a:pt x="40" y="121"/>
                  <a:pt x="40" y="121"/>
                  <a:pt x="40" y="121"/>
                </a:cubicBezTo>
                <a:cubicBezTo>
                  <a:pt x="41" y="121"/>
                  <a:pt x="41" y="121"/>
                  <a:pt x="41" y="121"/>
                </a:cubicBezTo>
                <a:cubicBezTo>
                  <a:pt x="42" y="121"/>
                  <a:pt x="42" y="121"/>
                  <a:pt x="42" y="121"/>
                </a:cubicBezTo>
                <a:cubicBezTo>
                  <a:pt x="42" y="121"/>
                  <a:pt x="42" y="121"/>
                  <a:pt x="42" y="121"/>
                </a:cubicBezTo>
                <a:cubicBezTo>
                  <a:pt x="43" y="120"/>
                  <a:pt x="43" y="120"/>
                  <a:pt x="43" y="120"/>
                </a:cubicBezTo>
                <a:cubicBezTo>
                  <a:pt x="44" y="120"/>
                  <a:pt x="44" y="120"/>
                  <a:pt x="44" y="120"/>
                </a:cubicBezTo>
                <a:cubicBezTo>
                  <a:pt x="45" y="119"/>
                  <a:pt x="45" y="119"/>
                  <a:pt x="45" y="119"/>
                </a:cubicBezTo>
                <a:cubicBezTo>
                  <a:pt x="46" y="119"/>
                  <a:pt x="46" y="119"/>
                  <a:pt x="46" y="119"/>
                </a:cubicBezTo>
                <a:cubicBezTo>
                  <a:pt x="47" y="119"/>
                  <a:pt x="47" y="119"/>
                  <a:pt x="47" y="119"/>
                </a:cubicBezTo>
                <a:cubicBezTo>
                  <a:pt x="48" y="118"/>
                  <a:pt x="48" y="118"/>
                  <a:pt x="48" y="118"/>
                </a:cubicBezTo>
                <a:cubicBezTo>
                  <a:pt x="49" y="118"/>
                  <a:pt x="49" y="118"/>
                  <a:pt x="49" y="118"/>
                </a:cubicBezTo>
                <a:cubicBezTo>
                  <a:pt x="50" y="118"/>
                  <a:pt x="50" y="118"/>
                  <a:pt x="50" y="118"/>
                </a:cubicBezTo>
                <a:cubicBezTo>
                  <a:pt x="51" y="117"/>
                  <a:pt x="51" y="117"/>
                  <a:pt x="51" y="117"/>
                </a:cubicBezTo>
                <a:cubicBezTo>
                  <a:pt x="51" y="117"/>
                  <a:pt x="51" y="117"/>
                  <a:pt x="51" y="117"/>
                </a:cubicBezTo>
                <a:cubicBezTo>
                  <a:pt x="52" y="117"/>
                  <a:pt x="52" y="117"/>
                  <a:pt x="52" y="117"/>
                </a:cubicBezTo>
                <a:cubicBezTo>
                  <a:pt x="52" y="116"/>
                  <a:pt x="52" y="116"/>
                  <a:pt x="52" y="116"/>
                </a:cubicBezTo>
                <a:cubicBezTo>
                  <a:pt x="53" y="116"/>
                  <a:pt x="53" y="116"/>
                  <a:pt x="53" y="116"/>
                </a:cubicBezTo>
                <a:cubicBezTo>
                  <a:pt x="53" y="116"/>
                  <a:pt x="53" y="116"/>
                  <a:pt x="53" y="116"/>
                </a:cubicBezTo>
                <a:cubicBezTo>
                  <a:pt x="54" y="115"/>
                  <a:pt x="54" y="115"/>
                  <a:pt x="54" y="115"/>
                </a:cubicBezTo>
                <a:cubicBezTo>
                  <a:pt x="54" y="115"/>
                  <a:pt x="54" y="115"/>
                  <a:pt x="54" y="115"/>
                </a:cubicBezTo>
                <a:cubicBezTo>
                  <a:pt x="54" y="115"/>
                  <a:pt x="54" y="115"/>
                  <a:pt x="54" y="115"/>
                </a:cubicBezTo>
                <a:cubicBezTo>
                  <a:pt x="54" y="114"/>
                  <a:pt x="54" y="114"/>
                  <a:pt x="54" y="114"/>
                </a:cubicBezTo>
                <a:cubicBezTo>
                  <a:pt x="55" y="114"/>
                  <a:pt x="55" y="114"/>
                  <a:pt x="55" y="114"/>
                </a:cubicBezTo>
                <a:cubicBezTo>
                  <a:pt x="55" y="114"/>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7" y="112"/>
                  <a:pt x="57" y="112"/>
                  <a:pt x="57" y="112"/>
                </a:cubicBezTo>
                <a:cubicBezTo>
                  <a:pt x="57" y="112"/>
                  <a:pt x="57" y="112"/>
                  <a:pt x="57" y="112"/>
                </a:cubicBezTo>
                <a:cubicBezTo>
                  <a:pt x="57" y="111"/>
                  <a:pt x="57" y="111"/>
                  <a:pt x="57" y="111"/>
                </a:cubicBezTo>
                <a:cubicBezTo>
                  <a:pt x="58" y="111"/>
                  <a:pt x="58" y="111"/>
                  <a:pt x="58" y="111"/>
                </a:cubicBezTo>
                <a:cubicBezTo>
                  <a:pt x="58" y="110"/>
                  <a:pt x="58" y="110"/>
                  <a:pt x="58" y="110"/>
                </a:cubicBezTo>
                <a:cubicBezTo>
                  <a:pt x="58" y="110"/>
                  <a:pt x="58" y="110"/>
                  <a:pt x="58" y="110"/>
                </a:cubicBezTo>
                <a:cubicBezTo>
                  <a:pt x="59" y="110"/>
                  <a:pt x="59" y="110"/>
                  <a:pt x="59" y="110"/>
                </a:cubicBezTo>
                <a:cubicBezTo>
                  <a:pt x="59" y="109"/>
                  <a:pt x="59" y="109"/>
                  <a:pt x="59" y="109"/>
                </a:cubicBezTo>
                <a:cubicBezTo>
                  <a:pt x="59" y="109"/>
                  <a:pt x="59" y="109"/>
                  <a:pt x="59" y="109"/>
                </a:cubicBezTo>
                <a:cubicBezTo>
                  <a:pt x="60" y="108"/>
                  <a:pt x="60" y="108"/>
                  <a:pt x="60" y="108"/>
                </a:cubicBezTo>
                <a:cubicBezTo>
                  <a:pt x="60" y="108"/>
                  <a:pt x="60" y="108"/>
                  <a:pt x="60" y="108"/>
                </a:cubicBezTo>
                <a:cubicBezTo>
                  <a:pt x="60" y="108"/>
                  <a:pt x="60" y="108"/>
                  <a:pt x="60" y="108"/>
                </a:cubicBezTo>
                <a:cubicBezTo>
                  <a:pt x="61" y="107"/>
                  <a:pt x="61" y="107"/>
                  <a:pt x="61" y="107"/>
                </a:cubicBezTo>
                <a:cubicBezTo>
                  <a:pt x="61" y="107"/>
                  <a:pt x="61" y="107"/>
                  <a:pt x="61" y="107"/>
                </a:cubicBezTo>
                <a:cubicBezTo>
                  <a:pt x="62" y="107"/>
                  <a:pt x="62" y="107"/>
                  <a:pt x="62" y="107"/>
                </a:cubicBezTo>
                <a:cubicBezTo>
                  <a:pt x="62" y="106"/>
                  <a:pt x="62" y="106"/>
                  <a:pt x="62" y="106"/>
                </a:cubicBezTo>
                <a:cubicBezTo>
                  <a:pt x="62" y="106"/>
                  <a:pt x="62" y="106"/>
                  <a:pt x="62" y="106"/>
                </a:cubicBezTo>
                <a:cubicBezTo>
                  <a:pt x="63" y="106"/>
                  <a:pt x="63" y="106"/>
                  <a:pt x="63" y="106"/>
                </a:cubicBezTo>
                <a:cubicBezTo>
                  <a:pt x="64" y="105"/>
                  <a:pt x="64" y="105"/>
                  <a:pt x="64" y="105"/>
                </a:cubicBezTo>
                <a:cubicBezTo>
                  <a:pt x="64" y="105"/>
                  <a:pt x="64" y="105"/>
                  <a:pt x="64" y="105"/>
                </a:cubicBezTo>
                <a:cubicBezTo>
                  <a:pt x="65" y="105"/>
                  <a:pt x="65" y="105"/>
                  <a:pt x="65" y="105"/>
                </a:cubicBezTo>
                <a:cubicBezTo>
                  <a:pt x="65" y="104"/>
                  <a:pt x="65" y="104"/>
                  <a:pt x="65" y="104"/>
                </a:cubicBezTo>
                <a:cubicBezTo>
                  <a:pt x="65" y="104"/>
                  <a:pt x="65" y="104"/>
                  <a:pt x="65" y="104"/>
                </a:cubicBezTo>
                <a:cubicBezTo>
                  <a:pt x="66" y="104"/>
                  <a:pt x="66" y="104"/>
                  <a:pt x="66" y="104"/>
                </a:cubicBezTo>
                <a:cubicBezTo>
                  <a:pt x="66" y="103"/>
                  <a:pt x="66" y="103"/>
                  <a:pt x="66" y="103"/>
                </a:cubicBezTo>
                <a:cubicBezTo>
                  <a:pt x="66" y="103"/>
                  <a:pt x="66" y="103"/>
                  <a:pt x="66" y="103"/>
                </a:cubicBezTo>
                <a:cubicBezTo>
                  <a:pt x="67" y="102"/>
                  <a:pt x="67" y="102"/>
                  <a:pt x="67" y="102"/>
                </a:cubicBezTo>
                <a:cubicBezTo>
                  <a:pt x="67" y="102"/>
                  <a:pt x="67" y="102"/>
                  <a:pt x="67" y="102"/>
                </a:cubicBezTo>
                <a:cubicBezTo>
                  <a:pt x="67" y="101"/>
                  <a:pt x="67" y="101"/>
                  <a:pt x="67" y="101"/>
                </a:cubicBezTo>
                <a:cubicBezTo>
                  <a:pt x="68" y="100"/>
                  <a:pt x="68" y="100"/>
                  <a:pt x="68" y="100"/>
                </a:cubicBezTo>
                <a:cubicBezTo>
                  <a:pt x="68" y="99"/>
                  <a:pt x="68" y="99"/>
                  <a:pt x="68" y="99"/>
                </a:cubicBezTo>
                <a:cubicBezTo>
                  <a:pt x="68" y="95"/>
                  <a:pt x="68" y="95"/>
                  <a:pt x="68" y="95"/>
                </a:cubicBezTo>
                <a:cubicBezTo>
                  <a:pt x="68" y="95"/>
                  <a:pt x="68" y="95"/>
                  <a:pt x="68" y="95"/>
                </a:cubicBezTo>
                <a:cubicBezTo>
                  <a:pt x="68" y="92"/>
                  <a:pt x="68" y="92"/>
                  <a:pt x="68" y="92"/>
                </a:cubicBezTo>
                <a:cubicBezTo>
                  <a:pt x="68" y="90"/>
                  <a:pt x="68" y="90"/>
                  <a:pt x="68" y="90"/>
                </a:cubicBezTo>
                <a:cubicBezTo>
                  <a:pt x="67" y="89"/>
                  <a:pt x="67" y="89"/>
                  <a:pt x="67" y="89"/>
                </a:cubicBezTo>
                <a:cubicBezTo>
                  <a:pt x="67" y="88"/>
                  <a:pt x="67" y="88"/>
                  <a:pt x="67" y="88"/>
                </a:cubicBezTo>
                <a:cubicBezTo>
                  <a:pt x="67" y="87"/>
                  <a:pt x="67" y="87"/>
                  <a:pt x="67" y="87"/>
                </a:cubicBezTo>
                <a:cubicBezTo>
                  <a:pt x="66" y="86"/>
                  <a:pt x="66" y="86"/>
                  <a:pt x="66" y="86"/>
                </a:cubicBezTo>
                <a:cubicBezTo>
                  <a:pt x="66" y="85"/>
                  <a:pt x="66" y="85"/>
                  <a:pt x="66" y="85"/>
                </a:cubicBezTo>
                <a:cubicBezTo>
                  <a:pt x="66" y="84"/>
                  <a:pt x="66" y="84"/>
                  <a:pt x="66" y="84"/>
                </a:cubicBezTo>
                <a:cubicBezTo>
                  <a:pt x="65" y="83"/>
                  <a:pt x="65" y="83"/>
                  <a:pt x="65" y="83"/>
                </a:cubicBezTo>
                <a:cubicBezTo>
                  <a:pt x="65" y="83"/>
                  <a:pt x="65" y="83"/>
                  <a:pt x="65" y="83"/>
                </a:cubicBezTo>
                <a:cubicBezTo>
                  <a:pt x="65" y="81"/>
                  <a:pt x="65" y="81"/>
                  <a:pt x="65" y="81"/>
                </a:cubicBezTo>
                <a:cubicBezTo>
                  <a:pt x="65" y="80"/>
                  <a:pt x="65" y="80"/>
                  <a:pt x="65" y="80"/>
                </a:cubicBezTo>
                <a:cubicBezTo>
                  <a:pt x="64" y="79"/>
                  <a:pt x="64" y="79"/>
                  <a:pt x="64" y="79"/>
                </a:cubicBezTo>
                <a:cubicBezTo>
                  <a:pt x="64" y="78"/>
                  <a:pt x="64" y="78"/>
                  <a:pt x="64" y="78"/>
                </a:cubicBezTo>
                <a:cubicBezTo>
                  <a:pt x="64" y="76"/>
                  <a:pt x="64" y="76"/>
                  <a:pt x="64" y="76"/>
                </a:cubicBezTo>
                <a:cubicBezTo>
                  <a:pt x="63" y="76"/>
                  <a:pt x="63" y="76"/>
                  <a:pt x="63" y="76"/>
                </a:cubicBezTo>
                <a:cubicBezTo>
                  <a:pt x="63" y="75"/>
                  <a:pt x="63" y="75"/>
                  <a:pt x="63" y="75"/>
                </a:cubicBezTo>
                <a:cubicBezTo>
                  <a:pt x="63" y="74"/>
                  <a:pt x="63" y="74"/>
                  <a:pt x="63" y="74"/>
                </a:cubicBezTo>
                <a:cubicBezTo>
                  <a:pt x="62" y="74"/>
                  <a:pt x="62" y="74"/>
                  <a:pt x="62" y="74"/>
                </a:cubicBezTo>
                <a:cubicBezTo>
                  <a:pt x="62" y="73"/>
                  <a:pt x="62" y="73"/>
                  <a:pt x="62" y="73"/>
                </a:cubicBezTo>
                <a:cubicBezTo>
                  <a:pt x="62" y="73"/>
                  <a:pt x="62" y="73"/>
                  <a:pt x="62" y="73"/>
                </a:cubicBezTo>
                <a:cubicBezTo>
                  <a:pt x="61" y="72"/>
                  <a:pt x="61" y="72"/>
                  <a:pt x="61" y="72"/>
                </a:cubicBezTo>
                <a:cubicBezTo>
                  <a:pt x="61" y="72"/>
                  <a:pt x="61" y="72"/>
                  <a:pt x="61" y="72"/>
                </a:cubicBezTo>
                <a:cubicBezTo>
                  <a:pt x="61" y="71"/>
                  <a:pt x="61" y="71"/>
                  <a:pt x="61" y="71"/>
                </a:cubicBezTo>
                <a:cubicBezTo>
                  <a:pt x="60" y="71"/>
                  <a:pt x="60" y="71"/>
                  <a:pt x="60" y="71"/>
                </a:cubicBezTo>
                <a:cubicBezTo>
                  <a:pt x="60" y="70"/>
                  <a:pt x="60" y="70"/>
                  <a:pt x="60" y="70"/>
                </a:cubicBezTo>
                <a:cubicBezTo>
                  <a:pt x="60" y="70"/>
                  <a:pt x="60" y="70"/>
                  <a:pt x="60" y="70"/>
                </a:cubicBezTo>
                <a:cubicBezTo>
                  <a:pt x="59" y="69"/>
                  <a:pt x="59" y="69"/>
                  <a:pt x="59" y="69"/>
                </a:cubicBezTo>
                <a:cubicBezTo>
                  <a:pt x="59" y="69"/>
                  <a:pt x="59" y="69"/>
                  <a:pt x="59" y="69"/>
                </a:cubicBezTo>
                <a:cubicBezTo>
                  <a:pt x="59" y="68"/>
                  <a:pt x="59" y="68"/>
                  <a:pt x="59" y="68"/>
                </a:cubicBezTo>
                <a:cubicBezTo>
                  <a:pt x="58" y="67"/>
                  <a:pt x="58" y="67"/>
                  <a:pt x="58" y="67"/>
                </a:cubicBezTo>
                <a:cubicBezTo>
                  <a:pt x="58" y="67"/>
                  <a:pt x="58" y="67"/>
                  <a:pt x="58" y="67"/>
                </a:cubicBezTo>
                <a:cubicBezTo>
                  <a:pt x="58" y="66"/>
                  <a:pt x="58" y="66"/>
                  <a:pt x="58" y="66"/>
                </a:cubicBezTo>
                <a:cubicBezTo>
                  <a:pt x="57" y="65"/>
                  <a:pt x="57" y="65"/>
                  <a:pt x="57" y="65"/>
                </a:cubicBezTo>
                <a:cubicBezTo>
                  <a:pt x="57" y="65"/>
                  <a:pt x="57" y="65"/>
                  <a:pt x="57" y="65"/>
                </a:cubicBezTo>
                <a:cubicBezTo>
                  <a:pt x="57" y="63"/>
                  <a:pt x="57" y="63"/>
                  <a:pt x="57" y="63"/>
                </a:cubicBezTo>
                <a:cubicBezTo>
                  <a:pt x="56" y="63"/>
                  <a:pt x="56" y="63"/>
                  <a:pt x="56" y="63"/>
                </a:cubicBezTo>
                <a:cubicBezTo>
                  <a:pt x="56" y="62"/>
                  <a:pt x="56" y="62"/>
                  <a:pt x="56" y="62"/>
                </a:cubicBezTo>
                <a:cubicBezTo>
                  <a:pt x="56" y="60"/>
                  <a:pt x="56" y="60"/>
                  <a:pt x="56" y="60"/>
                </a:cubicBezTo>
                <a:cubicBezTo>
                  <a:pt x="55" y="59"/>
                  <a:pt x="55" y="59"/>
                  <a:pt x="55" y="59"/>
                </a:cubicBezTo>
                <a:cubicBezTo>
                  <a:pt x="55" y="58"/>
                  <a:pt x="55" y="58"/>
                  <a:pt x="55" y="58"/>
                </a:cubicBezTo>
                <a:cubicBezTo>
                  <a:pt x="55" y="56"/>
                  <a:pt x="55" y="56"/>
                  <a:pt x="55" y="56"/>
                </a:cubicBezTo>
                <a:cubicBezTo>
                  <a:pt x="55" y="50"/>
                  <a:pt x="55" y="50"/>
                  <a:pt x="55" y="50"/>
                </a:cubicBezTo>
                <a:cubicBezTo>
                  <a:pt x="55" y="49"/>
                  <a:pt x="55" y="49"/>
                  <a:pt x="55" y="49"/>
                </a:cubicBezTo>
                <a:cubicBezTo>
                  <a:pt x="55" y="49"/>
                  <a:pt x="55" y="49"/>
                  <a:pt x="55" y="49"/>
                </a:cubicBezTo>
                <a:cubicBezTo>
                  <a:pt x="56" y="48"/>
                  <a:pt x="56" y="48"/>
                  <a:pt x="56" y="48"/>
                </a:cubicBezTo>
                <a:cubicBezTo>
                  <a:pt x="56" y="48"/>
                  <a:pt x="56" y="48"/>
                  <a:pt x="56" y="48"/>
                </a:cubicBezTo>
                <a:cubicBezTo>
                  <a:pt x="56" y="46"/>
                  <a:pt x="56" y="46"/>
                  <a:pt x="56" y="46"/>
                </a:cubicBezTo>
                <a:cubicBezTo>
                  <a:pt x="57" y="41"/>
                  <a:pt x="57" y="41"/>
                  <a:pt x="57" y="41"/>
                </a:cubicBezTo>
                <a:cubicBezTo>
                  <a:pt x="57" y="29"/>
                  <a:pt x="57" y="29"/>
                  <a:pt x="57" y="29"/>
                </a:cubicBezTo>
                <a:cubicBezTo>
                  <a:pt x="57" y="25"/>
                  <a:pt x="57" y="25"/>
                  <a:pt x="57" y="25"/>
                </a:cubicBezTo>
                <a:cubicBezTo>
                  <a:pt x="58" y="23"/>
                  <a:pt x="58" y="23"/>
                  <a:pt x="58" y="23"/>
                </a:cubicBezTo>
                <a:cubicBezTo>
                  <a:pt x="58" y="22"/>
                  <a:pt x="58" y="22"/>
                  <a:pt x="58" y="22"/>
                </a:cubicBezTo>
                <a:cubicBezTo>
                  <a:pt x="58" y="20"/>
                  <a:pt x="58" y="20"/>
                  <a:pt x="58" y="20"/>
                </a:cubicBezTo>
                <a:cubicBezTo>
                  <a:pt x="59" y="19"/>
                  <a:pt x="59" y="19"/>
                  <a:pt x="59" y="19"/>
                </a:cubicBezTo>
                <a:cubicBezTo>
                  <a:pt x="59" y="19"/>
                  <a:pt x="59" y="19"/>
                  <a:pt x="59" y="19"/>
                </a:cubicBezTo>
                <a:cubicBezTo>
                  <a:pt x="59" y="18"/>
                  <a:pt x="59" y="18"/>
                  <a:pt x="59" y="18"/>
                </a:cubicBezTo>
                <a:cubicBezTo>
                  <a:pt x="60" y="18"/>
                  <a:pt x="60" y="18"/>
                  <a:pt x="60" y="18"/>
                </a:cubicBezTo>
                <a:cubicBezTo>
                  <a:pt x="60" y="17"/>
                  <a:pt x="60" y="17"/>
                  <a:pt x="60" y="17"/>
                </a:cubicBezTo>
                <a:cubicBezTo>
                  <a:pt x="60" y="17"/>
                  <a:pt x="60" y="17"/>
                  <a:pt x="60" y="17"/>
                </a:cubicBezTo>
                <a:cubicBezTo>
                  <a:pt x="61" y="16"/>
                  <a:pt x="61" y="16"/>
                  <a:pt x="61" y="16"/>
                </a:cubicBezTo>
                <a:cubicBezTo>
                  <a:pt x="61" y="16"/>
                  <a:pt x="61" y="16"/>
                  <a:pt x="61" y="16"/>
                </a:cubicBezTo>
                <a:cubicBezTo>
                  <a:pt x="61" y="15"/>
                  <a:pt x="61" y="15"/>
                  <a:pt x="61" y="15"/>
                </a:cubicBezTo>
                <a:cubicBezTo>
                  <a:pt x="62" y="15"/>
                  <a:pt x="62" y="15"/>
                  <a:pt x="62" y="15"/>
                </a:cubicBezTo>
                <a:cubicBezTo>
                  <a:pt x="62" y="14"/>
                  <a:pt x="62" y="14"/>
                  <a:pt x="62" y="14"/>
                </a:cubicBezTo>
                <a:cubicBezTo>
                  <a:pt x="62" y="14"/>
                  <a:pt x="62" y="14"/>
                  <a:pt x="62" y="14"/>
                </a:cubicBezTo>
                <a:cubicBezTo>
                  <a:pt x="63" y="14"/>
                  <a:pt x="63" y="14"/>
                  <a:pt x="63" y="14"/>
                </a:cubicBezTo>
                <a:cubicBezTo>
                  <a:pt x="63" y="13"/>
                  <a:pt x="63" y="13"/>
                  <a:pt x="63" y="13"/>
                </a:cubicBezTo>
                <a:cubicBezTo>
                  <a:pt x="63" y="13"/>
                  <a:pt x="63" y="13"/>
                  <a:pt x="63" y="13"/>
                </a:cubicBezTo>
                <a:cubicBezTo>
                  <a:pt x="64" y="13"/>
                  <a:pt x="64" y="13"/>
                  <a:pt x="64" y="13"/>
                </a:cubicBezTo>
                <a:cubicBezTo>
                  <a:pt x="64" y="12"/>
                  <a:pt x="64" y="12"/>
                  <a:pt x="64" y="12"/>
                </a:cubicBezTo>
                <a:cubicBezTo>
                  <a:pt x="65" y="12"/>
                  <a:pt x="65" y="12"/>
                  <a:pt x="65" y="12"/>
                </a:cubicBezTo>
                <a:cubicBezTo>
                  <a:pt x="65" y="12"/>
                  <a:pt x="65" y="12"/>
                  <a:pt x="65" y="12"/>
                </a:cubicBezTo>
                <a:cubicBezTo>
                  <a:pt x="65" y="11"/>
                  <a:pt x="65" y="11"/>
                  <a:pt x="65" y="11"/>
                </a:cubicBezTo>
                <a:cubicBezTo>
                  <a:pt x="66" y="11"/>
                  <a:pt x="66" y="11"/>
                  <a:pt x="66" y="11"/>
                </a:cubicBezTo>
                <a:cubicBezTo>
                  <a:pt x="66" y="11"/>
                  <a:pt x="66" y="11"/>
                  <a:pt x="66" y="11"/>
                </a:cubicBezTo>
                <a:cubicBezTo>
                  <a:pt x="67" y="10"/>
                  <a:pt x="67" y="10"/>
                  <a:pt x="67" y="10"/>
                </a:cubicBezTo>
                <a:cubicBezTo>
                  <a:pt x="67" y="10"/>
                  <a:pt x="67" y="10"/>
                  <a:pt x="67" y="10"/>
                </a:cubicBezTo>
                <a:cubicBezTo>
                  <a:pt x="68" y="10"/>
                  <a:pt x="68" y="10"/>
                  <a:pt x="68" y="10"/>
                </a:cubicBezTo>
                <a:cubicBezTo>
                  <a:pt x="68" y="9"/>
                  <a:pt x="68" y="9"/>
                  <a:pt x="68" y="9"/>
                </a:cubicBezTo>
                <a:cubicBezTo>
                  <a:pt x="69" y="9"/>
                  <a:pt x="69" y="9"/>
                  <a:pt x="69" y="9"/>
                </a:cubicBezTo>
                <a:cubicBezTo>
                  <a:pt x="70" y="9"/>
                  <a:pt x="70" y="9"/>
                  <a:pt x="70" y="9"/>
                </a:cubicBezTo>
                <a:cubicBezTo>
                  <a:pt x="71" y="8"/>
                  <a:pt x="71" y="8"/>
                  <a:pt x="71" y="8"/>
                </a:cubicBezTo>
                <a:cubicBezTo>
                  <a:pt x="71" y="8"/>
                  <a:pt x="71" y="8"/>
                  <a:pt x="71" y="8"/>
                </a:cubicBezTo>
                <a:cubicBezTo>
                  <a:pt x="72" y="8"/>
                  <a:pt x="72" y="8"/>
                  <a:pt x="72" y="8"/>
                </a:cubicBezTo>
                <a:cubicBezTo>
                  <a:pt x="74" y="7"/>
                  <a:pt x="74" y="7"/>
                  <a:pt x="74" y="7"/>
                </a:cubicBezTo>
                <a:cubicBezTo>
                  <a:pt x="75" y="7"/>
                  <a:pt x="75" y="7"/>
                  <a:pt x="75" y="7"/>
                </a:cubicBezTo>
                <a:cubicBezTo>
                  <a:pt x="77" y="7"/>
                  <a:pt x="77" y="7"/>
                  <a:pt x="77" y="7"/>
                </a:cubicBezTo>
                <a:cubicBezTo>
                  <a:pt x="78" y="6"/>
                  <a:pt x="78" y="6"/>
                  <a:pt x="78" y="6"/>
                </a:cubicBezTo>
                <a:cubicBezTo>
                  <a:pt x="79" y="6"/>
                  <a:pt x="79" y="6"/>
                  <a:pt x="79" y="6"/>
                </a:cubicBezTo>
                <a:cubicBezTo>
                  <a:pt x="80" y="6"/>
                  <a:pt x="80" y="6"/>
                  <a:pt x="80" y="6"/>
                </a:cubicBezTo>
                <a:cubicBezTo>
                  <a:pt x="81" y="5"/>
                  <a:pt x="81" y="5"/>
                  <a:pt x="81" y="5"/>
                </a:cubicBezTo>
                <a:cubicBezTo>
                  <a:pt x="81" y="5"/>
                  <a:pt x="81" y="5"/>
                  <a:pt x="81" y="5"/>
                </a:cubicBezTo>
                <a:cubicBezTo>
                  <a:pt x="82" y="5"/>
                  <a:pt x="82" y="5"/>
                  <a:pt x="82" y="5"/>
                </a:cubicBezTo>
                <a:cubicBezTo>
                  <a:pt x="83" y="4"/>
                  <a:pt x="83" y="4"/>
                  <a:pt x="83" y="4"/>
                </a:cubicBezTo>
                <a:cubicBezTo>
                  <a:pt x="83" y="4"/>
                  <a:pt x="83" y="4"/>
                  <a:pt x="83" y="4"/>
                </a:cubicBezTo>
                <a:cubicBezTo>
                  <a:pt x="83" y="4"/>
                  <a:pt x="83" y="4"/>
                  <a:pt x="83" y="4"/>
                </a:cubicBezTo>
                <a:cubicBezTo>
                  <a:pt x="84" y="3"/>
                  <a:pt x="84" y="3"/>
                  <a:pt x="84" y="3"/>
                </a:cubicBezTo>
                <a:cubicBezTo>
                  <a:pt x="84" y="3"/>
                  <a:pt x="84" y="3"/>
                  <a:pt x="84" y="3"/>
                </a:cubicBezTo>
                <a:cubicBezTo>
                  <a:pt x="85" y="3"/>
                  <a:pt x="85" y="3"/>
                  <a:pt x="85" y="3"/>
                </a:cubicBezTo>
                <a:cubicBezTo>
                  <a:pt x="85" y="2"/>
                  <a:pt x="85" y="2"/>
                  <a:pt x="85" y="2"/>
                </a:cubicBezTo>
                <a:cubicBezTo>
                  <a:pt x="86" y="2"/>
                  <a:pt x="86" y="2"/>
                  <a:pt x="86" y="2"/>
                </a:cubicBezTo>
                <a:cubicBezTo>
                  <a:pt x="87" y="1"/>
                  <a:pt x="87" y="1"/>
                  <a:pt x="87" y="1"/>
                </a:cubicBezTo>
                <a:cubicBezTo>
                  <a:pt x="88" y="1"/>
                  <a:pt x="88" y="1"/>
                  <a:pt x="88" y="1"/>
                </a:cubicBezTo>
                <a:cubicBezTo>
                  <a:pt x="97" y="1"/>
                  <a:pt x="97" y="1"/>
                  <a:pt x="97" y="1"/>
                </a:cubicBezTo>
                <a:lnTo>
                  <a:pt x="99" y="1"/>
                </a:lnTo>
                <a:close/>
              </a:path>
            </a:pathLst>
          </a:custGeom>
          <a:solidFill>
            <a:srgbClr val="00B9B1"/>
          </a:soli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3" name="椭圆 2"/>
          <p:cNvSpPr/>
          <p:nvPr/>
        </p:nvSpPr>
        <p:spPr>
          <a:xfrm>
            <a:off x="3536729" y="2240752"/>
            <a:ext cx="1288048" cy="1334637"/>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4" name="椭圆 3"/>
          <p:cNvSpPr/>
          <p:nvPr/>
        </p:nvSpPr>
        <p:spPr>
          <a:xfrm>
            <a:off x="5451976" y="1316327"/>
            <a:ext cx="1288048" cy="1334637"/>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5" name="椭圆 4"/>
          <p:cNvSpPr/>
          <p:nvPr/>
        </p:nvSpPr>
        <p:spPr>
          <a:xfrm>
            <a:off x="7388757" y="2241723"/>
            <a:ext cx="1288048" cy="1334637"/>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6" name="椭圆 5"/>
          <p:cNvSpPr/>
          <p:nvPr/>
        </p:nvSpPr>
        <p:spPr>
          <a:xfrm>
            <a:off x="8938062" y="3718958"/>
            <a:ext cx="1288048" cy="1334637"/>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7" name="椭圆 6"/>
          <p:cNvSpPr/>
          <p:nvPr/>
        </p:nvSpPr>
        <p:spPr>
          <a:xfrm>
            <a:off x="2104617" y="3835071"/>
            <a:ext cx="1288048" cy="1334637"/>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pic>
        <p:nvPicPr>
          <p:cNvPr id="26" name="图片 25"/>
          <p:cNvPicPr>
            <a:picLocks noChangeAspect="1"/>
          </p:cNvPicPr>
          <p:nvPr/>
        </p:nvPicPr>
        <p:blipFill>
          <a:blip r:embed="rId2" cstate="print">
            <a:biLevel thresh="75000"/>
            <a:extLst>
              <a:ext uri="{BEBA8EAE-BF5A-486C-A8C5-ECC9F3942E4B}">
                <a14:imgProps xmlns:a14="http://schemas.microsoft.com/office/drawing/2010/main">
                  <a14:imgLayer r:embed="rId3">
                    <a14:imgEffect>
                      <a14:brightnessContrast bright="-98000"/>
                    </a14:imgEffect>
                    <a14:imgEffect>
                      <a14:colorTemperature colorTemp="9943"/>
                    </a14:imgEffect>
                    <a14:imgEffect>
                      <a14:saturation sat="188000"/>
                    </a14:imgEffect>
                  </a14:imgLayer>
                </a14:imgProps>
              </a:ext>
              <a:ext uri="{28A0092B-C50C-407E-A947-70E740481C1C}">
                <a14:useLocalDpi xmlns:a14="http://schemas.microsoft.com/office/drawing/2010/main" val="0"/>
              </a:ext>
            </a:extLst>
          </a:blip>
          <a:stretch>
            <a:fillRect/>
          </a:stretch>
        </p:blipFill>
        <p:spPr>
          <a:xfrm>
            <a:off x="3820753" y="2264669"/>
            <a:ext cx="720000" cy="720000"/>
          </a:xfrm>
          <a:prstGeom prst="rect">
            <a:avLst/>
          </a:prstGeom>
          <a:noFill/>
        </p:spPr>
      </p:pic>
      <p:pic>
        <p:nvPicPr>
          <p:cNvPr id="27" name="图片 26"/>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26027" y="3857162"/>
            <a:ext cx="684000" cy="684000"/>
          </a:xfrm>
          <a:prstGeom prst="rect">
            <a:avLst/>
          </a:prstGeom>
        </p:spPr>
      </p:pic>
      <p:pic>
        <p:nvPicPr>
          <p:cNvPr id="33" name="图片 32"/>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5755459" y="1535839"/>
            <a:ext cx="681082" cy="360000"/>
          </a:xfrm>
          <a:prstGeom prst="rect">
            <a:avLst/>
          </a:prstGeom>
        </p:spPr>
      </p:pic>
      <p:pic>
        <p:nvPicPr>
          <p:cNvPr id="34" name="图片 33"/>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7687367" y="2297340"/>
            <a:ext cx="690827" cy="756000"/>
          </a:xfrm>
          <a:prstGeom prst="rect">
            <a:avLst/>
          </a:prstGeom>
        </p:spPr>
      </p:pic>
      <p:sp>
        <p:nvSpPr>
          <p:cNvPr id="36" name="任意多边形 35"/>
          <p:cNvSpPr/>
          <p:nvPr/>
        </p:nvSpPr>
        <p:spPr>
          <a:xfrm>
            <a:off x="9395215" y="3835071"/>
            <a:ext cx="413422" cy="528528"/>
          </a:xfrm>
          <a:custGeom>
            <a:avLst/>
            <a:gdLst>
              <a:gd name="connsiteX0" fmla="*/ 571500 w 2052637"/>
              <a:gd name="connsiteY0" fmla="*/ 95250 h 2624138"/>
              <a:gd name="connsiteX1" fmla="*/ 309562 w 2052637"/>
              <a:gd name="connsiteY1" fmla="*/ 309563 h 2624138"/>
              <a:gd name="connsiteX2" fmla="*/ 266700 w 2052637"/>
              <a:gd name="connsiteY2" fmla="*/ 481013 h 2624138"/>
              <a:gd name="connsiteX3" fmla="*/ 171450 w 2052637"/>
              <a:gd name="connsiteY3" fmla="*/ 695325 h 2624138"/>
              <a:gd name="connsiteX4" fmla="*/ 161925 w 2052637"/>
              <a:gd name="connsiteY4" fmla="*/ 909638 h 2624138"/>
              <a:gd name="connsiteX5" fmla="*/ 219075 w 2052637"/>
              <a:gd name="connsiteY5" fmla="*/ 1042988 h 2624138"/>
              <a:gd name="connsiteX6" fmla="*/ 190500 w 2052637"/>
              <a:gd name="connsiteY6" fmla="*/ 1095375 h 2624138"/>
              <a:gd name="connsiteX7" fmla="*/ 14287 w 2052637"/>
              <a:gd name="connsiteY7" fmla="*/ 1314450 h 2624138"/>
              <a:gd name="connsiteX8" fmla="*/ 0 w 2052637"/>
              <a:gd name="connsiteY8" fmla="*/ 1347788 h 2624138"/>
              <a:gd name="connsiteX9" fmla="*/ 14287 w 2052637"/>
              <a:gd name="connsiteY9" fmla="*/ 1404938 h 2624138"/>
              <a:gd name="connsiteX10" fmla="*/ 147637 w 2052637"/>
              <a:gd name="connsiteY10" fmla="*/ 1519238 h 2624138"/>
              <a:gd name="connsiteX11" fmla="*/ 147637 w 2052637"/>
              <a:gd name="connsiteY11" fmla="*/ 1576388 h 2624138"/>
              <a:gd name="connsiteX12" fmla="*/ 128587 w 2052637"/>
              <a:gd name="connsiteY12" fmla="*/ 1614488 h 2624138"/>
              <a:gd name="connsiteX13" fmla="*/ 171450 w 2052637"/>
              <a:gd name="connsiteY13" fmla="*/ 1676400 h 2624138"/>
              <a:gd name="connsiteX14" fmla="*/ 161925 w 2052637"/>
              <a:gd name="connsiteY14" fmla="*/ 1747838 h 2624138"/>
              <a:gd name="connsiteX15" fmla="*/ 228600 w 2052637"/>
              <a:gd name="connsiteY15" fmla="*/ 1814513 h 2624138"/>
              <a:gd name="connsiteX16" fmla="*/ 233362 w 2052637"/>
              <a:gd name="connsiteY16" fmla="*/ 1985963 h 2624138"/>
              <a:gd name="connsiteX17" fmla="*/ 223837 w 2052637"/>
              <a:gd name="connsiteY17" fmla="*/ 2033588 h 2624138"/>
              <a:gd name="connsiteX18" fmla="*/ 319087 w 2052637"/>
              <a:gd name="connsiteY18" fmla="*/ 2128838 h 2624138"/>
              <a:gd name="connsiteX19" fmla="*/ 642937 w 2052637"/>
              <a:gd name="connsiteY19" fmla="*/ 2124075 h 2624138"/>
              <a:gd name="connsiteX20" fmla="*/ 733425 w 2052637"/>
              <a:gd name="connsiteY20" fmla="*/ 2314575 h 2624138"/>
              <a:gd name="connsiteX21" fmla="*/ 866775 w 2052637"/>
              <a:gd name="connsiteY21" fmla="*/ 2600325 h 2624138"/>
              <a:gd name="connsiteX22" fmla="*/ 1100137 w 2052637"/>
              <a:gd name="connsiteY22" fmla="*/ 2624138 h 2624138"/>
              <a:gd name="connsiteX23" fmla="*/ 1304925 w 2052637"/>
              <a:gd name="connsiteY23" fmla="*/ 2619375 h 2624138"/>
              <a:gd name="connsiteX24" fmla="*/ 1528762 w 2052637"/>
              <a:gd name="connsiteY24" fmla="*/ 2609850 h 2624138"/>
              <a:gd name="connsiteX25" fmla="*/ 1838325 w 2052637"/>
              <a:gd name="connsiteY25" fmla="*/ 2524125 h 2624138"/>
              <a:gd name="connsiteX26" fmla="*/ 1857375 w 2052637"/>
              <a:gd name="connsiteY26" fmla="*/ 2405063 h 2624138"/>
              <a:gd name="connsiteX27" fmla="*/ 1747837 w 2052637"/>
              <a:gd name="connsiteY27" fmla="*/ 1914525 h 2624138"/>
              <a:gd name="connsiteX28" fmla="*/ 1743075 w 2052637"/>
              <a:gd name="connsiteY28" fmla="*/ 1643063 h 2624138"/>
              <a:gd name="connsiteX29" fmla="*/ 2033587 w 2052637"/>
              <a:gd name="connsiteY29" fmla="*/ 1128713 h 2624138"/>
              <a:gd name="connsiteX30" fmla="*/ 2052637 w 2052637"/>
              <a:gd name="connsiteY30" fmla="*/ 923925 h 2624138"/>
              <a:gd name="connsiteX31" fmla="*/ 2000250 w 2052637"/>
              <a:gd name="connsiteY31" fmla="*/ 614363 h 2624138"/>
              <a:gd name="connsiteX32" fmla="*/ 1809750 w 2052637"/>
              <a:gd name="connsiteY32" fmla="*/ 300038 h 2624138"/>
              <a:gd name="connsiteX33" fmla="*/ 1481137 w 2052637"/>
              <a:gd name="connsiteY33" fmla="*/ 85725 h 2624138"/>
              <a:gd name="connsiteX34" fmla="*/ 976312 w 2052637"/>
              <a:gd name="connsiteY34" fmla="*/ 0 h 2624138"/>
              <a:gd name="connsiteX35" fmla="*/ 828675 w 2052637"/>
              <a:gd name="connsiteY35" fmla="*/ 33338 h 2624138"/>
              <a:gd name="connsiteX36" fmla="*/ 571500 w 2052637"/>
              <a:gd name="connsiteY36" fmla="*/ 95250 h 26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2637" h="2624138">
                <a:moveTo>
                  <a:pt x="571500" y="95250"/>
                </a:moveTo>
                <a:lnTo>
                  <a:pt x="309562" y="309563"/>
                </a:lnTo>
                <a:lnTo>
                  <a:pt x="266700" y="481013"/>
                </a:lnTo>
                <a:lnTo>
                  <a:pt x="171450" y="695325"/>
                </a:lnTo>
                <a:lnTo>
                  <a:pt x="161925" y="909638"/>
                </a:lnTo>
                <a:lnTo>
                  <a:pt x="219075" y="1042988"/>
                </a:lnTo>
                <a:lnTo>
                  <a:pt x="190500" y="1095375"/>
                </a:lnTo>
                <a:lnTo>
                  <a:pt x="14287" y="1314450"/>
                </a:lnTo>
                <a:lnTo>
                  <a:pt x="0" y="1347788"/>
                </a:lnTo>
                <a:lnTo>
                  <a:pt x="14287" y="1404938"/>
                </a:lnTo>
                <a:lnTo>
                  <a:pt x="147637" y="1519238"/>
                </a:lnTo>
                <a:lnTo>
                  <a:pt x="147637" y="1576388"/>
                </a:lnTo>
                <a:lnTo>
                  <a:pt x="128587" y="1614488"/>
                </a:lnTo>
                <a:lnTo>
                  <a:pt x="171450" y="1676400"/>
                </a:lnTo>
                <a:lnTo>
                  <a:pt x="161925" y="1747838"/>
                </a:lnTo>
                <a:lnTo>
                  <a:pt x="228600" y="1814513"/>
                </a:lnTo>
                <a:lnTo>
                  <a:pt x="233362" y="1985963"/>
                </a:lnTo>
                <a:lnTo>
                  <a:pt x="223837" y="2033588"/>
                </a:lnTo>
                <a:lnTo>
                  <a:pt x="319087" y="2128838"/>
                </a:lnTo>
                <a:lnTo>
                  <a:pt x="642937" y="2124075"/>
                </a:lnTo>
                <a:lnTo>
                  <a:pt x="733425" y="2314575"/>
                </a:lnTo>
                <a:lnTo>
                  <a:pt x="866775" y="2600325"/>
                </a:lnTo>
                <a:lnTo>
                  <a:pt x="1100137" y="2624138"/>
                </a:lnTo>
                <a:lnTo>
                  <a:pt x="1304925" y="2619375"/>
                </a:lnTo>
                <a:lnTo>
                  <a:pt x="1528762" y="2609850"/>
                </a:lnTo>
                <a:lnTo>
                  <a:pt x="1838325" y="2524125"/>
                </a:lnTo>
                <a:lnTo>
                  <a:pt x="1857375" y="2405063"/>
                </a:lnTo>
                <a:lnTo>
                  <a:pt x="1747837" y="1914525"/>
                </a:lnTo>
                <a:cubicBezTo>
                  <a:pt x="1746250" y="1824038"/>
                  <a:pt x="1744662" y="1733550"/>
                  <a:pt x="1743075" y="1643063"/>
                </a:cubicBezTo>
                <a:lnTo>
                  <a:pt x="2033587" y="1128713"/>
                </a:lnTo>
                <a:lnTo>
                  <a:pt x="2052637" y="923925"/>
                </a:lnTo>
                <a:lnTo>
                  <a:pt x="2000250" y="614363"/>
                </a:lnTo>
                <a:lnTo>
                  <a:pt x="1809750" y="300038"/>
                </a:lnTo>
                <a:lnTo>
                  <a:pt x="1481137" y="85725"/>
                </a:lnTo>
                <a:lnTo>
                  <a:pt x="976312" y="0"/>
                </a:lnTo>
                <a:lnTo>
                  <a:pt x="828675" y="33338"/>
                </a:lnTo>
                <a:lnTo>
                  <a:pt x="571500" y="9525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426027" y="4544355"/>
            <a:ext cx="646331" cy="369332"/>
          </a:xfrm>
          <a:prstGeom prst="rect">
            <a:avLst/>
          </a:prstGeom>
          <a:noFill/>
        </p:spPr>
        <p:txBody>
          <a:bodyPr wrap="none" rtlCol="0">
            <a:spAutoFit/>
          </a:bodyPr>
          <a:lstStyle/>
          <a:p>
            <a:r>
              <a:rPr lang="zh-CN" altLang="en-US" dirty="0">
                <a:solidFill>
                  <a:srgbClr val="003231"/>
                </a:solidFill>
              </a:rPr>
              <a:t>体验</a:t>
            </a:r>
          </a:p>
        </p:txBody>
      </p:sp>
      <p:sp>
        <p:nvSpPr>
          <p:cNvPr id="40" name="文本框 39"/>
          <p:cNvSpPr txBox="1"/>
          <p:nvPr/>
        </p:nvSpPr>
        <p:spPr>
          <a:xfrm>
            <a:off x="3892357" y="2985488"/>
            <a:ext cx="646331" cy="369332"/>
          </a:xfrm>
          <a:prstGeom prst="rect">
            <a:avLst/>
          </a:prstGeom>
          <a:noFill/>
        </p:spPr>
        <p:txBody>
          <a:bodyPr wrap="none" rtlCol="0">
            <a:spAutoFit/>
          </a:bodyPr>
          <a:lstStyle/>
          <a:p>
            <a:r>
              <a:rPr lang="zh-CN" altLang="en-US" dirty="0">
                <a:solidFill>
                  <a:srgbClr val="003231"/>
                </a:solidFill>
              </a:rPr>
              <a:t>试错</a:t>
            </a:r>
          </a:p>
        </p:txBody>
      </p:sp>
      <p:sp>
        <p:nvSpPr>
          <p:cNvPr id="41" name="文本框 40"/>
          <p:cNvSpPr txBox="1"/>
          <p:nvPr/>
        </p:nvSpPr>
        <p:spPr>
          <a:xfrm>
            <a:off x="5790210" y="1986092"/>
            <a:ext cx="646331" cy="369332"/>
          </a:xfrm>
          <a:prstGeom prst="rect">
            <a:avLst/>
          </a:prstGeom>
          <a:noFill/>
        </p:spPr>
        <p:txBody>
          <a:bodyPr wrap="none" rtlCol="0">
            <a:spAutoFit/>
          </a:bodyPr>
          <a:lstStyle/>
          <a:p>
            <a:r>
              <a:rPr lang="zh-CN" altLang="en-US" dirty="0">
                <a:solidFill>
                  <a:srgbClr val="003231"/>
                </a:solidFill>
              </a:rPr>
              <a:t>观察</a:t>
            </a:r>
          </a:p>
        </p:txBody>
      </p:sp>
      <p:sp>
        <p:nvSpPr>
          <p:cNvPr id="43" name="文本框 42"/>
          <p:cNvSpPr txBox="1"/>
          <p:nvPr/>
        </p:nvSpPr>
        <p:spPr>
          <a:xfrm>
            <a:off x="7731863" y="3034052"/>
            <a:ext cx="646331" cy="369332"/>
          </a:xfrm>
          <a:prstGeom prst="rect">
            <a:avLst/>
          </a:prstGeom>
          <a:noFill/>
        </p:spPr>
        <p:txBody>
          <a:bodyPr wrap="none" rtlCol="0">
            <a:spAutoFit/>
          </a:bodyPr>
          <a:lstStyle/>
          <a:p>
            <a:r>
              <a:rPr lang="zh-CN" altLang="en-US" dirty="0">
                <a:solidFill>
                  <a:srgbClr val="003231"/>
                </a:solidFill>
              </a:rPr>
              <a:t>阅读</a:t>
            </a:r>
          </a:p>
        </p:txBody>
      </p:sp>
      <p:sp>
        <p:nvSpPr>
          <p:cNvPr id="44" name="文本框 43"/>
          <p:cNvSpPr txBox="1"/>
          <p:nvPr/>
        </p:nvSpPr>
        <p:spPr>
          <a:xfrm>
            <a:off x="9278760" y="4502434"/>
            <a:ext cx="646331" cy="369332"/>
          </a:xfrm>
          <a:prstGeom prst="rect">
            <a:avLst/>
          </a:prstGeom>
          <a:noFill/>
        </p:spPr>
        <p:txBody>
          <a:bodyPr wrap="none" rtlCol="0">
            <a:spAutoFit/>
          </a:bodyPr>
          <a:lstStyle/>
          <a:p>
            <a:r>
              <a:rPr lang="zh-CN" altLang="en-US" dirty="0">
                <a:solidFill>
                  <a:srgbClr val="003231"/>
                </a:solidFill>
              </a:rPr>
              <a:t>思考</a:t>
            </a:r>
          </a:p>
        </p:txBody>
      </p:sp>
      <p:grpSp>
        <p:nvGrpSpPr>
          <p:cNvPr id="18" name="组合 17"/>
          <p:cNvGrpSpPr/>
          <p:nvPr/>
        </p:nvGrpSpPr>
        <p:grpSpPr>
          <a:xfrm>
            <a:off x="-19064" y="253534"/>
            <a:ext cx="12211083" cy="6553690"/>
            <a:chOff x="-19064" y="253534"/>
            <a:chExt cx="12211083" cy="6553690"/>
          </a:xfrm>
        </p:grpSpPr>
        <p:grpSp>
          <p:nvGrpSpPr>
            <p:cNvPr id="19" name="组合 18"/>
            <p:cNvGrpSpPr/>
            <p:nvPr/>
          </p:nvGrpSpPr>
          <p:grpSpPr>
            <a:xfrm>
              <a:off x="-19064" y="253534"/>
              <a:ext cx="12211083" cy="6553690"/>
              <a:chOff x="-19064" y="253534"/>
              <a:chExt cx="12211083" cy="6553690"/>
            </a:xfrm>
          </p:grpSpPr>
          <p:sp>
            <p:nvSpPr>
              <p:cNvPr id="21"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22"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23"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4"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28</a:t>
                </a:fld>
                <a:endParaRPr lang="en-US" sz="1100" dirty="0">
                  <a:solidFill>
                    <a:schemeClr val="bg1"/>
                  </a:solidFill>
                  <a:latin typeface="Arial" panose="020B0604020202020204" pitchFamily="34" charset="0"/>
                  <a:cs typeface="Arial" panose="020B0604020202020204" pitchFamily="34" charset="0"/>
                </a:endParaRPr>
              </a:p>
            </p:txBody>
          </p:sp>
          <p:sp>
            <p:nvSpPr>
              <p:cNvPr id="25"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20" name="文本框 19"/>
            <p:cNvSpPr txBox="1"/>
            <p:nvPr/>
          </p:nvSpPr>
          <p:spPr>
            <a:xfrm>
              <a:off x="296839" y="344379"/>
              <a:ext cx="3756156"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学习</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基本途径与主要手段</a:t>
              </a:r>
            </a:p>
          </p:txBody>
        </p:sp>
      </p:grpSp>
      <p:sp>
        <p:nvSpPr>
          <p:cNvPr id="8" name="弧形 7"/>
          <p:cNvSpPr/>
          <p:nvPr/>
        </p:nvSpPr>
        <p:spPr>
          <a:xfrm rot="16836130">
            <a:off x="4919772" y="3458321"/>
            <a:ext cx="2279887" cy="2279887"/>
          </a:xfrm>
          <a:prstGeom prst="arc">
            <a:avLst>
              <a:gd name="adj1" fmla="val 14519830"/>
              <a:gd name="adj2" fmla="val 5865132"/>
            </a:avLst>
          </a:prstGeom>
          <a:no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35" name="弧形 34"/>
          <p:cNvSpPr/>
          <p:nvPr/>
        </p:nvSpPr>
        <p:spPr>
          <a:xfrm rot="16836130">
            <a:off x="4585656" y="3118254"/>
            <a:ext cx="2934068" cy="2934068"/>
          </a:xfrm>
          <a:prstGeom prst="arc">
            <a:avLst>
              <a:gd name="adj1" fmla="val 14672273"/>
              <a:gd name="adj2" fmla="val 5626286"/>
            </a:avLst>
          </a:prstGeom>
          <a:no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38" name="弧形 37"/>
          <p:cNvSpPr/>
          <p:nvPr/>
        </p:nvSpPr>
        <p:spPr>
          <a:xfrm rot="16836130">
            <a:off x="5246074" y="3711819"/>
            <a:ext cx="1647968" cy="1647968"/>
          </a:xfrm>
          <a:prstGeom prst="arc">
            <a:avLst>
              <a:gd name="adj1" fmla="val 13519060"/>
              <a:gd name="adj2" fmla="val 6574934"/>
            </a:avLst>
          </a:prstGeom>
          <a:no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318723" y="1196750"/>
            <a:ext cx="2221402" cy="4061245"/>
            <a:chOff x="2060015" y="1202527"/>
            <a:chExt cx="2221402" cy="4061245"/>
          </a:xfrm>
        </p:grpSpPr>
        <p:sp>
          <p:nvSpPr>
            <p:cNvPr id="21" name="任意多边形 20"/>
            <p:cNvSpPr/>
            <p:nvPr/>
          </p:nvSpPr>
          <p:spPr>
            <a:xfrm>
              <a:off x="2060015" y="1202527"/>
              <a:ext cx="2221402" cy="4061245"/>
            </a:xfrm>
            <a:custGeom>
              <a:avLst/>
              <a:gdLst>
                <a:gd name="connsiteX0" fmla="*/ 1110701 w 2221402"/>
                <a:gd name="connsiteY0" fmla="*/ 0 h 4061245"/>
                <a:gd name="connsiteX1" fmla="*/ 1688404 w 2221402"/>
                <a:gd name="connsiteY1" fmla="*/ 307162 h 4061245"/>
                <a:gd name="connsiteX2" fmla="*/ 1750147 w 2221402"/>
                <a:gd name="connsiteY2" fmla="*/ 420915 h 4061245"/>
                <a:gd name="connsiteX3" fmla="*/ 2166800 w 2221402"/>
                <a:gd name="connsiteY3" fmla="*/ 420915 h 4061245"/>
                <a:gd name="connsiteX4" fmla="*/ 2221402 w 2221402"/>
                <a:gd name="connsiteY4" fmla="*/ 475517 h 4061245"/>
                <a:gd name="connsiteX5" fmla="*/ 2221402 w 2221402"/>
                <a:gd name="connsiteY5" fmla="*/ 4006643 h 4061245"/>
                <a:gd name="connsiteX6" fmla="*/ 2166800 w 2221402"/>
                <a:gd name="connsiteY6" fmla="*/ 4061245 h 4061245"/>
                <a:gd name="connsiteX7" fmla="*/ 54602 w 2221402"/>
                <a:gd name="connsiteY7" fmla="*/ 4061245 h 4061245"/>
                <a:gd name="connsiteX8" fmla="*/ 0 w 2221402"/>
                <a:gd name="connsiteY8" fmla="*/ 4006643 h 4061245"/>
                <a:gd name="connsiteX9" fmla="*/ 0 w 2221402"/>
                <a:gd name="connsiteY9" fmla="*/ 475517 h 4061245"/>
                <a:gd name="connsiteX10" fmla="*/ 54602 w 2221402"/>
                <a:gd name="connsiteY10" fmla="*/ 420915 h 4061245"/>
                <a:gd name="connsiteX11" fmla="*/ 471255 w 2221402"/>
                <a:gd name="connsiteY11" fmla="*/ 420915 h 4061245"/>
                <a:gd name="connsiteX12" fmla="*/ 532998 w 2221402"/>
                <a:gd name="connsiteY12" fmla="*/ 307162 h 4061245"/>
                <a:gd name="connsiteX13" fmla="*/ 1110701 w 2221402"/>
                <a:gd name="connsiteY13" fmla="*/ 0 h 406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1402" h="4061245">
                  <a:moveTo>
                    <a:pt x="1110701" y="0"/>
                  </a:moveTo>
                  <a:cubicBezTo>
                    <a:pt x="1351182" y="0"/>
                    <a:pt x="1563205" y="121843"/>
                    <a:pt x="1688404" y="307162"/>
                  </a:cubicBezTo>
                  <a:lnTo>
                    <a:pt x="1750147" y="420915"/>
                  </a:lnTo>
                  <a:lnTo>
                    <a:pt x="2166800" y="420915"/>
                  </a:lnTo>
                  <a:cubicBezTo>
                    <a:pt x="2196956" y="420915"/>
                    <a:pt x="2221402" y="445361"/>
                    <a:pt x="2221402" y="475517"/>
                  </a:cubicBezTo>
                  <a:lnTo>
                    <a:pt x="2221402" y="4006643"/>
                  </a:lnTo>
                  <a:cubicBezTo>
                    <a:pt x="2221402" y="4036799"/>
                    <a:pt x="2196956" y="4061245"/>
                    <a:pt x="2166800" y="4061245"/>
                  </a:cubicBezTo>
                  <a:lnTo>
                    <a:pt x="54602" y="4061245"/>
                  </a:lnTo>
                  <a:cubicBezTo>
                    <a:pt x="24446" y="4061245"/>
                    <a:pt x="0" y="4036799"/>
                    <a:pt x="0" y="4006643"/>
                  </a:cubicBezTo>
                  <a:lnTo>
                    <a:pt x="0" y="475517"/>
                  </a:lnTo>
                  <a:cubicBezTo>
                    <a:pt x="0" y="445361"/>
                    <a:pt x="24446" y="420915"/>
                    <a:pt x="54602" y="420915"/>
                  </a:cubicBezTo>
                  <a:lnTo>
                    <a:pt x="471255" y="420915"/>
                  </a:lnTo>
                  <a:lnTo>
                    <a:pt x="532998" y="307162"/>
                  </a:lnTo>
                  <a:cubicBezTo>
                    <a:pt x="658198" y="121843"/>
                    <a:pt x="870221" y="0"/>
                    <a:pt x="1110701" y="0"/>
                  </a:cubicBezTo>
                  <a:close/>
                </a:path>
              </a:pathLst>
            </a:cu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5" name="任意多边形 44"/>
            <p:cNvSpPr/>
            <p:nvPr/>
          </p:nvSpPr>
          <p:spPr>
            <a:xfrm>
              <a:off x="2138387" y="1736044"/>
              <a:ext cx="2054130" cy="3445556"/>
            </a:xfrm>
            <a:custGeom>
              <a:avLst/>
              <a:gdLst>
                <a:gd name="connsiteX0" fmla="*/ 149529 w 1886857"/>
                <a:gd name="connsiteY0" fmla="*/ 0 h 3362140"/>
                <a:gd name="connsiteX1" fmla="*/ 1739564 w 1886857"/>
                <a:gd name="connsiteY1" fmla="*/ 0 h 3362140"/>
                <a:gd name="connsiteX2" fmla="*/ 1751143 w 1886857"/>
                <a:gd name="connsiteY2" fmla="*/ 37301 h 3362140"/>
                <a:gd name="connsiteX3" fmla="*/ 1867821 w 1886857"/>
                <a:gd name="connsiteY3" fmla="*/ 178991 h 3362140"/>
                <a:gd name="connsiteX4" fmla="*/ 1886857 w 1886857"/>
                <a:gd name="connsiteY4" fmla="*/ 189324 h 3362140"/>
                <a:gd name="connsiteX5" fmla="*/ 1886857 w 1886857"/>
                <a:gd name="connsiteY5" fmla="*/ 3172818 h 3362140"/>
                <a:gd name="connsiteX6" fmla="*/ 1867821 w 1886857"/>
                <a:gd name="connsiteY6" fmla="*/ 3183150 h 3362140"/>
                <a:gd name="connsiteX7" fmla="*/ 1751143 w 1886857"/>
                <a:gd name="connsiteY7" fmla="*/ 3324840 h 3362140"/>
                <a:gd name="connsiteX8" fmla="*/ 1739564 w 1886857"/>
                <a:gd name="connsiteY8" fmla="*/ 3362140 h 3362140"/>
                <a:gd name="connsiteX9" fmla="*/ 150287 w 1886857"/>
                <a:gd name="connsiteY9" fmla="*/ 3362140 h 3362140"/>
                <a:gd name="connsiteX10" fmla="*/ 135714 w 1886857"/>
                <a:gd name="connsiteY10" fmla="*/ 3315196 h 3362140"/>
                <a:gd name="connsiteX11" fmla="*/ 19036 w 1886857"/>
                <a:gd name="connsiteY11" fmla="*/ 3173506 h 3362140"/>
                <a:gd name="connsiteX12" fmla="*/ 0 w 1886857"/>
                <a:gd name="connsiteY12" fmla="*/ 3163174 h 3362140"/>
                <a:gd name="connsiteX13" fmla="*/ 0 w 1886857"/>
                <a:gd name="connsiteY13" fmla="*/ 196523 h 3362140"/>
                <a:gd name="connsiteX14" fmla="*/ 19037 w 1886857"/>
                <a:gd name="connsiteY14" fmla="*/ 186190 h 3362140"/>
                <a:gd name="connsiteX15" fmla="*/ 135715 w 1886857"/>
                <a:gd name="connsiteY15" fmla="*/ 44500 h 336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857" h="3362140">
                  <a:moveTo>
                    <a:pt x="149529" y="0"/>
                  </a:moveTo>
                  <a:lnTo>
                    <a:pt x="1739564" y="0"/>
                  </a:lnTo>
                  <a:lnTo>
                    <a:pt x="1751143" y="37301"/>
                  </a:lnTo>
                  <a:cubicBezTo>
                    <a:pt x="1775588" y="95094"/>
                    <a:pt x="1816423" y="144267"/>
                    <a:pt x="1867821" y="178991"/>
                  </a:cubicBezTo>
                  <a:lnTo>
                    <a:pt x="1886857" y="189324"/>
                  </a:lnTo>
                  <a:lnTo>
                    <a:pt x="1886857" y="3172818"/>
                  </a:lnTo>
                  <a:lnTo>
                    <a:pt x="1867821" y="3183150"/>
                  </a:lnTo>
                  <a:cubicBezTo>
                    <a:pt x="1816423" y="3217874"/>
                    <a:pt x="1775588" y="3267047"/>
                    <a:pt x="1751143" y="3324840"/>
                  </a:cubicBezTo>
                  <a:lnTo>
                    <a:pt x="1739564" y="3362140"/>
                  </a:lnTo>
                  <a:lnTo>
                    <a:pt x="150287" y="3362140"/>
                  </a:lnTo>
                  <a:lnTo>
                    <a:pt x="135714" y="3315196"/>
                  </a:lnTo>
                  <a:cubicBezTo>
                    <a:pt x="111270" y="3257403"/>
                    <a:pt x="70435" y="3208230"/>
                    <a:pt x="19036" y="3173506"/>
                  </a:cubicBezTo>
                  <a:lnTo>
                    <a:pt x="0" y="3163174"/>
                  </a:lnTo>
                  <a:lnTo>
                    <a:pt x="0" y="196523"/>
                  </a:lnTo>
                  <a:lnTo>
                    <a:pt x="19037" y="186190"/>
                  </a:lnTo>
                  <a:cubicBezTo>
                    <a:pt x="70436" y="151466"/>
                    <a:pt x="111271" y="102294"/>
                    <a:pt x="135715" y="44500"/>
                  </a:cubicBezTo>
                  <a:close/>
                </a:path>
              </a:pathLst>
            </a:cu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七角星 45"/>
            <p:cNvSpPr/>
            <p:nvPr/>
          </p:nvSpPr>
          <p:spPr>
            <a:xfrm rot="21593687">
              <a:off x="2791226" y="1331154"/>
              <a:ext cx="758979" cy="758979"/>
            </a:xfrm>
            <a:prstGeom prst="star7">
              <a:avLst/>
            </a:prstGeom>
            <a:solidFill>
              <a:srgbClr val="00B9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矩形 47"/>
            <p:cNvSpPr/>
            <p:nvPr/>
          </p:nvSpPr>
          <p:spPr>
            <a:xfrm rot="21593687">
              <a:off x="2958748" y="1449032"/>
              <a:ext cx="411543" cy="523220"/>
            </a:xfrm>
            <a:prstGeom prst="rect">
              <a:avLst/>
            </a:prstGeom>
          </p:spPr>
          <p:txBody>
            <a:bodyPr wrap="square">
              <a:spAutoFit/>
            </a:bodyPr>
            <a:lstStyle/>
            <a:p>
              <a:r>
                <a:rPr lang="en-US" altLang="zh-CN" sz="2800" dirty="0">
                  <a:solidFill>
                    <a:schemeClr val="bg1"/>
                  </a:solidFill>
                  <a:ea typeface="MStiffHeiHK-UltraBold" panose="00000900000000000000" pitchFamily="50" charset="-120"/>
                  <a:cs typeface="Segoe UI Semilight" panose="020B0402040204020203" pitchFamily="34" charset="0"/>
                </a:rPr>
                <a:t>1</a:t>
              </a:r>
              <a:endParaRPr lang="zh-CN" altLang="en-US" sz="2800" dirty="0">
                <a:solidFill>
                  <a:schemeClr val="bg1"/>
                </a:solidFill>
                <a:ea typeface="MStiffHeiHK-UltraBold" panose="00000900000000000000" pitchFamily="50" charset="-120"/>
                <a:cs typeface="Segoe UI Semilight" panose="020B0402040204020203" pitchFamily="34" charset="0"/>
              </a:endParaRPr>
            </a:p>
          </p:txBody>
        </p:sp>
        <p:sp>
          <p:nvSpPr>
            <p:cNvPr id="49" name="流程图: 联系 48"/>
            <p:cNvSpPr/>
            <p:nvPr/>
          </p:nvSpPr>
          <p:spPr>
            <a:xfrm rot="21593687">
              <a:off x="2948999" y="1498454"/>
              <a:ext cx="443431" cy="443431"/>
            </a:xfrm>
            <a:prstGeom prst="flowChartConnector">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p:nvSpPr>
          <p:spPr>
            <a:xfrm>
              <a:off x="2235200" y="2143312"/>
              <a:ext cx="1676400" cy="1778564"/>
            </a:xfrm>
            <a:prstGeom prst="rect">
              <a:avLst/>
            </a:prstGeom>
          </p:spPr>
          <p:txBody>
            <a:bodyPr wrap="square">
              <a:spAutoFit/>
            </a:bodyPr>
            <a:lstStyle/>
            <a:p>
              <a:pPr algn="just">
                <a:lnSpc>
                  <a:spcPct val="140000"/>
                </a:lnSpc>
              </a:pPr>
              <a:r>
                <a:rPr lang="zh-CN" altLang="en-US" sz="1600" dirty="0">
                  <a:solidFill>
                    <a:srgbClr val="404040"/>
                  </a:solidFill>
                  <a:latin typeface="+mn-ea"/>
                </a:rPr>
                <a:t>只看结果，不究原因，或者是乱解原因，是一种多么危险的想法和做法啊？</a:t>
              </a:r>
            </a:p>
          </p:txBody>
        </p:sp>
        <p:sp>
          <p:nvSpPr>
            <p:cNvPr id="50" name="任意多边形 49"/>
            <p:cNvSpPr/>
            <p:nvPr/>
          </p:nvSpPr>
          <p:spPr>
            <a:xfrm rot="16200000">
              <a:off x="2890175" y="3730824"/>
              <a:ext cx="548688" cy="1592409"/>
            </a:xfrm>
            <a:custGeom>
              <a:avLst/>
              <a:gdLst>
                <a:gd name="connsiteX0" fmla="*/ 149529 w 1886857"/>
                <a:gd name="connsiteY0" fmla="*/ 0 h 3362140"/>
                <a:gd name="connsiteX1" fmla="*/ 1739564 w 1886857"/>
                <a:gd name="connsiteY1" fmla="*/ 0 h 3362140"/>
                <a:gd name="connsiteX2" fmla="*/ 1751143 w 1886857"/>
                <a:gd name="connsiteY2" fmla="*/ 37301 h 3362140"/>
                <a:gd name="connsiteX3" fmla="*/ 1867821 w 1886857"/>
                <a:gd name="connsiteY3" fmla="*/ 178991 h 3362140"/>
                <a:gd name="connsiteX4" fmla="*/ 1886857 w 1886857"/>
                <a:gd name="connsiteY4" fmla="*/ 189324 h 3362140"/>
                <a:gd name="connsiteX5" fmla="*/ 1886857 w 1886857"/>
                <a:gd name="connsiteY5" fmla="*/ 3172818 h 3362140"/>
                <a:gd name="connsiteX6" fmla="*/ 1867821 w 1886857"/>
                <a:gd name="connsiteY6" fmla="*/ 3183150 h 3362140"/>
                <a:gd name="connsiteX7" fmla="*/ 1751143 w 1886857"/>
                <a:gd name="connsiteY7" fmla="*/ 3324840 h 3362140"/>
                <a:gd name="connsiteX8" fmla="*/ 1739564 w 1886857"/>
                <a:gd name="connsiteY8" fmla="*/ 3362140 h 3362140"/>
                <a:gd name="connsiteX9" fmla="*/ 150287 w 1886857"/>
                <a:gd name="connsiteY9" fmla="*/ 3362140 h 3362140"/>
                <a:gd name="connsiteX10" fmla="*/ 135714 w 1886857"/>
                <a:gd name="connsiteY10" fmla="*/ 3315196 h 3362140"/>
                <a:gd name="connsiteX11" fmla="*/ 19036 w 1886857"/>
                <a:gd name="connsiteY11" fmla="*/ 3173506 h 3362140"/>
                <a:gd name="connsiteX12" fmla="*/ 0 w 1886857"/>
                <a:gd name="connsiteY12" fmla="*/ 3163174 h 3362140"/>
                <a:gd name="connsiteX13" fmla="*/ 0 w 1886857"/>
                <a:gd name="connsiteY13" fmla="*/ 196523 h 3362140"/>
                <a:gd name="connsiteX14" fmla="*/ 19037 w 1886857"/>
                <a:gd name="connsiteY14" fmla="*/ 186190 h 3362140"/>
                <a:gd name="connsiteX15" fmla="*/ 135715 w 1886857"/>
                <a:gd name="connsiteY15" fmla="*/ 44500 h 336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857" h="3362140">
                  <a:moveTo>
                    <a:pt x="149529" y="0"/>
                  </a:moveTo>
                  <a:lnTo>
                    <a:pt x="1739564" y="0"/>
                  </a:lnTo>
                  <a:lnTo>
                    <a:pt x="1751143" y="37301"/>
                  </a:lnTo>
                  <a:cubicBezTo>
                    <a:pt x="1775588" y="95094"/>
                    <a:pt x="1816423" y="144267"/>
                    <a:pt x="1867821" y="178991"/>
                  </a:cubicBezTo>
                  <a:lnTo>
                    <a:pt x="1886857" y="189324"/>
                  </a:lnTo>
                  <a:lnTo>
                    <a:pt x="1886857" y="3172818"/>
                  </a:lnTo>
                  <a:lnTo>
                    <a:pt x="1867821" y="3183150"/>
                  </a:lnTo>
                  <a:cubicBezTo>
                    <a:pt x="1816423" y="3217874"/>
                    <a:pt x="1775588" y="3267047"/>
                    <a:pt x="1751143" y="3324840"/>
                  </a:cubicBezTo>
                  <a:lnTo>
                    <a:pt x="1739564" y="3362140"/>
                  </a:lnTo>
                  <a:lnTo>
                    <a:pt x="150287" y="3362140"/>
                  </a:lnTo>
                  <a:lnTo>
                    <a:pt x="135714" y="3315196"/>
                  </a:lnTo>
                  <a:cubicBezTo>
                    <a:pt x="111270" y="3257403"/>
                    <a:pt x="70435" y="3208230"/>
                    <a:pt x="19036" y="3173506"/>
                  </a:cubicBezTo>
                  <a:lnTo>
                    <a:pt x="0" y="3163174"/>
                  </a:lnTo>
                  <a:lnTo>
                    <a:pt x="0" y="196523"/>
                  </a:lnTo>
                  <a:lnTo>
                    <a:pt x="19037" y="186190"/>
                  </a:lnTo>
                  <a:cubicBezTo>
                    <a:pt x="70436" y="151466"/>
                    <a:pt x="111271" y="102294"/>
                    <a:pt x="135715" y="44500"/>
                  </a:cubicBezTo>
                  <a:close/>
                </a:path>
              </a:pathLst>
            </a:custGeom>
            <a:solidFill>
              <a:srgbClr val="FFAD0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68314" y="4342362"/>
              <a:ext cx="1569660" cy="369332"/>
            </a:xfrm>
            <a:prstGeom prst="rect">
              <a:avLst/>
            </a:prstGeom>
          </p:spPr>
          <p:txBody>
            <a:bodyPr wrap="none">
              <a:spAutoFit/>
            </a:bodyPr>
            <a:lstStyle/>
            <a:p>
              <a:pPr algn="ctr"/>
              <a:r>
                <a:rPr lang="zh-CN" altLang="en-US" b="1" dirty="0">
                  <a:solidFill>
                    <a:schemeClr val="bg1"/>
                  </a:solidFill>
                  <a:latin typeface="Microsoft YaHei UI Light" panose="020B0502040204020203" pitchFamily="34" charset="-122"/>
                  <a:ea typeface="Microsoft YaHei UI Light" panose="020B0502040204020203" pitchFamily="34" charset="-122"/>
                </a:rPr>
                <a:t>经验主义局限</a:t>
              </a:r>
              <a:endParaRPr lang="en-US" altLang="zh-CN" b="1" dirty="0">
                <a:solidFill>
                  <a:schemeClr val="bg1"/>
                </a:solidFill>
                <a:latin typeface="Microsoft YaHei UI Light" panose="020B0502040204020203" pitchFamily="34" charset="-122"/>
                <a:ea typeface="Microsoft YaHei UI Light" panose="020B0502040204020203" pitchFamily="34" charset="-122"/>
              </a:endParaRPr>
            </a:p>
          </p:txBody>
        </p:sp>
      </p:grpSp>
      <p:grpSp>
        <p:nvGrpSpPr>
          <p:cNvPr id="66" name="组合 65"/>
          <p:cNvGrpSpPr/>
          <p:nvPr/>
        </p:nvGrpSpPr>
        <p:grpSpPr>
          <a:xfrm>
            <a:off x="4892866" y="1196750"/>
            <a:ext cx="2221402" cy="4061245"/>
            <a:chOff x="2060015" y="1202527"/>
            <a:chExt cx="2221402" cy="4061245"/>
          </a:xfrm>
        </p:grpSpPr>
        <p:sp>
          <p:nvSpPr>
            <p:cNvPr id="67" name="任意多边形 66"/>
            <p:cNvSpPr/>
            <p:nvPr/>
          </p:nvSpPr>
          <p:spPr>
            <a:xfrm>
              <a:off x="2060015" y="1202527"/>
              <a:ext cx="2221402" cy="4061245"/>
            </a:xfrm>
            <a:custGeom>
              <a:avLst/>
              <a:gdLst>
                <a:gd name="connsiteX0" fmla="*/ 1110701 w 2221402"/>
                <a:gd name="connsiteY0" fmla="*/ 0 h 4061245"/>
                <a:gd name="connsiteX1" fmla="*/ 1688404 w 2221402"/>
                <a:gd name="connsiteY1" fmla="*/ 307162 h 4061245"/>
                <a:gd name="connsiteX2" fmla="*/ 1750147 w 2221402"/>
                <a:gd name="connsiteY2" fmla="*/ 420915 h 4061245"/>
                <a:gd name="connsiteX3" fmla="*/ 2166800 w 2221402"/>
                <a:gd name="connsiteY3" fmla="*/ 420915 h 4061245"/>
                <a:gd name="connsiteX4" fmla="*/ 2221402 w 2221402"/>
                <a:gd name="connsiteY4" fmla="*/ 475517 h 4061245"/>
                <a:gd name="connsiteX5" fmla="*/ 2221402 w 2221402"/>
                <a:gd name="connsiteY5" fmla="*/ 4006643 h 4061245"/>
                <a:gd name="connsiteX6" fmla="*/ 2166800 w 2221402"/>
                <a:gd name="connsiteY6" fmla="*/ 4061245 h 4061245"/>
                <a:gd name="connsiteX7" fmla="*/ 54602 w 2221402"/>
                <a:gd name="connsiteY7" fmla="*/ 4061245 h 4061245"/>
                <a:gd name="connsiteX8" fmla="*/ 0 w 2221402"/>
                <a:gd name="connsiteY8" fmla="*/ 4006643 h 4061245"/>
                <a:gd name="connsiteX9" fmla="*/ 0 w 2221402"/>
                <a:gd name="connsiteY9" fmla="*/ 475517 h 4061245"/>
                <a:gd name="connsiteX10" fmla="*/ 54602 w 2221402"/>
                <a:gd name="connsiteY10" fmla="*/ 420915 h 4061245"/>
                <a:gd name="connsiteX11" fmla="*/ 471255 w 2221402"/>
                <a:gd name="connsiteY11" fmla="*/ 420915 h 4061245"/>
                <a:gd name="connsiteX12" fmla="*/ 532998 w 2221402"/>
                <a:gd name="connsiteY12" fmla="*/ 307162 h 4061245"/>
                <a:gd name="connsiteX13" fmla="*/ 1110701 w 2221402"/>
                <a:gd name="connsiteY13" fmla="*/ 0 h 406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1402" h="4061245">
                  <a:moveTo>
                    <a:pt x="1110701" y="0"/>
                  </a:moveTo>
                  <a:cubicBezTo>
                    <a:pt x="1351182" y="0"/>
                    <a:pt x="1563205" y="121843"/>
                    <a:pt x="1688404" y="307162"/>
                  </a:cubicBezTo>
                  <a:lnTo>
                    <a:pt x="1750147" y="420915"/>
                  </a:lnTo>
                  <a:lnTo>
                    <a:pt x="2166800" y="420915"/>
                  </a:lnTo>
                  <a:cubicBezTo>
                    <a:pt x="2196956" y="420915"/>
                    <a:pt x="2221402" y="445361"/>
                    <a:pt x="2221402" y="475517"/>
                  </a:cubicBezTo>
                  <a:lnTo>
                    <a:pt x="2221402" y="4006643"/>
                  </a:lnTo>
                  <a:cubicBezTo>
                    <a:pt x="2221402" y="4036799"/>
                    <a:pt x="2196956" y="4061245"/>
                    <a:pt x="2166800" y="4061245"/>
                  </a:cubicBezTo>
                  <a:lnTo>
                    <a:pt x="54602" y="4061245"/>
                  </a:lnTo>
                  <a:cubicBezTo>
                    <a:pt x="24446" y="4061245"/>
                    <a:pt x="0" y="4036799"/>
                    <a:pt x="0" y="4006643"/>
                  </a:cubicBezTo>
                  <a:lnTo>
                    <a:pt x="0" y="475517"/>
                  </a:lnTo>
                  <a:cubicBezTo>
                    <a:pt x="0" y="445361"/>
                    <a:pt x="24446" y="420915"/>
                    <a:pt x="54602" y="420915"/>
                  </a:cubicBezTo>
                  <a:lnTo>
                    <a:pt x="471255" y="420915"/>
                  </a:lnTo>
                  <a:lnTo>
                    <a:pt x="532998" y="307162"/>
                  </a:lnTo>
                  <a:cubicBezTo>
                    <a:pt x="658198" y="121843"/>
                    <a:pt x="870221" y="0"/>
                    <a:pt x="1110701" y="0"/>
                  </a:cubicBezTo>
                  <a:close/>
                </a:path>
              </a:pathLst>
            </a:cu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8" name="任意多边形 67"/>
            <p:cNvSpPr/>
            <p:nvPr/>
          </p:nvSpPr>
          <p:spPr>
            <a:xfrm>
              <a:off x="2138387" y="1736044"/>
              <a:ext cx="2054130" cy="3445556"/>
            </a:xfrm>
            <a:custGeom>
              <a:avLst/>
              <a:gdLst>
                <a:gd name="connsiteX0" fmla="*/ 149529 w 1886857"/>
                <a:gd name="connsiteY0" fmla="*/ 0 h 3362140"/>
                <a:gd name="connsiteX1" fmla="*/ 1739564 w 1886857"/>
                <a:gd name="connsiteY1" fmla="*/ 0 h 3362140"/>
                <a:gd name="connsiteX2" fmla="*/ 1751143 w 1886857"/>
                <a:gd name="connsiteY2" fmla="*/ 37301 h 3362140"/>
                <a:gd name="connsiteX3" fmla="*/ 1867821 w 1886857"/>
                <a:gd name="connsiteY3" fmla="*/ 178991 h 3362140"/>
                <a:gd name="connsiteX4" fmla="*/ 1886857 w 1886857"/>
                <a:gd name="connsiteY4" fmla="*/ 189324 h 3362140"/>
                <a:gd name="connsiteX5" fmla="*/ 1886857 w 1886857"/>
                <a:gd name="connsiteY5" fmla="*/ 3172818 h 3362140"/>
                <a:gd name="connsiteX6" fmla="*/ 1867821 w 1886857"/>
                <a:gd name="connsiteY6" fmla="*/ 3183150 h 3362140"/>
                <a:gd name="connsiteX7" fmla="*/ 1751143 w 1886857"/>
                <a:gd name="connsiteY7" fmla="*/ 3324840 h 3362140"/>
                <a:gd name="connsiteX8" fmla="*/ 1739564 w 1886857"/>
                <a:gd name="connsiteY8" fmla="*/ 3362140 h 3362140"/>
                <a:gd name="connsiteX9" fmla="*/ 150287 w 1886857"/>
                <a:gd name="connsiteY9" fmla="*/ 3362140 h 3362140"/>
                <a:gd name="connsiteX10" fmla="*/ 135714 w 1886857"/>
                <a:gd name="connsiteY10" fmla="*/ 3315196 h 3362140"/>
                <a:gd name="connsiteX11" fmla="*/ 19036 w 1886857"/>
                <a:gd name="connsiteY11" fmla="*/ 3173506 h 3362140"/>
                <a:gd name="connsiteX12" fmla="*/ 0 w 1886857"/>
                <a:gd name="connsiteY12" fmla="*/ 3163174 h 3362140"/>
                <a:gd name="connsiteX13" fmla="*/ 0 w 1886857"/>
                <a:gd name="connsiteY13" fmla="*/ 196523 h 3362140"/>
                <a:gd name="connsiteX14" fmla="*/ 19037 w 1886857"/>
                <a:gd name="connsiteY14" fmla="*/ 186190 h 3362140"/>
                <a:gd name="connsiteX15" fmla="*/ 135715 w 1886857"/>
                <a:gd name="connsiteY15" fmla="*/ 44500 h 336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857" h="3362140">
                  <a:moveTo>
                    <a:pt x="149529" y="0"/>
                  </a:moveTo>
                  <a:lnTo>
                    <a:pt x="1739564" y="0"/>
                  </a:lnTo>
                  <a:lnTo>
                    <a:pt x="1751143" y="37301"/>
                  </a:lnTo>
                  <a:cubicBezTo>
                    <a:pt x="1775588" y="95094"/>
                    <a:pt x="1816423" y="144267"/>
                    <a:pt x="1867821" y="178991"/>
                  </a:cubicBezTo>
                  <a:lnTo>
                    <a:pt x="1886857" y="189324"/>
                  </a:lnTo>
                  <a:lnTo>
                    <a:pt x="1886857" y="3172818"/>
                  </a:lnTo>
                  <a:lnTo>
                    <a:pt x="1867821" y="3183150"/>
                  </a:lnTo>
                  <a:cubicBezTo>
                    <a:pt x="1816423" y="3217874"/>
                    <a:pt x="1775588" y="3267047"/>
                    <a:pt x="1751143" y="3324840"/>
                  </a:cubicBezTo>
                  <a:lnTo>
                    <a:pt x="1739564" y="3362140"/>
                  </a:lnTo>
                  <a:lnTo>
                    <a:pt x="150287" y="3362140"/>
                  </a:lnTo>
                  <a:lnTo>
                    <a:pt x="135714" y="3315196"/>
                  </a:lnTo>
                  <a:cubicBezTo>
                    <a:pt x="111270" y="3257403"/>
                    <a:pt x="70435" y="3208230"/>
                    <a:pt x="19036" y="3173506"/>
                  </a:cubicBezTo>
                  <a:lnTo>
                    <a:pt x="0" y="3163174"/>
                  </a:lnTo>
                  <a:lnTo>
                    <a:pt x="0" y="196523"/>
                  </a:lnTo>
                  <a:lnTo>
                    <a:pt x="19037" y="186190"/>
                  </a:lnTo>
                  <a:cubicBezTo>
                    <a:pt x="70436" y="151466"/>
                    <a:pt x="111271" y="102294"/>
                    <a:pt x="135715" y="44500"/>
                  </a:cubicBezTo>
                  <a:close/>
                </a:path>
              </a:pathLst>
            </a:cu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七角星 68"/>
            <p:cNvSpPr/>
            <p:nvPr/>
          </p:nvSpPr>
          <p:spPr>
            <a:xfrm rot="21593687">
              <a:off x="2791226" y="1331154"/>
              <a:ext cx="758979" cy="758979"/>
            </a:xfrm>
            <a:prstGeom prst="star7">
              <a:avLst/>
            </a:prstGeom>
            <a:solidFill>
              <a:srgbClr val="00B9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 name="矩形 69"/>
            <p:cNvSpPr/>
            <p:nvPr/>
          </p:nvSpPr>
          <p:spPr>
            <a:xfrm rot="21593687">
              <a:off x="2958748" y="1449032"/>
              <a:ext cx="411543" cy="523220"/>
            </a:xfrm>
            <a:prstGeom prst="rect">
              <a:avLst/>
            </a:prstGeom>
          </p:spPr>
          <p:txBody>
            <a:bodyPr wrap="square">
              <a:spAutoFit/>
            </a:bodyPr>
            <a:lstStyle/>
            <a:p>
              <a:r>
                <a:rPr lang="en-US" altLang="zh-CN" sz="2800" dirty="0">
                  <a:solidFill>
                    <a:schemeClr val="bg1"/>
                  </a:solidFill>
                  <a:ea typeface="MStiffHeiHK-UltraBold" panose="00000900000000000000" pitchFamily="50" charset="-120"/>
                  <a:cs typeface="Segoe UI Semilight" panose="020B0402040204020203" pitchFamily="34" charset="0"/>
                </a:rPr>
                <a:t>2</a:t>
              </a:r>
              <a:endParaRPr lang="zh-CN" altLang="en-US" sz="2800" dirty="0">
                <a:solidFill>
                  <a:schemeClr val="bg1"/>
                </a:solidFill>
                <a:ea typeface="MStiffHeiHK-UltraBold" panose="00000900000000000000" pitchFamily="50" charset="-120"/>
                <a:cs typeface="Segoe UI Semilight" panose="020B0402040204020203" pitchFamily="34" charset="0"/>
              </a:endParaRPr>
            </a:p>
          </p:txBody>
        </p:sp>
        <p:sp>
          <p:nvSpPr>
            <p:cNvPr id="71" name="流程图: 联系 70"/>
            <p:cNvSpPr/>
            <p:nvPr/>
          </p:nvSpPr>
          <p:spPr>
            <a:xfrm rot="21593687">
              <a:off x="2948999" y="1498454"/>
              <a:ext cx="443431" cy="443431"/>
            </a:xfrm>
            <a:prstGeom prst="flowChartConnector">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2" name="矩形 71"/>
            <p:cNvSpPr/>
            <p:nvPr/>
          </p:nvSpPr>
          <p:spPr>
            <a:xfrm>
              <a:off x="2235200" y="2143312"/>
              <a:ext cx="1676400" cy="1433854"/>
            </a:xfrm>
            <a:prstGeom prst="rect">
              <a:avLst/>
            </a:prstGeom>
          </p:spPr>
          <p:txBody>
            <a:bodyPr wrap="square">
              <a:spAutoFit/>
            </a:bodyPr>
            <a:lstStyle/>
            <a:p>
              <a:pPr algn="just">
                <a:lnSpc>
                  <a:spcPct val="140000"/>
                </a:lnSpc>
              </a:pPr>
              <a:r>
                <a:rPr lang="zh-CN" altLang="en-US" sz="1600" dirty="0">
                  <a:solidFill>
                    <a:srgbClr val="404040"/>
                  </a:solidFill>
                  <a:latin typeface="+mn-ea"/>
                </a:rPr>
                <a:t>我们根据自我的经验完全无法想象他人的体验究竟是什么样的。</a:t>
              </a:r>
            </a:p>
          </p:txBody>
        </p:sp>
        <p:sp>
          <p:nvSpPr>
            <p:cNvPr id="73" name="任意多边形 72"/>
            <p:cNvSpPr/>
            <p:nvPr/>
          </p:nvSpPr>
          <p:spPr>
            <a:xfrm rot="16200000">
              <a:off x="2890175" y="3730824"/>
              <a:ext cx="548688" cy="1592409"/>
            </a:xfrm>
            <a:custGeom>
              <a:avLst/>
              <a:gdLst>
                <a:gd name="connsiteX0" fmla="*/ 149529 w 1886857"/>
                <a:gd name="connsiteY0" fmla="*/ 0 h 3362140"/>
                <a:gd name="connsiteX1" fmla="*/ 1739564 w 1886857"/>
                <a:gd name="connsiteY1" fmla="*/ 0 h 3362140"/>
                <a:gd name="connsiteX2" fmla="*/ 1751143 w 1886857"/>
                <a:gd name="connsiteY2" fmla="*/ 37301 h 3362140"/>
                <a:gd name="connsiteX3" fmla="*/ 1867821 w 1886857"/>
                <a:gd name="connsiteY3" fmla="*/ 178991 h 3362140"/>
                <a:gd name="connsiteX4" fmla="*/ 1886857 w 1886857"/>
                <a:gd name="connsiteY4" fmla="*/ 189324 h 3362140"/>
                <a:gd name="connsiteX5" fmla="*/ 1886857 w 1886857"/>
                <a:gd name="connsiteY5" fmla="*/ 3172818 h 3362140"/>
                <a:gd name="connsiteX6" fmla="*/ 1867821 w 1886857"/>
                <a:gd name="connsiteY6" fmla="*/ 3183150 h 3362140"/>
                <a:gd name="connsiteX7" fmla="*/ 1751143 w 1886857"/>
                <a:gd name="connsiteY7" fmla="*/ 3324840 h 3362140"/>
                <a:gd name="connsiteX8" fmla="*/ 1739564 w 1886857"/>
                <a:gd name="connsiteY8" fmla="*/ 3362140 h 3362140"/>
                <a:gd name="connsiteX9" fmla="*/ 150287 w 1886857"/>
                <a:gd name="connsiteY9" fmla="*/ 3362140 h 3362140"/>
                <a:gd name="connsiteX10" fmla="*/ 135714 w 1886857"/>
                <a:gd name="connsiteY10" fmla="*/ 3315196 h 3362140"/>
                <a:gd name="connsiteX11" fmla="*/ 19036 w 1886857"/>
                <a:gd name="connsiteY11" fmla="*/ 3173506 h 3362140"/>
                <a:gd name="connsiteX12" fmla="*/ 0 w 1886857"/>
                <a:gd name="connsiteY12" fmla="*/ 3163174 h 3362140"/>
                <a:gd name="connsiteX13" fmla="*/ 0 w 1886857"/>
                <a:gd name="connsiteY13" fmla="*/ 196523 h 3362140"/>
                <a:gd name="connsiteX14" fmla="*/ 19037 w 1886857"/>
                <a:gd name="connsiteY14" fmla="*/ 186190 h 3362140"/>
                <a:gd name="connsiteX15" fmla="*/ 135715 w 1886857"/>
                <a:gd name="connsiteY15" fmla="*/ 44500 h 336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857" h="3362140">
                  <a:moveTo>
                    <a:pt x="149529" y="0"/>
                  </a:moveTo>
                  <a:lnTo>
                    <a:pt x="1739564" y="0"/>
                  </a:lnTo>
                  <a:lnTo>
                    <a:pt x="1751143" y="37301"/>
                  </a:lnTo>
                  <a:cubicBezTo>
                    <a:pt x="1775588" y="95094"/>
                    <a:pt x="1816423" y="144267"/>
                    <a:pt x="1867821" y="178991"/>
                  </a:cubicBezTo>
                  <a:lnTo>
                    <a:pt x="1886857" y="189324"/>
                  </a:lnTo>
                  <a:lnTo>
                    <a:pt x="1886857" y="3172818"/>
                  </a:lnTo>
                  <a:lnTo>
                    <a:pt x="1867821" y="3183150"/>
                  </a:lnTo>
                  <a:cubicBezTo>
                    <a:pt x="1816423" y="3217874"/>
                    <a:pt x="1775588" y="3267047"/>
                    <a:pt x="1751143" y="3324840"/>
                  </a:cubicBezTo>
                  <a:lnTo>
                    <a:pt x="1739564" y="3362140"/>
                  </a:lnTo>
                  <a:lnTo>
                    <a:pt x="150287" y="3362140"/>
                  </a:lnTo>
                  <a:lnTo>
                    <a:pt x="135714" y="3315196"/>
                  </a:lnTo>
                  <a:cubicBezTo>
                    <a:pt x="111270" y="3257403"/>
                    <a:pt x="70435" y="3208230"/>
                    <a:pt x="19036" y="3173506"/>
                  </a:cubicBezTo>
                  <a:lnTo>
                    <a:pt x="0" y="3163174"/>
                  </a:lnTo>
                  <a:lnTo>
                    <a:pt x="0" y="196523"/>
                  </a:lnTo>
                  <a:lnTo>
                    <a:pt x="19037" y="186190"/>
                  </a:lnTo>
                  <a:cubicBezTo>
                    <a:pt x="70436" y="151466"/>
                    <a:pt x="111271" y="102294"/>
                    <a:pt x="135715" y="44500"/>
                  </a:cubicBezTo>
                  <a:close/>
                </a:path>
              </a:pathLst>
            </a:custGeom>
            <a:solidFill>
              <a:srgbClr val="FFAD0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2368314" y="4342362"/>
              <a:ext cx="1569661" cy="369332"/>
            </a:xfrm>
            <a:prstGeom prst="rect">
              <a:avLst/>
            </a:prstGeom>
          </p:spPr>
          <p:txBody>
            <a:bodyPr wrap="none">
              <a:spAutoFit/>
            </a:bodyPr>
            <a:lstStyle/>
            <a:p>
              <a:pPr algn="ctr"/>
              <a:r>
                <a:rPr lang="zh-CN" altLang="en-US" b="1" dirty="0">
                  <a:solidFill>
                    <a:schemeClr val="bg1"/>
                  </a:solidFill>
                  <a:latin typeface="Microsoft YaHei UI Light" panose="020B0502040204020203" pitchFamily="34" charset="-122"/>
                  <a:ea typeface="Microsoft YaHei UI Light" panose="020B0502040204020203" pitchFamily="34" charset="-122"/>
                </a:rPr>
                <a:t>个体经验有限</a:t>
              </a:r>
              <a:endParaRPr lang="en-US" altLang="zh-CN" b="1" dirty="0">
                <a:solidFill>
                  <a:schemeClr val="bg1"/>
                </a:solidFill>
                <a:latin typeface="Microsoft YaHei UI Light" panose="020B0502040204020203" pitchFamily="34" charset="-122"/>
                <a:ea typeface="Microsoft YaHei UI Light" panose="020B0502040204020203" pitchFamily="34" charset="-122"/>
              </a:endParaRPr>
            </a:p>
          </p:txBody>
        </p:sp>
      </p:grpSp>
      <p:grpSp>
        <p:nvGrpSpPr>
          <p:cNvPr id="75" name="组合 74"/>
          <p:cNvGrpSpPr/>
          <p:nvPr/>
        </p:nvGrpSpPr>
        <p:grpSpPr>
          <a:xfrm>
            <a:off x="8467009" y="1196750"/>
            <a:ext cx="2221402" cy="4061245"/>
            <a:chOff x="2060015" y="1202527"/>
            <a:chExt cx="2221402" cy="4061245"/>
          </a:xfrm>
        </p:grpSpPr>
        <p:sp>
          <p:nvSpPr>
            <p:cNvPr id="76" name="任意多边形 75"/>
            <p:cNvSpPr/>
            <p:nvPr/>
          </p:nvSpPr>
          <p:spPr>
            <a:xfrm>
              <a:off x="2060015" y="1202527"/>
              <a:ext cx="2221402" cy="4061245"/>
            </a:xfrm>
            <a:custGeom>
              <a:avLst/>
              <a:gdLst>
                <a:gd name="connsiteX0" fmla="*/ 1110701 w 2221402"/>
                <a:gd name="connsiteY0" fmla="*/ 0 h 4061245"/>
                <a:gd name="connsiteX1" fmla="*/ 1688404 w 2221402"/>
                <a:gd name="connsiteY1" fmla="*/ 307162 h 4061245"/>
                <a:gd name="connsiteX2" fmla="*/ 1750147 w 2221402"/>
                <a:gd name="connsiteY2" fmla="*/ 420915 h 4061245"/>
                <a:gd name="connsiteX3" fmla="*/ 2166800 w 2221402"/>
                <a:gd name="connsiteY3" fmla="*/ 420915 h 4061245"/>
                <a:gd name="connsiteX4" fmla="*/ 2221402 w 2221402"/>
                <a:gd name="connsiteY4" fmla="*/ 475517 h 4061245"/>
                <a:gd name="connsiteX5" fmla="*/ 2221402 w 2221402"/>
                <a:gd name="connsiteY5" fmla="*/ 4006643 h 4061245"/>
                <a:gd name="connsiteX6" fmla="*/ 2166800 w 2221402"/>
                <a:gd name="connsiteY6" fmla="*/ 4061245 h 4061245"/>
                <a:gd name="connsiteX7" fmla="*/ 54602 w 2221402"/>
                <a:gd name="connsiteY7" fmla="*/ 4061245 h 4061245"/>
                <a:gd name="connsiteX8" fmla="*/ 0 w 2221402"/>
                <a:gd name="connsiteY8" fmla="*/ 4006643 h 4061245"/>
                <a:gd name="connsiteX9" fmla="*/ 0 w 2221402"/>
                <a:gd name="connsiteY9" fmla="*/ 475517 h 4061245"/>
                <a:gd name="connsiteX10" fmla="*/ 54602 w 2221402"/>
                <a:gd name="connsiteY10" fmla="*/ 420915 h 4061245"/>
                <a:gd name="connsiteX11" fmla="*/ 471255 w 2221402"/>
                <a:gd name="connsiteY11" fmla="*/ 420915 h 4061245"/>
                <a:gd name="connsiteX12" fmla="*/ 532998 w 2221402"/>
                <a:gd name="connsiteY12" fmla="*/ 307162 h 4061245"/>
                <a:gd name="connsiteX13" fmla="*/ 1110701 w 2221402"/>
                <a:gd name="connsiteY13" fmla="*/ 0 h 406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1402" h="4061245">
                  <a:moveTo>
                    <a:pt x="1110701" y="0"/>
                  </a:moveTo>
                  <a:cubicBezTo>
                    <a:pt x="1351182" y="0"/>
                    <a:pt x="1563205" y="121843"/>
                    <a:pt x="1688404" y="307162"/>
                  </a:cubicBezTo>
                  <a:lnTo>
                    <a:pt x="1750147" y="420915"/>
                  </a:lnTo>
                  <a:lnTo>
                    <a:pt x="2166800" y="420915"/>
                  </a:lnTo>
                  <a:cubicBezTo>
                    <a:pt x="2196956" y="420915"/>
                    <a:pt x="2221402" y="445361"/>
                    <a:pt x="2221402" y="475517"/>
                  </a:cubicBezTo>
                  <a:lnTo>
                    <a:pt x="2221402" y="4006643"/>
                  </a:lnTo>
                  <a:cubicBezTo>
                    <a:pt x="2221402" y="4036799"/>
                    <a:pt x="2196956" y="4061245"/>
                    <a:pt x="2166800" y="4061245"/>
                  </a:cubicBezTo>
                  <a:lnTo>
                    <a:pt x="54602" y="4061245"/>
                  </a:lnTo>
                  <a:cubicBezTo>
                    <a:pt x="24446" y="4061245"/>
                    <a:pt x="0" y="4036799"/>
                    <a:pt x="0" y="4006643"/>
                  </a:cubicBezTo>
                  <a:lnTo>
                    <a:pt x="0" y="475517"/>
                  </a:lnTo>
                  <a:cubicBezTo>
                    <a:pt x="0" y="445361"/>
                    <a:pt x="24446" y="420915"/>
                    <a:pt x="54602" y="420915"/>
                  </a:cubicBezTo>
                  <a:lnTo>
                    <a:pt x="471255" y="420915"/>
                  </a:lnTo>
                  <a:lnTo>
                    <a:pt x="532998" y="307162"/>
                  </a:lnTo>
                  <a:cubicBezTo>
                    <a:pt x="658198" y="121843"/>
                    <a:pt x="870221" y="0"/>
                    <a:pt x="1110701" y="0"/>
                  </a:cubicBezTo>
                  <a:close/>
                </a:path>
              </a:pathLst>
            </a:custGeom>
            <a:gradFill flip="none" rotWithShape="1">
              <a:gsLst>
                <a:gs pos="0">
                  <a:srgbClr val="FCFCFC"/>
                </a:gs>
                <a:gs pos="100000">
                  <a:srgbClr val="CFCDCA"/>
                </a:gs>
              </a:gsLst>
              <a:lin ang="18900000" scaled="1"/>
              <a:tileRect/>
            </a:gra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77" name="任意多边形 76"/>
            <p:cNvSpPr/>
            <p:nvPr/>
          </p:nvSpPr>
          <p:spPr>
            <a:xfrm>
              <a:off x="2138387" y="1736044"/>
              <a:ext cx="2054130" cy="3445556"/>
            </a:xfrm>
            <a:custGeom>
              <a:avLst/>
              <a:gdLst>
                <a:gd name="connsiteX0" fmla="*/ 149529 w 1886857"/>
                <a:gd name="connsiteY0" fmla="*/ 0 h 3362140"/>
                <a:gd name="connsiteX1" fmla="*/ 1739564 w 1886857"/>
                <a:gd name="connsiteY1" fmla="*/ 0 h 3362140"/>
                <a:gd name="connsiteX2" fmla="*/ 1751143 w 1886857"/>
                <a:gd name="connsiteY2" fmla="*/ 37301 h 3362140"/>
                <a:gd name="connsiteX3" fmla="*/ 1867821 w 1886857"/>
                <a:gd name="connsiteY3" fmla="*/ 178991 h 3362140"/>
                <a:gd name="connsiteX4" fmla="*/ 1886857 w 1886857"/>
                <a:gd name="connsiteY4" fmla="*/ 189324 h 3362140"/>
                <a:gd name="connsiteX5" fmla="*/ 1886857 w 1886857"/>
                <a:gd name="connsiteY5" fmla="*/ 3172818 h 3362140"/>
                <a:gd name="connsiteX6" fmla="*/ 1867821 w 1886857"/>
                <a:gd name="connsiteY6" fmla="*/ 3183150 h 3362140"/>
                <a:gd name="connsiteX7" fmla="*/ 1751143 w 1886857"/>
                <a:gd name="connsiteY7" fmla="*/ 3324840 h 3362140"/>
                <a:gd name="connsiteX8" fmla="*/ 1739564 w 1886857"/>
                <a:gd name="connsiteY8" fmla="*/ 3362140 h 3362140"/>
                <a:gd name="connsiteX9" fmla="*/ 150287 w 1886857"/>
                <a:gd name="connsiteY9" fmla="*/ 3362140 h 3362140"/>
                <a:gd name="connsiteX10" fmla="*/ 135714 w 1886857"/>
                <a:gd name="connsiteY10" fmla="*/ 3315196 h 3362140"/>
                <a:gd name="connsiteX11" fmla="*/ 19036 w 1886857"/>
                <a:gd name="connsiteY11" fmla="*/ 3173506 h 3362140"/>
                <a:gd name="connsiteX12" fmla="*/ 0 w 1886857"/>
                <a:gd name="connsiteY12" fmla="*/ 3163174 h 3362140"/>
                <a:gd name="connsiteX13" fmla="*/ 0 w 1886857"/>
                <a:gd name="connsiteY13" fmla="*/ 196523 h 3362140"/>
                <a:gd name="connsiteX14" fmla="*/ 19037 w 1886857"/>
                <a:gd name="connsiteY14" fmla="*/ 186190 h 3362140"/>
                <a:gd name="connsiteX15" fmla="*/ 135715 w 1886857"/>
                <a:gd name="connsiteY15" fmla="*/ 44500 h 336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857" h="3362140">
                  <a:moveTo>
                    <a:pt x="149529" y="0"/>
                  </a:moveTo>
                  <a:lnTo>
                    <a:pt x="1739564" y="0"/>
                  </a:lnTo>
                  <a:lnTo>
                    <a:pt x="1751143" y="37301"/>
                  </a:lnTo>
                  <a:cubicBezTo>
                    <a:pt x="1775588" y="95094"/>
                    <a:pt x="1816423" y="144267"/>
                    <a:pt x="1867821" y="178991"/>
                  </a:cubicBezTo>
                  <a:lnTo>
                    <a:pt x="1886857" y="189324"/>
                  </a:lnTo>
                  <a:lnTo>
                    <a:pt x="1886857" y="3172818"/>
                  </a:lnTo>
                  <a:lnTo>
                    <a:pt x="1867821" y="3183150"/>
                  </a:lnTo>
                  <a:cubicBezTo>
                    <a:pt x="1816423" y="3217874"/>
                    <a:pt x="1775588" y="3267047"/>
                    <a:pt x="1751143" y="3324840"/>
                  </a:cubicBezTo>
                  <a:lnTo>
                    <a:pt x="1739564" y="3362140"/>
                  </a:lnTo>
                  <a:lnTo>
                    <a:pt x="150287" y="3362140"/>
                  </a:lnTo>
                  <a:lnTo>
                    <a:pt x="135714" y="3315196"/>
                  </a:lnTo>
                  <a:cubicBezTo>
                    <a:pt x="111270" y="3257403"/>
                    <a:pt x="70435" y="3208230"/>
                    <a:pt x="19036" y="3173506"/>
                  </a:cubicBezTo>
                  <a:lnTo>
                    <a:pt x="0" y="3163174"/>
                  </a:lnTo>
                  <a:lnTo>
                    <a:pt x="0" y="196523"/>
                  </a:lnTo>
                  <a:lnTo>
                    <a:pt x="19037" y="186190"/>
                  </a:lnTo>
                  <a:cubicBezTo>
                    <a:pt x="70436" y="151466"/>
                    <a:pt x="111271" y="102294"/>
                    <a:pt x="135715" y="44500"/>
                  </a:cubicBezTo>
                  <a:close/>
                </a:path>
              </a:pathLst>
            </a:cu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七角星 77"/>
            <p:cNvSpPr/>
            <p:nvPr/>
          </p:nvSpPr>
          <p:spPr>
            <a:xfrm rot="21593687">
              <a:off x="2791226" y="1331154"/>
              <a:ext cx="758979" cy="758979"/>
            </a:xfrm>
            <a:prstGeom prst="star7">
              <a:avLst/>
            </a:prstGeom>
            <a:solidFill>
              <a:srgbClr val="00B9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9" name="矩形 78"/>
            <p:cNvSpPr/>
            <p:nvPr/>
          </p:nvSpPr>
          <p:spPr>
            <a:xfrm rot="21593687">
              <a:off x="2958748" y="1449032"/>
              <a:ext cx="411543" cy="523220"/>
            </a:xfrm>
            <a:prstGeom prst="rect">
              <a:avLst/>
            </a:prstGeom>
          </p:spPr>
          <p:txBody>
            <a:bodyPr wrap="square">
              <a:spAutoFit/>
            </a:bodyPr>
            <a:lstStyle/>
            <a:p>
              <a:r>
                <a:rPr lang="en-US" altLang="zh-CN" sz="2800" dirty="0">
                  <a:solidFill>
                    <a:schemeClr val="bg1"/>
                  </a:solidFill>
                  <a:ea typeface="MStiffHeiHK-UltraBold" panose="00000900000000000000" pitchFamily="50" charset="-120"/>
                  <a:cs typeface="Segoe UI Semilight" panose="020B0402040204020203" pitchFamily="34" charset="0"/>
                </a:rPr>
                <a:t>3</a:t>
              </a:r>
              <a:endParaRPr lang="zh-CN" altLang="en-US" sz="2800" dirty="0">
                <a:solidFill>
                  <a:schemeClr val="bg1"/>
                </a:solidFill>
                <a:ea typeface="MStiffHeiHK-UltraBold" panose="00000900000000000000" pitchFamily="50" charset="-120"/>
                <a:cs typeface="Segoe UI Semilight" panose="020B0402040204020203" pitchFamily="34" charset="0"/>
              </a:endParaRPr>
            </a:p>
          </p:txBody>
        </p:sp>
        <p:sp>
          <p:nvSpPr>
            <p:cNvPr id="80" name="流程图: 联系 79"/>
            <p:cNvSpPr/>
            <p:nvPr/>
          </p:nvSpPr>
          <p:spPr>
            <a:xfrm rot="21593687">
              <a:off x="2948999" y="1498454"/>
              <a:ext cx="443431" cy="443431"/>
            </a:xfrm>
            <a:prstGeom prst="flowChartConnector">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矩形 80"/>
            <p:cNvSpPr/>
            <p:nvPr/>
          </p:nvSpPr>
          <p:spPr>
            <a:xfrm>
              <a:off x="2235200" y="2143312"/>
              <a:ext cx="1676400" cy="1778564"/>
            </a:xfrm>
            <a:prstGeom prst="rect">
              <a:avLst/>
            </a:prstGeom>
          </p:spPr>
          <p:txBody>
            <a:bodyPr wrap="square">
              <a:spAutoFit/>
            </a:bodyPr>
            <a:lstStyle/>
            <a:p>
              <a:pPr algn="just">
                <a:lnSpc>
                  <a:spcPct val="140000"/>
                </a:lnSpc>
              </a:pPr>
              <a:r>
                <a:rPr lang="zh-CN" altLang="en-US" sz="1600" dirty="0">
                  <a:solidFill>
                    <a:srgbClr val="404040"/>
                  </a:solidFill>
                  <a:latin typeface="+mn-ea"/>
                </a:rPr>
                <a:t>群体经验的局限根源来自于人类的寿命有限。群体经验的局限往往表现为疯狂。</a:t>
              </a:r>
            </a:p>
          </p:txBody>
        </p:sp>
        <p:sp>
          <p:nvSpPr>
            <p:cNvPr id="82" name="任意多边形 81"/>
            <p:cNvSpPr/>
            <p:nvPr/>
          </p:nvSpPr>
          <p:spPr>
            <a:xfrm rot="16200000">
              <a:off x="2890175" y="3730824"/>
              <a:ext cx="548688" cy="1592409"/>
            </a:xfrm>
            <a:custGeom>
              <a:avLst/>
              <a:gdLst>
                <a:gd name="connsiteX0" fmla="*/ 149529 w 1886857"/>
                <a:gd name="connsiteY0" fmla="*/ 0 h 3362140"/>
                <a:gd name="connsiteX1" fmla="*/ 1739564 w 1886857"/>
                <a:gd name="connsiteY1" fmla="*/ 0 h 3362140"/>
                <a:gd name="connsiteX2" fmla="*/ 1751143 w 1886857"/>
                <a:gd name="connsiteY2" fmla="*/ 37301 h 3362140"/>
                <a:gd name="connsiteX3" fmla="*/ 1867821 w 1886857"/>
                <a:gd name="connsiteY3" fmla="*/ 178991 h 3362140"/>
                <a:gd name="connsiteX4" fmla="*/ 1886857 w 1886857"/>
                <a:gd name="connsiteY4" fmla="*/ 189324 h 3362140"/>
                <a:gd name="connsiteX5" fmla="*/ 1886857 w 1886857"/>
                <a:gd name="connsiteY5" fmla="*/ 3172818 h 3362140"/>
                <a:gd name="connsiteX6" fmla="*/ 1867821 w 1886857"/>
                <a:gd name="connsiteY6" fmla="*/ 3183150 h 3362140"/>
                <a:gd name="connsiteX7" fmla="*/ 1751143 w 1886857"/>
                <a:gd name="connsiteY7" fmla="*/ 3324840 h 3362140"/>
                <a:gd name="connsiteX8" fmla="*/ 1739564 w 1886857"/>
                <a:gd name="connsiteY8" fmla="*/ 3362140 h 3362140"/>
                <a:gd name="connsiteX9" fmla="*/ 150287 w 1886857"/>
                <a:gd name="connsiteY9" fmla="*/ 3362140 h 3362140"/>
                <a:gd name="connsiteX10" fmla="*/ 135714 w 1886857"/>
                <a:gd name="connsiteY10" fmla="*/ 3315196 h 3362140"/>
                <a:gd name="connsiteX11" fmla="*/ 19036 w 1886857"/>
                <a:gd name="connsiteY11" fmla="*/ 3173506 h 3362140"/>
                <a:gd name="connsiteX12" fmla="*/ 0 w 1886857"/>
                <a:gd name="connsiteY12" fmla="*/ 3163174 h 3362140"/>
                <a:gd name="connsiteX13" fmla="*/ 0 w 1886857"/>
                <a:gd name="connsiteY13" fmla="*/ 196523 h 3362140"/>
                <a:gd name="connsiteX14" fmla="*/ 19037 w 1886857"/>
                <a:gd name="connsiteY14" fmla="*/ 186190 h 3362140"/>
                <a:gd name="connsiteX15" fmla="*/ 135715 w 1886857"/>
                <a:gd name="connsiteY15" fmla="*/ 44500 h 336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857" h="3362140">
                  <a:moveTo>
                    <a:pt x="149529" y="0"/>
                  </a:moveTo>
                  <a:lnTo>
                    <a:pt x="1739564" y="0"/>
                  </a:lnTo>
                  <a:lnTo>
                    <a:pt x="1751143" y="37301"/>
                  </a:lnTo>
                  <a:cubicBezTo>
                    <a:pt x="1775588" y="95094"/>
                    <a:pt x="1816423" y="144267"/>
                    <a:pt x="1867821" y="178991"/>
                  </a:cubicBezTo>
                  <a:lnTo>
                    <a:pt x="1886857" y="189324"/>
                  </a:lnTo>
                  <a:lnTo>
                    <a:pt x="1886857" y="3172818"/>
                  </a:lnTo>
                  <a:lnTo>
                    <a:pt x="1867821" y="3183150"/>
                  </a:lnTo>
                  <a:cubicBezTo>
                    <a:pt x="1816423" y="3217874"/>
                    <a:pt x="1775588" y="3267047"/>
                    <a:pt x="1751143" y="3324840"/>
                  </a:cubicBezTo>
                  <a:lnTo>
                    <a:pt x="1739564" y="3362140"/>
                  </a:lnTo>
                  <a:lnTo>
                    <a:pt x="150287" y="3362140"/>
                  </a:lnTo>
                  <a:lnTo>
                    <a:pt x="135714" y="3315196"/>
                  </a:lnTo>
                  <a:cubicBezTo>
                    <a:pt x="111270" y="3257403"/>
                    <a:pt x="70435" y="3208230"/>
                    <a:pt x="19036" y="3173506"/>
                  </a:cubicBezTo>
                  <a:lnTo>
                    <a:pt x="0" y="3163174"/>
                  </a:lnTo>
                  <a:lnTo>
                    <a:pt x="0" y="196523"/>
                  </a:lnTo>
                  <a:lnTo>
                    <a:pt x="19037" y="186190"/>
                  </a:lnTo>
                  <a:cubicBezTo>
                    <a:pt x="70436" y="151466"/>
                    <a:pt x="111271" y="102294"/>
                    <a:pt x="135715" y="44500"/>
                  </a:cubicBezTo>
                  <a:close/>
                </a:path>
              </a:pathLst>
            </a:custGeom>
            <a:solidFill>
              <a:srgbClr val="FFAD0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2368314" y="4342362"/>
              <a:ext cx="1569661" cy="369332"/>
            </a:xfrm>
            <a:prstGeom prst="rect">
              <a:avLst/>
            </a:prstGeom>
          </p:spPr>
          <p:txBody>
            <a:bodyPr wrap="none">
              <a:spAutoFit/>
            </a:bodyPr>
            <a:lstStyle/>
            <a:p>
              <a:pPr algn="ctr"/>
              <a:r>
                <a:rPr lang="zh-CN" altLang="en-US" b="1" dirty="0">
                  <a:solidFill>
                    <a:schemeClr val="bg1"/>
                  </a:solidFill>
                  <a:latin typeface="Microsoft YaHei UI Light" panose="020B0502040204020203" pitchFamily="34" charset="-122"/>
                  <a:ea typeface="Microsoft YaHei UI Light" panose="020B0502040204020203" pitchFamily="34" charset="-122"/>
                </a:rPr>
                <a:t>群体经验有限</a:t>
              </a:r>
              <a:endParaRPr lang="en-US" altLang="zh-CN" b="1" dirty="0">
                <a:solidFill>
                  <a:schemeClr val="bg1"/>
                </a:solidFill>
                <a:latin typeface="Microsoft YaHei UI Light" panose="020B0502040204020203" pitchFamily="34" charset="-122"/>
                <a:ea typeface="Microsoft YaHei UI Light" panose="020B0502040204020203" pitchFamily="34" charset="-122"/>
              </a:endParaRPr>
            </a:p>
          </p:txBody>
        </p:sp>
      </p:grpSp>
      <p:sp>
        <p:nvSpPr>
          <p:cNvPr id="29" name="圆角矩形 28"/>
          <p:cNvSpPr/>
          <p:nvPr/>
        </p:nvSpPr>
        <p:spPr>
          <a:xfrm>
            <a:off x="2245986" y="5746285"/>
            <a:ext cx="7553843" cy="530645"/>
          </a:xfrm>
          <a:prstGeom prst="roundRect">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332107" y="5887576"/>
            <a:ext cx="7467723" cy="338554"/>
          </a:xfrm>
          <a:prstGeom prst="rect">
            <a:avLst/>
          </a:prstGeom>
        </p:spPr>
        <p:txBody>
          <a:bodyPr wrap="square">
            <a:spAutoFit/>
          </a:bodyPr>
          <a:lstStyle/>
          <a:p>
            <a:r>
              <a:rPr lang="zh-CN" altLang="en-US" sz="1600" kern="100" dirty="0">
                <a:solidFill>
                  <a:schemeClr val="bg1"/>
                </a:solidFill>
                <a:latin typeface="Microsoft YaHei UI Light" panose="020B0502040204020203" pitchFamily="34" charset="-122"/>
                <a:ea typeface="Microsoft YaHei UI Light" panose="020B0502040204020203" pitchFamily="34" charset="-122"/>
                <a:cs typeface="Times New Roman" panose="02020603050405020304" pitchFamily="18" charset="0"/>
              </a:rPr>
              <a:t>不仅存在无法通过个体或者群体经验获得的知识，还存在与现有经验相悖的知识。</a:t>
            </a:r>
          </a:p>
        </p:txBody>
      </p:sp>
      <p:grpSp>
        <p:nvGrpSpPr>
          <p:cNvPr id="31" name="组合 30"/>
          <p:cNvGrpSpPr/>
          <p:nvPr/>
        </p:nvGrpSpPr>
        <p:grpSpPr>
          <a:xfrm>
            <a:off x="-19064" y="253534"/>
            <a:ext cx="12211083" cy="6553690"/>
            <a:chOff x="-19064" y="253534"/>
            <a:chExt cx="12211083" cy="6553690"/>
          </a:xfrm>
        </p:grpSpPr>
        <p:grpSp>
          <p:nvGrpSpPr>
            <p:cNvPr id="32" name="组合 31"/>
            <p:cNvGrpSpPr/>
            <p:nvPr/>
          </p:nvGrpSpPr>
          <p:grpSpPr>
            <a:xfrm>
              <a:off x="-19064" y="253534"/>
              <a:ext cx="12211083" cy="6553690"/>
              <a:chOff x="-19064" y="253534"/>
              <a:chExt cx="12211083" cy="6553690"/>
            </a:xfrm>
          </p:grpSpPr>
          <p:sp>
            <p:nvSpPr>
              <p:cNvPr id="34"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35"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36"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37"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29</a:t>
                </a:fld>
                <a:endParaRPr lang="en-US" sz="1100" dirty="0">
                  <a:solidFill>
                    <a:schemeClr val="bg1"/>
                  </a:solidFill>
                  <a:latin typeface="Arial" panose="020B0604020202020204" pitchFamily="34" charset="0"/>
                  <a:cs typeface="Arial" panose="020B0604020202020204" pitchFamily="34" charset="0"/>
                </a:endParaRPr>
              </a:p>
            </p:txBody>
          </p:sp>
          <p:sp>
            <p:nvSpPr>
              <p:cNvPr id="38"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39"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33" name="文本框 32"/>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学习</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经验局限</a:t>
              </a:r>
            </a:p>
          </p:txBody>
        </p:sp>
      </p:grpSp>
      <p:grpSp>
        <p:nvGrpSpPr>
          <p:cNvPr id="40" name="Group 40"/>
          <p:cNvGrpSpPr>
            <a:grpSpLocks noChangeAspect="1"/>
          </p:cNvGrpSpPr>
          <p:nvPr/>
        </p:nvGrpSpPr>
        <p:grpSpPr bwMode="auto">
          <a:xfrm>
            <a:off x="9957896" y="5581410"/>
            <a:ext cx="498691" cy="1179999"/>
            <a:chOff x="3769" y="1993"/>
            <a:chExt cx="142" cy="336"/>
          </a:xfrm>
          <a:effectLst>
            <a:outerShdw blurRad="50800" dist="38100" dir="5400000" algn="t" rotWithShape="0">
              <a:prstClr val="black">
                <a:alpha val="40000"/>
              </a:prstClr>
            </a:outerShdw>
          </a:effectLst>
        </p:grpSpPr>
        <p:sp>
          <p:nvSpPr>
            <p:cNvPr id="41" name="AutoShape 39"/>
            <p:cNvSpPr>
              <a:spLocks noChangeAspect="1" noChangeArrowheads="1" noTextEdit="1"/>
            </p:cNvSpPr>
            <p:nvPr/>
          </p:nvSpPr>
          <p:spPr bwMode="auto">
            <a:xfrm flipH="1">
              <a:off x="3769" y="1993"/>
              <a:ext cx="14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41"/>
            <p:cNvSpPr/>
            <p:nvPr/>
          </p:nvSpPr>
          <p:spPr bwMode="auto">
            <a:xfrm>
              <a:off x="3846" y="2024"/>
              <a:ext cx="23" cy="32"/>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42"/>
            <p:cNvSpPr/>
            <p:nvPr/>
          </p:nvSpPr>
          <p:spPr bwMode="auto">
            <a:xfrm>
              <a:off x="3851" y="2298"/>
              <a:ext cx="35" cy="31"/>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43"/>
            <p:cNvSpPr/>
            <p:nvPr/>
          </p:nvSpPr>
          <p:spPr bwMode="auto">
            <a:xfrm>
              <a:off x="3769" y="2080"/>
              <a:ext cx="30" cy="17"/>
            </a:xfrm>
            <a:custGeom>
              <a:avLst/>
              <a:gdLst>
                <a:gd name="T0" fmla="*/ 10 w 12"/>
                <a:gd name="T1" fmla="*/ 7 h 7"/>
                <a:gd name="T2" fmla="*/ 5 w 12"/>
                <a:gd name="T3" fmla="*/ 7 h 7"/>
                <a:gd name="T4" fmla="*/ 0 w 12"/>
                <a:gd name="T5" fmla="*/ 4 h 7"/>
                <a:gd name="T6" fmla="*/ 0 w 12"/>
                <a:gd name="T7" fmla="*/ 3 h 7"/>
                <a:gd name="T8" fmla="*/ 3 w 12"/>
                <a:gd name="T9" fmla="*/ 3 h 7"/>
                <a:gd name="T10" fmla="*/ 7 w 12"/>
                <a:gd name="T11" fmla="*/ 3 h 7"/>
                <a:gd name="T12" fmla="*/ 8 w 12"/>
                <a:gd name="T13" fmla="*/ 2 h 7"/>
                <a:gd name="T14" fmla="*/ 8 w 12"/>
                <a:gd name="T15" fmla="*/ 0 h 7"/>
                <a:gd name="T16" fmla="*/ 10 w 12"/>
                <a:gd name="T17" fmla="*/ 3 h 7"/>
                <a:gd name="T18" fmla="*/ 12 w 12"/>
                <a:gd name="T19" fmla="*/ 5 h 7"/>
                <a:gd name="T20" fmla="*/ 10 w 1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7">
                  <a:moveTo>
                    <a:pt x="10" y="7"/>
                  </a:moveTo>
                  <a:cubicBezTo>
                    <a:pt x="10" y="7"/>
                    <a:pt x="6" y="7"/>
                    <a:pt x="5" y="7"/>
                  </a:cubicBezTo>
                  <a:cubicBezTo>
                    <a:pt x="5" y="7"/>
                    <a:pt x="0" y="4"/>
                    <a:pt x="0" y="4"/>
                  </a:cubicBezTo>
                  <a:cubicBezTo>
                    <a:pt x="0" y="3"/>
                    <a:pt x="0" y="3"/>
                    <a:pt x="0" y="3"/>
                  </a:cubicBez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lnTo>
                    <a:pt x="10" y="7"/>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4"/>
            <p:cNvSpPr/>
            <p:nvPr/>
          </p:nvSpPr>
          <p:spPr bwMode="auto">
            <a:xfrm>
              <a:off x="3826" y="2293"/>
              <a:ext cx="43" cy="19"/>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45"/>
            <p:cNvSpPr/>
            <p:nvPr/>
          </p:nvSpPr>
          <p:spPr bwMode="auto">
            <a:xfrm>
              <a:off x="3834" y="2138"/>
              <a:ext cx="40" cy="16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46"/>
            <p:cNvSpPr/>
            <p:nvPr/>
          </p:nvSpPr>
          <p:spPr bwMode="auto">
            <a:xfrm>
              <a:off x="3836" y="2138"/>
              <a:ext cx="38" cy="16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47"/>
            <p:cNvSpPr/>
            <p:nvPr/>
          </p:nvSpPr>
          <p:spPr bwMode="auto">
            <a:xfrm>
              <a:off x="3841" y="2133"/>
              <a:ext cx="53" cy="172"/>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48"/>
            <p:cNvSpPr/>
            <p:nvPr/>
          </p:nvSpPr>
          <p:spPr bwMode="auto">
            <a:xfrm>
              <a:off x="3864" y="2211"/>
              <a:ext cx="30" cy="94"/>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49"/>
            <p:cNvSpPr/>
            <p:nvPr/>
          </p:nvSpPr>
          <p:spPr bwMode="auto">
            <a:xfrm>
              <a:off x="3841" y="2133"/>
              <a:ext cx="55" cy="73"/>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0"/>
            <p:cNvSpPr/>
            <p:nvPr/>
          </p:nvSpPr>
          <p:spPr bwMode="auto">
            <a:xfrm>
              <a:off x="3836" y="2126"/>
              <a:ext cx="40" cy="15"/>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1"/>
            <p:cNvSpPr/>
            <p:nvPr/>
          </p:nvSpPr>
          <p:spPr bwMode="auto">
            <a:xfrm>
              <a:off x="3836" y="2034"/>
              <a:ext cx="38" cy="10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2"/>
            <p:cNvSpPr/>
            <p:nvPr/>
          </p:nvSpPr>
          <p:spPr bwMode="auto">
            <a:xfrm>
              <a:off x="3836" y="2034"/>
              <a:ext cx="38" cy="10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53"/>
            <p:cNvSpPr/>
            <p:nvPr/>
          </p:nvSpPr>
          <p:spPr bwMode="auto">
            <a:xfrm>
              <a:off x="3856" y="2039"/>
              <a:ext cx="55" cy="128"/>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4"/>
            <p:cNvSpPr/>
            <p:nvPr/>
          </p:nvSpPr>
          <p:spPr bwMode="auto">
            <a:xfrm>
              <a:off x="3836" y="2049"/>
              <a:ext cx="23" cy="84"/>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5"/>
            <p:cNvSpPr/>
            <p:nvPr/>
          </p:nvSpPr>
          <p:spPr bwMode="auto">
            <a:xfrm>
              <a:off x="3786" y="2080"/>
              <a:ext cx="50" cy="34"/>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6"/>
            <p:cNvSpPr/>
            <p:nvPr/>
          </p:nvSpPr>
          <p:spPr bwMode="auto">
            <a:xfrm>
              <a:off x="3789" y="2087"/>
              <a:ext cx="42" cy="25"/>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57"/>
            <p:cNvSpPr/>
            <p:nvPr/>
          </p:nvSpPr>
          <p:spPr bwMode="auto">
            <a:xfrm>
              <a:off x="3856" y="2041"/>
              <a:ext cx="23" cy="90"/>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58"/>
            <p:cNvSpPr/>
            <p:nvPr/>
          </p:nvSpPr>
          <p:spPr bwMode="auto">
            <a:xfrm>
              <a:off x="3871" y="2049"/>
              <a:ext cx="25" cy="99"/>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59"/>
            <p:cNvSpPr/>
            <p:nvPr/>
          </p:nvSpPr>
          <p:spPr bwMode="auto">
            <a:xfrm>
              <a:off x="3876" y="2044"/>
              <a:ext cx="10" cy="1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60"/>
            <p:cNvSpPr/>
            <p:nvPr/>
          </p:nvSpPr>
          <p:spPr bwMode="auto">
            <a:xfrm>
              <a:off x="3869" y="2143"/>
              <a:ext cx="15" cy="24"/>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61"/>
            <p:cNvSpPr/>
            <p:nvPr/>
          </p:nvSpPr>
          <p:spPr bwMode="auto">
            <a:xfrm>
              <a:off x="3874" y="2046"/>
              <a:ext cx="34" cy="109"/>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62"/>
            <p:cNvSpPr>
              <a:spLocks noEditPoints="1"/>
            </p:cNvSpPr>
            <p:nvPr/>
          </p:nvSpPr>
          <p:spPr bwMode="auto">
            <a:xfrm>
              <a:off x="3881" y="2049"/>
              <a:ext cx="27" cy="106"/>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63"/>
            <p:cNvSpPr/>
            <p:nvPr/>
          </p:nvSpPr>
          <p:spPr bwMode="auto">
            <a:xfrm>
              <a:off x="3881" y="2078"/>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64"/>
            <p:cNvSpPr/>
            <p:nvPr/>
          </p:nvSpPr>
          <p:spPr bwMode="auto">
            <a:xfrm>
              <a:off x="3839" y="2003"/>
              <a:ext cx="35" cy="41"/>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65"/>
            <p:cNvSpPr/>
            <p:nvPr/>
          </p:nvSpPr>
          <p:spPr bwMode="auto">
            <a:xfrm>
              <a:off x="3856" y="2003"/>
              <a:ext cx="18" cy="41"/>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66"/>
            <p:cNvSpPr/>
            <p:nvPr/>
          </p:nvSpPr>
          <p:spPr bwMode="auto">
            <a:xfrm>
              <a:off x="3839" y="2020"/>
              <a:ext cx="10" cy="19"/>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67"/>
            <p:cNvSpPr/>
            <p:nvPr/>
          </p:nvSpPr>
          <p:spPr bwMode="auto">
            <a:xfrm>
              <a:off x="3839" y="1995"/>
              <a:ext cx="32" cy="29"/>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68"/>
            <p:cNvSpPr/>
            <p:nvPr/>
          </p:nvSpPr>
          <p:spPr bwMode="auto">
            <a:xfrm>
              <a:off x="3829" y="2080"/>
              <a:ext cx="7" cy="34"/>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69"/>
            <p:cNvSpPr/>
            <p:nvPr/>
          </p:nvSpPr>
          <p:spPr bwMode="auto">
            <a:xfrm>
              <a:off x="3826" y="2051"/>
              <a:ext cx="23" cy="119"/>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标注 6"/>
          <p:cNvSpPr/>
          <p:nvPr/>
        </p:nvSpPr>
        <p:spPr>
          <a:xfrm>
            <a:off x="1943100" y="1290424"/>
            <a:ext cx="3390899" cy="1654308"/>
          </a:xfrm>
          <a:prstGeom prst="cloudCallout">
            <a:avLst>
              <a:gd name="adj1" fmla="val 43278"/>
              <a:gd name="adj2" fmla="val 111976"/>
            </a:avLst>
          </a:prstGeom>
          <a:solidFill>
            <a:srgbClr val="008780"/>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云形标注 41"/>
          <p:cNvSpPr/>
          <p:nvPr/>
        </p:nvSpPr>
        <p:spPr>
          <a:xfrm>
            <a:off x="5736763" y="1002140"/>
            <a:ext cx="5180310" cy="2527302"/>
          </a:xfrm>
          <a:prstGeom prst="cloudCallout">
            <a:avLst>
              <a:gd name="adj1" fmla="val -48156"/>
              <a:gd name="adj2" fmla="val 85482"/>
            </a:avLst>
          </a:prstGeom>
          <a:solidFill>
            <a:srgbClr val="FFAD00"/>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标注 42"/>
          <p:cNvSpPr/>
          <p:nvPr/>
        </p:nvSpPr>
        <p:spPr>
          <a:xfrm>
            <a:off x="7745801" y="3719148"/>
            <a:ext cx="3705840" cy="1749689"/>
          </a:xfrm>
          <a:prstGeom prst="cloudCallout">
            <a:avLst>
              <a:gd name="adj1" fmla="val -90438"/>
              <a:gd name="adj2" fmla="val 16950"/>
            </a:avLst>
          </a:prstGeom>
          <a:solidFill>
            <a:srgbClr val="FFAD00"/>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云形标注 44"/>
          <p:cNvSpPr/>
          <p:nvPr/>
        </p:nvSpPr>
        <p:spPr>
          <a:xfrm>
            <a:off x="1166556" y="3844040"/>
            <a:ext cx="2806499" cy="1369198"/>
          </a:xfrm>
          <a:prstGeom prst="cloudCallout">
            <a:avLst>
              <a:gd name="adj1" fmla="val 81287"/>
              <a:gd name="adj2" fmla="val 16770"/>
            </a:avLst>
          </a:prstGeom>
          <a:solidFill>
            <a:srgbClr val="008780"/>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82877" y="1776402"/>
            <a:ext cx="2525844" cy="646331"/>
          </a:xfrm>
          <a:prstGeom prst="rect">
            <a:avLst/>
          </a:prstGeom>
        </p:spPr>
        <p:txBody>
          <a:bodyPr wrap="square">
            <a:spAutoFit/>
          </a:bodyPr>
          <a:lstStyle/>
          <a:p>
            <a:r>
              <a:rPr lang="zh-CN" altLang="en-US" dirty="0">
                <a:solidFill>
                  <a:prstClr val="white"/>
                </a:solidFill>
                <a:latin typeface="微软雅黑" panose="020B0503020204020204" charset="-122"/>
              </a:rPr>
              <a:t>大多数人都会遇见的问题：“没时间了！”</a:t>
            </a:r>
          </a:p>
        </p:txBody>
      </p:sp>
      <p:sp>
        <p:nvSpPr>
          <p:cNvPr id="46" name="矩形 45"/>
          <p:cNvSpPr/>
          <p:nvPr/>
        </p:nvSpPr>
        <p:spPr>
          <a:xfrm>
            <a:off x="6537611" y="1304023"/>
            <a:ext cx="4483606" cy="2031325"/>
          </a:xfrm>
          <a:prstGeom prst="rect">
            <a:avLst/>
          </a:prstGeom>
        </p:spPr>
        <p:txBody>
          <a:bodyPr wrap="square">
            <a:spAutoFit/>
          </a:bodyPr>
          <a:lstStyle/>
          <a:p>
            <a:pPr>
              <a:lnSpc>
                <a:spcPct val="150000"/>
              </a:lnSpc>
            </a:pPr>
            <a:r>
              <a:rPr lang="zh-CN" altLang="en-US" dirty="0">
                <a:solidFill>
                  <a:prstClr val="white"/>
                </a:solidFill>
                <a:latin typeface="微软雅黑" panose="020B0503020204020204" charset="-122"/>
              </a:rPr>
              <a:t>解决方案看起来似乎无非是以下几种：</a:t>
            </a:r>
            <a:endParaRPr lang="en-US" altLang="zh-CN" dirty="0">
              <a:solidFill>
                <a:prstClr val="white"/>
              </a:solidFill>
              <a:latin typeface="微软雅黑" panose="020B0503020204020204" charset="-122"/>
            </a:endParaRPr>
          </a:p>
          <a:p>
            <a:pPr>
              <a:lnSpc>
                <a:spcPct val="150000"/>
              </a:lnSpc>
            </a:pPr>
            <a:r>
              <a:rPr lang="en-US" altLang="zh-CN" dirty="0">
                <a:solidFill>
                  <a:prstClr val="white"/>
                </a:solidFill>
                <a:latin typeface="微软雅黑" panose="020B0503020204020204" charset="-122"/>
              </a:rPr>
              <a:t>•  </a:t>
            </a:r>
            <a:r>
              <a:rPr lang="zh-CN" altLang="en-US" dirty="0">
                <a:solidFill>
                  <a:prstClr val="white"/>
                </a:solidFill>
                <a:latin typeface="微软雅黑" panose="020B0503020204020204" charset="-122"/>
              </a:rPr>
              <a:t>按时开始执行任务</a:t>
            </a:r>
          </a:p>
          <a:p>
            <a:pPr>
              <a:lnSpc>
                <a:spcPct val="150000"/>
              </a:lnSpc>
            </a:pPr>
            <a:r>
              <a:rPr lang="en-US" altLang="zh-CN" dirty="0">
                <a:solidFill>
                  <a:prstClr val="white"/>
                </a:solidFill>
                <a:latin typeface="微软雅黑" panose="020B0503020204020204" charset="-122"/>
              </a:rPr>
              <a:t>•  </a:t>
            </a:r>
            <a:r>
              <a:rPr lang="zh-CN" altLang="en-US" dirty="0">
                <a:solidFill>
                  <a:prstClr val="white"/>
                </a:solidFill>
                <a:latin typeface="微软雅黑" panose="020B0503020204020204" charset="-122"/>
              </a:rPr>
              <a:t>正确估算任务所需时间</a:t>
            </a:r>
          </a:p>
          <a:p>
            <a:pPr>
              <a:lnSpc>
                <a:spcPct val="150000"/>
              </a:lnSpc>
            </a:pPr>
            <a:r>
              <a:rPr lang="en-US" altLang="zh-CN" dirty="0">
                <a:solidFill>
                  <a:prstClr val="white"/>
                </a:solidFill>
                <a:latin typeface="微软雅黑" panose="020B0503020204020204" charset="-122"/>
              </a:rPr>
              <a:t>•  </a:t>
            </a:r>
            <a:r>
              <a:rPr lang="zh-CN" altLang="en-US" dirty="0">
                <a:solidFill>
                  <a:prstClr val="white"/>
                </a:solidFill>
                <a:latin typeface="微软雅黑" panose="020B0503020204020204" charset="-122"/>
              </a:rPr>
              <a:t>在执行任务的过程中不要出差错</a:t>
            </a:r>
            <a:endParaRPr lang="en-US" altLang="zh-CN" dirty="0">
              <a:solidFill>
                <a:prstClr val="white"/>
              </a:solidFill>
              <a:latin typeface="微软雅黑" panose="020B0503020204020204" charset="-122"/>
            </a:endParaRPr>
          </a:p>
          <a:p>
            <a:endParaRPr lang="zh-CN" altLang="en-US" dirty="0">
              <a:solidFill>
                <a:prstClr val="white"/>
              </a:solidFill>
              <a:latin typeface="微软雅黑" panose="020B0503020204020204" charset="-122"/>
            </a:endParaRPr>
          </a:p>
        </p:txBody>
      </p:sp>
      <p:sp>
        <p:nvSpPr>
          <p:cNvPr id="10" name="矩形 9"/>
          <p:cNvSpPr/>
          <p:nvPr/>
        </p:nvSpPr>
        <p:spPr>
          <a:xfrm>
            <a:off x="1409716" y="4305293"/>
            <a:ext cx="2492990" cy="369332"/>
          </a:xfrm>
          <a:prstGeom prst="rect">
            <a:avLst/>
          </a:prstGeom>
        </p:spPr>
        <p:txBody>
          <a:bodyPr wrap="none">
            <a:spAutoFit/>
          </a:bodyPr>
          <a:lstStyle/>
          <a:p>
            <a:r>
              <a:rPr lang="zh-CN" altLang="en-US" dirty="0">
                <a:solidFill>
                  <a:prstClr val="white"/>
                </a:solidFill>
                <a:latin typeface="微软雅黑" panose="020B0503020204020204" charset="-122"/>
              </a:rPr>
              <a:t>事实确实如此简单吗？</a:t>
            </a:r>
          </a:p>
        </p:txBody>
      </p:sp>
      <p:sp>
        <p:nvSpPr>
          <p:cNvPr id="47" name="矩形 46"/>
          <p:cNvSpPr/>
          <p:nvPr/>
        </p:nvSpPr>
        <p:spPr>
          <a:xfrm>
            <a:off x="7959121" y="4355485"/>
            <a:ext cx="3416320" cy="369332"/>
          </a:xfrm>
          <a:prstGeom prst="rect">
            <a:avLst/>
          </a:prstGeom>
        </p:spPr>
        <p:txBody>
          <a:bodyPr wrap="none">
            <a:spAutoFit/>
          </a:bodyPr>
          <a:lstStyle/>
          <a:p>
            <a:r>
              <a:rPr lang="zh-CN" altLang="en-US" dirty="0">
                <a:solidFill>
                  <a:prstClr val="white"/>
                </a:solidFill>
                <a:latin typeface="微软雅黑" panose="020B0503020204020204" charset="-122"/>
              </a:rPr>
              <a:t>时间确实是可以用来管理的吗？</a:t>
            </a:r>
          </a:p>
        </p:txBody>
      </p:sp>
      <p:grpSp>
        <p:nvGrpSpPr>
          <p:cNvPr id="3" name="组合 2"/>
          <p:cNvGrpSpPr/>
          <p:nvPr/>
        </p:nvGrpSpPr>
        <p:grpSpPr>
          <a:xfrm>
            <a:off x="-19064" y="253534"/>
            <a:ext cx="12211083" cy="6553690"/>
            <a:chOff x="-19064" y="253534"/>
            <a:chExt cx="12211083" cy="6553690"/>
          </a:xfrm>
        </p:grpSpPr>
        <p:grpSp>
          <p:nvGrpSpPr>
            <p:cNvPr id="18" name="组合 17"/>
            <p:cNvGrpSpPr/>
            <p:nvPr/>
          </p:nvGrpSpPr>
          <p:grpSpPr>
            <a:xfrm>
              <a:off x="-19064" y="253534"/>
              <a:ext cx="12211083" cy="6553690"/>
              <a:chOff x="-19064" y="253534"/>
              <a:chExt cx="12211083" cy="6553690"/>
            </a:xfrm>
          </p:grpSpPr>
          <p:sp>
            <p:nvSpPr>
              <p:cNvPr id="19"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20"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21"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2"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a:t>
                </a:fld>
                <a:endParaRPr lang="en-US" sz="1100" dirty="0">
                  <a:solidFill>
                    <a:schemeClr val="bg1"/>
                  </a:solidFill>
                  <a:latin typeface="Arial" panose="020B0604020202020204" pitchFamily="34" charset="0"/>
                  <a:cs typeface="Arial" panose="020B0604020202020204" pitchFamily="34" charset="0"/>
                </a:endParaRPr>
              </a:p>
            </p:txBody>
          </p:sp>
          <p:sp>
            <p:nvSpPr>
              <p:cNvPr id="23"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4"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4" name="文本框 3"/>
            <p:cNvSpPr txBox="1"/>
            <p:nvPr/>
          </p:nvSpPr>
          <p:spPr>
            <a:xfrm>
              <a:off x="296839" y="344379"/>
              <a:ext cx="1601721"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困境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问题</a:t>
              </a: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800" y="4027400"/>
            <a:ext cx="3243353" cy="2810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19695689" flipH="1" flipV="1">
            <a:off x="4324636" y="1779460"/>
            <a:ext cx="3573665" cy="3890203"/>
          </a:xfrm>
          <a:custGeom>
            <a:avLst/>
            <a:gdLst>
              <a:gd name="connsiteX0" fmla="*/ 1974294 w 4507867"/>
              <a:gd name="connsiteY0" fmla="*/ 1622587 h 4907152"/>
              <a:gd name="connsiteX1" fmla="*/ 1322636 w 4507867"/>
              <a:gd name="connsiteY1" fmla="*/ 410373 h 4907152"/>
              <a:gd name="connsiteX2" fmla="*/ 1438636 w 4507867"/>
              <a:gd name="connsiteY2" fmla="*/ 359439 h 4907152"/>
              <a:gd name="connsiteX3" fmla="*/ 2105895 w 4507867"/>
              <a:gd name="connsiteY3" fmla="*/ 211887 h 4907152"/>
              <a:gd name="connsiteX4" fmla="*/ 2277100 w 4507867"/>
              <a:gd name="connsiteY4" fmla="*/ 209198 h 4907152"/>
              <a:gd name="connsiteX5" fmla="*/ 2420188 w 4507867"/>
              <a:gd name="connsiteY5" fmla="*/ 0 h 4907152"/>
              <a:gd name="connsiteX6" fmla="*/ 2529268 w 4507867"/>
              <a:gd name="connsiteY6" fmla="*/ 225081 h 4907152"/>
              <a:gd name="connsiteX7" fmla="*/ 2565152 w 4507867"/>
              <a:gd name="connsiteY7" fmla="*/ 228189 h 4907152"/>
              <a:gd name="connsiteX8" fmla="*/ 3239013 w 4507867"/>
              <a:gd name="connsiteY8" fmla="*/ 433282 h 4907152"/>
              <a:gd name="connsiteX9" fmla="*/ 3307780 w 4507867"/>
              <a:gd name="connsiteY9" fmla="*/ 471160 h 4907152"/>
              <a:gd name="connsiteX10" fmla="*/ 2585675 w 4507867"/>
              <a:gd name="connsiteY10" fmla="*/ 1638592 h 4907152"/>
              <a:gd name="connsiteX11" fmla="*/ 2556892 w 4507867"/>
              <a:gd name="connsiteY11" fmla="*/ 1626337 h 4907152"/>
              <a:gd name="connsiteX12" fmla="*/ 2051883 w 4507867"/>
              <a:gd name="connsiteY12" fmla="*/ 1596269 h 4907152"/>
              <a:gd name="connsiteX13" fmla="*/ 3123141 w 4507867"/>
              <a:gd name="connsiteY13" fmla="*/ 2338545 h 4907152"/>
              <a:gd name="connsiteX14" fmla="*/ 3111241 w 4507867"/>
              <a:gd name="connsiteY14" fmla="*/ 2251526 h 4907152"/>
              <a:gd name="connsiteX15" fmla="*/ 2858823 w 4507867"/>
              <a:gd name="connsiteY15" fmla="*/ 1813094 h 4907152"/>
              <a:gd name="connsiteX16" fmla="*/ 2843961 w 4507867"/>
              <a:gd name="connsiteY16" fmla="*/ 1800439 h 4907152"/>
              <a:gd name="connsiteX17" fmla="*/ 3566999 w 4507867"/>
              <a:gd name="connsiteY17" fmla="*/ 631498 h 4907152"/>
              <a:gd name="connsiteX18" fmla="*/ 3631599 w 4507867"/>
              <a:gd name="connsiteY18" fmla="*/ 676112 h 4907152"/>
              <a:gd name="connsiteX19" fmla="*/ 4116024 w 4507867"/>
              <a:gd name="connsiteY19" fmla="*/ 1187467 h 4907152"/>
              <a:gd name="connsiteX20" fmla="*/ 4182593 w 4507867"/>
              <a:gd name="connsiteY20" fmla="*/ 1296214 h 4907152"/>
              <a:gd name="connsiteX21" fmla="*/ 4440162 w 4507867"/>
              <a:gd name="connsiteY21" fmla="*/ 1303520 h 4907152"/>
              <a:gd name="connsiteX22" fmla="*/ 4303629 w 4507867"/>
              <a:gd name="connsiteY22" fmla="*/ 1524254 h 4907152"/>
              <a:gd name="connsiteX23" fmla="*/ 4335694 w 4507867"/>
              <a:gd name="connsiteY23" fmla="*/ 1591110 h 4907152"/>
              <a:gd name="connsiteX24" fmla="*/ 4501640 w 4507867"/>
              <a:gd name="connsiteY24" fmla="*/ 2254035 h 4907152"/>
              <a:gd name="connsiteX25" fmla="*/ 4507867 w 4507867"/>
              <a:gd name="connsiteY25" fmla="*/ 2380574 h 4907152"/>
              <a:gd name="connsiteX26" fmla="*/ 3454395 w 4507867"/>
              <a:gd name="connsiteY26" fmla="*/ 4375864 h 4907152"/>
              <a:gd name="connsiteX27" fmla="*/ 2794356 w 4507867"/>
              <a:gd name="connsiteY27" fmla="*/ 3148064 h 4907152"/>
              <a:gd name="connsiteX28" fmla="*/ 2831554 w 4507867"/>
              <a:gd name="connsiteY28" fmla="*/ 3118835 h 4907152"/>
              <a:gd name="connsiteX29" fmla="*/ 3003013 w 4507867"/>
              <a:gd name="connsiteY29" fmla="*/ 2916913 h 4907152"/>
              <a:gd name="connsiteX30" fmla="*/ 3107118 w 4507867"/>
              <a:gd name="connsiteY30" fmla="*/ 2673329 h 4907152"/>
              <a:gd name="connsiteX31" fmla="*/ 3113325 w 4507867"/>
              <a:gd name="connsiteY31" fmla="*/ 2643187 h 4907152"/>
              <a:gd name="connsiteX32" fmla="*/ 4500095 w 4507867"/>
              <a:gd name="connsiteY32" fmla="*/ 2685278 h 4907152"/>
              <a:gd name="connsiteX33" fmla="*/ 4476039 w 4507867"/>
              <a:gd name="connsiteY33" fmla="*/ 2865805 h 4907152"/>
              <a:gd name="connsiteX34" fmla="*/ 4278981 w 4507867"/>
              <a:gd name="connsiteY34" fmla="*/ 3462559 h 4907152"/>
              <a:gd name="connsiteX35" fmla="*/ 4226305 w 4507867"/>
              <a:gd name="connsiteY35" fmla="*/ 3557480 h 4907152"/>
              <a:gd name="connsiteX36" fmla="*/ 4315912 w 4507867"/>
              <a:gd name="connsiteY36" fmla="*/ 3711974 h 4907152"/>
              <a:gd name="connsiteX37" fmla="*/ 4132729 w 4507867"/>
              <a:gd name="connsiteY37" fmla="*/ 3711974 h 4907152"/>
              <a:gd name="connsiteX38" fmla="*/ 4051134 w 4507867"/>
              <a:gd name="connsiteY38" fmla="*/ 3830920 h 4907152"/>
              <a:gd name="connsiteX39" fmla="*/ 3605184 w 4507867"/>
              <a:gd name="connsiteY39" fmla="*/ 4273722 h 4907152"/>
              <a:gd name="connsiteX40" fmla="*/ 7771 w 4507867"/>
              <a:gd name="connsiteY40" fmla="*/ 2243986 h 4907152"/>
              <a:gd name="connsiteX41" fmla="*/ 31828 w 4507867"/>
              <a:gd name="connsiteY41" fmla="*/ 2063453 h 4907152"/>
              <a:gd name="connsiteX42" fmla="*/ 228886 w 4507867"/>
              <a:gd name="connsiteY42" fmla="*/ 1466701 h 4907152"/>
              <a:gd name="connsiteX43" fmla="*/ 267428 w 4507867"/>
              <a:gd name="connsiteY43" fmla="*/ 1397248 h 4907152"/>
              <a:gd name="connsiteX44" fmla="*/ 130669 w 4507867"/>
              <a:gd name="connsiteY44" fmla="*/ 1123227 h 4907152"/>
              <a:gd name="connsiteX45" fmla="*/ 426908 w 4507867"/>
              <a:gd name="connsiteY45" fmla="*/ 1141817 h 4907152"/>
              <a:gd name="connsiteX46" fmla="*/ 456733 w 4507867"/>
              <a:gd name="connsiteY46" fmla="*/ 1098339 h 4907152"/>
              <a:gd name="connsiteX47" fmla="*/ 902683 w 4507867"/>
              <a:gd name="connsiteY47" fmla="*/ 655536 h 4907152"/>
              <a:gd name="connsiteX48" fmla="*/ 1053470 w 4507867"/>
              <a:gd name="connsiteY48" fmla="*/ 553395 h 4907152"/>
              <a:gd name="connsiteX49" fmla="*/ 1705155 w 4507867"/>
              <a:gd name="connsiteY49" fmla="*/ 1765656 h 4907152"/>
              <a:gd name="connsiteX50" fmla="*/ 1676315 w 4507867"/>
              <a:gd name="connsiteY50" fmla="*/ 1788317 h 4907152"/>
              <a:gd name="connsiteX51" fmla="*/ 1504855 w 4507867"/>
              <a:gd name="connsiteY51" fmla="*/ 1990240 h 4907152"/>
              <a:gd name="connsiteX52" fmla="*/ 1400750 w 4507867"/>
              <a:gd name="connsiteY52" fmla="*/ 2233824 h 4907152"/>
              <a:gd name="connsiteX53" fmla="*/ 1390018 w 4507867"/>
              <a:gd name="connsiteY53" fmla="*/ 2285941 h 4907152"/>
              <a:gd name="connsiteX54" fmla="*/ 940869 w 4507867"/>
              <a:gd name="connsiteY54" fmla="*/ 4297760 h 4907152"/>
              <a:gd name="connsiteX55" fmla="*/ 876268 w 4507867"/>
              <a:gd name="connsiteY55" fmla="*/ 4253146 h 4907152"/>
              <a:gd name="connsiteX56" fmla="*/ 391843 w 4507867"/>
              <a:gd name="connsiteY56" fmla="*/ 3741790 h 4907152"/>
              <a:gd name="connsiteX57" fmla="*/ 290537 w 4507867"/>
              <a:gd name="connsiteY57" fmla="*/ 3576296 h 4907152"/>
              <a:gd name="connsiteX58" fmla="*/ 19520 w 4507867"/>
              <a:gd name="connsiteY58" fmla="*/ 3556119 h 4907152"/>
              <a:gd name="connsiteX59" fmla="*/ 170944 w 4507867"/>
              <a:gd name="connsiteY59" fmla="*/ 3334735 h 4907152"/>
              <a:gd name="connsiteX60" fmla="*/ 94619 w 4507867"/>
              <a:gd name="connsiteY60" fmla="*/ 3123001 h 4907152"/>
              <a:gd name="connsiteX61" fmla="*/ 6227 w 4507867"/>
              <a:gd name="connsiteY61" fmla="*/ 2675223 h 4907152"/>
              <a:gd name="connsiteX62" fmla="*/ 0 w 4507867"/>
              <a:gd name="connsiteY62" fmla="*/ 2548691 h 4907152"/>
              <a:gd name="connsiteX63" fmla="*/ 1387763 w 4507867"/>
              <a:gd name="connsiteY63" fmla="*/ 2590812 h 4907152"/>
              <a:gd name="connsiteX64" fmla="*/ 1396626 w 4507867"/>
              <a:gd name="connsiteY64" fmla="*/ 2655627 h 4907152"/>
              <a:gd name="connsiteX65" fmla="*/ 1649045 w 4507867"/>
              <a:gd name="connsiteY65" fmla="*/ 3094058 h 4907152"/>
              <a:gd name="connsiteX66" fmla="*/ 1672863 w 4507867"/>
              <a:gd name="connsiteY66" fmla="*/ 3114340 h 4907152"/>
              <a:gd name="connsiteX67" fmla="*/ 1200088 w 4507867"/>
              <a:gd name="connsiteY67" fmla="*/ 4458098 h 4907152"/>
              <a:gd name="connsiteX68" fmla="*/ 1933016 w 4507867"/>
              <a:gd name="connsiteY68" fmla="*/ 3273169 h 4907152"/>
              <a:gd name="connsiteX69" fmla="*/ 1950977 w 4507867"/>
              <a:gd name="connsiteY69" fmla="*/ 3280815 h 4907152"/>
              <a:gd name="connsiteX70" fmla="*/ 2455984 w 4507867"/>
              <a:gd name="connsiteY70" fmla="*/ 3310884 h 4907152"/>
              <a:gd name="connsiteX71" fmla="*/ 2523520 w 4507867"/>
              <a:gd name="connsiteY71" fmla="*/ 3287976 h 4907152"/>
              <a:gd name="connsiteX72" fmla="*/ 3185229 w 4507867"/>
              <a:gd name="connsiteY72" fmla="*/ 4518885 h 4907152"/>
              <a:gd name="connsiteX73" fmla="*/ 3069231 w 4507867"/>
              <a:gd name="connsiteY73" fmla="*/ 4569819 h 4907152"/>
              <a:gd name="connsiteX74" fmla="*/ 2401972 w 4507867"/>
              <a:gd name="connsiteY74" fmla="*/ 4717370 h 4907152"/>
              <a:gd name="connsiteX75" fmla="*/ 2320340 w 4507867"/>
              <a:gd name="connsiteY75" fmla="*/ 4718653 h 4907152"/>
              <a:gd name="connsiteX76" fmla="*/ 2203746 w 4507867"/>
              <a:gd name="connsiteY76" fmla="*/ 4907152 h 4907152"/>
              <a:gd name="connsiteX77" fmla="*/ 2100812 w 4507867"/>
              <a:gd name="connsiteY77" fmla="*/ 4714761 h 4907152"/>
              <a:gd name="connsiteX78" fmla="*/ 1942715 w 4507867"/>
              <a:gd name="connsiteY78" fmla="*/ 4701069 h 4907152"/>
              <a:gd name="connsiteX79" fmla="*/ 1268853 w 4507867"/>
              <a:gd name="connsiteY79" fmla="*/ 4495977 h 490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507867" h="4907152">
                <a:moveTo>
                  <a:pt x="1974294" y="1622587"/>
                </a:moveTo>
                <a:lnTo>
                  <a:pt x="1322636" y="410373"/>
                </a:lnTo>
                <a:lnTo>
                  <a:pt x="1438636" y="359439"/>
                </a:lnTo>
                <a:cubicBezTo>
                  <a:pt x="1652149" y="276934"/>
                  <a:pt x="1877318" y="227103"/>
                  <a:pt x="2105895" y="211887"/>
                </a:cubicBezTo>
                <a:lnTo>
                  <a:pt x="2277100" y="209198"/>
                </a:lnTo>
                <a:lnTo>
                  <a:pt x="2420188" y="0"/>
                </a:lnTo>
                <a:lnTo>
                  <a:pt x="2529268" y="225081"/>
                </a:lnTo>
                <a:lnTo>
                  <a:pt x="2565152" y="228189"/>
                </a:lnTo>
                <a:cubicBezTo>
                  <a:pt x="2794610" y="259992"/>
                  <a:pt x="3021978" y="327709"/>
                  <a:pt x="3239013" y="433282"/>
                </a:cubicBezTo>
                <a:lnTo>
                  <a:pt x="3307780" y="471160"/>
                </a:lnTo>
                <a:lnTo>
                  <a:pt x="2585675" y="1638592"/>
                </a:lnTo>
                <a:lnTo>
                  <a:pt x="2556892" y="1626337"/>
                </a:lnTo>
                <a:cubicBezTo>
                  <a:pt x="2392086" y="1565786"/>
                  <a:pt x="2216436" y="1557487"/>
                  <a:pt x="2051883" y="1596269"/>
                </a:cubicBezTo>
                <a:close/>
                <a:moveTo>
                  <a:pt x="3123141" y="2338545"/>
                </a:moveTo>
                <a:lnTo>
                  <a:pt x="3111241" y="2251526"/>
                </a:lnTo>
                <a:cubicBezTo>
                  <a:pt x="3072459" y="2086973"/>
                  <a:pt x="2986596" y="1933516"/>
                  <a:pt x="2858823" y="1813094"/>
                </a:cubicBezTo>
                <a:lnTo>
                  <a:pt x="2843961" y="1800439"/>
                </a:lnTo>
                <a:lnTo>
                  <a:pt x="3566999" y="631498"/>
                </a:lnTo>
                <a:lnTo>
                  <a:pt x="3631599" y="676112"/>
                </a:lnTo>
                <a:cubicBezTo>
                  <a:pt x="3822978" y="823161"/>
                  <a:pt x="3985101" y="996361"/>
                  <a:pt x="4116024" y="1187467"/>
                </a:cubicBezTo>
                <a:lnTo>
                  <a:pt x="4182593" y="1296214"/>
                </a:lnTo>
                <a:lnTo>
                  <a:pt x="4440162" y="1303520"/>
                </a:lnTo>
                <a:lnTo>
                  <a:pt x="4303629" y="1524254"/>
                </a:lnTo>
                <a:lnTo>
                  <a:pt x="4335694" y="1591110"/>
                </a:lnTo>
                <a:cubicBezTo>
                  <a:pt x="4424153" y="1802426"/>
                  <a:pt x="4480116" y="2026149"/>
                  <a:pt x="4501640" y="2254035"/>
                </a:cubicBezTo>
                <a:lnTo>
                  <a:pt x="4507867" y="2380574"/>
                </a:lnTo>
                <a:close/>
                <a:moveTo>
                  <a:pt x="3454395" y="4375864"/>
                </a:moveTo>
                <a:lnTo>
                  <a:pt x="2794356" y="3148064"/>
                </a:lnTo>
                <a:lnTo>
                  <a:pt x="2831554" y="3118835"/>
                </a:lnTo>
                <a:cubicBezTo>
                  <a:pt x="2896965" y="3062005"/>
                  <a:pt x="2955033" y="2994482"/>
                  <a:pt x="3003013" y="2916913"/>
                </a:cubicBezTo>
                <a:cubicBezTo>
                  <a:pt x="3050993" y="2839343"/>
                  <a:pt x="3085479" y="2757234"/>
                  <a:pt x="3107118" y="2673329"/>
                </a:cubicBezTo>
                <a:lnTo>
                  <a:pt x="3113325" y="2643187"/>
                </a:lnTo>
                <a:lnTo>
                  <a:pt x="4500095" y="2685278"/>
                </a:lnTo>
                <a:lnTo>
                  <a:pt x="4476039" y="2865805"/>
                </a:lnTo>
                <a:cubicBezTo>
                  <a:pt x="4439384" y="3069156"/>
                  <a:pt x="4374153" y="3270004"/>
                  <a:pt x="4278981" y="3462559"/>
                </a:cubicBezTo>
                <a:lnTo>
                  <a:pt x="4226305" y="3557480"/>
                </a:lnTo>
                <a:lnTo>
                  <a:pt x="4315912" y="3711974"/>
                </a:lnTo>
                <a:lnTo>
                  <a:pt x="4132729" y="3711974"/>
                </a:lnTo>
                <a:lnTo>
                  <a:pt x="4051134" y="3830920"/>
                </a:lnTo>
                <a:cubicBezTo>
                  <a:pt x="3921345" y="4002062"/>
                  <a:pt x="3770764" y="4150117"/>
                  <a:pt x="3605184" y="4273722"/>
                </a:cubicBezTo>
                <a:close/>
                <a:moveTo>
                  <a:pt x="7771" y="2243986"/>
                </a:moveTo>
                <a:lnTo>
                  <a:pt x="31828" y="2063453"/>
                </a:lnTo>
                <a:cubicBezTo>
                  <a:pt x="68483" y="1860102"/>
                  <a:pt x="133715" y="1659254"/>
                  <a:pt x="228886" y="1466701"/>
                </a:cubicBezTo>
                <a:lnTo>
                  <a:pt x="267428" y="1397248"/>
                </a:lnTo>
                <a:lnTo>
                  <a:pt x="130669" y="1123227"/>
                </a:lnTo>
                <a:lnTo>
                  <a:pt x="426908" y="1141817"/>
                </a:lnTo>
                <a:lnTo>
                  <a:pt x="456733" y="1098339"/>
                </a:lnTo>
                <a:cubicBezTo>
                  <a:pt x="586522" y="927197"/>
                  <a:pt x="737102" y="779141"/>
                  <a:pt x="902683" y="655536"/>
                </a:cubicBezTo>
                <a:lnTo>
                  <a:pt x="1053470" y="553395"/>
                </a:lnTo>
                <a:lnTo>
                  <a:pt x="1705155" y="1765656"/>
                </a:lnTo>
                <a:lnTo>
                  <a:pt x="1676315" y="1788317"/>
                </a:lnTo>
                <a:cubicBezTo>
                  <a:pt x="1610902" y="1845147"/>
                  <a:pt x="1552835" y="1912670"/>
                  <a:pt x="1504855" y="1990240"/>
                </a:cubicBezTo>
                <a:cubicBezTo>
                  <a:pt x="1456875" y="2067809"/>
                  <a:pt x="1422389" y="2149918"/>
                  <a:pt x="1400750" y="2233824"/>
                </a:cubicBezTo>
                <a:lnTo>
                  <a:pt x="1390018" y="2285941"/>
                </a:lnTo>
                <a:close/>
                <a:moveTo>
                  <a:pt x="940869" y="4297760"/>
                </a:moveTo>
                <a:lnTo>
                  <a:pt x="876268" y="4253146"/>
                </a:lnTo>
                <a:cubicBezTo>
                  <a:pt x="684888" y="4106097"/>
                  <a:pt x="522766" y="3932896"/>
                  <a:pt x="391843" y="3741790"/>
                </a:cubicBezTo>
                <a:lnTo>
                  <a:pt x="290537" y="3576296"/>
                </a:lnTo>
                <a:lnTo>
                  <a:pt x="19520" y="3556119"/>
                </a:lnTo>
                <a:lnTo>
                  <a:pt x="170944" y="3334735"/>
                </a:lnTo>
                <a:lnTo>
                  <a:pt x="94619" y="3123001"/>
                </a:lnTo>
                <a:cubicBezTo>
                  <a:pt x="50232" y="2977220"/>
                  <a:pt x="20576" y="2827147"/>
                  <a:pt x="6227" y="2675223"/>
                </a:cubicBezTo>
                <a:lnTo>
                  <a:pt x="0" y="2548691"/>
                </a:lnTo>
                <a:lnTo>
                  <a:pt x="1387763" y="2590812"/>
                </a:lnTo>
                <a:lnTo>
                  <a:pt x="1396626" y="2655627"/>
                </a:lnTo>
                <a:cubicBezTo>
                  <a:pt x="1435409" y="2820180"/>
                  <a:pt x="1521272" y="2973637"/>
                  <a:pt x="1649045" y="3094058"/>
                </a:cubicBezTo>
                <a:lnTo>
                  <a:pt x="1672863" y="3114340"/>
                </a:lnTo>
                <a:close/>
                <a:moveTo>
                  <a:pt x="1200088" y="4458098"/>
                </a:moveTo>
                <a:lnTo>
                  <a:pt x="1933016" y="3273169"/>
                </a:lnTo>
                <a:lnTo>
                  <a:pt x="1950977" y="3280815"/>
                </a:lnTo>
                <a:cubicBezTo>
                  <a:pt x="2115782" y="3341366"/>
                  <a:pt x="2291432" y="3349666"/>
                  <a:pt x="2455984" y="3310884"/>
                </a:cubicBezTo>
                <a:lnTo>
                  <a:pt x="2523520" y="3287976"/>
                </a:lnTo>
                <a:lnTo>
                  <a:pt x="3185229" y="4518885"/>
                </a:lnTo>
                <a:lnTo>
                  <a:pt x="3069231" y="4569819"/>
                </a:lnTo>
                <a:cubicBezTo>
                  <a:pt x="2855718" y="4652324"/>
                  <a:pt x="2630549" y="4702156"/>
                  <a:pt x="2401972" y="4717370"/>
                </a:cubicBezTo>
                <a:lnTo>
                  <a:pt x="2320340" y="4718653"/>
                </a:lnTo>
                <a:lnTo>
                  <a:pt x="2203746" y="4907152"/>
                </a:lnTo>
                <a:lnTo>
                  <a:pt x="2100812" y="4714761"/>
                </a:lnTo>
                <a:lnTo>
                  <a:pt x="1942715" y="4701069"/>
                </a:lnTo>
                <a:cubicBezTo>
                  <a:pt x="1713258" y="4669265"/>
                  <a:pt x="1485888" y="4601549"/>
                  <a:pt x="1268853" y="4495977"/>
                </a:cubicBezTo>
                <a:close/>
              </a:path>
            </a:pathLst>
          </a:custGeom>
          <a:gradFill flip="none" rotWithShape="1">
            <a:gsLst>
              <a:gs pos="100000">
                <a:srgbClr val="C1C1C1"/>
              </a:gs>
              <a:gs pos="0">
                <a:schemeClr val="bg1">
                  <a:lumMod val="75000"/>
                </a:schemeClr>
              </a:gs>
              <a:gs pos="66000">
                <a:srgbClr val="EEEEEE"/>
              </a:gs>
            </a:gsLst>
            <a:path path="circle">
              <a:fillToRect l="50000" t="50000" r="50000" b="50000"/>
            </a:path>
            <a:tileRect/>
          </a:gradFill>
          <a:ln w="19050" cap="flat" cmpd="sng">
            <a:solidFill>
              <a:schemeClr val="bg1"/>
            </a:soli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prstClr val="black">
                  <a:lumMod val="85000"/>
                  <a:lumOff val="15000"/>
                </a:prstClr>
              </a:solidFill>
              <a:latin typeface="Adobe Gothic Std B" panose="020B0800000000000000" pitchFamily="34" charset="-128"/>
            </a:endParaRPr>
          </a:p>
        </p:txBody>
      </p:sp>
      <p:sp>
        <p:nvSpPr>
          <p:cNvPr id="3" name="文本框 2"/>
          <p:cNvSpPr txBox="1"/>
          <p:nvPr/>
        </p:nvSpPr>
        <p:spPr>
          <a:xfrm>
            <a:off x="6441018" y="2238586"/>
            <a:ext cx="697627" cy="646331"/>
          </a:xfrm>
          <a:prstGeom prst="rect">
            <a:avLst/>
          </a:prstGeom>
          <a:noFill/>
        </p:spPr>
        <p:txBody>
          <a:bodyPr wrap="none" rtlCol="0">
            <a:spAutoFit/>
          </a:bodyPr>
          <a:lstStyle/>
          <a:p>
            <a:r>
              <a:rPr lang="en-US" altLang="zh-CN" sz="3600" dirty="0">
                <a:solidFill>
                  <a:srgbClr val="173649"/>
                </a:solidFill>
              </a:rPr>
              <a:t>01</a:t>
            </a:r>
            <a:endParaRPr lang="zh-CN" altLang="en-US" sz="1600" dirty="0">
              <a:solidFill>
                <a:srgbClr val="173649"/>
              </a:solidFill>
            </a:endParaRPr>
          </a:p>
        </p:txBody>
      </p:sp>
      <p:sp>
        <p:nvSpPr>
          <p:cNvPr id="15" name="文本框 14"/>
          <p:cNvSpPr txBox="1"/>
          <p:nvPr/>
        </p:nvSpPr>
        <p:spPr>
          <a:xfrm>
            <a:off x="7028509" y="3349826"/>
            <a:ext cx="697627" cy="646331"/>
          </a:xfrm>
          <a:prstGeom prst="rect">
            <a:avLst/>
          </a:prstGeom>
          <a:noFill/>
        </p:spPr>
        <p:txBody>
          <a:bodyPr wrap="none" rtlCol="0">
            <a:spAutoFit/>
          </a:bodyPr>
          <a:lstStyle/>
          <a:p>
            <a:r>
              <a:rPr lang="en-US" altLang="zh-CN" sz="3600" dirty="0">
                <a:solidFill>
                  <a:srgbClr val="173649"/>
                </a:solidFill>
              </a:rPr>
              <a:t>02</a:t>
            </a:r>
            <a:endParaRPr lang="zh-CN" altLang="en-US" sz="1600" dirty="0">
              <a:solidFill>
                <a:srgbClr val="173649"/>
              </a:solidFill>
            </a:endParaRPr>
          </a:p>
        </p:txBody>
      </p:sp>
      <p:sp>
        <p:nvSpPr>
          <p:cNvPr id="16" name="文本框 15"/>
          <p:cNvSpPr txBox="1"/>
          <p:nvPr/>
        </p:nvSpPr>
        <p:spPr>
          <a:xfrm>
            <a:off x="6367079" y="4444254"/>
            <a:ext cx="697627" cy="646331"/>
          </a:xfrm>
          <a:prstGeom prst="rect">
            <a:avLst/>
          </a:prstGeom>
          <a:noFill/>
        </p:spPr>
        <p:txBody>
          <a:bodyPr wrap="none" rtlCol="0">
            <a:spAutoFit/>
          </a:bodyPr>
          <a:lstStyle/>
          <a:p>
            <a:r>
              <a:rPr lang="en-US" altLang="zh-CN" sz="3600" dirty="0">
                <a:solidFill>
                  <a:srgbClr val="173649"/>
                </a:solidFill>
              </a:rPr>
              <a:t>03</a:t>
            </a:r>
            <a:endParaRPr lang="zh-CN" altLang="en-US" sz="1600" dirty="0">
              <a:solidFill>
                <a:srgbClr val="173649"/>
              </a:solidFill>
            </a:endParaRPr>
          </a:p>
        </p:txBody>
      </p:sp>
      <p:sp>
        <p:nvSpPr>
          <p:cNvPr id="17" name="文本框 16"/>
          <p:cNvSpPr txBox="1"/>
          <p:nvPr/>
        </p:nvSpPr>
        <p:spPr>
          <a:xfrm>
            <a:off x="5148662" y="4398851"/>
            <a:ext cx="697627" cy="646331"/>
          </a:xfrm>
          <a:prstGeom prst="rect">
            <a:avLst/>
          </a:prstGeom>
          <a:noFill/>
        </p:spPr>
        <p:txBody>
          <a:bodyPr wrap="none" rtlCol="0">
            <a:spAutoFit/>
          </a:bodyPr>
          <a:lstStyle/>
          <a:p>
            <a:r>
              <a:rPr lang="en-US" altLang="zh-CN" sz="3600" dirty="0">
                <a:solidFill>
                  <a:srgbClr val="173649"/>
                </a:solidFill>
              </a:rPr>
              <a:t>04</a:t>
            </a:r>
            <a:endParaRPr lang="zh-CN" altLang="en-US" sz="1600" dirty="0">
              <a:solidFill>
                <a:srgbClr val="173649"/>
              </a:solidFill>
            </a:endParaRPr>
          </a:p>
        </p:txBody>
      </p:sp>
      <p:sp>
        <p:nvSpPr>
          <p:cNvPr id="18" name="文本框 17"/>
          <p:cNvSpPr txBox="1"/>
          <p:nvPr/>
        </p:nvSpPr>
        <p:spPr>
          <a:xfrm>
            <a:off x="4426136" y="3397212"/>
            <a:ext cx="697627" cy="646331"/>
          </a:xfrm>
          <a:prstGeom prst="rect">
            <a:avLst/>
          </a:prstGeom>
          <a:noFill/>
        </p:spPr>
        <p:txBody>
          <a:bodyPr wrap="none" rtlCol="0">
            <a:spAutoFit/>
          </a:bodyPr>
          <a:lstStyle/>
          <a:p>
            <a:r>
              <a:rPr lang="en-US" altLang="zh-CN" sz="3600" dirty="0">
                <a:solidFill>
                  <a:srgbClr val="173649"/>
                </a:solidFill>
              </a:rPr>
              <a:t>05</a:t>
            </a:r>
            <a:endParaRPr lang="zh-CN" altLang="en-US" sz="1600" dirty="0">
              <a:solidFill>
                <a:srgbClr val="173649"/>
              </a:solidFill>
            </a:endParaRPr>
          </a:p>
        </p:txBody>
      </p:sp>
      <p:sp>
        <p:nvSpPr>
          <p:cNvPr id="23" name="文本框 22"/>
          <p:cNvSpPr txBox="1"/>
          <p:nvPr/>
        </p:nvSpPr>
        <p:spPr>
          <a:xfrm>
            <a:off x="5091559" y="2238587"/>
            <a:ext cx="697627" cy="646331"/>
          </a:xfrm>
          <a:prstGeom prst="rect">
            <a:avLst/>
          </a:prstGeom>
          <a:noFill/>
        </p:spPr>
        <p:txBody>
          <a:bodyPr wrap="none" rtlCol="0">
            <a:spAutoFit/>
          </a:bodyPr>
          <a:lstStyle/>
          <a:p>
            <a:r>
              <a:rPr lang="en-US" altLang="zh-CN" sz="3600" dirty="0">
                <a:solidFill>
                  <a:srgbClr val="173649"/>
                </a:solidFill>
              </a:rPr>
              <a:t>06</a:t>
            </a:r>
            <a:endParaRPr lang="zh-CN" altLang="en-US" sz="1600" dirty="0">
              <a:solidFill>
                <a:srgbClr val="173649"/>
              </a:solidFill>
            </a:endParaRPr>
          </a:p>
        </p:txBody>
      </p:sp>
      <p:grpSp>
        <p:nvGrpSpPr>
          <p:cNvPr id="25" name="组合 24"/>
          <p:cNvGrpSpPr/>
          <p:nvPr/>
        </p:nvGrpSpPr>
        <p:grpSpPr>
          <a:xfrm>
            <a:off x="7253537" y="1268413"/>
            <a:ext cx="2324661" cy="369332"/>
            <a:chOff x="7484880" y="1149746"/>
            <a:chExt cx="2324661" cy="369332"/>
          </a:xfrm>
        </p:grpSpPr>
        <p:sp>
          <p:nvSpPr>
            <p:cNvPr id="26" name="文本框 25"/>
            <p:cNvSpPr txBox="1"/>
            <p:nvPr/>
          </p:nvSpPr>
          <p:spPr>
            <a:xfrm>
              <a:off x="7484880" y="1149746"/>
              <a:ext cx="1938339" cy="369332"/>
            </a:xfrm>
            <a:prstGeom prst="rect">
              <a:avLst/>
            </a:prstGeom>
            <a:noFill/>
          </p:spPr>
          <p:txBody>
            <a:bodyPr wrap="square" rtlCol="0">
              <a:spAutoFit/>
            </a:bodyPr>
            <a:lstStyle>
              <a:defPPr>
                <a:defRPr lang="zh-CN"/>
              </a:defPPr>
              <a:lvl1pPr>
                <a:defRPr b="1">
                  <a:solidFill>
                    <a:srgbClr val="00B9B1"/>
                  </a:solidFill>
                  <a:latin typeface="方正正准黑简体" panose="02000000000000000000" pitchFamily="2" charset="-122"/>
                  <a:ea typeface="方正正准黑简体" panose="02000000000000000000" pitchFamily="2" charset="-122"/>
                </a:defRPr>
              </a:lvl1pPr>
            </a:lstStyle>
            <a:p>
              <a:r>
                <a:rPr lang="zh-CN" altLang="en-US" dirty="0">
                  <a:latin typeface="Microsoft YaHei UI Light" panose="020B0502040204020203" pitchFamily="34" charset="-122"/>
                  <a:ea typeface="Microsoft YaHei UI Light" panose="020B0502040204020203" pitchFamily="34" charset="-122"/>
                </a:rPr>
                <a:t>阅读理解能力</a:t>
              </a:r>
            </a:p>
          </p:txBody>
        </p:sp>
        <p:cxnSp>
          <p:nvCxnSpPr>
            <p:cNvPr id="27" name="直接连接符 26"/>
            <p:cNvCxnSpPr/>
            <p:nvPr/>
          </p:nvCxnSpPr>
          <p:spPr>
            <a:xfrm>
              <a:off x="7599772" y="15177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7253537" y="1662860"/>
            <a:ext cx="4060955" cy="338554"/>
          </a:xfrm>
          <a:prstGeom prst="rect">
            <a:avLst/>
          </a:prstGeom>
          <a:noFill/>
        </p:spPr>
        <p:txBody>
          <a:bodyPr wrap="square" rtlCol="0">
            <a:spAutoFit/>
          </a:bodyPr>
          <a:lstStyle>
            <a:defPPr>
              <a:defRPr lang="zh-CN"/>
            </a:defPPr>
            <a:lvl1pPr>
              <a:defRPr sz="1600">
                <a:solidFill>
                  <a:schemeClr val="tx1">
                    <a:lumMod val="50000"/>
                    <a:lumOff val="50000"/>
                  </a:schemeClr>
                </a:solidFill>
                <a:latin typeface="微软雅黑" panose="020B0503020204020204" charset="-122"/>
                <a:ea typeface="微软雅黑" panose="020B0503020204020204" charset="-122"/>
              </a:defRPr>
            </a:lvl1pPr>
          </a:lstStyle>
          <a:p>
            <a:r>
              <a:rPr lang="zh-CN" altLang="en-US" dirty="0">
                <a:solidFill>
                  <a:srgbClr val="404040"/>
                </a:solidFill>
              </a:rPr>
              <a:t>自学能力的基础技能是阅读理解能力 </a:t>
            </a:r>
          </a:p>
        </p:txBody>
      </p:sp>
      <p:grpSp>
        <p:nvGrpSpPr>
          <p:cNvPr id="30" name="组合 29"/>
          <p:cNvGrpSpPr/>
          <p:nvPr/>
        </p:nvGrpSpPr>
        <p:grpSpPr>
          <a:xfrm>
            <a:off x="8135535" y="3285028"/>
            <a:ext cx="2324661" cy="369332"/>
            <a:chOff x="7484880" y="1149746"/>
            <a:chExt cx="2324661" cy="369332"/>
          </a:xfrm>
        </p:grpSpPr>
        <p:sp>
          <p:nvSpPr>
            <p:cNvPr id="31" name="文本框 30"/>
            <p:cNvSpPr txBox="1"/>
            <p:nvPr/>
          </p:nvSpPr>
          <p:spPr>
            <a:xfrm>
              <a:off x="7484880" y="1149746"/>
              <a:ext cx="1938339" cy="369332"/>
            </a:xfrm>
            <a:prstGeom prst="rect">
              <a:avLst/>
            </a:prstGeom>
            <a:noFill/>
          </p:spPr>
          <p:txBody>
            <a:bodyPr wrap="square" rtlCol="0">
              <a:spAutoFit/>
            </a:bodyPr>
            <a:lstStyle>
              <a:defPPr>
                <a:defRPr lang="zh-CN"/>
              </a:defPPr>
              <a:lvl1pPr>
                <a:defRPr b="1">
                  <a:solidFill>
                    <a:srgbClr val="00B9B1"/>
                  </a:solidFill>
                  <a:latin typeface="方正正准黑简体" panose="02000000000000000000" pitchFamily="2" charset="-122"/>
                  <a:ea typeface="方正正准黑简体" panose="02000000000000000000" pitchFamily="2" charset="-122"/>
                </a:defRPr>
              </a:lvl1pPr>
            </a:lstStyle>
            <a:p>
              <a:r>
                <a:rPr lang="zh-CN" altLang="en-US" dirty="0">
                  <a:latin typeface="Microsoft YaHei UI Light" panose="020B0502040204020203" pitchFamily="34" charset="-122"/>
                  <a:ea typeface="Microsoft YaHei UI Light" panose="020B0502040204020203" pitchFamily="34" charset="-122"/>
                </a:rPr>
                <a:t>检索能力</a:t>
              </a:r>
            </a:p>
          </p:txBody>
        </p:sp>
        <p:cxnSp>
          <p:nvCxnSpPr>
            <p:cNvPr id="32" name="直接连接符 31"/>
            <p:cNvCxnSpPr/>
            <p:nvPr/>
          </p:nvCxnSpPr>
          <p:spPr>
            <a:xfrm>
              <a:off x="7599772" y="15177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8135536" y="3679475"/>
            <a:ext cx="3128360" cy="584775"/>
          </a:xfrm>
          <a:prstGeom prst="rect">
            <a:avLst/>
          </a:prstGeom>
          <a:noFill/>
        </p:spPr>
        <p:txBody>
          <a:bodyPr wrap="square" rtlCol="0">
            <a:spAutoFit/>
          </a:bodyPr>
          <a:lstStyle>
            <a:defPPr>
              <a:defRPr lang="zh-CN"/>
            </a:defPPr>
            <a:lvl1pPr>
              <a:defRPr sz="1600">
                <a:solidFill>
                  <a:schemeClr val="tx1">
                    <a:lumMod val="50000"/>
                    <a:lumOff val="50000"/>
                  </a:schemeClr>
                </a:solidFill>
                <a:latin typeface="微软雅黑" panose="020B0503020204020204" charset="-122"/>
                <a:ea typeface="微软雅黑" panose="020B0503020204020204" charset="-122"/>
              </a:defRPr>
            </a:lvl1pPr>
          </a:lstStyle>
          <a:p>
            <a:r>
              <a:rPr lang="zh-CN" altLang="en-US" dirty="0">
                <a:solidFill>
                  <a:srgbClr val="404040"/>
                </a:solidFill>
              </a:rPr>
              <a:t>检索能力是建立在相当熟练的</a:t>
            </a:r>
            <a:endParaRPr lang="en-US" altLang="zh-CN" dirty="0">
              <a:solidFill>
                <a:srgbClr val="404040"/>
              </a:solidFill>
            </a:endParaRPr>
          </a:p>
          <a:p>
            <a:r>
              <a:rPr lang="zh-CN" altLang="en-US" dirty="0">
                <a:solidFill>
                  <a:srgbClr val="404040"/>
                </a:solidFill>
              </a:rPr>
              <a:t>阅读能力之上的。</a:t>
            </a:r>
          </a:p>
        </p:txBody>
      </p:sp>
      <p:grpSp>
        <p:nvGrpSpPr>
          <p:cNvPr id="34" name="组合 33"/>
          <p:cNvGrpSpPr/>
          <p:nvPr/>
        </p:nvGrpSpPr>
        <p:grpSpPr>
          <a:xfrm>
            <a:off x="7253537" y="5481369"/>
            <a:ext cx="2324661" cy="369332"/>
            <a:chOff x="7484880" y="1149746"/>
            <a:chExt cx="2324661" cy="369332"/>
          </a:xfrm>
        </p:grpSpPr>
        <p:sp>
          <p:nvSpPr>
            <p:cNvPr id="35" name="文本框 34"/>
            <p:cNvSpPr txBox="1"/>
            <p:nvPr/>
          </p:nvSpPr>
          <p:spPr>
            <a:xfrm>
              <a:off x="7484880" y="1149746"/>
              <a:ext cx="1938339" cy="369332"/>
            </a:xfrm>
            <a:prstGeom prst="rect">
              <a:avLst/>
            </a:prstGeom>
            <a:noFill/>
          </p:spPr>
          <p:txBody>
            <a:bodyPr wrap="square" rtlCol="0">
              <a:spAutoFit/>
            </a:bodyPr>
            <a:lstStyle>
              <a:defPPr>
                <a:defRPr lang="zh-CN"/>
              </a:defPPr>
              <a:lvl1pPr>
                <a:defRPr b="1">
                  <a:solidFill>
                    <a:srgbClr val="00B9B1"/>
                  </a:solidFill>
                  <a:latin typeface="方正正准黑简体" panose="02000000000000000000" pitchFamily="2" charset="-122"/>
                  <a:ea typeface="方正正准黑简体" panose="02000000000000000000" pitchFamily="2" charset="-122"/>
                </a:defRPr>
              </a:lvl1pPr>
            </a:lstStyle>
            <a:p>
              <a:r>
                <a:rPr lang="zh-CN" altLang="en-US" dirty="0">
                  <a:latin typeface="Microsoft YaHei UI Light" panose="020B0502040204020203" pitchFamily="34" charset="-122"/>
                  <a:ea typeface="Microsoft YaHei UI Light" panose="020B0502040204020203" pitchFamily="34" charset="-122"/>
                </a:rPr>
                <a:t>写作能力</a:t>
              </a:r>
            </a:p>
          </p:txBody>
        </p:sp>
        <p:cxnSp>
          <p:nvCxnSpPr>
            <p:cNvPr id="36" name="直接连接符 35"/>
            <p:cNvCxnSpPr/>
            <p:nvPr/>
          </p:nvCxnSpPr>
          <p:spPr>
            <a:xfrm>
              <a:off x="7599772" y="15177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a:off x="7253538" y="5875816"/>
            <a:ext cx="3888840" cy="338554"/>
          </a:xfrm>
          <a:prstGeom prst="rect">
            <a:avLst/>
          </a:prstGeom>
          <a:noFill/>
        </p:spPr>
        <p:txBody>
          <a:bodyPr wrap="square" rtlCol="0">
            <a:spAutoFit/>
          </a:bodyPr>
          <a:lstStyle>
            <a:defPPr>
              <a:defRPr lang="zh-CN"/>
            </a:defPPr>
            <a:lvl1pPr>
              <a:defRPr sz="1600">
                <a:solidFill>
                  <a:schemeClr val="tx1">
                    <a:lumMod val="50000"/>
                    <a:lumOff val="50000"/>
                  </a:schemeClr>
                </a:solidFill>
                <a:latin typeface="微软雅黑" panose="020B0503020204020204" charset="-122"/>
                <a:ea typeface="微软雅黑" panose="020B0503020204020204" charset="-122"/>
              </a:defRPr>
            </a:lvl1pPr>
          </a:lstStyle>
          <a:p>
            <a:r>
              <a:rPr lang="zh-CN" altLang="en-US" dirty="0">
                <a:solidFill>
                  <a:srgbClr val="404040"/>
                </a:solidFill>
              </a:rPr>
              <a:t>写作能力在自学能力中占据着重要的地位</a:t>
            </a:r>
          </a:p>
        </p:txBody>
      </p:sp>
      <p:grpSp>
        <p:nvGrpSpPr>
          <p:cNvPr id="42" name="组合 41"/>
          <p:cNvGrpSpPr/>
          <p:nvPr/>
        </p:nvGrpSpPr>
        <p:grpSpPr>
          <a:xfrm>
            <a:off x="2263954" y="5322435"/>
            <a:ext cx="3178938" cy="369332"/>
            <a:chOff x="7599772" y="1149746"/>
            <a:chExt cx="3178938" cy="369332"/>
          </a:xfrm>
        </p:grpSpPr>
        <p:sp>
          <p:nvSpPr>
            <p:cNvPr id="43" name="文本框 42"/>
            <p:cNvSpPr txBox="1"/>
            <p:nvPr/>
          </p:nvSpPr>
          <p:spPr>
            <a:xfrm>
              <a:off x="8840371" y="1149746"/>
              <a:ext cx="1938339" cy="369332"/>
            </a:xfrm>
            <a:prstGeom prst="rect">
              <a:avLst/>
            </a:prstGeom>
            <a:noFill/>
          </p:spPr>
          <p:txBody>
            <a:bodyPr wrap="square" rtlCol="0">
              <a:spAutoFit/>
            </a:bodyPr>
            <a:lstStyle>
              <a:defPPr>
                <a:defRPr lang="zh-CN"/>
              </a:defPPr>
              <a:lvl1pPr>
                <a:defRPr b="1">
                  <a:solidFill>
                    <a:srgbClr val="00B9B1"/>
                  </a:solidFill>
                  <a:latin typeface="方正正准黑简体" panose="02000000000000000000" pitchFamily="2" charset="-122"/>
                  <a:ea typeface="方正正准黑简体" panose="02000000000000000000" pitchFamily="2" charset="-122"/>
                </a:defRPr>
              </a:lvl1pPr>
            </a:lstStyle>
            <a:p>
              <a:r>
                <a:rPr lang="zh-CN" altLang="en-US" dirty="0">
                  <a:latin typeface="Microsoft YaHei UI Light" panose="020B0502040204020203" pitchFamily="34" charset="-122"/>
                  <a:ea typeface="Microsoft YaHei UI Light" panose="020B0502040204020203" pitchFamily="34" charset="-122"/>
                </a:rPr>
                <a:t>检索能力</a:t>
              </a:r>
            </a:p>
          </p:txBody>
        </p:sp>
        <p:cxnSp>
          <p:nvCxnSpPr>
            <p:cNvPr id="44" name="直接连接符 43"/>
            <p:cNvCxnSpPr/>
            <p:nvPr/>
          </p:nvCxnSpPr>
          <p:spPr>
            <a:xfrm>
              <a:off x="7599772" y="15177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2149063" y="5716882"/>
            <a:ext cx="2618552" cy="584775"/>
          </a:xfrm>
          <a:prstGeom prst="rect">
            <a:avLst/>
          </a:prstGeom>
          <a:noFill/>
        </p:spPr>
        <p:txBody>
          <a:bodyPr wrap="square" rtlCol="0">
            <a:spAutoFit/>
          </a:bodyPr>
          <a:lstStyle>
            <a:defPPr>
              <a:defRPr lang="zh-CN"/>
            </a:defPPr>
            <a:lvl1pPr>
              <a:defRPr sz="1600">
                <a:solidFill>
                  <a:schemeClr val="tx1">
                    <a:lumMod val="50000"/>
                    <a:lumOff val="50000"/>
                  </a:schemeClr>
                </a:solidFill>
                <a:latin typeface="微软雅黑" panose="020B0503020204020204" charset="-122"/>
                <a:ea typeface="微软雅黑" panose="020B0503020204020204" charset="-122"/>
              </a:defRPr>
            </a:lvl1pPr>
          </a:lstStyle>
          <a:p>
            <a:r>
              <a:rPr lang="zh-CN" altLang="en-US" dirty="0">
                <a:solidFill>
                  <a:srgbClr val="404040"/>
                </a:solidFill>
              </a:rPr>
              <a:t>实践能力是自学能力最终能转化为真正价值的根本</a:t>
            </a:r>
          </a:p>
        </p:txBody>
      </p:sp>
      <p:grpSp>
        <p:nvGrpSpPr>
          <p:cNvPr id="46" name="组合 45"/>
          <p:cNvGrpSpPr/>
          <p:nvPr/>
        </p:nvGrpSpPr>
        <p:grpSpPr>
          <a:xfrm>
            <a:off x="1705728" y="3419987"/>
            <a:ext cx="3178938" cy="369332"/>
            <a:chOff x="7599772" y="1149746"/>
            <a:chExt cx="3178938" cy="369332"/>
          </a:xfrm>
        </p:grpSpPr>
        <p:sp>
          <p:nvSpPr>
            <p:cNvPr id="47" name="文本框 46"/>
            <p:cNvSpPr txBox="1"/>
            <p:nvPr/>
          </p:nvSpPr>
          <p:spPr>
            <a:xfrm>
              <a:off x="8840371" y="1149746"/>
              <a:ext cx="1938339" cy="369332"/>
            </a:xfrm>
            <a:prstGeom prst="rect">
              <a:avLst/>
            </a:prstGeom>
            <a:noFill/>
          </p:spPr>
          <p:txBody>
            <a:bodyPr wrap="square" rtlCol="0">
              <a:spAutoFit/>
            </a:bodyPr>
            <a:lstStyle>
              <a:defPPr>
                <a:defRPr lang="zh-CN"/>
              </a:defPPr>
              <a:lvl1pPr>
                <a:defRPr b="1">
                  <a:solidFill>
                    <a:srgbClr val="00B9B1"/>
                  </a:solidFill>
                  <a:latin typeface="方正正准黑简体" panose="02000000000000000000" pitchFamily="2" charset="-122"/>
                  <a:ea typeface="方正正准黑简体" panose="02000000000000000000" pitchFamily="2" charset="-122"/>
                </a:defRPr>
              </a:lvl1pPr>
            </a:lstStyle>
            <a:p>
              <a:r>
                <a:rPr lang="zh-CN" altLang="en-US" dirty="0">
                  <a:latin typeface="Microsoft YaHei UI Light" panose="020B0502040204020203" pitchFamily="34" charset="-122"/>
                  <a:ea typeface="Microsoft YaHei UI Light" panose="020B0502040204020203" pitchFamily="34" charset="-122"/>
                </a:rPr>
                <a:t>开放心态</a:t>
              </a:r>
            </a:p>
          </p:txBody>
        </p:sp>
        <p:cxnSp>
          <p:nvCxnSpPr>
            <p:cNvPr id="48" name="直接连接符 47"/>
            <p:cNvCxnSpPr/>
            <p:nvPr/>
          </p:nvCxnSpPr>
          <p:spPr>
            <a:xfrm>
              <a:off x="7599772" y="15177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1395598" y="3814434"/>
            <a:ext cx="2618552" cy="338554"/>
          </a:xfrm>
          <a:prstGeom prst="rect">
            <a:avLst/>
          </a:prstGeom>
          <a:noFill/>
        </p:spPr>
        <p:txBody>
          <a:bodyPr wrap="square" rtlCol="0">
            <a:spAutoFit/>
          </a:bodyPr>
          <a:lstStyle>
            <a:defPPr>
              <a:defRPr lang="zh-CN"/>
            </a:defPPr>
            <a:lvl1pPr>
              <a:defRPr sz="1600">
                <a:solidFill>
                  <a:schemeClr val="tx1">
                    <a:lumMod val="50000"/>
                    <a:lumOff val="50000"/>
                  </a:schemeClr>
                </a:solidFill>
                <a:latin typeface="微软雅黑" panose="020B0503020204020204" charset="-122"/>
                <a:ea typeface="微软雅黑" panose="020B0503020204020204" charset="-122"/>
              </a:defRPr>
            </a:lvl1pPr>
          </a:lstStyle>
          <a:p>
            <a:pPr algn="r"/>
            <a:r>
              <a:rPr lang="zh-CN" altLang="en-US" dirty="0">
                <a:solidFill>
                  <a:srgbClr val="404040"/>
                </a:solidFill>
              </a:rPr>
              <a:t>永远保持开放的心态</a:t>
            </a:r>
          </a:p>
        </p:txBody>
      </p:sp>
      <p:grpSp>
        <p:nvGrpSpPr>
          <p:cNvPr id="50" name="组合 49"/>
          <p:cNvGrpSpPr/>
          <p:nvPr/>
        </p:nvGrpSpPr>
        <p:grpSpPr>
          <a:xfrm>
            <a:off x="2262939" y="1233242"/>
            <a:ext cx="3178938" cy="369332"/>
            <a:chOff x="7599772" y="1149746"/>
            <a:chExt cx="3178938" cy="369332"/>
          </a:xfrm>
        </p:grpSpPr>
        <p:sp>
          <p:nvSpPr>
            <p:cNvPr id="51" name="文本框 50"/>
            <p:cNvSpPr txBox="1"/>
            <p:nvPr/>
          </p:nvSpPr>
          <p:spPr>
            <a:xfrm>
              <a:off x="8840371" y="1149746"/>
              <a:ext cx="1938339" cy="369332"/>
            </a:xfrm>
            <a:prstGeom prst="rect">
              <a:avLst/>
            </a:prstGeom>
            <a:noFill/>
          </p:spPr>
          <p:txBody>
            <a:bodyPr wrap="square" rtlCol="0">
              <a:spAutoFit/>
            </a:bodyPr>
            <a:lstStyle/>
            <a:p>
              <a:r>
                <a:rPr lang="zh-CN" altLang="en-US" b="1" dirty="0">
                  <a:solidFill>
                    <a:srgbClr val="00B9B1"/>
                  </a:solidFill>
                  <a:latin typeface="Microsoft YaHei UI Light" panose="020B0502040204020203" pitchFamily="34" charset="-122"/>
                  <a:ea typeface="Microsoft YaHei UI Light" panose="020B0502040204020203" pitchFamily="34" charset="-122"/>
                </a:rPr>
                <a:t>学习进程</a:t>
              </a:r>
            </a:p>
          </p:txBody>
        </p:sp>
        <p:cxnSp>
          <p:nvCxnSpPr>
            <p:cNvPr id="52" name="直接连接符 51"/>
            <p:cNvCxnSpPr/>
            <p:nvPr/>
          </p:nvCxnSpPr>
          <p:spPr>
            <a:xfrm>
              <a:off x="7599772" y="1517710"/>
              <a:ext cx="2209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908217" y="1627689"/>
            <a:ext cx="2663144" cy="830997"/>
          </a:xfrm>
          <a:prstGeom prst="rect">
            <a:avLst/>
          </a:prstGeom>
          <a:noFill/>
        </p:spPr>
        <p:txBody>
          <a:bodyPr wrap="square" rtlCol="0">
            <a:spAutoFit/>
          </a:bodyPr>
          <a:lstStyle>
            <a:defPPr>
              <a:defRPr lang="zh-CN"/>
            </a:defPPr>
            <a:lvl1pPr>
              <a:defRPr sz="1600">
                <a:solidFill>
                  <a:schemeClr val="tx1">
                    <a:lumMod val="50000"/>
                    <a:lumOff val="50000"/>
                  </a:schemeClr>
                </a:solidFill>
                <a:latin typeface="微软雅黑" panose="020B0503020204020204" charset="-122"/>
                <a:ea typeface="微软雅黑" panose="020B0503020204020204" charset="-122"/>
              </a:defRPr>
            </a:lvl1pPr>
          </a:lstStyle>
          <a:p>
            <a:pPr algn="r"/>
            <a:r>
              <a:rPr lang="zh-CN" altLang="en-US" dirty="0">
                <a:solidFill>
                  <a:srgbClr val="404040"/>
                </a:solidFill>
              </a:rPr>
              <a:t>了解学习的进程：</a:t>
            </a:r>
            <a:endParaRPr lang="en-US" altLang="zh-CN" dirty="0">
              <a:solidFill>
                <a:srgbClr val="404040"/>
              </a:solidFill>
            </a:endParaRPr>
          </a:p>
          <a:p>
            <a:pPr algn="r"/>
            <a:r>
              <a:rPr lang="zh-CN" altLang="en-US" dirty="0">
                <a:solidFill>
                  <a:srgbClr val="404040"/>
                </a:solidFill>
              </a:rPr>
              <a:t>进展和时间之间的关系肯定不是线性的，而是曲线状</a:t>
            </a:r>
          </a:p>
        </p:txBody>
      </p:sp>
      <p:sp>
        <p:nvSpPr>
          <p:cNvPr id="54" name="文本框 53"/>
          <p:cNvSpPr txBox="1"/>
          <p:nvPr/>
        </p:nvSpPr>
        <p:spPr>
          <a:xfrm>
            <a:off x="5510487" y="3918805"/>
            <a:ext cx="1603923" cy="400110"/>
          </a:xfrm>
          <a:prstGeom prst="rect">
            <a:avLst/>
          </a:prstGeom>
          <a:noFill/>
        </p:spPr>
        <p:txBody>
          <a:bodyPr wrap="square" rtlCol="0">
            <a:spAutoFit/>
          </a:bodyPr>
          <a:lstStyle/>
          <a:p>
            <a:r>
              <a:rPr lang="zh-CN" altLang="en-US" sz="2000" b="1" dirty="0">
                <a:solidFill>
                  <a:srgbClr val="173649"/>
                </a:solidFill>
                <a:latin typeface="Microsoft YaHei UI Light" panose="020B0502040204020203" pitchFamily="34" charset="-122"/>
                <a:ea typeface="Microsoft YaHei UI Light" panose="020B0502040204020203" pitchFamily="34" charset="-122"/>
              </a:rPr>
              <a:t>自学能力</a:t>
            </a:r>
          </a:p>
        </p:txBody>
      </p:sp>
      <p:grpSp>
        <p:nvGrpSpPr>
          <p:cNvPr id="55" name="组合 54"/>
          <p:cNvGrpSpPr/>
          <p:nvPr/>
        </p:nvGrpSpPr>
        <p:grpSpPr>
          <a:xfrm>
            <a:off x="5698269" y="3149517"/>
            <a:ext cx="735933" cy="769288"/>
            <a:chOff x="4626828" y="4880313"/>
            <a:chExt cx="560388" cy="585787"/>
          </a:xfrm>
        </p:grpSpPr>
        <p:sp>
          <p:nvSpPr>
            <p:cNvPr id="56" name="Freeform 73"/>
            <p:cNvSpPr/>
            <p:nvPr/>
          </p:nvSpPr>
          <p:spPr bwMode="auto">
            <a:xfrm>
              <a:off x="4815741" y="5002550"/>
              <a:ext cx="354013" cy="352425"/>
            </a:xfrm>
            <a:custGeom>
              <a:avLst/>
              <a:gdLst>
                <a:gd name="T0" fmla="*/ 58 w 58"/>
                <a:gd name="T1" fmla="*/ 29 h 58"/>
                <a:gd name="T2" fmla="*/ 29 w 58"/>
                <a:gd name="T3" fmla="*/ 58 h 58"/>
                <a:gd name="T4" fmla="*/ 0 w 58"/>
                <a:gd name="T5" fmla="*/ 29 h 58"/>
                <a:gd name="T6" fmla="*/ 29 w 58"/>
                <a:gd name="T7" fmla="*/ 0 h 58"/>
                <a:gd name="T8" fmla="*/ 58 w 58"/>
                <a:gd name="T9" fmla="*/ 29 h 58"/>
              </a:gdLst>
              <a:ahLst/>
              <a:cxnLst>
                <a:cxn ang="0">
                  <a:pos x="T0" y="T1"/>
                </a:cxn>
                <a:cxn ang="0">
                  <a:pos x="T2" y="T3"/>
                </a:cxn>
                <a:cxn ang="0">
                  <a:pos x="T4" y="T5"/>
                </a:cxn>
                <a:cxn ang="0">
                  <a:pos x="T6" y="T7"/>
                </a:cxn>
                <a:cxn ang="0">
                  <a:pos x="T8" y="T9"/>
                </a:cxn>
              </a:cxnLst>
              <a:rect l="0" t="0" r="r" b="b"/>
              <a:pathLst>
                <a:path w="58" h="58">
                  <a:moveTo>
                    <a:pt x="58" y="29"/>
                  </a:moveTo>
                  <a:cubicBezTo>
                    <a:pt x="58" y="45"/>
                    <a:pt x="45" y="58"/>
                    <a:pt x="29" y="58"/>
                  </a:cubicBezTo>
                  <a:cubicBezTo>
                    <a:pt x="13" y="58"/>
                    <a:pt x="0" y="45"/>
                    <a:pt x="0" y="29"/>
                  </a:cubicBezTo>
                  <a:cubicBezTo>
                    <a:pt x="0" y="13"/>
                    <a:pt x="13" y="0"/>
                    <a:pt x="29" y="0"/>
                  </a:cubicBezTo>
                  <a:cubicBezTo>
                    <a:pt x="45" y="1"/>
                    <a:pt x="58" y="14"/>
                    <a:pt x="58" y="29"/>
                  </a:cubicBezTo>
                  <a:close/>
                </a:path>
              </a:pathLst>
            </a:custGeom>
            <a:solidFill>
              <a:srgbClr val="173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57" name="Freeform 74"/>
            <p:cNvSpPr/>
            <p:nvPr/>
          </p:nvSpPr>
          <p:spPr bwMode="auto">
            <a:xfrm>
              <a:off x="4839553" y="5343863"/>
              <a:ext cx="98425" cy="115888"/>
            </a:xfrm>
            <a:custGeom>
              <a:avLst/>
              <a:gdLst>
                <a:gd name="T0" fmla="*/ 1 w 16"/>
                <a:gd name="T1" fmla="*/ 15 h 19"/>
                <a:gd name="T2" fmla="*/ 1 w 16"/>
                <a:gd name="T3" fmla="*/ 18 h 19"/>
                <a:gd name="T4" fmla="*/ 3 w 16"/>
                <a:gd name="T5" fmla="*/ 19 h 19"/>
                <a:gd name="T6" fmla="*/ 5 w 16"/>
                <a:gd name="T7" fmla="*/ 18 h 19"/>
                <a:gd name="T8" fmla="*/ 16 w 16"/>
                <a:gd name="T9" fmla="*/ 3 h 19"/>
                <a:gd name="T10" fmla="*/ 10 w 16"/>
                <a:gd name="T11" fmla="*/ 0 h 19"/>
                <a:gd name="T12" fmla="*/ 1 w 16"/>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 y="15"/>
                  </a:moveTo>
                  <a:cubicBezTo>
                    <a:pt x="0" y="16"/>
                    <a:pt x="0" y="17"/>
                    <a:pt x="1" y="18"/>
                  </a:cubicBezTo>
                  <a:cubicBezTo>
                    <a:pt x="3" y="19"/>
                    <a:pt x="3" y="19"/>
                    <a:pt x="3" y="19"/>
                  </a:cubicBezTo>
                  <a:cubicBezTo>
                    <a:pt x="4" y="19"/>
                    <a:pt x="5" y="19"/>
                    <a:pt x="5" y="18"/>
                  </a:cubicBezTo>
                  <a:cubicBezTo>
                    <a:pt x="16" y="3"/>
                    <a:pt x="16" y="3"/>
                    <a:pt x="16" y="3"/>
                  </a:cubicBezTo>
                  <a:cubicBezTo>
                    <a:pt x="14" y="2"/>
                    <a:pt x="12" y="1"/>
                    <a:pt x="10" y="0"/>
                  </a:cubicBezTo>
                  <a:lnTo>
                    <a:pt x="1" y="15"/>
                  </a:lnTo>
                  <a:close/>
                </a:path>
              </a:pathLst>
            </a:custGeom>
            <a:solidFill>
              <a:srgbClr val="173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58" name="Freeform 75"/>
            <p:cNvSpPr/>
            <p:nvPr/>
          </p:nvSpPr>
          <p:spPr bwMode="auto">
            <a:xfrm>
              <a:off x="4974491" y="5367675"/>
              <a:ext cx="36513" cy="55563"/>
            </a:xfrm>
            <a:custGeom>
              <a:avLst/>
              <a:gdLst>
                <a:gd name="T0" fmla="*/ 0 w 6"/>
                <a:gd name="T1" fmla="*/ 0 h 9"/>
                <a:gd name="T2" fmla="*/ 0 w 6"/>
                <a:gd name="T3" fmla="*/ 7 h 9"/>
                <a:gd name="T4" fmla="*/ 2 w 6"/>
                <a:gd name="T5" fmla="*/ 9 h 9"/>
                <a:gd name="T6" fmla="*/ 4 w 6"/>
                <a:gd name="T7" fmla="*/ 9 h 9"/>
                <a:gd name="T8" fmla="*/ 6 w 6"/>
                <a:gd name="T9" fmla="*/ 7 h 9"/>
                <a:gd name="T10" fmla="*/ 6 w 6"/>
                <a:gd name="T11" fmla="*/ 0 h 9"/>
                <a:gd name="T12" fmla="*/ 3 w 6"/>
                <a:gd name="T13" fmla="*/ 0 h 9"/>
                <a:gd name="T14" fmla="*/ 0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0" y="0"/>
                  </a:moveTo>
                  <a:cubicBezTo>
                    <a:pt x="0" y="7"/>
                    <a:pt x="0" y="7"/>
                    <a:pt x="0" y="7"/>
                  </a:cubicBezTo>
                  <a:cubicBezTo>
                    <a:pt x="0" y="8"/>
                    <a:pt x="1" y="9"/>
                    <a:pt x="2" y="9"/>
                  </a:cubicBezTo>
                  <a:cubicBezTo>
                    <a:pt x="4" y="9"/>
                    <a:pt x="4" y="9"/>
                    <a:pt x="4" y="9"/>
                  </a:cubicBezTo>
                  <a:cubicBezTo>
                    <a:pt x="5" y="9"/>
                    <a:pt x="6" y="8"/>
                    <a:pt x="6" y="7"/>
                  </a:cubicBezTo>
                  <a:cubicBezTo>
                    <a:pt x="6" y="0"/>
                    <a:pt x="6" y="0"/>
                    <a:pt x="6" y="0"/>
                  </a:cubicBezTo>
                  <a:cubicBezTo>
                    <a:pt x="5" y="0"/>
                    <a:pt x="4" y="0"/>
                    <a:pt x="3" y="0"/>
                  </a:cubicBezTo>
                  <a:cubicBezTo>
                    <a:pt x="2" y="0"/>
                    <a:pt x="1" y="0"/>
                    <a:pt x="0" y="0"/>
                  </a:cubicBezTo>
                  <a:close/>
                </a:path>
              </a:pathLst>
            </a:custGeom>
            <a:solidFill>
              <a:srgbClr val="173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59" name="Freeform 76"/>
            <p:cNvSpPr/>
            <p:nvPr/>
          </p:nvSpPr>
          <p:spPr bwMode="auto">
            <a:xfrm>
              <a:off x="5053866" y="5343863"/>
              <a:ext cx="92075" cy="115888"/>
            </a:xfrm>
            <a:custGeom>
              <a:avLst/>
              <a:gdLst>
                <a:gd name="T0" fmla="*/ 5 w 15"/>
                <a:gd name="T1" fmla="*/ 0 h 19"/>
                <a:gd name="T2" fmla="*/ 0 w 15"/>
                <a:gd name="T3" fmla="*/ 3 h 19"/>
                <a:gd name="T4" fmla="*/ 10 w 15"/>
                <a:gd name="T5" fmla="*/ 18 h 19"/>
                <a:gd name="T6" fmla="*/ 12 w 15"/>
                <a:gd name="T7" fmla="*/ 19 h 19"/>
                <a:gd name="T8" fmla="*/ 14 w 15"/>
                <a:gd name="T9" fmla="*/ 18 h 19"/>
                <a:gd name="T10" fmla="*/ 15 w 15"/>
                <a:gd name="T11" fmla="*/ 15 h 19"/>
                <a:gd name="T12" fmla="*/ 5 w 15"/>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5" y="0"/>
                  </a:moveTo>
                  <a:cubicBezTo>
                    <a:pt x="3" y="1"/>
                    <a:pt x="2" y="2"/>
                    <a:pt x="0" y="3"/>
                  </a:cubicBezTo>
                  <a:cubicBezTo>
                    <a:pt x="10" y="18"/>
                    <a:pt x="10" y="18"/>
                    <a:pt x="10" y="18"/>
                  </a:cubicBezTo>
                  <a:cubicBezTo>
                    <a:pt x="10" y="19"/>
                    <a:pt x="12" y="19"/>
                    <a:pt x="12" y="19"/>
                  </a:cubicBezTo>
                  <a:cubicBezTo>
                    <a:pt x="14" y="18"/>
                    <a:pt x="14" y="18"/>
                    <a:pt x="14" y="18"/>
                  </a:cubicBezTo>
                  <a:cubicBezTo>
                    <a:pt x="15" y="17"/>
                    <a:pt x="15" y="16"/>
                    <a:pt x="15" y="15"/>
                  </a:cubicBezTo>
                  <a:lnTo>
                    <a:pt x="5" y="0"/>
                  </a:lnTo>
                  <a:close/>
                </a:path>
              </a:pathLst>
            </a:custGeom>
            <a:solidFill>
              <a:srgbClr val="173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0" name="Freeform 77"/>
            <p:cNvSpPr/>
            <p:nvPr/>
          </p:nvSpPr>
          <p:spPr bwMode="auto">
            <a:xfrm>
              <a:off x="4974491" y="4970800"/>
              <a:ext cx="42863" cy="25400"/>
            </a:xfrm>
            <a:custGeom>
              <a:avLst/>
              <a:gdLst>
                <a:gd name="T0" fmla="*/ 7 w 7"/>
                <a:gd name="T1" fmla="*/ 4 h 4"/>
                <a:gd name="T2" fmla="*/ 7 w 7"/>
                <a:gd name="T3" fmla="*/ 2 h 4"/>
                <a:gd name="T4" fmla="*/ 4 w 7"/>
                <a:gd name="T5" fmla="*/ 0 h 4"/>
                <a:gd name="T6" fmla="*/ 2 w 7"/>
                <a:gd name="T7" fmla="*/ 0 h 4"/>
                <a:gd name="T8" fmla="*/ 0 w 7"/>
                <a:gd name="T9" fmla="*/ 2 h 4"/>
                <a:gd name="T10" fmla="*/ 0 w 7"/>
                <a:gd name="T11" fmla="*/ 4 h 4"/>
                <a:gd name="T12" fmla="*/ 3 w 7"/>
                <a:gd name="T13" fmla="*/ 3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cubicBezTo>
                    <a:pt x="7" y="2"/>
                    <a:pt x="7" y="2"/>
                    <a:pt x="7" y="2"/>
                  </a:cubicBezTo>
                  <a:cubicBezTo>
                    <a:pt x="7" y="1"/>
                    <a:pt x="6" y="0"/>
                    <a:pt x="4" y="0"/>
                  </a:cubicBezTo>
                  <a:cubicBezTo>
                    <a:pt x="2" y="0"/>
                    <a:pt x="2" y="0"/>
                    <a:pt x="2" y="0"/>
                  </a:cubicBezTo>
                  <a:cubicBezTo>
                    <a:pt x="1" y="0"/>
                    <a:pt x="0" y="1"/>
                    <a:pt x="0" y="2"/>
                  </a:cubicBezTo>
                  <a:cubicBezTo>
                    <a:pt x="0" y="4"/>
                    <a:pt x="0" y="4"/>
                    <a:pt x="0" y="4"/>
                  </a:cubicBezTo>
                  <a:cubicBezTo>
                    <a:pt x="1" y="3"/>
                    <a:pt x="2" y="3"/>
                    <a:pt x="3" y="3"/>
                  </a:cubicBezTo>
                  <a:cubicBezTo>
                    <a:pt x="4" y="3"/>
                    <a:pt x="6" y="3"/>
                    <a:pt x="7" y="4"/>
                  </a:cubicBezTo>
                  <a:close/>
                </a:path>
              </a:pathLst>
            </a:custGeom>
            <a:solidFill>
              <a:srgbClr val="173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1" name="Freeform 78"/>
            <p:cNvSpPr>
              <a:spLocks noEditPoints="1"/>
            </p:cNvSpPr>
            <p:nvPr/>
          </p:nvSpPr>
          <p:spPr bwMode="auto">
            <a:xfrm>
              <a:off x="4839553" y="5026363"/>
              <a:ext cx="311150" cy="304800"/>
            </a:xfrm>
            <a:custGeom>
              <a:avLst/>
              <a:gdLst>
                <a:gd name="T0" fmla="*/ 25 w 51"/>
                <a:gd name="T1" fmla="*/ 50 h 50"/>
                <a:gd name="T2" fmla="*/ 25 w 51"/>
                <a:gd name="T3" fmla="*/ 50 h 50"/>
                <a:gd name="T4" fmla="*/ 0 w 51"/>
                <a:gd name="T5" fmla="*/ 25 h 50"/>
                <a:gd name="T6" fmla="*/ 25 w 51"/>
                <a:gd name="T7" fmla="*/ 0 h 50"/>
                <a:gd name="T8" fmla="*/ 25 w 51"/>
                <a:gd name="T9" fmla="*/ 0 h 50"/>
                <a:gd name="T10" fmla="*/ 50 w 51"/>
                <a:gd name="T11" fmla="*/ 25 h 50"/>
                <a:gd name="T12" fmla="*/ 25 w 51"/>
                <a:gd name="T13" fmla="*/ 50 h 50"/>
                <a:gd name="T14" fmla="*/ 25 w 51"/>
                <a:gd name="T15" fmla="*/ 2 h 50"/>
                <a:gd name="T16" fmla="*/ 2 w 51"/>
                <a:gd name="T17" fmla="*/ 25 h 50"/>
                <a:gd name="T18" fmla="*/ 25 w 51"/>
                <a:gd name="T19" fmla="*/ 48 h 50"/>
                <a:gd name="T20" fmla="*/ 25 w 51"/>
                <a:gd name="T21" fmla="*/ 48 h 50"/>
                <a:gd name="T22" fmla="*/ 48 w 51"/>
                <a:gd name="T23" fmla="*/ 25 h 50"/>
                <a:gd name="T24" fmla="*/ 25 w 51"/>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0">
                  <a:moveTo>
                    <a:pt x="25" y="50"/>
                  </a:moveTo>
                  <a:cubicBezTo>
                    <a:pt x="25" y="50"/>
                    <a:pt x="25" y="50"/>
                    <a:pt x="25" y="50"/>
                  </a:cubicBezTo>
                  <a:cubicBezTo>
                    <a:pt x="11" y="50"/>
                    <a:pt x="0" y="39"/>
                    <a:pt x="0" y="25"/>
                  </a:cubicBezTo>
                  <a:cubicBezTo>
                    <a:pt x="0" y="11"/>
                    <a:pt x="11" y="0"/>
                    <a:pt x="25" y="0"/>
                  </a:cubicBezTo>
                  <a:cubicBezTo>
                    <a:pt x="25" y="0"/>
                    <a:pt x="25" y="0"/>
                    <a:pt x="25" y="0"/>
                  </a:cubicBezTo>
                  <a:cubicBezTo>
                    <a:pt x="39" y="0"/>
                    <a:pt x="51" y="11"/>
                    <a:pt x="50" y="25"/>
                  </a:cubicBezTo>
                  <a:cubicBezTo>
                    <a:pt x="50" y="39"/>
                    <a:pt x="39" y="50"/>
                    <a:pt x="25" y="50"/>
                  </a:cubicBezTo>
                  <a:close/>
                  <a:moveTo>
                    <a:pt x="25" y="2"/>
                  </a:moveTo>
                  <a:cubicBezTo>
                    <a:pt x="13" y="2"/>
                    <a:pt x="2" y="12"/>
                    <a:pt x="2" y="25"/>
                  </a:cubicBezTo>
                  <a:cubicBezTo>
                    <a:pt x="2" y="38"/>
                    <a:pt x="12" y="48"/>
                    <a:pt x="25" y="48"/>
                  </a:cubicBezTo>
                  <a:cubicBezTo>
                    <a:pt x="25" y="48"/>
                    <a:pt x="25" y="48"/>
                    <a:pt x="25" y="48"/>
                  </a:cubicBezTo>
                  <a:cubicBezTo>
                    <a:pt x="38" y="48"/>
                    <a:pt x="48" y="38"/>
                    <a:pt x="48" y="25"/>
                  </a:cubicBezTo>
                  <a:cubicBezTo>
                    <a:pt x="48" y="13"/>
                    <a:pt x="38" y="2"/>
                    <a:pt x="25" y="2"/>
                  </a:cubicBezTo>
                  <a:close/>
                </a:path>
              </a:pathLst>
            </a:custGeom>
            <a:solidFill>
              <a:srgbClr val="809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2" name="Freeform 79"/>
            <p:cNvSpPr>
              <a:spLocks noEditPoints="1"/>
            </p:cNvSpPr>
            <p:nvPr/>
          </p:nvSpPr>
          <p:spPr bwMode="auto">
            <a:xfrm>
              <a:off x="4877653" y="5062875"/>
              <a:ext cx="231775" cy="231775"/>
            </a:xfrm>
            <a:custGeom>
              <a:avLst/>
              <a:gdLst>
                <a:gd name="T0" fmla="*/ 19 w 38"/>
                <a:gd name="T1" fmla="*/ 38 h 38"/>
                <a:gd name="T2" fmla="*/ 19 w 38"/>
                <a:gd name="T3" fmla="*/ 38 h 38"/>
                <a:gd name="T4" fmla="*/ 0 w 38"/>
                <a:gd name="T5" fmla="*/ 19 h 38"/>
                <a:gd name="T6" fmla="*/ 19 w 38"/>
                <a:gd name="T7" fmla="*/ 0 h 38"/>
                <a:gd name="T8" fmla="*/ 19 w 38"/>
                <a:gd name="T9" fmla="*/ 0 h 38"/>
                <a:gd name="T10" fmla="*/ 38 w 38"/>
                <a:gd name="T11" fmla="*/ 19 h 38"/>
                <a:gd name="T12" fmla="*/ 19 w 38"/>
                <a:gd name="T13" fmla="*/ 38 h 38"/>
                <a:gd name="T14" fmla="*/ 19 w 38"/>
                <a:gd name="T15" fmla="*/ 3 h 38"/>
                <a:gd name="T16" fmla="*/ 3 w 38"/>
                <a:gd name="T17" fmla="*/ 19 h 38"/>
                <a:gd name="T18" fmla="*/ 19 w 38"/>
                <a:gd name="T19" fmla="*/ 35 h 38"/>
                <a:gd name="T20" fmla="*/ 19 w 38"/>
                <a:gd name="T21" fmla="*/ 35 h 38"/>
                <a:gd name="T22" fmla="*/ 35 w 38"/>
                <a:gd name="T23" fmla="*/ 19 h 38"/>
                <a:gd name="T24" fmla="*/ 19 w 38"/>
                <a:gd name="T25"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9" y="38"/>
                  </a:moveTo>
                  <a:cubicBezTo>
                    <a:pt x="19" y="38"/>
                    <a:pt x="19" y="38"/>
                    <a:pt x="19" y="38"/>
                  </a:cubicBezTo>
                  <a:cubicBezTo>
                    <a:pt x="9" y="38"/>
                    <a:pt x="0" y="29"/>
                    <a:pt x="0" y="19"/>
                  </a:cubicBezTo>
                  <a:cubicBezTo>
                    <a:pt x="0" y="9"/>
                    <a:pt x="9" y="0"/>
                    <a:pt x="19" y="0"/>
                  </a:cubicBezTo>
                  <a:cubicBezTo>
                    <a:pt x="19" y="0"/>
                    <a:pt x="19" y="0"/>
                    <a:pt x="19" y="0"/>
                  </a:cubicBezTo>
                  <a:cubicBezTo>
                    <a:pt x="30" y="0"/>
                    <a:pt x="38" y="9"/>
                    <a:pt x="38" y="19"/>
                  </a:cubicBezTo>
                  <a:cubicBezTo>
                    <a:pt x="38" y="30"/>
                    <a:pt x="29" y="38"/>
                    <a:pt x="19" y="38"/>
                  </a:cubicBezTo>
                  <a:close/>
                  <a:moveTo>
                    <a:pt x="19" y="3"/>
                  </a:moveTo>
                  <a:cubicBezTo>
                    <a:pt x="10" y="3"/>
                    <a:pt x="3" y="10"/>
                    <a:pt x="3" y="19"/>
                  </a:cubicBezTo>
                  <a:cubicBezTo>
                    <a:pt x="3" y="28"/>
                    <a:pt x="10" y="35"/>
                    <a:pt x="19" y="35"/>
                  </a:cubicBezTo>
                  <a:cubicBezTo>
                    <a:pt x="19" y="35"/>
                    <a:pt x="19" y="35"/>
                    <a:pt x="19" y="35"/>
                  </a:cubicBezTo>
                  <a:cubicBezTo>
                    <a:pt x="28" y="35"/>
                    <a:pt x="35" y="28"/>
                    <a:pt x="35" y="19"/>
                  </a:cubicBezTo>
                  <a:cubicBezTo>
                    <a:pt x="35" y="10"/>
                    <a:pt x="28" y="3"/>
                    <a:pt x="19" y="3"/>
                  </a:cubicBezTo>
                  <a:close/>
                </a:path>
              </a:pathLst>
            </a:custGeom>
            <a:solidFill>
              <a:srgbClr val="809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3" name="Freeform 80"/>
            <p:cNvSpPr>
              <a:spLocks noEditPoints="1"/>
            </p:cNvSpPr>
            <p:nvPr/>
          </p:nvSpPr>
          <p:spPr bwMode="auto">
            <a:xfrm>
              <a:off x="4918928" y="5105738"/>
              <a:ext cx="147638" cy="146050"/>
            </a:xfrm>
            <a:custGeom>
              <a:avLst/>
              <a:gdLst>
                <a:gd name="T0" fmla="*/ 12 w 24"/>
                <a:gd name="T1" fmla="*/ 24 h 24"/>
                <a:gd name="T2" fmla="*/ 12 w 24"/>
                <a:gd name="T3" fmla="*/ 24 h 24"/>
                <a:gd name="T4" fmla="*/ 0 w 24"/>
                <a:gd name="T5" fmla="*/ 12 h 24"/>
                <a:gd name="T6" fmla="*/ 12 w 24"/>
                <a:gd name="T7" fmla="*/ 0 h 24"/>
                <a:gd name="T8" fmla="*/ 12 w 24"/>
                <a:gd name="T9" fmla="*/ 0 h 24"/>
                <a:gd name="T10" fmla="*/ 24 w 24"/>
                <a:gd name="T11" fmla="*/ 12 h 24"/>
                <a:gd name="T12" fmla="*/ 12 w 24"/>
                <a:gd name="T13" fmla="*/ 24 h 24"/>
                <a:gd name="T14" fmla="*/ 12 w 24"/>
                <a:gd name="T15" fmla="*/ 4 h 24"/>
                <a:gd name="T16" fmla="*/ 4 w 24"/>
                <a:gd name="T17" fmla="*/ 12 h 24"/>
                <a:gd name="T18" fmla="*/ 12 w 24"/>
                <a:gd name="T19" fmla="*/ 21 h 24"/>
                <a:gd name="T20" fmla="*/ 12 w 24"/>
                <a:gd name="T21" fmla="*/ 21 h 24"/>
                <a:gd name="T22" fmla="*/ 21 w 24"/>
                <a:gd name="T23" fmla="*/ 12 h 24"/>
                <a:gd name="T24" fmla="*/ 12 w 24"/>
                <a:gd name="T2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12" y="24"/>
                  </a:moveTo>
                  <a:cubicBezTo>
                    <a:pt x="12" y="24"/>
                    <a:pt x="12" y="24"/>
                    <a:pt x="12" y="24"/>
                  </a:cubicBezTo>
                  <a:cubicBezTo>
                    <a:pt x="5" y="24"/>
                    <a:pt x="0" y="19"/>
                    <a:pt x="0" y="12"/>
                  </a:cubicBezTo>
                  <a:cubicBezTo>
                    <a:pt x="0" y="6"/>
                    <a:pt x="6" y="0"/>
                    <a:pt x="12" y="0"/>
                  </a:cubicBezTo>
                  <a:cubicBezTo>
                    <a:pt x="12" y="0"/>
                    <a:pt x="12" y="0"/>
                    <a:pt x="12" y="0"/>
                  </a:cubicBezTo>
                  <a:cubicBezTo>
                    <a:pt x="19" y="0"/>
                    <a:pt x="24" y="6"/>
                    <a:pt x="24" y="12"/>
                  </a:cubicBezTo>
                  <a:cubicBezTo>
                    <a:pt x="24" y="19"/>
                    <a:pt x="19" y="24"/>
                    <a:pt x="12" y="24"/>
                  </a:cubicBezTo>
                  <a:close/>
                  <a:moveTo>
                    <a:pt x="12" y="4"/>
                  </a:moveTo>
                  <a:cubicBezTo>
                    <a:pt x="7" y="4"/>
                    <a:pt x="4" y="7"/>
                    <a:pt x="4" y="12"/>
                  </a:cubicBezTo>
                  <a:cubicBezTo>
                    <a:pt x="3" y="17"/>
                    <a:pt x="7" y="21"/>
                    <a:pt x="12" y="21"/>
                  </a:cubicBezTo>
                  <a:cubicBezTo>
                    <a:pt x="12" y="21"/>
                    <a:pt x="12" y="21"/>
                    <a:pt x="12" y="21"/>
                  </a:cubicBezTo>
                  <a:cubicBezTo>
                    <a:pt x="17" y="21"/>
                    <a:pt x="21" y="17"/>
                    <a:pt x="21" y="12"/>
                  </a:cubicBezTo>
                  <a:cubicBezTo>
                    <a:pt x="21" y="8"/>
                    <a:pt x="17" y="4"/>
                    <a:pt x="12" y="4"/>
                  </a:cubicBezTo>
                  <a:close/>
                </a:path>
              </a:pathLst>
            </a:custGeom>
            <a:solidFill>
              <a:srgbClr val="809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4" name="Oval 81"/>
            <p:cNvSpPr>
              <a:spLocks noChangeArrowheads="1"/>
            </p:cNvSpPr>
            <p:nvPr/>
          </p:nvSpPr>
          <p:spPr bwMode="auto">
            <a:xfrm>
              <a:off x="4974492" y="5159713"/>
              <a:ext cx="36513" cy="38100"/>
            </a:xfrm>
            <a:prstGeom prst="ellipse">
              <a:avLst/>
            </a:prstGeom>
            <a:solidFill>
              <a:srgbClr val="809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5" name="Freeform 82"/>
            <p:cNvSpPr/>
            <p:nvPr/>
          </p:nvSpPr>
          <p:spPr bwMode="auto">
            <a:xfrm>
              <a:off x="4987191" y="4989850"/>
              <a:ext cx="200025" cy="195263"/>
            </a:xfrm>
            <a:custGeom>
              <a:avLst/>
              <a:gdLst>
                <a:gd name="T0" fmla="*/ 32 w 33"/>
                <a:gd name="T1" fmla="*/ 8 h 32"/>
                <a:gd name="T2" fmla="*/ 29 w 33"/>
                <a:gd name="T3" fmla="*/ 7 h 32"/>
                <a:gd name="T4" fmla="*/ 28 w 33"/>
                <a:gd name="T5" fmla="*/ 5 h 32"/>
                <a:gd name="T6" fmla="*/ 27 w 33"/>
                <a:gd name="T7" fmla="*/ 4 h 32"/>
                <a:gd name="T8" fmla="*/ 26 w 33"/>
                <a:gd name="T9" fmla="*/ 2 h 32"/>
                <a:gd name="T10" fmla="*/ 22 w 33"/>
                <a:gd name="T11" fmla="*/ 0 h 32"/>
                <a:gd name="T12" fmla="*/ 21 w 33"/>
                <a:gd name="T13" fmla="*/ 1 h 32"/>
                <a:gd name="T14" fmla="*/ 15 w 33"/>
                <a:gd name="T15" fmla="*/ 15 h 32"/>
                <a:gd name="T16" fmla="*/ 15 w 33"/>
                <a:gd name="T17" fmla="*/ 15 h 32"/>
                <a:gd name="T18" fmla="*/ 1 w 33"/>
                <a:gd name="T19" fmla="*/ 29 h 32"/>
                <a:gd name="T20" fmla="*/ 0 w 33"/>
                <a:gd name="T21" fmla="*/ 32 h 32"/>
                <a:gd name="T22" fmla="*/ 2 w 33"/>
                <a:gd name="T23" fmla="*/ 32 h 32"/>
                <a:gd name="T24" fmla="*/ 2 w 33"/>
                <a:gd name="T25" fmla="*/ 32 h 32"/>
                <a:gd name="T26" fmla="*/ 3 w 33"/>
                <a:gd name="T27" fmla="*/ 32 h 32"/>
                <a:gd name="T28" fmla="*/ 18 w 33"/>
                <a:gd name="T29" fmla="*/ 18 h 32"/>
                <a:gd name="T30" fmla="*/ 23 w 33"/>
                <a:gd name="T31" fmla="*/ 19 h 32"/>
                <a:gd name="T32" fmla="*/ 23 w 33"/>
                <a:gd name="T33" fmla="*/ 19 h 32"/>
                <a:gd name="T34" fmla="*/ 33 w 33"/>
                <a:gd name="T35" fmla="*/ 13 h 32"/>
                <a:gd name="T36" fmla="*/ 32 w 33"/>
                <a:gd name="T3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2">
                  <a:moveTo>
                    <a:pt x="32" y="8"/>
                  </a:moveTo>
                  <a:cubicBezTo>
                    <a:pt x="31" y="7"/>
                    <a:pt x="30" y="7"/>
                    <a:pt x="29" y="7"/>
                  </a:cubicBezTo>
                  <a:cubicBezTo>
                    <a:pt x="29" y="6"/>
                    <a:pt x="29" y="6"/>
                    <a:pt x="28" y="5"/>
                  </a:cubicBezTo>
                  <a:cubicBezTo>
                    <a:pt x="28" y="5"/>
                    <a:pt x="27" y="4"/>
                    <a:pt x="27" y="4"/>
                  </a:cubicBezTo>
                  <a:cubicBezTo>
                    <a:pt x="27" y="3"/>
                    <a:pt x="26" y="2"/>
                    <a:pt x="26" y="2"/>
                  </a:cubicBezTo>
                  <a:cubicBezTo>
                    <a:pt x="25" y="1"/>
                    <a:pt x="24" y="0"/>
                    <a:pt x="22" y="0"/>
                  </a:cubicBezTo>
                  <a:cubicBezTo>
                    <a:pt x="22" y="0"/>
                    <a:pt x="21" y="1"/>
                    <a:pt x="21" y="1"/>
                  </a:cubicBezTo>
                  <a:cubicBezTo>
                    <a:pt x="14" y="3"/>
                    <a:pt x="14" y="11"/>
                    <a:pt x="15" y="15"/>
                  </a:cubicBezTo>
                  <a:cubicBezTo>
                    <a:pt x="15" y="15"/>
                    <a:pt x="15" y="15"/>
                    <a:pt x="15" y="15"/>
                  </a:cubicBezTo>
                  <a:cubicBezTo>
                    <a:pt x="1" y="29"/>
                    <a:pt x="1" y="29"/>
                    <a:pt x="1" y="29"/>
                  </a:cubicBezTo>
                  <a:cubicBezTo>
                    <a:pt x="0" y="30"/>
                    <a:pt x="0" y="31"/>
                    <a:pt x="0" y="32"/>
                  </a:cubicBezTo>
                  <a:cubicBezTo>
                    <a:pt x="1" y="32"/>
                    <a:pt x="1" y="32"/>
                    <a:pt x="2" y="32"/>
                  </a:cubicBezTo>
                  <a:cubicBezTo>
                    <a:pt x="2" y="32"/>
                    <a:pt x="2" y="32"/>
                    <a:pt x="2" y="32"/>
                  </a:cubicBezTo>
                  <a:cubicBezTo>
                    <a:pt x="3" y="32"/>
                    <a:pt x="3" y="32"/>
                    <a:pt x="3" y="32"/>
                  </a:cubicBezTo>
                  <a:cubicBezTo>
                    <a:pt x="18" y="18"/>
                    <a:pt x="18" y="18"/>
                    <a:pt x="18" y="18"/>
                  </a:cubicBezTo>
                  <a:cubicBezTo>
                    <a:pt x="19" y="18"/>
                    <a:pt x="21" y="19"/>
                    <a:pt x="23" y="19"/>
                  </a:cubicBezTo>
                  <a:cubicBezTo>
                    <a:pt x="23" y="19"/>
                    <a:pt x="23" y="19"/>
                    <a:pt x="23" y="19"/>
                  </a:cubicBezTo>
                  <a:cubicBezTo>
                    <a:pt x="28" y="19"/>
                    <a:pt x="31" y="17"/>
                    <a:pt x="33" y="13"/>
                  </a:cubicBezTo>
                  <a:cubicBezTo>
                    <a:pt x="33" y="12"/>
                    <a:pt x="33" y="10"/>
                    <a:pt x="32" y="8"/>
                  </a:cubicBezTo>
                  <a:close/>
                </a:path>
              </a:pathLst>
            </a:custGeom>
            <a:solidFill>
              <a:srgbClr val="8093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6" name="Freeform 83"/>
            <p:cNvSpPr/>
            <p:nvPr/>
          </p:nvSpPr>
          <p:spPr bwMode="auto">
            <a:xfrm>
              <a:off x="4993541" y="5020013"/>
              <a:ext cx="163513" cy="158750"/>
            </a:xfrm>
            <a:custGeom>
              <a:avLst/>
              <a:gdLst>
                <a:gd name="T0" fmla="*/ 1 w 27"/>
                <a:gd name="T1" fmla="*/ 26 h 26"/>
                <a:gd name="T2" fmla="*/ 0 w 27"/>
                <a:gd name="T3" fmla="*/ 26 h 26"/>
                <a:gd name="T4" fmla="*/ 0 w 27"/>
                <a:gd name="T5" fmla="*/ 25 h 26"/>
                <a:gd name="T6" fmla="*/ 25 w 27"/>
                <a:gd name="T7" fmla="*/ 1 h 26"/>
                <a:gd name="T8" fmla="*/ 26 w 27"/>
                <a:gd name="T9" fmla="*/ 1 h 26"/>
                <a:gd name="T10" fmla="*/ 26 w 27"/>
                <a:gd name="T11" fmla="*/ 2 h 26"/>
                <a:gd name="T12" fmla="*/ 2 w 27"/>
                <a:gd name="T13" fmla="*/ 26 h 26"/>
                <a:gd name="T14" fmla="*/ 1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 y="26"/>
                  </a:moveTo>
                  <a:cubicBezTo>
                    <a:pt x="1" y="26"/>
                    <a:pt x="0" y="26"/>
                    <a:pt x="0" y="26"/>
                  </a:cubicBezTo>
                  <a:cubicBezTo>
                    <a:pt x="0" y="26"/>
                    <a:pt x="0" y="25"/>
                    <a:pt x="0" y="25"/>
                  </a:cubicBezTo>
                  <a:cubicBezTo>
                    <a:pt x="25" y="1"/>
                    <a:pt x="25" y="1"/>
                    <a:pt x="25" y="1"/>
                  </a:cubicBezTo>
                  <a:cubicBezTo>
                    <a:pt x="25" y="0"/>
                    <a:pt x="26" y="0"/>
                    <a:pt x="26" y="1"/>
                  </a:cubicBezTo>
                  <a:cubicBezTo>
                    <a:pt x="27" y="1"/>
                    <a:pt x="27" y="2"/>
                    <a:pt x="26" y="2"/>
                  </a:cubicBezTo>
                  <a:cubicBezTo>
                    <a:pt x="2" y="26"/>
                    <a:pt x="2" y="26"/>
                    <a:pt x="2" y="26"/>
                  </a:cubicBezTo>
                  <a:cubicBezTo>
                    <a:pt x="1" y="26"/>
                    <a:pt x="1" y="26"/>
                    <a:pt x="1" y="26"/>
                  </a:cubicBezTo>
                  <a:close/>
                </a:path>
              </a:pathLst>
            </a:custGeom>
            <a:solidFill>
              <a:srgbClr val="173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7" name="Freeform 84"/>
            <p:cNvSpPr/>
            <p:nvPr/>
          </p:nvSpPr>
          <p:spPr bwMode="auto">
            <a:xfrm>
              <a:off x="5066566" y="4989850"/>
              <a:ext cx="79375" cy="92075"/>
            </a:xfrm>
            <a:custGeom>
              <a:avLst/>
              <a:gdLst>
                <a:gd name="T0" fmla="*/ 3 w 13"/>
                <a:gd name="T1" fmla="*/ 15 h 15"/>
                <a:gd name="T2" fmla="*/ 8 w 13"/>
                <a:gd name="T3" fmla="*/ 2 h 15"/>
                <a:gd name="T4" fmla="*/ 12 w 13"/>
                <a:gd name="T5" fmla="*/ 5 h 15"/>
                <a:gd name="T6" fmla="*/ 3 w 13"/>
                <a:gd name="T7" fmla="*/ 15 h 15"/>
              </a:gdLst>
              <a:ahLst/>
              <a:cxnLst>
                <a:cxn ang="0">
                  <a:pos x="T0" y="T1"/>
                </a:cxn>
                <a:cxn ang="0">
                  <a:pos x="T2" y="T3"/>
                </a:cxn>
                <a:cxn ang="0">
                  <a:pos x="T4" y="T5"/>
                </a:cxn>
                <a:cxn ang="0">
                  <a:pos x="T6" y="T7"/>
                </a:cxn>
              </a:cxnLst>
              <a:rect l="0" t="0" r="r" b="b"/>
              <a:pathLst>
                <a:path w="13" h="15">
                  <a:moveTo>
                    <a:pt x="3" y="15"/>
                  </a:moveTo>
                  <a:cubicBezTo>
                    <a:pt x="3" y="15"/>
                    <a:pt x="0" y="4"/>
                    <a:pt x="8" y="2"/>
                  </a:cubicBezTo>
                  <a:cubicBezTo>
                    <a:pt x="8" y="2"/>
                    <a:pt x="13" y="0"/>
                    <a:pt x="12" y="5"/>
                  </a:cubicBezTo>
                  <a:lnTo>
                    <a:pt x="3" y="15"/>
                  </a:lnTo>
                  <a:close/>
                </a:path>
              </a:pathLst>
            </a:custGeom>
            <a:solidFill>
              <a:srgbClr val="173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8" name="Freeform 85"/>
            <p:cNvSpPr/>
            <p:nvPr/>
          </p:nvSpPr>
          <p:spPr bwMode="auto">
            <a:xfrm>
              <a:off x="5096728" y="5039063"/>
              <a:ext cx="90488" cy="73025"/>
            </a:xfrm>
            <a:custGeom>
              <a:avLst/>
              <a:gdLst>
                <a:gd name="T0" fmla="*/ 0 w 15"/>
                <a:gd name="T1" fmla="*/ 9 h 12"/>
                <a:gd name="T2" fmla="*/ 14 w 15"/>
                <a:gd name="T3" fmla="*/ 4 h 12"/>
                <a:gd name="T4" fmla="*/ 10 w 15"/>
                <a:gd name="T5" fmla="*/ 0 h 12"/>
                <a:gd name="T6" fmla="*/ 0 w 15"/>
                <a:gd name="T7" fmla="*/ 9 h 12"/>
              </a:gdLst>
              <a:ahLst/>
              <a:cxnLst>
                <a:cxn ang="0">
                  <a:pos x="T0" y="T1"/>
                </a:cxn>
                <a:cxn ang="0">
                  <a:pos x="T2" y="T3"/>
                </a:cxn>
                <a:cxn ang="0">
                  <a:pos x="T4" y="T5"/>
                </a:cxn>
                <a:cxn ang="0">
                  <a:pos x="T6" y="T7"/>
                </a:cxn>
              </a:cxnLst>
              <a:rect l="0" t="0" r="r" b="b"/>
              <a:pathLst>
                <a:path w="15" h="12">
                  <a:moveTo>
                    <a:pt x="0" y="9"/>
                  </a:moveTo>
                  <a:cubicBezTo>
                    <a:pt x="0" y="9"/>
                    <a:pt x="11" y="12"/>
                    <a:pt x="14" y="4"/>
                  </a:cubicBezTo>
                  <a:cubicBezTo>
                    <a:pt x="14" y="4"/>
                    <a:pt x="15" y="0"/>
                    <a:pt x="10" y="0"/>
                  </a:cubicBezTo>
                  <a:lnTo>
                    <a:pt x="0" y="9"/>
                  </a:lnTo>
                  <a:close/>
                </a:path>
              </a:pathLst>
            </a:custGeom>
            <a:solidFill>
              <a:srgbClr val="1736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69" name="Oval 86"/>
            <p:cNvSpPr>
              <a:spLocks noChangeArrowheads="1"/>
            </p:cNvSpPr>
            <p:nvPr/>
          </p:nvSpPr>
          <p:spPr bwMode="auto">
            <a:xfrm>
              <a:off x="4687153" y="4880313"/>
              <a:ext cx="104775" cy="103188"/>
            </a:xfrm>
            <a:prstGeom prst="ellipse">
              <a:avLst/>
            </a:prstGeom>
            <a:solidFill>
              <a:srgbClr val="FFA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sp>
          <p:nvSpPr>
            <p:cNvPr id="70" name="Freeform 87"/>
            <p:cNvSpPr>
              <a:spLocks noEditPoints="1"/>
            </p:cNvSpPr>
            <p:nvPr/>
          </p:nvSpPr>
          <p:spPr bwMode="auto">
            <a:xfrm>
              <a:off x="4626828" y="4983500"/>
              <a:ext cx="298450" cy="482600"/>
            </a:xfrm>
            <a:custGeom>
              <a:avLst/>
              <a:gdLst>
                <a:gd name="T0" fmla="*/ 47 w 49"/>
                <a:gd name="T1" fmla="*/ 28 h 79"/>
                <a:gd name="T2" fmla="*/ 37 w 49"/>
                <a:gd name="T3" fmla="*/ 23 h 79"/>
                <a:gd name="T4" fmla="*/ 37 w 49"/>
                <a:gd name="T5" fmla="*/ 11 h 79"/>
                <a:gd name="T6" fmla="*/ 37 w 49"/>
                <a:gd name="T7" fmla="*/ 10 h 79"/>
                <a:gd name="T8" fmla="*/ 37 w 49"/>
                <a:gd name="T9" fmla="*/ 10 h 79"/>
                <a:gd name="T10" fmla="*/ 37 w 49"/>
                <a:gd name="T11" fmla="*/ 10 h 79"/>
                <a:gd name="T12" fmla="*/ 23 w 49"/>
                <a:gd name="T13" fmla="*/ 1 h 79"/>
                <a:gd name="T14" fmla="*/ 22 w 49"/>
                <a:gd name="T15" fmla="*/ 1 h 79"/>
                <a:gd name="T16" fmla="*/ 16 w 49"/>
                <a:gd name="T17" fmla="*/ 1 h 79"/>
                <a:gd name="T18" fmla="*/ 0 w 49"/>
                <a:gd name="T19" fmla="*/ 11 h 79"/>
                <a:gd name="T20" fmla="*/ 0 w 49"/>
                <a:gd name="T21" fmla="*/ 35 h 79"/>
                <a:gd name="T22" fmla="*/ 4 w 49"/>
                <a:gd name="T23" fmla="*/ 39 h 79"/>
                <a:gd name="T24" fmla="*/ 7 w 49"/>
                <a:gd name="T25" fmla="*/ 35 h 79"/>
                <a:gd name="T26" fmla="*/ 7 w 49"/>
                <a:gd name="T27" fmla="*/ 16 h 79"/>
                <a:gd name="T28" fmla="*/ 9 w 49"/>
                <a:gd name="T29" fmla="*/ 16 h 79"/>
                <a:gd name="T30" fmla="*/ 9 w 49"/>
                <a:gd name="T31" fmla="*/ 28 h 79"/>
                <a:gd name="T32" fmla="*/ 9 w 49"/>
                <a:gd name="T33" fmla="*/ 37 h 79"/>
                <a:gd name="T34" fmla="*/ 9 w 49"/>
                <a:gd name="T35" fmla="*/ 75 h 79"/>
                <a:gd name="T36" fmla="*/ 13 w 49"/>
                <a:gd name="T37" fmla="*/ 79 h 79"/>
                <a:gd name="T38" fmla="*/ 18 w 49"/>
                <a:gd name="T39" fmla="*/ 75 h 79"/>
                <a:gd name="T40" fmla="*/ 18 w 49"/>
                <a:gd name="T41" fmla="*/ 41 h 79"/>
                <a:gd name="T42" fmla="*/ 19 w 49"/>
                <a:gd name="T43" fmla="*/ 41 h 79"/>
                <a:gd name="T44" fmla="*/ 19 w 49"/>
                <a:gd name="T45" fmla="*/ 75 h 79"/>
                <a:gd name="T46" fmla="*/ 24 w 49"/>
                <a:gd name="T47" fmla="*/ 79 h 79"/>
                <a:gd name="T48" fmla="*/ 28 w 49"/>
                <a:gd name="T49" fmla="*/ 75 h 79"/>
                <a:gd name="T50" fmla="*/ 28 w 49"/>
                <a:gd name="T51" fmla="*/ 37 h 79"/>
                <a:gd name="T52" fmla="*/ 28 w 49"/>
                <a:gd name="T53" fmla="*/ 28 h 79"/>
                <a:gd name="T54" fmla="*/ 28 w 49"/>
                <a:gd name="T55" fmla="*/ 16 h 79"/>
                <a:gd name="T56" fmla="*/ 29 w 49"/>
                <a:gd name="T57" fmla="*/ 16 h 79"/>
                <a:gd name="T58" fmla="*/ 30 w 49"/>
                <a:gd name="T59" fmla="*/ 25 h 79"/>
                <a:gd name="T60" fmla="*/ 31 w 49"/>
                <a:gd name="T61" fmla="*/ 28 h 79"/>
                <a:gd name="T62" fmla="*/ 32 w 49"/>
                <a:gd name="T63" fmla="*/ 29 h 79"/>
                <a:gd name="T64" fmla="*/ 43 w 49"/>
                <a:gd name="T65" fmla="*/ 35 h 79"/>
                <a:gd name="T66" fmla="*/ 48 w 49"/>
                <a:gd name="T67" fmla="*/ 33 h 79"/>
                <a:gd name="T68" fmla="*/ 47 w 49"/>
                <a:gd name="T69" fmla="*/ 28 h 79"/>
                <a:gd name="T70" fmla="*/ 18 w 49"/>
                <a:gd name="T71" fmla="*/ 28 h 79"/>
                <a:gd name="T72" fmla="*/ 16 w 49"/>
                <a:gd name="T73" fmla="*/ 26 h 79"/>
                <a:gd name="T74" fmla="*/ 17 w 49"/>
                <a:gd name="T75" fmla="*/ 7 h 79"/>
                <a:gd name="T76" fmla="*/ 20 w 49"/>
                <a:gd name="T77" fmla="*/ 7 h 79"/>
                <a:gd name="T78" fmla="*/ 20 w 49"/>
                <a:gd name="T79" fmla="*/ 26 h 79"/>
                <a:gd name="T80" fmla="*/ 18 w 49"/>
                <a:gd name="T81" fmla="*/ 28 h 79"/>
                <a:gd name="T82" fmla="*/ 20 w 49"/>
                <a:gd name="T83" fmla="*/ 6 h 79"/>
                <a:gd name="T84" fmla="*/ 17 w 49"/>
                <a:gd name="T85" fmla="*/ 6 h 79"/>
                <a:gd name="T86" fmla="*/ 16 w 49"/>
                <a:gd name="T87" fmla="*/ 4 h 79"/>
                <a:gd name="T88" fmla="*/ 20 w 49"/>
                <a:gd name="T89" fmla="*/ 4 h 79"/>
                <a:gd name="T90" fmla="*/ 20 w 49"/>
                <a:gd name="T9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79">
                  <a:moveTo>
                    <a:pt x="47" y="28"/>
                  </a:moveTo>
                  <a:cubicBezTo>
                    <a:pt x="37" y="23"/>
                    <a:pt x="37" y="23"/>
                    <a:pt x="37" y="23"/>
                  </a:cubicBezTo>
                  <a:cubicBezTo>
                    <a:pt x="37" y="11"/>
                    <a:pt x="37" y="11"/>
                    <a:pt x="37" y="11"/>
                  </a:cubicBezTo>
                  <a:cubicBezTo>
                    <a:pt x="37" y="10"/>
                    <a:pt x="37" y="10"/>
                    <a:pt x="37" y="10"/>
                  </a:cubicBezTo>
                  <a:cubicBezTo>
                    <a:pt x="37" y="10"/>
                    <a:pt x="37" y="10"/>
                    <a:pt x="37" y="10"/>
                  </a:cubicBezTo>
                  <a:cubicBezTo>
                    <a:pt x="37" y="10"/>
                    <a:pt x="37" y="10"/>
                    <a:pt x="37" y="10"/>
                  </a:cubicBezTo>
                  <a:cubicBezTo>
                    <a:pt x="36" y="3"/>
                    <a:pt x="27" y="2"/>
                    <a:pt x="23" y="1"/>
                  </a:cubicBezTo>
                  <a:cubicBezTo>
                    <a:pt x="22" y="1"/>
                    <a:pt x="22" y="1"/>
                    <a:pt x="22" y="1"/>
                  </a:cubicBezTo>
                  <a:cubicBezTo>
                    <a:pt x="16" y="1"/>
                    <a:pt x="16" y="1"/>
                    <a:pt x="16" y="1"/>
                  </a:cubicBezTo>
                  <a:cubicBezTo>
                    <a:pt x="16" y="1"/>
                    <a:pt x="0" y="0"/>
                    <a:pt x="0" y="11"/>
                  </a:cubicBezTo>
                  <a:cubicBezTo>
                    <a:pt x="0" y="35"/>
                    <a:pt x="0" y="35"/>
                    <a:pt x="0" y="35"/>
                  </a:cubicBezTo>
                  <a:cubicBezTo>
                    <a:pt x="0" y="37"/>
                    <a:pt x="1" y="39"/>
                    <a:pt x="4" y="39"/>
                  </a:cubicBezTo>
                  <a:cubicBezTo>
                    <a:pt x="6" y="39"/>
                    <a:pt x="7" y="37"/>
                    <a:pt x="7" y="35"/>
                  </a:cubicBezTo>
                  <a:cubicBezTo>
                    <a:pt x="7" y="16"/>
                    <a:pt x="7" y="16"/>
                    <a:pt x="7" y="16"/>
                  </a:cubicBezTo>
                  <a:cubicBezTo>
                    <a:pt x="9" y="16"/>
                    <a:pt x="9" y="16"/>
                    <a:pt x="9" y="16"/>
                  </a:cubicBezTo>
                  <a:cubicBezTo>
                    <a:pt x="9" y="28"/>
                    <a:pt x="9" y="28"/>
                    <a:pt x="9" y="28"/>
                  </a:cubicBezTo>
                  <a:cubicBezTo>
                    <a:pt x="9" y="37"/>
                    <a:pt x="9" y="37"/>
                    <a:pt x="9" y="37"/>
                  </a:cubicBezTo>
                  <a:cubicBezTo>
                    <a:pt x="9" y="75"/>
                    <a:pt x="9" y="75"/>
                    <a:pt x="9" y="75"/>
                  </a:cubicBezTo>
                  <a:cubicBezTo>
                    <a:pt x="9" y="77"/>
                    <a:pt x="11" y="79"/>
                    <a:pt x="13" y="79"/>
                  </a:cubicBezTo>
                  <a:cubicBezTo>
                    <a:pt x="16" y="79"/>
                    <a:pt x="18" y="77"/>
                    <a:pt x="18" y="75"/>
                  </a:cubicBezTo>
                  <a:cubicBezTo>
                    <a:pt x="18" y="41"/>
                    <a:pt x="18" y="41"/>
                    <a:pt x="18" y="41"/>
                  </a:cubicBezTo>
                  <a:cubicBezTo>
                    <a:pt x="19" y="41"/>
                    <a:pt x="19" y="41"/>
                    <a:pt x="19" y="41"/>
                  </a:cubicBezTo>
                  <a:cubicBezTo>
                    <a:pt x="19" y="75"/>
                    <a:pt x="19" y="75"/>
                    <a:pt x="19" y="75"/>
                  </a:cubicBezTo>
                  <a:cubicBezTo>
                    <a:pt x="19" y="77"/>
                    <a:pt x="21" y="79"/>
                    <a:pt x="24" y="79"/>
                  </a:cubicBezTo>
                  <a:cubicBezTo>
                    <a:pt x="26" y="79"/>
                    <a:pt x="28" y="77"/>
                    <a:pt x="28" y="75"/>
                  </a:cubicBezTo>
                  <a:cubicBezTo>
                    <a:pt x="28" y="37"/>
                    <a:pt x="28" y="37"/>
                    <a:pt x="28" y="37"/>
                  </a:cubicBezTo>
                  <a:cubicBezTo>
                    <a:pt x="28" y="28"/>
                    <a:pt x="28" y="28"/>
                    <a:pt x="28" y="28"/>
                  </a:cubicBezTo>
                  <a:cubicBezTo>
                    <a:pt x="28" y="16"/>
                    <a:pt x="28" y="16"/>
                    <a:pt x="28" y="16"/>
                  </a:cubicBezTo>
                  <a:cubicBezTo>
                    <a:pt x="29" y="16"/>
                    <a:pt x="29" y="16"/>
                    <a:pt x="29" y="16"/>
                  </a:cubicBezTo>
                  <a:cubicBezTo>
                    <a:pt x="30" y="25"/>
                    <a:pt x="30" y="25"/>
                    <a:pt x="30" y="25"/>
                  </a:cubicBezTo>
                  <a:cubicBezTo>
                    <a:pt x="30" y="27"/>
                    <a:pt x="30" y="28"/>
                    <a:pt x="31" y="28"/>
                  </a:cubicBezTo>
                  <a:cubicBezTo>
                    <a:pt x="31" y="29"/>
                    <a:pt x="32" y="29"/>
                    <a:pt x="32" y="29"/>
                  </a:cubicBezTo>
                  <a:cubicBezTo>
                    <a:pt x="43" y="35"/>
                    <a:pt x="43" y="35"/>
                    <a:pt x="43" y="35"/>
                  </a:cubicBezTo>
                  <a:cubicBezTo>
                    <a:pt x="45" y="36"/>
                    <a:pt x="47" y="35"/>
                    <a:pt x="48" y="33"/>
                  </a:cubicBezTo>
                  <a:cubicBezTo>
                    <a:pt x="49" y="31"/>
                    <a:pt x="49" y="29"/>
                    <a:pt x="47" y="28"/>
                  </a:cubicBezTo>
                  <a:close/>
                  <a:moveTo>
                    <a:pt x="18" y="28"/>
                  </a:moveTo>
                  <a:cubicBezTo>
                    <a:pt x="16" y="26"/>
                    <a:pt x="16" y="26"/>
                    <a:pt x="16" y="26"/>
                  </a:cubicBezTo>
                  <a:cubicBezTo>
                    <a:pt x="17" y="7"/>
                    <a:pt x="17" y="7"/>
                    <a:pt x="17" y="7"/>
                  </a:cubicBezTo>
                  <a:cubicBezTo>
                    <a:pt x="20" y="7"/>
                    <a:pt x="20" y="7"/>
                    <a:pt x="20" y="7"/>
                  </a:cubicBezTo>
                  <a:cubicBezTo>
                    <a:pt x="20" y="26"/>
                    <a:pt x="20" y="26"/>
                    <a:pt x="20" y="26"/>
                  </a:cubicBezTo>
                  <a:lnTo>
                    <a:pt x="18" y="28"/>
                  </a:lnTo>
                  <a:close/>
                  <a:moveTo>
                    <a:pt x="20" y="6"/>
                  </a:moveTo>
                  <a:cubicBezTo>
                    <a:pt x="17" y="6"/>
                    <a:pt x="17" y="6"/>
                    <a:pt x="17" y="6"/>
                  </a:cubicBezTo>
                  <a:cubicBezTo>
                    <a:pt x="16" y="4"/>
                    <a:pt x="16" y="4"/>
                    <a:pt x="16" y="4"/>
                  </a:cubicBezTo>
                  <a:cubicBezTo>
                    <a:pt x="20" y="4"/>
                    <a:pt x="20" y="4"/>
                    <a:pt x="20" y="4"/>
                  </a:cubicBezTo>
                  <a:lnTo>
                    <a:pt x="20" y="6"/>
                  </a:lnTo>
                  <a:close/>
                </a:path>
              </a:pathLst>
            </a:custGeom>
            <a:solidFill>
              <a:srgbClr val="FFA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9B1"/>
                </a:solidFill>
              </a:endParaRPr>
            </a:p>
          </p:txBody>
        </p:sp>
      </p:grpSp>
      <p:grpSp>
        <p:nvGrpSpPr>
          <p:cNvPr id="71" name="组合 70"/>
          <p:cNvGrpSpPr/>
          <p:nvPr/>
        </p:nvGrpSpPr>
        <p:grpSpPr>
          <a:xfrm>
            <a:off x="-19064" y="253534"/>
            <a:ext cx="12211083" cy="6553690"/>
            <a:chOff x="-19064" y="253534"/>
            <a:chExt cx="12211083" cy="6553690"/>
          </a:xfrm>
        </p:grpSpPr>
        <p:grpSp>
          <p:nvGrpSpPr>
            <p:cNvPr id="72" name="组合 71"/>
            <p:cNvGrpSpPr/>
            <p:nvPr/>
          </p:nvGrpSpPr>
          <p:grpSpPr>
            <a:xfrm>
              <a:off x="-19064" y="253534"/>
              <a:ext cx="12211083" cy="6553690"/>
              <a:chOff x="-19064" y="253534"/>
              <a:chExt cx="12211083" cy="6553690"/>
            </a:xfrm>
          </p:grpSpPr>
          <p:sp>
            <p:nvSpPr>
              <p:cNvPr id="74"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75"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76"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77"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30</a:t>
                </a:fld>
                <a:endParaRPr lang="en-US" sz="1100" dirty="0">
                  <a:solidFill>
                    <a:schemeClr val="bg1"/>
                  </a:solidFill>
                  <a:latin typeface="Arial" panose="020B0604020202020204" pitchFamily="34" charset="0"/>
                  <a:cs typeface="Arial" panose="020B0604020202020204" pitchFamily="34" charset="0"/>
                </a:endParaRPr>
              </a:p>
            </p:txBody>
          </p:sp>
          <p:sp>
            <p:nvSpPr>
              <p:cNvPr id="78"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79"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73" name="文本框 72"/>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学习</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自学能力</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flipH="1">
            <a:off x="1374702" y="1336383"/>
            <a:ext cx="488324" cy="488324"/>
          </a:xfrm>
          <a:prstGeom prst="line">
            <a:avLst/>
          </a:prstGeom>
          <a:ln w="63500">
            <a:solidFill>
              <a:srgbClr val="2E3A4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940515" y="1327160"/>
            <a:ext cx="488324" cy="488324"/>
          </a:xfrm>
          <a:prstGeom prst="line">
            <a:avLst/>
          </a:prstGeom>
          <a:ln w="63500">
            <a:solidFill>
              <a:srgbClr val="2E3A49"/>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86721" y="1791834"/>
            <a:ext cx="2235879" cy="1300665"/>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922885" y="1936543"/>
            <a:ext cx="1963550" cy="1011246"/>
          </a:xfrm>
          <a:prstGeom prst="rect">
            <a:avLst/>
          </a:prstGeom>
          <a:solidFill>
            <a:srgbClr val="00B9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26861" y="1139515"/>
            <a:ext cx="309780" cy="32098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27" name="文本框 26"/>
          <p:cNvSpPr txBox="1"/>
          <p:nvPr/>
        </p:nvSpPr>
        <p:spPr>
          <a:xfrm>
            <a:off x="922885" y="2196149"/>
            <a:ext cx="1963550" cy="584775"/>
          </a:xfrm>
          <a:prstGeom prst="rect">
            <a:avLst/>
          </a:prstGeom>
          <a:noFill/>
        </p:spPr>
        <p:txBody>
          <a:bodyPr wrap="square" rtlCol="0">
            <a:spAutoFit/>
          </a:bodyPr>
          <a:lstStyle/>
          <a:p>
            <a:pPr algn="ctr"/>
            <a:r>
              <a:rPr lang="zh-CN" altLang="en-US" sz="3200" dirty="0">
                <a:solidFill>
                  <a:prstClr val="white"/>
                </a:solidFill>
                <a:latin typeface="Microsoft YaHei UI Light" panose="020B0502040204020203" pitchFamily="34" charset="-122"/>
                <a:ea typeface="Microsoft YaHei UI Light" panose="020B0502040204020203" pitchFamily="34" charset="-122"/>
              </a:rPr>
              <a:t>学习进程</a:t>
            </a:r>
            <a:endParaRPr lang="en-US" altLang="zh-CN" sz="3200" dirty="0">
              <a:solidFill>
                <a:prstClr val="white"/>
              </a:solidFill>
              <a:latin typeface="Microsoft YaHei UI Light" panose="020B0502040204020203" pitchFamily="34" charset="-122"/>
              <a:ea typeface="Microsoft YaHei UI Light" panose="020B0502040204020203" pitchFamily="34" charset="-122"/>
            </a:endParaRPr>
          </a:p>
        </p:txBody>
      </p:sp>
      <p:grpSp>
        <p:nvGrpSpPr>
          <p:cNvPr id="14" name="组合 13"/>
          <p:cNvGrpSpPr/>
          <p:nvPr/>
        </p:nvGrpSpPr>
        <p:grpSpPr>
          <a:xfrm>
            <a:off x="-19064" y="253534"/>
            <a:ext cx="12211083" cy="6553690"/>
            <a:chOff x="-19064" y="253534"/>
            <a:chExt cx="12211083" cy="6553690"/>
          </a:xfrm>
        </p:grpSpPr>
        <p:grpSp>
          <p:nvGrpSpPr>
            <p:cNvPr id="15" name="组合 14"/>
            <p:cNvGrpSpPr/>
            <p:nvPr/>
          </p:nvGrpSpPr>
          <p:grpSpPr>
            <a:xfrm>
              <a:off x="-19064" y="253534"/>
              <a:ext cx="12211083" cy="6553690"/>
              <a:chOff x="-19064" y="253534"/>
              <a:chExt cx="12211083" cy="6553690"/>
            </a:xfrm>
          </p:grpSpPr>
          <p:sp>
            <p:nvSpPr>
              <p:cNvPr id="1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1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1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31</a:t>
                </a:fld>
                <a:endParaRPr lang="en-US" sz="1100" dirty="0">
                  <a:solidFill>
                    <a:schemeClr val="bg1"/>
                  </a:solidFill>
                  <a:latin typeface="Arial" panose="020B0604020202020204" pitchFamily="34" charset="0"/>
                  <a:cs typeface="Arial" panose="020B0604020202020204" pitchFamily="34" charset="0"/>
                </a:endParaRPr>
              </a:p>
            </p:txBody>
          </p:sp>
          <p:sp>
            <p:nvSpPr>
              <p:cNvPr id="2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16" name="文本框 15"/>
            <p:cNvSpPr txBox="1"/>
            <p:nvPr/>
          </p:nvSpPr>
          <p:spPr>
            <a:xfrm>
              <a:off x="296839" y="344379"/>
              <a:ext cx="3756156"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学习</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自学能力之学习进程</a:t>
              </a:r>
            </a:p>
          </p:txBody>
        </p:sp>
      </p:grpSp>
      <p:grpSp>
        <p:nvGrpSpPr>
          <p:cNvPr id="4" name="组合 3"/>
          <p:cNvGrpSpPr/>
          <p:nvPr/>
        </p:nvGrpSpPr>
        <p:grpSpPr>
          <a:xfrm>
            <a:off x="3831771" y="1715663"/>
            <a:ext cx="7597019" cy="4629575"/>
            <a:chOff x="4347035" y="404710"/>
            <a:chExt cx="8487571" cy="5172271"/>
          </a:xfrm>
        </p:grpSpPr>
        <p:cxnSp>
          <p:nvCxnSpPr>
            <p:cNvPr id="33" name="直接箭头连接符 32"/>
            <p:cNvCxnSpPr/>
            <p:nvPr/>
          </p:nvCxnSpPr>
          <p:spPr>
            <a:xfrm>
              <a:off x="4616131" y="5517376"/>
              <a:ext cx="7775921" cy="0"/>
            </a:xfrm>
            <a:prstGeom prst="straightConnector1">
              <a:avLst/>
            </a:prstGeom>
            <a:ln w="38100">
              <a:solidFill>
                <a:srgbClr val="7F7F7F"/>
              </a:solidFill>
              <a:tailEnd type="triangle"/>
            </a:ln>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V="1">
              <a:off x="4625230" y="649213"/>
              <a:ext cx="0" cy="4886787"/>
            </a:xfrm>
            <a:prstGeom prst="straightConnector1">
              <a:avLst/>
            </a:prstGeom>
            <a:ln w="38100">
              <a:solidFill>
                <a:srgbClr val="7F7F7F"/>
              </a:solidFill>
              <a:tailEnd type="triangle"/>
            </a:ln>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flipV="1">
              <a:off x="4642623" y="941520"/>
              <a:ext cx="6001519" cy="4561155"/>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279" y="3427296"/>
              <a:ext cx="609600" cy="609600"/>
            </a:xfrm>
            <a:prstGeom prst="rect">
              <a:avLst/>
            </a:prstGeom>
          </p:spPr>
        </p:pic>
        <p:pic>
          <p:nvPicPr>
            <p:cNvPr id="49" name="图片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669" y="4077722"/>
              <a:ext cx="609600" cy="609600"/>
            </a:xfrm>
            <a:prstGeom prst="rect">
              <a:avLst/>
            </a:prstGeom>
          </p:spPr>
        </p:pic>
        <p:pic>
          <p:nvPicPr>
            <p:cNvPr id="50" name="图片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85" y="2372811"/>
              <a:ext cx="609600" cy="609600"/>
            </a:xfrm>
            <a:prstGeom prst="rect">
              <a:avLst/>
            </a:prstGeom>
          </p:spPr>
        </p:pic>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9885" y="2982411"/>
              <a:ext cx="609600" cy="609600"/>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959" y="1070145"/>
              <a:ext cx="609600" cy="609600"/>
            </a:xfrm>
            <a:prstGeom prst="rect">
              <a:avLst/>
            </a:prstGeom>
          </p:spPr>
        </p:pic>
        <p:sp>
          <p:nvSpPr>
            <p:cNvPr id="53" name="圆角矩形标注 52"/>
            <p:cNvSpPr/>
            <p:nvPr/>
          </p:nvSpPr>
          <p:spPr>
            <a:xfrm flipH="1">
              <a:off x="5305233" y="2894517"/>
              <a:ext cx="1455921" cy="463555"/>
            </a:xfrm>
            <a:prstGeom prst="wedgeRoundRectCallout">
              <a:avLst>
                <a:gd name="adj1" fmla="val 10994"/>
                <a:gd name="adj2" fmla="val 84622"/>
                <a:gd name="adj3" fmla="val 16667"/>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18"/>
            <p:cNvSpPr>
              <a:spLocks noChangeArrowheads="1"/>
            </p:cNvSpPr>
            <p:nvPr/>
          </p:nvSpPr>
          <p:spPr bwMode="auto">
            <a:xfrm>
              <a:off x="5309886" y="2976293"/>
              <a:ext cx="1414033" cy="343856"/>
            </a:xfrm>
            <a:prstGeom prst="rect">
              <a:avLst/>
            </a:prstGeom>
            <a:noFill/>
            <a:ln w="9525">
              <a:noFill/>
              <a:miter lim="800000"/>
            </a:ln>
          </p:spPr>
          <p:txBody>
            <a:bodyPr wrap="square">
              <a:spAutoFit/>
            </a:bodyPr>
            <a:lstStyle/>
            <a:p>
              <a:r>
                <a:rPr lang="zh-CN" altLang="en-US" sz="1400" dirty="0">
                  <a:solidFill>
                    <a:schemeClr val="bg1"/>
                  </a:solidFill>
                  <a:latin typeface="造字工房悦圆演示版常规体" pitchFamily="50" charset="-122"/>
                  <a:ea typeface="造字工房悦圆演示版常规体" pitchFamily="50" charset="-122"/>
                  <a:sym typeface="方正汉简简体" pitchFamily="65" charset="-122"/>
                </a:rPr>
                <a:t>努力就能进步！</a:t>
              </a:r>
            </a:p>
          </p:txBody>
        </p:sp>
        <p:sp>
          <p:nvSpPr>
            <p:cNvPr id="55" name="圆角矩形标注 54"/>
            <p:cNvSpPr/>
            <p:nvPr/>
          </p:nvSpPr>
          <p:spPr>
            <a:xfrm flipH="1" flipV="1">
              <a:off x="7161420" y="4728384"/>
              <a:ext cx="1465785" cy="463555"/>
            </a:xfrm>
            <a:prstGeom prst="wedgeRoundRectCallout">
              <a:avLst>
                <a:gd name="adj1" fmla="val 33726"/>
                <a:gd name="adj2" fmla="val 78734"/>
                <a:gd name="adj3" fmla="val 16667"/>
              </a:avLst>
            </a:prstGeom>
            <a:solidFill>
              <a:srgbClr val="FFAD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圆角矩形标注 55"/>
            <p:cNvSpPr/>
            <p:nvPr/>
          </p:nvSpPr>
          <p:spPr>
            <a:xfrm flipH="1">
              <a:off x="7200186" y="1803891"/>
              <a:ext cx="1518015" cy="463555"/>
            </a:xfrm>
            <a:prstGeom prst="wedgeRoundRectCallout">
              <a:avLst>
                <a:gd name="adj1" fmla="val 10994"/>
                <a:gd name="adj2" fmla="val 84622"/>
                <a:gd name="adj3" fmla="val 16667"/>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圆角矩形标注 56"/>
            <p:cNvSpPr/>
            <p:nvPr/>
          </p:nvSpPr>
          <p:spPr>
            <a:xfrm flipH="1" flipV="1">
              <a:off x="9134358" y="3793889"/>
              <a:ext cx="1451286" cy="463555"/>
            </a:xfrm>
            <a:prstGeom prst="wedgeRoundRectCallout">
              <a:avLst>
                <a:gd name="adj1" fmla="val 33726"/>
                <a:gd name="adj2" fmla="val 78734"/>
                <a:gd name="adj3" fmla="val 16667"/>
              </a:avLst>
            </a:prstGeom>
            <a:solidFill>
              <a:srgbClr val="FFAD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圆角矩形标注 57"/>
            <p:cNvSpPr/>
            <p:nvPr/>
          </p:nvSpPr>
          <p:spPr>
            <a:xfrm flipH="1">
              <a:off x="9386359" y="404710"/>
              <a:ext cx="1451285" cy="463555"/>
            </a:xfrm>
            <a:prstGeom prst="wedgeRoundRectCallout">
              <a:avLst>
                <a:gd name="adj1" fmla="val 10994"/>
                <a:gd name="adj2" fmla="val 84622"/>
                <a:gd name="adj3" fmla="val 16667"/>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矩形 18"/>
            <p:cNvSpPr>
              <a:spLocks noChangeArrowheads="1"/>
            </p:cNvSpPr>
            <p:nvPr/>
          </p:nvSpPr>
          <p:spPr bwMode="auto">
            <a:xfrm>
              <a:off x="7180421" y="4826322"/>
              <a:ext cx="1423612" cy="343856"/>
            </a:xfrm>
            <a:prstGeom prst="rect">
              <a:avLst/>
            </a:prstGeom>
            <a:noFill/>
            <a:ln w="9525">
              <a:noFill/>
              <a:miter lim="800000"/>
            </a:ln>
          </p:spPr>
          <p:txBody>
            <a:bodyPr wrap="square">
              <a:spAutoFit/>
            </a:bodyPr>
            <a:lstStyle/>
            <a:p>
              <a:r>
                <a:rPr lang="zh-CN" altLang="en-US" sz="1400" dirty="0">
                  <a:solidFill>
                    <a:schemeClr val="bg1"/>
                  </a:solidFill>
                  <a:latin typeface="造字工房悦圆演示版常规体" pitchFamily="50" charset="-122"/>
                  <a:ea typeface="造字工房悦圆演示版常规体" pitchFamily="50" charset="-122"/>
                  <a:sym typeface="方正汉简简体" pitchFamily="65" charset="-122"/>
                </a:rPr>
                <a:t>为什么退步了？</a:t>
              </a:r>
            </a:p>
          </p:txBody>
        </p:sp>
        <p:sp>
          <p:nvSpPr>
            <p:cNvPr id="60" name="矩形 18"/>
            <p:cNvSpPr>
              <a:spLocks noChangeArrowheads="1"/>
            </p:cNvSpPr>
            <p:nvPr/>
          </p:nvSpPr>
          <p:spPr bwMode="auto">
            <a:xfrm>
              <a:off x="7207299" y="1914555"/>
              <a:ext cx="1474340" cy="343856"/>
            </a:xfrm>
            <a:prstGeom prst="rect">
              <a:avLst/>
            </a:prstGeom>
            <a:noFill/>
            <a:ln w="9525">
              <a:noFill/>
              <a:miter lim="800000"/>
            </a:ln>
          </p:spPr>
          <p:txBody>
            <a:bodyPr wrap="square">
              <a:spAutoFit/>
            </a:bodyPr>
            <a:lstStyle/>
            <a:p>
              <a:r>
                <a:rPr lang="zh-CN" altLang="en-US" sz="1400" dirty="0">
                  <a:solidFill>
                    <a:schemeClr val="bg1"/>
                  </a:solidFill>
                  <a:latin typeface="造字工房悦圆演示版常规体" pitchFamily="50" charset="-122"/>
                  <a:ea typeface="造字工房悦圆演示版常规体" pitchFamily="50" charset="-122"/>
                  <a:sym typeface="方正汉简简体" pitchFamily="65" charset="-122"/>
                </a:rPr>
                <a:t>原来是假象啊！</a:t>
              </a:r>
            </a:p>
          </p:txBody>
        </p:sp>
        <p:sp>
          <p:nvSpPr>
            <p:cNvPr id="61" name="矩形 18"/>
            <p:cNvSpPr>
              <a:spLocks noChangeArrowheads="1"/>
            </p:cNvSpPr>
            <p:nvPr/>
          </p:nvSpPr>
          <p:spPr bwMode="auto">
            <a:xfrm>
              <a:off x="9131416" y="3869206"/>
              <a:ext cx="1454230" cy="344329"/>
            </a:xfrm>
            <a:prstGeom prst="rect">
              <a:avLst/>
            </a:prstGeom>
            <a:noFill/>
            <a:ln w="9525">
              <a:noFill/>
              <a:miter lim="800000"/>
            </a:ln>
          </p:spPr>
          <p:txBody>
            <a:bodyPr wrap="square">
              <a:spAutoFit/>
            </a:bodyPr>
            <a:lstStyle/>
            <a:p>
              <a:r>
                <a:rPr lang="zh-CN" altLang="en-US" sz="1400" dirty="0">
                  <a:solidFill>
                    <a:schemeClr val="bg1"/>
                  </a:solidFill>
                  <a:latin typeface="造字工房悦圆演示版常规体" pitchFamily="50" charset="-122"/>
                  <a:ea typeface="造字工房悦圆演示版常规体" pitchFamily="50" charset="-122"/>
                  <a:sym typeface="方正汉简简体" pitchFamily="65" charset="-122"/>
                </a:rPr>
                <a:t>怎么还是退步？</a:t>
              </a:r>
            </a:p>
          </p:txBody>
        </p:sp>
        <p:sp>
          <p:nvSpPr>
            <p:cNvPr id="62" name="矩形 18"/>
            <p:cNvSpPr>
              <a:spLocks noChangeArrowheads="1"/>
            </p:cNvSpPr>
            <p:nvPr/>
          </p:nvSpPr>
          <p:spPr bwMode="auto">
            <a:xfrm>
              <a:off x="9405360" y="474362"/>
              <a:ext cx="1409531" cy="343856"/>
            </a:xfrm>
            <a:prstGeom prst="rect">
              <a:avLst/>
            </a:prstGeom>
            <a:noFill/>
            <a:ln w="9525">
              <a:noFill/>
              <a:miter lim="800000"/>
            </a:ln>
          </p:spPr>
          <p:txBody>
            <a:bodyPr wrap="square">
              <a:spAutoFit/>
            </a:bodyPr>
            <a:lstStyle/>
            <a:p>
              <a:r>
                <a:rPr lang="zh-CN" altLang="en-US" sz="1400" dirty="0">
                  <a:solidFill>
                    <a:schemeClr val="bg1"/>
                  </a:solidFill>
                  <a:latin typeface="造字工房悦圆演示版常规体" pitchFamily="50" charset="-122"/>
                  <a:ea typeface="造字工房悦圆演示版常规体" pitchFamily="50" charset="-122"/>
                  <a:sym typeface="方正汉简简体" pitchFamily="65" charset="-122"/>
                </a:rPr>
                <a:t>坚持就能进步！</a:t>
              </a:r>
            </a:p>
          </p:txBody>
        </p:sp>
        <p:sp>
          <p:nvSpPr>
            <p:cNvPr id="63" name="矩形 18"/>
            <p:cNvSpPr>
              <a:spLocks noChangeArrowheads="1"/>
            </p:cNvSpPr>
            <p:nvPr/>
          </p:nvSpPr>
          <p:spPr bwMode="auto">
            <a:xfrm>
              <a:off x="10872272" y="5129969"/>
              <a:ext cx="1962334" cy="447012"/>
            </a:xfrm>
            <a:prstGeom prst="rect">
              <a:avLst/>
            </a:prstGeom>
            <a:noFill/>
            <a:ln w="9525">
              <a:noFill/>
              <a:miter lim="800000"/>
            </a:ln>
          </p:spPr>
          <p:txBody>
            <a:bodyPr wrap="square">
              <a:spAutoFit/>
            </a:bodyPr>
            <a:lstStyle/>
            <a:p>
              <a:pPr algn="ct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时间</a:t>
              </a:r>
            </a:p>
          </p:txBody>
        </p:sp>
        <p:sp>
          <p:nvSpPr>
            <p:cNvPr id="64" name="矩形 18"/>
            <p:cNvSpPr>
              <a:spLocks noChangeArrowheads="1"/>
            </p:cNvSpPr>
            <p:nvPr/>
          </p:nvSpPr>
          <p:spPr bwMode="auto">
            <a:xfrm>
              <a:off x="4347035" y="818674"/>
              <a:ext cx="946967" cy="790867"/>
            </a:xfrm>
            <a:prstGeom prst="rect">
              <a:avLst/>
            </a:prstGeom>
            <a:noFill/>
            <a:ln w="9525">
              <a:noFill/>
              <a:miter lim="800000"/>
            </a:ln>
          </p:spPr>
          <p:txBody>
            <a:bodyPr wrap="square">
              <a:spAutoFit/>
            </a:bodyPr>
            <a:lstStyle/>
            <a:p>
              <a:pPr algn="ct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进</a:t>
              </a:r>
              <a:endParaRPr lang="en-US" altLang="zh-CN" sz="2000" dirty="0">
                <a:solidFill>
                  <a:srgbClr val="003231"/>
                </a:solidFill>
                <a:latin typeface="造字工房悦圆演示版常规体" pitchFamily="50" charset="-122"/>
                <a:ea typeface="造字工房悦圆演示版常规体" pitchFamily="50" charset="-122"/>
                <a:sym typeface="方正汉简简体" pitchFamily="65" charset="-122"/>
              </a:endParaRPr>
            </a:p>
            <a:p>
              <a:pPr algn="ct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展</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06</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思考</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829550" y="3810872"/>
            <a:ext cx="4144721" cy="1126462"/>
          </a:xfrm>
          <a:prstGeom prst="rect">
            <a:avLst/>
          </a:prstGeom>
          <a:noFill/>
        </p:spPr>
        <p:txBody>
          <a:bodyPr wrap="square" rtlCol="0">
            <a:spAutoFit/>
          </a:bodyPr>
          <a:lstStyle/>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我想知道上帝是怎样创造世界的</a:t>
            </a:r>
            <a:r>
              <a:rPr lang="en-US" altLang="zh-CN" sz="1600" dirty="0">
                <a:solidFill>
                  <a:prstClr val="white"/>
                </a:solidFill>
                <a:latin typeface="Microsoft YaHei UI Light" panose="020B0502040204020203" pitchFamily="34" charset="-122"/>
                <a:ea typeface="Microsoft YaHei UI Light" panose="020B0502040204020203" pitchFamily="34" charset="-122"/>
              </a:rPr>
              <a:t>…</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我想知道他的想法，其他的都是细枝末节。</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                 </a:t>
            </a:r>
            <a:r>
              <a:rPr lang="en-US" altLang="zh-CN" sz="1600" dirty="0">
                <a:solidFill>
                  <a:prstClr val="white"/>
                </a:solidFill>
                <a:latin typeface="Microsoft YaHei UI Light" panose="020B0502040204020203" pitchFamily="34" charset="-122"/>
                <a:ea typeface="Microsoft YaHei UI Light" panose="020B0502040204020203" pitchFamily="34" charset="-122"/>
              </a:rPr>
              <a:t>——</a:t>
            </a:r>
            <a:r>
              <a:rPr lang="zh-CN" altLang="en-US" sz="1600" dirty="0">
                <a:solidFill>
                  <a:prstClr val="white"/>
                </a:solidFill>
                <a:latin typeface="Microsoft YaHei UI Light" panose="020B0502040204020203" pitchFamily="34" charset="-122"/>
                <a:ea typeface="Microsoft YaHei UI Light" panose="020B0502040204020203" pitchFamily="34" charset="-122"/>
              </a:rPr>
              <a:t>阿尔伯特 爱因斯坦</a:t>
            </a:r>
          </a:p>
        </p:txBody>
      </p:sp>
      <p:sp>
        <p:nvSpPr>
          <p:cNvPr id="4" name="矩形 3"/>
          <p:cNvSpPr/>
          <p:nvPr/>
        </p:nvSpPr>
        <p:spPr>
          <a:xfrm>
            <a:off x="3809037" y="4684926"/>
            <a:ext cx="2686954" cy="584775"/>
          </a:xfrm>
          <a:prstGeom prst="rect">
            <a:avLst/>
          </a:prstGeom>
        </p:spPr>
        <p:txBody>
          <a:bodyPr wrap="none">
            <a:spAutoFit/>
          </a:bodyPr>
          <a:lstStyle/>
          <a:p>
            <a:r>
              <a:rPr lang="en-US" altLang="zh-CN" sz="3200" b="1" dirty="0">
                <a:solidFill>
                  <a:prstClr val="white"/>
                </a:solidFill>
                <a:cs typeface="Times New Roman" panose="02020603050405020304" pitchFamily="18" charset="0"/>
              </a:rPr>
              <a:t>Think deeply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74759" y="1791834"/>
            <a:ext cx="7907791" cy="3965214"/>
            <a:chOff x="2661971" y="671058"/>
            <a:chExt cx="7907791" cy="3965214"/>
          </a:xfrm>
        </p:grpSpPr>
        <p:sp>
          <p:nvSpPr>
            <p:cNvPr id="5" name="矩形 4"/>
            <p:cNvSpPr/>
            <p:nvPr/>
          </p:nvSpPr>
          <p:spPr>
            <a:xfrm>
              <a:off x="2661971" y="671058"/>
              <a:ext cx="7907791" cy="3965214"/>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752259" y="1601454"/>
              <a:ext cx="6126774" cy="1422954"/>
            </a:xfrm>
            <a:prstGeom prst="rect">
              <a:avLst/>
            </a:prstGeom>
          </p:spPr>
          <p:txBody>
            <a:bodyPr wrap="square">
              <a:spAutoFit/>
            </a:bodyPr>
            <a:lstStyle/>
            <a:p>
              <a:pPr indent="457200" algn="just">
                <a:lnSpc>
                  <a:spcPct val="150000"/>
                </a:lnSpc>
              </a:pPr>
              <a:r>
                <a:rPr lang="zh-CN" altLang="en-US" sz="2000" kern="100" dirty="0">
                  <a:solidFill>
                    <a:srgbClr val="404040"/>
                  </a:solidFill>
                  <a:latin typeface="+mn-ea"/>
                  <a:cs typeface="Times New Roman" panose="02020603050405020304" pitchFamily="18" charset="0"/>
                </a:rPr>
                <a:t>从别人那里知道一个结论的时候，自己动脑重新推演一遍，看看得出的结论的过程有没有漏洞和不合理的地方，衡量一下结论到底有没有道理的过程。</a:t>
              </a:r>
            </a:p>
          </p:txBody>
        </p:sp>
        <p:sp>
          <p:nvSpPr>
            <p:cNvPr id="13" name="文本框 12"/>
            <p:cNvSpPr txBox="1"/>
            <p:nvPr/>
          </p:nvSpPr>
          <p:spPr>
            <a:xfrm>
              <a:off x="2944812" y="844541"/>
              <a:ext cx="3028950" cy="461665"/>
            </a:xfrm>
            <a:prstGeom prst="rect">
              <a:avLst/>
            </a:prstGeom>
            <a:noFill/>
          </p:spPr>
          <p:txBody>
            <a:bodyPr wrap="square" rtlCol="0">
              <a:spAutoFit/>
            </a:bodyPr>
            <a:lstStyle/>
            <a:p>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grpSp>
      <p:cxnSp>
        <p:nvCxnSpPr>
          <p:cNvPr id="20" name="直接连接符 19"/>
          <p:cNvCxnSpPr/>
          <p:nvPr/>
        </p:nvCxnSpPr>
        <p:spPr>
          <a:xfrm flipH="1">
            <a:off x="1374702" y="1336383"/>
            <a:ext cx="488324" cy="488324"/>
          </a:xfrm>
          <a:prstGeom prst="line">
            <a:avLst/>
          </a:prstGeom>
          <a:ln w="63500">
            <a:solidFill>
              <a:srgbClr val="2E3A4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940515" y="1327160"/>
            <a:ext cx="488324" cy="488324"/>
          </a:xfrm>
          <a:prstGeom prst="line">
            <a:avLst/>
          </a:prstGeom>
          <a:ln w="63500">
            <a:solidFill>
              <a:srgbClr val="2E3A49"/>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86721" y="1791834"/>
            <a:ext cx="2235879" cy="1300665"/>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922885" y="1936543"/>
            <a:ext cx="1963550" cy="1011246"/>
          </a:xfrm>
          <a:prstGeom prst="rect">
            <a:avLst/>
          </a:prstGeom>
          <a:solidFill>
            <a:srgbClr val="00B9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26861" y="1139515"/>
            <a:ext cx="309780" cy="32098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27" name="文本框 26"/>
          <p:cNvSpPr txBox="1"/>
          <p:nvPr/>
        </p:nvSpPr>
        <p:spPr>
          <a:xfrm>
            <a:off x="922885" y="2196149"/>
            <a:ext cx="1963550" cy="584775"/>
          </a:xfrm>
          <a:prstGeom prst="rect">
            <a:avLst/>
          </a:prstGeom>
          <a:noFill/>
        </p:spPr>
        <p:txBody>
          <a:bodyPr wrap="square" rtlCol="0">
            <a:spAutoFit/>
          </a:bodyPr>
          <a:lstStyle/>
          <a:p>
            <a:pPr algn="ctr"/>
            <a:r>
              <a:rPr lang="zh-CN" altLang="en-US" sz="3200" dirty="0">
                <a:solidFill>
                  <a:prstClr val="white"/>
                </a:solidFill>
                <a:latin typeface="Microsoft YaHei UI Light" panose="020B0502040204020203" pitchFamily="34" charset="-122"/>
                <a:ea typeface="Microsoft YaHei UI Light" panose="020B0502040204020203" pitchFamily="34" charset="-122"/>
              </a:rPr>
              <a:t>独立思考</a:t>
            </a:r>
            <a:endParaRPr lang="en-US" altLang="zh-CN" sz="3200" dirty="0">
              <a:solidFill>
                <a:prstClr val="white"/>
              </a:solidFill>
              <a:latin typeface="Microsoft YaHei UI Light" panose="020B0502040204020203" pitchFamily="34" charset="-122"/>
              <a:ea typeface="Microsoft YaHei UI Light" panose="020B0502040204020203" pitchFamily="34" charset="-122"/>
            </a:endParaRPr>
          </a:p>
        </p:txBody>
      </p:sp>
      <p:grpSp>
        <p:nvGrpSpPr>
          <p:cNvPr id="14" name="组合 13"/>
          <p:cNvGrpSpPr/>
          <p:nvPr/>
        </p:nvGrpSpPr>
        <p:grpSpPr>
          <a:xfrm>
            <a:off x="-19064" y="253534"/>
            <a:ext cx="12211083" cy="6553690"/>
            <a:chOff x="-19064" y="253534"/>
            <a:chExt cx="12211083" cy="6553690"/>
          </a:xfrm>
        </p:grpSpPr>
        <p:grpSp>
          <p:nvGrpSpPr>
            <p:cNvPr id="15" name="组合 14"/>
            <p:cNvGrpSpPr/>
            <p:nvPr/>
          </p:nvGrpSpPr>
          <p:grpSpPr>
            <a:xfrm>
              <a:off x="-19064" y="253534"/>
              <a:ext cx="12211083" cy="6553690"/>
              <a:chOff x="-19064" y="253534"/>
              <a:chExt cx="12211083" cy="6553690"/>
            </a:xfrm>
          </p:grpSpPr>
          <p:sp>
            <p:nvSpPr>
              <p:cNvPr id="1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1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1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33</a:t>
                </a:fld>
                <a:endParaRPr lang="en-US" sz="1100" dirty="0">
                  <a:solidFill>
                    <a:schemeClr val="bg1"/>
                  </a:solidFill>
                  <a:latin typeface="Arial" panose="020B0604020202020204" pitchFamily="34" charset="0"/>
                  <a:cs typeface="Arial" panose="020B0604020202020204" pitchFamily="34" charset="0"/>
                </a:endParaRPr>
              </a:p>
            </p:txBody>
          </p:sp>
          <p:sp>
            <p:nvSpPr>
              <p:cNvPr id="2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16" name="文本框 15"/>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概念阐述</a:t>
              </a:r>
            </a:p>
          </p:txBody>
        </p:sp>
      </p:grpSp>
      <p:grpSp>
        <p:nvGrpSpPr>
          <p:cNvPr id="34" name="组合 33"/>
          <p:cNvGrpSpPr/>
          <p:nvPr/>
        </p:nvGrpSpPr>
        <p:grpSpPr>
          <a:xfrm>
            <a:off x="9666895" y="3621226"/>
            <a:ext cx="1220260" cy="2064162"/>
            <a:chOff x="7249090" y="1504622"/>
            <a:chExt cx="2052637" cy="3472191"/>
          </a:xfrm>
        </p:grpSpPr>
        <p:sp>
          <p:nvSpPr>
            <p:cNvPr id="35" name="任意多边形 34"/>
            <p:cNvSpPr/>
            <p:nvPr/>
          </p:nvSpPr>
          <p:spPr>
            <a:xfrm>
              <a:off x="7249090" y="2801257"/>
              <a:ext cx="2052637" cy="2175556"/>
            </a:xfrm>
            <a:custGeom>
              <a:avLst/>
              <a:gdLst>
                <a:gd name="connsiteX0" fmla="*/ 274808 w 2052637"/>
                <a:gd name="connsiteY0" fmla="*/ 0 h 2175556"/>
                <a:gd name="connsiteX1" fmla="*/ 1899777 w 2052637"/>
                <a:gd name="connsiteY1" fmla="*/ 0 h 2175556"/>
                <a:gd name="connsiteX2" fmla="*/ 2000250 w 2052637"/>
                <a:gd name="connsiteY2" fmla="*/ 165781 h 2175556"/>
                <a:gd name="connsiteX3" fmla="*/ 2052637 w 2052637"/>
                <a:gd name="connsiteY3" fmla="*/ 475343 h 2175556"/>
                <a:gd name="connsiteX4" fmla="*/ 2033587 w 2052637"/>
                <a:gd name="connsiteY4" fmla="*/ 680131 h 2175556"/>
                <a:gd name="connsiteX5" fmla="*/ 1743075 w 2052637"/>
                <a:gd name="connsiteY5" fmla="*/ 1194481 h 2175556"/>
                <a:gd name="connsiteX6" fmla="*/ 1747837 w 2052637"/>
                <a:gd name="connsiteY6" fmla="*/ 1465943 h 2175556"/>
                <a:gd name="connsiteX7" fmla="*/ 1857375 w 2052637"/>
                <a:gd name="connsiteY7" fmla="*/ 1956481 h 2175556"/>
                <a:gd name="connsiteX8" fmla="*/ 1838325 w 2052637"/>
                <a:gd name="connsiteY8" fmla="*/ 2075543 h 2175556"/>
                <a:gd name="connsiteX9" fmla="*/ 1528762 w 2052637"/>
                <a:gd name="connsiteY9" fmla="*/ 2161268 h 2175556"/>
                <a:gd name="connsiteX10" fmla="*/ 1304925 w 2052637"/>
                <a:gd name="connsiteY10" fmla="*/ 2170793 h 2175556"/>
                <a:gd name="connsiteX11" fmla="*/ 1100137 w 2052637"/>
                <a:gd name="connsiteY11" fmla="*/ 2175556 h 2175556"/>
                <a:gd name="connsiteX12" fmla="*/ 866775 w 2052637"/>
                <a:gd name="connsiteY12" fmla="*/ 2151743 h 2175556"/>
                <a:gd name="connsiteX13" fmla="*/ 733425 w 2052637"/>
                <a:gd name="connsiteY13" fmla="*/ 1865993 h 2175556"/>
                <a:gd name="connsiteX14" fmla="*/ 642937 w 2052637"/>
                <a:gd name="connsiteY14" fmla="*/ 1675493 h 2175556"/>
                <a:gd name="connsiteX15" fmla="*/ 319087 w 2052637"/>
                <a:gd name="connsiteY15" fmla="*/ 1680256 h 2175556"/>
                <a:gd name="connsiteX16" fmla="*/ 223837 w 2052637"/>
                <a:gd name="connsiteY16" fmla="*/ 1585006 h 2175556"/>
                <a:gd name="connsiteX17" fmla="*/ 233362 w 2052637"/>
                <a:gd name="connsiteY17" fmla="*/ 1537381 h 2175556"/>
                <a:gd name="connsiteX18" fmla="*/ 228600 w 2052637"/>
                <a:gd name="connsiteY18" fmla="*/ 1365931 h 2175556"/>
                <a:gd name="connsiteX19" fmla="*/ 161925 w 2052637"/>
                <a:gd name="connsiteY19" fmla="*/ 1299256 h 2175556"/>
                <a:gd name="connsiteX20" fmla="*/ 171450 w 2052637"/>
                <a:gd name="connsiteY20" fmla="*/ 1227818 h 2175556"/>
                <a:gd name="connsiteX21" fmla="*/ 128587 w 2052637"/>
                <a:gd name="connsiteY21" fmla="*/ 1165906 h 2175556"/>
                <a:gd name="connsiteX22" fmla="*/ 147637 w 2052637"/>
                <a:gd name="connsiteY22" fmla="*/ 1127806 h 2175556"/>
                <a:gd name="connsiteX23" fmla="*/ 147637 w 2052637"/>
                <a:gd name="connsiteY23" fmla="*/ 1070656 h 2175556"/>
                <a:gd name="connsiteX24" fmla="*/ 14287 w 2052637"/>
                <a:gd name="connsiteY24" fmla="*/ 956356 h 2175556"/>
                <a:gd name="connsiteX25" fmla="*/ 0 w 2052637"/>
                <a:gd name="connsiteY25" fmla="*/ 899206 h 2175556"/>
                <a:gd name="connsiteX26" fmla="*/ 14287 w 2052637"/>
                <a:gd name="connsiteY26" fmla="*/ 865868 h 2175556"/>
                <a:gd name="connsiteX27" fmla="*/ 190500 w 2052637"/>
                <a:gd name="connsiteY27" fmla="*/ 646793 h 2175556"/>
                <a:gd name="connsiteX28" fmla="*/ 219075 w 2052637"/>
                <a:gd name="connsiteY28" fmla="*/ 594406 h 2175556"/>
                <a:gd name="connsiteX29" fmla="*/ 161925 w 2052637"/>
                <a:gd name="connsiteY29" fmla="*/ 461056 h 2175556"/>
                <a:gd name="connsiteX30" fmla="*/ 171450 w 2052637"/>
                <a:gd name="connsiteY30" fmla="*/ 246743 h 2175556"/>
                <a:gd name="connsiteX31" fmla="*/ 266700 w 2052637"/>
                <a:gd name="connsiteY31" fmla="*/ 32431 h 217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2637" h="2175556">
                  <a:moveTo>
                    <a:pt x="274808" y="0"/>
                  </a:moveTo>
                  <a:lnTo>
                    <a:pt x="1899777" y="0"/>
                  </a:lnTo>
                  <a:lnTo>
                    <a:pt x="2000250" y="165781"/>
                  </a:lnTo>
                  <a:lnTo>
                    <a:pt x="2052637" y="475343"/>
                  </a:lnTo>
                  <a:lnTo>
                    <a:pt x="2033587" y="680131"/>
                  </a:lnTo>
                  <a:lnTo>
                    <a:pt x="1743075" y="1194481"/>
                  </a:lnTo>
                  <a:cubicBezTo>
                    <a:pt x="1744662" y="1284968"/>
                    <a:pt x="1746250" y="1375456"/>
                    <a:pt x="1747837" y="1465943"/>
                  </a:cubicBezTo>
                  <a:lnTo>
                    <a:pt x="1857375" y="1956481"/>
                  </a:lnTo>
                  <a:lnTo>
                    <a:pt x="1838325" y="2075543"/>
                  </a:lnTo>
                  <a:lnTo>
                    <a:pt x="1528762" y="2161268"/>
                  </a:lnTo>
                  <a:lnTo>
                    <a:pt x="1304925" y="2170793"/>
                  </a:lnTo>
                  <a:lnTo>
                    <a:pt x="1100137" y="2175556"/>
                  </a:lnTo>
                  <a:lnTo>
                    <a:pt x="866775" y="2151743"/>
                  </a:lnTo>
                  <a:lnTo>
                    <a:pt x="733425" y="1865993"/>
                  </a:lnTo>
                  <a:lnTo>
                    <a:pt x="642937" y="1675493"/>
                  </a:lnTo>
                  <a:lnTo>
                    <a:pt x="319087" y="1680256"/>
                  </a:lnTo>
                  <a:lnTo>
                    <a:pt x="223837" y="1585006"/>
                  </a:lnTo>
                  <a:lnTo>
                    <a:pt x="233362" y="1537381"/>
                  </a:lnTo>
                  <a:lnTo>
                    <a:pt x="228600" y="1365931"/>
                  </a:lnTo>
                  <a:lnTo>
                    <a:pt x="161925" y="1299256"/>
                  </a:lnTo>
                  <a:lnTo>
                    <a:pt x="171450" y="1227818"/>
                  </a:lnTo>
                  <a:lnTo>
                    <a:pt x="128587" y="1165906"/>
                  </a:lnTo>
                  <a:lnTo>
                    <a:pt x="147637" y="1127806"/>
                  </a:lnTo>
                  <a:lnTo>
                    <a:pt x="147637" y="1070656"/>
                  </a:lnTo>
                  <a:lnTo>
                    <a:pt x="14287" y="956356"/>
                  </a:lnTo>
                  <a:lnTo>
                    <a:pt x="0" y="899206"/>
                  </a:lnTo>
                  <a:lnTo>
                    <a:pt x="14287" y="865868"/>
                  </a:lnTo>
                  <a:lnTo>
                    <a:pt x="190500" y="646793"/>
                  </a:lnTo>
                  <a:lnTo>
                    <a:pt x="219075" y="594406"/>
                  </a:lnTo>
                  <a:lnTo>
                    <a:pt x="161925" y="461056"/>
                  </a:lnTo>
                  <a:lnTo>
                    <a:pt x="171450" y="246743"/>
                  </a:lnTo>
                  <a:lnTo>
                    <a:pt x="266700" y="32431"/>
                  </a:lnTo>
                  <a:close/>
                </a:path>
              </a:pathLst>
            </a:custGeom>
            <a:solidFill>
              <a:srgbClr val="00B9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a:off x="7633103" y="2098274"/>
              <a:ext cx="690356" cy="690553"/>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rgbClr val="FF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8120233" y="2440576"/>
              <a:ext cx="1018138" cy="1018429"/>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141637" y="2440576"/>
              <a:ext cx="961044" cy="360681"/>
            </a:xfrm>
            <a:custGeom>
              <a:avLst/>
              <a:gdLst>
                <a:gd name="connsiteX0" fmla="*/ 475033 w 961044"/>
                <a:gd name="connsiteY0" fmla="*/ 0 h 360681"/>
                <a:gd name="connsiteX1" fmla="*/ 551607 w 961044"/>
                <a:gd name="connsiteY1" fmla="*/ 0 h 360681"/>
                <a:gd name="connsiteX2" fmla="*/ 551607 w 961044"/>
                <a:gd name="connsiteY2" fmla="*/ 67997 h 360681"/>
                <a:gd name="connsiteX3" fmla="*/ 578014 w 961044"/>
                <a:gd name="connsiteY3" fmla="*/ 70658 h 360681"/>
                <a:gd name="connsiteX4" fmla="*/ 591132 w 961044"/>
                <a:gd name="connsiteY4" fmla="*/ 74249 h 360681"/>
                <a:gd name="connsiteX5" fmla="*/ 607367 w 961044"/>
                <a:gd name="connsiteY5" fmla="*/ 13659 h 360681"/>
                <a:gd name="connsiteX6" fmla="*/ 681331 w 961044"/>
                <a:gd name="connsiteY6" fmla="*/ 33478 h 360681"/>
                <a:gd name="connsiteX7" fmla="*/ 663903 w 961044"/>
                <a:gd name="connsiteY7" fmla="*/ 98518 h 360681"/>
                <a:gd name="connsiteX8" fmla="*/ 686749 w 961044"/>
                <a:gd name="connsiteY8" fmla="*/ 108094 h 360681"/>
                <a:gd name="connsiteX9" fmla="*/ 700162 w 961044"/>
                <a:gd name="connsiteY9" fmla="*/ 115858 h 360681"/>
                <a:gd name="connsiteX10" fmla="*/ 731551 w 961044"/>
                <a:gd name="connsiteY10" fmla="*/ 61492 h 360681"/>
                <a:gd name="connsiteX11" fmla="*/ 797866 w 961044"/>
                <a:gd name="connsiteY11" fmla="*/ 99778 h 360681"/>
                <a:gd name="connsiteX12" fmla="*/ 764190 w 961044"/>
                <a:gd name="connsiteY12" fmla="*/ 158108 h 360681"/>
                <a:gd name="connsiteX13" fmla="*/ 780752 w 961044"/>
                <a:gd name="connsiteY13" fmla="*/ 170725 h 360681"/>
                <a:gd name="connsiteX14" fmla="*/ 794331 w 961044"/>
                <a:gd name="connsiteY14" fmla="*/ 184632 h 360681"/>
                <a:gd name="connsiteX15" fmla="*/ 839127 w 961044"/>
                <a:gd name="connsiteY15" fmla="*/ 139836 h 360681"/>
                <a:gd name="connsiteX16" fmla="*/ 893273 w 961044"/>
                <a:gd name="connsiteY16" fmla="*/ 193982 h 360681"/>
                <a:gd name="connsiteX17" fmla="*/ 845326 w 961044"/>
                <a:gd name="connsiteY17" fmla="*/ 241928 h 360681"/>
                <a:gd name="connsiteX18" fmla="*/ 868158 w 961044"/>
                <a:gd name="connsiteY18" fmla="*/ 274875 h 360681"/>
                <a:gd name="connsiteX19" fmla="*/ 922757 w 961044"/>
                <a:gd name="connsiteY19" fmla="*/ 243352 h 360681"/>
                <a:gd name="connsiteX20" fmla="*/ 961044 w 961044"/>
                <a:gd name="connsiteY20" fmla="*/ 309667 h 360681"/>
                <a:gd name="connsiteX21" fmla="*/ 903226 w 961044"/>
                <a:gd name="connsiteY21" fmla="*/ 343048 h 360681"/>
                <a:gd name="connsiteX22" fmla="*/ 909249 w 961044"/>
                <a:gd name="connsiteY22" fmla="*/ 360681 h 360681"/>
                <a:gd name="connsiteX23" fmla="*/ 571934 w 961044"/>
                <a:gd name="connsiteY23" fmla="*/ 360681 h 360681"/>
                <a:gd name="connsiteX24" fmla="*/ 553001 w 961044"/>
                <a:gd name="connsiteY24" fmla="*/ 347916 h 360681"/>
                <a:gd name="connsiteX25" fmla="*/ 487497 w 961044"/>
                <a:gd name="connsiteY25" fmla="*/ 334691 h 360681"/>
                <a:gd name="connsiteX26" fmla="*/ 421993 w 961044"/>
                <a:gd name="connsiteY26" fmla="*/ 347916 h 360681"/>
                <a:gd name="connsiteX27" fmla="*/ 403060 w 961044"/>
                <a:gd name="connsiteY27" fmla="*/ 360681 h 360681"/>
                <a:gd name="connsiteX28" fmla="*/ 0 w 961044"/>
                <a:gd name="connsiteY28" fmla="*/ 360681 h 360681"/>
                <a:gd name="connsiteX29" fmla="*/ 12058 w 961044"/>
                <a:gd name="connsiteY29" fmla="*/ 315678 h 360681"/>
                <a:gd name="connsiteX30" fmla="*/ 76245 w 961044"/>
                <a:gd name="connsiteY30" fmla="*/ 332877 h 360681"/>
                <a:gd name="connsiteX31" fmla="*/ 96134 w 961044"/>
                <a:gd name="connsiteY31" fmla="*/ 297825 h 360681"/>
                <a:gd name="connsiteX32" fmla="*/ 40072 w 961044"/>
                <a:gd name="connsiteY32" fmla="*/ 265458 h 360681"/>
                <a:gd name="connsiteX33" fmla="*/ 78359 w 961044"/>
                <a:gd name="connsiteY33" fmla="*/ 199143 h 360681"/>
                <a:gd name="connsiteX34" fmla="*/ 136811 w 961044"/>
                <a:gd name="connsiteY34" fmla="*/ 232890 h 360681"/>
                <a:gd name="connsiteX35" fmla="*/ 162704 w 961044"/>
                <a:gd name="connsiteY35" fmla="*/ 202169 h 360681"/>
                <a:gd name="connsiteX36" fmla="*/ 118417 w 961044"/>
                <a:gd name="connsiteY36" fmla="*/ 157882 h 360681"/>
                <a:gd name="connsiteX37" fmla="*/ 172562 w 961044"/>
                <a:gd name="connsiteY37" fmla="*/ 103736 h 360681"/>
                <a:gd name="connsiteX38" fmla="*/ 219775 w 961044"/>
                <a:gd name="connsiteY38" fmla="*/ 150949 h 360681"/>
                <a:gd name="connsiteX39" fmla="*/ 253520 w 961044"/>
                <a:gd name="connsiteY39" fmla="*/ 128963 h 360681"/>
                <a:gd name="connsiteX40" fmla="*/ 221933 w 961044"/>
                <a:gd name="connsiteY40" fmla="*/ 74252 h 360681"/>
                <a:gd name="connsiteX41" fmla="*/ 288248 w 961044"/>
                <a:gd name="connsiteY41" fmla="*/ 35966 h 360681"/>
                <a:gd name="connsiteX42" fmla="*/ 321826 w 961044"/>
                <a:gd name="connsiteY42" fmla="*/ 94125 h 360681"/>
                <a:gd name="connsiteX43" fmla="*/ 332595 w 961044"/>
                <a:gd name="connsiteY43" fmla="*/ 89200 h 360681"/>
                <a:gd name="connsiteX44" fmla="*/ 359951 w 961044"/>
                <a:gd name="connsiteY44" fmla="*/ 81395 h 360681"/>
                <a:gd name="connsiteX45" fmla="*/ 343571 w 961044"/>
                <a:gd name="connsiteY45" fmla="*/ 20264 h 360681"/>
                <a:gd name="connsiteX46" fmla="*/ 417535 w 961044"/>
                <a:gd name="connsiteY46" fmla="*/ 445 h 360681"/>
                <a:gd name="connsiteX47" fmla="*/ 435329 w 961044"/>
                <a:gd name="connsiteY47" fmla="*/ 66853 h 360681"/>
                <a:gd name="connsiteX48" fmla="*/ 475033 w 961044"/>
                <a:gd name="connsiteY48" fmla="*/ 62851 h 3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61044" h="360681">
                  <a:moveTo>
                    <a:pt x="475033" y="0"/>
                  </a:moveTo>
                  <a:lnTo>
                    <a:pt x="551607" y="0"/>
                  </a:lnTo>
                  <a:lnTo>
                    <a:pt x="551607" y="67997"/>
                  </a:lnTo>
                  <a:lnTo>
                    <a:pt x="578014" y="70658"/>
                  </a:lnTo>
                  <a:lnTo>
                    <a:pt x="591132" y="74249"/>
                  </a:lnTo>
                  <a:lnTo>
                    <a:pt x="607367" y="13659"/>
                  </a:lnTo>
                  <a:lnTo>
                    <a:pt x="681331" y="33478"/>
                  </a:lnTo>
                  <a:lnTo>
                    <a:pt x="663903" y="98518"/>
                  </a:lnTo>
                  <a:lnTo>
                    <a:pt x="686749" y="108094"/>
                  </a:lnTo>
                  <a:lnTo>
                    <a:pt x="700162" y="115858"/>
                  </a:lnTo>
                  <a:lnTo>
                    <a:pt x="731551" y="61492"/>
                  </a:lnTo>
                  <a:lnTo>
                    <a:pt x="797866" y="99778"/>
                  </a:lnTo>
                  <a:lnTo>
                    <a:pt x="764190" y="158108"/>
                  </a:lnTo>
                  <a:lnTo>
                    <a:pt x="780752" y="170725"/>
                  </a:lnTo>
                  <a:lnTo>
                    <a:pt x="794331" y="184632"/>
                  </a:lnTo>
                  <a:lnTo>
                    <a:pt x="839127" y="139836"/>
                  </a:lnTo>
                  <a:lnTo>
                    <a:pt x="893273" y="193982"/>
                  </a:lnTo>
                  <a:lnTo>
                    <a:pt x="845326" y="241928"/>
                  </a:lnTo>
                  <a:lnTo>
                    <a:pt x="868158" y="274875"/>
                  </a:lnTo>
                  <a:lnTo>
                    <a:pt x="922757" y="243352"/>
                  </a:lnTo>
                  <a:lnTo>
                    <a:pt x="961044" y="309667"/>
                  </a:lnTo>
                  <a:lnTo>
                    <a:pt x="903226" y="343048"/>
                  </a:lnTo>
                  <a:lnTo>
                    <a:pt x="909249" y="360681"/>
                  </a:lnTo>
                  <a:lnTo>
                    <a:pt x="571934" y="360681"/>
                  </a:lnTo>
                  <a:lnTo>
                    <a:pt x="553001" y="347916"/>
                  </a:lnTo>
                  <a:cubicBezTo>
                    <a:pt x="532868" y="339400"/>
                    <a:pt x="510732" y="334691"/>
                    <a:pt x="487497" y="334691"/>
                  </a:cubicBezTo>
                  <a:cubicBezTo>
                    <a:pt x="464262" y="334691"/>
                    <a:pt x="442126" y="339400"/>
                    <a:pt x="421993" y="347916"/>
                  </a:cubicBezTo>
                  <a:lnTo>
                    <a:pt x="403060" y="360681"/>
                  </a:lnTo>
                  <a:lnTo>
                    <a:pt x="0" y="360681"/>
                  </a:lnTo>
                  <a:lnTo>
                    <a:pt x="12058" y="315678"/>
                  </a:lnTo>
                  <a:lnTo>
                    <a:pt x="76245" y="332877"/>
                  </a:lnTo>
                  <a:lnTo>
                    <a:pt x="96134" y="297825"/>
                  </a:lnTo>
                  <a:lnTo>
                    <a:pt x="40072" y="265458"/>
                  </a:lnTo>
                  <a:lnTo>
                    <a:pt x="78359" y="199143"/>
                  </a:lnTo>
                  <a:lnTo>
                    <a:pt x="136811" y="232890"/>
                  </a:lnTo>
                  <a:lnTo>
                    <a:pt x="162704" y="202169"/>
                  </a:lnTo>
                  <a:lnTo>
                    <a:pt x="118417" y="157882"/>
                  </a:lnTo>
                  <a:lnTo>
                    <a:pt x="172562" y="103736"/>
                  </a:lnTo>
                  <a:lnTo>
                    <a:pt x="219775" y="150949"/>
                  </a:lnTo>
                  <a:lnTo>
                    <a:pt x="253520" y="128963"/>
                  </a:lnTo>
                  <a:lnTo>
                    <a:pt x="221933" y="74252"/>
                  </a:lnTo>
                  <a:lnTo>
                    <a:pt x="288248" y="35966"/>
                  </a:lnTo>
                  <a:lnTo>
                    <a:pt x="321826" y="94125"/>
                  </a:lnTo>
                  <a:lnTo>
                    <a:pt x="332595" y="89200"/>
                  </a:lnTo>
                  <a:lnTo>
                    <a:pt x="359951" y="81395"/>
                  </a:lnTo>
                  <a:lnTo>
                    <a:pt x="343571" y="20264"/>
                  </a:lnTo>
                  <a:lnTo>
                    <a:pt x="417535" y="445"/>
                  </a:lnTo>
                  <a:lnTo>
                    <a:pt x="435329" y="66853"/>
                  </a:lnTo>
                  <a:lnTo>
                    <a:pt x="475033" y="62851"/>
                  </a:lnTo>
                  <a:close/>
                </a:path>
              </a:pathLst>
            </a:cu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275408" y="1889170"/>
              <a:ext cx="538822" cy="538976"/>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743950" y="1733551"/>
              <a:ext cx="341996" cy="353874"/>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rgbClr val="FF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8908714" y="1504622"/>
              <a:ext cx="256444" cy="265351"/>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588145" y="3192639"/>
              <a:ext cx="709980" cy="710183"/>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8267169" y="3461369"/>
              <a:ext cx="709980" cy="710183"/>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Freeform 9"/>
          <p:cNvSpPr>
            <a:spLocks noEditPoints="1"/>
          </p:cNvSpPr>
          <p:nvPr/>
        </p:nvSpPr>
        <p:spPr bwMode="auto">
          <a:xfrm>
            <a:off x="3638549" y="2123071"/>
            <a:ext cx="648419" cy="579565"/>
          </a:xfrm>
          <a:custGeom>
            <a:avLst/>
            <a:gdLst>
              <a:gd name="T0" fmla="*/ 0 w 3172"/>
              <a:gd name="T1" fmla="*/ 2597 h 2597"/>
              <a:gd name="T2" fmla="*/ 0 w 3172"/>
              <a:gd name="T3" fmla="*/ 1579 h 2597"/>
              <a:gd name="T4" fmla="*/ 926 w 3172"/>
              <a:gd name="T5" fmla="*/ 0 h 2597"/>
              <a:gd name="T6" fmla="*/ 1347 w 3172"/>
              <a:gd name="T7" fmla="*/ 0 h 2597"/>
              <a:gd name="T8" fmla="*/ 682 w 3172"/>
              <a:gd name="T9" fmla="*/ 1425 h 2597"/>
              <a:gd name="T10" fmla="*/ 1170 w 3172"/>
              <a:gd name="T11" fmla="*/ 1425 h 2597"/>
              <a:gd name="T12" fmla="*/ 1170 w 3172"/>
              <a:gd name="T13" fmla="*/ 2597 h 2597"/>
              <a:gd name="T14" fmla="*/ 0 w 3172"/>
              <a:gd name="T15" fmla="*/ 2597 h 2597"/>
              <a:gd name="T16" fmla="*/ 1775 w 3172"/>
              <a:gd name="T17" fmla="*/ 2597 h 2597"/>
              <a:gd name="T18" fmla="*/ 1775 w 3172"/>
              <a:gd name="T19" fmla="*/ 1579 h 2597"/>
              <a:gd name="T20" fmla="*/ 2732 w 3172"/>
              <a:gd name="T21" fmla="*/ 0 h 2597"/>
              <a:gd name="T22" fmla="*/ 3172 w 3172"/>
              <a:gd name="T23" fmla="*/ 0 h 2597"/>
              <a:gd name="T24" fmla="*/ 2476 w 3172"/>
              <a:gd name="T25" fmla="*/ 1425 h 2597"/>
              <a:gd name="T26" fmla="*/ 2968 w 3172"/>
              <a:gd name="T27" fmla="*/ 1425 h 2597"/>
              <a:gd name="T28" fmla="*/ 2968 w 3172"/>
              <a:gd name="T29" fmla="*/ 2597 h 2597"/>
              <a:gd name="T30" fmla="*/ 1775 w 3172"/>
              <a:gd name="T31" fmla="*/ 2597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2" h="2597">
                <a:moveTo>
                  <a:pt x="0" y="2597"/>
                </a:moveTo>
                <a:lnTo>
                  <a:pt x="0" y="1579"/>
                </a:lnTo>
                <a:lnTo>
                  <a:pt x="926" y="0"/>
                </a:lnTo>
                <a:lnTo>
                  <a:pt x="1347" y="0"/>
                </a:lnTo>
                <a:lnTo>
                  <a:pt x="682" y="1425"/>
                </a:lnTo>
                <a:lnTo>
                  <a:pt x="1170" y="1425"/>
                </a:lnTo>
                <a:lnTo>
                  <a:pt x="1170" y="2597"/>
                </a:lnTo>
                <a:lnTo>
                  <a:pt x="0" y="2597"/>
                </a:lnTo>
                <a:close/>
                <a:moveTo>
                  <a:pt x="1775" y="2597"/>
                </a:moveTo>
                <a:lnTo>
                  <a:pt x="1775" y="1579"/>
                </a:lnTo>
                <a:lnTo>
                  <a:pt x="2732" y="0"/>
                </a:lnTo>
                <a:lnTo>
                  <a:pt x="3172" y="0"/>
                </a:lnTo>
                <a:lnTo>
                  <a:pt x="2476" y="1425"/>
                </a:lnTo>
                <a:lnTo>
                  <a:pt x="2968" y="1425"/>
                </a:lnTo>
                <a:lnTo>
                  <a:pt x="2968" y="2597"/>
                </a:lnTo>
                <a:lnTo>
                  <a:pt x="1775" y="2597"/>
                </a:lnTo>
                <a:close/>
              </a:path>
            </a:pathLst>
          </a:custGeom>
          <a:solidFill>
            <a:srgbClr val="7F7F7F"/>
          </a:solidFill>
          <a:ln>
            <a:noFill/>
          </a:ln>
          <a:effectLst>
            <a:innerShdw blurRad="63500" dist="50800" dir="16200000">
              <a:prstClr val="black">
                <a:alpha val="50000"/>
              </a:prstClr>
            </a:innerShdw>
          </a:effectLst>
        </p:spPr>
        <p:txBody>
          <a:bodyPr vert="horz" wrap="square" lIns="91440" tIns="45720" rIns="91440" bIns="45720" numCol="1" anchor="t" anchorCtr="0" compatLnSpc="1"/>
          <a:lstStyle/>
          <a:p>
            <a:endParaRPr lang="en-US" dirty="0">
              <a:solidFill>
                <a:srgbClr val="00B9B3"/>
              </a:solidFill>
            </a:endParaRPr>
          </a:p>
        </p:txBody>
      </p:sp>
      <p:sp>
        <p:nvSpPr>
          <p:cNvPr id="45" name="Freeform 9"/>
          <p:cNvSpPr>
            <a:spLocks noEditPoints="1"/>
          </p:cNvSpPr>
          <p:nvPr/>
        </p:nvSpPr>
        <p:spPr bwMode="auto">
          <a:xfrm flipH="1" flipV="1">
            <a:off x="8782753" y="4256256"/>
            <a:ext cx="648419" cy="579565"/>
          </a:xfrm>
          <a:custGeom>
            <a:avLst/>
            <a:gdLst>
              <a:gd name="T0" fmla="*/ 0 w 3172"/>
              <a:gd name="T1" fmla="*/ 2597 h 2597"/>
              <a:gd name="T2" fmla="*/ 0 w 3172"/>
              <a:gd name="T3" fmla="*/ 1579 h 2597"/>
              <a:gd name="T4" fmla="*/ 926 w 3172"/>
              <a:gd name="T5" fmla="*/ 0 h 2597"/>
              <a:gd name="T6" fmla="*/ 1347 w 3172"/>
              <a:gd name="T7" fmla="*/ 0 h 2597"/>
              <a:gd name="T8" fmla="*/ 682 w 3172"/>
              <a:gd name="T9" fmla="*/ 1425 h 2597"/>
              <a:gd name="T10" fmla="*/ 1170 w 3172"/>
              <a:gd name="T11" fmla="*/ 1425 h 2597"/>
              <a:gd name="T12" fmla="*/ 1170 w 3172"/>
              <a:gd name="T13" fmla="*/ 2597 h 2597"/>
              <a:gd name="T14" fmla="*/ 0 w 3172"/>
              <a:gd name="T15" fmla="*/ 2597 h 2597"/>
              <a:gd name="T16" fmla="*/ 1775 w 3172"/>
              <a:gd name="T17" fmla="*/ 2597 h 2597"/>
              <a:gd name="T18" fmla="*/ 1775 w 3172"/>
              <a:gd name="T19" fmla="*/ 1579 h 2597"/>
              <a:gd name="T20" fmla="*/ 2732 w 3172"/>
              <a:gd name="T21" fmla="*/ 0 h 2597"/>
              <a:gd name="T22" fmla="*/ 3172 w 3172"/>
              <a:gd name="T23" fmla="*/ 0 h 2597"/>
              <a:gd name="T24" fmla="*/ 2476 w 3172"/>
              <a:gd name="T25" fmla="*/ 1425 h 2597"/>
              <a:gd name="T26" fmla="*/ 2968 w 3172"/>
              <a:gd name="T27" fmla="*/ 1425 h 2597"/>
              <a:gd name="T28" fmla="*/ 2968 w 3172"/>
              <a:gd name="T29" fmla="*/ 2597 h 2597"/>
              <a:gd name="T30" fmla="*/ 1775 w 3172"/>
              <a:gd name="T31" fmla="*/ 2597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2" h="2597">
                <a:moveTo>
                  <a:pt x="0" y="2597"/>
                </a:moveTo>
                <a:lnTo>
                  <a:pt x="0" y="1579"/>
                </a:lnTo>
                <a:lnTo>
                  <a:pt x="926" y="0"/>
                </a:lnTo>
                <a:lnTo>
                  <a:pt x="1347" y="0"/>
                </a:lnTo>
                <a:lnTo>
                  <a:pt x="682" y="1425"/>
                </a:lnTo>
                <a:lnTo>
                  <a:pt x="1170" y="1425"/>
                </a:lnTo>
                <a:lnTo>
                  <a:pt x="1170" y="2597"/>
                </a:lnTo>
                <a:lnTo>
                  <a:pt x="0" y="2597"/>
                </a:lnTo>
                <a:close/>
                <a:moveTo>
                  <a:pt x="1775" y="2597"/>
                </a:moveTo>
                <a:lnTo>
                  <a:pt x="1775" y="1579"/>
                </a:lnTo>
                <a:lnTo>
                  <a:pt x="2732" y="0"/>
                </a:lnTo>
                <a:lnTo>
                  <a:pt x="3172" y="0"/>
                </a:lnTo>
                <a:lnTo>
                  <a:pt x="2476" y="1425"/>
                </a:lnTo>
                <a:lnTo>
                  <a:pt x="2968" y="1425"/>
                </a:lnTo>
                <a:lnTo>
                  <a:pt x="2968" y="2597"/>
                </a:lnTo>
                <a:lnTo>
                  <a:pt x="1775" y="2597"/>
                </a:lnTo>
                <a:close/>
              </a:path>
            </a:pathLst>
          </a:custGeom>
          <a:solidFill>
            <a:srgbClr val="7F7F7F"/>
          </a:solidFill>
          <a:ln>
            <a:noFill/>
          </a:ln>
          <a:effectLst>
            <a:innerShdw blurRad="63500" dist="50800">
              <a:prstClr val="black">
                <a:alpha val="50000"/>
              </a:prstClr>
            </a:innerShdw>
          </a:effectLst>
        </p:spPr>
        <p:txBody>
          <a:bodyPr vert="horz" wrap="square" lIns="91440" tIns="45720" rIns="91440" bIns="45720" numCol="1" anchor="t" anchorCtr="0" compatLnSpc="1"/>
          <a:lstStyle/>
          <a:p>
            <a:endParaRPr lang="en-US" dirty="0">
              <a:solidFill>
                <a:srgbClr val="00B9B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064" y="253534"/>
            <a:ext cx="12211083" cy="6553690"/>
            <a:chOff x="-19064" y="253534"/>
            <a:chExt cx="12211083" cy="6553690"/>
          </a:xfrm>
        </p:grpSpPr>
        <p:grpSp>
          <p:nvGrpSpPr>
            <p:cNvPr id="15" name="组合 14"/>
            <p:cNvGrpSpPr/>
            <p:nvPr/>
          </p:nvGrpSpPr>
          <p:grpSpPr>
            <a:xfrm>
              <a:off x="-19064" y="253534"/>
              <a:ext cx="12211083" cy="6553690"/>
              <a:chOff x="-19064" y="253534"/>
              <a:chExt cx="12211083" cy="6553690"/>
            </a:xfrm>
          </p:grpSpPr>
          <p:sp>
            <p:nvSpPr>
              <p:cNvPr id="1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1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1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34</a:t>
                </a:fld>
                <a:endParaRPr lang="en-US" sz="1100" dirty="0">
                  <a:solidFill>
                    <a:schemeClr val="bg1"/>
                  </a:solidFill>
                  <a:latin typeface="Arial" panose="020B0604020202020204" pitchFamily="34" charset="0"/>
                  <a:cs typeface="Arial" panose="020B0604020202020204" pitchFamily="34" charset="0"/>
                </a:endParaRPr>
              </a:p>
            </p:txBody>
          </p:sp>
          <p:sp>
            <p:nvSpPr>
              <p:cNvPr id="2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16" name="文本框 15"/>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勤于思考</a:t>
              </a:r>
            </a:p>
          </p:txBody>
        </p:sp>
      </p:grpSp>
      <p:sp>
        <p:nvSpPr>
          <p:cNvPr id="33" name="任意多边形 32"/>
          <p:cNvSpPr/>
          <p:nvPr/>
        </p:nvSpPr>
        <p:spPr>
          <a:xfrm>
            <a:off x="5106987" y="2511797"/>
            <a:ext cx="1978025" cy="3105150"/>
          </a:xfrm>
          <a:custGeom>
            <a:avLst/>
            <a:gdLst>
              <a:gd name="connsiteX0" fmla="*/ 971550 w 1978025"/>
              <a:gd name="connsiteY0" fmla="*/ 0 h 3105150"/>
              <a:gd name="connsiteX1" fmla="*/ 1562100 w 1978025"/>
              <a:gd name="connsiteY1" fmla="*/ 590550 h 3105150"/>
              <a:gd name="connsiteX2" fmla="*/ 1301732 w 1978025"/>
              <a:gd name="connsiteY2" fmla="*/ 1080244 h 3105150"/>
              <a:gd name="connsiteX3" fmla="*/ 1275271 w 1978025"/>
              <a:gd name="connsiteY3" fmla="*/ 1094607 h 3105150"/>
              <a:gd name="connsiteX4" fmla="*/ 1978025 w 1978025"/>
              <a:gd name="connsiteY4" fmla="*/ 3105150 h 3105150"/>
              <a:gd name="connsiteX5" fmla="*/ 0 w 1978025"/>
              <a:gd name="connsiteY5" fmla="*/ 3105150 h 3105150"/>
              <a:gd name="connsiteX6" fmla="*/ 697186 w 1978025"/>
              <a:gd name="connsiteY6" fmla="*/ 1110540 h 3105150"/>
              <a:gd name="connsiteX7" fmla="*/ 641368 w 1978025"/>
              <a:gd name="connsiteY7" fmla="*/ 1080244 h 3105150"/>
              <a:gd name="connsiteX8" fmla="*/ 381000 w 1978025"/>
              <a:gd name="connsiteY8" fmla="*/ 590550 h 3105150"/>
              <a:gd name="connsiteX9" fmla="*/ 971550 w 1978025"/>
              <a:gd name="connsiteY9" fmla="*/ 0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025" h="3105150">
                <a:moveTo>
                  <a:pt x="971550" y="0"/>
                </a:moveTo>
                <a:cubicBezTo>
                  <a:pt x="1297702" y="0"/>
                  <a:pt x="1562100" y="264398"/>
                  <a:pt x="1562100" y="590550"/>
                </a:cubicBezTo>
                <a:cubicBezTo>
                  <a:pt x="1562100" y="794395"/>
                  <a:pt x="1458820" y="974118"/>
                  <a:pt x="1301732" y="1080244"/>
                </a:cubicBezTo>
                <a:lnTo>
                  <a:pt x="1275271" y="1094607"/>
                </a:lnTo>
                <a:lnTo>
                  <a:pt x="1978025" y="3105150"/>
                </a:lnTo>
                <a:lnTo>
                  <a:pt x="0" y="3105150"/>
                </a:lnTo>
                <a:lnTo>
                  <a:pt x="697186" y="1110540"/>
                </a:lnTo>
                <a:lnTo>
                  <a:pt x="641368" y="1080244"/>
                </a:lnTo>
                <a:cubicBezTo>
                  <a:pt x="484281" y="974118"/>
                  <a:pt x="381000" y="794395"/>
                  <a:pt x="381000" y="590550"/>
                </a:cubicBezTo>
                <a:cubicBezTo>
                  <a:pt x="381000" y="264398"/>
                  <a:pt x="645398" y="0"/>
                  <a:pt x="971550" y="0"/>
                </a:cubicBezTo>
                <a:close/>
              </a:path>
            </a:pathLst>
          </a:custGeom>
          <a:solidFill>
            <a:srgbClr val="59595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2085181" y="2026022"/>
            <a:ext cx="2352675" cy="1085850"/>
            <a:chOff x="2990850" y="1571625"/>
            <a:chExt cx="2352675" cy="1085850"/>
          </a:xfrm>
        </p:grpSpPr>
        <p:sp>
          <p:nvSpPr>
            <p:cNvPr id="47" name="任意多边形 46"/>
            <p:cNvSpPr/>
            <p:nvPr/>
          </p:nvSpPr>
          <p:spPr>
            <a:xfrm>
              <a:off x="2990850" y="1571625"/>
              <a:ext cx="2352675" cy="1085850"/>
            </a:xfrm>
            <a:custGeom>
              <a:avLst/>
              <a:gdLst>
                <a:gd name="connsiteX0" fmla="*/ 542925 w 2352675"/>
                <a:gd name="connsiteY0" fmla="*/ 0 h 1085850"/>
                <a:gd name="connsiteX1" fmla="*/ 1043184 w 2352675"/>
                <a:gd name="connsiteY1" fmla="*/ 331594 h 1085850"/>
                <a:gd name="connsiteX2" fmla="*/ 1052607 w 2352675"/>
                <a:gd name="connsiteY2" fmla="*/ 361950 h 1085850"/>
                <a:gd name="connsiteX3" fmla="*/ 2322777 w 2352675"/>
                <a:gd name="connsiteY3" fmla="*/ 361950 h 1085850"/>
                <a:gd name="connsiteX4" fmla="*/ 2352675 w 2352675"/>
                <a:gd name="connsiteY4" fmla="*/ 391848 h 1085850"/>
                <a:gd name="connsiteX5" fmla="*/ 2352675 w 2352675"/>
                <a:gd name="connsiteY5" fmla="*/ 682890 h 1085850"/>
                <a:gd name="connsiteX6" fmla="*/ 2322777 w 2352675"/>
                <a:gd name="connsiteY6" fmla="*/ 712788 h 1085850"/>
                <a:gd name="connsiteX7" fmla="*/ 2290764 w 2352675"/>
                <a:gd name="connsiteY7" fmla="*/ 712788 h 1085850"/>
                <a:gd name="connsiteX8" fmla="*/ 2290764 w 2352675"/>
                <a:gd name="connsiteY8" fmla="*/ 842962 h 1085850"/>
                <a:gd name="connsiteX9" fmla="*/ 2259013 w 2352675"/>
                <a:gd name="connsiteY9" fmla="*/ 874713 h 1085850"/>
                <a:gd name="connsiteX10" fmla="*/ 2132015 w 2352675"/>
                <a:gd name="connsiteY10" fmla="*/ 874713 h 1085850"/>
                <a:gd name="connsiteX11" fmla="*/ 2100264 w 2352675"/>
                <a:gd name="connsiteY11" fmla="*/ 842962 h 1085850"/>
                <a:gd name="connsiteX12" fmla="*/ 2100264 w 2352675"/>
                <a:gd name="connsiteY12" fmla="*/ 712788 h 1085850"/>
                <a:gd name="connsiteX13" fmla="*/ 2060576 w 2352675"/>
                <a:gd name="connsiteY13" fmla="*/ 712788 h 1085850"/>
                <a:gd name="connsiteX14" fmla="*/ 2060576 w 2352675"/>
                <a:gd name="connsiteY14" fmla="*/ 845873 h 1085850"/>
                <a:gd name="connsiteX15" fmla="*/ 2031736 w 2352675"/>
                <a:gd name="connsiteY15" fmla="*/ 874713 h 1085850"/>
                <a:gd name="connsiteX16" fmla="*/ 1916378 w 2352675"/>
                <a:gd name="connsiteY16" fmla="*/ 874713 h 1085850"/>
                <a:gd name="connsiteX17" fmla="*/ 1887538 w 2352675"/>
                <a:gd name="connsiteY17" fmla="*/ 845873 h 1085850"/>
                <a:gd name="connsiteX18" fmla="*/ 1887538 w 2352675"/>
                <a:gd name="connsiteY18" fmla="*/ 712788 h 1085850"/>
                <a:gd name="connsiteX19" fmla="*/ 1056057 w 2352675"/>
                <a:gd name="connsiteY19" fmla="*/ 712788 h 1085850"/>
                <a:gd name="connsiteX20" fmla="*/ 1043184 w 2352675"/>
                <a:gd name="connsiteY20" fmla="*/ 754256 h 1085850"/>
                <a:gd name="connsiteX21" fmla="*/ 542925 w 2352675"/>
                <a:gd name="connsiteY21" fmla="*/ 1085850 h 1085850"/>
                <a:gd name="connsiteX22" fmla="*/ 0 w 2352675"/>
                <a:gd name="connsiteY22" fmla="*/ 542925 h 1085850"/>
                <a:gd name="connsiteX23" fmla="*/ 542925 w 2352675"/>
                <a:gd name="connsiteY23"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2675" h="1085850">
                  <a:moveTo>
                    <a:pt x="542925" y="0"/>
                  </a:moveTo>
                  <a:cubicBezTo>
                    <a:pt x="767812" y="0"/>
                    <a:pt x="960764" y="136730"/>
                    <a:pt x="1043184" y="331594"/>
                  </a:cubicBezTo>
                  <a:lnTo>
                    <a:pt x="1052607" y="361950"/>
                  </a:lnTo>
                  <a:lnTo>
                    <a:pt x="2322777" y="361950"/>
                  </a:lnTo>
                  <a:cubicBezTo>
                    <a:pt x="2339289" y="361950"/>
                    <a:pt x="2352675" y="375336"/>
                    <a:pt x="2352675" y="391848"/>
                  </a:cubicBezTo>
                  <a:lnTo>
                    <a:pt x="2352675" y="682890"/>
                  </a:lnTo>
                  <a:cubicBezTo>
                    <a:pt x="2352675" y="699402"/>
                    <a:pt x="2339289" y="712788"/>
                    <a:pt x="2322777" y="712788"/>
                  </a:cubicBezTo>
                  <a:lnTo>
                    <a:pt x="2290764" y="712788"/>
                  </a:lnTo>
                  <a:lnTo>
                    <a:pt x="2290764" y="842962"/>
                  </a:lnTo>
                  <a:cubicBezTo>
                    <a:pt x="2290764" y="860498"/>
                    <a:pt x="2276549" y="874713"/>
                    <a:pt x="2259013" y="874713"/>
                  </a:cubicBezTo>
                  <a:lnTo>
                    <a:pt x="2132015" y="874713"/>
                  </a:lnTo>
                  <a:cubicBezTo>
                    <a:pt x="2114479" y="874713"/>
                    <a:pt x="2100264" y="860498"/>
                    <a:pt x="2100264" y="842962"/>
                  </a:cubicBezTo>
                  <a:lnTo>
                    <a:pt x="2100264" y="712788"/>
                  </a:lnTo>
                  <a:lnTo>
                    <a:pt x="2060576" y="712788"/>
                  </a:lnTo>
                  <a:lnTo>
                    <a:pt x="2060576" y="845873"/>
                  </a:lnTo>
                  <a:cubicBezTo>
                    <a:pt x="2060576" y="861801"/>
                    <a:pt x="2047664" y="874713"/>
                    <a:pt x="2031736" y="874713"/>
                  </a:cubicBezTo>
                  <a:lnTo>
                    <a:pt x="1916378" y="874713"/>
                  </a:lnTo>
                  <a:cubicBezTo>
                    <a:pt x="1900450" y="874713"/>
                    <a:pt x="1887538" y="861801"/>
                    <a:pt x="1887538" y="845873"/>
                  </a:cubicBezTo>
                  <a:lnTo>
                    <a:pt x="1887538" y="712788"/>
                  </a:lnTo>
                  <a:lnTo>
                    <a:pt x="1056057" y="712788"/>
                  </a:lnTo>
                  <a:lnTo>
                    <a:pt x="1043184" y="754256"/>
                  </a:lnTo>
                  <a:cubicBezTo>
                    <a:pt x="960764" y="949120"/>
                    <a:pt x="767812" y="1085850"/>
                    <a:pt x="542925" y="1085850"/>
                  </a:cubicBezTo>
                  <a:cubicBezTo>
                    <a:pt x="243076" y="1085850"/>
                    <a:pt x="0" y="842774"/>
                    <a:pt x="0" y="542925"/>
                  </a:cubicBezTo>
                  <a:cubicBezTo>
                    <a:pt x="0" y="243076"/>
                    <a:pt x="243076" y="0"/>
                    <a:pt x="542925"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48" name="椭圆 47"/>
            <p:cNvSpPr/>
            <p:nvPr/>
          </p:nvSpPr>
          <p:spPr>
            <a:xfrm>
              <a:off x="3074988" y="1651794"/>
              <a:ext cx="930275" cy="930275"/>
            </a:xfrm>
            <a:prstGeom prst="ellipse">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flipH="1">
            <a:off x="7754143" y="2056979"/>
            <a:ext cx="2352675" cy="1085850"/>
            <a:chOff x="2990850" y="1571625"/>
            <a:chExt cx="2352675" cy="1085850"/>
          </a:xfrm>
        </p:grpSpPr>
        <p:sp>
          <p:nvSpPr>
            <p:cNvPr id="50" name="任意多边形 49"/>
            <p:cNvSpPr/>
            <p:nvPr/>
          </p:nvSpPr>
          <p:spPr>
            <a:xfrm>
              <a:off x="2990850" y="1571625"/>
              <a:ext cx="2352675" cy="1085850"/>
            </a:xfrm>
            <a:custGeom>
              <a:avLst/>
              <a:gdLst>
                <a:gd name="connsiteX0" fmla="*/ 542925 w 2352675"/>
                <a:gd name="connsiteY0" fmla="*/ 0 h 1085850"/>
                <a:gd name="connsiteX1" fmla="*/ 1043184 w 2352675"/>
                <a:gd name="connsiteY1" fmla="*/ 331594 h 1085850"/>
                <a:gd name="connsiteX2" fmla="*/ 1052607 w 2352675"/>
                <a:gd name="connsiteY2" fmla="*/ 361950 h 1085850"/>
                <a:gd name="connsiteX3" fmla="*/ 2322777 w 2352675"/>
                <a:gd name="connsiteY3" fmla="*/ 361950 h 1085850"/>
                <a:gd name="connsiteX4" fmla="*/ 2352675 w 2352675"/>
                <a:gd name="connsiteY4" fmla="*/ 391848 h 1085850"/>
                <a:gd name="connsiteX5" fmla="*/ 2352675 w 2352675"/>
                <a:gd name="connsiteY5" fmla="*/ 682890 h 1085850"/>
                <a:gd name="connsiteX6" fmla="*/ 2322777 w 2352675"/>
                <a:gd name="connsiteY6" fmla="*/ 712788 h 1085850"/>
                <a:gd name="connsiteX7" fmla="*/ 2290764 w 2352675"/>
                <a:gd name="connsiteY7" fmla="*/ 712788 h 1085850"/>
                <a:gd name="connsiteX8" fmla="*/ 2290764 w 2352675"/>
                <a:gd name="connsiteY8" fmla="*/ 842962 h 1085850"/>
                <a:gd name="connsiteX9" fmla="*/ 2259013 w 2352675"/>
                <a:gd name="connsiteY9" fmla="*/ 874713 h 1085850"/>
                <a:gd name="connsiteX10" fmla="*/ 2132015 w 2352675"/>
                <a:gd name="connsiteY10" fmla="*/ 874713 h 1085850"/>
                <a:gd name="connsiteX11" fmla="*/ 2100264 w 2352675"/>
                <a:gd name="connsiteY11" fmla="*/ 842962 h 1085850"/>
                <a:gd name="connsiteX12" fmla="*/ 2100264 w 2352675"/>
                <a:gd name="connsiteY12" fmla="*/ 712788 h 1085850"/>
                <a:gd name="connsiteX13" fmla="*/ 2060576 w 2352675"/>
                <a:gd name="connsiteY13" fmla="*/ 712788 h 1085850"/>
                <a:gd name="connsiteX14" fmla="*/ 2060576 w 2352675"/>
                <a:gd name="connsiteY14" fmla="*/ 845873 h 1085850"/>
                <a:gd name="connsiteX15" fmla="*/ 2031736 w 2352675"/>
                <a:gd name="connsiteY15" fmla="*/ 874713 h 1085850"/>
                <a:gd name="connsiteX16" fmla="*/ 1916378 w 2352675"/>
                <a:gd name="connsiteY16" fmla="*/ 874713 h 1085850"/>
                <a:gd name="connsiteX17" fmla="*/ 1887538 w 2352675"/>
                <a:gd name="connsiteY17" fmla="*/ 845873 h 1085850"/>
                <a:gd name="connsiteX18" fmla="*/ 1887538 w 2352675"/>
                <a:gd name="connsiteY18" fmla="*/ 712788 h 1085850"/>
                <a:gd name="connsiteX19" fmla="*/ 1056057 w 2352675"/>
                <a:gd name="connsiteY19" fmla="*/ 712788 h 1085850"/>
                <a:gd name="connsiteX20" fmla="*/ 1043184 w 2352675"/>
                <a:gd name="connsiteY20" fmla="*/ 754256 h 1085850"/>
                <a:gd name="connsiteX21" fmla="*/ 542925 w 2352675"/>
                <a:gd name="connsiteY21" fmla="*/ 1085850 h 1085850"/>
                <a:gd name="connsiteX22" fmla="*/ 0 w 2352675"/>
                <a:gd name="connsiteY22" fmla="*/ 542925 h 1085850"/>
                <a:gd name="connsiteX23" fmla="*/ 542925 w 2352675"/>
                <a:gd name="connsiteY23"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2675" h="1085850">
                  <a:moveTo>
                    <a:pt x="542925" y="0"/>
                  </a:moveTo>
                  <a:cubicBezTo>
                    <a:pt x="767812" y="0"/>
                    <a:pt x="960764" y="136730"/>
                    <a:pt x="1043184" y="331594"/>
                  </a:cubicBezTo>
                  <a:lnTo>
                    <a:pt x="1052607" y="361950"/>
                  </a:lnTo>
                  <a:lnTo>
                    <a:pt x="2322777" y="361950"/>
                  </a:lnTo>
                  <a:cubicBezTo>
                    <a:pt x="2339289" y="361950"/>
                    <a:pt x="2352675" y="375336"/>
                    <a:pt x="2352675" y="391848"/>
                  </a:cubicBezTo>
                  <a:lnTo>
                    <a:pt x="2352675" y="682890"/>
                  </a:lnTo>
                  <a:cubicBezTo>
                    <a:pt x="2352675" y="699402"/>
                    <a:pt x="2339289" y="712788"/>
                    <a:pt x="2322777" y="712788"/>
                  </a:cubicBezTo>
                  <a:lnTo>
                    <a:pt x="2290764" y="712788"/>
                  </a:lnTo>
                  <a:lnTo>
                    <a:pt x="2290764" y="842962"/>
                  </a:lnTo>
                  <a:cubicBezTo>
                    <a:pt x="2290764" y="860498"/>
                    <a:pt x="2276549" y="874713"/>
                    <a:pt x="2259013" y="874713"/>
                  </a:cubicBezTo>
                  <a:lnTo>
                    <a:pt x="2132015" y="874713"/>
                  </a:lnTo>
                  <a:cubicBezTo>
                    <a:pt x="2114479" y="874713"/>
                    <a:pt x="2100264" y="860498"/>
                    <a:pt x="2100264" y="842962"/>
                  </a:cubicBezTo>
                  <a:lnTo>
                    <a:pt x="2100264" y="712788"/>
                  </a:lnTo>
                  <a:lnTo>
                    <a:pt x="2060576" y="712788"/>
                  </a:lnTo>
                  <a:lnTo>
                    <a:pt x="2060576" y="845873"/>
                  </a:lnTo>
                  <a:cubicBezTo>
                    <a:pt x="2060576" y="861801"/>
                    <a:pt x="2047664" y="874713"/>
                    <a:pt x="2031736" y="874713"/>
                  </a:cubicBezTo>
                  <a:lnTo>
                    <a:pt x="1916378" y="874713"/>
                  </a:lnTo>
                  <a:cubicBezTo>
                    <a:pt x="1900450" y="874713"/>
                    <a:pt x="1887538" y="861801"/>
                    <a:pt x="1887538" y="845873"/>
                  </a:cubicBezTo>
                  <a:lnTo>
                    <a:pt x="1887538" y="712788"/>
                  </a:lnTo>
                  <a:lnTo>
                    <a:pt x="1056057" y="712788"/>
                  </a:lnTo>
                  <a:lnTo>
                    <a:pt x="1043184" y="754256"/>
                  </a:lnTo>
                  <a:cubicBezTo>
                    <a:pt x="960764" y="949120"/>
                    <a:pt x="767812" y="1085850"/>
                    <a:pt x="542925" y="1085850"/>
                  </a:cubicBezTo>
                  <a:cubicBezTo>
                    <a:pt x="243076" y="1085850"/>
                    <a:pt x="0" y="842774"/>
                    <a:pt x="0" y="542925"/>
                  </a:cubicBezTo>
                  <a:cubicBezTo>
                    <a:pt x="0" y="243076"/>
                    <a:pt x="243076" y="0"/>
                    <a:pt x="542925"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51" name="椭圆 50"/>
            <p:cNvSpPr/>
            <p:nvPr/>
          </p:nvSpPr>
          <p:spPr>
            <a:xfrm>
              <a:off x="3074988" y="1651794"/>
              <a:ext cx="930275" cy="930275"/>
            </a:xfrm>
            <a:prstGeom prst="ellipse">
              <a:avLst/>
            </a:prstGeom>
            <a:solidFill>
              <a:srgbClr val="FFAD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p:cNvSpPr txBox="1"/>
          <p:nvPr/>
        </p:nvSpPr>
        <p:spPr>
          <a:xfrm>
            <a:off x="1012030" y="3192041"/>
            <a:ext cx="4010819" cy="584775"/>
          </a:xfrm>
          <a:prstGeom prst="rect">
            <a:avLst/>
          </a:prstGeom>
          <a:noFill/>
        </p:spPr>
        <p:txBody>
          <a:bodyPr wrap="square" rtlCol="0">
            <a:spAutoFit/>
          </a:bodyPr>
          <a:lstStyle/>
          <a:p>
            <a:r>
              <a:rPr lang="zh-CN" altLang="en-US" sz="1600" dirty="0">
                <a:solidFill>
                  <a:srgbClr val="404040"/>
                </a:solidFill>
                <a:latin typeface="+mn-ea"/>
              </a:rPr>
              <a:t>思考本身实在太麻烦了，为了避免麻烦而把思考推给别人是一种常见的解脱手段。</a:t>
            </a:r>
            <a:endParaRPr lang="en-US" altLang="zh-CN" sz="1600" dirty="0">
              <a:solidFill>
                <a:srgbClr val="404040"/>
              </a:solidFill>
              <a:latin typeface="+mn-ea"/>
            </a:endParaRPr>
          </a:p>
        </p:txBody>
      </p:sp>
      <p:grpSp>
        <p:nvGrpSpPr>
          <p:cNvPr id="58" name="组合 57"/>
          <p:cNvGrpSpPr/>
          <p:nvPr/>
        </p:nvGrpSpPr>
        <p:grpSpPr>
          <a:xfrm>
            <a:off x="2085181" y="4142313"/>
            <a:ext cx="2352675" cy="1085850"/>
            <a:chOff x="2990850" y="1571625"/>
            <a:chExt cx="2352675" cy="1085850"/>
          </a:xfrm>
        </p:grpSpPr>
        <p:sp>
          <p:nvSpPr>
            <p:cNvPr id="59" name="任意多边形 58"/>
            <p:cNvSpPr/>
            <p:nvPr/>
          </p:nvSpPr>
          <p:spPr>
            <a:xfrm>
              <a:off x="2990850" y="1571625"/>
              <a:ext cx="2352675" cy="1085850"/>
            </a:xfrm>
            <a:custGeom>
              <a:avLst/>
              <a:gdLst>
                <a:gd name="connsiteX0" fmla="*/ 542925 w 2352675"/>
                <a:gd name="connsiteY0" fmla="*/ 0 h 1085850"/>
                <a:gd name="connsiteX1" fmla="*/ 1043184 w 2352675"/>
                <a:gd name="connsiteY1" fmla="*/ 331594 h 1085850"/>
                <a:gd name="connsiteX2" fmla="*/ 1052607 w 2352675"/>
                <a:gd name="connsiteY2" fmla="*/ 361950 h 1085850"/>
                <a:gd name="connsiteX3" fmla="*/ 2322777 w 2352675"/>
                <a:gd name="connsiteY3" fmla="*/ 361950 h 1085850"/>
                <a:gd name="connsiteX4" fmla="*/ 2352675 w 2352675"/>
                <a:gd name="connsiteY4" fmla="*/ 391848 h 1085850"/>
                <a:gd name="connsiteX5" fmla="*/ 2352675 w 2352675"/>
                <a:gd name="connsiteY5" fmla="*/ 682890 h 1085850"/>
                <a:gd name="connsiteX6" fmla="*/ 2322777 w 2352675"/>
                <a:gd name="connsiteY6" fmla="*/ 712788 h 1085850"/>
                <a:gd name="connsiteX7" fmla="*/ 2290764 w 2352675"/>
                <a:gd name="connsiteY7" fmla="*/ 712788 h 1085850"/>
                <a:gd name="connsiteX8" fmla="*/ 2290764 w 2352675"/>
                <a:gd name="connsiteY8" fmla="*/ 842962 h 1085850"/>
                <a:gd name="connsiteX9" fmla="*/ 2259013 w 2352675"/>
                <a:gd name="connsiteY9" fmla="*/ 874713 h 1085850"/>
                <a:gd name="connsiteX10" fmla="*/ 2132015 w 2352675"/>
                <a:gd name="connsiteY10" fmla="*/ 874713 h 1085850"/>
                <a:gd name="connsiteX11" fmla="*/ 2100264 w 2352675"/>
                <a:gd name="connsiteY11" fmla="*/ 842962 h 1085850"/>
                <a:gd name="connsiteX12" fmla="*/ 2100264 w 2352675"/>
                <a:gd name="connsiteY12" fmla="*/ 712788 h 1085850"/>
                <a:gd name="connsiteX13" fmla="*/ 2060576 w 2352675"/>
                <a:gd name="connsiteY13" fmla="*/ 712788 h 1085850"/>
                <a:gd name="connsiteX14" fmla="*/ 2060576 w 2352675"/>
                <a:gd name="connsiteY14" fmla="*/ 845873 h 1085850"/>
                <a:gd name="connsiteX15" fmla="*/ 2031736 w 2352675"/>
                <a:gd name="connsiteY15" fmla="*/ 874713 h 1085850"/>
                <a:gd name="connsiteX16" fmla="*/ 1916378 w 2352675"/>
                <a:gd name="connsiteY16" fmla="*/ 874713 h 1085850"/>
                <a:gd name="connsiteX17" fmla="*/ 1887538 w 2352675"/>
                <a:gd name="connsiteY17" fmla="*/ 845873 h 1085850"/>
                <a:gd name="connsiteX18" fmla="*/ 1887538 w 2352675"/>
                <a:gd name="connsiteY18" fmla="*/ 712788 h 1085850"/>
                <a:gd name="connsiteX19" fmla="*/ 1056057 w 2352675"/>
                <a:gd name="connsiteY19" fmla="*/ 712788 h 1085850"/>
                <a:gd name="connsiteX20" fmla="*/ 1043184 w 2352675"/>
                <a:gd name="connsiteY20" fmla="*/ 754256 h 1085850"/>
                <a:gd name="connsiteX21" fmla="*/ 542925 w 2352675"/>
                <a:gd name="connsiteY21" fmla="*/ 1085850 h 1085850"/>
                <a:gd name="connsiteX22" fmla="*/ 0 w 2352675"/>
                <a:gd name="connsiteY22" fmla="*/ 542925 h 1085850"/>
                <a:gd name="connsiteX23" fmla="*/ 542925 w 2352675"/>
                <a:gd name="connsiteY23"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2675" h="1085850">
                  <a:moveTo>
                    <a:pt x="542925" y="0"/>
                  </a:moveTo>
                  <a:cubicBezTo>
                    <a:pt x="767812" y="0"/>
                    <a:pt x="960764" y="136730"/>
                    <a:pt x="1043184" y="331594"/>
                  </a:cubicBezTo>
                  <a:lnTo>
                    <a:pt x="1052607" y="361950"/>
                  </a:lnTo>
                  <a:lnTo>
                    <a:pt x="2322777" y="361950"/>
                  </a:lnTo>
                  <a:cubicBezTo>
                    <a:pt x="2339289" y="361950"/>
                    <a:pt x="2352675" y="375336"/>
                    <a:pt x="2352675" y="391848"/>
                  </a:cubicBezTo>
                  <a:lnTo>
                    <a:pt x="2352675" y="682890"/>
                  </a:lnTo>
                  <a:cubicBezTo>
                    <a:pt x="2352675" y="699402"/>
                    <a:pt x="2339289" y="712788"/>
                    <a:pt x="2322777" y="712788"/>
                  </a:cubicBezTo>
                  <a:lnTo>
                    <a:pt x="2290764" y="712788"/>
                  </a:lnTo>
                  <a:lnTo>
                    <a:pt x="2290764" y="842962"/>
                  </a:lnTo>
                  <a:cubicBezTo>
                    <a:pt x="2290764" y="860498"/>
                    <a:pt x="2276549" y="874713"/>
                    <a:pt x="2259013" y="874713"/>
                  </a:cubicBezTo>
                  <a:lnTo>
                    <a:pt x="2132015" y="874713"/>
                  </a:lnTo>
                  <a:cubicBezTo>
                    <a:pt x="2114479" y="874713"/>
                    <a:pt x="2100264" y="860498"/>
                    <a:pt x="2100264" y="842962"/>
                  </a:cubicBezTo>
                  <a:lnTo>
                    <a:pt x="2100264" y="712788"/>
                  </a:lnTo>
                  <a:lnTo>
                    <a:pt x="2060576" y="712788"/>
                  </a:lnTo>
                  <a:lnTo>
                    <a:pt x="2060576" y="845873"/>
                  </a:lnTo>
                  <a:cubicBezTo>
                    <a:pt x="2060576" y="861801"/>
                    <a:pt x="2047664" y="874713"/>
                    <a:pt x="2031736" y="874713"/>
                  </a:cubicBezTo>
                  <a:lnTo>
                    <a:pt x="1916378" y="874713"/>
                  </a:lnTo>
                  <a:cubicBezTo>
                    <a:pt x="1900450" y="874713"/>
                    <a:pt x="1887538" y="861801"/>
                    <a:pt x="1887538" y="845873"/>
                  </a:cubicBezTo>
                  <a:lnTo>
                    <a:pt x="1887538" y="712788"/>
                  </a:lnTo>
                  <a:lnTo>
                    <a:pt x="1056057" y="712788"/>
                  </a:lnTo>
                  <a:lnTo>
                    <a:pt x="1043184" y="754256"/>
                  </a:lnTo>
                  <a:cubicBezTo>
                    <a:pt x="960764" y="949120"/>
                    <a:pt x="767812" y="1085850"/>
                    <a:pt x="542925" y="1085850"/>
                  </a:cubicBezTo>
                  <a:cubicBezTo>
                    <a:pt x="243076" y="1085850"/>
                    <a:pt x="0" y="842774"/>
                    <a:pt x="0" y="542925"/>
                  </a:cubicBezTo>
                  <a:cubicBezTo>
                    <a:pt x="0" y="243076"/>
                    <a:pt x="243076" y="0"/>
                    <a:pt x="542925"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60" name="椭圆 59"/>
            <p:cNvSpPr/>
            <p:nvPr/>
          </p:nvSpPr>
          <p:spPr>
            <a:xfrm>
              <a:off x="3074988" y="1651794"/>
              <a:ext cx="930275" cy="930275"/>
            </a:xfrm>
            <a:prstGeom prst="ellipse">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1034740" y="5308332"/>
            <a:ext cx="3944567" cy="338554"/>
          </a:xfrm>
          <a:prstGeom prst="rect">
            <a:avLst/>
          </a:prstGeom>
          <a:noFill/>
        </p:spPr>
        <p:txBody>
          <a:bodyPr wrap="square" rtlCol="0">
            <a:spAutoFit/>
          </a:bodyPr>
          <a:lstStyle/>
          <a:p>
            <a:r>
              <a:rPr lang="zh-CN" altLang="en-US" sz="1600" dirty="0">
                <a:solidFill>
                  <a:srgbClr val="404040"/>
                </a:solidFill>
                <a:latin typeface="+mn-ea"/>
              </a:rPr>
              <a:t>人人都有大脑，闲置还是使用，是个问题。</a:t>
            </a:r>
            <a:endParaRPr lang="en-US" altLang="zh-CN" sz="1600" dirty="0">
              <a:solidFill>
                <a:srgbClr val="404040"/>
              </a:solidFill>
              <a:latin typeface="+mn-ea"/>
            </a:endParaRPr>
          </a:p>
        </p:txBody>
      </p:sp>
      <p:grpSp>
        <p:nvGrpSpPr>
          <p:cNvPr id="63" name="组合 62"/>
          <p:cNvGrpSpPr/>
          <p:nvPr/>
        </p:nvGrpSpPr>
        <p:grpSpPr>
          <a:xfrm flipH="1">
            <a:off x="7762053" y="4142313"/>
            <a:ext cx="2352675" cy="1085850"/>
            <a:chOff x="2990850" y="1571625"/>
            <a:chExt cx="2352675" cy="1085850"/>
          </a:xfrm>
        </p:grpSpPr>
        <p:sp>
          <p:nvSpPr>
            <p:cNvPr id="64" name="任意多边形 63"/>
            <p:cNvSpPr/>
            <p:nvPr/>
          </p:nvSpPr>
          <p:spPr>
            <a:xfrm>
              <a:off x="2990850" y="1571625"/>
              <a:ext cx="2352675" cy="1085850"/>
            </a:xfrm>
            <a:custGeom>
              <a:avLst/>
              <a:gdLst>
                <a:gd name="connsiteX0" fmla="*/ 542925 w 2352675"/>
                <a:gd name="connsiteY0" fmla="*/ 0 h 1085850"/>
                <a:gd name="connsiteX1" fmla="*/ 1043184 w 2352675"/>
                <a:gd name="connsiteY1" fmla="*/ 331594 h 1085850"/>
                <a:gd name="connsiteX2" fmla="*/ 1052607 w 2352675"/>
                <a:gd name="connsiteY2" fmla="*/ 361950 h 1085850"/>
                <a:gd name="connsiteX3" fmla="*/ 2322777 w 2352675"/>
                <a:gd name="connsiteY3" fmla="*/ 361950 h 1085850"/>
                <a:gd name="connsiteX4" fmla="*/ 2352675 w 2352675"/>
                <a:gd name="connsiteY4" fmla="*/ 391848 h 1085850"/>
                <a:gd name="connsiteX5" fmla="*/ 2352675 w 2352675"/>
                <a:gd name="connsiteY5" fmla="*/ 682890 h 1085850"/>
                <a:gd name="connsiteX6" fmla="*/ 2322777 w 2352675"/>
                <a:gd name="connsiteY6" fmla="*/ 712788 h 1085850"/>
                <a:gd name="connsiteX7" fmla="*/ 2290764 w 2352675"/>
                <a:gd name="connsiteY7" fmla="*/ 712788 h 1085850"/>
                <a:gd name="connsiteX8" fmla="*/ 2290764 w 2352675"/>
                <a:gd name="connsiteY8" fmla="*/ 842962 h 1085850"/>
                <a:gd name="connsiteX9" fmla="*/ 2259013 w 2352675"/>
                <a:gd name="connsiteY9" fmla="*/ 874713 h 1085850"/>
                <a:gd name="connsiteX10" fmla="*/ 2132015 w 2352675"/>
                <a:gd name="connsiteY10" fmla="*/ 874713 h 1085850"/>
                <a:gd name="connsiteX11" fmla="*/ 2100264 w 2352675"/>
                <a:gd name="connsiteY11" fmla="*/ 842962 h 1085850"/>
                <a:gd name="connsiteX12" fmla="*/ 2100264 w 2352675"/>
                <a:gd name="connsiteY12" fmla="*/ 712788 h 1085850"/>
                <a:gd name="connsiteX13" fmla="*/ 2060576 w 2352675"/>
                <a:gd name="connsiteY13" fmla="*/ 712788 h 1085850"/>
                <a:gd name="connsiteX14" fmla="*/ 2060576 w 2352675"/>
                <a:gd name="connsiteY14" fmla="*/ 845873 h 1085850"/>
                <a:gd name="connsiteX15" fmla="*/ 2031736 w 2352675"/>
                <a:gd name="connsiteY15" fmla="*/ 874713 h 1085850"/>
                <a:gd name="connsiteX16" fmla="*/ 1916378 w 2352675"/>
                <a:gd name="connsiteY16" fmla="*/ 874713 h 1085850"/>
                <a:gd name="connsiteX17" fmla="*/ 1887538 w 2352675"/>
                <a:gd name="connsiteY17" fmla="*/ 845873 h 1085850"/>
                <a:gd name="connsiteX18" fmla="*/ 1887538 w 2352675"/>
                <a:gd name="connsiteY18" fmla="*/ 712788 h 1085850"/>
                <a:gd name="connsiteX19" fmla="*/ 1056057 w 2352675"/>
                <a:gd name="connsiteY19" fmla="*/ 712788 h 1085850"/>
                <a:gd name="connsiteX20" fmla="*/ 1043184 w 2352675"/>
                <a:gd name="connsiteY20" fmla="*/ 754256 h 1085850"/>
                <a:gd name="connsiteX21" fmla="*/ 542925 w 2352675"/>
                <a:gd name="connsiteY21" fmla="*/ 1085850 h 1085850"/>
                <a:gd name="connsiteX22" fmla="*/ 0 w 2352675"/>
                <a:gd name="connsiteY22" fmla="*/ 542925 h 1085850"/>
                <a:gd name="connsiteX23" fmla="*/ 542925 w 2352675"/>
                <a:gd name="connsiteY23"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2675" h="1085850">
                  <a:moveTo>
                    <a:pt x="542925" y="0"/>
                  </a:moveTo>
                  <a:cubicBezTo>
                    <a:pt x="767812" y="0"/>
                    <a:pt x="960764" y="136730"/>
                    <a:pt x="1043184" y="331594"/>
                  </a:cubicBezTo>
                  <a:lnTo>
                    <a:pt x="1052607" y="361950"/>
                  </a:lnTo>
                  <a:lnTo>
                    <a:pt x="2322777" y="361950"/>
                  </a:lnTo>
                  <a:cubicBezTo>
                    <a:pt x="2339289" y="361950"/>
                    <a:pt x="2352675" y="375336"/>
                    <a:pt x="2352675" y="391848"/>
                  </a:cubicBezTo>
                  <a:lnTo>
                    <a:pt x="2352675" y="682890"/>
                  </a:lnTo>
                  <a:cubicBezTo>
                    <a:pt x="2352675" y="699402"/>
                    <a:pt x="2339289" y="712788"/>
                    <a:pt x="2322777" y="712788"/>
                  </a:cubicBezTo>
                  <a:lnTo>
                    <a:pt x="2290764" y="712788"/>
                  </a:lnTo>
                  <a:lnTo>
                    <a:pt x="2290764" y="842962"/>
                  </a:lnTo>
                  <a:cubicBezTo>
                    <a:pt x="2290764" y="860498"/>
                    <a:pt x="2276549" y="874713"/>
                    <a:pt x="2259013" y="874713"/>
                  </a:cubicBezTo>
                  <a:lnTo>
                    <a:pt x="2132015" y="874713"/>
                  </a:lnTo>
                  <a:cubicBezTo>
                    <a:pt x="2114479" y="874713"/>
                    <a:pt x="2100264" y="860498"/>
                    <a:pt x="2100264" y="842962"/>
                  </a:cubicBezTo>
                  <a:lnTo>
                    <a:pt x="2100264" y="712788"/>
                  </a:lnTo>
                  <a:lnTo>
                    <a:pt x="2060576" y="712788"/>
                  </a:lnTo>
                  <a:lnTo>
                    <a:pt x="2060576" y="845873"/>
                  </a:lnTo>
                  <a:cubicBezTo>
                    <a:pt x="2060576" y="861801"/>
                    <a:pt x="2047664" y="874713"/>
                    <a:pt x="2031736" y="874713"/>
                  </a:cubicBezTo>
                  <a:lnTo>
                    <a:pt x="1916378" y="874713"/>
                  </a:lnTo>
                  <a:cubicBezTo>
                    <a:pt x="1900450" y="874713"/>
                    <a:pt x="1887538" y="861801"/>
                    <a:pt x="1887538" y="845873"/>
                  </a:cubicBezTo>
                  <a:lnTo>
                    <a:pt x="1887538" y="712788"/>
                  </a:lnTo>
                  <a:lnTo>
                    <a:pt x="1056057" y="712788"/>
                  </a:lnTo>
                  <a:lnTo>
                    <a:pt x="1043184" y="754256"/>
                  </a:lnTo>
                  <a:cubicBezTo>
                    <a:pt x="960764" y="949120"/>
                    <a:pt x="767812" y="1085850"/>
                    <a:pt x="542925" y="1085850"/>
                  </a:cubicBezTo>
                  <a:cubicBezTo>
                    <a:pt x="243076" y="1085850"/>
                    <a:pt x="0" y="842774"/>
                    <a:pt x="0" y="542925"/>
                  </a:cubicBezTo>
                  <a:cubicBezTo>
                    <a:pt x="0" y="243076"/>
                    <a:pt x="243076" y="0"/>
                    <a:pt x="542925"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65" name="椭圆 64"/>
            <p:cNvSpPr/>
            <p:nvPr/>
          </p:nvSpPr>
          <p:spPr>
            <a:xfrm>
              <a:off x="3074988" y="1651794"/>
              <a:ext cx="930275" cy="930275"/>
            </a:xfrm>
            <a:prstGeom prst="ellipse">
              <a:avLst/>
            </a:prstGeom>
            <a:solidFill>
              <a:srgbClr val="FFAD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p:cNvSpPr txBox="1"/>
          <p:nvPr/>
        </p:nvSpPr>
        <p:spPr>
          <a:xfrm>
            <a:off x="7169150" y="5308332"/>
            <a:ext cx="4870449" cy="338554"/>
          </a:xfrm>
          <a:prstGeom prst="rect">
            <a:avLst/>
          </a:prstGeom>
          <a:noFill/>
        </p:spPr>
        <p:txBody>
          <a:bodyPr wrap="square" rtlCol="0">
            <a:spAutoFit/>
          </a:bodyPr>
          <a:lstStyle/>
          <a:p>
            <a:r>
              <a:rPr lang="zh-CN" altLang="en-US" sz="1600" dirty="0">
                <a:solidFill>
                  <a:srgbClr val="404040"/>
                </a:solidFill>
                <a:latin typeface="+mn-ea"/>
              </a:rPr>
              <a:t>权威不一定等于正确，权威与正确从来就不是一回事。</a:t>
            </a:r>
            <a:endParaRPr lang="en-US" altLang="zh-CN" sz="1600" dirty="0">
              <a:solidFill>
                <a:srgbClr val="404040"/>
              </a:solidFill>
              <a:latin typeface="+mn-ea"/>
            </a:endParaRPr>
          </a:p>
        </p:txBody>
      </p:sp>
      <p:sp>
        <p:nvSpPr>
          <p:cNvPr id="71" name="文本框 70"/>
          <p:cNvSpPr txBox="1"/>
          <p:nvPr/>
        </p:nvSpPr>
        <p:spPr>
          <a:xfrm>
            <a:off x="7169150" y="3192454"/>
            <a:ext cx="4870449" cy="584775"/>
          </a:xfrm>
          <a:prstGeom prst="rect">
            <a:avLst/>
          </a:prstGeom>
          <a:noFill/>
        </p:spPr>
        <p:txBody>
          <a:bodyPr wrap="square" rtlCol="0">
            <a:spAutoFit/>
          </a:bodyPr>
          <a:lstStyle/>
          <a:p>
            <a:r>
              <a:rPr lang="zh-CN" altLang="en-US" sz="1600" dirty="0">
                <a:solidFill>
                  <a:srgbClr val="404040"/>
                </a:solidFill>
                <a:latin typeface="+mn-ea"/>
              </a:rPr>
              <a:t>权威不是用来迷信的，权威在更多的时候应该是我们认识世界的辅助工具。</a:t>
            </a:r>
            <a:endParaRPr lang="en-US" altLang="zh-CN" sz="1600" dirty="0">
              <a:solidFill>
                <a:srgbClr val="404040"/>
              </a:solidFill>
              <a:latin typeface="+mn-ea"/>
            </a:endParaRPr>
          </a:p>
        </p:txBody>
      </p:sp>
      <p:sp>
        <p:nvSpPr>
          <p:cNvPr id="72" name="Freeform 6"/>
          <p:cNvSpPr/>
          <p:nvPr/>
        </p:nvSpPr>
        <p:spPr bwMode="auto">
          <a:xfrm>
            <a:off x="2416886" y="2335004"/>
            <a:ext cx="435139" cy="414901"/>
          </a:xfrm>
          <a:custGeom>
            <a:avLst/>
            <a:gdLst>
              <a:gd name="T0" fmla="*/ 106 w 205"/>
              <a:gd name="T1" fmla="*/ 4 h 196"/>
              <a:gd name="T2" fmla="*/ 120 w 205"/>
              <a:gd name="T3" fmla="*/ 13 h 196"/>
              <a:gd name="T4" fmla="*/ 122 w 205"/>
              <a:gd name="T5" fmla="*/ 15 h 196"/>
              <a:gd name="T6" fmla="*/ 124 w 205"/>
              <a:gd name="T7" fmla="*/ 19 h 196"/>
              <a:gd name="T8" fmla="*/ 127 w 205"/>
              <a:gd name="T9" fmla="*/ 23 h 196"/>
              <a:gd name="T10" fmla="*/ 129 w 205"/>
              <a:gd name="T11" fmla="*/ 28 h 196"/>
              <a:gd name="T12" fmla="*/ 131 w 205"/>
              <a:gd name="T13" fmla="*/ 46 h 196"/>
              <a:gd name="T14" fmla="*/ 129 w 205"/>
              <a:gd name="T15" fmla="*/ 67 h 196"/>
              <a:gd name="T16" fmla="*/ 127 w 205"/>
              <a:gd name="T17" fmla="*/ 71 h 196"/>
              <a:gd name="T18" fmla="*/ 124 w 205"/>
              <a:gd name="T19" fmla="*/ 75 h 196"/>
              <a:gd name="T20" fmla="*/ 122 w 205"/>
              <a:gd name="T21" fmla="*/ 78 h 196"/>
              <a:gd name="T22" fmla="*/ 120 w 205"/>
              <a:gd name="T23" fmla="*/ 87 h 196"/>
              <a:gd name="T24" fmla="*/ 118 w 205"/>
              <a:gd name="T25" fmla="*/ 93 h 196"/>
              <a:gd name="T26" fmla="*/ 118 w 205"/>
              <a:gd name="T27" fmla="*/ 102 h 196"/>
              <a:gd name="T28" fmla="*/ 122 w 205"/>
              <a:gd name="T29" fmla="*/ 105 h 196"/>
              <a:gd name="T30" fmla="*/ 125 w 205"/>
              <a:gd name="T31" fmla="*/ 107 h 196"/>
              <a:gd name="T32" fmla="*/ 128 w 205"/>
              <a:gd name="T33" fmla="*/ 110 h 196"/>
              <a:gd name="T34" fmla="*/ 130 w 205"/>
              <a:gd name="T35" fmla="*/ 112 h 196"/>
              <a:gd name="T36" fmla="*/ 134 w 205"/>
              <a:gd name="T37" fmla="*/ 114 h 196"/>
              <a:gd name="T38" fmla="*/ 139 w 205"/>
              <a:gd name="T39" fmla="*/ 117 h 196"/>
              <a:gd name="T40" fmla="*/ 147 w 205"/>
              <a:gd name="T41" fmla="*/ 119 h 196"/>
              <a:gd name="T42" fmla="*/ 155 w 205"/>
              <a:gd name="T43" fmla="*/ 121 h 196"/>
              <a:gd name="T44" fmla="*/ 166 w 205"/>
              <a:gd name="T45" fmla="*/ 124 h 196"/>
              <a:gd name="T46" fmla="*/ 181 w 205"/>
              <a:gd name="T47" fmla="*/ 195 h 196"/>
              <a:gd name="T48" fmla="*/ 1 w 205"/>
              <a:gd name="T49" fmla="*/ 178 h 196"/>
              <a:gd name="T50" fmla="*/ 3 w 205"/>
              <a:gd name="T51" fmla="*/ 163 h 196"/>
              <a:gd name="T52" fmla="*/ 5 w 205"/>
              <a:gd name="T53" fmla="*/ 154 h 196"/>
              <a:gd name="T54" fmla="*/ 8 w 205"/>
              <a:gd name="T55" fmla="*/ 148 h 196"/>
              <a:gd name="T56" fmla="*/ 10 w 205"/>
              <a:gd name="T57" fmla="*/ 138 h 196"/>
              <a:gd name="T58" fmla="*/ 12 w 205"/>
              <a:gd name="T59" fmla="*/ 135 h 196"/>
              <a:gd name="T60" fmla="*/ 15 w 205"/>
              <a:gd name="T61" fmla="*/ 133 h 196"/>
              <a:gd name="T62" fmla="*/ 19 w 205"/>
              <a:gd name="T63" fmla="*/ 130 h 196"/>
              <a:gd name="T64" fmla="*/ 24 w 205"/>
              <a:gd name="T65" fmla="*/ 128 h 196"/>
              <a:gd name="T66" fmla="*/ 30 w 205"/>
              <a:gd name="T67" fmla="*/ 125 h 196"/>
              <a:gd name="T68" fmla="*/ 35 w 205"/>
              <a:gd name="T69" fmla="*/ 123 h 196"/>
              <a:gd name="T70" fmla="*/ 42 w 205"/>
              <a:gd name="T71" fmla="*/ 121 h 196"/>
              <a:gd name="T72" fmla="*/ 48 w 205"/>
              <a:gd name="T73" fmla="*/ 118 h 196"/>
              <a:gd name="T74" fmla="*/ 53 w 205"/>
              <a:gd name="T75" fmla="*/ 116 h 196"/>
              <a:gd name="T76" fmla="*/ 55 w 205"/>
              <a:gd name="T77" fmla="*/ 114 h 196"/>
              <a:gd name="T78" fmla="*/ 57 w 205"/>
              <a:gd name="T79" fmla="*/ 111 h 196"/>
              <a:gd name="T80" fmla="*/ 60 w 205"/>
              <a:gd name="T81" fmla="*/ 108 h 196"/>
              <a:gd name="T82" fmla="*/ 62 w 205"/>
              <a:gd name="T83" fmla="*/ 106 h 196"/>
              <a:gd name="T84" fmla="*/ 66 w 205"/>
              <a:gd name="T85" fmla="*/ 104 h 196"/>
              <a:gd name="T86" fmla="*/ 68 w 205"/>
              <a:gd name="T87" fmla="*/ 99 h 196"/>
              <a:gd name="T88" fmla="*/ 67 w 205"/>
              <a:gd name="T89" fmla="*/ 87 h 196"/>
              <a:gd name="T90" fmla="*/ 65 w 205"/>
              <a:gd name="T91" fmla="*/ 80 h 196"/>
              <a:gd name="T92" fmla="*/ 62 w 205"/>
              <a:gd name="T93" fmla="*/ 74 h 196"/>
              <a:gd name="T94" fmla="*/ 60 w 205"/>
              <a:gd name="T95" fmla="*/ 70 h 196"/>
              <a:gd name="T96" fmla="*/ 58 w 205"/>
              <a:gd name="T97" fmla="*/ 66 h 196"/>
              <a:gd name="T98" fmla="*/ 55 w 205"/>
              <a:gd name="T99" fmla="*/ 59 h 196"/>
              <a:gd name="T100" fmla="*/ 56 w 205"/>
              <a:gd name="T101" fmla="*/ 48 h 196"/>
              <a:gd name="T102" fmla="*/ 58 w 205"/>
              <a:gd name="T103" fmla="*/ 20 h 196"/>
              <a:gd name="T104" fmla="*/ 61 w 205"/>
              <a:gd name="T105" fmla="*/ 16 h 196"/>
              <a:gd name="T106" fmla="*/ 63 w 205"/>
              <a:gd name="T107" fmla="*/ 13 h 196"/>
              <a:gd name="T108" fmla="*/ 66 w 205"/>
              <a:gd name="T109" fmla="*/ 11 h 196"/>
              <a:gd name="T110" fmla="*/ 70 w 205"/>
              <a:gd name="T111" fmla="*/ 9 h 196"/>
              <a:gd name="T112" fmla="*/ 78 w 205"/>
              <a:gd name="T113" fmla="*/ 6 h 196"/>
              <a:gd name="T114" fmla="*/ 83 w 205"/>
              <a:gd name="T115" fmla="*/ 4 h 196"/>
              <a:gd name="T116" fmla="*/ 87 w 205"/>
              <a:gd name="T11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6">
                <a:moveTo>
                  <a:pt x="99" y="1"/>
                </a:moveTo>
                <a:cubicBezTo>
                  <a:pt x="100" y="2"/>
                  <a:pt x="100" y="2"/>
                  <a:pt x="100" y="2"/>
                </a:cubicBezTo>
                <a:cubicBezTo>
                  <a:pt x="102" y="2"/>
                  <a:pt x="102" y="2"/>
                  <a:pt x="102" y="2"/>
                </a:cubicBezTo>
                <a:cubicBezTo>
                  <a:pt x="103" y="3"/>
                  <a:pt x="103" y="3"/>
                  <a:pt x="103" y="3"/>
                </a:cubicBezTo>
                <a:cubicBezTo>
                  <a:pt x="104" y="3"/>
                  <a:pt x="104" y="3"/>
                  <a:pt x="104" y="3"/>
                </a:cubicBezTo>
                <a:cubicBezTo>
                  <a:pt x="105" y="3"/>
                  <a:pt x="105" y="3"/>
                  <a:pt x="105" y="3"/>
                </a:cubicBezTo>
                <a:cubicBezTo>
                  <a:pt x="106" y="4"/>
                  <a:pt x="106" y="4"/>
                  <a:pt x="106" y="4"/>
                </a:cubicBezTo>
                <a:cubicBezTo>
                  <a:pt x="107" y="4"/>
                  <a:pt x="107" y="4"/>
                  <a:pt x="107" y="4"/>
                </a:cubicBezTo>
                <a:cubicBezTo>
                  <a:pt x="107" y="4"/>
                  <a:pt x="107" y="4"/>
                  <a:pt x="107" y="4"/>
                </a:cubicBezTo>
                <a:cubicBezTo>
                  <a:pt x="111" y="5"/>
                  <a:pt x="113" y="3"/>
                  <a:pt x="113" y="0"/>
                </a:cubicBezTo>
                <a:cubicBezTo>
                  <a:pt x="115" y="2"/>
                  <a:pt x="115" y="5"/>
                  <a:pt x="113" y="6"/>
                </a:cubicBezTo>
                <a:cubicBezTo>
                  <a:pt x="115" y="7"/>
                  <a:pt x="118" y="2"/>
                  <a:pt x="124" y="5"/>
                </a:cubicBezTo>
                <a:cubicBezTo>
                  <a:pt x="119" y="5"/>
                  <a:pt x="117" y="9"/>
                  <a:pt x="120" y="13"/>
                </a:cubicBezTo>
                <a:cubicBezTo>
                  <a:pt x="120" y="13"/>
                  <a:pt x="120" y="13"/>
                  <a:pt x="120" y="13"/>
                </a:cubicBezTo>
                <a:cubicBezTo>
                  <a:pt x="120" y="13"/>
                  <a:pt x="120" y="13"/>
                  <a:pt x="120" y="13"/>
                </a:cubicBezTo>
                <a:cubicBezTo>
                  <a:pt x="121" y="14"/>
                  <a:pt x="121" y="14"/>
                  <a:pt x="121" y="14"/>
                </a:cubicBezTo>
                <a:cubicBezTo>
                  <a:pt x="121" y="14"/>
                  <a:pt x="121" y="14"/>
                  <a:pt x="121" y="14"/>
                </a:cubicBezTo>
                <a:cubicBezTo>
                  <a:pt x="121" y="14"/>
                  <a:pt x="121" y="14"/>
                  <a:pt x="121" y="14"/>
                </a:cubicBezTo>
                <a:cubicBezTo>
                  <a:pt x="122" y="15"/>
                  <a:pt x="122" y="15"/>
                  <a:pt x="122" y="15"/>
                </a:cubicBezTo>
                <a:cubicBezTo>
                  <a:pt x="122" y="15"/>
                  <a:pt x="122" y="15"/>
                  <a:pt x="122" y="15"/>
                </a:cubicBezTo>
                <a:cubicBezTo>
                  <a:pt x="122" y="15"/>
                  <a:pt x="122" y="15"/>
                  <a:pt x="122" y="15"/>
                </a:cubicBezTo>
                <a:cubicBezTo>
                  <a:pt x="122" y="16"/>
                  <a:pt x="122" y="16"/>
                  <a:pt x="122" y="16"/>
                </a:cubicBezTo>
                <a:cubicBezTo>
                  <a:pt x="123" y="16"/>
                  <a:pt x="123" y="16"/>
                  <a:pt x="123" y="16"/>
                </a:cubicBezTo>
                <a:cubicBezTo>
                  <a:pt x="123" y="17"/>
                  <a:pt x="123" y="17"/>
                  <a:pt x="123" y="17"/>
                </a:cubicBezTo>
                <a:cubicBezTo>
                  <a:pt x="123" y="17"/>
                  <a:pt x="123" y="17"/>
                  <a:pt x="123" y="17"/>
                </a:cubicBezTo>
                <a:cubicBezTo>
                  <a:pt x="124" y="18"/>
                  <a:pt x="124" y="18"/>
                  <a:pt x="124" y="18"/>
                </a:cubicBezTo>
                <a:cubicBezTo>
                  <a:pt x="124" y="18"/>
                  <a:pt x="124" y="18"/>
                  <a:pt x="124" y="18"/>
                </a:cubicBezTo>
                <a:cubicBezTo>
                  <a:pt x="124" y="19"/>
                  <a:pt x="124" y="19"/>
                  <a:pt x="124" y="19"/>
                </a:cubicBezTo>
                <a:cubicBezTo>
                  <a:pt x="125" y="19"/>
                  <a:pt x="125" y="19"/>
                  <a:pt x="125" y="19"/>
                </a:cubicBezTo>
                <a:cubicBezTo>
                  <a:pt x="125" y="19"/>
                  <a:pt x="125" y="19"/>
                  <a:pt x="125" y="19"/>
                </a:cubicBezTo>
                <a:cubicBezTo>
                  <a:pt x="125" y="20"/>
                  <a:pt x="125" y="20"/>
                  <a:pt x="125" y="20"/>
                </a:cubicBezTo>
                <a:cubicBezTo>
                  <a:pt x="126" y="21"/>
                  <a:pt x="126" y="21"/>
                  <a:pt x="126" y="21"/>
                </a:cubicBezTo>
                <a:cubicBezTo>
                  <a:pt x="126" y="21"/>
                  <a:pt x="126" y="21"/>
                  <a:pt x="126" y="21"/>
                </a:cubicBezTo>
                <a:cubicBezTo>
                  <a:pt x="126" y="22"/>
                  <a:pt x="126" y="22"/>
                  <a:pt x="126" y="22"/>
                </a:cubicBezTo>
                <a:cubicBezTo>
                  <a:pt x="127" y="23"/>
                  <a:pt x="127" y="23"/>
                  <a:pt x="127" y="23"/>
                </a:cubicBezTo>
                <a:cubicBezTo>
                  <a:pt x="127" y="23"/>
                  <a:pt x="127" y="23"/>
                  <a:pt x="127" y="23"/>
                </a:cubicBezTo>
                <a:cubicBezTo>
                  <a:pt x="127" y="24"/>
                  <a:pt x="127" y="24"/>
                  <a:pt x="127" y="24"/>
                </a:cubicBezTo>
                <a:cubicBezTo>
                  <a:pt x="128" y="25"/>
                  <a:pt x="128" y="25"/>
                  <a:pt x="128" y="25"/>
                </a:cubicBezTo>
                <a:cubicBezTo>
                  <a:pt x="128" y="26"/>
                  <a:pt x="128" y="26"/>
                  <a:pt x="128" y="26"/>
                </a:cubicBezTo>
                <a:cubicBezTo>
                  <a:pt x="128" y="26"/>
                  <a:pt x="128" y="26"/>
                  <a:pt x="128" y="26"/>
                </a:cubicBezTo>
                <a:cubicBezTo>
                  <a:pt x="128" y="27"/>
                  <a:pt x="128" y="27"/>
                  <a:pt x="128" y="27"/>
                </a:cubicBezTo>
                <a:cubicBezTo>
                  <a:pt x="129" y="28"/>
                  <a:pt x="129" y="28"/>
                  <a:pt x="129" y="28"/>
                </a:cubicBezTo>
                <a:cubicBezTo>
                  <a:pt x="129" y="30"/>
                  <a:pt x="129" y="30"/>
                  <a:pt x="129" y="30"/>
                </a:cubicBezTo>
                <a:cubicBezTo>
                  <a:pt x="130" y="31"/>
                  <a:pt x="130" y="31"/>
                  <a:pt x="130" y="31"/>
                </a:cubicBezTo>
                <a:cubicBezTo>
                  <a:pt x="130" y="33"/>
                  <a:pt x="130" y="33"/>
                  <a:pt x="130" y="33"/>
                </a:cubicBezTo>
                <a:cubicBezTo>
                  <a:pt x="130" y="35"/>
                  <a:pt x="130" y="35"/>
                  <a:pt x="130" y="35"/>
                </a:cubicBezTo>
                <a:cubicBezTo>
                  <a:pt x="130" y="38"/>
                  <a:pt x="130" y="38"/>
                  <a:pt x="130" y="38"/>
                </a:cubicBezTo>
                <a:cubicBezTo>
                  <a:pt x="130" y="40"/>
                  <a:pt x="130" y="42"/>
                  <a:pt x="130" y="44"/>
                </a:cubicBezTo>
                <a:cubicBezTo>
                  <a:pt x="130" y="45"/>
                  <a:pt x="130" y="46"/>
                  <a:pt x="131" y="46"/>
                </a:cubicBezTo>
                <a:cubicBezTo>
                  <a:pt x="132" y="50"/>
                  <a:pt x="131" y="54"/>
                  <a:pt x="131" y="57"/>
                </a:cubicBezTo>
                <a:cubicBezTo>
                  <a:pt x="130" y="62"/>
                  <a:pt x="130" y="62"/>
                  <a:pt x="130" y="62"/>
                </a:cubicBezTo>
                <a:cubicBezTo>
                  <a:pt x="130" y="64"/>
                  <a:pt x="130" y="64"/>
                  <a:pt x="130" y="64"/>
                </a:cubicBezTo>
                <a:cubicBezTo>
                  <a:pt x="130" y="65"/>
                  <a:pt x="130" y="65"/>
                  <a:pt x="130" y="65"/>
                </a:cubicBezTo>
                <a:cubicBezTo>
                  <a:pt x="130" y="66"/>
                  <a:pt x="130" y="66"/>
                  <a:pt x="130" y="66"/>
                </a:cubicBezTo>
                <a:cubicBezTo>
                  <a:pt x="129" y="66"/>
                  <a:pt x="129" y="66"/>
                  <a:pt x="129" y="66"/>
                </a:cubicBezTo>
                <a:cubicBezTo>
                  <a:pt x="129" y="67"/>
                  <a:pt x="129" y="67"/>
                  <a:pt x="129" y="67"/>
                </a:cubicBezTo>
                <a:cubicBezTo>
                  <a:pt x="128" y="68"/>
                  <a:pt x="128" y="68"/>
                  <a:pt x="128" y="68"/>
                </a:cubicBezTo>
                <a:cubicBezTo>
                  <a:pt x="128" y="68"/>
                  <a:pt x="128" y="68"/>
                  <a:pt x="128" y="68"/>
                </a:cubicBezTo>
                <a:cubicBezTo>
                  <a:pt x="128" y="69"/>
                  <a:pt x="128" y="69"/>
                  <a:pt x="128" y="69"/>
                </a:cubicBezTo>
                <a:cubicBezTo>
                  <a:pt x="128" y="69"/>
                  <a:pt x="128" y="69"/>
                  <a:pt x="128" y="69"/>
                </a:cubicBezTo>
                <a:cubicBezTo>
                  <a:pt x="127" y="70"/>
                  <a:pt x="127" y="70"/>
                  <a:pt x="127" y="70"/>
                </a:cubicBezTo>
                <a:cubicBezTo>
                  <a:pt x="127" y="70"/>
                  <a:pt x="127" y="70"/>
                  <a:pt x="127" y="70"/>
                </a:cubicBezTo>
                <a:cubicBezTo>
                  <a:pt x="127" y="71"/>
                  <a:pt x="127" y="71"/>
                  <a:pt x="127" y="71"/>
                </a:cubicBezTo>
                <a:cubicBezTo>
                  <a:pt x="126" y="71"/>
                  <a:pt x="126" y="71"/>
                  <a:pt x="126" y="71"/>
                </a:cubicBezTo>
                <a:cubicBezTo>
                  <a:pt x="126" y="72"/>
                  <a:pt x="126" y="72"/>
                  <a:pt x="126" y="72"/>
                </a:cubicBezTo>
                <a:cubicBezTo>
                  <a:pt x="126" y="73"/>
                  <a:pt x="126" y="73"/>
                  <a:pt x="126" y="73"/>
                </a:cubicBezTo>
                <a:cubicBezTo>
                  <a:pt x="125" y="74"/>
                  <a:pt x="125" y="74"/>
                  <a:pt x="125" y="74"/>
                </a:cubicBezTo>
                <a:cubicBezTo>
                  <a:pt x="125" y="74"/>
                  <a:pt x="125" y="74"/>
                  <a:pt x="125" y="74"/>
                </a:cubicBezTo>
                <a:cubicBezTo>
                  <a:pt x="125" y="75"/>
                  <a:pt x="125" y="75"/>
                  <a:pt x="125" y="75"/>
                </a:cubicBezTo>
                <a:cubicBezTo>
                  <a:pt x="124" y="75"/>
                  <a:pt x="124" y="75"/>
                  <a:pt x="124" y="75"/>
                </a:cubicBezTo>
                <a:cubicBezTo>
                  <a:pt x="124" y="76"/>
                  <a:pt x="124" y="76"/>
                  <a:pt x="124" y="76"/>
                </a:cubicBezTo>
                <a:cubicBezTo>
                  <a:pt x="124" y="76"/>
                  <a:pt x="124" y="76"/>
                  <a:pt x="124" y="76"/>
                </a:cubicBezTo>
                <a:cubicBezTo>
                  <a:pt x="123" y="76"/>
                  <a:pt x="123" y="76"/>
                  <a:pt x="123" y="76"/>
                </a:cubicBezTo>
                <a:cubicBezTo>
                  <a:pt x="123" y="77"/>
                  <a:pt x="123" y="77"/>
                  <a:pt x="123" y="77"/>
                </a:cubicBezTo>
                <a:cubicBezTo>
                  <a:pt x="123" y="77"/>
                  <a:pt x="123" y="77"/>
                  <a:pt x="123" y="77"/>
                </a:cubicBezTo>
                <a:cubicBezTo>
                  <a:pt x="122" y="78"/>
                  <a:pt x="122" y="78"/>
                  <a:pt x="122" y="78"/>
                </a:cubicBezTo>
                <a:cubicBezTo>
                  <a:pt x="122" y="78"/>
                  <a:pt x="122" y="78"/>
                  <a:pt x="122" y="78"/>
                </a:cubicBezTo>
                <a:cubicBezTo>
                  <a:pt x="122" y="79"/>
                  <a:pt x="122" y="79"/>
                  <a:pt x="122" y="79"/>
                </a:cubicBezTo>
                <a:cubicBezTo>
                  <a:pt x="122" y="80"/>
                  <a:pt x="122" y="80"/>
                  <a:pt x="122" y="80"/>
                </a:cubicBezTo>
                <a:cubicBezTo>
                  <a:pt x="121" y="81"/>
                  <a:pt x="121" y="81"/>
                  <a:pt x="121" y="81"/>
                </a:cubicBezTo>
                <a:cubicBezTo>
                  <a:pt x="121" y="83"/>
                  <a:pt x="121" y="83"/>
                  <a:pt x="121" y="83"/>
                </a:cubicBezTo>
                <a:cubicBezTo>
                  <a:pt x="121" y="84"/>
                  <a:pt x="121" y="84"/>
                  <a:pt x="121" y="84"/>
                </a:cubicBezTo>
                <a:cubicBezTo>
                  <a:pt x="120" y="86"/>
                  <a:pt x="120" y="86"/>
                  <a:pt x="120" y="86"/>
                </a:cubicBezTo>
                <a:cubicBezTo>
                  <a:pt x="120" y="87"/>
                  <a:pt x="120" y="87"/>
                  <a:pt x="120" y="87"/>
                </a:cubicBezTo>
                <a:cubicBezTo>
                  <a:pt x="120" y="88"/>
                  <a:pt x="120" y="88"/>
                  <a:pt x="120" y="88"/>
                </a:cubicBezTo>
                <a:cubicBezTo>
                  <a:pt x="119" y="89"/>
                  <a:pt x="119" y="89"/>
                  <a:pt x="119" y="89"/>
                </a:cubicBezTo>
                <a:cubicBezTo>
                  <a:pt x="119" y="90"/>
                  <a:pt x="119" y="90"/>
                  <a:pt x="119" y="90"/>
                </a:cubicBezTo>
                <a:cubicBezTo>
                  <a:pt x="119" y="91"/>
                  <a:pt x="119" y="91"/>
                  <a:pt x="119" y="91"/>
                </a:cubicBezTo>
                <a:cubicBezTo>
                  <a:pt x="118" y="91"/>
                  <a:pt x="118" y="91"/>
                  <a:pt x="118" y="91"/>
                </a:cubicBezTo>
                <a:cubicBezTo>
                  <a:pt x="118" y="92"/>
                  <a:pt x="118" y="92"/>
                  <a:pt x="118" y="92"/>
                </a:cubicBezTo>
                <a:cubicBezTo>
                  <a:pt x="118" y="93"/>
                  <a:pt x="118" y="93"/>
                  <a:pt x="118" y="93"/>
                </a:cubicBezTo>
                <a:cubicBezTo>
                  <a:pt x="117" y="94"/>
                  <a:pt x="117" y="94"/>
                  <a:pt x="117" y="94"/>
                </a:cubicBezTo>
                <a:cubicBezTo>
                  <a:pt x="117" y="95"/>
                  <a:pt x="117" y="95"/>
                  <a:pt x="117" y="95"/>
                </a:cubicBezTo>
                <a:cubicBezTo>
                  <a:pt x="117" y="97"/>
                  <a:pt x="117" y="97"/>
                  <a:pt x="117" y="97"/>
                </a:cubicBezTo>
                <a:cubicBezTo>
                  <a:pt x="117" y="99"/>
                  <a:pt x="117" y="99"/>
                  <a:pt x="117" y="99"/>
                </a:cubicBezTo>
                <a:cubicBezTo>
                  <a:pt x="117" y="102"/>
                  <a:pt x="117" y="102"/>
                  <a:pt x="117" y="102"/>
                </a:cubicBezTo>
                <a:cubicBezTo>
                  <a:pt x="117" y="102"/>
                  <a:pt x="117" y="102"/>
                  <a:pt x="117" y="102"/>
                </a:cubicBezTo>
                <a:cubicBezTo>
                  <a:pt x="118" y="102"/>
                  <a:pt x="118" y="102"/>
                  <a:pt x="118" y="102"/>
                </a:cubicBezTo>
                <a:cubicBezTo>
                  <a:pt x="118" y="103"/>
                  <a:pt x="118" y="103"/>
                  <a:pt x="118" y="103"/>
                </a:cubicBezTo>
                <a:cubicBezTo>
                  <a:pt x="119" y="103"/>
                  <a:pt x="119" y="103"/>
                  <a:pt x="119" y="103"/>
                </a:cubicBezTo>
                <a:cubicBezTo>
                  <a:pt x="120" y="104"/>
                  <a:pt x="120" y="104"/>
                  <a:pt x="120" y="104"/>
                </a:cubicBezTo>
                <a:cubicBezTo>
                  <a:pt x="121" y="104"/>
                  <a:pt x="121" y="104"/>
                  <a:pt x="121" y="104"/>
                </a:cubicBezTo>
                <a:cubicBezTo>
                  <a:pt x="121" y="104"/>
                  <a:pt x="121" y="104"/>
                  <a:pt x="121" y="104"/>
                </a:cubicBezTo>
                <a:cubicBezTo>
                  <a:pt x="122" y="105"/>
                  <a:pt x="122" y="105"/>
                  <a:pt x="122" y="105"/>
                </a:cubicBezTo>
                <a:cubicBezTo>
                  <a:pt x="122" y="105"/>
                  <a:pt x="122" y="105"/>
                  <a:pt x="122" y="105"/>
                </a:cubicBezTo>
                <a:cubicBezTo>
                  <a:pt x="123" y="105"/>
                  <a:pt x="123" y="105"/>
                  <a:pt x="123" y="105"/>
                </a:cubicBezTo>
                <a:cubicBezTo>
                  <a:pt x="123" y="106"/>
                  <a:pt x="123" y="106"/>
                  <a:pt x="123" y="106"/>
                </a:cubicBezTo>
                <a:cubicBezTo>
                  <a:pt x="124" y="106"/>
                  <a:pt x="124" y="106"/>
                  <a:pt x="124" y="106"/>
                </a:cubicBezTo>
                <a:cubicBezTo>
                  <a:pt x="124" y="106"/>
                  <a:pt x="124" y="106"/>
                  <a:pt x="124" y="106"/>
                </a:cubicBezTo>
                <a:cubicBezTo>
                  <a:pt x="124" y="107"/>
                  <a:pt x="124" y="107"/>
                  <a:pt x="124" y="107"/>
                </a:cubicBezTo>
                <a:cubicBezTo>
                  <a:pt x="125" y="107"/>
                  <a:pt x="125" y="107"/>
                  <a:pt x="125" y="107"/>
                </a:cubicBezTo>
                <a:cubicBezTo>
                  <a:pt x="125" y="107"/>
                  <a:pt x="125" y="107"/>
                  <a:pt x="125" y="107"/>
                </a:cubicBezTo>
                <a:cubicBezTo>
                  <a:pt x="126" y="108"/>
                  <a:pt x="126" y="108"/>
                  <a:pt x="126" y="108"/>
                </a:cubicBezTo>
                <a:cubicBezTo>
                  <a:pt x="126" y="108"/>
                  <a:pt x="126" y="108"/>
                  <a:pt x="126" y="108"/>
                </a:cubicBezTo>
                <a:cubicBezTo>
                  <a:pt x="126" y="108"/>
                  <a:pt x="126" y="108"/>
                  <a:pt x="126" y="108"/>
                </a:cubicBezTo>
                <a:cubicBezTo>
                  <a:pt x="127" y="109"/>
                  <a:pt x="127" y="109"/>
                  <a:pt x="127" y="109"/>
                </a:cubicBezTo>
                <a:cubicBezTo>
                  <a:pt x="127" y="109"/>
                  <a:pt x="127" y="109"/>
                  <a:pt x="127" y="109"/>
                </a:cubicBezTo>
                <a:cubicBezTo>
                  <a:pt x="127" y="109"/>
                  <a:pt x="127" y="109"/>
                  <a:pt x="127" y="109"/>
                </a:cubicBezTo>
                <a:cubicBezTo>
                  <a:pt x="128" y="110"/>
                  <a:pt x="128" y="110"/>
                  <a:pt x="128"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30" y="111"/>
                  <a:pt x="130" y="111"/>
                  <a:pt x="130" y="111"/>
                </a:cubicBezTo>
                <a:cubicBezTo>
                  <a:pt x="130" y="112"/>
                  <a:pt x="130" y="112"/>
                  <a:pt x="130" y="112"/>
                </a:cubicBezTo>
                <a:cubicBezTo>
                  <a:pt x="130" y="112"/>
                  <a:pt x="130" y="112"/>
                  <a:pt x="130" y="112"/>
                </a:cubicBezTo>
                <a:cubicBezTo>
                  <a:pt x="131" y="112"/>
                  <a:pt x="131" y="112"/>
                  <a:pt x="131" y="112"/>
                </a:cubicBezTo>
                <a:cubicBezTo>
                  <a:pt x="131" y="113"/>
                  <a:pt x="131" y="113"/>
                  <a:pt x="131" y="113"/>
                </a:cubicBezTo>
                <a:cubicBezTo>
                  <a:pt x="132" y="113"/>
                  <a:pt x="132" y="113"/>
                  <a:pt x="132" y="113"/>
                </a:cubicBezTo>
                <a:cubicBezTo>
                  <a:pt x="132" y="113"/>
                  <a:pt x="132" y="113"/>
                  <a:pt x="132" y="113"/>
                </a:cubicBezTo>
                <a:cubicBezTo>
                  <a:pt x="133" y="114"/>
                  <a:pt x="133" y="114"/>
                  <a:pt x="133" y="114"/>
                </a:cubicBezTo>
                <a:cubicBezTo>
                  <a:pt x="133" y="114"/>
                  <a:pt x="133" y="114"/>
                  <a:pt x="133" y="114"/>
                </a:cubicBezTo>
                <a:cubicBezTo>
                  <a:pt x="134" y="114"/>
                  <a:pt x="134" y="114"/>
                  <a:pt x="134" y="114"/>
                </a:cubicBezTo>
                <a:cubicBezTo>
                  <a:pt x="135" y="115"/>
                  <a:pt x="135" y="115"/>
                  <a:pt x="135" y="115"/>
                </a:cubicBezTo>
                <a:cubicBezTo>
                  <a:pt x="135" y="115"/>
                  <a:pt x="135" y="115"/>
                  <a:pt x="135" y="115"/>
                </a:cubicBezTo>
                <a:cubicBezTo>
                  <a:pt x="136" y="115"/>
                  <a:pt x="136" y="115"/>
                  <a:pt x="136" y="115"/>
                </a:cubicBezTo>
                <a:cubicBezTo>
                  <a:pt x="137" y="116"/>
                  <a:pt x="137" y="116"/>
                  <a:pt x="137" y="116"/>
                </a:cubicBezTo>
                <a:cubicBezTo>
                  <a:pt x="137" y="116"/>
                  <a:pt x="137" y="116"/>
                  <a:pt x="137" y="116"/>
                </a:cubicBezTo>
                <a:cubicBezTo>
                  <a:pt x="139" y="116"/>
                  <a:pt x="139" y="116"/>
                  <a:pt x="139" y="116"/>
                </a:cubicBezTo>
                <a:cubicBezTo>
                  <a:pt x="139" y="117"/>
                  <a:pt x="139" y="117"/>
                  <a:pt x="139" y="117"/>
                </a:cubicBezTo>
                <a:cubicBezTo>
                  <a:pt x="140" y="117"/>
                  <a:pt x="140" y="117"/>
                  <a:pt x="140" y="117"/>
                </a:cubicBezTo>
                <a:cubicBezTo>
                  <a:pt x="141" y="117"/>
                  <a:pt x="141" y="117"/>
                  <a:pt x="141" y="117"/>
                </a:cubicBezTo>
                <a:cubicBezTo>
                  <a:pt x="142" y="118"/>
                  <a:pt x="142" y="118"/>
                  <a:pt x="142" y="118"/>
                </a:cubicBezTo>
                <a:cubicBezTo>
                  <a:pt x="143" y="118"/>
                  <a:pt x="143" y="118"/>
                  <a:pt x="143" y="118"/>
                </a:cubicBezTo>
                <a:cubicBezTo>
                  <a:pt x="144" y="118"/>
                  <a:pt x="144" y="118"/>
                  <a:pt x="144" y="118"/>
                </a:cubicBezTo>
                <a:cubicBezTo>
                  <a:pt x="145" y="119"/>
                  <a:pt x="145" y="119"/>
                  <a:pt x="145" y="119"/>
                </a:cubicBezTo>
                <a:cubicBezTo>
                  <a:pt x="147" y="119"/>
                  <a:pt x="147" y="119"/>
                  <a:pt x="147" y="119"/>
                </a:cubicBezTo>
                <a:cubicBezTo>
                  <a:pt x="147" y="119"/>
                  <a:pt x="147" y="119"/>
                  <a:pt x="147" y="119"/>
                </a:cubicBezTo>
                <a:cubicBezTo>
                  <a:pt x="149" y="120"/>
                  <a:pt x="149" y="120"/>
                  <a:pt x="149" y="120"/>
                </a:cubicBezTo>
                <a:cubicBezTo>
                  <a:pt x="150" y="120"/>
                  <a:pt x="150" y="120"/>
                  <a:pt x="150" y="120"/>
                </a:cubicBezTo>
                <a:cubicBezTo>
                  <a:pt x="151" y="121"/>
                  <a:pt x="151" y="121"/>
                  <a:pt x="151" y="121"/>
                </a:cubicBezTo>
                <a:cubicBezTo>
                  <a:pt x="153" y="121"/>
                  <a:pt x="153" y="121"/>
                  <a:pt x="153" y="121"/>
                </a:cubicBezTo>
                <a:cubicBezTo>
                  <a:pt x="154" y="121"/>
                  <a:pt x="154" y="121"/>
                  <a:pt x="154" y="121"/>
                </a:cubicBezTo>
                <a:cubicBezTo>
                  <a:pt x="155" y="121"/>
                  <a:pt x="155" y="121"/>
                  <a:pt x="155" y="121"/>
                </a:cubicBezTo>
                <a:cubicBezTo>
                  <a:pt x="156" y="122"/>
                  <a:pt x="156" y="122"/>
                  <a:pt x="156" y="122"/>
                </a:cubicBezTo>
                <a:cubicBezTo>
                  <a:pt x="158" y="122"/>
                  <a:pt x="158" y="122"/>
                  <a:pt x="158" y="122"/>
                </a:cubicBezTo>
                <a:cubicBezTo>
                  <a:pt x="159" y="123"/>
                  <a:pt x="159" y="123"/>
                  <a:pt x="159" y="123"/>
                </a:cubicBezTo>
                <a:cubicBezTo>
                  <a:pt x="161" y="123"/>
                  <a:pt x="161" y="123"/>
                  <a:pt x="161" y="123"/>
                </a:cubicBezTo>
                <a:cubicBezTo>
                  <a:pt x="163" y="123"/>
                  <a:pt x="163" y="123"/>
                  <a:pt x="163" y="123"/>
                </a:cubicBezTo>
                <a:cubicBezTo>
                  <a:pt x="164" y="124"/>
                  <a:pt x="164" y="124"/>
                  <a:pt x="164" y="124"/>
                </a:cubicBezTo>
                <a:cubicBezTo>
                  <a:pt x="166" y="124"/>
                  <a:pt x="166" y="124"/>
                  <a:pt x="166" y="124"/>
                </a:cubicBezTo>
                <a:cubicBezTo>
                  <a:pt x="167" y="124"/>
                  <a:pt x="167" y="124"/>
                  <a:pt x="167" y="124"/>
                </a:cubicBezTo>
                <a:cubicBezTo>
                  <a:pt x="168" y="124"/>
                  <a:pt x="168" y="124"/>
                  <a:pt x="168" y="124"/>
                </a:cubicBezTo>
                <a:cubicBezTo>
                  <a:pt x="170" y="125"/>
                  <a:pt x="170" y="125"/>
                  <a:pt x="170" y="125"/>
                </a:cubicBezTo>
                <a:cubicBezTo>
                  <a:pt x="171" y="125"/>
                  <a:pt x="171" y="125"/>
                  <a:pt x="171" y="125"/>
                </a:cubicBezTo>
                <a:cubicBezTo>
                  <a:pt x="172" y="125"/>
                  <a:pt x="172" y="125"/>
                  <a:pt x="172" y="125"/>
                </a:cubicBezTo>
                <a:cubicBezTo>
                  <a:pt x="173" y="126"/>
                  <a:pt x="173" y="126"/>
                  <a:pt x="173" y="126"/>
                </a:cubicBezTo>
                <a:cubicBezTo>
                  <a:pt x="194" y="133"/>
                  <a:pt x="205" y="191"/>
                  <a:pt x="181" y="195"/>
                </a:cubicBezTo>
                <a:cubicBezTo>
                  <a:pt x="12" y="196"/>
                  <a:pt x="12" y="196"/>
                  <a:pt x="12" y="196"/>
                </a:cubicBezTo>
                <a:cubicBezTo>
                  <a:pt x="5" y="193"/>
                  <a:pt x="5" y="193"/>
                  <a:pt x="5" y="193"/>
                </a:cubicBezTo>
                <a:cubicBezTo>
                  <a:pt x="0" y="188"/>
                  <a:pt x="0" y="188"/>
                  <a:pt x="0" y="188"/>
                </a:cubicBezTo>
                <a:cubicBezTo>
                  <a:pt x="0" y="186"/>
                  <a:pt x="0" y="186"/>
                  <a:pt x="0" y="186"/>
                </a:cubicBezTo>
                <a:cubicBezTo>
                  <a:pt x="0" y="183"/>
                  <a:pt x="0" y="183"/>
                  <a:pt x="0" y="183"/>
                </a:cubicBezTo>
                <a:cubicBezTo>
                  <a:pt x="0" y="180"/>
                  <a:pt x="0" y="180"/>
                  <a:pt x="0" y="180"/>
                </a:cubicBezTo>
                <a:cubicBezTo>
                  <a:pt x="1" y="178"/>
                  <a:pt x="1" y="178"/>
                  <a:pt x="1" y="178"/>
                </a:cubicBezTo>
                <a:cubicBezTo>
                  <a:pt x="1" y="175"/>
                  <a:pt x="1" y="175"/>
                  <a:pt x="1" y="175"/>
                </a:cubicBezTo>
                <a:cubicBezTo>
                  <a:pt x="1" y="173"/>
                  <a:pt x="1" y="173"/>
                  <a:pt x="1" y="173"/>
                </a:cubicBezTo>
                <a:cubicBezTo>
                  <a:pt x="2" y="171"/>
                  <a:pt x="2" y="171"/>
                  <a:pt x="2" y="171"/>
                </a:cubicBezTo>
                <a:cubicBezTo>
                  <a:pt x="2" y="169"/>
                  <a:pt x="2" y="169"/>
                  <a:pt x="2" y="169"/>
                </a:cubicBezTo>
                <a:cubicBezTo>
                  <a:pt x="2" y="167"/>
                  <a:pt x="2" y="167"/>
                  <a:pt x="2" y="167"/>
                </a:cubicBezTo>
                <a:cubicBezTo>
                  <a:pt x="3" y="165"/>
                  <a:pt x="3" y="165"/>
                  <a:pt x="3" y="165"/>
                </a:cubicBezTo>
                <a:cubicBezTo>
                  <a:pt x="3" y="163"/>
                  <a:pt x="3" y="163"/>
                  <a:pt x="3" y="163"/>
                </a:cubicBezTo>
                <a:cubicBezTo>
                  <a:pt x="3" y="161"/>
                  <a:pt x="3" y="161"/>
                  <a:pt x="3" y="161"/>
                </a:cubicBezTo>
                <a:cubicBezTo>
                  <a:pt x="4" y="159"/>
                  <a:pt x="4" y="159"/>
                  <a:pt x="4" y="159"/>
                </a:cubicBezTo>
                <a:cubicBezTo>
                  <a:pt x="4" y="158"/>
                  <a:pt x="4" y="158"/>
                  <a:pt x="4" y="158"/>
                </a:cubicBezTo>
                <a:cubicBezTo>
                  <a:pt x="4" y="156"/>
                  <a:pt x="4" y="156"/>
                  <a:pt x="4" y="156"/>
                </a:cubicBezTo>
                <a:cubicBezTo>
                  <a:pt x="5" y="155"/>
                  <a:pt x="5" y="155"/>
                  <a:pt x="5" y="155"/>
                </a:cubicBezTo>
                <a:cubicBezTo>
                  <a:pt x="5" y="154"/>
                  <a:pt x="5" y="154"/>
                  <a:pt x="5" y="154"/>
                </a:cubicBezTo>
                <a:cubicBezTo>
                  <a:pt x="5" y="154"/>
                  <a:pt x="5" y="154"/>
                  <a:pt x="5" y="154"/>
                </a:cubicBezTo>
                <a:cubicBezTo>
                  <a:pt x="6" y="153"/>
                  <a:pt x="6" y="153"/>
                  <a:pt x="6" y="153"/>
                </a:cubicBezTo>
                <a:cubicBezTo>
                  <a:pt x="6" y="152"/>
                  <a:pt x="6" y="152"/>
                  <a:pt x="6" y="152"/>
                </a:cubicBezTo>
                <a:cubicBezTo>
                  <a:pt x="6" y="151"/>
                  <a:pt x="6" y="151"/>
                  <a:pt x="6" y="151"/>
                </a:cubicBezTo>
                <a:cubicBezTo>
                  <a:pt x="7" y="151"/>
                  <a:pt x="7" y="151"/>
                  <a:pt x="7" y="151"/>
                </a:cubicBezTo>
                <a:cubicBezTo>
                  <a:pt x="7" y="150"/>
                  <a:pt x="7" y="150"/>
                  <a:pt x="7" y="150"/>
                </a:cubicBezTo>
                <a:cubicBezTo>
                  <a:pt x="7" y="149"/>
                  <a:pt x="7" y="149"/>
                  <a:pt x="7" y="149"/>
                </a:cubicBezTo>
                <a:cubicBezTo>
                  <a:pt x="8" y="148"/>
                  <a:pt x="8" y="148"/>
                  <a:pt x="8" y="148"/>
                </a:cubicBezTo>
                <a:cubicBezTo>
                  <a:pt x="8" y="147"/>
                  <a:pt x="8" y="147"/>
                  <a:pt x="8" y="147"/>
                </a:cubicBezTo>
                <a:cubicBezTo>
                  <a:pt x="8" y="145"/>
                  <a:pt x="8" y="145"/>
                  <a:pt x="8" y="145"/>
                </a:cubicBezTo>
                <a:cubicBezTo>
                  <a:pt x="9" y="142"/>
                  <a:pt x="9" y="142"/>
                  <a:pt x="9" y="142"/>
                </a:cubicBezTo>
                <a:cubicBezTo>
                  <a:pt x="9" y="141"/>
                  <a:pt x="9" y="141"/>
                  <a:pt x="9" y="141"/>
                </a:cubicBezTo>
                <a:cubicBezTo>
                  <a:pt x="9" y="140"/>
                  <a:pt x="9" y="140"/>
                  <a:pt x="9" y="140"/>
                </a:cubicBezTo>
                <a:cubicBezTo>
                  <a:pt x="9" y="139"/>
                  <a:pt x="9" y="139"/>
                  <a:pt x="9" y="139"/>
                </a:cubicBezTo>
                <a:cubicBezTo>
                  <a:pt x="10" y="138"/>
                  <a:pt x="10" y="138"/>
                  <a:pt x="10" y="138"/>
                </a:cubicBezTo>
                <a:cubicBezTo>
                  <a:pt x="10" y="138"/>
                  <a:pt x="10" y="138"/>
                  <a:pt x="10" y="138"/>
                </a:cubicBezTo>
                <a:cubicBezTo>
                  <a:pt x="10" y="137"/>
                  <a:pt x="10" y="137"/>
                  <a:pt x="10" y="137"/>
                </a:cubicBezTo>
                <a:cubicBezTo>
                  <a:pt x="11" y="137"/>
                  <a:pt x="11" y="137"/>
                  <a:pt x="11" y="137"/>
                </a:cubicBezTo>
                <a:cubicBezTo>
                  <a:pt x="11" y="136"/>
                  <a:pt x="11" y="136"/>
                  <a:pt x="11" y="136"/>
                </a:cubicBezTo>
                <a:cubicBezTo>
                  <a:pt x="11" y="136"/>
                  <a:pt x="11" y="136"/>
                  <a:pt x="11" y="136"/>
                </a:cubicBezTo>
                <a:cubicBezTo>
                  <a:pt x="12" y="135"/>
                  <a:pt x="12" y="135"/>
                  <a:pt x="12" y="135"/>
                </a:cubicBezTo>
                <a:cubicBezTo>
                  <a:pt x="12" y="135"/>
                  <a:pt x="12" y="135"/>
                  <a:pt x="12" y="135"/>
                </a:cubicBezTo>
                <a:cubicBezTo>
                  <a:pt x="12" y="135"/>
                  <a:pt x="12" y="135"/>
                  <a:pt x="12" y="135"/>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4" y="133"/>
                  <a:pt x="14" y="133"/>
                  <a:pt x="14" y="133"/>
                </a:cubicBezTo>
                <a:cubicBezTo>
                  <a:pt x="15" y="133"/>
                  <a:pt x="15" y="133"/>
                  <a:pt x="15" y="133"/>
                </a:cubicBezTo>
                <a:cubicBezTo>
                  <a:pt x="15" y="132"/>
                  <a:pt x="15" y="132"/>
                  <a:pt x="15" y="132"/>
                </a:cubicBezTo>
                <a:cubicBezTo>
                  <a:pt x="16" y="132"/>
                  <a:pt x="16" y="132"/>
                  <a:pt x="16" y="132"/>
                </a:cubicBezTo>
                <a:cubicBezTo>
                  <a:pt x="16" y="132"/>
                  <a:pt x="16" y="132"/>
                  <a:pt x="16" y="132"/>
                </a:cubicBezTo>
                <a:cubicBezTo>
                  <a:pt x="17" y="131"/>
                  <a:pt x="17" y="131"/>
                  <a:pt x="17" y="131"/>
                </a:cubicBezTo>
                <a:cubicBezTo>
                  <a:pt x="17" y="131"/>
                  <a:pt x="17" y="131"/>
                  <a:pt x="17" y="131"/>
                </a:cubicBezTo>
                <a:cubicBezTo>
                  <a:pt x="18" y="131"/>
                  <a:pt x="18" y="131"/>
                  <a:pt x="18" y="131"/>
                </a:cubicBezTo>
                <a:cubicBezTo>
                  <a:pt x="19" y="130"/>
                  <a:pt x="19" y="130"/>
                  <a:pt x="19" y="130"/>
                </a:cubicBezTo>
                <a:cubicBezTo>
                  <a:pt x="19" y="130"/>
                  <a:pt x="19" y="130"/>
                  <a:pt x="19" y="130"/>
                </a:cubicBezTo>
                <a:cubicBezTo>
                  <a:pt x="19" y="130"/>
                  <a:pt x="19" y="130"/>
                  <a:pt x="19" y="130"/>
                </a:cubicBezTo>
                <a:cubicBezTo>
                  <a:pt x="20" y="129"/>
                  <a:pt x="20" y="129"/>
                  <a:pt x="20" y="129"/>
                </a:cubicBezTo>
                <a:cubicBezTo>
                  <a:pt x="21" y="129"/>
                  <a:pt x="21" y="129"/>
                  <a:pt x="21" y="129"/>
                </a:cubicBezTo>
                <a:cubicBezTo>
                  <a:pt x="22" y="129"/>
                  <a:pt x="22" y="129"/>
                  <a:pt x="22" y="129"/>
                </a:cubicBezTo>
                <a:cubicBezTo>
                  <a:pt x="23" y="128"/>
                  <a:pt x="23" y="128"/>
                  <a:pt x="23" y="128"/>
                </a:cubicBezTo>
                <a:cubicBezTo>
                  <a:pt x="24" y="128"/>
                  <a:pt x="24" y="128"/>
                  <a:pt x="24" y="128"/>
                </a:cubicBezTo>
                <a:cubicBezTo>
                  <a:pt x="24" y="128"/>
                  <a:pt x="24" y="128"/>
                  <a:pt x="24" y="128"/>
                </a:cubicBezTo>
                <a:cubicBezTo>
                  <a:pt x="26" y="127"/>
                  <a:pt x="26" y="127"/>
                  <a:pt x="26" y="127"/>
                </a:cubicBezTo>
                <a:cubicBezTo>
                  <a:pt x="26" y="127"/>
                  <a:pt x="26" y="127"/>
                  <a:pt x="26" y="127"/>
                </a:cubicBezTo>
                <a:cubicBezTo>
                  <a:pt x="27" y="127"/>
                  <a:pt x="27" y="127"/>
                  <a:pt x="27" y="127"/>
                </a:cubicBezTo>
                <a:cubicBezTo>
                  <a:pt x="28" y="126"/>
                  <a:pt x="28" y="126"/>
                  <a:pt x="28" y="126"/>
                </a:cubicBezTo>
                <a:cubicBezTo>
                  <a:pt x="29" y="126"/>
                  <a:pt x="29" y="126"/>
                  <a:pt x="29" y="126"/>
                </a:cubicBezTo>
                <a:cubicBezTo>
                  <a:pt x="30" y="125"/>
                  <a:pt x="30" y="125"/>
                  <a:pt x="30" y="125"/>
                </a:cubicBezTo>
                <a:cubicBezTo>
                  <a:pt x="30" y="125"/>
                  <a:pt x="30" y="125"/>
                  <a:pt x="30" y="125"/>
                </a:cubicBezTo>
                <a:cubicBezTo>
                  <a:pt x="31" y="125"/>
                  <a:pt x="31" y="125"/>
                  <a:pt x="31" y="125"/>
                </a:cubicBezTo>
                <a:cubicBezTo>
                  <a:pt x="32" y="124"/>
                  <a:pt x="32" y="124"/>
                  <a:pt x="32" y="124"/>
                </a:cubicBezTo>
                <a:cubicBezTo>
                  <a:pt x="33" y="124"/>
                  <a:pt x="33" y="124"/>
                  <a:pt x="33" y="124"/>
                </a:cubicBezTo>
                <a:cubicBezTo>
                  <a:pt x="34" y="124"/>
                  <a:pt x="34" y="124"/>
                  <a:pt x="34" y="124"/>
                </a:cubicBezTo>
                <a:cubicBezTo>
                  <a:pt x="35" y="124"/>
                  <a:pt x="35" y="124"/>
                  <a:pt x="35" y="124"/>
                </a:cubicBezTo>
                <a:cubicBezTo>
                  <a:pt x="35" y="123"/>
                  <a:pt x="35" y="123"/>
                  <a:pt x="35" y="123"/>
                </a:cubicBezTo>
                <a:cubicBezTo>
                  <a:pt x="36" y="123"/>
                  <a:pt x="36" y="123"/>
                  <a:pt x="36" y="123"/>
                </a:cubicBezTo>
                <a:cubicBezTo>
                  <a:pt x="37" y="123"/>
                  <a:pt x="37" y="123"/>
                  <a:pt x="37" y="123"/>
                </a:cubicBezTo>
                <a:cubicBezTo>
                  <a:pt x="38" y="122"/>
                  <a:pt x="38" y="122"/>
                  <a:pt x="38" y="122"/>
                </a:cubicBezTo>
                <a:cubicBezTo>
                  <a:pt x="39" y="122"/>
                  <a:pt x="39" y="122"/>
                  <a:pt x="39" y="122"/>
                </a:cubicBezTo>
                <a:cubicBezTo>
                  <a:pt x="40" y="121"/>
                  <a:pt x="40" y="121"/>
                  <a:pt x="40" y="121"/>
                </a:cubicBezTo>
                <a:cubicBezTo>
                  <a:pt x="41" y="121"/>
                  <a:pt x="41" y="121"/>
                  <a:pt x="41" y="121"/>
                </a:cubicBezTo>
                <a:cubicBezTo>
                  <a:pt x="42" y="121"/>
                  <a:pt x="42" y="121"/>
                  <a:pt x="42" y="121"/>
                </a:cubicBezTo>
                <a:cubicBezTo>
                  <a:pt x="42" y="121"/>
                  <a:pt x="42" y="121"/>
                  <a:pt x="42" y="121"/>
                </a:cubicBezTo>
                <a:cubicBezTo>
                  <a:pt x="43" y="120"/>
                  <a:pt x="43" y="120"/>
                  <a:pt x="43" y="120"/>
                </a:cubicBezTo>
                <a:cubicBezTo>
                  <a:pt x="44" y="120"/>
                  <a:pt x="44" y="120"/>
                  <a:pt x="44" y="120"/>
                </a:cubicBezTo>
                <a:cubicBezTo>
                  <a:pt x="45" y="119"/>
                  <a:pt x="45" y="119"/>
                  <a:pt x="45" y="119"/>
                </a:cubicBezTo>
                <a:cubicBezTo>
                  <a:pt x="46" y="119"/>
                  <a:pt x="46" y="119"/>
                  <a:pt x="46" y="119"/>
                </a:cubicBezTo>
                <a:cubicBezTo>
                  <a:pt x="47" y="119"/>
                  <a:pt x="47" y="119"/>
                  <a:pt x="47" y="119"/>
                </a:cubicBezTo>
                <a:cubicBezTo>
                  <a:pt x="48" y="118"/>
                  <a:pt x="48" y="118"/>
                  <a:pt x="48" y="118"/>
                </a:cubicBezTo>
                <a:cubicBezTo>
                  <a:pt x="49" y="118"/>
                  <a:pt x="49" y="118"/>
                  <a:pt x="49" y="118"/>
                </a:cubicBezTo>
                <a:cubicBezTo>
                  <a:pt x="50" y="118"/>
                  <a:pt x="50" y="118"/>
                  <a:pt x="50" y="118"/>
                </a:cubicBezTo>
                <a:cubicBezTo>
                  <a:pt x="51" y="117"/>
                  <a:pt x="51" y="117"/>
                  <a:pt x="51" y="117"/>
                </a:cubicBezTo>
                <a:cubicBezTo>
                  <a:pt x="51" y="117"/>
                  <a:pt x="51" y="117"/>
                  <a:pt x="51" y="117"/>
                </a:cubicBezTo>
                <a:cubicBezTo>
                  <a:pt x="52" y="117"/>
                  <a:pt x="52" y="117"/>
                  <a:pt x="52" y="117"/>
                </a:cubicBezTo>
                <a:cubicBezTo>
                  <a:pt x="52" y="116"/>
                  <a:pt x="52" y="116"/>
                  <a:pt x="52" y="116"/>
                </a:cubicBezTo>
                <a:cubicBezTo>
                  <a:pt x="53" y="116"/>
                  <a:pt x="53" y="116"/>
                  <a:pt x="53" y="116"/>
                </a:cubicBezTo>
                <a:cubicBezTo>
                  <a:pt x="53" y="116"/>
                  <a:pt x="53" y="116"/>
                  <a:pt x="53" y="116"/>
                </a:cubicBezTo>
                <a:cubicBezTo>
                  <a:pt x="54" y="115"/>
                  <a:pt x="54" y="115"/>
                  <a:pt x="54" y="115"/>
                </a:cubicBezTo>
                <a:cubicBezTo>
                  <a:pt x="54" y="115"/>
                  <a:pt x="54" y="115"/>
                  <a:pt x="54" y="115"/>
                </a:cubicBezTo>
                <a:cubicBezTo>
                  <a:pt x="54" y="115"/>
                  <a:pt x="54" y="115"/>
                  <a:pt x="54" y="115"/>
                </a:cubicBezTo>
                <a:cubicBezTo>
                  <a:pt x="54" y="114"/>
                  <a:pt x="54" y="114"/>
                  <a:pt x="54" y="114"/>
                </a:cubicBezTo>
                <a:cubicBezTo>
                  <a:pt x="55" y="114"/>
                  <a:pt x="55" y="114"/>
                  <a:pt x="55" y="114"/>
                </a:cubicBezTo>
                <a:cubicBezTo>
                  <a:pt x="55" y="114"/>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7" y="112"/>
                  <a:pt x="57" y="112"/>
                  <a:pt x="57" y="112"/>
                </a:cubicBezTo>
                <a:cubicBezTo>
                  <a:pt x="57" y="112"/>
                  <a:pt x="57" y="112"/>
                  <a:pt x="57" y="112"/>
                </a:cubicBezTo>
                <a:cubicBezTo>
                  <a:pt x="57" y="111"/>
                  <a:pt x="57" y="111"/>
                  <a:pt x="57" y="111"/>
                </a:cubicBezTo>
                <a:cubicBezTo>
                  <a:pt x="58" y="111"/>
                  <a:pt x="58" y="111"/>
                  <a:pt x="58" y="111"/>
                </a:cubicBezTo>
                <a:cubicBezTo>
                  <a:pt x="58" y="110"/>
                  <a:pt x="58" y="110"/>
                  <a:pt x="58" y="110"/>
                </a:cubicBezTo>
                <a:cubicBezTo>
                  <a:pt x="58" y="110"/>
                  <a:pt x="58" y="110"/>
                  <a:pt x="58" y="110"/>
                </a:cubicBezTo>
                <a:cubicBezTo>
                  <a:pt x="59" y="110"/>
                  <a:pt x="59" y="110"/>
                  <a:pt x="59" y="110"/>
                </a:cubicBezTo>
                <a:cubicBezTo>
                  <a:pt x="59" y="109"/>
                  <a:pt x="59" y="109"/>
                  <a:pt x="59" y="109"/>
                </a:cubicBezTo>
                <a:cubicBezTo>
                  <a:pt x="59" y="109"/>
                  <a:pt x="59" y="109"/>
                  <a:pt x="59" y="109"/>
                </a:cubicBezTo>
                <a:cubicBezTo>
                  <a:pt x="60" y="108"/>
                  <a:pt x="60" y="108"/>
                  <a:pt x="60" y="108"/>
                </a:cubicBezTo>
                <a:cubicBezTo>
                  <a:pt x="60" y="108"/>
                  <a:pt x="60" y="108"/>
                  <a:pt x="60" y="108"/>
                </a:cubicBezTo>
                <a:cubicBezTo>
                  <a:pt x="60" y="108"/>
                  <a:pt x="60" y="108"/>
                  <a:pt x="60" y="108"/>
                </a:cubicBezTo>
                <a:cubicBezTo>
                  <a:pt x="61" y="107"/>
                  <a:pt x="61" y="107"/>
                  <a:pt x="61" y="107"/>
                </a:cubicBezTo>
                <a:cubicBezTo>
                  <a:pt x="61" y="107"/>
                  <a:pt x="61" y="107"/>
                  <a:pt x="61" y="107"/>
                </a:cubicBezTo>
                <a:cubicBezTo>
                  <a:pt x="62" y="107"/>
                  <a:pt x="62" y="107"/>
                  <a:pt x="62" y="107"/>
                </a:cubicBezTo>
                <a:cubicBezTo>
                  <a:pt x="62" y="106"/>
                  <a:pt x="62" y="106"/>
                  <a:pt x="62" y="106"/>
                </a:cubicBezTo>
                <a:cubicBezTo>
                  <a:pt x="62" y="106"/>
                  <a:pt x="62" y="106"/>
                  <a:pt x="62" y="106"/>
                </a:cubicBezTo>
                <a:cubicBezTo>
                  <a:pt x="63" y="106"/>
                  <a:pt x="63" y="106"/>
                  <a:pt x="63" y="106"/>
                </a:cubicBezTo>
                <a:cubicBezTo>
                  <a:pt x="64" y="105"/>
                  <a:pt x="64" y="105"/>
                  <a:pt x="64" y="105"/>
                </a:cubicBezTo>
                <a:cubicBezTo>
                  <a:pt x="64" y="105"/>
                  <a:pt x="64" y="105"/>
                  <a:pt x="64" y="105"/>
                </a:cubicBezTo>
                <a:cubicBezTo>
                  <a:pt x="65" y="105"/>
                  <a:pt x="65" y="105"/>
                  <a:pt x="65" y="105"/>
                </a:cubicBezTo>
                <a:cubicBezTo>
                  <a:pt x="65" y="104"/>
                  <a:pt x="65" y="104"/>
                  <a:pt x="65" y="104"/>
                </a:cubicBezTo>
                <a:cubicBezTo>
                  <a:pt x="65" y="104"/>
                  <a:pt x="65" y="104"/>
                  <a:pt x="65" y="104"/>
                </a:cubicBezTo>
                <a:cubicBezTo>
                  <a:pt x="66" y="104"/>
                  <a:pt x="66" y="104"/>
                  <a:pt x="66" y="104"/>
                </a:cubicBezTo>
                <a:cubicBezTo>
                  <a:pt x="66" y="103"/>
                  <a:pt x="66" y="103"/>
                  <a:pt x="66" y="103"/>
                </a:cubicBezTo>
                <a:cubicBezTo>
                  <a:pt x="66" y="103"/>
                  <a:pt x="66" y="103"/>
                  <a:pt x="66" y="103"/>
                </a:cubicBezTo>
                <a:cubicBezTo>
                  <a:pt x="67" y="102"/>
                  <a:pt x="67" y="102"/>
                  <a:pt x="67" y="102"/>
                </a:cubicBezTo>
                <a:cubicBezTo>
                  <a:pt x="67" y="102"/>
                  <a:pt x="67" y="102"/>
                  <a:pt x="67" y="102"/>
                </a:cubicBezTo>
                <a:cubicBezTo>
                  <a:pt x="67" y="101"/>
                  <a:pt x="67" y="101"/>
                  <a:pt x="67" y="101"/>
                </a:cubicBezTo>
                <a:cubicBezTo>
                  <a:pt x="68" y="100"/>
                  <a:pt x="68" y="100"/>
                  <a:pt x="68" y="100"/>
                </a:cubicBezTo>
                <a:cubicBezTo>
                  <a:pt x="68" y="99"/>
                  <a:pt x="68" y="99"/>
                  <a:pt x="68" y="99"/>
                </a:cubicBezTo>
                <a:cubicBezTo>
                  <a:pt x="68" y="95"/>
                  <a:pt x="68" y="95"/>
                  <a:pt x="68" y="95"/>
                </a:cubicBezTo>
                <a:cubicBezTo>
                  <a:pt x="68" y="95"/>
                  <a:pt x="68" y="95"/>
                  <a:pt x="68" y="95"/>
                </a:cubicBezTo>
                <a:cubicBezTo>
                  <a:pt x="68" y="92"/>
                  <a:pt x="68" y="92"/>
                  <a:pt x="68" y="92"/>
                </a:cubicBezTo>
                <a:cubicBezTo>
                  <a:pt x="68" y="90"/>
                  <a:pt x="68" y="90"/>
                  <a:pt x="68" y="90"/>
                </a:cubicBezTo>
                <a:cubicBezTo>
                  <a:pt x="67" y="89"/>
                  <a:pt x="67" y="89"/>
                  <a:pt x="67" y="89"/>
                </a:cubicBezTo>
                <a:cubicBezTo>
                  <a:pt x="67" y="88"/>
                  <a:pt x="67" y="88"/>
                  <a:pt x="67" y="88"/>
                </a:cubicBezTo>
                <a:cubicBezTo>
                  <a:pt x="67" y="87"/>
                  <a:pt x="67" y="87"/>
                  <a:pt x="67" y="87"/>
                </a:cubicBezTo>
                <a:cubicBezTo>
                  <a:pt x="66" y="86"/>
                  <a:pt x="66" y="86"/>
                  <a:pt x="66" y="86"/>
                </a:cubicBezTo>
                <a:cubicBezTo>
                  <a:pt x="66" y="85"/>
                  <a:pt x="66" y="85"/>
                  <a:pt x="66" y="85"/>
                </a:cubicBezTo>
                <a:cubicBezTo>
                  <a:pt x="66" y="84"/>
                  <a:pt x="66" y="84"/>
                  <a:pt x="66" y="84"/>
                </a:cubicBezTo>
                <a:cubicBezTo>
                  <a:pt x="65" y="83"/>
                  <a:pt x="65" y="83"/>
                  <a:pt x="65" y="83"/>
                </a:cubicBezTo>
                <a:cubicBezTo>
                  <a:pt x="65" y="83"/>
                  <a:pt x="65" y="83"/>
                  <a:pt x="65" y="83"/>
                </a:cubicBezTo>
                <a:cubicBezTo>
                  <a:pt x="65" y="81"/>
                  <a:pt x="65" y="81"/>
                  <a:pt x="65" y="81"/>
                </a:cubicBezTo>
                <a:cubicBezTo>
                  <a:pt x="65" y="80"/>
                  <a:pt x="65" y="80"/>
                  <a:pt x="65" y="80"/>
                </a:cubicBezTo>
                <a:cubicBezTo>
                  <a:pt x="64" y="79"/>
                  <a:pt x="64" y="79"/>
                  <a:pt x="64" y="79"/>
                </a:cubicBezTo>
                <a:cubicBezTo>
                  <a:pt x="64" y="78"/>
                  <a:pt x="64" y="78"/>
                  <a:pt x="64" y="78"/>
                </a:cubicBezTo>
                <a:cubicBezTo>
                  <a:pt x="64" y="76"/>
                  <a:pt x="64" y="76"/>
                  <a:pt x="64" y="76"/>
                </a:cubicBezTo>
                <a:cubicBezTo>
                  <a:pt x="63" y="76"/>
                  <a:pt x="63" y="76"/>
                  <a:pt x="63" y="76"/>
                </a:cubicBezTo>
                <a:cubicBezTo>
                  <a:pt x="63" y="75"/>
                  <a:pt x="63" y="75"/>
                  <a:pt x="63" y="75"/>
                </a:cubicBezTo>
                <a:cubicBezTo>
                  <a:pt x="63" y="74"/>
                  <a:pt x="63" y="74"/>
                  <a:pt x="63" y="74"/>
                </a:cubicBezTo>
                <a:cubicBezTo>
                  <a:pt x="62" y="74"/>
                  <a:pt x="62" y="74"/>
                  <a:pt x="62" y="74"/>
                </a:cubicBezTo>
                <a:cubicBezTo>
                  <a:pt x="62" y="73"/>
                  <a:pt x="62" y="73"/>
                  <a:pt x="62" y="73"/>
                </a:cubicBezTo>
                <a:cubicBezTo>
                  <a:pt x="62" y="73"/>
                  <a:pt x="62" y="73"/>
                  <a:pt x="62" y="73"/>
                </a:cubicBezTo>
                <a:cubicBezTo>
                  <a:pt x="61" y="72"/>
                  <a:pt x="61" y="72"/>
                  <a:pt x="61" y="72"/>
                </a:cubicBezTo>
                <a:cubicBezTo>
                  <a:pt x="61" y="72"/>
                  <a:pt x="61" y="72"/>
                  <a:pt x="61" y="72"/>
                </a:cubicBezTo>
                <a:cubicBezTo>
                  <a:pt x="61" y="71"/>
                  <a:pt x="61" y="71"/>
                  <a:pt x="61" y="71"/>
                </a:cubicBezTo>
                <a:cubicBezTo>
                  <a:pt x="60" y="71"/>
                  <a:pt x="60" y="71"/>
                  <a:pt x="60" y="71"/>
                </a:cubicBezTo>
                <a:cubicBezTo>
                  <a:pt x="60" y="70"/>
                  <a:pt x="60" y="70"/>
                  <a:pt x="60" y="70"/>
                </a:cubicBezTo>
                <a:cubicBezTo>
                  <a:pt x="60" y="70"/>
                  <a:pt x="60" y="70"/>
                  <a:pt x="60" y="70"/>
                </a:cubicBezTo>
                <a:cubicBezTo>
                  <a:pt x="59" y="69"/>
                  <a:pt x="59" y="69"/>
                  <a:pt x="59" y="69"/>
                </a:cubicBezTo>
                <a:cubicBezTo>
                  <a:pt x="59" y="69"/>
                  <a:pt x="59" y="69"/>
                  <a:pt x="59" y="69"/>
                </a:cubicBezTo>
                <a:cubicBezTo>
                  <a:pt x="59" y="68"/>
                  <a:pt x="59" y="68"/>
                  <a:pt x="59" y="68"/>
                </a:cubicBezTo>
                <a:cubicBezTo>
                  <a:pt x="58" y="67"/>
                  <a:pt x="58" y="67"/>
                  <a:pt x="58" y="67"/>
                </a:cubicBezTo>
                <a:cubicBezTo>
                  <a:pt x="58" y="67"/>
                  <a:pt x="58" y="67"/>
                  <a:pt x="58" y="67"/>
                </a:cubicBezTo>
                <a:cubicBezTo>
                  <a:pt x="58" y="66"/>
                  <a:pt x="58" y="66"/>
                  <a:pt x="58" y="66"/>
                </a:cubicBezTo>
                <a:cubicBezTo>
                  <a:pt x="57" y="65"/>
                  <a:pt x="57" y="65"/>
                  <a:pt x="57" y="65"/>
                </a:cubicBezTo>
                <a:cubicBezTo>
                  <a:pt x="57" y="65"/>
                  <a:pt x="57" y="65"/>
                  <a:pt x="57" y="65"/>
                </a:cubicBezTo>
                <a:cubicBezTo>
                  <a:pt x="57" y="63"/>
                  <a:pt x="57" y="63"/>
                  <a:pt x="57" y="63"/>
                </a:cubicBezTo>
                <a:cubicBezTo>
                  <a:pt x="56" y="63"/>
                  <a:pt x="56" y="63"/>
                  <a:pt x="56" y="63"/>
                </a:cubicBezTo>
                <a:cubicBezTo>
                  <a:pt x="56" y="62"/>
                  <a:pt x="56" y="62"/>
                  <a:pt x="56" y="62"/>
                </a:cubicBezTo>
                <a:cubicBezTo>
                  <a:pt x="56" y="60"/>
                  <a:pt x="56" y="60"/>
                  <a:pt x="56" y="60"/>
                </a:cubicBezTo>
                <a:cubicBezTo>
                  <a:pt x="55" y="59"/>
                  <a:pt x="55" y="59"/>
                  <a:pt x="55" y="59"/>
                </a:cubicBezTo>
                <a:cubicBezTo>
                  <a:pt x="55" y="58"/>
                  <a:pt x="55" y="58"/>
                  <a:pt x="55" y="58"/>
                </a:cubicBezTo>
                <a:cubicBezTo>
                  <a:pt x="55" y="56"/>
                  <a:pt x="55" y="56"/>
                  <a:pt x="55" y="56"/>
                </a:cubicBezTo>
                <a:cubicBezTo>
                  <a:pt x="55" y="50"/>
                  <a:pt x="55" y="50"/>
                  <a:pt x="55" y="50"/>
                </a:cubicBezTo>
                <a:cubicBezTo>
                  <a:pt x="55" y="49"/>
                  <a:pt x="55" y="49"/>
                  <a:pt x="55" y="49"/>
                </a:cubicBezTo>
                <a:cubicBezTo>
                  <a:pt x="55" y="49"/>
                  <a:pt x="55" y="49"/>
                  <a:pt x="55" y="49"/>
                </a:cubicBezTo>
                <a:cubicBezTo>
                  <a:pt x="56" y="48"/>
                  <a:pt x="56" y="48"/>
                  <a:pt x="56" y="48"/>
                </a:cubicBezTo>
                <a:cubicBezTo>
                  <a:pt x="56" y="48"/>
                  <a:pt x="56" y="48"/>
                  <a:pt x="56" y="48"/>
                </a:cubicBezTo>
                <a:cubicBezTo>
                  <a:pt x="56" y="46"/>
                  <a:pt x="56" y="46"/>
                  <a:pt x="56" y="46"/>
                </a:cubicBezTo>
                <a:cubicBezTo>
                  <a:pt x="57" y="41"/>
                  <a:pt x="57" y="41"/>
                  <a:pt x="57" y="41"/>
                </a:cubicBezTo>
                <a:cubicBezTo>
                  <a:pt x="57" y="29"/>
                  <a:pt x="57" y="29"/>
                  <a:pt x="57" y="29"/>
                </a:cubicBezTo>
                <a:cubicBezTo>
                  <a:pt x="57" y="25"/>
                  <a:pt x="57" y="25"/>
                  <a:pt x="57" y="25"/>
                </a:cubicBezTo>
                <a:cubicBezTo>
                  <a:pt x="58" y="23"/>
                  <a:pt x="58" y="23"/>
                  <a:pt x="58" y="23"/>
                </a:cubicBezTo>
                <a:cubicBezTo>
                  <a:pt x="58" y="22"/>
                  <a:pt x="58" y="22"/>
                  <a:pt x="58" y="22"/>
                </a:cubicBezTo>
                <a:cubicBezTo>
                  <a:pt x="58" y="20"/>
                  <a:pt x="58" y="20"/>
                  <a:pt x="58" y="20"/>
                </a:cubicBezTo>
                <a:cubicBezTo>
                  <a:pt x="59" y="19"/>
                  <a:pt x="59" y="19"/>
                  <a:pt x="59" y="19"/>
                </a:cubicBezTo>
                <a:cubicBezTo>
                  <a:pt x="59" y="19"/>
                  <a:pt x="59" y="19"/>
                  <a:pt x="59" y="19"/>
                </a:cubicBezTo>
                <a:cubicBezTo>
                  <a:pt x="59" y="18"/>
                  <a:pt x="59" y="18"/>
                  <a:pt x="59" y="18"/>
                </a:cubicBezTo>
                <a:cubicBezTo>
                  <a:pt x="60" y="18"/>
                  <a:pt x="60" y="18"/>
                  <a:pt x="60" y="18"/>
                </a:cubicBezTo>
                <a:cubicBezTo>
                  <a:pt x="60" y="17"/>
                  <a:pt x="60" y="17"/>
                  <a:pt x="60" y="17"/>
                </a:cubicBezTo>
                <a:cubicBezTo>
                  <a:pt x="60" y="17"/>
                  <a:pt x="60" y="17"/>
                  <a:pt x="60" y="17"/>
                </a:cubicBezTo>
                <a:cubicBezTo>
                  <a:pt x="61" y="16"/>
                  <a:pt x="61" y="16"/>
                  <a:pt x="61" y="16"/>
                </a:cubicBezTo>
                <a:cubicBezTo>
                  <a:pt x="61" y="16"/>
                  <a:pt x="61" y="16"/>
                  <a:pt x="61" y="16"/>
                </a:cubicBezTo>
                <a:cubicBezTo>
                  <a:pt x="61" y="15"/>
                  <a:pt x="61" y="15"/>
                  <a:pt x="61" y="15"/>
                </a:cubicBezTo>
                <a:cubicBezTo>
                  <a:pt x="62" y="15"/>
                  <a:pt x="62" y="15"/>
                  <a:pt x="62" y="15"/>
                </a:cubicBezTo>
                <a:cubicBezTo>
                  <a:pt x="62" y="14"/>
                  <a:pt x="62" y="14"/>
                  <a:pt x="62" y="14"/>
                </a:cubicBezTo>
                <a:cubicBezTo>
                  <a:pt x="62" y="14"/>
                  <a:pt x="62" y="14"/>
                  <a:pt x="62" y="14"/>
                </a:cubicBezTo>
                <a:cubicBezTo>
                  <a:pt x="63" y="14"/>
                  <a:pt x="63" y="14"/>
                  <a:pt x="63" y="14"/>
                </a:cubicBezTo>
                <a:cubicBezTo>
                  <a:pt x="63" y="13"/>
                  <a:pt x="63" y="13"/>
                  <a:pt x="63" y="13"/>
                </a:cubicBezTo>
                <a:cubicBezTo>
                  <a:pt x="63" y="13"/>
                  <a:pt x="63" y="13"/>
                  <a:pt x="63" y="13"/>
                </a:cubicBezTo>
                <a:cubicBezTo>
                  <a:pt x="64" y="13"/>
                  <a:pt x="64" y="13"/>
                  <a:pt x="64" y="13"/>
                </a:cubicBezTo>
                <a:cubicBezTo>
                  <a:pt x="64" y="12"/>
                  <a:pt x="64" y="12"/>
                  <a:pt x="64" y="12"/>
                </a:cubicBezTo>
                <a:cubicBezTo>
                  <a:pt x="65" y="12"/>
                  <a:pt x="65" y="12"/>
                  <a:pt x="65" y="12"/>
                </a:cubicBezTo>
                <a:cubicBezTo>
                  <a:pt x="65" y="12"/>
                  <a:pt x="65" y="12"/>
                  <a:pt x="65" y="12"/>
                </a:cubicBezTo>
                <a:cubicBezTo>
                  <a:pt x="65" y="11"/>
                  <a:pt x="65" y="11"/>
                  <a:pt x="65" y="11"/>
                </a:cubicBezTo>
                <a:cubicBezTo>
                  <a:pt x="66" y="11"/>
                  <a:pt x="66" y="11"/>
                  <a:pt x="66" y="11"/>
                </a:cubicBezTo>
                <a:cubicBezTo>
                  <a:pt x="66" y="11"/>
                  <a:pt x="66" y="11"/>
                  <a:pt x="66" y="11"/>
                </a:cubicBezTo>
                <a:cubicBezTo>
                  <a:pt x="67" y="10"/>
                  <a:pt x="67" y="10"/>
                  <a:pt x="67" y="10"/>
                </a:cubicBezTo>
                <a:cubicBezTo>
                  <a:pt x="67" y="10"/>
                  <a:pt x="67" y="10"/>
                  <a:pt x="67" y="10"/>
                </a:cubicBezTo>
                <a:cubicBezTo>
                  <a:pt x="68" y="10"/>
                  <a:pt x="68" y="10"/>
                  <a:pt x="68" y="10"/>
                </a:cubicBezTo>
                <a:cubicBezTo>
                  <a:pt x="68" y="9"/>
                  <a:pt x="68" y="9"/>
                  <a:pt x="68" y="9"/>
                </a:cubicBezTo>
                <a:cubicBezTo>
                  <a:pt x="69" y="9"/>
                  <a:pt x="69" y="9"/>
                  <a:pt x="69" y="9"/>
                </a:cubicBezTo>
                <a:cubicBezTo>
                  <a:pt x="70" y="9"/>
                  <a:pt x="70" y="9"/>
                  <a:pt x="70" y="9"/>
                </a:cubicBezTo>
                <a:cubicBezTo>
                  <a:pt x="71" y="8"/>
                  <a:pt x="71" y="8"/>
                  <a:pt x="71" y="8"/>
                </a:cubicBezTo>
                <a:cubicBezTo>
                  <a:pt x="71" y="8"/>
                  <a:pt x="71" y="8"/>
                  <a:pt x="71" y="8"/>
                </a:cubicBezTo>
                <a:cubicBezTo>
                  <a:pt x="72" y="8"/>
                  <a:pt x="72" y="8"/>
                  <a:pt x="72" y="8"/>
                </a:cubicBezTo>
                <a:cubicBezTo>
                  <a:pt x="74" y="7"/>
                  <a:pt x="74" y="7"/>
                  <a:pt x="74" y="7"/>
                </a:cubicBezTo>
                <a:cubicBezTo>
                  <a:pt x="75" y="7"/>
                  <a:pt x="75" y="7"/>
                  <a:pt x="75" y="7"/>
                </a:cubicBezTo>
                <a:cubicBezTo>
                  <a:pt x="77" y="7"/>
                  <a:pt x="77" y="7"/>
                  <a:pt x="77" y="7"/>
                </a:cubicBezTo>
                <a:cubicBezTo>
                  <a:pt x="78" y="6"/>
                  <a:pt x="78" y="6"/>
                  <a:pt x="78" y="6"/>
                </a:cubicBezTo>
                <a:cubicBezTo>
                  <a:pt x="79" y="6"/>
                  <a:pt x="79" y="6"/>
                  <a:pt x="79" y="6"/>
                </a:cubicBezTo>
                <a:cubicBezTo>
                  <a:pt x="80" y="6"/>
                  <a:pt x="80" y="6"/>
                  <a:pt x="80" y="6"/>
                </a:cubicBezTo>
                <a:cubicBezTo>
                  <a:pt x="81" y="5"/>
                  <a:pt x="81" y="5"/>
                  <a:pt x="81" y="5"/>
                </a:cubicBezTo>
                <a:cubicBezTo>
                  <a:pt x="81" y="5"/>
                  <a:pt x="81" y="5"/>
                  <a:pt x="81" y="5"/>
                </a:cubicBezTo>
                <a:cubicBezTo>
                  <a:pt x="82" y="5"/>
                  <a:pt x="82" y="5"/>
                  <a:pt x="82" y="5"/>
                </a:cubicBezTo>
                <a:cubicBezTo>
                  <a:pt x="83" y="4"/>
                  <a:pt x="83" y="4"/>
                  <a:pt x="83" y="4"/>
                </a:cubicBezTo>
                <a:cubicBezTo>
                  <a:pt x="83" y="4"/>
                  <a:pt x="83" y="4"/>
                  <a:pt x="83" y="4"/>
                </a:cubicBezTo>
                <a:cubicBezTo>
                  <a:pt x="83" y="4"/>
                  <a:pt x="83" y="4"/>
                  <a:pt x="83" y="4"/>
                </a:cubicBezTo>
                <a:cubicBezTo>
                  <a:pt x="84" y="3"/>
                  <a:pt x="84" y="3"/>
                  <a:pt x="84" y="3"/>
                </a:cubicBezTo>
                <a:cubicBezTo>
                  <a:pt x="84" y="3"/>
                  <a:pt x="84" y="3"/>
                  <a:pt x="84" y="3"/>
                </a:cubicBezTo>
                <a:cubicBezTo>
                  <a:pt x="85" y="3"/>
                  <a:pt x="85" y="3"/>
                  <a:pt x="85" y="3"/>
                </a:cubicBezTo>
                <a:cubicBezTo>
                  <a:pt x="85" y="2"/>
                  <a:pt x="85" y="2"/>
                  <a:pt x="85" y="2"/>
                </a:cubicBezTo>
                <a:cubicBezTo>
                  <a:pt x="86" y="2"/>
                  <a:pt x="86" y="2"/>
                  <a:pt x="86" y="2"/>
                </a:cubicBezTo>
                <a:cubicBezTo>
                  <a:pt x="87" y="1"/>
                  <a:pt x="87" y="1"/>
                  <a:pt x="87" y="1"/>
                </a:cubicBezTo>
                <a:cubicBezTo>
                  <a:pt x="88" y="1"/>
                  <a:pt x="88" y="1"/>
                  <a:pt x="88" y="1"/>
                </a:cubicBezTo>
                <a:cubicBezTo>
                  <a:pt x="97" y="1"/>
                  <a:pt x="97" y="1"/>
                  <a:pt x="97" y="1"/>
                </a:cubicBezTo>
                <a:lnTo>
                  <a:pt x="99" y="1"/>
                </a:lnTo>
                <a:close/>
              </a:path>
            </a:pathLst>
          </a:custGeom>
          <a:solidFill>
            <a:schemeClr val="bg1"/>
          </a:solidFill>
          <a:ln w="34925" cap="flat" cmpd="sng">
            <a:no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73" name="Freeform 6"/>
          <p:cNvSpPr/>
          <p:nvPr/>
        </p:nvSpPr>
        <p:spPr bwMode="auto">
          <a:xfrm>
            <a:off x="2416886" y="4477787"/>
            <a:ext cx="435139" cy="414901"/>
          </a:xfrm>
          <a:custGeom>
            <a:avLst/>
            <a:gdLst>
              <a:gd name="T0" fmla="*/ 106 w 205"/>
              <a:gd name="T1" fmla="*/ 4 h 196"/>
              <a:gd name="T2" fmla="*/ 120 w 205"/>
              <a:gd name="T3" fmla="*/ 13 h 196"/>
              <a:gd name="T4" fmla="*/ 122 w 205"/>
              <a:gd name="T5" fmla="*/ 15 h 196"/>
              <a:gd name="T6" fmla="*/ 124 w 205"/>
              <a:gd name="T7" fmla="*/ 19 h 196"/>
              <a:gd name="T8" fmla="*/ 127 w 205"/>
              <a:gd name="T9" fmla="*/ 23 h 196"/>
              <a:gd name="T10" fmla="*/ 129 w 205"/>
              <a:gd name="T11" fmla="*/ 28 h 196"/>
              <a:gd name="T12" fmla="*/ 131 w 205"/>
              <a:gd name="T13" fmla="*/ 46 h 196"/>
              <a:gd name="T14" fmla="*/ 129 w 205"/>
              <a:gd name="T15" fmla="*/ 67 h 196"/>
              <a:gd name="T16" fmla="*/ 127 w 205"/>
              <a:gd name="T17" fmla="*/ 71 h 196"/>
              <a:gd name="T18" fmla="*/ 124 w 205"/>
              <a:gd name="T19" fmla="*/ 75 h 196"/>
              <a:gd name="T20" fmla="*/ 122 w 205"/>
              <a:gd name="T21" fmla="*/ 78 h 196"/>
              <a:gd name="T22" fmla="*/ 120 w 205"/>
              <a:gd name="T23" fmla="*/ 87 h 196"/>
              <a:gd name="T24" fmla="*/ 118 w 205"/>
              <a:gd name="T25" fmla="*/ 93 h 196"/>
              <a:gd name="T26" fmla="*/ 118 w 205"/>
              <a:gd name="T27" fmla="*/ 102 h 196"/>
              <a:gd name="T28" fmla="*/ 122 w 205"/>
              <a:gd name="T29" fmla="*/ 105 h 196"/>
              <a:gd name="T30" fmla="*/ 125 w 205"/>
              <a:gd name="T31" fmla="*/ 107 h 196"/>
              <a:gd name="T32" fmla="*/ 128 w 205"/>
              <a:gd name="T33" fmla="*/ 110 h 196"/>
              <a:gd name="T34" fmla="*/ 130 w 205"/>
              <a:gd name="T35" fmla="*/ 112 h 196"/>
              <a:gd name="T36" fmla="*/ 134 w 205"/>
              <a:gd name="T37" fmla="*/ 114 h 196"/>
              <a:gd name="T38" fmla="*/ 139 w 205"/>
              <a:gd name="T39" fmla="*/ 117 h 196"/>
              <a:gd name="T40" fmla="*/ 147 w 205"/>
              <a:gd name="T41" fmla="*/ 119 h 196"/>
              <a:gd name="T42" fmla="*/ 155 w 205"/>
              <a:gd name="T43" fmla="*/ 121 h 196"/>
              <a:gd name="T44" fmla="*/ 166 w 205"/>
              <a:gd name="T45" fmla="*/ 124 h 196"/>
              <a:gd name="T46" fmla="*/ 181 w 205"/>
              <a:gd name="T47" fmla="*/ 195 h 196"/>
              <a:gd name="T48" fmla="*/ 1 w 205"/>
              <a:gd name="T49" fmla="*/ 178 h 196"/>
              <a:gd name="T50" fmla="*/ 3 w 205"/>
              <a:gd name="T51" fmla="*/ 163 h 196"/>
              <a:gd name="T52" fmla="*/ 5 w 205"/>
              <a:gd name="T53" fmla="*/ 154 h 196"/>
              <a:gd name="T54" fmla="*/ 8 w 205"/>
              <a:gd name="T55" fmla="*/ 148 h 196"/>
              <a:gd name="T56" fmla="*/ 10 w 205"/>
              <a:gd name="T57" fmla="*/ 138 h 196"/>
              <a:gd name="T58" fmla="*/ 12 w 205"/>
              <a:gd name="T59" fmla="*/ 135 h 196"/>
              <a:gd name="T60" fmla="*/ 15 w 205"/>
              <a:gd name="T61" fmla="*/ 133 h 196"/>
              <a:gd name="T62" fmla="*/ 19 w 205"/>
              <a:gd name="T63" fmla="*/ 130 h 196"/>
              <a:gd name="T64" fmla="*/ 24 w 205"/>
              <a:gd name="T65" fmla="*/ 128 h 196"/>
              <a:gd name="T66" fmla="*/ 30 w 205"/>
              <a:gd name="T67" fmla="*/ 125 h 196"/>
              <a:gd name="T68" fmla="*/ 35 w 205"/>
              <a:gd name="T69" fmla="*/ 123 h 196"/>
              <a:gd name="T70" fmla="*/ 42 w 205"/>
              <a:gd name="T71" fmla="*/ 121 h 196"/>
              <a:gd name="T72" fmla="*/ 48 w 205"/>
              <a:gd name="T73" fmla="*/ 118 h 196"/>
              <a:gd name="T74" fmla="*/ 53 w 205"/>
              <a:gd name="T75" fmla="*/ 116 h 196"/>
              <a:gd name="T76" fmla="*/ 55 w 205"/>
              <a:gd name="T77" fmla="*/ 114 h 196"/>
              <a:gd name="T78" fmla="*/ 57 w 205"/>
              <a:gd name="T79" fmla="*/ 111 h 196"/>
              <a:gd name="T80" fmla="*/ 60 w 205"/>
              <a:gd name="T81" fmla="*/ 108 h 196"/>
              <a:gd name="T82" fmla="*/ 62 w 205"/>
              <a:gd name="T83" fmla="*/ 106 h 196"/>
              <a:gd name="T84" fmla="*/ 66 w 205"/>
              <a:gd name="T85" fmla="*/ 104 h 196"/>
              <a:gd name="T86" fmla="*/ 68 w 205"/>
              <a:gd name="T87" fmla="*/ 99 h 196"/>
              <a:gd name="T88" fmla="*/ 67 w 205"/>
              <a:gd name="T89" fmla="*/ 87 h 196"/>
              <a:gd name="T90" fmla="*/ 65 w 205"/>
              <a:gd name="T91" fmla="*/ 80 h 196"/>
              <a:gd name="T92" fmla="*/ 62 w 205"/>
              <a:gd name="T93" fmla="*/ 74 h 196"/>
              <a:gd name="T94" fmla="*/ 60 w 205"/>
              <a:gd name="T95" fmla="*/ 70 h 196"/>
              <a:gd name="T96" fmla="*/ 58 w 205"/>
              <a:gd name="T97" fmla="*/ 66 h 196"/>
              <a:gd name="T98" fmla="*/ 55 w 205"/>
              <a:gd name="T99" fmla="*/ 59 h 196"/>
              <a:gd name="T100" fmla="*/ 56 w 205"/>
              <a:gd name="T101" fmla="*/ 48 h 196"/>
              <a:gd name="T102" fmla="*/ 58 w 205"/>
              <a:gd name="T103" fmla="*/ 20 h 196"/>
              <a:gd name="T104" fmla="*/ 61 w 205"/>
              <a:gd name="T105" fmla="*/ 16 h 196"/>
              <a:gd name="T106" fmla="*/ 63 w 205"/>
              <a:gd name="T107" fmla="*/ 13 h 196"/>
              <a:gd name="T108" fmla="*/ 66 w 205"/>
              <a:gd name="T109" fmla="*/ 11 h 196"/>
              <a:gd name="T110" fmla="*/ 70 w 205"/>
              <a:gd name="T111" fmla="*/ 9 h 196"/>
              <a:gd name="T112" fmla="*/ 78 w 205"/>
              <a:gd name="T113" fmla="*/ 6 h 196"/>
              <a:gd name="T114" fmla="*/ 83 w 205"/>
              <a:gd name="T115" fmla="*/ 4 h 196"/>
              <a:gd name="T116" fmla="*/ 87 w 205"/>
              <a:gd name="T11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6">
                <a:moveTo>
                  <a:pt x="99" y="1"/>
                </a:moveTo>
                <a:cubicBezTo>
                  <a:pt x="100" y="2"/>
                  <a:pt x="100" y="2"/>
                  <a:pt x="100" y="2"/>
                </a:cubicBezTo>
                <a:cubicBezTo>
                  <a:pt x="102" y="2"/>
                  <a:pt x="102" y="2"/>
                  <a:pt x="102" y="2"/>
                </a:cubicBezTo>
                <a:cubicBezTo>
                  <a:pt x="103" y="3"/>
                  <a:pt x="103" y="3"/>
                  <a:pt x="103" y="3"/>
                </a:cubicBezTo>
                <a:cubicBezTo>
                  <a:pt x="104" y="3"/>
                  <a:pt x="104" y="3"/>
                  <a:pt x="104" y="3"/>
                </a:cubicBezTo>
                <a:cubicBezTo>
                  <a:pt x="105" y="3"/>
                  <a:pt x="105" y="3"/>
                  <a:pt x="105" y="3"/>
                </a:cubicBezTo>
                <a:cubicBezTo>
                  <a:pt x="106" y="4"/>
                  <a:pt x="106" y="4"/>
                  <a:pt x="106" y="4"/>
                </a:cubicBezTo>
                <a:cubicBezTo>
                  <a:pt x="107" y="4"/>
                  <a:pt x="107" y="4"/>
                  <a:pt x="107" y="4"/>
                </a:cubicBezTo>
                <a:cubicBezTo>
                  <a:pt x="107" y="4"/>
                  <a:pt x="107" y="4"/>
                  <a:pt x="107" y="4"/>
                </a:cubicBezTo>
                <a:cubicBezTo>
                  <a:pt x="111" y="5"/>
                  <a:pt x="113" y="3"/>
                  <a:pt x="113" y="0"/>
                </a:cubicBezTo>
                <a:cubicBezTo>
                  <a:pt x="115" y="2"/>
                  <a:pt x="115" y="5"/>
                  <a:pt x="113" y="6"/>
                </a:cubicBezTo>
                <a:cubicBezTo>
                  <a:pt x="115" y="7"/>
                  <a:pt x="118" y="2"/>
                  <a:pt x="124" y="5"/>
                </a:cubicBezTo>
                <a:cubicBezTo>
                  <a:pt x="119" y="5"/>
                  <a:pt x="117" y="9"/>
                  <a:pt x="120" y="13"/>
                </a:cubicBezTo>
                <a:cubicBezTo>
                  <a:pt x="120" y="13"/>
                  <a:pt x="120" y="13"/>
                  <a:pt x="120" y="13"/>
                </a:cubicBezTo>
                <a:cubicBezTo>
                  <a:pt x="120" y="13"/>
                  <a:pt x="120" y="13"/>
                  <a:pt x="120" y="13"/>
                </a:cubicBezTo>
                <a:cubicBezTo>
                  <a:pt x="121" y="14"/>
                  <a:pt x="121" y="14"/>
                  <a:pt x="121" y="14"/>
                </a:cubicBezTo>
                <a:cubicBezTo>
                  <a:pt x="121" y="14"/>
                  <a:pt x="121" y="14"/>
                  <a:pt x="121" y="14"/>
                </a:cubicBezTo>
                <a:cubicBezTo>
                  <a:pt x="121" y="14"/>
                  <a:pt x="121" y="14"/>
                  <a:pt x="121" y="14"/>
                </a:cubicBezTo>
                <a:cubicBezTo>
                  <a:pt x="122" y="15"/>
                  <a:pt x="122" y="15"/>
                  <a:pt x="122" y="15"/>
                </a:cubicBezTo>
                <a:cubicBezTo>
                  <a:pt x="122" y="15"/>
                  <a:pt x="122" y="15"/>
                  <a:pt x="122" y="15"/>
                </a:cubicBezTo>
                <a:cubicBezTo>
                  <a:pt x="122" y="15"/>
                  <a:pt x="122" y="15"/>
                  <a:pt x="122" y="15"/>
                </a:cubicBezTo>
                <a:cubicBezTo>
                  <a:pt x="122" y="16"/>
                  <a:pt x="122" y="16"/>
                  <a:pt x="122" y="16"/>
                </a:cubicBezTo>
                <a:cubicBezTo>
                  <a:pt x="123" y="16"/>
                  <a:pt x="123" y="16"/>
                  <a:pt x="123" y="16"/>
                </a:cubicBezTo>
                <a:cubicBezTo>
                  <a:pt x="123" y="17"/>
                  <a:pt x="123" y="17"/>
                  <a:pt x="123" y="17"/>
                </a:cubicBezTo>
                <a:cubicBezTo>
                  <a:pt x="123" y="17"/>
                  <a:pt x="123" y="17"/>
                  <a:pt x="123" y="17"/>
                </a:cubicBezTo>
                <a:cubicBezTo>
                  <a:pt x="124" y="18"/>
                  <a:pt x="124" y="18"/>
                  <a:pt x="124" y="18"/>
                </a:cubicBezTo>
                <a:cubicBezTo>
                  <a:pt x="124" y="18"/>
                  <a:pt x="124" y="18"/>
                  <a:pt x="124" y="18"/>
                </a:cubicBezTo>
                <a:cubicBezTo>
                  <a:pt x="124" y="19"/>
                  <a:pt x="124" y="19"/>
                  <a:pt x="124" y="19"/>
                </a:cubicBezTo>
                <a:cubicBezTo>
                  <a:pt x="125" y="19"/>
                  <a:pt x="125" y="19"/>
                  <a:pt x="125" y="19"/>
                </a:cubicBezTo>
                <a:cubicBezTo>
                  <a:pt x="125" y="19"/>
                  <a:pt x="125" y="19"/>
                  <a:pt x="125" y="19"/>
                </a:cubicBezTo>
                <a:cubicBezTo>
                  <a:pt x="125" y="20"/>
                  <a:pt x="125" y="20"/>
                  <a:pt x="125" y="20"/>
                </a:cubicBezTo>
                <a:cubicBezTo>
                  <a:pt x="126" y="21"/>
                  <a:pt x="126" y="21"/>
                  <a:pt x="126" y="21"/>
                </a:cubicBezTo>
                <a:cubicBezTo>
                  <a:pt x="126" y="21"/>
                  <a:pt x="126" y="21"/>
                  <a:pt x="126" y="21"/>
                </a:cubicBezTo>
                <a:cubicBezTo>
                  <a:pt x="126" y="22"/>
                  <a:pt x="126" y="22"/>
                  <a:pt x="126" y="22"/>
                </a:cubicBezTo>
                <a:cubicBezTo>
                  <a:pt x="127" y="23"/>
                  <a:pt x="127" y="23"/>
                  <a:pt x="127" y="23"/>
                </a:cubicBezTo>
                <a:cubicBezTo>
                  <a:pt x="127" y="23"/>
                  <a:pt x="127" y="23"/>
                  <a:pt x="127" y="23"/>
                </a:cubicBezTo>
                <a:cubicBezTo>
                  <a:pt x="127" y="24"/>
                  <a:pt x="127" y="24"/>
                  <a:pt x="127" y="24"/>
                </a:cubicBezTo>
                <a:cubicBezTo>
                  <a:pt x="128" y="25"/>
                  <a:pt x="128" y="25"/>
                  <a:pt x="128" y="25"/>
                </a:cubicBezTo>
                <a:cubicBezTo>
                  <a:pt x="128" y="26"/>
                  <a:pt x="128" y="26"/>
                  <a:pt x="128" y="26"/>
                </a:cubicBezTo>
                <a:cubicBezTo>
                  <a:pt x="128" y="26"/>
                  <a:pt x="128" y="26"/>
                  <a:pt x="128" y="26"/>
                </a:cubicBezTo>
                <a:cubicBezTo>
                  <a:pt x="128" y="27"/>
                  <a:pt x="128" y="27"/>
                  <a:pt x="128" y="27"/>
                </a:cubicBezTo>
                <a:cubicBezTo>
                  <a:pt x="129" y="28"/>
                  <a:pt x="129" y="28"/>
                  <a:pt x="129" y="28"/>
                </a:cubicBezTo>
                <a:cubicBezTo>
                  <a:pt x="129" y="30"/>
                  <a:pt x="129" y="30"/>
                  <a:pt x="129" y="30"/>
                </a:cubicBezTo>
                <a:cubicBezTo>
                  <a:pt x="130" y="31"/>
                  <a:pt x="130" y="31"/>
                  <a:pt x="130" y="31"/>
                </a:cubicBezTo>
                <a:cubicBezTo>
                  <a:pt x="130" y="33"/>
                  <a:pt x="130" y="33"/>
                  <a:pt x="130" y="33"/>
                </a:cubicBezTo>
                <a:cubicBezTo>
                  <a:pt x="130" y="35"/>
                  <a:pt x="130" y="35"/>
                  <a:pt x="130" y="35"/>
                </a:cubicBezTo>
                <a:cubicBezTo>
                  <a:pt x="130" y="38"/>
                  <a:pt x="130" y="38"/>
                  <a:pt x="130" y="38"/>
                </a:cubicBezTo>
                <a:cubicBezTo>
                  <a:pt x="130" y="40"/>
                  <a:pt x="130" y="42"/>
                  <a:pt x="130" y="44"/>
                </a:cubicBezTo>
                <a:cubicBezTo>
                  <a:pt x="130" y="45"/>
                  <a:pt x="130" y="46"/>
                  <a:pt x="131" y="46"/>
                </a:cubicBezTo>
                <a:cubicBezTo>
                  <a:pt x="132" y="50"/>
                  <a:pt x="131" y="54"/>
                  <a:pt x="131" y="57"/>
                </a:cubicBezTo>
                <a:cubicBezTo>
                  <a:pt x="130" y="62"/>
                  <a:pt x="130" y="62"/>
                  <a:pt x="130" y="62"/>
                </a:cubicBezTo>
                <a:cubicBezTo>
                  <a:pt x="130" y="64"/>
                  <a:pt x="130" y="64"/>
                  <a:pt x="130" y="64"/>
                </a:cubicBezTo>
                <a:cubicBezTo>
                  <a:pt x="130" y="65"/>
                  <a:pt x="130" y="65"/>
                  <a:pt x="130" y="65"/>
                </a:cubicBezTo>
                <a:cubicBezTo>
                  <a:pt x="130" y="66"/>
                  <a:pt x="130" y="66"/>
                  <a:pt x="130" y="66"/>
                </a:cubicBezTo>
                <a:cubicBezTo>
                  <a:pt x="129" y="66"/>
                  <a:pt x="129" y="66"/>
                  <a:pt x="129" y="66"/>
                </a:cubicBezTo>
                <a:cubicBezTo>
                  <a:pt x="129" y="67"/>
                  <a:pt x="129" y="67"/>
                  <a:pt x="129" y="67"/>
                </a:cubicBezTo>
                <a:cubicBezTo>
                  <a:pt x="128" y="68"/>
                  <a:pt x="128" y="68"/>
                  <a:pt x="128" y="68"/>
                </a:cubicBezTo>
                <a:cubicBezTo>
                  <a:pt x="128" y="68"/>
                  <a:pt x="128" y="68"/>
                  <a:pt x="128" y="68"/>
                </a:cubicBezTo>
                <a:cubicBezTo>
                  <a:pt x="128" y="69"/>
                  <a:pt x="128" y="69"/>
                  <a:pt x="128" y="69"/>
                </a:cubicBezTo>
                <a:cubicBezTo>
                  <a:pt x="128" y="69"/>
                  <a:pt x="128" y="69"/>
                  <a:pt x="128" y="69"/>
                </a:cubicBezTo>
                <a:cubicBezTo>
                  <a:pt x="127" y="70"/>
                  <a:pt x="127" y="70"/>
                  <a:pt x="127" y="70"/>
                </a:cubicBezTo>
                <a:cubicBezTo>
                  <a:pt x="127" y="70"/>
                  <a:pt x="127" y="70"/>
                  <a:pt x="127" y="70"/>
                </a:cubicBezTo>
                <a:cubicBezTo>
                  <a:pt x="127" y="71"/>
                  <a:pt x="127" y="71"/>
                  <a:pt x="127" y="71"/>
                </a:cubicBezTo>
                <a:cubicBezTo>
                  <a:pt x="126" y="71"/>
                  <a:pt x="126" y="71"/>
                  <a:pt x="126" y="71"/>
                </a:cubicBezTo>
                <a:cubicBezTo>
                  <a:pt x="126" y="72"/>
                  <a:pt x="126" y="72"/>
                  <a:pt x="126" y="72"/>
                </a:cubicBezTo>
                <a:cubicBezTo>
                  <a:pt x="126" y="73"/>
                  <a:pt x="126" y="73"/>
                  <a:pt x="126" y="73"/>
                </a:cubicBezTo>
                <a:cubicBezTo>
                  <a:pt x="125" y="74"/>
                  <a:pt x="125" y="74"/>
                  <a:pt x="125" y="74"/>
                </a:cubicBezTo>
                <a:cubicBezTo>
                  <a:pt x="125" y="74"/>
                  <a:pt x="125" y="74"/>
                  <a:pt x="125" y="74"/>
                </a:cubicBezTo>
                <a:cubicBezTo>
                  <a:pt x="125" y="75"/>
                  <a:pt x="125" y="75"/>
                  <a:pt x="125" y="75"/>
                </a:cubicBezTo>
                <a:cubicBezTo>
                  <a:pt x="124" y="75"/>
                  <a:pt x="124" y="75"/>
                  <a:pt x="124" y="75"/>
                </a:cubicBezTo>
                <a:cubicBezTo>
                  <a:pt x="124" y="76"/>
                  <a:pt x="124" y="76"/>
                  <a:pt x="124" y="76"/>
                </a:cubicBezTo>
                <a:cubicBezTo>
                  <a:pt x="124" y="76"/>
                  <a:pt x="124" y="76"/>
                  <a:pt x="124" y="76"/>
                </a:cubicBezTo>
                <a:cubicBezTo>
                  <a:pt x="123" y="76"/>
                  <a:pt x="123" y="76"/>
                  <a:pt x="123" y="76"/>
                </a:cubicBezTo>
                <a:cubicBezTo>
                  <a:pt x="123" y="77"/>
                  <a:pt x="123" y="77"/>
                  <a:pt x="123" y="77"/>
                </a:cubicBezTo>
                <a:cubicBezTo>
                  <a:pt x="123" y="77"/>
                  <a:pt x="123" y="77"/>
                  <a:pt x="123" y="77"/>
                </a:cubicBezTo>
                <a:cubicBezTo>
                  <a:pt x="122" y="78"/>
                  <a:pt x="122" y="78"/>
                  <a:pt x="122" y="78"/>
                </a:cubicBezTo>
                <a:cubicBezTo>
                  <a:pt x="122" y="78"/>
                  <a:pt x="122" y="78"/>
                  <a:pt x="122" y="78"/>
                </a:cubicBezTo>
                <a:cubicBezTo>
                  <a:pt x="122" y="79"/>
                  <a:pt x="122" y="79"/>
                  <a:pt x="122" y="79"/>
                </a:cubicBezTo>
                <a:cubicBezTo>
                  <a:pt x="122" y="80"/>
                  <a:pt x="122" y="80"/>
                  <a:pt x="122" y="80"/>
                </a:cubicBezTo>
                <a:cubicBezTo>
                  <a:pt x="121" y="81"/>
                  <a:pt x="121" y="81"/>
                  <a:pt x="121" y="81"/>
                </a:cubicBezTo>
                <a:cubicBezTo>
                  <a:pt x="121" y="83"/>
                  <a:pt x="121" y="83"/>
                  <a:pt x="121" y="83"/>
                </a:cubicBezTo>
                <a:cubicBezTo>
                  <a:pt x="121" y="84"/>
                  <a:pt x="121" y="84"/>
                  <a:pt x="121" y="84"/>
                </a:cubicBezTo>
                <a:cubicBezTo>
                  <a:pt x="120" y="86"/>
                  <a:pt x="120" y="86"/>
                  <a:pt x="120" y="86"/>
                </a:cubicBezTo>
                <a:cubicBezTo>
                  <a:pt x="120" y="87"/>
                  <a:pt x="120" y="87"/>
                  <a:pt x="120" y="87"/>
                </a:cubicBezTo>
                <a:cubicBezTo>
                  <a:pt x="120" y="88"/>
                  <a:pt x="120" y="88"/>
                  <a:pt x="120" y="88"/>
                </a:cubicBezTo>
                <a:cubicBezTo>
                  <a:pt x="119" y="89"/>
                  <a:pt x="119" y="89"/>
                  <a:pt x="119" y="89"/>
                </a:cubicBezTo>
                <a:cubicBezTo>
                  <a:pt x="119" y="90"/>
                  <a:pt x="119" y="90"/>
                  <a:pt x="119" y="90"/>
                </a:cubicBezTo>
                <a:cubicBezTo>
                  <a:pt x="119" y="91"/>
                  <a:pt x="119" y="91"/>
                  <a:pt x="119" y="91"/>
                </a:cubicBezTo>
                <a:cubicBezTo>
                  <a:pt x="118" y="91"/>
                  <a:pt x="118" y="91"/>
                  <a:pt x="118" y="91"/>
                </a:cubicBezTo>
                <a:cubicBezTo>
                  <a:pt x="118" y="92"/>
                  <a:pt x="118" y="92"/>
                  <a:pt x="118" y="92"/>
                </a:cubicBezTo>
                <a:cubicBezTo>
                  <a:pt x="118" y="93"/>
                  <a:pt x="118" y="93"/>
                  <a:pt x="118" y="93"/>
                </a:cubicBezTo>
                <a:cubicBezTo>
                  <a:pt x="117" y="94"/>
                  <a:pt x="117" y="94"/>
                  <a:pt x="117" y="94"/>
                </a:cubicBezTo>
                <a:cubicBezTo>
                  <a:pt x="117" y="95"/>
                  <a:pt x="117" y="95"/>
                  <a:pt x="117" y="95"/>
                </a:cubicBezTo>
                <a:cubicBezTo>
                  <a:pt x="117" y="97"/>
                  <a:pt x="117" y="97"/>
                  <a:pt x="117" y="97"/>
                </a:cubicBezTo>
                <a:cubicBezTo>
                  <a:pt x="117" y="99"/>
                  <a:pt x="117" y="99"/>
                  <a:pt x="117" y="99"/>
                </a:cubicBezTo>
                <a:cubicBezTo>
                  <a:pt x="117" y="102"/>
                  <a:pt x="117" y="102"/>
                  <a:pt x="117" y="102"/>
                </a:cubicBezTo>
                <a:cubicBezTo>
                  <a:pt x="117" y="102"/>
                  <a:pt x="117" y="102"/>
                  <a:pt x="117" y="102"/>
                </a:cubicBezTo>
                <a:cubicBezTo>
                  <a:pt x="118" y="102"/>
                  <a:pt x="118" y="102"/>
                  <a:pt x="118" y="102"/>
                </a:cubicBezTo>
                <a:cubicBezTo>
                  <a:pt x="118" y="103"/>
                  <a:pt x="118" y="103"/>
                  <a:pt x="118" y="103"/>
                </a:cubicBezTo>
                <a:cubicBezTo>
                  <a:pt x="119" y="103"/>
                  <a:pt x="119" y="103"/>
                  <a:pt x="119" y="103"/>
                </a:cubicBezTo>
                <a:cubicBezTo>
                  <a:pt x="120" y="104"/>
                  <a:pt x="120" y="104"/>
                  <a:pt x="120" y="104"/>
                </a:cubicBezTo>
                <a:cubicBezTo>
                  <a:pt x="121" y="104"/>
                  <a:pt x="121" y="104"/>
                  <a:pt x="121" y="104"/>
                </a:cubicBezTo>
                <a:cubicBezTo>
                  <a:pt x="121" y="104"/>
                  <a:pt x="121" y="104"/>
                  <a:pt x="121" y="104"/>
                </a:cubicBezTo>
                <a:cubicBezTo>
                  <a:pt x="122" y="105"/>
                  <a:pt x="122" y="105"/>
                  <a:pt x="122" y="105"/>
                </a:cubicBezTo>
                <a:cubicBezTo>
                  <a:pt x="122" y="105"/>
                  <a:pt x="122" y="105"/>
                  <a:pt x="122" y="105"/>
                </a:cubicBezTo>
                <a:cubicBezTo>
                  <a:pt x="123" y="105"/>
                  <a:pt x="123" y="105"/>
                  <a:pt x="123" y="105"/>
                </a:cubicBezTo>
                <a:cubicBezTo>
                  <a:pt x="123" y="106"/>
                  <a:pt x="123" y="106"/>
                  <a:pt x="123" y="106"/>
                </a:cubicBezTo>
                <a:cubicBezTo>
                  <a:pt x="124" y="106"/>
                  <a:pt x="124" y="106"/>
                  <a:pt x="124" y="106"/>
                </a:cubicBezTo>
                <a:cubicBezTo>
                  <a:pt x="124" y="106"/>
                  <a:pt x="124" y="106"/>
                  <a:pt x="124" y="106"/>
                </a:cubicBezTo>
                <a:cubicBezTo>
                  <a:pt x="124" y="107"/>
                  <a:pt x="124" y="107"/>
                  <a:pt x="124" y="107"/>
                </a:cubicBezTo>
                <a:cubicBezTo>
                  <a:pt x="125" y="107"/>
                  <a:pt x="125" y="107"/>
                  <a:pt x="125" y="107"/>
                </a:cubicBezTo>
                <a:cubicBezTo>
                  <a:pt x="125" y="107"/>
                  <a:pt x="125" y="107"/>
                  <a:pt x="125" y="107"/>
                </a:cubicBezTo>
                <a:cubicBezTo>
                  <a:pt x="126" y="108"/>
                  <a:pt x="126" y="108"/>
                  <a:pt x="126" y="108"/>
                </a:cubicBezTo>
                <a:cubicBezTo>
                  <a:pt x="126" y="108"/>
                  <a:pt x="126" y="108"/>
                  <a:pt x="126" y="108"/>
                </a:cubicBezTo>
                <a:cubicBezTo>
                  <a:pt x="126" y="108"/>
                  <a:pt x="126" y="108"/>
                  <a:pt x="126" y="108"/>
                </a:cubicBezTo>
                <a:cubicBezTo>
                  <a:pt x="127" y="109"/>
                  <a:pt x="127" y="109"/>
                  <a:pt x="127" y="109"/>
                </a:cubicBezTo>
                <a:cubicBezTo>
                  <a:pt x="127" y="109"/>
                  <a:pt x="127" y="109"/>
                  <a:pt x="127" y="109"/>
                </a:cubicBezTo>
                <a:cubicBezTo>
                  <a:pt x="127" y="109"/>
                  <a:pt x="127" y="109"/>
                  <a:pt x="127" y="109"/>
                </a:cubicBezTo>
                <a:cubicBezTo>
                  <a:pt x="128" y="110"/>
                  <a:pt x="128" y="110"/>
                  <a:pt x="128"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30" y="111"/>
                  <a:pt x="130" y="111"/>
                  <a:pt x="130" y="111"/>
                </a:cubicBezTo>
                <a:cubicBezTo>
                  <a:pt x="130" y="112"/>
                  <a:pt x="130" y="112"/>
                  <a:pt x="130" y="112"/>
                </a:cubicBezTo>
                <a:cubicBezTo>
                  <a:pt x="130" y="112"/>
                  <a:pt x="130" y="112"/>
                  <a:pt x="130" y="112"/>
                </a:cubicBezTo>
                <a:cubicBezTo>
                  <a:pt x="131" y="112"/>
                  <a:pt x="131" y="112"/>
                  <a:pt x="131" y="112"/>
                </a:cubicBezTo>
                <a:cubicBezTo>
                  <a:pt x="131" y="113"/>
                  <a:pt x="131" y="113"/>
                  <a:pt x="131" y="113"/>
                </a:cubicBezTo>
                <a:cubicBezTo>
                  <a:pt x="132" y="113"/>
                  <a:pt x="132" y="113"/>
                  <a:pt x="132" y="113"/>
                </a:cubicBezTo>
                <a:cubicBezTo>
                  <a:pt x="132" y="113"/>
                  <a:pt x="132" y="113"/>
                  <a:pt x="132" y="113"/>
                </a:cubicBezTo>
                <a:cubicBezTo>
                  <a:pt x="133" y="114"/>
                  <a:pt x="133" y="114"/>
                  <a:pt x="133" y="114"/>
                </a:cubicBezTo>
                <a:cubicBezTo>
                  <a:pt x="133" y="114"/>
                  <a:pt x="133" y="114"/>
                  <a:pt x="133" y="114"/>
                </a:cubicBezTo>
                <a:cubicBezTo>
                  <a:pt x="134" y="114"/>
                  <a:pt x="134" y="114"/>
                  <a:pt x="134" y="114"/>
                </a:cubicBezTo>
                <a:cubicBezTo>
                  <a:pt x="135" y="115"/>
                  <a:pt x="135" y="115"/>
                  <a:pt x="135" y="115"/>
                </a:cubicBezTo>
                <a:cubicBezTo>
                  <a:pt x="135" y="115"/>
                  <a:pt x="135" y="115"/>
                  <a:pt x="135" y="115"/>
                </a:cubicBezTo>
                <a:cubicBezTo>
                  <a:pt x="136" y="115"/>
                  <a:pt x="136" y="115"/>
                  <a:pt x="136" y="115"/>
                </a:cubicBezTo>
                <a:cubicBezTo>
                  <a:pt x="137" y="116"/>
                  <a:pt x="137" y="116"/>
                  <a:pt x="137" y="116"/>
                </a:cubicBezTo>
                <a:cubicBezTo>
                  <a:pt x="137" y="116"/>
                  <a:pt x="137" y="116"/>
                  <a:pt x="137" y="116"/>
                </a:cubicBezTo>
                <a:cubicBezTo>
                  <a:pt x="139" y="116"/>
                  <a:pt x="139" y="116"/>
                  <a:pt x="139" y="116"/>
                </a:cubicBezTo>
                <a:cubicBezTo>
                  <a:pt x="139" y="117"/>
                  <a:pt x="139" y="117"/>
                  <a:pt x="139" y="117"/>
                </a:cubicBezTo>
                <a:cubicBezTo>
                  <a:pt x="140" y="117"/>
                  <a:pt x="140" y="117"/>
                  <a:pt x="140" y="117"/>
                </a:cubicBezTo>
                <a:cubicBezTo>
                  <a:pt x="141" y="117"/>
                  <a:pt x="141" y="117"/>
                  <a:pt x="141" y="117"/>
                </a:cubicBezTo>
                <a:cubicBezTo>
                  <a:pt x="142" y="118"/>
                  <a:pt x="142" y="118"/>
                  <a:pt x="142" y="118"/>
                </a:cubicBezTo>
                <a:cubicBezTo>
                  <a:pt x="143" y="118"/>
                  <a:pt x="143" y="118"/>
                  <a:pt x="143" y="118"/>
                </a:cubicBezTo>
                <a:cubicBezTo>
                  <a:pt x="144" y="118"/>
                  <a:pt x="144" y="118"/>
                  <a:pt x="144" y="118"/>
                </a:cubicBezTo>
                <a:cubicBezTo>
                  <a:pt x="145" y="119"/>
                  <a:pt x="145" y="119"/>
                  <a:pt x="145" y="119"/>
                </a:cubicBezTo>
                <a:cubicBezTo>
                  <a:pt x="147" y="119"/>
                  <a:pt x="147" y="119"/>
                  <a:pt x="147" y="119"/>
                </a:cubicBezTo>
                <a:cubicBezTo>
                  <a:pt x="147" y="119"/>
                  <a:pt x="147" y="119"/>
                  <a:pt x="147" y="119"/>
                </a:cubicBezTo>
                <a:cubicBezTo>
                  <a:pt x="149" y="120"/>
                  <a:pt x="149" y="120"/>
                  <a:pt x="149" y="120"/>
                </a:cubicBezTo>
                <a:cubicBezTo>
                  <a:pt x="150" y="120"/>
                  <a:pt x="150" y="120"/>
                  <a:pt x="150" y="120"/>
                </a:cubicBezTo>
                <a:cubicBezTo>
                  <a:pt x="151" y="121"/>
                  <a:pt x="151" y="121"/>
                  <a:pt x="151" y="121"/>
                </a:cubicBezTo>
                <a:cubicBezTo>
                  <a:pt x="153" y="121"/>
                  <a:pt x="153" y="121"/>
                  <a:pt x="153" y="121"/>
                </a:cubicBezTo>
                <a:cubicBezTo>
                  <a:pt x="154" y="121"/>
                  <a:pt x="154" y="121"/>
                  <a:pt x="154" y="121"/>
                </a:cubicBezTo>
                <a:cubicBezTo>
                  <a:pt x="155" y="121"/>
                  <a:pt x="155" y="121"/>
                  <a:pt x="155" y="121"/>
                </a:cubicBezTo>
                <a:cubicBezTo>
                  <a:pt x="156" y="122"/>
                  <a:pt x="156" y="122"/>
                  <a:pt x="156" y="122"/>
                </a:cubicBezTo>
                <a:cubicBezTo>
                  <a:pt x="158" y="122"/>
                  <a:pt x="158" y="122"/>
                  <a:pt x="158" y="122"/>
                </a:cubicBezTo>
                <a:cubicBezTo>
                  <a:pt x="159" y="123"/>
                  <a:pt x="159" y="123"/>
                  <a:pt x="159" y="123"/>
                </a:cubicBezTo>
                <a:cubicBezTo>
                  <a:pt x="161" y="123"/>
                  <a:pt x="161" y="123"/>
                  <a:pt x="161" y="123"/>
                </a:cubicBezTo>
                <a:cubicBezTo>
                  <a:pt x="163" y="123"/>
                  <a:pt x="163" y="123"/>
                  <a:pt x="163" y="123"/>
                </a:cubicBezTo>
                <a:cubicBezTo>
                  <a:pt x="164" y="124"/>
                  <a:pt x="164" y="124"/>
                  <a:pt x="164" y="124"/>
                </a:cubicBezTo>
                <a:cubicBezTo>
                  <a:pt x="166" y="124"/>
                  <a:pt x="166" y="124"/>
                  <a:pt x="166" y="124"/>
                </a:cubicBezTo>
                <a:cubicBezTo>
                  <a:pt x="167" y="124"/>
                  <a:pt x="167" y="124"/>
                  <a:pt x="167" y="124"/>
                </a:cubicBezTo>
                <a:cubicBezTo>
                  <a:pt x="168" y="124"/>
                  <a:pt x="168" y="124"/>
                  <a:pt x="168" y="124"/>
                </a:cubicBezTo>
                <a:cubicBezTo>
                  <a:pt x="170" y="125"/>
                  <a:pt x="170" y="125"/>
                  <a:pt x="170" y="125"/>
                </a:cubicBezTo>
                <a:cubicBezTo>
                  <a:pt x="171" y="125"/>
                  <a:pt x="171" y="125"/>
                  <a:pt x="171" y="125"/>
                </a:cubicBezTo>
                <a:cubicBezTo>
                  <a:pt x="172" y="125"/>
                  <a:pt x="172" y="125"/>
                  <a:pt x="172" y="125"/>
                </a:cubicBezTo>
                <a:cubicBezTo>
                  <a:pt x="173" y="126"/>
                  <a:pt x="173" y="126"/>
                  <a:pt x="173" y="126"/>
                </a:cubicBezTo>
                <a:cubicBezTo>
                  <a:pt x="194" y="133"/>
                  <a:pt x="205" y="191"/>
                  <a:pt x="181" y="195"/>
                </a:cubicBezTo>
                <a:cubicBezTo>
                  <a:pt x="12" y="196"/>
                  <a:pt x="12" y="196"/>
                  <a:pt x="12" y="196"/>
                </a:cubicBezTo>
                <a:cubicBezTo>
                  <a:pt x="5" y="193"/>
                  <a:pt x="5" y="193"/>
                  <a:pt x="5" y="193"/>
                </a:cubicBezTo>
                <a:cubicBezTo>
                  <a:pt x="0" y="188"/>
                  <a:pt x="0" y="188"/>
                  <a:pt x="0" y="188"/>
                </a:cubicBezTo>
                <a:cubicBezTo>
                  <a:pt x="0" y="186"/>
                  <a:pt x="0" y="186"/>
                  <a:pt x="0" y="186"/>
                </a:cubicBezTo>
                <a:cubicBezTo>
                  <a:pt x="0" y="183"/>
                  <a:pt x="0" y="183"/>
                  <a:pt x="0" y="183"/>
                </a:cubicBezTo>
                <a:cubicBezTo>
                  <a:pt x="0" y="180"/>
                  <a:pt x="0" y="180"/>
                  <a:pt x="0" y="180"/>
                </a:cubicBezTo>
                <a:cubicBezTo>
                  <a:pt x="1" y="178"/>
                  <a:pt x="1" y="178"/>
                  <a:pt x="1" y="178"/>
                </a:cubicBezTo>
                <a:cubicBezTo>
                  <a:pt x="1" y="175"/>
                  <a:pt x="1" y="175"/>
                  <a:pt x="1" y="175"/>
                </a:cubicBezTo>
                <a:cubicBezTo>
                  <a:pt x="1" y="173"/>
                  <a:pt x="1" y="173"/>
                  <a:pt x="1" y="173"/>
                </a:cubicBezTo>
                <a:cubicBezTo>
                  <a:pt x="2" y="171"/>
                  <a:pt x="2" y="171"/>
                  <a:pt x="2" y="171"/>
                </a:cubicBezTo>
                <a:cubicBezTo>
                  <a:pt x="2" y="169"/>
                  <a:pt x="2" y="169"/>
                  <a:pt x="2" y="169"/>
                </a:cubicBezTo>
                <a:cubicBezTo>
                  <a:pt x="2" y="167"/>
                  <a:pt x="2" y="167"/>
                  <a:pt x="2" y="167"/>
                </a:cubicBezTo>
                <a:cubicBezTo>
                  <a:pt x="3" y="165"/>
                  <a:pt x="3" y="165"/>
                  <a:pt x="3" y="165"/>
                </a:cubicBezTo>
                <a:cubicBezTo>
                  <a:pt x="3" y="163"/>
                  <a:pt x="3" y="163"/>
                  <a:pt x="3" y="163"/>
                </a:cubicBezTo>
                <a:cubicBezTo>
                  <a:pt x="3" y="161"/>
                  <a:pt x="3" y="161"/>
                  <a:pt x="3" y="161"/>
                </a:cubicBezTo>
                <a:cubicBezTo>
                  <a:pt x="4" y="159"/>
                  <a:pt x="4" y="159"/>
                  <a:pt x="4" y="159"/>
                </a:cubicBezTo>
                <a:cubicBezTo>
                  <a:pt x="4" y="158"/>
                  <a:pt x="4" y="158"/>
                  <a:pt x="4" y="158"/>
                </a:cubicBezTo>
                <a:cubicBezTo>
                  <a:pt x="4" y="156"/>
                  <a:pt x="4" y="156"/>
                  <a:pt x="4" y="156"/>
                </a:cubicBezTo>
                <a:cubicBezTo>
                  <a:pt x="5" y="155"/>
                  <a:pt x="5" y="155"/>
                  <a:pt x="5" y="155"/>
                </a:cubicBezTo>
                <a:cubicBezTo>
                  <a:pt x="5" y="154"/>
                  <a:pt x="5" y="154"/>
                  <a:pt x="5" y="154"/>
                </a:cubicBezTo>
                <a:cubicBezTo>
                  <a:pt x="5" y="154"/>
                  <a:pt x="5" y="154"/>
                  <a:pt x="5" y="154"/>
                </a:cubicBezTo>
                <a:cubicBezTo>
                  <a:pt x="6" y="153"/>
                  <a:pt x="6" y="153"/>
                  <a:pt x="6" y="153"/>
                </a:cubicBezTo>
                <a:cubicBezTo>
                  <a:pt x="6" y="152"/>
                  <a:pt x="6" y="152"/>
                  <a:pt x="6" y="152"/>
                </a:cubicBezTo>
                <a:cubicBezTo>
                  <a:pt x="6" y="151"/>
                  <a:pt x="6" y="151"/>
                  <a:pt x="6" y="151"/>
                </a:cubicBezTo>
                <a:cubicBezTo>
                  <a:pt x="7" y="151"/>
                  <a:pt x="7" y="151"/>
                  <a:pt x="7" y="151"/>
                </a:cubicBezTo>
                <a:cubicBezTo>
                  <a:pt x="7" y="150"/>
                  <a:pt x="7" y="150"/>
                  <a:pt x="7" y="150"/>
                </a:cubicBezTo>
                <a:cubicBezTo>
                  <a:pt x="7" y="149"/>
                  <a:pt x="7" y="149"/>
                  <a:pt x="7" y="149"/>
                </a:cubicBezTo>
                <a:cubicBezTo>
                  <a:pt x="8" y="148"/>
                  <a:pt x="8" y="148"/>
                  <a:pt x="8" y="148"/>
                </a:cubicBezTo>
                <a:cubicBezTo>
                  <a:pt x="8" y="147"/>
                  <a:pt x="8" y="147"/>
                  <a:pt x="8" y="147"/>
                </a:cubicBezTo>
                <a:cubicBezTo>
                  <a:pt x="8" y="145"/>
                  <a:pt x="8" y="145"/>
                  <a:pt x="8" y="145"/>
                </a:cubicBezTo>
                <a:cubicBezTo>
                  <a:pt x="9" y="142"/>
                  <a:pt x="9" y="142"/>
                  <a:pt x="9" y="142"/>
                </a:cubicBezTo>
                <a:cubicBezTo>
                  <a:pt x="9" y="141"/>
                  <a:pt x="9" y="141"/>
                  <a:pt x="9" y="141"/>
                </a:cubicBezTo>
                <a:cubicBezTo>
                  <a:pt x="9" y="140"/>
                  <a:pt x="9" y="140"/>
                  <a:pt x="9" y="140"/>
                </a:cubicBezTo>
                <a:cubicBezTo>
                  <a:pt x="9" y="139"/>
                  <a:pt x="9" y="139"/>
                  <a:pt x="9" y="139"/>
                </a:cubicBezTo>
                <a:cubicBezTo>
                  <a:pt x="10" y="138"/>
                  <a:pt x="10" y="138"/>
                  <a:pt x="10" y="138"/>
                </a:cubicBezTo>
                <a:cubicBezTo>
                  <a:pt x="10" y="138"/>
                  <a:pt x="10" y="138"/>
                  <a:pt x="10" y="138"/>
                </a:cubicBezTo>
                <a:cubicBezTo>
                  <a:pt x="10" y="137"/>
                  <a:pt x="10" y="137"/>
                  <a:pt x="10" y="137"/>
                </a:cubicBezTo>
                <a:cubicBezTo>
                  <a:pt x="11" y="137"/>
                  <a:pt x="11" y="137"/>
                  <a:pt x="11" y="137"/>
                </a:cubicBezTo>
                <a:cubicBezTo>
                  <a:pt x="11" y="136"/>
                  <a:pt x="11" y="136"/>
                  <a:pt x="11" y="136"/>
                </a:cubicBezTo>
                <a:cubicBezTo>
                  <a:pt x="11" y="136"/>
                  <a:pt x="11" y="136"/>
                  <a:pt x="11" y="136"/>
                </a:cubicBezTo>
                <a:cubicBezTo>
                  <a:pt x="12" y="135"/>
                  <a:pt x="12" y="135"/>
                  <a:pt x="12" y="135"/>
                </a:cubicBezTo>
                <a:cubicBezTo>
                  <a:pt x="12" y="135"/>
                  <a:pt x="12" y="135"/>
                  <a:pt x="12" y="135"/>
                </a:cubicBezTo>
                <a:cubicBezTo>
                  <a:pt x="12" y="135"/>
                  <a:pt x="12" y="135"/>
                  <a:pt x="12" y="135"/>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4" y="133"/>
                  <a:pt x="14" y="133"/>
                  <a:pt x="14" y="133"/>
                </a:cubicBezTo>
                <a:cubicBezTo>
                  <a:pt x="15" y="133"/>
                  <a:pt x="15" y="133"/>
                  <a:pt x="15" y="133"/>
                </a:cubicBezTo>
                <a:cubicBezTo>
                  <a:pt x="15" y="132"/>
                  <a:pt x="15" y="132"/>
                  <a:pt x="15" y="132"/>
                </a:cubicBezTo>
                <a:cubicBezTo>
                  <a:pt x="16" y="132"/>
                  <a:pt x="16" y="132"/>
                  <a:pt x="16" y="132"/>
                </a:cubicBezTo>
                <a:cubicBezTo>
                  <a:pt x="16" y="132"/>
                  <a:pt x="16" y="132"/>
                  <a:pt x="16" y="132"/>
                </a:cubicBezTo>
                <a:cubicBezTo>
                  <a:pt x="17" y="131"/>
                  <a:pt x="17" y="131"/>
                  <a:pt x="17" y="131"/>
                </a:cubicBezTo>
                <a:cubicBezTo>
                  <a:pt x="17" y="131"/>
                  <a:pt x="17" y="131"/>
                  <a:pt x="17" y="131"/>
                </a:cubicBezTo>
                <a:cubicBezTo>
                  <a:pt x="18" y="131"/>
                  <a:pt x="18" y="131"/>
                  <a:pt x="18" y="131"/>
                </a:cubicBezTo>
                <a:cubicBezTo>
                  <a:pt x="19" y="130"/>
                  <a:pt x="19" y="130"/>
                  <a:pt x="19" y="130"/>
                </a:cubicBezTo>
                <a:cubicBezTo>
                  <a:pt x="19" y="130"/>
                  <a:pt x="19" y="130"/>
                  <a:pt x="19" y="130"/>
                </a:cubicBezTo>
                <a:cubicBezTo>
                  <a:pt x="19" y="130"/>
                  <a:pt x="19" y="130"/>
                  <a:pt x="19" y="130"/>
                </a:cubicBezTo>
                <a:cubicBezTo>
                  <a:pt x="20" y="129"/>
                  <a:pt x="20" y="129"/>
                  <a:pt x="20" y="129"/>
                </a:cubicBezTo>
                <a:cubicBezTo>
                  <a:pt x="21" y="129"/>
                  <a:pt x="21" y="129"/>
                  <a:pt x="21" y="129"/>
                </a:cubicBezTo>
                <a:cubicBezTo>
                  <a:pt x="22" y="129"/>
                  <a:pt x="22" y="129"/>
                  <a:pt x="22" y="129"/>
                </a:cubicBezTo>
                <a:cubicBezTo>
                  <a:pt x="23" y="128"/>
                  <a:pt x="23" y="128"/>
                  <a:pt x="23" y="128"/>
                </a:cubicBezTo>
                <a:cubicBezTo>
                  <a:pt x="24" y="128"/>
                  <a:pt x="24" y="128"/>
                  <a:pt x="24" y="128"/>
                </a:cubicBezTo>
                <a:cubicBezTo>
                  <a:pt x="24" y="128"/>
                  <a:pt x="24" y="128"/>
                  <a:pt x="24" y="128"/>
                </a:cubicBezTo>
                <a:cubicBezTo>
                  <a:pt x="26" y="127"/>
                  <a:pt x="26" y="127"/>
                  <a:pt x="26" y="127"/>
                </a:cubicBezTo>
                <a:cubicBezTo>
                  <a:pt x="26" y="127"/>
                  <a:pt x="26" y="127"/>
                  <a:pt x="26" y="127"/>
                </a:cubicBezTo>
                <a:cubicBezTo>
                  <a:pt x="27" y="127"/>
                  <a:pt x="27" y="127"/>
                  <a:pt x="27" y="127"/>
                </a:cubicBezTo>
                <a:cubicBezTo>
                  <a:pt x="28" y="126"/>
                  <a:pt x="28" y="126"/>
                  <a:pt x="28" y="126"/>
                </a:cubicBezTo>
                <a:cubicBezTo>
                  <a:pt x="29" y="126"/>
                  <a:pt x="29" y="126"/>
                  <a:pt x="29" y="126"/>
                </a:cubicBezTo>
                <a:cubicBezTo>
                  <a:pt x="30" y="125"/>
                  <a:pt x="30" y="125"/>
                  <a:pt x="30" y="125"/>
                </a:cubicBezTo>
                <a:cubicBezTo>
                  <a:pt x="30" y="125"/>
                  <a:pt x="30" y="125"/>
                  <a:pt x="30" y="125"/>
                </a:cubicBezTo>
                <a:cubicBezTo>
                  <a:pt x="31" y="125"/>
                  <a:pt x="31" y="125"/>
                  <a:pt x="31" y="125"/>
                </a:cubicBezTo>
                <a:cubicBezTo>
                  <a:pt x="32" y="124"/>
                  <a:pt x="32" y="124"/>
                  <a:pt x="32" y="124"/>
                </a:cubicBezTo>
                <a:cubicBezTo>
                  <a:pt x="33" y="124"/>
                  <a:pt x="33" y="124"/>
                  <a:pt x="33" y="124"/>
                </a:cubicBezTo>
                <a:cubicBezTo>
                  <a:pt x="34" y="124"/>
                  <a:pt x="34" y="124"/>
                  <a:pt x="34" y="124"/>
                </a:cubicBezTo>
                <a:cubicBezTo>
                  <a:pt x="35" y="124"/>
                  <a:pt x="35" y="124"/>
                  <a:pt x="35" y="124"/>
                </a:cubicBezTo>
                <a:cubicBezTo>
                  <a:pt x="35" y="123"/>
                  <a:pt x="35" y="123"/>
                  <a:pt x="35" y="123"/>
                </a:cubicBezTo>
                <a:cubicBezTo>
                  <a:pt x="36" y="123"/>
                  <a:pt x="36" y="123"/>
                  <a:pt x="36" y="123"/>
                </a:cubicBezTo>
                <a:cubicBezTo>
                  <a:pt x="37" y="123"/>
                  <a:pt x="37" y="123"/>
                  <a:pt x="37" y="123"/>
                </a:cubicBezTo>
                <a:cubicBezTo>
                  <a:pt x="38" y="122"/>
                  <a:pt x="38" y="122"/>
                  <a:pt x="38" y="122"/>
                </a:cubicBezTo>
                <a:cubicBezTo>
                  <a:pt x="39" y="122"/>
                  <a:pt x="39" y="122"/>
                  <a:pt x="39" y="122"/>
                </a:cubicBezTo>
                <a:cubicBezTo>
                  <a:pt x="40" y="121"/>
                  <a:pt x="40" y="121"/>
                  <a:pt x="40" y="121"/>
                </a:cubicBezTo>
                <a:cubicBezTo>
                  <a:pt x="41" y="121"/>
                  <a:pt x="41" y="121"/>
                  <a:pt x="41" y="121"/>
                </a:cubicBezTo>
                <a:cubicBezTo>
                  <a:pt x="42" y="121"/>
                  <a:pt x="42" y="121"/>
                  <a:pt x="42" y="121"/>
                </a:cubicBezTo>
                <a:cubicBezTo>
                  <a:pt x="42" y="121"/>
                  <a:pt x="42" y="121"/>
                  <a:pt x="42" y="121"/>
                </a:cubicBezTo>
                <a:cubicBezTo>
                  <a:pt x="43" y="120"/>
                  <a:pt x="43" y="120"/>
                  <a:pt x="43" y="120"/>
                </a:cubicBezTo>
                <a:cubicBezTo>
                  <a:pt x="44" y="120"/>
                  <a:pt x="44" y="120"/>
                  <a:pt x="44" y="120"/>
                </a:cubicBezTo>
                <a:cubicBezTo>
                  <a:pt x="45" y="119"/>
                  <a:pt x="45" y="119"/>
                  <a:pt x="45" y="119"/>
                </a:cubicBezTo>
                <a:cubicBezTo>
                  <a:pt x="46" y="119"/>
                  <a:pt x="46" y="119"/>
                  <a:pt x="46" y="119"/>
                </a:cubicBezTo>
                <a:cubicBezTo>
                  <a:pt x="47" y="119"/>
                  <a:pt x="47" y="119"/>
                  <a:pt x="47" y="119"/>
                </a:cubicBezTo>
                <a:cubicBezTo>
                  <a:pt x="48" y="118"/>
                  <a:pt x="48" y="118"/>
                  <a:pt x="48" y="118"/>
                </a:cubicBezTo>
                <a:cubicBezTo>
                  <a:pt x="49" y="118"/>
                  <a:pt x="49" y="118"/>
                  <a:pt x="49" y="118"/>
                </a:cubicBezTo>
                <a:cubicBezTo>
                  <a:pt x="50" y="118"/>
                  <a:pt x="50" y="118"/>
                  <a:pt x="50" y="118"/>
                </a:cubicBezTo>
                <a:cubicBezTo>
                  <a:pt x="51" y="117"/>
                  <a:pt x="51" y="117"/>
                  <a:pt x="51" y="117"/>
                </a:cubicBezTo>
                <a:cubicBezTo>
                  <a:pt x="51" y="117"/>
                  <a:pt x="51" y="117"/>
                  <a:pt x="51" y="117"/>
                </a:cubicBezTo>
                <a:cubicBezTo>
                  <a:pt x="52" y="117"/>
                  <a:pt x="52" y="117"/>
                  <a:pt x="52" y="117"/>
                </a:cubicBezTo>
                <a:cubicBezTo>
                  <a:pt x="52" y="116"/>
                  <a:pt x="52" y="116"/>
                  <a:pt x="52" y="116"/>
                </a:cubicBezTo>
                <a:cubicBezTo>
                  <a:pt x="53" y="116"/>
                  <a:pt x="53" y="116"/>
                  <a:pt x="53" y="116"/>
                </a:cubicBezTo>
                <a:cubicBezTo>
                  <a:pt x="53" y="116"/>
                  <a:pt x="53" y="116"/>
                  <a:pt x="53" y="116"/>
                </a:cubicBezTo>
                <a:cubicBezTo>
                  <a:pt x="54" y="115"/>
                  <a:pt x="54" y="115"/>
                  <a:pt x="54" y="115"/>
                </a:cubicBezTo>
                <a:cubicBezTo>
                  <a:pt x="54" y="115"/>
                  <a:pt x="54" y="115"/>
                  <a:pt x="54" y="115"/>
                </a:cubicBezTo>
                <a:cubicBezTo>
                  <a:pt x="54" y="115"/>
                  <a:pt x="54" y="115"/>
                  <a:pt x="54" y="115"/>
                </a:cubicBezTo>
                <a:cubicBezTo>
                  <a:pt x="54" y="114"/>
                  <a:pt x="54" y="114"/>
                  <a:pt x="54" y="114"/>
                </a:cubicBezTo>
                <a:cubicBezTo>
                  <a:pt x="55" y="114"/>
                  <a:pt x="55" y="114"/>
                  <a:pt x="55" y="114"/>
                </a:cubicBezTo>
                <a:cubicBezTo>
                  <a:pt x="55" y="114"/>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7" y="112"/>
                  <a:pt x="57" y="112"/>
                  <a:pt x="57" y="112"/>
                </a:cubicBezTo>
                <a:cubicBezTo>
                  <a:pt x="57" y="112"/>
                  <a:pt x="57" y="112"/>
                  <a:pt x="57" y="112"/>
                </a:cubicBezTo>
                <a:cubicBezTo>
                  <a:pt x="57" y="111"/>
                  <a:pt x="57" y="111"/>
                  <a:pt x="57" y="111"/>
                </a:cubicBezTo>
                <a:cubicBezTo>
                  <a:pt x="58" y="111"/>
                  <a:pt x="58" y="111"/>
                  <a:pt x="58" y="111"/>
                </a:cubicBezTo>
                <a:cubicBezTo>
                  <a:pt x="58" y="110"/>
                  <a:pt x="58" y="110"/>
                  <a:pt x="58" y="110"/>
                </a:cubicBezTo>
                <a:cubicBezTo>
                  <a:pt x="58" y="110"/>
                  <a:pt x="58" y="110"/>
                  <a:pt x="58" y="110"/>
                </a:cubicBezTo>
                <a:cubicBezTo>
                  <a:pt x="59" y="110"/>
                  <a:pt x="59" y="110"/>
                  <a:pt x="59" y="110"/>
                </a:cubicBezTo>
                <a:cubicBezTo>
                  <a:pt x="59" y="109"/>
                  <a:pt x="59" y="109"/>
                  <a:pt x="59" y="109"/>
                </a:cubicBezTo>
                <a:cubicBezTo>
                  <a:pt x="59" y="109"/>
                  <a:pt x="59" y="109"/>
                  <a:pt x="59" y="109"/>
                </a:cubicBezTo>
                <a:cubicBezTo>
                  <a:pt x="60" y="108"/>
                  <a:pt x="60" y="108"/>
                  <a:pt x="60" y="108"/>
                </a:cubicBezTo>
                <a:cubicBezTo>
                  <a:pt x="60" y="108"/>
                  <a:pt x="60" y="108"/>
                  <a:pt x="60" y="108"/>
                </a:cubicBezTo>
                <a:cubicBezTo>
                  <a:pt x="60" y="108"/>
                  <a:pt x="60" y="108"/>
                  <a:pt x="60" y="108"/>
                </a:cubicBezTo>
                <a:cubicBezTo>
                  <a:pt x="61" y="107"/>
                  <a:pt x="61" y="107"/>
                  <a:pt x="61" y="107"/>
                </a:cubicBezTo>
                <a:cubicBezTo>
                  <a:pt x="61" y="107"/>
                  <a:pt x="61" y="107"/>
                  <a:pt x="61" y="107"/>
                </a:cubicBezTo>
                <a:cubicBezTo>
                  <a:pt x="62" y="107"/>
                  <a:pt x="62" y="107"/>
                  <a:pt x="62" y="107"/>
                </a:cubicBezTo>
                <a:cubicBezTo>
                  <a:pt x="62" y="106"/>
                  <a:pt x="62" y="106"/>
                  <a:pt x="62" y="106"/>
                </a:cubicBezTo>
                <a:cubicBezTo>
                  <a:pt x="62" y="106"/>
                  <a:pt x="62" y="106"/>
                  <a:pt x="62" y="106"/>
                </a:cubicBezTo>
                <a:cubicBezTo>
                  <a:pt x="63" y="106"/>
                  <a:pt x="63" y="106"/>
                  <a:pt x="63" y="106"/>
                </a:cubicBezTo>
                <a:cubicBezTo>
                  <a:pt x="64" y="105"/>
                  <a:pt x="64" y="105"/>
                  <a:pt x="64" y="105"/>
                </a:cubicBezTo>
                <a:cubicBezTo>
                  <a:pt x="64" y="105"/>
                  <a:pt x="64" y="105"/>
                  <a:pt x="64" y="105"/>
                </a:cubicBezTo>
                <a:cubicBezTo>
                  <a:pt x="65" y="105"/>
                  <a:pt x="65" y="105"/>
                  <a:pt x="65" y="105"/>
                </a:cubicBezTo>
                <a:cubicBezTo>
                  <a:pt x="65" y="104"/>
                  <a:pt x="65" y="104"/>
                  <a:pt x="65" y="104"/>
                </a:cubicBezTo>
                <a:cubicBezTo>
                  <a:pt x="65" y="104"/>
                  <a:pt x="65" y="104"/>
                  <a:pt x="65" y="104"/>
                </a:cubicBezTo>
                <a:cubicBezTo>
                  <a:pt x="66" y="104"/>
                  <a:pt x="66" y="104"/>
                  <a:pt x="66" y="104"/>
                </a:cubicBezTo>
                <a:cubicBezTo>
                  <a:pt x="66" y="103"/>
                  <a:pt x="66" y="103"/>
                  <a:pt x="66" y="103"/>
                </a:cubicBezTo>
                <a:cubicBezTo>
                  <a:pt x="66" y="103"/>
                  <a:pt x="66" y="103"/>
                  <a:pt x="66" y="103"/>
                </a:cubicBezTo>
                <a:cubicBezTo>
                  <a:pt x="67" y="102"/>
                  <a:pt x="67" y="102"/>
                  <a:pt x="67" y="102"/>
                </a:cubicBezTo>
                <a:cubicBezTo>
                  <a:pt x="67" y="102"/>
                  <a:pt x="67" y="102"/>
                  <a:pt x="67" y="102"/>
                </a:cubicBezTo>
                <a:cubicBezTo>
                  <a:pt x="67" y="101"/>
                  <a:pt x="67" y="101"/>
                  <a:pt x="67" y="101"/>
                </a:cubicBezTo>
                <a:cubicBezTo>
                  <a:pt x="68" y="100"/>
                  <a:pt x="68" y="100"/>
                  <a:pt x="68" y="100"/>
                </a:cubicBezTo>
                <a:cubicBezTo>
                  <a:pt x="68" y="99"/>
                  <a:pt x="68" y="99"/>
                  <a:pt x="68" y="99"/>
                </a:cubicBezTo>
                <a:cubicBezTo>
                  <a:pt x="68" y="95"/>
                  <a:pt x="68" y="95"/>
                  <a:pt x="68" y="95"/>
                </a:cubicBezTo>
                <a:cubicBezTo>
                  <a:pt x="68" y="95"/>
                  <a:pt x="68" y="95"/>
                  <a:pt x="68" y="95"/>
                </a:cubicBezTo>
                <a:cubicBezTo>
                  <a:pt x="68" y="92"/>
                  <a:pt x="68" y="92"/>
                  <a:pt x="68" y="92"/>
                </a:cubicBezTo>
                <a:cubicBezTo>
                  <a:pt x="68" y="90"/>
                  <a:pt x="68" y="90"/>
                  <a:pt x="68" y="90"/>
                </a:cubicBezTo>
                <a:cubicBezTo>
                  <a:pt x="67" y="89"/>
                  <a:pt x="67" y="89"/>
                  <a:pt x="67" y="89"/>
                </a:cubicBezTo>
                <a:cubicBezTo>
                  <a:pt x="67" y="88"/>
                  <a:pt x="67" y="88"/>
                  <a:pt x="67" y="88"/>
                </a:cubicBezTo>
                <a:cubicBezTo>
                  <a:pt x="67" y="87"/>
                  <a:pt x="67" y="87"/>
                  <a:pt x="67" y="87"/>
                </a:cubicBezTo>
                <a:cubicBezTo>
                  <a:pt x="66" y="86"/>
                  <a:pt x="66" y="86"/>
                  <a:pt x="66" y="86"/>
                </a:cubicBezTo>
                <a:cubicBezTo>
                  <a:pt x="66" y="85"/>
                  <a:pt x="66" y="85"/>
                  <a:pt x="66" y="85"/>
                </a:cubicBezTo>
                <a:cubicBezTo>
                  <a:pt x="66" y="84"/>
                  <a:pt x="66" y="84"/>
                  <a:pt x="66" y="84"/>
                </a:cubicBezTo>
                <a:cubicBezTo>
                  <a:pt x="65" y="83"/>
                  <a:pt x="65" y="83"/>
                  <a:pt x="65" y="83"/>
                </a:cubicBezTo>
                <a:cubicBezTo>
                  <a:pt x="65" y="83"/>
                  <a:pt x="65" y="83"/>
                  <a:pt x="65" y="83"/>
                </a:cubicBezTo>
                <a:cubicBezTo>
                  <a:pt x="65" y="81"/>
                  <a:pt x="65" y="81"/>
                  <a:pt x="65" y="81"/>
                </a:cubicBezTo>
                <a:cubicBezTo>
                  <a:pt x="65" y="80"/>
                  <a:pt x="65" y="80"/>
                  <a:pt x="65" y="80"/>
                </a:cubicBezTo>
                <a:cubicBezTo>
                  <a:pt x="64" y="79"/>
                  <a:pt x="64" y="79"/>
                  <a:pt x="64" y="79"/>
                </a:cubicBezTo>
                <a:cubicBezTo>
                  <a:pt x="64" y="78"/>
                  <a:pt x="64" y="78"/>
                  <a:pt x="64" y="78"/>
                </a:cubicBezTo>
                <a:cubicBezTo>
                  <a:pt x="64" y="76"/>
                  <a:pt x="64" y="76"/>
                  <a:pt x="64" y="76"/>
                </a:cubicBezTo>
                <a:cubicBezTo>
                  <a:pt x="63" y="76"/>
                  <a:pt x="63" y="76"/>
                  <a:pt x="63" y="76"/>
                </a:cubicBezTo>
                <a:cubicBezTo>
                  <a:pt x="63" y="75"/>
                  <a:pt x="63" y="75"/>
                  <a:pt x="63" y="75"/>
                </a:cubicBezTo>
                <a:cubicBezTo>
                  <a:pt x="63" y="74"/>
                  <a:pt x="63" y="74"/>
                  <a:pt x="63" y="74"/>
                </a:cubicBezTo>
                <a:cubicBezTo>
                  <a:pt x="62" y="74"/>
                  <a:pt x="62" y="74"/>
                  <a:pt x="62" y="74"/>
                </a:cubicBezTo>
                <a:cubicBezTo>
                  <a:pt x="62" y="73"/>
                  <a:pt x="62" y="73"/>
                  <a:pt x="62" y="73"/>
                </a:cubicBezTo>
                <a:cubicBezTo>
                  <a:pt x="62" y="73"/>
                  <a:pt x="62" y="73"/>
                  <a:pt x="62" y="73"/>
                </a:cubicBezTo>
                <a:cubicBezTo>
                  <a:pt x="61" y="72"/>
                  <a:pt x="61" y="72"/>
                  <a:pt x="61" y="72"/>
                </a:cubicBezTo>
                <a:cubicBezTo>
                  <a:pt x="61" y="72"/>
                  <a:pt x="61" y="72"/>
                  <a:pt x="61" y="72"/>
                </a:cubicBezTo>
                <a:cubicBezTo>
                  <a:pt x="61" y="71"/>
                  <a:pt x="61" y="71"/>
                  <a:pt x="61" y="71"/>
                </a:cubicBezTo>
                <a:cubicBezTo>
                  <a:pt x="60" y="71"/>
                  <a:pt x="60" y="71"/>
                  <a:pt x="60" y="71"/>
                </a:cubicBezTo>
                <a:cubicBezTo>
                  <a:pt x="60" y="70"/>
                  <a:pt x="60" y="70"/>
                  <a:pt x="60" y="70"/>
                </a:cubicBezTo>
                <a:cubicBezTo>
                  <a:pt x="60" y="70"/>
                  <a:pt x="60" y="70"/>
                  <a:pt x="60" y="70"/>
                </a:cubicBezTo>
                <a:cubicBezTo>
                  <a:pt x="59" y="69"/>
                  <a:pt x="59" y="69"/>
                  <a:pt x="59" y="69"/>
                </a:cubicBezTo>
                <a:cubicBezTo>
                  <a:pt x="59" y="69"/>
                  <a:pt x="59" y="69"/>
                  <a:pt x="59" y="69"/>
                </a:cubicBezTo>
                <a:cubicBezTo>
                  <a:pt x="59" y="68"/>
                  <a:pt x="59" y="68"/>
                  <a:pt x="59" y="68"/>
                </a:cubicBezTo>
                <a:cubicBezTo>
                  <a:pt x="58" y="67"/>
                  <a:pt x="58" y="67"/>
                  <a:pt x="58" y="67"/>
                </a:cubicBezTo>
                <a:cubicBezTo>
                  <a:pt x="58" y="67"/>
                  <a:pt x="58" y="67"/>
                  <a:pt x="58" y="67"/>
                </a:cubicBezTo>
                <a:cubicBezTo>
                  <a:pt x="58" y="66"/>
                  <a:pt x="58" y="66"/>
                  <a:pt x="58" y="66"/>
                </a:cubicBezTo>
                <a:cubicBezTo>
                  <a:pt x="57" y="65"/>
                  <a:pt x="57" y="65"/>
                  <a:pt x="57" y="65"/>
                </a:cubicBezTo>
                <a:cubicBezTo>
                  <a:pt x="57" y="65"/>
                  <a:pt x="57" y="65"/>
                  <a:pt x="57" y="65"/>
                </a:cubicBezTo>
                <a:cubicBezTo>
                  <a:pt x="57" y="63"/>
                  <a:pt x="57" y="63"/>
                  <a:pt x="57" y="63"/>
                </a:cubicBezTo>
                <a:cubicBezTo>
                  <a:pt x="56" y="63"/>
                  <a:pt x="56" y="63"/>
                  <a:pt x="56" y="63"/>
                </a:cubicBezTo>
                <a:cubicBezTo>
                  <a:pt x="56" y="62"/>
                  <a:pt x="56" y="62"/>
                  <a:pt x="56" y="62"/>
                </a:cubicBezTo>
                <a:cubicBezTo>
                  <a:pt x="56" y="60"/>
                  <a:pt x="56" y="60"/>
                  <a:pt x="56" y="60"/>
                </a:cubicBezTo>
                <a:cubicBezTo>
                  <a:pt x="55" y="59"/>
                  <a:pt x="55" y="59"/>
                  <a:pt x="55" y="59"/>
                </a:cubicBezTo>
                <a:cubicBezTo>
                  <a:pt x="55" y="58"/>
                  <a:pt x="55" y="58"/>
                  <a:pt x="55" y="58"/>
                </a:cubicBezTo>
                <a:cubicBezTo>
                  <a:pt x="55" y="56"/>
                  <a:pt x="55" y="56"/>
                  <a:pt x="55" y="56"/>
                </a:cubicBezTo>
                <a:cubicBezTo>
                  <a:pt x="55" y="50"/>
                  <a:pt x="55" y="50"/>
                  <a:pt x="55" y="50"/>
                </a:cubicBezTo>
                <a:cubicBezTo>
                  <a:pt x="55" y="49"/>
                  <a:pt x="55" y="49"/>
                  <a:pt x="55" y="49"/>
                </a:cubicBezTo>
                <a:cubicBezTo>
                  <a:pt x="55" y="49"/>
                  <a:pt x="55" y="49"/>
                  <a:pt x="55" y="49"/>
                </a:cubicBezTo>
                <a:cubicBezTo>
                  <a:pt x="56" y="48"/>
                  <a:pt x="56" y="48"/>
                  <a:pt x="56" y="48"/>
                </a:cubicBezTo>
                <a:cubicBezTo>
                  <a:pt x="56" y="48"/>
                  <a:pt x="56" y="48"/>
                  <a:pt x="56" y="48"/>
                </a:cubicBezTo>
                <a:cubicBezTo>
                  <a:pt x="56" y="46"/>
                  <a:pt x="56" y="46"/>
                  <a:pt x="56" y="46"/>
                </a:cubicBezTo>
                <a:cubicBezTo>
                  <a:pt x="57" y="41"/>
                  <a:pt x="57" y="41"/>
                  <a:pt x="57" y="41"/>
                </a:cubicBezTo>
                <a:cubicBezTo>
                  <a:pt x="57" y="29"/>
                  <a:pt x="57" y="29"/>
                  <a:pt x="57" y="29"/>
                </a:cubicBezTo>
                <a:cubicBezTo>
                  <a:pt x="57" y="25"/>
                  <a:pt x="57" y="25"/>
                  <a:pt x="57" y="25"/>
                </a:cubicBezTo>
                <a:cubicBezTo>
                  <a:pt x="58" y="23"/>
                  <a:pt x="58" y="23"/>
                  <a:pt x="58" y="23"/>
                </a:cubicBezTo>
                <a:cubicBezTo>
                  <a:pt x="58" y="22"/>
                  <a:pt x="58" y="22"/>
                  <a:pt x="58" y="22"/>
                </a:cubicBezTo>
                <a:cubicBezTo>
                  <a:pt x="58" y="20"/>
                  <a:pt x="58" y="20"/>
                  <a:pt x="58" y="20"/>
                </a:cubicBezTo>
                <a:cubicBezTo>
                  <a:pt x="59" y="19"/>
                  <a:pt x="59" y="19"/>
                  <a:pt x="59" y="19"/>
                </a:cubicBezTo>
                <a:cubicBezTo>
                  <a:pt x="59" y="19"/>
                  <a:pt x="59" y="19"/>
                  <a:pt x="59" y="19"/>
                </a:cubicBezTo>
                <a:cubicBezTo>
                  <a:pt x="59" y="18"/>
                  <a:pt x="59" y="18"/>
                  <a:pt x="59" y="18"/>
                </a:cubicBezTo>
                <a:cubicBezTo>
                  <a:pt x="60" y="18"/>
                  <a:pt x="60" y="18"/>
                  <a:pt x="60" y="18"/>
                </a:cubicBezTo>
                <a:cubicBezTo>
                  <a:pt x="60" y="17"/>
                  <a:pt x="60" y="17"/>
                  <a:pt x="60" y="17"/>
                </a:cubicBezTo>
                <a:cubicBezTo>
                  <a:pt x="60" y="17"/>
                  <a:pt x="60" y="17"/>
                  <a:pt x="60" y="17"/>
                </a:cubicBezTo>
                <a:cubicBezTo>
                  <a:pt x="61" y="16"/>
                  <a:pt x="61" y="16"/>
                  <a:pt x="61" y="16"/>
                </a:cubicBezTo>
                <a:cubicBezTo>
                  <a:pt x="61" y="16"/>
                  <a:pt x="61" y="16"/>
                  <a:pt x="61" y="16"/>
                </a:cubicBezTo>
                <a:cubicBezTo>
                  <a:pt x="61" y="15"/>
                  <a:pt x="61" y="15"/>
                  <a:pt x="61" y="15"/>
                </a:cubicBezTo>
                <a:cubicBezTo>
                  <a:pt x="62" y="15"/>
                  <a:pt x="62" y="15"/>
                  <a:pt x="62" y="15"/>
                </a:cubicBezTo>
                <a:cubicBezTo>
                  <a:pt x="62" y="14"/>
                  <a:pt x="62" y="14"/>
                  <a:pt x="62" y="14"/>
                </a:cubicBezTo>
                <a:cubicBezTo>
                  <a:pt x="62" y="14"/>
                  <a:pt x="62" y="14"/>
                  <a:pt x="62" y="14"/>
                </a:cubicBezTo>
                <a:cubicBezTo>
                  <a:pt x="63" y="14"/>
                  <a:pt x="63" y="14"/>
                  <a:pt x="63" y="14"/>
                </a:cubicBezTo>
                <a:cubicBezTo>
                  <a:pt x="63" y="13"/>
                  <a:pt x="63" y="13"/>
                  <a:pt x="63" y="13"/>
                </a:cubicBezTo>
                <a:cubicBezTo>
                  <a:pt x="63" y="13"/>
                  <a:pt x="63" y="13"/>
                  <a:pt x="63" y="13"/>
                </a:cubicBezTo>
                <a:cubicBezTo>
                  <a:pt x="64" y="13"/>
                  <a:pt x="64" y="13"/>
                  <a:pt x="64" y="13"/>
                </a:cubicBezTo>
                <a:cubicBezTo>
                  <a:pt x="64" y="12"/>
                  <a:pt x="64" y="12"/>
                  <a:pt x="64" y="12"/>
                </a:cubicBezTo>
                <a:cubicBezTo>
                  <a:pt x="65" y="12"/>
                  <a:pt x="65" y="12"/>
                  <a:pt x="65" y="12"/>
                </a:cubicBezTo>
                <a:cubicBezTo>
                  <a:pt x="65" y="12"/>
                  <a:pt x="65" y="12"/>
                  <a:pt x="65" y="12"/>
                </a:cubicBezTo>
                <a:cubicBezTo>
                  <a:pt x="65" y="11"/>
                  <a:pt x="65" y="11"/>
                  <a:pt x="65" y="11"/>
                </a:cubicBezTo>
                <a:cubicBezTo>
                  <a:pt x="66" y="11"/>
                  <a:pt x="66" y="11"/>
                  <a:pt x="66" y="11"/>
                </a:cubicBezTo>
                <a:cubicBezTo>
                  <a:pt x="66" y="11"/>
                  <a:pt x="66" y="11"/>
                  <a:pt x="66" y="11"/>
                </a:cubicBezTo>
                <a:cubicBezTo>
                  <a:pt x="67" y="10"/>
                  <a:pt x="67" y="10"/>
                  <a:pt x="67" y="10"/>
                </a:cubicBezTo>
                <a:cubicBezTo>
                  <a:pt x="67" y="10"/>
                  <a:pt x="67" y="10"/>
                  <a:pt x="67" y="10"/>
                </a:cubicBezTo>
                <a:cubicBezTo>
                  <a:pt x="68" y="10"/>
                  <a:pt x="68" y="10"/>
                  <a:pt x="68" y="10"/>
                </a:cubicBezTo>
                <a:cubicBezTo>
                  <a:pt x="68" y="9"/>
                  <a:pt x="68" y="9"/>
                  <a:pt x="68" y="9"/>
                </a:cubicBezTo>
                <a:cubicBezTo>
                  <a:pt x="69" y="9"/>
                  <a:pt x="69" y="9"/>
                  <a:pt x="69" y="9"/>
                </a:cubicBezTo>
                <a:cubicBezTo>
                  <a:pt x="70" y="9"/>
                  <a:pt x="70" y="9"/>
                  <a:pt x="70" y="9"/>
                </a:cubicBezTo>
                <a:cubicBezTo>
                  <a:pt x="71" y="8"/>
                  <a:pt x="71" y="8"/>
                  <a:pt x="71" y="8"/>
                </a:cubicBezTo>
                <a:cubicBezTo>
                  <a:pt x="71" y="8"/>
                  <a:pt x="71" y="8"/>
                  <a:pt x="71" y="8"/>
                </a:cubicBezTo>
                <a:cubicBezTo>
                  <a:pt x="72" y="8"/>
                  <a:pt x="72" y="8"/>
                  <a:pt x="72" y="8"/>
                </a:cubicBezTo>
                <a:cubicBezTo>
                  <a:pt x="74" y="7"/>
                  <a:pt x="74" y="7"/>
                  <a:pt x="74" y="7"/>
                </a:cubicBezTo>
                <a:cubicBezTo>
                  <a:pt x="75" y="7"/>
                  <a:pt x="75" y="7"/>
                  <a:pt x="75" y="7"/>
                </a:cubicBezTo>
                <a:cubicBezTo>
                  <a:pt x="77" y="7"/>
                  <a:pt x="77" y="7"/>
                  <a:pt x="77" y="7"/>
                </a:cubicBezTo>
                <a:cubicBezTo>
                  <a:pt x="78" y="6"/>
                  <a:pt x="78" y="6"/>
                  <a:pt x="78" y="6"/>
                </a:cubicBezTo>
                <a:cubicBezTo>
                  <a:pt x="79" y="6"/>
                  <a:pt x="79" y="6"/>
                  <a:pt x="79" y="6"/>
                </a:cubicBezTo>
                <a:cubicBezTo>
                  <a:pt x="80" y="6"/>
                  <a:pt x="80" y="6"/>
                  <a:pt x="80" y="6"/>
                </a:cubicBezTo>
                <a:cubicBezTo>
                  <a:pt x="81" y="5"/>
                  <a:pt x="81" y="5"/>
                  <a:pt x="81" y="5"/>
                </a:cubicBezTo>
                <a:cubicBezTo>
                  <a:pt x="81" y="5"/>
                  <a:pt x="81" y="5"/>
                  <a:pt x="81" y="5"/>
                </a:cubicBezTo>
                <a:cubicBezTo>
                  <a:pt x="82" y="5"/>
                  <a:pt x="82" y="5"/>
                  <a:pt x="82" y="5"/>
                </a:cubicBezTo>
                <a:cubicBezTo>
                  <a:pt x="83" y="4"/>
                  <a:pt x="83" y="4"/>
                  <a:pt x="83" y="4"/>
                </a:cubicBezTo>
                <a:cubicBezTo>
                  <a:pt x="83" y="4"/>
                  <a:pt x="83" y="4"/>
                  <a:pt x="83" y="4"/>
                </a:cubicBezTo>
                <a:cubicBezTo>
                  <a:pt x="83" y="4"/>
                  <a:pt x="83" y="4"/>
                  <a:pt x="83" y="4"/>
                </a:cubicBezTo>
                <a:cubicBezTo>
                  <a:pt x="84" y="3"/>
                  <a:pt x="84" y="3"/>
                  <a:pt x="84" y="3"/>
                </a:cubicBezTo>
                <a:cubicBezTo>
                  <a:pt x="84" y="3"/>
                  <a:pt x="84" y="3"/>
                  <a:pt x="84" y="3"/>
                </a:cubicBezTo>
                <a:cubicBezTo>
                  <a:pt x="85" y="3"/>
                  <a:pt x="85" y="3"/>
                  <a:pt x="85" y="3"/>
                </a:cubicBezTo>
                <a:cubicBezTo>
                  <a:pt x="85" y="2"/>
                  <a:pt x="85" y="2"/>
                  <a:pt x="85" y="2"/>
                </a:cubicBezTo>
                <a:cubicBezTo>
                  <a:pt x="86" y="2"/>
                  <a:pt x="86" y="2"/>
                  <a:pt x="86" y="2"/>
                </a:cubicBezTo>
                <a:cubicBezTo>
                  <a:pt x="87" y="1"/>
                  <a:pt x="87" y="1"/>
                  <a:pt x="87" y="1"/>
                </a:cubicBezTo>
                <a:cubicBezTo>
                  <a:pt x="88" y="1"/>
                  <a:pt x="88" y="1"/>
                  <a:pt x="88" y="1"/>
                </a:cubicBezTo>
                <a:cubicBezTo>
                  <a:pt x="97" y="1"/>
                  <a:pt x="97" y="1"/>
                  <a:pt x="97" y="1"/>
                </a:cubicBezTo>
                <a:lnTo>
                  <a:pt x="99" y="1"/>
                </a:lnTo>
                <a:close/>
              </a:path>
            </a:pathLst>
          </a:custGeom>
          <a:solidFill>
            <a:schemeClr val="bg1"/>
          </a:solidFill>
          <a:ln w="34925" cap="flat" cmpd="sng">
            <a:no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74" name="Freeform 6"/>
          <p:cNvSpPr/>
          <p:nvPr/>
        </p:nvSpPr>
        <p:spPr bwMode="auto">
          <a:xfrm>
            <a:off x="9369907" y="2361496"/>
            <a:ext cx="435139" cy="414901"/>
          </a:xfrm>
          <a:custGeom>
            <a:avLst/>
            <a:gdLst>
              <a:gd name="T0" fmla="*/ 106 w 205"/>
              <a:gd name="T1" fmla="*/ 4 h 196"/>
              <a:gd name="T2" fmla="*/ 120 w 205"/>
              <a:gd name="T3" fmla="*/ 13 h 196"/>
              <a:gd name="T4" fmla="*/ 122 w 205"/>
              <a:gd name="T5" fmla="*/ 15 h 196"/>
              <a:gd name="T6" fmla="*/ 124 w 205"/>
              <a:gd name="T7" fmla="*/ 19 h 196"/>
              <a:gd name="T8" fmla="*/ 127 w 205"/>
              <a:gd name="T9" fmla="*/ 23 h 196"/>
              <a:gd name="T10" fmla="*/ 129 w 205"/>
              <a:gd name="T11" fmla="*/ 28 h 196"/>
              <a:gd name="T12" fmla="*/ 131 w 205"/>
              <a:gd name="T13" fmla="*/ 46 h 196"/>
              <a:gd name="T14" fmla="*/ 129 w 205"/>
              <a:gd name="T15" fmla="*/ 67 h 196"/>
              <a:gd name="T16" fmla="*/ 127 w 205"/>
              <a:gd name="T17" fmla="*/ 71 h 196"/>
              <a:gd name="T18" fmla="*/ 124 w 205"/>
              <a:gd name="T19" fmla="*/ 75 h 196"/>
              <a:gd name="T20" fmla="*/ 122 w 205"/>
              <a:gd name="T21" fmla="*/ 78 h 196"/>
              <a:gd name="T22" fmla="*/ 120 w 205"/>
              <a:gd name="T23" fmla="*/ 87 h 196"/>
              <a:gd name="T24" fmla="*/ 118 w 205"/>
              <a:gd name="T25" fmla="*/ 93 h 196"/>
              <a:gd name="T26" fmla="*/ 118 w 205"/>
              <a:gd name="T27" fmla="*/ 102 h 196"/>
              <a:gd name="T28" fmla="*/ 122 w 205"/>
              <a:gd name="T29" fmla="*/ 105 h 196"/>
              <a:gd name="T30" fmla="*/ 125 w 205"/>
              <a:gd name="T31" fmla="*/ 107 h 196"/>
              <a:gd name="T32" fmla="*/ 128 w 205"/>
              <a:gd name="T33" fmla="*/ 110 h 196"/>
              <a:gd name="T34" fmla="*/ 130 w 205"/>
              <a:gd name="T35" fmla="*/ 112 h 196"/>
              <a:gd name="T36" fmla="*/ 134 w 205"/>
              <a:gd name="T37" fmla="*/ 114 h 196"/>
              <a:gd name="T38" fmla="*/ 139 w 205"/>
              <a:gd name="T39" fmla="*/ 117 h 196"/>
              <a:gd name="T40" fmla="*/ 147 w 205"/>
              <a:gd name="T41" fmla="*/ 119 h 196"/>
              <a:gd name="T42" fmla="*/ 155 w 205"/>
              <a:gd name="T43" fmla="*/ 121 h 196"/>
              <a:gd name="T44" fmla="*/ 166 w 205"/>
              <a:gd name="T45" fmla="*/ 124 h 196"/>
              <a:gd name="T46" fmla="*/ 181 w 205"/>
              <a:gd name="T47" fmla="*/ 195 h 196"/>
              <a:gd name="T48" fmla="*/ 1 w 205"/>
              <a:gd name="T49" fmla="*/ 178 h 196"/>
              <a:gd name="T50" fmla="*/ 3 w 205"/>
              <a:gd name="T51" fmla="*/ 163 h 196"/>
              <a:gd name="T52" fmla="*/ 5 w 205"/>
              <a:gd name="T53" fmla="*/ 154 h 196"/>
              <a:gd name="T54" fmla="*/ 8 w 205"/>
              <a:gd name="T55" fmla="*/ 148 h 196"/>
              <a:gd name="T56" fmla="*/ 10 w 205"/>
              <a:gd name="T57" fmla="*/ 138 h 196"/>
              <a:gd name="T58" fmla="*/ 12 w 205"/>
              <a:gd name="T59" fmla="*/ 135 h 196"/>
              <a:gd name="T60" fmla="*/ 15 w 205"/>
              <a:gd name="T61" fmla="*/ 133 h 196"/>
              <a:gd name="T62" fmla="*/ 19 w 205"/>
              <a:gd name="T63" fmla="*/ 130 h 196"/>
              <a:gd name="T64" fmla="*/ 24 w 205"/>
              <a:gd name="T65" fmla="*/ 128 h 196"/>
              <a:gd name="T66" fmla="*/ 30 w 205"/>
              <a:gd name="T67" fmla="*/ 125 h 196"/>
              <a:gd name="T68" fmla="*/ 35 w 205"/>
              <a:gd name="T69" fmla="*/ 123 h 196"/>
              <a:gd name="T70" fmla="*/ 42 w 205"/>
              <a:gd name="T71" fmla="*/ 121 h 196"/>
              <a:gd name="T72" fmla="*/ 48 w 205"/>
              <a:gd name="T73" fmla="*/ 118 h 196"/>
              <a:gd name="T74" fmla="*/ 53 w 205"/>
              <a:gd name="T75" fmla="*/ 116 h 196"/>
              <a:gd name="T76" fmla="*/ 55 w 205"/>
              <a:gd name="T77" fmla="*/ 114 h 196"/>
              <a:gd name="T78" fmla="*/ 57 w 205"/>
              <a:gd name="T79" fmla="*/ 111 h 196"/>
              <a:gd name="T80" fmla="*/ 60 w 205"/>
              <a:gd name="T81" fmla="*/ 108 h 196"/>
              <a:gd name="T82" fmla="*/ 62 w 205"/>
              <a:gd name="T83" fmla="*/ 106 h 196"/>
              <a:gd name="T84" fmla="*/ 66 w 205"/>
              <a:gd name="T85" fmla="*/ 104 h 196"/>
              <a:gd name="T86" fmla="*/ 68 w 205"/>
              <a:gd name="T87" fmla="*/ 99 h 196"/>
              <a:gd name="T88" fmla="*/ 67 w 205"/>
              <a:gd name="T89" fmla="*/ 87 h 196"/>
              <a:gd name="T90" fmla="*/ 65 w 205"/>
              <a:gd name="T91" fmla="*/ 80 h 196"/>
              <a:gd name="T92" fmla="*/ 62 w 205"/>
              <a:gd name="T93" fmla="*/ 74 h 196"/>
              <a:gd name="T94" fmla="*/ 60 w 205"/>
              <a:gd name="T95" fmla="*/ 70 h 196"/>
              <a:gd name="T96" fmla="*/ 58 w 205"/>
              <a:gd name="T97" fmla="*/ 66 h 196"/>
              <a:gd name="T98" fmla="*/ 55 w 205"/>
              <a:gd name="T99" fmla="*/ 59 h 196"/>
              <a:gd name="T100" fmla="*/ 56 w 205"/>
              <a:gd name="T101" fmla="*/ 48 h 196"/>
              <a:gd name="T102" fmla="*/ 58 w 205"/>
              <a:gd name="T103" fmla="*/ 20 h 196"/>
              <a:gd name="T104" fmla="*/ 61 w 205"/>
              <a:gd name="T105" fmla="*/ 16 h 196"/>
              <a:gd name="T106" fmla="*/ 63 w 205"/>
              <a:gd name="T107" fmla="*/ 13 h 196"/>
              <a:gd name="T108" fmla="*/ 66 w 205"/>
              <a:gd name="T109" fmla="*/ 11 h 196"/>
              <a:gd name="T110" fmla="*/ 70 w 205"/>
              <a:gd name="T111" fmla="*/ 9 h 196"/>
              <a:gd name="T112" fmla="*/ 78 w 205"/>
              <a:gd name="T113" fmla="*/ 6 h 196"/>
              <a:gd name="T114" fmla="*/ 83 w 205"/>
              <a:gd name="T115" fmla="*/ 4 h 196"/>
              <a:gd name="T116" fmla="*/ 87 w 205"/>
              <a:gd name="T11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6">
                <a:moveTo>
                  <a:pt x="99" y="1"/>
                </a:moveTo>
                <a:cubicBezTo>
                  <a:pt x="100" y="2"/>
                  <a:pt x="100" y="2"/>
                  <a:pt x="100" y="2"/>
                </a:cubicBezTo>
                <a:cubicBezTo>
                  <a:pt x="102" y="2"/>
                  <a:pt x="102" y="2"/>
                  <a:pt x="102" y="2"/>
                </a:cubicBezTo>
                <a:cubicBezTo>
                  <a:pt x="103" y="3"/>
                  <a:pt x="103" y="3"/>
                  <a:pt x="103" y="3"/>
                </a:cubicBezTo>
                <a:cubicBezTo>
                  <a:pt x="104" y="3"/>
                  <a:pt x="104" y="3"/>
                  <a:pt x="104" y="3"/>
                </a:cubicBezTo>
                <a:cubicBezTo>
                  <a:pt x="105" y="3"/>
                  <a:pt x="105" y="3"/>
                  <a:pt x="105" y="3"/>
                </a:cubicBezTo>
                <a:cubicBezTo>
                  <a:pt x="106" y="4"/>
                  <a:pt x="106" y="4"/>
                  <a:pt x="106" y="4"/>
                </a:cubicBezTo>
                <a:cubicBezTo>
                  <a:pt x="107" y="4"/>
                  <a:pt x="107" y="4"/>
                  <a:pt x="107" y="4"/>
                </a:cubicBezTo>
                <a:cubicBezTo>
                  <a:pt x="107" y="4"/>
                  <a:pt x="107" y="4"/>
                  <a:pt x="107" y="4"/>
                </a:cubicBezTo>
                <a:cubicBezTo>
                  <a:pt x="111" y="5"/>
                  <a:pt x="113" y="3"/>
                  <a:pt x="113" y="0"/>
                </a:cubicBezTo>
                <a:cubicBezTo>
                  <a:pt x="115" y="2"/>
                  <a:pt x="115" y="5"/>
                  <a:pt x="113" y="6"/>
                </a:cubicBezTo>
                <a:cubicBezTo>
                  <a:pt x="115" y="7"/>
                  <a:pt x="118" y="2"/>
                  <a:pt x="124" y="5"/>
                </a:cubicBezTo>
                <a:cubicBezTo>
                  <a:pt x="119" y="5"/>
                  <a:pt x="117" y="9"/>
                  <a:pt x="120" y="13"/>
                </a:cubicBezTo>
                <a:cubicBezTo>
                  <a:pt x="120" y="13"/>
                  <a:pt x="120" y="13"/>
                  <a:pt x="120" y="13"/>
                </a:cubicBezTo>
                <a:cubicBezTo>
                  <a:pt x="120" y="13"/>
                  <a:pt x="120" y="13"/>
                  <a:pt x="120" y="13"/>
                </a:cubicBezTo>
                <a:cubicBezTo>
                  <a:pt x="121" y="14"/>
                  <a:pt x="121" y="14"/>
                  <a:pt x="121" y="14"/>
                </a:cubicBezTo>
                <a:cubicBezTo>
                  <a:pt x="121" y="14"/>
                  <a:pt x="121" y="14"/>
                  <a:pt x="121" y="14"/>
                </a:cubicBezTo>
                <a:cubicBezTo>
                  <a:pt x="121" y="14"/>
                  <a:pt x="121" y="14"/>
                  <a:pt x="121" y="14"/>
                </a:cubicBezTo>
                <a:cubicBezTo>
                  <a:pt x="122" y="15"/>
                  <a:pt x="122" y="15"/>
                  <a:pt x="122" y="15"/>
                </a:cubicBezTo>
                <a:cubicBezTo>
                  <a:pt x="122" y="15"/>
                  <a:pt x="122" y="15"/>
                  <a:pt x="122" y="15"/>
                </a:cubicBezTo>
                <a:cubicBezTo>
                  <a:pt x="122" y="15"/>
                  <a:pt x="122" y="15"/>
                  <a:pt x="122" y="15"/>
                </a:cubicBezTo>
                <a:cubicBezTo>
                  <a:pt x="122" y="16"/>
                  <a:pt x="122" y="16"/>
                  <a:pt x="122" y="16"/>
                </a:cubicBezTo>
                <a:cubicBezTo>
                  <a:pt x="123" y="16"/>
                  <a:pt x="123" y="16"/>
                  <a:pt x="123" y="16"/>
                </a:cubicBezTo>
                <a:cubicBezTo>
                  <a:pt x="123" y="17"/>
                  <a:pt x="123" y="17"/>
                  <a:pt x="123" y="17"/>
                </a:cubicBezTo>
                <a:cubicBezTo>
                  <a:pt x="123" y="17"/>
                  <a:pt x="123" y="17"/>
                  <a:pt x="123" y="17"/>
                </a:cubicBezTo>
                <a:cubicBezTo>
                  <a:pt x="124" y="18"/>
                  <a:pt x="124" y="18"/>
                  <a:pt x="124" y="18"/>
                </a:cubicBezTo>
                <a:cubicBezTo>
                  <a:pt x="124" y="18"/>
                  <a:pt x="124" y="18"/>
                  <a:pt x="124" y="18"/>
                </a:cubicBezTo>
                <a:cubicBezTo>
                  <a:pt x="124" y="19"/>
                  <a:pt x="124" y="19"/>
                  <a:pt x="124" y="19"/>
                </a:cubicBezTo>
                <a:cubicBezTo>
                  <a:pt x="125" y="19"/>
                  <a:pt x="125" y="19"/>
                  <a:pt x="125" y="19"/>
                </a:cubicBezTo>
                <a:cubicBezTo>
                  <a:pt x="125" y="19"/>
                  <a:pt x="125" y="19"/>
                  <a:pt x="125" y="19"/>
                </a:cubicBezTo>
                <a:cubicBezTo>
                  <a:pt x="125" y="20"/>
                  <a:pt x="125" y="20"/>
                  <a:pt x="125" y="20"/>
                </a:cubicBezTo>
                <a:cubicBezTo>
                  <a:pt x="126" y="21"/>
                  <a:pt x="126" y="21"/>
                  <a:pt x="126" y="21"/>
                </a:cubicBezTo>
                <a:cubicBezTo>
                  <a:pt x="126" y="21"/>
                  <a:pt x="126" y="21"/>
                  <a:pt x="126" y="21"/>
                </a:cubicBezTo>
                <a:cubicBezTo>
                  <a:pt x="126" y="22"/>
                  <a:pt x="126" y="22"/>
                  <a:pt x="126" y="22"/>
                </a:cubicBezTo>
                <a:cubicBezTo>
                  <a:pt x="127" y="23"/>
                  <a:pt x="127" y="23"/>
                  <a:pt x="127" y="23"/>
                </a:cubicBezTo>
                <a:cubicBezTo>
                  <a:pt x="127" y="23"/>
                  <a:pt x="127" y="23"/>
                  <a:pt x="127" y="23"/>
                </a:cubicBezTo>
                <a:cubicBezTo>
                  <a:pt x="127" y="24"/>
                  <a:pt x="127" y="24"/>
                  <a:pt x="127" y="24"/>
                </a:cubicBezTo>
                <a:cubicBezTo>
                  <a:pt x="128" y="25"/>
                  <a:pt x="128" y="25"/>
                  <a:pt x="128" y="25"/>
                </a:cubicBezTo>
                <a:cubicBezTo>
                  <a:pt x="128" y="26"/>
                  <a:pt x="128" y="26"/>
                  <a:pt x="128" y="26"/>
                </a:cubicBezTo>
                <a:cubicBezTo>
                  <a:pt x="128" y="26"/>
                  <a:pt x="128" y="26"/>
                  <a:pt x="128" y="26"/>
                </a:cubicBezTo>
                <a:cubicBezTo>
                  <a:pt x="128" y="27"/>
                  <a:pt x="128" y="27"/>
                  <a:pt x="128" y="27"/>
                </a:cubicBezTo>
                <a:cubicBezTo>
                  <a:pt x="129" y="28"/>
                  <a:pt x="129" y="28"/>
                  <a:pt x="129" y="28"/>
                </a:cubicBezTo>
                <a:cubicBezTo>
                  <a:pt x="129" y="30"/>
                  <a:pt x="129" y="30"/>
                  <a:pt x="129" y="30"/>
                </a:cubicBezTo>
                <a:cubicBezTo>
                  <a:pt x="130" y="31"/>
                  <a:pt x="130" y="31"/>
                  <a:pt x="130" y="31"/>
                </a:cubicBezTo>
                <a:cubicBezTo>
                  <a:pt x="130" y="33"/>
                  <a:pt x="130" y="33"/>
                  <a:pt x="130" y="33"/>
                </a:cubicBezTo>
                <a:cubicBezTo>
                  <a:pt x="130" y="35"/>
                  <a:pt x="130" y="35"/>
                  <a:pt x="130" y="35"/>
                </a:cubicBezTo>
                <a:cubicBezTo>
                  <a:pt x="130" y="38"/>
                  <a:pt x="130" y="38"/>
                  <a:pt x="130" y="38"/>
                </a:cubicBezTo>
                <a:cubicBezTo>
                  <a:pt x="130" y="40"/>
                  <a:pt x="130" y="42"/>
                  <a:pt x="130" y="44"/>
                </a:cubicBezTo>
                <a:cubicBezTo>
                  <a:pt x="130" y="45"/>
                  <a:pt x="130" y="46"/>
                  <a:pt x="131" y="46"/>
                </a:cubicBezTo>
                <a:cubicBezTo>
                  <a:pt x="132" y="50"/>
                  <a:pt x="131" y="54"/>
                  <a:pt x="131" y="57"/>
                </a:cubicBezTo>
                <a:cubicBezTo>
                  <a:pt x="130" y="62"/>
                  <a:pt x="130" y="62"/>
                  <a:pt x="130" y="62"/>
                </a:cubicBezTo>
                <a:cubicBezTo>
                  <a:pt x="130" y="64"/>
                  <a:pt x="130" y="64"/>
                  <a:pt x="130" y="64"/>
                </a:cubicBezTo>
                <a:cubicBezTo>
                  <a:pt x="130" y="65"/>
                  <a:pt x="130" y="65"/>
                  <a:pt x="130" y="65"/>
                </a:cubicBezTo>
                <a:cubicBezTo>
                  <a:pt x="130" y="66"/>
                  <a:pt x="130" y="66"/>
                  <a:pt x="130" y="66"/>
                </a:cubicBezTo>
                <a:cubicBezTo>
                  <a:pt x="129" y="66"/>
                  <a:pt x="129" y="66"/>
                  <a:pt x="129" y="66"/>
                </a:cubicBezTo>
                <a:cubicBezTo>
                  <a:pt x="129" y="67"/>
                  <a:pt x="129" y="67"/>
                  <a:pt x="129" y="67"/>
                </a:cubicBezTo>
                <a:cubicBezTo>
                  <a:pt x="128" y="68"/>
                  <a:pt x="128" y="68"/>
                  <a:pt x="128" y="68"/>
                </a:cubicBezTo>
                <a:cubicBezTo>
                  <a:pt x="128" y="68"/>
                  <a:pt x="128" y="68"/>
                  <a:pt x="128" y="68"/>
                </a:cubicBezTo>
                <a:cubicBezTo>
                  <a:pt x="128" y="69"/>
                  <a:pt x="128" y="69"/>
                  <a:pt x="128" y="69"/>
                </a:cubicBezTo>
                <a:cubicBezTo>
                  <a:pt x="128" y="69"/>
                  <a:pt x="128" y="69"/>
                  <a:pt x="128" y="69"/>
                </a:cubicBezTo>
                <a:cubicBezTo>
                  <a:pt x="127" y="70"/>
                  <a:pt x="127" y="70"/>
                  <a:pt x="127" y="70"/>
                </a:cubicBezTo>
                <a:cubicBezTo>
                  <a:pt x="127" y="70"/>
                  <a:pt x="127" y="70"/>
                  <a:pt x="127" y="70"/>
                </a:cubicBezTo>
                <a:cubicBezTo>
                  <a:pt x="127" y="71"/>
                  <a:pt x="127" y="71"/>
                  <a:pt x="127" y="71"/>
                </a:cubicBezTo>
                <a:cubicBezTo>
                  <a:pt x="126" y="71"/>
                  <a:pt x="126" y="71"/>
                  <a:pt x="126" y="71"/>
                </a:cubicBezTo>
                <a:cubicBezTo>
                  <a:pt x="126" y="72"/>
                  <a:pt x="126" y="72"/>
                  <a:pt x="126" y="72"/>
                </a:cubicBezTo>
                <a:cubicBezTo>
                  <a:pt x="126" y="73"/>
                  <a:pt x="126" y="73"/>
                  <a:pt x="126" y="73"/>
                </a:cubicBezTo>
                <a:cubicBezTo>
                  <a:pt x="125" y="74"/>
                  <a:pt x="125" y="74"/>
                  <a:pt x="125" y="74"/>
                </a:cubicBezTo>
                <a:cubicBezTo>
                  <a:pt x="125" y="74"/>
                  <a:pt x="125" y="74"/>
                  <a:pt x="125" y="74"/>
                </a:cubicBezTo>
                <a:cubicBezTo>
                  <a:pt x="125" y="75"/>
                  <a:pt x="125" y="75"/>
                  <a:pt x="125" y="75"/>
                </a:cubicBezTo>
                <a:cubicBezTo>
                  <a:pt x="124" y="75"/>
                  <a:pt x="124" y="75"/>
                  <a:pt x="124" y="75"/>
                </a:cubicBezTo>
                <a:cubicBezTo>
                  <a:pt x="124" y="76"/>
                  <a:pt x="124" y="76"/>
                  <a:pt x="124" y="76"/>
                </a:cubicBezTo>
                <a:cubicBezTo>
                  <a:pt x="124" y="76"/>
                  <a:pt x="124" y="76"/>
                  <a:pt x="124" y="76"/>
                </a:cubicBezTo>
                <a:cubicBezTo>
                  <a:pt x="123" y="76"/>
                  <a:pt x="123" y="76"/>
                  <a:pt x="123" y="76"/>
                </a:cubicBezTo>
                <a:cubicBezTo>
                  <a:pt x="123" y="77"/>
                  <a:pt x="123" y="77"/>
                  <a:pt x="123" y="77"/>
                </a:cubicBezTo>
                <a:cubicBezTo>
                  <a:pt x="123" y="77"/>
                  <a:pt x="123" y="77"/>
                  <a:pt x="123" y="77"/>
                </a:cubicBezTo>
                <a:cubicBezTo>
                  <a:pt x="122" y="78"/>
                  <a:pt x="122" y="78"/>
                  <a:pt x="122" y="78"/>
                </a:cubicBezTo>
                <a:cubicBezTo>
                  <a:pt x="122" y="78"/>
                  <a:pt x="122" y="78"/>
                  <a:pt x="122" y="78"/>
                </a:cubicBezTo>
                <a:cubicBezTo>
                  <a:pt x="122" y="79"/>
                  <a:pt x="122" y="79"/>
                  <a:pt x="122" y="79"/>
                </a:cubicBezTo>
                <a:cubicBezTo>
                  <a:pt x="122" y="80"/>
                  <a:pt x="122" y="80"/>
                  <a:pt x="122" y="80"/>
                </a:cubicBezTo>
                <a:cubicBezTo>
                  <a:pt x="121" y="81"/>
                  <a:pt x="121" y="81"/>
                  <a:pt x="121" y="81"/>
                </a:cubicBezTo>
                <a:cubicBezTo>
                  <a:pt x="121" y="83"/>
                  <a:pt x="121" y="83"/>
                  <a:pt x="121" y="83"/>
                </a:cubicBezTo>
                <a:cubicBezTo>
                  <a:pt x="121" y="84"/>
                  <a:pt x="121" y="84"/>
                  <a:pt x="121" y="84"/>
                </a:cubicBezTo>
                <a:cubicBezTo>
                  <a:pt x="120" y="86"/>
                  <a:pt x="120" y="86"/>
                  <a:pt x="120" y="86"/>
                </a:cubicBezTo>
                <a:cubicBezTo>
                  <a:pt x="120" y="87"/>
                  <a:pt x="120" y="87"/>
                  <a:pt x="120" y="87"/>
                </a:cubicBezTo>
                <a:cubicBezTo>
                  <a:pt x="120" y="88"/>
                  <a:pt x="120" y="88"/>
                  <a:pt x="120" y="88"/>
                </a:cubicBezTo>
                <a:cubicBezTo>
                  <a:pt x="119" y="89"/>
                  <a:pt x="119" y="89"/>
                  <a:pt x="119" y="89"/>
                </a:cubicBezTo>
                <a:cubicBezTo>
                  <a:pt x="119" y="90"/>
                  <a:pt x="119" y="90"/>
                  <a:pt x="119" y="90"/>
                </a:cubicBezTo>
                <a:cubicBezTo>
                  <a:pt x="119" y="91"/>
                  <a:pt x="119" y="91"/>
                  <a:pt x="119" y="91"/>
                </a:cubicBezTo>
                <a:cubicBezTo>
                  <a:pt x="118" y="91"/>
                  <a:pt x="118" y="91"/>
                  <a:pt x="118" y="91"/>
                </a:cubicBezTo>
                <a:cubicBezTo>
                  <a:pt x="118" y="92"/>
                  <a:pt x="118" y="92"/>
                  <a:pt x="118" y="92"/>
                </a:cubicBezTo>
                <a:cubicBezTo>
                  <a:pt x="118" y="93"/>
                  <a:pt x="118" y="93"/>
                  <a:pt x="118" y="93"/>
                </a:cubicBezTo>
                <a:cubicBezTo>
                  <a:pt x="117" y="94"/>
                  <a:pt x="117" y="94"/>
                  <a:pt x="117" y="94"/>
                </a:cubicBezTo>
                <a:cubicBezTo>
                  <a:pt x="117" y="95"/>
                  <a:pt x="117" y="95"/>
                  <a:pt x="117" y="95"/>
                </a:cubicBezTo>
                <a:cubicBezTo>
                  <a:pt x="117" y="97"/>
                  <a:pt x="117" y="97"/>
                  <a:pt x="117" y="97"/>
                </a:cubicBezTo>
                <a:cubicBezTo>
                  <a:pt x="117" y="99"/>
                  <a:pt x="117" y="99"/>
                  <a:pt x="117" y="99"/>
                </a:cubicBezTo>
                <a:cubicBezTo>
                  <a:pt x="117" y="102"/>
                  <a:pt x="117" y="102"/>
                  <a:pt x="117" y="102"/>
                </a:cubicBezTo>
                <a:cubicBezTo>
                  <a:pt x="117" y="102"/>
                  <a:pt x="117" y="102"/>
                  <a:pt x="117" y="102"/>
                </a:cubicBezTo>
                <a:cubicBezTo>
                  <a:pt x="118" y="102"/>
                  <a:pt x="118" y="102"/>
                  <a:pt x="118" y="102"/>
                </a:cubicBezTo>
                <a:cubicBezTo>
                  <a:pt x="118" y="103"/>
                  <a:pt x="118" y="103"/>
                  <a:pt x="118" y="103"/>
                </a:cubicBezTo>
                <a:cubicBezTo>
                  <a:pt x="119" y="103"/>
                  <a:pt x="119" y="103"/>
                  <a:pt x="119" y="103"/>
                </a:cubicBezTo>
                <a:cubicBezTo>
                  <a:pt x="120" y="104"/>
                  <a:pt x="120" y="104"/>
                  <a:pt x="120" y="104"/>
                </a:cubicBezTo>
                <a:cubicBezTo>
                  <a:pt x="121" y="104"/>
                  <a:pt x="121" y="104"/>
                  <a:pt x="121" y="104"/>
                </a:cubicBezTo>
                <a:cubicBezTo>
                  <a:pt x="121" y="104"/>
                  <a:pt x="121" y="104"/>
                  <a:pt x="121" y="104"/>
                </a:cubicBezTo>
                <a:cubicBezTo>
                  <a:pt x="122" y="105"/>
                  <a:pt x="122" y="105"/>
                  <a:pt x="122" y="105"/>
                </a:cubicBezTo>
                <a:cubicBezTo>
                  <a:pt x="122" y="105"/>
                  <a:pt x="122" y="105"/>
                  <a:pt x="122" y="105"/>
                </a:cubicBezTo>
                <a:cubicBezTo>
                  <a:pt x="123" y="105"/>
                  <a:pt x="123" y="105"/>
                  <a:pt x="123" y="105"/>
                </a:cubicBezTo>
                <a:cubicBezTo>
                  <a:pt x="123" y="106"/>
                  <a:pt x="123" y="106"/>
                  <a:pt x="123" y="106"/>
                </a:cubicBezTo>
                <a:cubicBezTo>
                  <a:pt x="124" y="106"/>
                  <a:pt x="124" y="106"/>
                  <a:pt x="124" y="106"/>
                </a:cubicBezTo>
                <a:cubicBezTo>
                  <a:pt x="124" y="106"/>
                  <a:pt x="124" y="106"/>
                  <a:pt x="124" y="106"/>
                </a:cubicBezTo>
                <a:cubicBezTo>
                  <a:pt x="124" y="107"/>
                  <a:pt x="124" y="107"/>
                  <a:pt x="124" y="107"/>
                </a:cubicBezTo>
                <a:cubicBezTo>
                  <a:pt x="125" y="107"/>
                  <a:pt x="125" y="107"/>
                  <a:pt x="125" y="107"/>
                </a:cubicBezTo>
                <a:cubicBezTo>
                  <a:pt x="125" y="107"/>
                  <a:pt x="125" y="107"/>
                  <a:pt x="125" y="107"/>
                </a:cubicBezTo>
                <a:cubicBezTo>
                  <a:pt x="126" y="108"/>
                  <a:pt x="126" y="108"/>
                  <a:pt x="126" y="108"/>
                </a:cubicBezTo>
                <a:cubicBezTo>
                  <a:pt x="126" y="108"/>
                  <a:pt x="126" y="108"/>
                  <a:pt x="126" y="108"/>
                </a:cubicBezTo>
                <a:cubicBezTo>
                  <a:pt x="126" y="108"/>
                  <a:pt x="126" y="108"/>
                  <a:pt x="126" y="108"/>
                </a:cubicBezTo>
                <a:cubicBezTo>
                  <a:pt x="127" y="109"/>
                  <a:pt x="127" y="109"/>
                  <a:pt x="127" y="109"/>
                </a:cubicBezTo>
                <a:cubicBezTo>
                  <a:pt x="127" y="109"/>
                  <a:pt x="127" y="109"/>
                  <a:pt x="127" y="109"/>
                </a:cubicBezTo>
                <a:cubicBezTo>
                  <a:pt x="127" y="109"/>
                  <a:pt x="127" y="109"/>
                  <a:pt x="127" y="109"/>
                </a:cubicBezTo>
                <a:cubicBezTo>
                  <a:pt x="128" y="110"/>
                  <a:pt x="128" y="110"/>
                  <a:pt x="128"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30" y="111"/>
                  <a:pt x="130" y="111"/>
                  <a:pt x="130" y="111"/>
                </a:cubicBezTo>
                <a:cubicBezTo>
                  <a:pt x="130" y="112"/>
                  <a:pt x="130" y="112"/>
                  <a:pt x="130" y="112"/>
                </a:cubicBezTo>
                <a:cubicBezTo>
                  <a:pt x="130" y="112"/>
                  <a:pt x="130" y="112"/>
                  <a:pt x="130" y="112"/>
                </a:cubicBezTo>
                <a:cubicBezTo>
                  <a:pt x="131" y="112"/>
                  <a:pt x="131" y="112"/>
                  <a:pt x="131" y="112"/>
                </a:cubicBezTo>
                <a:cubicBezTo>
                  <a:pt x="131" y="113"/>
                  <a:pt x="131" y="113"/>
                  <a:pt x="131" y="113"/>
                </a:cubicBezTo>
                <a:cubicBezTo>
                  <a:pt x="132" y="113"/>
                  <a:pt x="132" y="113"/>
                  <a:pt x="132" y="113"/>
                </a:cubicBezTo>
                <a:cubicBezTo>
                  <a:pt x="132" y="113"/>
                  <a:pt x="132" y="113"/>
                  <a:pt x="132" y="113"/>
                </a:cubicBezTo>
                <a:cubicBezTo>
                  <a:pt x="133" y="114"/>
                  <a:pt x="133" y="114"/>
                  <a:pt x="133" y="114"/>
                </a:cubicBezTo>
                <a:cubicBezTo>
                  <a:pt x="133" y="114"/>
                  <a:pt x="133" y="114"/>
                  <a:pt x="133" y="114"/>
                </a:cubicBezTo>
                <a:cubicBezTo>
                  <a:pt x="134" y="114"/>
                  <a:pt x="134" y="114"/>
                  <a:pt x="134" y="114"/>
                </a:cubicBezTo>
                <a:cubicBezTo>
                  <a:pt x="135" y="115"/>
                  <a:pt x="135" y="115"/>
                  <a:pt x="135" y="115"/>
                </a:cubicBezTo>
                <a:cubicBezTo>
                  <a:pt x="135" y="115"/>
                  <a:pt x="135" y="115"/>
                  <a:pt x="135" y="115"/>
                </a:cubicBezTo>
                <a:cubicBezTo>
                  <a:pt x="136" y="115"/>
                  <a:pt x="136" y="115"/>
                  <a:pt x="136" y="115"/>
                </a:cubicBezTo>
                <a:cubicBezTo>
                  <a:pt x="137" y="116"/>
                  <a:pt x="137" y="116"/>
                  <a:pt x="137" y="116"/>
                </a:cubicBezTo>
                <a:cubicBezTo>
                  <a:pt x="137" y="116"/>
                  <a:pt x="137" y="116"/>
                  <a:pt x="137" y="116"/>
                </a:cubicBezTo>
                <a:cubicBezTo>
                  <a:pt x="139" y="116"/>
                  <a:pt x="139" y="116"/>
                  <a:pt x="139" y="116"/>
                </a:cubicBezTo>
                <a:cubicBezTo>
                  <a:pt x="139" y="117"/>
                  <a:pt x="139" y="117"/>
                  <a:pt x="139" y="117"/>
                </a:cubicBezTo>
                <a:cubicBezTo>
                  <a:pt x="140" y="117"/>
                  <a:pt x="140" y="117"/>
                  <a:pt x="140" y="117"/>
                </a:cubicBezTo>
                <a:cubicBezTo>
                  <a:pt x="141" y="117"/>
                  <a:pt x="141" y="117"/>
                  <a:pt x="141" y="117"/>
                </a:cubicBezTo>
                <a:cubicBezTo>
                  <a:pt x="142" y="118"/>
                  <a:pt x="142" y="118"/>
                  <a:pt x="142" y="118"/>
                </a:cubicBezTo>
                <a:cubicBezTo>
                  <a:pt x="143" y="118"/>
                  <a:pt x="143" y="118"/>
                  <a:pt x="143" y="118"/>
                </a:cubicBezTo>
                <a:cubicBezTo>
                  <a:pt x="144" y="118"/>
                  <a:pt x="144" y="118"/>
                  <a:pt x="144" y="118"/>
                </a:cubicBezTo>
                <a:cubicBezTo>
                  <a:pt x="145" y="119"/>
                  <a:pt x="145" y="119"/>
                  <a:pt x="145" y="119"/>
                </a:cubicBezTo>
                <a:cubicBezTo>
                  <a:pt x="147" y="119"/>
                  <a:pt x="147" y="119"/>
                  <a:pt x="147" y="119"/>
                </a:cubicBezTo>
                <a:cubicBezTo>
                  <a:pt x="147" y="119"/>
                  <a:pt x="147" y="119"/>
                  <a:pt x="147" y="119"/>
                </a:cubicBezTo>
                <a:cubicBezTo>
                  <a:pt x="149" y="120"/>
                  <a:pt x="149" y="120"/>
                  <a:pt x="149" y="120"/>
                </a:cubicBezTo>
                <a:cubicBezTo>
                  <a:pt x="150" y="120"/>
                  <a:pt x="150" y="120"/>
                  <a:pt x="150" y="120"/>
                </a:cubicBezTo>
                <a:cubicBezTo>
                  <a:pt x="151" y="121"/>
                  <a:pt x="151" y="121"/>
                  <a:pt x="151" y="121"/>
                </a:cubicBezTo>
                <a:cubicBezTo>
                  <a:pt x="153" y="121"/>
                  <a:pt x="153" y="121"/>
                  <a:pt x="153" y="121"/>
                </a:cubicBezTo>
                <a:cubicBezTo>
                  <a:pt x="154" y="121"/>
                  <a:pt x="154" y="121"/>
                  <a:pt x="154" y="121"/>
                </a:cubicBezTo>
                <a:cubicBezTo>
                  <a:pt x="155" y="121"/>
                  <a:pt x="155" y="121"/>
                  <a:pt x="155" y="121"/>
                </a:cubicBezTo>
                <a:cubicBezTo>
                  <a:pt x="156" y="122"/>
                  <a:pt x="156" y="122"/>
                  <a:pt x="156" y="122"/>
                </a:cubicBezTo>
                <a:cubicBezTo>
                  <a:pt x="158" y="122"/>
                  <a:pt x="158" y="122"/>
                  <a:pt x="158" y="122"/>
                </a:cubicBezTo>
                <a:cubicBezTo>
                  <a:pt x="159" y="123"/>
                  <a:pt x="159" y="123"/>
                  <a:pt x="159" y="123"/>
                </a:cubicBezTo>
                <a:cubicBezTo>
                  <a:pt x="161" y="123"/>
                  <a:pt x="161" y="123"/>
                  <a:pt x="161" y="123"/>
                </a:cubicBezTo>
                <a:cubicBezTo>
                  <a:pt x="163" y="123"/>
                  <a:pt x="163" y="123"/>
                  <a:pt x="163" y="123"/>
                </a:cubicBezTo>
                <a:cubicBezTo>
                  <a:pt x="164" y="124"/>
                  <a:pt x="164" y="124"/>
                  <a:pt x="164" y="124"/>
                </a:cubicBezTo>
                <a:cubicBezTo>
                  <a:pt x="166" y="124"/>
                  <a:pt x="166" y="124"/>
                  <a:pt x="166" y="124"/>
                </a:cubicBezTo>
                <a:cubicBezTo>
                  <a:pt x="167" y="124"/>
                  <a:pt x="167" y="124"/>
                  <a:pt x="167" y="124"/>
                </a:cubicBezTo>
                <a:cubicBezTo>
                  <a:pt x="168" y="124"/>
                  <a:pt x="168" y="124"/>
                  <a:pt x="168" y="124"/>
                </a:cubicBezTo>
                <a:cubicBezTo>
                  <a:pt x="170" y="125"/>
                  <a:pt x="170" y="125"/>
                  <a:pt x="170" y="125"/>
                </a:cubicBezTo>
                <a:cubicBezTo>
                  <a:pt x="171" y="125"/>
                  <a:pt x="171" y="125"/>
                  <a:pt x="171" y="125"/>
                </a:cubicBezTo>
                <a:cubicBezTo>
                  <a:pt x="172" y="125"/>
                  <a:pt x="172" y="125"/>
                  <a:pt x="172" y="125"/>
                </a:cubicBezTo>
                <a:cubicBezTo>
                  <a:pt x="173" y="126"/>
                  <a:pt x="173" y="126"/>
                  <a:pt x="173" y="126"/>
                </a:cubicBezTo>
                <a:cubicBezTo>
                  <a:pt x="194" y="133"/>
                  <a:pt x="205" y="191"/>
                  <a:pt x="181" y="195"/>
                </a:cubicBezTo>
                <a:cubicBezTo>
                  <a:pt x="12" y="196"/>
                  <a:pt x="12" y="196"/>
                  <a:pt x="12" y="196"/>
                </a:cubicBezTo>
                <a:cubicBezTo>
                  <a:pt x="5" y="193"/>
                  <a:pt x="5" y="193"/>
                  <a:pt x="5" y="193"/>
                </a:cubicBezTo>
                <a:cubicBezTo>
                  <a:pt x="0" y="188"/>
                  <a:pt x="0" y="188"/>
                  <a:pt x="0" y="188"/>
                </a:cubicBezTo>
                <a:cubicBezTo>
                  <a:pt x="0" y="186"/>
                  <a:pt x="0" y="186"/>
                  <a:pt x="0" y="186"/>
                </a:cubicBezTo>
                <a:cubicBezTo>
                  <a:pt x="0" y="183"/>
                  <a:pt x="0" y="183"/>
                  <a:pt x="0" y="183"/>
                </a:cubicBezTo>
                <a:cubicBezTo>
                  <a:pt x="0" y="180"/>
                  <a:pt x="0" y="180"/>
                  <a:pt x="0" y="180"/>
                </a:cubicBezTo>
                <a:cubicBezTo>
                  <a:pt x="1" y="178"/>
                  <a:pt x="1" y="178"/>
                  <a:pt x="1" y="178"/>
                </a:cubicBezTo>
                <a:cubicBezTo>
                  <a:pt x="1" y="175"/>
                  <a:pt x="1" y="175"/>
                  <a:pt x="1" y="175"/>
                </a:cubicBezTo>
                <a:cubicBezTo>
                  <a:pt x="1" y="173"/>
                  <a:pt x="1" y="173"/>
                  <a:pt x="1" y="173"/>
                </a:cubicBezTo>
                <a:cubicBezTo>
                  <a:pt x="2" y="171"/>
                  <a:pt x="2" y="171"/>
                  <a:pt x="2" y="171"/>
                </a:cubicBezTo>
                <a:cubicBezTo>
                  <a:pt x="2" y="169"/>
                  <a:pt x="2" y="169"/>
                  <a:pt x="2" y="169"/>
                </a:cubicBezTo>
                <a:cubicBezTo>
                  <a:pt x="2" y="167"/>
                  <a:pt x="2" y="167"/>
                  <a:pt x="2" y="167"/>
                </a:cubicBezTo>
                <a:cubicBezTo>
                  <a:pt x="3" y="165"/>
                  <a:pt x="3" y="165"/>
                  <a:pt x="3" y="165"/>
                </a:cubicBezTo>
                <a:cubicBezTo>
                  <a:pt x="3" y="163"/>
                  <a:pt x="3" y="163"/>
                  <a:pt x="3" y="163"/>
                </a:cubicBezTo>
                <a:cubicBezTo>
                  <a:pt x="3" y="161"/>
                  <a:pt x="3" y="161"/>
                  <a:pt x="3" y="161"/>
                </a:cubicBezTo>
                <a:cubicBezTo>
                  <a:pt x="4" y="159"/>
                  <a:pt x="4" y="159"/>
                  <a:pt x="4" y="159"/>
                </a:cubicBezTo>
                <a:cubicBezTo>
                  <a:pt x="4" y="158"/>
                  <a:pt x="4" y="158"/>
                  <a:pt x="4" y="158"/>
                </a:cubicBezTo>
                <a:cubicBezTo>
                  <a:pt x="4" y="156"/>
                  <a:pt x="4" y="156"/>
                  <a:pt x="4" y="156"/>
                </a:cubicBezTo>
                <a:cubicBezTo>
                  <a:pt x="5" y="155"/>
                  <a:pt x="5" y="155"/>
                  <a:pt x="5" y="155"/>
                </a:cubicBezTo>
                <a:cubicBezTo>
                  <a:pt x="5" y="154"/>
                  <a:pt x="5" y="154"/>
                  <a:pt x="5" y="154"/>
                </a:cubicBezTo>
                <a:cubicBezTo>
                  <a:pt x="5" y="154"/>
                  <a:pt x="5" y="154"/>
                  <a:pt x="5" y="154"/>
                </a:cubicBezTo>
                <a:cubicBezTo>
                  <a:pt x="6" y="153"/>
                  <a:pt x="6" y="153"/>
                  <a:pt x="6" y="153"/>
                </a:cubicBezTo>
                <a:cubicBezTo>
                  <a:pt x="6" y="152"/>
                  <a:pt x="6" y="152"/>
                  <a:pt x="6" y="152"/>
                </a:cubicBezTo>
                <a:cubicBezTo>
                  <a:pt x="6" y="151"/>
                  <a:pt x="6" y="151"/>
                  <a:pt x="6" y="151"/>
                </a:cubicBezTo>
                <a:cubicBezTo>
                  <a:pt x="7" y="151"/>
                  <a:pt x="7" y="151"/>
                  <a:pt x="7" y="151"/>
                </a:cubicBezTo>
                <a:cubicBezTo>
                  <a:pt x="7" y="150"/>
                  <a:pt x="7" y="150"/>
                  <a:pt x="7" y="150"/>
                </a:cubicBezTo>
                <a:cubicBezTo>
                  <a:pt x="7" y="149"/>
                  <a:pt x="7" y="149"/>
                  <a:pt x="7" y="149"/>
                </a:cubicBezTo>
                <a:cubicBezTo>
                  <a:pt x="8" y="148"/>
                  <a:pt x="8" y="148"/>
                  <a:pt x="8" y="148"/>
                </a:cubicBezTo>
                <a:cubicBezTo>
                  <a:pt x="8" y="147"/>
                  <a:pt x="8" y="147"/>
                  <a:pt x="8" y="147"/>
                </a:cubicBezTo>
                <a:cubicBezTo>
                  <a:pt x="8" y="145"/>
                  <a:pt x="8" y="145"/>
                  <a:pt x="8" y="145"/>
                </a:cubicBezTo>
                <a:cubicBezTo>
                  <a:pt x="9" y="142"/>
                  <a:pt x="9" y="142"/>
                  <a:pt x="9" y="142"/>
                </a:cubicBezTo>
                <a:cubicBezTo>
                  <a:pt x="9" y="141"/>
                  <a:pt x="9" y="141"/>
                  <a:pt x="9" y="141"/>
                </a:cubicBezTo>
                <a:cubicBezTo>
                  <a:pt x="9" y="140"/>
                  <a:pt x="9" y="140"/>
                  <a:pt x="9" y="140"/>
                </a:cubicBezTo>
                <a:cubicBezTo>
                  <a:pt x="9" y="139"/>
                  <a:pt x="9" y="139"/>
                  <a:pt x="9" y="139"/>
                </a:cubicBezTo>
                <a:cubicBezTo>
                  <a:pt x="10" y="138"/>
                  <a:pt x="10" y="138"/>
                  <a:pt x="10" y="138"/>
                </a:cubicBezTo>
                <a:cubicBezTo>
                  <a:pt x="10" y="138"/>
                  <a:pt x="10" y="138"/>
                  <a:pt x="10" y="138"/>
                </a:cubicBezTo>
                <a:cubicBezTo>
                  <a:pt x="10" y="137"/>
                  <a:pt x="10" y="137"/>
                  <a:pt x="10" y="137"/>
                </a:cubicBezTo>
                <a:cubicBezTo>
                  <a:pt x="11" y="137"/>
                  <a:pt x="11" y="137"/>
                  <a:pt x="11" y="137"/>
                </a:cubicBezTo>
                <a:cubicBezTo>
                  <a:pt x="11" y="136"/>
                  <a:pt x="11" y="136"/>
                  <a:pt x="11" y="136"/>
                </a:cubicBezTo>
                <a:cubicBezTo>
                  <a:pt x="11" y="136"/>
                  <a:pt x="11" y="136"/>
                  <a:pt x="11" y="136"/>
                </a:cubicBezTo>
                <a:cubicBezTo>
                  <a:pt x="12" y="135"/>
                  <a:pt x="12" y="135"/>
                  <a:pt x="12" y="135"/>
                </a:cubicBezTo>
                <a:cubicBezTo>
                  <a:pt x="12" y="135"/>
                  <a:pt x="12" y="135"/>
                  <a:pt x="12" y="135"/>
                </a:cubicBezTo>
                <a:cubicBezTo>
                  <a:pt x="12" y="135"/>
                  <a:pt x="12" y="135"/>
                  <a:pt x="12" y="135"/>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4" y="133"/>
                  <a:pt x="14" y="133"/>
                  <a:pt x="14" y="133"/>
                </a:cubicBezTo>
                <a:cubicBezTo>
                  <a:pt x="15" y="133"/>
                  <a:pt x="15" y="133"/>
                  <a:pt x="15" y="133"/>
                </a:cubicBezTo>
                <a:cubicBezTo>
                  <a:pt x="15" y="132"/>
                  <a:pt x="15" y="132"/>
                  <a:pt x="15" y="132"/>
                </a:cubicBezTo>
                <a:cubicBezTo>
                  <a:pt x="16" y="132"/>
                  <a:pt x="16" y="132"/>
                  <a:pt x="16" y="132"/>
                </a:cubicBezTo>
                <a:cubicBezTo>
                  <a:pt x="16" y="132"/>
                  <a:pt x="16" y="132"/>
                  <a:pt x="16" y="132"/>
                </a:cubicBezTo>
                <a:cubicBezTo>
                  <a:pt x="17" y="131"/>
                  <a:pt x="17" y="131"/>
                  <a:pt x="17" y="131"/>
                </a:cubicBezTo>
                <a:cubicBezTo>
                  <a:pt x="17" y="131"/>
                  <a:pt x="17" y="131"/>
                  <a:pt x="17" y="131"/>
                </a:cubicBezTo>
                <a:cubicBezTo>
                  <a:pt x="18" y="131"/>
                  <a:pt x="18" y="131"/>
                  <a:pt x="18" y="131"/>
                </a:cubicBezTo>
                <a:cubicBezTo>
                  <a:pt x="19" y="130"/>
                  <a:pt x="19" y="130"/>
                  <a:pt x="19" y="130"/>
                </a:cubicBezTo>
                <a:cubicBezTo>
                  <a:pt x="19" y="130"/>
                  <a:pt x="19" y="130"/>
                  <a:pt x="19" y="130"/>
                </a:cubicBezTo>
                <a:cubicBezTo>
                  <a:pt x="19" y="130"/>
                  <a:pt x="19" y="130"/>
                  <a:pt x="19" y="130"/>
                </a:cubicBezTo>
                <a:cubicBezTo>
                  <a:pt x="20" y="129"/>
                  <a:pt x="20" y="129"/>
                  <a:pt x="20" y="129"/>
                </a:cubicBezTo>
                <a:cubicBezTo>
                  <a:pt x="21" y="129"/>
                  <a:pt x="21" y="129"/>
                  <a:pt x="21" y="129"/>
                </a:cubicBezTo>
                <a:cubicBezTo>
                  <a:pt x="22" y="129"/>
                  <a:pt x="22" y="129"/>
                  <a:pt x="22" y="129"/>
                </a:cubicBezTo>
                <a:cubicBezTo>
                  <a:pt x="23" y="128"/>
                  <a:pt x="23" y="128"/>
                  <a:pt x="23" y="128"/>
                </a:cubicBezTo>
                <a:cubicBezTo>
                  <a:pt x="24" y="128"/>
                  <a:pt x="24" y="128"/>
                  <a:pt x="24" y="128"/>
                </a:cubicBezTo>
                <a:cubicBezTo>
                  <a:pt x="24" y="128"/>
                  <a:pt x="24" y="128"/>
                  <a:pt x="24" y="128"/>
                </a:cubicBezTo>
                <a:cubicBezTo>
                  <a:pt x="26" y="127"/>
                  <a:pt x="26" y="127"/>
                  <a:pt x="26" y="127"/>
                </a:cubicBezTo>
                <a:cubicBezTo>
                  <a:pt x="26" y="127"/>
                  <a:pt x="26" y="127"/>
                  <a:pt x="26" y="127"/>
                </a:cubicBezTo>
                <a:cubicBezTo>
                  <a:pt x="27" y="127"/>
                  <a:pt x="27" y="127"/>
                  <a:pt x="27" y="127"/>
                </a:cubicBezTo>
                <a:cubicBezTo>
                  <a:pt x="28" y="126"/>
                  <a:pt x="28" y="126"/>
                  <a:pt x="28" y="126"/>
                </a:cubicBezTo>
                <a:cubicBezTo>
                  <a:pt x="29" y="126"/>
                  <a:pt x="29" y="126"/>
                  <a:pt x="29" y="126"/>
                </a:cubicBezTo>
                <a:cubicBezTo>
                  <a:pt x="30" y="125"/>
                  <a:pt x="30" y="125"/>
                  <a:pt x="30" y="125"/>
                </a:cubicBezTo>
                <a:cubicBezTo>
                  <a:pt x="30" y="125"/>
                  <a:pt x="30" y="125"/>
                  <a:pt x="30" y="125"/>
                </a:cubicBezTo>
                <a:cubicBezTo>
                  <a:pt x="31" y="125"/>
                  <a:pt x="31" y="125"/>
                  <a:pt x="31" y="125"/>
                </a:cubicBezTo>
                <a:cubicBezTo>
                  <a:pt x="32" y="124"/>
                  <a:pt x="32" y="124"/>
                  <a:pt x="32" y="124"/>
                </a:cubicBezTo>
                <a:cubicBezTo>
                  <a:pt x="33" y="124"/>
                  <a:pt x="33" y="124"/>
                  <a:pt x="33" y="124"/>
                </a:cubicBezTo>
                <a:cubicBezTo>
                  <a:pt x="34" y="124"/>
                  <a:pt x="34" y="124"/>
                  <a:pt x="34" y="124"/>
                </a:cubicBezTo>
                <a:cubicBezTo>
                  <a:pt x="35" y="124"/>
                  <a:pt x="35" y="124"/>
                  <a:pt x="35" y="124"/>
                </a:cubicBezTo>
                <a:cubicBezTo>
                  <a:pt x="35" y="123"/>
                  <a:pt x="35" y="123"/>
                  <a:pt x="35" y="123"/>
                </a:cubicBezTo>
                <a:cubicBezTo>
                  <a:pt x="36" y="123"/>
                  <a:pt x="36" y="123"/>
                  <a:pt x="36" y="123"/>
                </a:cubicBezTo>
                <a:cubicBezTo>
                  <a:pt x="37" y="123"/>
                  <a:pt x="37" y="123"/>
                  <a:pt x="37" y="123"/>
                </a:cubicBezTo>
                <a:cubicBezTo>
                  <a:pt x="38" y="122"/>
                  <a:pt x="38" y="122"/>
                  <a:pt x="38" y="122"/>
                </a:cubicBezTo>
                <a:cubicBezTo>
                  <a:pt x="39" y="122"/>
                  <a:pt x="39" y="122"/>
                  <a:pt x="39" y="122"/>
                </a:cubicBezTo>
                <a:cubicBezTo>
                  <a:pt x="40" y="121"/>
                  <a:pt x="40" y="121"/>
                  <a:pt x="40" y="121"/>
                </a:cubicBezTo>
                <a:cubicBezTo>
                  <a:pt x="41" y="121"/>
                  <a:pt x="41" y="121"/>
                  <a:pt x="41" y="121"/>
                </a:cubicBezTo>
                <a:cubicBezTo>
                  <a:pt x="42" y="121"/>
                  <a:pt x="42" y="121"/>
                  <a:pt x="42" y="121"/>
                </a:cubicBezTo>
                <a:cubicBezTo>
                  <a:pt x="42" y="121"/>
                  <a:pt x="42" y="121"/>
                  <a:pt x="42" y="121"/>
                </a:cubicBezTo>
                <a:cubicBezTo>
                  <a:pt x="43" y="120"/>
                  <a:pt x="43" y="120"/>
                  <a:pt x="43" y="120"/>
                </a:cubicBezTo>
                <a:cubicBezTo>
                  <a:pt x="44" y="120"/>
                  <a:pt x="44" y="120"/>
                  <a:pt x="44" y="120"/>
                </a:cubicBezTo>
                <a:cubicBezTo>
                  <a:pt x="45" y="119"/>
                  <a:pt x="45" y="119"/>
                  <a:pt x="45" y="119"/>
                </a:cubicBezTo>
                <a:cubicBezTo>
                  <a:pt x="46" y="119"/>
                  <a:pt x="46" y="119"/>
                  <a:pt x="46" y="119"/>
                </a:cubicBezTo>
                <a:cubicBezTo>
                  <a:pt x="47" y="119"/>
                  <a:pt x="47" y="119"/>
                  <a:pt x="47" y="119"/>
                </a:cubicBezTo>
                <a:cubicBezTo>
                  <a:pt x="48" y="118"/>
                  <a:pt x="48" y="118"/>
                  <a:pt x="48" y="118"/>
                </a:cubicBezTo>
                <a:cubicBezTo>
                  <a:pt x="49" y="118"/>
                  <a:pt x="49" y="118"/>
                  <a:pt x="49" y="118"/>
                </a:cubicBezTo>
                <a:cubicBezTo>
                  <a:pt x="50" y="118"/>
                  <a:pt x="50" y="118"/>
                  <a:pt x="50" y="118"/>
                </a:cubicBezTo>
                <a:cubicBezTo>
                  <a:pt x="51" y="117"/>
                  <a:pt x="51" y="117"/>
                  <a:pt x="51" y="117"/>
                </a:cubicBezTo>
                <a:cubicBezTo>
                  <a:pt x="51" y="117"/>
                  <a:pt x="51" y="117"/>
                  <a:pt x="51" y="117"/>
                </a:cubicBezTo>
                <a:cubicBezTo>
                  <a:pt x="52" y="117"/>
                  <a:pt x="52" y="117"/>
                  <a:pt x="52" y="117"/>
                </a:cubicBezTo>
                <a:cubicBezTo>
                  <a:pt x="52" y="116"/>
                  <a:pt x="52" y="116"/>
                  <a:pt x="52" y="116"/>
                </a:cubicBezTo>
                <a:cubicBezTo>
                  <a:pt x="53" y="116"/>
                  <a:pt x="53" y="116"/>
                  <a:pt x="53" y="116"/>
                </a:cubicBezTo>
                <a:cubicBezTo>
                  <a:pt x="53" y="116"/>
                  <a:pt x="53" y="116"/>
                  <a:pt x="53" y="116"/>
                </a:cubicBezTo>
                <a:cubicBezTo>
                  <a:pt x="54" y="115"/>
                  <a:pt x="54" y="115"/>
                  <a:pt x="54" y="115"/>
                </a:cubicBezTo>
                <a:cubicBezTo>
                  <a:pt x="54" y="115"/>
                  <a:pt x="54" y="115"/>
                  <a:pt x="54" y="115"/>
                </a:cubicBezTo>
                <a:cubicBezTo>
                  <a:pt x="54" y="115"/>
                  <a:pt x="54" y="115"/>
                  <a:pt x="54" y="115"/>
                </a:cubicBezTo>
                <a:cubicBezTo>
                  <a:pt x="54" y="114"/>
                  <a:pt x="54" y="114"/>
                  <a:pt x="54" y="114"/>
                </a:cubicBezTo>
                <a:cubicBezTo>
                  <a:pt x="55" y="114"/>
                  <a:pt x="55" y="114"/>
                  <a:pt x="55" y="114"/>
                </a:cubicBezTo>
                <a:cubicBezTo>
                  <a:pt x="55" y="114"/>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7" y="112"/>
                  <a:pt x="57" y="112"/>
                  <a:pt x="57" y="112"/>
                </a:cubicBezTo>
                <a:cubicBezTo>
                  <a:pt x="57" y="112"/>
                  <a:pt x="57" y="112"/>
                  <a:pt x="57" y="112"/>
                </a:cubicBezTo>
                <a:cubicBezTo>
                  <a:pt x="57" y="111"/>
                  <a:pt x="57" y="111"/>
                  <a:pt x="57" y="111"/>
                </a:cubicBezTo>
                <a:cubicBezTo>
                  <a:pt x="58" y="111"/>
                  <a:pt x="58" y="111"/>
                  <a:pt x="58" y="111"/>
                </a:cubicBezTo>
                <a:cubicBezTo>
                  <a:pt x="58" y="110"/>
                  <a:pt x="58" y="110"/>
                  <a:pt x="58" y="110"/>
                </a:cubicBezTo>
                <a:cubicBezTo>
                  <a:pt x="58" y="110"/>
                  <a:pt x="58" y="110"/>
                  <a:pt x="58" y="110"/>
                </a:cubicBezTo>
                <a:cubicBezTo>
                  <a:pt x="59" y="110"/>
                  <a:pt x="59" y="110"/>
                  <a:pt x="59" y="110"/>
                </a:cubicBezTo>
                <a:cubicBezTo>
                  <a:pt x="59" y="109"/>
                  <a:pt x="59" y="109"/>
                  <a:pt x="59" y="109"/>
                </a:cubicBezTo>
                <a:cubicBezTo>
                  <a:pt x="59" y="109"/>
                  <a:pt x="59" y="109"/>
                  <a:pt x="59" y="109"/>
                </a:cubicBezTo>
                <a:cubicBezTo>
                  <a:pt x="60" y="108"/>
                  <a:pt x="60" y="108"/>
                  <a:pt x="60" y="108"/>
                </a:cubicBezTo>
                <a:cubicBezTo>
                  <a:pt x="60" y="108"/>
                  <a:pt x="60" y="108"/>
                  <a:pt x="60" y="108"/>
                </a:cubicBezTo>
                <a:cubicBezTo>
                  <a:pt x="60" y="108"/>
                  <a:pt x="60" y="108"/>
                  <a:pt x="60" y="108"/>
                </a:cubicBezTo>
                <a:cubicBezTo>
                  <a:pt x="61" y="107"/>
                  <a:pt x="61" y="107"/>
                  <a:pt x="61" y="107"/>
                </a:cubicBezTo>
                <a:cubicBezTo>
                  <a:pt x="61" y="107"/>
                  <a:pt x="61" y="107"/>
                  <a:pt x="61" y="107"/>
                </a:cubicBezTo>
                <a:cubicBezTo>
                  <a:pt x="62" y="107"/>
                  <a:pt x="62" y="107"/>
                  <a:pt x="62" y="107"/>
                </a:cubicBezTo>
                <a:cubicBezTo>
                  <a:pt x="62" y="106"/>
                  <a:pt x="62" y="106"/>
                  <a:pt x="62" y="106"/>
                </a:cubicBezTo>
                <a:cubicBezTo>
                  <a:pt x="62" y="106"/>
                  <a:pt x="62" y="106"/>
                  <a:pt x="62" y="106"/>
                </a:cubicBezTo>
                <a:cubicBezTo>
                  <a:pt x="63" y="106"/>
                  <a:pt x="63" y="106"/>
                  <a:pt x="63" y="106"/>
                </a:cubicBezTo>
                <a:cubicBezTo>
                  <a:pt x="64" y="105"/>
                  <a:pt x="64" y="105"/>
                  <a:pt x="64" y="105"/>
                </a:cubicBezTo>
                <a:cubicBezTo>
                  <a:pt x="64" y="105"/>
                  <a:pt x="64" y="105"/>
                  <a:pt x="64" y="105"/>
                </a:cubicBezTo>
                <a:cubicBezTo>
                  <a:pt x="65" y="105"/>
                  <a:pt x="65" y="105"/>
                  <a:pt x="65" y="105"/>
                </a:cubicBezTo>
                <a:cubicBezTo>
                  <a:pt x="65" y="104"/>
                  <a:pt x="65" y="104"/>
                  <a:pt x="65" y="104"/>
                </a:cubicBezTo>
                <a:cubicBezTo>
                  <a:pt x="65" y="104"/>
                  <a:pt x="65" y="104"/>
                  <a:pt x="65" y="104"/>
                </a:cubicBezTo>
                <a:cubicBezTo>
                  <a:pt x="66" y="104"/>
                  <a:pt x="66" y="104"/>
                  <a:pt x="66" y="104"/>
                </a:cubicBezTo>
                <a:cubicBezTo>
                  <a:pt x="66" y="103"/>
                  <a:pt x="66" y="103"/>
                  <a:pt x="66" y="103"/>
                </a:cubicBezTo>
                <a:cubicBezTo>
                  <a:pt x="66" y="103"/>
                  <a:pt x="66" y="103"/>
                  <a:pt x="66" y="103"/>
                </a:cubicBezTo>
                <a:cubicBezTo>
                  <a:pt x="67" y="102"/>
                  <a:pt x="67" y="102"/>
                  <a:pt x="67" y="102"/>
                </a:cubicBezTo>
                <a:cubicBezTo>
                  <a:pt x="67" y="102"/>
                  <a:pt x="67" y="102"/>
                  <a:pt x="67" y="102"/>
                </a:cubicBezTo>
                <a:cubicBezTo>
                  <a:pt x="67" y="101"/>
                  <a:pt x="67" y="101"/>
                  <a:pt x="67" y="101"/>
                </a:cubicBezTo>
                <a:cubicBezTo>
                  <a:pt x="68" y="100"/>
                  <a:pt x="68" y="100"/>
                  <a:pt x="68" y="100"/>
                </a:cubicBezTo>
                <a:cubicBezTo>
                  <a:pt x="68" y="99"/>
                  <a:pt x="68" y="99"/>
                  <a:pt x="68" y="99"/>
                </a:cubicBezTo>
                <a:cubicBezTo>
                  <a:pt x="68" y="95"/>
                  <a:pt x="68" y="95"/>
                  <a:pt x="68" y="95"/>
                </a:cubicBezTo>
                <a:cubicBezTo>
                  <a:pt x="68" y="95"/>
                  <a:pt x="68" y="95"/>
                  <a:pt x="68" y="95"/>
                </a:cubicBezTo>
                <a:cubicBezTo>
                  <a:pt x="68" y="92"/>
                  <a:pt x="68" y="92"/>
                  <a:pt x="68" y="92"/>
                </a:cubicBezTo>
                <a:cubicBezTo>
                  <a:pt x="68" y="90"/>
                  <a:pt x="68" y="90"/>
                  <a:pt x="68" y="90"/>
                </a:cubicBezTo>
                <a:cubicBezTo>
                  <a:pt x="67" y="89"/>
                  <a:pt x="67" y="89"/>
                  <a:pt x="67" y="89"/>
                </a:cubicBezTo>
                <a:cubicBezTo>
                  <a:pt x="67" y="88"/>
                  <a:pt x="67" y="88"/>
                  <a:pt x="67" y="88"/>
                </a:cubicBezTo>
                <a:cubicBezTo>
                  <a:pt x="67" y="87"/>
                  <a:pt x="67" y="87"/>
                  <a:pt x="67" y="87"/>
                </a:cubicBezTo>
                <a:cubicBezTo>
                  <a:pt x="66" y="86"/>
                  <a:pt x="66" y="86"/>
                  <a:pt x="66" y="86"/>
                </a:cubicBezTo>
                <a:cubicBezTo>
                  <a:pt x="66" y="85"/>
                  <a:pt x="66" y="85"/>
                  <a:pt x="66" y="85"/>
                </a:cubicBezTo>
                <a:cubicBezTo>
                  <a:pt x="66" y="84"/>
                  <a:pt x="66" y="84"/>
                  <a:pt x="66" y="84"/>
                </a:cubicBezTo>
                <a:cubicBezTo>
                  <a:pt x="65" y="83"/>
                  <a:pt x="65" y="83"/>
                  <a:pt x="65" y="83"/>
                </a:cubicBezTo>
                <a:cubicBezTo>
                  <a:pt x="65" y="83"/>
                  <a:pt x="65" y="83"/>
                  <a:pt x="65" y="83"/>
                </a:cubicBezTo>
                <a:cubicBezTo>
                  <a:pt x="65" y="81"/>
                  <a:pt x="65" y="81"/>
                  <a:pt x="65" y="81"/>
                </a:cubicBezTo>
                <a:cubicBezTo>
                  <a:pt x="65" y="80"/>
                  <a:pt x="65" y="80"/>
                  <a:pt x="65" y="80"/>
                </a:cubicBezTo>
                <a:cubicBezTo>
                  <a:pt x="64" y="79"/>
                  <a:pt x="64" y="79"/>
                  <a:pt x="64" y="79"/>
                </a:cubicBezTo>
                <a:cubicBezTo>
                  <a:pt x="64" y="78"/>
                  <a:pt x="64" y="78"/>
                  <a:pt x="64" y="78"/>
                </a:cubicBezTo>
                <a:cubicBezTo>
                  <a:pt x="64" y="76"/>
                  <a:pt x="64" y="76"/>
                  <a:pt x="64" y="76"/>
                </a:cubicBezTo>
                <a:cubicBezTo>
                  <a:pt x="63" y="76"/>
                  <a:pt x="63" y="76"/>
                  <a:pt x="63" y="76"/>
                </a:cubicBezTo>
                <a:cubicBezTo>
                  <a:pt x="63" y="75"/>
                  <a:pt x="63" y="75"/>
                  <a:pt x="63" y="75"/>
                </a:cubicBezTo>
                <a:cubicBezTo>
                  <a:pt x="63" y="74"/>
                  <a:pt x="63" y="74"/>
                  <a:pt x="63" y="74"/>
                </a:cubicBezTo>
                <a:cubicBezTo>
                  <a:pt x="62" y="74"/>
                  <a:pt x="62" y="74"/>
                  <a:pt x="62" y="74"/>
                </a:cubicBezTo>
                <a:cubicBezTo>
                  <a:pt x="62" y="73"/>
                  <a:pt x="62" y="73"/>
                  <a:pt x="62" y="73"/>
                </a:cubicBezTo>
                <a:cubicBezTo>
                  <a:pt x="62" y="73"/>
                  <a:pt x="62" y="73"/>
                  <a:pt x="62" y="73"/>
                </a:cubicBezTo>
                <a:cubicBezTo>
                  <a:pt x="61" y="72"/>
                  <a:pt x="61" y="72"/>
                  <a:pt x="61" y="72"/>
                </a:cubicBezTo>
                <a:cubicBezTo>
                  <a:pt x="61" y="72"/>
                  <a:pt x="61" y="72"/>
                  <a:pt x="61" y="72"/>
                </a:cubicBezTo>
                <a:cubicBezTo>
                  <a:pt x="61" y="71"/>
                  <a:pt x="61" y="71"/>
                  <a:pt x="61" y="71"/>
                </a:cubicBezTo>
                <a:cubicBezTo>
                  <a:pt x="60" y="71"/>
                  <a:pt x="60" y="71"/>
                  <a:pt x="60" y="71"/>
                </a:cubicBezTo>
                <a:cubicBezTo>
                  <a:pt x="60" y="70"/>
                  <a:pt x="60" y="70"/>
                  <a:pt x="60" y="70"/>
                </a:cubicBezTo>
                <a:cubicBezTo>
                  <a:pt x="60" y="70"/>
                  <a:pt x="60" y="70"/>
                  <a:pt x="60" y="70"/>
                </a:cubicBezTo>
                <a:cubicBezTo>
                  <a:pt x="59" y="69"/>
                  <a:pt x="59" y="69"/>
                  <a:pt x="59" y="69"/>
                </a:cubicBezTo>
                <a:cubicBezTo>
                  <a:pt x="59" y="69"/>
                  <a:pt x="59" y="69"/>
                  <a:pt x="59" y="69"/>
                </a:cubicBezTo>
                <a:cubicBezTo>
                  <a:pt x="59" y="68"/>
                  <a:pt x="59" y="68"/>
                  <a:pt x="59" y="68"/>
                </a:cubicBezTo>
                <a:cubicBezTo>
                  <a:pt x="58" y="67"/>
                  <a:pt x="58" y="67"/>
                  <a:pt x="58" y="67"/>
                </a:cubicBezTo>
                <a:cubicBezTo>
                  <a:pt x="58" y="67"/>
                  <a:pt x="58" y="67"/>
                  <a:pt x="58" y="67"/>
                </a:cubicBezTo>
                <a:cubicBezTo>
                  <a:pt x="58" y="66"/>
                  <a:pt x="58" y="66"/>
                  <a:pt x="58" y="66"/>
                </a:cubicBezTo>
                <a:cubicBezTo>
                  <a:pt x="57" y="65"/>
                  <a:pt x="57" y="65"/>
                  <a:pt x="57" y="65"/>
                </a:cubicBezTo>
                <a:cubicBezTo>
                  <a:pt x="57" y="65"/>
                  <a:pt x="57" y="65"/>
                  <a:pt x="57" y="65"/>
                </a:cubicBezTo>
                <a:cubicBezTo>
                  <a:pt x="57" y="63"/>
                  <a:pt x="57" y="63"/>
                  <a:pt x="57" y="63"/>
                </a:cubicBezTo>
                <a:cubicBezTo>
                  <a:pt x="56" y="63"/>
                  <a:pt x="56" y="63"/>
                  <a:pt x="56" y="63"/>
                </a:cubicBezTo>
                <a:cubicBezTo>
                  <a:pt x="56" y="62"/>
                  <a:pt x="56" y="62"/>
                  <a:pt x="56" y="62"/>
                </a:cubicBezTo>
                <a:cubicBezTo>
                  <a:pt x="56" y="60"/>
                  <a:pt x="56" y="60"/>
                  <a:pt x="56" y="60"/>
                </a:cubicBezTo>
                <a:cubicBezTo>
                  <a:pt x="55" y="59"/>
                  <a:pt x="55" y="59"/>
                  <a:pt x="55" y="59"/>
                </a:cubicBezTo>
                <a:cubicBezTo>
                  <a:pt x="55" y="58"/>
                  <a:pt x="55" y="58"/>
                  <a:pt x="55" y="58"/>
                </a:cubicBezTo>
                <a:cubicBezTo>
                  <a:pt x="55" y="56"/>
                  <a:pt x="55" y="56"/>
                  <a:pt x="55" y="56"/>
                </a:cubicBezTo>
                <a:cubicBezTo>
                  <a:pt x="55" y="50"/>
                  <a:pt x="55" y="50"/>
                  <a:pt x="55" y="50"/>
                </a:cubicBezTo>
                <a:cubicBezTo>
                  <a:pt x="55" y="49"/>
                  <a:pt x="55" y="49"/>
                  <a:pt x="55" y="49"/>
                </a:cubicBezTo>
                <a:cubicBezTo>
                  <a:pt x="55" y="49"/>
                  <a:pt x="55" y="49"/>
                  <a:pt x="55" y="49"/>
                </a:cubicBezTo>
                <a:cubicBezTo>
                  <a:pt x="56" y="48"/>
                  <a:pt x="56" y="48"/>
                  <a:pt x="56" y="48"/>
                </a:cubicBezTo>
                <a:cubicBezTo>
                  <a:pt x="56" y="48"/>
                  <a:pt x="56" y="48"/>
                  <a:pt x="56" y="48"/>
                </a:cubicBezTo>
                <a:cubicBezTo>
                  <a:pt x="56" y="46"/>
                  <a:pt x="56" y="46"/>
                  <a:pt x="56" y="46"/>
                </a:cubicBezTo>
                <a:cubicBezTo>
                  <a:pt x="57" y="41"/>
                  <a:pt x="57" y="41"/>
                  <a:pt x="57" y="41"/>
                </a:cubicBezTo>
                <a:cubicBezTo>
                  <a:pt x="57" y="29"/>
                  <a:pt x="57" y="29"/>
                  <a:pt x="57" y="29"/>
                </a:cubicBezTo>
                <a:cubicBezTo>
                  <a:pt x="57" y="25"/>
                  <a:pt x="57" y="25"/>
                  <a:pt x="57" y="25"/>
                </a:cubicBezTo>
                <a:cubicBezTo>
                  <a:pt x="58" y="23"/>
                  <a:pt x="58" y="23"/>
                  <a:pt x="58" y="23"/>
                </a:cubicBezTo>
                <a:cubicBezTo>
                  <a:pt x="58" y="22"/>
                  <a:pt x="58" y="22"/>
                  <a:pt x="58" y="22"/>
                </a:cubicBezTo>
                <a:cubicBezTo>
                  <a:pt x="58" y="20"/>
                  <a:pt x="58" y="20"/>
                  <a:pt x="58" y="20"/>
                </a:cubicBezTo>
                <a:cubicBezTo>
                  <a:pt x="59" y="19"/>
                  <a:pt x="59" y="19"/>
                  <a:pt x="59" y="19"/>
                </a:cubicBezTo>
                <a:cubicBezTo>
                  <a:pt x="59" y="19"/>
                  <a:pt x="59" y="19"/>
                  <a:pt x="59" y="19"/>
                </a:cubicBezTo>
                <a:cubicBezTo>
                  <a:pt x="59" y="18"/>
                  <a:pt x="59" y="18"/>
                  <a:pt x="59" y="18"/>
                </a:cubicBezTo>
                <a:cubicBezTo>
                  <a:pt x="60" y="18"/>
                  <a:pt x="60" y="18"/>
                  <a:pt x="60" y="18"/>
                </a:cubicBezTo>
                <a:cubicBezTo>
                  <a:pt x="60" y="17"/>
                  <a:pt x="60" y="17"/>
                  <a:pt x="60" y="17"/>
                </a:cubicBezTo>
                <a:cubicBezTo>
                  <a:pt x="60" y="17"/>
                  <a:pt x="60" y="17"/>
                  <a:pt x="60" y="17"/>
                </a:cubicBezTo>
                <a:cubicBezTo>
                  <a:pt x="61" y="16"/>
                  <a:pt x="61" y="16"/>
                  <a:pt x="61" y="16"/>
                </a:cubicBezTo>
                <a:cubicBezTo>
                  <a:pt x="61" y="16"/>
                  <a:pt x="61" y="16"/>
                  <a:pt x="61" y="16"/>
                </a:cubicBezTo>
                <a:cubicBezTo>
                  <a:pt x="61" y="15"/>
                  <a:pt x="61" y="15"/>
                  <a:pt x="61" y="15"/>
                </a:cubicBezTo>
                <a:cubicBezTo>
                  <a:pt x="62" y="15"/>
                  <a:pt x="62" y="15"/>
                  <a:pt x="62" y="15"/>
                </a:cubicBezTo>
                <a:cubicBezTo>
                  <a:pt x="62" y="14"/>
                  <a:pt x="62" y="14"/>
                  <a:pt x="62" y="14"/>
                </a:cubicBezTo>
                <a:cubicBezTo>
                  <a:pt x="62" y="14"/>
                  <a:pt x="62" y="14"/>
                  <a:pt x="62" y="14"/>
                </a:cubicBezTo>
                <a:cubicBezTo>
                  <a:pt x="63" y="14"/>
                  <a:pt x="63" y="14"/>
                  <a:pt x="63" y="14"/>
                </a:cubicBezTo>
                <a:cubicBezTo>
                  <a:pt x="63" y="13"/>
                  <a:pt x="63" y="13"/>
                  <a:pt x="63" y="13"/>
                </a:cubicBezTo>
                <a:cubicBezTo>
                  <a:pt x="63" y="13"/>
                  <a:pt x="63" y="13"/>
                  <a:pt x="63" y="13"/>
                </a:cubicBezTo>
                <a:cubicBezTo>
                  <a:pt x="64" y="13"/>
                  <a:pt x="64" y="13"/>
                  <a:pt x="64" y="13"/>
                </a:cubicBezTo>
                <a:cubicBezTo>
                  <a:pt x="64" y="12"/>
                  <a:pt x="64" y="12"/>
                  <a:pt x="64" y="12"/>
                </a:cubicBezTo>
                <a:cubicBezTo>
                  <a:pt x="65" y="12"/>
                  <a:pt x="65" y="12"/>
                  <a:pt x="65" y="12"/>
                </a:cubicBezTo>
                <a:cubicBezTo>
                  <a:pt x="65" y="12"/>
                  <a:pt x="65" y="12"/>
                  <a:pt x="65" y="12"/>
                </a:cubicBezTo>
                <a:cubicBezTo>
                  <a:pt x="65" y="11"/>
                  <a:pt x="65" y="11"/>
                  <a:pt x="65" y="11"/>
                </a:cubicBezTo>
                <a:cubicBezTo>
                  <a:pt x="66" y="11"/>
                  <a:pt x="66" y="11"/>
                  <a:pt x="66" y="11"/>
                </a:cubicBezTo>
                <a:cubicBezTo>
                  <a:pt x="66" y="11"/>
                  <a:pt x="66" y="11"/>
                  <a:pt x="66" y="11"/>
                </a:cubicBezTo>
                <a:cubicBezTo>
                  <a:pt x="67" y="10"/>
                  <a:pt x="67" y="10"/>
                  <a:pt x="67" y="10"/>
                </a:cubicBezTo>
                <a:cubicBezTo>
                  <a:pt x="67" y="10"/>
                  <a:pt x="67" y="10"/>
                  <a:pt x="67" y="10"/>
                </a:cubicBezTo>
                <a:cubicBezTo>
                  <a:pt x="68" y="10"/>
                  <a:pt x="68" y="10"/>
                  <a:pt x="68" y="10"/>
                </a:cubicBezTo>
                <a:cubicBezTo>
                  <a:pt x="68" y="9"/>
                  <a:pt x="68" y="9"/>
                  <a:pt x="68" y="9"/>
                </a:cubicBezTo>
                <a:cubicBezTo>
                  <a:pt x="69" y="9"/>
                  <a:pt x="69" y="9"/>
                  <a:pt x="69" y="9"/>
                </a:cubicBezTo>
                <a:cubicBezTo>
                  <a:pt x="70" y="9"/>
                  <a:pt x="70" y="9"/>
                  <a:pt x="70" y="9"/>
                </a:cubicBezTo>
                <a:cubicBezTo>
                  <a:pt x="71" y="8"/>
                  <a:pt x="71" y="8"/>
                  <a:pt x="71" y="8"/>
                </a:cubicBezTo>
                <a:cubicBezTo>
                  <a:pt x="71" y="8"/>
                  <a:pt x="71" y="8"/>
                  <a:pt x="71" y="8"/>
                </a:cubicBezTo>
                <a:cubicBezTo>
                  <a:pt x="72" y="8"/>
                  <a:pt x="72" y="8"/>
                  <a:pt x="72" y="8"/>
                </a:cubicBezTo>
                <a:cubicBezTo>
                  <a:pt x="74" y="7"/>
                  <a:pt x="74" y="7"/>
                  <a:pt x="74" y="7"/>
                </a:cubicBezTo>
                <a:cubicBezTo>
                  <a:pt x="75" y="7"/>
                  <a:pt x="75" y="7"/>
                  <a:pt x="75" y="7"/>
                </a:cubicBezTo>
                <a:cubicBezTo>
                  <a:pt x="77" y="7"/>
                  <a:pt x="77" y="7"/>
                  <a:pt x="77" y="7"/>
                </a:cubicBezTo>
                <a:cubicBezTo>
                  <a:pt x="78" y="6"/>
                  <a:pt x="78" y="6"/>
                  <a:pt x="78" y="6"/>
                </a:cubicBezTo>
                <a:cubicBezTo>
                  <a:pt x="79" y="6"/>
                  <a:pt x="79" y="6"/>
                  <a:pt x="79" y="6"/>
                </a:cubicBezTo>
                <a:cubicBezTo>
                  <a:pt x="80" y="6"/>
                  <a:pt x="80" y="6"/>
                  <a:pt x="80" y="6"/>
                </a:cubicBezTo>
                <a:cubicBezTo>
                  <a:pt x="81" y="5"/>
                  <a:pt x="81" y="5"/>
                  <a:pt x="81" y="5"/>
                </a:cubicBezTo>
                <a:cubicBezTo>
                  <a:pt x="81" y="5"/>
                  <a:pt x="81" y="5"/>
                  <a:pt x="81" y="5"/>
                </a:cubicBezTo>
                <a:cubicBezTo>
                  <a:pt x="82" y="5"/>
                  <a:pt x="82" y="5"/>
                  <a:pt x="82" y="5"/>
                </a:cubicBezTo>
                <a:cubicBezTo>
                  <a:pt x="83" y="4"/>
                  <a:pt x="83" y="4"/>
                  <a:pt x="83" y="4"/>
                </a:cubicBezTo>
                <a:cubicBezTo>
                  <a:pt x="83" y="4"/>
                  <a:pt x="83" y="4"/>
                  <a:pt x="83" y="4"/>
                </a:cubicBezTo>
                <a:cubicBezTo>
                  <a:pt x="83" y="4"/>
                  <a:pt x="83" y="4"/>
                  <a:pt x="83" y="4"/>
                </a:cubicBezTo>
                <a:cubicBezTo>
                  <a:pt x="84" y="3"/>
                  <a:pt x="84" y="3"/>
                  <a:pt x="84" y="3"/>
                </a:cubicBezTo>
                <a:cubicBezTo>
                  <a:pt x="84" y="3"/>
                  <a:pt x="84" y="3"/>
                  <a:pt x="84" y="3"/>
                </a:cubicBezTo>
                <a:cubicBezTo>
                  <a:pt x="85" y="3"/>
                  <a:pt x="85" y="3"/>
                  <a:pt x="85" y="3"/>
                </a:cubicBezTo>
                <a:cubicBezTo>
                  <a:pt x="85" y="2"/>
                  <a:pt x="85" y="2"/>
                  <a:pt x="85" y="2"/>
                </a:cubicBezTo>
                <a:cubicBezTo>
                  <a:pt x="86" y="2"/>
                  <a:pt x="86" y="2"/>
                  <a:pt x="86" y="2"/>
                </a:cubicBezTo>
                <a:cubicBezTo>
                  <a:pt x="87" y="1"/>
                  <a:pt x="87" y="1"/>
                  <a:pt x="87" y="1"/>
                </a:cubicBezTo>
                <a:cubicBezTo>
                  <a:pt x="88" y="1"/>
                  <a:pt x="88" y="1"/>
                  <a:pt x="88" y="1"/>
                </a:cubicBezTo>
                <a:cubicBezTo>
                  <a:pt x="97" y="1"/>
                  <a:pt x="97" y="1"/>
                  <a:pt x="97" y="1"/>
                </a:cubicBezTo>
                <a:lnTo>
                  <a:pt x="99" y="1"/>
                </a:lnTo>
                <a:close/>
              </a:path>
            </a:pathLst>
          </a:custGeom>
          <a:solidFill>
            <a:schemeClr val="bg1"/>
          </a:solidFill>
          <a:ln w="34925" cap="flat" cmpd="sng">
            <a:no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75" name="Freeform 6"/>
          <p:cNvSpPr/>
          <p:nvPr/>
        </p:nvSpPr>
        <p:spPr bwMode="auto">
          <a:xfrm>
            <a:off x="9347882" y="4477787"/>
            <a:ext cx="435139" cy="414901"/>
          </a:xfrm>
          <a:custGeom>
            <a:avLst/>
            <a:gdLst>
              <a:gd name="T0" fmla="*/ 106 w 205"/>
              <a:gd name="T1" fmla="*/ 4 h 196"/>
              <a:gd name="T2" fmla="*/ 120 w 205"/>
              <a:gd name="T3" fmla="*/ 13 h 196"/>
              <a:gd name="T4" fmla="*/ 122 w 205"/>
              <a:gd name="T5" fmla="*/ 15 h 196"/>
              <a:gd name="T6" fmla="*/ 124 w 205"/>
              <a:gd name="T7" fmla="*/ 19 h 196"/>
              <a:gd name="T8" fmla="*/ 127 w 205"/>
              <a:gd name="T9" fmla="*/ 23 h 196"/>
              <a:gd name="T10" fmla="*/ 129 w 205"/>
              <a:gd name="T11" fmla="*/ 28 h 196"/>
              <a:gd name="T12" fmla="*/ 131 w 205"/>
              <a:gd name="T13" fmla="*/ 46 h 196"/>
              <a:gd name="T14" fmla="*/ 129 w 205"/>
              <a:gd name="T15" fmla="*/ 67 h 196"/>
              <a:gd name="T16" fmla="*/ 127 w 205"/>
              <a:gd name="T17" fmla="*/ 71 h 196"/>
              <a:gd name="T18" fmla="*/ 124 w 205"/>
              <a:gd name="T19" fmla="*/ 75 h 196"/>
              <a:gd name="T20" fmla="*/ 122 w 205"/>
              <a:gd name="T21" fmla="*/ 78 h 196"/>
              <a:gd name="T22" fmla="*/ 120 w 205"/>
              <a:gd name="T23" fmla="*/ 87 h 196"/>
              <a:gd name="T24" fmla="*/ 118 w 205"/>
              <a:gd name="T25" fmla="*/ 93 h 196"/>
              <a:gd name="T26" fmla="*/ 118 w 205"/>
              <a:gd name="T27" fmla="*/ 102 h 196"/>
              <a:gd name="T28" fmla="*/ 122 w 205"/>
              <a:gd name="T29" fmla="*/ 105 h 196"/>
              <a:gd name="T30" fmla="*/ 125 w 205"/>
              <a:gd name="T31" fmla="*/ 107 h 196"/>
              <a:gd name="T32" fmla="*/ 128 w 205"/>
              <a:gd name="T33" fmla="*/ 110 h 196"/>
              <a:gd name="T34" fmla="*/ 130 w 205"/>
              <a:gd name="T35" fmla="*/ 112 h 196"/>
              <a:gd name="T36" fmla="*/ 134 w 205"/>
              <a:gd name="T37" fmla="*/ 114 h 196"/>
              <a:gd name="T38" fmla="*/ 139 w 205"/>
              <a:gd name="T39" fmla="*/ 117 h 196"/>
              <a:gd name="T40" fmla="*/ 147 w 205"/>
              <a:gd name="T41" fmla="*/ 119 h 196"/>
              <a:gd name="T42" fmla="*/ 155 w 205"/>
              <a:gd name="T43" fmla="*/ 121 h 196"/>
              <a:gd name="T44" fmla="*/ 166 w 205"/>
              <a:gd name="T45" fmla="*/ 124 h 196"/>
              <a:gd name="T46" fmla="*/ 181 w 205"/>
              <a:gd name="T47" fmla="*/ 195 h 196"/>
              <a:gd name="T48" fmla="*/ 1 w 205"/>
              <a:gd name="T49" fmla="*/ 178 h 196"/>
              <a:gd name="T50" fmla="*/ 3 w 205"/>
              <a:gd name="T51" fmla="*/ 163 h 196"/>
              <a:gd name="T52" fmla="*/ 5 w 205"/>
              <a:gd name="T53" fmla="*/ 154 h 196"/>
              <a:gd name="T54" fmla="*/ 8 w 205"/>
              <a:gd name="T55" fmla="*/ 148 h 196"/>
              <a:gd name="T56" fmla="*/ 10 w 205"/>
              <a:gd name="T57" fmla="*/ 138 h 196"/>
              <a:gd name="T58" fmla="*/ 12 w 205"/>
              <a:gd name="T59" fmla="*/ 135 h 196"/>
              <a:gd name="T60" fmla="*/ 15 w 205"/>
              <a:gd name="T61" fmla="*/ 133 h 196"/>
              <a:gd name="T62" fmla="*/ 19 w 205"/>
              <a:gd name="T63" fmla="*/ 130 h 196"/>
              <a:gd name="T64" fmla="*/ 24 w 205"/>
              <a:gd name="T65" fmla="*/ 128 h 196"/>
              <a:gd name="T66" fmla="*/ 30 w 205"/>
              <a:gd name="T67" fmla="*/ 125 h 196"/>
              <a:gd name="T68" fmla="*/ 35 w 205"/>
              <a:gd name="T69" fmla="*/ 123 h 196"/>
              <a:gd name="T70" fmla="*/ 42 w 205"/>
              <a:gd name="T71" fmla="*/ 121 h 196"/>
              <a:gd name="T72" fmla="*/ 48 w 205"/>
              <a:gd name="T73" fmla="*/ 118 h 196"/>
              <a:gd name="T74" fmla="*/ 53 w 205"/>
              <a:gd name="T75" fmla="*/ 116 h 196"/>
              <a:gd name="T76" fmla="*/ 55 w 205"/>
              <a:gd name="T77" fmla="*/ 114 h 196"/>
              <a:gd name="T78" fmla="*/ 57 w 205"/>
              <a:gd name="T79" fmla="*/ 111 h 196"/>
              <a:gd name="T80" fmla="*/ 60 w 205"/>
              <a:gd name="T81" fmla="*/ 108 h 196"/>
              <a:gd name="T82" fmla="*/ 62 w 205"/>
              <a:gd name="T83" fmla="*/ 106 h 196"/>
              <a:gd name="T84" fmla="*/ 66 w 205"/>
              <a:gd name="T85" fmla="*/ 104 h 196"/>
              <a:gd name="T86" fmla="*/ 68 w 205"/>
              <a:gd name="T87" fmla="*/ 99 h 196"/>
              <a:gd name="T88" fmla="*/ 67 w 205"/>
              <a:gd name="T89" fmla="*/ 87 h 196"/>
              <a:gd name="T90" fmla="*/ 65 w 205"/>
              <a:gd name="T91" fmla="*/ 80 h 196"/>
              <a:gd name="T92" fmla="*/ 62 w 205"/>
              <a:gd name="T93" fmla="*/ 74 h 196"/>
              <a:gd name="T94" fmla="*/ 60 w 205"/>
              <a:gd name="T95" fmla="*/ 70 h 196"/>
              <a:gd name="T96" fmla="*/ 58 w 205"/>
              <a:gd name="T97" fmla="*/ 66 h 196"/>
              <a:gd name="T98" fmla="*/ 55 w 205"/>
              <a:gd name="T99" fmla="*/ 59 h 196"/>
              <a:gd name="T100" fmla="*/ 56 w 205"/>
              <a:gd name="T101" fmla="*/ 48 h 196"/>
              <a:gd name="T102" fmla="*/ 58 w 205"/>
              <a:gd name="T103" fmla="*/ 20 h 196"/>
              <a:gd name="T104" fmla="*/ 61 w 205"/>
              <a:gd name="T105" fmla="*/ 16 h 196"/>
              <a:gd name="T106" fmla="*/ 63 w 205"/>
              <a:gd name="T107" fmla="*/ 13 h 196"/>
              <a:gd name="T108" fmla="*/ 66 w 205"/>
              <a:gd name="T109" fmla="*/ 11 h 196"/>
              <a:gd name="T110" fmla="*/ 70 w 205"/>
              <a:gd name="T111" fmla="*/ 9 h 196"/>
              <a:gd name="T112" fmla="*/ 78 w 205"/>
              <a:gd name="T113" fmla="*/ 6 h 196"/>
              <a:gd name="T114" fmla="*/ 83 w 205"/>
              <a:gd name="T115" fmla="*/ 4 h 196"/>
              <a:gd name="T116" fmla="*/ 87 w 205"/>
              <a:gd name="T11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6">
                <a:moveTo>
                  <a:pt x="99" y="1"/>
                </a:moveTo>
                <a:cubicBezTo>
                  <a:pt x="100" y="2"/>
                  <a:pt x="100" y="2"/>
                  <a:pt x="100" y="2"/>
                </a:cubicBezTo>
                <a:cubicBezTo>
                  <a:pt x="102" y="2"/>
                  <a:pt x="102" y="2"/>
                  <a:pt x="102" y="2"/>
                </a:cubicBezTo>
                <a:cubicBezTo>
                  <a:pt x="103" y="3"/>
                  <a:pt x="103" y="3"/>
                  <a:pt x="103" y="3"/>
                </a:cubicBezTo>
                <a:cubicBezTo>
                  <a:pt x="104" y="3"/>
                  <a:pt x="104" y="3"/>
                  <a:pt x="104" y="3"/>
                </a:cubicBezTo>
                <a:cubicBezTo>
                  <a:pt x="105" y="3"/>
                  <a:pt x="105" y="3"/>
                  <a:pt x="105" y="3"/>
                </a:cubicBezTo>
                <a:cubicBezTo>
                  <a:pt x="106" y="4"/>
                  <a:pt x="106" y="4"/>
                  <a:pt x="106" y="4"/>
                </a:cubicBezTo>
                <a:cubicBezTo>
                  <a:pt x="107" y="4"/>
                  <a:pt x="107" y="4"/>
                  <a:pt x="107" y="4"/>
                </a:cubicBezTo>
                <a:cubicBezTo>
                  <a:pt x="107" y="4"/>
                  <a:pt x="107" y="4"/>
                  <a:pt x="107" y="4"/>
                </a:cubicBezTo>
                <a:cubicBezTo>
                  <a:pt x="111" y="5"/>
                  <a:pt x="113" y="3"/>
                  <a:pt x="113" y="0"/>
                </a:cubicBezTo>
                <a:cubicBezTo>
                  <a:pt x="115" y="2"/>
                  <a:pt x="115" y="5"/>
                  <a:pt x="113" y="6"/>
                </a:cubicBezTo>
                <a:cubicBezTo>
                  <a:pt x="115" y="7"/>
                  <a:pt x="118" y="2"/>
                  <a:pt x="124" y="5"/>
                </a:cubicBezTo>
                <a:cubicBezTo>
                  <a:pt x="119" y="5"/>
                  <a:pt x="117" y="9"/>
                  <a:pt x="120" y="13"/>
                </a:cubicBezTo>
                <a:cubicBezTo>
                  <a:pt x="120" y="13"/>
                  <a:pt x="120" y="13"/>
                  <a:pt x="120" y="13"/>
                </a:cubicBezTo>
                <a:cubicBezTo>
                  <a:pt x="120" y="13"/>
                  <a:pt x="120" y="13"/>
                  <a:pt x="120" y="13"/>
                </a:cubicBezTo>
                <a:cubicBezTo>
                  <a:pt x="121" y="14"/>
                  <a:pt x="121" y="14"/>
                  <a:pt x="121" y="14"/>
                </a:cubicBezTo>
                <a:cubicBezTo>
                  <a:pt x="121" y="14"/>
                  <a:pt x="121" y="14"/>
                  <a:pt x="121" y="14"/>
                </a:cubicBezTo>
                <a:cubicBezTo>
                  <a:pt x="121" y="14"/>
                  <a:pt x="121" y="14"/>
                  <a:pt x="121" y="14"/>
                </a:cubicBezTo>
                <a:cubicBezTo>
                  <a:pt x="122" y="15"/>
                  <a:pt x="122" y="15"/>
                  <a:pt x="122" y="15"/>
                </a:cubicBezTo>
                <a:cubicBezTo>
                  <a:pt x="122" y="15"/>
                  <a:pt x="122" y="15"/>
                  <a:pt x="122" y="15"/>
                </a:cubicBezTo>
                <a:cubicBezTo>
                  <a:pt x="122" y="15"/>
                  <a:pt x="122" y="15"/>
                  <a:pt x="122" y="15"/>
                </a:cubicBezTo>
                <a:cubicBezTo>
                  <a:pt x="122" y="16"/>
                  <a:pt x="122" y="16"/>
                  <a:pt x="122" y="16"/>
                </a:cubicBezTo>
                <a:cubicBezTo>
                  <a:pt x="123" y="16"/>
                  <a:pt x="123" y="16"/>
                  <a:pt x="123" y="16"/>
                </a:cubicBezTo>
                <a:cubicBezTo>
                  <a:pt x="123" y="17"/>
                  <a:pt x="123" y="17"/>
                  <a:pt x="123" y="17"/>
                </a:cubicBezTo>
                <a:cubicBezTo>
                  <a:pt x="123" y="17"/>
                  <a:pt x="123" y="17"/>
                  <a:pt x="123" y="17"/>
                </a:cubicBezTo>
                <a:cubicBezTo>
                  <a:pt x="124" y="18"/>
                  <a:pt x="124" y="18"/>
                  <a:pt x="124" y="18"/>
                </a:cubicBezTo>
                <a:cubicBezTo>
                  <a:pt x="124" y="18"/>
                  <a:pt x="124" y="18"/>
                  <a:pt x="124" y="18"/>
                </a:cubicBezTo>
                <a:cubicBezTo>
                  <a:pt x="124" y="19"/>
                  <a:pt x="124" y="19"/>
                  <a:pt x="124" y="19"/>
                </a:cubicBezTo>
                <a:cubicBezTo>
                  <a:pt x="125" y="19"/>
                  <a:pt x="125" y="19"/>
                  <a:pt x="125" y="19"/>
                </a:cubicBezTo>
                <a:cubicBezTo>
                  <a:pt x="125" y="19"/>
                  <a:pt x="125" y="19"/>
                  <a:pt x="125" y="19"/>
                </a:cubicBezTo>
                <a:cubicBezTo>
                  <a:pt x="125" y="20"/>
                  <a:pt x="125" y="20"/>
                  <a:pt x="125" y="20"/>
                </a:cubicBezTo>
                <a:cubicBezTo>
                  <a:pt x="126" y="21"/>
                  <a:pt x="126" y="21"/>
                  <a:pt x="126" y="21"/>
                </a:cubicBezTo>
                <a:cubicBezTo>
                  <a:pt x="126" y="21"/>
                  <a:pt x="126" y="21"/>
                  <a:pt x="126" y="21"/>
                </a:cubicBezTo>
                <a:cubicBezTo>
                  <a:pt x="126" y="22"/>
                  <a:pt x="126" y="22"/>
                  <a:pt x="126" y="22"/>
                </a:cubicBezTo>
                <a:cubicBezTo>
                  <a:pt x="127" y="23"/>
                  <a:pt x="127" y="23"/>
                  <a:pt x="127" y="23"/>
                </a:cubicBezTo>
                <a:cubicBezTo>
                  <a:pt x="127" y="23"/>
                  <a:pt x="127" y="23"/>
                  <a:pt x="127" y="23"/>
                </a:cubicBezTo>
                <a:cubicBezTo>
                  <a:pt x="127" y="24"/>
                  <a:pt x="127" y="24"/>
                  <a:pt x="127" y="24"/>
                </a:cubicBezTo>
                <a:cubicBezTo>
                  <a:pt x="128" y="25"/>
                  <a:pt x="128" y="25"/>
                  <a:pt x="128" y="25"/>
                </a:cubicBezTo>
                <a:cubicBezTo>
                  <a:pt x="128" y="26"/>
                  <a:pt x="128" y="26"/>
                  <a:pt x="128" y="26"/>
                </a:cubicBezTo>
                <a:cubicBezTo>
                  <a:pt x="128" y="26"/>
                  <a:pt x="128" y="26"/>
                  <a:pt x="128" y="26"/>
                </a:cubicBezTo>
                <a:cubicBezTo>
                  <a:pt x="128" y="27"/>
                  <a:pt x="128" y="27"/>
                  <a:pt x="128" y="27"/>
                </a:cubicBezTo>
                <a:cubicBezTo>
                  <a:pt x="129" y="28"/>
                  <a:pt x="129" y="28"/>
                  <a:pt x="129" y="28"/>
                </a:cubicBezTo>
                <a:cubicBezTo>
                  <a:pt x="129" y="30"/>
                  <a:pt x="129" y="30"/>
                  <a:pt x="129" y="30"/>
                </a:cubicBezTo>
                <a:cubicBezTo>
                  <a:pt x="130" y="31"/>
                  <a:pt x="130" y="31"/>
                  <a:pt x="130" y="31"/>
                </a:cubicBezTo>
                <a:cubicBezTo>
                  <a:pt x="130" y="33"/>
                  <a:pt x="130" y="33"/>
                  <a:pt x="130" y="33"/>
                </a:cubicBezTo>
                <a:cubicBezTo>
                  <a:pt x="130" y="35"/>
                  <a:pt x="130" y="35"/>
                  <a:pt x="130" y="35"/>
                </a:cubicBezTo>
                <a:cubicBezTo>
                  <a:pt x="130" y="38"/>
                  <a:pt x="130" y="38"/>
                  <a:pt x="130" y="38"/>
                </a:cubicBezTo>
                <a:cubicBezTo>
                  <a:pt x="130" y="40"/>
                  <a:pt x="130" y="42"/>
                  <a:pt x="130" y="44"/>
                </a:cubicBezTo>
                <a:cubicBezTo>
                  <a:pt x="130" y="45"/>
                  <a:pt x="130" y="46"/>
                  <a:pt x="131" y="46"/>
                </a:cubicBezTo>
                <a:cubicBezTo>
                  <a:pt x="132" y="50"/>
                  <a:pt x="131" y="54"/>
                  <a:pt x="131" y="57"/>
                </a:cubicBezTo>
                <a:cubicBezTo>
                  <a:pt x="130" y="62"/>
                  <a:pt x="130" y="62"/>
                  <a:pt x="130" y="62"/>
                </a:cubicBezTo>
                <a:cubicBezTo>
                  <a:pt x="130" y="64"/>
                  <a:pt x="130" y="64"/>
                  <a:pt x="130" y="64"/>
                </a:cubicBezTo>
                <a:cubicBezTo>
                  <a:pt x="130" y="65"/>
                  <a:pt x="130" y="65"/>
                  <a:pt x="130" y="65"/>
                </a:cubicBezTo>
                <a:cubicBezTo>
                  <a:pt x="130" y="66"/>
                  <a:pt x="130" y="66"/>
                  <a:pt x="130" y="66"/>
                </a:cubicBezTo>
                <a:cubicBezTo>
                  <a:pt x="129" y="66"/>
                  <a:pt x="129" y="66"/>
                  <a:pt x="129" y="66"/>
                </a:cubicBezTo>
                <a:cubicBezTo>
                  <a:pt x="129" y="67"/>
                  <a:pt x="129" y="67"/>
                  <a:pt x="129" y="67"/>
                </a:cubicBezTo>
                <a:cubicBezTo>
                  <a:pt x="128" y="68"/>
                  <a:pt x="128" y="68"/>
                  <a:pt x="128" y="68"/>
                </a:cubicBezTo>
                <a:cubicBezTo>
                  <a:pt x="128" y="68"/>
                  <a:pt x="128" y="68"/>
                  <a:pt x="128" y="68"/>
                </a:cubicBezTo>
                <a:cubicBezTo>
                  <a:pt x="128" y="69"/>
                  <a:pt x="128" y="69"/>
                  <a:pt x="128" y="69"/>
                </a:cubicBezTo>
                <a:cubicBezTo>
                  <a:pt x="128" y="69"/>
                  <a:pt x="128" y="69"/>
                  <a:pt x="128" y="69"/>
                </a:cubicBezTo>
                <a:cubicBezTo>
                  <a:pt x="127" y="70"/>
                  <a:pt x="127" y="70"/>
                  <a:pt x="127" y="70"/>
                </a:cubicBezTo>
                <a:cubicBezTo>
                  <a:pt x="127" y="70"/>
                  <a:pt x="127" y="70"/>
                  <a:pt x="127" y="70"/>
                </a:cubicBezTo>
                <a:cubicBezTo>
                  <a:pt x="127" y="71"/>
                  <a:pt x="127" y="71"/>
                  <a:pt x="127" y="71"/>
                </a:cubicBezTo>
                <a:cubicBezTo>
                  <a:pt x="126" y="71"/>
                  <a:pt x="126" y="71"/>
                  <a:pt x="126" y="71"/>
                </a:cubicBezTo>
                <a:cubicBezTo>
                  <a:pt x="126" y="72"/>
                  <a:pt x="126" y="72"/>
                  <a:pt x="126" y="72"/>
                </a:cubicBezTo>
                <a:cubicBezTo>
                  <a:pt x="126" y="73"/>
                  <a:pt x="126" y="73"/>
                  <a:pt x="126" y="73"/>
                </a:cubicBezTo>
                <a:cubicBezTo>
                  <a:pt x="125" y="74"/>
                  <a:pt x="125" y="74"/>
                  <a:pt x="125" y="74"/>
                </a:cubicBezTo>
                <a:cubicBezTo>
                  <a:pt x="125" y="74"/>
                  <a:pt x="125" y="74"/>
                  <a:pt x="125" y="74"/>
                </a:cubicBezTo>
                <a:cubicBezTo>
                  <a:pt x="125" y="75"/>
                  <a:pt x="125" y="75"/>
                  <a:pt x="125" y="75"/>
                </a:cubicBezTo>
                <a:cubicBezTo>
                  <a:pt x="124" y="75"/>
                  <a:pt x="124" y="75"/>
                  <a:pt x="124" y="75"/>
                </a:cubicBezTo>
                <a:cubicBezTo>
                  <a:pt x="124" y="76"/>
                  <a:pt x="124" y="76"/>
                  <a:pt x="124" y="76"/>
                </a:cubicBezTo>
                <a:cubicBezTo>
                  <a:pt x="124" y="76"/>
                  <a:pt x="124" y="76"/>
                  <a:pt x="124" y="76"/>
                </a:cubicBezTo>
                <a:cubicBezTo>
                  <a:pt x="123" y="76"/>
                  <a:pt x="123" y="76"/>
                  <a:pt x="123" y="76"/>
                </a:cubicBezTo>
                <a:cubicBezTo>
                  <a:pt x="123" y="77"/>
                  <a:pt x="123" y="77"/>
                  <a:pt x="123" y="77"/>
                </a:cubicBezTo>
                <a:cubicBezTo>
                  <a:pt x="123" y="77"/>
                  <a:pt x="123" y="77"/>
                  <a:pt x="123" y="77"/>
                </a:cubicBezTo>
                <a:cubicBezTo>
                  <a:pt x="122" y="78"/>
                  <a:pt x="122" y="78"/>
                  <a:pt x="122" y="78"/>
                </a:cubicBezTo>
                <a:cubicBezTo>
                  <a:pt x="122" y="78"/>
                  <a:pt x="122" y="78"/>
                  <a:pt x="122" y="78"/>
                </a:cubicBezTo>
                <a:cubicBezTo>
                  <a:pt x="122" y="79"/>
                  <a:pt x="122" y="79"/>
                  <a:pt x="122" y="79"/>
                </a:cubicBezTo>
                <a:cubicBezTo>
                  <a:pt x="122" y="80"/>
                  <a:pt x="122" y="80"/>
                  <a:pt x="122" y="80"/>
                </a:cubicBezTo>
                <a:cubicBezTo>
                  <a:pt x="121" y="81"/>
                  <a:pt x="121" y="81"/>
                  <a:pt x="121" y="81"/>
                </a:cubicBezTo>
                <a:cubicBezTo>
                  <a:pt x="121" y="83"/>
                  <a:pt x="121" y="83"/>
                  <a:pt x="121" y="83"/>
                </a:cubicBezTo>
                <a:cubicBezTo>
                  <a:pt x="121" y="84"/>
                  <a:pt x="121" y="84"/>
                  <a:pt x="121" y="84"/>
                </a:cubicBezTo>
                <a:cubicBezTo>
                  <a:pt x="120" y="86"/>
                  <a:pt x="120" y="86"/>
                  <a:pt x="120" y="86"/>
                </a:cubicBezTo>
                <a:cubicBezTo>
                  <a:pt x="120" y="87"/>
                  <a:pt x="120" y="87"/>
                  <a:pt x="120" y="87"/>
                </a:cubicBezTo>
                <a:cubicBezTo>
                  <a:pt x="120" y="88"/>
                  <a:pt x="120" y="88"/>
                  <a:pt x="120" y="88"/>
                </a:cubicBezTo>
                <a:cubicBezTo>
                  <a:pt x="119" y="89"/>
                  <a:pt x="119" y="89"/>
                  <a:pt x="119" y="89"/>
                </a:cubicBezTo>
                <a:cubicBezTo>
                  <a:pt x="119" y="90"/>
                  <a:pt x="119" y="90"/>
                  <a:pt x="119" y="90"/>
                </a:cubicBezTo>
                <a:cubicBezTo>
                  <a:pt x="119" y="91"/>
                  <a:pt x="119" y="91"/>
                  <a:pt x="119" y="91"/>
                </a:cubicBezTo>
                <a:cubicBezTo>
                  <a:pt x="118" y="91"/>
                  <a:pt x="118" y="91"/>
                  <a:pt x="118" y="91"/>
                </a:cubicBezTo>
                <a:cubicBezTo>
                  <a:pt x="118" y="92"/>
                  <a:pt x="118" y="92"/>
                  <a:pt x="118" y="92"/>
                </a:cubicBezTo>
                <a:cubicBezTo>
                  <a:pt x="118" y="93"/>
                  <a:pt x="118" y="93"/>
                  <a:pt x="118" y="93"/>
                </a:cubicBezTo>
                <a:cubicBezTo>
                  <a:pt x="117" y="94"/>
                  <a:pt x="117" y="94"/>
                  <a:pt x="117" y="94"/>
                </a:cubicBezTo>
                <a:cubicBezTo>
                  <a:pt x="117" y="95"/>
                  <a:pt x="117" y="95"/>
                  <a:pt x="117" y="95"/>
                </a:cubicBezTo>
                <a:cubicBezTo>
                  <a:pt x="117" y="97"/>
                  <a:pt x="117" y="97"/>
                  <a:pt x="117" y="97"/>
                </a:cubicBezTo>
                <a:cubicBezTo>
                  <a:pt x="117" y="99"/>
                  <a:pt x="117" y="99"/>
                  <a:pt x="117" y="99"/>
                </a:cubicBezTo>
                <a:cubicBezTo>
                  <a:pt x="117" y="102"/>
                  <a:pt x="117" y="102"/>
                  <a:pt x="117" y="102"/>
                </a:cubicBezTo>
                <a:cubicBezTo>
                  <a:pt x="117" y="102"/>
                  <a:pt x="117" y="102"/>
                  <a:pt x="117" y="102"/>
                </a:cubicBezTo>
                <a:cubicBezTo>
                  <a:pt x="118" y="102"/>
                  <a:pt x="118" y="102"/>
                  <a:pt x="118" y="102"/>
                </a:cubicBezTo>
                <a:cubicBezTo>
                  <a:pt x="118" y="103"/>
                  <a:pt x="118" y="103"/>
                  <a:pt x="118" y="103"/>
                </a:cubicBezTo>
                <a:cubicBezTo>
                  <a:pt x="119" y="103"/>
                  <a:pt x="119" y="103"/>
                  <a:pt x="119" y="103"/>
                </a:cubicBezTo>
                <a:cubicBezTo>
                  <a:pt x="120" y="104"/>
                  <a:pt x="120" y="104"/>
                  <a:pt x="120" y="104"/>
                </a:cubicBezTo>
                <a:cubicBezTo>
                  <a:pt x="121" y="104"/>
                  <a:pt x="121" y="104"/>
                  <a:pt x="121" y="104"/>
                </a:cubicBezTo>
                <a:cubicBezTo>
                  <a:pt x="121" y="104"/>
                  <a:pt x="121" y="104"/>
                  <a:pt x="121" y="104"/>
                </a:cubicBezTo>
                <a:cubicBezTo>
                  <a:pt x="122" y="105"/>
                  <a:pt x="122" y="105"/>
                  <a:pt x="122" y="105"/>
                </a:cubicBezTo>
                <a:cubicBezTo>
                  <a:pt x="122" y="105"/>
                  <a:pt x="122" y="105"/>
                  <a:pt x="122" y="105"/>
                </a:cubicBezTo>
                <a:cubicBezTo>
                  <a:pt x="123" y="105"/>
                  <a:pt x="123" y="105"/>
                  <a:pt x="123" y="105"/>
                </a:cubicBezTo>
                <a:cubicBezTo>
                  <a:pt x="123" y="106"/>
                  <a:pt x="123" y="106"/>
                  <a:pt x="123" y="106"/>
                </a:cubicBezTo>
                <a:cubicBezTo>
                  <a:pt x="124" y="106"/>
                  <a:pt x="124" y="106"/>
                  <a:pt x="124" y="106"/>
                </a:cubicBezTo>
                <a:cubicBezTo>
                  <a:pt x="124" y="106"/>
                  <a:pt x="124" y="106"/>
                  <a:pt x="124" y="106"/>
                </a:cubicBezTo>
                <a:cubicBezTo>
                  <a:pt x="124" y="107"/>
                  <a:pt x="124" y="107"/>
                  <a:pt x="124" y="107"/>
                </a:cubicBezTo>
                <a:cubicBezTo>
                  <a:pt x="125" y="107"/>
                  <a:pt x="125" y="107"/>
                  <a:pt x="125" y="107"/>
                </a:cubicBezTo>
                <a:cubicBezTo>
                  <a:pt x="125" y="107"/>
                  <a:pt x="125" y="107"/>
                  <a:pt x="125" y="107"/>
                </a:cubicBezTo>
                <a:cubicBezTo>
                  <a:pt x="126" y="108"/>
                  <a:pt x="126" y="108"/>
                  <a:pt x="126" y="108"/>
                </a:cubicBezTo>
                <a:cubicBezTo>
                  <a:pt x="126" y="108"/>
                  <a:pt x="126" y="108"/>
                  <a:pt x="126" y="108"/>
                </a:cubicBezTo>
                <a:cubicBezTo>
                  <a:pt x="126" y="108"/>
                  <a:pt x="126" y="108"/>
                  <a:pt x="126" y="108"/>
                </a:cubicBezTo>
                <a:cubicBezTo>
                  <a:pt x="127" y="109"/>
                  <a:pt x="127" y="109"/>
                  <a:pt x="127" y="109"/>
                </a:cubicBezTo>
                <a:cubicBezTo>
                  <a:pt x="127" y="109"/>
                  <a:pt x="127" y="109"/>
                  <a:pt x="127" y="109"/>
                </a:cubicBezTo>
                <a:cubicBezTo>
                  <a:pt x="127" y="109"/>
                  <a:pt x="127" y="109"/>
                  <a:pt x="127" y="109"/>
                </a:cubicBezTo>
                <a:cubicBezTo>
                  <a:pt x="128" y="110"/>
                  <a:pt x="128" y="110"/>
                  <a:pt x="128"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30" y="111"/>
                  <a:pt x="130" y="111"/>
                  <a:pt x="130" y="111"/>
                </a:cubicBezTo>
                <a:cubicBezTo>
                  <a:pt x="130" y="112"/>
                  <a:pt x="130" y="112"/>
                  <a:pt x="130" y="112"/>
                </a:cubicBezTo>
                <a:cubicBezTo>
                  <a:pt x="130" y="112"/>
                  <a:pt x="130" y="112"/>
                  <a:pt x="130" y="112"/>
                </a:cubicBezTo>
                <a:cubicBezTo>
                  <a:pt x="131" y="112"/>
                  <a:pt x="131" y="112"/>
                  <a:pt x="131" y="112"/>
                </a:cubicBezTo>
                <a:cubicBezTo>
                  <a:pt x="131" y="113"/>
                  <a:pt x="131" y="113"/>
                  <a:pt x="131" y="113"/>
                </a:cubicBezTo>
                <a:cubicBezTo>
                  <a:pt x="132" y="113"/>
                  <a:pt x="132" y="113"/>
                  <a:pt x="132" y="113"/>
                </a:cubicBezTo>
                <a:cubicBezTo>
                  <a:pt x="132" y="113"/>
                  <a:pt x="132" y="113"/>
                  <a:pt x="132" y="113"/>
                </a:cubicBezTo>
                <a:cubicBezTo>
                  <a:pt x="133" y="114"/>
                  <a:pt x="133" y="114"/>
                  <a:pt x="133" y="114"/>
                </a:cubicBezTo>
                <a:cubicBezTo>
                  <a:pt x="133" y="114"/>
                  <a:pt x="133" y="114"/>
                  <a:pt x="133" y="114"/>
                </a:cubicBezTo>
                <a:cubicBezTo>
                  <a:pt x="134" y="114"/>
                  <a:pt x="134" y="114"/>
                  <a:pt x="134" y="114"/>
                </a:cubicBezTo>
                <a:cubicBezTo>
                  <a:pt x="135" y="115"/>
                  <a:pt x="135" y="115"/>
                  <a:pt x="135" y="115"/>
                </a:cubicBezTo>
                <a:cubicBezTo>
                  <a:pt x="135" y="115"/>
                  <a:pt x="135" y="115"/>
                  <a:pt x="135" y="115"/>
                </a:cubicBezTo>
                <a:cubicBezTo>
                  <a:pt x="136" y="115"/>
                  <a:pt x="136" y="115"/>
                  <a:pt x="136" y="115"/>
                </a:cubicBezTo>
                <a:cubicBezTo>
                  <a:pt x="137" y="116"/>
                  <a:pt x="137" y="116"/>
                  <a:pt x="137" y="116"/>
                </a:cubicBezTo>
                <a:cubicBezTo>
                  <a:pt x="137" y="116"/>
                  <a:pt x="137" y="116"/>
                  <a:pt x="137" y="116"/>
                </a:cubicBezTo>
                <a:cubicBezTo>
                  <a:pt x="139" y="116"/>
                  <a:pt x="139" y="116"/>
                  <a:pt x="139" y="116"/>
                </a:cubicBezTo>
                <a:cubicBezTo>
                  <a:pt x="139" y="117"/>
                  <a:pt x="139" y="117"/>
                  <a:pt x="139" y="117"/>
                </a:cubicBezTo>
                <a:cubicBezTo>
                  <a:pt x="140" y="117"/>
                  <a:pt x="140" y="117"/>
                  <a:pt x="140" y="117"/>
                </a:cubicBezTo>
                <a:cubicBezTo>
                  <a:pt x="141" y="117"/>
                  <a:pt x="141" y="117"/>
                  <a:pt x="141" y="117"/>
                </a:cubicBezTo>
                <a:cubicBezTo>
                  <a:pt x="142" y="118"/>
                  <a:pt x="142" y="118"/>
                  <a:pt x="142" y="118"/>
                </a:cubicBezTo>
                <a:cubicBezTo>
                  <a:pt x="143" y="118"/>
                  <a:pt x="143" y="118"/>
                  <a:pt x="143" y="118"/>
                </a:cubicBezTo>
                <a:cubicBezTo>
                  <a:pt x="144" y="118"/>
                  <a:pt x="144" y="118"/>
                  <a:pt x="144" y="118"/>
                </a:cubicBezTo>
                <a:cubicBezTo>
                  <a:pt x="145" y="119"/>
                  <a:pt x="145" y="119"/>
                  <a:pt x="145" y="119"/>
                </a:cubicBezTo>
                <a:cubicBezTo>
                  <a:pt x="147" y="119"/>
                  <a:pt x="147" y="119"/>
                  <a:pt x="147" y="119"/>
                </a:cubicBezTo>
                <a:cubicBezTo>
                  <a:pt x="147" y="119"/>
                  <a:pt x="147" y="119"/>
                  <a:pt x="147" y="119"/>
                </a:cubicBezTo>
                <a:cubicBezTo>
                  <a:pt x="149" y="120"/>
                  <a:pt x="149" y="120"/>
                  <a:pt x="149" y="120"/>
                </a:cubicBezTo>
                <a:cubicBezTo>
                  <a:pt x="150" y="120"/>
                  <a:pt x="150" y="120"/>
                  <a:pt x="150" y="120"/>
                </a:cubicBezTo>
                <a:cubicBezTo>
                  <a:pt x="151" y="121"/>
                  <a:pt x="151" y="121"/>
                  <a:pt x="151" y="121"/>
                </a:cubicBezTo>
                <a:cubicBezTo>
                  <a:pt x="153" y="121"/>
                  <a:pt x="153" y="121"/>
                  <a:pt x="153" y="121"/>
                </a:cubicBezTo>
                <a:cubicBezTo>
                  <a:pt x="154" y="121"/>
                  <a:pt x="154" y="121"/>
                  <a:pt x="154" y="121"/>
                </a:cubicBezTo>
                <a:cubicBezTo>
                  <a:pt x="155" y="121"/>
                  <a:pt x="155" y="121"/>
                  <a:pt x="155" y="121"/>
                </a:cubicBezTo>
                <a:cubicBezTo>
                  <a:pt x="156" y="122"/>
                  <a:pt x="156" y="122"/>
                  <a:pt x="156" y="122"/>
                </a:cubicBezTo>
                <a:cubicBezTo>
                  <a:pt x="158" y="122"/>
                  <a:pt x="158" y="122"/>
                  <a:pt x="158" y="122"/>
                </a:cubicBezTo>
                <a:cubicBezTo>
                  <a:pt x="159" y="123"/>
                  <a:pt x="159" y="123"/>
                  <a:pt x="159" y="123"/>
                </a:cubicBezTo>
                <a:cubicBezTo>
                  <a:pt x="161" y="123"/>
                  <a:pt x="161" y="123"/>
                  <a:pt x="161" y="123"/>
                </a:cubicBezTo>
                <a:cubicBezTo>
                  <a:pt x="163" y="123"/>
                  <a:pt x="163" y="123"/>
                  <a:pt x="163" y="123"/>
                </a:cubicBezTo>
                <a:cubicBezTo>
                  <a:pt x="164" y="124"/>
                  <a:pt x="164" y="124"/>
                  <a:pt x="164" y="124"/>
                </a:cubicBezTo>
                <a:cubicBezTo>
                  <a:pt x="166" y="124"/>
                  <a:pt x="166" y="124"/>
                  <a:pt x="166" y="124"/>
                </a:cubicBezTo>
                <a:cubicBezTo>
                  <a:pt x="167" y="124"/>
                  <a:pt x="167" y="124"/>
                  <a:pt x="167" y="124"/>
                </a:cubicBezTo>
                <a:cubicBezTo>
                  <a:pt x="168" y="124"/>
                  <a:pt x="168" y="124"/>
                  <a:pt x="168" y="124"/>
                </a:cubicBezTo>
                <a:cubicBezTo>
                  <a:pt x="170" y="125"/>
                  <a:pt x="170" y="125"/>
                  <a:pt x="170" y="125"/>
                </a:cubicBezTo>
                <a:cubicBezTo>
                  <a:pt x="171" y="125"/>
                  <a:pt x="171" y="125"/>
                  <a:pt x="171" y="125"/>
                </a:cubicBezTo>
                <a:cubicBezTo>
                  <a:pt x="172" y="125"/>
                  <a:pt x="172" y="125"/>
                  <a:pt x="172" y="125"/>
                </a:cubicBezTo>
                <a:cubicBezTo>
                  <a:pt x="173" y="126"/>
                  <a:pt x="173" y="126"/>
                  <a:pt x="173" y="126"/>
                </a:cubicBezTo>
                <a:cubicBezTo>
                  <a:pt x="194" y="133"/>
                  <a:pt x="205" y="191"/>
                  <a:pt x="181" y="195"/>
                </a:cubicBezTo>
                <a:cubicBezTo>
                  <a:pt x="12" y="196"/>
                  <a:pt x="12" y="196"/>
                  <a:pt x="12" y="196"/>
                </a:cubicBezTo>
                <a:cubicBezTo>
                  <a:pt x="5" y="193"/>
                  <a:pt x="5" y="193"/>
                  <a:pt x="5" y="193"/>
                </a:cubicBezTo>
                <a:cubicBezTo>
                  <a:pt x="0" y="188"/>
                  <a:pt x="0" y="188"/>
                  <a:pt x="0" y="188"/>
                </a:cubicBezTo>
                <a:cubicBezTo>
                  <a:pt x="0" y="186"/>
                  <a:pt x="0" y="186"/>
                  <a:pt x="0" y="186"/>
                </a:cubicBezTo>
                <a:cubicBezTo>
                  <a:pt x="0" y="183"/>
                  <a:pt x="0" y="183"/>
                  <a:pt x="0" y="183"/>
                </a:cubicBezTo>
                <a:cubicBezTo>
                  <a:pt x="0" y="180"/>
                  <a:pt x="0" y="180"/>
                  <a:pt x="0" y="180"/>
                </a:cubicBezTo>
                <a:cubicBezTo>
                  <a:pt x="1" y="178"/>
                  <a:pt x="1" y="178"/>
                  <a:pt x="1" y="178"/>
                </a:cubicBezTo>
                <a:cubicBezTo>
                  <a:pt x="1" y="175"/>
                  <a:pt x="1" y="175"/>
                  <a:pt x="1" y="175"/>
                </a:cubicBezTo>
                <a:cubicBezTo>
                  <a:pt x="1" y="173"/>
                  <a:pt x="1" y="173"/>
                  <a:pt x="1" y="173"/>
                </a:cubicBezTo>
                <a:cubicBezTo>
                  <a:pt x="2" y="171"/>
                  <a:pt x="2" y="171"/>
                  <a:pt x="2" y="171"/>
                </a:cubicBezTo>
                <a:cubicBezTo>
                  <a:pt x="2" y="169"/>
                  <a:pt x="2" y="169"/>
                  <a:pt x="2" y="169"/>
                </a:cubicBezTo>
                <a:cubicBezTo>
                  <a:pt x="2" y="167"/>
                  <a:pt x="2" y="167"/>
                  <a:pt x="2" y="167"/>
                </a:cubicBezTo>
                <a:cubicBezTo>
                  <a:pt x="3" y="165"/>
                  <a:pt x="3" y="165"/>
                  <a:pt x="3" y="165"/>
                </a:cubicBezTo>
                <a:cubicBezTo>
                  <a:pt x="3" y="163"/>
                  <a:pt x="3" y="163"/>
                  <a:pt x="3" y="163"/>
                </a:cubicBezTo>
                <a:cubicBezTo>
                  <a:pt x="3" y="161"/>
                  <a:pt x="3" y="161"/>
                  <a:pt x="3" y="161"/>
                </a:cubicBezTo>
                <a:cubicBezTo>
                  <a:pt x="4" y="159"/>
                  <a:pt x="4" y="159"/>
                  <a:pt x="4" y="159"/>
                </a:cubicBezTo>
                <a:cubicBezTo>
                  <a:pt x="4" y="158"/>
                  <a:pt x="4" y="158"/>
                  <a:pt x="4" y="158"/>
                </a:cubicBezTo>
                <a:cubicBezTo>
                  <a:pt x="4" y="156"/>
                  <a:pt x="4" y="156"/>
                  <a:pt x="4" y="156"/>
                </a:cubicBezTo>
                <a:cubicBezTo>
                  <a:pt x="5" y="155"/>
                  <a:pt x="5" y="155"/>
                  <a:pt x="5" y="155"/>
                </a:cubicBezTo>
                <a:cubicBezTo>
                  <a:pt x="5" y="154"/>
                  <a:pt x="5" y="154"/>
                  <a:pt x="5" y="154"/>
                </a:cubicBezTo>
                <a:cubicBezTo>
                  <a:pt x="5" y="154"/>
                  <a:pt x="5" y="154"/>
                  <a:pt x="5" y="154"/>
                </a:cubicBezTo>
                <a:cubicBezTo>
                  <a:pt x="6" y="153"/>
                  <a:pt x="6" y="153"/>
                  <a:pt x="6" y="153"/>
                </a:cubicBezTo>
                <a:cubicBezTo>
                  <a:pt x="6" y="152"/>
                  <a:pt x="6" y="152"/>
                  <a:pt x="6" y="152"/>
                </a:cubicBezTo>
                <a:cubicBezTo>
                  <a:pt x="6" y="151"/>
                  <a:pt x="6" y="151"/>
                  <a:pt x="6" y="151"/>
                </a:cubicBezTo>
                <a:cubicBezTo>
                  <a:pt x="7" y="151"/>
                  <a:pt x="7" y="151"/>
                  <a:pt x="7" y="151"/>
                </a:cubicBezTo>
                <a:cubicBezTo>
                  <a:pt x="7" y="150"/>
                  <a:pt x="7" y="150"/>
                  <a:pt x="7" y="150"/>
                </a:cubicBezTo>
                <a:cubicBezTo>
                  <a:pt x="7" y="149"/>
                  <a:pt x="7" y="149"/>
                  <a:pt x="7" y="149"/>
                </a:cubicBezTo>
                <a:cubicBezTo>
                  <a:pt x="8" y="148"/>
                  <a:pt x="8" y="148"/>
                  <a:pt x="8" y="148"/>
                </a:cubicBezTo>
                <a:cubicBezTo>
                  <a:pt x="8" y="147"/>
                  <a:pt x="8" y="147"/>
                  <a:pt x="8" y="147"/>
                </a:cubicBezTo>
                <a:cubicBezTo>
                  <a:pt x="8" y="145"/>
                  <a:pt x="8" y="145"/>
                  <a:pt x="8" y="145"/>
                </a:cubicBezTo>
                <a:cubicBezTo>
                  <a:pt x="9" y="142"/>
                  <a:pt x="9" y="142"/>
                  <a:pt x="9" y="142"/>
                </a:cubicBezTo>
                <a:cubicBezTo>
                  <a:pt x="9" y="141"/>
                  <a:pt x="9" y="141"/>
                  <a:pt x="9" y="141"/>
                </a:cubicBezTo>
                <a:cubicBezTo>
                  <a:pt x="9" y="140"/>
                  <a:pt x="9" y="140"/>
                  <a:pt x="9" y="140"/>
                </a:cubicBezTo>
                <a:cubicBezTo>
                  <a:pt x="9" y="139"/>
                  <a:pt x="9" y="139"/>
                  <a:pt x="9" y="139"/>
                </a:cubicBezTo>
                <a:cubicBezTo>
                  <a:pt x="10" y="138"/>
                  <a:pt x="10" y="138"/>
                  <a:pt x="10" y="138"/>
                </a:cubicBezTo>
                <a:cubicBezTo>
                  <a:pt x="10" y="138"/>
                  <a:pt x="10" y="138"/>
                  <a:pt x="10" y="138"/>
                </a:cubicBezTo>
                <a:cubicBezTo>
                  <a:pt x="10" y="137"/>
                  <a:pt x="10" y="137"/>
                  <a:pt x="10" y="137"/>
                </a:cubicBezTo>
                <a:cubicBezTo>
                  <a:pt x="11" y="137"/>
                  <a:pt x="11" y="137"/>
                  <a:pt x="11" y="137"/>
                </a:cubicBezTo>
                <a:cubicBezTo>
                  <a:pt x="11" y="136"/>
                  <a:pt x="11" y="136"/>
                  <a:pt x="11" y="136"/>
                </a:cubicBezTo>
                <a:cubicBezTo>
                  <a:pt x="11" y="136"/>
                  <a:pt x="11" y="136"/>
                  <a:pt x="11" y="136"/>
                </a:cubicBezTo>
                <a:cubicBezTo>
                  <a:pt x="12" y="135"/>
                  <a:pt x="12" y="135"/>
                  <a:pt x="12" y="135"/>
                </a:cubicBezTo>
                <a:cubicBezTo>
                  <a:pt x="12" y="135"/>
                  <a:pt x="12" y="135"/>
                  <a:pt x="12" y="135"/>
                </a:cubicBezTo>
                <a:cubicBezTo>
                  <a:pt x="12" y="135"/>
                  <a:pt x="12" y="135"/>
                  <a:pt x="12" y="135"/>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4" y="133"/>
                  <a:pt x="14" y="133"/>
                  <a:pt x="14" y="133"/>
                </a:cubicBezTo>
                <a:cubicBezTo>
                  <a:pt x="15" y="133"/>
                  <a:pt x="15" y="133"/>
                  <a:pt x="15" y="133"/>
                </a:cubicBezTo>
                <a:cubicBezTo>
                  <a:pt x="15" y="132"/>
                  <a:pt x="15" y="132"/>
                  <a:pt x="15" y="132"/>
                </a:cubicBezTo>
                <a:cubicBezTo>
                  <a:pt x="16" y="132"/>
                  <a:pt x="16" y="132"/>
                  <a:pt x="16" y="132"/>
                </a:cubicBezTo>
                <a:cubicBezTo>
                  <a:pt x="16" y="132"/>
                  <a:pt x="16" y="132"/>
                  <a:pt x="16" y="132"/>
                </a:cubicBezTo>
                <a:cubicBezTo>
                  <a:pt x="17" y="131"/>
                  <a:pt x="17" y="131"/>
                  <a:pt x="17" y="131"/>
                </a:cubicBezTo>
                <a:cubicBezTo>
                  <a:pt x="17" y="131"/>
                  <a:pt x="17" y="131"/>
                  <a:pt x="17" y="131"/>
                </a:cubicBezTo>
                <a:cubicBezTo>
                  <a:pt x="18" y="131"/>
                  <a:pt x="18" y="131"/>
                  <a:pt x="18" y="131"/>
                </a:cubicBezTo>
                <a:cubicBezTo>
                  <a:pt x="19" y="130"/>
                  <a:pt x="19" y="130"/>
                  <a:pt x="19" y="130"/>
                </a:cubicBezTo>
                <a:cubicBezTo>
                  <a:pt x="19" y="130"/>
                  <a:pt x="19" y="130"/>
                  <a:pt x="19" y="130"/>
                </a:cubicBezTo>
                <a:cubicBezTo>
                  <a:pt x="19" y="130"/>
                  <a:pt x="19" y="130"/>
                  <a:pt x="19" y="130"/>
                </a:cubicBezTo>
                <a:cubicBezTo>
                  <a:pt x="20" y="129"/>
                  <a:pt x="20" y="129"/>
                  <a:pt x="20" y="129"/>
                </a:cubicBezTo>
                <a:cubicBezTo>
                  <a:pt x="21" y="129"/>
                  <a:pt x="21" y="129"/>
                  <a:pt x="21" y="129"/>
                </a:cubicBezTo>
                <a:cubicBezTo>
                  <a:pt x="22" y="129"/>
                  <a:pt x="22" y="129"/>
                  <a:pt x="22" y="129"/>
                </a:cubicBezTo>
                <a:cubicBezTo>
                  <a:pt x="23" y="128"/>
                  <a:pt x="23" y="128"/>
                  <a:pt x="23" y="128"/>
                </a:cubicBezTo>
                <a:cubicBezTo>
                  <a:pt x="24" y="128"/>
                  <a:pt x="24" y="128"/>
                  <a:pt x="24" y="128"/>
                </a:cubicBezTo>
                <a:cubicBezTo>
                  <a:pt x="24" y="128"/>
                  <a:pt x="24" y="128"/>
                  <a:pt x="24" y="128"/>
                </a:cubicBezTo>
                <a:cubicBezTo>
                  <a:pt x="26" y="127"/>
                  <a:pt x="26" y="127"/>
                  <a:pt x="26" y="127"/>
                </a:cubicBezTo>
                <a:cubicBezTo>
                  <a:pt x="26" y="127"/>
                  <a:pt x="26" y="127"/>
                  <a:pt x="26" y="127"/>
                </a:cubicBezTo>
                <a:cubicBezTo>
                  <a:pt x="27" y="127"/>
                  <a:pt x="27" y="127"/>
                  <a:pt x="27" y="127"/>
                </a:cubicBezTo>
                <a:cubicBezTo>
                  <a:pt x="28" y="126"/>
                  <a:pt x="28" y="126"/>
                  <a:pt x="28" y="126"/>
                </a:cubicBezTo>
                <a:cubicBezTo>
                  <a:pt x="29" y="126"/>
                  <a:pt x="29" y="126"/>
                  <a:pt x="29" y="126"/>
                </a:cubicBezTo>
                <a:cubicBezTo>
                  <a:pt x="30" y="125"/>
                  <a:pt x="30" y="125"/>
                  <a:pt x="30" y="125"/>
                </a:cubicBezTo>
                <a:cubicBezTo>
                  <a:pt x="30" y="125"/>
                  <a:pt x="30" y="125"/>
                  <a:pt x="30" y="125"/>
                </a:cubicBezTo>
                <a:cubicBezTo>
                  <a:pt x="31" y="125"/>
                  <a:pt x="31" y="125"/>
                  <a:pt x="31" y="125"/>
                </a:cubicBezTo>
                <a:cubicBezTo>
                  <a:pt x="32" y="124"/>
                  <a:pt x="32" y="124"/>
                  <a:pt x="32" y="124"/>
                </a:cubicBezTo>
                <a:cubicBezTo>
                  <a:pt x="33" y="124"/>
                  <a:pt x="33" y="124"/>
                  <a:pt x="33" y="124"/>
                </a:cubicBezTo>
                <a:cubicBezTo>
                  <a:pt x="34" y="124"/>
                  <a:pt x="34" y="124"/>
                  <a:pt x="34" y="124"/>
                </a:cubicBezTo>
                <a:cubicBezTo>
                  <a:pt x="35" y="124"/>
                  <a:pt x="35" y="124"/>
                  <a:pt x="35" y="124"/>
                </a:cubicBezTo>
                <a:cubicBezTo>
                  <a:pt x="35" y="123"/>
                  <a:pt x="35" y="123"/>
                  <a:pt x="35" y="123"/>
                </a:cubicBezTo>
                <a:cubicBezTo>
                  <a:pt x="36" y="123"/>
                  <a:pt x="36" y="123"/>
                  <a:pt x="36" y="123"/>
                </a:cubicBezTo>
                <a:cubicBezTo>
                  <a:pt x="37" y="123"/>
                  <a:pt x="37" y="123"/>
                  <a:pt x="37" y="123"/>
                </a:cubicBezTo>
                <a:cubicBezTo>
                  <a:pt x="38" y="122"/>
                  <a:pt x="38" y="122"/>
                  <a:pt x="38" y="122"/>
                </a:cubicBezTo>
                <a:cubicBezTo>
                  <a:pt x="39" y="122"/>
                  <a:pt x="39" y="122"/>
                  <a:pt x="39" y="122"/>
                </a:cubicBezTo>
                <a:cubicBezTo>
                  <a:pt x="40" y="121"/>
                  <a:pt x="40" y="121"/>
                  <a:pt x="40" y="121"/>
                </a:cubicBezTo>
                <a:cubicBezTo>
                  <a:pt x="41" y="121"/>
                  <a:pt x="41" y="121"/>
                  <a:pt x="41" y="121"/>
                </a:cubicBezTo>
                <a:cubicBezTo>
                  <a:pt x="42" y="121"/>
                  <a:pt x="42" y="121"/>
                  <a:pt x="42" y="121"/>
                </a:cubicBezTo>
                <a:cubicBezTo>
                  <a:pt x="42" y="121"/>
                  <a:pt x="42" y="121"/>
                  <a:pt x="42" y="121"/>
                </a:cubicBezTo>
                <a:cubicBezTo>
                  <a:pt x="43" y="120"/>
                  <a:pt x="43" y="120"/>
                  <a:pt x="43" y="120"/>
                </a:cubicBezTo>
                <a:cubicBezTo>
                  <a:pt x="44" y="120"/>
                  <a:pt x="44" y="120"/>
                  <a:pt x="44" y="120"/>
                </a:cubicBezTo>
                <a:cubicBezTo>
                  <a:pt x="45" y="119"/>
                  <a:pt x="45" y="119"/>
                  <a:pt x="45" y="119"/>
                </a:cubicBezTo>
                <a:cubicBezTo>
                  <a:pt x="46" y="119"/>
                  <a:pt x="46" y="119"/>
                  <a:pt x="46" y="119"/>
                </a:cubicBezTo>
                <a:cubicBezTo>
                  <a:pt x="47" y="119"/>
                  <a:pt x="47" y="119"/>
                  <a:pt x="47" y="119"/>
                </a:cubicBezTo>
                <a:cubicBezTo>
                  <a:pt x="48" y="118"/>
                  <a:pt x="48" y="118"/>
                  <a:pt x="48" y="118"/>
                </a:cubicBezTo>
                <a:cubicBezTo>
                  <a:pt x="49" y="118"/>
                  <a:pt x="49" y="118"/>
                  <a:pt x="49" y="118"/>
                </a:cubicBezTo>
                <a:cubicBezTo>
                  <a:pt x="50" y="118"/>
                  <a:pt x="50" y="118"/>
                  <a:pt x="50" y="118"/>
                </a:cubicBezTo>
                <a:cubicBezTo>
                  <a:pt x="51" y="117"/>
                  <a:pt x="51" y="117"/>
                  <a:pt x="51" y="117"/>
                </a:cubicBezTo>
                <a:cubicBezTo>
                  <a:pt x="51" y="117"/>
                  <a:pt x="51" y="117"/>
                  <a:pt x="51" y="117"/>
                </a:cubicBezTo>
                <a:cubicBezTo>
                  <a:pt x="52" y="117"/>
                  <a:pt x="52" y="117"/>
                  <a:pt x="52" y="117"/>
                </a:cubicBezTo>
                <a:cubicBezTo>
                  <a:pt x="52" y="116"/>
                  <a:pt x="52" y="116"/>
                  <a:pt x="52" y="116"/>
                </a:cubicBezTo>
                <a:cubicBezTo>
                  <a:pt x="53" y="116"/>
                  <a:pt x="53" y="116"/>
                  <a:pt x="53" y="116"/>
                </a:cubicBezTo>
                <a:cubicBezTo>
                  <a:pt x="53" y="116"/>
                  <a:pt x="53" y="116"/>
                  <a:pt x="53" y="116"/>
                </a:cubicBezTo>
                <a:cubicBezTo>
                  <a:pt x="54" y="115"/>
                  <a:pt x="54" y="115"/>
                  <a:pt x="54" y="115"/>
                </a:cubicBezTo>
                <a:cubicBezTo>
                  <a:pt x="54" y="115"/>
                  <a:pt x="54" y="115"/>
                  <a:pt x="54" y="115"/>
                </a:cubicBezTo>
                <a:cubicBezTo>
                  <a:pt x="54" y="115"/>
                  <a:pt x="54" y="115"/>
                  <a:pt x="54" y="115"/>
                </a:cubicBezTo>
                <a:cubicBezTo>
                  <a:pt x="54" y="114"/>
                  <a:pt x="54" y="114"/>
                  <a:pt x="54" y="114"/>
                </a:cubicBezTo>
                <a:cubicBezTo>
                  <a:pt x="55" y="114"/>
                  <a:pt x="55" y="114"/>
                  <a:pt x="55" y="114"/>
                </a:cubicBezTo>
                <a:cubicBezTo>
                  <a:pt x="55" y="114"/>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7" y="112"/>
                  <a:pt x="57" y="112"/>
                  <a:pt x="57" y="112"/>
                </a:cubicBezTo>
                <a:cubicBezTo>
                  <a:pt x="57" y="112"/>
                  <a:pt x="57" y="112"/>
                  <a:pt x="57" y="112"/>
                </a:cubicBezTo>
                <a:cubicBezTo>
                  <a:pt x="57" y="111"/>
                  <a:pt x="57" y="111"/>
                  <a:pt x="57" y="111"/>
                </a:cubicBezTo>
                <a:cubicBezTo>
                  <a:pt x="58" y="111"/>
                  <a:pt x="58" y="111"/>
                  <a:pt x="58" y="111"/>
                </a:cubicBezTo>
                <a:cubicBezTo>
                  <a:pt x="58" y="110"/>
                  <a:pt x="58" y="110"/>
                  <a:pt x="58" y="110"/>
                </a:cubicBezTo>
                <a:cubicBezTo>
                  <a:pt x="58" y="110"/>
                  <a:pt x="58" y="110"/>
                  <a:pt x="58" y="110"/>
                </a:cubicBezTo>
                <a:cubicBezTo>
                  <a:pt x="59" y="110"/>
                  <a:pt x="59" y="110"/>
                  <a:pt x="59" y="110"/>
                </a:cubicBezTo>
                <a:cubicBezTo>
                  <a:pt x="59" y="109"/>
                  <a:pt x="59" y="109"/>
                  <a:pt x="59" y="109"/>
                </a:cubicBezTo>
                <a:cubicBezTo>
                  <a:pt x="59" y="109"/>
                  <a:pt x="59" y="109"/>
                  <a:pt x="59" y="109"/>
                </a:cubicBezTo>
                <a:cubicBezTo>
                  <a:pt x="60" y="108"/>
                  <a:pt x="60" y="108"/>
                  <a:pt x="60" y="108"/>
                </a:cubicBezTo>
                <a:cubicBezTo>
                  <a:pt x="60" y="108"/>
                  <a:pt x="60" y="108"/>
                  <a:pt x="60" y="108"/>
                </a:cubicBezTo>
                <a:cubicBezTo>
                  <a:pt x="60" y="108"/>
                  <a:pt x="60" y="108"/>
                  <a:pt x="60" y="108"/>
                </a:cubicBezTo>
                <a:cubicBezTo>
                  <a:pt x="61" y="107"/>
                  <a:pt x="61" y="107"/>
                  <a:pt x="61" y="107"/>
                </a:cubicBezTo>
                <a:cubicBezTo>
                  <a:pt x="61" y="107"/>
                  <a:pt x="61" y="107"/>
                  <a:pt x="61" y="107"/>
                </a:cubicBezTo>
                <a:cubicBezTo>
                  <a:pt x="62" y="107"/>
                  <a:pt x="62" y="107"/>
                  <a:pt x="62" y="107"/>
                </a:cubicBezTo>
                <a:cubicBezTo>
                  <a:pt x="62" y="106"/>
                  <a:pt x="62" y="106"/>
                  <a:pt x="62" y="106"/>
                </a:cubicBezTo>
                <a:cubicBezTo>
                  <a:pt x="62" y="106"/>
                  <a:pt x="62" y="106"/>
                  <a:pt x="62" y="106"/>
                </a:cubicBezTo>
                <a:cubicBezTo>
                  <a:pt x="63" y="106"/>
                  <a:pt x="63" y="106"/>
                  <a:pt x="63" y="106"/>
                </a:cubicBezTo>
                <a:cubicBezTo>
                  <a:pt x="64" y="105"/>
                  <a:pt x="64" y="105"/>
                  <a:pt x="64" y="105"/>
                </a:cubicBezTo>
                <a:cubicBezTo>
                  <a:pt x="64" y="105"/>
                  <a:pt x="64" y="105"/>
                  <a:pt x="64" y="105"/>
                </a:cubicBezTo>
                <a:cubicBezTo>
                  <a:pt x="65" y="105"/>
                  <a:pt x="65" y="105"/>
                  <a:pt x="65" y="105"/>
                </a:cubicBezTo>
                <a:cubicBezTo>
                  <a:pt x="65" y="104"/>
                  <a:pt x="65" y="104"/>
                  <a:pt x="65" y="104"/>
                </a:cubicBezTo>
                <a:cubicBezTo>
                  <a:pt x="65" y="104"/>
                  <a:pt x="65" y="104"/>
                  <a:pt x="65" y="104"/>
                </a:cubicBezTo>
                <a:cubicBezTo>
                  <a:pt x="66" y="104"/>
                  <a:pt x="66" y="104"/>
                  <a:pt x="66" y="104"/>
                </a:cubicBezTo>
                <a:cubicBezTo>
                  <a:pt x="66" y="103"/>
                  <a:pt x="66" y="103"/>
                  <a:pt x="66" y="103"/>
                </a:cubicBezTo>
                <a:cubicBezTo>
                  <a:pt x="66" y="103"/>
                  <a:pt x="66" y="103"/>
                  <a:pt x="66" y="103"/>
                </a:cubicBezTo>
                <a:cubicBezTo>
                  <a:pt x="67" y="102"/>
                  <a:pt x="67" y="102"/>
                  <a:pt x="67" y="102"/>
                </a:cubicBezTo>
                <a:cubicBezTo>
                  <a:pt x="67" y="102"/>
                  <a:pt x="67" y="102"/>
                  <a:pt x="67" y="102"/>
                </a:cubicBezTo>
                <a:cubicBezTo>
                  <a:pt x="67" y="101"/>
                  <a:pt x="67" y="101"/>
                  <a:pt x="67" y="101"/>
                </a:cubicBezTo>
                <a:cubicBezTo>
                  <a:pt x="68" y="100"/>
                  <a:pt x="68" y="100"/>
                  <a:pt x="68" y="100"/>
                </a:cubicBezTo>
                <a:cubicBezTo>
                  <a:pt x="68" y="99"/>
                  <a:pt x="68" y="99"/>
                  <a:pt x="68" y="99"/>
                </a:cubicBezTo>
                <a:cubicBezTo>
                  <a:pt x="68" y="95"/>
                  <a:pt x="68" y="95"/>
                  <a:pt x="68" y="95"/>
                </a:cubicBezTo>
                <a:cubicBezTo>
                  <a:pt x="68" y="95"/>
                  <a:pt x="68" y="95"/>
                  <a:pt x="68" y="95"/>
                </a:cubicBezTo>
                <a:cubicBezTo>
                  <a:pt x="68" y="92"/>
                  <a:pt x="68" y="92"/>
                  <a:pt x="68" y="92"/>
                </a:cubicBezTo>
                <a:cubicBezTo>
                  <a:pt x="68" y="90"/>
                  <a:pt x="68" y="90"/>
                  <a:pt x="68" y="90"/>
                </a:cubicBezTo>
                <a:cubicBezTo>
                  <a:pt x="67" y="89"/>
                  <a:pt x="67" y="89"/>
                  <a:pt x="67" y="89"/>
                </a:cubicBezTo>
                <a:cubicBezTo>
                  <a:pt x="67" y="88"/>
                  <a:pt x="67" y="88"/>
                  <a:pt x="67" y="88"/>
                </a:cubicBezTo>
                <a:cubicBezTo>
                  <a:pt x="67" y="87"/>
                  <a:pt x="67" y="87"/>
                  <a:pt x="67" y="87"/>
                </a:cubicBezTo>
                <a:cubicBezTo>
                  <a:pt x="66" y="86"/>
                  <a:pt x="66" y="86"/>
                  <a:pt x="66" y="86"/>
                </a:cubicBezTo>
                <a:cubicBezTo>
                  <a:pt x="66" y="85"/>
                  <a:pt x="66" y="85"/>
                  <a:pt x="66" y="85"/>
                </a:cubicBezTo>
                <a:cubicBezTo>
                  <a:pt x="66" y="84"/>
                  <a:pt x="66" y="84"/>
                  <a:pt x="66" y="84"/>
                </a:cubicBezTo>
                <a:cubicBezTo>
                  <a:pt x="65" y="83"/>
                  <a:pt x="65" y="83"/>
                  <a:pt x="65" y="83"/>
                </a:cubicBezTo>
                <a:cubicBezTo>
                  <a:pt x="65" y="83"/>
                  <a:pt x="65" y="83"/>
                  <a:pt x="65" y="83"/>
                </a:cubicBezTo>
                <a:cubicBezTo>
                  <a:pt x="65" y="81"/>
                  <a:pt x="65" y="81"/>
                  <a:pt x="65" y="81"/>
                </a:cubicBezTo>
                <a:cubicBezTo>
                  <a:pt x="65" y="80"/>
                  <a:pt x="65" y="80"/>
                  <a:pt x="65" y="80"/>
                </a:cubicBezTo>
                <a:cubicBezTo>
                  <a:pt x="64" y="79"/>
                  <a:pt x="64" y="79"/>
                  <a:pt x="64" y="79"/>
                </a:cubicBezTo>
                <a:cubicBezTo>
                  <a:pt x="64" y="78"/>
                  <a:pt x="64" y="78"/>
                  <a:pt x="64" y="78"/>
                </a:cubicBezTo>
                <a:cubicBezTo>
                  <a:pt x="64" y="76"/>
                  <a:pt x="64" y="76"/>
                  <a:pt x="64" y="76"/>
                </a:cubicBezTo>
                <a:cubicBezTo>
                  <a:pt x="63" y="76"/>
                  <a:pt x="63" y="76"/>
                  <a:pt x="63" y="76"/>
                </a:cubicBezTo>
                <a:cubicBezTo>
                  <a:pt x="63" y="75"/>
                  <a:pt x="63" y="75"/>
                  <a:pt x="63" y="75"/>
                </a:cubicBezTo>
                <a:cubicBezTo>
                  <a:pt x="63" y="74"/>
                  <a:pt x="63" y="74"/>
                  <a:pt x="63" y="74"/>
                </a:cubicBezTo>
                <a:cubicBezTo>
                  <a:pt x="62" y="74"/>
                  <a:pt x="62" y="74"/>
                  <a:pt x="62" y="74"/>
                </a:cubicBezTo>
                <a:cubicBezTo>
                  <a:pt x="62" y="73"/>
                  <a:pt x="62" y="73"/>
                  <a:pt x="62" y="73"/>
                </a:cubicBezTo>
                <a:cubicBezTo>
                  <a:pt x="62" y="73"/>
                  <a:pt x="62" y="73"/>
                  <a:pt x="62" y="73"/>
                </a:cubicBezTo>
                <a:cubicBezTo>
                  <a:pt x="61" y="72"/>
                  <a:pt x="61" y="72"/>
                  <a:pt x="61" y="72"/>
                </a:cubicBezTo>
                <a:cubicBezTo>
                  <a:pt x="61" y="72"/>
                  <a:pt x="61" y="72"/>
                  <a:pt x="61" y="72"/>
                </a:cubicBezTo>
                <a:cubicBezTo>
                  <a:pt x="61" y="71"/>
                  <a:pt x="61" y="71"/>
                  <a:pt x="61" y="71"/>
                </a:cubicBezTo>
                <a:cubicBezTo>
                  <a:pt x="60" y="71"/>
                  <a:pt x="60" y="71"/>
                  <a:pt x="60" y="71"/>
                </a:cubicBezTo>
                <a:cubicBezTo>
                  <a:pt x="60" y="70"/>
                  <a:pt x="60" y="70"/>
                  <a:pt x="60" y="70"/>
                </a:cubicBezTo>
                <a:cubicBezTo>
                  <a:pt x="60" y="70"/>
                  <a:pt x="60" y="70"/>
                  <a:pt x="60" y="70"/>
                </a:cubicBezTo>
                <a:cubicBezTo>
                  <a:pt x="59" y="69"/>
                  <a:pt x="59" y="69"/>
                  <a:pt x="59" y="69"/>
                </a:cubicBezTo>
                <a:cubicBezTo>
                  <a:pt x="59" y="69"/>
                  <a:pt x="59" y="69"/>
                  <a:pt x="59" y="69"/>
                </a:cubicBezTo>
                <a:cubicBezTo>
                  <a:pt x="59" y="68"/>
                  <a:pt x="59" y="68"/>
                  <a:pt x="59" y="68"/>
                </a:cubicBezTo>
                <a:cubicBezTo>
                  <a:pt x="58" y="67"/>
                  <a:pt x="58" y="67"/>
                  <a:pt x="58" y="67"/>
                </a:cubicBezTo>
                <a:cubicBezTo>
                  <a:pt x="58" y="67"/>
                  <a:pt x="58" y="67"/>
                  <a:pt x="58" y="67"/>
                </a:cubicBezTo>
                <a:cubicBezTo>
                  <a:pt x="58" y="66"/>
                  <a:pt x="58" y="66"/>
                  <a:pt x="58" y="66"/>
                </a:cubicBezTo>
                <a:cubicBezTo>
                  <a:pt x="57" y="65"/>
                  <a:pt x="57" y="65"/>
                  <a:pt x="57" y="65"/>
                </a:cubicBezTo>
                <a:cubicBezTo>
                  <a:pt x="57" y="65"/>
                  <a:pt x="57" y="65"/>
                  <a:pt x="57" y="65"/>
                </a:cubicBezTo>
                <a:cubicBezTo>
                  <a:pt x="57" y="63"/>
                  <a:pt x="57" y="63"/>
                  <a:pt x="57" y="63"/>
                </a:cubicBezTo>
                <a:cubicBezTo>
                  <a:pt x="56" y="63"/>
                  <a:pt x="56" y="63"/>
                  <a:pt x="56" y="63"/>
                </a:cubicBezTo>
                <a:cubicBezTo>
                  <a:pt x="56" y="62"/>
                  <a:pt x="56" y="62"/>
                  <a:pt x="56" y="62"/>
                </a:cubicBezTo>
                <a:cubicBezTo>
                  <a:pt x="56" y="60"/>
                  <a:pt x="56" y="60"/>
                  <a:pt x="56" y="60"/>
                </a:cubicBezTo>
                <a:cubicBezTo>
                  <a:pt x="55" y="59"/>
                  <a:pt x="55" y="59"/>
                  <a:pt x="55" y="59"/>
                </a:cubicBezTo>
                <a:cubicBezTo>
                  <a:pt x="55" y="58"/>
                  <a:pt x="55" y="58"/>
                  <a:pt x="55" y="58"/>
                </a:cubicBezTo>
                <a:cubicBezTo>
                  <a:pt x="55" y="56"/>
                  <a:pt x="55" y="56"/>
                  <a:pt x="55" y="56"/>
                </a:cubicBezTo>
                <a:cubicBezTo>
                  <a:pt x="55" y="50"/>
                  <a:pt x="55" y="50"/>
                  <a:pt x="55" y="50"/>
                </a:cubicBezTo>
                <a:cubicBezTo>
                  <a:pt x="55" y="49"/>
                  <a:pt x="55" y="49"/>
                  <a:pt x="55" y="49"/>
                </a:cubicBezTo>
                <a:cubicBezTo>
                  <a:pt x="55" y="49"/>
                  <a:pt x="55" y="49"/>
                  <a:pt x="55" y="49"/>
                </a:cubicBezTo>
                <a:cubicBezTo>
                  <a:pt x="56" y="48"/>
                  <a:pt x="56" y="48"/>
                  <a:pt x="56" y="48"/>
                </a:cubicBezTo>
                <a:cubicBezTo>
                  <a:pt x="56" y="48"/>
                  <a:pt x="56" y="48"/>
                  <a:pt x="56" y="48"/>
                </a:cubicBezTo>
                <a:cubicBezTo>
                  <a:pt x="56" y="46"/>
                  <a:pt x="56" y="46"/>
                  <a:pt x="56" y="46"/>
                </a:cubicBezTo>
                <a:cubicBezTo>
                  <a:pt x="57" y="41"/>
                  <a:pt x="57" y="41"/>
                  <a:pt x="57" y="41"/>
                </a:cubicBezTo>
                <a:cubicBezTo>
                  <a:pt x="57" y="29"/>
                  <a:pt x="57" y="29"/>
                  <a:pt x="57" y="29"/>
                </a:cubicBezTo>
                <a:cubicBezTo>
                  <a:pt x="57" y="25"/>
                  <a:pt x="57" y="25"/>
                  <a:pt x="57" y="25"/>
                </a:cubicBezTo>
                <a:cubicBezTo>
                  <a:pt x="58" y="23"/>
                  <a:pt x="58" y="23"/>
                  <a:pt x="58" y="23"/>
                </a:cubicBezTo>
                <a:cubicBezTo>
                  <a:pt x="58" y="22"/>
                  <a:pt x="58" y="22"/>
                  <a:pt x="58" y="22"/>
                </a:cubicBezTo>
                <a:cubicBezTo>
                  <a:pt x="58" y="20"/>
                  <a:pt x="58" y="20"/>
                  <a:pt x="58" y="20"/>
                </a:cubicBezTo>
                <a:cubicBezTo>
                  <a:pt x="59" y="19"/>
                  <a:pt x="59" y="19"/>
                  <a:pt x="59" y="19"/>
                </a:cubicBezTo>
                <a:cubicBezTo>
                  <a:pt x="59" y="19"/>
                  <a:pt x="59" y="19"/>
                  <a:pt x="59" y="19"/>
                </a:cubicBezTo>
                <a:cubicBezTo>
                  <a:pt x="59" y="18"/>
                  <a:pt x="59" y="18"/>
                  <a:pt x="59" y="18"/>
                </a:cubicBezTo>
                <a:cubicBezTo>
                  <a:pt x="60" y="18"/>
                  <a:pt x="60" y="18"/>
                  <a:pt x="60" y="18"/>
                </a:cubicBezTo>
                <a:cubicBezTo>
                  <a:pt x="60" y="17"/>
                  <a:pt x="60" y="17"/>
                  <a:pt x="60" y="17"/>
                </a:cubicBezTo>
                <a:cubicBezTo>
                  <a:pt x="60" y="17"/>
                  <a:pt x="60" y="17"/>
                  <a:pt x="60" y="17"/>
                </a:cubicBezTo>
                <a:cubicBezTo>
                  <a:pt x="61" y="16"/>
                  <a:pt x="61" y="16"/>
                  <a:pt x="61" y="16"/>
                </a:cubicBezTo>
                <a:cubicBezTo>
                  <a:pt x="61" y="16"/>
                  <a:pt x="61" y="16"/>
                  <a:pt x="61" y="16"/>
                </a:cubicBezTo>
                <a:cubicBezTo>
                  <a:pt x="61" y="15"/>
                  <a:pt x="61" y="15"/>
                  <a:pt x="61" y="15"/>
                </a:cubicBezTo>
                <a:cubicBezTo>
                  <a:pt x="62" y="15"/>
                  <a:pt x="62" y="15"/>
                  <a:pt x="62" y="15"/>
                </a:cubicBezTo>
                <a:cubicBezTo>
                  <a:pt x="62" y="14"/>
                  <a:pt x="62" y="14"/>
                  <a:pt x="62" y="14"/>
                </a:cubicBezTo>
                <a:cubicBezTo>
                  <a:pt x="62" y="14"/>
                  <a:pt x="62" y="14"/>
                  <a:pt x="62" y="14"/>
                </a:cubicBezTo>
                <a:cubicBezTo>
                  <a:pt x="63" y="14"/>
                  <a:pt x="63" y="14"/>
                  <a:pt x="63" y="14"/>
                </a:cubicBezTo>
                <a:cubicBezTo>
                  <a:pt x="63" y="13"/>
                  <a:pt x="63" y="13"/>
                  <a:pt x="63" y="13"/>
                </a:cubicBezTo>
                <a:cubicBezTo>
                  <a:pt x="63" y="13"/>
                  <a:pt x="63" y="13"/>
                  <a:pt x="63" y="13"/>
                </a:cubicBezTo>
                <a:cubicBezTo>
                  <a:pt x="64" y="13"/>
                  <a:pt x="64" y="13"/>
                  <a:pt x="64" y="13"/>
                </a:cubicBezTo>
                <a:cubicBezTo>
                  <a:pt x="64" y="12"/>
                  <a:pt x="64" y="12"/>
                  <a:pt x="64" y="12"/>
                </a:cubicBezTo>
                <a:cubicBezTo>
                  <a:pt x="65" y="12"/>
                  <a:pt x="65" y="12"/>
                  <a:pt x="65" y="12"/>
                </a:cubicBezTo>
                <a:cubicBezTo>
                  <a:pt x="65" y="12"/>
                  <a:pt x="65" y="12"/>
                  <a:pt x="65" y="12"/>
                </a:cubicBezTo>
                <a:cubicBezTo>
                  <a:pt x="65" y="11"/>
                  <a:pt x="65" y="11"/>
                  <a:pt x="65" y="11"/>
                </a:cubicBezTo>
                <a:cubicBezTo>
                  <a:pt x="66" y="11"/>
                  <a:pt x="66" y="11"/>
                  <a:pt x="66" y="11"/>
                </a:cubicBezTo>
                <a:cubicBezTo>
                  <a:pt x="66" y="11"/>
                  <a:pt x="66" y="11"/>
                  <a:pt x="66" y="11"/>
                </a:cubicBezTo>
                <a:cubicBezTo>
                  <a:pt x="67" y="10"/>
                  <a:pt x="67" y="10"/>
                  <a:pt x="67" y="10"/>
                </a:cubicBezTo>
                <a:cubicBezTo>
                  <a:pt x="67" y="10"/>
                  <a:pt x="67" y="10"/>
                  <a:pt x="67" y="10"/>
                </a:cubicBezTo>
                <a:cubicBezTo>
                  <a:pt x="68" y="10"/>
                  <a:pt x="68" y="10"/>
                  <a:pt x="68" y="10"/>
                </a:cubicBezTo>
                <a:cubicBezTo>
                  <a:pt x="68" y="9"/>
                  <a:pt x="68" y="9"/>
                  <a:pt x="68" y="9"/>
                </a:cubicBezTo>
                <a:cubicBezTo>
                  <a:pt x="69" y="9"/>
                  <a:pt x="69" y="9"/>
                  <a:pt x="69" y="9"/>
                </a:cubicBezTo>
                <a:cubicBezTo>
                  <a:pt x="70" y="9"/>
                  <a:pt x="70" y="9"/>
                  <a:pt x="70" y="9"/>
                </a:cubicBezTo>
                <a:cubicBezTo>
                  <a:pt x="71" y="8"/>
                  <a:pt x="71" y="8"/>
                  <a:pt x="71" y="8"/>
                </a:cubicBezTo>
                <a:cubicBezTo>
                  <a:pt x="71" y="8"/>
                  <a:pt x="71" y="8"/>
                  <a:pt x="71" y="8"/>
                </a:cubicBezTo>
                <a:cubicBezTo>
                  <a:pt x="72" y="8"/>
                  <a:pt x="72" y="8"/>
                  <a:pt x="72" y="8"/>
                </a:cubicBezTo>
                <a:cubicBezTo>
                  <a:pt x="74" y="7"/>
                  <a:pt x="74" y="7"/>
                  <a:pt x="74" y="7"/>
                </a:cubicBezTo>
                <a:cubicBezTo>
                  <a:pt x="75" y="7"/>
                  <a:pt x="75" y="7"/>
                  <a:pt x="75" y="7"/>
                </a:cubicBezTo>
                <a:cubicBezTo>
                  <a:pt x="77" y="7"/>
                  <a:pt x="77" y="7"/>
                  <a:pt x="77" y="7"/>
                </a:cubicBezTo>
                <a:cubicBezTo>
                  <a:pt x="78" y="6"/>
                  <a:pt x="78" y="6"/>
                  <a:pt x="78" y="6"/>
                </a:cubicBezTo>
                <a:cubicBezTo>
                  <a:pt x="79" y="6"/>
                  <a:pt x="79" y="6"/>
                  <a:pt x="79" y="6"/>
                </a:cubicBezTo>
                <a:cubicBezTo>
                  <a:pt x="80" y="6"/>
                  <a:pt x="80" y="6"/>
                  <a:pt x="80" y="6"/>
                </a:cubicBezTo>
                <a:cubicBezTo>
                  <a:pt x="81" y="5"/>
                  <a:pt x="81" y="5"/>
                  <a:pt x="81" y="5"/>
                </a:cubicBezTo>
                <a:cubicBezTo>
                  <a:pt x="81" y="5"/>
                  <a:pt x="81" y="5"/>
                  <a:pt x="81" y="5"/>
                </a:cubicBezTo>
                <a:cubicBezTo>
                  <a:pt x="82" y="5"/>
                  <a:pt x="82" y="5"/>
                  <a:pt x="82" y="5"/>
                </a:cubicBezTo>
                <a:cubicBezTo>
                  <a:pt x="83" y="4"/>
                  <a:pt x="83" y="4"/>
                  <a:pt x="83" y="4"/>
                </a:cubicBezTo>
                <a:cubicBezTo>
                  <a:pt x="83" y="4"/>
                  <a:pt x="83" y="4"/>
                  <a:pt x="83" y="4"/>
                </a:cubicBezTo>
                <a:cubicBezTo>
                  <a:pt x="83" y="4"/>
                  <a:pt x="83" y="4"/>
                  <a:pt x="83" y="4"/>
                </a:cubicBezTo>
                <a:cubicBezTo>
                  <a:pt x="84" y="3"/>
                  <a:pt x="84" y="3"/>
                  <a:pt x="84" y="3"/>
                </a:cubicBezTo>
                <a:cubicBezTo>
                  <a:pt x="84" y="3"/>
                  <a:pt x="84" y="3"/>
                  <a:pt x="84" y="3"/>
                </a:cubicBezTo>
                <a:cubicBezTo>
                  <a:pt x="85" y="3"/>
                  <a:pt x="85" y="3"/>
                  <a:pt x="85" y="3"/>
                </a:cubicBezTo>
                <a:cubicBezTo>
                  <a:pt x="85" y="2"/>
                  <a:pt x="85" y="2"/>
                  <a:pt x="85" y="2"/>
                </a:cubicBezTo>
                <a:cubicBezTo>
                  <a:pt x="86" y="2"/>
                  <a:pt x="86" y="2"/>
                  <a:pt x="86" y="2"/>
                </a:cubicBezTo>
                <a:cubicBezTo>
                  <a:pt x="87" y="1"/>
                  <a:pt x="87" y="1"/>
                  <a:pt x="87" y="1"/>
                </a:cubicBezTo>
                <a:cubicBezTo>
                  <a:pt x="88" y="1"/>
                  <a:pt x="88" y="1"/>
                  <a:pt x="88" y="1"/>
                </a:cubicBezTo>
                <a:cubicBezTo>
                  <a:pt x="97" y="1"/>
                  <a:pt x="97" y="1"/>
                  <a:pt x="97" y="1"/>
                </a:cubicBezTo>
                <a:lnTo>
                  <a:pt x="99" y="1"/>
                </a:lnTo>
                <a:close/>
              </a:path>
            </a:pathLst>
          </a:custGeom>
          <a:solidFill>
            <a:schemeClr val="bg1"/>
          </a:solidFill>
          <a:ln w="34925" cap="flat" cmpd="sng">
            <a:noFill/>
            <a:prstDash val="solid"/>
            <a:round/>
          </a:ln>
          <a:effectLst>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a typeface="Adobe Gothic Std B" panose="020B0800000000000000" pitchFamily="34" charset="-128"/>
            </a:endParaRPr>
          </a:p>
        </p:txBody>
      </p:sp>
      <p:sp>
        <p:nvSpPr>
          <p:cNvPr id="77" name="文本框 76"/>
          <p:cNvSpPr txBox="1"/>
          <p:nvPr/>
        </p:nvSpPr>
        <p:spPr>
          <a:xfrm>
            <a:off x="5692546" y="2881039"/>
            <a:ext cx="671787" cy="461665"/>
          </a:xfrm>
          <a:prstGeom prst="rect">
            <a:avLst/>
          </a:prstGeom>
          <a:noFill/>
        </p:spPr>
        <p:txBody>
          <a:bodyPr wrap="none" rtlCol="0">
            <a:spAutoFit/>
          </a:bodyPr>
          <a:lstStyle/>
          <a:p>
            <a:r>
              <a:rPr lang="en-US" altLang="zh-CN" sz="2400" dirty="0">
                <a:solidFill>
                  <a:schemeClr val="bg1">
                    <a:lumMod val="95000"/>
                  </a:schemeClr>
                </a:solidFill>
                <a:latin typeface="Microsoft YaHei UI Light" panose="020B0502040204020203" pitchFamily="34" charset="-122"/>
                <a:ea typeface="Microsoft YaHei UI Light" panose="020B0502040204020203" pitchFamily="34" charset="-122"/>
              </a:rPr>
              <a:t>Key</a:t>
            </a:r>
            <a:endParaRPr lang="zh-CN" altLang="en-US" sz="2400" dirty="0">
              <a:solidFill>
                <a:schemeClr val="bg1">
                  <a:lumMod val="95000"/>
                </a:schemeClr>
              </a:solidFill>
              <a:latin typeface="Microsoft YaHei UI Light" panose="020B0502040204020203" pitchFamily="34" charset="-122"/>
              <a:ea typeface="Microsoft YaHei UI Light" panose="020B0502040204020203"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064" y="253534"/>
            <a:ext cx="12211083" cy="6553690"/>
            <a:chOff x="-19064" y="253534"/>
            <a:chExt cx="12211083" cy="6553690"/>
          </a:xfrm>
        </p:grpSpPr>
        <p:grpSp>
          <p:nvGrpSpPr>
            <p:cNvPr id="15" name="组合 14"/>
            <p:cNvGrpSpPr/>
            <p:nvPr/>
          </p:nvGrpSpPr>
          <p:grpSpPr>
            <a:xfrm>
              <a:off x="-19064" y="253534"/>
              <a:ext cx="12211083" cy="6553690"/>
              <a:chOff x="-19064" y="253534"/>
              <a:chExt cx="12211083" cy="6553690"/>
            </a:xfrm>
          </p:grpSpPr>
          <p:sp>
            <p:nvSpPr>
              <p:cNvPr id="1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1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1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35</a:t>
                </a:fld>
                <a:endParaRPr lang="en-US" sz="1100" dirty="0">
                  <a:solidFill>
                    <a:schemeClr val="bg1"/>
                  </a:solidFill>
                  <a:latin typeface="Arial" panose="020B0604020202020204" pitchFamily="34" charset="0"/>
                  <a:cs typeface="Arial" panose="020B0604020202020204" pitchFamily="34" charset="0"/>
                </a:endParaRPr>
              </a:p>
            </p:txBody>
          </p:sp>
          <p:sp>
            <p:nvSpPr>
              <p:cNvPr id="2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16" name="文本框 15"/>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思维陷进</a:t>
              </a:r>
            </a:p>
          </p:txBody>
        </p:sp>
      </p:grpSp>
      <p:grpSp>
        <p:nvGrpSpPr>
          <p:cNvPr id="2" name="组合 1"/>
          <p:cNvGrpSpPr/>
          <p:nvPr/>
        </p:nvGrpSpPr>
        <p:grpSpPr>
          <a:xfrm>
            <a:off x="3687092" y="1590901"/>
            <a:ext cx="4610286" cy="4228874"/>
            <a:chOff x="3687092" y="1590901"/>
            <a:chExt cx="3777333" cy="3464832"/>
          </a:xfrm>
        </p:grpSpPr>
        <p:sp>
          <p:nvSpPr>
            <p:cNvPr id="57" name="矩形 56"/>
            <p:cNvSpPr/>
            <p:nvPr/>
          </p:nvSpPr>
          <p:spPr>
            <a:xfrm>
              <a:off x="4733925" y="2193290"/>
              <a:ext cx="1677476" cy="2292350"/>
            </a:xfrm>
            <a:prstGeom prst="rect">
              <a:avLst/>
            </a:prstGeom>
            <a:solidFill>
              <a:srgbClr val="7F7F7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4241958" y="1590901"/>
              <a:ext cx="3222467" cy="2070857"/>
            </a:xfrm>
            <a:custGeom>
              <a:avLst/>
              <a:gdLst>
                <a:gd name="connsiteX0" fmla="*/ 0 w 3222467"/>
                <a:gd name="connsiteY0" fmla="*/ 0 h 2070857"/>
                <a:gd name="connsiteX1" fmla="*/ 2082075 w 3222467"/>
                <a:gd name="connsiteY1" fmla="*/ 0 h 2070857"/>
                <a:gd name="connsiteX2" fmla="*/ 2100110 w 3222467"/>
                <a:gd name="connsiteY2" fmla="*/ 0 h 2070857"/>
                <a:gd name="connsiteX3" fmla="*/ 2100110 w 3222467"/>
                <a:gd name="connsiteY3" fmla="*/ 1052 h 2070857"/>
                <a:gd name="connsiteX4" fmla="*/ 2227911 w 3222467"/>
                <a:gd name="connsiteY4" fmla="*/ 8506 h 2070857"/>
                <a:gd name="connsiteX5" fmla="*/ 3048880 w 3222467"/>
                <a:gd name="connsiteY5" fmla="*/ 487396 h 2070857"/>
                <a:gd name="connsiteX6" fmla="*/ 3037189 w 3222467"/>
                <a:gd name="connsiteY6" fmla="*/ 1604800 h 2070857"/>
                <a:gd name="connsiteX7" fmla="*/ 2208760 w 3222467"/>
                <a:gd name="connsiteY7" fmla="*/ 2069135 h 2070857"/>
                <a:gd name="connsiteX8" fmla="*/ 2168743 w 3222467"/>
                <a:gd name="connsiteY8" fmla="*/ 2070857 h 2070857"/>
                <a:gd name="connsiteX9" fmla="*/ 2168743 w 3222467"/>
                <a:gd name="connsiteY9" fmla="*/ 1378723 h 2070857"/>
                <a:gd name="connsiteX10" fmla="*/ 2180435 w 3222467"/>
                <a:gd name="connsiteY10" fmla="*/ 1377791 h 2070857"/>
                <a:gd name="connsiteX11" fmla="*/ 2439685 w 3222467"/>
                <a:gd name="connsiteY11" fmla="*/ 1250076 h 2070857"/>
                <a:gd name="connsiteX12" fmla="*/ 2445154 w 3222467"/>
                <a:gd name="connsiteY12" fmla="*/ 831081 h 2070857"/>
                <a:gd name="connsiteX13" fmla="*/ 2187305 w 3222467"/>
                <a:gd name="connsiteY13" fmla="*/ 698982 h 2070857"/>
                <a:gd name="connsiteX14" fmla="*/ 2100110 w 3222467"/>
                <a:gd name="connsiteY14" fmla="*/ 691018 h 2070857"/>
                <a:gd name="connsiteX15" fmla="*/ 2100110 w 3222467"/>
                <a:gd name="connsiteY15" fmla="*/ 691130 h 2070857"/>
                <a:gd name="connsiteX16" fmla="*/ 0 w 3222467"/>
                <a:gd name="connsiteY16" fmla="*/ 691130 h 20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2467" h="2070857">
                  <a:moveTo>
                    <a:pt x="0" y="0"/>
                  </a:moveTo>
                  <a:lnTo>
                    <a:pt x="2082075" y="0"/>
                  </a:lnTo>
                  <a:lnTo>
                    <a:pt x="2100110" y="0"/>
                  </a:lnTo>
                  <a:lnTo>
                    <a:pt x="2100110" y="1052"/>
                  </a:lnTo>
                  <a:lnTo>
                    <a:pt x="2227911" y="8506"/>
                  </a:lnTo>
                  <a:cubicBezTo>
                    <a:pt x="2563988" y="47904"/>
                    <a:pt x="2866494" y="222078"/>
                    <a:pt x="3048880" y="487396"/>
                  </a:cubicBezTo>
                  <a:cubicBezTo>
                    <a:pt x="3284491" y="830140"/>
                    <a:pt x="3279928" y="1266201"/>
                    <a:pt x="3037189" y="1604800"/>
                  </a:cubicBezTo>
                  <a:cubicBezTo>
                    <a:pt x="2849759" y="1866248"/>
                    <a:pt x="2544697" y="2034999"/>
                    <a:pt x="2208760" y="2069135"/>
                  </a:cubicBezTo>
                  <a:lnTo>
                    <a:pt x="2168743" y="2070857"/>
                  </a:lnTo>
                  <a:lnTo>
                    <a:pt x="2168743" y="1378723"/>
                  </a:lnTo>
                  <a:lnTo>
                    <a:pt x="2180435" y="1377791"/>
                  </a:lnTo>
                  <a:cubicBezTo>
                    <a:pt x="2282485" y="1360173"/>
                    <a:pt x="2374636" y="1315458"/>
                    <a:pt x="2439685" y="1250076"/>
                  </a:cubicBezTo>
                  <a:cubicBezTo>
                    <a:pt x="2562177" y="1126958"/>
                    <a:pt x="2564407" y="956082"/>
                    <a:pt x="2445154" y="831081"/>
                  </a:cubicBezTo>
                  <a:cubicBezTo>
                    <a:pt x="2381395" y="764249"/>
                    <a:pt x="2289647" y="717953"/>
                    <a:pt x="2187305" y="698982"/>
                  </a:cubicBezTo>
                  <a:lnTo>
                    <a:pt x="2100110" y="691018"/>
                  </a:lnTo>
                  <a:lnTo>
                    <a:pt x="2100110" y="691130"/>
                  </a:lnTo>
                  <a:lnTo>
                    <a:pt x="0" y="691130"/>
                  </a:lnTo>
                  <a:close/>
                </a:path>
              </a:pathLst>
            </a:custGeom>
            <a:solidFill>
              <a:srgbClr val="00B9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flipH="1" flipV="1">
              <a:off x="3687092" y="2985019"/>
              <a:ext cx="3222467" cy="2070714"/>
            </a:xfrm>
            <a:custGeom>
              <a:avLst/>
              <a:gdLst>
                <a:gd name="connsiteX0" fmla="*/ 2172083 w 3222467"/>
                <a:gd name="connsiteY0" fmla="*/ 2070714 h 2070714"/>
                <a:gd name="connsiteX1" fmla="*/ 2172083 w 3222467"/>
                <a:gd name="connsiteY1" fmla="*/ 1378457 h 2070714"/>
                <a:gd name="connsiteX2" fmla="*/ 2180435 w 3222467"/>
                <a:gd name="connsiteY2" fmla="*/ 1377791 h 2070714"/>
                <a:gd name="connsiteX3" fmla="*/ 2439685 w 3222467"/>
                <a:gd name="connsiteY3" fmla="*/ 1250076 h 2070714"/>
                <a:gd name="connsiteX4" fmla="*/ 2445154 w 3222467"/>
                <a:gd name="connsiteY4" fmla="*/ 831081 h 2070714"/>
                <a:gd name="connsiteX5" fmla="*/ 2187305 w 3222467"/>
                <a:gd name="connsiteY5" fmla="*/ 698982 h 2070714"/>
                <a:gd name="connsiteX6" fmla="*/ 2100110 w 3222467"/>
                <a:gd name="connsiteY6" fmla="*/ 691018 h 2070714"/>
                <a:gd name="connsiteX7" fmla="*/ 2100110 w 3222467"/>
                <a:gd name="connsiteY7" fmla="*/ 691130 h 2070714"/>
                <a:gd name="connsiteX8" fmla="*/ 0 w 3222467"/>
                <a:gd name="connsiteY8" fmla="*/ 691130 h 2070714"/>
                <a:gd name="connsiteX9" fmla="*/ 0 w 3222467"/>
                <a:gd name="connsiteY9" fmla="*/ 0 h 2070714"/>
                <a:gd name="connsiteX10" fmla="*/ 2082075 w 3222467"/>
                <a:gd name="connsiteY10" fmla="*/ 0 h 2070714"/>
                <a:gd name="connsiteX11" fmla="*/ 2100110 w 3222467"/>
                <a:gd name="connsiteY11" fmla="*/ 0 h 2070714"/>
                <a:gd name="connsiteX12" fmla="*/ 2100110 w 3222467"/>
                <a:gd name="connsiteY12" fmla="*/ 1052 h 2070714"/>
                <a:gd name="connsiteX13" fmla="*/ 2227911 w 3222467"/>
                <a:gd name="connsiteY13" fmla="*/ 8506 h 2070714"/>
                <a:gd name="connsiteX14" fmla="*/ 3048880 w 3222467"/>
                <a:gd name="connsiteY14" fmla="*/ 487396 h 2070714"/>
                <a:gd name="connsiteX15" fmla="*/ 3037189 w 3222467"/>
                <a:gd name="connsiteY15" fmla="*/ 1604800 h 2070714"/>
                <a:gd name="connsiteX16" fmla="*/ 2208760 w 3222467"/>
                <a:gd name="connsiteY16" fmla="*/ 2069135 h 20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2467" h="2070714">
                  <a:moveTo>
                    <a:pt x="2172083" y="2070714"/>
                  </a:moveTo>
                  <a:lnTo>
                    <a:pt x="2172083" y="1378457"/>
                  </a:lnTo>
                  <a:lnTo>
                    <a:pt x="2180435" y="1377791"/>
                  </a:lnTo>
                  <a:cubicBezTo>
                    <a:pt x="2282485" y="1360173"/>
                    <a:pt x="2374636" y="1315458"/>
                    <a:pt x="2439685" y="1250076"/>
                  </a:cubicBezTo>
                  <a:cubicBezTo>
                    <a:pt x="2562177" y="1126958"/>
                    <a:pt x="2564407" y="956082"/>
                    <a:pt x="2445154" y="831081"/>
                  </a:cubicBezTo>
                  <a:cubicBezTo>
                    <a:pt x="2381395" y="764249"/>
                    <a:pt x="2289647" y="717953"/>
                    <a:pt x="2187305" y="698982"/>
                  </a:cubicBezTo>
                  <a:lnTo>
                    <a:pt x="2100110" y="691018"/>
                  </a:lnTo>
                  <a:lnTo>
                    <a:pt x="2100110" y="691130"/>
                  </a:lnTo>
                  <a:lnTo>
                    <a:pt x="0" y="691130"/>
                  </a:lnTo>
                  <a:lnTo>
                    <a:pt x="0" y="0"/>
                  </a:lnTo>
                  <a:lnTo>
                    <a:pt x="2082075" y="0"/>
                  </a:lnTo>
                  <a:lnTo>
                    <a:pt x="2100110" y="0"/>
                  </a:lnTo>
                  <a:lnTo>
                    <a:pt x="2100110" y="1052"/>
                  </a:lnTo>
                  <a:lnTo>
                    <a:pt x="2227911" y="8506"/>
                  </a:lnTo>
                  <a:cubicBezTo>
                    <a:pt x="2563988" y="47904"/>
                    <a:pt x="2866494" y="222078"/>
                    <a:pt x="3048880" y="487396"/>
                  </a:cubicBezTo>
                  <a:cubicBezTo>
                    <a:pt x="3284491" y="830140"/>
                    <a:pt x="3279928" y="1266201"/>
                    <a:pt x="3037189" y="1604800"/>
                  </a:cubicBezTo>
                  <a:cubicBezTo>
                    <a:pt x="2849759" y="1866248"/>
                    <a:pt x="2544697" y="2034999"/>
                    <a:pt x="2208760" y="2069135"/>
                  </a:cubicBezTo>
                  <a:close/>
                </a:path>
              </a:pathLst>
            </a:custGeom>
            <a:solidFill>
              <a:srgbClr val="FFAD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文本框 66"/>
          <p:cNvSpPr txBox="1"/>
          <p:nvPr/>
        </p:nvSpPr>
        <p:spPr>
          <a:xfrm>
            <a:off x="5280571" y="3494214"/>
            <a:ext cx="1415772"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思维陷进</a:t>
            </a:r>
          </a:p>
        </p:txBody>
      </p:sp>
      <p:sp>
        <p:nvSpPr>
          <p:cNvPr id="68" name="文本框 67"/>
          <p:cNvSpPr txBox="1"/>
          <p:nvPr/>
        </p:nvSpPr>
        <p:spPr>
          <a:xfrm>
            <a:off x="2910157" y="1610674"/>
            <a:ext cx="1415772" cy="830997"/>
          </a:xfrm>
          <a:prstGeom prst="rect">
            <a:avLst/>
          </a:prstGeom>
          <a:noFill/>
        </p:spPr>
        <p:txBody>
          <a:bodyPr wrap="none" rtlCol="0">
            <a:spAutoFit/>
          </a:bodyPr>
          <a:lstStyle/>
          <a:p>
            <a:pPr algn="ctr"/>
            <a:r>
              <a:rPr lang="en-US" altLang="zh-CN" sz="2400" dirty="0">
                <a:solidFill>
                  <a:srgbClr val="404040"/>
                </a:solidFill>
                <a:latin typeface="Microsoft YaHei UI Light" panose="020B0502040204020203" pitchFamily="34" charset="-122"/>
                <a:ea typeface="Microsoft YaHei UI Light" panose="020B0502040204020203" pitchFamily="34" charset="-122"/>
              </a:rPr>
              <a:t>01</a:t>
            </a:r>
          </a:p>
          <a:p>
            <a:pPr algn="ctr"/>
            <a:r>
              <a:rPr lang="zh-CN" altLang="en-US" sz="2400" dirty="0">
                <a:solidFill>
                  <a:srgbClr val="404040"/>
                </a:solidFill>
                <a:latin typeface="Microsoft YaHei UI Light" panose="020B0502040204020203" pitchFamily="34" charset="-122"/>
                <a:ea typeface="Microsoft YaHei UI Light" panose="020B0502040204020203" pitchFamily="34" charset="-122"/>
              </a:rPr>
              <a:t>概念不清</a:t>
            </a:r>
          </a:p>
        </p:txBody>
      </p:sp>
      <p:sp>
        <p:nvSpPr>
          <p:cNvPr id="69" name="文本框 68"/>
          <p:cNvSpPr txBox="1"/>
          <p:nvPr/>
        </p:nvSpPr>
        <p:spPr>
          <a:xfrm>
            <a:off x="7574391" y="4988778"/>
            <a:ext cx="2646879" cy="830997"/>
          </a:xfrm>
          <a:prstGeom prst="rect">
            <a:avLst/>
          </a:prstGeom>
          <a:noFill/>
        </p:spPr>
        <p:txBody>
          <a:bodyPr wrap="none" rtlCol="0">
            <a:spAutoFit/>
          </a:bodyPr>
          <a:lstStyle/>
          <a:p>
            <a:pPr algn="ctr"/>
            <a:r>
              <a:rPr lang="en-US" altLang="zh-CN" sz="2400" dirty="0">
                <a:solidFill>
                  <a:srgbClr val="404040"/>
                </a:solidFill>
                <a:latin typeface="Microsoft YaHei UI Light" panose="020B0502040204020203" pitchFamily="34" charset="-122"/>
                <a:ea typeface="Microsoft YaHei UI Light" panose="020B0502040204020203" pitchFamily="34" charset="-122"/>
              </a:rPr>
              <a:t>02</a:t>
            </a:r>
          </a:p>
          <a:p>
            <a:pPr algn="ctr"/>
            <a:r>
              <a:rPr lang="zh-CN" altLang="en-US" sz="2400" dirty="0">
                <a:solidFill>
                  <a:srgbClr val="404040"/>
                </a:solidFill>
                <a:latin typeface="Microsoft YaHei UI Light" panose="020B0502040204020203" pitchFamily="34" charset="-122"/>
                <a:ea typeface="Microsoft YaHei UI Light" panose="020B0502040204020203" pitchFamily="34" charset="-122"/>
              </a:rPr>
              <a:t>拒绝接受不确定性</a:t>
            </a:r>
          </a:p>
        </p:txBody>
      </p:sp>
      <p:sp>
        <p:nvSpPr>
          <p:cNvPr id="70" name="文本框 69"/>
          <p:cNvSpPr txBox="1"/>
          <p:nvPr/>
        </p:nvSpPr>
        <p:spPr>
          <a:xfrm>
            <a:off x="4364313" y="1630319"/>
            <a:ext cx="3100112" cy="738664"/>
          </a:xfrm>
          <a:prstGeom prst="rect">
            <a:avLst/>
          </a:prstGeom>
          <a:noFill/>
        </p:spPr>
        <p:txBody>
          <a:bodyPr wrap="square" rtlCol="0">
            <a:spAutoFit/>
          </a:bodyPr>
          <a:lstStyle/>
          <a:p>
            <a:r>
              <a:rPr lang="en-US" altLang="zh-CN" sz="1400" dirty="0">
                <a:solidFill>
                  <a:schemeClr val="bg1"/>
                </a:solidFill>
                <a:latin typeface="+mn-ea"/>
              </a:rPr>
              <a:t>“</a:t>
            </a:r>
            <a:r>
              <a:rPr lang="zh-CN" altLang="en-US" sz="1400" dirty="0">
                <a:solidFill>
                  <a:schemeClr val="bg1"/>
                </a:solidFill>
                <a:latin typeface="+mn-ea"/>
              </a:rPr>
              <a:t>时间管理</a:t>
            </a:r>
            <a:r>
              <a:rPr lang="en-US" altLang="zh-CN" sz="1400" dirty="0">
                <a:solidFill>
                  <a:schemeClr val="bg1"/>
                </a:solidFill>
                <a:latin typeface="+mn-ea"/>
              </a:rPr>
              <a:t>”</a:t>
            </a:r>
            <a:r>
              <a:rPr lang="zh-CN" altLang="en-US" sz="1400" dirty="0">
                <a:solidFill>
                  <a:schemeClr val="bg1"/>
                </a:solidFill>
                <a:latin typeface="+mn-ea"/>
              </a:rPr>
              <a:t>和“自我管理”是完全不同的概念</a:t>
            </a:r>
            <a:r>
              <a:rPr lang="en-US" altLang="zh-CN" sz="1400" dirty="0">
                <a:solidFill>
                  <a:schemeClr val="bg1"/>
                </a:solidFill>
                <a:latin typeface="+mn-ea"/>
              </a:rPr>
              <a:t>——</a:t>
            </a:r>
            <a:r>
              <a:rPr lang="zh-CN" altLang="en-US" sz="1400" dirty="0">
                <a:solidFill>
                  <a:schemeClr val="bg1"/>
                </a:solidFill>
                <a:latin typeface="+mn-ea"/>
              </a:rPr>
              <a:t>焦点不同，方法不同，效果不同</a:t>
            </a:r>
            <a:r>
              <a:rPr lang="en-US" altLang="zh-CN" sz="1400" dirty="0">
                <a:solidFill>
                  <a:schemeClr val="bg1"/>
                </a:solidFill>
                <a:latin typeface="+mn-ea"/>
              </a:rPr>
              <a:t>……</a:t>
            </a:r>
          </a:p>
        </p:txBody>
      </p:sp>
      <p:sp>
        <p:nvSpPr>
          <p:cNvPr id="76" name="文本框 75"/>
          <p:cNvSpPr txBox="1"/>
          <p:nvPr/>
        </p:nvSpPr>
        <p:spPr>
          <a:xfrm>
            <a:off x="4366537" y="5034944"/>
            <a:ext cx="3210078" cy="738664"/>
          </a:xfrm>
          <a:prstGeom prst="rect">
            <a:avLst/>
          </a:prstGeom>
          <a:noFill/>
        </p:spPr>
        <p:txBody>
          <a:bodyPr wrap="square" rtlCol="0">
            <a:spAutoFit/>
          </a:bodyPr>
          <a:lstStyle/>
          <a:p>
            <a:pPr algn="r"/>
            <a:r>
              <a:rPr lang="zh-CN" altLang="en-US" sz="1400" dirty="0">
                <a:solidFill>
                  <a:schemeClr val="bg1"/>
                </a:solidFill>
                <a:latin typeface="+mn-ea"/>
              </a:rPr>
              <a:t>拒绝接受不确定性的根源在于害怕复杂、奢望简单。谁不希望一切都是简单的呢？可现实往往就是复杂的。</a:t>
            </a:r>
            <a:endParaRPr lang="en-US" altLang="zh-CN" sz="1400" dirty="0">
              <a:solidFill>
                <a:schemeClr val="bg1"/>
              </a:solidFill>
              <a:latin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064" y="253534"/>
            <a:ext cx="12211083" cy="6553690"/>
            <a:chOff x="-19064" y="253534"/>
            <a:chExt cx="12211083" cy="6553690"/>
          </a:xfrm>
        </p:grpSpPr>
        <p:grpSp>
          <p:nvGrpSpPr>
            <p:cNvPr id="15" name="组合 14"/>
            <p:cNvGrpSpPr/>
            <p:nvPr/>
          </p:nvGrpSpPr>
          <p:grpSpPr>
            <a:xfrm>
              <a:off x="-19064" y="253534"/>
              <a:ext cx="12211083" cy="6553690"/>
              <a:chOff x="-19064" y="253534"/>
              <a:chExt cx="12211083" cy="6553690"/>
            </a:xfrm>
          </p:grpSpPr>
          <p:sp>
            <p:nvSpPr>
              <p:cNvPr id="1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1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1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36</a:t>
                </a:fld>
                <a:endParaRPr lang="en-US" sz="1100" dirty="0">
                  <a:solidFill>
                    <a:schemeClr val="bg1"/>
                  </a:solidFill>
                  <a:latin typeface="Arial" panose="020B0604020202020204" pitchFamily="34" charset="0"/>
                  <a:cs typeface="Arial" panose="020B0604020202020204" pitchFamily="34" charset="0"/>
                </a:endParaRPr>
              </a:p>
            </p:txBody>
          </p:sp>
          <p:sp>
            <p:nvSpPr>
              <p:cNvPr id="2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16" name="文本框 15"/>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因果关系</a:t>
              </a:r>
            </a:p>
          </p:txBody>
        </p:sp>
      </p:grpSp>
      <p:grpSp>
        <p:nvGrpSpPr>
          <p:cNvPr id="30" name="组合 29"/>
          <p:cNvGrpSpPr/>
          <p:nvPr/>
        </p:nvGrpSpPr>
        <p:grpSpPr>
          <a:xfrm>
            <a:off x="4457705" y="2618907"/>
            <a:ext cx="2695068" cy="2695068"/>
            <a:chOff x="2043716" y="797973"/>
            <a:chExt cx="2695068" cy="2695068"/>
          </a:xfrm>
        </p:grpSpPr>
        <p:sp>
          <p:nvSpPr>
            <p:cNvPr id="31" name="椭圆 30"/>
            <p:cNvSpPr/>
            <p:nvPr/>
          </p:nvSpPr>
          <p:spPr>
            <a:xfrm>
              <a:off x="2043716" y="797973"/>
              <a:ext cx="2695068" cy="2695068"/>
            </a:xfrm>
            <a:prstGeom prst="ellipse">
              <a:avLst/>
            </a:prstGeom>
            <a:solidFill>
              <a:srgbClr val="A4A4A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328528" y="1082785"/>
              <a:ext cx="2125445" cy="2125445"/>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grpSp>
        <p:nvGrpSpPr>
          <p:cNvPr id="33" name="组合 32"/>
          <p:cNvGrpSpPr/>
          <p:nvPr/>
        </p:nvGrpSpPr>
        <p:grpSpPr>
          <a:xfrm>
            <a:off x="5106938" y="1814272"/>
            <a:ext cx="1412940" cy="1412940"/>
            <a:chOff x="5761287" y="3581296"/>
            <a:chExt cx="1713921" cy="1713921"/>
          </a:xfrm>
        </p:grpSpPr>
        <p:sp>
          <p:nvSpPr>
            <p:cNvPr id="34" name="椭圆 33"/>
            <p:cNvSpPr/>
            <p:nvPr/>
          </p:nvSpPr>
          <p:spPr>
            <a:xfrm>
              <a:off x="5761287" y="3581296"/>
              <a:ext cx="1713921" cy="1713921"/>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50800" dist="38100" dir="8100000" algn="tr"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35" name="椭圆 34"/>
            <p:cNvSpPr/>
            <p:nvPr/>
          </p:nvSpPr>
          <p:spPr>
            <a:xfrm>
              <a:off x="5933349" y="3753358"/>
              <a:ext cx="1369796" cy="1369796"/>
            </a:xfrm>
            <a:prstGeom prst="ellipse">
              <a:avLst/>
            </a:prstGeom>
            <a:solidFill>
              <a:srgbClr val="00B9B1"/>
            </a:solidFill>
            <a:ln w="34925" cap="flat" cmpd="sng">
              <a:noFill/>
              <a:prstDash val="solid"/>
              <a:round/>
            </a:ln>
            <a:effectLst>
              <a:innerShdw blurRad="63500" dist="50800" dir="18900000">
                <a:prstClr val="black">
                  <a:alpha val="50000"/>
                </a:prstClr>
              </a:inn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grpSp>
      <p:grpSp>
        <p:nvGrpSpPr>
          <p:cNvPr id="36" name="组合 35"/>
          <p:cNvGrpSpPr/>
          <p:nvPr/>
        </p:nvGrpSpPr>
        <p:grpSpPr>
          <a:xfrm>
            <a:off x="3835844" y="4043441"/>
            <a:ext cx="1412940" cy="1412940"/>
            <a:chOff x="5761287" y="3581296"/>
            <a:chExt cx="1713921" cy="1713921"/>
          </a:xfrm>
        </p:grpSpPr>
        <p:sp>
          <p:nvSpPr>
            <p:cNvPr id="37" name="椭圆 36"/>
            <p:cNvSpPr/>
            <p:nvPr/>
          </p:nvSpPr>
          <p:spPr>
            <a:xfrm>
              <a:off x="5761287" y="3581296"/>
              <a:ext cx="1713921" cy="1713921"/>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50800" dist="38100" dir="8100000" algn="tr"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38" name="椭圆 37"/>
            <p:cNvSpPr/>
            <p:nvPr/>
          </p:nvSpPr>
          <p:spPr>
            <a:xfrm>
              <a:off x="5933349" y="3753358"/>
              <a:ext cx="1369796" cy="1369796"/>
            </a:xfrm>
            <a:prstGeom prst="ellipse">
              <a:avLst/>
            </a:prstGeom>
            <a:solidFill>
              <a:srgbClr val="FF888C"/>
            </a:solidFill>
            <a:ln w="34925" cap="flat" cmpd="sng">
              <a:noFill/>
              <a:prstDash val="solid"/>
              <a:round/>
            </a:ln>
            <a:effectLst>
              <a:innerShdw blurRad="63500" dist="50800" dir="18900000">
                <a:prstClr val="black">
                  <a:alpha val="50000"/>
                </a:prstClr>
              </a:inn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grpSp>
      <p:grpSp>
        <p:nvGrpSpPr>
          <p:cNvPr id="39" name="组合 38"/>
          <p:cNvGrpSpPr/>
          <p:nvPr/>
        </p:nvGrpSpPr>
        <p:grpSpPr>
          <a:xfrm>
            <a:off x="6303898" y="4071043"/>
            <a:ext cx="1412940" cy="1412940"/>
            <a:chOff x="5761287" y="3581296"/>
            <a:chExt cx="1713921" cy="1713921"/>
          </a:xfrm>
        </p:grpSpPr>
        <p:sp>
          <p:nvSpPr>
            <p:cNvPr id="40" name="椭圆 39"/>
            <p:cNvSpPr/>
            <p:nvPr/>
          </p:nvSpPr>
          <p:spPr>
            <a:xfrm>
              <a:off x="5761287" y="3581296"/>
              <a:ext cx="1713921" cy="1713921"/>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50800" dist="38100" dir="8100000" algn="tr" rotWithShape="0">
                <a:prstClr val="black">
                  <a:alpha val="40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41" name="椭圆 40"/>
            <p:cNvSpPr/>
            <p:nvPr/>
          </p:nvSpPr>
          <p:spPr>
            <a:xfrm>
              <a:off x="5933349" y="3753358"/>
              <a:ext cx="1369796" cy="1369796"/>
            </a:xfrm>
            <a:prstGeom prst="ellipse">
              <a:avLst/>
            </a:prstGeom>
            <a:solidFill>
              <a:srgbClr val="FFAD00"/>
            </a:solidFill>
            <a:ln w="34925" cap="flat" cmpd="sng">
              <a:noFill/>
              <a:prstDash val="solid"/>
              <a:round/>
            </a:ln>
            <a:effectLst>
              <a:innerShdw blurRad="63500" dist="50800" dir="18900000">
                <a:prstClr val="black">
                  <a:alpha val="50000"/>
                </a:prstClr>
              </a:inn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grpSp>
      <p:grpSp>
        <p:nvGrpSpPr>
          <p:cNvPr id="4" name="组合 3"/>
          <p:cNvGrpSpPr/>
          <p:nvPr/>
        </p:nvGrpSpPr>
        <p:grpSpPr>
          <a:xfrm>
            <a:off x="3629819" y="1209942"/>
            <a:ext cx="8637594" cy="584775"/>
            <a:chOff x="3613904" y="1111573"/>
            <a:chExt cx="8637594" cy="584775"/>
          </a:xfrm>
        </p:grpSpPr>
        <p:sp>
          <p:nvSpPr>
            <p:cNvPr id="3" name="矩形 2"/>
            <p:cNvSpPr/>
            <p:nvPr/>
          </p:nvSpPr>
          <p:spPr>
            <a:xfrm>
              <a:off x="3613904" y="1111573"/>
              <a:ext cx="6096000" cy="584775"/>
            </a:xfrm>
            <a:prstGeom prst="rect">
              <a:avLst/>
            </a:prstGeom>
          </p:spPr>
          <p:txBody>
            <a:bodyPr>
              <a:spAutoFit/>
            </a:bodyPr>
            <a:lstStyle/>
            <a:p>
              <a:r>
                <a:rPr lang="zh-CN" altLang="zh-CN" sz="1600" dirty="0">
                  <a:solidFill>
                    <a:srgbClr val="404040"/>
                  </a:solidFill>
                </a:rPr>
                <a:t>•</a:t>
              </a:r>
              <a:r>
                <a:rPr lang="en-US" altLang="zh-CN" sz="1600" dirty="0">
                  <a:solidFill>
                    <a:srgbClr val="404040"/>
                  </a:solidFill>
                </a:rPr>
                <a:t> A</a:t>
              </a:r>
              <a:r>
                <a:rPr lang="zh-CN" altLang="zh-CN" sz="1600" dirty="0">
                  <a:solidFill>
                    <a:srgbClr val="404040"/>
                  </a:solidFill>
                </a:rPr>
                <a:t>不一定是</a:t>
              </a:r>
              <a:r>
                <a:rPr lang="en-US" altLang="zh-CN" sz="1600" dirty="0">
                  <a:solidFill>
                    <a:srgbClr val="404040"/>
                  </a:solidFill>
                </a:rPr>
                <a:t>B</a:t>
              </a:r>
              <a:r>
                <a:rPr lang="zh-CN" altLang="zh-CN" sz="1600" dirty="0">
                  <a:solidFill>
                    <a:srgbClr val="404040"/>
                  </a:solidFill>
                </a:rPr>
                <a:t>的理由</a:t>
              </a:r>
              <a:r>
                <a:rPr lang="en-US" altLang="zh-CN" sz="1600" dirty="0">
                  <a:solidFill>
                    <a:srgbClr val="404040"/>
                  </a:solidFill>
                </a:rPr>
                <a:t>              </a:t>
              </a:r>
            </a:p>
            <a:p>
              <a:r>
                <a:rPr lang="zh-CN" altLang="zh-CN" sz="1600" dirty="0">
                  <a:solidFill>
                    <a:srgbClr val="404040"/>
                  </a:solidFill>
                </a:rPr>
                <a:t>•</a:t>
              </a:r>
              <a:r>
                <a:rPr lang="en-US" altLang="zh-CN" sz="1600" dirty="0">
                  <a:solidFill>
                    <a:srgbClr val="404040"/>
                  </a:solidFill>
                </a:rPr>
                <a:t> A</a:t>
              </a:r>
              <a:r>
                <a:rPr lang="zh-CN" altLang="zh-CN" sz="1600" dirty="0">
                  <a:solidFill>
                    <a:srgbClr val="404040"/>
                  </a:solidFill>
                </a:rPr>
                <a:t>不一定是</a:t>
              </a:r>
              <a:r>
                <a:rPr lang="en-US" altLang="zh-CN" sz="1600" dirty="0">
                  <a:solidFill>
                    <a:srgbClr val="404040"/>
                  </a:solidFill>
                </a:rPr>
                <a:t>B</a:t>
              </a:r>
              <a:r>
                <a:rPr lang="zh-CN" altLang="zh-CN" sz="1600" dirty="0">
                  <a:solidFill>
                    <a:srgbClr val="404040"/>
                  </a:solidFill>
                </a:rPr>
                <a:t>最重要的理由</a:t>
              </a:r>
            </a:p>
          </p:txBody>
        </p:sp>
        <p:sp>
          <p:nvSpPr>
            <p:cNvPr id="42" name="矩形 41"/>
            <p:cNvSpPr/>
            <p:nvPr/>
          </p:nvSpPr>
          <p:spPr>
            <a:xfrm>
              <a:off x="6155498" y="1111573"/>
              <a:ext cx="6096000" cy="584775"/>
            </a:xfrm>
            <a:prstGeom prst="rect">
              <a:avLst/>
            </a:prstGeom>
          </p:spPr>
          <p:txBody>
            <a:bodyPr>
              <a:spAutoFit/>
            </a:bodyPr>
            <a:lstStyle/>
            <a:p>
              <a:r>
                <a:rPr lang="zh-CN" altLang="zh-CN" sz="1600" dirty="0">
                  <a:solidFill>
                    <a:srgbClr val="404040"/>
                  </a:solidFill>
                </a:rPr>
                <a:t>•</a:t>
              </a:r>
              <a:r>
                <a:rPr lang="en-US" altLang="zh-CN" sz="1600" dirty="0">
                  <a:solidFill>
                    <a:srgbClr val="404040"/>
                  </a:solidFill>
                </a:rPr>
                <a:t> A</a:t>
              </a:r>
              <a:r>
                <a:rPr lang="zh-CN" altLang="zh-CN" sz="1600" dirty="0">
                  <a:solidFill>
                    <a:srgbClr val="404040"/>
                  </a:solidFill>
                </a:rPr>
                <a:t>不一定是</a:t>
              </a:r>
              <a:r>
                <a:rPr lang="en-US" altLang="zh-CN" sz="1600" dirty="0">
                  <a:solidFill>
                    <a:srgbClr val="404040"/>
                  </a:solidFill>
                </a:rPr>
                <a:t>B</a:t>
              </a:r>
              <a:r>
                <a:rPr lang="zh-CN" altLang="zh-CN" sz="1600" dirty="0">
                  <a:solidFill>
                    <a:srgbClr val="404040"/>
                  </a:solidFill>
                </a:rPr>
                <a:t>唯一的理由</a:t>
              </a:r>
              <a:endParaRPr lang="en-US" altLang="zh-CN" sz="1600" dirty="0">
                <a:solidFill>
                  <a:srgbClr val="404040"/>
                </a:solidFill>
              </a:endParaRPr>
            </a:p>
            <a:p>
              <a:r>
                <a:rPr lang="zh-CN" altLang="zh-CN" sz="1600" dirty="0">
                  <a:solidFill>
                    <a:srgbClr val="404040"/>
                  </a:solidFill>
                </a:rPr>
                <a:t>• </a:t>
              </a:r>
              <a:r>
                <a:rPr lang="en-US" altLang="zh-CN" sz="1600" dirty="0">
                  <a:solidFill>
                    <a:srgbClr val="404040"/>
                  </a:solidFill>
                </a:rPr>
                <a:t>A</a:t>
              </a:r>
              <a:r>
                <a:rPr lang="zh-CN" altLang="zh-CN" sz="1600" dirty="0">
                  <a:solidFill>
                    <a:srgbClr val="404040"/>
                  </a:solidFill>
                </a:rPr>
                <a:t>和</a:t>
              </a:r>
              <a:r>
                <a:rPr lang="en-US" altLang="zh-CN" sz="1600" dirty="0">
                  <a:solidFill>
                    <a:srgbClr val="404040"/>
                  </a:solidFill>
                </a:rPr>
                <a:t>B</a:t>
              </a:r>
              <a:r>
                <a:rPr lang="zh-CN" altLang="zh-CN" sz="1600" dirty="0">
                  <a:solidFill>
                    <a:srgbClr val="404040"/>
                  </a:solidFill>
                </a:rPr>
                <a:t>可能互为因果</a:t>
              </a:r>
              <a:r>
                <a:rPr lang="en-US" altLang="zh-CN" sz="1600" dirty="0">
                  <a:solidFill>
                    <a:srgbClr val="404040"/>
                  </a:solidFill>
                </a:rPr>
                <a:t> </a:t>
              </a:r>
            </a:p>
          </p:txBody>
        </p:sp>
      </p:grpSp>
      <p:sp>
        <p:nvSpPr>
          <p:cNvPr id="43" name="矩形 42"/>
          <p:cNvSpPr/>
          <p:nvPr/>
        </p:nvSpPr>
        <p:spPr>
          <a:xfrm>
            <a:off x="7716838" y="4552051"/>
            <a:ext cx="4017962" cy="830997"/>
          </a:xfrm>
          <a:prstGeom prst="rect">
            <a:avLst/>
          </a:prstGeom>
        </p:spPr>
        <p:txBody>
          <a:bodyPr wrap="square">
            <a:spAutoFit/>
          </a:bodyPr>
          <a:lstStyle/>
          <a:p>
            <a:r>
              <a:rPr lang="zh-CN" altLang="zh-CN" sz="1600" dirty="0">
                <a:solidFill>
                  <a:srgbClr val="404040"/>
                </a:solidFill>
              </a:rPr>
              <a:t>通常在试验对象为人类时使用，目的是避免试验的对象或进行试验的人员的主观偏向影响实验的结果</a:t>
            </a:r>
            <a:r>
              <a:rPr lang="zh-CN" altLang="en-US" sz="1600" dirty="0">
                <a:solidFill>
                  <a:srgbClr val="404040"/>
                </a:solidFill>
              </a:rPr>
              <a:t>。</a:t>
            </a:r>
          </a:p>
        </p:txBody>
      </p:sp>
      <p:sp>
        <p:nvSpPr>
          <p:cNvPr id="44" name="矩形 43"/>
          <p:cNvSpPr/>
          <p:nvPr/>
        </p:nvSpPr>
        <p:spPr>
          <a:xfrm>
            <a:off x="296838" y="4570523"/>
            <a:ext cx="3468081" cy="830997"/>
          </a:xfrm>
          <a:prstGeom prst="rect">
            <a:avLst/>
          </a:prstGeom>
        </p:spPr>
        <p:txBody>
          <a:bodyPr wrap="square">
            <a:spAutoFit/>
          </a:bodyPr>
          <a:lstStyle/>
          <a:p>
            <a:pPr algn="r"/>
            <a:r>
              <a:rPr lang="zh-CN" altLang="zh-CN" sz="1600" dirty="0">
                <a:solidFill>
                  <a:srgbClr val="2D2D2D"/>
                </a:solidFill>
              </a:rPr>
              <a:t>当人们相信某件事情会发生（事实上那件事情原本并不见得一定会发生），那么此事最终真的会发生。</a:t>
            </a:r>
            <a:endParaRPr lang="zh-CN" altLang="en-US" sz="1600" dirty="0">
              <a:solidFill>
                <a:srgbClr val="2D2D2D"/>
              </a:solidFill>
            </a:endParaRPr>
          </a:p>
        </p:txBody>
      </p:sp>
      <p:sp>
        <p:nvSpPr>
          <p:cNvPr id="45" name="文本框 44"/>
          <p:cNvSpPr txBox="1"/>
          <p:nvPr/>
        </p:nvSpPr>
        <p:spPr>
          <a:xfrm>
            <a:off x="5202187" y="2197114"/>
            <a:ext cx="1210588" cy="400110"/>
          </a:xfrm>
          <a:prstGeom prst="rect">
            <a:avLst/>
          </a:prstGeom>
          <a:noFill/>
        </p:spPr>
        <p:txBody>
          <a:bodyPr wrap="none" rtlCol="0">
            <a:spAutoFit/>
          </a:bodyPr>
          <a:lstStyle/>
          <a:p>
            <a:r>
              <a:rPr lang="zh-CN" altLang="en-US" sz="2000" dirty="0">
                <a:solidFill>
                  <a:schemeClr val="bg1"/>
                </a:solidFill>
                <a:latin typeface="Microsoft YaHei UI Light" panose="020B0502040204020203" pitchFamily="34" charset="-122"/>
                <a:ea typeface="Microsoft YaHei UI Light" panose="020B0502040204020203" pitchFamily="34" charset="-122"/>
              </a:rPr>
              <a:t>基础知识</a:t>
            </a:r>
          </a:p>
        </p:txBody>
      </p:sp>
      <p:sp>
        <p:nvSpPr>
          <p:cNvPr id="46" name="文本框 45"/>
          <p:cNvSpPr txBox="1"/>
          <p:nvPr/>
        </p:nvSpPr>
        <p:spPr>
          <a:xfrm>
            <a:off x="5243643" y="2520525"/>
            <a:ext cx="1059906" cy="338554"/>
          </a:xfrm>
          <a:prstGeom prst="rect">
            <a:avLst/>
          </a:prstGeom>
          <a:noFill/>
        </p:spPr>
        <p:txBody>
          <a:bodyPr wrap="none" rtlCol="0">
            <a:spAutoFit/>
          </a:bodyPr>
          <a:lstStyle/>
          <a:p>
            <a:r>
              <a:rPr lang="en-US" altLang="zh-CN" sz="1600" dirty="0">
                <a:solidFill>
                  <a:schemeClr val="bg1"/>
                </a:solidFill>
                <a:latin typeface="Microsoft YaHei UI Light" panose="020B0502040204020203" pitchFamily="34" charset="-122"/>
                <a:ea typeface="Microsoft YaHei UI Light" panose="020B0502040204020203" pitchFamily="34" charset="-122"/>
              </a:rPr>
              <a:t>A</a:t>
            </a:r>
            <a:r>
              <a:rPr lang="zh-CN" altLang="en-US" sz="1600" dirty="0">
                <a:solidFill>
                  <a:schemeClr val="bg1"/>
                </a:solidFill>
                <a:latin typeface="Microsoft YaHei UI Light" panose="020B0502040204020203" pitchFamily="34" charset="-122"/>
                <a:ea typeface="Microsoft YaHei UI Light" panose="020B0502040204020203" pitchFamily="34" charset="-122"/>
              </a:rPr>
              <a:t>和</a:t>
            </a:r>
            <a:r>
              <a:rPr lang="en-US" altLang="zh-CN" sz="1600" dirty="0">
                <a:solidFill>
                  <a:schemeClr val="bg1"/>
                </a:solidFill>
                <a:latin typeface="Microsoft YaHei UI Light" panose="020B0502040204020203" pitchFamily="34" charset="-122"/>
                <a:ea typeface="Microsoft YaHei UI Light" panose="020B0502040204020203" pitchFamily="34" charset="-122"/>
              </a:rPr>
              <a:t>B</a:t>
            </a:r>
            <a:r>
              <a:rPr lang="zh-CN" altLang="en-US" sz="1600" dirty="0">
                <a:solidFill>
                  <a:schemeClr val="bg1"/>
                </a:solidFill>
                <a:latin typeface="Microsoft YaHei UI Light" panose="020B0502040204020203" pitchFamily="34" charset="-122"/>
                <a:ea typeface="Microsoft YaHei UI Light" panose="020B0502040204020203" pitchFamily="34" charset="-122"/>
              </a:rPr>
              <a:t>关系</a:t>
            </a:r>
          </a:p>
        </p:txBody>
      </p:sp>
      <p:sp>
        <p:nvSpPr>
          <p:cNvPr id="47" name="文本框 46"/>
          <p:cNvSpPr txBox="1"/>
          <p:nvPr/>
        </p:nvSpPr>
        <p:spPr>
          <a:xfrm>
            <a:off x="6404515" y="4516677"/>
            <a:ext cx="1210588" cy="400110"/>
          </a:xfrm>
          <a:prstGeom prst="rect">
            <a:avLst/>
          </a:prstGeom>
          <a:noFill/>
        </p:spPr>
        <p:txBody>
          <a:bodyPr wrap="none" rtlCol="0">
            <a:spAutoFit/>
          </a:bodyPr>
          <a:lstStyle/>
          <a:p>
            <a:r>
              <a:rPr lang="zh-CN" altLang="en-US" sz="2000" dirty="0">
                <a:solidFill>
                  <a:schemeClr val="bg1"/>
                </a:solidFill>
                <a:latin typeface="Microsoft YaHei UI Light" panose="020B0502040204020203" pitchFamily="34" charset="-122"/>
                <a:ea typeface="Microsoft YaHei UI Light" panose="020B0502040204020203" pitchFamily="34" charset="-122"/>
              </a:rPr>
              <a:t>双盲测试</a:t>
            </a:r>
          </a:p>
        </p:txBody>
      </p:sp>
      <p:sp>
        <p:nvSpPr>
          <p:cNvPr id="48" name="文本框 47"/>
          <p:cNvSpPr txBox="1"/>
          <p:nvPr/>
        </p:nvSpPr>
        <p:spPr>
          <a:xfrm>
            <a:off x="6388821" y="4840088"/>
            <a:ext cx="1210588" cy="338554"/>
          </a:xfrm>
          <a:prstGeom prst="rect">
            <a:avLst/>
          </a:prstGeom>
          <a:noFill/>
        </p:spPr>
        <p:txBody>
          <a:bodyPr wrap="none" rtlCol="0">
            <a:spAutoFit/>
          </a:bodyPr>
          <a:lstStyle/>
          <a:p>
            <a:r>
              <a:rPr lang="zh-CN" altLang="en-US" sz="1600" dirty="0">
                <a:solidFill>
                  <a:schemeClr val="bg1"/>
                </a:solidFill>
                <a:latin typeface="Microsoft YaHei UI Light" panose="020B0502040204020203" pitchFamily="34" charset="-122"/>
                <a:ea typeface="Microsoft YaHei UI Light" panose="020B0502040204020203" pitchFamily="34" charset="-122"/>
              </a:rPr>
              <a:t>安慰剂效应</a:t>
            </a:r>
          </a:p>
        </p:txBody>
      </p:sp>
      <p:sp>
        <p:nvSpPr>
          <p:cNvPr id="49" name="文本框 48"/>
          <p:cNvSpPr txBox="1"/>
          <p:nvPr/>
        </p:nvSpPr>
        <p:spPr>
          <a:xfrm>
            <a:off x="3931239" y="4477514"/>
            <a:ext cx="1210588" cy="400110"/>
          </a:xfrm>
          <a:prstGeom prst="rect">
            <a:avLst/>
          </a:prstGeom>
          <a:noFill/>
        </p:spPr>
        <p:txBody>
          <a:bodyPr wrap="none" rtlCol="0">
            <a:spAutoFit/>
          </a:bodyPr>
          <a:lstStyle/>
          <a:p>
            <a:r>
              <a:rPr lang="zh-CN" altLang="en-US" sz="2000" dirty="0">
                <a:solidFill>
                  <a:schemeClr val="bg1"/>
                </a:solidFill>
                <a:latin typeface="Microsoft YaHei UI Light" panose="020B0502040204020203" pitchFamily="34" charset="-122"/>
                <a:ea typeface="Microsoft YaHei UI Light" panose="020B0502040204020203" pitchFamily="34" charset="-122"/>
              </a:rPr>
              <a:t>自证语言</a:t>
            </a:r>
          </a:p>
        </p:txBody>
      </p:sp>
      <p:sp>
        <p:nvSpPr>
          <p:cNvPr id="50" name="文本框 49"/>
          <p:cNvSpPr txBox="1"/>
          <p:nvPr/>
        </p:nvSpPr>
        <p:spPr>
          <a:xfrm>
            <a:off x="3991745" y="4800925"/>
            <a:ext cx="1005403" cy="338554"/>
          </a:xfrm>
          <a:prstGeom prst="rect">
            <a:avLst/>
          </a:prstGeom>
          <a:noFill/>
        </p:spPr>
        <p:txBody>
          <a:bodyPr wrap="none" rtlCol="0">
            <a:spAutoFit/>
          </a:bodyPr>
          <a:lstStyle/>
          <a:p>
            <a:r>
              <a:rPr lang="zh-CN" altLang="en-US" sz="1600" dirty="0">
                <a:solidFill>
                  <a:schemeClr val="bg1"/>
                </a:solidFill>
                <a:latin typeface="Microsoft YaHei UI Light" panose="020B0502040204020203" pitchFamily="34" charset="-122"/>
                <a:ea typeface="Microsoft YaHei UI Light" panose="020B0502040204020203" pitchFamily="34" charset="-122"/>
              </a:rPr>
              <a:t>俄狄浦斯</a:t>
            </a:r>
          </a:p>
        </p:txBody>
      </p:sp>
      <p:sp>
        <p:nvSpPr>
          <p:cNvPr id="51" name="文本框 50"/>
          <p:cNvSpPr txBox="1"/>
          <p:nvPr/>
        </p:nvSpPr>
        <p:spPr>
          <a:xfrm>
            <a:off x="4901451" y="3622757"/>
            <a:ext cx="1826141" cy="584775"/>
          </a:xfrm>
          <a:prstGeom prst="rect">
            <a:avLst/>
          </a:prstGeom>
          <a:noFill/>
        </p:spPr>
        <p:txBody>
          <a:bodyPr wrap="none" rtlCol="0">
            <a:spAutoFit/>
          </a:bodyPr>
          <a:lstStyle/>
          <a:p>
            <a:r>
              <a:rPr lang="zh-CN" altLang="en-US" sz="3200" b="1" dirty="0">
                <a:solidFill>
                  <a:schemeClr val="bg1"/>
                </a:solidFill>
                <a:latin typeface="Microsoft YaHei UI Light" panose="020B0502040204020203" pitchFamily="34" charset="-122"/>
                <a:ea typeface="Microsoft YaHei UI Light" panose="020B0502040204020203" pitchFamily="34" charset="-122"/>
              </a:rPr>
              <a:t>因果关系</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2756080" y="1200032"/>
            <a:ext cx="7119274" cy="1030515"/>
          </a:xfrm>
          <a:prstGeom prst="roundRect">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3112329" y="1292531"/>
            <a:ext cx="6096000" cy="830997"/>
          </a:xfrm>
          <a:prstGeom prst="rect">
            <a:avLst/>
          </a:prstGeom>
        </p:spPr>
        <p:txBody>
          <a:bodyPr>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你不应该隶属于你的大脑；</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a:p>
            <a:r>
              <a:rPr lang="zh-CN" altLang="en-US" sz="2400" dirty="0">
                <a:solidFill>
                  <a:prstClr val="white"/>
                </a:solidFill>
                <a:latin typeface="Microsoft YaHei UI Light" panose="020B0502040204020203" pitchFamily="34" charset="-122"/>
                <a:ea typeface="Microsoft YaHei UI Light" panose="020B0502040204020203" pitchFamily="34" charset="-122"/>
              </a:rPr>
              <a:t>而应该拥有你的大脑，并且控制你的大脑。</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grpSp>
        <p:nvGrpSpPr>
          <p:cNvPr id="109" name="Group 40"/>
          <p:cNvGrpSpPr>
            <a:grpSpLocks noChangeAspect="1"/>
          </p:cNvGrpSpPr>
          <p:nvPr/>
        </p:nvGrpSpPr>
        <p:grpSpPr bwMode="auto">
          <a:xfrm flipH="1">
            <a:off x="1863489" y="963352"/>
            <a:ext cx="651898" cy="1533335"/>
            <a:chOff x="3769" y="1993"/>
            <a:chExt cx="142" cy="334"/>
          </a:xfrm>
          <a:effectLst>
            <a:outerShdw blurRad="50800" dist="38100" dir="5400000" algn="t" rotWithShape="0">
              <a:prstClr val="black">
                <a:alpha val="40000"/>
              </a:prstClr>
            </a:outerShdw>
          </a:effectLst>
        </p:grpSpPr>
        <p:sp>
          <p:nvSpPr>
            <p:cNvPr id="110" name="AutoShape 39"/>
            <p:cNvSpPr>
              <a:spLocks noChangeAspect="1" noChangeArrowheads="1" noTextEdit="1"/>
            </p:cNvSpPr>
            <p:nvPr/>
          </p:nvSpPr>
          <p:spPr bwMode="auto">
            <a:xfrm>
              <a:off x="3769" y="1993"/>
              <a:ext cx="14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41"/>
            <p:cNvSpPr/>
            <p:nvPr/>
          </p:nvSpPr>
          <p:spPr bwMode="auto">
            <a:xfrm>
              <a:off x="3846" y="2024"/>
              <a:ext cx="23" cy="32"/>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42"/>
            <p:cNvSpPr/>
            <p:nvPr/>
          </p:nvSpPr>
          <p:spPr bwMode="auto">
            <a:xfrm>
              <a:off x="3851" y="2298"/>
              <a:ext cx="35" cy="31"/>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43"/>
            <p:cNvSpPr/>
            <p:nvPr/>
          </p:nvSpPr>
          <p:spPr bwMode="auto">
            <a:xfrm>
              <a:off x="3769" y="2080"/>
              <a:ext cx="30" cy="17"/>
            </a:xfrm>
            <a:custGeom>
              <a:avLst/>
              <a:gdLst>
                <a:gd name="T0" fmla="*/ 10 w 12"/>
                <a:gd name="T1" fmla="*/ 7 h 7"/>
                <a:gd name="T2" fmla="*/ 5 w 12"/>
                <a:gd name="T3" fmla="*/ 7 h 7"/>
                <a:gd name="T4" fmla="*/ 0 w 12"/>
                <a:gd name="T5" fmla="*/ 4 h 7"/>
                <a:gd name="T6" fmla="*/ 0 w 12"/>
                <a:gd name="T7" fmla="*/ 3 h 7"/>
                <a:gd name="T8" fmla="*/ 3 w 12"/>
                <a:gd name="T9" fmla="*/ 3 h 7"/>
                <a:gd name="T10" fmla="*/ 7 w 12"/>
                <a:gd name="T11" fmla="*/ 3 h 7"/>
                <a:gd name="T12" fmla="*/ 8 w 12"/>
                <a:gd name="T13" fmla="*/ 2 h 7"/>
                <a:gd name="T14" fmla="*/ 8 w 12"/>
                <a:gd name="T15" fmla="*/ 0 h 7"/>
                <a:gd name="T16" fmla="*/ 10 w 12"/>
                <a:gd name="T17" fmla="*/ 3 h 7"/>
                <a:gd name="T18" fmla="*/ 12 w 12"/>
                <a:gd name="T19" fmla="*/ 5 h 7"/>
                <a:gd name="T20" fmla="*/ 10 w 1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7">
                  <a:moveTo>
                    <a:pt x="10" y="7"/>
                  </a:moveTo>
                  <a:cubicBezTo>
                    <a:pt x="10" y="7"/>
                    <a:pt x="6" y="7"/>
                    <a:pt x="5" y="7"/>
                  </a:cubicBezTo>
                  <a:cubicBezTo>
                    <a:pt x="5" y="7"/>
                    <a:pt x="0" y="4"/>
                    <a:pt x="0" y="4"/>
                  </a:cubicBezTo>
                  <a:cubicBezTo>
                    <a:pt x="0" y="3"/>
                    <a:pt x="0" y="3"/>
                    <a:pt x="0" y="3"/>
                  </a:cubicBez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lnTo>
                    <a:pt x="10" y="7"/>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44"/>
            <p:cNvSpPr/>
            <p:nvPr/>
          </p:nvSpPr>
          <p:spPr bwMode="auto">
            <a:xfrm>
              <a:off x="3826" y="2293"/>
              <a:ext cx="43" cy="19"/>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45"/>
            <p:cNvSpPr/>
            <p:nvPr/>
          </p:nvSpPr>
          <p:spPr bwMode="auto">
            <a:xfrm>
              <a:off x="3834" y="2138"/>
              <a:ext cx="40" cy="16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46"/>
            <p:cNvSpPr/>
            <p:nvPr/>
          </p:nvSpPr>
          <p:spPr bwMode="auto">
            <a:xfrm>
              <a:off x="3836" y="2138"/>
              <a:ext cx="38" cy="16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47"/>
            <p:cNvSpPr/>
            <p:nvPr/>
          </p:nvSpPr>
          <p:spPr bwMode="auto">
            <a:xfrm>
              <a:off x="3841" y="2133"/>
              <a:ext cx="53" cy="172"/>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48"/>
            <p:cNvSpPr/>
            <p:nvPr/>
          </p:nvSpPr>
          <p:spPr bwMode="auto">
            <a:xfrm>
              <a:off x="3864" y="2211"/>
              <a:ext cx="30" cy="94"/>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49"/>
            <p:cNvSpPr/>
            <p:nvPr/>
          </p:nvSpPr>
          <p:spPr bwMode="auto">
            <a:xfrm>
              <a:off x="3841" y="2133"/>
              <a:ext cx="55" cy="73"/>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50"/>
            <p:cNvSpPr/>
            <p:nvPr/>
          </p:nvSpPr>
          <p:spPr bwMode="auto">
            <a:xfrm>
              <a:off x="3836" y="2126"/>
              <a:ext cx="40" cy="15"/>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51"/>
            <p:cNvSpPr/>
            <p:nvPr/>
          </p:nvSpPr>
          <p:spPr bwMode="auto">
            <a:xfrm>
              <a:off x="3836" y="2034"/>
              <a:ext cx="38" cy="10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52"/>
            <p:cNvSpPr/>
            <p:nvPr/>
          </p:nvSpPr>
          <p:spPr bwMode="auto">
            <a:xfrm>
              <a:off x="3836" y="2034"/>
              <a:ext cx="38" cy="10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53"/>
            <p:cNvSpPr/>
            <p:nvPr/>
          </p:nvSpPr>
          <p:spPr bwMode="auto">
            <a:xfrm>
              <a:off x="3856" y="2039"/>
              <a:ext cx="55" cy="128"/>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54"/>
            <p:cNvSpPr/>
            <p:nvPr/>
          </p:nvSpPr>
          <p:spPr bwMode="auto">
            <a:xfrm>
              <a:off x="3836" y="2049"/>
              <a:ext cx="23" cy="84"/>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55"/>
            <p:cNvSpPr/>
            <p:nvPr/>
          </p:nvSpPr>
          <p:spPr bwMode="auto">
            <a:xfrm>
              <a:off x="3786" y="2080"/>
              <a:ext cx="50" cy="34"/>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56"/>
            <p:cNvSpPr/>
            <p:nvPr/>
          </p:nvSpPr>
          <p:spPr bwMode="auto">
            <a:xfrm>
              <a:off x="3789" y="2087"/>
              <a:ext cx="42" cy="25"/>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57"/>
            <p:cNvSpPr/>
            <p:nvPr/>
          </p:nvSpPr>
          <p:spPr bwMode="auto">
            <a:xfrm>
              <a:off x="3856" y="2041"/>
              <a:ext cx="23" cy="90"/>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58"/>
            <p:cNvSpPr/>
            <p:nvPr/>
          </p:nvSpPr>
          <p:spPr bwMode="auto">
            <a:xfrm>
              <a:off x="3871" y="2049"/>
              <a:ext cx="25" cy="99"/>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59"/>
            <p:cNvSpPr/>
            <p:nvPr/>
          </p:nvSpPr>
          <p:spPr bwMode="auto">
            <a:xfrm>
              <a:off x="3876" y="2044"/>
              <a:ext cx="10" cy="1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60"/>
            <p:cNvSpPr/>
            <p:nvPr/>
          </p:nvSpPr>
          <p:spPr bwMode="auto">
            <a:xfrm>
              <a:off x="3869" y="2143"/>
              <a:ext cx="15" cy="24"/>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61"/>
            <p:cNvSpPr/>
            <p:nvPr/>
          </p:nvSpPr>
          <p:spPr bwMode="auto">
            <a:xfrm>
              <a:off x="3874" y="2046"/>
              <a:ext cx="34" cy="109"/>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62"/>
            <p:cNvSpPr>
              <a:spLocks noEditPoints="1"/>
            </p:cNvSpPr>
            <p:nvPr/>
          </p:nvSpPr>
          <p:spPr bwMode="auto">
            <a:xfrm>
              <a:off x="3881" y="2049"/>
              <a:ext cx="27" cy="106"/>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63"/>
            <p:cNvSpPr/>
            <p:nvPr/>
          </p:nvSpPr>
          <p:spPr bwMode="auto">
            <a:xfrm>
              <a:off x="3881" y="2078"/>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64"/>
            <p:cNvSpPr/>
            <p:nvPr/>
          </p:nvSpPr>
          <p:spPr bwMode="auto">
            <a:xfrm>
              <a:off x="3839" y="2003"/>
              <a:ext cx="35" cy="41"/>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65"/>
            <p:cNvSpPr/>
            <p:nvPr/>
          </p:nvSpPr>
          <p:spPr bwMode="auto">
            <a:xfrm>
              <a:off x="3856" y="2003"/>
              <a:ext cx="18" cy="41"/>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66"/>
            <p:cNvSpPr/>
            <p:nvPr/>
          </p:nvSpPr>
          <p:spPr bwMode="auto">
            <a:xfrm>
              <a:off x="3839" y="2020"/>
              <a:ext cx="10" cy="19"/>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67"/>
            <p:cNvSpPr/>
            <p:nvPr/>
          </p:nvSpPr>
          <p:spPr bwMode="auto">
            <a:xfrm>
              <a:off x="3839" y="1995"/>
              <a:ext cx="32" cy="29"/>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68"/>
            <p:cNvSpPr/>
            <p:nvPr/>
          </p:nvSpPr>
          <p:spPr bwMode="auto">
            <a:xfrm>
              <a:off x="3829" y="2080"/>
              <a:ext cx="7" cy="34"/>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69"/>
            <p:cNvSpPr/>
            <p:nvPr/>
          </p:nvSpPr>
          <p:spPr bwMode="auto">
            <a:xfrm>
              <a:off x="3826" y="2051"/>
              <a:ext cx="23" cy="119"/>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 name="组合 1"/>
          <p:cNvGrpSpPr/>
          <p:nvPr/>
        </p:nvGrpSpPr>
        <p:grpSpPr>
          <a:xfrm>
            <a:off x="1479131" y="2685322"/>
            <a:ext cx="9358769" cy="4087653"/>
            <a:chOff x="1421075" y="2541962"/>
            <a:chExt cx="9358769" cy="4087653"/>
          </a:xfrm>
        </p:grpSpPr>
        <p:pic>
          <p:nvPicPr>
            <p:cNvPr id="173" name="图片 1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454" y="3261381"/>
              <a:ext cx="609600" cy="609600"/>
            </a:xfrm>
            <a:prstGeom prst="rect">
              <a:avLst/>
            </a:prstGeom>
          </p:spPr>
        </p:pic>
        <p:pic>
          <p:nvPicPr>
            <p:cNvPr id="174" name="图片 1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873" y="3261381"/>
              <a:ext cx="609600" cy="609600"/>
            </a:xfrm>
            <a:prstGeom prst="rect">
              <a:avLst/>
            </a:prstGeom>
          </p:spPr>
        </p:pic>
        <p:pic>
          <p:nvPicPr>
            <p:cNvPr id="175" name="图片 1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635" y="3247161"/>
              <a:ext cx="609600" cy="609600"/>
            </a:xfrm>
            <a:prstGeom prst="rect">
              <a:avLst/>
            </a:prstGeom>
          </p:spPr>
        </p:pic>
        <p:pic>
          <p:nvPicPr>
            <p:cNvPr id="176" name="图片 1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054" y="3247161"/>
              <a:ext cx="609600" cy="609600"/>
            </a:xfrm>
            <a:prstGeom prst="rect">
              <a:avLst/>
            </a:prstGeom>
          </p:spPr>
        </p:pic>
        <p:pic>
          <p:nvPicPr>
            <p:cNvPr id="177" name="图片 1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2873" y="5715389"/>
              <a:ext cx="609600" cy="609600"/>
            </a:xfrm>
            <a:prstGeom prst="rect">
              <a:avLst/>
            </a:prstGeom>
          </p:spPr>
        </p:pic>
        <p:pic>
          <p:nvPicPr>
            <p:cNvPr id="178" name="图片 1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9454" y="5715389"/>
              <a:ext cx="609600" cy="609600"/>
            </a:xfrm>
            <a:prstGeom prst="rect">
              <a:avLst/>
            </a:prstGeom>
          </p:spPr>
        </p:pic>
        <p:pic>
          <p:nvPicPr>
            <p:cNvPr id="179" name="图片 1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8054" y="5689989"/>
              <a:ext cx="609600" cy="609600"/>
            </a:xfrm>
            <a:prstGeom prst="rect">
              <a:avLst/>
            </a:prstGeom>
          </p:spPr>
        </p:pic>
        <p:pic>
          <p:nvPicPr>
            <p:cNvPr id="180" name="图片 1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4635" y="5675240"/>
              <a:ext cx="609600" cy="609600"/>
            </a:xfrm>
            <a:prstGeom prst="rect">
              <a:avLst/>
            </a:prstGeom>
          </p:spPr>
        </p:pic>
        <p:sp>
          <p:nvSpPr>
            <p:cNvPr id="181" name="圆角矩形标注 180"/>
            <p:cNvSpPr/>
            <p:nvPr/>
          </p:nvSpPr>
          <p:spPr>
            <a:xfrm flipH="1">
              <a:off x="1421075" y="2541962"/>
              <a:ext cx="1497858" cy="625293"/>
            </a:xfrm>
            <a:prstGeom prst="wedgeRoundRectCallout">
              <a:avLst>
                <a:gd name="adj1" fmla="val -34445"/>
                <a:gd name="adj2" fmla="val 76504"/>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矩形 18"/>
            <p:cNvSpPr>
              <a:spLocks noChangeArrowheads="1"/>
            </p:cNvSpPr>
            <p:nvPr/>
          </p:nvSpPr>
          <p:spPr bwMode="auto">
            <a:xfrm>
              <a:off x="1452190" y="2566060"/>
              <a:ext cx="1466743" cy="584775"/>
            </a:xfrm>
            <a:prstGeom prst="rect">
              <a:avLst/>
            </a:prstGeom>
            <a:noFill/>
            <a:ln w="9525">
              <a:noFill/>
              <a:miter lim="800000"/>
            </a:ln>
          </p:spPr>
          <p:txBody>
            <a:bodyPr wrap="square">
              <a:spAutoFit/>
            </a:bodyPr>
            <a:lstStyle/>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你做饭，</a:t>
              </a:r>
              <a:endParaRPr lang="en-US" altLang="zh-CN" sz="1600" dirty="0">
                <a:solidFill>
                  <a:schemeClr val="bg1"/>
                </a:solidFill>
                <a:latin typeface="造字工房悦圆演示版常规体" pitchFamily="50" charset="-122"/>
                <a:ea typeface="造字工房悦圆演示版常规体" pitchFamily="50" charset="-122"/>
                <a:sym typeface="方正汉简简体" pitchFamily="65" charset="-122"/>
              </a:endParaRPr>
            </a:p>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我就洗碗。</a:t>
              </a:r>
            </a:p>
          </p:txBody>
        </p:sp>
        <p:sp>
          <p:nvSpPr>
            <p:cNvPr id="183" name="圆角矩形标注 182"/>
            <p:cNvSpPr/>
            <p:nvPr/>
          </p:nvSpPr>
          <p:spPr>
            <a:xfrm flipH="1">
              <a:off x="4046165" y="2555252"/>
              <a:ext cx="1497858" cy="625293"/>
            </a:xfrm>
            <a:prstGeom prst="wedgeRoundRectCallout">
              <a:avLst>
                <a:gd name="adj1" fmla="val 39321"/>
                <a:gd name="adj2" fmla="val 84628"/>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矩形 18"/>
            <p:cNvSpPr>
              <a:spLocks noChangeArrowheads="1"/>
            </p:cNvSpPr>
            <p:nvPr/>
          </p:nvSpPr>
          <p:spPr bwMode="auto">
            <a:xfrm>
              <a:off x="4077280" y="2702587"/>
              <a:ext cx="1466743" cy="338554"/>
            </a:xfrm>
            <a:prstGeom prst="rect">
              <a:avLst/>
            </a:prstGeom>
            <a:noFill/>
            <a:ln w="9525">
              <a:noFill/>
              <a:miter lim="800000"/>
            </a:ln>
          </p:spPr>
          <p:txBody>
            <a:bodyPr wrap="square">
              <a:spAutoFit/>
            </a:bodyPr>
            <a:lstStyle/>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这没问题！</a:t>
              </a:r>
            </a:p>
          </p:txBody>
        </p:sp>
        <p:sp>
          <p:nvSpPr>
            <p:cNvPr id="185" name="圆角矩形标注 184"/>
            <p:cNvSpPr/>
            <p:nvPr/>
          </p:nvSpPr>
          <p:spPr>
            <a:xfrm flipH="1">
              <a:off x="6101449" y="2565456"/>
              <a:ext cx="1497858" cy="625293"/>
            </a:xfrm>
            <a:prstGeom prst="wedgeRoundRectCallout">
              <a:avLst>
                <a:gd name="adj1" fmla="val -34445"/>
                <a:gd name="adj2" fmla="val 76504"/>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矩形 18"/>
            <p:cNvSpPr>
              <a:spLocks noChangeArrowheads="1"/>
            </p:cNvSpPr>
            <p:nvPr/>
          </p:nvSpPr>
          <p:spPr bwMode="auto">
            <a:xfrm>
              <a:off x="6132564" y="2589554"/>
              <a:ext cx="1466743" cy="584775"/>
            </a:xfrm>
            <a:prstGeom prst="rect">
              <a:avLst/>
            </a:prstGeom>
            <a:noFill/>
            <a:ln w="9525">
              <a:noFill/>
              <a:miter lim="800000"/>
            </a:ln>
          </p:spPr>
          <p:txBody>
            <a:bodyPr wrap="square">
              <a:spAutoFit/>
            </a:bodyPr>
            <a:lstStyle/>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我洗碗，</a:t>
              </a:r>
              <a:endParaRPr lang="en-US" altLang="zh-CN" sz="1600" dirty="0">
                <a:solidFill>
                  <a:schemeClr val="bg1"/>
                </a:solidFill>
                <a:latin typeface="造字工房悦圆演示版常规体" pitchFamily="50" charset="-122"/>
                <a:ea typeface="造字工房悦圆演示版常规体" pitchFamily="50" charset="-122"/>
                <a:sym typeface="方正汉简简体" pitchFamily="65" charset="-122"/>
              </a:endParaRPr>
            </a:p>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你就做饭。</a:t>
              </a:r>
            </a:p>
          </p:txBody>
        </p:sp>
        <p:sp>
          <p:nvSpPr>
            <p:cNvPr id="187" name="圆角矩形标注 186"/>
            <p:cNvSpPr/>
            <p:nvPr/>
          </p:nvSpPr>
          <p:spPr>
            <a:xfrm flipH="1">
              <a:off x="8726539" y="2578746"/>
              <a:ext cx="1497858" cy="625293"/>
            </a:xfrm>
            <a:prstGeom prst="wedgeRoundRectCallout">
              <a:avLst>
                <a:gd name="adj1" fmla="val 39321"/>
                <a:gd name="adj2" fmla="val 84628"/>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矩形 18"/>
            <p:cNvSpPr>
              <a:spLocks noChangeArrowheads="1"/>
            </p:cNvSpPr>
            <p:nvPr/>
          </p:nvSpPr>
          <p:spPr bwMode="auto">
            <a:xfrm>
              <a:off x="8757654" y="2713381"/>
              <a:ext cx="1466743" cy="338554"/>
            </a:xfrm>
            <a:prstGeom prst="rect">
              <a:avLst/>
            </a:prstGeom>
            <a:noFill/>
            <a:ln w="9525">
              <a:noFill/>
              <a:miter lim="800000"/>
            </a:ln>
          </p:spPr>
          <p:txBody>
            <a:bodyPr wrap="square">
              <a:spAutoFit/>
            </a:bodyPr>
            <a:lstStyle/>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这可不一定</a:t>
              </a:r>
              <a:r>
                <a:rPr lang="en-US" altLang="zh-CN" sz="1600" dirty="0">
                  <a:solidFill>
                    <a:schemeClr val="bg1"/>
                  </a:solidFill>
                  <a:latin typeface="造字工房悦圆演示版常规体" pitchFamily="50" charset="-122"/>
                  <a:ea typeface="造字工房悦圆演示版常规体" pitchFamily="50" charset="-122"/>
                  <a:sym typeface="方正汉简简体" pitchFamily="65" charset="-122"/>
                </a:rPr>
                <a:t>…</a:t>
              </a:r>
              <a:endPar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endParaRPr>
            </a:p>
          </p:txBody>
        </p:sp>
        <p:sp>
          <p:nvSpPr>
            <p:cNvPr id="189" name="圆角矩形标注 188"/>
            <p:cNvSpPr/>
            <p:nvPr/>
          </p:nvSpPr>
          <p:spPr>
            <a:xfrm flipH="1">
              <a:off x="1457058" y="4969041"/>
              <a:ext cx="1497858" cy="625293"/>
            </a:xfrm>
            <a:prstGeom prst="wedgeRoundRectCallout">
              <a:avLst>
                <a:gd name="adj1" fmla="val -34445"/>
                <a:gd name="adj2" fmla="val 76504"/>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矩形 18"/>
            <p:cNvSpPr>
              <a:spLocks noChangeArrowheads="1"/>
            </p:cNvSpPr>
            <p:nvPr/>
          </p:nvSpPr>
          <p:spPr bwMode="auto">
            <a:xfrm>
              <a:off x="1488173" y="4993139"/>
              <a:ext cx="1466743" cy="584775"/>
            </a:xfrm>
            <a:prstGeom prst="rect">
              <a:avLst/>
            </a:prstGeom>
            <a:noFill/>
            <a:ln w="9525">
              <a:noFill/>
              <a:miter lim="800000"/>
            </a:ln>
          </p:spPr>
          <p:txBody>
            <a:bodyPr wrap="square">
              <a:spAutoFit/>
            </a:bodyPr>
            <a:lstStyle/>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你不做饭，</a:t>
              </a:r>
              <a:endParaRPr lang="en-US" altLang="zh-CN" sz="1600" dirty="0">
                <a:solidFill>
                  <a:schemeClr val="bg1"/>
                </a:solidFill>
                <a:latin typeface="造字工房悦圆演示版常规体" pitchFamily="50" charset="-122"/>
                <a:ea typeface="造字工房悦圆演示版常规体" pitchFamily="50" charset="-122"/>
                <a:sym typeface="方正汉简简体" pitchFamily="65" charset="-122"/>
              </a:endParaRPr>
            </a:p>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我就不洗碗。</a:t>
              </a:r>
            </a:p>
          </p:txBody>
        </p:sp>
        <p:sp>
          <p:nvSpPr>
            <p:cNvPr id="191" name="圆角矩形标注 190"/>
            <p:cNvSpPr/>
            <p:nvPr/>
          </p:nvSpPr>
          <p:spPr>
            <a:xfrm flipH="1">
              <a:off x="4082148" y="4982331"/>
              <a:ext cx="1497858" cy="625293"/>
            </a:xfrm>
            <a:prstGeom prst="wedgeRoundRectCallout">
              <a:avLst>
                <a:gd name="adj1" fmla="val 39321"/>
                <a:gd name="adj2" fmla="val 84628"/>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矩形 18"/>
            <p:cNvSpPr>
              <a:spLocks noChangeArrowheads="1"/>
            </p:cNvSpPr>
            <p:nvPr/>
          </p:nvSpPr>
          <p:spPr bwMode="auto">
            <a:xfrm>
              <a:off x="3998432" y="5027877"/>
              <a:ext cx="1692276" cy="584775"/>
            </a:xfrm>
            <a:prstGeom prst="rect">
              <a:avLst/>
            </a:prstGeom>
            <a:noFill/>
            <a:ln w="9525">
              <a:noFill/>
              <a:miter lim="800000"/>
            </a:ln>
          </p:spPr>
          <p:txBody>
            <a:bodyPr wrap="square">
              <a:spAutoFit/>
            </a:bodyPr>
            <a:lstStyle/>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这可不行！热剩饭你也得洗碗！</a:t>
              </a:r>
            </a:p>
          </p:txBody>
        </p:sp>
        <p:sp>
          <p:nvSpPr>
            <p:cNvPr id="193" name="圆角矩形标注 192"/>
            <p:cNvSpPr/>
            <p:nvPr/>
          </p:nvSpPr>
          <p:spPr>
            <a:xfrm flipH="1">
              <a:off x="6101449" y="4977314"/>
              <a:ext cx="1497858" cy="625293"/>
            </a:xfrm>
            <a:prstGeom prst="wedgeRoundRectCallout">
              <a:avLst>
                <a:gd name="adj1" fmla="val -34445"/>
                <a:gd name="adj2" fmla="val 76504"/>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矩形 18"/>
            <p:cNvSpPr>
              <a:spLocks noChangeArrowheads="1"/>
            </p:cNvSpPr>
            <p:nvPr/>
          </p:nvSpPr>
          <p:spPr bwMode="auto">
            <a:xfrm>
              <a:off x="6132564" y="5052212"/>
              <a:ext cx="1466743" cy="584775"/>
            </a:xfrm>
            <a:prstGeom prst="rect">
              <a:avLst/>
            </a:prstGeom>
            <a:noFill/>
            <a:ln w="9525">
              <a:noFill/>
              <a:miter lim="800000"/>
            </a:ln>
          </p:spPr>
          <p:txBody>
            <a:bodyPr wrap="square">
              <a:spAutoFit/>
            </a:bodyPr>
            <a:lstStyle/>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我不洗碗，</a:t>
              </a:r>
              <a:endParaRPr lang="en-US" altLang="zh-CN" sz="1600" dirty="0">
                <a:solidFill>
                  <a:schemeClr val="bg1"/>
                </a:solidFill>
                <a:latin typeface="造字工房悦圆演示版常规体" pitchFamily="50" charset="-122"/>
                <a:ea typeface="造字工房悦圆演示版常规体" pitchFamily="50" charset="-122"/>
                <a:sym typeface="方正汉简简体" pitchFamily="65" charset="-122"/>
              </a:endParaRPr>
            </a:p>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你就不做饭。</a:t>
              </a:r>
            </a:p>
          </p:txBody>
        </p:sp>
        <p:sp>
          <p:nvSpPr>
            <p:cNvPr id="195" name="圆角矩形标注 194"/>
            <p:cNvSpPr/>
            <p:nvPr/>
          </p:nvSpPr>
          <p:spPr>
            <a:xfrm flipH="1">
              <a:off x="8726537" y="4990604"/>
              <a:ext cx="1916310" cy="625293"/>
            </a:xfrm>
            <a:prstGeom prst="wedgeRoundRectCallout">
              <a:avLst>
                <a:gd name="adj1" fmla="val 39321"/>
                <a:gd name="adj2" fmla="val 84628"/>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矩形 18"/>
            <p:cNvSpPr>
              <a:spLocks noChangeArrowheads="1"/>
            </p:cNvSpPr>
            <p:nvPr/>
          </p:nvSpPr>
          <p:spPr bwMode="auto">
            <a:xfrm>
              <a:off x="8674499" y="5062259"/>
              <a:ext cx="2105345" cy="584775"/>
            </a:xfrm>
            <a:prstGeom prst="rect">
              <a:avLst/>
            </a:prstGeom>
            <a:noFill/>
            <a:ln w="9525">
              <a:noFill/>
              <a:miter lim="800000"/>
            </a:ln>
          </p:spPr>
          <p:txBody>
            <a:bodyPr wrap="square">
              <a:spAutoFit/>
            </a:bodyPr>
            <a:lstStyle/>
            <a:p>
              <a:r>
                <a:rPr lang="zh-CN" altLang="en-US" sz="1600" dirty="0">
                  <a:solidFill>
                    <a:schemeClr val="bg1"/>
                  </a:solidFill>
                  <a:latin typeface="造字工房悦圆演示版常规体" pitchFamily="50" charset="-122"/>
                  <a:ea typeface="造字工房悦圆演示版常规体" pitchFamily="50" charset="-122"/>
                  <a:sym typeface="方正汉简简体" pitchFamily="65" charset="-122"/>
                </a:rPr>
                <a:t>那当然了！连碗都不洗，你还想我做饭！</a:t>
              </a:r>
            </a:p>
          </p:txBody>
        </p:sp>
        <p:grpSp>
          <p:nvGrpSpPr>
            <p:cNvPr id="197" name="组合 196"/>
            <p:cNvGrpSpPr/>
            <p:nvPr/>
          </p:nvGrpSpPr>
          <p:grpSpPr>
            <a:xfrm>
              <a:off x="3772283" y="3916973"/>
              <a:ext cx="98094" cy="198480"/>
              <a:chOff x="5035432" y="1099955"/>
              <a:chExt cx="326968" cy="661574"/>
            </a:xfrm>
          </p:grpSpPr>
          <p:sp>
            <p:nvSpPr>
              <p:cNvPr id="198" name="椭圆 197"/>
              <p:cNvSpPr/>
              <p:nvPr/>
            </p:nvSpPr>
            <p:spPr>
              <a:xfrm>
                <a:off x="5035432" y="1099955"/>
                <a:ext cx="326968" cy="326968"/>
              </a:xfrm>
              <a:prstGeom prst="ellipse">
                <a:avLst/>
              </a:prstGeom>
              <a:noFill/>
              <a:ln w="19050">
                <a:solidFill>
                  <a:srgbClr val="F50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9" name="直接连接符 198"/>
              <p:cNvCxnSpPr/>
              <p:nvPr/>
            </p:nvCxnSpPr>
            <p:spPr>
              <a:xfrm>
                <a:off x="5083057" y="1598563"/>
                <a:ext cx="241827" cy="0"/>
              </a:xfrm>
              <a:prstGeom prst="line">
                <a:avLst/>
              </a:prstGeom>
              <a:ln w="19050" cap="rnd">
                <a:solidFill>
                  <a:srgbClr val="F5007F"/>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flipV="1">
                <a:off x="5203519" y="1451530"/>
                <a:ext cx="0" cy="309999"/>
              </a:xfrm>
              <a:prstGeom prst="line">
                <a:avLst/>
              </a:prstGeom>
              <a:ln w="19050" cap="rnd">
                <a:solidFill>
                  <a:srgbClr val="F5007F"/>
                </a:solidFill>
              </a:ln>
            </p:spPr>
            <p:style>
              <a:lnRef idx="1">
                <a:schemeClr val="accent1"/>
              </a:lnRef>
              <a:fillRef idx="0">
                <a:schemeClr val="accent1"/>
              </a:fillRef>
              <a:effectRef idx="0">
                <a:schemeClr val="accent1"/>
              </a:effectRef>
              <a:fontRef idx="minor">
                <a:schemeClr val="tx1"/>
              </a:fontRef>
            </p:style>
          </p:cxnSp>
        </p:grpSp>
        <p:grpSp>
          <p:nvGrpSpPr>
            <p:cNvPr id="201" name="组合 200"/>
            <p:cNvGrpSpPr/>
            <p:nvPr/>
          </p:nvGrpSpPr>
          <p:grpSpPr>
            <a:xfrm>
              <a:off x="3027232" y="3929103"/>
              <a:ext cx="133462" cy="171927"/>
              <a:chOff x="5486400" y="1127646"/>
              <a:chExt cx="444857" cy="573068"/>
            </a:xfrm>
          </p:grpSpPr>
          <p:cxnSp>
            <p:nvCxnSpPr>
              <p:cNvPr id="202" name="直接连接符 201"/>
              <p:cNvCxnSpPr/>
              <p:nvPr/>
            </p:nvCxnSpPr>
            <p:spPr>
              <a:xfrm flipV="1">
                <a:off x="5743709" y="1158516"/>
                <a:ext cx="136908" cy="215369"/>
              </a:xfrm>
              <a:prstGeom prst="line">
                <a:avLst/>
              </a:prstGeom>
              <a:ln w="19050" cap="rnd">
                <a:solidFill>
                  <a:srgbClr val="039DC5"/>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flipV="1">
                <a:off x="5770047" y="1127646"/>
                <a:ext cx="132795" cy="36207"/>
              </a:xfrm>
              <a:prstGeom prst="line">
                <a:avLst/>
              </a:prstGeom>
              <a:ln w="19050" cap="rnd">
                <a:solidFill>
                  <a:srgbClr val="039DC5"/>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5910778" y="1132642"/>
                <a:ext cx="20479" cy="112882"/>
              </a:xfrm>
              <a:prstGeom prst="line">
                <a:avLst/>
              </a:prstGeom>
              <a:ln w="19050" cap="rnd">
                <a:solidFill>
                  <a:srgbClr val="039DC5"/>
                </a:solidFill>
              </a:ln>
            </p:spPr>
            <p:style>
              <a:lnRef idx="1">
                <a:schemeClr val="accent1"/>
              </a:lnRef>
              <a:fillRef idx="0">
                <a:schemeClr val="accent1"/>
              </a:fillRef>
              <a:effectRef idx="0">
                <a:schemeClr val="accent1"/>
              </a:effectRef>
              <a:fontRef idx="minor">
                <a:schemeClr val="tx1"/>
              </a:fontRef>
            </p:style>
          </p:cxnSp>
          <p:sp>
            <p:nvSpPr>
              <p:cNvPr id="205" name="椭圆 204"/>
              <p:cNvSpPr/>
              <p:nvPr/>
            </p:nvSpPr>
            <p:spPr>
              <a:xfrm>
                <a:off x="5486400" y="1373746"/>
                <a:ext cx="326968" cy="326968"/>
              </a:xfrm>
              <a:prstGeom prst="ellipse">
                <a:avLst/>
              </a:prstGeom>
              <a:noFill/>
              <a:ln w="19050">
                <a:solidFill>
                  <a:srgbClr val="039D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6" name="上下箭头 205"/>
            <p:cNvSpPr/>
            <p:nvPr/>
          </p:nvSpPr>
          <p:spPr>
            <a:xfrm>
              <a:off x="3329079" y="4046736"/>
              <a:ext cx="296526" cy="1349328"/>
            </a:xfrm>
            <a:prstGeom prst="upDownArrow">
              <a:avLst/>
            </a:prstGeom>
            <a:solidFill>
              <a:srgbClr val="FFAD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文本框 206"/>
            <p:cNvSpPr txBox="1"/>
            <p:nvPr/>
          </p:nvSpPr>
          <p:spPr>
            <a:xfrm>
              <a:off x="3074578" y="4308164"/>
              <a:ext cx="400110" cy="810478"/>
            </a:xfrm>
            <a:prstGeom prst="rect">
              <a:avLst/>
            </a:prstGeom>
            <a:noFill/>
          </p:spPr>
          <p:txBody>
            <a:bodyPr vert="eaVert" wrap="none" rtlCol="0">
              <a:spAutoFit/>
            </a:bodyPr>
            <a:lstStyle/>
            <a:p>
              <a:r>
                <a:rPr lang="zh-CN" altLang="en-US" sz="1400" dirty="0">
                  <a:solidFill>
                    <a:srgbClr val="404040"/>
                  </a:solidFill>
                </a:rPr>
                <a:t>真假无关</a:t>
              </a:r>
            </a:p>
          </p:txBody>
        </p:sp>
        <p:sp>
          <p:nvSpPr>
            <p:cNvPr id="208" name="文本框 207"/>
            <p:cNvSpPr txBox="1"/>
            <p:nvPr/>
          </p:nvSpPr>
          <p:spPr>
            <a:xfrm>
              <a:off x="3479996" y="4307963"/>
              <a:ext cx="400110" cy="810478"/>
            </a:xfrm>
            <a:prstGeom prst="rect">
              <a:avLst/>
            </a:prstGeom>
            <a:noFill/>
          </p:spPr>
          <p:txBody>
            <a:bodyPr vert="eaVert" wrap="none" rtlCol="0">
              <a:spAutoFit/>
            </a:bodyPr>
            <a:lstStyle/>
            <a:p>
              <a:r>
                <a:rPr lang="zh-CN" altLang="en-US" sz="1400" dirty="0">
                  <a:solidFill>
                    <a:srgbClr val="404040"/>
                  </a:solidFill>
                </a:rPr>
                <a:t>互否命题</a:t>
              </a:r>
            </a:p>
          </p:txBody>
        </p:sp>
        <p:sp>
          <p:nvSpPr>
            <p:cNvPr id="209" name="上下箭头 208"/>
            <p:cNvSpPr/>
            <p:nvPr/>
          </p:nvSpPr>
          <p:spPr>
            <a:xfrm>
              <a:off x="7989804" y="4067587"/>
              <a:ext cx="296526" cy="1349328"/>
            </a:xfrm>
            <a:prstGeom prst="upDownArrow">
              <a:avLst/>
            </a:prstGeom>
            <a:solidFill>
              <a:srgbClr val="FFAD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文本框 209"/>
            <p:cNvSpPr txBox="1"/>
            <p:nvPr/>
          </p:nvSpPr>
          <p:spPr>
            <a:xfrm>
              <a:off x="7735303" y="4329015"/>
              <a:ext cx="400110" cy="810478"/>
            </a:xfrm>
            <a:prstGeom prst="rect">
              <a:avLst/>
            </a:prstGeom>
            <a:noFill/>
          </p:spPr>
          <p:txBody>
            <a:bodyPr vert="eaVert" wrap="none" rtlCol="0">
              <a:spAutoFit/>
            </a:bodyPr>
            <a:lstStyle/>
            <a:p>
              <a:r>
                <a:rPr lang="zh-CN" altLang="en-US" sz="1400" dirty="0">
                  <a:solidFill>
                    <a:srgbClr val="404040"/>
                  </a:solidFill>
                </a:rPr>
                <a:t>真假无关</a:t>
              </a:r>
            </a:p>
          </p:txBody>
        </p:sp>
        <p:sp>
          <p:nvSpPr>
            <p:cNvPr id="211" name="文本框 210"/>
            <p:cNvSpPr txBox="1"/>
            <p:nvPr/>
          </p:nvSpPr>
          <p:spPr>
            <a:xfrm>
              <a:off x="8140721" y="4328814"/>
              <a:ext cx="400110" cy="810478"/>
            </a:xfrm>
            <a:prstGeom prst="rect">
              <a:avLst/>
            </a:prstGeom>
            <a:noFill/>
          </p:spPr>
          <p:txBody>
            <a:bodyPr vert="eaVert" wrap="none" rtlCol="0">
              <a:spAutoFit/>
            </a:bodyPr>
            <a:lstStyle/>
            <a:p>
              <a:r>
                <a:rPr lang="zh-CN" altLang="en-US" sz="1400" dirty="0">
                  <a:solidFill>
                    <a:srgbClr val="404040"/>
                  </a:solidFill>
                </a:rPr>
                <a:t>互否命题</a:t>
              </a:r>
            </a:p>
          </p:txBody>
        </p:sp>
        <p:sp>
          <p:nvSpPr>
            <p:cNvPr id="212" name="上下箭头 211"/>
            <p:cNvSpPr/>
            <p:nvPr/>
          </p:nvSpPr>
          <p:spPr>
            <a:xfrm rot="16200000">
              <a:off x="5694848" y="2664471"/>
              <a:ext cx="265098" cy="1805634"/>
            </a:xfrm>
            <a:prstGeom prst="upDownArrow">
              <a:avLst/>
            </a:prstGeom>
            <a:solidFill>
              <a:srgbClr val="FFAD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文本框 212"/>
            <p:cNvSpPr txBox="1"/>
            <p:nvPr/>
          </p:nvSpPr>
          <p:spPr>
            <a:xfrm>
              <a:off x="5412907" y="3209811"/>
              <a:ext cx="902811" cy="307777"/>
            </a:xfrm>
            <a:prstGeom prst="rect">
              <a:avLst/>
            </a:prstGeom>
            <a:noFill/>
          </p:spPr>
          <p:txBody>
            <a:bodyPr wrap="none" rtlCol="0">
              <a:spAutoFit/>
            </a:bodyPr>
            <a:lstStyle/>
            <a:p>
              <a:r>
                <a:rPr lang="zh-CN" altLang="en-US" sz="1400" dirty="0">
                  <a:solidFill>
                    <a:srgbClr val="404040"/>
                  </a:solidFill>
                </a:rPr>
                <a:t>互逆命题</a:t>
              </a:r>
            </a:p>
          </p:txBody>
        </p:sp>
        <p:sp>
          <p:nvSpPr>
            <p:cNvPr id="214" name="文本框 213"/>
            <p:cNvSpPr txBox="1"/>
            <p:nvPr/>
          </p:nvSpPr>
          <p:spPr>
            <a:xfrm>
              <a:off x="5412906" y="3626757"/>
              <a:ext cx="902811" cy="307777"/>
            </a:xfrm>
            <a:prstGeom prst="rect">
              <a:avLst/>
            </a:prstGeom>
            <a:noFill/>
          </p:spPr>
          <p:txBody>
            <a:bodyPr wrap="none" rtlCol="0">
              <a:spAutoFit/>
            </a:bodyPr>
            <a:lstStyle/>
            <a:p>
              <a:r>
                <a:rPr lang="zh-CN" altLang="en-US" sz="1400" dirty="0">
                  <a:solidFill>
                    <a:srgbClr val="404040"/>
                  </a:solidFill>
                </a:rPr>
                <a:t>真假无关</a:t>
              </a:r>
            </a:p>
          </p:txBody>
        </p:sp>
        <p:sp>
          <p:nvSpPr>
            <p:cNvPr id="215" name="上下箭头 214"/>
            <p:cNvSpPr/>
            <p:nvPr/>
          </p:nvSpPr>
          <p:spPr>
            <a:xfrm rot="16200000">
              <a:off x="5681636" y="5140433"/>
              <a:ext cx="265098" cy="1805634"/>
            </a:xfrm>
            <a:prstGeom prst="upDownArrow">
              <a:avLst/>
            </a:prstGeom>
            <a:solidFill>
              <a:srgbClr val="FFAD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文本框 215"/>
            <p:cNvSpPr txBox="1"/>
            <p:nvPr/>
          </p:nvSpPr>
          <p:spPr>
            <a:xfrm>
              <a:off x="5399695" y="5685773"/>
              <a:ext cx="902811" cy="307777"/>
            </a:xfrm>
            <a:prstGeom prst="rect">
              <a:avLst/>
            </a:prstGeom>
            <a:noFill/>
          </p:spPr>
          <p:txBody>
            <a:bodyPr wrap="none" rtlCol="0">
              <a:spAutoFit/>
            </a:bodyPr>
            <a:lstStyle/>
            <a:p>
              <a:r>
                <a:rPr lang="zh-CN" altLang="en-US" sz="1400" dirty="0">
                  <a:solidFill>
                    <a:srgbClr val="404040"/>
                  </a:solidFill>
                </a:rPr>
                <a:t>互逆命题</a:t>
              </a:r>
            </a:p>
          </p:txBody>
        </p:sp>
        <p:sp>
          <p:nvSpPr>
            <p:cNvPr id="217" name="文本框 216"/>
            <p:cNvSpPr txBox="1"/>
            <p:nvPr/>
          </p:nvSpPr>
          <p:spPr>
            <a:xfrm>
              <a:off x="5399694" y="6102719"/>
              <a:ext cx="902811" cy="307777"/>
            </a:xfrm>
            <a:prstGeom prst="rect">
              <a:avLst/>
            </a:prstGeom>
            <a:noFill/>
          </p:spPr>
          <p:txBody>
            <a:bodyPr wrap="none" rtlCol="0">
              <a:spAutoFit/>
            </a:bodyPr>
            <a:lstStyle/>
            <a:p>
              <a:r>
                <a:rPr lang="zh-CN" altLang="en-US" sz="1400" dirty="0">
                  <a:solidFill>
                    <a:srgbClr val="404040"/>
                  </a:solidFill>
                </a:rPr>
                <a:t>真假无关</a:t>
              </a:r>
            </a:p>
          </p:txBody>
        </p:sp>
        <p:sp>
          <p:nvSpPr>
            <p:cNvPr id="218" name="文本框 217"/>
            <p:cNvSpPr txBox="1"/>
            <p:nvPr/>
          </p:nvSpPr>
          <p:spPr>
            <a:xfrm>
              <a:off x="3135415" y="2839870"/>
              <a:ext cx="723275" cy="307777"/>
            </a:xfrm>
            <a:prstGeom prst="rect">
              <a:avLst/>
            </a:prstGeom>
            <a:noFill/>
            <a:ln w="6350">
              <a:solidFill>
                <a:srgbClr val="404040"/>
              </a:solidFill>
              <a:prstDash val="dash"/>
            </a:ln>
          </p:spPr>
          <p:txBody>
            <a:bodyPr wrap="none" rtlCol="0">
              <a:spAutoFit/>
            </a:bodyPr>
            <a:lstStyle/>
            <a:p>
              <a:r>
                <a:rPr lang="zh-CN" altLang="en-US" sz="1400" b="1" dirty="0">
                  <a:solidFill>
                    <a:srgbClr val="404040"/>
                  </a:solidFill>
                </a:rPr>
                <a:t>原命题</a:t>
              </a:r>
            </a:p>
          </p:txBody>
        </p:sp>
        <p:sp>
          <p:nvSpPr>
            <p:cNvPr id="219" name="文本框 218"/>
            <p:cNvSpPr txBox="1"/>
            <p:nvPr/>
          </p:nvSpPr>
          <p:spPr>
            <a:xfrm>
              <a:off x="7834547" y="2840863"/>
              <a:ext cx="723275" cy="307777"/>
            </a:xfrm>
            <a:prstGeom prst="rect">
              <a:avLst/>
            </a:prstGeom>
            <a:noFill/>
            <a:ln w="6350">
              <a:solidFill>
                <a:srgbClr val="404040"/>
              </a:solidFill>
              <a:prstDash val="dash"/>
            </a:ln>
          </p:spPr>
          <p:txBody>
            <a:bodyPr wrap="none" rtlCol="0">
              <a:spAutoFit/>
            </a:bodyPr>
            <a:lstStyle/>
            <a:p>
              <a:r>
                <a:rPr lang="zh-CN" altLang="en-US" sz="1400" b="1" dirty="0">
                  <a:solidFill>
                    <a:srgbClr val="404040"/>
                  </a:solidFill>
                </a:rPr>
                <a:t>逆命题</a:t>
              </a:r>
            </a:p>
          </p:txBody>
        </p:sp>
        <p:sp>
          <p:nvSpPr>
            <p:cNvPr id="220" name="文本框 219"/>
            <p:cNvSpPr txBox="1"/>
            <p:nvPr/>
          </p:nvSpPr>
          <p:spPr>
            <a:xfrm>
              <a:off x="3098036" y="6320845"/>
              <a:ext cx="723275" cy="307777"/>
            </a:xfrm>
            <a:prstGeom prst="rect">
              <a:avLst/>
            </a:prstGeom>
            <a:noFill/>
            <a:ln w="6350">
              <a:solidFill>
                <a:srgbClr val="404040"/>
              </a:solidFill>
              <a:prstDash val="dash"/>
            </a:ln>
          </p:spPr>
          <p:txBody>
            <a:bodyPr wrap="none" rtlCol="0">
              <a:spAutoFit/>
            </a:bodyPr>
            <a:lstStyle/>
            <a:p>
              <a:r>
                <a:rPr lang="zh-CN" altLang="en-US" sz="1400" b="1" dirty="0">
                  <a:solidFill>
                    <a:srgbClr val="404040"/>
                  </a:solidFill>
                </a:rPr>
                <a:t>否命题</a:t>
              </a:r>
            </a:p>
          </p:txBody>
        </p:sp>
        <p:sp>
          <p:nvSpPr>
            <p:cNvPr id="221" name="文本框 220"/>
            <p:cNvSpPr txBox="1"/>
            <p:nvPr/>
          </p:nvSpPr>
          <p:spPr>
            <a:xfrm>
              <a:off x="7682868" y="6321838"/>
              <a:ext cx="902811" cy="307777"/>
            </a:xfrm>
            <a:prstGeom prst="rect">
              <a:avLst/>
            </a:prstGeom>
            <a:noFill/>
            <a:ln w="6350">
              <a:solidFill>
                <a:srgbClr val="404040"/>
              </a:solidFill>
              <a:prstDash val="dash"/>
            </a:ln>
          </p:spPr>
          <p:txBody>
            <a:bodyPr wrap="none" rtlCol="0">
              <a:spAutoFit/>
            </a:bodyPr>
            <a:lstStyle/>
            <a:p>
              <a:r>
                <a:rPr lang="zh-CN" altLang="en-US" sz="1400" b="1" dirty="0">
                  <a:solidFill>
                    <a:srgbClr val="404040"/>
                  </a:solidFill>
                </a:rPr>
                <a:t>逆否命题</a:t>
              </a:r>
            </a:p>
          </p:txBody>
        </p:sp>
      </p:grpSp>
      <p:grpSp>
        <p:nvGrpSpPr>
          <p:cNvPr id="84" name="组合 83"/>
          <p:cNvGrpSpPr/>
          <p:nvPr/>
        </p:nvGrpSpPr>
        <p:grpSpPr>
          <a:xfrm>
            <a:off x="-19064" y="253534"/>
            <a:ext cx="12211083" cy="6553690"/>
            <a:chOff x="-19064" y="253534"/>
            <a:chExt cx="12211083" cy="6553690"/>
          </a:xfrm>
        </p:grpSpPr>
        <p:grpSp>
          <p:nvGrpSpPr>
            <p:cNvPr id="85" name="组合 84"/>
            <p:cNvGrpSpPr/>
            <p:nvPr/>
          </p:nvGrpSpPr>
          <p:grpSpPr>
            <a:xfrm>
              <a:off x="-19064" y="253534"/>
              <a:ext cx="12211083" cy="6553690"/>
              <a:chOff x="-19064" y="253534"/>
              <a:chExt cx="12211083" cy="6553690"/>
            </a:xfrm>
          </p:grpSpPr>
          <p:sp>
            <p:nvSpPr>
              <p:cNvPr id="8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8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8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90"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37</a:t>
                </a:fld>
                <a:endParaRPr lang="en-US" sz="1100" dirty="0">
                  <a:solidFill>
                    <a:schemeClr val="bg1"/>
                  </a:solidFill>
                  <a:latin typeface="Arial" panose="020B0604020202020204" pitchFamily="34" charset="0"/>
                  <a:cs typeface="Arial" panose="020B0604020202020204" pitchFamily="34" charset="0"/>
                </a:endParaRPr>
              </a:p>
            </p:txBody>
          </p:sp>
          <p:sp>
            <p:nvSpPr>
              <p:cNvPr id="91"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92"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86" name="文本框 85"/>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相互命题</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064" y="253534"/>
            <a:ext cx="12211083" cy="6553690"/>
            <a:chOff x="-19064" y="253534"/>
            <a:chExt cx="12211083" cy="6553690"/>
          </a:xfrm>
        </p:grpSpPr>
        <p:grpSp>
          <p:nvGrpSpPr>
            <p:cNvPr id="15" name="组合 14"/>
            <p:cNvGrpSpPr/>
            <p:nvPr/>
          </p:nvGrpSpPr>
          <p:grpSpPr>
            <a:xfrm>
              <a:off x="-19064" y="253534"/>
              <a:ext cx="12211083" cy="6553690"/>
              <a:chOff x="-19064" y="253534"/>
              <a:chExt cx="12211083" cy="6553690"/>
            </a:xfrm>
          </p:grpSpPr>
          <p:sp>
            <p:nvSpPr>
              <p:cNvPr id="1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1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1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38</a:t>
                </a:fld>
                <a:endParaRPr lang="en-US" sz="1100" dirty="0">
                  <a:solidFill>
                    <a:schemeClr val="bg1"/>
                  </a:solidFill>
                  <a:latin typeface="Arial" panose="020B0604020202020204" pitchFamily="34" charset="0"/>
                  <a:cs typeface="Arial" panose="020B0604020202020204" pitchFamily="34" charset="0"/>
                </a:endParaRPr>
              </a:p>
            </p:txBody>
          </p:sp>
          <p:sp>
            <p:nvSpPr>
              <p:cNvPr id="2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2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16" name="文本框 15"/>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举证责任</a:t>
              </a:r>
            </a:p>
          </p:txBody>
        </p:sp>
      </p:grpSp>
      <p:grpSp>
        <p:nvGrpSpPr>
          <p:cNvPr id="52" name="组合 51"/>
          <p:cNvGrpSpPr/>
          <p:nvPr/>
        </p:nvGrpSpPr>
        <p:grpSpPr>
          <a:xfrm>
            <a:off x="5466375" y="4832689"/>
            <a:ext cx="742950" cy="919415"/>
            <a:chOff x="4765676" y="4032546"/>
            <a:chExt cx="742950" cy="919415"/>
          </a:xfrm>
        </p:grpSpPr>
        <p:sp>
          <p:nvSpPr>
            <p:cNvPr id="53" name="椭圆 52"/>
            <p:cNvSpPr/>
            <p:nvPr/>
          </p:nvSpPr>
          <p:spPr>
            <a:xfrm>
              <a:off x="4930921" y="4032546"/>
              <a:ext cx="406104" cy="406104"/>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254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54" name="任意多边形 53"/>
            <p:cNvSpPr/>
            <p:nvPr/>
          </p:nvSpPr>
          <p:spPr>
            <a:xfrm>
              <a:off x="4765676" y="4438650"/>
              <a:ext cx="742950" cy="513311"/>
            </a:xfrm>
            <a:custGeom>
              <a:avLst/>
              <a:gdLst>
                <a:gd name="connsiteX0" fmla="*/ 500839 w 742950"/>
                <a:gd name="connsiteY0" fmla="*/ 0 h 513311"/>
                <a:gd name="connsiteX1" fmla="*/ 657396 w 742950"/>
                <a:gd name="connsiteY1" fmla="*/ 0 h 513311"/>
                <a:gd name="connsiteX2" fmla="*/ 742950 w 742950"/>
                <a:gd name="connsiteY2" fmla="*/ 85554 h 513311"/>
                <a:gd name="connsiteX3" fmla="*/ 742950 w 742950"/>
                <a:gd name="connsiteY3" fmla="*/ 427757 h 513311"/>
                <a:gd name="connsiteX4" fmla="*/ 657396 w 742950"/>
                <a:gd name="connsiteY4" fmla="*/ 513311 h 513311"/>
                <a:gd name="connsiteX5" fmla="*/ 388167 w 742950"/>
                <a:gd name="connsiteY5" fmla="*/ 513311 h 513311"/>
                <a:gd name="connsiteX6" fmla="*/ 85554 w 742950"/>
                <a:gd name="connsiteY6" fmla="*/ 0 h 513311"/>
                <a:gd name="connsiteX7" fmla="*/ 242109 w 742950"/>
                <a:gd name="connsiteY7" fmla="*/ 0 h 513311"/>
                <a:gd name="connsiteX8" fmla="*/ 354782 w 742950"/>
                <a:gd name="connsiteY8" fmla="*/ 513311 h 513311"/>
                <a:gd name="connsiteX9" fmla="*/ 85554 w 742950"/>
                <a:gd name="connsiteY9" fmla="*/ 513311 h 513311"/>
                <a:gd name="connsiteX10" fmla="*/ 0 w 742950"/>
                <a:gd name="connsiteY10" fmla="*/ 427757 h 513311"/>
                <a:gd name="connsiteX11" fmla="*/ 0 w 742950"/>
                <a:gd name="connsiteY11" fmla="*/ 85554 h 513311"/>
                <a:gd name="connsiteX12" fmla="*/ 85554 w 742950"/>
                <a:gd name="connsiteY12" fmla="*/ 0 h 51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0" h="513311">
                  <a:moveTo>
                    <a:pt x="500839" y="0"/>
                  </a:moveTo>
                  <a:lnTo>
                    <a:pt x="657396" y="0"/>
                  </a:lnTo>
                  <a:cubicBezTo>
                    <a:pt x="704646" y="0"/>
                    <a:pt x="742950" y="38304"/>
                    <a:pt x="742950" y="85554"/>
                  </a:cubicBezTo>
                  <a:lnTo>
                    <a:pt x="742950" y="427757"/>
                  </a:lnTo>
                  <a:cubicBezTo>
                    <a:pt x="742950" y="475007"/>
                    <a:pt x="704646" y="513311"/>
                    <a:pt x="657396" y="513311"/>
                  </a:cubicBezTo>
                  <a:lnTo>
                    <a:pt x="388167" y="513311"/>
                  </a:lnTo>
                  <a:close/>
                  <a:moveTo>
                    <a:pt x="85554" y="0"/>
                  </a:moveTo>
                  <a:lnTo>
                    <a:pt x="242109" y="0"/>
                  </a:lnTo>
                  <a:lnTo>
                    <a:pt x="354782" y="513311"/>
                  </a:lnTo>
                  <a:lnTo>
                    <a:pt x="85554" y="513311"/>
                  </a:lnTo>
                  <a:cubicBezTo>
                    <a:pt x="38304" y="513311"/>
                    <a:pt x="0" y="475007"/>
                    <a:pt x="0" y="427757"/>
                  </a:cubicBezTo>
                  <a:lnTo>
                    <a:pt x="0" y="85554"/>
                  </a:lnTo>
                  <a:cubicBezTo>
                    <a:pt x="0" y="38304"/>
                    <a:pt x="38304" y="0"/>
                    <a:pt x="85554"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254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55" name="任意多边形 54"/>
            <p:cNvSpPr/>
            <p:nvPr/>
          </p:nvSpPr>
          <p:spPr>
            <a:xfrm>
              <a:off x="5062106" y="4460377"/>
              <a:ext cx="143735" cy="333079"/>
            </a:xfrm>
            <a:custGeom>
              <a:avLst/>
              <a:gdLst>
                <a:gd name="connsiteX0" fmla="*/ 75529 w 151057"/>
                <a:gd name="connsiteY0" fmla="*/ 0 h 350046"/>
                <a:gd name="connsiteX1" fmla="*/ 151057 w 151057"/>
                <a:gd name="connsiteY1" fmla="*/ 175023 h 350046"/>
                <a:gd name="connsiteX2" fmla="*/ 75529 w 151057"/>
                <a:gd name="connsiteY2" fmla="*/ 350046 h 350046"/>
                <a:gd name="connsiteX3" fmla="*/ 0 w 151057"/>
                <a:gd name="connsiteY3" fmla="*/ 175023 h 350046"/>
              </a:gdLst>
              <a:ahLst/>
              <a:cxnLst>
                <a:cxn ang="0">
                  <a:pos x="connsiteX0" y="connsiteY0"/>
                </a:cxn>
                <a:cxn ang="0">
                  <a:pos x="connsiteX1" y="connsiteY1"/>
                </a:cxn>
                <a:cxn ang="0">
                  <a:pos x="connsiteX2" y="connsiteY2"/>
                </a:cxn>
                <a:cxn ang="0">
                  <a:pos x="connsiteX3" y="connsiteY3"/>
                </a:cxn>
              </a:cxnLst>
              <a:rect l="l" t="t" r="r" b="b"/>
              <a:pathLst>
                <a:path w="151057" h="350046">
                  <a:moveTo>
                    <a:pt x="75529" y="0"/>
                  </a:moveTo>
                  <a:lnTo>
                    <a:pt x="151057" y="175023"/>
                  </a:lnTo>
                  <a:lnTo>
                    <a:pt x="75529" y="350046"/>
                  </a:lnTo>
                  <a:lnTo>
                    <a:pt x="0" y="175023"/>
                  </a:ln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254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grpSp>
      <p:sp>
        <p:nvSpPr>
          <p:cNvPr id="62" name="矩形 61"/>
          <p:cNvSpPr/>
          <p:nvPr/>
        </p:nvSpPr>
        <p:spPr>
          <a:xfrm>
            <a:off x="164345" y="3060974"/>
            <a:ext cx="4547581" cy="584775"/>
          </a:xfrm>
          <a:prstGeom prst="rect">
            <a:avLst/>
          </a:prstGeom>
        </p:spPr>
        <p:txBody>
          <a:bodyPr wrap="square">
            <a:spAutoFit/>
          </a:bodyPr>
          <a:lstStyle/>
          <a:p>
            <a:r>
              <a:rPr lang="zh-CN" altLang="en-US" sz="1600" dirty="0">
                <a:solidFill>
                  <a:srgbClr val="404040"/>
                </a:solidFill>
                <a:latin typeface="+mn-ea"/>
              </a:rPr>
              <a:t>“既然你无法证明我是错的，那么我就是对的。”这是一种典型的逻辑错误，即“诉诸无知“。</a:t>
            </a:r>
          </a:p>
        </p:txBody>
      </p:sp>
      <p:sp>
        <p:nvSpPr>
          <p:cNvPr id="63" name="矩形 62"/>
          <p:cNvSpPr/>
          <p:nvPr/>
        </p:nvSpPr>
        <p:spPr>
          <a:xfrm>
            <a:off x="-347991" y="2582388"/>
            <a:ext cx="2505791" cy="400110"/>
          </a:xfrm>
          <a:prstGeom prst="rect">
            <a:avLst/>
          </a:prstGeom>
        </p:spPr>
        <p:txBody>
          <a:bodyPr wrap="square">
            <a:spAutoFit/>
          </a:bodyPr>
          <a:lstStyle/>
          <a:p>
            <a:pPr algn="ctr"/>
            <a:r>
              <a:rPr lang="zh-CN" altLang="en-US" sz="2000" b="1" dirty="0">
                <a:solidFill>
                  <a:srgbClr val="00B9B1"/>
                </a:solidFill>
                <a:latin typeface="+mn-ea"/>
              </a:rPr>
              <a:t>诉诸无知</a:t>
            </a:r>
            <a:endParaRPr lang="zh-CN" altLang="zh-CN" sz="2000" b="1" dirty="0">
              <a:solidFill>
                <a:srgbClr val="00B9B1"/>
              </a:solidFill>
              <a:latin typeface="+mn-ea"/>
            </a:endParaRPr>
          </a:p>
        </p:txBody>
      </p:sp>
      <p:grpSp>
        <p:nvGrpSpPr>
          <p:cNvPr id="64" name="组合 63"/>
          <p:cNvGrpSpPr/>
          <p:nvPr/>
        </p:nvGrpSpPr>
        <p:grpSpPr>
          <a:xfrm>
            <a:off x="10408387" y="5508744"/>
            <a:ext cx="742950" cy="919415"/>
            <a:chOff x="4765676" y="4032546"/>
            <a:chExt cx="742950" cy="919415"/>
          </a:xfrm>
        </p:grpSpPr>
        <p:sp>
          <p:nvSpPr>
            <p:cNvPr id="65" name="椭圆 64"/>
            <p:cNvSpPr/>
            <p:nvPr/>
          </p:nvSpPr>
          <p:spPr>
            <a:xfrm>
              <a:off x="4930921" y="4032546"/>
              <a:ext cx="406104" cy="406104"/>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254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66" name="任意多边形 65"/>
            <p:cNvSpPr/>
            <p:nvPr/>
          </p:nvSpPr>
          <p:spPr>
            <a:xfrm>
              <a:off x="4765676" y="4438650"/>
              <a:ext cx="742950" cy="513311"/>
            </a:xfrm>
            <a:custGeom>
              <a:avLst/>
              <a:gdLst>
                <a:gd name="connsiteX0" fmla="*/ 500839 w 742950"/>
                <a:gd name="connsiteY0" fmla="*/ 0 h 513311"/>
                <a:gd name="connsiteX1" fmla="*/ 657396 w 742950"/>
                <a:gd name="connsiteY1" fmla="*/ 0 h 513311"/>
                <a:gd name="connsiteX2" fmla="*/ 742950 w 742950"/>
                <a:gd name="connsiteY2" fmla="*/ 85554 h 513311"/>
                <a:gd name="connsiteX3" fmla="*/ 742950 w 742950"/>
                <a:gd name="connsiteY3" fmla="*/ 427757 h 513311"/>
                <a:gd name="connsiteX4" fmla="*/ 657396 w 742950"/>
                <a:gd name="connsiteY4" fmla="*/ 513311 h 513311"/>
                <a:gd name="connsiteX5" fmla="*/ 388167 w 742950"/>
                <a:gd name="connsiteY5" fmla="*/ 513311 h 513311"/>
                <a:gd name="connsiteX6" fmla="*/ 85554 w 742950"/>
                <a:gd name="connsiteY6" fmla="*/ 0 h 513311"/>
                <a:gd name="connsiteX7" fmla="*/ 242109 w 742950"/>
                <a:gd name="connsiteY7" fmla="*/ 0 h 513311"/>
                <a:gd name="connsiteX8" fmla="*/ 354782 w 742950"/>
                <a:gd name="connsiteY8" fmla="*/ 513311 h 513311"/>
                <a:gd name="connsiteX9" fmla="*/ 85554 w 742950"/>
                <a:gd name="connsiteY9" fmla="*/ 513311 h 513311"/>
                <a:gd name="connsiteX10" fmla="*/ 0 w 742950"/>
                <a:gd name="connsiteY10" fmla="*/ 427757 h 513311"/>
                <a:gd name="connsiteX11" fmla="*/ 0 w 742950"/>
                <a:gd name="connsiteY11" fmla="*/ 85554 h 513311"/>
                <a:gd name="connsiteX12" fmla="*/ 85554 w 742950"/>
                <a:gd name="connsiteY12" fmla="*/ 0 h 51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0" h="513311">
                  <a:moveTo>
                    <a:pt x="500839" y="0"/>
                  </a:moveTo>
                  <a:lnTo>
                    <a:pt x="657396" y="0"/>
                  </a:lnTo>
                  <a:cubicBezTo>
                    <a:pt x="704646" y="0"/>
                    <a:pt x="742950" y="38304"/>
                    <a:pt x="742950" y="85554"/>
                  </a:cubicBezTo>
                  <a:lnTo>
                    <a:pt x="742950" y="427757"/>
                  </a:lnTo>
                  <a:cubicBezTo>
                    <a:pt x="742950" y="475007"/>
                    <a:pt x="704646" y="513311"/>
                    <a:pt x="657396" y="513311"/>
                  </a:cubicBezTo>
                  <a:lnTo>
                    <a:pt x="388167" y="513311"/>
                  </a:lnTo>
                  <a:close/>
                  <a:moveTo>
                    <a:pt x="85554" y="0"/>
                  </a:moveTo>
                  <a:lnTo>
                    <a:pt x="242109" y="0"/>
                  </a:lnTo>
                  <a:lnTo>
                    <a:pt x="354782" y="513311"/>
                  </a:lnTo>
                  <a:lnTo>
                    <a:pt x="85554" y="513311"/>
                  </a:lnTo>
                  <a:cubicBezTo>
                    <a:pt x="38304" y="513311"/>
                    <a:pt x="0" y="475007"/>
                    <a:pt x="0" y="427757"/>
                  </a:cubicBezTo>
                  <a:lnTo>
                    <a:pt x="0" y="85554"/>
                  </a:lnTo>
                  <a:cubicBezTo>
                    <a:pt x="0" y="38304"/>
                    <a:pt x="38304" y="0"/>
                    <a:pt x="85554"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254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sp>
          <p:nvSpPr>
            <p:cNvPr id="67" name="任意多边形 66"/>
            <p:cNvSpPr/>
            <p:nvPr/>
          </p:nvSpPr>
          <p:spPr>
            <a:xfrm>
              <a:off x="5062106" y="4460377"/>
              <a:ext cx="143735" cy="333079"/>
            </a:xfrm>
            <a:custGeom>
              <a:avLst/>
              <a:gdLst>
                <a:gd name="connsiteX0" fmla="*/ 75529 w 151057"/>
                <a:gd name="connsiteY0" fmla="*/ 0 h 350046"/>
                <a:gd name="connsiteX1" fmla="*/ 151057 w 151057"/>
                <a:gd name="connsiteY1" fmla="*/ 175023 h 350046"/>
                <a:gd name="connsiteX2" fmla="*/ 75529 w 151057"/>
                <a:gd name="connsiteY2" fmla="*/ 350046 h 350046"/>
                <a:gd name="connsiteX3" fmla="*/ 0 w 151057"/>
                <a:gd name="connsiteY3" fmla="*/ 175023 h 350046"/>
              </a:gdLst>
              <a:ahLst/>
              <a:cxnLst>
                <a:cxn ang="0">
                  <a:pos x="connsiteX0" y="connsiteY0"/>
                </a:cxn>
                <a:cxn ang="0">
                  <a:pos x="connsiteX1" y="connsiteY1"/>
                </a:cxn>
                <a:cxn ang="0">
                  <a:pos x="connsiteX2" y="connsiteY2"/>
                </a:cxn>
                <a:cxn ang="0">
                  <a:pos x="connsiteX3" y="connsiteY3"/>
                </a:cxn>
              </a:cxnLst>
              <a:rect l="l" t="t" r="r" b="b"/>
              <a:pathLst>
                <a:path w="151057" h="350046">
                  <a:moveTo>
                    <a:pt x="75529" y="0"/>
                  </a:moveTo>
                  <a:lnTo>
                    <a:pt x="151057" y="175023"/>
                  </a:lnTo>
                  <a:lnTo>
                    <a:pt x="75529" y="350046"/>
                  </a:lnTo>
                  <a:lnTo>
                    <a:pt x="0" y="175023"/>
                  </a:ln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254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3200">
                <a:solidFill>
                  <a:schemeClr val="tx1">
                    <a:lumMod val="85000"/>
                    <a:lumOff val="15000"/>
                  </a:schemeClr>
                </a:solidFill>
                <a:latin typeface="Adobe Gothic Std B" panose="020B0800000000000000" pitchFamily="34" charset="-128"/>
              </a:endParaRPr>
            </a:p>
          </p:txBody>
        </p:sp>
      </p:grpSp>
      <p:sp>
        <p:nvSpPr>
          <p:cNvPr id="85" name="矩形 84"/>
          <p:cNvSpPr/>
          <p:nvPr/>
        </p:nvSpPr>
        <p:spPr>
          <a:xfrm>
            <a:off x="97524" y="1919137"/>
            <a:ext cx="4614402" cy="584775"/>
          </a:xfrm>
          <a:prstGeom prst="rect">
            <a:avLst/>
          </a:prstGeom>
        </p:spPr>
        <p:txBody>
          <a:bodyPr wrap="square">
            <a:spAutoFit/>
          </a:bodyPr>
          <a:lstStyle/>
          <a:p>
            <a:r>
              <a:rPr lang="zh-CN" altLang="en-US" sz="1600" dirty="0">
                <a:solidFill>
                  <a:srgbClr val="404040"/>
                </a:solidFill>
                <a:latin typeface="+mn-ea"/>
              </a:rPr>
              <a:t>“谁主张谁举证”并不仅仅是法律术语，</a:t>
            </a:r>
            <a:endParaRPr lang="en-US" altLang="zh-CN" sz="1600" dirty="0">
              <a:solidFill>
                <a:srgbClr val="404040"/>
              </a:solidFill>
              <a:latin typeface="+mn-ea"/>
            </a:endParaRPr>
          </a:p>
          <a:p>
            <a:r>
              <a:rPr lang="zh-CN" altLang="en-US" sz="1600" dirty="0">
                <a:solidFill>
                  <a:srgbClr val="404040"/>
                </a:solidFill>
                <a:latin typeface="+mn-ea"/>
              </a:rPr>
              <a:t>事实上，它的应用范围涉及到生活的方方面面。</a:t>
            </a:r>
            <a:endParaRPr lang="zh-CN" altLang="zh-CN" sz="1600" dirty="0">
              <a:solidFill>
                <a:srgbClr val="404040"/>
              </a:solidFill>
              <a:latin typeface="+mn-ea"/>
            </a:endParaRPr>
          </a:p>
        </p:txBody>
      </p:sp>
      <p:sp>
        <p:nvSpPr>
          <p:cNvPr id="86" name="矩形 85"/>
          <p:cNvSpPr/>
          <p:nvPr/>
        </p:nvSpPr>
        <p:spPr>
          <a:xfrm>
            <a:off x="-369164" y="1440551"/>
            <a:ext cx="2505791" cy="400110"/>
          </a:xfrm>
          <a:prstGeom prst="rect">
            <a:avLst/>
          </a:prstGeom>
        </p:spPr>
        <p:txBody>
          <a:bodyPr wrap="square">
            <a:spAutoFit/>
          </a:bodyPr>
          <a:lstStyle/>
          <a:p>
            <a:pPr algn="ctr"/>
            <a:r>
              <a:rPr lang="zh-CN" altLang="en-US" sz="2000" b="1" dirty="0">
                <a:solidFill>
                  <a:srgbClr val="00B9B1"/>
                </a:solidFill>
                <a:latin typeface="+mn-ea"/>
              </a:rPr>
              <a:t>举证责任</a:t>
            </a:r>
            <a:endParaRPr lang="zh-CN" altLang="zh-CN" sz="2000" b="1" dirty="0">
              <a:solidFill>
                <a:srgbClr val="00B9B1"/>
              </a:solidFill>
              <a:latin typeface="+mn-ea"/>
            </a:endParaRPr>
          </a:p>
        </p:txBody>
      </p:sp>
      <p:grpSp>
        <p:nvGrpSpPr>
          <p:cNvPr id="7" name="组合 6"/>
          <p:cNvGrpSpPr/>
          <p:nvPr/>
        </p:nvGrpSpPr>
        <p:grpSpPr>
          <a:xfrm>
            <a:off x="5322728" y="1716364"/>
            <a:ext cx="2995698" cy="3150055"/>
            <a:chOff x="1014100" y="1154660"/>
            <a:chExt cx="2995698" cy="3150055"/>
          </a:xfrm>
        </p:grpSpPr>
        <p:sp>
          <p:nvSpPr>
            <p:cNvPr id="58" name="任意多边形 57"/>
            <p:cNvSpPr/>
            <p:nvPr/>
          </p:nvSpPr>
          <p:spPr>
            <a:xfrm rot="1663433">
              <a:off x="1014100" y="1154660"/>
              <a:ext cx="2804984" cy="3150055"/>
            </a:xfrm>
            <a:custGeom>
              <a:avLst/>
              <a:gdLst>
                <a:gd name="connsiteX0" fmla="*/ 1277058 w 2554116"/>
                <a:gd name="connsiteY0" fmla="*/ 0 h 2877559"/>
                <a:gd name="connsiteX1" fmla="*/ 2554116 w 2554116"/>
                <a:gd name="connsiteY1" fmla="*/ 1323249 h 2877559"/>
                <a:gd name="connsiteX2" fmla="*/ 1407630 w 2554116"/>
                <a:gd name="connsiteY2" fmla="*/ 2639666 h 2877559"/>
                <a:gd name="connsiteX3" fmla="*/ 1382012 w 2554116"/>
                <a:gd name="connsiteY3" fmla="*/ 2641007 h 2877559"/>
                <a:gd name="connsiteX4" fmla="*/ 1234519 w 2554116"/>
                <a:gd name="connsiteY4" fmla="*/ 2877559 h 2877559"/>
                <a:gd name="connsiteX5" fmla="*/ 1079595 w 2554116"/>
                <a:gd name="connsiteY5" fmla="*/ 2629088 h 2877559"/>
                <a:gd name="connsiteX6" fmla="*/ 1019686 w 2554116"/>
                <a:gd name="connsiteY6" fmla="*/ 2619615 h 2877559"/>
                <a:gd name="connsiteX7" fmla="*/ 0 w 2554116"/>
                <a:gd name="connsiteY7" fmla="*/ 1323249 h 2877559"/>
                <a:gd name="connsiteX8" fmla="*/ 1277058 w 2554116"/>
                <a:gd name="connsiteY8" fmla="*/ 0 h 287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116" h="2877559">
                  <a:moveTo>
                    <a:pt x="1277058" y="0"/>
                  </a:moveTo>
                  <a:cubicBezTo>
                    <a:pt x="1982358" y="0"/>
                    <a:pt x="2554116" y="592439"/>
                    <a:pt x="2554116" y="1323249"/>
                  </a:cubicBezTo>
                  <a:cubicBezTo>
                    <a:pt x="2554116" y="2008383"/>
                    <a:pt x="2051595" y="2571903"/>
                    <a:pt x="1407630" y="2639666"/>
                  </a:cubicBezTo>
                  <a:lnTo>
                    <a:pt x="1382012" y="2641007"/>
                  </a:lnTo>
                  <a:lnTo>
                    <a:pt x="1234519" y="2877559"/>
                  </a:lnTo>
                  <a:lnTo>
                    <a:pt x="1079595" y="2629088"/>
                  </a:lnTo>
                  <a:lnTo>
                    <a:pt x="1019686" y="2619615"/>
                  </a:lnTo>
                  <a:cubicBezTo>
                    <a:pt x="437752" y="2496226"/>
                    <a:pt x="0" y="1962708"/>
                    <a:pt x="0" y="1323249"/>
                  </a:cubicBezTo>
                  <a:cubicBezTo>
                    <a:pt x="0" y="592439"/>
                    <a:pt x="571758" y="0"/>
                    <a:pt x="1277058"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87" name="矩形 86"/>
            <p:cNvSpPr/>
            <p:nvPr/>
          </p:nvSpPr>
          <p:spPr>
            <a:xfrm>
              <a:off x="1280579" y="1859448"/>
              <a:ext cx="2729219" cy="1708160"/>
            </a:xfrm>
            <a:prstGeom prst="rect">
              <a:avLst/>
            </a:prstGeom>
          </p:spPr>
          <p:txBody>
            <a:bodyPr wrap="square">
              <a:spAutoFit/>
            </a:bodyPr>
            <a:lstStyle/>
            <a:p>
              <a:pPr>
                <a:lnSpc>
                  <a:spcPct val="150000"/>
                </a:lnSpc>
              </a:pPr>
              <a:r>
                <a:rPr lang="zh-CN" altLang="en-US" sz="1400" dirty="0">
                  <a:solidFill>
                    <a:srgbClr val="00B9B1"/>
                  </a:solidFill>
                  <a:latin typeface="+mn-ea"/>
                </a:rPr>
                <a:t>甲：我要</a:t>
              </a:r>
              <a:r>
                <a:rPr lang="en-US" altLang="zh-CN" sz="1400" dirty="0">
                  <a:solidFill>
                    <a:srgbClr val="00B9B1"/>
                  </a:solidFill>
                  <a:latin typeface="+mn-ea"/>
                </a:rPr>
                <a:t>……</a:t>
              </a:r>
            </a:p>
            <a:p>
              <a:pPr>
                <a:lnSpc>
                  <a:spcPct val="150000"/>
                </a:lnSpc>
              </a:pPr>
              <a:r>
                <a:rPr lang="zh-CN" altLang="en-US" sz="1400" dirty="0">
                  <a:solidFill>
                    <a:srgbClr val="00B9B1"/>
                  </a:solidFill>
                  <a:latin typeface="+mn-ea"/>
                </a:rPr>
                <a:t>乙：那么做有什么好处？</a:t>
              </a:r>
              <a:endParaRPr lang="en-US" altLang="zh-CN" sz="1400" dirty="0">
                <a:solidFill>
                  <a:srgbClr val="00B9B1"/>
                </a:solidFill>
                <a:latin typeface="+mn-ea"/>
              </a:endParaRPr>
            </a:p>
            <a:p>
              <a:pPr>
                <a:lnSpc>
                  <a:spcPct val="150000"/>
                </a:lnSpc>
              </a:pPr>
              <a:r>
                <a:rPr lang="zh-CN" altLang="en-US" sz="1400" dirty="0">
                  <a:solidFill>
                    <a:srgbClr val="00B9B1"/>
                  </a:solidFill>
                  <a:latin typeface="+mn-ea"/>
                </a:rPr>
                <a:t>甲：呃，那你说有什么坏处？</a:t>
              </a:r>
              <a:endParaRPr lang="en-US" altLang="zh-CN" sz="1400" dirty="0">
                <a:solidFill>
                  <a:srgbClr val="00B9B1"/>
                </a:solidFill>
                <a:latin typeface="+mn-ea"/>
              </a:endParaRPr>
            </a:p>
            <a:p>
              <a:pPr>
                <a:lnSpc>
                  <a:spcPct val="150000"/>
                </a:lnSpc>
              </a:pPr>
              <a:r>
                <a:rPr lang="zh-CN" altLang="en-US" sz="1400" dirty="0">
                  <a:solidFill>
                    <a:srgbClr val="00B9B1"/>
                  </a:solidFill>
                  <a:latin typeface="+mn-ea"/>
                </a:rPr>
                <a:t>乙：</a:t>
              </a:r>
              <a:r>
                <a:rPr lang="en-US" altLang="zh-CN" sz="1400" dirty="0">
                  <a:solidFill>
                    <a:srgbClr val="00B9B1"/>
                  </a:solidFill>
                  <a:latin typeface="+mn-ea"/>
                </a:rPr>
                <a:t>……</a:t>
              </a:r>
            </a:p>
            <a:p>
              <a:pPr>
                <a:lnSpc>
                  <a:spcPct val="150000"/>
                </a:lnSpc>
              </a:pPr>
              <a:r>
                <a:rPr lang="zh-CN" altLang="en-US" sz="1400" dirty="0">
                  <a:solidFill>
                    <a:srgbClr val="00B9B1"/>
                  </a:solidFill>
                  <a:latin typeface="+mn-ea"/>
                </a:rPr>
                <a:t>甲：那就这么定了。</a:t>
              </a:r>
              <a:endParaRPr lang="zh-CN" altLang="zh-CN" sz="1400" dirty="0">
                <a:solidFill>
                  <a:srgbClr val="00B9B1"/>
                </a:solidFill>
                <a:latin typeface="+mn-ea"/>
              </a:endParaRPr>
            </a:p>
          </p:txBody>
        </p:sp>
      </p:grpSp>
      <p:grpSp>
        <p:nvGrpSpPr>
          <p:cNvPr id="6" name="组合 5"/>
          <p:cNvGrpSpPr/>
          <p:nvPr/>
        </p:nvGrpSpPr>
        <p:grpSpPr>
          <a:xfrm>
            <a:off x="8139132" y="2459283"/>
            <a:ext cx="2804984" cy="3150055"/>
            <a:chOff x="3727604" y="1239715"/>
            <a:chExt cx="2804984" cy="3150055"/>
          </a:xfrm>
        </p:grpSpPr>
        <p:sp>
          <p:nvSpPr>
            <p:cNvPr id="79" name="任意多边形 78"/>
            <p:cNvSpPr/>
            <p:nvPr/>
          </p:nvSpPr>
          <p:spPr>
            <a:xfrm rot="19936567" flipH="1">
              <a:off x="3727604" y="1239715"/>
              <a:ext cx="2804984" cy="3150055"/>
            </a:xfrm>
            <a:custGeom>
              <a:avLst/>
              <a:gdLst>
                <a:gd name="connsiteX0" fmla="*/ 1277058 w 2554116"/>
                <a:gd name="connsiteY0" fmla="*/ 0 h 2877559"/>
                <a:gd name="connsiteX1" fmla="*/ 2554116 w 2554116"/>
                <a:gd name="connsiteY1" fmla="*/ 1323249 h 2877559"/>
                <a:gd name="connsiteX2" fmla="*/ 1407630 w 2554116"/>
                <a:gd name="connsiteY2" fmla="*/ 2639666 h 2877559"/>
                <a:gd name="connsiteX3" fmla="*/ 1382012 w 2554116"/>
                <a:gd name="connsiteY3" fmla="*/ 2641007 h 2877559"/>
                <a:gd name="connsiteX4" fmla="*/ 1234519 w 2554116"/>
                <a:gd name="connsiteY4" fmla="*/ 2877559 h 2877559"/>
                <a:gd name="connsiteX5" fmla="*/ 1079595 w 2554116"/>
                <a:gd name="connsiteY5" fmla="*/ 2629088 h 2877559"/>
                <a:gd name="connsiteX6" fmla="*/ 1019686 w 2554116"/>
                <a:gd name="connsiteY6" fmla="*/ 2619615 h 2877559"/>
                <a:gd name="connsiteX7" fmla="*/ 0 w 2554116"/>
                <a:gd name="connsiteY7" fmla="*/ 1323249 h 2877559"/>
                <a:gd name="connsiteX8" fmla="*/ 1277058 w 2554116"/>
                <a:gd name="connsiteY8" fmla="*/ 0 h 287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116" h="2877559">
                  <a:moveTo>
                    <a:pt x="1277058" y="0"/>
                  </a:moveTo>
                  <a:cubicBezTo>
                    <a:pt x="1982358" y="0"/>
                    <a:pt x="2554116" y="592439"/>
                    <a:pt x="2554116" y="1323249"/>
                  </a:cubicBezTo>
                  <a:cubicBezTo>
                    <a:pt x="2554116" y="2008383"/>
                    <a:pt x="2051595" y="2571903"/>
                    <a:pt x="1407630" y="2639666"/>
                  </a:cubicBezTo>
                  <a:lnTo>
                    <a:pt x="1382012" y="2641007"/>
                  </a:lnTo>
                  <a:lnTo>
                    <a:pt x="1234519" y="2877559"/>
                  </a:lnTo>
                  <a:lnTo>
                    <a:pt x="1079595" y="2629088"/>
                  </a:lnTo>
                  <a:lnTo>
                    <a:pt x="1019686" y="2619615"/>
                  </a:lnTo>
                  <a:cubicBezTo>
                    <a:pt x="437752" y="2496226"/>
                    <a:pt x="0" y="1962708"/>
                    <a:pt x="0" y="1323249"/>
                  </a:cubicBezTo>
                  <a:cubicBezTo>
                    <a:pt x="0" y="592439"/>
                    <a:pt x="571758" y="0"/>
                    <a:pt x="1277058" y="0"/>
                  </a:cubicBezTo>
                  <a:close/>
                </a:path>
              </a:pathLst>
            </a:cu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a:endParaRPr lang="zh-CN" altLang="en-US" sz="3200" dirty="0">
                <a:solidFill>
                  <a:schemeClr val="tx1">
                    <a:lumMod val="85000"/>
                    <a:lumOff val="15000"/>
                  </a:schemeClr>
                </a:solidFill>
                <a:latin typeface="Adobe Gothic Std B" panose="020B0800000000000000" pitchFamily="34" charset="-128"/>
              </a:endParaRPr>
            </a:p>
          </p:txBody>
        </p:sp>
        <p:sp>
          <p:nvSpPr>
            <p:cNvPr id="88" name="矩形 87"/>
            <p:cNvSpPr/>
            <p:nvPr/>
          </p:nvSpPr>
          <p:spPr>
            <a:xfrm>
              <a:off x="3906898" y="1702366"/>
              <a:ext cx="2521574" cy="2031325"/>
            </a:xfrm>
            <a:prstGeom prst="rect">
              <a:avLst/>
            </a:prstGeom>
          </p:spPr>
          <p:txBody>
            <a:bodyPr wrap="square">
              <a:spAutoFit/>
            </a:bodyPr>
            <a:lstStyle/>
            <a:p>
              <a:pPr>
                <a:lnSpc>
                  <a:spcPct val="150000"/>
                </a:lnSpc>
              </a:pPr>
              <a:r>
                <a:rPr lang="zh-CN" altLang="en-US" sz="1400" dirty="0">
                  <a:solidFill>
                    <a:srgbClr val="00B9B1"/>
                  </a:solidFill>
                  <a:latin typeface="+mn-ea"/>
                </a:rPr>
                <a:t>甲：有人能活到</a:t>
              </a:r>
              <a:r>
                <a:rPr lang="en-US" altLang="zh-CN" sz="1400" dirty="0">
                  <a:solidFill>
                    <a:srgbClr val="00B9B1"/>
                  </a:solidFill>
                  <a:latin typeface="+mn-ea"/>
                </a:rPr>
                <a:t>200</a:t>
              </a:r>
              <a:r>
                <a:rPr lang="zh-CN" altLang="en-US" sz="1400" dirty="0">
                  <a:solidFill>
                    <a:srgbClr val="00B9B1"/>
                  </a:solidFill>
                  <a:latin typeface="+mn-ea"/>
                </a:rPr>
                <a:t>岁以上。</a:t>
              </a:r>
              <a:endParaRPr lang="en-US" altLang="zh-CN" sz="1400" dirty="0">
                <a:solidFill>
                  <a:srgbClr val="00B9B1"/>
                </a:solidFill>
                <a:latin typeface="+mn-ea"/>
              </a:endParaRPr>
            </a:p>
            <a:p>
              <a:pPr>
                <a:lnSpc>
                  <a:spcPct val="150000"/>
                </a:lnSpc>
              </a:pPr>
              <a:r>
                <a:rPr lang="zh-CN" altLang="en-US" sz="1400" dirty="0">
                  <a:solidFill>
                    <a:srgbClr val="00B9B1"/>
                  </a:solidFill>
                  <a:latin typeface="+mn-ea"/>
                </a:rPr>
                <a:t>乙：扯淡，我还真没见过活过</a:t>
              </a:r>
              <a:r>
                <a:rPr lang="en-US" altLang="zh-CN" sz="1400" dirty="0">
                  <a:solidFill>
                    <a:srgbClr val="00B9B1"/>
                  </a:solidFill>
                  <a:latin typeface="+mn-ea"/>
                </a:rPr>
                <a:t>200</a:t>
              </a:r>
              <a:r>
                <a:rPr lang="zh-CN" altLang="en-US" sz="1400" dirty="0">
                  <a:solidFill>
                    <a:srgbClr val="00B9B1"/>
                  </a:solidFill>
                  <a:latin typeface="+mn-ea"/>
                </a:rPr>
                <a:t>岁的！</a:t>
              </a:r>
              <a:endParaRPr lang="en-US" altLang="zh-CN" sz="1400" dirty="0">
                <a:solidFill>
                  <a:srgbClr val="00B9B1"/>
                </a:solidFill>
                <a:latin typeface="+mn-ea"/>
              </a:endParaRPr>
            </a:p>
            <a:p>
              <a:pPr>
                <a:lnSpc>
                  <a:spcPct val="150000"/>
                </a:lnSpc>
              </a:pPr>
              <a:r>
                <a:rPr lang="zh-CN" altLang="en-US" sz="1400" dirty="0">
                  <a:solidFill>
                    <a:srgbClr val="00B9B1"/>
                  </a:solidFill>
                  <a:latin typeface="+mn-ea"/>
                </a:rPr>
                <a:t>甲：你没见过就没有啊？你必须找遍全世界才能证明确实是没有！</a:t>
              </a:r>
              <a:endParaRPr lang="en-US" altLang="zh-CN" sz="1400" dirty="0">
                <a:solidFill>
                  <a:srgbClr val="00B9B1"/>
                </a:solidFill>
                <a:latin typeface="+mn-ea"/>
              </a:endParaRPr>
            </a:p>
          </p:txBody>
        </p:sp>
      </p:grpSp>
      <p:sp>
        <p:nvSpPr>
          <p:cNvPr id="89" name="矩形 88"/>
          <p:cNvSpPr/>
          <p:nvPr/>
        </p:nvSpPr>
        <p:spPr>
          <a:xfrm>
            <a:off x="5549676" y="1885491"/>
            <a:ext cx="2505791" cy="400110"/>
          </a:xfrm>
          <a:prstGeom prst="rect">
            <a:avLst/>
          </a:prstGeom>
        </p:spPr>
        <p:txBody>
          <a:bodyPr wrap="square">
            <a:spAutoFit/>
          </a:bodyPr>
          <a:lstStyle/>
          <a:p>
            <a:pPr algn="ctr"/>
            <a:r>
              <a:rPr lang="zh-CN" altLang="en-US" sz="2000" b="1" dirty="0">
                <a:solidFill>
                  <a:srgbClr val="00B9B1"/>
                </a:solidFill>
                <a:latin typeface="+mn-ea"/>
              </a:rPr>
              <a:t>例子</a:t>
            </a:r>
            <a:r>
              <a:rPr lang="en-US" altLang="zh-CN" sz="2000" b="1" dirty="0">
                <a:solidFill>
                  <a:srgbClr val="00B9B1"/>
                </a:solidFill>
                <a:latin typeface="+mn-ea"/>
              </a:rPr>
              <a:t>1.</a:t>
            </a:r>
            <a:endParaRPr lang="zh-CN" altLang="zh-CN" sz="2000" b="1" dirty="0">
              <a:solidFill>
                <a:srgbClr val="00B9B1"/>
              </a:solidFill>
              <a:latin typeface="+mn-ea"/>
            </a:endParaRPr>
          </a:p>
        </p:txBody>
      </p:sp>
      <p:sp>
        <p:nvSpPr>
          <p:cNvPr id="90" name="矩形 89"/>
          <p:cNvSpPr/>
          <p:nvPr/>
        </p:nvSpPr>
        <p:spPr>
          <a:xfrm>
            <a:off x="8270893" y="2569815"/>
            <a:ext cx="2505791" cy="400110"/>
          </a:xfrm>
          <a:prstGeom prst="rect">
            <a:avLst/>
          </a:prstGeom>
        </p:spPr>
        <p:txBody>
          <a:bodyPr wrap="square">
            <a:spAutoFit/>
          </a:bodyPr>
          <a:lstStyle/>
          <a:p>
            <a:pPr algn="ctr"/>
            <a:r>
              <a:rPr lang="zh-CN" altLang="en-US" sz="2000" b="1" dirty="0">
                <a:solidFill>
                  <a:srgbClr val="00B9B1"/>
                </a:solidFill>
                <a:latin typeface="+mn-ea"/>
              </a:rPr>
              <a:t>例子</a:t>
            </a:r>
            <a:r>
              <a:rPr lang="en-US" altLang="zh-CN" sz="2000" b="1" dirty="0">
                <a:solidFill>
                  <a:srgbClr val="00B9B1"/>
                </a:solidFill>
                <a:latin typeface="+mn-ea"/>
              </a:rPr>
              <a:t>2.</a:t>
            </a:r>
            <a:endParaRPr lang="zh-CN" altLang="zh-CN" sz="2000" b="1" dirty="0">
              <a:solidFill>
                <a:srgbClr val="00B9B1"/>
              </a:solidFill>
              <a:latin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96962" y="988482"/>
            <a:ext cx="5299955" cy="2178817"/>
            <a:chOff x="787400" y="2999618"/>
            <a:chExt cx="6362700" cy="2615713"/>
          </a:xfrm>
        </p:grpSpPr>
        <p:sp>
          <p:nvSpPr>
            <p:cNvPr id="34" name="椭圆 33"/>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8" name="组合 47"/>
          <p:cNvGrpSpPr/>
          <p:nvPr/>
        </p:nvGrpSpPr>
        <p:grpSpPr>
          <a:xfrm>
            <a:off x="10657564" y="4776934"/>
            <a:ext cx="1041400" cy="1908992"/>
            <a:chOff x="10136116" y="4297908"/>
            <a:chExt cx="1041400" cy="1908992"/>
          </a:xfrm>
        </p:grpSpPr>
        <p:sp>
          <p:nvSpPr>
            <p:cNvPr id="49" name="椭圆 48"/>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矩形 25"/>
          <p:cNvSpPr/>
          <p:nvPr/>
        </p:nvSpPr>
        <p:spPr>
          <a:xfrm>
            <a:off x="1162050" y="1284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27" name="组合 26"/>
          <p:cNvGrpSpPr/>
          <p:nvPr/>
        </p:nvGrpSpPr>
        <p:grpSpPr>
          <a:xfrm>
            <a:off x="8517616" y="1876900"/>
            <a:ext cx="3028950" cy="831851"/>
            <a:chOff x="8384266" y="1469706"/>
            <a:chExt cx="3028950" cy="831851"/>
          </a:xfrm>
          <a:effectLst>
            <a:outerShdw blurRad="50800" dist="38100" dir="8100000" algn="tr" rotWithShape="0">
              <a:prstClr val="black">
                <a:alpha val="40000"/>
              </a:prstClr>
            </a:outerShdw>
          </a:effectLst>
        </p:grpSpPr>
        <p:sp>
          <p:nvSpPr>
            <p:cNvPr id="28" name="直角三角形 27"/>
            <p:cNvSpPr/>
            <p:nvPr/>
          </p:nvSpPr>
          <p:spPr>
            <a:xfrm rot="5400000">
              <a:off x="11108415" y="1996756"/>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8384266" y="1469706"/>
              <a:ext cx="3028950" cy="590550"/>
            </a:xfrm>
            <a:prstGeom prst="rect">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文本框 29"/>
          <p:cNvSpPr txBox="1"/>
          <p:nvPr/>
        </p:nvSpPr>
        <p:spPr>
          <a:xfrm>
            <a:off x="8693598" y="1959964"/>
            <a:ext cx="2203002"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案例局限</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sp>
        <p:nvSpPr>
          <p:cNvPr id="18" name="矩形 17"/>
          <p:cNvSpPr/>
          <p:nvPr/>
        </p:nvSpPr>
        <p:spPr>
          <a:xfrm>
            <a:off x="1097803" y="2754572"/>
            <a:ext cx="10148932" cy="830997"/>
          </a:xfrm>
          <a:prstGeom prst="rect">
            <a:avLst/>
          </a:prstGeom>
        </p:spPr>
        <p:txBody>
          <a:bodyPr wrap="none">
            <a:spAutoFit/>
          </a:bodyPr>
          <a:lstStyle/>
          <a:p>
            <a:pPr algn="ctr"/>
            <a:r>
              <a:rPr lang="zh-CN" altLang="en-US" sz="4800" b="1" kern="100" dirty="0">
                <a:solidFill>
                  <a:srgbClr val="008780"/>
                </a:solidFill>
                <a:latin typeface="微软雅黑" panose="020B0503020204020204" charset="-122"/>
                <a:ea typeface="微软雅黑" panose="020B0503020204020204" charset="-122"/>
                <a:cs typeface="Times New Roman" panose="02020603050405020304" pitchFamily="18" charset="0"/>
              </a:rPr>
              <a:t>某个人成功的经验    所有人都会受益</a:t>
            </a:r>
          </a:p>
        </p:txBody>
      </p:sp>
      <p:cxnSp>
        <p:nvCxnSpPr>
          <p:cNvPr id="20" name="直接连接符 19"/>
          <p:cNvCxnSpPr/>
          <p:nvPr/>
        </p:nvCxnSpPr>
        <p:spPr>
          <a:xfrm>
            <a:off x="6186337" y="3102880"/>
            <a:ext cx="568846" cy="0"/>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86337" y="3271693"/>
            <a:ext cx="568846" cy="0"/>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69264" y="3585569"/>
            <a:ext cx="9931444" cy="447723"/>
          </a:xfrm>
          <a:prstGeom prst="rect">
            <a:avLst/>
          </a:pr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13500000">
                  <a:prstClr val="black">
                    <a:alpha val="50000"/>
                  </a:prstClr>
                </a:innerShdw>
              </a:effectLst>
            </a:endParaRPr>
          </a:p>
        </p:txBody>
      </p:sp>
      <p:sp>
        <p:nvSpPr>
          <p:cNvPr id="23" name="矩形 22"/>
          <p:cNvSpPr/>
          <p:nvPr/>
        </p:nvSpPr>
        <p:spPr>
          <a:xfrm>
            <a:off x="1169264" y="3646600"/>
            <a:ext cx="9931444" cy="369332"/>
          </a:xfrm>
          <a:prstGeom prst="rect">
            <a:avLst/>
          </a:prstGeom>
          <a:noFill/>
        </p:spPr>
        <p:txBody>
          <a:bodyPr wrap="square" rtlCol="0">
            <a:spAutoFit/>
          </a:bodyPr>
          <a:lstStyle/>
          <a:p>
            <a:pPr algn="ctr"/>
            <a:r>
              <a:rPr lang="zh-CN" altLang="en-US" b="1" dirty="0">
                <a:solidFill>
                  <a:schemeClr val="bg1"/>
                </a:solidFill>
                <a:effectLst>
                  <a:outerShdw blurRad="50800" dist="38100" dir="8100000" algn="tr" rotWithShape="0">
                    <a:prstClr val="black">
                      <a:alpha val="40000"/>
                    </a:prstClr>
                  </a:outerShdw>
                </a:effectLst>
                <a:latin typeface="Microsoft YaHei UI Light" panose="020B0502040204020203" pitchFamily="34" charset="-122"/>
                <a:ea typeface="Microsoft YaHei UI Light" panose="020B0502040204020203" pitchFamily="34" charset="-122"/>
              </a:rPr>
              <a:t>某项经验在某个人身上灵验了，并不意味着这项经验在所有人身上都会起作用。</a:t>
            </a:r>
          </a:p>
        </p:txBody>
      </p:sp>
      <p:sp>
        <p:nvSpPr>
          <p:cNvPr id="25" name="矩形 24"/>
          <p:cNvSpPr/>
          <p:nvPr/>
        </p:nvSpPr>
        <p:spPr>
          <a:xfrm>
            <a:off x="1118507" y="4148770"/>
            <a:ext cx="10113713" cy="923330"/>
          </a:xfrm>
          <a:prstGeom prst="rect">
            <a:avLst/>
          </a:prstGeom>
        </p:spPr>
        <p:txBody>
          <a:bodyPr wrap="square">
            <a:spAutoFit/>
          </a:bodyPr>
          <a:lstStyle/>
          <a:p>
            <a:r>
              <a:rPr lang="zh-CN" altLang="en-US" kern="100" dirty="0">
                <a:solidFill>
                  <a:srgbClr val="404040"/>
                </a:solidFill>
                <a:latin typeface="微软雅黑" panose="020B0503020204020204" charset="-122"/>
                <a:ea typeface="微软雅黑" panose="020B0503020204020204" charset="-122"/>
                <a:cs typeface="Times New Roman" panose="02020603050405020304" pitchFamily="18" charset="0"/>
              </a:rPr>
              <a:t>哈佛商学院首创的“案例教学法“相对先进，但并非天经地义的方法，即使连哈佛学院自己也“承认有缺陷但不得不用”。而市面上所兜售的各种成功学说，均是先介绍”一大堆的成功案例”，然后“承诺”只要你“一模一样的操作，你便也能成功”，完全或者有意的避开“案例局限性” 。</a:t>
            </a:r>
          </a:p>
        </p:txBody>
      </p:sp>
      <p:grpSp>
        <p:nvGrpSpPr>
          <p:cNvPr id="51" name="组合 50"/>
          <p:cNvGrpSpPr/>
          <p:nvPr/>
        </p:nvGrpSpPr>
        <p:grpSpPr>
          <a:xfrm>
            <a:off x="-19064" y="253534"/>
            <a:ext cx="12211083" cy="6553690"/>
            <a:chOff x="-19064" y="253534"/>
            <a:chExt cx="12211083" cy="6553690"/>
          </a:xfrm>
        </p:grpSpPr>
        <p:grpSp>
          <p:nvGrpSpPr>
            <p:cNvPr id="52" name="组合 51"/>
            <p:cNvGrpSpPr/>
            <p:nvPr/>
          </p:nvGrpSpPr>
          <p:grpSpPr>
            <a:xfrm>
              <a:off x="-19064" y="253534"/>
              <a:ext cx="12211083" cy="6553690"/>
              <a:chOff x="-19064" y="253534"/>
              <a:chExt cx="12211083" cy="6553690"/>
            </a:xfrm>
          </p:grpSpPr>
          <p:sp>
            <p:nvSpPr>
              <p:cNvPr id="54"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5"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56"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57"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39</a:t>
                </a:fld>
                <a:endParaRPr lang="en-US" sz="1100" dirty="0">
                  <a:solidFill>
                    <a:schemeClr val="bg1"/>
                  </a:solidFill>
                  <a:latin typeface="Arial" panose="020B0604020202020204" pitchFamily="34" charset="0"/>
                  <a:cs typeface="Arial" panose="020B0604020202020204" pitchFamily="34" charset="0"/>
                </a:endParaRPr>
              </a:p>
            </p:txBody>
          </p:sp>
          <p:sp>
            <p:nvSpPr>
              <p:cNvPr id="58"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59"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3" name="文本框 52"/>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案例局限</a:t>
              </a:r>
            </a:p>
          </p:txBody>
        </p:sp>
      </p:grpSp>
      <p:cxnSp>
        <p:nvCxnSpPr>
          <p:cNvPr id="35" name="直接连接符 34"/>
          <p:cNvCxnSpPr/>
          <p:nvPr/>
        </p:nvCxnSpPr>
        <p:spPr>
          <a:xfrm flipV="1">
            <a:off x="6262572" y="2887855"/>
            <a:ext cx="386866" cy="549812"/>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916033" y="3265403"/>
            <a:ext cx="6469686" cy="540000"/>
            <a:chOff x="2745313" y="3204098"/>
            <a:chExt cx="5620759" cy="540000"/>
          </a:xfrm>
        </p:grpSpPr>
        <p:sp>
          <p:nvSpPr>
            <p:cNvPr id="6" name="矩形 5"/>
            <p:cNvSpPr/>
            <p:nvPr/>
          </p:nvSpPr>
          <p:spPr>
            <a:xfrm rot="20580000">
              <a:off x="2745313" y="3204098"/>
              <a:ext cx="5616000" cy="540000"/>
            </a:xfrm>
            <a:prstGeom prst="rect">
              <a:avLst/>
            </a:prstGeom>
            <a:solidFill>
              <a:srgbClr val="7F7F7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innerShdw blurRad="63500" dist="50800" dir="13500000">
                    <a:prstClr val="black">
                      <a:alpha val="50000"/>
                    </a:prstClr>
                  </a:innerShdw>
                </a:effectLst>
              </a:endParaRPr>
            </a:p>
          </p:txBody>
        </p:sp>
        <p:sp>
          <p:nvSpPr>
            <p:cNvPr id="7" name="文本框 6"/>
            <p:cNvSpPr txBox="1"/>
            <p:nvPr/>
          </p:nvSpPr>
          <p:spPr>
            <a:xfrm rot="20580000">
              <a:off x="2829958" y="3243265"/>
              <a:ext cx="5536114" cy="461665"/>
            </a:xfrm>
            <a:prstGeom prst="rect">
              <a:avLst/>
            </a:prstGeom>
            <a:noFill/>
          </p:spPr>
          <p:txBody>
            <a:bodyPr wrap="none" rtlCol="0">
              <a:spAutoFit/>
            </a:bodyPr>
            <a:lstStyle/>
            <a:p>
              <a:pPr algn="just"/>
              <a:r>
                <a:rPr lang="zh-CN" altLang="en-US" sz="2400" b="1" dirty="0">
                  <a:gradFill>
                    <a:gsLst>
                      <a:gs pos="0">
                        <a:srgbClr val="BFC6CE"/>
                      </a:gs>
                      <a:gs pos="100000">
                        <a:srgbClr val="DDE0E5"/>
                      </a:gs>
                    </a:gsLst>
                    <a:lin ang="20400000" scaled="0"/>
                  </a:gradFill>
                  <a:effectLst>
                    <a:outerShdw blurRad="50800" dist="38100" dir="8100000" algn="tr" rotWithShape="0">
                      <a:prstClr val="black">
                        <a:alpha val="40000"/>
                      </a:prstClr>
                    </a:outerShdw>
                  </a:effectLst>
                  <a:latin typeface="Microsoft YaHei UI Light" panose="020B0502040204020203" pitchFamily="34" charset="-122"/>
                  <a:ea typeface="Microsoft YaHei UI Light" panose="020B0502040204020203" pitchFamily="34" charset="-122"/>
                </a:rPr>
                <a:t>人与人是可以不一样的，你选择成为哪一种？</a:t>
              </a:r>
            </a:p>
          </p:txBody>
        </p:sp>
      </p:grpSp>
      <p:grpSp>
        <p:nvGrpSpPr>
          <p:cNvPr id="11" name="组合 10"/>
          <p:cNvGrpSpPr/>
          <p:nvPr/>
        </p:nvGrpSpPr>
        <p:grpSpPr>
          <a:xfrm rot="222487">
            <a:off x="9400661" y="2988535"/>
            <a:ext cx="2052637" cy="2624138"/>
            <a:chOff x="7132976" y="3262786"/>
            <a:chExt cx="2052637" cy="2624138"/>
          </a:xfrm>
        </p:grpSpPr>
        <p:sp>
          <p:nvSpPr>
            <p:cNvPr id="8" name="任意多边形 7"/>
            <p:cNvSpPr/>
            <p:nvPr/>
          </p:nvSpPr>
          <p:spPr>
            <a:xfrm>
              <a:off x="7132976" y="3262786"/>
              <a:ext cx="2052637" cy="2624138"/>
            </a:xfrm>
            <a:custGeom>
              <a:avLst/>
              <a:gdLst>
                <a:gd name="connsiteX0" fmla="*/ 571500 w 2052637"/>
                <a:gd name="connsiteY0" fmla="*/ 95250 h 2624138"/>
                <a:gd name="connsiteX1" fmla="*/ 309562 w 2052637"/>
                <a:gd name="connsiteY1" fmla="*/ 309563 h 2624138"/>
                <a:gd name="connsiteX2" fmla="*/ 266700 w 2052637"/>
                <a:gd name="connsiteY2" fmla="*/ 481013 h 2624138"/>
                <a:gd name="connsiteX3" fmla="*/ 171450 w 2052637"/>
                <a:gd name="connsiteY3" fmla="*/ 695325 h 2624138"/>
                <a:gd name="connsiteX4" fmla="*/ 161925 w 2052637"/>
                <a:gd name="connsiteY4" fmla="*/ 909638 h 2624138"/>
                <a:gd name="connsiteX5" fmla="*/ 219075 w 2052637"/>
                <a:gd name="connsiteY5" fmla="*/ 1042988 h 2624138"/>
                <a:gd name="connsiteX6" fmla="*/ 190500 w 2052637"/>
                <a:gd name="connsiteY6" fmla="*/ 1095375 h 2624138"/>
                <a:gd name="connsiteX7" fmla="*/ 14287 w 2052637"/>
                <a:gd name="connsiteY7" fmla="*/ 1314450 h 2624138"/>
                <a:gd name="connsiteX8" fmla="*/ 0 w 2052637"/>
                <a:gd name="connsiteY8" fmla="*/ 1347788 h 2624138"/>
                <a:gd name="connsiteX9" fmla="*/ 14287 w 2052637"/>
                <a:gd name="connsiteY9" fmla="*/ 1404938 h 2624138"/>
                <a:gd name="connsiteX10" fmla="*/ 147637 w 2052637"/>
                <a:gd name="connsiteY10" fmla="*/ 1519238 h 2624138"/>
                <a:gd name="connsiteX11" fmla="*/ 147637 w 2052637"/>
                <a:gd name="connsiteY11" fmla="*/ 1576388 h 2624138"/>
                <a:gd name="connsiteX12" fmla="*/ 128587 w 2052637"/>
                <a:gd name="connsiteY12" fmla="*/ 1614488 h 2624138"/>
                <a:gd name="connsiteX13" fmla="*/ 171450 w 2052637"/>
                <a:gd name="connsiteY13" fmla="*/ 1676400 h 2624138"/>
                <a:gd name="connsiteX14" fmla="*/ 161925 w 2052637"/>
                <a:gd name="connsiteY14" fmla="*/ 1747838 h 2624138"/>
                <a:gd name="connsiteX15" fmla="*/ 228600 w 2052637"/>
                <a:gd name="connsiteY15" fmla="*/ 1814513 h 2624138"/>
                <a:gd name="connsiteX16" fmla="*/ 233362 w 2052637"/>
                <a:gd name="connsiteY16" fmla="*/ 1985963 h 2624138"/>
                <a:gd name="connsiteX17" fmla="*/ 223837 w 2052637"/>
                <a:gd name="connsiteY17" fmla="*/ 2033588 h 2624138"/>
                <a:gd name="connsiteX18" fmla="*/ 319087 w 2052637"/>
                <a:gd name="connsiteY18" fmla="*/ 2128838 h 2624138"/>
                <a:gd name="connsiteX19" fmla="*/ 642937 w 2052637"/>
                <a:gd name="connsiteY19" fmla="*/ 2124075 h 2624138"/>
                <a:gd name="connsiteX20" fmla="*/ 733425 w 2052637"/>
                <a:gd name="connsiteY20" fmla="*/ 2314575 h 2624138"/>
                <a:gd name="connsiteX21" fmla="*/ 866775 w 2052637"/>
                <a:gd name="connsiteY21" fmla="*/ 2600325 h 2624138"/>
                <a:gd name="connsiteX22" fmla="*/ 1100137 w 2052637"/>
                <a:gd name="connsiteY22" fmla="*/ 2624138 h 2624138"/>
                <a:gd name="connsiteX23" fmla="*/ 1304925 w 2052637"/>
                <a:gd name="connsiteY23" fmla="*/ 2619375 h 2624138"/>
                <a:gd name="connsiteX24" fmla="*/ 1528762 w 2052637"/>
                <a:gd name="connsiteY24" fmla="*/ 2609850 h 2624138"/>
                <a:gd name="connsiteX25" fmla="*/ 1838325 w 2052637"/>
                <a:gd name="connsiteY25" fmla="*/ 2524125 h 2624138"/>
                <a:gd name="connsiteX26" fmla="*/ 1857375 w 2052637"/>
                <a:gd name="connsiteY26" fmla="*/ 2405063 h 2624138"/>
                <a:gd name="connsiteX27" fmla="*/ 1747837 w 2052637"/>
                <a:gd name="connsiteY27" fmla="*/ 1914525 h 2624138"/>
                <a:gd name="connsiteX28" fmla="*/ 1743075 w 2052637"/>
                <a:gd name="connsiteY28" fmla="*/ 1643063 h 2624138"/>
                <a:gd name="connsiteX29" fmla="*/ 2033587 w 2052637"/>
                <a:gd name="connsiteY29" fmla="*/ 1128713 h 2624138"/>
                <a:gd name="connsiteX30" fmla="*/ 2052637 w 2052637"/>
                <a:gd name="connsiteY30" fmla="*/ 923925 h 2624138"/>
                <a:gd name="connsiteX31" fmla="*/ 2000250 w 2052637"/>
                <a:gd name="connsiteY31" fmla="*/ 614363 h 2624138"/>
                <a:gd name="connsiteX32" fmla="*/ 1809750 w 2052637"/>
                <a:gd name="connsiteY32" fmla="*/ 300038 h 2624138"/>
                <a:gd name="connsiteX33" fmla="*/ 1481137 w 2052637"/>
                <a:gd name="connsiteY33" fmla="*/ 85725 h 2624138"/>
                <a:gd name="connsiteX34" fmla="*/ 976312 w 2052637"/>
                <a:gd name="connsiteY34" fmla="*/ 0 h 2624138"/>
                <a:gd name="connsiteX35" fmla="*/ 828675 w 2052637"/>
                <a:gd name="connsiteY35" fmla="*/ 33338 h 2624138"/>
                <a:gd name="connsiteX36" fmla="*/ 571500 w 2052637"/>
                <a:gd name="connsiteY36" fmla="*/ 95250 h 26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2637" h="2624138">
                  <a:moveTo>
                    <a:pt x="571500" y="95250"/>
                  </a:moveTo>
                  <a:lnTo>
                    <a:pt x="309562" y="309563"/>
                  </a:lnTo>
                  <a:lnTo>
                    <a:pt x="266700" y="481013"/>
                  </a:lnTo>
                  <a:lnTo>
                    <a:pt x="171450" y="695325"/>
                  </a:lnTo>
                  <a:lnTo>
                    <a:pt x="161925" y="909638"/>
                  </a:lnTo>
                  <a:lnTo>
                    <a:pt x="219075" y="1042988"/>
                  </a:lnTo>
                  <a:lnTo>
                    <a:pt x="190500" y="1095375"/>
                  </a:lnTo>
                  <a:lnTo>
                    <a:pt x="14287" y="1314450"/>
                  </a:lnTo>
                  <a:lnTo>
                    <a:pt x="0" y="1347788"/>
                  </a:lnTo>
                  <a:lnTo>
                    <a:pt x="14287" y="1404938"/>
                  </a:lnTo>
                  <a:lnTo>
                    <a:pt x="147637" y="1519238"/>
                  </a:lnTo>
                  <a:lnTo>
                    <a:pt x="147637" y="1576388"/>
                  </a:lnTo>
                  <a:lnTo>
                    <a:pt x="128587" y="1614488"/>
                  </a:lnTo>
                  <a:lnTo>
                    <a:pt x="171450" y="1676400"/>
                  </a:lnTo>
                  <a:lnTo>
                    <a:pt x="161925" y="1747838"/>
                  </a:lnTo>
                  <a:lnTo>
                    <a:pt x="228600" y="1814513"/>
                  </a:lnTo>
                  <a:lnTo>
                    <a:pt x="233362" y="1985963"/>
                  </a:lnTo>
                  <a:lnTo>
                    <a:pt x="223837" y="2033588"/>
                  </a:lnTo>
                  <a:lnTo>
                    <a:pt x="319087" y="2128838"/>
                  </a:lnTo>
                  <a:lnTo>
                    <a:pt x="642937" y="2124075"/>
                  </a:lnTo>
                  <a:lnTo>
                    <a:pt x="733425" y="2314575"/>
                  </a:lnTo>
                  <a:lnTo>
                    <a:pt x="866775" y="2600325"/>
                  </a:lnTo>
                  <a:lnTo>
                    <a:pt x="1100137" y="2624138"/>
                  </a:lnTo>
                  <a:lnTo>
                    <a:pt x="1304925" y="2619375"/>
                  </a:lnTo>
                  <a:lnTo>
                    <a:pt x="1528762" y="2609850"/>
                  </a:lnTo>
                  <a:lnTo>
                    <a:pt x="1838325" y="2524125"/>
                  </a:lnTo>
                  <a:lnTo>
                    <a:pt x="1857375" y="2405063"/>
                  </a:lnTo>
                  <a:lnTo>
                    <a:pt x="1747837" y="1914525"/>
                  </a:lnTo>
                  <a:cubicBezTo>
                    <a:pt x="1746250" y="1824038"/>
                    <a:pt x="1744662" y="1733550"/>
                    <a:pt x="1743075" y="1643063"/>
                  </a:cubicBezTo>
                  <a:lnTo>
                    <a:pt x="2033587" y="1128713"/>
                  </a:lnTo>
                  <a:lnTo>
                    <a:pt x="2052637" y="923925"/>
                  </a:lnTo>
                  <a:lnTo>
                    <a:pt x="2000250" y="614363"/>
                  </a:lnTo>
                  <a:lnTo>
                    <a:pt x="1809750" y="300038"/>
                  </a:lnTo>
                  <a:lnTo>
                    <a:pt x="1481137" y="85725"/>
                  </a:lnTo>
                  <a:lnTo>
                    <a:pt x="976312" y="0"/>
                  </a:lnTo>
                  <a:lnTo>
                    <a:pt x="828675" y="33338"/>
                  </a:lnTo>
                  <a:lnTo>
                    <a:pt x="571500" y="95250"/>
                  </a:lnTo>
                  <a:close/>
                </a:path>
              </a:pathLst>
            </a:custGeom>
            <a:gradFill flip="none" rotWithShape="1">
              <a:gsLst>
                <a:gs pos="0">
                  <a:schemeClr val="bg1">
                    <a:lumMod val="95000"/>
                  </a:schemeClr>
                </a:gs>
                <a:gs pos="100000">
                  <a:srgbClr val="E5E5E5"/>
                </a:gs>
              </a:gsLst>
              <a:lin ang="0" scaled="1"/>
              <a:tileRect/>
            </a:gradFill>
            <a:ln>
              <a:no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339537">
              <a:off x="7574373" y="3456885"/>
              <a:ext cx="1418093" cy="1029070"/>
            </a:xfrm>
            <a:prstGeom prst="ellipse">
              <a:avLst/>
            </a:prstGeom>
            <a:gradFill flip="none" rotWithShape="1">
              <a:gsLst>
                <a:gs pos="0">
                  <a:srgbClr val="D8D7DC"/>
                </a:gs>
                <a:gs pos="100000">
                  <a:srgbClr val="A7A7A5"/>
                </a:gs>
              </a:gsLst>
              <a:path path="circle">
                <a:fillToRect l="50000" t="50000" r="50000" b="50000"/>
              </a:path>
              <a:tileRect/>
            </a:gra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844839" y="3509755"/>
              <a:ext cx="877163" cy="923330"/>
            </a:xfrm>
            <a:prstGeom prst="rect">
              <a:avLst/>
            </a:prstGeom>
            <a:noFill/>
          </p:spPr>
          <p:txBody>
            <a:bodyPr wrap="none" rtlCol="0">
              <a:spAutoFit/>
            </a:bodyPr>
            <a:lstStyle/>
            <a:p>
              <a:r>
                <a:rPr lang="zh-CN" altLang="en-US" sz="5400" dirty="0">
                  <a:solidFill>
                    <a:srgbClr val="FFAD00"/>
                  </a:solidFill>
                  <a:effectLst>
                    <a:outerShdw blurRad="50800" dist="38100" algn="l" rotWithShape="0">
                      <a:prstClr val="black">
                        <a:alpha val="40000"/>
                      </a:prstClr>
                    </a:outerShdw>
                  </a:effectLst>
                </a:rPr>
                <a:t>！</a:t>
              </a:r>
            </a:p>
          </p:txBody>
        </p:sp>
      </p:grpSp>
      <p:grpSp>
        <p:nvGrpSpPr>
          <p:cNvPr id="17" name="组合 16"/>
          <p:cNvGrpSpPr/>
          <p:nvPr/>
        </p:nvGrpSpPr>
        <p:grpSpPr>
          <a:xfrm flipH="1">
            <a:off x="587304" y="1754607"/>
            <a:ext cx="2052637" cy="2624138"/>
            <a:chOff x="7132976" y="3262786"/>
            <a:chExt cx="2052637" cy="2624138"/>
          </a:xfrm>
        </p:grpSpPr>
        <p:sp>
          <p:nvSpPr>
            <p:cNvPr id="18" name="任意多边形 17"/>
            <p:cNvSpPr/>
            <p:nvPr/>
          </p:nvSpPr>
          <p:spPr>
            <a:xfrm>
              <a:off x="7132976" y="3262786"/>
              <a:ext cx="2052637" cy="2624138"/>
            </a:xfrm>
            <a:custGeom>
              <a:avLst/>
              <a:gdLst>
                <a:gd name="connsiteX0" fmla="*/ 571500 w 2052637"/>
                <a:gd name="connsiteY0" fmla="*/ 95250 h 2624138"/>
                <a:gd name="connsiteX1" fmla="*/ 309562 w 2052637"/>
                <a:gd name="connsiteY1" fmla="*/ 309563 h 2624138"/>
                <a:gd name="connsiteX2" fmla="*/ 266700 w 2052637"/>
                <a:gd name="connsiteY2" fmla="*/ 481013 h 2624138"/>
                <a:gd name="connsiteX3" fmla="*/ 171450 w 2052637"/>
                <a:gd name="connsiteY3" fmla="*/ 695325 h 2624138"/>
                <a:gd name="connsiteX4" fmla="*/ 161925 w 2052637"/>
                <a:gd name="connsiteY4" fmla="*/ 909638 h 2624138"/>
                <a:gd name="connsiteX5" fmla="*/ 219075 w 2052637"/>
                <a:gd name="connsiteY5" fmla="*/ 1042988 h 2624138"/>
                <a:gd name="connsiteX6" fmla="*/ 190500 w 2052637"/>
                <a:gd name="connsiteY6" fmla="*/ 1095375 h 2624138"/>
                <a:gd name="connsiteX7" fmla="*/ 14287 w 2052637"/>
                <a:gd name="connsiteY7" fmla="*/ 1314450 h 2624138"/>
                <a:gd name="connsiteX8" fmla="*/ 0 w 2052637"/>
                <a:gd name="connsiteY8" fmla="*/ 1347788 h 2624138"/>
                <a:gd name="connsiteX9" fmla="*/ 14287 w 2052637"/>
                <a:gd name="connsiteY9" fmla="*/ 1404938 h 2624138"/>
                <a:gd name="connsiteX10" fmla="*/ 147637 w 2052637"/>
                <a:gd name="connsiteY10" fmla="*/ 1519238 h 2624138"/>
                <a:gd name="connsiteX11" fmla="*/ 147637 w 2052637"/>
                <a:gd name="connsiteY11" fmla="*/ 1576388 h 2624138"/>
                <a:gd name="connsiteX12" fmla="*/ 128587 w 2052637"/>
                <a:gd name="connsiteY12" fmla="*/ 1614488 h 2624138"/>
                <a:gd name="connsiteX13" fmla="*/ 171450 w 2052637"/>
                <a:gd name="connsiteY13" fmla="*/ 1676400 h 2624138"/>
                <a:gd name="connsiteX14" fmla="*/ 161925 w 2052637"/>
                <a:gd name="connsiteY14" fmla="*/ 1747838 h 2624138"/>
                <a:gd name="connsiteX15" fmla="*/ 228600 w 2052637"/>
                <a:gd name="connsiteY15" fmla="*/ 1814513 h 2624138"/>
                <a:gd name="connsiteX16" fmla="*/ 233362 w 2052637"/>
                <a:gd name="connsiteY16" fmla="*/ 1985963 h 2624138"/>
                <a:gd name="connsiteX17" fmla="*/ 223837 w 2052637"/>
                <a:gd name="connsiteY17" fmla="*/ 2033588 h 2624138"/>
                <a:gd name="connsiteX18" fmla="*/ 319087 w 2052637"/>
                <a:gd name="connsiteY18" fmla="*/ 2128838 h 2624138"/>
                <a:gd name="connsiteX19" fmla="*/ 642937 w 2052637"/>
                <a:gd name="connsiteY19" fmla="*/ 2124075 h 2624138"/>
                <a:gd name="connsiteX20" fmla="*/ 733425 w 2052637"/>
                <a:gd name="connsiteY20" fmla="*/ 2314575 h 2624138"/>
                <a:gd name="connsiteX21" fmla="*/ 866775 w 2052637"/>
                <a:gd name="connsiteY21" fmla="*/ 2600325 h 2624138"/>
                <a:gd name="connsiteX22" fmla="*/ 1100137 w 2052637"/>
                <a:gd name="connsiteY22" fmla="*/ 2624138 h 2624138"/>
                <a:gd name="connsiteX23" fmla="*/ 1304925 w 2052637"/>
                <a:gd name="connsiteY23" fmla="*/ 2619375 h 2624138"/>
                <a:gd name="connsiteX24" fmla="*/ 1528762 w 2052637"/>
                <a:gd name="connsiteY24" fmla="*/ 2609850 h 2624138"/>
                <a:gd name="connsiteX25" fmla="*/ 1838325 w 2052637"/>
                <a:gd name="connsiteY25" fmla="*/ 2524125 h 2624138"/>
                <a:gd name="connsiteX26" fmla="*/ 1857375 w 2052637"/>
                <a:gd name="connsiteY26" fmla="*/ 2405063 h 2624138"/>
                <a:gd name="connsiteX27" fmla="*/ 1747837 w 2052637"/>
                <a:gd name="connsiteY27" fmla="*/ 1914525 h 2624138"/>
                <a:gd name="connsiteX28" fmla="*/ 1743075 w 2052637"/>
                <a:gd name="connsiteY28" fmla="*/ 1643063 h 2624138"/>
                <a:gd name="connsiteX29" fmla="*/ 2033587 w 2052637"/>
                <a:gd name="connsiteY29" fmla="*/ 1128713 h 2624138"/>
                <a:gd name="connsiteX30" fmla="*/ 2052637 w 2052637"/>
                <a:gd name="connsiteY30" fmla="*/ 923925 h 2624138"/>
                <a:gd name="connsiteX31" fmla="*/ 2000250 w 2052637"/>
                <a:gd name="connsiteY31" fmla="*/ 614363 h 2624138"/>
                <a:gd name="connsiteX32" fmla="*/ 1809750 w 2052637"/>
                <a:gd name="connsiteY32" fmla="*/ 300038 h 2624138"/>
                <a:gd name="connsiteX33" fmla="*/ 1481137 w 2052637"/>
                <a:gd name="connsiteY33" fmla="*/ 85725 h 2624138"/>
                <a:gd name="connsiteX34" fmla="*/ 976312 w 2052637"/>
                <a:gd name="connsiteY34" fmla="*/ 0 h 2624138"/>
                <a:gd name="connsiteX35" fmla="*/ 828675 w 2052637"/>
                <a:gd name="connsiteY35" fmla="*/ 33338 h 2624138"/>
                <a:gd name="connsiteX36" fmla="*/ 571500 w 2052637"/>
                <a:gd name="connsiteY36" fmla="*/ 95250 h 26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2637" h="2624138">
                  <a:moveTo>
                    <a:pt x="571500" y="95250"/>
                  </a:moveTo>
                  <a:lnTo>
                    <a:pt x="309562" y="309563"/>
                  </a:lnTo>
                  <a:lnTo>
                    <a:pt x="266700" y="481013"/>
                  </a:lnTo>
                  <a:lnTo>
                    <a:pt x="171450" y="695325"/>
                  </a:lnTo>
                  <a:lnTo>
                    <a:pt x="161925" y="909638"/>
                  </a:lnTo>
                  <a:lnTo>
                    <a:pt x="219075" y="1042988"/>
                  </a:lnTo>
                  <a:lnTo>
                    <a:pt x="190500" y="1095375"/>
                  </a:lnTo>
                  <a:lnTo>
                    <a:pt x="14287" y="1314450"/>
                  </a:lnTo>
                  <a:lnTo>
                    <a:pt x="0" y="1347788"/>
                  </a:lnTo>
                  <a:lnTo>
                    <a:pt x="14287" y="1404938"/>
                  </a:lnTo>
                  <a:lnTo>
                    <a:pt x="147637" y="1519238"/>
                  </a:lnTo>
                  <a:lnTo>
                    <a:pt x="147637" y="1576388"/>
                  </a:lnTo>
                  <a:lnTo>
                    <a:pt x="128587" y="1614488"/>
                  </a:lnTo>
                  <a:lnTo>
                    <a:pt x="171450" y="1676400"/>
                  </a:lnTo>
                  <a:lnTo>
                    <a:pt x="161925" y="1747838"/>
                  </a:lnTo>
                  <a:lnTo>
                    <a:pt x="228600" y="1814513"/>
                  </a:lnTo>
                  <a:lnTo>
                    <a:pt x="233362" y="1985963"/>
                  </a:lnTo>
                  <a:lnTo>
                    <a:pt x="223837" y="2033588"/>
                  </a:lnTo>
                  <a:lnTo>
                    <a:pt x="319087" y="2128838"/>
                  </a:lnTo>
                  <a:lnTo>
                    <a:pt x="642937" y="2124075"/>
                  </a:lnTo>
                  <a:lnTo>
                    <a:pt x="733425" y="2314575"/>
                  </a:lnTo>
                  <a:lnTo>
                    <a:pt x="866775" y="2600325"/>
                  </a:lnTo>
                  <a:lnTo>
                    <a:pt x="1100137" y="2624138"/>
                  </a:lnTo>
                  <a:lnTo>
                    <a:pt x="1304925" y="2619375"/>
                  </a:lnTo>
                  <a:lnTo>
                    <a:pt x="1528762" y="2609850"/>
                  </a:lnTo>
                  <a:lnTo>
                    <a:pt x="1838325" y="2524125"/>
                  </a:lnTo>
                  <a:lnTo>
                    <a:pt x="1857375" y="2405063"/>
                  </a:lnTo>
                  <a:lnTo>
                    <a:pt x="1747837" y="1914525"/>
                  </a:lnTo>
                  <a:cubicBezTo>
                    <a:pt x="1746250" y="1824038"/>
                    <a:pt x="1744662" y="1733550"/>
                    <a:pt x="1743075" y="1643063"/>
                  </a:cubicBezTo>
                  <a:lnTo>
                    <a:pt x="2033587" y="1128713"/>
                  </a:lnTo>
                  <a:lnTo>
                    <a:pt x="2052637" y="923925"/>
                  </a:lnTo>
                  <a:lnTo>
                    <a:pt x="2000250" y="614363"/>
                  </a:lnTo>
                  <a:lnTo>
                    <a:pt x="1809750" y="300038"/>
                  </a:lnTo>
                  <a:lnTo>
                    <a:pt x="1481137" y="85725"/>
                  </a:lnTo>
                  <a:lnTo>
                    <a:pt x="976312" y="0"/>
                  </a:lnTo>
                  <a:lnTo>
                    <a:pt x="828675" y="33338"/>
                  </a:lnTo>
                  <a:lnTo>
                    <a:pt x="571500" y="95250"/>
                  </a:lnTo>
                  <a:close/>
                </a:path>
              </a:pathLst>
            </a:custGeom>
            <a:gradFill flip="none" rotWithShape="1">
              <a:gsLst>
                <a:gs pos="0">
                  <a:schemeClr val="bg1">
                    <a:lumMod val="95000"/>
                  </a:schemeClr>
                </a:gs>
                <a:gs pos="100000">
                  <a:srgbClr val="E5E5E5"/>
                </a:gs>
              </a:gsLst>
              <a:lin ang="0" scaled="1"/>
              <a:tileRect/>
            </a:gradFill>
            <a:ln>
              <a:no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339537">
              <a:off x="7574373" y="3456885"/>
              <a:ext cx="1418093" cy="1029070"/>
            </a:xfrm>
            <a:prstGeom prst="ellipse">
              <a:avLst/>
            </a:prstGeom>
            <a:gradFill flip="none" rotWithShape="1">
              <a:gsLst>
                <a:gs pos="0">
                  <a:srgbClr val="D8D7DC"/>
                </a:gs>
                <a:gs pos="100000">
                  <a:srgbClr val="A7A7A5"/>
                </a:gs>
              </a:gsLst>
              <a:path path="circle">
                <a:fillToRect l="50000" t="50000" r="50000" b="50000"/>
              </a:path>
              <a:tileRect/>
            </a:gra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844837" y="3509755"/>
              <a:ext cx="877163" cy="923330"/>
            </a:xfrm>
            <a:prstGeom prst="rect">
              <a:avLst/>
            </a:prstGeom>
            <a:noFill/>
          </p:spPr>
          <p:txBody>
            <a:bodyPr wrap="none" rtlCol="0">
              <a:spAutoFit/>
            </a:bodyPr>
            <a:lstStyle/>
            <a:p>
              <a:r>
                <a:rPr lang="zh-CN" altLang="en-US" sz="5400" dirty="0">
                  <a:solidFill>
                    <a:srgbClr val="008780"/>
                  </a:solidFill>
                  <a:effectLst>
                    <a:outerShdw blurRad="50800" dist="38100" algn="l" rotWithShape="0">
                      <a:prstClr val="black">
                        <a:alpha val="40000"/>
                      </a:prstClr>
                    </a:outerShdw>
                  </a:effectLst>
                </a:rPr>
                <a:t>？</a:t>
              </a:r>
            </a:p>
          </p:txBody>
        </p:sp>
      </p:grpSp>
      <p:sp>
        <p:nvSpPr>
          <p:cNvPr id="21" name="云形标注 20"/>
          <p:cNvSpPr/>
          <p:nvPr/>
        </p:nvSpPr>
        <p:spPr>
          <a:xfrm>
            <a:off x="5197508" y="4295418"/>
            <a:ext cx="3717712" cy="2067563"/>
          </a:xfrm>
          <a:prstGeom prst="cloudCallout">
            <a:avLst>
              <a:gd name="adj1" fmla="val 62300"/>
              <a:gd name="adj2" fmla="val -79146"/>
            </a:avLst>
          </a:prstGeom>
          <a:solidFill>
            <a:srgbClr val="FFAD00"/>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22" name="矩形 21"/>
          <p:cNvSpPr/>
          <p:nvPr/>
        </p:nvSpPr>
        <p:spPr>
          <a:xfrm>
            <a:off x="5604988" y="4766966"/>
            <a:ext cx="3117321" cy="954107"/>
          </a:xfrm>
          <a:prstGeom prst="rect">
            <a:avLst/>
          </a:prstGeom>
        </p:spPr>
        <p:txBody>
          <a:bodyPr wrap="square">
            <a:spAutoFit/>
          </a:bodyPr>
          <a:lstStyle/>
          <a:p>
            <a:r>
              <a:rPr lang="zh-CN" altLang="en-US" sz="2000" b="1" dirty="0">
                <a:solidFill>
                  <a:schemeClr val="bg1"/>
                </a:solidFill>
                <a:latin typeface="+mn-ea"/>
              </a:rPr>
              <a:t>还有些人</a:t>
            </a:r>
            <a:r>
              <a:rPr lang="zh-CN" altLang="en-US" dirty="0">
                <a:solidFill>
                  <a:schemeClr val="bg1"/>
                </a:solidFill>
                <a:latin typeface="+mn-ea"/>
              </a:rPr>
              <a:t>，尽管数量上不是大多数，他们从容、优雅安静的生活，并总是有所成就。</a:t>
            </a:r>
          </a:p>
        </p:txBody>
      </p:sp>
      <p:sp>
        <p:nvSpPr>
          <p:cNvPr id="23" name="云形标注 22"/>
          <p:cNvSpPr/>
          <p:nvPr/>
        </p:nvSpPr>
        <p:spPr>
          <a:xfrm>
            <a:off x="3292314" y="1091163"/>
            <a:ext cx="3405400" cy="2080411"/>
          </a:xfrm>
          <a:prstGeom prst="cloudCallout">
            <a:avLst>
              <a:gd name="adj1" fmla="val -58007"/>
              <a:gd name="adj2" fmla="val 56393"/>
            </a:avLst>
          </a:prstGeom>
          <a:solidFill>
            <a:srgbClr val="008780"/>
          </a:solidFill>
          <a:ln>
            <a:solidFill>
              <a:schemeClr val="bg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679205" y="1564791"/>
            <a:ext cx="2756315" cy="954107"/>
          </a:xfrm>
          <a:prstGeom prst="rect">
            <a:avLst/>
          </a:prstGeom>
        </p:spPr>
        <p:txBody>
          <a:bodyPr wrap="square">
            <a:spAutoFit/>
          </a:bodyPr>
          <a:lstStyle/>
          <a:p>
            <a:r>
              <a:rPr lang="zh-CN" altLang="en-US" sz="2000" b="1" dirty="0">
                <a:solidFill>
                  <a:schemeClr val="bg1"/>
                </a:solidFill>
                <a:latin typeface="+mn-ea"/>
              </a:rPr>
              <a:t>有些人</a:t>
            </a:r>
            <a:r>
              <a:rPr lang="zh-CN" altLang="en-US" dirty="0">
                <a:solidFill>
                  <a:schemeClr val="bg1"/>
                </a:solidFill>
                <a:latin typeface="+mn-ea"/>
              </a:rPr>
              <a:t>，既勤奋又懒惰，既聪明又愚蠢，既充满自信又随时随地体会自卑。</a:t>
            </a:r>
          </a:p>
        </p:txBody>
      </p:sp>
      <p:grpSp>
        <p:nvGrpSpPr>
          <p:cNvPr id="39" name="组合 38"/>
          <p:cNvGrpSpPr/>
          <p:nvPr/>
        </p:nvGrpSpPr>
        <p:grpSpPr>
          <a:xfrm>
            <a:off x="-19064" y="253534"/>
            <a:ext cx="12211083" cy="6553690"/>
            <a:chOff x="-19064" y="253534"/>
            <a:chExt cx="12211083" cy="6553690"/>
          </a:xfrm>
        </p:grpSpPr>
        <p:grpSp>
          <p:nvGrpSpPr>
            <p:cNvPr id="40" name="组合 39"/>
            <p:cNvGrpSpPr/>
            <p:nvPr/>
          </p:nvGrpSpPr>
          <p:grpSpPr>
            <a:xfrm>
              <a:off x="-19064" y="253534"/>
              <a:ext cx="12211083" cy="6553690"/>
              <a:chOff x="-19064" y="253534"/>
              <a:chExt cx="12211083" cy="6553690"/>
            </a:xfrm>
          </p:grpSpPr>
          <p:sp>
            <p:nvSpPr>
              <p:cNvPr id="42"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43"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44"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4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a:t>
                </a:fld>
                <a:endParaRPr lang="en-US" sz="1100" dirty="0">
                  <a:solidFill>
                    <a:schemeClr val="bg1"/>
                  </a:solidFill>
                  <a:latin typeface="Arial" panose="020B0604020202020204" pitchFamily="34" charset="0"/>
                  <a:cs typeface="Arial" panose="020B0604020202020204" pitchFamily="34" charset="0"/>
                </a:endParaRPr>
              </a:p>
            </p:txBody>
          </p:sp>
          <p:sp>
            <p:nvSpPr>
              <p:cNvPr id="4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7"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41" name="文本框 40"/>
            <p:cNvSpPr txBox="1"/>
            <p:nvPr/>
          </p:nvSpPr>
          <p:spPr>
            <a:xfrm>
              <a:off x="296839" y="344379"/>
              <a:ext cx="1601721"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困境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慌乱</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196962" y="988482"/>
            <a:ext cx="5299955" cy="2178817"/>
            <a:chOff x="787400" y="2999618"/>
            <a:chExt cx="6362700" cy="2615713"/>
          </a:xfrm>
        </p:grpSpPr>
        <p:sp>
          <p:nvSpPr>
            <p:cNvPr id="72" name="椭圆 71"/>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椭圆 72"/>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椭圆 78"/>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0" name="组合 79"/>
          <p:cNvGrpSpPr/>
          <p:nvPr/>
        </p:nvGrpSpPr>
        <p:grpSpPr>
          <a:xfrm>
            <a:off x="10657564" y="4776934"/>
            <a:ext cx="1041400" cy="1908992"/>
            <a:chOff x="10136116" y="4297908"/>
            <a:chExt cx="1041400" cy="1908992"/>
          </a:xfrm>
        </p:grpSpPr>
        <p:sp>
          <p:nvSpPr>
            <p:cNvPr id="81" name="椭圆 80"/>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椭圆 81"/>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757071" y="1237116"/>
            <a:ext cx="10789495" cy="5005388"/>
            <a:chOff x="757071" y="903287"/>
            <a:chExt cx="10789495" cy="5005388"/>
          </a:xfrm>
        </p:grpSpPr>
        <p:sp>
          <p:nvSpPr>
            <p:cNvPr id="16" name="矩形 15"/>
            <p:cNvSpPr/>
            <p:nvPr/>
          </p:nvSpPr>
          <p:spPr>
            <a:xfrm>
              <a:off x="1162050" y="903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757071" y="1495900"/>
              <a:ext cx="10789495" cy="4348661"/>
              <a:chOff x="623721" y="1469706"/>
              <a:chExt cx="10789495" cy="4348661"/>
            </a:xfrm>
            <a:effectLst>
              <a:outerShdw blurRad="50800" dist="38100" dir="8100000" algn="tr" rotWithShape="0">
                <a:prstClr val="black">
                  <a:alpha val="40000"/>
                </a:prstClr>
              </a:outerShdw>
            </a:effectLst>
          </p:grpSpPr>
          <p:sp>
            <p:nvSpPr>
              <p:cNvPr id="18" name="直角三角形 17"/>
              <p:cNvSpPr/>
              <p:nvPr/>
            </p:nvSpPr>
            <p:spPr>
              <a:xfrm rot="5400000">
                <a:off x="11108415" y="1996756"/>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1368822" y="1469706"/>
                <a:ext cx="10044394" cy="590550"/>
              </a:xfrm>
              <a:prstGeom prst="rect">
                <a:avLst/>
              </a:prstGeom>
              <a:solidFill>
                <a:srgbClr val="00B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直角三角形 74"/>
              <p:cNvSpPr/>
              <p:nvPr/>
            </p:nvSpPr>
            <p:spPr>
              <a:xfrm rot="16200000" flipH="1">
                <a:off x="687222" y="5513566"/>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矩形 75"/>
              <p:cNvSpPr/>
              <p:nvPr/>
            </p:nvSpPr>
            <p:spPr>
              <a:xfrm>
                <a:off x="623721" y="4986517"/>
                <a:ext cx="10044394" cy="590550"/>
              </a:xfrm>
              <a:prstGeom prst="rect">
                <a:avLst/>
              </a:prstGeom>
              <a:solidFill>
                <a:srgbClr val="00B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文本框 19"/>
            <p:cNvSpPr txBox="1"/>
            <p:nvPr/>
          </p:nvSpPr>
          <p:spPr>
            <a:xfrm>
              <a:off x="1450975" y="5077153"/>
              <a:ext cx="8271160" cy="461665"/>
            </a:xfrm>
            <a:prstGeom prst="rect">
              <a:avLst/>
            </a:prstGeom>
            <a:noFill/>
          </p:spPr>
          <p:txBody>
            <a:bodyPr wrap="square" rtlCol="0">
              <a:spAutoFit/>
            </a:bodyPr>
            <a:lstStyle/>
            <a:p>
              <a:r>
                <a:rPr lang="zh-CN" altLang="en-US" sz="2400" kern="100" dirty="0">
                  <a:solidFill>
                    <a:schemeClr val="bg1"/>
                  </a:solidFill>
                  <a:latin typeface="Microsoft YaHei UI Light" panose="020B0502040204020203" pitchFamily="34" charset="-122"/>
                  <a:ea typeface="Microsoft YaHei UI Light" panose="020B0502040204020203" pitchFamily="34" charset="-122"/>
                  <a:cs typeface="Times New Roman" panose="02020603050405020304" pitchFamily="18" charset="0"/>
                </a:rPr>
                <a:t>人们可能基于一模一样的原因作出截然相反的决定</a:t>
              </a:r>
              <a:endParaRPr lang="en-US" altLang="zh-CN" sz="2400" kern="100" dirty="0">
                <a:solidFill>
                  <a:schemeClr val="bg1"/>
                </a:solidFill>
                <a:latin typeface="Microsoft YaHei UI Light" panose="020B0502040204020203" pitchFamily="34" charset="-122"/>
                <a:ea typeface="Microsoft YaHei UI Light" panose="020B0502040204020203" pitchFamily="34" charset="-122"/>
                <a:cs typeface="Times New Roman" panose="02020603050405020304" pitchFamily="18" charset="0"/>
              </a:endParaRPr>
            </a:p>
          </p:txBody>
        </p:sp>
        <p:sp>
          <p:nvSpPr>
            <p:cNvPr id="77" name="文本框 76"/>
            <p:cNvSpPr txBox="1"/>
            <p:nvPr/>
          </p:nvSpPr>
          <p:spPr>
            <a:xfrm>
              <a:off x="1464219" y="1579119"/>
              <a:ext cx="9695614" cy="461665"/>
            </a:xfrm>
            <a:prstGeom prst="rect">
              <a:avLst/>
            </a:prstGeom>
            <a:noFill/>
          </p:spPr>
          <p:txBody>
            <a:bodyPr wrap="square" rtlCol="0">
              <a:spAutoFit/>
            </a:bodyPr>
            <a:lstStyle>
              <a:defPPr>
                <a:defRPr lang="zh-CN"/>
              </a:defPPr>
              <a:lvl1pPr>
                <a:defRPr sz="2400" kern="100">
                  <a:solidFill>
                    <a:schemeClr val="bg1"/>
                  </a:solidFill>
                  <a:latin typeface="方正正准黑简体" panose="02000000000000000000" pitchFamily="2" charset="-122"/>
                  <a:ea typeface="方正正准黑简体" panose="02000000000000000000" pitchFamily="2" charset="-122"/>
                  <a:cs typeface="Times New Roman" panose="02020603050405020304" pitchFamily="18" charset="0"/>
                </a:defRPr>
              </a:lvl1pPr>
            </a:lstStyle>
            <a:p>
              <a:r>
                <a:rPr lang="zh-CN" altLang="en-US" dirty="0">
                  <a:latin typeface="Microsoft YaHei UI Light" panose="020B0502040204020203" pitchFamily="34" charset="-122"/>
                  <a:ea typeface="Microsoft YaHei UI Light" panose="020B0502040204020203" pitchFamily="34" charset="-122"/>
                  <a:sym typeface="方正汉简简体" pitchFamily="65" charset="-122"/>
                </a:rPr>
                <a:t>举例：工作中总有一些人抱怨上司愚蠢，可是，上司真的愚蠢吗？</a:t>
              </a:r>
            </a:p>
          </p:txBody>
        </p:sp>
      </p:grpSp>
      <p:grpSp>
        <p:nvGrpSpPr>
          <p:cNvPr id="22" name="组合 21"/>
          <p:cNvGrpSpPr/>
          <p:nvPr/>
        </p:nvGrpSpPr>
        <p:grpSpPr>
          <a:xfrm>
            <a:off x="1511275" y="2614169"/>
            <a:ext cx="5645011" cy="2553651"/>
            <a:chOff x="1338972" y="1309855"/>
            <a:chExt cx="5645011" cy="2553651"/>
          </a:xfrm>
        </p:grpSpPr>
        <p:grpSp>
          <p:nvGrpSpPr>
            <p:cNvPr id="45" name="组合 44"/>
            <p:cNvGrpSpPr/>
            <p:nvPr/>
          </p:nvGrpSpPr>
          <p:grpSpPr>
            <a:xfrm>
              <a:off x="1338972" y="1396529"/>
              <a:ext cx="648844" cy="877888"/>
              <a:chOff x="2717800" y="1397000"/>
              <a:chExt cx="648844" cy="877888"/>
            </a:xfrm>
          </p:grpSpPr>
          <p:cxnSp>
            <p:nvCxnSpPr>
              <p:cNvPr id="66" name="直接连接符 65"/>
              <p:cNvCxnSpPr/>
              <p:nvPr/>
            </p:nvCxnSpPr>
            <p:spPr>
              <a:xfrm>
                <a:off x="2831213" y="1579563"/>
                <a:ext cx="0" cy="388937"/>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2832100" y="1965325"/>
                <a:ext cx="469900" cy="0"/>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3237356" y="1900681"/>
                <a:ext cx="129288" cy="129288"/>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cxnSp>
            <p:nvCxnSpPr>
              <p:cNvPr id="69" name="直接连接符 68"/>
              <p:cNvCxnSpPr/>
              <p:nvPr/>
            </p:nvCxnSpPr>
            <p:spPr>
              <a:xfrm>
                <a:off x="2831213" y="1965325"/>
                <a:ext cx="439037" cy="309563"/>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2717800" y="1397000"/>
                <a:ext cx="228600" cy="228600"/>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grpSp>
          <p:nvGrpSpPr>
            <p:cNvPr id="46" name="组合 45"/>
            <p:cNvGrpSpPr/>
            <p:nvPr/>
          </p:nvGrpSpPr>
          <p:grpSpPr>
            <a:xfrm>
              <a:off x="1923172" y="2291697"/>
              <a:ext cx="535431" cy="695325"/>
              <a:chOff x="2831213" y="1579563"/>
              <a:chExt cx="535431" cy="695325"/>
            </a:xfrm>
          </p:grpSpPr>
          <p:cxnSp>
            <p:nvCxnSpPr>
              <p:cNvPr id="62" name="直接连接符 61"/>
              <p:cNvCxnSpPr/>
              <p:nvPr/>
            </p:nvCxnSpPr>
            <p:spPr>
              <a:xfrm>
                <a:off x="2831213" y="1579563"/>
                <a:ext cx="0" cy="388937"/>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832100" y="1965325"/>
                <a:ext cx="469900" cy="0"/>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237356" y="1900681"/>
                <a:ext cx="129288" cy="129288"/>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cxnSp>
            <p:nvCxnSpPr>
              <p:cNvPr id="65" name="直接连接符 64"/>
              <p:cNvCxnSpPr/>
              <p:nvPr/>
            </p:nvCxnSpPr>
            <p:spPr>
              <a:xfrm>
                <a:off x="2831213" y="1965325"/>
                <a:ext cx="439037" cy="309563"/>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2403569" y="2987868"/>
              <a:ext cx="538606" cy="763237"/>
              <a:chOff x="2831213" y="1579563"/>
              <a:chExt cx="538606" cy="763237"/>
            </a:xfrm>
          </p:grpSpPr>
          <p:cxnSp>
            <p:nvCxnSpPr>
              <p:cNvPr id="57" name="直接连接符 56"/>
              <p:cNvCxnSpPr/>
              <p:nvPr/>
            </p:nvCxnSpPr>
            <p:spPr>
              <a:xfrm>
                <a:off x="2831213" y="1579563"/>
                <a:ext cx="0" cy="388937"/>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2832100" y="1965325"/>
                <a:ext cx="469900" cy="0"/>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3237356" y="1900681"/>
                <a:ext cx="129288" cy="129288"/>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cxnSp>
            <p:nvCxnSpPr>
              <p:cNvPr id="60" name="直接连接符 59"/>
              <p:cNvCxnSpPr/>
              <p:nvPr/>
            </p:nvCxnSpPr>
            <p:spPr>
              <a:xfrm>
                <a:off x="2831213" y="1965325"/>
                <a:ext cx="439037" cy="309563"/>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3240531" y="2213512"/>
                <a:ext cx="129288" cy="129288"/>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sp>
          <p:nvSpPr>
            <p:cNvPr id="48" name="椭圆 47"/>
            <p:cNvSpPr/>
            <p:nvPr/>
          </p:nvSpPr>
          <p:spPr>
            <a:xfrm>
              <a:off x="1861703" y="2213041"/>
              <a:ext cx="129288" cy="129288"/>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sp>
          <p:nvSpPr>
            <p:cNvPr id="49" name="椭圆 48"/>
            <p:cNvSpPr/>
            <p:nvPr/>
          </p:nvSpPr>
          <p:spPr>
            <a:xfrm>
              <a:off x="2332490" y="2925646"/>
              <a:ext cx="129288" cy="129288"/>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sp>
          <p:nvSpPr>
            <p:cNvPr id="50" name="文本框 49"/>
            <p:cNvSpPr txBox="1"/>
            <p:nvPr/>
          </p:nvSpPr>
          <p:spPr>
            <a:xfrm>
              <a:off x="1603941" y="1309855"/>
              <a:ext cx="1800493" cy="369332"/>
            </a:xfrm>
            <a:prstGeom prst="rect">
              <a:avLst/>
            </a:prstGeom>
            <a:noFill/>
          </p:spPr>
          <p:txBody>
            <a:bodyPr wrap="none" rtlCol="0">
              <a:spAutoFit/>
            </a:bodyPr>
            <a:lstStyle/>
            <a:p>
              <a:r>
                <a:rPr lang="zh-CN" altLang="en-US" b="1" dirty="0">
                  <a:solidFill>
                    <a:srgbClr val="404040"/>
                  </a:solidFill>
                </a:rPr>
                <a:t>是，能否补救？</a:t>
              </a:r>
            </a:p>
          </p:txBody>
        </p:sp>
        <p:sp>
          <p:nvSpPr>
            <p:cNvPr id="51" name="文本框 50"/>
            <p:cNvSpPr txBox="1"/>
            <p:nvPr/>
          </p:nvSpPr>
          <p:spPr>
            <a:xfrm>
              <a:off x="2063877" y="1795577"/>
              <a:ext cx="2441694" cy="338554"/>
            </a:xfrm>
            <a:prstGeom prst="rect">
              <a:avLst/>
            </a:prstGeom>
            <a:noFill/>
          </p:spPr>
          <p:txBody>
            <a:bodyPr wrap="none" rtlCol="0">
              <a:spAutoFit/>
            </a:bodyPr>
            <a:lstStyle/>
            <a:p>
              <a:r>
                <a:rPr lang="zh-CN" altLang="en-US" sz="1600" dirty="0">
                  <a:solidFill>
                    <a:srgbClr val="404040"/>
                  </a:solidFill>
                </a:rPr>
                <a:t>能，补救的方法是什么？</a:t>
              </a:r>
            </a:p>
          </p:txBody>
        </p:sp>
        <p:sp>
          <p:nvSpPr>
            <p:cNvPr id="52" name="文本框 51"/>
            <p:cNvSpPr txBox="1"/>
            <p:nvPr/>
          </p:nvSpPr>
          <p:spPr>
            <a:xfrm>
              <a:off x="2063877" y="2109709"/>
              <a:ext cx="4288353" cy="338554"/>
            </a:xfrm>
            <a:prstGeom prst="rect">
              <a:avLst/>
            </a:prstGeom>
            <a:noFill/>
          </p:spPr>
          <p:txBody>
            <a:bodyPr wrap="none" rtlCol="0">
              <a:spAutoFit/>
            </a:bodyPr>
            <a:lstStyle/>
            <a:p>
              <a:r>
                <a:rPr lang="zh-CN" altLang="en-US" sz="1600" dirty="0">
                  <a:solidFill>
                    <a:srgbClr val="404040"/>
                  </a:solidFill>
                </a:rPr>
                <a:t>不能，作为团队成员，能否有效地提供帮助？</a:t>
              </a:r>
            </a:p>
          </p:txBody>
        </p:sp>
        <p:sp>
          <p:nvSpPr>
            <p:cNvPr id="53" name="文本框 52"/>
            <p:cNvSpPr txBox="1"/>
            <p:nvPr/>
          </p:nvSpPr>
          <p:spPr>
            <a:xfrm>
              <a:off x="2490445" y="2479398"/>
              <a:ext cx="4493538" cy="338554"/>
            </a:xfrm>
            <a:prstGeom prst="rect">
              <a:avLst/>
            </a:prstGeom>
            <a:noFill/>
          </p:spPr>
          <p:txBody>
            <a:bodyPr wrap="none" rtlCol="0">
              <a:spAutoFit/>
            </a:bodyPr>
            <a:lstStyle/>
            <a:p>
              <a:r>
                <a:rPr lang="zh-CN" altLang="en-US" sz="1600" dirty="0">
                  <a:solidFill>
                    <a:srgbClr val="404040"/>
                  </a:solidFill>
                </a:rPr>
                <a:t>能，想出一个有效的方式去沟通，并提供帮助。</a:t>
              </a:r>
            </a:p>
          </p:txBody>
        </p:sp>
        <p:sp>
          <p:nvSpPr>
            <p:cNvPr id="54" name="文本框 53"/>
            <p:cNvSpPr txBox="1"/>
            <p:nvPr/>
          </p:nvSpPr>
          <p:spPr>
            <a:xfrm>
              <a:off x="2474562" y="2822407"/>
              <a:ext cx="4493538" cy="338554"/>
            </a:xfrm>
            <a:prstGeom prst="rect">
              <a:avLst/>
            </a:prstGeom>
            <a:noFill/>
          </p:spPr>
          <p:txBody>
            <a:bodyPr wrap="none" rtlCol="0">
              <a:spAutoFit/>
            </a:bodyPr>
            <a:lstStyle/>
            <a:p>
              <a:r>
                <a:rPr lang="zh-CN" altLang="en-US" sz="1600" dirty="0">
                  <a:solidFill>
                    <a:srgbClr val="404040"/>
                  </a:solidFill>
                </a:rPr>
                <a:t>不能，作为团队成员，有没有其他可行的建议？</a:t>
              </a:r>
            </a:p>
          </p:txBody>
        </p:sp>
        <p:sp>
          <p:nvSpPr>
            <p:cNvPr id="55" name="文本框 54"/>
            <p:cNvSpPr txBox="1"/>
            <p:nvPr/>
          </p:nvSpPr>
          <p:spPr>
            <a:xfrm>
              <a:off x="2919795" y="3208139"/>
              <a:ext cx="3057247" cy="338554"/>
            </a:xfrm>
            <a:prstGeom prst="rect">
              <a:avLst/>
            </a:prstGeom>
            <a:noFill/>
          </p:spPr>
          <p:txBody>
            <a:bodyPr wrap="none" rtlCol="0">
              <a:spAutoFit/>
            </a:bodyPr>
            <a:lstStyle/>
            <a:p>
              <a:r>
                <a:rPr lang="zh-CN" altLang="en-US" sz="1600" dirty="0">
                  <a:solidFill>
                    <a:srgbClr val="404040"/>
                  </a:solidFill>
                </a:rPr>
                <a:t>有，想办法提交，并推进实行。</a:t>
              </a:r>
            </a:p>
          </p:txBody>
        </p:sp>
        <p:sp>
          <p:nvSpPr>
            <p:cNvPr id="56" name="文本框 55"/>
            <p:cNvSpPr txBox="1"/>
            <p:nvPr/>
          </p:nvSpPr>
          <p:spPr>
            <a:xfrm>
              <a:off x="2919794" y="3524952"/>
              <a:ext cx="3467616" cy="338554"/>
            </a:xfrm>
            <a:prstGeom prst="rect">
              <a:avLst/>
            </a:prstGeom>
            <a:noFill/>
          </p:spPr>
          <p:txBody>
            <a:bodyPr wrap="none" rtlCol="0">
              <a:spAutoFit/>
            </a:bodyPr>
            <a:lstStyle/>
            <a:p>
              <a:r>
                <a:rPr lang="zh-CN" altLang="en-US" sz="1600" dirty="0">
                  <a:solidFill>
                    <a:srgbClr val="404040"/>
                  </a:solidFill>
                </a:rPr>
                <a:t>没有，暂时闭嘴</a:t>
              </a:r>
              <a:r>
                <a:rPr lang="en-US" altLang="zh-CN" sz="1600" dirty="0">
                  <a:solidFill>
                    <a:srgbClr val="404040"/>
                  </a:solidFill>
                </a:rPr>
                <a:t>——</a:t>
              </a:r>
              <a:r>
                <a:rPr lang="zh-CN" altLang="en-US" sz="1600" dirty="0">
                  <a:solidFill>
                    <a:srgbClr val="404040"/>
                  </a:solidFill>
                </a:rPr>
                <a:t>反正不是抱怨。</a:t>
              </a:r>
            </a:p>
          </p:txBody>
        </p:sp>
      </p:grpSp>
      <p:grpSp>
        <p:nvGrpSpPr>
          <p:cNvPr id="28" name="组合 27"/>
          <p:cNvGrpSpPr/>
          <p:nvPr/>
        </p:nvGrpSpPr>
        <p:grpSpPr>
          <a:xfrm>
            <a:off x="6428606" y="2646473"/>
            <a:ext cx="4692339" cy="1135111"/>
            <a:chOff x="2661080" y="4184843"/>
            <a:chExt cx="4692339" cy="1135111"/>
          </a:xfrm>
        </p:grpSpPr>
        <p:grpSp>
          <p:nvGrpSpPr>
            <p:cNvPr id="34" name="组合 33"/>
            <p:cNvGrpSpPr/>
            <p:nvPr/>
          </p:nvGrpSpPr>
          <p:grpSpPr>
            <a:xfrm>
              <a:off x="2661080" y="4258022"/>
              <a:ext cx="648844" cy="877888"/>
              <a:chOff x="2717800" y="1397000"/>
              <a:chExt cx="648844" cy="877888"/>
            </a:xfrm>
          </p:grpSpPr>
          <p:cxnSp>
            <p:nvCxnSpPr>
              <p:cNvPr id="40" name="直接连接符 39"/>
              <p:cNvCxnSpPr/>
              <p:nvPr/>
            </p:nvCxnSpPr>
            <p:spPr>
              <a:xfrm>
                <a:off x="2831213" y="1579563"/>
                <a:ext cx="0" cy="388937"/>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832100" y="1965325"/>
                <a:ext cx="469900" cy="0"/>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3237356" y="1900681"/>
                <a:ext cx="129288" cy="129288"/>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endParaRPr>
              </a:p>
            </p:txBody>
          </p:sp>
          <p:cxnSp>
            <p:nvCxnSpPr>
              <p:cNvPr id="43" name="直接连接符 42"/>
              <p:cNvCxnSpPr/>
              <p:nvPr/>
            </p:nvCxnSpPr>
            <p:spPr>
              <a:xfrm>
                <a:off x="2831213" y="1965325"/>
                <a:ext cx="439037" cy="309563"/>
              </a:xfrm>
              <a:prstGeom prst="line">
                <a:avLst/>
              </a:prstGeom>
              <a:ln w="25400">
                <a:solidFill>
                  <a:srgbClr val="898989"/>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2717800" y="1397000"/>
                <a:ext cx="228600" cy="228600"/>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endParaRPr>
              </a:p>
            </p:txBody>
          </p:sp>
        </p:grpSp>
        <p:sp>
          <p:nvSpPr>
            <p:cNvPr id="36" name="椭圆 35"/>
            <p:cNvSpPr/>
            <p:nvPr/>
          </p:nvSpPr>
          <p:spPr>
            <a:xfrm>
              <a:off x="3172712" y="5071266"/>
              <a:ext cx="129288" cy="129288"/>
            </a:xfrm>
            <a:prstGeom prst="ellipse">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endParaRPr>
            </a:p>
          </p:txBody>
        </p:sp>
        <p:sp>
          <p:nvSpPr>
            <p:cNvPr id="37" name="文本框 36"/>
            <p:cNvSpPr txBox="1"/>
            <p:nvPr/>
          </p:nvSpPr>
          <p:spPr>
            <a:xfrm>
              <a:off x="2886880" y="4184843"/>
              <a:ext cx="2492990" cy="369332"/>
            </a:xfrm>
            <a:prstGeom prst="rect">
              <a:avLst/>
            </a:prstGeom>
            <a:noFill/>
          </p:spPr>
          <p:txBody>
            <a:bodyPr wrap="none" rtlCol="0">
              <a:spAutoFit/>
            </a:bodyPr>
            <a:lstStyle/>
            <a:p>
              <a:r>
                <a:rPr lang="zh-CN" altLang="en-US" b="1" dirty="0">
                  <a:solidFill>
                    <a:srgbClr val="404040"/>
                  </a:solidFill>
                </a:rPr>
                <a:t>不是，能发平静对待？</a:t>
              </a:r>
            </a:p>
          </p:txBody>
        </p:sp>
        <p:sp>
          <p:nvSpPr>
            <p:cNvPr id="38" name="文本框 37"/>
            <p:cNvSpPr txBox="1"/>
            <p:nvPr/>
          </p:nvSpPr>
          <p:spPr>
            <a:xfrm>
              <a:off x="3270250" y="4664587"/>
              <a:ext cx="4083169" cy="338554"/>
            </a:xfrm>
            <a:prstGeom prst="rect">
              <a:avLst/>
            </a:prstGeom>
            <a:noFill/>
          </p:spPr>
          <p:txBody>
            <a:bodyPr wrap="none" rtlCol="0">
              <a:spAutoFit/>
            </a:bodyPr>
            <a:lstStyle/>
            <a:p>
              <a:r>
                <a:rPr lang="zh-CN" altLang="en-US" sz="1600" dirty="0">
                  <a:solidFill>
                    <a:srgbClr val="404040"/>
                  </a:solidFill>
                </a:rPr>
                <a:t>能，专心做自己的工作，完成自己的贡献。</a:t>
              </a:r>
            </a:p>
          </p:txBody>
        </p:sp>
        <p:sp>
          <p:nvSpPr>
            <p:cNvPr id="39" name="文本框 38"/>
            <p:cNvSpPr txBox="1"/>
            <p:nvPr/>
          </p:nvSpPr>
          <p:spPr>
            <a:xfrm>
              <a:off x="3270249" y="4981400"/>
              <a:ext cx="3467616" cy="338554"/>
            </a:xfrm>
            <a:prstGeom prst="rect">
              <a:avLst/>
            </a:prstGeom>
            <a:noFill/>
          </p:spPr>
          <p:txBody>
            <a:bodyPr wrap="none" rtlCol="0">
              <a:spAutoFit/>
            </a:bodyPr>
            <a:lstStyle/>
            <a:p>
              <a:r>
                <a:rPr lang="zh-CN" altLang="en-US" sz="1600" dirty="0">
                  <a:solidFill>
                    <a:srgbClr val="404040"/>
                  </a:solidFill>
                </a:rPr>
                <a:t>不能，不要抱怨，应该安静地离开。</a:t>
              </a:r>
            </a:p>
          </p:txBody>
        </p:sp>
      </p:grpSp>
      <p:grpSp>
        <p:nvGrpSpPr>
          <p:cNvPr id="83" name="组合 82"/>
          <p:cNvGrpSpPr/>
          <p:nvPr/>
        </p:nvGrpSpPr>
        <p:grpSpPr>
          <a:xfrm>
            <a:off x="-19064" y="253534"/>
            <a:ext cx="12211083" cy="6553690"/>
            <a:chOff x="-19064" y="253534"/>
            <a:chExt cx="12211083" cy="6553690"/>
          </a:xfrm>
        </p:grpSpPr>
        <p:grpSp>
          <p:nvGrpSpPr>
            <p:cNvPr id="84" name="组合 83"/>
            <p:cNvGrpSpPr/>
            <p:nvPr/>
          </p:nvGrpSpPr>
          <p:grpSpPr>
            <a:xfrm>
              <a:off x="-19064" y="253534"/>
              <a:ext cx="12211083" cy="6553690"/>
              <a:chOff x="-19064" y="253534"/>
              <a:chExt cx="12211083" cy="6553690"/>
            </a:xfrm>
          </p:grpSpPr>
          <p:sp>
            <p:nvSpPr>
              <p:cNvPr id="86"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87"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88"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89"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40</a:t>
                </a:fld>
                <a:endParaRPr lang="en-US" sz="1100" dirty="0">
                  <a:solidFill>
                    <a:schemeClr val="bg1"/>
                  </a:solidFill>
                  <a:latin typeface="Arial" panose="020B0604020202020204" pitchFamily="34" charset="0"/>
                  <a:cs typeface="Arial" panose="020B0604020202020204" pitchFamily="34" charset="0"/>
                </a:endParaRPr>
              </a:p>
            </p:txBody>
          </p:sp>
          <p:sp>
            <p:nvSpPr>
              <p:cNvPr id="90"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91"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85" name="文本框 84"/>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对立论证</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9064" y="253534"/>
            <a:ext cx="12211083" cy="6553690"/>
            <a:chOff x="-19064" y="253534"/>
            <a:chExt cx="12211083" cy="6553690"/>
          </a:xfrm>
        </p:grpSpPr>
        <p:grpSp>
          <p:nvGrpSpPr>
            <p:cNvPr id="51" name="组合 50"/>
            <p:cNvGrpSpPr/>
            <p:nvPr/>
          </p:nvGrpSpPr>
          <p:grpSpPr>
            <a:xfrm>
              <a:off x="-19064" y="253534"/>
              <a:ext cx="12211083" cy="6553690"/>
              <a:chOff x="-19064" y="253534"/>
              <a:chExt cx="12211083" cy="6553690"/>
            </a:xfrm>
          </p:grpSpPr>
          <p:sp>
            <p:nvSpPr>
              <p:cNvPr id="53"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4"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55"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56"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41</a:t>
                </a:fld>
                <a:endParaRPr lang="en-US" sz="1100" dirty="0">
                  <a:solidFill>
                    <a:schemeClr val="bg1"/>
                  </a:solidFill>
                  <a:latin typeface="Arial" panose="020B0604020202020204" pitchFamily="34" charset="0"/>
                  <a:cs typeface="Arial" panose="020B0604020202020204" pitchFamily="34" charset="0"/>
                </a:endParaRPr>
              </a:p>
            </p:txBody>
          </p:sp>
          <p:sp>
            <p:nvSpPr>
              <p:cNvPr id="57"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5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2" name="文本框 51"/>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张冠李戴</a:t>
              </a:r>
            </a:p>
          </p:txBody>
        </p:sp>
      </p:grpSp>
      <p:grpSp>
        <p:nvGrpSpPr>
          <p:cNvPr id="11" name="组合 10"/>
          <p:cNvGrpSpPr/>
          <p:nvPr/>
        </p:nvGrpSpPr>
        <p:grpSpPr>
          <a:xfrm>
            <a:off x="196962" y="988482"/>
            <a:ext cx="5299955" cy="2178817"/>
            <a:chOff x="787400" y="2999618"/>
            <a:chExt cx="6362700" cy="2615713"/>
          </a:xfrm>
        </p:grpSpPr>
        <p:sp>
          <p:nvSpPr>
            <p:cNvPr id="12" name="椭圆 11"/>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16"/>
          <p:cNvGrpSpPr/>
          <p:nvPr/>
        </p:nvGrpSpPr>
        <p:grpSpPr>
          <a:xfrm>
            <a:off x="10657564" y="4776934"/>
            <a:ext cx="1041400" cy="1908992"/>
            <a:chOff x="10136116" y="4297908"/>
            <a:chExt cx="1041400" cy="1908992"/>
          </a:xfrm>
        </p:grpSpPr>
        <p:sp>
          <p:nvSpPr>
            <p:cNvPr id="18" name="椭圆 17"/>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19"/>
          <p:cNvGrpSpPr/>
          <p:nvPr/>
        </p:nvGrpSpPr>
        <p:grpSpPr>
          <a:xfrm>
            <a:off x="1162050" y="1237116"/>
            <a:ext cx="10384515" cy="5005388"/>
            <a:chOff x="1162050" y="903287"/>
            <a:chExt cx="10384515" cy="5005388"/>
          </a:xfrm>
        </p:grpSpPr>
        <p:sp>
          <p:nvSpPr>
            <p:cNvPr id="21" name="矩形 20"/>
            <p:cNvSpPr/>
            <p:nvPr/>
          </p:nvSpPr>
          <p:spPr>
            <a:xfrm>
              <a:off x="1162050" y="903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直角三角形 23"/>
            <p:cNvSpPr/>
            <p:nvPr/>
          </p:nvSpPr>
          <p:spPr>
            <a:xfrm rot="5400000">
              <a:off x="11241765" y="2022950"/>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矩形 25"/>
          <p:cNvSpPr/>
          <p:nvPr/>
        </p:nvSpPr>
        <p:spPr>
          <a:xfrm>
            <a:off x="1943692" y="2166923"/>
            <a:ext cx="6409564" cy="2985433"/>
          </a:xfrm>
          <a:prstGeom prst="rect">
            <a:avLst/>
          </a:prstGeom>
        </p:spPr>
        <p:txBody>
          <a:bodyPr wrap="square">
            <a:spAutoFit/>
          </a:bodyPr>
          <a:lstStyle/>
          <a:p>
            <a:pPr algn="just"/>
            <a:r>
              <a:rPr lang="zh-CN" altLang="en-US" sz="4000" dirty="0">
                <a:solidFill>
                  <a:srgbClr val="404040"/>
                </a:solidFill>
                <a:latin typeface="Microsoft YaHei UI Light" panose="020B0502040204020203" pitchFamily="34" charset="-122"/>
                <a:ea typeface="Microsoft YaHei UI Light" panose="020B0502040204020203" pitchFamily="34" charset="-122"/>
              </a:rPr>
              <a:t>论点和论据两者之间全无</a:t>
            </a:r>
            <a:r>
              <a:rPr lang="zh-CN" altLang="en-US" sz="5400" dirty="0">
                <a:solidFill>
                  <a:srgbClr val="008780"/>
                </a:solidFill>
                <a:latin typeface="Microsoft YaHei UI Light" panose="020B0502040204020203" pitchFamily="34" charset="-122"/>
                <a:ea typeface="Microsoft YaHei UI Light" panose="020B0502040204020203" pitchFamily="34" charset="-122"/>
              </a:rPr>
              <a:t>逻辑联系</a:t>
            </a:r>
            <a:r>
              <a:rPr lang="zh-CN" altLang="en-US" sz="4000" dirty="0">
                <a:solidFill>
                  <a:srgbClr val="404040"/>
                </a:solidFill>
                <a:latin typeface="Microsoft YaHei UI Light" panose="020B0502040204020203" pitchFamily="34" charset="-122"/>
                <a:ea typeface="Microsoft YaHei UI Light" panose="020B0502040204020203" pitchFamily="34" charset="-122"/>
              </a:rPr>
              <a:t>，却被人以一种</a:t>
            </a:r>
            <a:r>
              <a:rPr lang="zh-CN" altLang="en-US" sz="5400" dirty="0">
                <a:solidFill>
                  <a:srgbClr val="008780"/>
                </a:solidFill>
                <a:latin typeface="Microsoft YaHei UI Light" panose="020B0502040204020203" pitchFamily="34" charset="-122"/>
                <a:ea typeface="Microsoft YaHei UI Light" panose="020B0502040204020203" pitchFamily="34" charset="-122"/>
              </a:rPr>
              <a:t>“显然合理”</a:t>
            </a:r>
            <a:r>
              <a:rPr lang="zh-CN" altLang="en-US" sz="4000" dirty="0">
                <a:solidFill>
                  <a:srgbClr val="404040"/>
                </a:solidFill>
                <a:latin typeface="Microsoft YaHei UI Light" panose="020B0502040204020203" pitchFamily="34" charset="-122"/>
                <a:ea typeface="Microsoft YaHei UI Light" panose="020B0502040204020203" pitchFamily="34" charset="-122"/>
              </a:rPr>
              <a:t>的姿态绑定在一起。</a:t>
            </a:r>
          </a:p>
        </p:txBody>
      </p:sp>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530" y="2299841"/>
            <a:ext cx="2415165" cy="3603427"/>
          </a:xfrm>
          <a:prstGeom prst="rect">
            <a:avLst/>
          </a:prstGeom>
          <a:ln w="28575">
            <a:noFill/>
          </a:ln>
        </p:spPr>
      </p:pic>
      <p:sp>
        <p:nvSpPr>
          <p:cNvPr id="42" name="矩形 41"/>
          <p:cNvSpPr/>
          <p:nvPr/>
        </p:nvSpPr>
        <p:spPr>
          <a:xfrm>
            <a:off x="8517616" y="1829729"/>
            <a:ext cx="3028950" cy="590550"/>
          </a:xfrm>
          <a:prstGeom prst="rect">
            <a:avLst/>
          </a:prstGeom>
          <a:solidFill>
            <a:srgbClr val="00B9B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8693598" y="1912793"/>
            <a:ext cx="3028950"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张冠李戴</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96962" y="988482"/>
            <a:ext cx="5299955" cy="2178817"/>
            <a:chOff x="787400" y="2999618"/>
            <a:chExt cx="6362700" cy="2615713"/>
          </a:xfrm>
        </p:grpSpPr>
        <p:sp>
          <p:nvSpPr>
            <p:cNvPr id="37" name="椭圆 36"/>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10657564" y="4776934"/>
            <a:ext cx="1041400" cy="1908992"/>
            <a:chOff x="10136116" y="4297908"/>
            <a:chExt cx="1041400" cy="1908992"/>
          </a:xfrm>
        </p:grpSpPr>
        <p:sp>
          <p:nvSpPr>
            <p:cNvPr id="46" name="椭圆 45"/>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1162050" y="1237116"/>
            <a:ext cx="10560498" cy="5005388"/>
            <a:chOff x="1162050" y="903287"/>
            <a:chExt cx="10560498" cy="5005388"/>
          </a:xfrm>
        </p:grpSpPr>
        <p:sp>
          <p:nvSpPr>
            <p:cNvPr id="16" name="矩形 15"/>
            <p:cNvSpPr/>
            <p:nvPr/>
          </p:nvSpPr>
          <p:spPr>
            <a:xfrm>
              <a:off x="1162050" y="903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8517616" y="1495900"/>
              <a:ext cx="3028950" cy="590550"/>
            </a:xfrm>
            <a:prstGeom prst="rect">
              <a:avLst/>
            </a:prstGeom>
            <a:solidFill>
              <a:srgbClr val="00B9B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9"/>
            <p:cNvSpPr txBox="1"/>
            <p:nvPr/>
          </p:nvSpPr>
          <p:spPr>
            <a:xfrm>
              <a:off x="8693598" y="1578964"/>
              <a:ext cx="3028950"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辨析感悟</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grpSp>
      <p:sp>
        <p:nvSpPr>
          <p:cNvPr id="3" name="矩形 2"/>
          <p:cNvSpPr/>
          <p:nvPr/>
        </p:nvSpPr>
        <p:spPr>
          <a:xfrm>
            <a:off x="1517873" y="2039087"/>
            <a:ext cx="7011033" cy="2769989"/>
          </a:xfrm>
          <a:prstGeom prst="rect">
            <a:avLst/>
          </a:prstGeom>
        </p:spPr>
        <p:txBody>
          <a:bodyPr wrap="square">
            <a:spAutoFit/>
          </a:bodyPr>
          <a:lstStyle/>
          <a:p>
            <a:pPr algn="just">
              <a:lnSpc>
                <a:spcPct val="150000"/>
              </a:lnSpc>
            </a:pP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a:t>
            </a:r>
            <a:r>
              <a:rPr lang="en-US" altLang="zh-CN" sz="1600" kern="100" dirty="0">
                <a:solidFill>
                  <a:prstClr val="black">
                    <a:lumMod val="65000"/>
                    <a:lumOff val="35000"/>
                  </a:prstClr>
                </a:solidFill>
                <a:latin typeface="微软雅黑" panose="020B0503020204020204" charset="-122"/>
                <a:cs typeface="Times New Roman" panose="02020603050405020304" pitchFamily="18" charset="0"/>
              </a:rPr>
              <a:t>1</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2000" b="1" kern="100" dirty="0">
                <a:solidFill>
                  <a:srgbClr val="008780"/>
                </a:solidFill>
                <a:latin typeface="微软雅黑" panose="020B0503020204020204" charset="-122"/>
                <a:cs typeface="Times New Roman" panose="02020603050405020304" pitchFamily="18" charset="0"/>
              </a:rPr>
              <a:t>反思能力</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是人类独有的能力之一，反思的结果却并不一定有价值，  那很可能顶多是“感悟”，离“道理”还差十万八千里。</a:t>
            </a:r>
          </a:p>
          <a:p>
            <a:pPr algn="just">
              <a:lnSpc>
                <a:spcPct val="150000"/>
              </a:lnSpc>
            </a:pP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a:t>
            </a:r>
            <a:r>
              <a:rPr lang="en-US" altLang="zh-CN" sz="1600" kern="100" dirty="0">
                <a:solidFill>
                  <a:prstClr val="black">
                    <a:lumMod val="65000"/>
                    <a:lumOff val="35000"/>
                  </a:prstClr>
                </a:solidFill>
                <a:latin typeface="微软雅黑" panose="020B0503020204020204" charset="-122"/>
                <a:cs typeface="Times New Roman" panose="02020603050405020304" pitchFamily="18" charset="0"/>
              </a:rPr>
              <a:t>2</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2000" b="1" kern="100" dirty="0">
                <a:solidFill>
                  <a:srgbClr val="008780"/>
                </a:solidFill>
                <a:latin typeface="微软雅黑" panose="020B0503020204020204" charset="-122"/>
                <a:cs typeface="Times New Roman" panose="02020603050405020304" pitchFamily="18" charset="0"/>
              </a:rPr>
              <a:t>“道理”</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应该是普适的，而</a:t>
            </a:r>
            <a:r>
              <a:rPr lang="zh-CN" altLang="en-US" sz="2000" b="1" kern="100" dirty="0">
                <a:solidFill>
                  <a:srgbClr val="008780"/>
                </a:solidFill>
                <a:latin typeface="微软雅黑" panose="020B0503020204020204" charset="-122"/>
                <a:cs typeface="Times New Roman" panose="02020603050405020304" pitchFamily="18" charset="0"/>
              </a:rPr>
              <a:t>“感悟”</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却只不过来自个体经验。</a:t>
            </a:r>
          </a:p>
          <a:p>
            <a:pPr algn="just">
              <a:lnSpc>
                <a:spcPct val="150000"/>
              </a:lnSpc>
            </a:pP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a:t>
            </a:r>
            <a:r>
              <a:rPr lang="en-US" altLang="zh-CN" sz="1600" kern="100" dirty="0">
                <a:solidFill>
                  <a:prstClr val="black">
                    <a:lumMod val="65000"/>
                    <a:lumOff val="35000"/>
                  </a:prstClr>
                </a:solidFill>
                <a:latin typeface="微软雅黑" panose="020B0503020204020204" charset="-122"/>
                <a:cs typeface="Times New Roman" panose="02020603050405020304" pitchFamily="18" charset="0"/>
              </a:rPr>
              <a:t>3</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）留心</a:t>
            </a:r>
            <a:r>
              <a:rPr lang="zh-CN" altLang="en-US" sz="2000" b="1" kern="100" dirty="0">
                <a:solidFill>
                  <a:srgbClr val="008780"/>
                </a:solidFill>
                <a:latin typeface="微软雅黑" panose="020B0503020204020204" charset="-122"/>
                <a:cs typeface="Times New Roman" panose="02020603050405020304" pitchFamily="18" charset="0"/>
              </a:rPr>
              <a:t>成功者说的话</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，他们会夸大成功的难度，保护自己的既得利益。</a:t>
            </a:r>
          </a:p>
          <a:p>
            <a:pPr algn="just">
              <a:lnSpc>
                <a:spcPct val="150000"/>
              </a:lnSpc>
            </a:pP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a:t>
            </a:r>
            <a:r>
              <a:rPr lang="en-US" altLang="zh-CN" sz="1600" kern="100" dirty="0">
                <a:solidFill>
                  <a:prstClr val="black">
                    <a:lumMod val="65000"/>
                    <a:lumOff val="35000"/>
                  </a:prstClr>
                </a:solidFill>
                <a:latin typeface="微软雅黑" panose="020B0503020204020204" charset="-122"/>
                <a:cs typeface="Times New Roman" panose="02020603050405020304" pitchFamily="18" charset="0"/>
              </a:rPr>
              <a:t>4</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）与其关注成功者，不妨反其道而行之</a:t>
            </a:r>
            <a:r>
              <a:rPr lang="en-US" altLang="zh-CN" sz="1600" kern="1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努力从失败者身上</a:t>
            </a:r>
            <a:r>
              <a:rPr lang="zh-CN" altLang="en-US" sz="2000" b="1" kern="100" dirty="0">
                <a:solidFill>
                  <a:srgbClr val="008780"/>
                </a:solidFill>
                <a:latin typeface="微软雅黑" panose="020B0503020204020204" charset="-122"/>
                <a:cs typeface="Times New Roman" panose="02020603050405020304" pitchFamily="18" charset="0"/>
              </a:rPr>
              <a:t>汲取经验。</a:t>
            </a:r>
            <a:endParaRPr lang="en-US" altLang="zh-CN" sz="2000" b="1" kern="100" dirty="0">
              <a:solidFill>
                <a:srgbClr val="008780"/>
              </a:solidFill>
              <a:latin typeface="微软雅黑" panose="020B0503020204020204" charset="-122"/>
              <a:cs typeface="Times New Roman" panose="02020603050405020304" pitchFamily="18" charset="0"/>
            </a:endParaRPr>
          </a:p>
          <a:p>
            <a:pPr algn="just">
              <a:lnSpc>
                <a:spcPct val="150000"/>
              </a:lnSpc>
            </a:pP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a:t>
            </a:r>
            <a:r>
              <a:rPr lang="en-US" altLang="zh-CN" sz="1600" kern="100" dirty="0">
                <a:solidFill>
                  <a:prstClr val="black">
                    <a:lumMod val="65000"/>
                    <a:lumOff val="35000"/>
                  </a:prstClr>
                </a:solidFill>
                <a:latin typeface="微软雅黑" panose="020B0503020204020204" charset="-122"/>
                <a:cs typeface="Times New Roman" panose="02020603050405020304" pitchFamily="18" charset="0"/>
              </a:rPr>
              <a:t>5</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）只有经过自己的</a:t>
            </a:r>
            <a:r>
              <a:rPr lang="zh-CN" altLang="en-US" sz="2000" b="1" kern="100" dirty="0">
                <a:solidFill>
                  <a:srgbClr val="008780"/>
                </a:solidFill>
                <a:latin typeface="微软雅黑" panose="020B0503020204020204" charset="-122"/>
                <a:cs typeface="Times New Roman" panose="02020603050405020304" pitchFamily="18" charset="0"/>
              </a:rPr>
              <a:t>仔细辨析</a:t>
            </a:r>
            <a:r>
              <a:rPr lang="zh-CN" altLang="en-US" sz="2000" kern="100" dirty="0">
                <a:solidFill>
                  <a:srgbClr val="008780"/>
                </a:solidFill>
                <a:latin typeface="微软雅黑" panose="020B0503020204020204" charset="-122"/>
                <a:cs typeface="Times New Roman" panose="02020603050405020304" pitchFamily="18" charset="0"/>
              </a:rPr>
              <a:t>，</a:t>
            </a:r>
            <a:r>
              <a:rPr lang="zh-CN" altLang="en-US" sz="1600" kern="100" dirty="0">
                <a:solidFill>
                  <a:prstClr val="black">
                    <a:lumMod val="65000"/>
                    <a:lumOff val="35000"/>
                  </a:prstClr>
                </a:solidFill>
                <a:latin typeface="微软雅黑" panose="020B0503020204020204" charset="-122"/>
                <a:cs typeface="Times New Roman" panose="02020603050405020304" pitchFamily="18" charset="0"/>
              </a:rPr>
              <a:t>真正成功者的宝贵经验才是无价的。</a:t>
            </a:r>
            <a:endParaRPr lang="en-US" altLang="zh-CN" sz="1600" kern="100" dirty="0">
              <a:solidFill>
                <a:prstClr val="black">
                  <a:lumMod val="65000"/>
                  <a:lumOff val="35000"/>
                </a:prstClr>
              </a:solidFill>
              <a:latin typeface="微软雅黑" panose="020B0503020204020204" charset="-122"/>
              <a:cs typeface="Times New Roman" panose="02020603050405020304" pitchFamily="18" charset="0"/>
            </a:endParaRPr>
          </a:p>
        </p:txBody>
      </p:sp>
      <p:grpSp>
        <p:nvGrpSpPr>
          <p:cNvPr id="50" name="组合 49"/>
          <p:cNvGrpSpPr/>
          <p:nvPr/>
        </p:nvGrpSpPr>
        <p:grpSpPr>
          <a:xfrm>
            <a:off x="-19064" y="253534"/>
            <a:ext cx="12211083" cy="6553690"/>
            <a:chOff x="-19064" y="253534"/>
            <a:chExt cx="12211083" cy="6553690"/>
          </a:xfrm>
        </p:grpSpPr>
        <p:grpSp>
          <p:nvGrpSpPr>
            <p:cNvPr id="51" name="组合 50"/>
            <p:cNvGrpSpPr/>
            <p:nvPr/>
          </p:nvGrpSpPr>
          <p:grpSpPr>
            <a:xfrm>
              <a:off x="-19064" y="253534"/>
              <a:ext cx="12211083" cy="6553690"/>
              <a:chOff x="-19064" y="253534"/>
              <a:chExt cx="12211083" cy="6553690"/>
            </a:xfrm>
          </p:grpSpPr>
          <p:sp>
            <p:nvSpPr>
              <p:cNvPr id="53"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4"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55"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56"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42</a:t>
                </a:fld>
                <a:endParaRPr lang="en-US" sz="1100" dirty="0">
                  <a:solidFill>
                    <a:schemeClr val="bg1"/>
                  </a:solidFill>
                  <a:latin typeface="Arial" panose="020B0604020202020204" pitchFamily="34" charset="0"/>
                  <a:cs typeface="Arial" panose="020B0604020202020204" pitchFamily="34" charset="0"/>
                </a:endParaRPr>
              </a:p>
            </p:txBody>
          </p:sp>
          <p:sp>
            <p:nvSpPr>
              <p:cNvPr id="57"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5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2" name="文本框 51"/>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辨析感悟</a:t>
              </a:r>
            </a:p>
          </p:txBody>
        </p:sp>
      </p:grpSp>
      <p:grpSp>
        <p:nvGrpSpPr>
          <p:cNvPr id="59" name="组合 58"/>
          <p:cNvGrpSpPr/>
          <p:nvPr/>
        </p:nvGrpSpPr>
        <p:grpSpPr>
          <a:xfrm>
            <a:off x="8896854" y="2664621"/>
            <a:ext cx="2069434" cy="3500605"/>
            <a:chOff x="7249090" y="1504622"/>
            <a:chExt cx="2052637" cy="3472191"/>
          </a:xfrm>
        </p:grpSpPr>
        <p:sp>
          <p:nvSpPr>
            <p:cNvPr id="60" name="任意多边形 59"/>
            <p:cNvSpPr/>
            <p:nvPr/>
          </p:nvSpPr>
          <p:spPr>
            <a:xfrm>
              <a:off x="7249090" y="2801257"/>
              <a:ext cx="2052637" cy="2175556"/>
            </a:xfrm>
            <a:custGeom>
              <a:avLst/>
              <a:gdLst>
                <a:gd name="connsiteX0" fmla="*/ 274808 w 2052637"/>
                <a:gd name="connsiteY0" fmla="*/ 0 h 2175556"/>
                <a:gd name="connsiteX1" fmla="*/ 1899777 w 2052637"/>
                <a:gd name="connsiteY1" fmla="*/ 0 h 2175556"/>
                <a:gd name="connsiteX2" fmla="*/ 2000250 w 2052637"/>
                <a:gd name="connsiteY2" fmla="*/ 165781 h 2175556"/>
                <a:gd name="connsiteX3" fmla="*/ 2052637 w 2052637"/>
                <a:gd name="connsiteY3" fmla="*/ 475343 h 2175556"/>
                <a:gd name="connsiteX4" fmla="*/ 2033587 w 2052637"/>
                <a:gd name="connsiteY4" fmla="*/ 680131 h 2175556"/>
                <a:gd name="connsiteX5" fmla="*/ 1743075 w 2052637"/>
                <a:gd name="connsiteY5" fmla="*/ 1194481 h 2175556"/>
                <a:gd name="connsiteX6" fmla="*/ 1747837 w 2052637"/>
                <a:gd name="connsiteY6" fmla="*/ 1465943 h 2175556"/>
                <a:gd name="connsiteX7" fmla="*/ 1857375 w 2052637"/>
                <a:gd name="connsiteY7" fmla="*/ 1956481 h 2175556"/>
                <a:gd name="connsiteX8" fmla="*/ 1838325 w 2052637"/>
                <a:gd name="connsiteY8" fmla="*/ 2075543 h 2175556"/>
                <a:gd name="connsiteX9" fmla="*/ 1528762 w 2052637"/>
                <a:gd name="connsiteY9" fmla="*/ 2161268 h 2175556"/>
                <a:gd name="connsiteX10" fmla="*/ 1304925 w 2052637"/>
                <a:gd name="connsiteY10" fmla="*/ 2170793 h 2175556"/>
                <a:gd name="connsiteX11" fmla="*/ 1100137 w 2052637"/>
                <a:gd name="connsiteY11" fmla="*/ 2175556 h 2175556"/>
                <a:gd name="connsiteX12" fmla="*/ 866775 w 2052637"/>
                <a:gd name="connsiteY12" fmla="*/ 2151743 h 2175556"/>
                <a:gd name="connsiteX13" fmla="*/ 733425 w 2052637"/>
                <a:gd name="connsiteY13" fmla="*/ 1865993 h 2175556"/>
                <a:gd name="connsiteX14" fmla="*/ 642937 w 2052637"/>
                <a:gd name="connsiteY14" fmla="*/ 1675493 h 2175556"/>
                <a:gd name="connsiteX15" fmla="*/ 319087 w 2052637"/>
                <a:gd name="connsiteY15" fmla="*/ 1680256 h 2175556"/>
                <a:gd name="connsiteX16" fmla="*/ 223837 w 2052637"/>
                <a:gd name="connsiteY16" fmla="*/ 1585006 h 2175556"/>
                <a:gd name="connsiteX17" fmla="*/ 233362 w 2052637"/>
                <a:gd name="connsiteY17" fmla="*/ 1537381 h 2175556"/>
                <a:gd name="connsiteX18" fmla="*/ 228600 w 2052637"/>
                <a:gd name="connsiteY18" fmla="*/ 1365931 h 2175556"/>
                <a:gd name="connsiteX19" fmla="*/ 161925 w 2052637"/>
                <a:gd name="connsiteY19" fmla="*/ 1299256 h 2175556"/>
                <a:gd name="connsiteX20" fmla="*/ 171450 w 2052637"/>
                <a:gd name="connsiteY20" fmla="*/ 1227818 h 2175556"/>
                <a:gd name="connsiteX21" fmla="*/ 128587 w 2052637"/>
                <a:gd name="connsiteY21" fmla="*/ 1165906 h 2175556"/>
                <a:gd name="connsiteX22" fmla="*/ 147637 w 2052637"/>
                <a:gd name="connsiteY22" fmla="*/ 1127806 h 2175556"/>
                <a:gd name="connsiteX23" fmla="*/ 147637 w 2052637"/>
                <a:gd name="connsiteY23" fmla="*/ 1070656 h 2175556"/>
                <a:gd name="connsiteX24" fmla="*/ 14287 w 2052637"/>
                <a:gd name="connsiteY24" fmla="*/ 956356 h 2175556"/>
                <a:gd name="connsiteX25" fmla="*/ 0 w 2052637"/>
                <a:gd name="connsiteY25" fmla="*/ 899206 h 2175556"/>
                <a:gd name="connsiteX26" fmla="*/ 14287 w 2052637"/>
                <a:gd name="connsiteY26" fmla="*/ 865868 h 2175556"/>
                <a:gd name="connsiteX27" fmla="*/ 190500 w 2052637"/>
                <a:gd name="connsiteY27" fmla="*/ 646793 h 2175556"/>
                <a:gd name="connsiteX28" fmla="*/ 219075 w 2052637"/>
                <a:gd name="connsiteY28" fmla="*/ 594406 h 2175556"/>
                <a:gd name="connsiteX29" fmla="*/ 161925 w 2052637"/>
                <a:gd name="connsiteY29" fmla="*/ 461056 h 2175556"/>
                <a:gd name="connsiteX30" fmla="*/ 171450 w 2052637"/>
                <a:gd name="connsiteY30" fmla="*/ 246743 h 2175556"/>
                <a:gd name="connsiteX31" fmla="*/ 266700 w 2052637"/>
                <a:gd name="connsiteY31" fmla="*/ 32431 h 217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2637" h="2175556">
                  <a:moveTo>
                    <a:pt x="274808" y="0"/>
                  </a:moveTo>
                  <a:lnTo>
                    <a:pt x="1899777" y="0"/>
                  </a:lnTo>
                  <a:lnTo>
                    <a:pt x="2000250" y="165781"/>
                  </a:lnTo>
                  <a:lnTo>
                    <a:pt x="2052637" y="475343"/>
                  </a:lnTo>
                  <a:lnTo>
                    <a:pt x="2033587" y="680131"/>
                  </a:lnTo>
                  <a:lnTo>
                    <a:pt x="1743075" y="1194481"/>
                  </a:lnTo>
                  <a:cubicBezTo>
                    <a:pt x="1744662" y="1284968"/>
                    <a:pt x="1746250" y="1375456"/>
                    <a:pt x="1747837" y="1465943"/>
                  </a:cubicBezTo>
                  <a:lnTo>
                    <a:pt x="1857375" y="1956481"/>
                  </a:lnTo>
                  <a:lnTo>
                    <a:pt x="1838325" y="2075543"/>
                  </a:lnTo>
                  <a:lnTo>
                    <a:pt x="1528762" y="2161268"/>
                  </a:lnTo>
                  <a:lnTo>
                    <a:pt x="1304925" y="2170793"/>
                  </a:lnTo>
                  <a:lnTo>
                    <a:pt x="1100137" y="2175556"/>
                  </a:lnTo>
                  <a:lnTo>
                    <a:pt x="866775" y="2151743"/>
                  </a:lnTo>
                  <a:lnTo>
                    <a:pt x="733425" y="1865993"/>
                  </a:lnTo>
                  <a:lnTo>
                    <a:pt x="642937" y="1675493"/>
                  </a:lnTo>
                  <a:lnTo>
                    <a:pt x="319087" y="1680256"/>
                  </a:lnTo>
                  <a:lnTo>
                    <a:pt x="223837" y="1585006"/>
                  </a:lnTo>
                  <a:lnTo>
                    <a:pt x="233362" y="1537381"/>
                  </a:lnTo>
                  <a:lnTo>
                    <a:pt x="228600" y="1365931"/>
                  </a:lnTo>
                  <a:lnTo>
                    <a:pt x="161925" y="1299256"/>
                  </a:lnTo>
                  <a:lnTo>
                    <a:pt x="171450" y="1227818"/>
                  </a:lnTo>
                  <a:lnTo>
                    <a:pt x="128587" y="1165906"/>
                  </a:lnTo>
                  <a:lnTo>
                    <a:pt x="147637" y="1127806"/>
                  </a:lnTo>
                  <a:lnTo>
                    <a:pt x="147637" y="1070656"/>
                  </a:lnTo>
                  <a:lnTo>
                    <a:pt x="14287" y="956356"/>
                  </a:lnTo>
                  <a:lnTo>
                    <a:pt x="0" y="899206"/>
                  </a:lnTo>
                  <a:lnTo>
                    <a:pt x="14287" y="865868"/>
                  </a:lnTo>
                  <a:lnTo>
                    <a:pt x="190500" y="646793"/>
                  </a:lnTo>
                  <a:lnTo>
                    <a:pt x="219075" y="594406"/>
                  </a:lnTo>
                  <a:lnTo>
                    <a:pt x="161925" y="461056"/>
                  </a:lnTo>
                  <a:lnTo>
                    <a:pt x="171450" y="246743"/>
                  </a:lnTo>
                  <a:lnTo>
                    <a:pt x="266700" y="32431"/>
                  </a:lnTo>
                  <a:close/>
                </a:path>
              </a:pathLst>
            </a:custGeom>
            <a:solidFill>
              <a:srgbClr val="00B9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 name="任意多边形 60"/>
            <p:cNvSpPr/>
            <p:nvPr/>
          </p:nvSpPr>
          <p:spPr>
            <a:xfrm>
              <a:off x="7633103" y="2098274"/>
              <a:ext cx="690356" cy="690553"/>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8120233" y="2440576"/>
              <a:ext cx="1018138" cy="1018429"/>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8141637" y="2440576"/>
              <a:ext cx="961044" cy="360681"/>
            </a:xfrm>
            <a:custGeom>
              <a:avLst/>
              <a:gdLst>
                <a:gd name="connsiteX0" fmla="*/ 475033 w 961044"/>
                <a:gd name="connsiteY0" fmla="*/ 0 h 360681"/>
                <a:gd name="connsiteX1" fmla="*/ 551607 w 961044"/>
                <a:gd name="connsiteY1" fmla="*/ 0 h 360681"/>
                <a:gd name="connsiteX2" fmla="*/ 551607 w 961044"/>
                <a:gd name="connsiteY2" fmla="*/ 67997 h 360681"/>
                <a:gd name="connsiteX3" fmla="*/ 578014 w 961044"/>
                <a:gd name="connsiteY3" fmla="*/ 70658 h 360681"/>
                <a:gd name="connsiteX4" fmla="*/ 591132 w 961044"/>
                <a:gd name="connsiteY4" fmla="*/ 74249 h 360681"/>
                <a:gd name="connsiteX5" fmla="*/ 607367 w 961044"/>
                <a:gd name="connsiteY5" fmla="*/ 13659 h 360681"/>
                <a:gd name="connsiteX6" fmla="*/ 681331 w 961044"/>
                <a:gd name="connsiteY6" fmla="*/ 33478 h 360681"/>
                <a:gd name="connsiteX7" fmla="*/ 663903 w 961044"/>
                <a:gd name="connsiteY7" fmla="*/ 98518 h 360681"/>
                <a:gd name="connsiteX8" fmla="*/ 686749 w 961044"/>
                <a:gd name="connsiteY8" fmla="*/ 108094 h 360681"/>
                <a:gd name="connsiteX9" fmla="*/ 700162 w 961044"/>
                <a:gd name="connsiteY9" fmla="*/ 115858 h 360681"/>
                <a:gd name="connsiteX10" fmla="*/ 731551 w 961044"/>
                <a:gd name="connsiteY10" fmla="*/ 61492 h 360681"/>
                <a:gd name="connsiteX11" fmla="*/ 797866 w 961044"/>
                <a:gd name="connsiteY11" fmla="*/ 99778 h 360681"/>
                <a:gd name="connsiteX12" fmla="*/ 764190 w 961044"/>
                <a:gd name="connsiteY12" fmla="*/ 158108 h 360681"/>
                <a:gd name="connsiteX13" fmla="*/ 780752 w 961044"/>
                <a:gd name="connsiteY13" fmla="*/ 170725 h 360681"/>
                <a:gd name="connsiteX14" fmla="*/ 794331 w 961044"/>
                <a:gd name="connsiteY14" fmla="*/ 184632 h 360681"/>
                <a:gd name="connsiteX15" fmla="*/ 839127 w 961044"/>
                <a:gd name="connsiteY15" fmla="*/ 139836 h 360681"/>
                <a:gd name="connsiteX16" fmla="*/ 893273 w 961044"/>
                <a:gd name="connsiteY16" fmla="*/ 193982 h 360681"/>
                <a:gd name="connsiteX17" fmla="*/ 845326 w 961044"/>
                <a:gd name="connsiteY17" fmla="*/ 241928 h 360681"/>
                <a:gd name="connsiteX18" fmla="*/ 868158 w 961044"/>
                <a:gd name="connsiteY18" fmla="*/ 274875 h 360681"/>
                <a:gd name="connsiteX19" fmla="*/ 922757 w 961044"/>
                <a:gd name="connsiteY19" fmla="*/ 243352 h 360681"/>
                <a:gd name="connsiteX20" fmla="*/ 961044 w 961044"/>
                <a:gd name="connsiteY20" fmla="*/ 309667 h 360681"/>
                <a:gd name="connsiteX21" fmla="*/ 903226 w 961044"/>
                <a:gd name="connsiteY21" fmla="*/ 343048 h 360681"/>
                <a:gd name="connsiteX22" fmla="*/ 909249 w 961044"/>
                <a:gd name="connsiteY22" fmla="*/ 360681 h 360681"/>
                <a:gd name="connsiteX23" fmla="*/ 571934 w 961044"/>
                <a:gd name="connsiteY23" fmla="*/ 360681 h 360681"/>
                <a:gd name="connsiteX24" fmla="*/ 553001 w 961044"/>
                <a:gd name="connsiteY24" fmla="*/ 347916 h 360681"/>
                <a:gd name="connsiteX25" fmla="*/ 487497 w 961044"/>
                <a:gd name="connsiteY25" fmla="*/ 334691 h 360681"/>
                <a:gd name="connsiteX26" fmla="*/ 421993 w 961044"/>
                <a:gd name="connsiteY26" fmla="*/ 347916 h 360681"/>
                <a:gd name="connsiteX27" fmla="*/ 403060 w 961044"/>
                <a:gd name="connsiteY27" fmla="*/ 360681 h 360681"/>
                <a:gd name="connsiteX28" fmla="*/ 0 w 961044"/>
                <a:gd name="connsiteY28" fmla="*/ 360681 h 360681"/>
                <a:gd name="connsiteX29" fmla="*/ 12058 w 961044"/>
                <a:gd name="connsiteY29" fmla="*/ 315678 h 360681"/>
                <a:gd name="connsiteX30" fmla="*/ 76245 w 961044"/>
                <a:gd name="connsiteY30" fmla="*/ 332877 h 360681"/>
                <a:gd name="connsiteX31" fmla="*/ 96134 w 961044"/>
                <a:gd name="connsiteY31" fmla="*/ 297825 h 360681"/>
                <a:gd name="connsiteX32" fmla="*/ 40072 w 961044"/>
                <a:gd name="connsiteY32" fmla="*/ 265458 h 360681"/>
                <a:gd name="connsiteX33" fmla="*/ 78359 w 961044"/>
                <a:gd name="connsiteY33" fmla="*/ 199143 h 360681"/>
                <a:gd name="connsiteX34" fmla="*/ 136811 w 961044"/>
                <a:gd name="connsiteY34" fmla="*/ 232890 h 360681"/>
                <a:gd name="connsiteX35" fmla="*/ 162704 w 961044"/>
                <a:gd name="connsiteY35" fmla="*/ 202169 h 360681"/>
                <a:gd name="connsiteX36" fmla="*/ 118417 w 961044"/>
                <a:gd name="connsiteY36" fmla="*/ 157882 h 360681"/>
                <a:gd name="connsiteX37" fmla="*/ 172562 w 961044"/>
                <a:gd name="connsiteY37" fmla="*/ 103736 h 360681"/>
                <a:gd name="connsiteX38" fmla="*/ 219775 w 961044"/>
                <a:gd name="connsiteY38" fmla="*/ 150949 h 360681"/>
                <a:gd name="connsiteX39" fmla="*/ 253520 w 961044"/>
                <a:gd name="connsiteY39" fmla="*/ 128963 h 360681"/>
                <a:gd name="connsiteX40" fmla="*/ 221933 w 961044"/>
                <a:gd name="connsiteY40" fmla="*/ 74252 h 360681"/>
                <a:gd name="connsiteX41" fmla="*/ 288248 w 961044"/>
                <a:gd name="connsiteY41" fmla="*/ 35966 h 360681"/>
                <a:gd name="connsiteX42" fmla="*/ 321826 w 961044"/>
                <a:gd name="connsiteY42" fmla="*/ 94125 h 360681"/>
                <a:gd name="connsiteX43" fmla="*/ 332595 w 961044"/>
                <a:gd name="connsiteY43" fmla="*/ 89200 h 360681"/>
                <a:gd name="connsiteX44" fmla="*/ 359951 w 961044"/>
                <a:gd name="connsiteY44" fmla="*/ 81395 h 360681"/>
                <a:gd name="connsiteX45" fmla="*/ 343571 w 961044"/>
                <a:gd name="connsiteY45" fmla="*/ 20264 h 360681"/>
                <a:gd name="connsiteX46" fmla="*/ 417535 w 961044"/>
                <a:gd name="connsiteY46" fmla="*/ 445 h 360681"/>
                <a:gd name="connsiteX47" fmla="*/ 435329 w 961044"/>
                <a:gd name="connsiteY47" fmla="*/ 66853 h 360681"/>
                <a:gd name="connsiteX48" fmla="*/ 475033 w 961044"/>
                <a:gd name="connsiteY48" fmla="*/ 62851 h 3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61044" h="360681">
                  <a:moveTo>
                    <a:pt x="475033" y="0"/>
                  </a:moveTo>
                  <a:lnTo>
                    <a:pt x="551607" y="0"/>
                  </a:lnTo>
                  <a:lnTo>
                    <a:pt x="551607" y="67997"/>
                  </a:lnTo>
                  <a:lnTo>
                    <a:pt x="578014" y="70658"/>
                  </a:lnTo>
                  <a:lnTo>
                    <a:pt x="591132" y="74249"/>
                  </a:lnTo>
                  <a:lnTo>
                    <a:pt x="607367" y="13659"/>
                  </a:lnTo>
                  <a:lnTo>
                    <a:pt x="681331" y="33478"/>
                  </a:lnTo>
                  <a:lnTo>
                    <a:pt x="663903" y="98518"/>
                  </a:lnTo>
                  <a:lnTo>
                    <a:pt x="686749" y="108094"/>
                  </a:lnTo>
                  <a:lnTo>
                    <a:pt x="700162" y="115858"/>
                  </a:lnTo>
                  <a:lnTo>
                    <a:pt x="731551" y="61492"/>
                  </a:lnTo>
                  <a:lnTo>
                    <a:pt x="797866" y="99778"/>
                  </a:lnTo>
                  <a:lnTo>
                    <a:pt x="764190" y="158108"/>
                  </a:lnTo>
                  <a:lnTo>
                    <a:pt x="780752" y="170725"/>
                  </a:lnTo>
                  <a:lnTo>
                    <a:pt x="794331" y="184632"/>
                  </a:lnTo>
                  <a:lnTo>
                    <a:pt x="839127" y="139836"/>
                  </a:lnTo>
                  <a:lnTo>
                    <a:pt x="893273" y="193982"/>
                  </a:lnTo>
                  <a:lnTo>
                    <a:pt x="845326" y="241928"/>
                  </a:lnTo>
                  <a:lnTo>
                    <a:pt x="868158" y="274875"/>
                  </a:lnTo>
                  <a:lnTo>
                    <a:pt x="922757" y="243352"/>
                  </a:lnTo>
                  <a:lnTo>
                    <a:pt x="961044" y="309667"/>
                  </a:lnTo>
                  <a:lnTo>
                    <a:pt x="903226" y="343048"/>
                  </a:lnTo>
                  <a:lnTo>
                    <a:pt x="909249" y="360681"/>
                  </a:lnTo>
                  <a:lnTo>
                    <a:pt x="571934" y="360681"/>
                  </a:lnTo>
                  <a:lnTo>
                    <a:pt x="553001" y="347916"/>
                  </a:lnTo>
                  <a:cubicBezTo>
                    <a:pt x="532868" y="339400"/>
                    <a:pt x="510732" y="334691"/>
                    <a:pt x="487497" y="334691"/>
                  </a:cubicBezTo>
                  <a:cubicBezTo>
                    <a:pt x="464262" y="334691"/>
                    <a:pt x="442126" y="339400"/>
                    <a:pt x="421993" y="347916"/>
                  </a:cubicBezTo>
                  <a:lnTo>
                    <a:pt x="403060" y="360681"/>
                  </a:lnTo>
                  <a:lnTo>
                    <a:pt x="0" y="360681"/>
                  </a:lnTo>
                  <a:lnTo>
                    <a:pt x="12058" y="315678"/>
                  </a:lnTo>
                  <a:lnTo>
                    <a:pt x="76245" y="332877"/>
                  </a:lnTo>
                  <a:lnTo>
                    <a:pt x="96134" y="297825"/>
                  </a:lnTo>
                  <a:lnTo>
                    <a:pt x="40072" y="265458"/>
                  </a:lnTo>
                  <a:lnTo>
                    <a:pt x="78359" y="199143"/>
                  </a:lnTo>
                  <a:lnTo>
                    <a:pt x="136811" y="232890"/>
                  </a:lnTo>
                  <a:lnTo>
                    <a:pt x="162704" y="202169"/>
                  </a:lnTo>
                  <a:lnTo>
                    <a:pt x="118417" y="157882"/>
                  </a:lnTo>
                  <a:lnTo>
                    <a:pt x="172562" y="103736"/>
                  </a:lnTo>
                  <a:lnTo>
                    <a:pt x="219775" y="150949"/>
                  </a:lnTo>
                  <a:lnTo>
                    <a:pt x="253520" y="128963"/>
                  </a:lnTo>
                  <a:lnTo>
                    <a:pt x="221933" y="74252"/>
                  </a:lnTo>
                  <a:lnTo>
                    <a:pt x="288248" y="35966"/>
                  </a:lnTo>
                  <a:lnTo>
                    <a:pt x="321826" y="94125"/>
                  </a:lnTo>
                  <a:lnTo>
                    <a:pt x="332595" y="89200"/>
                  </a:lnTo>
                  <a:lnTo>
                    <a:pt x="359951" y="81395"/>
                  </a:lnTo>
                  <a:lnTo>
                    <a:pt x="343571" y="20264"/>
                  </a:lnTo>
                  <a:lnTo>
                    <a:pt x="417535" y="445"/>
                  </a:lnTo>
                  <a:lnTo>
                    <a:pt x="435329" y="66853"/>
                  </a:lnTo>
                  <a:lnTo>
                    <a:pt x="475033" y="62851"/>
                  </a:lnTo>
                  <a:close/>
                </a:path>
              </a:pathLst>
            </a:cu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8275408" y="1889170"/>
              <a:ext cx="538822" cy="538976"/>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8743950" y="1733551"/>
              <a:ext cx="341996" cy="353874"/>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8908714" y="1504622"/>
              <a:ext cx="256444" cy="265351"/>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7588145" y="3192639"/>
              <a:ext cx="709980" cy="710183"/>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8267169" y="3461369"/>
              <a:ext cx="709980" cy="710183"/>
            </a:xfrm>
            <a:custGeom>
              <a:avLst/>
              <a:gdLst>
                <a:gd name="connsiteX0" fmla="*/ 509069 w 1018138"/>
                <a:gd name="connsiteY0" fmla="*/ 334691 h 1018429"/>
                <a:gd name="connsiteX1" fmla="*/ 340784 w 1018138"/>
                <a:gd name="connsiteY1" fmla="*/ 502976 h 1018429"/>
                <a:gd name="connsiteX2" fmla="*/ 509069 w 1018138"/>
                <a:gd name="connsiteY2" fmla="*/ 671261 h 1018429"/>
                <a:gd name="connsiteX3" fmla="*/ 677354 w 1018138"/>
                <a:gd name="connsiteY3" fmla="*/ 502976 h 1018429"/>
                <a:gd name="connsiteX4" fmla="*/ 509069 w 1018138"/>
                <a:gd name="connsiteY4" fmla="*/ 334691 h 1018429"/>
                <a:gd name="connsiteX5" fmla="*/ 496605 w 1018138"/>
                <a:gd name="connsiteY5" fmla="*/ 0 h 1018429"/>
                <a:gd name="connsiteX6" fmla="*/ 573179 w 1018138"/>
                <a:gd name="connsiteY6" fmla="*/ 0 h 1018429"/>
                <a:gd name="connsiteX7" fmla="*/ 573179 w 1018138"/>
                <a:gd name="connsiteY7" fmla="*/ 67997 h 1018429"/>
                <a:gd name="connsiteX8" fmla="*/ 599586 w 1018138"/>
                <a:gd name="connsiteY8" fmla="*/ 70658 h 1018429"/>
                <a:gd name="connsiteX9" fmla="*/ 612704 w 1018138"/>
                <a:gd name="connsiteY9" fmla="*/ 74249 h 1018429"/>
                <a:gd name="connsiteX10" fmla="*/ 628939 w 1018138"/>
                <a:gd name="connsiteY10" fmla="*/ 13659 h 1018429"/>
                <a:gd name="connsiteX11" fmla="*/ 702903 w 1018138"/>
                <a:gd name="connsiteY11" fmla="*/ 33478 h 1018429"/>
                <a:gd name="connsiteX12" fmla="*/ 685475 w 1018138"/>
                <a:gd name="connsiteY12" fmla="*/ 98518 h 1018429"/>
                <a:gd name="connsiteX13" fmla="*/ 708321 w 1018138"/>
                <a:gd name="connsiteY13" fmla="*/ 108094 h 1018429"/>
                <a:gd name="connsiteX14" fmla="*/ 721734 w 1018138"/>
                <a:gd name="connsiteY14" fmla="*/ 115858 h 1018429"/>
                <a:gd name="connsiteX15" fmla="*/ 753123 w 1018138"/>
                <a:gd name="connsiteY15" fmla="*/ 61492 h 1018429"/>
                <a:gd name="connsiteX16" fmla="*/ 819438 w 1018138"/>
                <a:gd name="connsiteY16" fmla="*/ 99778 h 1018429"/>
                <a:gd name="connsiteX17" fmla="*/ 785762 w 1018138"/>
                <a:gd name="connsiteY17" fmla="*/ 158108 h 1018429"/>
                <a:gd name="connsiteX18" fmla="*/ 802324 w 1018138"/>
                <a:gd name="connsiteY18" fmla="*/ 170725 h 1018429"/>
                <a:gd name="connsiteX19" fmla="*/ 815903 w 1018138"/>
                <a:gd name="connsiteY19" fmla="*/ 184632 h 1018429"/>
                <a:gd name="connsiteX20" fmla="*/ 860699 w 1018138"/>
                <a:gd name="connsiteY20" fmla="*/ 139836 h 1018429"/>
                <a:gd name="connsiteX21" fmla="*/ 914845 w 1018138"/>
                <a:gd name="connsiteY21" fmla="*/ 193982 h 1018429"/>
                <a:gd name="connsiteX22" fmla="*/ 866898 w 1018138"/>
                <a:gd name="connsiteY22" fmla="*/ 241928 h 1018429"/>
                <a:gd name="connsiteX23" fmla="*/ 889730 w 1018138"/>
                <a:gd name="connsiteY23" fmla="*/ 274875 h 1018429"/>
                <a:gd name="connsiteX24" fmla="*/ 944329 w 1018138"/>
                <a:gd name="connsiteY24" fmla="*/ 243352 h 1018429"/>
                <a:gd name="connsiteX25" fmla="*/ 982616 w 1018138"/>
                <a:gd name="connsiteY25" fmla="*/ 309667 h 1018429"/>
                <a:gd name="connsiteX26" fmla="*/ 924798 w 1018138"/>
                <a:gd name="connsiteY26" fmla="*/ 343048 h 1018429"/>
                <a:gd name="connsiteX27" fmla="*/ 937829 w 1018138"/>
                <a:gd name="connsiteY27" fmla="*/ 381198 h 1018429"/>
                <a:gd name="connsiteX28" fmla="*/ 998317 w 1018138"/>
                <a:gd name="connsiteY28" fmla="*/ 364990 h 1018429"/>
                <a:gd name="connsiteX29" fmla="*/ 1018136 w 1018138"/>
                <a:gd name="connsiteY29" fmla="*/ 438954 h 1018429"/>
                <a:gd name="connsiteX30" fmla="*/ 953514 w 1018138"/>
                <a:gd name="connsiteY30" fmla="*/ 456270 h 1018429"/>
                <a:gd name="connsiteX31" fmla="*/ 957021 w 1018138"/>
                <a:gd name="connsiteY31" fmla="*/ 509216 h 1018429"/>
                <a:gd name="connsiteX32" fmla="*/ 953515 w 1018138"/>
                <a:gd name="connsiteY32" fmla="*/ 562160 h 1018429"/>
                <a:gd name="connsiteX33" fmla="*/ 1018138 w 1018138"/>
                <a:gd name="connsiteY33" fmla="*/ 579476 h 1018429"/>
                <a:gd name="connsiteX34" fmla="*/ 998320 w 1018138"/>
                <a:gd name="connsiteY34" fmla="*/ 653440 h 1018429"/>
                <a:gd name="connsiteX35" fmla="*/ 937829 w 1018138"/>
                <a:gd name="connsiteY35" fmla="*/ 637232 h 1018429"/>
                <a:gd name="connsiteX36" fmla="*/ 924798 w 1018138"/>
                <a:gd name="connsiteY36" fmla="*/ 675381 h 1018429"/>
                <a:gd name="connsiteX37" fmla="*/ 982617 w 1018138"/>
                <a:gd name="connsiteY37" fmla="*/ 708762 h 1018429"/>
                <a:gd name="connsiteX38" fmla="*/ 944330 w 1018138"/>
                <a:gd name="connsiteY38" fmla="*/ 775077 h 1018429"/>
                <a:gd name="connsiteX39" fmla="*/ 889731 w 1018138"/>
                <a:gd name="connsiteY39" fmla="*/ 743554 h 1018429"/>
                <a:gd name="connsiteX40" fmla="*/ 866899 w 1018138"/>
                <a:gd name="connsiteY40" fmla="*/ 776503 h 1018429"/>
                <a:gd name="connsiteX41" fmla="*/ 914844 w 1018138"/>
                <a:gd name="connsiteY41" fmla="*/ 824446 h 1018429"/>
                <a:gd name="connsiteX42" fmla="*/ 860698 w 1018138"/>
                <a:gd name="connsiteY42" fmla="*/ 878592 h 1018429"/>
                <a:gd name="connsiteX43" fmla="*/ 815904 w 1018138"/>
                <a:gd name="connsiteY43" fmla="*/ 833798 h 1018429"/>
                <a:gd name="connsiteX44" fmla="*/ 802324 w 1018138"/>
                <a:gd name="connsiteY44" fmla="*/ 847707 h 1018429"/>
                <a:gd name="connsiteX45" fmla="*/ 785763 w 1018138"/>
                <a:gd name="connsiteY45" fmla="*/ 860324 h 1018429"/>
                <a:gd name="connsiteX46" fmla="*/ 819439 w 1018138"/>
                <a:gd name="connsiteY46" fmla="*/ 918652 h 1018429"/>
                <a:gd name="connsiteX47" fmla="*/ 753124 w 1018138"/>
                <a:gd name="connsiteY47" fmla="*/ 956938 h 1018429"/>
                <a:gd name="connsiteX48" fmla="*/ 721736 w 1018138"/>
                <a:gd name="connsiteY48" fmla="*/ 902573 h 1018429"/>
                <a:gd name="connsiteX49" fmla="*/ 708321 w 1018138"/>
                <a:gd name="connsiteY49" fmla="*/ 910338 h 1018429"/>
                <a:gd name="connsiteX50" fmla="*/ 685477 w 1018138"/>
                <a:gd name="connsiteY50" fmla="*/ 919913 h 1018429"/>
                <a:gd name="connsiteX51" fmla="*/ 702904 w 1018138"/>
                <a:gd name="connsiteY51" fmla="*/ 984953 h 1018429"/>
                <a:gd name="connsiteX52" fmla="*/ 628940 w 1018138"/>
                <a:gd name="connsiteY52" fmla="*/ 1004772 h 1018429"/>
                <a:gd name="connsiteX53" fmla="*/ 612705 w 1018138"/>
                <a:gd name="connsiteY53" fmla="*/ 944183 h 1018429"/>
                <a:gd name="connsiteX54" fmla="*/ 599586 w 1018138"/>
                <a:gd name="connsiteY54" fmla="*/ 947774 h 1018429"/>
                <a:gd name="connsiteX55" fmla="*/ 573179 w 1018138"/>
                <a:gd name="connsiteY55" fmla="*/ 950435 h 1018429"/>
                <a:gd name="connsiteX56" fmla="*/ 573179 w 1018138"/>
                <a:gd name="connsiteY56" fmla="*/ 1018429 h 1018429"/>
                <a:gd name="connsiteX57" fmla="*/ 496605 w 1018138"/>
                <a:gd name="connsiteY57" fmla="*/ 1018429 h 1018429"/>
                <a:gd name="connsiteX58" fmla="*/ 496605 w 1018138"/>
                <a:gd name="connsiteY58" fmla="*/ 955581 h 1018429"/>
                <a:gd name="connsiteX59" fmla="*/ 456899 w 1018138"/>
                <a:gd name="connsiteY59" fmla="*/ 951579 h 1018429"/>
                <a:gd name="connsiteX60" fmla="*/ 439106 w 1018138"/>
                <a:gd name="connsiteY60" fmla="*/ 1017986 h 1018429"/>
                <a:gd name="connsiteX61" fmla="*/ 365141 w 1018138"/>
                <a:gd name="connsiteY61" fmla="*/ 998167 h 1018429"/>
                <a:gd name="connsiteX62" fmla="*/ 381521 w 1018138"/>
                <a:gd name="connsiteY62" fmla="*/ 937037 h 1018429"/>
                <a:gd name="connsiteX63" fmla="*/ 354167 w 1018138"/>
                <a:gd name="connsiteY63" fmla="*/ 929232 h 1018429"/>
                <a:gd name="connsiteX64" fmla="*/ 343396 w 1018138"/>
                <a:gd name="connsiteY64" fmla="*/ 924307 h 1018429"/>
                <a:gd name="connsiteX65" fmla="*/ 309819 w 1018138"/>
                <a:gd name="connsiteY65" fmla="*/ 982464 h 1018429"/>
                <a:gd name="connsiteX66" fmla="*/ 243504 w 1018138"/>
                <a:gd name="connsiteY66" fmla="*/ 944178 h 1018429"/>
                <a:gd name="connsiteX67" fmla="*/ 275091 w 1018138"/>
                <a:gd name="connsiteY67" fmla="*/ 889469 h 1018429"/>
                <a:gd name="connsiteX68" fmla="*/ 241345 w 1018138"/>
                <a:gd name="connsiteY68" fmla="*/ 867481 h 1018429"/>
                <a:gd name="connsiteX69" fmla="*/ 194135 w 1018138"/>
                <a:gd name="connsiteY69" fmla="*/ 914692 h 1018429"/>
                <a:gd name="connsiteX70" fmla="*/ 139989 w 1018138"/>
                <a:gd name="connsiteY70" fmla="*/ 860546 h 1018429"/>
                <a:gd name="connsiteX71" fmla="*/ 184274 w 1018138"/>
                <a:gd name="connsiteY71" fmla="*/ 816261 h 1018429"/>
                <a:gd name="connsiteX72" fmla="*/ 158380 w 1018138"/>
                <a:gd name="connsiteY72" fmla="*/ 785540 h 1018429"/>
                <a:gd name="connsiteX73" fmla="*/ 99929 w 1018138"/>
                <a:gd name="connsiteY73" fmla="*/ 819286 h 1018429"/>
                <a:gd name="connsiteX74" fmla="*/ 61642 w 1018138"/>
                <a:gd name="connsiteY74" fmla="*/ 752971 h 1018429"/>
                <a:gd name="connsiteX75" fmla="*/ 117704 w 1018138"/>
                <a:gd name="connsiteY75" fmla="*/ 720604 h 1018429"/>
                <a:gd name="connsiteX76" fmla="*/ 97816 w 1018138"/>
                <a:gd name="connsiteY76" fmla="*/ 685553 h 1018429"/>
                <a:gd name="connsiteX77" fmla="*/ 33628 w 1018138"/>
                <a:gd name="connsiteY77" fmla="*/ 702752 h 1018429"/>
                <a:gd name="connsiteX78" fmla="*/ 13809 w 1018138"/>
                <a:gd name="connsiteY78" fmla="*/ 628788 h 1018429"/>
                <a:gd name="connsiteX79" fmla="*/ 74451 w 1018138"/>
                <a:gd name="connsiteY79" fmla="*/ 612539 h 1018429"/>
                <a:gd name="connsiteX80" fmla="*/ 68708 w 1018138"/>
                <a:gd name="connsiteY80" fmla="*/ 588458 h 1018429"/>
                <a:gd name="connsiteX81" fmla="*/ 65287 w 1018138"/>
                <a:gd name="connsiteY81" fmla="*/ 549672 h 1018429"/>
                <a:gd name="connsiteX82" fmla="*/ 0 w 1018138"/>
                <a:gd name="connsiteY82" fmla="*/ 549672 h 1018429"/>
                <a:gd name="connsiteX83" fmla="*/ 0 w 1018138"/>
                <a:gd name="connsiteY83" fmla="*/ 473099 h 1018429"/>
                <a:gd name="connsiteX84" fmla="*/ 64904 w 1018138"/>
                <a:gd name="connsiteY84" fmla="*/ 473099 h 1018429"/>
                <a:gd name="connsiteX85" fmla="*/ 68708 w 1018138"/>
                <a:gd name="connsiteY85" fmla="*/ 429974 h 1018429"/>
                <a:gd name="connsiteX86" fmla="*/ 74452 w 1018138"/>
                <a:gd name="connsiteY86" fmla="*/ 405891 h 1018429"/>
                <a:gd name="connsiteX87" fmla="*/ 13812 w 1018138"/>
                <a:gd name="connsiteY87" fmla="*/ 389642 h 1018429"/>
                <a:gd name="connsiteX88" fmla="*/ 33630 w 1018138"/>
                <a:gd name="connsiteY88" fmla="*/ 315678 h 1018429"/>
                <a:gd name="connsiteX89" fmla="*/ 97817 w 1018138"/>
                <a:gd name="connsiteY89" fmla="*/ 332877 h 1018429"/>
                <a:gd name="connsiteX90" fmla="*/ 117706 w 1018138"/>
                <a:gd name="connsiteY90" fmla="*/ 297825 h 1018429"/>
                <a:gd name="connsiteX91" fmla="*/ 61644 w 1018138"/>
                <a:gd name="connsiteY91" fmla="*/ 265458 h 1018429"/>
                <a:gd name="connsiteX92" fmla="*/ 99931 w 1018138"/>
                <a:gd name="connsiteY92" fmla="*/ 199143 h 1018429"/>
                <a:gd name="connsiteX93" fmla="*/ 158383 w 1018138"/>
                <a:gd name="connsiteY93" fmla="*/ 232890 h 1018429"/>
                <a:gd name="connsiteX94" fmla="*/ 184276 w 1018138"/>
                <a:gd name="connsiteY94" fmla="*/ 202169 h 1018429"/>
                <a:gd name="connsiteX95" fmla="*/ 139989 w 1018138"/>
                <a:gd name="connsiteY95" fmla="*/ 157882 h 1018429"/>
                <a:gd name="connsiteX96" fmla="*/ 194134 w 1018138"/>
                <a:gd name="connsiteY96" fmla="*/ 103736 h 1018429"/>
                <a:gd name="connsiteX97" fmla="*/ 241347 w 1018138"/>
                <a:gd name="connsiteY97" fmla="*/ 150949 h 1018429"/>
                <a:gd name="connsiteX98" fmla="*/ 275092 w 1018138"/>
                <a:gd name="connsiteY98" fmla="*/ 128963 h 1018429"/>
                <a:gd name="connsiteX99" fmla="*/ 243505 w 1018138"/>
                <a:gd name="connsiteY99" fmla="*/ 74252 h 1018429"/>
                <a:gd name="connsiteX100" fmla="*/ 309820 w 1018138"/>
                <a:gd name="connsiteY100" fmla="*/ 35966 h 1018429"/>
                <a:gd name="connsiteX101" fmla="*/ 343398 w 1018138"/>
                <a:gd name="connsiteY101" fmla="*/ 94125 h 1018429"/>
                <a:gd name="connsiteX102" fmla="*/ 354167 w 1018138"/>
                <a:gd name="connsiteY102" fmla="*/ 89200 h 1018429"/>
                <a:gd name="connsiteX103" fmla="*/ 381523 w 1018138"/>
                <a:gd name="connsiteY103" fmla="*/ 81395 h 1018429"/>
                <a:gd name="connsiteX104" fmla="*/ 365143 w 1018138"/>
                <a:gd name="connsiteY104" fmla="*/ 20264 h 1018429"/>
                <a:gd name="connsiteX105" fmla="*/ 439107 w 1018138"/>
                <a:gd name="connsiteY105" fmla="*/ 445 h 1018429"/>
                <a:gd name="connsiteX106" fmla="*/ 456901 w 1018138"/>
                <a:gd name="connsiteY106" fmla="*/ 66853 h 1018429"/>
                <a:gd name="connsiteX107" fmla="*/ 496605 w 1018138"/>
                <a:gd name="connsiteY107" fmla="*/ 62851 h 10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18138" h="1018429">
                  <a:moveTo>
                    <a:pt x="509069" y="334691"/>
                  </a:moveTo>
                  <a:cubicBezTo>
                    <a:pt x="416128" y="334691"/>
                    <a:pt x="340784" y="410035"/>
                    <a:pt x="340784" y="502976"/>
                  </a:cubicBezTo>
                  <a:cubicBezTo>
                    <a:pt x="340784" y="595917"/>
                    <a:pt x="416128" y="671261"/>
                    <a:pt x="509069" y="671261"/>
                  </a:cubicBezTo>
                  <a:cubicBezTo>
                    <a:pt x="602010" y="671261"/>
                    <a:pt x="677354" y="595917"/>
                    <a:pt x="677354" y="502976"/>
                  </a:cubicBezTo>
                  <a:cubicBezTo>
                    <a:pt x="677354" y="410035"/>
                    <a:pt x="602010" y="334691"/>
                    <a:pt x="509069" y="334691"/>
                  </a:cubicBezTo>
                  <a:close/>
                  <a:moveTo>
                    <a:pt x="496605" y="0"/>
                  </a:moveTo>
                  <a:lnTo>
                    <a:pt x="573179" y="0"/>
                  </a:lnTo>
                  <a:lnTo>
                    <a:pt x="573179" y="67997"/>
                  </a:lnTo>
                  <a:lnTo>
                    <a:pt x="599586" y="70658"/>
                  </a:lnTo>
                  <a:lnTo>
                    <a:pt x="612704" y="74249"/>
                  </a:lnTo>
                  <a:lnTo>
                    <a:pt x="628939" y="13659"/>
                  </a:lnTo>
                  <a:lnTo>
                    <a:pt x="702903" y="33478"/>
                  </a:lnTo>
                  <a:lnTo>
                    <a:pt x="685475" y="98518"/>
                  </a:lnTo>
                  <a:lnTo>
                    <a:pt x="708321" y="108094"/>
                  </a:lnTo>
                  <a:lnTo>
                    <a:pt x="721734" y="115858"/>
                  </a:lnTo>
                  <a:lnTo>
                    <a:pt x="753123" y="61492"/>
                  </a:lnTo>
                  <a:lnTo>
                    <a:pt x="819438" y="99778"/>
                  </a:lnTo>
                  <a:lnTo>
                    <a:pt x="785762" y="158108"/>
                  </a:lnTo>
                  <a:lnTo>
                    <a:pt x="802324" y="170725"/>
                  </a:lnTo>
                  <a:lnTo>
                    <a:pt x="815903" y="184632"/>
                  </a:lnTo>
                  <a:lnTo>
                    <a:pt x="860699" y="139836"/>
                  </a:lnTo>
                  <a:lnTo>
                    <a:pt x="914845" y="193982"/>
                  </a:lnTo>
                  <a:lnTo>
                    <a:pt x="866898" y="241928"/>
                  </a:lnTo>
                  <a:lnTo>
                    <a:pt x="889730" y="274875"/>
                  </a:lnTo>
                  <a:lnTo>
                    <a:pt x="944329" y="243352"/>
                  </a:lnTo>
                  <a:lnTo>
                    <a:pt x="982616" y="309667"/>
                  </a:lnTo>
                  <a:lnTo>
                    <a:pt x="924798" y="343048"/>
                  </a:lnTo>
                  <a:lnTo>
                    <a:pt x="937829" y="381198"/>
                  </a:lnTo>
                  <a:lnTo>
                    <a:pt x="998317" y="364990"/>
                  </a:lnTo>
                  <a:lnTo>
                    <a:pt x="1018136" y="438954"/>
                  </a:lnTo>
                  <a:lnTo>
                    <a:pt x="953514" y="456270"/>
                  </a:lnTo>
                  <a:lnTo>
                    <a:pt x="957021" y="509216"/>
                  </a:lnTo>
                  <a:lnTo>
                    <a:pt x="953515" y="562160"/>
                  </a:lnTo>
                  <a:lnTo>
                    <a:pt x="1018138" y="579476"/>
                  </a:lnTo>
                  <a:lnTo>
                    <a:pt x="998320" y="653440"/>
                  </a:lnTo>
                  <a:lnTo>
                    <a:pt x="937829" y="637232"/>
                  </a:lnTo>
                  <a:lnTo>
                    <a:pt x="924798" y="675381"/>
                  </a:lnTo>
                  <a:lnTo>
                    <a:pt x="982617" y="708762"/>
                  </a:lnTo>
                  <a:lnTo>
                    <a:pt x="944330" y="775077"/>
                  </a:lnTo>
                  <a:lnTo>
                    <a:pt x="889731" y="743554"/>
                  </a:lnTo>
                  <a:lnTo>
                    <a:pt x="866899" y="776503"/>
                  </a:lnTo>
                  <a:lnTo>
                    <a:pt x="914844" y="824446"/>
                  </a:lnTo>
                  <a:lnTo>
                    <a:pt x="860698" y="878592"/>
                  </a:lnTo>
                  <a:lnTo>
                    <a:pt x="815904" y="833798"/>
                  </a:lnTo>
                  <a:lnTo>
                    <a:pt x="802324" y="847707"/>
                  </a:lnTo>
                  <a:lnTo>
                    <a:pt x="785763" y="860324"/>
                  </a:lnTo>
                  <a:lnTo>
                    <a:pt x="819439" y="918652"/>
                  </a:lnTo>
                  <a:lnTo>
                    <a:pt x="753124" y="956938"/>
                  </a:lnTo>
                  <a:lnTo>
                    <a:pt x="721736" y="902573"/>
                  </a:lnTo>
                  <a:lnTo>
                    <a:pt x="708321" y="910338"/>
                  </a:lnTo>
                  <a:lnTo>
                    <a:pt x="685477" y="919913"/>
                  </a:lnTo>
                  <a:lnTo>
                    <a:pt x="702904" y="984953"/>
                  </a:lnTo>
                  <a:lnTo>
                    <a:pt x="628940" y="1004772"/>
                  </a:lnTo>
                  <a:lnTo>
                    <a:pt x="612705" y="944183"/>
                  </a:lnTo>
                  <a:lnTo>
                    <a:pt x="599586" y="947774"/>
                  </a:lnTo>
                  <a:lnTo>
                    <a:pt x="573179" y="950435"/>
                  </a:lnTo>
                  <a:lnTo>
                    <a:pt x="573179" y="1018429"/>
                  </a:lnTo>
                  <a:lnTo>
                    <a:pt x="496605" y="1018429"/>
                  </a:lnTo>
                  <a:lnTo>
                    <a:pt x="496605" y="955581"/>
                  </a:lnTo>
                  <a:lnTo>
                    <a:pt x="456899" y="951579"/>
                  </a:lnTo>
                  <a:lnTo>
                    <a:pt x="439106" y="1017986"/>
                  </a:lnTo>
                  <a:lnTo>
                    <a:pt x="365141" y="998167"/>
                  </a:lnTo>
                  <a:lnTo>
                    <a:pt x="381521" y="937037"/>
                  </a:lnTo>
                  <a:lnTo>
                    <a:pt x="354167" y="929232"/>
                  </a:lnTo>
                  <a:lnTo>
                    <a:pt x="343396" y="924307"/>
                  </a:lnTo>
                  <a:lnTo>
                    <a:pt x="309819" y="982464"/>
                  </a:lnTo>
                  <a:lnTo>
                    <a:pt x="243504" y="944178"/>
                  </a:lnTo>
                  <a:lnTo>
                    <a:pt x="275091" y="889469"/>
                  </a:lnTo>
                  <a:lnTo>
                    <a:pt x="241345" y="867481"/>
                  </a:lnTo>
                  <a:lnTo>
                    <a:pt x="194135" y="914692"/>
                  </a:lnTo>
                  <a:lnTo>
                    <a:pt x="139989" y="860546"/>
                  </a:lnTo>
                  <a:lnTo>
                    <a:pt x="184274" y="816261"/>
                  </a:lnTo>
                  <a:lnTo>
                    <a:pt x="158380" y="785540"/>
                  </a:lnTo>
                  <a:lnTo>
                    <a:pt x="99929" y="819286"/>
                  </a:lnTo>
                  <a:lnTo>
                    <a:pt x="61642" y="752971"/>
                  </a:lnTo>
                  <a:lnTo>
                    <a:pt x="117704" y="720604"/>
                  </a:lnTo>
                  <a:lnTo>
                    <a:pt x="97816" y="685553"/>
                  </a:lnTo>
                  <a:lnTo>
                    <a:pt x="33628" y="702752"/>
                  </a:lnTo>
                  <a:lnTo>
                    <a:pt x="13809" y="628788"/>
                  </a:lnTo>
                  <a:lnTo>
                    <a:pt x="74451" y="612539"/>
                  </a:lnTo>
                  <a:lnTo>
                    <a:pt x="68708" y="588458"/>
                  </a:lnTo>
                  <a:lnTo>
                    <a:pt x="65287" y="549672"/>
                  </a:lnTo>
                  <a:lnTo>
                    <a:pt x="0" y="549672"/>
                  </a:lnTo>
                  <a:lnTo>
                    <a:pt x="0" y="473099"/>
                  </a:lnTo>
                  <a:lnTo>
                    <a:pt x="64904" y="473099"/>
                  </a:lnTo>
                  <a:lnTo>
                    <a:pt x="68708" y="429974"/>
                  </a:lnTo>
                  <a:lnTo>
                    <a:pt x="74452" y="405891"/>
                  </a:lnTo>
                  <a:lnTo>
                    <a:pt x="13812" y="389642"/>
                  </a:lnTo>
                  <a:lnTo>
                    <a:pt x="33630" y="315678"/>
                  </a:lnTo>
                  <a:lnTo>
                    <a:pt x="97817" y="332877"/>
                  </a:lnTo>
                  <a:lnTo>
                    <a:pt x="117706" y="297825"/>
                  </a:lnTo>
                  <a:lnTo>
                    <a:pt x="61644" y="265458"/>
                  </a:lnTo>
                  <a:lnTo>
                    <a:pt x="99931" y="199143"/>
                  </a:lnTo>
                  <a:lnTo>
                    <a:pt x="158383" y="232890"/>
                  </a:lnTo>
                  <a:lnTo>
                    <a:pt x="184276" y="202169"/>
                  </a:lnTo>
                  <a:lnTo>
                    <a:pt x="139989" y="157882"/>
                  </a:lnTo>
                  <a:lnTo>
                    <a:pt x="194134" y="103736"/>
                  </a:lnTo>
                  <a:lnTo>
                    <a:pt x="241347" y="150949"/>
                  </a:lnTo>
                  <a:lnTo>
                    <a:pt x="275092" y="128963"/>
                  </a:lnTo>
                  <a:lnTo>
                    <a:pt x="243505" y="74252"/>
                  </a:lnTo>
                  <a:lnTo>
                    <a:pt x="309820" y="35966"/>
                  </a:lnTo>
                  <a:lnTo>
                    <a:pt x="343398" y="94125"/>
                  </a:lnTo>
                  <a:lnTo>
                    <a:pt x="354167" y="89200"/>
                  </a:lnTo>
                  <a:lnTo>
                    <a:pt x="381523" y="81395"/>
                  </a:lnTo>
                  <a:lnTo>
                    <a:pt x="365143" y="20264"/>
                  </a:lnTo>
                  <a:lnTo>
                    <a:pt x="439107" y="445"/>
                  </a:lnTo>
                  <a:lnTo>
                    <a:pt x="456901" y="66853"/>
                  </a:lnTo>
                  <a:lnTo>
                    <a:pt x="496605" y="62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直角三角形 41"/>
          <p:cNvSpPr/>
          <p:nvPr/>
        </p:nvSpPr>
        <p:spPr>
          <a:xfrm rot="5400000">
            <a:off x="11241765" y="2356779"/>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96962" y="988482"/>
            <a:ext cx="5299955" cy="2178817"/>
            <a:chOff x="787400" y="2999618"/>
            <a:chExt cx="6362700" cy="2615713"/>
          </a:xfrm>
        </p:grpSpPr>
        <p:sp>
          <p:nvSpPr>
            <p:cNvPr id="37" name="椭圆 36"/>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10657564" y="4776934"/>
            <a:ext cx="1041400" cy="1908992"/>
            <a:chOff x="10136116" y="4297908"/>
            <a:chExt cx="1041400" cy="1908992"/>
          </a:xfrm>
        </p:grpSpPr>
        <p:sp>
          <p:nvSpPr>
            <p:cNvPr id="46" name="椭圆 45"/>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1162050" y="1237116"/>
            <a:ext cx="10560498" cy="5005388"/>
            <a:chOff x="1162050" y="903287"/>
            <a:chExt cx="10560498" cy="5005388"/>
          </a:xfrm>
        </p:grpSpPr>
        <p:sp>
          <p:nvSpPr>
            <p:cNvPr id="16" name="矩形 15"/>
            <p:cNvSpPr/>
            <p:nvPr/>
          </p:nvSpPr>
          <p:spPr>
            <a:xfrm>
              <a:off x="1162050" y="903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8517616" y="1495900"/>
              <a:ext cx="3028950" cy="590550"/>
            </a:xfrm>
            <a:prstGeom prst="rect">
              <a:avLst/>
            </a:prstGeom>
            <a:solidFill>
              <a:srgbClr val="00B9B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9"/>
            <p:cNvSpPr txBox="1"/>
            <p:nvPr/>
          </p:nvSpPr>
          <p:spPr>
            <a:xfrm>
              <a:off x="8693598" y="1578964"/>
              <a:ext cx="3028950"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克服恐惧</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grpSp>
      <p:grpSp>
        <p:nvGrpSpPr>
          <p:cNvPr id="50" name="组合 49"/>
          <p:cNvGrpSpPr/>
          <p:nvPr/>
        </p:nvGrpSpPr>
        <p:grpSpPr>
          <a:xfrm>
            <a:off x="-19064" y="253534"/>
            <a:ext cx="12211083" cy="6553690"/>
            <a:chOff x="-19064" y="253534"/>
            <a:chExt cx="12211083" cy="6553690"/>
          </a:xfrm>
        </p:grpSpPr>
        <p:grpSp>
          <p:nvGrpSpPr>
            <p:cNvPr id="51" name="组合 50"/>
            <p:cNvGrpSpPr/>
            <p:nvPr/>
          </p:nvGrpSpPr>
          <p:grpSpPr>
            <a:xfrm>
              <a:off x="-19064" y="253534"/>
              <a:ext cx="12211083" cy="6553690"/>
              <a:chOff x="-19064" y="253534"/>
              <a:chExt cx="12211083" cy="6553690"/>
            </a:xfrm>
          </p:grpSpPr>
          <p:sp>
            <p:nvSpPr>
              <p:cNvPr id="53"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4"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55"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56"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43</a:t>
                </a:fld>
                <a:endParaRPr lang="en-US" sz="1100" dirty="0">
                  <a:solidFill>
                    <a:schemeClr val="bg1"/>
                  </a:solidFill>
                  <a:latin typeface="Arial" panose="020B0604020202020204" pitchFamily="34" charset="0"/>
                  <a:cs typeface="Arial" panose="020B0604020202020204" pitchFamily="34" charset="0"/>
                </a:endParaRPr>
              </a:p>
            </p:txBody>
          </p:sp>
          <p:sp>
            <p:nvSpPr>
              <p:cNvPr id="57"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58"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52" name="文本框 51"/>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克服恐惧</a:t>
              </a:r>
            </a:p>
          </p:txBody>
        </p:sp>
      </p:grpSp>
      <p:sp>
        <p:nvSpPr>
          <p:cNvPr id="84" name="矩形 83"/>
          <p:cNvSpPr/>
          <p:nvPr/>
        </p:nvSpPr>
        <p:spPr>
          <a:xfrm>
            <a:off x="2016262" y="2079839"/>
            <a:ext cx="6042204" cy="2585323"/>
          </a:xfrm>
          <a:prstGeom prst="rect">
            <a:avLst/>
          </a:prstGeom>
        </p:spPr>
        <p:txBody>
          <a:bodyPr wrap="square">
            <a:spAutoFit/>
          </a:bodyPr>
          <a:lstStyle/>
          <a:p>
            <a:pPr algn="just"/>
            <a:r>
              <a:rPr lang="zh-CN" altLang="en-US" sz="4000" dirty="0">
                <a:solidFill>
                  <a:srgbClr val="404040"/>
                </a:solidFill>
                <a:latin typeface="Microsoft YaHei UI Light" panose="020B0502040204020203" pitchFamily="34" charset="-122"/>
                <a:ea typeface="Microsoft YaHei UI Light" panose="020B0502040204020203" pitchFamily="34" charset="-122"/>
              </a:rPr>
              <a:t>人人都有</a:t>
            </a:r>
            <a:r>
              <a:rPr lang="zh-CN" altLang="en-US" sz="5400" dirty="0">
                <a:solidFill>
                  <a:srgbClr val="008780"/>
                </a:solidFill>
                <a:latin typeface="Microsoft YaHei UI Light" panose="020B0502040204020203" pitchFamily="34" charset="-122"/>
                <a:ea typeface="Microsoft YaHei UI Light" panose="020B0502040204020203" pitchFamily="34" charset="-122"/>
              </a:rPr>
              <a:t>弱点</a:t>
            </a:r>
            <a:r>
              <a:rPr lang="zh-CN" altLang="en-US" sz="4000" dirty="0">
                <a:solidFill>
                  <a:srgbClr val="404040"/>
                </a:solidFill>
                <a:latin typeface="Microsoft YaHei UI Light" panose="020B0502040204020203" pitchFamily="34" charset="-122"/>
                <a:ea typeface="Microsoft YaHei UI Light" panose="020B0502040204020203" pitchFamily="34" charset="-122"/>
              </a:rPr>
              <a:t>，因为人人都会有</a:t>
            </a:r>
            <a:r>
              <a:rPr lang="zh-CN" altLang="en-US" sz="5400" dirty="0">
                <a:solidFill>
                  <a:srgbClr val="008780"/>
                </a:solidFill>
                <a:latin typeface="Microsoft YaHei UI Light" panose="020B0502040204020203" pitchFamily="34" charset="-122"/>
                <a:ea typeface="Microsoft YaHei UI Light" panose="020B0502040204020203" pitchFamily="34" charset="-122"/>
              </a:rPr>
              <a:t>恐惧</a:t>
            </a:r>
            <a:r>
              <a:rPr lang="zh-CN" altLang="en-US" sz="4000" dirty="0">
                <a:solidFill>
                  <a:srgbClr val="404040"/>
                </a:solidFill>
                <a:latin typeface="Microsoft YaHei UI Light" panose="020B0502040204020203" pitchFamily="34" charset="-122"/>
                <a:ea typeface="Microsoft YaHei UI Light" panose="020B0502040204020203" pitchFamily="34" charset="-122"/>
              </a:rPr>
              <a:t>。恐惧需要</a:t>
            </a:r>
            <a:r>
              <a:rPr lang="zh-CN" altLang="en-US" sz="5400" dirty="0">
                <a:solidFill>
                  <a:srgbClr val="008780"/>
                </a:solidFill>
                <a:latin typeface="Microsoft YaHei UI Light" panose="020B0502040204020203" pitchFamily="34" charset="-122"/>
                <a:ea typeface="Microsoft YaHei UI Light" panose="020B0502040204020203" pitchFamily="34" charset="-122"/>
              </a:rPr>
              <a:t>克服</a:t>
            </a:r>
            <a:r>
              <a:rPr lang="zh-CN" altLang="en-US" sz="4000" dirty="0">
                <a:solidFill>
                  <a:srgbClr val="404040"/>
                </a:solidFill>
                <a:latin typeface="Microsoft YaHei UI Light" panose="020B0502040204020203" pitchFamily="34" charset="-122"/>
                <a:ea typeface="Microsoft YaHei UI Light" panose="020B0502040204020203" pitchFamily="34" charset="-122"/>
              </a:rPr>
              <a:t>，勇气需要</a:t>
            </a:r>
            <a:r>
              <a:rPr lang="zh-CN" altLang="en-US" sz="5400" dirty="0">
                <a:solidFill>
                  <a:srgbClr val="008780"/>
                </a:solidFill>
                <a:latin typeface="Microsoft YaHei UI Light" panose="020B0502040204020203" pitchFamily="34" charset="-122"/>
                <a:ea typeface="Microsoft YaHei UI Light" panose="020B0502040204020203" pitchFamily="34" charset="-122"/>
              </a:rPr>
              <a:t>积累</a:t>
            </a:r>
            <a:r>
              <a:rPr lang="zh-CN" altLang="en-US" sz="4000" dirty="0">
                <a:solidFill>
                  <a:srgbClr val="404040"/>
                </a:solidFill>
                <a:latin typeface="Microsoft YaHei UI Light" panose="020B0502040204020203" pitchFamily="34" charset="-122"/>
                <a:ea typeface="Microsoft YaHei UI Light" panose="020B0502040204020203" pitchFamily="34" charset="-122"/>
              </a:rPr>
              <a:t>。</a:t>
            </a:r>
          </a:p>
        </p:txBody>
      </p:sp>
      <p:sp>
        <p:nvSpPr>
          <p:cNvPr id="86" name="矩形 85"/>
          <p:cNvSpPr/>
          <p:nvPr/>
        </p:nvSpPr>
        <p:spPr>
          <a:xfrm>
            <a:off x="1915339" y="4704364"/>
            <a:ext cx="6817080" cy="830997"/>
          </a:xfrm>
          <a:prstGeom prst="rect">
            <a:avLst/>
          </a:prstGeom>
        </p:spPr>
        <p:txBody>
          <a:bodyPr wrap="square">
            <a:spAutoFit/>
          </a:bodyPr>
          <a:lstStyle/>
          <a:p>
            <a:pPr algn="just"/>
            <a:r>
              <a:rPr lang="zh-CN" altLang="en-US" sz="2400" dirty="0">
                <a:solidFill>
                  <a:srgbClr val="404040"/>
                </a:solidFill>
                <a:latin typeface="Microsoft YaHei UI Light" panose="020B0502040204020203" pitchFamily="34" charset="-122"/>
                <a:ea typeface="Microsoft YaHei UI Light" panose="020B0502040204020203" pitchFamily="34" charset="-122"/>
              </a:rPr>
              <a:t>“强”与“弱”才是自然界中真正存在的本质</a:t>
            </a:r>
            <a:endParaRPr lang="en-US" altLang="zh-CN" sz="2400" dirty="0">
              <a:solidFill>
                <a:srgbClr val="404040"/>
              </a:solidFill>
              <a:latin typeface="Microsoft YaHei UI Light" panose="020B0502040204020203" pitchFamily="34" charset="-122"/>
              <a:ea typeface="Microsoft YaHei UI Light" panose="020B0502040204020203" pitchFamily="34" charset="-122"/>
            </a:endParaRPr>
          </a:p>
          <a:p>
            <a:pPr algn="just"/>
            <a:r>
              <a:rPr lang="zh-CN" altLang="en-US" sz="2400" dirty="0">
                <a:solidFill>
                  <a:srgbClr val="404040"/>
                </a:solidFill>
                <a:latin typeface="Microsoft YaHei UI Light" panose="020B0502040204020203" pitchFamily="34" charset="-122"/>
                <a:ea typeface="Microsoft YaHei UI Light" panose="020B0502040204020203" pitchFamily="34" charset="-122"/>
              </a:rPr>
              <a:t>“善”与“恶”往往只是弱者一厢情愿的定义</a:t>
            </a:r>
            <a:endParaRPr lang="en-US" altLang="zh-CN" sz="2400" dirty="0">
              <a:solidFill>
                <a:srgbClr val="404040"/>
              </a:solidFill>
              <a:latin typeface="Microsoft YaHei UI Light" panose="020B0502040204020203" pitchFamily="34" charset="-122"/>
              <a:ea typeface="Microsoft YaHei UI Light" panose="020B0502040204020203" pitchFamily="34" charset="-122"/>
            </a:endParaRPr>
          </a:p>
        </p:txBody>
      </p:sp>
      <p:sp>
        <p:nvSpPr>
          <p:cNvPr id="87" name="Freeform 6"/>
          <p:cNvSpPr>
            <a:spLocks noEditPoints="1"/>
          </p:cNvSpPr>
          <p:nvPr/>
        </p:nvSpPr>
        <p:spPr bwMode="auto">
          <a:xfrm>
            <a:off x="8732419" y="3594288"/>
            <a:ext cx="772713" cy="2505171"/>
          </a:xfrm>
          <a:custGeom>
            <a:avLst/>
            <a:gdLst>
              <a:gd name="T0" fmla="*/ 697 w 702"/>
              <a:gd name="T1" fmla="*/ 771 h 2275"/>
              <a:gd name="T2" fmla="*/ 608 w 702"/>
              <a:gd name="T3" fmla="*/ 455 h 2275"/>
              <a:gd name="T4" fmla="*/ 529 w 702"/>
              <a:gd name="T5" fmla="*/ 393 h 2275"/>
              <a:gd name="T6" fmla="*/ 392 w 702"/>
              <a:gd name="T7" fmla="*/ 295 h 2275"/>
              <a:gd name="T8" fmla="*/ 426 w 702"/>
              <a:gd name="T9" fmla="*/ 229 h 2275"/>
              <a:gd name="T10" fmla="*/ 433 w 702"/>
              <a:gd name="T11" fmla="*/ 165 h 2275"/>
              <a:gd name="T12" fmla="*/ 407 w 702"/>
              <a:gd name="T13" fmla="*/ 30 h 2275"/>
              <a:gd name="T14" fmla="*/ 226 w 702"/>
              <a:gd name="T15" fmla="*/ 75 h 2275"/>
              <a:gd name="T16" fmla="*/ 244 w 702"/>
              <a:gd name="T17" fmla="*/ 230 h 2275"/>
              <a:gd name="T18" fmla="*/ 294 w 702"/>
              <a:gd name="T19" fmla="*/ 289 h 2275"/>
              <a:gd name="T20" fmla="*/ 214 w 702"/>
              <a:gd name="T21" fmla="*/ 370 h 2275"/>
              <a:gd name="T22" fmla="*/ 77 w 702"/>
              <a:gd name="T23" fmla="*/ 456 h 2275"/>
              <a:gd name="T24" fmla="*/ 68 w 702"/>
              <a:gd name="T25" fmla="*/ 699 h 2275"/>
              <a:gd name="T26" fmla="*/ 19 w 702"/>
              <a:gd name="T27" fmla="*/ 1095 h 2275"/>
              <a:gd name="T28" fmla="*/ 90 w 702"/>
              <a:gd name="T29" fmla="*/ 1237 h 2275"/>
              <a:gd name="T30" fmla="*/ 83 w 702"/>
              <a:gd name="T31" fmla="*/ 1119 h 2275"/>
              <a:gd name="T32" fmla="*/ 126 w 702"/>
              <a:gd name="T33" fmla="*/ 868 h 2275"/>
              <a:gd name="T34" fmla="*/ 191 w 702"/>
              <a:gd name="T35" fmla="*/ 665 h 2275"/>
              <a:gd name="T36" fmla="*/ 168 w 702"/>
              <a:gd name="T37" fmla="*/ 1018 h 2275"/>
              <a:gd name="T38" fmla="*/ 173 w 702"/>
              <a:gd name="T39" fmla="*/ 1438 h 2275"/>
              <a:gd name="T40" fmla="*/ 184 w 702"/>
              <a:gd name="T41" fmla="*/ 1689 h 2275"/>
              <a:gd name="T42" fmla="*/ 202 w 702"/>
              <a:gd name="T43" fmla="*/ 2005 h 2275"/>
              <a:gd name="T44" fmla="*/ 172 w 702"/>
              <a:gd name="T45" fmla="*/ 2237 h 2275"/>
              <a:gd name="T46" fmla="*/ 240 w 702"/>
              <a:gd name="T47" fmla="*/ 2238 h 2275"/>
              <a:gd name="T48" fmla="*/ 270 w 702"/>
              <a:gd name="T49" fmla="*/ 2058 h 2275"/>
              <a:gd name="T50" fmla="*/ 276 w 702"/>
              <a:gd name="T51" fmla="*/ 1950 h 2275"/>
              <a:gd name="T52" fmla="*/ 292 w 702"/>
              <a:gd name="T53" fmla="*/ 1599 h 2275"/>
              <a:gd name="T54" fmla="*/ 314 w 702"/>
              <a:gd name="T55" fmla="*/ 1319 h 2275"/>
              <a:gd name="T56" fmla="*/ 368 w 702"/>
              <a:gd name="T57" fmla="*/ 1301 h 2275"/>
              <a:gd name="T58" fmla="*/ 398 w 702"/>
              <a:gd name="T59" fmla="*/ 1599 h 2275"/>
              <a:gd name="T60" fmla="*/ 414 w 702"/>
              <a:gd name="T61" fmla="*/ 1950 h 2275"/>
              <a:gd name="T62" fmla="*/ 420 w 702"/>
              <a:gd name="T63" fmla="*/ 2058 h 2275"/>
              <a:gd name="T64" fmla="*/ 450 w 702"/>
              <a:gd name="T65" fmla="*/ 2238 h 2275"/>
              <a:gd name="T66" fmla="*/ 517 w 702"/>
              <a:gd name="T67" fmla="*/ 2237 h 2275"/>
              <a:gd name="T68" fmla="*/ 488 w 702"/>
              <a:gd name="T69" fmla="*/ 2005 h 2275"/>
              <a:gd name="T70" fmla="*/ 506 w 702"/>
              <a:gd name="T71" fmla="*/ 1689 h 2275"/>
              <a:gd name="T72" fmla="*/ 517 w 702"/>
              <a:gd name="T73" fmla="*/ 1438 h 2275"/>
              <a:gd name="T74" fmla="*/ 524 w 702"/>
              <a:gd name="T75" fmla="*/ 1081 h 2275"/>
              <a:gd name="T76" fmla="*/ 641 w 702"/>
              <a:gd name="T77" fmla="*/ 895 h 2275"/>
              <a:gd name="T78" fmla="*/ 701 w 702"/>
              <a:gd name="T79" fmla="*/ 811 h 2275"/>
              <a:gd name="T80" fmla="*/ 505 w 702"/>
              <a:gd name="T81" fmla="*/ 938 h 2275"/>
              <a:gd name="T82" fmla="*/ 516 w 702"/>
              <a:gd name="T83" fmla="*/ 585 h 2275"/>
              <a:gd name="T84" fmla="*/ 593 w 702"/>
              <a:gd name="T85" fmla="*/ 71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2" h="2275">
                <a:moveTo>
                  <a:pt x="701" y="811"/>
                </a:moveTo>
                <a:cubicBezTo>
                  <a:pt x="701" y="810"/>
                  <a:pt x="701" y="809"/>
                  <a:pt x="701" y="808"/>
                </a:cubicBezTo>
                <a:cubicBezTo>
                  <a:pt x="701" y="801"/>
                  <a:pt x="700" y="791"/>
                  <a:pt x="697" y="771"/>
                </a:cubicBezTo>
                <a:cubicBezTo>
                  <a:pt x="684" y="743"/>
                  <a:pt x="677" y="713"/>
                  <a:pt x="670" y="683"/>
                </a:cubicBezTo>
                <a:cubicBezTo>
                  <a:pt x="663" y="653"/>
                  <a:pt x="651" y="625"/>
                  <a:pt x="643" y="596"/>
                </a:cubicBezTo>
                <a:cubicBezTo>
                  <a:pt x="631" y="549"/>
                  <a:pt x="626" y="500"/>
                  <a:pt x="608" y="455"/>
                </a:cubicBezTo>
                <a:cubicBezTo>
                  <a:pt x="608" y="454"/>
                  <a:pt x="608" y="454"/>
                  <a:pt x="608" y="454"/>
                </a:cubicBezTo>
                <a:cubicBezTo>
                  <a:pt x="602" y="439"/>
                  <a:pt x="595" y="425"/>
                  <a:pt x="585" y="416"/>
                </a:cubicBezTo>
                <a:cubicBezTo>
                  <a:pt x="569" y="399"/>
                  <a:pt x="551" y="392"/>
                  <a:pt x="529" y="393"/>
                </a:cubicBezTo>
                <a:cubicBezTo>
                  <a:pt x="506" y="394"/>
                  <a:pt x="488" y="384"/>
                  <a:pt x="471" y="370"/>
                </a:cubicBezTo>
                <a:cubicBezTo>
                  <a:pt x="452" y="356"/>
                  <a:pt x="423" y="355"/>
                  <a:pt x="404" y="341"/>
                </a:cubicBezTo>
                <a:cubicBezTo>
                  <a:pt x="392" y="332"/>
                  <a:pt x="394" y="310"/>
                  <a:pt x="392" y="295"/>
                </a:cubicBezTo>
                <a:cubicBezTo>
                  <a:pt x="392" y="294"/>
                  <a:pt x="391" y="291"/>
                  <a:pt x="390" y="287"/>
                </a:cubicBezTo>
                <a:cubicBezTo>
                  <a:pt x="404" y="277"/>
                  <a:pt x="415" y="267"/>
                  <a:pt x="419" y="264"/>
                </a:cubicBezTo>
                <a:cubicBezTo>
                  <a:pt x="421" y="262"/>
                  <a:pt x="423" y="248"/>
                  <a:pt x="426" y="229"/>
                </a:cubicBezTo>
                <a:cubicBezTo>
                  <a:pt x="429" y="230"/>
                  <a:pt x="432" y="231"/>
                  <a:pt x="435" y="230"/>
                </a:cubicBezTo>
                <a:cubicBezTo>
                  <a:pt x="445" y="227"/>
                  <a:pt x="445" y="186"/>
                  <a:pt x="446" y="173"/>
                </a:cubicBezTo>
                <a:cubicBezTo>
                  <a:pt x="448" y="161"/>
                  <a:pt x="443" y="165"/>
                  <a:pt x="433" y="165"/>
                </a:cubicBezTo>
                <a:cubicBezTo>
                  <a:pt x="434" y="156"/>
                  <a:pt x="436" y="146"/>
                  <a:pt x="444" y="129"/>
                </a:cubicBezTo>
                <a:cubicBezTo>
                  <a:pt x="458" y="100"/>
                  <a:pt x="450" y="65"/>
                  <a:pt x="448" y="60"/>
                </a:cubicBezTo>
                <a:cubicBezTo>
                  <a:pt x="436" y="37"/>
                  <a:pt x="407" y="30"/>
                  <a:pt x="407" y="30"/>
                </a:cubicBezTo>
                <a:cubicBezTo>
                  <a:pt x="395" y="24"/>
                  <a:pt x="397" y="18"/>
                  <a:pt x="381" y="9"/>
                </a:cubicBezTo>
                <a:cubicBezTo>
                  <a:pt x="365" y="0"/>
                  <a:pt x="282" y="3"/>
                  <a:pt x="265" y="14"/>
                </a:cubicBezTo>
                <a:cubicBezTo>
                  <a:pt x="248" y="26"/>
                  <a:pt x="232" y="58"/>
                  <a:pt x="226" y="75"/>
                </a:cubicBezTo>
                <a:cubicBezTo>
                  <a:pt x="220" y="89"/>
                  <a:pt x="240" y="142"/>
                  <a:pt x="248" y="165"/>
                </a:cubicBezTo>
                <a:cubicBezTo>
                  <a:pt x="237" y="166"/>
                  <a:pt x="231" y="161"/>
                  <a:pt x="233" y="173"/>
                </a:cubicBezTo>
                <a:cubicBezTo>
                  <a:pt x="234" y="186"/>
                  <a:pt x="234" y="227"/>
                  <a:pt x="244" y="230"/>
                </a:cubicBezTo>
                <a:cubicBezTo>
                  <a:pt x="248" y="231"/>
                  <a:pt x="251" y="230"/>
                  <a:pt x="254" y="228"/>
                </a:cubicBezTo>
                <a:cubicBezTo>
                  <a:pt x="257" y="247"/>
                  <a:pt x="259" y="262"/>
                  <a:pt x="262" y="264"/>
                </a:cubicBezTo>
                <a:cubicBezTo>
                  <a:pt x="265" y="267"/>
                  <a:pt x="278" y="278"/>
                  <a:pt x="294" y="289"/>
                </a:cubicBezTo>
                <a:cubicBezTo>
                  <a:pt x="293" y="292"/>
                  <a:pt x="293" y="295"/>
                  <a:pt x="293" y="295"/>
                </a:cubicBezTo>
                <a:cubicBezTo>
                  <a:pt x="290" y="310"/>
                  <a:pt x="293" y="332"/>
                  <a:pt x="280" y="341"/>
                </a:cubicBezTo>
                <a:cubicBezTo>
                  <a:pt x="261" y="355"/>
                  <a:pt x="232" y="356"/>
                  <a:pt x="214" y="370"/>
                </a:cubicBezTo>
                <a:cubicBezTo>
                  <a:pt x="196" y="384"/>
                  <a:pt x="178" y="394"/>
                  <a:pt x="155" y="393"/>
                </a:cubicBezTo>
                <a:cubicBezTo>
                  <a:pt x="147" y="393"/>
                  <a:pt x="140" y="393"/>
                  <a:pt x="133" y="395"/>
                </a:cubicBezTo>
                <a:cubicBezTo>
                  <a:pt x="108" y="410"/>
                  <a:pt x="88" y="426"/>
                  <a:pt x="77" y="456"/>
                </a:cubicBezTo>
                <a:cubicBezTo>
                  <a:pt x="75" y="461"/>
                  <a:pt x="73" y="467"/>
                  <a:pt x="72" y="474"/>
                </a:cubicBezTo>
                <a:cubicBezTo>
                  <a:pt x="64" y="509"/>
                  <a:pt x="70" y="555"/>
                  <a:pt x="71" y="592"/>
                </a:cubicBezTo>
                <a:cubicBezTo>
                  <a:pt x="72" y="627"/>
                  <a:pt x="68" y="663"/>
                  <a:pt x="68" y="699"/>
                </a:cubicBezTo>
                <a:cubicBezTo>
                  <a:pt x="66" y="770"/>
                  <a:pt x="40" y="839"/>
                  <a:pt x="32" y="910"/>
                </a:cubicBezTo>
                <a:cubicBezTo>
                  <a:pt x="28" y="947"/>
                  <a:pt x="26" y="984"/>
                  <a:pt x="23" y="1021"/>
                </a:cubicBezTo>
                <a:cubicBezTo>
                  <a:pt x="21" y="1068"/>
                  <a:pt x="21" y="1074"/>
                  <a:pt x="19" y="1095"/>
                </a:cubicBezTo>
                <a:cubicBezTo>
                  <a:pt x="17" y="1117"/>
                  <a:pt x="0" y="1149"/>
                  <a:pt x="0" y="1179"/>
                </a:cubicBezTo>
                <a:cubicBezTo>
                  <a:pt x="0" y="1210"/>
                  <a:pt x="2" y="1236"/>
                  <a:pt x="7" y="1237"/>
                </a:cubicBezTo>
                <a:cubicBezTo>
                  <a:pt x="13" y="1238"/>
                  <a:pt x="87" y="1246"/>
                  <a:pt x="90" y="1237"/>
                </a:cubicBezTo>
                <a:cubicBezTo>
                  <a:pt x="94" y="1228"/>
                  <a:pt x="103" y="1205"/>
                  <a:pt x="106" y="1199"/>
                </a:cubicBezTo>
                <a:cubicBezTo>
                  <a:pt x="108" y="1193"/>
                  <a:pt x="113" y="1172"/>
                  <a:pt x="115" y="1166"/>
                </a:cubicBezTo>
                <a:cubicBezTo>
                  <a:pt x="117" y="1159"/>
                  <a:pt x="95" y="1135"/>
                  <a:pt x="83" y="1119"/>
                </a:cubicBezTo>
                <a:cubicBezTo>
                  <a:pt x="71" y="1103"/>
                  <a:pt x="81" y="1062"/>
                  <a:pt x="86" y="1042"/>
                </a:cubicBezTo>
                <a:cubicBezTo>
                  <a:pt x="92" y="1023"/>
                  <a:pt x="125" y="938"/>
                  <a:pt x="125" y="923"/>
                </a:cubicBezTo>
                <a:cubicBezTo>
                  <a:pt x="125" y="915"/>
                  <a:pt x="125" y="892"/>
                  <a:pt x="126" y="868"/>
                </a:cubicBezTo>
                <a:cubicBezTo>
                  <a:pt x="128" y="829"/>
                  <a:pt x="130" y="789"/>
                  <a:pt x="137" y="751"/>
                </a:cubicBezTo>
                <a:cubicBezTo>
                  <a:pt x="147" y="699"/>
                  <a:pt x="141" y="631"/>
                  <a:pt x="167" y="585"/>
                </a:cubicBezTo>
                <a:cubicBezTo>
                  <a:pt x="188" y="599"/>
                  <a:pt x="187" y="643"/>
                  <a:pt x="191" y="665"/>
                </a:cubicBezTo>
                <a:cubicBezTo>
                  <a:pt x="198" y="699"/>
                  <a:pt x="200" y="734"/>
                  <a:pt x="202" y="769"/>
                </a:cubicBezTo>
                <a:cubicBezTo>
                  <a:pt x="205" y="830"/>
                  <a:pt x="181" y="886"/>
                  <a:pt x="179" y="946"/>
                </a:cubicBezTo>
                <a:cubicBezTo>
                  <a:pt x="177" y="971"/>
                  <a:pt x="172" y="994"/>
                  <a:pt x="168" y="1018"/>
                </a:cubicBezTo>
                <a:cubicBezTo>
                  <a:pt x="161" y="1059"/>
                  <a:pt x="164" y="1101"/>
                  <a:pt x="161" y="1142"/>
                </a:cubicBezTo>
                <a:cubicBezTo>
                  <a:pt x="159" y="1183"/>
                  <a:pt x="156" y="1223"/>
                  <a:pt x="157" y="1264"/>
                </a:cubicBezTo>
                <a:cubicBezTo>
                  <a:pt x="159" y="1322"/>
                  <a:pt x="172" y="1380"/>
                  <a:pt x="173" y="1438"/>
                </a:cubicBezTo>
                <a:cubicBezTo>
                  <a:pt x="173" y="1477"/>
                  <a:pt x="182" y="1516"/>
                  <a:pt x="178" y="1555"/>
                </a:cubicBezTo>
                <a:cubicBezTo>
                  <a:pt x="175" y="1580"/>
                  <a:pt x="171" y="1604"/>
                  <a:pt x="174" y="1629"/>
                </a:cubicBezTo>
                <a:cubicBezTo>
                  <a:pt x="176" y="1650"/>
                  <a:pt x="184" y="1668"/>
                  <a:pt x="184" y="1689"/>
                </a:cubicBezTo>
                <a:cubicBezTo>
                  <a:pt x="184" y="1712"/>
                  <a:pt x="181" y="1734"/>
                  <a:pt x="179" y="1757"/>
                </a:cubicBezTo>
                <a:cubicBezTo>
                  <a:pt x="176" y="1802"/>
                  <a:pt x="175" y="1847"/>
                  <a:pt x="183" y="1891"/>
                </a:cubicBezTo>
                <a:cubicBezTo>
                  <a:pt x="190" y="1928"/>
                  <a:pt x="200" y="1967"/>
                  <a:pt x="202" y="2005"/>
                </a:cubicBezTo>
                <a:cubicBezTo>
                  <a:pt x="202" y="2026"/>
                  <a:pt x="205" y="2063"/>
                  <a:pt x="196" y="2083"/>
                </a:cubicBezTo>
                <a:cubicBezTo>
                  <a:pt x="186" y="2106"/>
                  <a:pt x="175" y="2129"/>
                  <a:pt x="168" y="2154"/>
                </a:cubicBezTo>
                <a:cubicBezTo>
                  <a:pt x="158" y="2192"/>
                  <a:pt x="146" y="2204"/>
                  <a:pt x="172" y="2237"/>
                </a:cubicBezTo>
                <a:cubicBezTo>
                  <a:pt x="176" y="2242"/>
                  <a:pt x="186" y="2249"/>
                  <a:pt x="189" y="2255"/>
                </a:cubicBezTo>
                <a:cubicBezTo>
                  <a:pt x="187" y="2273"/>
                  <a:pt x="205" y="2275"/>
                  <a:pt x="216" y="2268"/>
                </a:cubicBezTo>
                <a:cubicBezTo>
                  <a:pt x="226" y="2261"/>
                  <a:pt x="233" y="2248"/>
                  <a:pt x="240" y="2238"/>
                </a:cubicBezTo>
                <a:cubicBezTo>
                  <a:pt x="260" y="2205"/>
                  <a:pt x="257" y="2170"/>
                  <a:pt x="263" y="2133"/>
                </a:cubicBezTo>
                <a:cubicBezTo>
                  <a:pt x="266" y="2119"/>
                  <a:pt x="269" y="2105"/>
                  <a:pt x="273" y="2091"/>
                </a:cubicBezTo>
                <a:cubicBezTo>
                  <a:pt x="276" y="2081"/>
                  <a:pt x="271" y="2067"/>
                  <a:pt x="270" y="2058"/>
                </a:cubicBezTo>
                <a:cubicBezTo>
                  <a:pt x="268" y="2042"/>
                  <a:pt x="264" y="2030"/>
                  <a:pt x="267" y="2014"/>
                </a:cubicBezTo>
                <a:cubicBezTo>
                  <a:pt x="267" y="2013"/>
                  <a:pt x="267" y="2013"/>
                  <a:pt x="266" y="2013"/>
                </a:cubicBezTo>
                <a:cubicBezTo>
                  <a:pt x="269" y="1992"/>
                  <a:pt x="272" y="1971"/>
                  <a:pt x="276" y="1950"/>
                </a:cubicBezTo>
                <a:cubicBezTo>
                  <a:pt x="276" y="1893"/>
                  <a:pt x="291" y="1839"/>
                  <a:pt x="291" y="1782"/>
                </a:cubicBezTo>
                <a:cubicBezTo>
                  <a:pt x="291" y="1738"/>
                  <a:pt x="277" y="1696"/>
                  <a:pt x="278" y="1651"/>
                </a:cubicBezTo>
                <a:cubicBezTo>
                  <a:pt x="278" y="1632"/>
                  <a:pt x="288" y="1617"/>
                  <a:pt x="292" y="1599"/>
                </a:cubicBezTo>
                <a:cubicBezTo>
                  <a:pt x="295" y="1587"/>
                  <a:pt x="295" y="1575"/>
                  <a:pt x="295" y="1563"/>
                </a:cubicBezTo>
                <a:cubicBezTo>
                  <a:pt x="292" y="1534"/>
                  <a:pt x="296" y="1502"/>
                  <a:pt x="300" y="1474"/>
                </a:cubicBezTo>
                <a:cubicBezTo>
                  <a:pt x="308" y="1423"/>
                  <a:pt x="309" y="1371"/>
                  <a:pt x="314" y="1319"/>
                </a:cubicBezTo>
                <a:cubicBezTo>
                  <a:pt x="317" y="1293"/>
                  <a:pt x="321" y="1268"/>
                  <a:pt x="327" y="1242"/>
                </a:cubicBezTo>
                <a:cubicBezTo>
                  <a:pt x="330" y="1231"/>
                  <a:pt x="334" y="1198"/>
                  <a:pt x="351" y="1209"/>
                </a:cubicBezTo>
                <a:cubicBezTo>
                  <a:pt x="374" y="1224"/>
                  <a:pt x="368" y="1279"/>
                  <a:pt x="368" y="1301"/>
                </a:cubicBezTo>
                <a:cubicBezTo>
                  <a:pt x="367" y="1360"/>
                  <a:pt x="381" y="1417"/>
                  <a:pt x="389" y="1474"/>
                </a:cubicBezTo>
                <a:cubicBezTo>
                  <a:pt x="394" y="1502"/>
                  <a:pt x="398" y="1534"/>
                  <a:pt x="395" y="1563"/>
                </a:cubicBezTo>
                <a:cubicBezTo>
                  <a:pt x="395" y="1575"/>
                  <a:pt x="395" y="1587"/>
                  <a:pt x="398" y="1599"/>
                </a:cubicBezTo>
                <a:cubicBezTo>
                  <a:pt x="401" y="1617"/>
                  <a:pt x="411" y="1632"/>
                  <a:pt x="412" y="1651"/>
                </a:cubicBezTo>
                <a:cubicBezTo>
                  <a:pt x="412" y="1696"/>
                  <a:pt x="398" y="1738"/>
                  <a:pt x="399" y="1782"/>
                </a:cubicBezTo>
                <a:cubicBezTo>
                  <a:pt x="399" y="1839"/>
                  <a:pt x="414" y="1893"/>
                  <a:pt x="414" y="1950"/>
                </a:cubicBezTo>
                <a:cubicBezTo>
                  <a:pt x="418" y="1971"/>
                  <a:pt x="421" y="1992"/>
                  <a:pt x="423" y="2013"/>
                </a:cubicBezTo>
                <a:cubicBezTo>
                  <a:pt x="423" y="2013"/>
                  <a:pt x="423" y="2013"/>
                  <a:pt x="423" y="2014"/>
                </a:cubicBezTo>
                <a:cubicBezTo>
                  <a:pt x="426" y="2030"/>
                  <a:pt x="422" y="2042"/>
                  <a:pt x="420" y="2058"/>
                </a:cubicBezTo>
                <a:cubicBezTo>
                  <a:pt x="419" y="2067"/>
                  <a:pt x="414" y="2081"/>
                  <a:pt x="417" y="2091"/>
                </a:cubicBezTo>
                <a:cubicBezTo>
                  <a:pt x="421" y="2105"/>
                  <a:pt x="424" y="2119"/>
                  <a:pt x="427" y="2133"/>
                </a:cubicBezTo>
                <a:cubicBezTo>
                  <a:pt x="433" y="2170"/>
                  <a:pt x="429" y="2205"/>
                  <a:pt x="450" y="2238"/>
                </a:cubicBezTo>
                <a:cubicBezTo>
                  <a:pt x="457" y="2248"/>
                  <a:pt x="463" y="2261"/>
                  <a:pt x="474" y="2268"/>
                </a:cubicBezTo>
                <a:cubicBezTo>
                  <a:pt x="484" y="2275"/>
                  <a:pt x="502" y="2273"/>
                  <a:pt x="501" y="2255"/>
                </a:cubicBezTo>
                <a:cubicBezTo>
                  <a:pt x="504" y="2249"/>
                  <a:pt x="514" y="2242"/>
                  <a:pt x="517" y="2237"/>
                </a:cubicBezTo>
                <a:cubicBezTo>
                  <a:pt x="543" y="2204"/>
                  <a:pt x="532" y="2192"/>
                  <a:pt x="521" y="2154"/>
                </a:cubicBezTo>
                <a:cubicBezTo>
                  <a:pt x="515" y="2129"/>
                  <a:pt x="504" y="2106"/>
                  <a:pt x="494" y="2083"/>
                </a:cubicBezTo>
                <a:cubicBezTo>
                  <a:pt x="485" y="2063"/>
                  <a:pt x="487" y="2026"/>
                  <a:pt x="488" y="2005"/>
                </a:cubicBezTo>
                <a:cubicBezTo>
                  <a:pt x="490" y="1967"/>
                  <a:pt x="500" y="1928"/>
                  <a:pt x="506" y="1891"/>
                </a:cubicBezTo>
                <a:cubicBezTo>
                  <a:pt x="514" y="1847"/>
                  <a:pt x="514" y="1802"/>
                  <a:pt x="511" y="1757"/>
                </a:cubicBezTo>
                <a:cubicBezTo>
                  <a:pt x="509" y="1734"/>
                  <a:pt x="506" y="1712"/>
                  <a:pt x="506" y="1689"/>
                </a:cubicBezTo>
                <a:cubicBezTo>
                  <a:pt x="505" y="1668"/>
                  <a:pt x="513" y="1650"/>
                  <a:pt x="516" y="1629"/>
                </a:cubicBezTo>
                <a:cubicBezTo>
                  <a:pt x="519" y="1604"/>
                  <a:pt x="514" y="1580"/>
                  <a:pt x="512" y="1555"/>
                </a:cubicBezTo>
                <a:cubicBezTo>
                  <a:pt x="508" y="1516"/>
                  <a:pt x="517" y="1477"/>
                  <a:pt x="517" y="1438"/>
                </a:cubicBezTo>
                <a:cubicBezTo>
                  <a:pt x="518" y="1380"/>
                  <a:pt x="531" y="1322"/>
                  <a:pt x="533" y="1264"/>
                </a:cubicBezTo>
                <a:cubicBezTo>
                  <a:pt x="534" y="1210"/>
                  <a:pt x="530" y="1155"/>
                  <a:pt x="525" y="1100"/>
                </a:cubicBezTo>
                <a:cubicBezTo>
                  <a:pt x="525" y="1094"/>
                  <a:pt x="525" y="1087"/>
                  <a:pt x="524" y="1081"/>
                </a:cubicBezTo>
                <a:cubicBezTo>
                  <a:pt x="521" y="1052"/>
                  <a:pt x="519" y="1033"/>
                  <a:pt x="516" y="1019"/>
                </a:cubicBezTo>
                <a:cubicBezTo>
                  <a:pt x="537" y="995"/>
                  <a:pt x="556" y="970"/>
                  <a:pt x="579" y="948"/>
                </a:cubicBezTo>
                <a:cubicBezTo>
                  <a:pt x="599" y="930"/>
                  <a:pt x="623" y="915"/>
                  <a:pt x="641" y="895"/>
                </a:cubicBezTo>
                <a:cubicBezTo>
                  <a:pt x="654" y="881"/>
                  <a:pt x="662" y="864"/>
                  <a:pt x="675" y="850"/>
                </a:cubicBezTo>
                <a:cubicBezTo>
                  <a:pt x="685" y="838"/>
                  <a:pt x="702" y="831"/>
                  <a:pt x="701" y="812"/>
                </a:cubicBezTo>
                <a:cubicBezTo>
                  <a:pt x="701" y="811"/>
                  <a:pt x="701" y="811"/>
                  <a:pt x="701" y="811"/>
                </a:cubicBezTo>
                <a:close/>
                <a:moveTo>
                  <a:pt x="564" y="848"/>
                </a:moveTo>
                <a:cubicBezTo>
                  <a:pt x="537" y="899"/>
                  <a:pt x="506" y="927"/>
                  <a:pt x="506" y="935"/>
                </a:cubicBezTo>
                <a:cubicBezTo>
                  <a:pt x="506" y="936"/>
                  <a:pt x="506" y="937"/>
                  <a:pt x="505" y="938"/>
                </a:cubicBezTo>
                <a:cubicBezTo>
                  <a:pt x="501" y="881"/>
                  <a:pt x="479" y="827"/>
                  <a:pt x="482" y="769"/>
                </a:cubicBezTo>
                <a:cubicBezTo>
                  <a:pt x="484" y="734"/>
                  <a:pt x="486" y="699"/>
                  <a:pt x="493" y="665"/>
                </a:cubicBezTo>
                <a:cubicBezTo>
                  <a:pt x="498" y="642"/>
                  <a:pt x="500" y="604"/>
                  <a:pt x="516" y="585"/>
                </a:cubicBezTo>
                <a:cubicBezTo>
                  <a:pt x="522" y="578"/>
                  <a:pt x="529" y="577"/>
                  <a:pt x="536" y="576"/>
                </a:cubicBezTo>
                <a:cubicBezTo>
                  <a:pt x="546" y="597"/>
                  <a:pt x="557" y="616"/>
                  <a:pt x="562" y="638"/>
                </a:cubicBezTo>
                <a:cubicBezTo>
                  <a:pt x="568" y="664"/>
                  <a:pt x="582" y="686"/>
                  <a:pt x="593" y="710"/>
                </a:cubicBezTo>
                <a:cubicBezTo>
                  <a:pt x="598" y="722"/>
                  <a:pt x="604" y="735"/>
                  <a:pt x="607" y="748"/>
                </a:cubicBezTo>
                <a:cubicBezTo>
                  <a:pt x="617" y="794"/>
                  <a:pt x="584" y="811"/>
                  <a:pt x="564" y="848"/>
                </a:cubicBezTo>
                <a:close/>
              </a:path>
            </a:pathLst>
          </a:custGeom>
          <a:solidFill>
            <a:srgbClr val="008780"/>
          </a:solidFill>
          <a:ln>
            <a:noFill/>
          </a:ln>
          <a:effectLst>
            <a:reflection blurRad="6350" stA="52000" endA="300" endPos="35000" dir="5400000" sy="-100000" algn="bl" rotWithShape="0"/>
          </a:effectLst>
        </p:spPr>
        <p:txBody>
          <a:bodyPr vert="horz" wrap="square" lIns="91440" tIns="45720" rIns="91440" bIns="45720" numCol="1" anchor="t" anchorCtr="0" compatLnSpc="1"/>
          <a:lstStyle/>
          <a:p>
            <a:endParaRPr lang="zh-CN" altLang="en-US"/>
          </a:p>
        </p:txBody>
      </p:sp>
      <p:sp>
        <p:nvSpPr>
          <p:cNvPr id="88" name="Freeform 8"/>
          <p:cNvSpPr>
            <a:spLocks noEditPoints="1"/>
          </p:cNvSpPr>
          <p:nvPr/>
        </p:nvSpPr>
        <p:spPr bwMode="auto">
          <a:xfrm>
            <a:off x="9833512" y="3564507"/>
            <a:ext cx="1172349" cy="2534952"/>
          </a:xfrm>
          <a:custGeom>
            <a:avLst/>
            <a:gdLst>
              <a:gd name="T0" fmla="*/ 1057 w 1062"/>
              <a:gd name="T1" fmla="*/ 780 h 2295"/>
              <a:gd name="T2" fmla="*/ 970 w 1062"/>
              <a:gd name="T3" fmla="*/ 535 h 2295"/>
              <a:gd name="T4" fmla="*/ 902 w 1062"/>
              <a:gd name="T5" fmla="*/ 465 h 2295"/>
              <a:gd name="T6" fmla="*/ 819 w 1062"/>
              <a:gd name="T7" fmla="*/ 402 h 2295"/>
              <a:gd name="T8" fmla="*/ 742 w 1062"/>
              <a:gd name="T9" fmla="*/ 361 h 2295"/>
              <a:gd name="T10" fmla="*/ 626 w 1062"/>
              <a:gd name="T11" fmla="*/ 309 h 2295"/>
              <a:gd name="T12" fmla="*/ 641 w 1062"/>
              <a:gd name="T13" fmla="*/ 264 h 2295"/>
              <a:gd name="T14" fmla="*/ 639 w 1062"/>
              <a:gd name="T15" fmla="*/ 190 h 2295"/>
              <a:gd name="T16" fmla="*/ 657 w 1062"/>
              <a:gd name="T17" fmla="*/ 69 h 2295"/>
              <a:gd name="T18" fmla="*/ 575 w 1062"/>
              <a:gd name="T19" fmla="*/ 10 h 2295"/>
              <a:gd name="T20" fmla="*/ 384 w 1062"/>
              <a:gd name="T21" fmla="*/ 86 h 2295"/>
              <a:gd name="T22" fmla="*/ 392 w 1062"/>
              <a:gd name="T23" fmla="*/ 199 h 2295"/>
              <a:gd name="T24" fmla="*/ 419 w 1062"/>
              <a:gd name="T25" fmla="*/ 262 h 2295"/>
              <a:gd name="T26" fmla="*/ 424 w 1062"/>
              <a:gd name="T27" fmla="*/ 320 h 2295"/>
              <a:gd name="T28" fmla="*/ 288 w 1062"/>
              <a:gd name="T29" fmla="*/ 372 h 2295"/>
              <a:gd name="T30" fmla="*/ 187 w 1062"/>
              <a:gd name="T31" fmla="*/ 423 h 2295"/>
              <a:gd name="T32" fmla="*/ 72 w 1062"/>
              <a:gd name="T33" fmla="*/ 616 h 2295"/>
              <a:gd name="T34" fmla="*/ 62 w 1062"/>
              <a:gd name="T35" fmla="*/ 796 h 2295"/>
              <a:gd name="T36" fmla="*/ 18 w 1062"/>
              <a:gd name="T37" fmla="*/ 1010 h 2295"/>
              <a:gd name="T38" fmla="*/ 3 w 1062"/>
              <a:gd name="T39" fmla="*/ 1168 h 2295"/>
              <a:gd name="T40" fmla="*/ 97 w 1062"/>
              <a:gd name="T41" fmla="*/ 1256 h 2295"/>
              <a:gd name="T42" fmla="*/ 138 w 1062"/>
              <a:gd name="T43" fmla="*/ 1126 h 2295"/>
              <a:gd name="T44" fmla="*/ 166 w 1062"/>
              <a:gd name="T45" fmla="*/ 1015 h 2295"/>
              <a:gd name="T46" fmla="*/ 200 w 1062"/>
              <a:gd name="T47" fmla="*/ 857 h 2295"/>
              <a:gd name="T48" fmla="*/ 262 w 1062"/>
              <a:gd name="T49" fmla="*/ 732 h 2295"/>
              <a:gd name="T50" fmla="*/ 274 w 1062"/>
              <a:gd name="T51" fmla="*/ 727 h 2295"/>
              <a:gd name="T52" fmla="*/ 242 w 1062"/>
              <a:gd name="T53" fmla="*/ 806 h 2295"/>
              <a:gd name="T54" fmla="*/ 222 w 1062"/>
              <a:gd name="T55" fmla="*/ 1007 h 2295"/>
              <a:gd name="T56" fmla="*/ 214 w 1062"/>
              <a:gd name="T57" fmla="*/ 1157 h 2295"/>
              <a:gd name="T58" fmla="*/ 194 w 1062"/>
              <a:gd name="T59" fmla="*/ 1408 h 2295"/>
              <a:gd name="T60" fmla="*/ 218 w 1062"/>
              <a:gd name="T61" fmla="*/ 1682 h 2295"/>
              <a:gd name="T62" fmla="*/ 237 w 1062"/>
              <a:gd name="T63" fmla="*/ 1836 h 2295"/>
              <a:gd name="T64" fmla="*/ 297 w 1062"/>
              <a:gd name="T65" fmla="*/ 2079 h 2295"/>
              <a:gd name="T66" fmla="*/ 261 w 1062"/>
              <a:gd name="T67" fmla="*/ 2174 h 2295"/>
              <a:gd name="T68" fmla="*/ 267 w 1062"/>
              <a:gd name="T69" fmla="*/ 2257 h 2295"/>
              <a:gd name="T70" fmla="*/ 339 w 1062"/>
              <a:gd name="T71" fmla="*/ 2288 h 2295"/>
              <a:gd name="T72" fmla="*/ 415 w 1062"/>
              <a:gd name="T73" fmla="*/ 2153 h 2295"/>
              <a:gd name="T74" fmla="*/ 426 w 1062"/>
              <a:gd name="T75" fmla="*/ 2078 h 2295"/>
              <a:gd name="T76" fmla="*/ 453 w 1062"/>
              <a:gd name="T77" fmla="*/ 1931 h 2295"/>
              <a:gd name="T78" fmla="*/ 472 w 1062"/>
              <a:gd name="T79" fmla="*/ 1739 h 2295"/>
              <a:gd name="T80" fmla="*/ 477 w 1062"/>
              <a:gd name="T81" fmla="*/ 1578 h 2295"/>
              <a:gd name="T82" fmla="*/ 534 w 1062"/>
              <a:gd name="T83" fmla="*/ 1355 h 2295"/>
              <a:gd name="T84" fmla="*/ 542 w 1062"/>
              <a:gd name="T85" fmla="*/ 1422 h 2295"/>
              <a:gd name="T86" fmla="*/ 578 w 1062"/>
              <a:gd name="T87" fmla="*/ 1789 h 2295"/>
              <a:gd name="T88" fmla="*/ 624 w 1062"/>
              <a:gd name="T89" fmla="*/ 2003 h 2295"/>
              <a:gd name="T90" fmla="*/ 636 w 1062"/>
              <a:gd name="T91" fmla="*/ 2098 h 2295"/>
              <a:gd name="T92" fmla="*/ 691 w 1062"/>
              <a:gd name="T93" fmla="*/ 2258 h 2295"/>
              <a:gd name="T94" fmla="*/ 773 w 1062"/>
              <a:gd name="T95" fmla="*/ 2275 h 2295"/>
              <a:gd name="T96" fmla="*/ 826 w 1062"/>
              <a:gd name="T97" fmla="*/ 2207 h 2295"/>
              <a:gd name="T98" fmla="*/ 774 w 1062"/>
              <a:gd name="T99" fmla="*/ 2080 h 2295"/>
              <a:gd name="T100" fmla="*/ 769 w 1062"/>
              <a:gd name="T101" fmla="*/ 2017 h 2295"/>
              <a:gd name="T102" fmla="*/ 824 w 1062"/>
              <a:gd name="T103" fmla="*/ 1647 h 2295"/>
              <a:gd name="T104" fmla="*/ 860 w 1062"/>
              <a:gd name="T105" fmla="*/ 1520 h 2295"/>
              <a:gd name="T106" fmla="*/ 835 w 1062"/>
              <a:gd name="T107" fmla="*/ 1029 h 2295"/>
              <a:gd name="T108" fmla="*/ 875 w 1062"/>
              <a:gd name="T109" fmla="*/ 1006 h 2295"/>
              <a:gd name="T110" fmla="*/ 1027 w 1062"/>
              <a:gd name="T111" fmla="*/ 892 h 2295"/>
              <a:gd name="T112" fmla="*/ 1062 w 1062"/>
              <a:gd name="T113" fmla="*/ 819 h 2295"/>
              <a:gd name="T114" fmla="*/ 1062 w 1062"/>
              <a:gd name="T115" fmla="*/ 815 h 2295"/>
              <a:gd name="T116" fmla="*/ 831 w 1062"/>
              <a:gd name="T117" fmla="*/ 840 h 2295"/>
              <a:gd name="T118" fmla="*/ 804 w 1062"/>
              <a:gd name="T119" fmla="*/ 766 h 2295"/>
              <a:gd name="T120" fmla="*/ 811 w 1062"/>
              <a:gd name="T121" fmla="*/ 681 h 2295"/>
              <a:gd name="T122" fmla="*/ 878 w 1062"/>
              <a:gd name="T123" fmla="*/ 796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2" h="2295">
                <a:moveTo>
                  <a:pt x="1062" y="815"/>
                </a:moveTo>
                <a:cubicBezTo>
                  <a:pt x="1061" y="808"/>
                  <a:pt x="1060" y="798"/>
                  <a:pt x="1057" y="780"/>
                </a:cubicBezTo>
                <a:cubicBezTo>
                  <a:pt x="1051" y="750"/>
                  <a:pt x="1051" y="715"/>
                  <a:pt x="1043" y="682"/>
                </a:cubicBezTo>
                <a:cubicBezTo>
                  <a:pt x="1028" y="627"/>
                  <a:pt x="1013" y="577"/>
                  <a:pt x="970" y="535"/>
                </a:cubicBezTo>
                <a:cubicBezTo>
                  <a:pt x="953" y="518"/>
                  <a:pt x="937" y="501"/>
                  <a:pt x="920" y="485"/>
                </a:cubicBezTo>
                <a:cubicBezTo>
                  <a:pt x="912" y="475"/>
                  <a:pt x="906" y="468"/>
                  <a:pt x="902" y="465"/>
                </a:cubicBezTo>
                <a:cubicBezTo>
                  <a:pt x="894" y="449"/>
                  <a:pt x="882" y="433"/>
                  <a:pt x="866" y="423"/>
                </a:cubicBezTo>
                <a:cubicBezTo>
                  <a:pt x="851" y="412"/>
                  <a:pt x="835" y="408"/>
                  <a:pt x="819" y="402"/>
                </a:cubicBezTo>
                <a:cubicBezTo>
                  <a:pt x="804" y="395"/>
                  <a:pt x="797" y="385"/>
                  <a:pt x="785" y="376"/>
                </a:cubicBezTo>
                <a:cubicBezTo>
                  <a:pt x="772" y="368"/>
                  <a:pt x="757" y="366"/>
                  <a:pt x="742" y="361"/>
                </a:cubicBezTo>
                <a:cubicBezTo>
                  <a:pt x="718" y="352"/>
                  <a:pt x="693" y="347"/>
                  <a:pt x="670" y="337"/>
                </a:cubicBezTo>
                <a:cubicBezTo>
                  <a:pt x="655" y="331"/>
                  <a:pt x="633" y="325"/>
                  <a:pt x="626" y="309"/>
                </a:cubicBezTo>
                <a:cubicBezTo>
                  <a:pt x="623" y="302"/>
                  <a:pt x="633" y="264"/>
                  <a:pt x="630" y="263"/>
                </a:cubicBezTo>
                <a:cubicBezTo>
                  <a:pt x="633" y="264"/>
                  <a:pt x="637" y="265"/>
                  <a:pt x="641" y="264"/>
                </a:cubicBezTo>
                <a:cubicBezTo>
                  <a:pt x="653" y="261"/>
                  <a:pt x="653" y="214"/>
                  <a:pt x="655" y="199"/>
                </a:cubicBezTo>
                <a:cubicBezTo>
                  <a:pt x="657" y="185"/>
                  <a:pt x="651" y="190"/>
                  <a:pt x="639" y="190"/>
                </a:cubicBezTo>
                <a:cubicBezTo>
                  <a:pt x="640" y="179"/>
                  <a:pt x="643" y="168"/>
                  <a:pt x="652" y="148"/>
                </a:cubicBezTo>
                <a:cubicBezTo>
                  <a:pt x="669" y="114"/>
                  <a:pt x="660" y="75"/>
                  <a:pt x="657" y="69"/>
                </a:cubicBezTo>
                <a:cubicBezTo>
                  <a:pt x="642" y="43"/>
                  <a:pt x="607" y="34"/>
                  <a:pt x="607" y="34"/>
                </a:cubicBezTo>
                <a:cubicBezTo>
                  <a:pt x="591" y="28"/>
                  <a:pt x="594" y="20"/>
                  <a:pt x="575" y="10"/>
                </a:cubicBezTo>
                <a:cubicBezTo>
                  <a:pt x="555" y="0"/>
                  <a:pt x="453" y="3"/>
                  <a:pt x="432" y="16"/>
                </a:cubicBezTo>
                <a:cubicBezTo>
                  <a:pt x="411" y="30"/>
                  <a:pt x="391" y="67"/>
                  <a:pt x="384" y="86"/>
                </a:cubicBezTo>
                <a:cubicBezTo>
                  <a:pt x="377" y="102"/>
                  <a:pt x="402" y="163"/>
                  <a:pt x="411" y="190"/>
                </a:cubicBezTo>
                <a:cubicBezTo>
                  <a:pt x="398" y="190"/>
                  <a:pt x="391" y="184"/>
                  <a:pt x="392" y="199"/>
                </a:cubicBezTo>
                <a:cubicBezTo>
                  <a:pt x="395" y="214"/>
                  <a:pt x="394" y="261"/>
                  <a:pt x="406" y="264"/>
                </a:cubicBezTo>
                <a:cubicBezTo>
                  <a:pt x="411" y="265"/>
                  <a:pt x="415" y="264"/>
                  <a:pt x="419" y="262"/>
                </a:cubicBezTo>
                <a:cubicBezTo>
                  <a:pt x="416" y="263"/>
                  <a:pt x="424" y="295"/>
                  <a:pt x="426" y="300"/>
                </a:cubicBezTo>
                <a:cubicBezTo>
                  <a:pt x="431" y="313"/>
                  <a:pt x="436" y="310"/>
                  <a:pt x="424" y="320"/>
                </a:cubicBezTo>
                <a:cubicBezTo>
                  <a:pt x="414" y="329"/>
                  <a:pt x="395" y="331"/>
                  <a:pt x="383" y="334"/>
                </a:cubicBezTo>
                <a:cubicBezTo>
                  <a:pt x="350" y="343"/>
                  <a:pt x="320" y="361"/>
                  <a:pt x="288" y="372"/>
                </a:cubicBezTo>
                <a:cubicBezTo>
                  <a:pt x="266" y="379"/>
                  <a:pt x="216" y="391"/>
                  <a:pt x="198" y="416"/>
                </a:cubicBezTo>
                <a:cubicBezTo>
                  <a:pt x="194" y="418"/>
                  <a:pt x="191" y="420"/>
                  <a:pt x="187" y="423"/>
                </a:cubicBezTo>
                <a:cubicBezTo>
                  <a:pt x="152" y="447"/>
                  <a:pt x="133" y="491"/>
                  <a:pt x="111" y="525"/>
                </a:cubicBezTo>
                <a:cubicBezTo>
                  <a:pt x="92" y="553"/>
                  <a:pt x="81" y="584"/>
                  <a:pt x="72" y="616"/>
                </a:cubicBezTo>
                <a:cubicBezTo>
                  <a:pt x="59" y="663"/>
                  <a:pt x="54" y="720"/>
                  <a:pt x="71" y="769"/>
                </a:cubicBezTo>
                <a:cubicBezTo>
                  <a:pt x="67" y="777"/>
                  <a:pt x="64" y="787"/>
                  <a:pt x="62" y="796"/>
                </a:cubicBezTo>
                <a:cubicBezTo>
                  <a:pt x="53" y="832"/>
                  <a:pt x="38" y="867"/>
                  <a:pt x="28" y="903"/>
                </a:cubicBezTo>
                <a:cubicBezTo>
                  <a:pt x="19" y="938"/>
                  <a:pt x="17" y="974"/>
                  <a:pt x="18" y="1010"/>
                </a:cubicBezTo>
                <a:cubicBezTo>
                  <a:pt x="19" y="1022"/>
                  <a:pt x="37" y="1099"/>
                  <a:pt x="31" y="1105"/>
                </a:cubicBezTo>
                <a:cubicBezTo>
                  <a:pt x="14" y="1122"/>
                  <a:pt x="6" y="1146"/>
                  <a:pt x="3" y="1168"/>
                </a:cubicBezTo>
                <a:cubicBezTo>
                  <a:pt x="0" y="1194"/>
                  <a:pt x="13" y="1206"/>
                  <a:pt x="16" y="1228"/>
                </a:cubicBezTo>
                <a:cubicBezTo>
                  <a:pt x="21" y="1254"/>
                  <a:pt x="76" y="1257"/>
                  <a:pt x="97" y="1256"/>
                </a:cubicBezTo>
                <a:cubicBezTo>
                  <a:pt x="128" y="1255"/>
                  <a:pt x="160" y="1230"/>
                  <a:pt x="174" y="1206"/>
                </a:cubicBezTo>
                <a:cubicBezTo>
                  <a:pt x="197" y="1168"/>
                  <a:pt x="166" y="1151"/>
                  <a:pt x="138" y="1126"/>
                </a:cubicBezTo>
                <a:cubicBezTo>
                  <a:pt x="134" y="1122"/>
                  <a:pt x="132" y="1118"/>
                  <a:pt x="131" y="1112"/>
                </a:cubicBezTo>
                <a:cubicBezTo>
                  <a:pt x="144" y="1080"/>
                  <a:pt x="153" y="1047"/>
                  <a:pt x="166" y="1015"/>
                </a:cubicBezTo>
                <a:cubicBezTo>
                  <a:pt x="176" y="988"/>
                  <a:pt x="192" y="963"/>
                  <a:pt x="199" y="936"/>
                </a:cubicBezTo>
                <a:cubicBezTo>
                  <a:pt x="205" y="910"/>
                  <a:pt x="196" y="883"/>
                  <a:pt x="200" y="857"/>
                </a:cubicBezTo>
                <a:cubicBezTo>
                  <a:pt x="205" y="831"/>
                  <a:pt x="226" y="817"/>
                  <a:pt x="237" y="794"/>
                </a:cubicBezTo>
                <a:cubicBezTo>
                  <a:pt x="247" y="773"/>
                  <a:pt x="252" y="752"/>
                  <a:pt x="262" y="732"/>
                </a:cubicBezTo>
                <a:cubicBezTo>
                  <a:pt x="264" y="727"/>
                  <a:pt x="266" y="722"/>
                  <a:pt x="268" y="717"/>
                </a:cubicBezTo>
                <a:cubicBezTo>
                  <a:pt x="270" y="720"/>
                  <a:pt x="272" y="724"/>
                  <a:pt x="274" y="727"/>
                </a:cubicBezTo>
                <a:cubicBezTo>
                  <a:pt x="274" y="731"/>
                  <a:pt x="274" y="735"/>
                  <a:pt x="274" y="739"/>
                </a:cubicBezTo>
                <a:cubicBezTo>
                  <a:pt x="260" y="760"/>
                  <a:pt x="250" y="784"/>
                  <a:pt x="242" y="806"/>
                </a:cubicBezTo>
                <a:cubicBezTo>
                  <a:pt x="227" y="849"/>
                  <a:pt x="221" y="892"/>
                  <a:pt x="219" y="937"/>
                </a:cubicBezTo>
                <a:cubicBezTo>
                  <a:pt x="218" y="960"/>
                  <a:pt x="219" y="984"/>
                  <a:pt x="222" y="1007"/>
                </a:cubicBezTo>
                <a:cubicBezTo>
                  <a:pt x="224" y="1021"/>
                  <a:pt x="234" y="1036"/>
                  <a:pt x="234" y="1050"/>
                </a:cubicBezTo>
                <a:cubicBezTo>
                  <a:pt x="232" y="1085"/>
                  <a:pt x="220" y="1122"/>
                  <a:pt x="214" y="1157"/>
                </a:cubicBezTo>
                <a:cubicBezTo>
                  <a:pt x="208" y="1196"/>
                  <a:pt x="198" y="1235"/>
                  <a:pt x="194" y="1275"/>
                </a:cubicBezTo>
                <a:cubicBezTo>
                  <a:pt x="189" y="1319"/>
                  <a:pt x="187" y="1364"/>
                  <a:pt x="194" y="1408"/>
                </a:cubicBezTo>
                <a:cubicBezTo>
                  <a:pt x="201" y="1454"/>
                  <a:pt x="222" y="1497"/>
                  <a:pt x="230" y="1543"/>
                </a:cubicBezTo>
                <a:cubicBezTo>
                  <a:pt x="237" y="1591"/>
                  <a:pt x="219" y="1634"/>
                  <a:pt x="218" y="1682"/>
                </a:cubicBezTo>
                <a:cubicBezTo>
                  <a:pt x="218" y="1704"/>
                  <a:pt x="217" y="1727"/>
                  <a:pt x="218" y="1749"/>
                </a:cubicBezTo>
                <a:cubicBezTo>
                  <a:pt x="220" y="1778"/>
                  <a:pt x="231" y="1808"/>
                  <a:pt x="237" y="1836"/>
                </a:cubicBezTo>
                <a:cubicBezTo>
                  <a:pt x="249" y="1892"/>
                  <a:pt x="269" y="1943"/>
                  <a:pt x="287" y="1997"/>
                </a:cubicBezTo>
                <a:cubicBezTo>
                  <a:pt x="296" y="2025"/>
                  <a:pt x="296" y="2051"/>
                  <a:pt x="297" y="2079"/>
                </a:cubicBezTo>
                <a:cubicBezTo>
                  <a:pt x="297" y="2093"/>
                  <a:pt x="297" y="2106"/>
                  <a:pt x="295" y="2117"/>
                </a:cubicBezTo>
                <a:cubicBezTo>
                  <a:pt x="282" y="2135"/>
                  <a:pt x="269" y="2154"/>
                  <a:pt x="261" y="2174"/>
                </a:cubicBezTo>
                <a:cubicBezTo>
                  <a:pt x="256" y="2184"/>
                  <a:pt x="246" y="2195"/>
                  <a:pt x="242" y="2207"/>
                </a:cubicBezTo>
                <a:cubicBezTo>
                  <a:pt x="220" y="2228"/>
                  <a:pt x="248" y="2241"/>
                  <a:pt x="267" y="2257"/>
                </a:cubicBezTo>
                <a:cubicBezTo>
                  <a:pt x="274" y="2262"/>
                  <a:pt x="290" y="2269"/>
                  <a:pt x="295" y="2275"/>
                </a:cubicBezTo>
                <a:cubicBezTo>
                  <a:pt x="292" y="2293"/>
                  <a:pt x="321" y="2295"/>
                  <a:pt x="339" y="2288"/>
                </a:cubicBezTo>
                <a:cubicBezTo>
                  <a:pt x="355" y="2281"/>
                  <a:pt x="366" y="2268"/>
                  <a:pt x="377" y="2258"/>
                </a:cubicBezTo>
                <a:cubicBezTo>
                  <a:pt x="410" y="2225"/>
                  <a:pt x="405" y="2190"/>
                  <a:pt x="415" y="2153"/>
                </a:cubicBezTo>
                <a:cubicBezTo>
                  <a:pt x="419" y="2139"/>
                  <a:pt x="424" y="2125"/>
                  <a:pt x="431" y="2111"/>
                </a:cubicBezTo>
                <a:cubicBezTo>
                  <a:pt x="435" y="2101"/>
                  <a:pt x="428" y="2087"/>
                  <a:pt x="426" y="2078"/>
                </a:cubicBezTo>
                <a:cubicBezTo>
                  <a:pt x="421" y="2056"/>
                  <a:pt x="435" y="2032"/>
                  <a:pt x="439" y="2011"/>
                </a:cubicBezTo>
                <a:cubicBezTo>
                  <a:pt x="444" y="1984"/>
                  <a:pt x="445" y="1957"/>
                  <a:pt x="453" y="1931"/>
                </a:cubicBezTo>
                <a:cubicBezTo>
                  <a:pt x="462" y="1899"/>
                  <a:pt x="472" y="1868"/>
                  <a:pt x="477" y="1835"/>
                </a:cubicBezTo>
                <a:cubicBezTo>
                  <a:pt x="481" y="1802"/>
                  <a:pt x="474" y="1771"/>
                  <a:pt x="472" y="1739"/>
                </a:cubicBezTo>
                <a:cubicBezTo>
                  <a:pt x="470" y="1705"/>
                  <a:pt x="468" y="1672"/>
                  <a:pt x="470" y="1638"/>
                </a:cubicBezTo>
                <a:cubicBezTo>
                  <a:pt x="470" y="1618"/>
                  <a:pt x="474" y="1598"/>
                  <a:pt x="477" y="1578"/>
                </a:cubicBezTo>
                <a:cubicBezTo>
                  <a:pt x="489" y="1547"/>
                  <a:pt x="502" y="1515"/>
                  <a:pt x="512" y="1484"/>
                </a:cubicBezTo>
                <a:cubicBezTo>
                  <a:pt x="525" y="1439"/>
                  <a:pt x="531" y="1395"/>
                  <a:pt x="534" y="1355"/>
                </a:cubicBezTo>
                <a:cubicBezTo>
                  <a:pt x="535" y="1372"/>
                  <a:pt x="537" y="1389"/>
                  <a:pt x="539" y="1406"/>
                </a:cubicBezTo>
                <a:cubicBezTo>
                  <a:pt x="540" y="1412"/>
                  <a:pt x="541" y="1417"/>
                  <a:pt x="542" y="1422"/>
                </a:cubicBezTo>
                <a:cubicBezTo>
                  <a:pt x="554" y="1502"/>
                  <a:pt x="580" y="1579"/>
                  <a:pt x="589" y="1659"/>
                </a:cubicBezTo>
                <a:cubicBezTo>
                  <a:pt x="594" y="1703"/>
                  <a:pt x="580" y="1746"/>
                  <a:pt x="578" y="1789"/>
                </a:cubicBezTo>
                <a:cubicBezTo>
                  <a:pt x="575" y="1823"/>
                  <a:pt x="584" y="1853"/>
                  <a:pt x="596" y="1885"/>
                </a:cubicBezTo>
                <a:cubicBezTo>
                  <a:pt x="611" y="1925"/>
                  <a:pt x="618" y="1962"/>
                  <a:pt x="624" y="2003"/>
                </a:cubicBezTo>
                <a:cubicBezTo>
                  <a:pt x="627" y="2022"/>
                  <a:pt x="635" y="2039"/>
                  <a:pt x="639" y="2057"/>
                </a:cubicBezTo>
                <a:cubicBezTo>
                  <a:pt x="643" y="2074"/>
                  <a:pt x="637" y="2082"/>
                  <a:pt x="636" y="2098"/>
                </a:cubicBezTo>
                <a:cubicBezTo>
                  <a:pt x="636" y="2116"/>
                  <a:pt x="648" y="2135"/>
                  <a:pt x="653" y="2153"/>
                </a:cubicBezTo>
                <a:cubicBezTo>
                  <a:pt x="663" y="2190"/>
                  <a:pt x="658" y="2225"/>
                  <a:pt x="691" y="2258"/>
                </a:cubicBezTo>
                <a:cubicBezTo>
                  <a:pt x="701" y="2268"/>
                  <a:pt x="713" y="2281"/>
                  <a:pt x="729" y="2288"/>
                </a:cubicBezTo>
                <a:cubicBezTo>
                  <a:pt x="747" y="2295"/>
                  <a:pt x="776" y="2293"/>
                  <a:pt x="773" y="2275"/>
                </a:cubicBezTo>
                <a:cubicBezTo>
                  <a:pt x="778" y="2269"/>
                  <a:pt x="794" y="2262"/>
                  <a:pt x="800" y="2257"/>
                </a:cubicBezTo>
                <a:cubicBezTo>
                  <a:pt x="820" y="2241"/>
                  <a:pt x="848" y="2228"/>
                  <a:pt x="826" y="2207"/>
                </a:cubicBezTo>
                <a:cubicBezTo>
                  <a:pt x="822" y="2195"/>
                  <a:pt x="812" y="2184"/>
                  <a:pt x="807" y="2174"/>
                </a:cubicBezTo>
                <a:cubicBezTo>
                  <a:pt x="796" y="2147"/>
                  <a:pt x="774" y="2109"/>
                  <a:pt x="774" y="2080"/>
                </a:cubicBezTo>
                <a:cubicBezTo>
                  <a:pt x="775" y="2059"/>
                  <a:pt x="771" y="2039"/>
                  <a:pt x="769" y="2018"/>
                </a:cubicBezTo>
                <a:cubicBezTo>
                  <a:pt x="769" y="2018"/>
                  <a:pt x="769" y="2017"/>
                  <a:pt x="769" y="2017"/>
                </a:cubicBezTo>
                <a:cubicBezTo>
                  <a:pt x="784" y="1954"/>
                  <a:pt x="814" y="1891"/>
                  <a:pt x="824" y="1827"/>
                </a:cubicBezTo>
                <a:cubicBezTo>
                  <a:pt x="834" y="1766"/>
                  <a:pt x="822" y="1708"/>
                  <a:pt x="824" y="1647"/>
                </a:cubicBezTo>
                <a:cubicBezTo>
                  <a:pt x="825" y="1625"/>
                  <a:pt x="830" y="1603"/>
                  <a:pt x="834" y="1581"/>
                </a:cubicBezTo>
                <a:cubicBezTo>
                  <a:pt x="843" y="1561"/>
                  <a:pt x="852" y="1540"/>
                  <a:pt x="860" y="1520"/>
                </a:cubicBezTo>
                <a:cubicBezTo>
                  <a:pt x="890" y="1441"/>
                  <a:pt x="897" y="1355"/>
                  <a:pt x="881" y="1273"/>
                </a:cubicBezTo>
                <a:cubicBezTo>
                  <a:pt x="865" y="1192"/>
                  <a:pt x="829" y="1113"/>
                  <a:pt x="835" y="1029"/>
                </a:cubicBezTo>
                <a:cubicBezTo>
                  <a:pt x="835" y="1027"/>
                  <a:pt x="836" y="1025"/>
                  <a:pt x="836" y="1023"/>
                </a:cubicBezTo>
                <a:cubicBezTo>
                  <a:pt x="849" y="1018"/>
                  <a:pt x="862" y="1012"/>
                  <a:pt x="875" y="1006"/>
                </a:cubicBezTo>
                <a:cubicBezTo>
                  <a:pt x="910" y="990"/>
                  <a:pt x="936" y="973"/>
                  <a:pt x="965" y="949"/>
                </a:cubicBezTo>
                <a:cubicBezTo>
                  <a:pt x="988" y="930"/>
                  <a:pt x="1012" y="916"/>
                  <a:pt x="1027" y="892"/>
                </a:cubicBezTo>
                <a:cubicBezTo>
                  <a:pt x="1035" y="881"/>
                  <a:pt x="1039" y="869"/>
                  <a:pt x="1042" y="857"/>
                </a:cubicBezTo>
                <a:cubicBezTo>
                  <a:pt x="1055" y="838"/>
                  <a:pt x="1062" y="823"/>
                  <a:pt x="1062" y="819"/>
                </a:cubicBezTo>
                <a:cubicBezTo>
                  <a:pt x="1062" y="818"/>
                  <a:pt x="1062" y="818"/>
                  <a:pt x="1061" y="817"/>
                </a:cubicBezTo>
                <a:cubicBezTo>
                  <a:pt x="1062" y="817"/>
                  <a:pt x="1062" y="816"/>
                  <a:pt x="1062" y="815"/>
                </a:cubicBezTo>
                <a:close/>
                <a:moveTo>
                  <a:pt x="865" y="808"/>
                </a:moveTo>
                <a:cubicBezTo>
                  <a:pt x="854" y="818"/>
                  <a:pt x="842" y="829"/>
                  <a:pt x="831" y="840"/>
                </a:cubicBezTo>
                <a:cubicBezTo>
                  <a:pt x="828" y="826"/>
                  <a:pt x="824" y="813"/>
                  <a:pt x="819" y="799"/>
                </a:cubicBezTo>
                <a:cubicBezTo>
                  <a:pt x="815" y="788"/>
                  <a:pt x="810" y="777"/>
                  <a:pt x="804" y="766"/>
                </a:cubicBezTo>
                <a:cubicBezTo>
                  <a:pt x="799" y="750"/>
                  <a:pt x="796" y="732"/>
                  <a:pt x="794" y="713"/>
                </a:cubicBezTo>
                <a:cubicBezTo>
                  <a:pt x="801" y="703"/>
                  <a:pt x="806" y="692"/>
                  <a:pt x="811" y="681"/>
                </a:cubicBezTo>
                <a:cubicBezTo>
                  <a:pt x="823" y="705"/>
                  <a:pt x="840" y="728"/>
                  <a:pt x="851" y="750"/>
                </a:cubicBezTo>
                <a:cubicBezTo>
                  <a:pt x="861" y="770"/>
                  <a:pt x="877" y="778"/>
                  <a:pt x="878" y="796"/>
                </a:cubicBezTo>
                <a:cubicBezTo>
                  <a:pt x="874" y="800"/>
                  <a:pt x="870" y="804"/>
                  <a:pt x="865" y="808"/>
                </a:cubicBezTo>
                <a:close/>
              </a:path>
            </a:pathLst>
          </a:custGeom>
          <a:solidFill>
            <a:srgbClr val="FFAD00"/>
          </a:solidFill>
          <a:ln>
            <a:noFill/>
          </a:ln>
          <a:effectLst>
            <a:reflection blurRad="6350" stA="52000" endA="300" endPos="35000" dir="5400000" sy="-100000" algn="bl" rotWithShape="0"/>
          </a:effectLst>
        </p:spPr>
        <p:txBody>
          <a:bodyPr vert="horz" wrap="square" lIns="91440" tIns="45720" rIns="91440" bIns="45720" numCol="1" anchor="t" anchorCtr="0" compatLnSpc="1"/>
          <a:lstStyle/>
          <a:p>
            <a:endParaRPr lang="zh-CN" altLang="en-US"/>
          </a:p>
        </p:txBody>
      </p:sp>
      <p:sp>
        <p:nvSpPr>
          <p:cNvPr id="30" name="直角三角形 29"/>
          <p:cNvSpPr/>
          <p:nvPr/>
        </p:nvSpPr>
        <p:spPr>
          <a:xfrm rot="5400000">
            <a:off x="11241765" y="2356779"/>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96962" y="988482"/>
            <a:ext cx="5299955" cy="2178817"/>
            <a:chOff x="787400" y="2999618"/>
            <a:chExt cx="6362700" cy="2615713"/>
          </a:xfrm>
        </p:grpSpPr>
        <p:sp>
          <p:nvSpPr>
            <p:cNvPr id="36" name="椭圆 35"/>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1" name="组合 40"/>
          <p:cNvGrpSpPr/>
          <p:nvPr/>
        </p:nvGrpSpPr>
        <p:grpSpPr>
          <a:xfrm>
            <a:off x="10657564" y="4776934"/>
            <a:ext cx="1041400" cy="1908992"/>
            <a:chOff x="10136116" y="4297908"/>
            <a:chExt cx="1041400" cy="1908992"/>
          </a:xfrm>
        </p:grpSpPr>
        <p:sp>
          <p:nvSpPr>
            <p:cNvPr id="42" name="椭圆 41"/>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1162050" y="1237116"/>
            <a:ext cx="10560498" cy="5005388"/>
            <a:chOff x="1162050" y="903287"/>
            <a:chExt cx="10560498" cy="5005388"/>
          </a:xfrm>
        </p:grpSpPr>
        <p:sp>
          <p:nvSpPr>
            <p:cNvPr id="16" name="矩形 15"/>
            <p:cNvSpPr/>
            <p:nvPr/>
          </p:nvSpPr>
          <p:spPr>
            <a:xfrm>
              <a:off x="1162050" y="903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8517616" y="1495900"/>
              <a:ext cx="3028950" cy="590550"/>
            </a:xfrm>
            <a:prstGeom prst="rect">
              <a:avLst/>
            </a:prstGeom>
            <a:solidFill>
              <a:srgbClr val="00B9B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9"/>
            <p:cNvSpPr txBox="1"/>
            <p:nvPr/>
          </p:nvSpPr>
          <p:spPr>
            <a:xfrm>
              <a:off x="8693598" y="1578964"/>
              <a:ext cx="3028950"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思维训练</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grpSp>
      <p:sp>
        <p:nvSpPr>
          <p:cNvPr id="23" name="矩形 22"/>
          <p:cNvSpPr/>
          <p:nvPr/>
        </p:nvSpPr>
        <p:spPr>
          <a:xfrm>
            <a:off x="1506551" y="1693756"/>
            <a:ext cx="6645565" cy="1643527"/>
          </a:xfrm>
          <a:prstGeom prst="rect">
            <a:avLst/>
          </a:prstGeom>
        </p:spPr>
        <p:txBody>
          <a:bodyPr wrap="square">
            <a:spAutoFit/>
          </a:bodyPr>
          <a:lstStyle/>
          <a:p>
            <a:pPr marL="342900" indent="-342900" algn="just">
              <a:lnSpc>
                <a:spcPct val="140000"/>
              </a:lnSpc>
              <a:spcAft>
                <a:spcPts val="0"/>
              </a:spcAft>
              <a:buFont typeface="Wingdings" panose="05000000000000000000" pitchFamily="2" charset="2"/>
              <a:buChar char="u"/>
            </a:pPr>
            <a:r>
              <a:rPr lang="zh-CN" altLang="en-US" b="1" kern="100" dirty="0">
                <a:solidFill>
                  <a:srgbClr val="008780"/>
                </a:solidFill>
                <a:latin typeface="+mn-ea"/>
                <a:cs typeface="Times New Roman" panose="02020603050405020304" pitchFamily="18" charset="0"/>
              </a:rPr>
              <a:t>“思维训练”</a:t>
            </a:r>
            <a:r>
              <a:rPr lang="zh-CN" altLang="en-US" sz="1600" kern="100" dirty="0">
                <a:solidFill>
                  <a:schemeClr val="tx1">
                    <a:lumMod val="65000"/>
                    <a:lumOff val="35000"/>
                  </a:schemeClr>
                </a:solidFill>
                <a:latin typeface="+mn-ea"/>
                <a:cs typeface="Times New Roman" panose="02020603050405020304" pitchFamily="18" charset="0"/>
              </a:rPr>
              <a:t>其实只是需要</a:t>
            </a:r>
            <a:r>
              <a:rPr lang="zh-CN" altLang="en-US" b="1" kern="100" dirty="0">
                <a:solidFill>
                  <a:srgbClr val="008780"/>
                </a:solidFill>
                <a:latin typeface="+mn-ea"/>
                <a:cs typeface="Times New Roman" panose="02020603050405020304" pitchFamily="18" charset="0"/>
              </a:rPr>
              <a:t>更改语言习惯。</a:t>
            </a:r>
          </a:p>
          <a:p>
            <a:pPr marL="285750" indent="-285750" algn="just">
              <a:lnSpc>
                <a:spcPct val="140000"/>
              </a:lnSpc>
              <a:spcAft>
                <a:spcPts val="0"/>
              </a:spcAft>
              <a:buFont typeface="Wingdings" panose="05000000000000000000" pitchFamily="2" charset="2"/>
              <a:buChar char="u"/>
            </a:pPr>
            <a:r>
              <a:rPr lang="zh-CN" altLang="en-US" sz="1600" kern="100" dirty="0">
                <a:solidFill>
                  <a:schemeClr val="tx1">
                    <a:lumMod val="65000"/>
                    <a:lumOff val="35000"/>
                  </a:schemeClr>
                </a:solidFill>
                <a:latin typeface="+mn-ea"/>
                <a:cs typeface="Times New Roman" panose="02020603050405020304" pitchFamily="18" charset="0"/>
              </a:rPr>
              <a:t>最浪费时间的句型：</a:t>
            </a:r>
            <a:r>
              <a:rPr lang="zh-CN" altLang="en-US" b="1" kern="100" dirty="0">
                <a:solidFill>
                  <a:srgbClr val="008780"/>
                </a:solidFill>
                <a:latin typeface="+mn-ea"/>
                <a:cs typeface="Times New Roman" panose="02020603050405020304" pitchFamily="18" charset="0"/>
              </a:rPr>
              <a:t>“要是</a:t>
            </a:r>
            <a:r>
              <a:rPr lang="en-US" altLang="zh-CN" b="1" kern="100" dirty="0">
                <a:solidFill>
                  <a:srgbClr val="008780"/>
                </a:solidFill>
                <a:latin typeface="+mn-ea"/>
                <a:cs typeface="Times New Roman" panose="02020603050405020304" pitchFamily="18" charset="0"/>
              </a:rPr>
              <a:t>……</a:t>
            </a:r>
            <a:r>
              <a:rPr lang="zh-CN" altLang="en-US" b="1" kern="100" dirty="0">
                <a:solidFill>
                  <a:srgbClr val="008780"/>
                </a:solidFill>
                <a:latin typeface="+mn-ea"/>
                <a:cs typeface="Times New Roman" panose="02020603050405020304" pitchFamily="18" charset="0"/>
              </a:rPr>
              <a:t>就好了！”</a:t>
            </a:r>
          </a:p>
          <a:p>
            <a:pPr marL="285750" indent="-285750" algn="just">
              <a:lnSpc>
                <a:spcPct val="140000"/>
              </a:lnSpc>
              <a:spcAft>
                <a:spcPts val="0"/>
              </a:spcAft>
              <a:buFont typeface="Wingdings" panose="05000000000000000000" pitchFamily="2" charset="2"/>
              <a:buChar char="u"/>
            </a:pPr>
            <a:r>
              <a:rPr lang="zh-CN" altLang="en-US" sz="1600" kern="100" dirty="0">
                <a:solidFill>
                  <a:schemeClr val="tx1">
                    <a:lumMod val="65000"/>
                    <a:lumOff val="35000"/>
                  </a:schemeClr>
                </a:solidFill>
                <a:latin typeface="+mn-ea"/>
                <a:cs typeface="Times New Roman" panose="02020603050405020304" pitchFamily="18" charset="0"/>
              </a:rPr>
              <a:t>最会找借口的句型：</a:t>
            </a:r>
            <a:r>
              <a:rPr lang="zh-CN" altLang="en-US" b="1" kern="100" dirty="0">
                <a:solidFill>
                  <a:srgbClr val="008780"/>
                </a:solidFill>
                <a:latin typeface="+mn-ea"/>
                <a:cs typeface="Times New Roman" panose="02020603050405020304" pitchFamily="18" charset="0"/>
              </a:rPr>
              <a:t>“</a:t>
            </a:r>
            <a:r>
              <a:rPr lang="en-US" altLang="zh-CN" b="1" kern="100" dirty="0">
                <a:solidFill>
                  <a:srgbClr val="008780"/>
                </a:solidFill>
                <a:latin typeface="+mn-ea"/>
                <a:cs typeface="Times New Roman" panose="02020603050405020304" pitchFamily="18" charset="0"/>
              </a:rPr>
              <a:t>……</a:t>
            </a:r>
            <a:r>
              <a:rPr lang="zh-CN" altLang="en-US" b="1" kern="100" dirty="0">
                <a:solidFill>
                  <a:srgbClr val="008780"/>
                </a:solidFill>
                <a:latin typeface="+mn-ea"/>
                <a:cs typeface="Times New Roman" panose="02020603050405020304" pitchFamily="18" charset="0"/>
              </a:rPr>
              <a:t>本来就是嘛！”</a:t>
            </a:r>
          </a:p>
          <a:p>
            <a:pPr marL="285750" indent="-285750" algn="just">
              <a:lnSpc>
                <a:spcPct val="140000"/>
              </a:lnSpc>
              <a:spcAft>
                <a:spcPts val="0"/>
              </a:spcAft>
              <a:buFont typeface="Wingdings" panose="05000000000000000000" pitchFamily="2" charset="2"/>
              <a:buChar char="u"/>
            </a:pPr>
            <a:r>
              <a:rPr lang="zh-CN" altLang="en-US" sz="1600" kern="100" dirty="0">
                <a:solidFill>
                  <a:schemeClr val="tx1">
                    <a:lumMod val="65000"/>
                    <a:lumOff val="35000"/>
                  </a:schemeClr>
                </a:solidFill>
                <a:latin typeface="+mn-ea"/>
                <a:cs typeface="Times New Roman" panose="02020603050405020304" pitchFamily="18" charset="0"/>
              </a:rPr>
              <a:t>以下句型，最好</a:t>
            </a:r>
            <a:r>
              <a:rPr lang="zh-CN" altLang="en-US" b="1" kern="100" dirty="0">
                <a:solidFill>
                  <a:srgbClr val="008780"/>
                </a:solidFill>
                <a:latin typeface="+mn-ea"/>
                <a:cs typeface="Times New Roman" panose="02020603050405020304" pitchFamily="18" charset="0"/>
              </a:rPr>
              <a:t>经常使用：</a:t>
            </a:r>
          </a:p>
        </p:txBody>
      </p:sp>
      <p:sp>
        <p:nvSpPr>
          <p:cNvPr id="3" name="矩形 2"/>
          <p:cNvSpPr/>
          <p:nvPr/>
        </p:nvSpPr>
        <p:spPr>
          <a:xfrm>
            <a:off x="1593962" y="3297298"/>
            <a:ext cx="6096000" cy="2316403"/>
          </a:xfrm>
          <a:prstGeom prst="rect">
            <a:avLst/>
          </a:prstGeom>
        </p:spPr>
        <p:txBody>
          <a:bodyPr>
            <a:spAutoFit/>
          </a:bodyPr>
          <a:lstStyle/>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是一回事儿，而</a:t>
            </a:r>
            <a:r>
              <a:rPr lang="en-US" altLang="zh-CN" sz="1400" kern="100" dirty="0">
                <a:solidFill>
                  <a:schemeClr val="tx1">
                    <a:lumMod val="65000"/>
                    <a:lumOff val="35000"/>
                  </a:schemeClr>
                </a:solidFill>
                <a:latin typeface="+mn-ea"/>
                <a:cs typeface="Times New Roman" panose="02020603050405020304" pitchFamily="18" charset="0"/>
              </a:rPr>
              <a:t>……</a:t>
            </a:r>
            <a:r>
              <a:rPr lang="zh-CN" altLang="en-US" sz="1400" kern="100" dirty="0">
                <a:solidFill>
                  <a:schemeClr val="tx1">
                    <a:lumMod val="65000"/>
                    <a:lumOff val="35000"/>
                  </a:schemeClr>
                </a:solidFill>
                <a:latin typeface="+mn-ea"/>
                <a:cs typeface="Times New Roman" panose="02020603050405020304" pitchFamily="18" charset="0"/>
              </a:rPr>
              <a:t>是另外一回事儿。</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和</a:t>
            </a:r>
            <a:r>
              <a:rPr lang="en-US" altLang="zh-CN" sz="1400" kern="100" dirty="0">
                <a:solidFill>
                  <a:schemeClr val="tx1">
                    <a:lumMod val="65000"/>
                    <a:lumOff val="35000"/>
                  </a:schemeClr>
                </a:solidFill>
                <a:latin typeface="+mn-ea"/>
                <a:cs typeface="Times New Roman" panose="02020603050405020304" pitchFamily="18" charset="0"/>
              </a:rPr>
              <a:t>……</a:t>
            </a:r>
            <a:r>
              <a:rPr lang="zh-CN" altLang="en-US" sz="1400" kern="100" dirty="0">
                <a:solidFill>
                  <a:schemeClr val="tx1">
                    <a:lumMod val="65000"/>
                    <a:lumOff val="35000"/>
                  </a:schemeClr>
                </a:solidFill>
                <a:latin typeface="+mn-ea"/>
                <a:cs typeface="Times New Roman" panose="02020603050405020304" pitchFamily="18" charset="0"/>
              </a:rPr>
              <a:t>其实根本不是一回事儿。</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不一定</a:t>
            </a:r>
            <a:r>
              <a:rPr lang="en-US" altLang="zh-CN" sz="1400" kern="100" dirty="0">
                <a:solidFill>
                  <a:schemeClr val="tx1">
                    <a:lumMod val="65000"/>
                    <a:lumOff val="35000"/>
                  </a:schemeClr>
                </a:solidFill>
                <a:latin typeface="+mn-ea"/>
                <a:cs typeface="Times New Roman" panose="02020603050405020304" pitchFamily="18" charset="0"/>
              </a:rPr>
              <a:t>……</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。可是，这并不意味着说</a:t>
            </a:r>
            <a:r>
              <a:rPr lang="en-US" altLang="zh-CN" sz="1400" kern="100" dirty="0">
                <a:solidFill>
                  <a:schemeClr val="tx1">
                    <a:lumMod val="65000"/>
                    <a:lumOff val="35000"/>
                  </a:schemeClr>
                </a:solidFill>
                <a:latin typeface="+mn-ea"/>
                <a:cs typeface="Times New Roman" panose="02020603050405020304" pitchFamily="18" charset="0"/>
              </a:rPr>
              <a:t>……</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可能还有另外一种可能性（解释）。</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看起来像</a:t>
            </a:r>
            <a:r>
              <a:rPr lang="en-US" altLang="zh-CN" sz="1400" kern="100" dirty="0">
                <a:solidFill>
                  <a:schemeClr val="tx1">
                    <a:lumMod val="65000"/>
                    <a:lumOff val="35000"/>
                  </a:schemeClr>
                </a:solidFill>
                <a:latin typeface="+mn-ea"/>
                <a:cs typeface="Times New Roman" panose="02020603050405020304" pitchFamily="18" charset="0"/>
              </a:rPr>
              <a:t>……</a:t>
            </a:r>
            <a:r>
              <a:rPr lang="zh-CN" altLang="en-US" sz="1400" kern="100" dirty="0">
                <a:solidFill>
                  <a:schemeClr val="tx1">
                    <a:lumMod val="65000"/>
                    <a:lumOff val="35000"/>
                  </a:schemeClr>
                </a:solidFill>
                <a:latin typeface="+mn-ea"/>
                <a:cs typeface="Times New Roman" panose="02020603050405020304" pitchFamily="18" charset="0"/>
              </a:rPr>
              <a:t>，可是</a:t>
            </a:r>
            <a:r>
              <a:rPr lang="en-US" altLang="zh-CN" sz="1400" kern="100" dirty="0">
                <a:solidFill>
                  <a:schemeClr val="tx1">
                    <a:lumMod val="65000"/>
                    <a:lumOff val="35000"/>
                  </a:schemeClr>
                </a:solidFill>
                <a:latin typeface="+mn-ea"/>
                <a:cs typeface="Times New Roman" panose="02020603050405020304" pitchFamily="18" charset="0"/>
              </a:rPr>
              <a:t>……</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尽管听起来很有道理，然而却完全不现实。</a:t>
            </a:r>
          </a:p>
        </p:txBody>
      </p:sp>
      <p:sp>
        <p:nvSpPr>
          <p:cNvPr id="26" name="矩形 25"/>
          <p:cNvSpPr/>
          <p:nvPr/>
        </p:nvSpPr>
        <p:spPr>
          <a:xfrm>
            <a:off x="5951938" y="3257416"/>
            <a:ext cx="5761818" cy="2639569"/>
          </a:xfrm>
          <a:prstGeom prst="rect">
            <a:avLst/>
          </a:prstGeom>
        </p:spPr>
        <p:txBody>
          <a:bodyPr>
            <a:spAutoFit/>
          </a:bodyPr>
          <a:lstStyle/>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。然而，（这个论断）反过来（陈述）却不一定成立</a:t>
            </a:r>
            <a:r>
              <a:rPr lang="en-US" altLang="zh-CN" sz="1400" kern="100" dirty="0">
                <a:solidFill>
                  <a:schemeClr val="tx1">
                    <a:lumMod val="65000"/>
                    <a:lumOff val="35000"/>
                  </a:schemeClr>
                </a:solidFill>
                <a:latin typeface="+mn-ea"/>
                <a:cs typeface="Times New Roman" panose="02020603050405020304" pitchFamily="18" charset="0"/>
              </a:rPr>
              <a:t>……</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。而事实却可能远比看起来的更为复杂（简单）。 </a:t>
            </a:r>
            <a:endParaRPr lang="en-US" altLang="zh-CN" sz="1400" kern="100" dirty="0">
              <a:solidFill>
                <a:schemeClr val="tx1">
                  <a:lumMod val="65000"/>
                  <a:lumOff val="35000"/>
                </a:schemeClr>
              </a:solidFill>
              <a:latin typeface="+mn-ea"/>
              <a:cs typeface="Times New Roman" panose="02020603050405020304" pitchFamily="18" charset="0"/>
            </a:endParaRP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其实很可能与</a:t>
            </a:r>
            <a:r>
              <a:rPr lang="en-US" altLang="zh-CN" sz="1400" kern="100" dirty="0">
                <a:solidFill>
                  <a:schemeClr val="tx1">
                    <a:lumMod val="65000"/>
                    <a:lumOff val="35000"/>
                  </a:schemeClr>
                </a:solidFill>
                <a:latin typeface="+mn-ea"/>
                <a:cs typeface="Times New Roman" panose="02020603050405020304" pitchFamily="18" charset="0"/>
              </a:rPr>
              <a:t>……</a:t>
            </a:r>
            <a:r>
              <a:rPr lang="zh-CN" altLang="en-US" sz="1400" kern="100" dirty="0">
                <a:solidFill>
                  <a:schemeClr val="tx1">
                    <a:lumMod val="65000"/>
                    <a:lumOff val="35000"/>
                  </a:schemeClr>
                </a:solidFill>
                <a:latin typeface="+mn-ea"/>
                <a:cs typeface="Times New Roman" panose="02020603050405020304" pitchFamily="18" charset="0"/>
              </a:rPr>
              <a:t>根本就没有任何关系。</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之间不一定是单纯的因果关系，它们也可能互 为因果。</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之间的比较也许没有任何意义。</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其实不过是表面现象，其背后的本质是</a:t>
            </a:r>
            <a:r>
              <a:rPr lang="en-US" altLang="zh-CN" sz="1400" kern="100" dirty="0">
                <a:solidFill>
                  <a:schemeClr val="tx1">
                    <a:lumMod val="65000"/>
                    <a:lumOff val="35000"/>
                  </a:schemeClr>
                </a:solidFill>
                <a:latin typeface="+mn-ea"/>
                <a:cs typeface="Times New Roman" panose="02020603050405020304" pitchFamily="18" charset="0"/>
              </a:rPr>
              <a:t>……</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有个通常被忽略的前提。</a:t>
            </a:r>
          </a:p>
          <a:p>
            <a:pPr algn="just">
              <a:lnSpc>
                <a:spcPct val="150000"/>
              </a:lnSpc>
            </a:pPr>
            <a:r>
              <a:rPr lang="en-US" altLang="zh-CN" sz="1400" kern="100" dirty="0">
                <a:solidFill>
                  <a:schemeClr val="tx1">
                    <a:lumMod val="65000"/>
                    <a:lumOff val="35000"/>
                  </a:schemeClr>
                </a:solidFill>
                <a:latin typeface="+mn-ea"/>
                <a:cs typeface="Times New Roman" panose="02020603050405020304" pitchFamily="18" charset="0"/>
              </a:rPr>
              <a:t>•  ……</a:t>
            </a:r>
            <a:r>
              <a:rPr lang="zh-CN" altLang="en-US" sz="1400" kern="100" dirty="0">
                <a:solidFill>
                  <a:schemeClr val="tx1">
                    <a:lumMod val="65000"/>
                    <a:lumOff val="35000"/>
                  </a:schemeClr>
                </a:solidFill>
                <a:latin typeface="+mn-ea"/>
                <a:cs typeface="Times New Roman" panose="02020603050405020304" pitchFamily="18" charset="0"/>
              </a:rPr>
              <a:t>也许有人会说</a:t>
            </a:r>
            <a:r>
              <a:rPr lang="en-US" altLang="zh-CN" sz="1400" kern="100" dirty="0">
                <a:solidFill>
                  <a:schemeClr val="tx1">
                    <a:lumMod val="65000"/>
                    <a:lumOff val="35000"/>
                  </a:schemeClr>
                </a:solidFill>
                <a:latin typeface="+mn-ea"/>
                <a:cs typeface="Times New Roman" panose="02020603050405020304" pitchFamily="18" charset="0"/>
              </a:rPr>
              <a:t>……</a:t>
            </a:r>
            <a:r>
              <a:rPr lang="zh-CN" altLang="en-US" sz="1400" kern="100" dirty="0">
                <a:solidFill>
                  <a:schemeClr val="tx1">
                    <a:lumMod val="65000"/>
                    <a:lumOff val="35000"/>
                  </a:schemeClr>
                </a:solidFill>
                <a:latin typeface="+mn-ea"/>
                <a:cs typeface="Times New Roman" panose="02020603050405020304" pitchFamily="18" charset="0"/>
              </a:rPr>
              <a:t>，但是这种质疑却</a:t>
            </a:r>
            <a:r>
              <a:rPr lang="en-US" altLang="zh-CN" sz="1400" kern="100" dirty="0">
                <a:solidFill>
                  <a:schemeClr val="tx1">
                    <a:lumMod val="65000"/>
                    <a:lumOff val="35000"/>
                  </a:schemeClr>
                </a:solidFill>
                <a:latin typeface="+mn-ea"/>
                <a:cs typeface="Times New Roman" panose="02020603050405020304" pitchFamily="18" charset="0"/>
              </a:rPr>
              <a:t>……</a:t>
            </a:r>
          </a:p>
        </p:txBody>
      </p:sp>
      <p:grpSp>
        <p:nvGrpSpPr>
          <p:cNvPr id="21" name="组合 20"/>
          <p:cNvGrpSpPr/>
          <p:nvPr/>
        </p:nvGrpSpPr>
        <p:grpSpPr>
          <a:xfrm>
            <a:off x="-19064" y="253534"/>
            <a:ext cx="12211083" cy="6553690"/>
            <a:chOff x="-19064" y="253534"/>
            <a:chExt cx="12211083" cy="6553690"/>
          </a:xfrm>
        </p:grpSpPr>
        <p:grpSp>
          <p:nvGrpSpPr>
            <p:cNvPr id="22" name="组合 21"/>
            <p:cNvGrpSpPr/>
            <p:nvPr/>
          </p:nvGrpSpPr>
          <p:grpSpPr>
            <a:xfrm>
              <a:off x="-19064" y="253534"/>
              <a:ext cx="12211083" cy="6553690"/>
              <a:chOff x="-19064" y="253534"/>
              <a:chExt cx="12211083" cy="6553690"/>
            </a:xfrm>
          </p:grpSpPr>
          <p:sp>
            <p:nvSpPr>
              <p:cNvPr id="2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2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3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32"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44</a:t>
                </a:fld>
                <a:endParaRPr lang="en-US" sz="1100" dirty="0">
                  <a:solidFill>
                    <a:schemeClr val="bg1"/>
                  </a:solidFill>
                  <a:latin typeface="Arial" panose="020B0604020202020204" pitchFamily="34" charset="0"/>
                  <a:cs typeface="Arial" panose="020B0604020202020204" pitchFamily="34" charset="0"/>
                </a:endParaRPr>
              </a:p>
            </p:txBody>
          </p:sp>
          <p:sp>
            <p:nvSpPr>
              <p:cNvPr id="33"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34"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27" name="文本框 26"/>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思考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辅助工具</a:t>
              </a:r>
            </a:p>
          </p:txBody>
        </p:sp>
      </p:grpSp>
      <p:sp>
        <p:nvSpPr>
          <p:cNvPr id="31" name="直角三角形 30"/>
          <p:cNvSpPr/>
          <p:nvPr/>
        </p:nvSpPr>
        <p:spPr>
          <a:xfrm rot="5400000">
            <a:off x="11241765" y="2356779"/>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07</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交流</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829550" y="4182905"/>
            <a:ext cx="4144721" cy="757130"/>
          </a:xfrm>
          <a:prstGeom prst="rect">
            <a:avLst/>
          </a:prstGeom>
          <a:noFill/>
        </p:spPr>
        <p:txBody>
          <a:bodyPr wrap="square" rtlCol="0">
            <a:spAutoFit/>
          </a:bodyPr>
          <a:lstStyle/>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须知参差多态，乃是幸福的本源。</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                 </a:t>
            </a:r>
            <a:r>
              <a:rPr lang="en-US" altLang="zh-CN" sz="1600" dirty="0">
                <a:solidFill>
                  <a:prstClr val="white"/>
                </a:solidFill>
                <a:latin typeface="Microsoft YaHei UI Light" panose="020B0502040204020203" pitchFamily="34" charset="-122"/>
                <a:ea typeface="Microsoft YaHei UI Light" panose="020B0502040204020203" pitchFamily="34" charset="-122"/>
              </a:rPr>
              <a:t>——</a:t>
            </a:r>
            <a:r>
              <a:rPr lang="zh-CN" altLang="en-US" sz="1600" dirty="0">
                <a:solidFill>
                  <a:prstClr val="white"/>
                </a:solidFill>
                <a:latin typeface="Microsoft YaHei UI Light" panose="020B0502040204020203" pitchFamily="34" charset="-122"/>
                <a:ea typeface="Microsoft YaHei UI Light" panose="020B0502040204020203" pitchFamily="34" charset="-122"/>
              </a:rPr>
              <a:t>勃兰特 罗素</a:t>
            </a:r>
          </a:p>
        </p:txBody>
      </p:sp>
      <p:sp>
        <p:nvSpPr>
          <p:cNvPr id="4" name="矩形 3"/>
          <p:cNvSpPr/>
          <p:nvPr/>
        </p:nvSpPr>
        <p:spPr>
          <a:xfrm>
            <a:off x="3204291" y="4684926"/>
            <a:ext cx="3281668" cy="584775"/>
          </a:xfrm>
          <a:prstGeom prst="rect">
            <a:avLst/>
          </a:prstGeom>
        </p:spPr>
        <p:txBody>
          <a:bodyPr wrap="none">
            <a:spAutoFit/>
          </a:bodyPr>
          <a:lstStyle/>
          <a:p>
            <a:r>
              <a:rPr lang="en-US" altLang="zh-CN" sz="3200" b="1" dirty="0">
                <a:solidFill>
                  <a:prstClr val="white"/>
                </a:solidFill>
                <a:cs typeface="Times New Roman" panose="02020603050405020304" pitchFamily="18" charset="0"/>
              </a:rPr>
              <a:t>Communication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9064" y="253534"/>
            <a:ext cx="12211083" cy="6553690"/>
            <a:chOff x="-19064" y="253534"/>
            <a:chExt cx="12211083" cy="6553690"/>
          </a:xfrm>
        </p:grpSpPr>
        <p:grpSp>
          <p:nvGrpSpPr>
            <p:cNvPr id="40" name="组合 39"/>
            <p:cNvGrpSpPr/>
            <p:nvPr/>
          </p:nvGrpSpPr>
          <p:grpSpPr>
            <a:xfrm>
              <a:off x="-19064" y="253534"/>
              <a:ext cx="12211083" cy="6553690"/>
              <a:chOff x="-19064" y="253534"/>
              <a:chExt cx="12211083" cy="6553690"/>
            </a:xfrm>
          </p:grpSpPr>
          <p:sp>
            <p:nvSpPr>
              <p:cNvPr id="42"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43"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44"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4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46</a:t>
                </a:fld>
                <a:endParaRPr lang="en-US" sz="1100" dirty="0">
                  <a:solidFill>
                    <a:schemeClr val="bg1"/>
                  </a:solidFill>
                  <a:latin typeface="Arial" panose="020B0604020202020204" pitchFamily="34" charset="0"/>
                  <a:cs typeface="Arial" panose="020B0604020202020204" pitchFamily="34" charset="0"/>
                </a:endParaRPr>
              </a:p>
            </p:txBody>
          </p:sp>
          <p:sp>
            <p:nvSpPr>
              <p:cNvPr id="4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7"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41" name="文本框 40"/>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交流</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学会倾听</a:t>
              </a:r>
            </a:p>
          </p:txBody>
        </p:sp>
      </p:grpSp>
      <p:sp>
        <p:nvSpPr>
          <p:cNvPr id="67" name="矩形 66"/>
          <p:cNvSpPr/>
          <p:nvPr/>
        </p:nvSpPr>
        <p:spPr>
          <a:xfrm>
            <a:off x="1695270" y="2134459"/>
            <a:ext cx="3468081" cy="1446550"/>
          </a:xfrm>
          <a:prstGeom prst="rect">
            <a:avLst/>
          </a:prstGeom>
        </p:spPr>
        <p:txBody>
          <a:bodyPr wrap="square">
            <a:spAutoFit/>
          </a:bodyPr>
          <a:lstStyle/>
          <a:p>
            <a:r>
              <a:rPr lang="zh-CN" altLang="en-US" sz="2400" b="1" dirty="0">
                <a:solidFill>
                  <a:srgbClr val="008780"/>
                </a:solidFill>
                <a:latin typeface="+mn-ea"/>
              </a:rPr>
              <a:t>有效倾听不应该做的：</a:t>
            </a:r>
            <a:endParaRPr lang="en-US" altLang="zh-CN" sz="2400" b="1" dirty="0">
              <a:solidFill>
                <a:srgbClr val="008780"/>
              </a:solidFill>
              <a:latin typeface="+mn-ea"/>
            </a:endParaRPr>
          </a:p>
          <a:p>
            <a:pPr marL="285750" indent="-285750">
              <a:buFont typeface="Wingdings" panose="05000000000000000000" pitchFamily="2" charset="2"/>
              <a:buChar char="l"/>
            </a:pPr>
            <a:r>
              <a:rPr lang="zh-CN" altLang="en-US" sz="1600" dirty="0">
                <a:solidFill>
                  <a:srgbClr val="404040"/>
                </a:solidFill>
                <a:latin typeface="+mn-ea"/>
              </a:rPr>
              <a:t>人们经常只听到自己想要听的，看到自己想要看到的。</a:t>
            </a:r>
            <a:endParaRPr lang="en-US" altLang="zh-CN" sz="1600" dirty="0">
              <a:solidFill>
                <a:srgbClr val="404040"/>
              </a:solidFill>
              <a:latin typeface="+mn-ea"/>
            </a:endParaRPr>
          </a:p>
          <a:p>
            <a:pPr marL="285750" indent="-285750">
              <a:buFont typeface="Wingdings" panose="05000000000000000000" pitchFamily="2" charset="2"/>
              <a:buChar char="l"/>
            </a:pPr>
            <a:r>
              <a:rPr lang="zh-CN" altLang="en-US" sz="1600" dirty="0">
                <a:solidFill>
                  <a:srgbClr val="404040"/>
                </a:solidFill>
                <a:latin typeface="+mn-ea"/>
              </a:rPr>
              <a:t>在倾听过程中不善于控制自己，随性发出质疑。</a:t>
            </a:r>
          </a:p>
        </p:txBody>
      </p:sp>
      <p:sp>
        <p:nvSpPr>
          <p:cNvPr id="68" name="矩形 67"/>
          <p:cNvSpPr/>
          <p:nvPr/>
        </p:nvSpPr>
        <p:spPr>
          <a:xfrm>
            <a:off x="6440917" y="2134459"/>
            <a:ext cx="3468081" cy="1446550"/>
          </a:xfrm>
          <a:prstGeom prst="rect">
            <a:avLst/>
          </a:prstGeom>
        </p:spPr>
        <p:txBody>
          <a:bodyPr wrap="square">
            <a:spAutoFit/>
          </a:bodyPr>
          <a:lstStyle/>
          <a:p>
            <a:r>
              <a:rPr lang="zh-CN" altLang="en-US" sz="2400" b="1" dirty="0">
                <a:solidFill>
                  <a:srgbClr val="FF888C"/>
                </a:solidFill>
                <a:latin typeface="+mn-ea"/>
              </a:rPr>
              <a:t>有效倾听应该做的：</a:t>
            </a:r>
            <a:endParaRPr lang="en-US" altLang="zh-CN" sz="2400" b="1" dirty="0">
              <a:solidFill>
                <a:srgbClr val="FF888C"/>
              </a:solidFill>
              <a:latin typeface="+mn-ea"/>
            </a:endParaRPr>
          </a:p>
          <a:p>
            <a:pPr marL="285750" indent="-285750">
              <a:buFont typeface="Wingdings" panose="05000000000000000000" pitchFamily="2" charset="2"/>
              <a:buChar char="l"/>
            </a:pPr>
            <a:r>
              <a:rPr lang="zh-CN" altLang="en-US" sz="1600" dirty="0">
                <a:solidFill>
                  <a:srgbClr val="404040"/>
                </a:solidFill>
                <a:latin typeface="+mn-ea"/>
              </a:rPr>
              <a:t>利用多余的脑力处理两个方向的信息：“回顾” 与“预期” 。</a:t>
            </a:r>
            <a:endParaRPr lang="en-US" altLang="zh-CN" sz="1600" dirty="0">
              <a:solidFill>
                <a:srgbClr val="404040"/>
              </a:solidFill>
              <a:latin typeface="+mn-ea"/>
            </a:endParaRPr>
          </a:p>
          <a:p>
            <a:pPr marL="285750" indent="-285750">
              <a:buFont typeface="Wingdings" panose="05000000000000000000" pitchFamily="2" charset="2"/>
              <a:buChar char="l"/>
            </a:pPr>
            <a:r>
              <a:rPr lang="zh-CN" altLang="en-US" sz="1600" dirty="0">
                <a:solidFill>
                  <a:srgbClr val="404040"/>
                </a:solidFill>
                <a:latin typeface="+mn-ea"/>
              </a:rPr>
              <a:t>一旦决定倾听，就要主动帮助讲者进入“倾诉”状态。</a:t>
            </a:r>
          </a:p>
        </p:txBody>
      </p:sp>
      <p:grpSp>
        <p:nvGrpSpPr>
          <p:cNvPr id="2" name="组合 1"/>
          <p:cNvGrpSpPr/>
          <p:nvPr/>
        </p:nvGrpSpPr>
        <p:grpSpPr>
          <a:xfrm>
            <a:off x="1706116" y="4076587"/>
            <a:ext cx="3426251" cy="1227137"/>
            <a:chOff x="1706116" y="3783012"/>
            <a:chExt cx="3426251" cy="1227137"/>
          </a:xfrm>
        </p:grpSpPr>
        <p:grpSp>
          <p:nvGrpSpPr>
            <p:cNvPr id="27" name="组合 26"/>
            <p:cNvGrpSpPr/>
            <p:nvPr/>
          </p:nvGrpSpPr>
          <p:grpSpPr>
            <a:xfrm>
              <a:off x="1706116" y="3783012"/>
              <a:ext cx="3426251" cy="1227137"/>
              <a:chOff x="1706116" y="1704673"/>
              <a:chExt cx="3913414" cy="1401618"/>
            </a:xfrm>
          </p:grpSpPr>
          <p:sp>
            <p:nvSpPr>
              <p:cNvPr id="28" name="任意多边形 27"/>
              <p:cNvSpPr/>
              <p:nvPr/>
            </p:nvSpPr>
            <p:spPr>
              <a:xfrm flipH="1">
                <a:off x="1706116" y="1704674"/>
                <a:ext cx="3913414" cy="1401617"/>
              </a:xfrm>
              <a:custGeom>
                <a:avLst/>
                <a:gdLst>
                  <a:gd name="connsiteX0" fmla="*/ 3437573 w 4361498"/>
                  <a:gd name="connsiteY0" fmla="*/ 0 h 1562102"/>
                  <a:gd name="connsiteX1" fmla="*/ 3437549 w 4361498"/>
                  <a:gd name="connsiteY1" fmla="*/ 1 h 1562102"/>
                  <a:gd name="connsiteX2" fmla="*/ 2837724 w 4361498"/>
                  <a:gd name="connsiteY2" fmla="*/ 1 h 1562102"/>
                  <a:gd name="connsiteX3" fmla="*/ 1523774 w 4361498"/>
                  <a:gd name="connsiteY3" fmla="*/ 1 h 1562102"/>
                  <a:gd name="connsiteX4" fmla="*/ 923949 w 4361498"/>
                  <a:gd name="connsiteY4" fmla="*/ 1 h 1562102"/>
                  <a:gd name="connsiteX5" fmla="*/ 923925 w 4361498"/>
                  <a:gd name="connsiteY5" fmla="*/ 0 h 1562102"/>
                  <a:gd name="connsiteX6" fmla="*/ 923902 w 4361498"/>
                  <a:gd name="connsiteY6" fmla="*/ 1 h 1562102"/>
                  <a:gd name="connsiteX7" fmla="*/ 914400 w 4361498"/>
                  <a:gd name="connsiteY7" fmla="*/ 1 h 1562102"/>
                  <a:gd name="connsiteX8" fmla="*/ 914400 w 4361498"/>
                  <a:gd name="connsiteY8" fmla="*/ 407 h 1562102"/>
                  <a:gd name="connsiteX9" fmla="*/ 829459 w 4361498"/>
                  <a:gd name="connsiteY9" fmla="*/ 4033 h 1562102"/>
                  <a:gd name="connsiteX10" fmla="*/ 0 w 4361498"/>
                  <a:gd name="connsiteY10" fmla="*/ 781051 h 1562102"/>
                  <a:gd name="connsiteX11" fmla="*/ 829459 w 4361498"/>
                  <a:gd name="connsiteY11" fmla="*/ 1558070 h 1562102"/>
                  <a:gd name="connsiteX12" fmla="*/ 914400 w 4361498"/>
                  <a:gd name="connsiteY12" fmla="*/ 1561696 h 1562102"/>
                  <a:gd name="connsiteX13" fmla="*/ 914400 w 4361498"/>
                  <a:gd name="connsiteY13" fmla="*/ 1562101 h 1562102"/>
                  <a:gd name="connsiteX14" fmla="*/ 923902 w 4361498"/>
                  <a:gd name="connsiteY14" fmla="*/ 1562101 h 1562102"/>
                  <a:gd name="connsiteX15" fmla="*/ 923925 w 4361498"/>
                  <a:gd name="connsiteY15" fmla="*/ 1562102 h 1562102"/>
                  <a:gd name="connsiteX16" fmla="*/ 923949 w 4361498"/>
                  <a:gd name="connsiteY16" fmla="*/ 1562101 h 1562102"/>
                  <a:gd name="connsiteX17" fmla="*/ 1523774 w 4361498"/>
                  <a:gd name="connsiteY17" fmla="*/ 1562101 h 1562102"/>
                  <a:gd name="connsiteX18" fmla="*/ 2837724 w 4361498"/>
                  <a:gd name="connsiteY18" fmla="*/ 1562101 h 1562102"/>
                  <a:gd name="connsiteX19" fmla="*/ 3437549 w 4361498"/>
                  <a:gd name="connsiteY19" fmla="*/ 1562101 h 1562102"/>
                  <a:gd name="connsiteX20" fmla="*/ 3437573 w 4361498"/>
                  <a:gd name="connsiteY20" fmla="*/ 1562102 h 1562102"/>
                  <a:gd name="connsiteX21" fmla="*/ 3437596 w 4361498"/>
                  <a:gd name="connsiteY21" fmla="*/ 1562101 h 1562102"/>
                  <a:gd name="connsiteX22" fmla="*/ 3447098 w 4361498"/>
                  <a:gd name="connsiteY22" fmla="*/ 1562101 h 1562102"/>
                  <a:gd name="connsiteX23" fmla="*/ 3447098 w 4361498"/>
                  <a:gd name="connsiteY23" fmla="*/ 1561696 h 1562102"/>
                  <a:gd name="connsiteX24" fmla="*/ 3532039 w 4361498"/>
                  <a:gd name="connsiteY24" fmla="*/ 1558070 h 1562102"/>
                  <a:gd name="connsiteX25" fmla="*/ 4361498 w 4361498"/>
                  <a:gd name="connsiteY25" fmla="*/ 781051 h 1562102"/>
                  <a:gd name="connsiteX26" fmla="*/ 3532039 w 4361498"/>
                  <a:gd name="connsiteY26" fmla="*/ 4033 h 1562102"/>
                  <a:gd name="connsiteX27" fmla="*/ 3447098 w 4361498"/>
                  <a:gd name="connsiteY27" fmla="*/ 407 h 1562102"/>
                  <a:gd name="connsiteX28" fmla="*/ 3447098 w 4361498"/>
                  <a:gd name="connsiteY28" fmla="*/ 1 h 1562102"/>
                  <a:gd name="connsiteX29" fmla="*/ 3437596 w 4361498"/>
                  <a:gd name="connsiteY29" fmla="*/ 1 h 156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61498" h="1562102">
                    <a:moveTo>
                      <a:pt x="3437573" y="0"/>
                    </a:moveTo>
                    <a:lnTo>
                      <a:pt x="3437549" y="1"/>
                    </a:lnTo>
                    <a:lnTo>
                      <a:pt x="2837724" y="1"/>
                    </a:lnTo>
                    <a:lnTo>
                      <a:pt x="1523774" y="1"/>
                    </a:lnTo>
                    <a:lnTo>
                      <a:pt x="923949" y="1"/>
                    </a:lnTo>
                    <a:lnTo>
                      <a:pt x="923925" y="0"/>
                    </a:lnTo>
                    <a:lnTo>
                      <a:pt x="923902" y="1"/>
                    </a:lnTo>
                    <a:lnTo>
                      <a:pt x="914400" y="1"/>
                    </a:lnTo>
                    <a:lnTo>
                      <a:pt x="914400" y="407"/>
                    </a:lnTo>
                    <a:lnTo>
                      <a:pt x="829459" y="4033"/>
                    </a:lnTo>
                    <a:cubicBezTo>
                      <a:pt x="363564" y="44030"/>
                      <a:pt x="0" y="376648"/>
                      <a:pt x="0" y="781051"/>
                    </a:cubicBezTo>
                    <a:cubicBezTo>
                      <a:pt x="0" y="1185454"/>
                      <a:pt x="363564" y="1518072"/>
                      <a:pt x="829459" y="1558070"/>
                    </a:cubicBezTo>
                    <a:lnTo>
                      <a:pt x="914400" y="1561696"/>
                    </a:lnTo>
                    <a:lnTo>
                      <a:pt x="914400" y="1562101"/>
                    </a:lnTo>
                    <a:lnTo>
                      <a:pt x="923902" y="1562101"/>
                    </a:lnTo>
                    <a:lnTo>
                      <a:pt x="923925" y="1562102"/>
                    </a:lnTo>
                    <a:lnTo>
                      <a:pt x="923949" y="1562101"/>
                    </a:lnTo>
                    <a:lnTo>
                      <a:pt x="1523774" y="1562101"/>
                    </a:lnTo>
                    <a:lnTo>
                      <a:pt x="2837724" y="1562101"/>
                    </a:lnTo>
                    <a:lnTo>
                      <a:pt x="3437549" y="1562101"/>
                    </a:lnTo>
                    <a:lnTo>
                      <a:pt x="3437573" y="1562102"/>
                    </a:lnTo>
                    <a:lnTo>
                      <a:pt x="3437596" y="1562101"/>
                    </a:lnTo>
                    <a:lnTo>
                      <a:pt x="3447098" y="1562101"/>
                    </a:lnTo>
                    <a:lnTo>
                      <a:pt x="3447098" y="1561696"/>
                    </a:lnTo>
                    <a:lnTo>
                      <a:pt x="3532039" y="1558070"/>
                    </a:lnTo>
                    <a:cubicBezTo>
                      <a:pt x="3997934" y="1518072"/>
                      <a:pt x="4361498" y="1185454"/>
                      <a:pt x="4361498" y="781051"/>
                    </a:cubicBezTo>
                    <a:cubicBezTo>
                      <a:pt x="4361498" y="376648"/>
                      <a:pt x="3997934" y="44030"/>
                      <a:pt x="3532039" y="4033"/>
                    </a:cubicBezTo>
                    <a:lnTo>
                      <a:pt x="3447098" y="407"/>
                    </a:lnTo>
                    <a:lnTo>
                      <a:pt x="3447098" y="1"/>
                    </a:lnTo>
                    <a:lnTo>
                      <a:pt x="3437596" y="1"/>
                    </a:lnTo>
                    <a:close/>
                  </a:path>
                </a:pathLst>
              </a:custGeom>
              <a:solidFill>
                <a:srgbClr val="4BC1DB"/>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任意多边形 28"/>
              <p:cNvSpPr/>
              <p:nvPr/>
            </p:nvSpPr>
            <p:spPr>
              <a:xfrm flipH="1">
                <a:off x="3425371" y="1704673"/>
                <a:ext cx="2194158" cy="1401618"/>
              </a:xfrm>
              <a:custGeom>
                <a:avLst/>
                <a:gdLst>
                  <a:gd name="connsiteX0" fmla="*/ 1739850 w 2590800"/>
                  <a:gd name="connsiteY0" fmla="*/ 0 h 1438722"/>
                  <a:gd name="connsiteX1" fmla="*/ 1739828 w 2590800"/>
                  <a:gd name="connsiteY1" fmla="*/ 1 h 1438722"/>
                  <a:gd name="connsiteX2" fmla="*/ 1295400 w 2590800"/>
                  <a:gd name="connsiteY2" fmla="*/ 1 h 1438722"/>
                  <a:gd name="connsiteX3" fmla="*/ 1295400 w 2590800"/>
                  <a:gd name="connsiteY3" fmla="*/ 2 h 1438722"/>
                  <a:gd name="connsiteX4" fmla="*/ 850972 w 2590800"/>
                  <a:gd name="connsiteY4" fmla="*/ 2 h 1438722"/>
                  <a:gd name="connsiteX5" fmla="*/ 850950 w 2590800"/>
                  <a:gd name="connsiteY5" fmla="*/ 1 h 1438722"/>
                  <a:gd name="connsiteX6" fmla="*/ 850929 w 2590800"/>
                  <a:gd name="connsiteY6" fmla="*/ 2 h 1438722"/>
                  <a:gd name="connsiteX7" fmla="*/ 842177 w 2590800"/>
                  <a:gd name="connsiteY7" fmla="*/ 2 h 1438722"/>
                  <a:gd name="connsiteX8" fmla="*/ 842177 w 2590800"/>
                  <a:gd name="connsiteY8" fmla="*/ 376 h 1438722"/>
                  <a:gd name="connsiteX9" fmla="*/ 763945 w 2590800"/>
                  <a:gd name="connsiteY9" fmla="*/ 3716 h 1438722"/>
                  <a:gd name="connsiteX10" fmla="*/ 0 w 2590800"/>
                  <a:gd name="connsiteY10" fmla="*/ 719362 h 1438722"/>
                  <a:gd name="connsiteX11" fmla="*/ 763945 w 2590800"/>
                  <a:gd name="connsiteY11" fmla="*/ 1435009 h 1438722"/>
                  <a:gd name="connsiteX12" fmla="*/ 842177 w 2590800"/>
                  <a:gd name="connsiteY12" fmla="*/ 1438348 h 1438722"/>
                  <a:gd name="connsiteX13" fmla="*/ 842177 w 2590800"/>
                  <a:gd name="connsiteY13" fmla="*/ 1438721 h 1438722"/>
                  <a:gd name="connsiteX14" fmla="*/ 850929 w 2590800"/>
                  <a:gd name="connsiteY14" fmla="*/ 1438721 h 1438722"/>
                  <a:gd name="connsiteX15" fmla="*/ 850950 w 2590800"/>
                  <a:gd name="connsiteY15" fmla="*/ 1438722 h 1438722"/>
                  <a:gd name="connsiteX16" fmla="*/ 850972 w 2590800"/>
                  <a:gd name="connsiteY16" fmla="*/ 1438721 h 1438722"/>
                  <a:gd name="connsiteX17" fmla="*/ 1295400 w 2590800"/>
                  <a:gd name="connsiteY17" fmla="*/ 1438721 h 1438722"/>
                  <a:gd name="connsiteX18" fmla="*/ 1295400 w 2590800"/>
                  <a:gd name="connsiteY18" fmla="*/ 1438720 h 1438722"/>
                  <a:gd name="connsiteX19" fmla="*/ 1739828 w 2590800"/>
                  <a:gd name="connsiteY19" fmla="*/ 1438720 h 1438722"/>
                  <a:gd name="connsiteX20" fmla="*/ 1739850 w 2590800"/>
                  <a:gd name="connsiteY20" fmla="*/ 1438721 h 1438722"/>
                  <a:gd name="connsiteX21" fmla="*/ 1739871 w 2590800"/>
                  <a:gd name="connsiteY21" fmla="*/ 1438720 h 1438722"/>
                  <a:gd name="connsiteX22" fmla="*/ 1748623 w 2590800"/>
                  <a:gd name="connsiteY22" fmla="*/ 1438720 h 1438722"/>
                  <a:gd name="connsiteX23" fmla="*/ 1748623 w 2590800"/>
                  <a:gd name="connsiteY23" fmla="*/ 1438347 h 1438722"/>
                  <a:gd name="connsiteX24" fmla="*/ 1826855 w 2590800"/>
                  <a:gd name="connsiteY24" fmla="*/ 1435008 h 1438722"/>
                  <a:gd name="connsiteX25" fmla="*/ 2590800 w 2590800"/>
                  <a:gd name="connsiteY25" fmla="*/ 719361 h 1438722"/>
                  <a:gd name="connsiteX26" fmla="*/ 1826855 w 2590800"/>
                  <a:gd name="connsiteY26" fmla="*/ 3715 h 1438722"/>
                  <a:gd name="connsiteX27" fmla="*/ 1748623 w 2590800"/>
                  <a:gd name="connsiteY27" fmla="*/ 375 h 1438722"/>
                  <a:gd name="connsiteX28" fmla="*/ 1748623 w 2590800"/>
                  <a:gd name="connsiteY28" fmla="*/ 1 h 1438722"/>
                  <a:gd name="connsiteX29" fmla="*/ 1739871 w 2590800"/>
                  <a:gd name="connsiteY29" fmla="*/ 1 h 143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90800" h="1438722">
                    <a:moveTo>
                      <a:pt x="1739850" y="0"/>
                    </a:moveTo>
                    <a:lnTo>
                      <a:pt x="1739828" y="1"/>
                    </a:lnTo>
                    <a:lnTo>
                      <a:pt x="1295400" y="1"/>
                    </a:lnTo>
                    <a:lnTo>
                      <a:pt x="1295400" y="2"/>
                    </a:lnTo>
                    <a:lnTo>
                      <a:pt x="850972" y="2"/>
                    </a:lnTo>
                    <a:lnTo>
                      <a:pt x="850950" y="1"/>
                    </a:lnTo>
                    <a:lnTo>
                      <a:pt x="850929" y="2"/>
                    </a:lnTo>
                    <a:lnTo>
                      <a:pt x="842177" y="2"/>
                    </a:lnTo>
                    <a:lnTo>
                      <a:pt x="842177" y="376"/>
                    </a:lnTo>
                    <a:lnTo>
                      <a:pt x="763945" y="3716"/>
                    </a:lnTo>
                    <a:cubicBezTo>
                      <a:pt x="334849" y="40553"/>
                      <a:pt x="0" y="346900"/>
                      <a:pt x="0" y="719362"/>
                    </a:cubicBezTo>
                    <a:cubicBezTo>
                      <a:pt x="0" y="1091823"/>
                      <a:pt x="334849" y="1398170"/>
                      <a:pt x="763945" y="1435009"/>
                    </a:cubicBezTo>
                    <a:lnTo>
                      <a:pt x="842177" y="1438348"/>
                    </a:lnTo>
                    <a:lnTo>
                      <a:pt x="842177" y="1438721"/>
                    </a:lnTo>
                    <a:lnTo>
                      <a:pt x="850929" y="1438721"/>
                    </a:lnTo>
                    <a:lnTo>
                      <a:pt x="850950" y="1438722"/>
                    </a:lnTo>
                    <a:lnTo>
                      <a:pt x="850972" y="1438721"/>
                    </a:lnTo>
                    <a:lnTo>
                      <a:pt x="1295400" y="1438721"/>
                    </a:lnTo>
                    <a:lnTo>
                      <a:pt x="1295400" y="1438720"/>
                    </a:lnTo>
                    <a:lnTo>
                      <a:pt x="1739828" y="1438720"/>
                    </a:lnTo>
                    <a:lnTo>
                      <a:pt x="1739850" y="1438721"/>
                    </a:lnTo>
                    <a:lnTo>
                      <a:pt x="1739871" y="1438720"/>
                    </a:lnTo>
                    <a:lnTo>
                      <a:pt x="1748623" y="1438720"/>
                    </a:lnTo>
                    <a:lnTo>
                      <a:pt x="1748623" y="1438347"/>
                    </a:lnTo>
                    <a:lnTo>
                      <a:pt x="1826855" y="1435008"/>
                    </a:lnTo>
                    <a:cubicBezTo>
                      <a:pt x="2255951" y="1398169"/>
                      <a:pt x="2590800" y="1091822"/>
                      <a:pt x="2590800" y="719361"/>
                    </a:cubicBezTo>
                    <a:cubicBezTo>
                      <a:pt x="2590800" y="346899"/>
                      <a:pt x="2255951" y="40552"/>
                      <a:pt x="1826855" y="3715"/>
                    </a:cubicBezTo>
                    <a:lnTo>
                      <a:pt x="1748623" y="375"/>
                    </a:lnTo>
                    <a:lnTo>
                      <a:pt x="1748623" y="1"/>
                    </a:lnTo>
                    <a:lnTo>
                      <a:pt x="1739871" y="1"/>
                    </a:lnTo>
                    <a:close/>
                  </a:path>
                </a:pathLst>
              </a:custGeom>
              <a:solidFill>
                <a:srgbClr val="7F7F7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3" name="组合 32"/>
              <p:cNvGrpSpPr/>
              <p:nvPr/>
            </p:nvGrpSpPr>
            <p:grpSpPr>
              <a:xfrm>
                <a:off x="4321858" y="1713285"/>
                <a:ext cx="1170125" cy="1325363"/>
                <a:chOff x="7252084" y="1697898"/>
                <a:chExt cx="2855872" cy="3234754"/>
              </a:xfrm>
              <a:effectLst>
                <a:outerShdw blurRad="50800" dist="63500" dir="2700000" algn="tl" rotWithShape="0">
                  <a:prstClr val="black">
                    <a:alpha val="80000"/>
                  </a:prstClr>
                </a:outerShdw>
              </a:effectLst>
            </p:grpSpPr>
            <p:sp>
              <p:nvSpPr>
                <p:cNvPr id="34" name="任意多边形 33"/>
                <p:cNvSpPr/>
                <p:nvPr/>
              </p:nvSpPr>
              <p:spPr>
                <a:xfrm>
                  <a:off x="7357190" y="3392947"/>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7200000">
                  <a:off x="6696627" y="2253356"/>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任意多边形 35"/>
                <p:cNvSpPr/>
                <p:nvPr/>
              </p:nvSpPr>
              <p:spPr>
                <a:xfrm rot="14400000">
                  <a:off x="8012794" y="2253355"/>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9" name="矩形 68"/>
            <p:cNvSpPr/>
            <p:nvPr/>
          </p:nvSpPr>
          <p:spPr>
            <a:xfrm>
              <a:off x="2332788" y="4042637"/>
              <a:ext cx="537613" cy="707886"/>
            </a:xfrm>
            <a:prstGeom prst="rect">
              <a:avLst/>
            </a:prstGeom>
          </p:spPr>
          <p:txBody>
            <a:bodyPr wrap="square">
              <a:spAutoFit/>
            </a:bodyPr>
            <a:lstStyle/>
            <a:p>
              <a:r>
                <a:rPr lang="en-US" altLang="zh-CN" sz="4000" dirty="0">
                  <a:solidFill>
                    <a:schemeClr val="bg1"/>
                  </a:solidFill>
                  <a:latin typeface="+mn-ea"/>
                </a:rPr>
                <a:t>A</a:t>
              </a:r>
              <a:endParaRPr lang="zh-CN" altLang="en-US" sz="2800" dirty="0">
                <a:solidFill>
                  <a:schemeClr val="bg1"/>
                </a:solidFill>
                <a:latin typeface="+mn-ea"/>
              </a:endParaRPr>
            </a:p>
          </p:txBody>
        </p:sp>
      </p:grpSp>
      <p:grpSp>
        <p:nvGrpSpPr>
          <p:cNvPr id="3" name="组合 2"/>
          <p:cNvGrpSpPr/>
          <p:nvPr/>
        </p:nvGrpSpPr>
        <p:grpSpPr>
          <a:xfrm>
            <a:off x="6529958" y="4076587"/>
            <a:ext cx="3426251" cy="1227137"/>
            <a:chOff x="6529958" y="3783012"/>
            <a:chExt cx="3426251" cy="1227137"/>
          </a:xfrm>
        </p:grpSpPr>
        <p:grpSp>
          <p:nvGrpSpPr>
            <p:cNvPr id="37" name="组合 36"/>
            <p:cNvGrpSpPr/>
            <p:nvPr/>
          </p:nvGrpSpPr>
          <p:grpSpPr>
            <a:xfrm flipH="1">
              <a:off x="6529958" y="3783012"/>
              <a:ext cx="3426251" cy="1227137"/>
              <a:chOff x="1706116" y="1704673"/>
              <a:chExt cx="3913414" cy="1401618"/>
            </a:xfrm>
          </p:grpSpPr>
          <p:sp>
            <p:nvSpPr>
              <p:cNvPr id="38" name="任意多边形 37"/>
              <p:cNvSpPr/>
              <p:nvPr/>
            </p:nvSpPr>
            <p:spPr>
              <a:xfrm flipH="1">
                <a:off x="1706116" y="1704674"/>
                <a:ext cx="3913414" cy="1401617"/>
              </a:xfrm>
              <a:custGeom>
                <a:avLst/>
                <a:gdLst>
                  <a:gd name="connsiteX0" fmla="*/ 3437573 w 4361498"/>
                  <a:gd name="connsiteY0" fmla="*/ 0 h 1562102"/>
                  <a:gd name="connsiteX1" fmla="*/ 3437549 w 4361498"/>
                  <a:gd name="connsiteY1" fmla="*/ 1 h 1562102"/>
                  <a:gd name="connsiteX2" fmla="*/ 2837724 w 4361498"/>
                  <a:gd name="connsiteY2" fmla="*/ 1 h 1562102"/>
                  <a:gd name="connsiteX3" fmla="*/ 1523774 w 4361498"/>
                  <a:gd name="connsiteY3" fmla="*/ 1 h 1562102"/>
                  <a:gd name="connsiteX4" fmla="*/ 923949 w 4361498"/>
                  <a:gd name="connsiteY4" fmla="*/ 1 h 1562102"/>
                  <a:gd name="connsiteX5" fmla="*/ 923925 w 4361498"/>
                  <a:gd name="connsiteY5" fmla="*/ 0 h 1562102"/>
                  <a:gd name="connsiteX6" fmla="*/ 923902 w 4361498"/>
                  <a:gd name="connsiteY6" fmla="*/ 1 h 1562102"/>
                  <a:gd name="connsiteX7" fmla="*/ 914400 w 4361498"/>
                  <a:gd name="connsiteY7" fmla="*/ 1 h 1562102"/>
                  <a:gd name="connsiteX8" fmla="*/ 914400 w 4361498"/>
                  <a:gd name="connsiteY8" fmla="*/ 407 h 1562102"/>
                  <a:gd name="connsiteX9" fmla="*/ 829459 w 4361498"/>
                  <a:gd name="connsiteY9" fmla="*/ 4033 h 1562102"/>
                  <a:gd name="connsiteX10" fmla="*/ 0 w 4361498"/>
                  <a:gd name="connsiteY10" fmla="*/ 781051 h 1562102"/>
                  <a:gd name="connsiteX11" fmla="*/ 829459 w 4361498"/>
                  <a:gd name="connsiteY11" fmla="*/ 1558070 h 1562102"/>
                  <a:gd name="connsiteX12" fmla="*/ 914400 w 4361498"/>
                  <a:gd name="connsiteY12" fmla="*/ 1561696 h 1562102"/>
                  <a:gd name="connsiteX13" fmla="*/ 914400 w 4361498"/>
                  <a:gd name="connsiteY13" fmla="*/ 1562101 h 1562102"/>
                  <a:gd name="connsiteX14" fmla="*/ 923902 w 4361498"/>
                  <a:gd name="connsiteY14" fmla="*/ 1562101 h 1562102"/>
                  <a:gd name="connsiteX15" fmla="*/ 923925 w 4361498"/>
                  <a:gd name="connsiteY15" fmla="*/ 1562102 h 1562102"/>
                  <a:gd name="connsiteX16" fmla="*/ 923949 w 4361498"/>
                  <a:gd name="connsiteY16" fmla="*/ 1562101 h 1562102"/>
                  <a:gd name="connsiteX17" fmla="*/ 1523774 w 4361498"/>
                  <a:gd name="connsiteY17" fmla="*/ 1562101 h 1562102"/>
                  <a:gd name="connsiteX18" fmla="*/ 2837724 w 4361498"/>
                  <a:gd name="connsiteY18" fmla="*/ 1562101 h 1562102"/>
                  <a:gd name="connsiteX19" fmla="*/ 3437549 w 4361498"/>
                  <a:gd name="connsiteY19" fmla="*/ 1562101 h 1562102"/>
                  <a:gd name="connsiteX20" fmla="*/ 3437573 w 4361498"/>
                  <a:gd name="connsiteY20" fmla="*/ 1562102 h 1562102"/>
                  <a:gd name="connsiteX21" fmla="*/ 3437596 w 4361498"/>
                  <a:gd name="connsiteY21" fmla="*/ 1562101 h 1562102"/>
                  <a:gd name="connsiteX22" fmla="*/ 3447098 w 4361498"/>
                  <a:gd name="connsiteY22" fmla="*/ 1562101 h 1562102"/>
                  <a:gd name="connsiteX23" fmla="*/ 3447098 w 4361498"/>
                  <a:gd name="connsiteY23" fmla="*/ 1561696 h 1562102"/>
                  <a:gd name="connsiteX24" fmla="*/ 3532039 w 4361498"/>
                  <a:gd name="connsiteY24" fmla="*/ 1558070 h 1562102"/>
                  <a:gd name="connsiteX25" fmla="*/ 4361498 w 4361498"/>
                  <a:gd name="connsiteY25" fmla="*/ 781051 h 1562102"/>
                  <a:gd name="connsiteX26" fmla="*/ 3532039 w 4361498"/>
                  <a:gd name="connsiteY26" fmla="*/ 4033 h 1562102"/>
                  <a:gd name="connsiteX27" fmla="*/ 3447098 w 4361498"/>
                  <a:gd name="connsiteY27" fmla="*/ 407 h 1562102"/>
                  <a:gd name="connsiteX28" fmla="*/ 3447098 w 4361498"/>
                  <a:gd name="connsiteY28" fmla="*/ 1 h 1562102"/>
                  <a:gd name="connsiteX29" fmla="*/ 3437596 w 4361498"/>
                  <a:gd name="connsiteY29" fmla="*/ 1 h 156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61498" h="1562102">
                    <a:moveTo>
                      <a:pt x="3437573" y="0"/>
                    </a:moveTo>
                    <a:lnTo>
                      <a:pt x="3437549" y="1"/>
                    </a:lnTo>
                    <a:lnTo>
                      <a:pt x="2837724" y="1"/>
                    </a:lnTo>
                    <a:lnTo>
                      <a:pt x="1523774" y="1"/>
                    </a:lnTo>
                    <a:lnTo>
                      <a:pt x="923949" y="1"/>
                    </a:lnTo>
                    <a:lnTo>
                      <a:pt x="923925" y="0"/>
                    </a:lnTo>
                    <a:lnTo>
                      <a:pt x="923902" y="1"/>
                    </a:lnTo>
                    <a:lnTo>
                      <a:pt x="914400" y="1"/>
                    </a:lnTo>
                    <a:lnTo>
                      <a:pt x="914400" y="407"/>
                    </a:lnTo>
                    <a:lnTo>
                      <a:pt x="829459" y="4033"/>
                    </a:lnTo>
                    <a:cubicBezTo>
                      <a:pt x="363564" y="44030"/>
                      <a:pt x="0" y="376648"/>
                      <a:pt x="0" y="781051"/>
                    </a:cubicBezTo>
                    <a:cubicBezTo>
                      <a:pt x="0" y="1185454"/>
                      <a:pt x="363564" y="1518072"/>
                      <a:pt x="829459" y="1558070"/>
                    </a:cubicBezTo>
                    <a:lnTo>
                      <a:pt x="914400" y="1561696"/>
                    </a:lnTo>
                    <a:lnTo>
                      <a:pt x="914400" y="1562101"/>
                    </a:lnTo>
                    <a:lnTo>
                      <a:pt x="923902" y="1562101"/>
                    </a:lnTo>
                    <a:lnTo>
                      <a:pt x="923925" y="1562102"/>
                    </a:lnTo>
                    <a:lnTo>
                      <a:pt x="923949" y="1562101"/>
                    </a:lnTo>
                    <a:lnTo>
                      <a:pt x="1523774" y="1562101"/>
                    </a:lnTo>
                    <a:lnTo>
                      <a:pt x="2837724" y="1562101"/>
                    </a:lnTo>
                    <a:lnTo>
                      <a:pt x="3437549" y="1562101"/>
                    </a:lnTo>
                    <a:lnTo>
                      <a:pt x="3437573" y="1562102"/>
                    </a:lnTo>
                    <a:lnTo>
                      <a:pt x="3437596" y="1562101"/>
                    </a:lnTo>
                    <a:lnTo>
                      <a:pt x="3447098" y="1562101"/>
                    </a:lnTo>
                    <a:lnTo>
                      <a:pt x="3447098" y="1561696"/>
                    </a:lnTo>
                    <a:lnTo>
                      <a:pt x="3532039" y="1558070"/>
                    </a:lnTo>
                    <a:cubicBezTo>
                      <a:pt x="3997934" y="1518072"/>
                      <a:pt x="4361498" y="1185454"/>
                      <a:pt x="4361498" y="781051"/>
                    </a:cubicBezTo>
                    <a:cubicBezTo>
                      <a:pt x="4361498" y="376648"/>
                      <a:pt x="3997934" y="44030"/>
                      <a:pt x="3532039" y="4033"/>
                    </a:cubicBezTo>
                    <a:lnTo>
                      <a:pt x="3447098" y="407"/>
                    </a:lnTo>
                    <a:lnTo>
                      <a:pt x="3447098" y="1"/>
                    </a:lnTo>
                    <a:lnTo>
                      <a:pt x="3437596" y="1"/>
                    </a:lnTo>
                    <a:close/>
                  </a:path>
                </a:pathLst>
              </a:custGeom>
              <a:solidFill>
                <a:srgbClr val="FF888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任意多边形 47"/>
              <p:cNvSpPr/>
              <p:nvPr/>
            </p:nvSpPr>
            <p:spPr>
              <a:xfrm flipH="1">
                <a:off x="3425371" y="1704673"/>
                <a:ext cx="2194158" cy="1401618"/>
              </a:xfrm>
              <a:custGeom>
                <a:avLst/>
                <a:gdLst>
                  <a:gd name="connsiteX0" fmla="*/ 1739850 w 2590800"/>
                  <a:gd name="connsiteY0" fmla="*/ 0 h 1438722"/>
                  <a:gd name="connsiteX1" fmla="*/ 1739828 w 2590800"/>
                  <a:gd name="connsiteY1" fmla="*/ 1 h 1438722"/>
                  <a:gd name="connsiteX2" fmla="*/ 1295400 w 2590800"/>
                  <a:gd name="connsiteY2" fmla="*/ 1 h 1438722"/>
                  <a:gd name="connsiteX3" fmla="*/ 1295400 w 2590800"/>
                  <a:gd name="connsiteY3" fmla="*/ 2 h 1438722"/>
                  <a:gd name="connsiteX4" fmla="*/ 850972 w 2590800"/>
                  <a:gd name="connsiteY4" fmla="*/ 2 h 1438722"/>
                  <a:gd name="connsiteX5" fmla="*/ 850950 w 2590800"/>
                  <a:gd name="connsiteY5" fmla="*/ 1 h 1438722"/>
                  <a:gd name="connsiteX6" fmla="*/ 850929 w 2590800"/>
                  <a:gd name="connsiteY6" fmla="*/ 2 h 1438722"/>
                  <a:gd name="connsiteX7" fmla="*/ 842177 w 2590800"/>
                  <a:gd name="connsiteY7" fmla="*/ 2 h 1438722"/>
                  <a:gd name="connsiteX8" fmla="*/ 842177 w 2590800"/>
                  <a:gd name="connsiteY8" fmla="*/ 376 h 1438722"/>
                  <a:gd name="connsiteX9" fmla="*/ 763945 w 2590800"/>
                  <a:gd name="connsiteY9" fmla="*/ 3716 h 1438722"/>
                  <a:gd name="connsiteX10" fmla="*/ 0 w 2590800"/>
                  <a:gd name="connsiteY10" fmla="*/ 719362 h 1438722"/>
                  <a:gd name="connsiteX11" fmla="*/ 763945 w 2590800"/>
                  <a:gd name="connsiteY11" fmla="*/ 1435009 h 1438722"/>
                  <a:gd name="connsiteX12" fmla="*/ 842177 w 2590800"/>
                  <a:gd name="connsiteY12" fmla="*/ 1438348 h 1438722"/>
                  <a:gd name="connsiteX13" fmla="*/ 842177 w 2590800"/>
                  <a:gd name="connsiteY13" fmla="*/ 1438721 h 1438722"/>
                  <a:gd name="connsiteX14" fmla="*/ 850929 w 2590800"/>
                  <a:gd name="connsiteY14" fmla="*/ 1438721 h 1438722"/>
                  <a:gd name="connsiteX15" fmla="*/ 850950 w 2590800"/>
                  <a:gd name="connsiteY15" fmla="*/ 1438722 h 1438722"/>
                  <a:gd name="connsiteX16" fmla="*/ 850972 w 2590800"/>
                  <a:gd name="connsiteY16" fmla="*/ 1438721 h 1438722"/>
                  <a:gd name="connsiteX17" fmla="*/ 1295400 w 2590800"/>
                  <a:gd name="connsiteY17" fmla="*/ 1438721 h 1438722"/>
                  <a:gd name="connsiteX18" fmla="*/ 1295400 w 2590800"/>
                  <a:gd name="connsiteY18" fmla="*/ 1438720 h 1438722"/>
                  <a:gd name="connsiteX19" fmla="*/ 1739828 w 2590800"/>
                  <a:gd name="connsiteY19" fmla="*/ 1438720 h 1438722"/>
                  <a:gd name="connsiteX20" fmla="*/ 1739850 w 2590800"/>
                  <a:gd name="connsiteY20" fmla="*/ 1438721 h 1438722"/>
                  <a:gd name="connsiteX21" fmla="*/ 1739871 w 2590800"/>
                  <a:gd name="connsiteY21" fmla="*/ 1438720 h 1438722"/>
                  <a:gd name="connsiteX22" fmla="*/ 1748623 w 2590800"/>
                  <a:gd name="connsiteY22" fmla="*/ 1438720 h 1438722"/>
                  <a:gd name="connsiteX23" fmla="*/ 1748623 w 2590800"/>
                  <a:gd name="connsiteY23" fmla="*/ 1438347 h 1438722"/>
                  <a:gd name="connsiteX24" fmla="*/ 1826855 w 2590800"/>
                  <a:gd name="connsiteY24" fmla="*/ 1435008 h 1438722"/>
                  <a:gd name="connsiteX25" fmla="*/ 2590800 w 2590800"/>
                  <a:gd name="connsiteY25" fmla="*/ 719361 h 1438722"/>
                  <a:gd name="connsiteX26" fmla="*/ 1826855 w 2590800"/>
                  <a:gd name="connsiteY26" fmla="*/ 3715 h 1438722"/>
                  <a:gd name="connsiteX27" fmla="*/ 1748623 w 2590800"/>
                  <a:gd name="connsiteY27" fmla="*/ 375 h 1438722"/>
                  <a:gd name="connsiteX28" fmla="*/ 1748623 w 2590800"/>
                  <a:gd name="connsiteY28" fmla="*/ 1 h 1438722"/>
                  <a:gd name="connsiteX29" fmla="*/ 1739871 w 2590800"/>
                  <a:gd name="connsiteY29" fmla="*/ 1 h 143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90800" h="1438722">
                    <a:moveTo>
                      <a:pt x="1739850" y="0"/>
                    </a:moveTo>
                    <a:lnTo>
                      <a:pt x="1739828" y="1"/>
                    </a:lnTo>
                    <a:lnTo>
                      <a:pt x="1295400" y="1"/>
                    </a:lnTo>
                    <a:lnTo>
                      <a:pt x="1295400" y="2"/>
                    </a:lnTo>
                    <a:lnTo>
                      <a:pt x="850972" y="2"/>
                    </a:lnTo>
                    <a:lnTo>
                      <a:pt x="850950" y="1"/>
                    </a:lnTo>
                    <a:lnTo>
                      <a:pt x="850929" y="2"/>
                    </a:lnTo>
                    <a:lnTo>
                      <a:pt x="842177" y="2"/>
                    </a:lnTo>
                    <a:lnTo>
                      <a:pt x="842177" y="376"/>
                    </a:lnTo>
                    <a:lnTo>
                      <a:pt x="763945" y="3716"/>
                    </a:lnTo>
                    <a:cubicBezTo>
                      <a:pt x="334849" y="40553"/>
                      <a:pt x="0" y="346900"/>
                      <a:pt x="0" y="719362"/>
                    </a:cubicBezTo>
                    <a:cubicBezTo>
                      <a:pt x="0" y="1091823"/>
                      <a:pt x="334849" y="1398170"/>
                      <a:pt x="763945" y="1435009"/>
                    </a:cubicBezTo>
                    <a:lnTo>
                      <a:pt x="842177" y="1438348"/>
                    </a:lnTo>
                    <a:lnTo>
                      <a:pt x="842177" y="1438721"/>
                    </a:lnTo>
                    <a:lnTo>
                      <a:pt x="850929" y="1438721"/>
                    </a:lnTo>
                    <a:lnTo>
                      <a:pt x="850950" y="1438722"/>
                    </a:lnTo>
                    <a:lnTo>
                      <a:pt x="850972" y="1438721"/>
                    </a:lnTo>
                    <a:lnTo>
                      <a:pt x="1295400" y="1438721"/>
                    </a:lnTo>
                    <a:lnTo>
                      <a:pt x="1295400" y="1438720"/>
                    </a:lnTo>
                    <a:lnTo>
                      <a:pt x="1739828" y="1438720"/>
                    </a:lnTo>
                    <a:lnTo>
                      <a:pt x="1739850" y="1438721"/>
                    </a:lnTo>
                    <a:lnTo>
                      <a:pt x="1739871" y="1438720"/>
                    </a:lnTo>
                    <a:lnTo>
                      <a:pt x="1748623" y="1438720"/>
                    </a:lnTo>
                    <a:lnTo>
                      <a:pt x="1748623" y="1438347"/>
                    </a:lnTo>
                    <a:lnTo>
                      <a:pt x="1826855" y="1435008"/>
                    </a:lnTo>
                    <a:cubicBezTo>
                      <a:pt x="2255951" y="1398169"/>
                      <a:pt x="2590800" y="1091822"/>
                      <a:pt x="2590800" y="719361"/>
                    </a:cubicBezTo>
                    <a:cubicBezTo>
                      <a:pt x="2590800" y="346899"/>
                      <a:pt x="2255951" y="40552"/>
                      <a:pt x="1826855" y="3715"/>
                    </a:cubicBezTo>
                    <a:lnTo>
                      <a:pt x="1748623" y="375"/>
                    </a:lnTo>
                    <a:lnTo>
                      <a:pt x="1748623" y="1"/>
                    </a:lnTo>
                    <a:lnTo>
                      <a:pt x="1739871" y="1"/>
                    </a:lnTo>
                    <a:close/>
                  </a:path>
                </a:pathLst>
              </a:custGeom>
              <a:solidFill>
                <a:srgbClr val="7F7F7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9" name="组合 48"/>
              <p:cNvGrpSpPr/>
              <p:nvPr/>
            </p:nvGrpSpPr>
            <p:grpSpPr>
              <a:xfrm>
                <a:off x="4321858" y="1713285"/>
                <a:ext cx="1170125" cy="1325363"/>
                <a:chOff x="7252084" y="1697898"/>
                <a:chExt cx="2855872" cy="3234754"/>
              </a:xfrm>
              <a:effectLst>
                <a:outerShdw blurRad="50800" dist="63500" dir="2700000" algn="tl" rotWithShape="0">
                  <a:prstClr val="black">
                    <a:alpha val="80000"/>
                  </a:prstClr>
                </a:outerShdw>
              </a:effectLst>
            </p:grpSpPr>
            <p:sp>
              <p:nvSpPr>
                <p:cNvPr id="50" name="任意多边形 49"/>
                <p:cNvSpPr/>
                <p:nvPr/>
              </p:nvSpPr>
              <p:spPr>
                <a:xfrm>
                  <a:off x="7357190" y="3392947"/>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任意多边形 50"/>
                <p:cNvSpPr/>
                <p:nvPr/>
              </p:nvSpPr>
              <p:spPr>
                <a:xfrm rot="7200000">
                  <a:off x="6696627" y="2253356"/>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任意多边形 51"/>
                <p:cNvSpPr/>
                <p:nvPr/>
              </p:nvSpPr>
              <p:spPr>
                <a:xfrm rot="14400000">
                  <a:off x="8012794" y="2253355"/>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70" name="矩形 69"/>
            <p:cNvSpPr/>
            <p:nvPr/>
          </p:nvSpPr>
          <p:spPr>
            <a:xfrm>
              <a:off x="8786651" y="4042637"/>
              <a:ext cx="537613" cy="707886"/>
            </a:xfrm>
            <a:prstGeom prst="rect">
              <a:avLst/>
            </a:prstGeom>
          </p:spPr>
          <p:txBody>
            <a:bodyPr wrap="square">
              <a:spAutoFit/>
            </a:bodyPr>
            <a:lstStyle/>
            <a:p>
              <a:r>
                <a:rPr lang="en-US" altLang="zh-CN" sz="4000" dirty="0">
                  <a:solidFill>
                    <a:schemeClr val="bg1"/>
                  </a:solidFill>
                  <a:latin typeface="+mn-ea"/>
                </a:rPr>
                <a:t>B</a:t>
              </a:r>
              <a:endParaRPr lang="zh-CN" altLang="en-US" sz="2800" dirty="0">
                <a:solidFill>
                  <a:schemeClr val="bg1"/>
                </a:solidFill>
                <a:latin typeface="+mn-ea"/>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9064" y="253534"/>
            <a:ext cx="12211083" cy="6553690"/>
            <a:chOff x="-19064" y="253534"/>
            <a:chExt cx="12211083" cy="6553690"/>
          </a:xfrm>
        </p:grpSpPr>
        <p:grpSp>
          <p:nvGrpSpPr>
            <p:cNvPr id="40" name="组合 39"/>
            <p:cNvGrpSpPr/>
            <p:nvPr/>
          </p:nvGrpSpPr>
          <p:grpSpPr>
            <a:xfrm>
              <a:off x="-19064" y="253534"/>
              <a:ext cx="12211083" cy="6553690"/>
              <a:chOff x="-19064" y="253534"/>
              <a:chExt cx="12211083" cy="6553690"/>
            </a:xfrm>
          </p:grpSpPr>
          <p:sp>
            <p:nvSpPr>
              <p:cNvPr id="42"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43"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44"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4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47</a:t>
                </a:fld>
                <a:endParaRPr lang="en-US" sz="1100" dirty="0">
                  <a:solidFill>
                    <a:schemeClr val="bg1"/>
                  </a:solidFill>
                  <a:latin typeface="Arial" panose="020B0604020202020204" pitchFamily="34" charset="0"/>
                  <a:cs typeface="Arial" panose="020B0604020202020204" pitchFamily="34" charset="0"/>
                </a:endParaRPr>
              </a:p>
            </p:txBody>
          </p:sp>
          <p:sp>
            <p:nvSpPr>
              <p:cNvPr id="4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7"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41" name="文本框 40"/>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交流</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说与不说</a:t>
              </a:r>
            </a:p>
          </p:txBody>
        </p:sp>
      </p:grpSp>
      <p:sp>
        <p:nvSpPr>
          <p:cNvPr id="67" name="矩形 66"/>
          <p:cNvSpPr/>
          <p:nvPr/>
        </p:nvSpPr>
        <p:spPr>
          <a:xfrm>
            <a:off x="512996" y="2872117"/>
            <a:ext cx="4729252" cy="707886"/>
          </a:xfrm>
          <a:prstGeom prst="rect">
            <a:avLst/>
          </a:prstGeom>
        </p:spPr>
        <p:txBody>
          <a:bodyPr wrap="square">
            <a:spAutoFit/>
          </a:bodyPr>
          <a:lstStyle/>
          <a:p>
            <a:r>
              <a:rPr lang="zh-CN" altLang="en-US" sz="1600" dirty="0">
                <a:solidFill>
                  <a:srgbClr val="404040"/>
                </a:solidFill>
                <a:latin typeface="+mn-ea"/>
              </a:rPr>
              <a:t>对很多人来说，</a:t>
            </a:r>
            <a:r>
              <a:rPr lang="zh-CN" altLang="en-US" sz="2400" b="1" dirty="0">
                <a:solidFill>
                  <a:srgbClr val="008780"/>
                </a:solidFill>
                <a:latin typeface="+mn-ea"/>
              </a:rPr>
              <a:t>“知无不言，言无不尽”</a:t>
            </a:r>
            <a:r>
              <a:rPr lang="zh-CN" altLang="en-US" sz="1600" b="1" dirty="0">
                <a:solidFill>
                  <a:srgbClr val="008780"/>
                </a:solidFill>
                <a:latin typeface="+mn-ea"/>
              </a:rPr>
              <a:t> </a:t>
            </a:r>
            <a:r>
              <a:rPr lang="zh-CN" altLang="en-US" sz="1600" dirty="0">
                <a:solidFill>
                  <a:srgbClr val="404040"/>
                </a:solidFill>
                <a:latin typeface="+mn-ea"/>
              </a:rPr>
              <a:t>在大多数情况下是最浪费时间精力的做法。</a:t>
            </a:r>
          </a:p>
        </p:txBody>
      </p:sp>
      <p:sp>
        <p:nvSpPr>
          <p:cNvPr id="68" name="矩形 67"/>
          <p:cNvSpPr/>
          <p:nvPr/>
        </p:nvSpPr>
        <p:spPr>
          <a:xfrm>
            <a:off x="6440917" y="2872117"/>
            <a:ext cx="4455683" cy="830997"/>
          </a:xfrm>
          <a:prstGeom prst="rect">
            <a:avLst/>
          </a:prstGeom>
        </p:spPr>
        <p:txBody>
          <a:bodyPr wrap="square">
            <a:spAutoFit/>
          </a:bodyPr>
          <a:lstStyle/>
          <a:p>
            <a:r>
              <a:rPr lang="zh-CN" altLang="en-US" sz="1600" dirty="0">
                <a:solidFill>
                  <a:srgbClr val="404040"/>
                </a:solidFill>
                <a:latin typeface="+mn-ea"/>
              </a:rPr>
              <a:t>通过努力、通过积累成为</a:t>
            </a:r>
            <a:r>
              <a:rPr lang="zh-CN" altLang="en-US" sz="2400" b="1" dirty="0">
                <a:solidFill>
                  <a:srgbClr val="FF888C"/>
                </a:solidFill>
                <a:latin typeface="+mn-ea"/>
              </a:rPr>
              <a:t>“能说更多话，并且话说出来之后有人听”</a:t>
            </a:r>
            <a:r>
              <a:rPr lang="zh-CN" altLang="en-US" sz="1600" dirty="0">
                <a:solidFill>
                  <a:srgbClr val="404040"/>
                </a:solidFill>
                <a:latin typeface="+mn-ea"/>
              </a:rPr>
              <a:t>的人。</a:t>
            </a:r>
          </a:p>
        </p:txBody>
      </p:sp>
      <p:grpSp>
        <p:nvGrpSpPr>
          <p:cNvPr id="2" name="组合 1"/>
          <p:cNvGrpSpPr/>
          <p:nvPr/>
        </p:nvGrpSpPr>
        <p:grpSpPr>
          <a:xfrm>
            <a:off x="1706116" y="4076587"/>
            <a:ext cx="3426251" cy="1227137"/>
            <a:chOff x="1706116" y="3783012"/>
            <a:chExt cx="3426251" cy="1227137"/>
          </a:xfrm>
        </p:grpSpPr>
        <p:grpSp>
          <p:nvGrpSpPr>
            <p:cNvPr id="27" name="组合 26"/>
            <p:cNvGrpSpPr/>
            <p:nvPr/>
          </p:nvGrpSpPr>
          <p:grpSpPr>
            <a:xfrm>
              <a:off x="1706116" y="3783012"/>
              <a:ext cx="3426251" cy="1227137"/>
              <a:chOff x="1706116" y="1704673"/>
              <a:chExt cx="3913414" cy="1401618"/>
            </a:xfrm>
          </p:grpSpPr>
          <p:sp>
            <p:nvSpPr>
              <p:cNvPr id="28" name="任意多边形 27"/>
              <p:cNvSpPr/>
              <p:nvPr/>
            </p:nvSpPr>
            <p:spPr>
              <a:xfrm flipH="1">
                <a:off x="1706116" y="1704674"/>
                <a:ext cx="3913414" cy="1401617"/>
              </a:xfrm>
              <a:custGeom>
                <a:avLst/>
                <a:gdLst>
                  <a:gd name="connsiteX0" fmla="*/ 3437573 w 4361498"/>
                  <a:gd name="connsiteY0" fmla="*/ 0 h 1562102"/>
                  <a:gd name="connsiteX1" fmla="*/ 3437549 w 4361498"/>
                  <a:gd name="connsiteY1" fmla="*/ 1 h 1562102"/>
                  <a:gd name="connsiteX2" fmla="*/ 2837724 w 4361498"/>
                  <a:gd name="connsiteY2" fmla="*/ 1 h 1562102"/>
                  <a:gd name="connsiteX3" fmla="*/ 1523774 w 4361498"/>
                  <a:gd name="connsiteY3" fmla="*/ 1 h 1562102"/>
                  <a:gd name="connsiteX4" fmla="*/ 923949 w 4361498"/>
                  <a:gd name="connsiteY4" fmla="*/ 1 h 1562102"/>
                  <a:gd name="connsiteX5" fmla="*/ 923925 w 4361498"/>
                  <a:gd name="connsiteY5" fmla="*/ 0 h 1562102"/>
                  <a:gd name="connsiteX6" fmla="*/ 923902 w 4361498"/>
                  <a:gd name="connsiteY6" fmla="*/ 1 h 1562102"/>
                  <a:gd name="connsiteX7" fmla="*/ 914400 w 4361498"/>
                  <a:gd name="connsiteY7" fmla="*/ 1 h 1562102"/>
                  <a:gd name="connsiteX8" fmla="*/ 914400 w 4361498"/>
                  <a:gd name="connsiteY8" fmla="*/ 407 h 1562102"/>
                  <a:gd name="connsiteX9" fmla="*/ 829459 w 4361498"/>
                  <a:gd name="connsiteY9" fmla="*/ 4033 h 1562102"/>
                  <a:gd name="connsiteX10" fmla="*/ 0 w 4361498"/>
                  <a:gd name="connsiteY10" fmla="*/ 781051 h 1562102"/>
                  <a:gd name="connsiteX11" fmla="*/ 829459 w 4361498"/>
                  <a:gd name="connsiteY11" fmla="*/ 1558070 h 1562102"/>
                  <a:gd name="connsiteX12" fmla="*/ 914400 w 4361498"/>
                  <a:gd name="connsiteY12" fmla="*/ 1561696 h 1562102"/>
                  <a:gd name="connsiteX13" fmla="*/ 914400 w 4361498"/>
                  <a:gd name="connsiteY13" fmla="*/ 1562101 h 1562102"/>
                  <a:gd name="connsiteX14" fmla="*/ 923902 w 4361498"/>
                  <a:gd name="connsiteY14" fmla="*/ 1562101 h 1562102"/>
                  <a:gd name="connsiteX15" fmla="*/ 923925 w 4361498"/>
                  <a:gd name="connsiteY15" fmla="*/ 1562102 h 1562102"/>
                  <a:gd name="connsiteX16" fmla="*/ 923949 w 4361498"/>
                  <a:gd name="connsiteY16" fmla="*/ 1562101 h 1562102"/>
                  <a:gd name="connsiteX17" fmla="*/ 1523774 w 4361498"/>
                  <a:gd name="connsiteY17" fmla="*/ 1562101 h 1562102"/>
                  <a:gd name="connsiteX18" fmla="*/ 2837724 w 4361498"/>
                  <a:gd name="connsiteY18" fmla="*/ 1562101 h 1562102"/>
                  <a:gd name="connsiteX19" fmla="*/ 3437549 w 4361498"/>
                  <a:gd name="connsiteY19" fmla="*/ 1562101 h 1562102"/>
                  <a:gd name="connsiteX20" fmla="*/ 3437573 w 4361498"/>
                  <a:gd name="connsiteY20" fmla="*/ 1562102 h 1562102"/>
                  <a:gd name="connsiteX21" fmla="*/ 3437596 w 4361498"/>
                  <a:gd name="connsiteY21" fmla="*/ 1562101 h 1562102"/>
                  <a:gd name="connsiteX22" fmla="*/ 3447098 w 4361498"/>
                  <a:gd name="connsiteY22" fmla="*/ 1562101 h 1562102"/>
                  <a:gd name="connsiteX23" fmla="*/ 3447098 w 4361498"/>
                  <a:gd name="connsiteY23" fmla="*/ 1561696 h 1562102"/>
                  <a:gd name="connsiteX24" fmla="*/ 3532039 w 4361498"/>
                  <a:gd name="connsiteY24" fmla="*/ 1558070 h 1562102"/>
                  <a:gd name="connsiteX25" fmla="*/ 4361498 w 4361498"/>
                  <a:gd name="connsiteY25" fmla="*/ 781051 h 1562102"/>
                  <a:gd name="connsiteX26" fmla="*/ 3532039 w 4361498"/>
                  <a:gd name="connsiteY26" fmla="*/ 4033 h 1562102"/>
                  <a:gd name="connsiteX27" fmla="*/ 3447098 w 4361498"/>
                  <a:gd name="connsiteY27" fmla="*/ 407 h 1562102"/>
                  <a:gd name="connsiteX28" fmla="*/ 3447098 w 4361498"/>
                  <a:gd name="connsiteY28" fmla="*/ 1 h 1562102"/>
                  <a:gd name="connsiteX29" fmla="*/ 3437596 w 4361498"/>
                  <a:gd name="connsiteY29" fmla="*/ 1 h 156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61498" h="1562102">
                    <a:moveTo>
                      <a:pt x="3437573" y="0"/>
                    </a:moveTo>
                    <a:lnTo>
                      <a:pt x="3437549" y="1"/>
                    </a:lnTo>
                    <a:lnTo>
                      <a:pt x="2837724" y="1"/>
                    </a:lnTo>
                    <a:lnTo>
                      <a:pt x="1523774" y="1"/>
                    </a:lnTo>
                    <a:lnTo>
                      <a:pt x="923949" y="1"/>
                    </a:lnTo>
                    <a:lnTo>
                      <a:pt x="923925" y="0"/>
                    </a:lnTo>
                    <a:lnTo>
                      <a:pt x="923902" y="1"/>
                    </a:lnTo>
                    <a:lnTo>
                      <a:pt x="914400" y="1"/>
                    </a:lnTo>
                    <a:lnTo>
                      <a:pt x="914400" y="407"/>
                    </a:lnTo>
                    <a:lnTo>
                      <a:pt x="829459" y="4033"/>
                    </a:lnTo>
                    <a:cubicBezTo>
                      <a:pt x="363564" y="44030"/>
                      <a:pt x="0" y="376648"/>
                      <a:pt x="0" y="781051"/>
                    </a:cubicBezTo>
                    <a:cubicBezTo>
                      <a:pt x="0" y="1185454"/>
                      <a:pt x="363564" y="1518072"/>
                      <a:pt x="829459" y="1558070"/>
                    </a:cubicBezTo>
                    <a:lnTo>
                      <a:pt x="914400" y="1561696"/>
                    </a:lnTo>
                    <a:lnTo>
                      <a:pt x="914400" y="1562101"/>
                    </a:lnTo>
                    <a:lnTo>
                      <a:pt x="923902" y="1562101"/>
                    </a:lnTo>
                    <a:lnTo>
                      <a:pt x="923925" y="1562102"/>
                    </a:lnTo>
                    <a:lnTo>
                      <a:pt x="923949" y="1562101"/>
                    </a:lnTo>
                    <a:lnTo>
                      <a:pt x="1523774" y="1562101"/>
                    </a:lnTo>
                    <a:lnTo>
                      <a:pt x="2837724" y="1562101"/>
                    </a:lnTo>
                    <a:lnTo>
                      <a:pt x="3437549" y="1562101"/>
                    </a:lnTo>
                    <a:lnTo>
                      <a:pt x="3437573" y="1562102"/>
                    </a:lnTo>
                    <a:lnTo>
                      <a:pt x="3437596" y="1562101"/>
                    </a:lnTo>
                    <a:lnTo>
                      <a:pt x="3447098" y="1562101"/>
                    </a:lnTo>
                    <a:lnTo>
                      <a:pt x="3447098" y="1561696"/>
                    </a:lnTo>
                    <a:lnTo>
                      <a:pt x="3532039" y="1558070"/>
                    </a:lnTo>
                    <a:cubicBezTo>
                      <a:pt x="3997934" y="1518072"/>
                      <a:pt x="4361498" y="1185454"/>
                      <a:pt x="4361498" y="781051"/>
                    </a:cubicBezTo>
                    <a:cubicBezTo>
                      <a:pt x="4361498" y="376648"/>
                      <a:pt x="3997934" y="44030"/>
                      <a:pt x="3532039" y="4033"/>
                    </a:cubicBezTo>
                    <a:lnTo>
                      <a:pt x="3447098" y="407"/>
                    </a:lnTo>
                    <a:lnTo>
                      <a:pt x="3447098" y="1"/>
                    </a:lnTo>
                    <a:lnTo>
                      <a:pt x="3437596" y="1"/>
                    </a:lnTo>
                    <a:close/>
                  </a:path>
                </a:pathLst>
              </a:custGeom>
              <a:solidFill>
                <a:srgbClr val="4BC1DB"/>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任意多边形 28"/>
              <p:cNvSpPr/>
              <p:nvPr/>
            </p:nvSpPr>
            <p:spPr>
              <a:xfrm flipH="1">
                <a:off x="3425371" y="1704673"/>
                <a:ext cx="2194158" cy="1401618"/>
              </a:xfrm>
              <a:custGeom>
                <a:avLst/>
                <a:gdLst>
                  <a:gd name="connsiteX0" fmla="*/ 1739850 w 2590800"/>
                  <a:gd name="connsiteY0" fmla="*/ 0 h 1438722"/>
                  <a:gd name="connsiteX1" fmla="*/ 1739828 w 2590800"/>
                  <a:gd name="connsiteY1" fmla="*/ 1 h 1438722"/>
                  <a:gd name="connsiteX2" fmla="*/ 1295400 w 2590800"/>
                  <a:gd name="connsiteY2" fmla="*/ 1 h 1438722"/>
                  <a:gd name="connsiteX3" fmla="*/ 1295400 w 2590800"/>
                  <a:gd name="connsiteY3" fmla="*/ 2 h 1438722"/>
                  <a:gd name="connsiteX4" fmla="*/ 850972 w 2590800"/>
                  <a:gd name="connsiteY4" fmla="*/ 2 h 1438722"/>
                  <a:gd name="connsiteX5" fmla="*/ 850950 w 2590800"/>
                  <a:gd name="connsiteY5" fmla="*/ 1 h 1438722"/>
                  <a:gd name="connsiteX6" fmla="*/ 850929 w 2590800"/>
                  <a:gd name="connsiteY6" fmla="*/ 2 h 1438722"/>
                  <a:gd name="connsiteX7" fmla="*/ 842177 w 2590800"/>
                  <a:gd name="connsiteY7" fmla="*/ 2 h 1438722"/>
                  <a:gd name="connsiteX8" fmla="*/ 842177 w 2590800"/>
                  <a:gd name="connsiteY8" fmla="*/ 376 h 1438722"/>
                  <a:gd name="connsiteX9" fmla="*/ 763945 w 2590800"/>
                  <a:gd name="connsiteY9" fmla="*/ 3716 h 1438722"/>
                  <a:gd name="connsiteX10" fmla="*/ 0 w 2590800"/>
                  <a:gd name="connsiteY10" fmla="*/ 719362 h 1438722"/>
                  <a:gd name="connsiteX11" fmla="*/ 763945 w 2590800"/>
                  <a:gd name="connsiteY11" fmla="*/ 1435009 h 1438722"/>
                  <a:gd name="connsiteX12" fmla="*/ 842177 w 2590800"/>
                  <a:gd name="connsiteY12" fmla="*/ 1438348 h 1438722"/>
                  <a:gd name="connsiteX13" fmla="*/ 842177 w 2590800"/>
                  <a:gd name="connsiteY13" fmla="*/ 1438721 h 1438722"/>
                  <a:gd name="connsiteX14" fmla="*/ 850929 w 2590800"/>
                  <a:gd name="connsiteY14" fmla="*/ 1438721 h 1438722"/>
                  <a:gd name="connsiteX15" fmla="*/ 850950 w 2590800"/>
                  <a:gd name="connsiteY15" fmla="*/ 1438722 h 1438722"/>
                  <a:gd name="connsiteX16" fmla="*/ 850972 w 2590800"/>
                  <a:gd name="connsiteY16" fmla="*/ 1438721 h 1438722"/>
                  <a:gd name="connsiteX17" fmla="*/ 1295400 w 2590800"/>
                  <a:gd name="connsiteY17" fmla="*/ 1438721 h 1438722"/>
                  <a:gd name="connsiteX18" fmla="*/ 1295400 w 2590800"/>
                  <a:gd name="connsiteY18" fmla="*/ 1438720 h 1438722"/>
                  <a:gd name="connsiteX19" fmla="*/ 1739828 w 2590800"/>
                  <a:gd name="connsiteY19" fmla="*/ 1438720 h 1438722"/>
                  <a:gd name="connsiteX20" fmla="*/ 1739850 w 2590800"/>
                  <a:gd name="connsiteY20" fmla="*/ 1438721 h 1438722"/>
                  <a:gd name="connsiteX21" fmla="*/ 1739871 w 2590800"/>
                  <a:gd name="connsiteY21" fmla="*/ 1438720 h 1438722"/>
                  <a:gd name="connsiteX22" fmla="*/ 1748623 w 2590800"/>
                  <a:gd name="connsiteY22" fmla="*/ 1438720 h 1438722"/>
                  <a:gd name="connsiteX23" fmla="*/ 1748623 w 2590800"/>
                  <a:gd name="connsiteY23" fmla="*/ 1438347 h 1438722"/>
                  <a:gd name="connsiteX24" fmla="*/ 1826855 w 2590800"/>
                  <a:gd name="connsiteY24" fmla="*/ 1435008 h 1438722"/>
                  <a:gd name="connsiteX25" fmla="*/ 2590800 w 2590800"/>
                  <a:gd name="connsiteY25" fmla="*/ 719361 h 1438722"/>
                  <a:gd name="connsiteX26" fmla="*/ 1826855 w 2590800"/>
                  <a:gd name="connsiteY26" fmla="*/ 3715 h 1438722"/>
                  <a:gd name="connsiteX27" fmla="*/ 1748623 w 2590800"/>
                  <a:gd name="connsiteY27" fmla="*/ 375 h 1438722"/>
                  <a:gd name="connsiteX28" fmla="*/ 1748623 w 2590800"/>
                  <a:gd name="connsiteY28" fmla="*/ 1 h 1438722"/>
                  <a:gd name="connsiteX29" fmla="*/ 1739871 w 2590800"/>
                  <a:gd name="connsiteY29" fmla="*/ 1 h 143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90800" h="1438722">
                    <a:moveTo>
                      <a:pt x="1739850" y="0"/>
                    </a:moveTo>
                    <a:lnTo>
                      <a:pt x="1739828" y="1"/>
                    </a:lnTo>
                    <a:lnTo>
                      <a:pt x="1295400" y="1"/>
                    </a:lnTo>
                    <a:lnTo>
                      <a:pt x="1295400" y="2"/>
                    </a:lnTo>
                    <a:lnTo>
                      <a:pt x="850972" y="2"/>
                    </a:lnTo>
                    <a:lnTo>
                      <a:pt x="850950" y="1"/>
                    </a:lnTo>
                    <a:lnTo>
                      <a:pt x="850929" y="2"/>
                    </a:lnTo>
                    <a:lnTo>
                      <a:pt x="842177" y="2"/>
                    </a:lnTo>
                    <a:lnTo>
                      <a:pt x="842177" y="376"/>
                    </a:lnTo>
                    <a:lnTo>
                      <a:pt x="763945" y="3716"/>
                    </a:lnTo>
                    <a:cubicBezTo>
                      <a:pt x="334849" y="40553"/>
                      <a:pt x="0" y="346900"/>
                      <a:pt x="0" y="719362"/>
                    </a:cubicBezTo>
                    <a:cubicBezTo>
                      <a:pt x="0" y="1091823"/>
                      <a:pt x="334849" y="1398170"/>
                      <a:pt x="763945" y="1435009"/>
                    </a:cubicBezTo>
                    <a:lnTo>
                      <a:pt x="842177" y="1438348"/>
                    </a:lnTo>
                    <a:lnTo>
                      <a:pt x="842177" y="1438721"/>
                    </a:lnTo>
                    <a:lnTo>
                      <a:pt x="850929" y="1438721"/>
                    </a:lnTo>
                    <a:lnTo>
                      <a:pt x="850950" y="1438722"/>
                    </a:lnTo>
                    <a:lnTo>
                      <a:pt x="850972" y="1438721"/>
                    </a:lnTo>
                    <a:lnTo>
                      <a:pt x="1295400" y="1438721"/>
                    </a:lnTo>
                    <a:lnTo>
                      <a:pt x="1295400" y="1438720"/>
                    </a:lnTo>
                    <a:lnTo>
                      <a:pt x="1739828" y="1438720"/>
                    </a:lnTo>
                    <a:lnTo>
                      <a:pt x="1739850" y="1438721"/>
                    </a:lnTo>
                    <a:lnTo>
                      <a:pt x="1739871" y="1438720"/>
                    </a:lnTo>
                    <a:lnTo>
                      <a:pt x="1748623" y="1438720"/>
                    </a:lnTo>
                    <a:lnTo>
                      <a:pt x="1748623" y="1438347"/>
                    </a:lnTo>
                    <a:lnTo>
                      <a:pt x="1826855" y="1435008"/>
                    </a:lnTo>
                    <a:cubicBezTo>
                      <a:pt x="2255951" y="1398169"/>
                      <a:pt x="2590800" y="1091822"/>
                      <a:pt x="2590800" y="719361"/>
                    </a:cubicBezTo>
                    <a:cubicBezTo>
                      <a:pt x="2590800" y="346899"/>
                      <a:pt x="2255951" y="40552"/>
                      <a:pt x="1826855" y="3715"/>
                    </a:cubicBezTo>
                    <a:lnTo>
                      <a:pt x="1748623" y="375"/>
                    </a:lnTo>
                    <a:lnTo>
                      <a:pt x="1748623" y="1"/>
                    </a:lnTo>
                    <a:lnTo>
                      <a:pt x="1739871" y="1"/>
                    </a:lnTo>
                    <a:close/>
                  </a:path>
                </a:pathLst>
              </a:custGeom>
              <a:solidFill>
                <a:srgbClr val="7F7F7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3" name="组合 32"/>
              <p:cNvGrpSpPr/>
              <p:nvPr/>
            </p:nvGrpSpPr>
            <p:grpSpPr>
              <a:xfrm>
                <a:off x="4321858" y="1713285"/>
                <a:ext cx="1170125" cy="1325363"/>
                <a:chOff x="7252084" y="1697898"/>
                <a:chExt cx="2855872" cy="3234754"/>
              </a:xfrm>
              <a:effectLst>
                <a:outerShdw blurRad="50800" dist="63500" dir="2700000" algn="tl" rotWithShape="0">
                  <a:prstClr val="black">
                    <a:alpha val="80000"/>
                  </a:prstClr>
                </a:outerShdw>
              </a:effectLst>
            </p:grpSpPr>
            <p:sp>
              <p:nvSpPr>
                <p:cNvPr id="34" name="任意多边形 33"/>
                <p:cNvSpPr/>
                <p:nvPr/>
              </p:nvSpPr>
              <p:spPr>
                <a:xfrm>
                  <a:off x="7357190" y="3392947"/>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7200000">
                  <a:off x="6696627" y="2253356"/>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任意多边形 35"/>
                <p:cNvSpPr/>
                <p:nvPr/>
              </p:nvSpPr>
              <p:spPr>
                <a:xfrm rot="14400000">
                  <a:off x="8012794" y="2253355"/>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9" name="矩形 68"/>
            <p:cNvSpPr/>
            <p:nvPr/>
          </p:nvSpPr>
          <p:spPr>
            <a:xfrm>
              <a:off x="2332788" y="4042637"/>
              <a:ext cx="537613" cy="707886"/>
            </a:xfrm>
            <a:prstGeom prst="rect">
              <a:avLst/>
            </a:prstGeom>
          </p:spPr>
          <p:txBody>
            <a:bodyPr wrap="square">
              <a:spAutoFit/>
            </a:bodyPr>
            <a:lstStyle/>
            <a:p>
              <a:r>
                <a:rPr lang="en-US" altLang="zh-CN" sz="4000" dirty="0">
                  <a:solidFill>
                    <a:schemeClr val="bg1"/>
                  </a:solidFill>
                  <a:latin typeface="+mn-ea"/>
                </a:rPr>
                <a:t>A</a:t>
              </a:r>
              <a:endParaRPr lang="zh-CN" altLang="en-US" sz="2800" dirty="0">
                <a:solidFill>
                  <a:schemeClr val="bg1"/>
                </a:solidFill>
                <a:latin typeface="+mn-ea"/>
              </a:endParaRPr>
            </a:p>
          </p:txBody>
        </p:sp>
      </p:grpSp>
      <p:grpSp>
        <p:nvGrpSpPr>
          <p:cNvPr id="3" name="组合 2"/>
          <p:cNvGrpSpPr/>
          <p:nvPr/>
        </p:nvGrpSpPr>
        <p:grpSpPr>
          <a:xfrm>
            <a:off x="6529958" y="4076587"/>
            <a:ext cx="3426251" cy="1227137"/>
            <a:chOff x="6529958" y="3783012"/>
            <a:chExt cx="3426251" cy="1227137"/>
          </a:xfrm>
        </p:grpSpPr>
        <p:grpSp>
          <p:nvGrpSpPr>
            <p:cNvPr id="37" name="组合 36"/>
            <p:cNvGrpSpPr/>
            <p:nvPr/>
          </p:nvGrpSpPr>
          <p:grpSpPr>
            <a:xfrm flipH="1">
              <a:off x="6529958" y="3783012"/>
              <a:ext cx="3426251" cy="1227137"/>
              <a:chOff x="1706116" y="1704673"/>
              <a:chExt cx="3913414" cy="1401618"/>
            </a:xfrm>
          </p:grpSpPr>
          <p:sp>
            <p:nvSpPr>
              <p:cNvPr id="38" name="任意多边形 37"/>
              <p:cNvSpPr/>
              <p:nvPr/>
            </p:nvSpPr>
            <p:spPr>
              <a:xfrm flipH="1">
                <a:off x="1706116" y="1704674"/>
                <a:ext cx="3913414" cy="1401617"/>
              </a:xfrm>
              <a:custGeom>
                <a:avLst/>
                <a:gdLst>
                  <a:gd name="connsiteX0" fmla="*/ 3437573 w 4361498"/>
                  <a:gd name="connsiteY0" fmla="*/ 0 h 1562102"/>
                  <a:gd name="connsiteX1" fmla="*/ 3437549 w 4361498"/>
                  <a:gd name="connsiteY1" fmla="*/ 1 h 1562102"/>
                  <a:gd name="connsiteX2" fmla="*/ 2837724 w 4361498"/>
                  <a:gd name="connsiteY2" fmla="*/ 1 h 1562102"/>
                  <a:gd name="connsiteX3" fmla="*/ 1523774 w 4361498"/>
                  <a:gd name="connsiteY3" fmla="*/ 1 h 1562102"/>
                  <a:gd name="connsiteX4" fmla="*/ 923949 w 4361498"/>
                  <a:gd name="connsiteY4" fmla="*/ 1 h 1562102"/>
                  <a:gd name="connsiteX5" fmla="*/ 923925 w 4361498"/>
                  <a:gd name="connsiteY5" fmla="*/ 0 h 1562102"/>
                  <a:gd name="connsiteX6" fmla="*/ 923902 w 4361498"/>
                  <a:gd name="connsiteY6" fmla="*/ 1 h 1562102"/>
                  <a:gd name="connsiteX7" fmla="*/ 914400 w 4361498"/>
                  <a:gd name="connsiteY7" fmla="*/ 1 h 1562102"/>
                  <a:gd name="connsiteX8" fmla="*/ 914400 w 4361498"/>
                  <a:gd name="connsiteY8" fmla="*/ 407 h 1562102"/>
                  <a:gd name="connsiteX9" fmla="*/ 829459 w 4361498"/>
                  <a:gd name="connsiteY9" fmla="*/ 4033 h 1562102"/>
                  <a:gd name="connsiteX10" fmla="*/ 0 w 4361498"/>
                  <a:gd name="connsiteY10" fmla="*/ 781051 h 1562102"/>
                  <a:gd name="connsiteX11" fmla="*/ 829459 w 4361498"/>
                  <a:gd name="connsiteY11" fmla="*/ 1558070 h 1562102"/>
                  <a:gd name="connsiteX12" fmla="*/ 914400 w 4361498"/>
                  <a:gd name="connsiteY12" fmla="*/ 1561696 h 1562102"/>
                  <a:gd name="connsiteX13" fmla="*/ 914400 w 4361498"/>
                  <a:gd name="connsiteY13" fmla="*/ 1562101 h 1562102"/>
                  <a:gd name="connsiteX14" fmla="*/ 923902 w 4361498"/>
                  <a:gd name="connsiteY14" fmla="*/ 1562101 h 1562102"/>
                  <a:gd name="connsiteX15" fmla="*/ 923925 w 4361498"/>
                  <a:gd name="connsiteY15" fmla="*/ 1562102 h 1562102"/>
                  <a:gd name="connsiteX16" fmla="*/ 923949 w 4361498"/>
                  <a:gd name="connsiteY16" fmla="*/ 1562101 h 1562102"/>
                  <a:gd name="connsiteX17" fmla="*/ 1523774 w 4361498"/>
                  <a:gd name="connsiteY17" fmla="*/ 1562101 h 1562102"/>
                  <a:gd name="connsiteX18" fmla="*/ 2837724 w 4361498"/>
                  <a:gd name="connsiteY18" fmla="*/ 1562101 h 1562102"/>
                  <a:gd name="connsiteX19" fmla="*/ 3437549 w 4361498"/>
                  <a:gd name="connsiteY19" fmla="*/ 1562101 h 1562102"/>
                  <a:gd name="connsiteX20" fmla="*/ 3437573 w 4361498"/>
                  <a:gd name="connsiteY20" fmla="*/ 1562102 h 1562102"/>
                  <a:gd name="connsiteX21" fmla="*/ 3437596 w 4361498"/>
                  <a:gd name="connsiteY21" fmla="*/ 1562101 h 1562102"/>
                  <a:gd name="connsiteX22" fmla="*/ 3447098 w 4361498"/>
                  <a:gd name="connsiteY22" fmla="*/ 1562101 h 1562102"/>
                  <a:gd name="connsiteX23" fmla="*/ 3447098 w 4361498"/>
                  <a:gd name="connsiteY23" fmla="*/ 1561696 h 1562102"/>
                  <a:gd name="connsiteX24" fmla="*/ 3532039 w 4361498"/>
                  <a:gd name="connsiteY24" fmla="*/ 1558070 h 1562102"/>
                  <a:gd name="connsiteX25" fmla="*/ 4361498 w 4361498"/>
                  <a:gd name="connsiteY25" fmla="*/ 781051 h 1562102"/>
                  <a:gd name="connsiteX26" fmla="*/ 3532039 w 4361498"/>
                  <a:gd name="connsiteY26" fmla="*/ 4033 h 1562102"/>
                  <a:gd name="connsiteX27" fmla="*/ 3447098 w 4361498"/>
                  <a:gd name="connsiteY27" fmla="*/ 407 h 1562102"/>
                  <a:gd name="connsiteX28" fmla="*/ 3447098 w 4361498"/>
                  <a:gd name="connsiteY28" fmla="*/ 1 h 1562102"/>
                  <a:gd name="connsiteX29" fmla="*/ 3437596 w 4361498"/>
                  <a:gd name="connsiteY29" fmla="*/ 1 h 156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61498" h="1562102">
                    <a:moveTo>
                      <a:pt x="3437573" y="0"/>
                    </a:moveTo>
                    <a:lnTo>
                      <a:pt x="3437549" y="1"/>
                    </a:lnTo>
                    <a:lnTo>
                      <a:pt x="2837724" y="1"/>
                    </a:lnTo>
                    <a:lnTo>
                      <a:pt x="1523774" y="1"/>
                    </a:lnTo>
                    <a:lnTo>
                      <a:pt x="923949" y="1"/>
                    </a:lnTo>
                    <a:lnTo>
                      <a:pt x="923925" y="0"/>
                    </a:lnTo>
                    <a:lnTo>
                      <a:pt x="923902" y="1"/>
                    </a:lnTo>
                    <a:lnTo>
                      <a:pt x="914400" y="1"/>
                    </a:lnTo>
                    <a:lnTo>
                      <a:pt x="914400" y="407"/>
                    </a:lnTo>
                    <a:lnTo>
                      <a:pt x="829459" y="4033"/>
                    </a:lnTo>
                    <a:cubicBezTo>
                      <a:pt x="363564" y="44030"/>
                      <a:pt x="0" y="376648"/>
                      <a:pt x="0" y="781051"/>
                    </a:cubicBezTo>
                    <a:cubicBezTo>
                      <a:pt x="0" y="1185454"/>
                      <a:pt x="363564" y="1518072"/>
                      <a:pt x="829459" y="1558070"/>
                    </a:cubicBezTo>
                    <a:lnTo>
                      <a:pt x="914400" y="1561696"/>
                    </a:lnTo>
                    <a:lnTo>
                      <a:pt x="914400" y="1562101"/>
                    </a:lnTo>
                    <a:lnTo>
                      <a:pt x="923902" y="1562101"/>
                    </a:lnTo>
                    <a:lnTo>
                      <a:pt x="923925" y="1562102"/>
                    </a:lnTo>
                    <a:lnTo>
                      <a:pt x="923949" y="1562101"/>
                    </a:lnTo>
                    <a:lnTo>
                      <a:pt x="1523774" y="1562101"/>
                    </a:lnTo>
                    <a:lnTo>
                      <a:pt x="2837724" y="1562101"/>
                    </a:lnTo>
                    <a:lnTo>
                      <a:pt x="3437549" y="1562101"/>
                    </a:lnTo>
                    <a:lnTo>
                      <a:pt x="3437573" y="1562102"/>
                    </a:lnTo>
                    <a:lnTo>
                      <a:pt x="3437596" y="1562101"/>
                    </a:lnTo>
                    <a:lnTo>
                      <a:pt x="3447098" y="1562101"/>
                    </a:lnTo>
                    <a:lnTo>
                      <a:pt x="3447098" y="1561696"/>
                    </a:lnTo>
                    <a:lnTo>
                      <a:pt x="3532039" y="1558070"/>
                    </a:lnTo>
                    <a:cubicBezTo>
                      <a:pt x="3997934" y="1518072"/>
                      <a:pt x="4361498" y="1185454"/>
                      <a:pt x="4361498" y="781051"/>
                    </a:cubicBezTo>
                    <a:cubicBezTo>
                      <a:pt x="4361498" y="376648"/>
                      <a:pt x="3997934" y="44030"/>
                      <a:pt x="3532039" y="4033"/>
                    </a:cubicBezTo>
                    <a:lnTo>
                      <a:pt x="3447098" y="407"/>
                    </a:lnTo>
                    <a:lnTo>
                      <a:pt x="3447098" y="1"/>
                    </a:lnTo>
                    <a:lnTo>
                      <a:pt x="3437596" y="1"/>
                    </a:lnTo>
                    <a:close/>
                  </a:path>
                </a:pathLst>
              </a:custGeom>
              <a:solidFill>
                <a:srgbClr val="FF888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任意多边形 47"/>
              <p:cNvSpPr/>
              <p:nvPr/>
            </p:nvSpPr>
            <p:spPr>
              <a:xfrm flipH="1">
                <a:off x="3425371" y="1704673"/>
                <a:ext cx="2194158" cy="1401618"/>
              </a:xfrm>
              <a:custGeom>
                <a:avLst/>
                <a:gdLst>
                  <a:gd name="connsiteX0" fmla="*/ 1739850 w 2590800"/>
                  <a:gd name="connsiteY0" fmla="*/ 0 h 1438722"/>
                  <a:gd name="connsiteX1" fmla="*/ 1739828 w 2590800"/>
                  <a:gd name="connsiteY1" fmla="*/ 1 h 1438722"/>
                  <a:gd name="connsiteX2" fmla="*/ 1295400 w 2590800"/>
                  <a:gd name="connsiteY2" fmla="*/ 1 h 1438722"/>
                  <a:gd name="connsiteX3" fmla="*/ 1295400 w 2590800"/>
                  <a:gd name="connsiteY3" fmla="*/ 2 h 1438722"/>
                  <a:gd name="connsiteX4" fmla="*/ 850972 w 2590800"/>
                  <a:gd name="connsiteY4" fmla="*/ 2 h 1438722"/>
                  <a:gd name="connsiteX5" fmla="*/ 850950 w 2590800"/>
                  <a:gd name="connsiteY5" fmla="*/ 1 h 1438722"/>
                  <a:gd name="connsiteX6" fmla="*/ 850929 w 2590800"/>
                  <a:gd name="connsiteY6" fmla="*/ 2 h 1438722"/>
                  <a:gd name="connsiteX7" fmla="*/ 842177 w 2590800"/>
                  <a:gd name="connsiteY7" fmla="*/ 2 h 1438722"/>
                  <a:gd name="connsiteX8" fmla="*/ 842177 w 2590800"/>
                  <a:gd name="connsiteY8" fmla="*/ 376 h 1438722"/>
                  <a:gd name="connsiteX9" fmla="*/ 763945 w 2590800"/>
                  <a:gd name="connsiteY9" fmla="*/ 3716 h 1438722"/>
                  <a:gd name="connsiteX10" fmla="*/ 0 w 2590800"/>
                  <a:gd name="connsiteY10" fmla="*/ 719362 h 1438722"/>
                  <a:gd name="connsiteX11" fmla="*/ 763945 w 2590800"/>
                  <a:gd name="connsiteY11" fmla="*/ 1435009 h 1438722"/>
                  <a:gd name="connsiteX12" fmla="*/ 842177 w 2590800"/>
                  <a:gd name="connsiteY12" fmla="*/ 1438348 h 1438722"/>
                  <a:gd name="connsiteX13" fmla="*/ 842177 w 2590800"/>
                  <a:gd name="connsiteY13" fmla="*/ 1438721 h 1438722"/>
                  <a:gd name="connsiteX14" fmla="*/ 850929 w 2590800"/>
                  <a:gd name="connsiteY14" fmla="*/ 1438721 h 1438722"/>
                  <a:gd name="connsiteX15" fmla="*/ 850950 w 2590800"/>
                  <a:gd name="connsiteY15" fmla="*/ 1438722 h 1438722"/>
                  <a:gd name="connsiteX16" fmla="*/ 850972 w 2590800"/>
                  <a:gd name="connsiteY16" fmla="*/ 1438721 h 1438722"/>
                  <a:gd name="connsiteX17" fmla="*/ 1295400 w 2590800"/>
                  <a:gd name="connsiteY17" fmla="*/ 1438721 h 1438722"/>
                  <a:gd name="connsiteX18" fmla="*/ 1295400 w 2590800"/>
                  <a:gd name="connsiteY18" fmla="*/ 1438720 h 1438722"/>
                  <a:gd name="connsiteX19" fmla="*/ 1739828 w 2590800"/>
                  <a:gd name="connsiteY19" fmla="*/ 1438720 h 1438722"/>
                  <a:gd name="connsiteX20" fmla="*/ 1739850 w 2590800"/>
                  <a:gd name="connsiteY20" fmla="*/ 1438721 h 1438722"/>
                  <a:gd name="connsiteX21" fmla="*/ 1739871 w 2590800"/>
                  <a:gd name="connsiteY21" fmla="*/ 1438720 h 1438722"/>
                  <a:gd name="connsiteX22" fmla="*/ 1748623 w 2590800"/>
                  <a:gd name="connsiteY22" fmla="*/ 1438720 h 1438722"/>
                  <a:gd name="connsiteX23" fmla="*/ 1748623 w 2590800"/>
                  <a:gd name="connsiteY23" fmla="*/ 1438347 h 1438722"/>
                  <a:gd name="connsiteX24" fmla="*/ 1826855 w 2590800"/>
                  <a:gd name="connsiteY24" fmla="*/ 1435008 h 1438722"/>
                  <a:gd name="connsiteX25" fmla="*/ 2590800 w 2590800"/>
                  <a:gd name="connsiteY25" fmla="*/ 719361 h 1438722"/>
                  <a:gd name="connsiteX26" fmla="*/ 1826855 w 2590800"/>
                  <a:gd name="connsiteY26" fmla="*/ 3715 h 1438722"/>
                  <a:gd name="connsiteX27" fmla="*/ 1748623 w 2590800"/>
                  <a:gd name="connsiteY27" fmla="*/ 375 h 1438722"/>
                  <a:gd name="connsiteX28" fmla="*/ 1748623 w 2590800"/>
                  <a:gd name="connsiteY28" fmla="*/ 1 h 1438722"/>
                  <a:gd name="connsiteX29" fmla="*/ 1739871 w 2590800"/>
                  <a:gd name="connsiteY29" fmla="*/ 1 h 143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90800" h="1438722">
                    <a:moveTo>
                      <a:pt x="1739850" y="0"/>
                    </a:moveTo>
                    <a:lnTo>
                      <a:pt x="1739828" y="1"/>
                    </a:lnTo>
                    <a:lnTo>
                      <a:pt x="1295400" y="1"/>
                    </a:lnTo>
                    <a:lnTo>
                      <a:pt x="1295400" y="2"/>
                    </a:lnTo>
                    <a:lnTo>
                      <a:pt x="850972" y="2"/>
                    </a:lnTo>
                    <a:lnTo>
                      <a:pt x="850950" y="1"/>
                    </a:lnTo>
                    <a:lnTo>
                      <a:pt x="850929" y="2"/>
                    </a:lnTo>
                    <a:lnTo>
                      <a:pt x="842177" y="2"/>
                    </a:lnTo>
                    <a:lnTo>
                      <a:pt x="842177" y="376"/>
                    </a:lnTo>
                    <a:lnTo>
                      <a:pt x="763945" y="3716"/>
                    </a:lnTo>
                    <a:cubicBezTo>
                      <a:pt x="334849" y="40553"/>
                      <a:pt x="0" y="346900"/>
                      <a:pt x="0" y="719362"/>
                    </a:cubicBezTo>
                    <a:cubicBezTo>
                      <a:pt x="0" y="1091823"/>
                      <a:pt x="334849" y="1398170"/>
                      <a:pt x="763945" y="1435009"/>
                    </a:cubicBezTo>
                    <a:lnTo>
                      <a:pt x="842177" y="1438348"/>
                    </a:lnTo>
                    <a:lnTo>
                      <a:pt x="842177" y="1438721"/>
                    </a:lnTo>
                    <a:lnTo>
                      <a:pt x="850929" y="1438721"/>
                    </a:lnTo>
                    <a:lnTo>
                      <a:pt x="850950" y="1438722"/>
                    </a:lnTo>
                    <a:lnTo>
                      <a:pt x="850972" y="1438721"/>
                    </a:lnTo>
                    <a:lnTo>
                      <a:pt x="1295400" y="1438721"/>
                    </a:lnTo>
                    <a:lnTo>
                      <a:pt x="1295400" y="1438720"/>
                    </a:lnTo>
                    <a:lnTo>
                      <a:pt x="1739828" y="1438720"/>
                    </a:lnTo>
                    <a:lnTo>
                      <a:pt x="1739850" y="1438721"/>
                    </a:lnTo>
                    <a:lnTo>
                      <a:pt x="1739871" y="1438720"/>
                    </a:lnTo>
                    <a:lnTo>
                      <a:pt x="1748623" y="1438720"/>
                    </a:lnTo>
                    <a:lnTo>
                      <a:pt x="1748623" y="1438347"/>
                    </a:lnTo>
                    <a:lnTo>
                      <a:pt x="1826855" y="1435008"/>
                    </a:lnTo>
                    <a:cubicBezTo>
                      <a:pt x="2255951" y="1398169"/>
                      <a:pt x="2590800" y="1091822"/>
                      <a:pt x="2590800" y="719361"/>
                    </a:cubicBezTo>
                    <a:cubicBezTo>
                      <a:pt x="2590800" y="346899"/>
                      <a:pt x="2255951" y="40552"/>
                      <a:pt x="1826855" y="3715"/>
                    </a:cubicBezTo>
                    <a:lnTo>
                      <a:pt x="1748623" y="375"/>
                    </a:lnTo>
                    <a:lnTo>
                      <a:pt x="1748623" y="1"/>
                    </a:lnTo>
                    <a:lnTo>
                      <a:pt x="1739871" y="1"/>
                    </a:lnTo>
                    <a:close/>
                  </a:path>
                </a:pathLst>
              </a:custGeom>
              <a:solidFill>
                <a:srgbClr val="7F7F7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9" name="组合 48"/>
              <p:cNvGrpSpPr/>
              <p:nvPr/>
            </p:nvGrpSpPr>
            <p:grpSpPr>
              <a:xfrm>
                <a:off x="4321858" y="1713285"/>
                <a:ext cx="1170125" cy="1325363"/>
                <a:chOff x="7252084" y="1697898"/>
                <a:chExt cx="2855872" cy="3234754"/>
              </a:xfrm>
              <a:effectLst>
                <a:outerShdw blurRad="50800" dist="63500" dir="2700000" algn="tl" rotWithShape="0">
                  <a:prstClr val="black">
                    <a:alpha val="80000"/>
                  </a:prstClr>
                </a:outerShdw>
              </a:effectLst>
            </p:grpSpPr>
            <p:sp>
              <p:nvSpPr>
                <p:cNvPr id="50" name="任意多边形 49"/>
                <p:cNvSpPr/>
                <p:nvPr/>
              </p:nvSpPr>
              <p:spPr>
                <a:xfrm>
                  <a:off x="7357190" y="3392947"/>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任意多边形 50"/>
                <p:cNvSpPr/>
                <p:nvPr/>
              </p:nvSpPr>
              <p:spPr>
                <a:xfrm rot="7200000">
                  <a:off x="6696627" y="2253356"/>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任意多边形 51"/>
                <p:cNvSpPr/>
                <p:nvPr/>
              </p:nvSpPr>
              <p:spPr>
                <a:xfrm rot="14400000">
                  <a:off x="8012794" y="2253355"/>
                  <a:ext cx="2650620" cy="1539705"/>
                </a:xfrm>
                <a:custGeom>
                  <a:avLst/>
                  <a:gdLst>
                    <a:gd name="connsiteX0" fmla="*/ 1325210 w 2650620"/>
                    <a:gd name="connsiteY0" fmla="*/ 6403 h 1539705"/>
                    <a:gd name="connsiteX1" fmla="*/ 2650620 w 2650620"/>
                    <a:gd name="connsiteY1" fmla="*/ 775140 h 1539705"/>
                    <a:gd name="connsiteX2" fmla="*/ 2596847 w 2650620"/>
                    <a:gd name="connsiteY2" fmla="*/ 863653 h 1539705"/>
                    <a:gd name="connsiteX3" fmla="*/ 1325345 w 2650620"/>
                    <a:gd name="connsiteY3" fmla="*/ 1539705 h 1539705"/>
                    <a:gd name="connsiteX4" fmla="*/ 53843 w 2650620"/>
                    <a:gd name="connsiteY4" fmla="*/ 863653 h 1539705"/>
                    <a:gd name="connsiteX5" fmla="*/ 0 w 2650620"/>
                    <a:gd name="connsiteY5" fmla="*/ 775025 h 1539705"/>
                    <a:gd name="connsiteX6" fmla="*/ 1314440 w 2650620"/>
                    <a:gd name="connsiteY6" fmla="*/ 0 h 1539705"/>
                    <a:gd name="connsiteX7" fmla="*/ 1335981 w 2650620"/>
                    <a:gd name="connsiteY7" fmla="*/ 0 h 1539705"/>
                    <a:gd name="connsiteX8" fmla="*/ 1325210 w 2650620"/>
                    <a:gd name="connsiteY8" fmla="*/ 6247 h 15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620" h="1539705">
                      <a:moveTo>
                        <a:pt x="1325210" y="6403"/>
                      </a:moveTo>
                      <a:lnTo>
                        <a:pt x="2650620" y="775140"/>
                      </a:lnTo>
                      <a:lnTo>
                        <a:pt x="2596847" y="863653"/>
                      </a:lnTo>
                      <a:cubicBezTo>
                        <a:pt x="2321288" y="1271535"/>
                        <a:pt x="1854634" y="1539705"/>
                        <a:pt x="1325345" y="1539705"/>
                      </a:cubicBezTo>
                      <a:cubicBezTo>
                        <a:pt x="796056" y="1539705"/>
                        <a:pt x="329402" y="1271535"/>
                        <a:pt x="53843" y="863653"/>
                      </a:cubicBezTo>
                      <a:lnTo>
                        <a:pt x="0" y="775025"/>
                      </a:lnTo>
                      <a:close/>
                      <a:moveTo>
                        <a:pt x="1314440" y="0"/>
                      </a:moveTo>
                      <a:lnTo>
                        <a:pt x="1335981" y="0"/>
                      </a:lnTo>
                      <a:lnTo>
                        <a:pt x="1325210" y="6247"/>
                      </a:lnTo>
                      <a:close/>
                    </a:path>
                  </a:pathLst>
                </a:custGeom>
                <a:gradFill>
                  <a:gsLst>
                    <a:gs pos="100000">
                      <a:schemeClr val="bg1">
                        <a:alpha val="0"/>
                      </a:schemeClr>
                    </a:gs>
                    <a:gs pos="49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70" name="矩形 69"/>
            <p:cNvSpPr/>
            <p:nvPr/>
          </p:nvSpPr>
          <p:spPr>
            <a:xfrm>
              <a:off x="8786651" y="4042637"/>
              <a:ext cx="537613" cy="707886"/>
            </a:xfrm>
            <a:prstGeom prst="rect">
              <a:avLst/>
            </a:prstGeom>
          </p:spPr>
          <p:txBody>
            <a:bodyPr wrap="square">
              <a:spAutoFit/>
            </a:bodyPr>
            <a:lstStyle/>
            <a:p>
              <a:r>
                <a:rPr lang="en-US" altLang="zh-CN" sz="4000" dirty="0">
                  <a:solidFill>
                    <a:schemeClr val="bg1"/>
                  </a:solidFill>
                  <a:latin typeface="+mn-ea"/>
                </a:rPr>
                <a:t>B</a:t>
              </a:r>
              <a:endParaRPr lang="zh-CN" altLang="en-US" sz="2800" dirty="0">
                <a:solidFill>
                  <a:schemeClr val="bg1"/>
                </a:solidFill>
                <a:latin typeface="+mn-ea"/>
              </a:endParaRPr>
            </a:p>
          </p:txBody>
        </p:sp>
      </p:grpSp>
      <p:grpSp>
        <p:nvGrpSpPr>
          <p:cNvPr id="5" name="组合 4"/>
          <p:cNvGrpSpPr/>
          <p:nvPr/>
        </p:nvGrpSpPr>
        <p:grpSpPr>
          <a:xfrm>
            <a:off x="3670406" y="1505553"/>
            <a:ext cx="4196392" cy="628650"/>
            <a:chOff x="5562600" y="1027906"/>
            <a:chExt cx="4196392" cy="628650"/>
          </a:xfrm>
        </p:grpSpPr>
        <p:sp>
          <p:nvSpPr>
            <p:cNvPr id="32" name="圆角矩形 31"/>
            <p:cNvSpPr/>
            <p:nvPr/>
          </p:nvSpPr>
          <p:spPr>
            <a:xfrm>
              <a:off x="5562600" y="1027906"/>
              <a:ext cx="4196392" cy="628650"/>
            </a:xfrm>
            <a:prstGeom prst="roundRect">
              <a:avLst/>
            </a:prstGeom>
            <a:solidFill>
              <a:srgbClr val="4BC1D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650175" y="1180696"/>
              <a:ext cx="4108817" cy="369332"/>
            </a:xfrm>
            <a:prstGeom prst="rect">
              <a:avLst/>
            </a:prstGeom>
          </p:spPr>
          <p:txBody>
            <a:bodyPr wrap="none">
              <a:spAutoFit/>
            </a:bodyPr>
            <a:lstStyle/>
            <a:p>
              <a:r>
                <a:rPr lang="zh-CN" altLang="en-US" dirty="0">
                  <a:solidFill>
                    <a:schemeClr val="bg1"/>
                  </a:solidFill>
                </a:rPr>
                <a:t>可言而不言，失人，不可言而言，失言</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9064" y="253534"/>
            <a:ext cx="12211083" cy="6553690"/>
            <a:chOff x="-19064" y="253534"/>
            <a:chExt cx="12211083" cy="6553690"/>
          </a:xfrm>
        </p:grpSpPr>
        <p:grpSp>
          <p:nvGrpSpPr>
            <p:cNvPr id="40" name="组合 39"/>
            <p:cNvGrpSpPr/>
            <p:nvPr/>
          </p:nvGrpSpPr>
          <p:grpSpPr>
            <a:xfrm>
              <a:off x="-19064" y="253534"/>
              <a:ext cx="12211083" cy="6553690"/>
              <a:chOff x="-19064" y="253534"/>
              <a:chExt cx="12211083" cy="6553690"/>
            </a:xfrm>
          </p:grpSpPr>
          <p:sp>
            <p:nvSpPr>
              <p:cNvPr id="42"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43"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44"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4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48</a:t>
                </a:fld>
                <a:endParaRPr lang="en-US" sz="1100" dirty="0">
                  <a:solidFill>
                    <a:schemeClr val="bg1"/>
                  </a:solidFill>
                  <a:latin typeface="Arial" panose="020B0604020202020204" pitchFamily="34" charset="0"/>
                  <a:cs typeface="Arial" panose="020B0604020202020204" pitchFamily="34" charset="0"/>
                </a:endParaRPr>
              </a:p>
            </p:txBody>
          </p:sp>
          <p:sp>
            <p:nvSpPr>
              <p:cNvPr id="4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7"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41" name="文本框 40"/>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交流</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交流守则</a:t>
              </a:r>
            </a:p>
          </p:txBody>
        </p:sp>
      </p:grpSp>
      <p:sp>
        <p:nvSpPr>
          <p:cNvPr id="32" name="任意多边形 31"/>
          <p:cNvSpPr/>
          <p:nvPr/>
        </p:nvSpPr>
        <p:spPr>
          <a:xfrm>
            <a:off x="3466074" y="1133865"/>
            <a:ext cx="5150876" cy="5030527"/>
          </a:xfrm>
          <a:custGeom>
            <a:avLst/>
            <a:gdLst>
              <a:gd name="connsiteX0" fmla="*/ 2531678 w 5150876"/>
              <a:gd name="connsiteY0" fmla="*/ 0 h 5030527"/>
              <a:gd name="connsiteX1" fmla="*/ 3231590 w 5150876"/>
              <a:gd name="connsiteY1" fmla="*/ 699912 h 5030527"/>
              <a:gd name="connsiteX2" fmla="*/ 2672735 w 5150876"/>
              <a:gd name="connsiteY2" fmla="*/ 1385604 h 5030527"/>
              <a:gd name="connsiteX3" fmla="*/ 2608667 w 5150876"/>
              <a:gd name="connsiteY3" fmla="*/ 1392063 h 5030527"/>
              <a:gd name="connsiteX4" fmla="*/ 2608667 w 5150876"/>
              <a:gd name="connsiteY4" fmla="*/ 1769603 h 5030527"/>
              <a:gd name="connsiteX5" fmla="*/ 2791715 w 5150876"/>
              <a:gd name="connsiteY5" fmla="*/ 1788056 h 5030527"/>
              <a:gd name="connsiteX6" fmla="*/ 3403533 w 5150876"/>
              <a:gd name="connsiteY6" fmla="*/ 2156781 h 5030527"/>
              <a:gd name="connsiteX7" fmla="*/ 3416752 w 5150876"/>
              <a:gd name="connsiteY7" fmla="*/ 2175856 h 5030527"/>
              <a:gd name="connsiteX8" fmla="*/ 3763711 w 5150876"/>
              <a:gd name="connsiteY8" fmla="*/ 2006591 h 5030527"/>
              <a:gd name="connsiteX9" fmla="*/ 3759360 w 5150876"/>
              <a:gd name="connsiteY9" fmla="*/ 1992574 h 5030527"/>
              <a:gd name="connsiteX10" fmla="*/ 3751052 w 5150876"/>
              <a:gd name="connsiteY10" fmla="*/ 1910163 h 5030527"/>
              <a:gd name="connsiteX11" fmla="*/ 4159966 w 5150876"/>
              <a:gd name="connsiteY11" fmla="*/ 1501249 h 5030527"/>
              <a:gd name="connsiteX12" fmla="*/ 4568880 w 5150876"/>
              <a:gd name="connsiteY12" fmla="*/ 1910163 h 5030527"/>
              <a:gd name="connsiteX13" fmla="*/ 4159966 w 5150876"/>
              <a:gd name="connsiteY13" fmla="*/ 2319077 h 5030527"/>
              <a:gd name="connsiteX14" fmla="*/ 3870820 w 5150876"/>
              <a:gd name="connsiteY14" fmla="*/ 2199309 h 5030527"/>
              <a:gd name="connsiteX15" fmla="*/ 3821031 w 5150876"/>
              <a:gd name="connsiteY15" fmla="*/ 2138963 h 5030527"/>
              <a:gd name="connsiteX16" fmla="*/ 3499788 w 5150876"/>
              <a:gd name="connsiteY16" fmla="*/ 2295682 h 5030527"/>
              <a:gd name="connsiteX17" fmla="*/ 3506408 w 5150876"/>
              <a:gd name="connsiteY17" fmla="*/ 2305236 h 5030527"/>
              <a:gd name="connsiteX18" fmla="*/ 3648588 w 5150876"/>
              <a:gd name="connsiteY18" fmla="*/ 2839403 h 5030527"/>
              <a:gd name="connsiteX19" fmla="*/ 3574151 w 5150876"/>
              <a:gd name="connsiteY19" fmla="*/ 3232901 h 5030527"/>
              <a:gd name="connsiteX20" fmla="*/ 3540852 w 5150876"/>
              <a:gd name="connsiteY20" fmla="*/ 3307174 h 5030527"/>
              <a:gd name="connsiteX21" fmla="*/ 3839912 w 5150876"/>
              <a:gd name="connsiteY21" fmla="*/ 3494327 h 5030527"/>
              <a:gd name="connsiteX22" fmla="*/ 3870586 w 5150876"/>
              <a:gd name="connsiteY22" fmla="*/ 3437814 h 5030527"/>
              <a:gd name="connsiteX23" fmla="*/ 4450964 w 5150876"/>
              <a:gd name="connsiteY23" fmla="*/ 3129229 h 5030527"/>
              <a:gd name="connsiteX24" fmla="*/ 5150876 w 5150876"/>
              <a:gd name="connsiteY24" fmla="*/ 3829141 h 5030527"/>
              <a:gd name="connsiteX25" fmla="*/ 4450964 w 5150876"/>
              <a:gd name="connsiteY25" fmla="*/ 4529053 h 5030527"/>
              <a:gd name="connsiteX26" fmla="*/ 3751052 w 5150876"/>
              <a:gd name="connsiteY26" fmla="*/ 3829141 h 5030527"/>
              <a:gd name="connsiteX27" fmla="*/ 3765272 w 5150876"/>
              <a:gd name="connsiteY27" fmla="*/ 3688084 h 5030527"/>
              <a:gd name="connsiteX28" fmla="*/ 3783590 w 5150876"/>
              <a:gd name="connsiteY28" fmla="*/ 3629073 h 5030527"/>
              <a:gd name="connsiteX29" fmla="*/ 3467831 w 5150876"/>
              <a:gd name="connsiteY29" fmla="*/ 3431470 h 5030527"/>
              <a:gd name="connsiteX30" fmla="*/ 3369803 w 5150876"/>
              <a:gd name="connsiteY30" fmla="*/ 3560965 h 5030527"/>
              <a:gd name="connsiteX31" fmla="*/ 2685162 w 5150876"/>
              <a:gd name="connsiteY31" fmla="*/ 3907013 h 5030527"/>
              <a:gd name="connsiteX32" fmla="*/ 2683785 w 5150876"/>
              <a:gd name="connsiteY32" fmla="*/ 3907082 h 5030527"/>
              <a:gd name="connsiteX33" fmla="*/ 2683785 w 5150876"/>
              <a:gd name="connsiteY33" fmla="*/ 4227399 h 5030527"/>
              <a:gd name="connsiteX34" fmla="*/ 2739950 w 5150876"/>
              <a:gd name="connsiteY34" fmla="*/ 4244834 h 5030527"/>
              <a:gd name="connsiteX35" fmla="*/ 2989696 w 5150876"/>
              <a:gd name="connsiteY35" fmla="*/ 4621613 h 5030527"/>
              <a:gd name="connsiteX36" fmla="*/ 2580782 w 5150876"/>
              <a:gd name="connsiteY36" fmla="*/ 5030527 h 5030527"/>
              <a:gd name="connsiteX37" fmla="*/ 2171868 w 5150876"/>
              <a:gd name="connsiteY37" fmla="*/ 4621613 h 5030527"/>
              <a:gd name="connsiteX38" fmla="*/ 2498372 w 5150876"/>
              <a:gd name="connsiteY38" fmla="*/ 4221007 h 5030527"/>
              <a:gd name="connsiteX39" fmla="*/ 2539683 w 5150876"/>
              <a:gd name="connsiteY39" fmla="*/ 4216842 h 5030527"/>
              <a:gd name="connsiteX40" fmla="*/ 2539683 w 5150876"/>
              <a:gd name="connsiteY40" fmla="*/ 3910748 h 5030527"/>
              <a:gd name="connsiteX41" fmla="*/ 2465715 w 5150876"/>
              <a:gd name="connsiteY41" fmla="*/ 3907013 h 5030527"/>
              <a:gd name="connsiteX42" fmla="*/ 1781074 w 5150876"/>
              <a:gd name="connsiteY42" fmla="*/ 3560965 h 5030527"/>
              <a:gd name="connsiteX43" fmla="*/ 1670438 w 5150876"/>
              <a:gd name="connsiteY43" fmla="*/ 3414815 h 5030527"/>
              <a:gd name="connsiteX44" fmla="*/ 1325732 w 5150876"/>
              <a:gd name="connsiteY44" fmla="*/ 3633629 h 5030527"/>
              <a:gd name="connsiteX45" fmla="*/ 1344822 w 5150876"/>
              <a:gd name="connsiteY45" fmla="*/ 3668799 h 5030527"/>
              <a:gd name="connsiteX46" fmla="*/ 1399824 w 5150876"/>
              <a:gd name="connsiteY46" fmla="*/ 3941236 h 5030527"/>
              <a:gd name="connsiteX47" fmla="*/ 699912 w 5150876"/>
              <a:gd name="connsiteY47" fmla="*/ 4641148 h 5030527"/>
              <a:gd name="connsiteX48" fmla="*/ 0 w 5150876"/>
              <a:gd name="connsiteY48" fmla="*/ 3941236 h 5030527"/>
              <a:gd name="connsiteX49" fmla="*/ 699912 w 5150876"/>
              <a:gd name="connsiteY49" fmla="*/ 3241324 h 5030527"/>
              <a:gd name="connsiteX50" fmla="*/ 1194825 w 5150876"/>
              <a:gd name="connsiteY50" fmla="*/ 3446324 h 5030527"/>
              <a:gd name="connsiteX51" fmla="*/ 1248821 w 5150876"/>
              <a:gd name="connsiteY51" fmla="*/ 3511767 h 5030527"/>
              <a:gd name="connsiteX52" fmla="*/ 1601407 w 5150876"/>
              <a:gd name="connsiteY52" fmla="*/ 3287951 h 5030527"/>
              <a:gd name="connsiteX53" fmla="*/ 1576726 w 5150876"/>
              <a:gd name="connsiteY53" fmla="*/ 3232900 h 5030527"/>
              <a:gd name="connsiteX54" fmla="*/ 1502288 w 5150876"/>
              <a:gd name="connsiteY54" fmla="*/ 2839403 h 5030527"/>
              <a:gd name="connsiteX55" fmla="*/ 1567407 w 5150876"/>
              <a:gd name="connsiteY55" fmla="*/ 2470419 h 5030527"/>
              <a:gd name="connsiteX56" fmla="*/ 1615546 w 5150876"/>
              <a:gd name="connsiteY56" fmla="*/ 2367231 h 5030527"/>
              <a:gd name="connsiteX57" fmla="*/ 1332955 w 5150876"/>
              <a:gd name="connsiteY57" fmla="*/ 2181546 h 5030527"/>
              <a:gd name="connsiteX58" fmla="*/ 1318299 w 5150876"/>
              <a:gd name="connsiteY58" fmla="*/ 2199309 h 5030527"/>
              <a:gd name="connsiteX59" fmla="*/ 1029153 w 5150876"/>
              <a:gd name="connsiteY59" fmla="*/ 2319077 h 5030527"/>
              <a:gd name="connsiteX60" fmla="*/ 620239 w 5150876"/>
              <a:gd name="connsiteY60" fmla="*/ 1910163 h 5030527"/>
              <a:gd name="connsiteX61" fmla="*/ 1029153 w 5150876"/>
              <a:gd name="connsiteY61" fmla="*/ 1501249 h 5030527"/>
              <a:gd name="connsiteX62" fmla="*/ 1438067 w 5150876"/>
              <a:gd name="connsiteY62" fmla="*/ 1910163 h 5030527"/>
              <a:gd name="connsiteX63" fmla="*/ 1429760 w 5150876"/>
              <a:gd name="connsiteY63" fmla="*/ 1992574 h 5030527"/>
              <a:gd name="connsiteX64" fmla="*/ 1409094 w 5150876"/>
              <a:gd name="connsiteY64" fmla="*/ 2059148 h 5030527"/>
              <a:gd name="connsiteX65" fmla="*/ 1688002 w 5150876"/>
              <a:gd name="connsiteY65" fmla="*/ 2242414 h 5030527"/>
              <a:gd name="connsiteX66" fmla="*/ 1747344 w 5150876"/>
              <a:gd name="connsiteY66" fmla="*/ 2156781 h 5030527"/>
              <a:gd name="connsiteX67" fmla="*/ 2359161 w 5150876"/>
              <a:gd name="connsiteY67" fmla="*/ 1788056 h 5030527"/>
              <a:gd name="connsiteX68" fmla="*/ 2464565 w 5150876"/>
              <a:gd name="connsiteY68" fmla="*/ 1777430 h 5030527"/>
              <a:gd name="connsiteX69" fmla="*/ 2464565 w 5150876"/>
              <a:gd name="connsiteY69" fmla="*/ 1393059 h 5030527"/>
              <a:gd name="connsiteX70" fmla="*/ 2390621 w 5150876"/>
              <a:gd name="connsiteY70" fmla="*/ 1385604 h 5030527"/>
              <a:gd name="connsiteX71" fmla="*/ 1831766 w 5150876"/>
              <a:gd name="connsiteY71" fmla="*/ 699912 h 5030527"/>
              <a:gd name="connsiteX72" fmla="*/ 2531678 w 5150876"/>
              <a:gd name="connsiteY72" fmla="*/ 0 h 503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50876" h="5030527">
                <a:moveTo>
                  <a:pt x="2531678" y="0"/>
                </a:moveTo>
                <a:cubicBezTo>
                  <a:pt x="2918229" y="0"/>
                  <a:pt x="3231590" y="313362"/>
                  <a:pt x="3231590" y="699912"/>
                </a:cubicBezTo>
                <a:cubicBezTo>
                  <a:pt x="3231590" y="1038144"/>
                  <a:pt x="2991673" y="1320340"/>
                  <a:pt x="2672735" y="1385604"/>
                </a:cubicBezTo>
                <a:lnTo>
                  <a:pt x="2608667" y="1392063"/>
                </a:lnTo>
                <a:lnTo>
                  <a:pt x="2608667" y="1769603"/>
                </a:lnTo>
                <a:lnTo>
                  <a:pt x="2791715" y="1788056"/>
                </a:lnTo>
                <a:cubicBezTo>
                  <a:pt x="3036223" y="1838090"/>
                  <a:pt x="3250441" y="1971277"/>
                  <a:pt x="3403533" y="2156781"/>
                </a:cubicBezTo>
                <a:lnTo>
                  <a:pt x="3416752" y="2175856"/>
                </a:lnTo>
                <a:lnTo>
                  <a:pt x="3763711" y="2006591"/>
                </a:lnTo>
                <a:lnTo>
                  <a:pt x="3759360" y="1992574"/>
                </a:lnTo>
                <a:cubicBezTo>
                  <a:pt x="3753913" y="1965954"/>
                  <a:pt x="3751052" y="1938393"/>
                  <a:pt x="3751052" y="1910163"/>
                </a:cubicBezTo>
                <a:cubicBezTo>
                  <a:pt x="3751052" y="1684326"/>
                  <a:pt x="3934129" y="1501249"/>
                  <a:pt x="4159966" y="1501249"/>
                </a:cubicBezTo>
                <a:cubicBezTo>
                  <a:pt x="4385803" y="1501249"/>
                  <a:pt x="4568880" y="1684326"/>
                  <a:pt x="4568880" y="1910163"/>
                </a:cubicBezTo>
                <a:cubicBezTo>
                  <a:pt x="4568880" y="2136000"/>
                  <a:pt x="4385803" y="2319077"/>
                  <a:pt x="4159966" y="2319077"/>
                </a:cubicBezTo>
                <a:cubicBezTo>
                  <a:pt x="4047048" y="2319077"/>
                  <a:pt x="3944819" y="2273308"/>
                  <a:pt x="3870820" y="2199309"/>
                </a:cubicBezTo>
                <a:lnTo>
                  <a:pt x="3821031" y="2138963"/>
                </a:lnTo>
                <a:lnTo>
                  <a:pt x="3499788" y="2295682"/>
                </a:lnTo>
                <a:lnTo>
                  <a:pt x="3506408" y="2305236"/>
                </a:lnTo>
                <a:cubicBezTo>
                  <a:pt x="3596858" y="2462537"/>
                  <a:pt x="3648588" y="2644929"/>
                  <a:pt x="3648588" y="2839403"/>
                </a:cubicBezTo>
                <a:cubicBezTo>
                  <a:pt x="3648588" y="2978314"/>
                  <a:pt x="3622195" y="3111060"/>
                  <a:pt x="3574151" y="3232901"/>
                </a:cubicBezTo>
                <a:lnTo>
                  <a:pt x="3540852" y="3307174"/>
                </a:lnTo>
                <a:lnTo>
                  <a:pt x="3839912" y="3494327"/>
                </a:lnTo>
                <a:lnTo>
                  <a:pt x="3870586" y="3437814"/>
                </a:lnTo>
                <a:cubicBezTo>
                  <a:pt x="3996365" y="3251636"/>
                  <a:pt x="4209370" y="3129229"/>
                  <a:pt x="4450964" y="3129229"/>
                </a:cubicBezTo>
                <a:cubicBezTo>
                  <a:pt x="4837515" y="3129229"/>
                  <a:pt x="5150876" y="3442590"/>
                  <a:pt x="5150876" y="3829141"/>
                </a:cubicBezTo>
                <a:cubicBezTo>
                  <a:pt x="5150876" y="4215692"/>
                  <a:pt x="4837515" y="4529053"/>
                  <a:pt x="4450964" y="4529053"/>
                </a:cubicBezTo>
                <a:cubicBezTo>
                  <a:pt x="4064413" y="4529053"/>
                  <a:pt x="3751052" y="4215692"/>
                  <a:pt x="3751052" y="3829141"/>
                </a:cubicBezTo>
                <a:cubicBezTo>
                  <a:pt x="3751052" y="3780822"/>
                  <a:pt x="3755948" y="3733647"/>
                  <a:pt x="3765272" y="3688084"/>
                </a:cubicBezTo>
                <a:lnTo>
                  <a:pt x="3783590" y="3629073"/>
                </a:lnTo>
                <a:lnTo>
                  <a:pt x="3467831" y="3431470"/>
                </a:lnTo>
                <a:lnTo>
                  <a:pt x="3369803" y="3560965"/>
                </a:lnTo>
                <a:cubicBezTo>
                  <a:pt x="3196590" y="3751543"/>
                  <a:pt x="2955733" y="3879535"/>
                  <a:pt x="2685162" y="3907013"/>
                </a:cubicBezTo>
                <a:lnTo>
                  <a:pt x="2683785" y="3907082"/>
                </a:lnTo>
                <a:lnTo>
                  <a:pt x="2683785" y="4227399"/>
                </a:lnTo>
                <a:lnTo>
                  <a:pt x="2739950" y="4244834"/>
                </a:lnTo>
                <a:cubicBezTo>
                  <a:pt x="2886715" y="4306910"/>
                  <a:pt x="2989696" y="4452236"/>
                  <a:pt x="2989696" y="4621613"/>
                </a:cubicBezTo>
                <a:cubicBezTo>
                  <a:pt x="2989696" y="4847450"/>
                  <a:pt x="2806619" y="5030527"/>
                  <a:pt x="2580782" y="5030527"/>
                </a:cubicBezTo>
                <a:cubicBezTo>
                  <a:pt x="2354945" y="5030527"/>
                  <a:pt x="2171868" y="4847450"/>
                  <a:pt x="2171868" y="4621613"/>
                </a:cubicBezTo>
                <a:cubicBezTo>
                  <a:pt x="2171868" y="4424006"/>
                  <a:pt x="2312037" y="4259137"/>
                  <a:pt x="2498372" y="4221007"/>
                </a:cubicBezTo>
                <a:lnTo>
                  <a:pt x="2539683" y="4216842"/>
                </a:lnTo>
                <a:lnTo>
                  <a:pt x="2539683" y="3910748"/>
                </a:lnTo>
                <a:lnTo>
                  <a:pt x="2465715" y="3907013"/>
                </a:lnTo>
                <a:cubicBezTo>
                  <a:pt x="2195144" y="3879535"/>
                  <a:pt x="1954288" y="3751543"/>
                  <a:pt x="1781074" y="3560965"/>
                </a:cubicBezTo>
                <a:lnTo>
                  <a:pt x="1670438" y="3414815"/>
                </a:lnTo>
                <a:lnTo>
                  <a:pt x="1325732" y="3633629"/>
                </a:lnTo>
                <a:lnTo>
                  <a:pt x="1344822" y="3668799"/>
                </a:lnTo>
                <a:cubicBezTo>
                  <a:pt x="1380239" y="3752535"/>
                  <a:pt x="1399824" y="3844599"/>
                  <a:pt x="1399824" y="3941236"/>
                </a:cubicBezTo>
                <a:cubicBezTo>
                  <a:pt x="1399824" y="4327787"/>
                  <a:pt x="1086463" y="4641148"/>
                  <a:pt x="699912" y="4641148"/>
                </a:cubicBezTo>
                <a:cubicBezTo>
                  <a:pt x="313361" y="4641148"/>
                  <a:pt x="0" y="4327787"/>
                  <a:pt x="0" y="3941236"/>
                </a:cubicBezTo>
                <a:cubicBezTo>
                  <a:pt x="0" y="3554685"/>
                  <a:pt x="313361" y="3241324"/>
                  <a:pt x="699912" y="3241324"/>
                </a:cubicBezTo>
                <a:cubicBezTo>
                  <a:pt x="893188" y="3241324"/>
                  <a:pt x="1068166" y="3319665"/>
                  <a:pt x="1194825" y="3446324"/>
                </a:cubicBezTo>
                <a:lnTo>
                  <a:pt x="1248821" y="3511767"/>
                </a:lnTo>
                <a:lnTo>
                  <a:pt x="1601407" y="3287951"/>
                </a:lnTo>
                <a:lnTo>
                  <a:pt x="1576726" y="3232900"/>
                </a:lnTo>
                <a:cubicBezTo>
                  <a:pt x="1528681" y="3111059"/>
                  <a:pt x="1502288" y="2978313"/>
                  <a:pt x="1502288" y="2839403"/>
                </a:cubicBezTo>
                <a:cubicBezTo>
                  <a:pt x="1502288" y="2709754"/>
                  <a:pt x="1525279" y="2585474"/>
                  <a:pt x="1567407" y="2470419"/>
                </a:cubicBezTo>
                <a:lnTo>
                  <a:pt x="1615546" y="2367231"/>
                </a:lnTo>
                <a:lnTo>
                  <a:pt x="1332955" y="2181546"/>
                </a:lnTo>
                <a:lnTo>
                  <a:pt x="1318299" y="2199309"/>
                </a:lnTo>
                <a:cubicBezTo>
                  <a:pt x="1244300" y="2273308"/>
                  <a:pt x="1142072" y="2319077"/>
                  <a:pt x="1029153" y="2319077"/>
                </a:cubicBezTo>
                <a:cubicBezTo>
                  <a:pt x="803316" y="2319077"/>
                  <a:pt x="620239" y="2136000"/>
                  <a:pt x="620239" y="1910163"/>
                </a:cubicBezTo>
                <a:cubicBezTo>
                  <a:pt x="620239" y="1684326"/>
                  <a:pt x="803316" y="1501249"/>
                  <a:pt x="1029153" y="1501249"/>
                </a:cubicBezTo>
                <a:cubicBezTo>
                  <a:pt x="1254990" y="1501249"/>
                  <a:pt x="1438067" y="1684326"/>
                  <a:pt x="1438067" y="1910163"/>
                </a:cubicBezTo>
                <a:cubicBezTo>
                  <a:pt x="1438067" y="1938393"/>
                  <a:pt x="1435207" y="1965954"/>
                  <a:pt x="1429760" y="1992574"/>
                </a:cubicBezTo>
                <a:lnTo>
                  <a:pt x="1409094" y="2059148"/>
                </a:lnTo>
                <a:lnTo>
                  <a:pt x="1688002" y="2242414"/>
                </a:lnTo>
                <a:lnTo>
                  <a:pt x="1747344" y="2156781"/>
                </a:lnTo>
                <a:cubicBezTo>
                  <a:pt x="1900435" y="1971277"/>
                  <a:pt x="2114653" y="1838090"/>
                  <a:pt x="2359161" y="1788056"/>
                </a:cubicBezTo>
                <a:lnTo>
                  <a:pt x="2464565" y="1777430"/>
                </a:lnTo>
                <a:lnTo>
                  <a:pt x="2464565" y="1393059"/>
                </a:lnTo>
                <a:lnTo>
                  <a:pt x="2390621" y="1385604"/>
                </a:lnTo>
                <a:cubicBezTo>
                  <a:pt x="2071683" y="1320340"/>
                  <a:pt x="1831766" y="1038144"/>
                  <a:pt x="1831766" y="699912"/>
                </a:cubicBezTo>
                <a:cubicBezTo>
                  <a:pt x="1831766" y="313362"/>
                  <a:pt x="2145127" y="0"/>
                  <a:pt x="2531678" y="0"/>
                </a:cubicBezTo>
                <a:close/>
              </a:path>
            </a:pathLst>
          </a:custGeom>
          <a:solidFill>
            <a:srgbClr val="CFCFC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椭圆 58"/>
          <p:cNvSpPr/>
          <p:nvPr/>
        </p:nvSpPr>
        <p:spPr>
          <a:xfrm>
            <a:off x="3644158" y="4553273"/>
            <a:ext cx="1043656" cy="104365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5241412" y="3173168"/>
            <a:ext cx="1600200" cy="1600200"/>
            <a:chOff x="8447440" y="2628900"/>
            <a:chExt cx="1600200" cy="1600200"/>
          </a:xfrm>
        </p:grpSpPr>
        <p:sp>
          <p:nvSpPr>
            <p:cNvPr id="62" name="椭圆 61"/>
            <p:cNvSpPr/>
            <p:nvPr/>
          </p:nvSpPr>
          <p:spPr>
            <a:xfrm>
              <a:off x="8447440" y="2628900"/>
              <a:ext cx="1600200" cy="1600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8517290" y="2692400"/>
              <a:ext cx="1460500" cy="736600"/>
            </a:xfrm>
            <a:custGeom>
              <a:avLst/>
              <a:gdLst>
                <a:gd name="connsiteX0" fmla="*/ 730250 w 1460500"/>
                <a:gd name="connsiteY0" fmla="*/ 0 h 736600"/>
                <a:gd name="connsiteX1" fmla="*/ 1460500 w 1460500"/>
                <a:gd name="connsiteY1" fmla="*/ 730250 h 736600"/>
                <a:gd name="connsiteX2" fmla="*/ 1459860 w 1460500"/>
                <a:gd name="connsiteY2" fmla="*/ 736600 h 736600"/>
                <a:gd name="connsiteX3" fmla="*/ 1078981 w 1460500"/>
                <a:gd name="connsiteY3" fmla="*/ 736600 h 736600"/>
                <a:gd name="connsiteX4" fmla="*/ 1073248 w 1460500"/>
                <a:gd name="connsiteY4" fmla="*/ 679729 h 736600"/>
                <a:gd name="connsiteX5" fmla="*/ 542131 w 1460500"/>
                <a:gd name="connsiteY5" fmla="*/ 246856 h 736600"/>
                <a:gd name="connsiteX6" fmla="*/ 11014 w 1460500"/>
                <a:gd name="connsiteY6" fmla="*/ 679729 h 736600"/>
                <a:gd name="connsiteX7" fmla="*/ 5281 w 1460500"/>
                <a:gd name="connsiteY7" fmla="*/ 736600 h 736600"/>
                <a:gd name="connsiteX8" fmla="*/ 321 w 1460500"/>
                <a:gd name="connsiteY8" fmla="*/ 736600 h 736600"/>
                <a:gd name="connsiteX9" fmla="*/ 0 w 1460500"/>
                <a:gd name="connsiteY9" fmla="*/ 730250 h 736600"/>
                <a:gd name="connsiteX10" fmla="*/ 730250 w 14605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500" h="736600">
                  <a:moveTo>
                    <a:pt x="730250" y="0"/>
                  </a:moveTo>
                  <a:cubicBezTo>
                    <a:pt x="1133556" y="0"/>
                    <a:pt x="1460500" y="326944"/>
                    <a:pt x="1460500" y="730250"/>
                  </a:cubicBezTo>
                  <a:lnTo>
                    <a:pt x="1459860" y="736600"/>
                  </a:lnTo>
                  <a:lnTo>
                    <a:pt x="1078981" y="736600"/>
                  </a:lnTo>
                  <a:lnTo>
                    <a:pt x="1073248" y="679729"/>
                  </a:lnTo>
                  <a:cubicBezTo>
                    <a:pt x="1022696" y="432689"/>
                    <a:pt x="804116" y="246856"/>
                    <a:pt x="542131" y="246856"/>
                  </a:cubicBezTo>
                  <a:cubicBezTo>
                    <a:pt x="280147" y="246856"/>
                    <a:pt x="61566" y="432689"/>
                    <a:pt x="11014" y="679729"/>
                  </a:cubicBezTo>
                  <a:lnTo>
                    <a:pt x="5281" y="736600"/>
                  </a:lnTo>
                  <a:lnTo>
                    <a:pt x="321" y="736600"/>
                  </a:lnTo>
                  <a:lnTo>
                    <a:pt x="0" y="730250"/>
                  </a:lnTo>
                  <a:cubicBezTo>
                    <a:pt x="0" y="326944"/>
                    <a:pt x="326944" y="0"/>
                    <a:pt x="730250" y="0"/>
                  </a:cubicBezTo>
                  <a:close/>
                </a:path>
              </a:pathLst>
            </a:cu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flipH="1" flipV="1">
              <a:off x="8517290" y="3462621"/>
              <a:ext cx="1460500" cy="736600"/>
            </a:xfrm>
            <a:custGeom>
              <a:avLst/>
              <a:gdLst>
                <a:gd name="connsiteX0" fmla="*/ 730250 w 1460500"/>
                <a:gd name="connsiteY0" fmla="*/ 0 h 736600"/>
                <a:gd name="connsiteX1" fmla="*/ 1460500 w 1460500"/>
                <a:gd name="connsiteY1" fmla="*/ 730250 h 736600"/>
                <a:gd name="connsiteX2" fmla="*/ 1459860 w 1460500"/>
                <a:gd name="connsiteY2" fmla="*/ 736600 h 736600"/>
                <a:gd name="connsiteX3" fmla="*/ 1078981 w 1460500"/>
                <a:gd name="connsiteY3" fmla="*/ 736600 h 736600"/>
                <a:gd name="connsiteX4" fmla="*/ 1073248 w 1460500"/>
                <a:gd name="connsiteY4" fmla="*/ 679729 h 736600"/>
                <a:gd name="connsiteX5" fmla="*/ 542131 w 1460500"/>
                <a:gd name="connsiteY5" fmla="*/ 246856 h 736600"/>
                <a:gd name="connsiteX6" fmla="*/ 11014 w 1460500"/>
                <a:gd name="connsiteY6" fmla="*/ 679729 h 736600"/>
                <a:gd name="connsiteX7" fmla="*/ 5281 w 1460500"/>
                <a:gd name="connsiteY7" fmla="*/ 736600 h 736600"/>
                <a:gd name="connsiteX8" fmla="*/ 321 w 1460500"/>
                <a:gd name="connsiteY8" fmla="*/ 736600 h 736600"/>
                <a:gd name="connsiteX9" fmla="*/ 0 w 1460500"/>
                <a:gd name="connsiteY9" fmla="*/ 730250 h 736600"/>
                <a:gd name="connsiteX10" fmla="*/ 730250 w 1460500"/>
                <a:gd name="connsiteY10"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500" h="736600">
                  <a:moveTo>
                    <a:pt x="730250" y="0"/>
                  </a:moveTo>
                  <a:cubicBezTo>
                    <a:pt x="1133556" y="0"/>
                    <a:pt x="1460500" y="326944"/>
                    <a:pt x="1460500" y="730250"/>
                  </a:cubicBezTo>
                  <a:lnTo>
                    <a:pt x="1459860" y="736600"/>
                  </a:lnTo>
                  <a:lnTo>
                    <a:pt x="1078981" y="736600"/>
                  </a:lnTo>
                  <a:lnTo>
                    <a:pt x="1073248" y="679729"/>
                  </a:lnTo>
                  <a:cubicBezTo>
                    <a:pt x="1022696" y="432689"/>
                    <a:pt x="804116" y="246856"/>
                    <a:pt x="542131" y="246856"/>
                  </a:cubicBezTo>
                  <a:cubicBezTo>
                    <a:pt x="280147" y="246856"/>
                    <a:pt x="61566" y="432689"/>
                    <a:pt x="11014" y="679729"/>
                  </a:cubicBezTo>
                  <a:lnTo>
                    <a:pt x="5281" y="736600"/>
                  </a:lnTo>
                  <a:lnTo>
                    <a:pt x="321" y="736600"/>
                  </a:lnTo>
                  <a:lnTo>
                    <a:pt x="0" y="730250"/>
                  </a:lnTo>
                  <a:cubicBezTo>
                    <a:pt x="0" y="326944"/>
                    <a:pt x="326944" y="0"/>
                    <a:pt x="730250" y="0"/>
                  </a:cubicBezTo>
                  <a:close/>
                </a:path>
              </a:pathLst>
            </a:cu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5637942" y="3639719"/>
            <a:ext cx="697627" cy="707886"/>
          </a:xfrm>
          <a:prstGeom prst="rect">
            <a:avLst/>
          </a:prstGeom>
          <a:noFill/>
        </p:spPr>
        <p:txBody>
          <a:bodyPr wrap="none" rtlCol="0">
            <a:spAutoFit/>
          </a:bodyPr>
          <a:lstStyle/>
          <a:p>
            <a:r>
              <a:rPr lang="zh-CN" altLang="en-US" sz="2000" b="1" dirty="0">
                <a:solidFill>
                  <a:srgbClr val="FFAD00"/>
                </a:solidFill>
                <a:latin typeface="Microsoft YaHei UI Light" panose="020B0502040204020203" pitchFamily="34" charset="-122"/>
                <a:ea typeface="Microsoft YaHei UI Light" panose="020B0502040204020203" pitchFamily="34" charset="-122"/>
              </a:rPr>
              <a:t>交流</a:t>
            </a:r>
            <a:endParaRPr lang="en-US" altLang="zh-CN" sz="2000" b="1" dirty="0">
              <a:solidFill>
                <a:srgbClr val="FFAD00"/>
              </a:solidFill>
              <a:latin typeface="Microsoft YaHei UI Light" panose="020B0502040204020203" pitchFamily="34" charset="-122"/>
              <a:ea typeface="Microsoft YaHei UI Light" panose="020B0502040204020203" pitchFamily="34" charset="-122"/>
            </a:endParaRPr>
          </a:p>
          <a:p>
            <a:r>
              <a:rPr lang="zh-CN" altLang="en-US" sz="2000" b="1" dirty="0">
                <a:solidFill>
                  <a:srgbClr val="00B9B1"/>
                </a:solidFill>
                <a:latin typeface="Microsoft YaHei UI Light" panose="020B0502040204020203" pitchFamily="34" charset="-122"/>
                <a:ea typeface="Microsoft YaHei UI Light" panose="020B0502040204020203" pitchFamily="34" charset="-122"/>
              </a:rPr>
              <a:t>守则</a:t>
            </a:r>
          </a:p>
        </p:txBody>
      </p:sp>
      <p:sp>
        <p:nvSpPr>
          <p:cNvPr id="93" name="文本框 92"/>
          <p:cNvSpPr txBox="1"/>
          <p:nvPr/>
        </p:nvSpPr>
        <p:spPr>
          <a:xfrm>
            <a:off x="4210180" y="2867939"/>
            <a:ext cx="474810" cy="461665"/>
          </a:xfrm>
          <a:prstGeom prst="rect">
            <a:avLst/>
          </a:prstGeom>
          <a:noFill/>
        </p:spPr>
        <p:txBody>
          <a:bodyPr wrap="none" rtlCol="0">
            <a:spAutoFit/>
          </a:bodyPr>
          <a:lstStyle/>
          <a:p>
            <a:r>
              <a:rPr lang="en-US" altLang="zh-CN" sz="2400" b="1" dirty="0">
                <a:solidFill>
                  <a:srgbClr val="003231"/>
                </a:solidFill>
                <a:latin typeface="Microsoft YaHei UI Light" panose="020B0502040204020203" pitchFamily="34" charset="-122"/>
                <a:ea typeface="Microsoft YaHei UI Light" panose="020B0502040204020203" pitchFamily="34" charset="-122"/>
              </a:rPr>
              <a:t>01</a:t>
            </a:r>
            <a:endParaRPr lang="zh-CN" altLang="en-US" sz="2400" b="1" dirty="0">
              <a:solidFill>
                <a:srgbClr val="003231"/>
              </a:solidFill>
              <a:latin typeface="Microsoft YaHei UI Light" panose="020B0502040204020203" pitchFamily="34" charset="-122"/>
              <a:ea typeface="Microsoft YaHei UI Light" panose="020B0502040204020203" pitchFamily="34" charset="-122"/>
            </a:endParaRPr>
          </a:p>
        </p:txBody>
      </p:sp>
      <p:sp>
        <p:nvSpPr>
          <p:cNvPr id="95" name="文本框 94"/>
          <p:cNvSpPr txBox="1"/>
          <p:nvPr/>
        </p:nvSpPr>
        <p:spPr>
          <a:xfrm>
            <a:off x="5717290" y="5590674"/>
            <a:ext cx="527709" cy="461665"/>
          </a:xfrm>
          <a:prstGeom prst="rect">
            <a:avLst/>
          </a:prstGeom>
          <a:noFill/>
        </p:spPr>
        <p:txBody>
          <a:bodyPr wrap="none" rtlCol="0">
            <a:spAutoFit/>
          </a:bodyPr>
          <a:lstStyle/>
          <a:p>
            <a:r>
              <a:rPr lang="en-US" altLang="zh-CN" sz="2400" b="1" dirty="0">
                <a:solidFill>
                  <a:srgbClr val="003231"/>
                </a:solidFill>
                <a:latin typeface="Microsoft YaHei UI Light" panose="020B0502040204020203" pitchFamily="34" charset="-122"/>
                <a:ea typeface="Microsoft YaHei UI Light" panose="020B0502040204020203" pitchFamily="34" charset="-122"/>
              </a:rPr>
              <a:t>03</a:t>
            </a:r>
            <a:endParaRPr lang="zh-CN" altLang="en-US" sz="2400" b="1" dirty="0">
              <a:solidFill>
                <a:srgbClr val="003231"/>
              </a:solidFill>
              <a:latin typeface="Microsoft YaHei UI Light" panose="020B0502040204020203" pitchFamily="34" charset="-122"/>
              <a:ea typeface="Microsoft YaHei UI Light" panose="020B0502040204020203" pitchFamily="34" charset="-122"/>
            </a:endParaRPr>
          </a:p>
        </p:txBody>
      </p:sp>
      <p:sp>
        <p:nvSpPr>
          <p:cNvPr id="96" name="矩形 95"/>
          <p:cNvSpPr/>
          <p:nvPr/>
        </p:nvSpPr>
        <p:spPr>
          <a:xfrm>
            <a:off x="8585018" y="4816488"/>
            <a:ext cx="2852239" cy="584775"/>
          </a:xfrm>
          <a:prstGeom prst="rect">
            <a:avLst/>
          </a:prstGeom>
        </p:spPr>
        <p:txBody>
          <a:bodyPr wrap="square">
            <a:spAutoFit/>
          </a:bodyPr>
          <a:lstStyle/>
          <a:p>
            <a:r>
              <a:rPr lang="zh-CN" altLang="en-US" sz="1600" dirty="0">
                <a:solidFill>
                  <a:srgbClr val="404040"/>
                </a:solidFill>
              </a:rPr>
              <a:t>真理是独立存在的，从来不会依附于任何个人或者集体存在。</a:t>
            </a:r>
          </a:p>
        </p:txBody>
      </p:sp>
      <p:sp>
        <p:nvSpPr>
          <p:cNvPr id="99" name="矩形 98"/>
          <p:cNvSpPr/>
          <p:nvPr/>
        </p:nvSpPr>
        <p:spPr>
          <a:xfrm>
            <a:off x="3821511" y="4768461"/>
            <a:ext cx="1355758" cy="707886"/>
          </a:xfrm>
          <a:prstGeom prst="rect">
            <a:avLst/>
          </a:prstGeom>
        </p:spPr>
        <p:txBody>
          <a:bodyPr wrap="square">
            <a:spAutoFit/>
          </a:bodyPr>
          <a:lstStyle/>
          <a:p>
            <a:r>
              <a:rPr lang="zh-CN" altLang="en-US" sz="2000" dirty="0">
                <a:solidFill>
                  <a:srgbClr val="003231"/>
                </a:solidFill>
                <a:latin typeface="Microsoft YaHei UI Light" panose="020B0502040204020203" pitchFamily="34" charset="-122"/>
                <a:ea typeface="Microsoft YaHei UI Light" panose="020B0502040204020203" pitchFamily="34" charset="-122"/>
              </a:rPr>
              <a:t>真理</a:t>
            </a:r>
            <a:endParaRPr lang="en-US" altLang="zh-CN" sz="2000" dirty="0">
              <a:solidFill>
                <a:srgbClr val="003231"/>
              </a:solidFill>
              <a:latin typeface="Microsoft YaHei UI Light" panose="020B0502040204020203" pitchFamily="34" charset="-122"/>
              <a:ea typeface="Microsoft YaHei UI Light" panose="020B0502040204020203" pitchFamily="34" charset="-122"/>
            </a:endParaRPr>
          </a:p>
          <a:p>
            <a:r>
              <a:rPr lang="zh-CN" altLang="en-US" sz="2000" dirty="0">
                <a:solidFill>
                  <a:srgbClr val="003231"/>
                </a:solidFill>
                <a:latin typeface="Microsoft YaHei UI Light" panose="020B0502040204020203" pitchFamily="34" charset="-122"/>
                <a:ea typeface="Microsoft YaHei UI Light" panose="020B0502040204020203" pitchFamily="34" charset="-122"/>
              </a:rPr>
              <a:t>不变</a:t>
            </a:r>
          </a:p>
        </p:txBody>
      </p:sp>
      <p:sp>
        <p:nvSpPr>
          <p:cNvPr id="100" name="矩形 99"/>
          <p:cNvSpPr/>
          <p:nvPr/>
        </p:nvSpPr>
        <p:spPr>
          <a:xfrm>
            <a:off x="6763019" y="1417579"/>
            <a:ext cx="2852239" cy="830997"/>
          </a:xfrm>
          <a:prstGeom prst="rect">
            <a:avLst/>
          </a:prstGeom>
        </p:spPr>
        <p:txBody>
          <a:bodyPr wrap="square">
            <a:spAutoFit/>
          </a:bodyPr>
          <a:lstStyle/>
          <a:p>
            <a:r>
              <a:rPr lang="zh-CN" altLang="en-US" sz="1600" dirty="0">
                <a:solidFill>
                  <a:srgbClr val="404040"/>
                </a:solidFill>
              </a:rPr>
              <a:t>有意义之讨论的前提是双方不仅要“相互竞争”，更重要的是还要“相互合作”。</a:t>
            </a:r>
          </a:p>
        </p:txBody>
      </p:sp>
      <p:sp>
        <p:nvSpPr>
          <p:cNvPr id="101" name="矩形 100"/>
          <p:cNvSpPr/>
          <p:nvPr/>
        </p:nvSpPr>
        <p:spPr>
          <a:xfrm>
            <a:off x="582296" y="4653837"/>
            <a:ext cx="2852239" cy="830997"/>
          </a:xfrm>
          <a:prstGeom prst="rect">
            <a:avLst/>
          </a:prstGeom>
        </p:spPr>
        <p:txBody>
          <a:bodyPr wrap="square">
            <a:spAutoFit/>
          </a:bodyPr>
          <a:lstStyle/>
          <a:p>
            <a:r>
              <a:rPr lang="zh-CN" altLang="en-US" sz="1600" dirty="0">
                <a:solidFill>
                  <a:srgbClr val="404040"/>
                </a:solidFill>
              </a:rPr>
              <a:t>真理不变，也不会因任何人而变；不停变化的只是人们对真理的解释或者理解。</a:t>
            </a:r>
          </a:p>
        </p:txBody>
      </p:sp>
      <p:sp>
        <p:nvSpPr>
          <p:cNvPr id="106" name="文本框 105"/>
          <p:cNvSpPr txBox="1"/>
          <p:nvPr/>
        </p:nvSpPr>
        <p:spPr>
          <a:xfrm>
            <a:off x="7329006" y="2835109"/>
            <a:ext cx="527709" cy="461665"/>
          </a:xfrm>
          <a:prstGeom prst="rect">
            <a:avLst/>
          </a:prstGeom>
          <a:noFill/>
        </p:spPr>
        <p:txBody>
          <a:bodyPr wrap="none" rtlCol="0">
            <a:spAutoFit/>
          </a:bodyPr>
          <a:lstStyle/>
          <a:p>
            <a:r>
              <a:rPr lang="en-US" altLang="zh-CN" sz="2400" b="1" dirty="0">
                <a:solidFill>
                  <a:srgbClr val="003231"/>
                </a:solidFill>
                <a:latin typeface="Microsoft YaHei UI Light" panose="020B0502040204020203" pitchFamily="34" charset="-122"/>
                <a:ea typeface="Microsoft YaHei UI Light" panose="020B0502040204020203" pitchFamily="34" charset="-122"/>
              </a:rPr>
              <a:t>02</a:t>
            </a:r>
            <a:endParaRPr lang="zh-CN" altLang="en-US" sz="2400" b="1" dirty="0">
              <a:solidFill>
                <a:srgbClr val="003231"/>
              </a:solidFill>
              <a:latin typeface="Microsoft YaHei UI Light" panose="020B0502040204020203" pitchFamily="34" charset="-122"/>
              <a:ea typeface="Microsoft YaHei UI Light" panose="020B0502040204020203" pitchFamily="34" charset="-122"/>
            </a:endParaRPr>
          </a:p>
        </p:txBody>
      </p:sp>
      <p:sp>
        <p:nvSpPr>
          <p:cNvPr id="108" name="椭圆 107"/>
          <p:cNvSpPr/>
          <p:nvPr/>
        </p:nvSpPr>
        <p:spPr>
          <a:xfrm>
            <a:off x="5475924" y="1311949"/>
            <a:ext cx="1043656" cy="104365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5636529" y="1505784"/>
            <a:ext cx="1355758" cy="707886"/>
          </a:xfrm>
          <a:prstGeom prst="rect">
            <a:avLst/>
          </a:prstGeom>
        </p:spPr>
        <p:txBody>
          <a:bodyPr wrap="square">
            <a:spAutoFit/>
          </a:bodyPr>
          <a:lstStyle/>
          <a:p>
            <a:r>
              <a:rPr lang="zh-CN" altLang="en-US" sz="2000" dirty="0">
                <a:solidFill>
                  <a:srgbClr val="003231"/>
                </a:solidFill>
                <a:latin typeface="Microsoft YaHei UI Light" panose="020B0502040204020203" pitchFamily="34" charset="-122"/>
                <a:ea typeface="Microsoft YaHei UI Light" panose="020B0502040204020203" pitchFamily="34" charset="-122"/>
              </a:rPr>
              <a:t>相互</a:t>
            </a:r>
            <a:endParaRPr lang="en-US" altLang="zh-CN" sz="2000" dirty="0">
              <a:solidFill>
                <a:srgbClr val="003231"/>
              </a:solidFill>
              <a:latin typeface="Microsoft YaHei UI Light" panose="020B0502040204020203" pitchFamily="34" charset="-122"/>
              <a:ea typeface="Microsoft YaHei UI Light" panose="020B0502040204020203" pitchFamily="34" charset="-122"/>
            </a:endParaRPr>
          </a:p>
          <a:p>
            <a:r>
              <a:rPr lang="zh-CN" altLang="en-US" sz="2000" dirty="0">
                <a:solidFill>
                  <a:srgbClr val="003231"/>
                </a:solidFill>
                <a:latin typeface="Microsoft YaHei UI Light" panose="020B0502040204020203" pitchFamily="34" charset="-122"/>
                <a:ea typeface="Microsoft YaHei UI Light" panose="020B0502040204020203" pitchFamily="34" charset="-122"/>
              </a:rPr>
              <a:t>合作</a:t>
            </a:r>
          </a:p>
        </p:txBody>
      </p:sp>
      <p:sp>
        <p:nvSpPr>
          <p:cNvPr id="110" name="椭圆 109"/>
          <p:cNvSpPr/>
          <p:nvPr/>
        </p:nvSpPr>
        <p:spPr>
          <a:xfrm>
            <a:off x="7395210" y="4441178"/>
            <a:ext cx="1043656" cy="104365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7570192" y="4503672"/>
            <a:ext cx="1355758" cy="1015663"/>
          </a:xfrm>
          <a:prstGeom prst="rect">
            <a:avLst/>
          </a:prstGeom>
        </p:spPr>
        <p:txBody>
          <a:bodyPr wrap="square">
            <a:spAutoFit/>
          </a:bodyPr>
          <a:lstStyle/>
          <a:p>
            <a:r>
              <a:rPr lang="zh-CN" altLang="en-US" sz="2000" dirty="0">
                <a:solidFill>
                  <a:srgbClr val="003231"/>
                </a:solidFill>
                <a:latin typeface="Microsoft YaHei UI Light" panose="020B0502040204020203" pitchFamily="34" charset="-122"/>
                <a:ea typeface="Microsoft YaHei UI Light" panose="020B0502040204020203" pitchFamily="34" charset="-122"/>
              </a:rPr>
              <a:t>真理</a:t>
            </a:r>
            <a:endParaRPr lang="en-US" altLang="zh-CN" sz="2000" dirty="0">
              <a:solidFill>
                <a:srgbClr val="003231"/>
              </a:solidFill>
              <a:latin typeface="Microsoft YaHei UI Light" panose="020B0502040204020203" pitchFamily="34" charset="-122"/>
              <a:ea typeface="Microsoft YaHei UI Light" panose="020B0502040204020203" pitchFamily="34" charset="-122"/>
            </a:endParaRPr>
          </a:p>
          <a:p>
            <a:r>
              <a:rPr lang="zh-CN" altLang="en-US" sz="2000" dirty="0">
                <a:solidFill>
                  <a:srgbClr val="003231"/>
                </a:solidFill>
                <a:latin typeface="Microsoft YaHei UI Light" panose="020B0502040204020203" pitchFamily="34" charset="-122"/>
                <a:ea typeface="Microsoft YaHei UI Light" panose="020B0502040204020203" pitchFamily="34" charset="-122"/>
              </a:rPr>
              <a:t>独立</a:t>
            </a:r>
            <a:endParaRPr lang="en-US" altLang="zh-CN" sz="2000" dirty="0">
              <a:solidFill>
                <a:srgbClr val="003231"/>
              </a:solidFill>
              <a:latin typeface="Microsoft YaHei UI Light" panose="020B0502040204020203" pitchFamily="34" charset="-122"/>
              <a:ea typeface="Microsoft YaHei UI Light" panose="020B0502040204020203" pitchFamily="34" charset="-122"/>
            </a:endParaRPr>
          </a:p>
          <a:p>
            <a:r>
              <a:rPr lang="zh-CN" altLang="en-US" sz="2000" dirty="0">
                <a:solidFill>
                  <a:srgbClr val="003231"/>
                </a:solidFill>
                <a:latin typeface="Microsoft YaHei UI Light" panose="020B0502040204020203" pitchFamily="34" charset="-122"/>
                <a:ea typeface="Microsoft YaHei UI Light" panose="020B0502040204020203" pitchFamily="34" charset="-122"/>
              </a:rPr>
              <a:t>存在</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62050" y="1425800"/>
            <a:ext cx="10384516" cy="5005388"/>
            <a:chOff x="1162050" y="903287"/>
            <a:chExt cx="10384516" cy="5005388"/>
          </a:xfrm>
        </p:grpSpPr>
        <p:sp>
          <p:nvSpPr>
            <p:cNvPr id="16" name="矩形 15"/>
            <p:cNvSpPr/>
            <p:nvPr/>
          </p:nvSpPr>
          <p:spPr>
            <a:xfrm>
              <a:off x="1162050" y="903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1502172" y="1495900"/>
              <a:ext cx="10044394" cy="590550"/>
            </a:xfrm>
            <a:prstGeom prst="rect">
              <a:avLst/>
            </a:prstGeom>
            <a:solidFill>
              <a:srgbClr val="00B9B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矩形 20"/>
          <p:cNvSpPr/>
          <p:nvPr/>
        </p:nvSpPr>
        <p:spPr>
          <a:xfrm>
            <a:off x="1609440" y="2117544"/>
            <a:ext cx="6975208" cy="461665"/>
          </a:xfrm>
          <a:prstGeom prst="rect">
            <a:avLst/>
          </a:prstGeom>
        </p:spPr>
        <p:txBody>
          <a:bodyPr wrap="square">
            <a:spAutoFit/>
          </a:bodyPr>
          <a:lstStyle/>
          <a:p>
            <a:r>
              <a:rPr lang="zh-CN" altLang="en-US" sz="2400" b="1" kern="100" dirty="0">
                <a:solidFill>
                  <a:schemeClr val="bg1"/>
                </a:solidFill>
                <a:latin typeface="Microsoft YaHei UI Light" panose="020B0502040204020203" pitchFamily="34" charset="-122"/>
                <a:ea typeface="Microsoft YaHei UI Light" panose="020B0502040204020203" pitchFamily="34" charset="-122"/>
                <a:cs typeface="Times New Roman" panose="02020603050405020304" pitchFamily="18" charset="0"/>
              </a:rPr>
              <a:t>为了保证顺利的沟通，往往需要添加一个反馈机制。</a:t>
            </a:r>
            <a:endParaRPr lang="zh-CN" altLang="en-US" sz="2400" b="1" dirty="0">
              <a:solidFill>
                <a:schemeClr val="bg1"/>
              </a:solidFill>
              <a:latin typeface="Microsoft YaHei UI Light" panose="020B0502040204020203" pitchFamily="34" charset="-122"/>
              <a:ea typeface="Microsoft YaHei UI Light" panose="020B0502040204020203" pitchFamily="34" charset="-122"/>
            </a:endParaRPr>
          </a:p>
        </p:txBody>
      </p:sp>
      <p:grpSp>
        <p:nvGrpSpPr>
          <p:cNvPr id="22" name="组合 21"/>
          <p:cNvGrpSpPr/>
          <p:nvPr/>
        </p:nvGrpSpPr>
        <p:grpSpPr>
          <a:xfrm>
            <a:off x="2054423" y="3185962"/>
            <a:ext cx="818549" cy="774805"/>
            <a:chOff x="4387850" y="777240"/>
            <a:chExt cx="1231900" cy="1166066"/>
          </a:xfrm>
          <a:effectLst/>
        </p:grpSpPr>
        <p:sp>
          <p:nvSpPr>
            <p:cNvPr id="28" name="梯形 27"/>
            <p:cNvSpPr/>
            <p:nvPr/>
          </p:nvSpPr>
          <p:spPr>
            <a:xfrm>
              <a:off x="4629151" y="1680142"/>
              <a:ext cx="171450" cy="183583"/>
            </a:xfrm>
            <a:prstGeom prst="trapezoid">
              <a:avLst/>
            </a:prstGeom>
            <a:solidFill>
              <a:srgbClr val="D5D9DD"/>
            </a:solidFill>
            <a:ln>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41520" y="777240"/>
              <a:ext cx="259080" cy="259080"/>
            </a:xfrm>
            <a:prstGeom prst="ellipse">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387850" y="1212850"/>
              <a:ext cx="153670" cy="381000"/>
            </a:xfrm>
            <a:prstGeom prst="rect">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387850" y="1591212"/>
              <a:ext cx="420687" cy="118745"/>
            </a:xfrm>
            <a:prstGeom prst="rect">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448175" y="1860550"/>
              <a:ext cx="533400" cy="82756"/>
            </a:xfrm>
            <a:prstGeom prst="rect">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4857750" y="1358900"/>
              <a:ext cx="762000" cy="584406"/>
            </a:xfrm>
            <a:prstGeom prst="roundRect">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5083175" y="1158875"/>
              <a:ext cx="428625" cy="200025"/>
            </a:xfrm>
            <a:custGeom>
              <a:avLst/>
              <a:gdLst>
                <a:gd name="connsiteX0" fmla="*/ 260350 w 428625"/>
                <a:gd name="connsiteY0" fmla="*/ 0 h 200025"/>
                <a:gd name="connsiteX1" fmla="*/ 0 w 428625"/>
                <a:gd name="connsiteY1" fmla="*/ 171450 h 200025"/>
                <a:gd name="connsiteX2" fmla="*/ 0 w 428625"/>
                <a:gd name="connsiteY2" fmla="*/ 200025 h 200025"/>
                <a:gd name="connsiteX3" fmla="*/ 428625 w 428625"/>
                <a:gd name="connsiteY3" fmla="*/ 200025 h 200025"/>
                <a:gd name="connsiteX4" fmla="*/ 422275 w 428625"/>
                <a:gd name="connsiteY4" fmla="*/ 28575 h 200025"/>
                <a:gd name="connsiteX5" fmla="*/ 260350 w 428625"/>
                <a:gd name="connsiteY5"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200025">
                  <a:moveTo>
                    <a:pt x="260350" y="0"/>
                  </a:moveTo>
                  <a:lnTo>
                    <a:pt x="0" y="171450"/>
                  </a:lnTo>
                  <a:lnTo>
                    <a:pt x="0" y="200025"/>
                  </a:lnTo>
                  <a:lnTo>
                    <a:pt x="428625" y="200025"/>
                  </a:lnTo>
                  <a:lnTo>
                    <a:pt x="422275" y="28575"/>
                  </a:lnTo>
                  <a:lnTo>
                    <a:pt x="260350" y="0"/>
                  </a:lnTo>
                  <a:close/>
                </a:path>
              </a:pathLst>
            </a:cu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4530725" y="1050925"/>
              <a:ext cx="555625" cy="539750"/>
            </a:xfrm>
            <a:custGeom>
              <a:avLst/>
              <a:gdLst>
                <a:gd name="connsiteX0" fmla="*/ 555625 w 555625"/>
                <a:gd name="connsiteY0" fmla="*/ 174625 h 539750"/>
                <a:gd name="connsiteX1" fmla="*/ 333375 w 555625"/>
                <a:gd name="connsiteY1" fmla="*/ 0 h 539750"/>
                <a:gd name="connsiteX2" fmla="*/ 0 w 555625"/>
                <a:gd name="connsiteY2" fmla="*/ 0 h 539750"/>
                <a:gd name="connsiteX3" fmla="*/ 0 w 555625"/>
                <a:gd name="connsiteY3" fmla="*/ 539750 h 539750"/>
                <a:gd name="connsiteX4" fmla="*/ 320675 w 555625"/>
                <a:gd name="connsiteY4" fmla="*/ 539750 h 539750"/>
                <a:gd name="connsiteX5" fmla="*/ 320675 w 555625"/>
                <a:gd name="connsiteY5" fmla="*/ 438150 h 539750"/>
                <a:gd name="connsiteX6" fmla="*/ 241300 w 555625"/>
                <a:gd name="connsiteY6" fmla="*/ 438150 h 539750"/>
                <a:gd name="connsiteX7" fmla="*/ 241300 w 555625"/>
                <a:gd name="connsiteY7" fmla="*/ 161925 h 539750"/>
                <a:gd name="connsiteX8" fmla="*/ 336550 w 555625"/>
                <a:gd name="connsiteY8" fmla="*/ 161925 h 539750"/>
                <a:gd name="connsiteX9" fmla="*/ 492125 w 555625"/>
                <a:gd name="connsiteY9" fmla="*/ 254000 h 539750"/>
                <a:gd name="connsiteX10" fmla="*/ 555625 w 555625"/>
                <a:gd name="connsiteY10" fmla="*/ 17462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625" h="539750">
                  <a:moveTo>
                    <a:pt x="555625" y="174625"/>
                  </a:moveTo>
                  <a:lnTo>
                    <a:pt x="333375" y="0"/>
                  </a:lnTo>
                  <a:lnTo>
                    <a:pt x="0" y="0"/>
                  </a:lnTo>
                  <a:lnTo>
                    <a:pt x="0" y="539750"/>
                  </a:lnTo>
                  <a:lnTo>
                    <a:pt x="320675" y="539750"/>
                  </a:lnTo>
                  <a:lnTo>
                    <a:pt x="320675" y="438150"/>
                  </a:lnTo>
                  <a:lnTo>
                    <a:pt x="241300" y="438150"/>
                  </a:lnTo>
                  <a:lnTo>
                    <a:pt x="241300" y="161925"/>
                  </a:lnTo>
                  <a:lnTo>
                    <a:pt x="336550" y="161925"/>
                  </a:lnTo>
                  <a:lnTo>
                    <a:pt x="492125" y="254000"/>
                  </a:lnTo>
                  <a:lnTo>
                    <a:pt x="555625" y="174625"/>
                  </a:lnTo>
                  <a:close/>
                </a:path>
              </a:pathLst>
            </a:cu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3799310" y="3184188"/>
            <a:ext cx="774947" cy="776579"/>
            <a:chOff x="2452688" y="412432"/>
            <a:chExt cx="904875" cy="906781"/>
          </a:xfrm>
        </p:grpSpPr>
        <p:sp>
          <p:nvSpPr>
            <p:cNvPr id="39" name="任意多边形 38"/>
            <p:cNvSpPr/>
            <p:nvPr/>
          </p:nvSpPr>
          <p:spPr>
            <a:xfrm>
              <a:off x="2452688" y="995363"/>
              <a:ext cx="309562" cy="238125"/>
            </a:xfrm>
            <a:custGeom>
              <a:avLst/>
              <a:gdLst>
                <a:gd name="connsiteX0" fmla="*/ 190500 w 309562"/>
                <a:gd name="connsiteY0" fmla="*/ 0 h 238125"/>
                <a:gd name="connsiteX1" fmla="*/ 119062 w 309562"/>
                <a:gd name="connsiteY1" fmla="*/ 138112 h 238125"/>
                <a:gd name="connsiteX2" fmla="*/ 0 w 309562"/>
                <a:gd name="connsiteY2" fmla="*/ 157162 h 238125"/>
                <a:gd name="connsiteX3" fmla="*/ 0 w 309562"/>
                <a:gd name="connsiteY3" fmla="*/ 238125 h 238125"/>
                <a:gd name="connsiteX4" fmla="*/ 133350 w 309562"/>
                <a:gd name="connsiteY4" fmla="*/ 238125 h 238125"/>
                <a:gd name="connsiteX5" fmla="*/ 309562 w 309562"/>
                <a:gd name="connsiteY5" fmla="*/ 66675 h 238125"/>
                <a:gd name="connsiteX6" fmla="*/ 309562 w 309562"/>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62" h="238125">
                  <a:moveTo>
                    <a:pt x="190500" y="0"/>
                  </a:moveTo>
                  <a:lnTo>
                    <a:pt x="119062" y="138112"/>
                  </a:lnTo>
                  <a:lnTo>
                    <a:pt x="0" y="157162"/>
                  </a:lnTo>
                  <a:lnTo>
                    <a:pt x="0" y="238125"/>
                  </a:lnTo>
                  <a:lnTo>
                    <a:pt x="133350" y="238125"/>
                  </a:lnTo>
                  <a:lnTo>
                    <a:pt x="309562" y="66675"/>
                  </a:lnTo>
                  <a:lnTo>
                    <a:pt x="309562" y="0"/>
                  </a:lnTo>
                </a:path>
              </a:pathLst>
            </a:custGeom>
            <a:no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924175" y="447675"/>
              <a:ext cx="433388" cy="400050"/>
            </a:xfrm>
            <a:custGeom>
              <a:avLst/>
              <a:gdLst>
                <a:gd name="connsiteX0" fmla="*/ 0 w 433388"/>
                <a:gd name="connsiteY0" fmla="*/ 214313 h 400050"/>
                <a:gd name="connsiteX1" fmla="*/ 290513 w 433388"/>
                <a:gd name="connsiteY1" fmla="*/ 0 h 400050"/>
                <a:gd name="connsiteX2" fmla="*/ 433388 w 433388"/>
                <a:gd name="connsiteY2" fmla="*/ 180975 h 400050"/>
                <a:gd name="connsiteX3" fmla="*/ 200025 w 433388"/>
                <a:gd name="connsiteY3" fmla="*/ 400050 h 400050"/>
                <a:gd name="connsiteX4" fmla="*/ 142875 w 433388"/>
                <a:gd name="connsiteY4" fmla="*/ 319088 h 400050"/>
                <a:gd name="connsiteX5" fmla="*/ 142875 w 433388"/>
                <a:gd name="connsiteY5" fmla="*/ 319088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388" h="400050">
                  <a:moveTo>
                    <a:pt x="0" y="214313"/>
                  </a:moveTo>
                  <a:lnTo>
                    <a:pt x="290513" y="0"/>
                  </a:lnTo>
                  <a:lnTo>
                    <a:pt x="433388" y="180975"/>
                  </a:lnTo>
                  <a:lnTo>
                    <a:pt x="200025" y="400050"/>
                  </a:lnTo>
                  <a:lnTo>
                    <a:pt x="142875" y="319088"/>
                  </a:lnTo>
                  <a:lnTo>
                    <a:pt x="142875" y="319088"/>
                  </a:lnTo>
                </a:path>
              </a:pathLst>
            </a:custGeom>
            <a:no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2600325" y="581025"/>
              <a:ext cx="595313" cy="738188"/>
            </a:xfrm>
            <a:custGeom>
              <a:avLst/>
              <a:gdLst>
                <a:gd name="connsiteX0" fmla="*/ 195263 w 595313"/>
                <a:gd name="connsiteY0" fmla="*/ 47625 h 738188"/>
                <a:gd name="connsiteX1" fmla="*/ 0 w 595313"/>
                <a:gd name="connsiteY1" fmla="*/ 381000 h 738188"/>
                <a:gd name="connsiteX2" fmla="*/ 323850 w 595313"/>
                <a:gd name="connsiteY2" fmla="*/ 576263 h 738188"/>
                <a:gd name="connsiteX3" fmla="*/ 319088 w 595313"/>
                <a:gd name="connsiteY3" fmla="*/ 738188 h 738188"/>
                <a:gd name="connsiteX4" fmla="*/ 400050 w 595313"/>
                <a:gd name="connsiteY4" fmla="*/ 733425 h 738188"/>
                <a:gd name="connsiteX5" fmla="*/ 414338 w 595313"/>
                <a:gd name="connsiteY5" fmla="*/ 523875 h 738188"/>
                <a:gd name="connsiteX6" fmla="*/ 257175 w 595313"/>
                <a:gd name="connsiteY6" fmla="*/ 376238 h 738188"/>
                <a:gd name="connsiteX7" fmla="*/ 333375 w 595313"/>
                <a:gd name="connsiteY7" fmla="*/ 238125 h 738188"/>
                <a:gd name="connsiteX8" fmla="*/ 438150 w 595313"/>
                <a:gd name="connsiteY8" fmla="*/ 242888 h 738188"/>
                <a:gd name="connsiteX9" fmla="*/ 595313 w 595313"/>
                <a:gd name="connsiteY9" fmla="*/ 71438 h 738188"/>
                <a:gd name="connsiteX10" fmla="*/ 557213 w 595313"/>
                <a:gd name="connsiteY10" fmla="*/ 23813 h 738188"/>
                <a:gd name="connsiteX11" fmla="*/ 409575 w 595313"/>
                <a:gd name="connsiteY11" fmla="*/ 114300 h 738188"/>
                <a:gd name="connsiteX12" fmla="*/ 328613 w 595313"/>
                <a:gd name="connsiteY12" fmla="*/ 38100 h 738188"/>
                <a:gd name="connsiteX13" fmla="*/ 280988 w 595313"/>
                <a:gd name="connsiteY13" fmla="*/ 0 h 738188"/>
                <a:gd name="connsiteX14" fmla="*/ 238125 w 595313"/>
                <a:gd name="connsiteY14" fmla="*/ 9525 h 738188"/>
                <a:gd name="connsiteX15" fmla="*/ 195263 w 595313"/>
                <a:gd name="connsiteY15" fmla="*/ 47625 h 73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5313" h="738188">
                  <a:moveTo>
                    <a:pt x="195263" y="47625"/>
                  </a:moveTo>
                  <a:lnTo>
                    <a:pt x="0" y="381000"/>
                  </a:lnTo>
                  <a:lnTo>
                    <a:pt x="323850" y="576263"/>
                  </a:lnTo>
                  <a:lnTo>
                    <a:pt x="319088" y="738188"/>
                  </a:lnTo>
                  <a:lnTo>
                    <a:pt x="400050" y="733425"/>
                  </a:lnTo>
                  <a:lnTo>
                    <a:pt x="414338" y="523875"/>
                  </a:lnTo>
                  <a:lnTo>
                    <a:pt x="257175" y="376238"/>
                  </a:lnTo>
                  <a:lnTo>
                    <a:pt x="333375" y="238125"/>
                  </a:lnTo>
                  <a:lnTo>
                    <a:pt x="438150" y="242888"/>
                  </a:lnTo>
                  <a:lnTo>
                    <a:pt x="595313" y="71438"/>
                  </a:lnTo>
                  <a:lnTo>
                    <a:pt x="557213" y="23813"/>
                  </a:lnTo>
                  <a:lnTo>
                    <a:pt x="409575" y="114300"/>
                  </a:lnTo>
                  <a:lnTo>
                    <a:pt x="328613" y="38100"/>
                  </a:lnTo>
                  <a:lnTo>
                    <a:pt x="280988" y="0"/>
                  </a:lnTo>
                  <a:lnTo>
                    <a:pt x="238125" y="9525"/>
                  </a:lnTo>
                  <a:lnTo>
                    <a:pt x="195263" y="47625"/>
                  </a:lnTo>
                  <a:close/>
                </a:path>
              </a:pathLst>
            </a:cu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733674" y="412432"/>
              <a:ext cx="219075" cy="219075"/>
            </a:xfrm>
            <a:prstGeom prst="ellipse">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5500594" y="3340811"/>
            <a:ext cx="1571905" cy="619957"/>
            <a:chOff x="5118753" y="2619376"/>
            <a:chExt cx="1835452" cy="723899"/>
          </a:xfrm>
        </p:grpSpPr>
        <p:grpSp>
          <p:nvGrpSpPr>
            <p:cNvPr id="44" name="组合 43"/>
            <p:cNvGrpSpPr/>
            <p:nvPr/>
          </p:nvGrpSpPr>
          <p:grpSpPr>
            <a:xfrm flipH="1">
              <a:off x="5139496" y="2824163"/>
              <a:ext cx="1814709" cy="519112"/>
              <a:chOff x="6729413" y="3209925"/>
              <a:chExt cx="1666873" cy="519112"/>
            </a:xfrm>
          </p:grpSpPr>
          <p:sp>
            <p:nvSpPr>
              <p:cNvPr id="46" name="椭圆 45"/>
              <p:cNvSpPr/>
              <p:nvPr/>
            </p:nvSpPr>
            <p:spPr>
              <a:xfrm>
                <a:off x="7248526" y="3514725"/>
                <a:ext cx="214312" cy="214312"/>
              </a:xfrm>
              <a:prstGeom prst="ellipse">
                <a:avLst/>
              </a:pr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505700" y="3514725"/>
                <a:ext cx="214312" cy="214312"/>
              </a:xfrm>
              <a:prstGeom prst="ellipse">
                <a:avLst/>
              </a:pr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924800" y="3514725"/>
                <a:ext cx="214312" cy="214312"/>
              </a:xfrm>
              <a:prstGeom prst="ellipse">
                <a:avLst/>
              </a:pr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181974" y="3514725"/>
                <a:ext cx="214312" cy="214312"/>
              </a:xfrm>
              <a:prstGeom prst="ellipse">
                <a:avLst/>
              </a:pr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729413" y="3209925"/>
                <a:ext cx="495300" cy="438150"/>
              </a:xfrm>
              <a:custGeom>
                <a:avLst/>
                <a:gdLst>
                  <a:gd name="connsiteX0" fmla="*/ 300037 w 495300"/>
                  <a:gd name="connsiteY0" fmla="*/ 0 h 438150"/>
                  <a:gd name="connsiteX1" fmla="*/ 233362 w 495300"/>
                  <a:gd name="connsiteY1" fmla="*/ 166688 h 438150"/>
                  <a:gd name="connsiteX2" fmla="*/ 9525 w 495300"/>
                  <a:gd name="connsiteY2" fmla="*/ 166688 h 438150"/>
                  <a:gd name="connsiteX3" fmla="*/ 0 w 495300"/>
                  <a:gd name="connsiteY3" fmla="*/ 438150 h 438150"/>
                  <a:gd name="connsiteX4" fmla="*/ 495300 w 495300"/>
                  <a:gd name="connsiteY4" fmla="*/ 438150 h 438150"/>
                  <a:gd name="connsiteX5" fmla="*/ 495300 w 495300"/>
                  <a:gd name="connsiteY5" fmla="*/ 0 h 438150"/>
                  <a:gd name="connsiteX6" fmla="*/ 300037 w 495300"/>
                  <a:gd name="connsiteY6"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438150">
                    <a:moveTo>
                      <a:pt x="300037" y="0"/>
                    </a:moveTo>
                    <a:lnTo>
                      <a:pt x="233362" y="166688"/>
                    </a:lnTo>
                    <a:lnTo>
                      <a:pt x="9525" y="166688"/>
                    </a:lnTo>
                    <a:lnTo>
                      <a:pt x="0" y="438150"/>
                    </a:lnTo>
                    <a:lnTo>
                      <a:pt x="495300" y="438150"/>
                    </a:lnTo>
                    <a:lnTo>
                      <a:pt x="495300" y="0"/>
                    </a:lnTo>
                    <a:lnTo>
                      <a:pt x="300037" y="0"/>
                    </a:lnTo>
                    <a:close/>
                  </a:path>
                </a:pathLst>
              </a:cu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824664" y="3514725"/>
                <a:ext cx="214312" cy="214312"/>
              </a:xfrm>
              <a:prstGeom prst="ellipse">
                <a:avLst/>
              </a:pr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44"/>
            <p:cNvSpPr/>
            <p:nvPr/>
          </p:nvSpPr>
          <p:spPr>
            <a:xfrm flipH="1">
              <a:off x="5118753" y="2619376"/>
              <a:ext cx="1223634" cy="509587"/>
            </a:xfrm>
            <a:prstGeom prst="rect">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7998837" y="3220490"/>
            <a:ext cx="660742" cy="740277"/>
            <a:chOff x="7038976" y="5603082"/>
            <a:chExt cx="771523" cy="864393"/>
          </a:xfrm>
        </p:grpSpPr>
        <p:sp>
          <p:nvSpPr>
            <p:cNvPr id="53" name="椭圆 52"/>
            <p:cNvSpPr/>
            <p:nvPr/>
          </p:nvSpPr>
          <p:spPr>
            <a:xfrm>
              <a:off x="7436644" y="5603082"/>
              <a:ext cx="176212" cy="176212"/>
            </a:xfrm>
            <a:prstGeom prst="ellipse">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7572374" y="6115050"/>
              <a:ext cx="238125" cy="295275"/>
            </a:xfrm>
            <a:custGeom>
              <a:avLst/>
              <a:gdLst>
                <a:gd name="connsiteX0" fmla="*/ 47625 w 238125"/>
                <a:gd name="connsiteY0" fmla="*/ 0 h 295275"/>
                <a:gd name="connsiteX1" fmla="*/ 238125 w 238125"/>
                <a:gd name="connsiteY1" fmla="*/ 233362 h 295275"/>
                <a:gd name="connsiteX2" fmla="*/ 176212 w 238125"/>
                <a:gd name="connsiteY2" fmla="*/ 295275 h 295275"/>
                <a:gd name="connsiteX3" fmla="*/ 0 w 238125"/>
                <a:gd name="connsiteY3" fmla="*/ 95250 h 295275"/>
                <a:gd name="connsiteX4" fmla="*/ 47625 w 238125"/>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95275">
                  <a:moveTo>
                    <a:pt x="47625" y="0"/>
                  </a:moveTo>
                  <a:lnTo>
                    <a:pt x="238125" y="233362"/>
                  </a:lnTo>
                  <a:lnTo>
                    <a:pt x="176212" y="295275"/>
                  </a:lnTo>
                  <a:lnTo>
                    <a:pt x="0" y="95250"/>
                  </a:lnTo>
                  <a:lnTo>
                    <a:pt x="47625" y="0"/>
                  </a:lnTo>
                  <a:close/>
                </a:path>
              </a:pathLst>
            </a:custGeom>
            <a:solidFill>
              <a:srgbClr val="E9E8E7"/>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038976" y="5743575"/>
              <a:ext cx="316706" cy="220894"/>
            </a:xfrm>
            <a:prstGeom prst="rect">
              <a:avLst/>
            </a:prstGeom>
            <a:solidFill>
              <a:srgbClr val="E9E8E7"/>
            </a:solidFill>
            <a:ln>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7143750" y="5819775"/>
              <a:ext cx="481013" cy="647700"/>
            </a:xfrm>
            <a:custGeom>
              <a:avLst/>
              <a:gdLst>
                <a:gd name="connsiteX0" fmla="*/ 9525 w 481013"/>
                <a:gd name="connsiteY0" fmla="*/ 0 h 647700"/>
                <a:gd name="connsiteX1" fmla="*/ 481013 w 481013"/>
                <a:gd name="connsiteY1" fmla="*/ 19050 h 647700"/>
                <a:gd name="connsiteX2" fmla="*/ 481013 w 481013"/>
                <a:gd name="connsiteY2" fmla="*/ 295275 h 647700"/>
                <a:gd name="connsiteX3" fmla="*/ 261938 w 481013"/>
                <a:gd name="connsiteY3" fmla="*/ 647700 h 647700"/>
                <a:gd name="connsiteX4" fmla="*/ 104775 w 481013"/>
                <a:gd name="connsiteY4" fmla="*/ 633413 h 647700"/>
                <a:gd name="connsiteX5" fmla="*/ 276225 w 481013"/>
                <a:gd name="connsiteY5" fmla="*/ 338138 h 647700"/>
                <a:gd name="connsiteX6" fmla="*/ 276225 w 481013"/>
                <a:gd name="connsiteY6" fmla="*/ 76200 h 647700"/>
                <a:gd name="connsiteX7" fmla="*/ 0 w 481013"/>
                <a:gd name="connsiteY7" fmla="*/ 66675 h 647700"/>
                <a:gd name="connsiteX8" fmla="*/ 9525 w 481013"/>
                <a:gd name="connsiteY8"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13" h="647700">
                  <a:moveTo>
                    <a:pt x="9525" y="0"/>
                  </a:moveTo>
                  <a:lnTo>
                    <a:pt x="481013" y="19050"/>
                  </a:lnTo>
                  <a:lnTo>
                    <a:pt x="481013" y="295275"/>
                  </a:lnTo>
                  <a:lnTo>
                    <a:pt x="261938" y="647700"/>
                  </a:lnTo>
                  <a:lnTo>
                    <a:pt x="104775" y="633413"/>
                  </a:lnTo>
                  <a:lnTo>
                    <a:pt x="276225" y="338138"/>
                  </a:lnTo>
                  <a:lnTo>
                    <a:pt x="276225" y="76200"/>
                  </a:lnTo>
                  <a:lnTo>
                    <a:pt x="0" y="66675"/>
                  </a:lnTo>
                  <a:lnTo>
                    <a:pt x="9525" y="0"/>
                  </a:lnTo>
                  <a:close/>
                </a:path>
              </a:pathLst>
            </a:cu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9585916" y="3211361"/>
            <a:ext cx="1011078" cy="749406"/>
            <a:chOff x="4433886" y="5000625"/>
            <a:chExt cx="1281113" cy="949555"/>
          </a:xfrm>
        </p:grpSpPr>
        <p:sp>
          <p:nvSpPr>
            <p:cNvPr id="58" name="椭圆 57"/>
            <p:cNvSpPr/>
            <p:nvPr/>
          </p:nvSpPr>
          <p:spPr>
            <a:xfrm>
              <a:off x="4943475" y="5000625"/>
              <a:ext cx="203316" cy="203316"/>
            </a:xfrm>
            <a:prstGeom prst="ellipse">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857750" y="5238750"/>
              <a:ext cx="366713" cy="314325"/>
            </a:xfrm>
            <a:prstGeom prst="rect">
              <a:avLst/>
            </a:pr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a:stCxn id="59" idx="2"/>
            </p:cNvCxnSpPr>
            <p:nvPr/>
          </p:nvCxnSpPr>
          <p:spPr>
            <a:xfrm flipH="1">
              <a:off x="4981575" y="5553075"/>
              <a:ext cx="59532"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995864" y="5356341"/>
              <a:ext cx="0" cy="139584"/>
            </a:xfrm>
            <a:prstGeom prst="line">
              <a:avLst/>
            </a:prstGeom>
            <a:ln>
              <a:solidFill>
                <a:srgbClr val="2D2D2D"/>
              </a:solidFill>
            </a:ln>
          </p:spPr>
          <p:style>
            <a:lnRef idx="1">
              <a:schemeClr val="accent2"/>
            </a:lnRef>
            <a:fillRef idx="0">
              <a:schemeClr val="accent2"/>
            </a:fillRef>
            <a:effectRef idx="0">
              <a:schemeClr val="accent2"/>
            </a:effectRef>
            <a:fontRef idx="minor">
              <a:schemeClr val="tx1"/>
            </a:fontRef>
          </p:style>
        </p:cxnSp>
        <p:cxnSp>
          <p:nvCxnSpPr>
            <p:cNvPr id="62" name="直接连接符 61"/>
            <p:cNvCxnSpPr/>
            <p:nvPr/>
          </p:nvCxnSpPr>
          <p:spPr>
            <a:xfrm>
              <a:off x="5097464" y="5356341"/>
              <a:ext cx="0" cy="139584"/>
            </a:xfrm>
            <a:prstGeom prst="line">
              <a:avLst/>
            </a:prstGeom>
            <a:ln>
              <a:solidFill>
                <a:srgbClr val="2D2D2D"/>
              </a:solidFill>
            </a:ln>
          </p:spPr>
          <p:style>
            <a:lnRef idx="1">
              <a:schemeClr val="accent2"/>
            </a:lnRef>
            <a:fillRef idx="0">
              <a:schemeClr val="accent2"/>
            </a:fillRef>
            <a:effectRef idx="0">
              <a:schemeClr val="accent2"/>
            </a:effectRef>
            <a:fontRef idx="minor">
              <a:schemeClr val="tx1"/>
            </a:fontRef>
          </p:style>
        </p:cxnSp>
        <p:sp>
          <p:nvSpPr>
            <p:cNvPr id="63" name="梯形 62"/>
            <p:cNvSpPr/>
            <p:nvPr/>
          </p:nvSpPr>
          <p:spPr>
            <a:xfrm>
              <a:off x="4595019" y="5357813"/>
              <a:ext cx="171449" cy="112828"/>
            </a:xfrm>
            <a:prstGeom prst="trapezoid">
              <a:avLst/>
            </a:pr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4433886" y="5472111"/>
              <a:ext cx="1281113" cy="478069"/>
            </a:xfrm>
            <a:prstGeom prst="rect">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直角三角形 64"/>
            <p:cNvSpPr/>
            <p:nvPr/>
          </p:nvSpPr>
          <p:spPr>
            <a:xfrm rot="8014801">
              <a:off x="4599426" y="5330147"/>
              <a:ext cx="166688" cy="166688"/>
            </a:xfrm>
            <a:prstGeom prst="rtTriangle">
              <a:avLst/>
            </a:pr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5949179" y="5151888"/>
            <a:ext cx="600000" cy="695889"/>
            <a:chOff x="10038516" y="4391379"/>
            <a:chExt cx="700597" cy="812562"/>
          </a:xfrm>
        </p:grpSpPr>
        <p:sp>
          <p:nvSpPr>
            <p:cNvPr id="67" name="椭圆 66"/>
            <p:cNvSpPr/>
            <p:nvPr/>
          </p:nvSpPr>
          <p:spPr>
            <a:xfrm>
              <a:off x="10165199" y="4432417"/>
              <a:ext cx="160020" cy="160020"/>
            </a:xfrm>
            <a:prstGeom prst="ellipse">
              <a:avLst/>
            </a:prstGeom>
            <a:solidFill>
              <a:srgbClr val="898989"/>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10038516" y="4632441"/>
              <a:ext cx="133350" cy="209550"/>
            </a:xfrm>
            <a:custGeom>
              <a:avLst/>
              <a:gdLst>
                <a:gd name="connsiteX0" fmla="*/ 64293 w 133350"/>
                <a:gd name="connsiteY0" fmla="*/ 0 h 209550"/>
                <a:gd name="connsiteX1" fmla="*/ 0 w 133350"/>
                <a:gd name="connsiteY1" fmla="*/ 157163 h 209550"/>
                <a:gd name="connsiteX2" fmla="*/ 76200 w 133350"/>
                <a:gd name="connsiteY2" fmla="*/ 209550 h 209550"/>
                <a:gd name="connsiteX3" fmla="*/ 133350 w 133350"/>
                <a:gd name="connsiteY3" fmla="*/ 119063 h 209550"/>
                <a:gd name="connsiteX4" fmla="*/ 64293 w 1333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209550">
                  <a:moveTo>
                    <a:pt x="64293" y="0"/>
                  </a:moveTo>
                  <a:lnTo>
                    <a:pt x="0" y="157163"/>
                  </a:lnTo>
                  <a:lnTo>
                    <a:pt x="76200" y="209550"/>
                  </a:lnTo>
                  <a:lnTo>
                    <a:pt x="133350" y="119063"/>
                  </a:lnTo>
                  <a:lnTo>
                    <a:pt x="64293" y="0"/>
                  </a:lnTo>
                  <a:close/>
                </a:path>
              </a:pathLst>
            </a:cu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rot="2167155">
              <a:off x="10527181" y="4391379"/>
              <a:ext cx="211932" cy="380102"/>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10104238" y="4533381"/>
              <a:ext cx="449580" cy="670560"/>
            </a:xfrm>
            <a:custGeom>
              <a:avLst/>
              <a:gdLst>
                <a:gd name="connsiteX0" fmla="*/ 0 w 449580"/>
                <a:gd name="connsiteY0" fmla="*/ 99060 h 670560"/>
                <a:gd name="connsiteX1" fmla="*/ 434340 w 449580"/>
                <a:gd name="connsiteY1" fmla="*/ 0 h 670560"/>
                <a:gd name="connsiteX2" fmla="*/ 358140 w 449580"/>
                <a:gd name="connsiteY2" fmla="*/ 114300 h 670560"/>
                <a:gd name="connsiteX3" fmla="*/ 266700 w 449580"/>
                <a:gd name="connsiteY3" fmla="*/ 137160 h 670560"/>
                <a:gd name="connsiteX4" fmla="*/ 259080 w 449580"/>
                <a:gd name="connsiteY4" fmla="*/ 342900 h 670560"/>
                <a:gd name="connsiteX5" fmla="*/ 449580 w 449580"/>
                <a:gd name="connsiteY5" fmla="*/ 670560 h 670560"/>
                <a:gd name="connsiteX6" fmla="*/ 312420 w 449580"/>
                <a:gd name="connsiteY6" fmla="*/ 655320 h 670560"/>
                <a:gd name="connsiteX7" fmla="*/ 160020 w 449580"/>
                <a:gd name="connsiteY7" fmla="*/ 464820 h 670560"/>
                <a:gd name="connsiteX8" fmla="*/ 83820 w 449580"/>
                <a:gd name="connsiteY8" fmla="*/ 670560 h 670560"/>
                <a:gd name="connsiteX9" fmla="*/ 22860 w 449580"/>
                <a:gd name="connsiteY9" fmla="*/ 609600 h 670560"/>
                <a:gd name="connsiteX10" fmla="*/ 114300 w 449580"/>
                <a:gd name="connsiteY10" fmla="*/ 350520 h 670560"/>
                <a:gd name="connsiteX11" fmla="*/ 0 w 449580"/>
                <a:gd name="connsiteY11" fmla="*/ 9906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9580" h="670560">
                  <a:moveTo>
                    <a:pt x="0" y="99060"/>
                  </a:moveTo>
                  <a:lnTo>
                    <a:pt x="434340" y="0"/>
                  </a:lnTo>
                  <a:lnTo>
                    <a:pt x="358140" y="114300"/>
                  </a:lnTo>
                  <a:lnTo>
                    <a:pt x="266700" y="137160"/>
                  </a:lnTo>
                  <a:lnTo>
                    <a:pt x="259080" y="342900"/>
                  </a:lnTo>
                  <a:lnTo>
                    <a:pt x="449580" y="670560"/>
                  </a:lnTo>
                  <a:lnTo>
                    <a:pt x="312420" y="655320"/>
                  </a:lnTo>
                  <a:lnTo>
                    <a:pt x="160020" y="464820"/>
                  </a:lnTo>
                  <a:lnTo>
                    <a:pt x="83820" y="670560"/>
                  </a:lnTo>
                  <a:lnTo>
                    <a:pt x="22860" y="609600"/>
                  </a:lnTo>
                  <a:lnTo>
                    <a:pt x="114300" y="350520"/>
                  </a:lnTo>
                  <a:lnTo>
                    <a:pt x="0" y="99060"/>
                  </a:lnTo>
                  <a:close/>
                </a:path>
              </a:pathLst>
            </a:custGeom>
            <a:solidFill>
              <a:srgbClr val="D5D9DD"/>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rot="18094376">
              <a:off x="10385536" y="4484098"/>
              <a:ext cx="415498" cy="230832"/>
            </a:xfrm>
            <a:prstGeom prst="rect">
              <a:avLst/>
            </a:prstGeom>
            <a:noFill/>
          </p:spPr>
          <p:txBody>
            <a:bodyPr wrap="none" rtlCol="0">
              <a:spAutoFit/>
            </a:bodyPr>
            <a:lstStyle/>
            <a:p>
              <a:r>
                <a:rPr lang="zh-CN" altLang="en-US" sz="900" dirty="0"/>
                <a:t>反馈</a:t>
              </a:r>
            </a:p>
          </p:txBody>
        </p:sp>
      </p:grpSp>
      <p:sp>
        <p:nvSpPr>
          <p:cNvPr id="72" name="右箭头 71"/>
          <p:cNvSpPr/>
          <p:nvPr/>
        </p:nvSpPr>
        <p:spPr>
          <a:xfrm>
            <a:off x="3119436" y="3460274"/>
            <a:ext cx="630930" cy="316953"/>
          </a:xfrm>
          <a:prstGeom prst="rightArrow">
            <a:avLst/>
          </a:prstGeom>
          <a:solidFill>
            <a:srgbClr val="40404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右箭头 72"/>
          <p:cNvSpPr/>
          <p:nvPr/>
        </p:nvSpPr>
        <p:spPr>
          <a:xfrm>
            <a:off x="4636424" y="3460274"/>
            <a:ext cx="630930" cy="316953"/>
          </a:xfrm>
          <a:prstGeom prst="rightArrow">
            <a:avLst/>
          </a:prstGeom>
          <a:solidFill>
            <a:srgbClr val="40404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右箭头 73"/>
          <p:cNvSpPr/>
          <p:nvPr/>
        </p:nvSpPr>
        <p:spPr>
          <a:xfrm>
            <a:off x="7297896" y="3468431"/>
            <a:ext cx="630930" cy="316953"/>
          </a:xfrm>
          <a:prstGeom prst="rightArrow">
            <a:avLst/>
          </a:prstGeom>
          <a:solidFill>
            <a:srgbClr val="40404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右箭头 74"/>
          <p:cNvSpPr/>
          <p:nvPr/>
        </p:nvSpPr>
        <p:spPr>
          <a:xfrm>
            <a:off x="8783434" y="3486085"/>
            <a:ext cx="630930" cy="316953"/>
          </a:xfrm>
          <a:prstGeom prst="rightArrow">
            <a:avLst/>
          </a:prstGeom>
          <a:solidFill>
            <a:srgbClr val="40404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下弧形箭头 75"/>
          <p:cNvSpPr/>
          <p:nvPr/>
        </p:nvSpPr>
        <p:spPr>
          <a:xfrm flipH="1">
            <a:off x="2114276" y="4101834"/>
            <a:ext cx="8217769" cy="1872158"/>
          </a:xfrm>
          <a:prstGeom prst="curvedUpArrow">
            <a:avLst>
              <a:gd name="adj1" fmla="val 16802"/>
              <a:gd name="adj2" fmla="val 35751"/>
              <a:gd name="adj3" fmla="val 22502"/>
            </a:avLst>
          </a:prstGeom>
          <a:solidFill>
            <a:srgbClr val="40404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文本框 76"/>
          <p:cNvSpPr txBox="1"/>
          <p:nvPr/>
        </p:nvSpPr>
        <p:spPr>
          <a:xfrm>
            <a:off x="1897635" y="2850264"/>
            <a:ext cx="723276" cy="307777"/>
          </a:xfrm>
          <a:prstGeom prst="rect">
            <a:avLst/>
          </a:prstGeom>
          <a:noFill/>
          <a:ln w="6350">
            <a:solidFill>
              <a:srgbClr val="404040"/>
            </a:solidFill>
            <a:prstDash val="dash"/>
          </a:ln>
        </p:spPr>
        <p:txBody>
          <a:bodyPr wrap="none" rtlCol="0">
            <a:spAutoFit/>
          </a:bodyPr>
          <a:lstStyle/>
          <a:p>
            <a:pPr algn="ctr"/>
            <a:r>
              <a:rPr lang="zh-CN" altLang="en-US" sz="1400" b="1" dirty="0">
                <a:solidFill>
                  <a:srgbClr val="404040"/>
                </a:solidFill>
              </a:rPr>
              <a:t>发送者</a:t>
            </a:r>
          </a:p>
        </p:txBody>
      </p:sp>
      <p:sp>
        <p:nvSpPr>
          <p:cNvPr id="78" name="文本框 77"/>
          <p:cNvSpPr txBox="1"/>
          <p:nvPr/>
        </p:nvSpPr>
        <p:spPr>
          <a:xfrm>
            <a:off x="3973990" y="2850264"/>
            <a:ext cx="543740" cy="307777"/>
          </a:xfrm>
          <a:prstGeom prst="rect">
            <a:avLst/>
          </a:prstGeom>
          <a:noFill/>
          <a:ln w="6350">
            <a:solidFill>
              <a:srgbClr val="404040"/>
            </a:solidFill>
            <a:prstDash val="dash"/>
          </a:ln>
        </p:spPr>
        <p:txBody>
          <a:bodyPr wrap="none" rtlCol="0">
            <a:spAutoFit/>
          </a:bodyPr>
          <a:lstStyle/>
          <a:p>
            <a:pPr algn="ctr"/>
            <a:r>
              <a:rPr lang="zh-CN" altLang="en-US" sz="1400" b="1" dirty="0">
                <a:solidFill>
                  <a:srgbClr val="404040"/>
                </a:solidFill>
              </a:rPr>
              <a:t>编码</a:t>
            </a:r>
          </a:p>
        </p:txBody>
      </p:sp>
      <p:sp>
        <p:nvSpPr>
          <p:cNvPr id="79" name="文本框 78"/>
          <p:cNvSpPr txBox="1"/>
          <p:nvPr/>
        </p:nvSpPr>
        <p:spPr>
          <a:xfrm>
            <a:off x="5787904" y="2850264"/>
            <a:ext cx="543740" cy="307777"/>
          </a:xfrm>
          <a:prstGeom prst="rect">
            <a:avLst/>
          </a:prstGeom>
          <a:noFill/>
          <a:ln w="6350">
            <a:solidFill>
              <a:srgbClr val="404040"/>
            </a:solidFill>
            <a:prstDash val="dash"/>
          </a:ln>
        </p:spPr>
        <p:txBody>
          <a:bodyPr wrap="none" rtlCol="0">
            <a:spAutoFit/>
          </a:bodyPr>
          <a:lstStyle/>
          <a:p>
            <a:pPr algn="ctr"/>
            <a:r>
              <a:rPr lang="zh-CN" altLang="en-US" sz="1400" b="1" dirty="0">
                <a:solidFill>
                  <a:srgbClr val="404040"/>
                </a:solidFill>
              </a:rPr>
              <a:t>传递</a:t>
            </a:r>
          </a:p>
        </p:txBody>
      </p:sp>
      <p:sp>
        <p:nvSpPr>
          <p:cNvPr id="80" name="文本框 79"/>
          <p:cNvSpPr txBox="1"/>
          <p:nvPr/>
        </p:nvSpPr>
        <p:spPr>
          <a:xfrm>
            <a:off x="8040961" y="2850264"/>
            <a:ext cx="543740" cy="307777"/>
          </a:xfrm>
          <a:prstGeom prst="rect">
            <a:avLst/>
          </a:prstGeom>
          <a:noFill/>
          <a:ln w="6350">
            <a:solidFill>
              <a:srgbClr val="404040"/>
            </a:solidFill>
            <a:prstDash val="dash"/>
          </a:ln>
        </p:spPr>
        <p:txBody>
          <a:bodyPr wrap="none" rtlCol="0">
            <a:spAutoFit/>
          </a:bodyPr>
          <a:lstStyle/>
          <a:p>
            <a:pPr algn="ctr"/>
            <a:r>
              <a:rPr lang="zh-CN" altLang="en-US" sz="1400" b="1" dirty="0">
                <a:solidFill>
                  <a:srgbClr val="404040"/>
                </a:solidFill>
              </a:rPr>
              <a:t>解码</a:t>
            </a:r>
          </a:p>
        </p:txBody>
      </p:sp>
      <p:sp>
        <p:nvSpPr>
          <p:cNvPr id="81" name="文本框 80"/>
          <p:cNvSpPr txBox="1"/>
          <p:nvPr/>
        </p:nvSpPr>
        <p:spPr>
          <a:xfrm>
            <a:off x="9660695" y="2850264"/>
            <a:ext cx="723276" cy="307777"/>
          </a:xfrm>
          <a:prstGeom prst="rect">
            <a:avLst/>
          </a:prstGeom>
          <a:noFill/>
          <a:ln w="6350">
            <a:solidFill>
              <a:srgbClr val="404040"/>
            </a:solidFill>
            <a:prstDash val="dash"/>
          </a:ln>
        </p:spPr>
        <p:txBody>
          <a:bodyPr wrap="none" rtlCol="0">
            <a:spAutoFit/>
          </a:bodyPr>
          <a:lstStyle/>
          <a:p>
            <a:pPr algn="ctr"/>
            <a:r>
              <a:rPr lang="zh-CN" altLang="en-US" sz="1400" b="1" dirty="0">
                <a:solidFill>
                  <a:srgbClr val="404040"/>
                </a:solidFill>
              </a:rPr>
              <a:t>接受者</a:t>
            </a:r>
          </a:p>
        </p:txBody>
      </p:sp>
      <p:sp>
        <p:nvSpPr>
          <p:cNvPr id="82" name="文本框 81"/>
          <p:cNvSpPr txBox="1"/>
          <p:nvPr/>
        </p:nvSpPr>
        <p:spPr>
          <a:xfrm>
            <a:off x="5863986" y="4826341"/>
            <a:ext cx="543740" cy="307777"/>
          </a:xfrm>
          <a:prstGeom prst="rect">
            <a:avLst/>
          </a:prstGeom>
          <a:noFill/>
          <a:ln w="6350">
            <a:solidFill>
              <a:srgbClr val="FFAD00"/>
            </a:solidFill>
            <a:prstDash val="dash"/>
          </a:ln>
        </p:spPr>
        <p:txBody>
          <a:bodyPr wrap="none" rtlCol="0">
            <a:spAutoFit/>
          </a:bodyPr>
          <a:lstStyle/>
          <a:p>
            <a:pPr algn="ctr"/>
            <a:r>
              <a:rPr lang="zh-CN" altLang="en-US" sz="1400" b="1" dirty="0">
                <a:solidFill>
                  <a:srgbClr val="FFAD00"/>
                </a:solidFill>
              </a:rPr>
              <a:t>反馈</a:t>
            </a:r>
          </a:p>
        </p:txBody>
      </p:sp>
      <p:grpSp>
        <p:nvGrpSpPr>
          <p:cNvPr id="83" name="组合 82"/>
          <p:cNvGrpSpPr/>
          <p:nvPr/>
        </p:nvGrpSpPr>
        <p:grpSpPr>
          <a:xfrm>
            <a:off x="-19064" y="253534"/>
            <a:ext cx="12211083" cy="6553690"/>
            <a:chOff x="-19064" y="253534"/>
            <a:chExt cx="12211083" cy="6553690"/>
          </a:xfrm>
        </p:grpSpPr>
        <p:grpSp>
          <p:nvGrpSpPr>
            <p:cNvPr id="84" name="组合 83"/>
            <p:cNvGrpSpPr/>
            <p:nvPr/>
          </p:nvGrpSpPr>
          <p:grpSpPr>
            <a:xfrm>
              <a:off x="-19064" y="253534"/>
              <a:ext cx="12211083" cy="6553690"/>
              <a:chOff x="-19064" y="253534"/>
              <a:chExt cx="12211083" cy="6553690"/>
            </a:xfrm>
          </p:grpSpPr>
          <p:sp>
            <p:nvSpPr>
              <p:cNvPr id="86"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87"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88"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89"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49</a:t>
                </a:fld>
                <a:endParaRPr lang="en-US" sz="1100" dirty="0">
                  <a:solidFill>
                    <a:schemeClr val="bg1"/>
                  </a:solidFill>
                  <a:latin typeface="Arial" panose="020B0604020202020204" pitchFamily="34" charset="0"/>
                  <a:cs typeface="Arial" panose="020B0604020202020204" pitchFamily="34" charset="0"/>
                </a:endParaRPr>
              </a:p>
            </p:txBody>
          </p:sp>
          <p:sp>
            <p:nvSpPr>
              <p:cNvPr id="90"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91"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85" name="文本框 84"/>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交流</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正确复述</a:t>
              </a:r>
            </a:p>
          </p:txBody>
        </p:sp>
      </p:grpSp>
      <p:sp>
        <p:nvSpPr>
          <p:cNvPr id="92" name="直角三角形 91"/>
          <p:cNvSpPr/>
          <p:nvPr/>
        </p:nvSpPr>
        <p:spPr>
          <a:xfrm rot="5400000">
            <a:off x="11241765" y="2545463"/>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96962" y="988482"/>
            <a:ext cx="5299955" cy="2178817"/>
            <a:chOff x="787400" y="2999618"/>
            <a:chExt cx="6362700" cy="2615713"/>
          </a:xfrm>
        </p:grpSpPr>
        <p:sp>
          <p:nvSpPr>
            <p:cNvPr id="41" name="椭圆 40"/>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组合 29"/>
          <p:cNvGrpSpPr/>
          <p:nvPr/>
        </p:nvGrpSpPr>
        <p:grpSpPr>
          <a:xfrm>
            <a:off x="11671300" y="5547309"/>
            <a:ext cx="1041400" cy="1908992"/>
            <a:chOff x="10136116" y="4297908"/>
            <a:chExt cx="1041400" cy="1908992"/>
          </a:xfrm>
        </p:grpSpPr>
        <p:sp>
          <p:nvSpPr>
            <p:cNvPr id="31" name="椭圆 30"/>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文本框 6"/>
          <p:cNvSpPr txBox="1"/>
          <p:nvPr/>
        </p:nvSpPr>
        <p:spPr>
          <a:xfrm>
            <a:off x="5530931" y="3178499"/>
            <a:ext cx="6770360" cy="1631216"/>
          </a:xfrm>
          <a:prstGeom prst="rect">
            <a:avLst/>
          </a:prstGeom>
          <a:noFill/>
        </p:spPr>
        <p:txBody>
          <a:bodyPr wrap="square" rtlCol="0">
            <a:spAutoFit/>
          </a:bodyPr>
          <a:lstStyle>
            <a:defPPr>
              <a:defRPr lang="zh-CN"/>
            </a:defPPr>
            <a:lvl1pPr>
              <a:defRPr sz="2800">
                <a:solidFill>
                  <a:srgbClr val="004A4B"/>
                </a:solidFill>
                <a:latin typeface="方正正准黑简体" panose="02000000000000000000" pitchFamily="2" charset="-122"/>
                <a:ea typeface="方正正准黑简体" panose="02000000000000000000" pitchFamily="2" charset="-122"/>
              </a:defRPr>
            </a:lvl1pPr>
          </a:lstStyle>
          <a:p>
            <a:r>
              <a:rPr lang="zh-CN" altLang="en-US" dirty="0">
                <a:solidFill>
                  <a:srgbClr val="008780"/>
                </a:solidFill>
                <a:latin typeface="Microsoft YaHei UI Light" panose="020B0502040204020203" pitchFamily="34" charset="-122"/>
                <a:ea typeface="Microsoft YaHei UI Light" panose="020B0502040204020203" pitchFamily="34" charset="-122"/>
              </a:rPr>
              <a:t>我们无法管理时间，我们真正能够管理的是：</a:t>
            </a:r>
            <a:r>
              <a:rPr lang="en-US" altLang="zh-CN" dirty="0">
                <a:solidFill>
                  <a:srgbClr val="008780"/>
                </a:solidFill>
                <a:latin typeface="Microsoft YaHei UI Light" panose="020B0502040204020203" pitchFamily="34" charset="-122"/>
                <a:ea typeface="Microsoft YaHei UI Light" panose="020B0502040204020203" pitchFamily="34" charset="-122"/>
              </a:rPr>
              <a:t>——</a:t>
            </a:r>
            <a:r>
              <a:rPr lang="zh-CN" altLang="en-US" dirty="0">
                <a:solidFill>
                  <a:srgbClr val="008780"/>
                </a:solidFill>
                <a:latin typeface="Microsoft YaHei UI Light" panose="020B0502040204020203" pitchFamily="34" charset="-122"/>
                <a:ea typeface="Microsoft YaHei UI Light" panose="020B0502040204020203" pitchFamily="34" charset="-122"/>
              </a:rPr>
              <a:t>我们自己。</a:t>
            </a:r>
            <a:endParaRPr lang="en-US" altLang="zh-CN" dirty="0">
              <a:solidFill>
                <a:srgbClr val="008780"/>
              </a:solidFill>
              <a:latin typeface="Microsoft YaHei UI Light" panose="020B0502040204020203" pitchFamily="34" charset="-122"/>
              <a:ea typeface="Microsoft YaHei UI Light" panose="020B0502040204020203" pitchFamily="34" charset="-122"/>
            </a:endParaRPr>
          </a:p>
          <a:p>
            <a:r>
              <a:rPr lang="zh-CN" altLang="en-US" dirty="0">
                <a:solidFill>
                  <a:srgbClr val="008780"/>
                </a:solidFill>
                <a:latin typeface="Microsoft YaHei UI Light" panose="020B0502040204020203" pitchFamily="34" charset="-122"/>
                <a:ea typeface="Microsoft YaHei UI Light" panose="020B0502040204020203" pitchFamily="34" charset="-122"/>
              </a:rPr>
              <a:t>解决方案只有一个：一切靠</a:t>
            </a:r>
            <a:r>
              <a:rPr lang="zh-CN" altLang="en-US" sz="4400" dirty="0">
                <a:solidFill>
                  <a:srgbClr val="008780"/>
                </a:solidFill>
                <a:latin typeface="Microsoft YaHei UI Light" panose="020B0502040204020203" pitchFamily="34" charset="-122"/>
                <a:ea typeface="Microsoft YaHei UI Light" panose="020B0502040204020203" pitchFamily="34" charset="-122"/>
              </a:rPr>
              <a:t>积累！</a:t>
            </a:r>
            <a:endParaRPr lang="zh-CN" altLang="en-US" dirty="0">
              <a:solidFill>
                <a:srgbClr val="008780"/>
              </a:solidFill>
              <a:latin typeface="Microsoft YaHei UI Light" panose="020B0502040204020203" pitchFamily="34" charset="-122"/>
              <a:ea typeface="Microsoft YaHei UI Light" panose="020B0502040204020203" pitchFamily="34" charset="-122"/>
            </a:endParaRPr>
          </a:p>
        </p:txBody>
      </p:sp>
      <p:grpSp>
        <p:nvGrpSpPr>
          <p:cNvPr id="12" name="组合 11"/>
          <p:cNvGrpSpPr/>
          <p:nvPr/>
        </p:nvGrpSpPr>
        <p:grpSpPr>
          <a:xfrm>
            <a:off x="2278816" y="2145041"/>
            <a:ext cx="3544632" cy="3552501"/>
            <a:chOff x="1179513" y="1211262"/>
            <a:chExt cx="2860675" cy="2867026"/>
          </a:xfrm>
        </p:grpSpPr>
        <p:sp>
          <p:nvSpPr>
            <p:cNvPr id="13" name="Freeform 6"/>
            <p:cNvSpPr/>
            <p:nvPr/>
          </p:nvSpPr>
          <p:spPr bwMode="auto">
            <a:xfrm>
              <a:off x="1706563" y="2568575"/>
              <a:ext cx="1806575" cy="455613"/>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rgbClr val="00878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Freeform 7"/>
            <p:cNvSpPr/>
            <p:nvPr/>
          </p:nvSpPr>
          <p:spPr bwMode="auto">
            <a:xfrm>
              <a:off x="2233613" y="1211262"/>
              <a:ext cx="752475" cy="758825"/>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rgbClr val="00323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Freeform 8"/>
            <p:cNvSpPr/>
            <p:nvPr/>
          </p:nvSpPr>
          <p:spPr bwMode="auto">
            <a:xfrm>
              <a:off x="1970088" y="2041525"/>
              <a:ext cx="1279525" cy="455613"/>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rgbClr val="F9AF4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Freeform 9"/>
            <p:cNvSpPr/>
            <p:nvPr/>
          </p:nvSpPr>
          <p:spPr bwMode="auto">
            <a:xfrm>
              <a:off x="1179513" y="3622675"/>
              <a:ext cx="2860675" cy="455613"/>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rgbClr val="00323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Freeform 10"/>
            <p:cNvSpPr/>
            <p:nvPr/>
          </p:nvSpPr>
          <p:spPr bwMode="auto">
            <a:xfrm>
              <a:off x="1443038" y="3095625"/>
              <a:ext cx="2333625" cy="455613"/>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122" y="2254831"/>
            <a:ext cx="1140211" cy="344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组合 58"/>
          <p:cNvGrpSpPr/>
          <p:nvPr/>
        </p:nvGrpSpPr>
        <p:grpSpPr>
          <a:xfrm>
            <a:off x="-19064" y="253534"/>
            <a:ext cx="12211083" cy="6553690"/>
            <a:chOff x="-19064" y="253534"/>
            <a:chExt cx="12211083" cy="6553690"/>
          </a:xfrm>
        </p:grpSpPr>
        <p:grpSp>
          <p:nvGrpSpPr>
            <p:cNvPr id="60" name="组合 59"/>
            <p:cNvGrpSpPr/>
            <p:nvPr/>
          </p:nvGrpSpPr>
          <p:grpSpPr>
            <a:xfrm>
              <a:off x="-19064" y="253534"/>
              <a:ext cx="12211083" cy="6553690"/>
              <a:chOff x="-19064" y="253534"/>
              <a:chExt cx="12211083" cy="6553690"/>
            </a:xfrm>
          </p:grpSpPr>
          <p:sp>
            <p:nvSpPr>
              <p:cNvPr id="62"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63"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64"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6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5</a:t>
                </a:fld>
                <a:endParaRPr lang="en-US" sz="1100" dirty="0">
                  <a:solidFill>
                    <a:schemeClr val="bg1"/>
                  </a:solidFill>
                  <a:latin typeface="Arial" panose="020B0604020202020204" pitchFamily="34" charset="0"/>
                  <a:cs typeface="Arial" panose="020B0604020202020204" pitchFamily="34" charset="0"/>
                </a:endParaRPr>
              </a:p>
            </p:txBody>
          </p:sp>
          <p:sp>
            <p:nvSpPr>
              <p:cNvPr id="66"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67"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61" name="文本框 60"/>
            <p:cNvSpPr txBox="1"/>
            <p:nvPr/>
          </p:nvSpPr>
          <p:spPr>
            <a:xfrm>
              <a:off x="296839" y="344379"/>
              <a:ext cx="1601721"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困境</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解决</a:t>
              </a:r>
            </a:p>
          </p:txBody>
        </p:sp>
      </p:grpSp>
      <p:sp>
        <p:nvSpPr>
          <p:cNvPr id="68" name="Freeform 9"/>
          <p:cNvSpPr>
            <a:spLocks noEditPoints="1"/>
          </p:cNvSpPr>
          <p:nvPr/>
        </p:nvSpPr>
        <p:spPr bwMode="auto">
          <a:xfrm>
            <a:off x="5582460" y="2409723"/>
            <a:ext cx="648419" cy="579565"/>
          </a:xfrm>
          <a:custGeom>
            <a:avLst/>
            <a:gdLst>
              <a:gd name="T0" fmla="*/ 0 w 3172"/>
              <a:gd name="T1" fmla="*/ 2597 h 2597"/>
              <a:gd name="T2" fmla="*/ 0 w 3172"/>
              <a:gd name="T3" fmla="*/ 1579 h 2597"/>
              <a:gd name="T4" fmla="*/ 926 w 3172"/>
              <a:gd name="T5" fmla="*/ 0 h 2597"/>
              <a:gd name="T6" fmla="*/ 1347 w 3172"/>
              <a:gd name="T7" fmla="*/ 0 h 2597"/>
              <a:gd name="T8" fmla="*/ 682 w 3172"/>
              <a:gd name="T9" fmla="*/ 1425 h 2597"/>
              <a:gd name="T10" fmla="*/ 1170 w 3172"/>
              <a:gd name="T11" fmla="*/ 1425 h 2597"/>
              <a:gd name="T12" fmla="*/ 1170 w 3172"/>
              <a:gd name="T13" fmla="*/ 2597 h 2597"/>
              <a:gd name="T14" fmla="*/ 0 w 3172"/>
              <a:gd name="T15" fmla="*/ 2597 h 2597"/>
              <a:gd name="T16" fmla="*/ 1775 w 3172"/>
              <a:gd name="T17" fmla="*/ 2597 h 2597"/>
              <a:gd name="T18" fmla="*/ 1775 w 3172"/>
              <a:gd name="T19" fmla="*/ 1579 h 2597"/>
              <a:gd name="T20" fmla="*/ 2732 w 3172"/>
              <a:gd name="T21" fmla="*/ 0 h 2597"/>
              <a:gd name="T22" fmla="*/ 3172 w 3172"/>
              <a:gd name="T23" fmla="*/ 0 h 2597"/>
              <a:gd name="T24" fmla="*/ 2476 w 3172"/>
              <a:gd name="T25" fmla="*/ 1425 h 2597"/>
              <a:gd name="T26" fmla="*/ 2968 w 3172"/>
              <a:gd name="T27" fmla="*/ 1425 h 2597"/>
              <a:gd name="T28" fmla="*/ 2968 w 3172"/>
              <a:gd name="T29" fmla="*/ 2597 h 2597"/>
              <a:gd name="T30" fmla="*/ 1775 w 3172"/>
              <a:gd name="T31" fmla="*/ 2597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2" h="2597">
                <a:moveTo>
                  <a:pt x="0" y="2597"/>
                </a:moveTo>
                <a:lnTo>
                  <a:pt x="0" y="1579"/>
                </a:lnTo>
                <a:lnTo>
                  <a:pt x="926" y="0"/>
                </a:lnTo>
                <a:lnTo>
                  <a:pt x="1347" y="0"/>
                </a:lnTo>
                <a:lnTo>
                  <a:pt x="682" y="1425"/>
                </a:lnTo>
                <a:lnTo>
                  <a:pt x="1170" y="1425"/>
                </a:lnTo>
                <a:lnTo>
                  <a:pt x="1170" y="2597"/>
                </a:lnTo>
                <a:lnTo>
                  <a:pt x="0" y="2597"/>
                </a:lnTo>
                <a:close/>
                <a:moveTo>
                  <a:pt x="1775" y="2597"/>
                </a:moveTo>
                <a:lnTo>
                  <a:pt x="1775" y="1579"/>
                </a:lnTo>
                <a:lnTo>
                  <a:pt x="2732" y="0"/>
                </a:lnTo>
                <a:lnTo>
                  <a:pt x="3172" y="0"/>
                </a:lnTo>
                <a:lnTo>
                  <a:pt x="2476" y="1425"/>
                </a:lnTo>
                <a:lnTo>
                  <a:pt x="2968" y="1425"/>
                </a:lnTo>
                <a:lnTo>
                  <a:pt x="2968" y="2597"/>
                </a:lnTo>
                <a:lnTo>
                  <a:pt x="1775" y="2597"/>
                </a:lnTo>
                <a:close/>
              </a:path>
            </a:pathLst>
          </a:custGeom>
          <a:solidFill>
            <a:srgbClr val="7F7F7F"/>
          </a:solidFill>
          <a:ln>
            <a:noFill/>
          </a:ln>
          <a:effectLst>
            <a:innerShdw blurRad="63500" dist="50800" dir="16200000">
              <a:prstClr val="black">
                <a:alpha val="50000"/>
              </a:prstClr>
            </a:innerShdw>
          </a:effectLst>
        </p:spPr>
        <p:txBody>
          <a:bodyPr vert="horz" wrap="square" lIns="91440" tIns="45720" rIns="91440" bIns="45720" numCol="1" anchor="t" anchorCtr="0" compatLnSpc="1"/>
          <a:lstStyle/>
          <a:p>
            <a:endParaRPr lang="en-US" dirty="0">
              <a:solidFill>
                <a:srgbClr val="00B9B3"/>
              </a:solidFill>
            </a:endParaRPr>
          </a:p>
        </p:txBody>
      </p:sp>
      <p:sp>
        <p:nvSpPr>
          <p:cNvPr id="69" name="Freeform 9"/>
          <p:cNvSpPr>
            <a:spLocks noEditPoints="1"/>
          </p:cNvSpPr>
          <p:nvPr/>
        </p:nvSpPr>
        <p:spPr bwMode="auto">
          <a:xfrm flipH="1" flipV="1">
            <a:off x="10538845" y="4898232"/>
            <a:ext cx="648419" cy="579565"/>
          </a:xfrm>
          <a:custGeom>
            <a:avLst/>
            <a:gdLst>
              <a:gd name="T0" fmla="*/ 0 w 3172"/>
              <a:gd name="T1" fmla="*/ 2597 h 2597"/>
              <a:gd name="T2" fmla="*/ 0 w 3172"/>
              <a:gd name="T3" fmla="*/ 1579 h 2597"/>
              <a:gd name="T4" fmla="*/ 926 w 3172"/>
              <a:gd name="T5" fmla="*/ 0 h 2597"/>
              <a:gd name="T6" fmla="*/ 1347 w 3172"/>
              <a:gd name="T7" fmla="*/ 0 h 2597"/>
              <a:gd name="T8" fmla="*/ 682 w 3172"/>
              <a:gd name="T9" fmla="*/ 1425 h 2597"/>
              <a:gd name="T10" fmla="*/ 1170 w 3172"/>
              <a:gd name="T11" fmla="*/ 1425 h 2597"/>
              <a:gd name="T12" fmla="*/ 1170 w 3172"/>
              <a:gd name="T13" fmla="*/ 2597 h 2597"/>
              <a:gd name="T14" fmla="*/ 0 w 3172"/>
              <a:gd name="T15" fmla="*/ 2597 h 2597"/>
              <a:gd name="T16" fmla="*/ 1775 w 3172"/>
              <a:gd name="T17" fmla="*/ 2597 h 2597"/>
              <a:gd name="T18" fmla="*/ 1775 w 3172"/>
              <a:gd name="T19" fmla="*/ 1579 h 2597"/>
              <a:gd name="T20" fmla="*/ 2732 w 3172"/>
              <a:gd name="T21" fmla="*/ 0 h 2597"/>
              <a:gd name="T22" fmla="*/ 3172 w 3172"/>
              <a:gd name="T23" fmla="*/ 0 h 2597"/>
              <a:gd name="T24" fmla="*/ 2476 w 3172"/>
              <a:gd name="T25" fmla="*/ 1425 h 2597"/>
              <a:gd name="T26" fmla="*/ 2968 w 3172"/>
              <a:gd name="T27" fmla="*/ 1425 h 2597"/>
              <a:gd name="T28" fmla="*/ 2968 w 3172"/>
              <a:gd name="T29" fmla="*/ 2597 h 2597"/>
              <a:gd name="T30" fmla="*/ 1775 w 3172"/>
              <a:gd name="T31" fmla="*/ 2597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2" h="2597">
                <a:moveTo>
                  <a:pt x="0" y="2597"/>
                </a:moveTo>
                <a:lnTo>
                  <a:pt x="0" y="1579"/>
                </a:lnTo>
                <a:lnTo>
                  <a:pt x="926" y="0"/>
                </a:lnTo>
                <a:lnTo>
                  <a:pt x="1347" y="0"/>
                </a:lnTo>
                <a:lnTo>
                  <a:pt x="682" y="1425"/>
                </a:lnTo>
                <a:lnTo>
                  <a:pt x="1170" y="1425"/>
                </a:lnTo>
                <a:lnTo>
                  <a:pt x="1170" y="2597"/>
                </a:lnTo>
                <a:lnTo>
                  <a:pt x="0" y="2597"/>
                </a:lnTo>
                <a:close/>
                <a:moveTo>
                  <a:pt x="1775" y="2597"/>
                </a:moveTo>
                <a:lnTo>
                  <a:pt x="1775" y="1579"/>
                </a:lnTo>
                <a:lnTo>
                  <a:pt x="2732" y="0"/>
                </a:lnTo>
                <a:lnTo>
                  <a:pt x="3172" y="0"/>
                </a:lnTo>
                <a:lnTo>
                  <a:pt x="2476" y="1425"/>
                </a:lnTo>
                <a:lnTo>
                  <a:pt x="2968" y="1425"/>
                </a:lnTo>
                <a:lnTo>
                  <a:pt x="2968" y="2597"/>
                </a:lnTo>
                <a:lnTo>
                  <a:pt x="1775" y="2597"/>
                </a:lnTo>
                <a:close/>
              </a:path>
            </a:pathLst>
          </a:custGeom>
          <a:solidFill>
            <a:srgbClr val="7F7F7F"/>
          </a:solidFill>
          <a:ln>
            <a:noFill/>
          </a:ln>
          <a:effectLst>
            <a:innerShdw blurRad="63500" dist="50800">
              <a:prstClr val="black">
                <a:alpha val="50000"/>
              </a:prstClr>
            </a:innerShdw>
          </a:effectLst>
        </p:spPr>
        <p:txBody>
          <a:bodyPr vert="horz" wrap="square" lIns="91440" tIns="45720" rIns="91440" bIns="45720" numCol="1" anchor="t" anchorCtr="0" compatLnSpc="1"/>
          <a:lstStyle/>
          <a:p>
            <a:endParaRPr lang="en-US" dirty="0">
              <a:solidFill>
                <a:srgbClr val="00B9B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62050" y="1425801"/>
            <a:ext cx="10560498" cy="5005388"/>
            <a:chOff x="1162050" y="903287"/>
            <a:chExt cx="10560498" cy="5005388"/>
          </a:xfrm>
        </p:grpSpPr>
        <p:sp>
          <p:nvSpPr>
            <p:cNvPr id="16" name="矩形 15"/>
            <p:cNvSpPr/>
            <p:nvPr/>
          </p:nvSpPr>
          <p:spPr>
            <a:xfrm>
              <a:off x="1162050" y="903287"/>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8517616" y="1495900"/>
              <a:ext cx="3028950" cy="590550"/>
            </a:xfrm>
            <a:prstGeom prst="rect">
              <a:avLst/>
            </a:prstGeom>
            <a:solidFill>
              <a:srgbClr val="00B9B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19"/>
            <p:cNvSpPr txBox="1"/>
            <p:nvPr/>
          </p:nvSpPr>
          <p:spPr>
            <a:xfrm>
              <a:off x="8693598" y="1578964"/>
              <a:ext cx="3028950"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勤于反思</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grpSp>
      <p:sp>
        <p:nvSpPr>
          <p:cNvPr id="23" name="矩形 22"/>
          <p:cNvSpPr/>
          <p:nvPr/>
        </p:nvSpPr>
        <p:spPr>
          <a:xfrm>
            <a:off x="1463009" y="1882441"/>
            <a:ext cx="6956904" cy="3000821"/>
          </a:xfrm>
          <a:prstGeom prst="rect">
            <a:avLst/>
          </a:prstGeom>
        </p:spPr>
        <p:txBody>
          <a:bodyPr wrap="square">
            <a:spAutoFit/>
          </a:bodyPr>
          <a:lstStyle/>
          <a:p>
            <a:pPr algn="just">
              <a:lnSpc>
                <a:spcPct val="150000"/>
              </a:lnSpc>
              <a:spcAft>
                <a:spcPts val="0"/>
              </a:spcAft>
            </a:pPr>
            <a:r>
              <a:rPr lang="zh-CN" altLang="en-US" sz="1600" kern="100" dirty="0">
                <a:solidFill>
                  <a:schemeClr val="tx1">
                    <a:lumMod val="65000"/>
                    <a:lumOff val="35000"/>
                  </a:schemeClr>
                </a:solidFill>
                <a:latin typeface="+mn-ea"/>
                <a:cs typeface="Times New Roman" panose="02020603050405020304" pitchFamily="18" charset="0"/>
              </a:rPr>
              <a:t>（</a:t>
            </a:r>
            <a:r>
              <a:rPr lang="en-US" altLang="zh-CN" sz="1600" kern="100" dirty="0">
                <a:solidFill>
                  <a:schemeClr val="tx1">
                    <a:lumMod val="65000"/>
                    <a:lumOff val="35000"/>
                  </a:schemeClr>
                </a:solidFill>
                <a:latin typeface="+mn-ea"/>
                <a:cs typeface="Times New Roman" panose="02020603050405020304" pitchFamily="18" charset="0"/>
              </a:rPr>
              <a:t>1</a:t>
            </a:r>
            <a:r>
              <a:rPr lang="zh-CN" altLang="en-US" sz="1600" kern="100" dirty="0">
                <a:solidFill>
                  <a:schemeClr val="tx1">
                    <a:lumMod val="65000"/>
                    <a:lumOff val="35000"/>
                  </a:schemeClr>
                </a:solidFill>
                <a:latin typeface="+mn-ea"/>
                <a:cs typeface="Times New Roman" panose="02020603050405020304" pitchFamily="18" charset="0"/>
              </a:rPr>
              <a:t>）每个人都可能会出现“只看到部分事实”而</a:t>
            </a:r>
            <a:r>
              <a:rPr lang="zh-CN" altLang="en-US" kern="100" dirty="0">
                <a:solidFill>
                  <a:srgbClr val="008780"/>
                </a:solidFill>
                <a:latin typeface="+mn-ea"/>
                <a:cs typeface="Times New Roman" panose="02020603050405020304" pitchFamily="18" charset="0"/>
              </a:rPr>
              <a:t>“</a:t>
            </a:r>
            <a:r>
              <a:rPr lang="zh-CN" altLang="en-US" b="1" kern="100" dirty="0">
                <a:solidFill>
                  <a:srgbClr val="008780"/>
                </a:solidFill>
                <a:latin typeface="+mn-ea"/>
                <a:cs typeface="Times New Roman" panose="02020603050405020304" pitchFamily="18" charset="0"/>
              </a:rPr>
              <a:t>把部分事实当作事实</a:t>
            </a:r>
            <a:r>
              <a:rPr lang="zh-CN" altLang="en-US" kern="100" dirty="0">
                <a:solidFill>
                  <a:srgbClr val="008780"/>
                </a:solidFill>
                <a:latin typeface="+mn-ea"/>
                <a:cs typeface="Times New Roman" panose="02020603050405020304" pitchFamily="18" charset="0"/>
              </a:rPr>
              <a:t>”</a:t>
            </a:r>
            <a:r>
              <a:rPr lang="zh-CN" altLang="en-US" sz="1600" kern="100" dirty="0">
                <a:solidFill>
                  <a:schemeClr val="tx1">
                    <a:lumMod val="65000"/>
                    <a:lumOff val="35000"/>
                  </a:schemeClr>
                </a:solidFill>
                <a:latin typeface="+mn-ea"/>
                <a:cs typeface="Times New Roman" panose="02020603050405020304" pitchFamily="18" charset="0"/>
              </a:rPr>
              <a:t>的经验主义毛病。</a:t>
            </a:r>
          </a:p>
          <a:p>
            <a:pPr algn="just">
              <a:lnSpc>
                <a:spcPct val="150000"/>
              </a:lnSpc>
              <a:spcAft>
                <a:spcPts val="0"/>
              </a:spcAft>
            </a:pPr>
            <a:r>
              <a:rPr lang="zh-CN" altLang="en-US" sz="1600" kern="100" dirty="0">
                <a:solidFill>
                  <a:schemeClr val="tx1">
                    <a:lumMod val="65000"/>
                    <a:lumOff val="35000"/>
                  </a:schemeClr>
                </a:solidFill>
                <a:latin typeface="+mn-ea"/>
                <a:cs typeface="Times New Roman" panose="02020603050405020304" pitchFamily="18" charset="0"/>
              </a:rPr>
              <a:t>（</a:t>
            </a:r>
            <a:r>
              <a:rPr lang="en-US" altLang="zh-CN" sz="1600" kern="100" dirty="0">
                <a:solidFill>
                  <a:schemeClr val="tx1">
                    <a:lumMod val="65000"/>
                    <a:lumOff val="35000"/>
                  </a:schemeClr>
                </a:solidFill>
                <a:latin typeface="+mn-ea"/>
                <a:cs typeface="Times New Roman" panose="02020603050405020304" pitchFamily="18" charset="0"/>
              </a:rPr>
              <a:t>2</a:t>
            </a:r>
            <a:r>
              <a:rPr lang="zh-CN" altLang="en-US" sz="1600" kern="100" dirty="0">
                <a:solidFill>
                  <a:schemeClr val="tx1">
                    <a:lumMod val="65000"/>
                    <a:lumOff val="35000"/>
                  </a:schemeClr>
                </a:solidFill>
                <a:latin typeface="+mn-ea"/>
                <a:cs typeface="Times New Roman" panose="02020603050405020304" pitchFamily="18" charset="0"/>
              </a:rPr>
              <a:t>）摆脱经验主义的第一个技巧：</a:t>
            </a:r>
            <a:r>
              <a:rPr lang="zh-CN" altLang="en-US" b="1" kern="100" dirty="0">
                <a:solidFill>
                  <a:srgbClr val="008780"/>
                </a:solidFill>
                <a:latin typeface="+mn-ea"/>
                <a:cs typeface="Times New Roman" panose="02020603050405020304" pitchFamily="18" charset="0"/>
              </a:rPr>
              <a:t>了解经验主义的局限。</a:t>
            </a:r>
          </a:p>
          <a:p>
            <a:pPr algn="just">
              <a:lnSpc>
                <a:spcPct val="150000"/>
              </a:lnSpc>
              <a:spcAft>
                <a:spcPts val="0"/>
              </a:spcAft>
            </a:pPr>
            <a:r>
              <a:rPr lang="zh-CN" altLang="en-US" sz="1600" kern="100" dirty="0">
                <a:solidFill>
                  <a:schemeClr val="tx1">
                    <a:lumMod val="65000"/>
                    <a:lumOff val="35000"/>
                  </a:schemeClr>
                </a:solidFill>
                <a:latin typeface="+mn-ea"/>
                <a:cs typeface="Times New Roman" panose="02020603050405020304" pitchFamily="18" charset="0"/>
              </a:rPr>
              <a:t>（</a:t>
            </a:r>
            <a:r>
              <a:rPr lang="en-US" altLang="zh-CN" sz="1600" kern="100" dirty="0">
                <a:solidFill>
                  <a:schemeClr val="tx1">
                    <a:lumMod val="65000"/>
                    <a:lumOff val="35000"/>
                  </a:schemeClr>
                </a:solidFill>
                <a:latin typeface="+mn-ea"/>
                <a:cs typeface="Times New Roman" panose="02020603050405020304" pitchFamily="18" charset="0"/>
              </a:rPr>
              <a:t>3</a:t>
            </a:r>
            <a:r>
              <a:rPr lang="zh-CN" altLang="en-US" sz="1600" kern="100" dirty="0">
                <a:solidFill>
                  <a:schemeClr val="tx1">
                    <a:lumMod val="65000"/>
                    <a:lumOff val="35000"/>
                  </a:schemeClr>
                </a:solidFill>
                <a:latin typeface="+mn-ea"/>
                <a:cs typeface="Times New Roman" panose="02020603050405020304" pitchFamily="18" charset="0"/>
              </a:rPr>
              <a:t>）时时刻刻</a:t>
            </a:r>
            <a:r>
              <a:rPr lang="zh-CN" altLang="en-US" b="1" kern="100" dirty="0">
                <a:solidFill>
                  <a:srgbClr val="008780"/>
                </a:solidFill>
                <a:latin typeface="+mn-ea"/>
                <a:cs typeface="Times New Roman" panose="02020603050405020304" pitchFamily="18" charset="0"/>
              </a:rPr>
              <a:t>保持警惕</a:t>
            </a:r>
            <a:r>
              <a:rPr lang="zh-CN" altLang="en-US" sz="1600" kern="100" dirty="0">
                <a:solidFill>
                  <a:schemeClr val="tx1">
                    <a:lumMod val="65000"/>
                    <a:lumOff val="35000"/>
                  </a:schemeClr>
                </a:solidFill>
                <a:latin typeface="+mn-ea"/>
                <a:cs typeface="Times New Roman" panose="02020603050405020304" pitchFamily="18" charset="0"/>
              </a:rPr>
              <a:t>“经验的局限性“。</a:t>
            </a:r>
          </a:p>
          <a:p>
            <a:pPr algn="just">
              <a:lnSpc>
                <a:spcPct val="150000"/>
              </a:lnSpc>
              <a:spcAft>
                <a:spcPts val="0"/>
              </a:spcAft>
            </a:pPr>
            <a:r>
              <a:rPr lang="zh-CN" altLang="en-US" sz="1600" kern="100" dirty="0">
                <a:solidFill>
                  <a:schemeClr val="tx1">
                    <a:lumMod val="65000"/>
                    <a:lumOff val="35000"/>
                  </a:schemeClr>
                </a:solidFill>
                <a:latin typeface="+mn-ea"/>
                <a:cs typeface="Times New Roman" panose="02020603050405020304" pitchFamily="18" charset="0"/>
              </a:rPr>
              <a:t>（</a:t>
            </a:r>
            <a:r>
              <a:rPr lang="en-US" altLang="zh-CN" sz="1600" kern="100" dirty="0">
                <a:solidFill>
                  <a:schemeClr val="tx1">
                    <a:lumMod val="65000"/>
                    <a:lumOff val="35000"/>
                  </a:schemeClr>
                </a:solidFill>
                <a:latin typeface="+mn-ea"/>
                <a:cs typeface="Times New Roman" panose="02020603050405020304" pitchFamily="18" charset="0"/>
              </a:rPr>
              <a:t>3</a:t>
            </a:r>
            <a:r>
              <a:rPr lang="zh-CN" altLang="en-US" sz="1600" kern="100" dirty="0">
                <a:solidFill>
                  <a:schemeClr val="tx1">
                    <a:lumMod val="65000"/>
                    <a:lumOff val="35000"/>
                  </a:schemeClr>
                </a:solidFill>
                <a:latin typeface="+mn-ea"/>
                <a:cs typeface="Times New Roman" panose="02020603050405020304" pitchFamily="18" charset="0"/>
              </a:rPr>
              <a:t>）</a:t>
            </a:r>
            <a:r>
              <a:rPr lang="zh-CN" altLang="en-US" b="1" kern="100" dirty="0">
                <a:solidFill>
                  <a:srgbClr val="008780"/>
                </a:solidFill>
                <a:latin typeface="+mn-ea"/>
                <a:cs typeface="Times New Roman" panose="02020603050405020304" pitchFamily="18" charset="0"/>
              </a:rPr>
              <a:t>使用记录</a:t>
            </a:r>
            <a:r>
              <a:rPr lang="zh-CN" altLang="en-US" sz="1600" kern="100" dirty="0">
                <a:solidFill>
                  <a:schemeClr val="tx1">
                    <a:lumMod val="65000"/>
                    <a:lumOff val="35000"/>
                  </a:schemeClr>
                </a:solidFill>
                <a:latin typeface="+mn-ea"/>
                <a:cs typeface="Times New Roman" panose="02020603050405020304" pitchFamily="18" charset="0"/>
              </a:rPr>
              <a:t>使自己能够记住更多的经验，尽可能回避犯同样的错误。</a:t>
            </a:r>
          </a:p>
          <a:p>
            <a:pPr algn="just">
              <a:lnSpc>
                <a:spcPct val="150000"/>
              </a:lnSpc>
              <a:spcAft>
                <a:spcPts val="0"/>
              </a:spcAft>
            </a:pPr>
            <a:r>
              <a:rPr lang="zh-CN" altLang="en-US" sz="1600" kern="100" dirty="0">
                <a:solidFill>
                  <a:schemeClr val="tx1">
                    <a:lumMod val="65000"/>
                    <a:lumOff val="35000"/>
                  </a:schemeClr>
                </a:solidFill>
                <a:latin typeface="+mn-ea"/>
                <a:cs typeface="Times New Roman" panose="02020603050405020304" pitchFamily="18" charset="0"/>
              </a:rPr>
              <a:t>（</a:t>
            </a:r>
            <a:r>
              <a:rPr lang="en-US" altLang="zh-CN" sz="1600" kern="100" dirty="0">
                <a:solidFill>
                  <a:schemeClr val="tx1">
                    <a:lumMod val="65000"/>
                    <a:lumOff val="35000"/>
                  </a:schemeClr>
                </a:solidFill>
                <a:latin typeface="+mn-ea"/>
                <a:cs typeface="Times New Roman" panose="02020603050405020304" pitchFamily="18" charset="0"/>
              </a:rPr>
              <a:t>4</a:t>
            </a:r>
            <a:r>
              <a:rPr lang="zh-CN" altLang="en-US" sz="1600" kern="100" dirty="0">
                <a:solidFill>
                  <a:schemeClr val="tx1">
                    <a:lumMod val="65000"/>
                    <a:lumOff val="35000"/>
                  </a:schemeClr>
                </a:solidFill>
                <a:latin typeface="+mn-ea"/>
                <a:cs typeface="Times New Roman" panose="02020603050405020304" pitchFamily="18" charset="0"/>
              </a:rPr>
              <a:t>）用</a:t>
            </a:r>
            <a:r>
              <a:rPr lang="zh-CN" altLang="en-US" b="1" kern="100" dirty="0">
                <a:solidFill>
                  <a:srgbClr val="008780"/>
                </a:solidFill>
                <a:latin typeface="+mn-ea"/>
                <a:cs typeface="Times New Roman" panose="02020603050405020304" pitchFamily="18" charset="0"/>
              </a:rPr>
              <a:t>观察与阅读</a:t>
            </a:r>
            <a:r>
              <a:rPr lang="zh-CN" altLang="en-US" sz="1600" kern="100" dirty="0">
                <a:solidFill>
                  <a:schemeClr val="tx1">
                    <a:lumMod val="65000"/>
                    <a:lumOff val="35000"/>
                  </a:schemeClr>
                </a:solidFill>
                <a:latin typeface="+mn-ea"/>
                <a:cs typeface="Times New Roman" panose="02020603050405020304" pitchFamily="18" charset="0"/>
              </a:rPr>
              <a:t>汲取他人的经验，扩充有限的自我经验。</a:t>
            </a:r>
          </a:p>
          <a:p>
            <a:pPr algn="just">
              <a:lnSpc>
                <a:spcPct val="150000"/>
              </a:lnSpc>
              <a:spcAft>
                <a:spcPts val="0"/>
              </a:spcAft>
            </a:pPr>
            <a:r>
              <a:rPr lang="zh-CN" altLang="en-US" sz="1600" kern="100" dirty="0">
                <a:solidFill>
                  <a:schemeClr val="tx1">
                    <a:lumMod val="65000"/>
                    <a:lumOff val="35000"/>
                  </a:schemeClr>
                </a:solidFill>
                <a:latin typeface="+mn-ea"/>
                <a:cs typeface="Times New Roman" panose="02020603050405020304" pitchFamily="18" charset="0"/>
              </a:rPr>
              <a:t>（</a:t>
            </a:r>
            <a:r>
              <a:rPr lang="en-US" altLang="zh-CN" sz="1600" kern="100" dirty="0">
                <a:solidFill>
                  <a:schemeClr val="tx1">
                    <a:lumMod val="65000"/>
                    <a:lumOff val="35000"/>
                  </a:schemeClr>
                </a:solidFill>
                <a:latin typeface="+mn-ea"/>
                <a:cs typeface="Times New Roman" panose="02020603050405020304" pitchFamily="18" charset="0"/>
              </a:rPr>
              <a:t>5</a:t>
            </a:r>
            <a:r>
              <a:rPr lang="zh-CN" altLang="en-US" sz="1600" kern="100" dirty="0">
                <a:solidFill>
                  <a:schemeClr val="tx1">
                    <a:lumMod val="65000"/>
                    <a:lumOff val="35000"/>
                  </a:schemeClr>
                </a:solidFill>
                <a:latin typeface="+mn-ea"/>
                <a:cs typeface="Times New Roman" panose="02020603050405020304" pitchFamily="18" charset="0"/>
              </a:rPr>
              <a:t>）运用</a:t>
            </a:r>
            <a:r>
              <a:rPr lang="zh-CN" altLang="en-US" b="1" kern="100" dirty="0">
                <a:solidFill>
                  <a:srgbClr val="008780"/>
                </a:solidFill>
                <a:latin typeface="+mn-ea"/>
                <a:cs typeface="Times New Roman" panose="02020603050405020304" pitchFamily="18" charset="0"/>
              </a:rPr>
              <a:t>时间积累</a:t>
            </a:r>
            <a:r>
              <a:rPr lang="zh-CN" altLang="en-US" sz="1600" kern="100" dirty="0">
                <a:solidFill>
                  <a:schemeClr val="tx1">
                    <a:lumMod val="65000"/>
                    <a:lumOff val="35000"/>
                  </a:schemeClr>
                </a:solidFill>
                <a:latin typeface="+mn-ea"/>
                <a:cs typeface="Times New Roman" panose="02020603050405020304" pitchFamily="18" charset="0"/>
              </a:rPr>
              <a:t>，耐心等待不能跨越时间快速获得的经验。</a:t>
            </a:r>
            <a:endParaRPr lang="en-US" altLang="zh-CN" sz="1600" kern="100" dirty="0">
              <a:solidFill>
                <a:schemeClr val="tx1">
                  <a:lumMod val="65000"/>
                  <a:lumOff val="35000"/>
                </a:schemeClr>
              </a:solidFill>
              <a:latin typeface="+mn-ea"/>
              <a:cs typeface="Times New Roman" panose="02020603050405020304" pitchFamily="18" charset="0"/>
            </a:endParaRPr>
          </a:p>
        </p:txBody>
      </p:sp>
      <p:pic>
        <p:nvPicPr>
          <p:cNvPr id="21" name="图片 20"/>
          <p:cNvPicPr>
            <a:picLocks noChangeAspect="1"/>
          </p:cNvPicPr>
          <p:nvPr/>
        </p:nvPicPr>
        <p:blipFill>
          <a:blip r:embed="rId2" cstate="print">
            <a:extLst>
              <a:ext uri="{BEBA8EAE-BF5A-486C-A8C5-ECC9F3942E4B}">
                <a14:imgProps xmlns:a14="http://schemas.microsoft.com/office/drawing/2010/main">
                  <a14:imgLayer r:embed="rId3">
                    <a14:imgEffect>
                      <a14:backgroundRemoval t="347" b="98440" l="0" r="99070"/>
                    </a14:imgEffect>
                  </a14:imgLayer>
                </a14:imgProps>
              </a:ext>
              <a:ext uri="{28A0092B-C50C-407E-A947-70E740481C1C}">
                <a14:useLocalDpi xmlns:a14="http://schemas.microsoft.com/office/drawing/2010/main" val="0"/>
              </a:ext>
            </a:extLst>
          </a:blip>
          <a:stretch>
            <a:fillRect/>
          </a:stretch>
        </p:blipFill>
        <p:spPr>
          <a:xfrm>
            <a:off x="7373267" y="4522197"/>
            <a:ext cx="1320331" cy="1774270"/>
          </a:xfrm>
          <a:prstGeom prst="rect">
            <a:avLst/>
          </a:prstGeom>
        </p:spPr>
      </p:pic>
      <p:sp>
        <p:nvSpPr>
          <p:cNvPr id="41" name="云形标注 40"/>
          <p:cNvSpPr/>
          <p:nvPr/>
        </p:nvSpPr>
        <p:spPr>
          <a:xfrm flipH="1">
            <a:off x="8098971" y="3306968"/>
            <a:ext cx="2441546" cy="1381145"/>
          </a:xfrm>
          <a:prstGeom prst="cloudCallout">
            <a:avLst>
              <a:gd name="adj1" fmla="val 53521"/>
              <a:gd name="adj2" fmla="val 46939"/>
            </a:avLst>
          </a:prstGeom>
          <a:solidFill>
            <a:srgbClr val="FFAD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42" name="组合 41"/>
          <p:cNvGrpSpPr/>
          <p:nvPr/>
        </p:nvGrpSpPr>
        <p:grpSpPr>
          <a:xfrm>
            <a:off x="8458168" y="3514495"/>
            <a:ext cx="859376" cy="859378"/>
            <a:chOff x="9511075" y="3558079"/>
            <a:chExt cx="1335685" cy="1335688"/>
          </a:xfrm>
        </p:grpSpPr>
        <p:grpSp>
          <p:nvGrpSpPr>
            <p:cNvPr id="43" name="组合 42"/>
            <p:cNvGrpSpPr/>
            <p:nvPr/>
          </p:nvGrpSpPr>
          <p:grpSpPr>
            <a:xfrm>
              <a:off x="9511075" y="3558079"/>
              <a:ext cx="1335685" cy="1335688"/>
              <a:chOff x="5324115" y="4698614"/>
              <a:chExt cx="1915351" cy="1915351"/>
            </a:xfrm>
          </p:grpSpPr>
          <p:sp>
            <p:nvSpPr>
              <p:cNvPr id="53" name="椭圆 52"/>
              <p:cNvSpPr/>
              <p:nvPr/>
            </p:nvSpPr>
            <p:spPr>
              <a:xfrm>
                <a:off x="5324115" y="4698614"/>
                <a:ext cx="1915351" cy="1915351"/>
              </a:xfrm>
              <a:prstGeom prst="ellipse">
                <a:avLst/>
              </a:prstGeom>
              <a:gradFill flip="none" rotWithShape="1">
                <a:gsLst>
                  <a:gs pos="0">
                    <a:schemeClr val="accent3">
                      <a:lumMod val="40000"/>
                      <a:lumOff val="60000"/>
                    </a:schemeClr>
                  </a:gs>
                  <a:gs pos="46000">
                    <a:schemeClr val="accent3">
                      <a:lumMod val="95000"/>
                      <a:lumOff val="5000"/>
                    </a:schemeClr>
                  </a:gs>
                  <a:gs pos="100000">
                    <a:srgbClr val="898989"/>
                  </a:gs>
                </a:gsLst>
                <a:path path="circle">
                  <a:fillToRect l="50000" t="130000" r="50000" b="-3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381790" y="4756289"/>
                <a:ext cx="1800000" cy="1800000"/>
              </a:xfrm>
              <a:prstGeom prst="ellipse">
                <a:avLst/>
              </a:prstGeom>
              <a:blipFill>
                <a:blip r:embed="rId4"/>
                <a:stretch>
                  <a:fillRect/>
                </a:stretch>
              </a:blipFill>
              <a:ln w="63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4" name="直接连接符 43"/>
            <p:cNvCxnSpPr/>
            <p:nvPr/>
          </p:nvCxnSpPr>
          <p:spPr>
            <a:xfrm>
              <a:off x="9594164" y="4223940"/>
              <a:ext cx="509324" cy="0"/>
            </a:xfrm>
            <a:prstGeom prst="line">
              <a:avLst/>
            </a:prstGeom>
            <a:ln w="12700">
              <a:solidFill>
                <a:srgbClr val="2D2D2D"/>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10091763" y="4228338"/>
              <a:ext cx="360000" cy="0"/>
            </a:xfrm>
            <a:prstGeom prst="line">
              <a:avLst/>
            </a:prstGeom>
            <a:ln w="12700">
              <a:solidFill>
                <a:srgbClr val="2D2D2D"/>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5400000">
              <a:off x="9923488" y="4228338"/>
              <a:ext cx="360000" cy="0"/>
            </a:xfrm>
            <a:prstGeom prst="line">
              <a:avLst/>
            </a:prstGeom>
            <a:ln w="12700">
              <a:solidFill>
                <a:srgbClr val="2D2D2D"/>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0265213" y="4223940"/>
              <a:ext cx="509324" cy="0"/>
            </a:xfrm>
            <a:prstGeom prst="line">
              <a:avLst/>
            </a:prstGeom>
            <a:ln w="12700">
              <a:solidFill>
                <a:srgbClr val="2D2D2D"/>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400000">
              <a:off x="9928663" y="3859958"/>
              <a:ext cx="509324" cy="0"/>
            </a:xfrm>
            <a:prstGeom prst="line">
              <a:avLst/>
            </a:prstGeom>
            <a:ln w="12700">
              <a:solidFill>
                <a:srgbClr val="2D2D2D"/>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a:off x="9928663" y="4594024"/>
              <a:ext cx="509324" cy="0"/>
            </a:xfrm>
            <a:prstGeom prst="line">
              <a:avLst/>
            </a:prstGeom>
            <a:ln w="12700">
              <a:solidFill>
                <a:srgbClr val="2D2D2D"/>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5400000">
              <a:off x="10233613" y="4222620"/>
              <a:ext cx="216000" cy="0"/>
            </a:xfrm>
            <a:prstGeom prst="line">
              <a:avLst/>
            </a:prstGeom>
            <a:ln w="12700">
              <a:solidFill>
                <a:srgbClr val="2D2D2D"/>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a:off x="9938338" y="4222620"/>
              <a:ext cx="216000" cy="0"/>
            </a:xfrm>
            <a:prstGeom prst="line">
              <a:avLst/>
            </a:prstGeom>
            <a:ln w="12700">
              <a:solidFill>
                <a:srgbClr val="2D2D2D"/>
              </a:solidFill>
              <a:prstDash val="dash"/>
            </a:ln>
          </p:spPr>
          <p:style>
            <a:lnRef idx="1">
              <a:schemeClr val="accent1"/>
            </a:lnRef>
            <a:fillRef idx="0">
              <a:schemeClr val="accent1"/>
            </a:fillRef>
            <a:effectRef idx="0">
              <a:schemeClr val="accent1"/>
            </a:effectRef>
            <a:fontRef idx="minor">
              <a:schemeClr val="tx1"/>
            </a:fontRef>
          </p:style>
        </p:cxnSp>
      </p:grpSp>
      <p:sp>
        <p:nvSpPr>
          <p:cNvPr id="55" name="任意多边形 54"/>
          <p:cNvSpPr/>
          <p:nvPr/>
        </p:nvSpPr>
        <p:spPr>
          <a:xfrm>
            <a:off x="8531535" y="3332447"/>
            <a:ext cx="1142607" cy="830384"/>
          </a:xfrm>
          <a:custGeom>
            <a:avLst/>
            <a:gdLst>
              <a:gd name="connsiteX0" fmla="*/ 350464 w 1107927"/>
              <a:gd name="connsiteY0" fmla="*/ 0 h 805179"/>
              <a:gd name="connsiteX1" fmla="*/ 1096758 w 1107927"/>
              <a:gd name="connsiteY1" fmla="*/ 396802 h 805179"/>
              <a:gd name="connsiteX2" fmla="*/ 1107927 w 1107927"/>
              <a:gd name="connsiteY2" fmla="*/ 415185 h 805179"/>
              <a:gd name="connsiteX3" fmla="*/ 1094901 w 1107927"/>
              <a:gd name="connsiteY3" fmla="*/ 457146 h 805179"/>
              <a:gd name="connsiteX4" fmla="*/ 569841 w 1107927"/>
              <a:gd name="connsiteY4" fmla="*/ 805179 h 805179"/>
              <a:gd name="connsiteX5" fmla="*/ 0 w 1107927"/>
              <a:gd name="connsiteY5" fmla="*/ 235338 h 805179"/>
              <a:gd name="connsiteX6" fmla="*/ 11577 w 1107927"/>
              <a:gd name="connsiteY6" fmla="*/ 120495 h 805179"/>
              <a:gd name="connsiteX7" fmla="*/ 29893 w 1107927"/>
              <a:gd name="connsiteY7" fmla="*/ 61492 h 805179"/>
              <a:gd name="connsiteX8" fmla="*/ 169083 w 1107927"/>
              <a:gd name="connsiteY8" fmla="*/ 18285 h 805179"/>
              <a:gd name="connsiteX9" fmla="*/ 350464 w 1107927"/>
              <a:gd name="connsiteY9" fmla="*/ 0 h 80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7927" h="805179">
                <a:moveTo>
                  <a:pt x="350464" y="0"/>
                </a:moveTo>
                <a:cubicBezTo>
                  <a:pt x="661124" y="0"/>
                  <a:pt x="935022" y="157400"/>
                  <a:pt x="1096758" y="396802"/>
                </a:cubicBezTo>
                <a:lnTo>
                  <a:pt x="1107927" y="415185"/>
                </a:lnTo>
                <a:lnTo>
                  <a:pt x="1094901" y="457146"/>
                </a:lnTo>
                <a:cubicBezTo>
                  <a:pt x="1008395" y="661670"/>
                  <a:pt x="805877" y="805179"/>
                  <a:pt x="569841" y="805179"/>
                </a:cubicBezTo>
                <a:cubicBezTo>
                  <a:pt x="255127" y="805179"/>
                  <a:pt x="0" y="550052"/>
                  <a:pt x="0" y="235338"/>
                </a:cubicBezTo>
                <a:cubicBezTo>
                  <a:pt x="0" y="195999"/>
                  <a:pt x="3987" y="157591"/>
                  <a:pt x="11577" y="120495"/>
                </a:cubicBezTo>
                <a:lnTo>
                  <a:pt x="29893" y="61492"/>
                </a:lnTo>
                <a:lnTo>
                  <a:pt x="169083" y="18285"/>
                </a:lnTo>
                <a:cubicBezTo>
                  <a:pt x="227671" y="6296"/>
                  <a:pt x="288332" y="0"/>
                  <a:pt x="350464" y="0"/>
                </a:cubicBezTo>
                <a:close/>
              </a:path>
            </a:pathLst>
          </a:cu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18"/>
          <p:cNvSpPr>
            <a:spLocks noChangeArrowheads="1"/>
          </p:cNvSpPr>
          <p:nvPr/>
        </p:nvSpPr>
        <p:spPr bwMode="auto">
          <a:xfrm>
            <a:off x="9311575" y="3553718"/>
            <a:ext cx="995480" cy="1015663"/>
          </a:xfrm>
          <a:prstGeom prst="rect">
            <a:avLst/>
          </a:prstGeom>
          <a:noFill/>
          <a:ln w="9525">
            <a:noFill/>
            <a:miter lim="800000"/>
          </a:ln>
        </p:spPr>
        <p:txBody>
          <a:bodyPr wrap="square">
            <a:spAutoFit/>
          </a:bodyPr>
          <a:lstStyle/>
          <a:p>
            <a:pPr algn="ctr"/>
            <a:r>
              <a:rPr lang="zh-CN" altLang="en-US" sz="2000" dirty="0">
                <a:solidFill>
                  <a:schemeClr val="bg1"/>
                </a:solidFill>
                <a:latin typeface="造字工房悦圆演示版常规体" pitchFamily="50" charset="-122"/>
                <a:ea typeface="造字工房悦圆演示版常规体" pitchFamily="50" charset="-122"/>
                <a:sym typeface="方正汉简简体" pitchFamily="65" charset="-122"/>
              </a:rPr>
              <a:t>老虎</a:t>
            </a:r>
            <a:endParaRPr lang="en-US" altLang="zh-CN" sz="2000" dirty="0">
              <a:solidFill>
                <a:schemeClr val="bg1"/>
              </a:solidFill>
              <a:latin typeface="造字工房悦圆演示版常规体" pitchFamily="50" charset="-122"/>
              <a:ea typeface="造字工房悦圆演示版常规体" pitchFamily="50" charset="-122"/>
              <a:sym typeface="方正汉简简体" pitchFamily="65" charset="-122"/>
            </a:endParaRPr>
          </a:p>
          <a:p>
            <a:pPr algn="ctr"/>
            <a:r>
              <a:rPr lang="en-US" altLang="zh-CN" sz="2000" dirty="0">
                <a:solidFill>
                  <a:schemeClr val="bg1"/>
                </a:solidFill>
                <a:latin typeface="造字工房悦圆演示版常规体" pitchFamily="50" charset="-122"/>
                <a:ea typeface="造字工房悦圆演示版常规体" pitchFamily="50" charset="-122"/>
                <a:sym typeface="方正汉简简体" pitchFamily="65" charset="-122"/>
              </a:rPr>
              <a:t>or</a:t>
            </a:r>
          </a:p>
          <a:p>
            <a:pPr algn="ctr"/>
            <a:r>
              <a:rPr lang="zh-CN" altLang="en-US" sz="2000" dirty="0">
                <a:solidFill>
                  <a:schemeClr val="bg1"/>
                </a:solidFill>
                <a:latin typeface="造字工房悦圆演示版常规体" pitchFamily="50" charset="-122"/>
                <a:ea typeface="造字工房悦圆演示版常规体" pitchFamily="50" charset="-122"/>
                <a:sym typeface="方正汉简简体" pitchFamily="65" charset="-122"/>
              </a:rPr>
              <a:t>猫</a:t>
            </a:r>
            <a:r>
              <a:rPr lang="en-US" altLang="zh-CN" sz="2000" dirty="0">
                <a:solidFill>
                  <a:schemeClr val="bg1"/>
                </a:solidFill>
                <a:latin typeface="造字工房悦圆演示版常规体" pitchFamily="50" charset="-122"/>
                <a:ea typeface="造字工房悦圆演示版常规体" pitchFamily="50" charset="-122"/>
                <a:sym typeface="方正汉简简体" pitchFamily="65" charset="-122"/>
              </a:rPr>
              <a:t>?</a:t>
            </a:r>
            <a:endParaRPr lang="zh-CN" altLang="en-US" sz="2800" dirty="0">
              <a:solidFill>
                <a:schemeClr val="bg1"/>
              </a:solidFill>
              <a:sym typeface="方正汉简简体" pitchFamily="65" charset="-122"/>
            </a:endParaRPr>
          </a:p>
        </p:txBody>
      </p:sp>
      <p:grpSp>
        <p:nvGrpSpPr>
          <p:cNvPr id="34" name="组合 33"/>
          <p:cNvGrpSpPr/>
          <p:nvPr/>
        </p:nvGrpSpPr>
        <p:grpSpPr>
          <a:xfrm>
            <a:off x="-19064" y="253534"/>
            <a:ext cx="12211083" cy="6553690"/>
            <a:chOff x="-19064" y="253534"/>
            <a:chExt cx="12211083" cy="6553690"/>
          </a:xfrm>
        </p:grpSpPr>
        <p:grpSp>
          <p:nvGrpSpPr>
            <p:cNvPr id="35" name="组合 34"/>
            <p:cNvGrpSpPr/>
            <p:nvPr/>
          </p:nvGrpSpPr>
          <p:grpSpPr>
            <a:xfrm>
              <a:off x="-19064" y="253534"/>
              <a:ext cx="12211083" cy="6553690"/>
              <a:chOff x="-19064" y="253534"/>
              <a:chExt cx="12211083" cy="6553690"/>
            </a:xfrm>
          </p:grpSpPr>
          <p:sp>
            <p:nvSpPr>
              <p:cNvPr id="37"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38"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39"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40"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50</a:t>
                </a:fld>
                <a:endParaRPr lang="en-US" sz="1100" dirty="0">
                  <a:solidFill>
                    <a:schemeClr val="bg1"/>
                  </a:solidFill>
                  <a:latin typeface="Arial" panose="020B0604020202020204" pitchFamily="34" charset="0"/>
                  <a:cs typeface="Arial" panose="020B0604020202020204" pitchFamily="34" charset="0"/>
                </a:endParaRPr>
              </a:p>
            </p:txBody>
          </p:sp>
          <p:sp>
            <p:nvSpPr>
              <p:cNvPr id="5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57"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36" name="文本框 35"/>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交流</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勤于反思</a:t>
              </a:r>
            </a:p>
          </p:txBody>
        </p:sp>
      </p:grpSp>
      <p:sp>
        <p:nvSpPr>
          <p:cNvPr id="58" name="直角三角形 57"/>
          <p:cNvSpPr/>
          <p:nvPr/>
        </p:nvSpPr>
        <p:spPr>
          <a:xfrm rot="5400000">
            <a:off x="11241765" y="2546802"/>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08</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应用</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829550" y="3875473"/>
            <a:ext cx="4144721" cy="1101840"/>
          </a:xfrm>
          <a:prstGeom prst="rect">
            <a:avLst/>
          </a:prstGeom>
          <a:noFill/>
        </p:spPr>
        <p:txBody>
          <a:bodyPr wrap="square" rtlCol="0">
            <a:spAutoFit/>
          </a:bodyPr>
          <a:lstStyle/>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要不断的寻找你自己，那个真实、无</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限的“自己”，才是你的导师。</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                 </a:t>
            </a:r>
            <a:r>
              <a:rPr lang="en-US" altLang="zh-CN" sz="1600" dirty="0">
                <a:solidFill>
                  <a:prstClr val="white"/>
                </a:solidFill>
                <a:latin typeface="Microsoft YaHei UI Light" panose="020B0502040204020203" pitchFamily="34" charset="-122"/>
                <a:ea typeface="Microsoft YaHei UI Light" panose="020B0502040204020203" pitchFamily="34" charset="-122"/>
              </a:rPr>
              <a:t>——</a:t>
            </a:r>
            <a:r>
              <a:rPr lang="zh-CN" altLang="en-US" sz="1600" dirty="0">
                <a:solidFill>
                  <a:prstClr val="white"/>
                </a:solidFill>
                <a:latin typeface="Microsoft YaHei UI Light" panose="020B0502040204020203" pitchFamily="34" charset="-122"/>
                <a:ea typeface="Microsoft YaHei UI Light" panose="020B0502040204020203" pitchFamily="34" charset="-122"/>
              </a:rPr>
              <a:t>勃兰特 罗素</a:t>
            </a:r>
          </a:p>
        </p:txBody>
      </p:sp>
      <p:sp>
        <p:nvSpPr>
          <p:cNvPr id="4" name="矩形 3"/>
          <p:cNvSpPr/>
          <p:nvPr/>
        </p:nvSpPr>
        <p:spPr>
          <a:xfrm>
            <a:off x="3958401" y="4684926"/>
            <a:ext cx="2414444" cy="2062103"/>
          </a:xfrm>
          <a:prstGeom prst="rect">
            <a:avLst/>
          </a:prstGeom>
        </p:spPr>
        <p:txBody>
          <a:bodyPr wrap="none">
            <a:spAutoFit/>
          </a:bodyPr>
          <a:lstStyle/>
          <a:p>
            <a:r>
              <a:rPr lang="en-US" altLang="zh-CN" sz="3200" b="1" dirty="0">
                <a:solidFill>
                  <a:prstClr val="white"/>
                </a:solidFill>
                <a:cs typeface="Times New Roman" panose="02020603050405020304" pitchFamily="18" charset="0"/>
              </a:rPr>
              <a:t>Application</a:t>
            </a:r>
          </a:p>
          <a:p>
            <a:endParaRPr lang="en-US" altLang="zh-CN" sz="3200" b="1" dirty="0">
              <a:solidFill>
                <a:prstClr val="white"/>
              </a:solidFill>
              <a:cs typeface="Times New Roman" panose="02020603050405020304" pitchFamily="18" charset="0"/>
            </a:endParaRPr>
          </a:p>
          <a:p>
            <a:endParaRPr lang="en-US" altLang="zh-CN" sz="3200" b="1" dirty="0">
              <a:solidFill>
                <a:prstClr val="white"/>
              </a:solidFill>
              <a:cs typeface="Times New Roman" panose="02020603050405020304" pitchFamily="18" charset="0"/>
            </a:endParaRPr>
          </a:p>
          <a:p>
            <a:endParaRPr lang="en-US" altLang="zh-CN" sz="3200" b="1" dirty="0">
              <a:solidFill>
                <a:prstClr val="white"/>
              </a:solidFill>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082077" y="1275954"/>
            <a:ext cx="8833573" cy="1543896"/>
            <a:chOff x="2082077" y="1537211"/>
            <a:chExt cx="8833573" cy="1543896"/>
          </a:xfrm>
        </p:grpSpPr>
        <p:sp>
          <p:nvSpPr>
            <p:cNvPr id="4" name="圆角矩形 3"/>
            <p:cNvSpPr/>
            <p:nvPr/>
          </p:nvSpPr>
          <p:spPr>
            <a:xfrm>
              <a:off x="2352675" y="1765552"/>
              <a:ext cx="3067050" cy="476250"/>
            </a:xfrm>
            <a:prstGeom prst="roundRect">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3" name="组合 2"/>
            <p:cNvGrpSpPr/>
            <p:nvPr/>
          </p:nvGrpSpPr>
          <p:grpSpPr>
            <a:xfrm>
              <a:off x="2082077" y="1537211"/>
              <a:ext cx="842564" cy="873041"/>
              <a:chOff x="5362114" y="1441534"/>
              <a:chExt cx="1102144" cy="1142010"/>
            </a:xfrm>
          </p:grpSpPr>
          <p:sp>
            <p:nvSpPr>
              <p:cNvPr id="49" name="椭圆 48"/>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01</a:t>
                </a:r>
                <a:endParaRPr lang="zh-CN" altLang="en-US" sz="2800" dirty="0">
                  <a:solidFill>
                    <a:srgbClr val="06251F"/>
                  </a:solidFill>
                  <a:latin typeface="Adobe Gothic Std B" panose="020B0800000000000000" pitchFamily="34" charset="-128"/>
                </a:endParaRPr>
              </a:p>
            </p:txBody>
          </p:sp>
          <p:sp>
            <p:nvSpPr>
              <p:cNvPr id="2" name="椭圆 1"/>
              <p:cNvSpPr/>
              <p:nvPr/>
            </p:nvSpPr>
            <p:spPr>
              <a:xfrm>
                <a:off x="5500231" y="1599584"/>
                <a:ext cx="825911" cy="825911"/>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2924641" y="1819011"/>
              <a:ext cx="723275" cy="369332"/>
            </a:xfrm>
            <a:prstGeom prst="rect">
              <a:avLst/>
            </a:prstGeom>
          </p:spPr>
          <p:txBody>
            <a:bodyPr wrap="none">
              <a:spAutoFit/>
            </a:bodyPr>
            <a:lstStyle/>
            <a:p>
              <a:r>
                <a:rPr lang="zh-CN" altLang="en-US" b="1" spc="300" dirty="0">
                  <a:solidFill>
                    <a:schemeClr val="bg1"/>
                  </a:solidFill>
                  <a:latin typeface="微软雅黑" panose="020B0503020204020204" charset="-122"/>
                  <a:ea typeface="微软雅黑" panose="020B0503020204020204" charset="-122"/>
                </a:rPr>
                <a:t>兴趣</a:t>
              </a:r>
            </a:p>
          </p:txBody>
        </p:sp>
        <p:sp>
          <p:nvSpPr>
            <p:cNvPr id="57" name="Rectangle 1"/>
            <p:cNvSpPr>
              <a:spLocks noChangeArrowheads="1"/>
            </p:cNvSpPr>
            <p:nvPr/>
          </p:nvSpPr>
          <p:spPr bwMode="auto">
            <a:xfrm>
              <a:off x="3623824" y="2342443"/>
              <a:ext cx="65361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lvl="0" indent="-285750" fontAlgn="base">
                <a:spcBef>
                  <a:spcPct val="0"/>
                </a:spcBef>
                <a:spcAft>
                  <a:spcPct val="0"/>
                </a:spcAft>
                <a:buFont typeface="Wingdings" panose="05000000000000000000" pitchFamily="2" charset="2"/>
                <a:buChar char="l"/>
              </a:pPr>
              <a:r>
                <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人们总觉得在做自己不喜欢的事情，往往是因为自己做的不好。</a:t>
              </a:r>
              <a:endParaRPr lang="en-US" altLang="zh-CN"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endParaRPr>
            </a:p>
            <a:p>
              <a:pPr marL="285750" lvl="0" indent="-285750" fontAlgn="base">
                <a:spcBef>
                  <a:spcPct val="0"/>
                </a:spcBef>
                <a:spcAft>
                  <a:spcPct val="0"/>
                </a:spcAft>
                <a:buFont typeface="Wingdings" panose="05000000000000000000" pitchFamily="2" charset="2"/>
                <a:buChar char="l"/>
              </a:pPr>
              <a:r>
                <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人们总是说他们真正喜欢的是别的事情，仅仅是因为他们还没有开始做那件事。</a:t>
              </a:r>
              <a:endParaRPr lang="en-US" altLang="zh-CN"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endParaRPr>
            </a:p>
            <a:p>
              <a:pPr marL="285750" lvl="0" indent="-285750" fontAlgn="base">
                <a:spcBef>
                  <a:spcPct val="0"/>
                </a:spcBef>
                <a:spcAft>
                  <a:spcPct val="0"/>
                </a:spcAft>
                <a:buFont typeface="Wingdings" panose="05000000000000000000" pitchFamily="2" charset="2"/>
                <a:buChar char="l"/>
              </a:pPr>
              <a:r>
                <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事情往往并不是有兴趣才能做好，而是做的好了才能有兴趣。</a:t>
              </a:r>
              <a:endParaRPr kumimoji="0" lang="zh-CN" altLang="en-US" sz="1400" i="0" u="none" strike="noStrike" cap="none" normalizeH="0" baseline="0" dirty="0">
                <a:ln>
                  <a:noFill/>
                </a:ln>
                <a:solidFill>
                  <a:schemeClr val="tx1">
                    <a:lumMod val="65000"/>
                    <a:lumOff val="35000"/>
                  </a:schemeClr>
                </a:solidFill>
                <a:effectLst/>
                <a:latin typeface="微软雅黑" panose="020B0503020204020204" charset="-122"/>
                <a:ea typeface="微软雅黑" panose="020B0503020204020204" charset="-122"/>
              </a:endParaRPr>
            </a:p>
          </p:txBody>
        </p:sp>
        <p:cxnSp>
          <p:nvCxnSpPr>
            <p:cNvPr id="7" name="直接连接符 6"/>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2082077" y="2986734"/>
            <a:ext cx="8833573" cy="1560164"/>
            <a:chOff x="2082077" y="1537211"/>
            <a:chExt cx="8833573" cy="1560164"/>
          </a:xfrm>
        </p:grpSpPr>
        <p:sp>
          <p:nvSpPr>
            <p:cNvPr id="73" name="圆角矩形 72"/>
            <p:cNvSpPr/>
            <p:nvPr/>
          </p:nvSpPr>
          <p:spPr>
            <a:xfrm>
              <a:off x="2352675" y="1765552"/>
              <a:ext cx="3067050" cy="476250"/>
            </a:xfrm>
            <a:prstGeom prst="roundRect">
              <a:avLst/>
            </a:prstGeom>
            <a:solidFill>
              <a:srgbClr val="FF888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74" name="组合 73"/>
            <p:cNvGrpSpPr/>
            <p:nvPr/>
          </p:nvGrpSpPr>
          <p:grpSpPr>
            <a:xfrm>
              <a:off x="2082077" y="1537211"/>
              <a:ext cx="842564" cy="873041"/>
              <a:chOff x="5362114" y="1441534"/>
              <a:chExt cx="1102144" cy="1142010"/>
            </a:xfrm>
          </p:grpSpPr>
          <p:sp>
            <p:nvSpPr>
              <p:cNvPr id="81" name="椭圆 80"/>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02</a:t>
                </a:r>
                <a:endParaRPr lang="zh-CN" altLang="en-US" sz="2800" dirty="0">
                  <a:solidFill>
                    <a:srgbClr val="06251F"/>
                  </a:solidFill>
                  <a:latin typeface="Adobe Gothic Std B" panose="020B0800000000000000" pitchFamily="34" charset="-128"/>
                </a:endParaRPr>
              </a:p>
            </p:txBody>
          </p:sp>
          <p:sp>
            <p:nvSpPr>
              <p:cNvPr id="82" name="椭圆 81"/>
              <p:cNvSpPr/>
              <p:nvPr/>
            </p:nvSpPr>
            <p:spPr>
              <a:xfrm>
                <a:off x="5500231" y="1599584"/>
                <a:ext cx="825911" cy="825911"/>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2924641" y="1819011"/>
              <a:ext cx="723275" cy="369332"/>
            </a:xfrm>
            <a:prstGeom prst="rect">
              <a:avLst/>
            </a:prstGeom>
          </p:spPr>
          <p:txBody>
            <a:bodyPr wrap="none">
              <a:spAutoFit/>
            </a:bodyPr>
            <a:lstStyle/>
            <a:p>
              <a:r>
                <a:rPr lang="zh-CN" altLang="en-US" b="1" spc="300" dirty="0">
                  <a:solidFill>
                    <a:schemeClr val="bg1"/>
                  </a:solidFill>
                  <a:latin typeface="微软雅黑" panose="020B0503020204020204" charset="-122"/>
                  <a:ea typeface="微软雅黑" panose="020B0503020204020204" charset="-122"/>
                </a:rPr>
                <a:t>方法</a:t>
              </a:r>
            </a:p>
          </p:txBody>
        </p:sp>
        <p:sp>
          <p:nvSpPr>
            <p:cNvPr id="76" name="Rectangle 1"/>
            <p:cNvSpPr>
              <a:spLocks noChangeArrowheads="1"/>
            </p:cNvSpPr>
            <p:nvPr/>
          </p:nvSpPr>
          <p:spPr bwMode="auto">
            <a:xfrm>
              <a:off x="3623824" y="2574155"/>
              <a:ext cx="6536176" cy="523220"/>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所有学习上的成功，只靠策略和坚持，而坚持本身就应该是最重要的策略。</a:t>
              </a:r>
              <a:endParaRPr lang="en-US" altLang="zh-CN"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l"/>
              </a:pPr>
              <a:r>
                <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与其不停地寻找“更好的方法“，还不如马上开始行动。</a:t>
              </a:r>
            </a:p>
          </p:txBody>
        </p:sp>
        <p:cxnSp>
          <p:nvCxnSpPr>
            <p:cNvPr id="77" name="直接连接符 76"/>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2080263" y="4809065"/>
            <a:ext cx="8833573" cy="1536957"/>
            <a:chOff x="2082077" y="1537211"/>
            <a:chExt cx="8833573" cy="1536957"/>
          </a:xfrm>
        </p:grpSpPr>
        <p:sp>
          <p:nvSpPr>
            <p:cNvPr id="84" name="圆角矩形 83"/>
            <p:cNvSpPr/>
            <p:nvPr/>
          </p:nvSpPr>
          <p:spPr>
            <a:xfrm>
              <a:off x="2352675" y="1765552"/>
              <a:ext cx="3067050" cy="476250"/>
            </a:xfrm>
            <a:prstGeom prst="roundRect">
              <a:avLst/>
            </a:pr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85" name="组合 84"/>
            <p:cNvGrpSpPr/>
            <p:nvPr/>
          </p:nvGrpSpPr>
          <p:grpSpPr>
            <a:xfrm>
              <a:off x="2082077" y="1537211"/>
              <a:ext cx="842564" cy="873041"/>
              <a:chOff x="5362114" y="1441534"/>
              <a:chExt cx="1102144" cy="1142010"/>
            </a:xfrm>
          </p:grpSpPr>
          <p:sp>
            <p:nvSpPr>
              <p:cNvPr id="92" name="椭圆 91"/>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03</a:t>
                </a:r>
                <a:endParaRPr lang="zh-CN" altLang="en-US" sz="3200" dirty="0">
                  <a:solidFill>
                    <a:srgbClr val="06251F"/>
                  </a:solidFill>
                  <a:latin typeface="Adobe Gothic Std B" panose="020B0800000000000000" pitchFamily="34" charset="-128"/>
                </a:endParaRPr>
              </a:p>
            </p:txBody>
          </p:sp>
          <p:sp>
            <p:nvSpPr>
              <p:cNvPr id="93" name="椭圆 92"/>
              <p:cNvSpPr/>
              <p:nvPr/>
            </p:nvSpPr>
            <p:spPr>
              <a:xfrm>
                <a:off x="5500231" y="1599584"/>
                <a:ext cx="825911" cy="825910"/>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矩形 85"/>
            <p:cNvSpPr/>
            <p:nvPr/>
          </p:nvSpPr>
          <p:spPr>
            <a:xfrm>
              <a:off x="2924641" y="1819011"/>
              <a:ext cx="723275" cy="369332"/>
            </a:xfrm>
            <a:prstGeom prst="rect">
              <a:avLst/>
            </a:prstGeom>
          </p:spPr>
          <p:txBody>
            <a:bodyPr wrap="none">
              <a:spAutoFit/>
            </a:bodyPr>
            <a:lstStyle/>
            <a:p>
              <a:r>
                <a:rPr lang="zh-CN" altLang="en-US" b="1" spc="300" dirty="0">
                  <a:solidFill>
                    <a:schemeClr val="bg1"/>
                  </a:solidFill>
                  <a:latin typeface="微软雅黑" panose="020B0503020204020204" charset="-122"/>
                  <a:ea typeface="微软雅黑" panose="020B0503020204020204" charset="-122"/>
                </a:rPr>
                <a:t>痛苦</a:t>
              </a:r>
            </a:p>
          </p:txBody>
        </p:sp>
        <p:sp>
          <p:nvSpPr>
            <p:cNvPr id="87" name="Rectangle 1"/>
            <p:cNvSpPr>
              <a:spLocks noChangeArrowheads="1"/>
            </p:cNvSpPr>
            <p:nvPr/>
          </p:nvSpPr>
          <p:spPr bwMode="auto">
            <a:xfrm>
              <a:off x="3623824" y="2335504"/>
              <a:ext cx="65361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对痛苦的深刻感受会扭曲或抹杀我们感知其他事物的能力，把注意力转移到其他地方去，痛苦会自动消失。</a:t>
              </a:r>
            </a:p>
            <a:p>
              <a:pPr marL="285750" indent="-285750" fontAlgn="base">
                <a:spcBef>
                  <a:spcPct val="0"/>
                </a:spcBef>
                <a:spcAft>
                  <a:spcPct val="0"/>
                </a:spcAft>
                <a:buFont typeface="Wingdings" panose="05000000000000000000" pitchFamily="2" charset="2"/>
                <a:buChar char="l"/>
              </a:pPr>
              <a:r>
                <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逃避痛苦是人体自我保护机制</a:t>
              </a:r>
              <a:r>
                <a:rPr lang="en-US" altLang="zh-CN"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a:t>
              </a:r>
              <a:r>
                <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容易导致“好了伤疤忘了疼“</a:t>
              </a:r>
              <a:r>
                <a:rPr lang="en-US" altLang="zh-CN"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a:t>
              </a:r>
              <a:endParaRPr lang="zh-CN" altLang="en-US" sz="14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endParaRPr>
            </a:p>
          </p:txBody>
        </p:sp>
        <p:cxnSp>
          <p:nvCxnSpPr>
            <p:cNvPr id="88" name="直接连接符 87"/>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9064" y="253534"/>
            <a:ext cx="12211083" cy="6553690"/>
            <a:chOff x="-19064" y="253534"/>
            <a:chExt cx="12211083" cy="6553690"/>
          </a:xfrm>
        </p:grpSpPr>
        <p:grpSp>
          <p:nvGrpSpPr>
            <p:cNvPr id="36" name="组合 35"/>
            <p:cNvGrpSpPr/>
            <p:nvPr/>
          </p:nvGrpSpPr>
          <p:grpSpPr>
            <a:xfrm>
              <a:off x="-19064" y="253534"/>
              <a:ext cx="12211083" cy="6553690"/>
              <a:chOff x="-19064" y="253534"/>
              <a:chExt cx="12211083" cy="6553690"/>
            </a:xfrm>
          </p:grpSpPr>
          <p:sp>
            <p:nvSpPr>
              <p:cNvPr id="3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3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4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4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52</a:t>
                </a:fld>
                <a:endParaRPr lang="en-US" sz="1100" dirty="0">
                  <a:solidFill>
                    <a:schemeClr val="bg1"/>
                  </a:solidFill>
                  <a:latin typeface="Arial" panose="020B0604020202020204" pitchFamily="34" charset="0"/>
                  <a:cs typeface="Arial" panose="020B0604020202020204" pitchFamily="34" charset="0"/>
                </a:endParaRPr>
              </a:p>
            </p:txBody>
          </p:sp>
          <p:sp>
            <p:nvSpPr>
              <p:cNvPr id="4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37" name="文本框 36"/>
            <p:cNvSpPr txBox="1"/>
            <p:nvPr/>
          </p:nvSpPr>
          <p:spPr>
            <a:xfrm>
              <a:off x="296839" y="344379"/>
              <a:ext cx="800219"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应用</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082077" y="1275954"/>
            <a:ext cx="8833573" cy="1543896"/>
            <a:chOff x="2082077" y="1537211"/>
            <a:chExt cx="8833573" cy="1543896"/>
          </a:xfrm>
        </p:grpSpPr>
        <p:sp>
          <p:nvSpPr>
            <p:cNvPr id="4" name="圆角矩形 3"/>
            <p:cNvSpPr/>
            <p:nvPr/>
          </p:nvSpPr>
          <p:spPr>
            <a:xfrm>
              <a:off x="2352675" y="1765552"/>
              <a:ext cx="3067050" cy="476250"/>
            </a:xfrm>
            <a:prstGeom prst="roundRect">
              <a:avLst/>
            </a:pr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3" name="组合 2"/>
            <p:cNvGrpSpPr/>
            <p:nvPr/>
          </p:nvGrpSpPr>
          <p:grpSpPr>
            <a:xfrm>
              <a:off x="2082077" y="1537211"/>
              <a:ext cx="842564" cy="873041"/>
              <a:chOff x="5362114" y="1441534"/>
              <a:chExt cx="1102144" cy="1142010"/>
            </a:xfrm>
          </p:grpSpPr>
          <p:sp>
            <p:nvSpPr>
              <p:cNvPr id="49" name="椭圆 48"/>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04</a:t>
                </a:r>
                <a:endParaRPr lang="zh-CN" altLang="en-US" sz="3200" dirty="0">
                  <a:solidFill>
                    <a:srgbClr val="06251F"/>
                  </a:solidFill>
                  <a:latin typeface="Adobe Gothic Std B" panose="020B0800000000000000" pitchFamily="34" charset="-128"/>
                </a:endParaRPr>
              </a:p>
            </p:txBody>
          </p:sp>
          <p:sp>
            <p:nvSpPr>
              <p:cNvPr id="2" name="椭圆 1"/>
              <p:cNvSpPr/>
              <p:nvPr/>
            </p:nvSpPr>
            <p:spPr>
              <a:xfrm>
                <a:off x="5500231" y="1599584"/>
                <a:ext cx="825911" cy="825911"/>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矩形 4"/>
            <p:cNvSpPr/>
            <p:nvPr/>
          </p:nvSpPr>
          <p:spPr>
            <a:xfrm>
              <a:off x="2924641" y="1819011"/>
              <a:ext cx="723275" cy="369332"/>
            </a:xfrm>
            <a:prstGeom prst="rect">
              <a:avLst/>
            </a:prstGeom>
          </p:spPr>
          <p:txBody>
            <a:bodyPr wrap="none">
              <a:spAutoFit/>
            </a:bodyPr>
            <a:lstStyle/>
            <a:p>
              <a:r>
                <a:rPr lang="zh-CN" altLang="en-US" b="1" spc="300" dirty="0">
                  <a:solidFill>
                    <a:prstClr val="white"/>
                  </a:solidFill>
                  <a:latin typeface="微软雅黑" panose="020B0503020204020204" charset="-122"/>
                </a:rPr>
                <a:t>比较</a:t>
              </a:r>
            </a:p>
          </p:txBody>
        </p:sp>
        <p:sp>
          <p:nvSpPr>
            <p:cNvPr id="57" name="Rectangle 1"/>
            <p:cNvSpPr>
              <a:spLocks noChangeArrowheads="1"/>
            </p:cNvSpPr>
            <p:nvPr/>
          </p:nvSpPr>
          <p:spPr bwMode="auto">
            <a:xfrm>
              <a:off x="3623824" y="2342443"/>
              <a:ext cx="66504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srgbClr val="595959"/>
                  </a:solidFill>
                  <a:latin typeface="微软雅黑" panose="020B0503020204020204" charset="-122"/>
                  <a:cs typeface="Times New Roman" panose="02020603050405020304" pitchFamily="18" charset="0"/>
                </a:rPr>
                <a:t>在一些人眼里，所谓成功，不过是比较的产物，归根结底就</a:t>
              </a:r>
              <a:r>
                <a:rPr lang="en-US" altLang="zh-CN" sz="1400" dirty="0">
                  <a:solidFill>
                    <a:srgbClr val="595959"/>
                  </a:solidFill>
                  <a:latin typeface="微软雅黑" panose="020B0503020204020204" charset="-122"/>
                  <a:cs typeface="Times New Roman" panose="02020603050405020304" pitchFamily="18" charset="0"/>
                </a:rPr>
                <a:t>4</a:t>
              </a:r>
              <a:r>
                <a:rPr lang="zh-CN" altLang="en-US" sz="1400" dirty="0">
                  <a:solidFill>
                    <a:srgbClr val="595959"/>
                  </a:solidFill>
                  <a:latin typeface="微软雅黑" panose="020B0503020204020204" charset="-122"/>
                  <a:cs typeface="Times New Roman" panose="02020603050405020304" pitchFamily="18" charset="0"/>
                </a:rPr>
                <a:t>个字</a:t>
              </a:r>
              <a:r>
                <a:rPr lang="en-US" altLang="zh-CN" sz="1400" dirty="0">
                  <a:solidFill>
                    <a:srgbClr val="595959"/>
                  </a:solidFill>
                  <a:latin typeface="微软雅黑" panose="020B0503020204020204" charset="-122"/>
                  <a:cs typeface="Times New Roman" panose="02020603050405020304" pitchFamily="18" charset="0"/>
                </a:rPr>
                <a:t>——</a:t>
              </a:r>
              <a:r>
                <a:rPr lang="zh-CN" altLang="en-US" sz="1400" dirty="0">
                  <a:solidFill>
                    <a:srgbClr val="595959"/>
                  </a:solidFill>
                  <a:latin typeface="微软雅黑" panose="020B0503020204020204" charset="-122"/>
                  <a:cs typeface="Times New Roman" panose="02020603050405020304" pitchFamily="18" charset="0"/>
                </a:rPr>
                <a:t>高人一等。</a:t>
              </a:r>
              <a:endParaRPr lang="en-US" altLang="zh-CN" sz="1400" dirty="0">
                <a:solidFill>
                  <a:srgbClr val="595959"/>
                </a:solidFill>
                <a:latin typeface="微软雅黑" panose="020B0503020204020204" charset="-122"/>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l"/>
              </a:pPr>
              <a:r>
                <a:rPr lang="zh-CN" altLang="en-US" sz="1400" dirty="0">
                  <a:solidFill>
                    <a:srgbClr val="595959"/>
                  </a:solidFill>
                  <a:latin typeface="微软雅黑" panose="020B0503020204020204" charset="-122"/>
                  <a:cs typeface="Times New Roman" panose="02020603050405020304" pitchFamily="18" charset="0"/>
                </a:rPr>
                <a:t>另外一些人，把时间花在寻找甚至制造那些无需比较就可以获得的快乐与幸福。</a:t>
              </a:r>
              <a:endParaRPr lang="en-US" altLang="zh-CN" sz="1400" dirty="0">
                <a:solidFill>
                  <a:srgbClr val="595959"/>
                </a:solidFill>
                <a:latin typeface="微软雅黑" panose="020B0503020204020204" charset="-122"/>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l"/>
              </a:pPr>
              <a:r>
                <a:rPr lang="zh-CN" altLang="en-US" sz="1400" dirty="0">
                  <a:solidFill>
                    <a:srgbClr val="595959"/>
                  </a:solidFill>
                  <a:latin typeface="微软雅黑" panose="020B0503020204020204" charset="-122"/>
                  <a:cs typeface="Times New Roman" panose="02020603050405020304" pitchFamily="18" charset="0"/>
                </a:rPr>
                <a:t>比成功更重要的是成长。</a:t>
              </a:r>
            </a:p>
          </p:txBody>
        </p:sp>
        <p:cxnSp>
          <p:nvCxnSpPr>
            <p:cNvPr id="7" name="直接连接符 6"/>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2" name="组合 71"/>
          <p:cNvGrpSpPr/>
          <p:nvPr/>
        </p:nvGrpSpPr>
        <p:grpSpPr>
          <a:xfrm>
            <a:off x="2082077" y="2986734"/>
            <a:ext cx="8833573" cy="1555965"/>
            <a:chOff x="2082077" y="1537211"/>
            <a:chExt cx="8833573" cy="1555965"/>
          </a:xfrm>
        </p:grpSpPr>
        <p:sp>
          <p:nvSpPr>
            <p:cNvPr id="73" name="圆角矩形 72"/>
            <p:cNvSpPr/>
            <p:nvPr/>
          </p:nvSpPr>
          <p:spPr>
            <a:xfrm>
              <a:off x="2352675" y="1765552"/>
              <a:ext cx="3067050" cy="476250"/>
            </a:xfrm>
            <a:prstGeom prst="roundRect">
              <a:avLst/>
            </a:prstGeom>
            <a:solidFill>
              <a:srgbClr val="FF888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74" name="组合 73"/>
            <p:cNvGrpSpPr/>
            <p:nvPr/>
          </p:nvGrpSpPr>
          <p:grpSpPr>
            <a:xfrm>
              <a:off x="2082077" y="1537211"/>
              <a:ext cx="842564" cy="873041"/>
              <a:chOff x="5362114" y="1441534"/>
              <a:chExt cx="1102144" cy="1142010"/>
            </a:xfrm>
          </p:grpSpPr>
          <p:sp>
            <p:nvSpPr>
              <p:cNvPr id="81" name="椭圆 80"/>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05</a:t>
                </a:r>
                <a:endParaRPr lang="zh-CN" altLang="en-US" sz="3200" dirty="0">
                  <a:solidFill>
                    <a:srgbClr val="06251F"/>
                  </a:solidFill>
                  <a:latin typeface="Adobe Gothic Std B" panose="020B0800000000000000" pitchFamily="34" charset="-128"/>
                </a:endParaRPr>
              </a:p>
            </p:txBody>
          </p:sp>
          <p:sp>
            <p:nvSpPr>
              <p:cNvPr id="82" name="椭圆 81"/>
              <p:cNvSpPr/>
              <p:nvPr/>
            </p:nvSpPr>
            <p:spPr>
              <a:xfrm>
                <a:off x="5500231" y="1599584"/>
                <a:ext cx="825911" cy="825911"/>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5" name="矩形 74"/>
            <p:cNvSpPr/>
            <p:nvPr/>
          </p:nvSpPr>
          <p:spPr>
            <a:xfrm>
              <a:off x="2924641" y="1819011"/>
              <a:ext cx="723275" cy="369332"/>
            </a:xfrm>
            <a:prstGeom prst="rect">
              <a:avLst/>
            </a:prstGeom>
          </p:spPr>
          <p:txBody>
            <a:bodyPr wrap="none">
              <a:spAutoFit/>
            </a:bodyPr>
            <a:lstStyle/>
            <a:p>
              <a:r>
                <a:rPr lang="zh-CN" altLang="en-US" b="1" spc="300" dirty="0">
                  <a:solidFill>
                    <a:prstClr val="white"/>
                  </a:solidFill>
                  <a:latin typeface="微软雅黑" panose="020B0503020204020204" charset="-122"/>
                </a:rPr>
                <a:t>运气</a:t>
              </a:r>
            </a:p>
          </p:txBody>
        </p:sp>
        <p:sp>
          <p:nvSpPr>
            <p:cNvPr id="76" name="Rectangle 1"/>
            <p:cNvSpPr>
              <a:spLocks noChangeArrowheads="1"/>
            </p:cNvSpPr>
            <p:nvPr/>
          </p:nvSpPr>
          <p:spPr bwMode="auto">
            <a:xfrm>
              <a:off x="3623824" y="2354512"/>
              <a:ext cx="65361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srgbClr val="595959"/>
                  </a:solidFill>
                  <a:latin typeface="微软雅黑" panose="020B0503020204020204" charset="-122"/>
                  <a:cs typeface="Times New Roman" panose="02020603050405020304" pitchFamily="18" charset="0"/>
                </a:rPr>
                <a:t>不要相信“运气”，更不要相信“机不可失，时不再来”，“运气”不是可控的，相信运气其实是缺乏自制力的表现。</a:t>
              </a:r>
            </a:p>
            <a:p>
              <a:pPr marL="285750" indent="-285750" fontAlgn="base">
                <a:spcBef>
                  <a:spcPct val="0"/>
                </a:spcBef>
                <a:spcAft>
                  <a:spcPct val="0"/>
                </a:spcAft>
                <a:buFont typeface="Wingdings" panose="05000000000000000000" pitchFamily="2" charset="2"/>
                <a:buChar char="l"/>
              </a:pPr>
              <a:r>
                <a:rPr lang="zh-CN" altLang="en-US" sz="1400" dirty="0">
                  <a:solidFill>
                    <a:srgbClr val="595959"/>
                  </a:solidFill>
                  <a:latin typeface="微软雅黑" panose="020B0503020204020204" charset="-122"/>
                  <a:cs typeface="Times New Roman" panose="02020603050405020304" pitchFamily="18" charset="0"/>
                </a:rPr>
                <a:t>爱默森：“弱者相信运气，强者只信因果。”</a:t>
              </a:r>
            </a:p>
          </p:txBody>
        </p:sp>
        <p:cxnSp>
          <p:nvCxnSpPr>
            <p:cNvPr id="77" name="直接连接符 76"/>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3" name="组合 82"/>
          <p:cNvGrpSpPr/>
          <p:nvPr/>
        </p:nvGrpSpPr>
        <p:grpSpPr>
          <a:xfrm>
            <a:off x="2080263" y="4809065"/>
            <a:ext cx="8833573" cy="1536957"/>
            <a:chOff x="2082077" y="1537211"/>
            <a:chExt cx="8833573" cy="1536957"/>
          </a:xfrm>
        </p:grpSpPr>
        <p:sp>
          <p:nvSpPr>
            <p:cNvPr id="84" name="圆角矩形 83"/>
            <p:cNvSpPr/>
            <p:nvPr/>
          </p:nvSpPr>
          <p:spPr>
            <a:xfrm>
              <a:off x="2352675" y="1765552"/>
              <a:ext cx="3067050" cy="476250"/>
            </a:xfrm>
            <a:prstGeom prst="roundRect">
              <a:avLst/>
            </a:prstGeom>
            <a:solidFill>
              <a:srgbClr val="00B9B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85" name="组合 84"/>
            <p:cNvGrpSpPr/>
            <p:nvPr/>
          </p:nvGrpSpPr>
          <p:grpSpPr>
            <a:xfrm>
              <a:off x="2082077" y="1537211"/>
              <a:ext cx="842564" cy="873041"/>
              <a:chOff x="5362114" y="1441534"/>
              <a:chExt cx="1102144" cy="1142010"/>
            </a:xfrm>
          </p:grpSpPr>
          <p:sp>
            <p:nvSpPr>
              <p:cNvPr id="92" name="椭圆 91"/>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06</a:t>
                </a:r>
                <a:endParaRPr lang="zh-CN" altLang="en-US" sz="3200" dirty="0">
                  <a:solidFill>
                    <a:srgbClr val="06251F"/>
                  </a:solidFill>
                  <a:latin typeface="Adobe Gothic Std B" panose="020B0800000000000000" pitchFamily="34" charset="-128"/>
                </a:endParaRPr>
              </a:p>
            </p:txBody>
          </p:sp>
          <p:sp>
            <p:nvSpPr>
              <p:cNvPr id="93" name="椭圆 92"/>
              <p:cNvSpPr/>
              <p:nvPr/>
            </p:nvSpPr>
            <p:spPr>
              <a:xfrm>
                <a:off x="5500231" y="1599584"/>
                <a:ext cx="825911" cy="825910"/>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6" name="矩形 85"/>
            <p:cNvSpPr/>
            <p:nvPr/>
          </p:nvSpPr>
          <p:spPr>
            <a:xfrm>
              <a:off x="2924641" y="1819011"/>
              <a:ext cx="723275" cy="369332"/>
            </a:xfrm>
            <a:prstGeom prst="rect">
              <a:avLst/>
            </a:prstGeom>
          </p:spPr>
          <p:txBody>
            <a:bodyPr wrap="none">
              <a:spAutoFit/>
            </a:bodyPr>
            <a:lstStyle/>
            <a:p>
              <a:r>
                <a:rPr lang="zh-CN" altLang="en-US" b="1" spc="300" dirty="0">
                  <a:solidFill>
                    <a:prstClr val="white"/>
                  </a:solidFill>
                  <a:latin typeface="微软雅黑" panose="020B0503020204020204" charset="-122"/>
                </a:rPr>
                <a:t>痛苦</a:t>
              </a:r>
            </a:p>
          </p:txBody>
        </p:sp>
        <p:sp>
          <p:nvSpPr>
            <p:cNvPr id="87" name="Rectangle 1"/>
            <p:cNvSpPr>
              <a:spLocks noChangeArrowheads="1"/>
            </p:cNvSpPr>
            <p:nvPr/>
          </p:nvSpPr>
          <p:spPr bwMode="auto">
            <a:xfrm>
              <a:off x="3623824" y="2335504"/>
              <a:ext cx="65361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打造人脉不如打造自己，只有优秀的人才拥有有效的人脉。</a:t>
              </a: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尽管大多数人不愿意承认，但他们所谓的“友谊”，实际上不过是某种意义上的“交换关系”。 </a:t>
              </a:r>
            </a:p>
          </p:txBody>
        </p:sp>
        <p:cxnSp>
          <p:nvCxnSpPr>
            <p:cNvPr id="88" name="直接连接符 87"/>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5" name="组合 34"/>
          <p:cNvGrpSpPr/>
          <p:nvPr/>
        </p:nvGrpSpPr>
        <p:grpSpPr>
          <a:xfrm>
            <a:off x="-19064" y="253534"/>
            <a:ext cx="12211083" cy="6553690"/>
            <a:chOff x="-19064" y="253534"/>
            <a:chExt cx="12211083" cy="6553690"/>
          </a:xfrm>
        </p:grpSpPr>
        <p:grpSp>
          <p:nvGrpSpPr>
            <p:cNvPr id="36" name="组合 35"/>
            <p:cNvGrpSpPr/>
            <p:nvPr/>
          </p:nvGrpSpPr>
          <p:grpSpPr>
            <a:xfrm>
              <a:off x="-19064" y="253534"/>
              <a:ext cx="12211083" cy="6553690"/>
              <a:chOff x="-19064" y="253534"/>
              <a:chExt cx="12211083" cy="6553690"/>
            </a:xfrm>
          </p:grpSpPr>
          <p:sp>
            <p:nvSpPr>
              <p:cNvPr id="3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3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4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4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53</a:t>
                </a:fld>
                <a:endParaRPr lang="en-US" sz="1100" dirty="0">
                  <a:solidFill>
                    <a:schemeClr val="bg1"/>
                  </a:solidFill>
                  <a:latin typeface="Arial" panose="020B0604020202020204" pitchFamily="34" charset="0"/>
                  <a:cs typeface="Arial" panose="020B0604020202020204" pitchFamily="34" charset="0"/>
                </a:endParaRPr>
              </a:p>
            </p:txBody>
          </p:sp>
          <p:sp>
            <p:nvSpPr>
              <p:cNvPr id="4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37" name="文本框 36"/>
            <p:cNvSpPr txBox="1"/>
            <p:nvPr/>
          </p:nvSpPr>
          <p:spPr>
            <a:xfrm>
              <a:off x="296839" y="344379"/>
              <a:ext cx="800219"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应用</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082077" y="1275954"/>
            <a:ext cx="8833573" cy="1543896"/>
            <a:chOff x="2082077" y="1537211"/>
            <a:chExt cx="8833573" cy="1543896"/>
          </a:xfrm>
        </p:grpSpPr>
        <p:sp>
          <p:nvSpPr>
            <p:cNvPr id="4" name="圆角矩形 3"/>
            <p:cNvSpPr/>
            <p:nvPr/>
          </p:nvSpPr>
          <p:spPr>
            <a:xfrm>
              <a:off x="2352675" y="1765552"/>
              <a:ext cx="3067050" cy="476250"/>
            </a:xfrm>
            <a:prstGeom prst="roundRect">
              <a:avLst/>
            </a:prstGeom>
            <a:solidFill>
              <a:srgbClr val="00B9B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3" name="组合 2"/>
            <p:cNvGrpSpPr/>
            <p:nvPr/>
          </p:nvGrpSpPr>
          <p:grpSpPr>
            <a:xfrm>
              <a:off x="2082077" y="1537211"/>
              <a:ext cx="842564" cy="873041"/>
              <a:chOff x="5362114" y="1441534"/>
              <a:chExt cx="1102144" cy="1142010"/>
            </a:xfrm>
          </p:grpSpPr>
          <p:sp>
            <p:nvSpPr>
              <p:cNvPr id="49" name="椭圆 48"/>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07</a:t>
                </a:r>
                <a:endParaRPr lang="zh-CN" altLang="en-US" sz="3200" dirty="0">
                  <a:solidFill>
                    <a:srgbClr val="06251F"/>
                  </a:solidFill>
                  <a:latin typeface="Adobe Gothic Std B" panose="020B0800000000000000" pitchFamily="34" charset="-128"/>
                </a:endParaRPr>
              </a:p>
            </p:txBody>
          </p:sp>
          <p:sp>
            <p:nvSpPr>
              <p:cNvPr id="2" name="椭圆 1"/>
              <p:cNvSpPr/>
              <p:nvPr/>
            </p:nvSpPr>
            <p:spPr>
              <a:xfrm>
                <a:off x="5500231" y="1599584"/>
                <a:ext cx="825911" cy="825911"/>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矩形 4"/>
            <p:cNvSpPr/>
            <p:nvPr/>
          </p:nvSpPr>
          <p:spPr>
            <a:xfrm>
              <a:off x="2924641" y="1819011"/>
              <a:ext cx="723275" cy="369332"/>
            </a:xfrm>
            <a:prstGeom prst="rect">
              <a:avLst/>
            </a:prstGeom>
          </p:spPr>
          <p:txBody>
            <a:bodyPr wrap="none">
              <a:spAutoFit/>
            </a:bodyPr>
            <a:lstStyle/>
            <a:p>
              <a:r>
                <a:rPr lang="zh-CN" altLang="en-US" b="1" spc="300" dirty="0">
                  <a:solidFill>
                    <a:prstClr val="white"/>
                  </a:solidFill>
                  <a:latin typeface="微软雅黑" panose="020B0503020204020204" charset="-122"/>
                </a:rPr>
                <a:t>自卑</a:t>
              </a:r>
            </a:p>
          </p:txBody>
        </p:sp>
        <p:sp>
          <p:nvSpPr>
            <p:cNvPr id="57" name="Rectangle 1"/>
            <p:cNvSpPr>
              <a:spLocks noChangeArrowheads="1"/>
            </p:cNvSpPr>
            <p:nvPr/>
          </p:nvSpPr>
          <p:spPr bwMode="auto">
            <a:xfrm>
              <a:off x="3623824" y="2342443"/>
              <a:ext cx="66504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自卑来源于自我感觉，而我们的“感觉”是非常不准确的，越优秀越容易自卑。</a:t>
              </a:r>
              <a:endParaRPr lang="en-US" altLang="zh-CN" sz="1400" dirty="0">
                <a:solidFill>
                  <a:prstClr val="black">
                    <a:lumMod val="65000"/>
                    <a:lumOff val="35000"/>
                  </a:prstClr>
                </a:solidFill>
                <a:latin typeface="微软雅黑" panose="020B0503020204020204" charset="-122"/>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自我改变：停止嘲弄他人，忘记自己的优点；</a:t>
              </a:r>
              <a:endParaRPr lang="en-US" altLang="zh-CN" sz="1400" dirty="0">
                <a:solidFill>
                  <a:prstClr val="black">
                    <a:lumMod val="65000"/>
                    <a:lumOff val="35000"/>
                  </a:prstClr>
                </a:solidFill>
                <a:latin typeface="微软雅黑" panose="020B0503020204020204" charset="-122"/>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语言上把“优点</a:t>
              </a:r>
              <a:r>
                <a:rPr lang="en-US" altLang="zh-CN" sz="14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和</a:t>
              </a:r>
              <a:r>
                <a:rPr lang="en-US" altLang="zh-CN" sz="14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1400" dirty="0">
                  <a:solidFill>
                    <a:prstClr val="black">
                      <a:lumMod val="65000"/>
                      <a:lumOff val="35000"/>
                    </a:prstClr>
                  </a:solidFill>
                  <a:latin typeface="微软雅黑" panose="020B0503020204020204" charset="-122"/>
                  <a:cs typeface="Times New Roman" panose="02020603050405020304" pitchFamily="18" charset="0"/>
                </a:rPr>
                <a:t>缺点</a:t>
              </a:r>
              <a:r>
                <a:rPr lang="en-US" altLang="zh-CN" sz="14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1400" dirty="0">
                  <a:solidFill>
                    <a:prstClr val="black">
                      <a:lumMod val="65000"/>
                      <a:lumOff val="35000"/>
                    </a:prstClr>
                  </a:solidFill>
                  <a:latin typeface="微软雅黑" panose="020B0503020204020204" charset="-122"/>
                  <a:cs typeface="Times New Roman" panose="02020603050405020304" pitchFamily="18" charset="0"/>
                </a:rPr>
                <a:t>替换为”特点</a:t>
              </a:r>
              <a:r>
                <a:rPr lang="en-US" altLang="zh-CN" sz="14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1400" dirty="0">
                  <a:solidFill>
                    <a:prstClr val="black">
                      <a:lumMod val="65000"/>
                      <a:lumOff val="35000"/>
                    </a:prstClr>
                  </a:solidFill>
                  <a:latin typeface="微软雅黑" panose="020B0503020204020204" charset="-122"/>
                  <a:cs typeface="Times New Roman" panose="02020603050405020304" pitchFamily="18" charset="0"/>
                </a:rPr>
                <a:t>承认自己是一个有缺点的人。</a:t>
              </a:r>
            </a:p>
          </p:txBody>
        </p:sp>
        <p:cxnSp>
          <p:nvCxnSpPr>
            <p:cNvPr id="7" name="直接连接符 6"/>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2" name="组合 71"/>
          <p:cNvGrpSpPr/>
          <p:nvPr/>
        </p:nvGrpSpPr>
        <p:grpSpPr>
          <a:xfrm>
            <a:off x="2082077" y="2986734"/>
            <a:ext cx="8833573" cy="1555965"/>
            <a:chOff x="2082077" y="1537211"/>
            <a:chExt cx="8833573" cy="1555965"/>
          </a:xfrm>
        </p:grpSpPr>
        <p:sp>
          <p:nvSpPr>
            <p:cNvPr id="73" name="圆角矩形 72"/>
            <p:cNvSpPr/>
            <p:nvPr/>
          </p:nvSpPr>
          <p:spPr>
            <a:xfrm>
              <a:off x="2352675" y="1765552"/>
              <a:ext cx="3067050" cy="476250"/>
            </a:xfrm>
            <a:prstGeom prst="roundRect">
              <a:avLst/>
            </a:prstGeom>
            <a:solidFill>
              <a:srgbClr val="FF888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74" name="组合 73"/>
            <p:cNvGrpSpPr/>
            <p:nvPr/>
          </p:nvGrpSpPr>
          <p:grpSpPr>
            <a:xfrm>
              <a:off x="2082077" y="1537211"/>
              <a:ext cx="842564" cy="873041"/>
              <a:chOff x="5362114" y="1441534"/>
              <a:chExt cx="1102144" cy="1142010"/>
            </a:xfrm>
          </p:grpSpPr>
          <p:sp>
            <p:nvSpPr>
              <p:cNvPr id="81" name="椭圆 80"/>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08</a:t>
                </a:r>
                <a:endParaRPr lang="zh-CN" altLang="en-US" sz="3200" dirty="0">
                  <a:solidFill>
                    <a:srgbClr val="06251F"/>
                  </a:solidFill>
                  <a:latin typeface="Adobe Gothic Std B" panose="020B0800000000000000" pitchFamily="34" charset="-128"/>
                </a:endParaRPr>
              </a:p>
            </p:txBody>
          </p:sp>
          <p:sp>
            <p:nvSpPr>
              <p:cNvPr id="82" name="椭圆 81"/>
              <p:cNvSpPr/>
              <p:nvPr/>
            </p:nvSpPr>
            <p:spPr>
              <a:xfrm>
                <a:off x="5500231" y="1599584"/>
                <a:ext cx="825911" cy="825911"/>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5" name="矩形 74"/>
            <p:cNvSpPr/>
            <p:nvPr/>
          </p:nvSpPr>
          <p:spPr>
            <a:xfrm>
              <a:off x="2924641" y="1819011"/>
              <a:ext cx="723275" cy="369332"/>
            </a:xfrm>
            <a:prstGeom prst="rect">
              <a:avLst/>
            </a:prstGeom>
          </p:spPr>
          <p:txBody>
            <a:bodyPr wrap="none">
              <a:spAutoFit/>
            </a:bodyPr>
            <a:lstStyle/>
            <a:p>
              <a:r>
                <a:rPr lang="zh-CN" altLang="en-US" b="1" spc="300" dirty="0">
                  <a:solidFill>
                    <a:prstClr val="white"/>
                  </a:solidFill>
                  <a:latin typeface="微软雅黑" panose="020B0503020204020204" charset="-122"/>
                </a:rPr>
                <a:t>灵感</a:t>
              </a:r>
            </a:p>
          </p:txBody>
        </p:sp>
        <p:sp>
          <p:nvSpPr>
            <p:cNvPr id="76" name="Rectangle 1"/>
            <p:cNvSpPr>
              <a:spLocks noChangeArrowheads="1"/>
            </p:cNvSpPr>
            <p:nvPr/>
          </p:nvSpPr>
          <p:spPr bwMode="auto">
            <a:xfrm>
              <a:off x="3623824" y="2354512"/>
              <a:ext cx="65361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所谓“灵感”：只不过是“量变到质变“的积累。 </a:t>
              </a: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如果提前确定一个方向或者目标，那么就甚至可以累积很多原本不可能想想的素材</a:t>
              </a:r>
              <a:r>
                <a:rPr lang="en-US" altLang="zh-CN" sz="14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1400" dirty="0">
                  <a:solidFill>
                    <a:prstClr val="black">
                      <a:lumMod val="65000"/>
                      <a:lumOff val="35000"/>
                    </a:prstClr>
                  </a:solidFill>
                  <a:latin typeface="微软雅黑" panose="020B0503020204020204" charset="-122"/>
                  <a:cs typeface="Times New Roman" panose="02020603050405020304" pitchFamily="18" charset="0"/>
                </a:rPr>
                <a:t>惊喜连连。</a:t>
              </a:r>
            </a:p>
          </p:txBody>
        </p:sp>
        <p:cxnSp>
          <p:nvCxnSpPr>
            <p:cNvPr id="77" name="直接连接符 76"/>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3" name="组合 82"/>
          <p:cNvGrpSpPr/>
          <p:nvPr/>
        </p:nvGrpSpPr>
        <p:grpSpPr>
          <a:xfrm>
            <a:off x="2080263" y="4809065"/>
            <a:ext cx="8833573" cy="1536957"/>
            <a:chOff x="2082077" y="1537211"/>
            <a:chExt cx="8833573" cy="1536957"/>
          </a:xfrm>
        </p:grpSpPr>
        <p:sp>
          <p:nvSpPr>
            <p:cNvPr id="84" name="圆角矩形 83"/>
            <p:cNvSpPr/>
            <p:nvPr/>
          </p:nvSpPr>
          <p:spPr>
            <a:xfrm>
              <a:off x="2352675" y="1765552"/>
              <a:ext cx="3067050" cy="476250"/>
            </a:xfrm>
            <a:prstGeom prst="roundRect">
              <a:avLst/>
            </a:pr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85" name="组合 84"/>
            <p:cNvGrpSpPr/>
            <p:nvPr/>
          </p:nvGrpSpPr>
          <p:grpSpPr>
            <a:xfrm>
              <a:off x="2082077" y="1537211"/>
              <a:ext cx="842564" cy="873041"/>
              <a:chOff x="5362114" y="1441534"/>
              <a:chExt cx="1102144" cy="1142010"/>
            </a:xfrm>
          </p:grpSpPr>
          <p:sp>
            <p:nvSpPr>
              <p:cNvPr id="92" name="椭圆 91"/>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09</a:t>
                </a:r>
                <a:endParaRPr lang="zh-CN" altLang="en-US" sz="3200" dirty="0">
                  <a:solidFill>
                    <a:srgbClr val="06251F"/>
                  </a:solidFill>
                  <a:latin typeface="Adobe Gothic Std B" panose="020B0800000000000000" pitchFamily="34" charset="-128"/>
                </a:endParaRPr>
              </a:p>
            </p:txBody>
          </p:sp>
          <p:sp>
            <p:nvSpPr>
              <p:cNvPr id="93" name="椭圆 92"/>
              <p:cNvSpPr/>
              <p:nvPr/>
            </p:nvSpPr>
            <p:spPr>
              <a:xfrm>
                <a:off x="5500231" y="1599584"/>
                <a:ext cx="825911" cy="825910"/>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6" name="矩形 85"/>
            <p:cNvSpPr/>
            <p:nvPr/>
          </p:nvSpPr>
          <p:spPr>
            <a:xfrm>
              <a:off x="2924641" y="1819011"/>
              <a:ext cx="723275" cy="369332"/>
            </a:xfrm>
            <a:prstGeom prst="rect">
              <a:avLst/>
            </a:prstGeom>
          </p:spPr>
          <p:txBody>
            <a:bodyPr wrap="none">
              <a:spAutoFit/>
            </a:bodyPr>
            <a:lstStyle/>
            <a:p>
              <a:r>
                <a:rPr lang="zh-CN" altLang="en-US" b="1" spc="300" dirty="0">
                  <a:solidFill>
                    <a:prstClr val="white"/>
                  </a:solidFill>
                  <a:latin typeface="微软雅黑" panose="020B0503020204020204" charset="-122"/>
                </a:rPr>
                <a:t>鼓励</a:t>
              </a:r>
            </a:p>
          </p:txBody>
        </p:sp>
        <p:sp>
          <p:nvSpPr>
            <p:cNvPr id="87" name="Rectangle 1"/>
            <p:cNvSpPr>
              <a:spLocks noChangeArrowheads="1"/>
            </p:cNvSpPr>
            <p:nvPr/>
          </p:nvSpPr>
          <p:spPr bwMode="auto">
            <a:xfrm>
              <a:off x="3623824" y="2335504"/>
              <a:ext cx="65361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当你不停地鼓励所有人的时候，最大的受益者其实是你自己。</a:t>
              </a:r>
              <a:endParaRPr lang="en-US" altLang="zh-CN" sz="1400" dirty="0">
                <a:solidFill>
                  <a:prstClr val="black">
                    <a:lumMod val="65000"/>
                    <a:lumOff val="35000"/>
                  </a:prstClr>
                </a:solidFill>
                <a:latin typeface="微软雅黑" panose="020B0503020204020204" charset="-122"/>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因为最终你会发现你开始进入一种他人无法想象的状态：你成了一个不需要他人鼓励而采取行动的人。</a:t>
              </a:r>
            </a:p>
          </p:txBody>
        </p:sp>
        <p:cxnSp>
          <p:nvCxnSpPr>
            <p:cNvPr id="88" name="直接连接符 87"/>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5" name="组合 34"/>
          <p:cNvGrpSpPr/>
          <p:nvPr/>
        </p:nvGrpSpPr>
        <p:grpSpPr>
          <a:xfrm>
            <a:off x="-19064" y="253534"/>
            <a:ext cx="12211083" cy="6553690"/>
            <a:chOff x="-19064" y="253534"/>
            <a:chExt cx="12211083" cy="6553690"/>
          </a:xfrm>
        </p:grpSpPr>
        <p:grpSp>
          <p:nvGrpSpPr>
            <p:cNvPr id="36" name="组合 35"/>
            <p:cNvGrpSpPr/>
            <p:nvPr/>
          </p:nvGrpSpPr>
          <p:grpSpPr>
            <a:xfrm>
              <a:off x="-19064" y="253534"/>
              <a:ext cx="12211083" cy="6553690"/>
              <a:chOff x="-19064" y="253534"/>
              <a:chExt cx="12211083" cy="6553690"/>
            </a:xfrm>
          </p:grpSpPr>
          <p:sp>
            <p:nvSpPr>
              <p:cNvPr id="3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3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4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4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54</a:t>
                </a:fld>
                <a:endParaRPr lang="en-US" sz="1100" dirty="0">
                  <a:solidFill>
                    <a:schemeClr val="bg1"/>
                  </a:solidFill>
                  <a:latin typeface="Arial" panose="020B0604020202020204" pitchFamily="34" charset="0"/>
                  <a:cs typeface="Arial" panose="020B0604020202020204" pitchFamily="34" charset="0"/>
                </a:endParaRPr>
              </a:p>
            </p:txBody>
          </p:sp>
          <p:sp>
            <p:nvSpPr>
              <p:cNvPr id="4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4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37" name="文本框 36"/>
            <p:cNvSpPr txBox="1"/>
            <p:nvPr/>
          </p:nvSpPr>
          <p:spPr>
            <a:xfrm>
              <a:off x="296839" y="344379"/>
              <a:ext cx="800219"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应用</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082077" y="991445"/>
            <a:ext cx="8833573" cy="1543896"/>
            <a:chOff x="2082077" y="1537211"/>
            <a:chExt cx="8833573" cy="1543896"/>
          </a:xfrm>
        </p:grpSpPr>
        <p:sp>
          <p:nvSpPr>
            <p:cNvPr id="4" name="圆角矩形 3"/>
            <p:cNvSpPr/>
            <p:nvPr/>
          </p:nvSpPr>
          <p:spPr>
            <a:xfrm>
              <a:off x="2352675" y="1765552"/>
              <a:ext cx="3067050" cy="476250"/>
            </a:xfrm>
            <a:prstGeom prst="roundRect">
              <a:avLst/>
            </a:prstGeom>
            <a:solidFill>
              <a:srgbClr val="FFA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3" name="组合 2"/>
            <p:cNvGrpSpPr/>
            <p:nvPr/>
          </p:nvGrpSpPr>
          <p:grpSpPr>
            <a:xfrm>
              <a:off x="2082077" y="1537211"/>
              <a:ext cx="842564" cy="873041"/>
              <a:chOff x="5362114" y="1441534"/>
              <a:chExt cx="1102144" cy="1142010"/>
            </a:xfrm>
          </p:grpSpPr>
          <p:sp>
            <p:nvSpPr>
              <p:cNvPr id="49" name="椭圆 48"/>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10</a:t>
                </a:r>
                <a:endParaRPr lang="zh-CN" altLang="en-US" sz="3200" dirty="0">
                  <a:solidFill>
                    <a:srgbClr val="06251F"/>
                  </a:solidFill>
                  <a:latin typeface="Adobe Gothic Std B" panose="020B0800000000000000" pitchFamily="34" charset="-128"/>
                </a:endParaRPr>
              </a:p>
            </p:txBody>
          </p:sp>
          <p:sp>
            <p:nvSpPr>
              <p:cNvPr id="2" name="椭圆 1"/>
              <p:cNvSpPr/>
              <p:nvPr/>
            </p:nvSpPr>
            <p:spPr>
              <a:xfrm>
                <a:off x="5500231" y="1599584"/>
                <a:ext cx="825911" cy="825911"/>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矩形 4"/>
            <p:cNvSpPr/>
            <p:nvPr/>
          </p:nvSpPr>
          <p:spPr>
            <a:xfrm>
              <a:off x="2924641" y="1819011"/>
              <a:ext cx="723275" cy="369332"/>
            </a:xfrm>
            <a:prstGeom prst="rect">
              <a:avLst/>
            </a:prstGeom>
          </p:spPr>
          <p:txBody>
            <a:bodyPr wrap="none">
              <a:spAutoFit/>
            </a:bodyPr>
            <a:lstStyle/>
            <a:p>
              <a:r>
                <a:rPr lang="zh-CN" altLang="en-US" b="1" spc="300" dirty="0">
                  <a:solidFill>
                    <a:prstClr val="white"/>
                  </a:solidFill>
                  <a:latin typeface="微软雅黑" panose="020B0503020204020204" charset="-122"/>
                </a:rPr>
                <a:t>效率</a:t>
              </a:r>
            </a:p>
          </p:txBody>
        </p:sp>
        <p:sp>
          <p:nvSpPr>
            <p:cNvPr id="57" name="Rectangle 1"/>
            <p:cNvSpPr>
              <a:spLocks noChangeArrowheads="1"/>
            </p:cNvSpPr>
            <p:nvPr/>
          </p:nvSpPr>
          <p:spPr bwMode="auto">
            <a:xfrm>
              <a:off x="3623824" y="2342443"/>
              <a:ext cx="66504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记住，你不可能总是百分之百地有效率。 </a:t>
              </a: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在做时间预算的时候，不要做到极致，一定要留有空间</a:t>
              </a:r>
              <a:r>
                <a:rPr lang="en-US" altLang="zh-CN" sz="1400" dirty="0">
                  <a:solidFill>
                    <a:prstClr val="black">
                      <a:lumMod val="65000"/>
                      <a:lumOff val="35000"/>
                    </a:prstClr>
                  </a:solidFill>
                  <a:latin typeface="微软雅黑" panose="020B0503020204020204" charset="-122"/>
                  <a:cs typeface="Times New Roman" panose="02020603050405020304" pitchFamily="18" charset="0"/>
                </a:rPr>
                <a:t>——</a:t>
              </a:r>
              <a:r>
                <a:rPr lang="zh-CN" altLang="en-US" sz="1400" dirty="0">
                  <a:solidFill>
                    <a:prstClr val="black">
                      <a:lumMod val="65000"/>
                      <a:lumOff val="35000"/>
                    </a:prstClr>
                  </a:solidFill>
                  <a:latin typeface="微软雅黑" panose="020B0503020204020204" charset="-122"/>
                  <a:cs typeface="Times New Roman" panose="02020603050405020304" pitchFamily="18" charset="0"/>
                </a:rPr>
                <a:t>意外事件处理的时间和休息、放松的时间。</a:t>
              </a:r>
            </a:p>
          </p:txBody>
        </p:sp>
        <p:cxnSp>
          <p:nvCxnSpPr>
            <p:cNvPr id="7" name="直接连接符 6"/>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2" name="组合 71"/>
          <p:cNvGrpSpPr/>
          <p:nvPr/>
        </p:nvGrpSpPr>
        <p:grpSpPr>
          <a:xfrm>
            <a:off x="2082077" y="2406490"/>
            <a:ext cx="8833573" cy="1524173"/>
            <a:chOff x="2082077" y="1537211"/>
            <a:chExt cx="8833573" cy="1524173"/>
          </a:xfrm>
        </p:grpSpPr>
        <p:sp>
          <p:nvSpPr>
            <p:cNvPr id="73" name="圆角矩形 72"/>
            <p:cNvSpPr/>
            <p:nvPr/>
          </p:nvSpPr>
          <p:spPr>
            <a:xfrm>
              <a:off x="2352675" y="1765552"/>
              <a:ext cx="3067050" cy="476250"/>
            </a:xfrm>
            <a:prstGeom prst="roundRect">
              <a:avLst/>
            </a:prstGeom>
            <a:solidFill>
              <a:srgbClr val="FF888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74" name="组合 73"/>
            <p:cNvGrpSpPr/>
            <p:nvPr/>
          </p:nvGrpSpPr>
          <p:grpSpPr>
            <a:xfrm>
              <a:off x="2082077" y="1537211"/>
              <a:ext cx="842564" cy="873041"/>
              <a:chOff x="5362114" y="1441534"/>
              <a:chExt cx="1102144" cy="1142010"/>
            </a:xfrm>
          </p:grpSpPr>
          <p:sp>
            <p:nvSpPr>
              <p:cNvPr id="81" name="椭圆 80"/>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11</a:t>
                </a:r>
                <a:endParaRPr lang="zh-CN" altLang="en-US" sz="3200" dirty="0">
                  <a:solidFill>
                    <a:srgbClr val="06251F"/>
                  </a:solidFill>
                  <a:latin typeface="Adobe Gothic Std B" panose="020B0800000000000000" pitchFamily="34" charset="-128"/>
                </a:endParaRPr>
              </a:p>
            </p:txBody>
          </p:sp>
          <p:sp>
            <p:nvSpPr>
              <p:cNvPr id="82" name="椭圆 81"/>
              <p:cNvSpPr/>
              <p:nvPr/>
            </p:nvSpPr>
            <p:spPr>
              <a:xfrm>
                <a:off x="5500231" y="1599584"/>
                <a:ext cx="825911" cy="825911"/>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5" name="矩形 74"/>
            <p:cNvSpPr/>
            <p:nvPr/>
          </p:nvSpPr>
          <p:spPr>
            <a:xfrm>
              <a:off x="2924641" y="1819011"/>
              <a:ext cx="723275" cy="369332"/>
            </a:xfrm>
            <a:prstGeom prst="rect">
              <a:avLst/>
            </a:prstGeom>
          </p:spPr>
          <p:txBody>
            <a:bodyPr wrap="none">
              <a:spAutoFit/>
            </a:bodyPr>
            <a:lstStyle/>
            <a:p>
              <a:r>
                <a:rPr lang="zh-CN" altLang="en-US" b="1" spc="300" dirty="0">
                  <a:solidFill>
                    <a:prstClr val="white"/>
                  </a:solidFill>
                  <a:latin typeface="微软雅黑" panose="020B0503020204020204" charset="-122"/>
                </a:rPr>
                <a:t>节奏</a:t>
              </a:r>
            </a:p>
          </p:txBody>
        </p:sp>
        <p:sp>
          <p:nvSpPr>
            <p:cNvPr id="76" name="Rectangle 1"/>
            <p:cNvSpPr>
              <a:spLocks noChangeArrowheads="1"/>
            </p:cNvSpPr>
            <p:nvPr/>
          </p:nvSpPr>
          <p:spPr bwMode="auto">
            <a:xfrm>
              <a:off x="3623824" y="2462234"/>
              <a:ext cx="6536176" cy="523220"/>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我们应该把自己的生活节奏调整的慢一点，不要给自己订超人的目标或者计划。</a:t>
              </a: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合理的节奏更容易让我们坚持下去</a:t>
              </a:r>
            </a:p>
          </p:txBody>
        </p:sp>
        <p:cxnSp>
          <p:nvCxnSpPr>
            <p:cNvPr id="77" name="直接连接符 76"/>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3" name="组合 82"/>
          <p:cNvGrpSpPr/>
          <p:nvPr/>
        </p:nvGrpSpPr>
        <p:grpSpPr>
          <a:xfrm>
            <a:off x="2080263" y="3801812"/>
            <a:ext cx="8833573" cy="1536957"/>
            <a:chOff x="2082077" y="1537211"/>
            <a:chExt cx="8833573" cy="1536957"/>
          </a:xfrm>
        </p:grpSpPr>
        <p:sp>
          <p:nvSpPr>
            <p:cNvPr id="84" name="圆角矩形 83"/>
            <p:cNvSpPr/>
            <p:nvPr/>
          </p:nvSpPr>
          <p:spPr>
            <a:xfrm>
              <a:off x="2352675" y="1765552"/>
              <a:ext cx="3067050" cy="476250"/>
            </a:xfrm>
            <a:prstGeom prst="roundRect">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85" name="组合 84"/>
            <p:cNvGrpSpPr/>
            <p:nvPr/>
          </p:nvGrpSpPr>
          <p:grpSpPr>
            <a:xfrm>
              <a:off x="2082077" y="1537211"/>
              <a:ext cx="842564" cy="873041"/>
              <a:chOff x="5362114" y="1441534"/>
              <a:chExt cx="1102144" cy="1142010"/>
            </a:xfrm>
          </p:grpSpPr>
          <p:sp>
            <p:nvSpPr>
              <p:cNvPr id="92" name="椭圆 91"/>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12</a:t>
                </a:r>
                <a:endParaRPr lang="zh-CN" altLang="en-US" sz="3200" dirty="0">
                  <a:solidFill>
                    <a:srgbClr val="06251F"/>
                  </a:solidFill>
                  <a:latin typeface="Adobe Gothic Std B" panose="020B0800000000000000" pitchFamily="34" charset="-128"/>
                </a:endParaRPr>
              </a:p>
            </p:txBody>
          </p:sp>
          <p:sp>
            <p:nvSpPr>
              <p:cNvPr id="93" name="椭圆 92"/>
              <p:cNvSpPr/>
              <p:nvPr/>
            </p:nvSpPr>
            <p:spPr>
              <a:xfrm>
                <a:off x="5500231" y="1599584"/>
                <a:ext cx="825911" cy="825910"/>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6" name="矩形 85"/>
            <p:cNvSpPr/>
            <p:nvPr/>
          </p:nvSpPr>
          <p:spPr>
            <a:xfrm>
              <a:off x="2924641" y="1819011"/>
              <a:ext cx="1261884" cy="369332"/>
            </a:xfrm>
            <a:prstGeom prst="rect">
              <a:avLst/>
            </a:prstGeom>
          </p:spPr>
          <p:txBody>
            <a:bodyPr wrap="none">
              <a:spAutoFit/>
            </a:bodyPr>
            <a:lstStyle/>
            <a:p>
              <a:r>
                <a:rPr lang="zh-CN" altLang="en-US" b="1" spc="300" dirty="0">
                  <a:solidFill>
                    <a:prstClr val="white"/>
                  </a:solidFill>
                  <a:latin typeface="微软雅黑" panose="020B0503020204020204" charset="-122"/>
                </a:rPr>
                <a:t>物极必反</a:t>
              </a:r>
            </a:p>
          </p:txBody>
        </p:sp>
        <p:sp>
          <p:nvSpPr>
            <p:cNvPr id="87" name="Rectangle 1"/>
            <p:cNvSpPr>
              <a:spLocks noChangeArrowheads="1"/>
            </p:cNvSpPr>
            <p:nvPr/>
          </p:nvSpPr>
          <p:spPr bwMode="auto">
            <a:xfrm>
              <a:off x="3623824" y="2335504"/>
              <a:ext cx="65361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养成规律生活的习惯，睡眠时间的固定和规律是最重要的。</a:t>
              </a: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家庭是最最重要的，尽量不要减少与家人交流的时间。</a:t>
              </a: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不要放弃自己的社交时间。</a:t>
              </a:r>
            </a:p>
          </p:txBody>
        </p:sp>
        <p:cxnSp>
          <p:nvCxnSpPr>
            <p:cNvPr id="88" name="直接连接符 87"/>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5" name="组合 34"/>
          <p:cNvGrpSpPr/>
          <p:nvPr/>
        </p:nvGrpSpPr>
        <p:grpSpPr>
          <a:xfrm>
            <a:off x="2082077" y="5209918"/>
            <a:ext cx="8833573" cy="1536957"/>
            <a:chOff x="2082077" y="1537211"/>
            <a:chExt cx="8833573" cy="1536957"/>
          </a:xfrm>
        </p:grpSpPr>
        <p:sp>
          <p:nvSpPr>
            <p:cNvPr id="36" name="圆角矩形 35"/>
            <p:cNvSpPr/>
            <p:nvPr/>
          </p:nvSpPr>
          <p:spPr>
            <a:xfrm>
              <a:off x="2352675" y="1765552"/>
              <a:ext cx="3067050" cy="476250"/>
            </a:xfrm>
            <a:prstGeom prst="roundRect">
              <a:avLst/>
            </a:prstGeom>
            <a:solidFill>
              <a:srgbClr val="7F7F7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9B3"/>
                </a:solidFill>
              </a:endParaRPr>
            </a:p>
          </p:txBody>
        </p:sp>
        <p:grpSp>
          <p:nvGrpSpPr>
            <p:cNvPr id="37" name="组合 36"/>
            <p:cNvGrpSpPr/>
            <p:nvPr/>
          </p:nvGrpSpPr>
          <p:grpSpPr>
            <a:xfrm>
              <a:off x="2082077" y="1537211"/>
              <a:ext cx="842564" cy="873041"/>
              <a:chOff x="5362114" y="1441534"/>
              <a:chExt cx="1102144" cy="1142010"/>
            </a:xfrm>
          </p:grpSpPr>
          <p:sp>
            <p:nvSpPr>
              <p:cNvPr id="44" name="椭圆 43"/>
              <p:cNvSpPr/>
              <p:nvPr/>
            </p:nvSpPr>
            <p:spPr>
              <a:xfrm>
                <a:off x="5362114" y="1441534"/>
                <a:ext cx="1102144" cy="1142010"/>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349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CN" sz="2800" dirty="0">
                    <a:solidFill>
                      <a:srgbClr val="06251F"/>
                    </a:solidFill>
                    <a:latin typeface="Adobe Gothic Std B" panose="020B0800000000000000" pitchFamily="34" charset="-128"/>
                  </a:rPr>
                  <a:t>13</a:t>
                </a:r>
                <a:endParaRPr lang="zh-CN" altLang="en-US" sz="3200" dirty="0">
                  <a:solidFill>
                    <a:srgbClr val="06251F"/>
                  </a:solidFill>
                  <a:latin typeface="Adobe Gothic Std B" panose="020B0800000000000000" pitchFamily="34" charset="-128"/>
                </a:endParaRPr>
              </a:p>
            </p:txBody>
          </p:sp>
          <p:sp>
            <p:nvSpPr>
              <p:cNvPr id="45" name="椭圆 44"/>
              <p:cNvSpPr/>
              <p:nvPr/>
            </p:nvSpPr>
            <p:spPr>
              <a:xfrm>
                <a:off x="5500231" y="1599584"/>
                <a:ext cx="825911" cy="825910"/>
              </a:xfrm>
              <a:prstGeom prst="ellipse">
                <a:avLst/>
              </a:prstGeom>
              <a:noFill/>
              <a:ln w="1905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矩形 37"/>
            <p:cNvSpPr/>
            <p:nvPr/>
          </p:nvSpPr>
          <p:spPr>
            <a:xfrm>
              <a:off x="2924641" y="1819011"/>
              <a:ext cx="1261884" cy="369332"/>
            </a:xfrm>
            <a:prstGeom prst="rect">
              <a:avLst/>
            </a:prstGeom>
          </p:spPr>
          <p:txBody>
            <a:bodyPr wrap="none">
              <a:spAutoFit/>
            </a:bodyPr>
            <a:lstStyle/>
            <a:p>
              <a:r>
                <a:rPr lang="zh-CN" altLang="en-US" b="1" spc="300" dirty="0">
                  <a:solidFill>
                    <a:prstClr val="white"/>
                  </a:solidFill>
                  <a:latin typeface="微软雅黑" panose="020B0503020204020204" charset="-122"/>
                </a:rPr>
                <a:t>自我证明</a:t>
              </a:r>
            </a:p>
          </p:txBody>
        </p:sp>
        <p:sp>
          <p:nvSpPr>
            <p:cNvPr id="39" name="Rectangle 1"/>
            <p:cNvSpPr>
              <a:spLocks noChangeArrowheads="1"/>
            </p:cNvSpPr>
            <p:nvPr/>
          </p:nvSpPr>
          <p:spPr bwMode="auto">
            <a:xfrm>
              <a:off x="3623824" y="2335504"/>
              <a:ext cx="6536176" cy="738664"/>
            </a:xfrm>
            <a:prstGeom prst="rect">
              <a:avLst/>
            </a:prstGeom>
            <a:noFill/>
            <a:ln w="9525">
              <a:noFill/>
              <a:miter lim="800000"/>
            </a:ln>
            <a:effectLst/>
          </p:spPr>
          <p:txBody>
            <a:bodyPr vert="horz" wrap="square" lIns="91440" tIns="45720" rIns="91440" bIns="45720" numCol="1" anchor="ctr" anchorCtr="0" compatLnSpc="1">
              <a:spAutoFit/>
            </a:bodyPr>
            <a:lstStyle/>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“证明自己给别人看”恰恰是最浪费时间的一种无意义行为。</a:t>
              </a:r>
              <a:endParaRPr lang="en-US" altLang="zh-CN" sz="1400" dirty="0">
                <a:solidFill>
                  <a:prstClr val="black">
                    <a:lumMod val="65000"/>
                    <a:lumOff val="35000"/>
                  </a:prstClr>
                </a:solidFill>
                <a:latin typeface="微软雅黑" panose="020B0503020204020204" charset="-122"/>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l"/>
              </a:pPr>
              <a:r>
                <a:rPr lang="zh-CN" altLang="en-US" sz="1400" dirty="0">
                  <a:solidFill>
                    <a:prstClr val="black">
                      <a:lumMod val="65000"/>
                      <a:lumOff val="35000"/>
                    </a:prstClr>
                  </a:solidFill>
                  <a:latin typeface="微软雅黑" panose="020B0503020204020204" charset="-122"/>
                  <a:cs typeface="Times New Roman" panose="02020603050405020304" pitchFamily="18" charset="0"/>
                </a:rPr>
                <a:t>你比别人强一点根本没用，真正有用的是你不仅比别人强，还要比别人强出很多才行。</a:t>
              </a:r>
            </a:p>
          </p:txBody>
        </p:sp>
        <p:cxnSp>
          <p:nvCxnSpPr>
            <p:cNvPr id="40" name="直接连接符 39"/>
            <p:cNvCxnSpPr/>
            <p:nvPr/>
          </p:nvCxnSpPr>
          <p:spPr>
            <a:xfrm>
              <a:off x="2865814" y="2239873"/>
              <a:ext cx="821511" cy="821511"/>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687325" y="3061384"/>
              <a:ext cx="6209150" cy="0"/>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9896475" y="2175559"/>
              <a:ext cx="885825" cy="885825"/>
            </a:xfrm>
            <a:prstGeom prst="line">
              <a:avLst/>
            </a:prstGeom>
            <a:ln w="12700">
              <a:solidFill>
                <a:srgbClr val="06251F"/>
              </a:solidFill>
              <a:prstDash val="sysDash"/>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10761752" y="2034445"/>
              <a:ext cx="153898" cy="153898"/>
            </a:xfrm>
            <a:prstGeom prst="ellipse">
              <a:avLst/>
            </a:prstGeom>
            <a:noFill/>
            <a:ln w="38100">
              <a:solidFill>
                <a:srgbClr val="0625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a:off x="-19064" y="253534"/>
            <a:ext cx="12211083" cy="6553690"/>
            <a:chOff x="-19064" y="253534"/>
            <a:chExt cx="12211083" cy="6553690"/>
          </a:xfrm>
        </p:grpSpPr>
        <p:grpSp>
          <p:nvGrpSpPr>
            <p:cNvPr id="47" name="组合 46"/>
            <p:cNvGrpSpPr/>
            <p:nvPr/>
          </p:nvGrpSpPr>
          <p:grpSpPr>
            <a:xfrm>
              <a:off x="-19064" y="253534"/>
              <a:ext cx="12211083" cy="6553690"/>
              <a:chOff x="-19064" y="253534"/>
              <a:chExt cx="12211083" cy="6553690"/>
            </a:xfrm>
          </p:grpSpPr>
          <p:sp>
            <p:nvSpPr>
              <p:cNvPr id="50"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51"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52"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53"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55</a:t>
                </a:fld>
                <a:endParaRPr lang="en-US" sz="1100" dirty="0">
                  <a:solidFill>
                    <a:schemeClr val="bg1"/>
                  </a:solidFill>
                  <a:latin typeface="Arial" panose="020B0604020202020204" pitchFamily="34" charset="0"/>
                  <a:cs typeface="Arial" panose="020B0604020202020204" pitchFamily="34" charset="0"/>
                </a:endParaRPr>
              </a:p>
            </p:txBody>
          </p:sp>
          <p:sp>
            <p:nvSpPr>
              <p:cNvPr id="54"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55"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48" name="文本框 47"/>
            <p:cNvSpPr txBox="1"/>
            <p:nvPr/>
          </p:nvSpPr>
          <p:spPr>
            <a:xfrm>
              <a:off x="296839" y="344379"/>
              <a:ext cx="800219"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应用</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09</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2540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积累</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623802" y="4684926"/>
            <a:ext cx="2863220" cy="584775"/>
          </a:xfrm>
          <a:prstGeom prst="rect">
            <a:avLst/>
          </a:prstGeom>
        </p:spPr>
        <p:txBody>
          <a:bodyPr wrap="none">
            <a:spAutoFit/>
          </a:bodyPr>
          <a:lstStyle/>
          <a:p>
            <a:r>
              <a:rPr lang="en-US" altLang="zh-CN" sz="3200" b="1" dirty="0">
                <a:solidFill>
                  <a:prstClr val="white"/>
                </a:solidFill>
                <a:cs typeface="Times New Roman" panose="02020603050405020304" pitchFamily="18" charset="0"/>
              </a:rPr>
              <a:t> A pretty pass</a:t>
            </a:r>
            <a:endParaRPr lang="zh-CN" altLang="en-US" sz="3200" b="1" dirty="0">
              <a:solidFill>
                <a:prstClr val="white"/>
              </a:solidFill>
            </a:endParaRPr>
          </a:p>
        </p:txBody>
      </p:sp>
      <p:sp>
        <p:nvSpPr>
          <p:cNvPr id="10" name="矩形 9"/>
          <p:cNvSpPr/>
          <p:nvPr/>
        </p:nvSpPr>
        <p:spPr>
          <a:xfrm>
            <a:off x="7926046" y="2816722"/>
            <a:ext cx="4130529" cy="2160591"/>
          </a:xfrm>
          <a:prstGeom prst="rect">
            <a:avLst/>
          </a:prstGeom>
          <a:noFill/>
        </p:spPr>
        <p:txBody>
          <a:bodyPr wrap="square" rtlCol="0">
            <a:spAutoFit/>
          </a:bodyPr>
          <a:lstStyle/>
          <a:p>
            <a:pPr algn="r">
              <a:lnSpc>
                <a:spcPct val="140000"/>
              </a:lnSpc>
            </a:pPr>
            <a:endParaRPr lang="zh-CN" altLang="en-US" sz="1600" dirty="0">
              <a:solidFill>
                <a:prstClr val="white"/>
              </a:solidFill>
              <a:latin typeface="Microsoft YaHei UI Light" panose="020B0502040204020203" pitchFamily="34" charset="-122"/>
              <a:ea typeface="Microsoft YaHei UI Light" panose="020B0502040204020203" pitchFamily="34" charset="-122"/>
            </a:endParaRP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一个人的现状越差，摆脱现状的欲望就越强，进而作出不现实决策的可能性就越大。</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所谓的耐心，就是甘于把时间投入到简单、枯燥但是最终会意义非凡的重复当中去。</a:t>
            </a:r>
          </a:p>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相信积累的力量，进一步：越早醒悟越好！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014" y="-485775"/>
            <a:ext cx="5506636" cy="5832366"/>
          </a:xfrm>
          <a:prstGeom prst="rect">
            <a:avLst/>
          </a:prstGeom>
          <a:noFill/>
        </p:spPr>
        <p:txBody>
          <a:bodyPr wrap="none" rtlCol="0">
            <a:spAutoFit/>
          </a:bodyPr>
          <a:lstStyle/>
          <a:p>
            <a:r>
              <a:rPr lang="en-US" altLang="zh-CN"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rPr>
              <a:t>02</a:t>
            </a:r>
            <a:endParaRPr lang="zh-CN" altLang="en-US" sz="37300" b="1" dirty="0">
              <a:solidFill>
                <a:srgbClr val="008780"/>
              </a:solidFill>
              <a:effectLst>
                <a:innerShdw blurRad="63500" dist="50800" dir="13500000">
                  <a:prstClr val="black">
                    <a:alpha val="50000"/>
                  </a:prstClr>
                </a:innerShdw>
              </a:effectLst>
              <a:ea typeface="Arial Unicode MS" panose="020B0604020202020204" pitchFamily="34" charset="-122"/>
              <a:cs typeface="Arial Unicode MS" panose="020B0604020202020204" pitchFamily="34" charset="-122"/>
            </a:endParaRPr>
          </a:p>
        </p:txBody>
      </p:sp>
      <p:sp>
        <p:nvSpPr>
          <p:cNvPr id="7" name="任意多边形 6"/>
          <p:cNvSpPr/>
          <p:nvPr/>
        </p:nvSpPr>
        <p:spPr>
          <a:xfrm>
            <a:off x="0" y="0"/>
            <a:ext cx="12192000" cy="6858000"/>
          </a:xfrm>
          <a:custGeom>
            <a:avLst/>
            <a:gdLst>
              <a:gd name="connsiteX0" fmla="*/ 8877300 w 12896850"/>
              <a:gd name="connsiteY0" fmla="*/ 0 h 7962900"/>
              <a:gd name="connsiteX1" fmla="*/ 12896850 w 12896850"/>
              <a:gd name="connsiteY1" fmla="*/ 0 h 7962900"/>
              <a:gd name="connsiteX2" fmla="*/ 12896850 w 12896850"/>
              <a:gd name="connsiteY2" fmla="*/ 7962900 h 7962900"/>
              <a:gd name="connsiteX3" fmla="*/ 6172200 w 12896850"/>
              <a:gd name="connsiteY3" fmla="*/ 7962900 h 7962900"/>
              <a:gd name="connsiteX4" fmla="*/ 6747062 w 12896850"/>
              <a:gd name="connsiteY4" fmla="*/ 6274749 h 7962900"/>
              <a:gd name="connsiteX5" fmla="*/ 0 w 12896850"/>
              <a:gd name="connsiteY5" fmla="*/ 6274749 h 7962900"/>
              <a:gd name="connsiteX6" fmla="*/ 0 w 12896850"/>
              <a:gd name="connsiteY6" fmla="*/ 5303199 h 7962900"/>
              <a:gd name="connsiteX7" fmla="*/ 7077902 w 12896850"/>
              <a:gd name="connsiteY7" fmla="*/ 5303199 h 7962900"/>
              <a:gd name="connsiteX8" fmla="*/ 8877300 w 12896850"/>
              <a:gd name="connsiteY8" fmla="*/ 19050 h 79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96850" h="7962900">
                <a:moveTo>
                  <a:pt x="8877300" y="0"/>
                </a:moveTo>
                <a:lnTo>
                  <a:pt x="12896850" y="0"/>
                </a:lnTo>
                <a:lnTo>
                  <a:pt x="12896850" y="7962900"/>
                </a:lnTo>
                <a:lnTo>
                  <a:pt x="6172200" y="7962900"/>
                </a:lnTo>
                <a:lnTo>
                  <a:pt x="6747062" y="6274749"/>
                </a:lnTo>
                <a:lnTo>
                  <a:pt x="0" y="6274749"/>
                </a:lnTo>
                <a:lnTo>
                  <a:pt x="0" y="5303199"/>
                </a:lnTo>
                <a:lnTo>
                  <a:pt x="7077902" y="5303199"/>
                </a:lnTo>
                <a:lnTo>
                  <a:pt x="8877300" y="19050"/>
                </a:lnTo>
                <a:close/>
              </a:path>
            </a:pathLst>
          </a:custGeom>
          <a:solidFill>
            <a:srgbClr val="008780"/>
          </a:solidFill>
          <a:ln>
            <a:noFill/>
          </a:ln>
          <a:effectLst>
            <a:innerShdw blurRad="381000" dist="635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ffectLst>
                <a:innerShdw blurRad="63500" dist="50800" dir="13500000">
                  <a:prstClr val="black">
                    <a:alpha val="50000"/>
                  </a:prstClr>
                </a:innerShdw>
              </a:effectLst>
            </a:endParaRPr>
          </a:p>
        </p:txBody>
      </p:sp>
      <p:sp>
        <p:nvSpPr>
          <p:cNvPr id="6" name="矩形 5"/>
          <p:cNvSpPr/>
          <p:nvPr/>
        </p:nvSpPr>
        <p:spPr>
          <a:xfrm>
            <a:off x="10646035" y="5172118"/>
            <a:ext cx="2821080" cy="769441"/>
          </a:xfrm>
          <a:prstGeom prst="rect">
            <a:avLst/>
          </a:prstGeom>
        </p:spPr>
        <p:txBody>
          <a:bodyPr wrap="square">
            <a:spAutoFit/>
          </a:bodyPr>
          <a:lstStyle/>
          <a:p>
            <a:r>
              <a:rPr lang="zh-CN" altLang="en-US" sz="4400" dirty="0">
                <a:solidFill>
                  <a:prstClr val="white"/>
                </a:solidFill>
                <a:latin typeface="Microsoft YaHei UI Light" panose="020B0502040204020203" pitchFamily="34" charset="-122"/>
                <a:ea typeface="Microsoft YaHei UI Light" panose="020B0502040204020203" pitchFamily="34" charset="-122"/>
              </a:rPr>
              <a:t>醒悟</a:t>
            </a:r>
          </a:p>
        </p:txBody>
      </p:sp>
      <p:cxnSp>
        <p:nvCxnSpPr>
          <p:cNvPr id="8" name="直接连接符 7"/>
          <p:cNvCxnSpPr/>
          <p:nvPr/>
        </p:nvCxnSpPr>
        <p:spPr>
          <a:xfrm>
            <a:off x="6393966" y="5010833"/>
            <a:ext cx="5776913" cy="14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343968" y="4241759"/>
            <a:ext cx="3592203" cy="757130"/>
          </a:xfrm>
          <a:prstGeom prst="rect">
            <a:avLst/>
          </a:prstGeom>
          <a:noFill/>
        </p:spPr>
        <p:txBody>
          <a:bodyPr wrap="square" rtlCol="0">
            <a:spAutoFit/>
          </a:bodyPr>
          <a:lstStyle/>
          <a:p>
            <a:pPr algn="r">
              <a:lnSpc>
                <a:spcPct val="140000"/>
              </a:lnSpc>
            </a:pPr>
            <a:r>
              <a:rPr lang="zh-CN" altLang="en-US" sz="1600" dirty="0">
                <a:solidFill>
                  <a:prstClr val="white"/>
                </a:solidFill>
                <a:latin typeface="Microsoft YaHei UI Light" panose="020B0502040204020203" pitchFamily="34" charset="-122"/>
                <a:ea typeface="Microsoft YaHei UI Light" panose="020B0502040204020203" pitchFamily="34" charset="-122"/>
              </a:rPr>
              <a:t>真理往往是简洁的。</a:t>
            </a:r>
            <a:endParaRPr lang="en-US" altLang="zh-CN" sz="1600" dirty="0">
              <a:solidFill>
                <a:prstClr val="white"/>
              </a:solidFill>
              <a:latin typeface="Microsoft YaHei UI Light" panose="020B0502040204020203" pitchFamily="34" charset="-122"/>
              <a:ea typeface="Microsoft YaHei UI Light" panose="020B0502040204020203" pitchFamily="34" charset="-122"/>
            </a:endParaRPr>
          </a:p>
          <a:p>
            <a:pPr algn="r">
              <a:lnSpc>
                <a:spcPct val="140000"/>
              </a:lnSpc>
            </a:pPr>
            <a:r>
              <a:rPr lang="en-US" altLang="zh-CN" sz="1600" dirty="0">
                <a:solidFill>
                  <a:prstClr val="white"/>
                </a:solidFill>
                <a:latin typeface="Microsoft YaHei UI Light" panose="020B0502040204020203" pitchFamily="34" charset="-122"/>
                <a:ea typeface="Microsoft YaHei UI Light" panose="020B0502040204020203" pitchFamily="34" charset="-122"/>
              </a:rPr>
              <a:t>——</a:t>
            </a:r>
            <a:r>
              <a:rPr lang="zh-CN" altLang="en-US" sz="1600" dirty="0">
                <a:solidFill>
                  <a:prstClr val="white"/>
                </a:solidFill>
                <a:latin typeface="Microsoft YaHei UI Light" panose="020B0502040204020203" pitchFamily="34" charset="-122"/>
                <a:ea typeface="Microsoft YaHei UI Light" panose="020B0502040204020203" pitchFamily="34" charset="-122"/>
              </a:rPr>
              <a:t>爱莎克 牛顿</a:t>
            </a:r>
            <a:endParaRPr lang="en-US" altLang="zh-CN" sz="1600" dirty="0">
              <a:solidFill>
                <a:prstClr val="white"/>
              </a:solidFill>
              <a:latin typeface="Microsoft YaHei UI Light" panose="020B0502040204020203" pitchFamily="34" charset="-122"/>
              <a:ea typeface="Microsoft YaHei UI Light" panose="020B0502040204020203" pitchFamily="34" charset="-122"/>
            </a:endParaRPr>
          </a:p>
        </p:txBody>
      </p:sp>
      <p:sp>
        <p:nvSpPr>
          <p:cNvPr id="4" name="矩形 3"/>
          <p:cNvSpPr/>
          <p:nvPr/>
        </p:nvSpPr>
        <p:spPr>
          <a:xfrm>
            <a:off x="2718793" y="4684926"/>
            <a:ext cx="3675173" cy="584775"/>
          </a:xfrm>
          <a:prstGeom prst="rect">
            <a:avLst/>
          </a:prstGeom>
        </p:spPr>
        <p:txBody>
          <a:bodyPr wrap="none">
            <a:spAutoFit/>
          </a:bodyPr>
          <a:lstStyle/>
          <a:p>
            <a:r>
              <a:rPr lang="en-US" altLang="zh-CN" sz="3200" b="1" dirty="0">
                <a:solidFill>
                  <a:prstClr val="white"/>
                </a:solidFill>
                <a:cs typeface="Times New Roman" panose="02020603050405020304" pitchFamily="18" charset="0"/>
              </a:rPr>
              <a:t>Wake up to reality</a:t>
            </a:r>
            <a:endParaRPr lang="zh-CN" altLang="en-US" sz="3200" b="1"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287439" y="1800022"/>
            <a:ext cx="3289669" cy="3289669"/>
            <a:chOff x="1288659" y="1643587"/>
            <a:chExt cx="2822019" cy="2822019"/>
          </a:xfrm>
        </p:grpSpPr>
        <p:grpSp>
          <p:nvGrpSpPr>
            <p:cNvPr id="29" name="组合 28"/>
            <p:cNvGrpSpPr/>
            <p:nvPr/>
          </p:nvGrpSpPr>
          <p:grpSpPr>
            <a:xfrm rot="1604080">
              <a:off x="1288659" y="1643587"/>
              <a:ext cx="2822019" cy="2822019"/>
              <a:chOff x="356968" y="796740"/>
              <a:chExt cx="2822019" cy="2822019"/>
            </a:xfrm>
          </p:grpSpPr>
          <p:sp>
            <p:nvSpPr>
              <p:cNvPr id="34" name="饼形 33"/>
              <p:cNvSpPr/>
              <p:nvPr/>
            </p:nvSpPr>
            <p:spPr>
              <a:xfrm rot="21042706" flipH="1" flipV="1">
                <a:off x="492166" y="943009"/>
                <a:ext cx="2501891" cy="2526741"/>
              </a:xfrm>
              <a:prstGeom prst="pie">
                <a:avLst>
                  <a:gd name="adj1" fmla="val 11380473"/>
                  <a:gd name="adj2" fmla="val 17324098"/>
                </a:avLst>
              </a:prstGeom>
              <a:solidFill>
                <a:srgbClr val="51C2E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饼形 34"/>
              <p:cNvSpPr/>
              <p:nvPr/>
            </p:nvSpPr>
            <p:spPr>
              <a:xfrm rot="3744982" flipH="1">
                <a:off x="460637" y="928018"/>
                <a:ext cx="2516650" cy="2576371"/>
              </a:xfrm>
              <a:prstGeom prst="pie">
                <a:avLst>
                  <a:gd name="adj1" fmla="val 14491545"/>
                  <a:gd name="adj2" fmla="val 1866771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饼形 35"/>
              <p:cNvSpPr/>
              <p:nvPr/>
            </p:nvSpPr>
            <p:spPr>
              <a:xfrm rot="21042706" flipH="1">
                <a:off x="495433" y="949839"/>
                <a:ext cx="2516650" cy="2508067"/>
              </a:xfrm>
              <a:prstGeom prst="pie">
                <a:avLst>
                  <a:gd name="adj1" fmla="val 14294322"/>
                  <a:gd name="adj2" fmla="val 17762499"/>
                </a:avLst>
              </a:prstGeom>
              <a:solidFill>
                <a:srgbClr val="7F7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饼形 36"/>
              <p:cNvSpPr/>
              <p:nvPr/>
            </p:nvSpPr>
            <p:spPr>
              <a:xfrm rot="21042706">
                <a:off x="356968" y="796740"/>
                <a:ext cx="2822019" cy="2822019"/>
              </a:xfrm>
              <a:prstGeom prst="pie">
                <a:avLst>
                  <a:gd name="adj1" fmla="val 5027616"/>
                  <a:gd name="adj2" fmla="val 15181466"/>
                </a:avLst>
              </a:prstGeom>
              <a:gradFill>
                <a:gsLst>
                  <a:gs pos="100000">
                    <a:schemeClr val="bg1">
                      <a:lumMod val="85000"/>
                    </a:schemeClr>
                  </a:gs>
                  <a:gs pos="0">
                    <a:srgbClr val="FEFEFE"/>
                  </a:gs>
                </a:gsLst>
                <a:lin ang="5400000" scaled="0"/>
              </a:gradFill>
              <a:ln>
                <a:noFill/>
              </a:ln>
              <a:effectLst>
                <a:outerShdw blurRad="63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2" name="文本框 31"/>
            <p:cNvSpPr txBox="1"/>
            <p:nvPr/>
          </p:nvSpPr>
          <p:spPr>
            <a:xfrm>
              <a:off x="2648965" y="3621012"/>
              <a:ext cx="845976" cy="316829"/>
            </a:xfrm>
            <a:prstGeom prst="rect">
              <a:avLst/>
            </a:prstGeom>
            <a:noFill/>
          </p:spPr>
          <p:txBody>
            <a:bodyPr wrap="none" rtlCol="0">
              <a:spAutoFit/>
            </a:bodyPr>
            <a:lstStyle/>
            <a:p>
              <a:r>
                <a:rPr lang="en-US" altLang="zh-CN" dirty="0">
                  <a:solidFill>
                    <a:schemeClr val="bg1"/>
                  </a:solidFill>
                  <a:latin typeface="Microsoft YaHei UI Light" panose="020B0502040204020203" pitchFamily="34" charset="-122"/>
                  <a:ea typeface="Microsoft YaHei UI Light" panose="020B0502040204020203" pitchFamily="34" charset="-122"/>
                </a:rPr>
                <a:t>1</a:t>
              </a:r>
              <a:r>
                <a:rPr lang="zh-CN" altLang="en-US" dirty="0">
                  <a:solidFill>
                    <a:schemeClr val="bg1"/>
                  </a:solidFill>
                  <a:latin typeface="Microsoft YaHei UI Light" panose="020B0502040204020203" pitchFamily="34" charset="-122"/>
                  <a:ea typeface="Microsoft YaHei UI Light" panose="020B0502040204020203" pitchFamily="34" charset="-122"/>
                </a:rPr>
                <a:t>号区域</a:t>
              </a:r>
            </a:p>
          </p:txBody>
        </p:sp>
        <p:sp>
          <p:nvSpPr>
            <p:cNvPr id="106" name="文本框 105"/>
            <p:cNvSpPr txBox="1"/>
            <p:nvPr/>
          </p:nvSpPr>
          <p:spPr>
            <a:xfrm>
              <a:off x="2802342" y="2841204"/>
              <a:ext cx="881729" cy="316829"/>
            </a:xfrm>
            <a:prstGeom prst="rect">
              <a:avLst/>
            </a:prstGeom>
            <a:noFill/>
          </p:spPr>
          <p:txBody>
            <a:bodyPr wrap="none" rtlCol="0">
              <a:spAutoFit/>
            </a:bodyPr>
            <a:lstStyle/>
            <a:p>
              <a:r>
                <a:rPr lang="en-US" altLang="zh-CN" dirty="0">
                  <a:solidFill>
                    <a:schemeClr val="bg1"/>
                  </a:solidFill>
                  <a:latin typeface="Microsoft YaHei UI Light" panose="020B0502040204020203" pitchFamily="34" charset="-122"/>
                  <a:ea typeface="Microsoft YaHei UI Light" panose="020B0502040204020203" pitchFamily="34" charset="-122"/>
                </a:rPr>
                <a:t>2</a:t>
              </a:r>
              <a:r>
                <a:rPr lang="zh-CN" altLang="en-US" dirty="0">
                  <a:solidFill>
                    <a:schemeClr val="bg1"/>
                  </a:solidFill>
                  <a:latin typeface="Microsoft YaHei UI Light" panose="020B0502040204020203" pitchFamily="34" charset="-122"/>
                  <a:ea typeface="Microsoft YaHei UI Light" panose="020B0502040204020203" pitchFamily="34" charset="-122"/>
                </a:rPr>
                <a:t>号区域</a:t>
              </a:r>
            </a:p>
          </p:txBody>
        </p:sp>
        <p:sp>
          <p:nvSpPr>
            <p:cNvPr id="107" name="文本框 106"/>
            <p:cNvSpPr txBox="1"/>
            <p:nvPr/>
          </p:nvSpPr>
          <p:spPr>
            <a:xfrm>
              <a:off x="2671750" y="2045232"/>
              <a:ext cx="883105" cy="316829"/>
            </a:xfrm>
            <a:prstGeom prst="rect">
              <a:avLst/>
            </a:prstGeom>
            <a:noFill/>
          </p:spPr>
          <p:txBody>
            <a:bodyPr wrap="none" rtlCol="0">
              <a:spAutoFit/>
            </a:bodyPr>
            <a:lstStyle/>
            <a:p>
              <a:r>
                <a:rPr lang="en-US" altLang="zh-CN" dirty="0">
                  <a:solidFill>
                    <a:schemeClr val="bg1"/>
                  </a:solidFill>
                  <a:latin typeface="Microsoft YaHei UI Light" panose="020B0502040204020203" pitchFamily="34" charset="-122"/>
                  <a:ea typeface="Microsoft YaHei UI Light" panose="020B0502040204020203" pitchFamily="34" charset="-122"/>
                </a:rPr>
                <a:t>3</a:t>
              </a:r>
              <a:r>
                <a:rPr lang="zh-CN" altLang="en-US" dirty="0">
                  <a:solidFill>
                    <a:schemeClr val="bg1"/>
                  </a:solidFill>
                  <a:latin typeface="Microsoft YaHei UI Light" panose="020B0502040204020203" pitchFamily="34" charset="-122"/>
                  <a:ea typeface="Microsoft YaHei UI Light" panose="020B0502040204020203" pitchFamily="34" charset="-122"/>
                </a:rPr>
                <a:t>号区域</a:t>
              </a:r>
            </a:p>
          </p:txBody>
        </p:sp>
        <p:sp>
          <p:nvSpPr>
            <p:cNvPr id="108" name="文本框 107"/>
            <p:cNvSpPr txBox="1"/>
            <p:nvPr/>
          </p:nvSpPr>
          <p:spPr>
            <a:xfrm>
              <a:off x="1663616" y="2678758"/>
              <a:ext cx="885856" cy="316829"/>
            </a:xfrm>
            <a:prstGeom prst="rect">
              <a:avLst/>
            </a:prstGeom>
            <a:noFill/>
          </p:spPr>
          <p:txBody>
            <a:bodyPr wrap="none" rtlCol="0">
              <a:spAutoFit/>
            </a:bodyPr>
            <a:lstStyle/>
            <a:p>
              <a:r>
                <a:rPr lang="en-US" altLang="zh-CN" dirty="0">
                  <a:solidFill>
                    <a:srgbClr val="404040"/>
                  </a:solidFill>
                  <a:latin typeface="Microsoft YaHei UI Light" panose="020B0502040204020203" pitchFamily="34" charset="-122"/>
                  <a:ea typeface="Microsoft YaHei UI Light" panose="020B0502040204020203" pitchFamily="34" charset="-122"/>
                </a:rPr>
                <a:t>4</a:t>
              </a:r>
              <a:r>
                <a:rPr lang="zh-CN" altLang="en-US" dirty="0">
                  <a:solidFill>
                    <a:srgbClr val="404040"/>
                  </a:solidFill>
                  <a:latin typeface="Microsoft YaHei UI Light" panose="020B0502040204020203" pitchFamily="34" charset="-122"/>
                  <a:ea typeface="Microsoft YaHei UI Light" panose="020B0502040204020203" pitchFamily="34" charset="-122"/>
                </a:rPr>
                <a:t>号区域</a:t>
              </a:r>
            </a:p>
          </p:txBody>
        </p:sp>
      </p:grpSp>
      <p:cxnSp>
        <p:nvCxnSpPr>
          <p:cNvPr id="49" name="直接连接符 48"/>
          <p:cNvCxnSpPr/>
          <p:nvPr/>
        </p:nvCxnSpPr>
        <p:spPr>
          <a:xfrm>
            <a:off x="5228600" y="3431365"/>
            <a:ext cx="0" cy="2322594"/>
          </a:xfrm>
          <a:prstGeom prst="line">
            <a:avLst/>
          </a:prstGeom>
          <a:ln w="25400">
            <a:solidFill>
              <a:srgbClr val="008780"/>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384253" y="1901491"/>
            <a:ext cx="3730423" cy="584775"/>
            <a:chOff x="6384253" y="1901491"/>
            <a:chExt cx="3730423" cy="584775"/>
          </a:xfrm>
        </p:grpSpPr>
        <p:cxnSp>
          <p:nvCxnSpPr>
            <p:cNvPr id="41" name="直接连接符 40"/>
            <p:cNvCxnSpPr/>
            <p:nvPr/>
          </p:nvCxnSpPr>
          <p:spPr>
            <a:xfrm>
              <a:off x="6384253" y="2193266"/>
              <a:ext cx="1810939" cy="0"/>
            </a:xfrm>
            <a:prstGeom prst="line">
              <a:avLst/>
            </a:prstGeom>
            <a:ln w="25400">
              <a:solidFill>
                <a:srgbClr val="008780"/>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8285708" y="2076029"/>
              <a:ext cx="297004" cy="289112"/>
              <a:chOff x="2262188" y="4459857"/>
              <a:chExt cx="226218" cy="220207"/>
            </a:xfrm>
          </p:grpSpPr>
          <p:cxnSp>
            <p:nvCxnSpPr>
              <p:cNvPr id="62" name="直接连接符 61"/>
              <p:cNvCxnSpPr/>
              <p:nvPr/>
            </p:nvCxnSpPr>
            <p:spPr>
              <a:xfrm>
                <a:off x="2262188" y="4576073"/>
                <a:ext cx="226218" cy="0"/>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任意多边形 62"/>
              <p:cNvSpPr/>
              <p:nvPr/>
            </p:nvSpPr>
            <p:spPr>
              <a:xfrm>
                <a:off x="2350293" y="4576074"/>
                <a:ext cx="102393" cy="103990"/>
              </a:xfrm>
              <a:custGeom>
                <a:avLst/>
                <a:gdLst>
                  <a:gd name="connsiteX0" fmla="*/ 0 w 183356"/>
                  <a:gd name="connsiteY0" fmla="*/ 0 h 138113"/>
                  <a:gd name="connsiteX1" fmla="*/ 183356 w 183356"/>
                  <a:gd name="connsiteY1" fmla="*/ 0 h 138113"/>
                  <a:gd name="connsiteX2" fmla="*/ 91678 w 183356"/>
                  <a:gd name="connsiteY2" fmla="*/ 138113 h 138113"/>
                  <a:gd name="connsiteX3" fmla="*/ 0 w 183356"/>
                  <a:gd name="connsiteY3" fmla="*/ 0 h 138113"/>
                </a:gdLst>
                <a:ahLst/>
                <a:cxnLst>
                  <a:cxn ang="0">
                    <a:pos x="connsiteX0" y="connsiteY0"/>
                  </a:cxn>
                  <a:cxn ang="0">
                    <a:pos x="connsiteX1" y="connsiteY1"/>
                  </a:cxn>
                  <a:cxn ang="0">
                    <a:pos x="connsiteX2" y="connsiteY2"/>
                  </a:cxn>
                  <a:cxn ang="0">
                    <a:pos x="connsiteX3" y="connsiteY3"/>
                  </a:cxn>
                </a:cxnLst>
                <a:rect l="l" t="t" r="r" b="b"/>
                <a:pathLst>
                  <a:path w="183356" h="138113">
                    <a:moveTo>
                      <a:pt x="0" y="0"/>
                    </a:moveTo>
                    <a:lnTo>
                      <a:pt x="183356" y="0"/>
                    </a:lnTo>
                    <a:cubicBezTo>
                      <a:pt x="183356" y="76278"/>
                      <a:pt x="142310" y="138113"/>
                      <a:pt x="91678" y="138113"/>
                    </a:cubicBezTo>
                    <a:cubicBezTo>
                      <a:pt x="41046" y="138113"/>
                      <a:pt x="0" y="76278"/>
                      <a:pt x="0" y="0"/>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p:nvCxnSpPr>
            <p:spPr>
              <a:xfrm>
                <a:off x="2404044" y="4576073"/>
                <a:ext cx="0" cy="5715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2409826" y="4459857"/>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2288382" y="4459857"/>
                <a:ext cx="61912" cy="61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文本框 73"/>
            <p:cNvSpPr txBox="1"/>
            <p:nvPr/>
          </p:nvSpPr>
          <p:spPr>
            <a:xfrm>
              <a:off x="8609531" y="1901491"/>
              <a:ext cx="1415772" cy="584775"/>
            </a:xfrm>
            <a:prstGeom prst="rect">
              <a:avLst/>
            </a:prstGeom>
            <a:noFill/>
          </p:spPr>
          <p:txBody>
            <a:bodyPr wrap="none" rtlCol="0">
              <a:spAutoFit/>
            </a:bodyPr>
            <a:lstStyle/>
            <a:p>
              <a:r>
                <a:rPr lang="zh-CN" altLang="en-US" sz="1600" dirty="0">
                  <a:solidFill>
                    <a:srgbClr val="404040"/>
                  </a:solidFill>
                  <a:latin typeface="+mn-ea"/>
                </a:rPr>
                <a:t>别人知道的</a:t>
              </a:r>
              <a:endParaRPr lang="en-US" altLang="zh-CN" sz="1600" dirty="0">
                <a:solidFill>
                  <a:srgbClr val="404040"/>
                </a:solidFill>
                <a:latin typeface="+mn-ea"/>
              </a:endParaRPr>
            </a:p>
            <a:p>
              <a:r>
                <a:rPr lang="zh-CN" altLang="en-US" sz="1600" dirty="0">
                  <a:solidFill>
                    <a:srgbClr val="404040"/>
                  </a:solidFill>
                  <a:latin typeface="+mn-ea"/>
                </a:rPr>
                <a:t>自己不知道的</a:t>
              </a:r>
            </a:p>
          </p:txBody>
        </p:sp>
        <p:cxnSp>
          <p:nvCxnSpPr>
            <p:cNvPr id="75" name="直接连接符 74"/>
            <p:cNvCxnSpPr/>
            <p:nvPr/>
          </p:nvCxnSpPr>
          <p:spPr>
            <a:xfrm>
              <a:off x="8207689" y="2437273"/>
              <a:ext cx="1906987"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016725" y="3115154"/>
            <a:ext cx="3085453" cy="584775"/>
            <a:chOff x="7016725" y="2997610"/>
            <a:chExt cx="3085453" cy="584775"/>
          </a:xfrm>
        </p:grpSpPr>
        <p:cxnSp>
          <p:nvCxnSpPr>
            <p:cNvPr id="43" name="直接连接符 42"/>
            <p:cNvCxnSpPr/>
            <p:nvPr/>
          </p:nvCxnSpPr>
          <p:spPr>
            <a:xfrm>
              <a:off x="7016725" y="3286426"/>
              <a:ext cx="1180557" cy="0"/>
            </a:xfrm>
            <a:prstGeom prst="line">
              <a:avLst/>
            </a:prstGeom>
            <a:ln w="25400">
              <a:solidFill>
                <a:srgbClr val="008780"/>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8259539" y="3179040"/>
              <a:ext cx="349346" cy="187002"/>
              <a:chOff x="6619875" y="2549638"/>
              <a:chExt cx="404813" cy="216693"/>
            </a:xfrm>
          </p:grpSpPr>
          <p:cxnSp>
            <p:nvCxnSpPr>
              <p:cNvPr id="57" name="直接连接符 56"/>
              <p:cNvCxnSpPr/>
              <p:nvPr/>
            </p:nvCxnSpPr>
            <p:spPr>
              <a:xfrm>
                <a:off x="6619875" y="2610113"/>
                <a:ext cx="404813" cy="6759"/>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圆角矩形 57"/>
              <p:cNvSpPr/>
              <p:nvPr/>
            </p:nvSpPr>
            <p:spPr>
              <a:xfrm rot="20926380">
                <a:off x="6674644" y="2572651"/>
                <a:ext cx="114300" cy="74923"/>
              </a:xfrm>
              <a:prstGeom prst="roundRect">
                <a:avLst>
                  <a:gd name="adj" fmla="val 262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673620" flipH="1">
                <a:off x="6847531" y="2572652"/>
                <a:ext cx="114300" cy="74923"/>
              </a:xfrm>
              <a:prstGeom prst="roundRect">
                <a:avLst>
                  <a:gd name="adj" fmla="val 262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弧形 59"/>
              <p:cNvSpPr/>
              <p:nvPr/>
            </p:nvSpPr>
            <p:spPr>
              <a:xfrm rot="6427184">
                <a:off x="6713934" y="2549638"/>
                <a:ext cx="216693" cy="216693"/>
              </a:xfrm>
              <a:prstGeom prst="arc">
                <a:avLst>
                  <a:gd name="adj1" fmla="val 16200000"/>
                  <a:gd name="adj2" fmla="val 3508282"/>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3" name="文本框 72"/>
            <p:cNvSpPr txBox="1"/>
            <p:nvPr/>
          </p:nvSpPr>
          <p:spPr>
            <a:xfrm>
              <a:off x="8609531" y="2997610"/>
              <a:ext cx="1415772" cy="584775"/>
            </a:xfrm>
            <a:prstGeom prst="rect">
              <a:avLst/>
            </a:prstGeom>
            <a:noFill/>
          </p:spPr>
          <p:txBody>
            <a:bodyPr wrap="none" rtlCol="0">
              <a:spAutoFit/>
            </a:bodyPr>
            <a:lstStyle/>
            <a:p>
              <a:r>
                <a:rPr lang="zh-CN" altLang="en-US" sz="1600" dirty="0">
                  <a:solidFill>
                    <a:srgbClr val="404040"/>
                  </a:solidFill>
                  <a:latin typeface="+mn-ea"/>
                </a:rPr>
                <a:t>自己知道的</a:t>
              </a:r>
              <a:endParaRPr lang="en-US" altLang="zh-CN" sz="1600" dirty="0">
                <a:solidFill>
                  <a:srgbClr val="404040"/>
                </a:solidFill>
                <a:latin typeface="+mn-ea"/>
              </a:endParaRPr>
            </a:p>
            <a:p>
              <a:r>
                <a:rPr lang="zh-CN" altLang="en-US" sz="1600" dirty="0">
                  <a:solidFill>
                    <a:srgbClr val="404040"/>
                  </a:solidFill>
                  <a:latin typeface="+mn-ea"/>
                </a:rPr>
                <a:t>别人不知道的</a:t>
              </a:r>
              <a:endParaRPr lang="en-US" altLang="zh-CN" sz="1600" dirty="0">
                <a:solidFill>
                  <a:srgbClr val="404040"/>
                </a:solidFill>
                <a:latin typeface="+mn-ea"/>
              </a:endParaRPr>
            </a:p>
          </p:txBody>
        </p:sp>
        <p:cxnSp>
          <p:nvCxnSpPr>
            <p:cNvPr id="76" name="直接连接符 75"/>
            <p:cNvCxnSpPr/>
            <p:nvPr/>
          </p:nvCxnSpPr>
          <p:spPr>
            <a:xfrm>
              <a:off x="8195191" y="3531521"/>
              <a:ext cx="1906987"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221420" y="4313064"/>
            <a:ext cx="3945106" cy="584775"/>
            <a:chOff x="6221420" y="4427747"/>
            <a:chExt cx="3945106" cy="584775"/>
          </a:xfrm>
        </p:grpSpPr>
        <p:cxnSp>
          <p:nvCxnSpPr>
            <p:cNvPr id="45" name="直接连接符 44"/>
            <p:cNvCxnSpPr/>
            <p:nvPr/>
          </p:nvCxnSpPr>
          <p:spPr>
            <a:xfrm>
              <a:off x="6221420" y="4676762"/>
              <a:ext cx="1957240" cy="0"/>
            </a:xfrm>
            <a:prstGeom prst="line">
              <a:avLst/>
            </a:prstGeom>
            <a:ln w="25400">
              <a:solidFill>
                <a:srgbClr val="008780"/>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8237300" y="4605142"/>
              <a:ext cx="299753" cy="142662"/>
              <a:chOff x="6175115" y="3271059"/>
              <a:chExt cx="484131" cy="230413"/>
            </a:xfrm>
          </p:grpSpPr>
          <p:sp>
            <p:nvSpPr>
              <p:cNvPr id="68" name="弧形 67"/>
              <p:cNvSpPr/>
              <p:nvPr/>
            </p:nvSpPr>
            <p:spPr>
              <a:xfrm rot="6427184">
                <a:off x="6307534" y="3284779"/>
                <a:ext cx="216693" cy="216693"/>
              </a:xfrm>
              <a:prstGeom prst="arc">
                <a:avLst>
                  <a:gd name="adj1" fmla="val 16200000"/>
                  <a:gd name="adj2" fmla="val 3508282"/>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弧形 68"/>
              <p:cNvSpPr/>
              <p:nvPr/>
            </p:nvSpPr>
            <p:spPr>
              <a:xfrm rot="15172816" flipV="1">
                <a:off x="6163828" y="3282346"/>
                <a:ext cx="216693" cy="194120"/>
              </a:xfrm>
              <a:prstGeom prst="arc">
                <a:avLst>
                  <a:gd name="adj1" fmla="val 16200000"/>
                  <a:gd name="adj2" fmla="val 3508282"/>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弧形 69"/>
              <p:cNvSpPr/>
              <p:nvPr/>
            </p:nvSpPr>
            <p:spPr>
              <a:xfrm rot="15172816" flipV="1">
                <a:off x="6453840" y="3288829"/>
                <a:ext cx="216693" cy="194119"/>
              </a:xfrm>
              <a:prstGeom prst="arc">
                <a:avLst>
                  <a:gd name="adj1" fmla="val 16200000"/>
                  <a:gd name="adj2" fmla="val 3508282"/>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2" name="文本框 71"/>
            <p:cNvSpPr txBox="1"/>
            <p:nvPr/>
          </p:nvSpPr>
          <p:spPr>
            <a:xfrm>
              <a:off x="8609531" y="4427747"/>
              <a:ext cx="1210588" cy="584775"/>
            </a:xfrm>
            <a:prstGeom prst="rect">
              <a:avLst/>
            </a:prstGeom>
            <a:noFill/>
          </p:spPr>
          <p:txBody>
            <a:bodyPr wrap="none" rtlCol="0">
              <a:spAutoFit/>
            </a:bodyPr>
            <a:lstStyle/>
            <a:p>
              <a:r>
                <a:rPr lang="zh-CN" altLang="en-US" sz="1600" dirty="0">
                  <a:solidFill>
                    <a:srgbClr val="404040"/>
                  </a:solidFill>
                  <a:latin typeface="+mn-ea"/>
                </a:rPr>
                <a:t>别人知道的</a:t>
              </a:r>
              <a:endParaRPr lang="en-US" altLang="zh-CN" sz="1600" dirty="0">
                <a:solidFill>
                  <a:srgbClr val="404040"/>
                </a:solidFill>
                <a:latin typeface="+mn-ea"/>
              </a:endParaRPr>
            </a:p>
            <a:p>
              <a:r>
                <a:rPr lang="zh-CN" altLang="en-US" sz="1600" dirty="0">
                  <a:solidFill>
                    <a:srgbClr val="404040"/>
                  </a:solidFill>
                  <a:latin typeface="+mn-ea"/>
                </a:rPr>
                <a:t>自己知道的</a:t>
              </a:r>
            </a:p>
          </p:txBody>
        </p:sp>
        <p:cxnSp>
          <p:nvCxnSpPr>
            <p:cNvPr id="77" name="直接连接符 76"/>
            <p:cNvCxnSpPr/>
            <p:nvPr/>
          </p:nvCxnSpPr>
          <p:spPr>
            <a:xfrm>
              <a:off x="8259539" y="4958478"/>
              <a:ext cx="1906987"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230289" y="5507163"/>
            <a:ext cx="4896912" cy="584775"/>
            <a:chOff x="5230289" y="5507163"/>
            <a:chExt cx="4896912" cy="584775"/>
          </a:xfrm>
        </p:grpSpPr>
        <p:cxnSp>
          <p:nvCxnSpPr>
            <p:cNvPr id="48" name="直接连接符 47"/>
            <p:cNvCxnSpPr/>
            <p:nvPr/>
          </p:nvCxnSpPr>
          <p:spPr>
            <a:xfrm>
              <a:off x="5230289" y="5753959"/>
              <a:ext cx="2951393" cy="0"/>
            </a:xfrm>
            <a:prstGeom prst="line">
              <a:avLst/>
            </a:prstGeom>
            <a:ln w="25400">
              <a:solidFill>
                <a:srgbClr val="008780"/>
              </a:solidFill>
              <a:prstDash val="sysDash"/>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8198522" y="5561680"/>
              <a:ext cx="391767" cy="318726"/>
              <a:chOff x="6172200" y="4012407"/>
              <a:chExt cx="453970" cy="369332"/>
            </a:xfrm>
          </p:grpSpPr>
          <p:sp>
            <p:nvSpPr>
              <p:cNvPr id="54" name="文本框 53"/>
              <p:cNvSpPr txBox="1"/>
              <p:nvPr/>
            </p:nvSpPr>
            <p:spPr>
              <a:xfrm>
                <a:off x="6172200" y="4012407"/>
                <a:ext cx="453970" cy="369332"/>
              </a:xfrm>
              <a:prstGeom prst="rect">
                <a:avLst/>
              </a:prstGeom>
              <a:noFill/>
            </p:spPr>
            <p:txBody>
              <a:bodyPr wrap="none" rtlCol="0">
                <a:spAutoFit/>
              </a:bodyPr>
              <a:lstStyle/>
              <a:p>
                <a:r>
                  <a:rPr lang="en-US" altLang="zh-CN" b="1" dirty="0"/>
                  <a:t>&gt;&lt;</a:t>
                </a:r>
                <a:endParaRPr lang="zh-CN" altLang="en-US" b="1" dirty="0"/>
              </a:p>
            </p:txBody>
          </p:sp>
          <p:cxnSp>
            <p:nvCxnSpPr>
              <p:cNvPr id="55" name="直接连接符 54"/>
              <p:cNvCxnSpPr/>
              <p:nvPr/>
            </p:nvCxnSpPr>
            <p:spPr>
              <a:xfrm>
                <a:off x="6354682" y="4321166"/>
                <a:ext cx="144000" cy="0"/>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8609531" y="5507163"/>
              <a:ext cx="1415772" cy="584775"/>
            </a:xfrm>
            <a:prstGeom prst="rect">
              <a:avLst/>
            </a:prstGeom>
            <a:noFill/>
          </p:spPr>
          <p:txBody>
            <a:bodyPr wrap="none" rtlCol="0">
              <a:spAutoFit/>
            </a:bodyPr>
            <a:lstStyle/>
            <a:p>
              <a:r>
                <a:rPr lang="zh-CN" altLang="en-US" sz="1600" dirty="0">
                  <a:solidFill>
                    <a:srgbClr val="404040"/>
                  </a:solidFill>
                  <a:latin typeface="+mn-ea"/>
                </a:rPr>
                <a:t>别人不知道的</a:t>
              </a:r>
              <a:endParaRPr lang="en-US" altLang="zh-CN" sz="1600" dirty="0">
                <a:solidFill>
                  <a:srgbClr val="404040"/>
                </a:solidFill>
                <a:latin typeface="+mn-ea"/>
              </a:endParaRPr>
            </a:p>
            <a:p>
              <a:r>
                <a:rPr lang="zh-CN" altLang="en-US" sz="1600" dirty="0">
                  <a:solidFill>
                    <a:srgbClr val="404040"/>
                  </a:solidFill>
                  <a:latin typeface="+mn-ea"/>
                </a:rPr>
                <a:t>自己不知道的</a:t>
              </a:r>
            </a:p>
          </p:txBody>
        </p:sp>
        <p:cxnSp>
          <p:nvCxnSpPr>
            <p:cNvPr id="78" name="直接连接符 77"/>
            <p:cNvCxnSpPr/>
            <p:nvPr/>
          </p:nvCxnSpPr>
          <p:spPr>
            <a:xfrm>
              <a:off x="8220214" y="6040840"/>
              <a:ext cx="1906987"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897" y="1871938"/>
            <a:ext cx="1888703" cy="3289669"/>
            <a:chOff x="1633827" y="1387322"/>
            <a:chExt cx="2188582" cy="3811985"/>
          </a:xfrm>
        </p:grpSpPr>
        <p:grpSp>
          <p:nvGrpSpPr>
            <p:cNvPr id="38" name="组合 37"/>
            <p:cNvGrpSpPr/>
            <p:nvPr/>
          </p:nvGrpSpPr>
          <p:grpSpPr>
            <a:xfrm>
              <a:off x="1633827" y="1387322"/>
              <a:ext cx="2188582" cy="3811985"/>
              <a:chOff x="4939254" y="1685637"/>
              <a:chExt cx="2188582" cy="3811985"/>
            </a:xfrm>
            <a:gradFill>
              <a:gsLst>
                <a:gs pos="100000">
                  <a:srgbClr val="848484"/>
                </a:gs>
                <a:gs pos="41000">
                  <a:schemeClr val="bg1"/>
                </a:gs>
              </a:gsLst>
              <a:lin ang="16200000" scaled="1"/>
            </a:gradFill>
            <a:effectLst>
              <a:reflection blurRad="6350" stA="52000" endA="300" endPos="35000" dir="5400000" sy="-100000" algn="bl" rotWithShape="0"/>
            </a:effectLst>
          </p:grpSpPr>
          <p:sp>
            <p:nvSpPr>
              <p:cNvPr id="39" name="Freeform 16"/>
              <p:cNvSpPr/>
              <p:nvPr/>
            </p:nvSpPr>
            <p:spPr bwMode="auto">
              <a:xfrm>
                <a:off x="4939254" y="1685637"/>
                <a:ext cx="1094291" cy="3811985"/>
              </a:xfrm>
              <a:custGeom>
                <a:avLst/>
                <a:gdLst>
                  <a:gd name="T0" fmla="*/ 2657 w 2687"/>
                  <a:gd name="T1" fmla="*/ 0 h 12036"/>
                  <a:gd name="T2" fmla="*/ 2064 w 2687"/>
                  <a:gd name="T3" fmla="*/ 685 h 12036"/>
                  <a:gd name="T4" fmla="*/ 2100 w 2687"/>
                  <a:gd name="T5" fmla="*/ 1063 h 12036"/>
                  <a:gd name="T6" fmla="*/ 2242 w 2687"/>
                  <a:gd name="T7" fmla="*/ 1349 h 12036"/>
                  <a:gd name="T8" fmla="*/ 2242 w 2687"/>
                  <a:gd name="T9" fmla="*/ 1664 h 12036"/>
                  <a:gd name="T10" fmla="*/ 1630 w 2687"/>
                  <a:gd name="T11" fmla="*/ 1973 h 12036"/>
                  <a:gd name="T12" fmla="*/ 1098 w 2687"/>
                  <a:gd name="T13" fmla="*/ 2208 h 12036"/>
                  <a:gd name="T14" fmla="*/ 938 w 2687"/>
                  <a:gd name="T15" fmla="*/ 3125 h 12036"/>
                  <a:gd name="T16" fmla="*/ 866 w 2687"/>
                  <a:gd name="T17" fmla="*/ 3808 h 12036"/>
                  <a:gd name="T18" fmla="*/ 423 w 2687"/>
                  <a:gd name="T19" fmla="*/ 5336 h 12036"/>
                  <a:gd name="T20" fmla="*/ 273 w 2687"/>
                  <a:gd name="T21" fmla="*/ 5535 h 12036"/>
                  <a:gd name="T22" fmla="*/ 29 w 2687"/>
                  <a:gd name="T23" fmla="*/ 5763 h 12036"/>
                  <a:gd name="T24" fmla="*/ 26 w 2687"/>
                  <a:gd name="T25" fmla="*/ 5860 h 12036"/>
                  <a:gd name="T26" fmla="*/ 123 w 2687"/>
                  <a:gd name="T27" fmla="*/ 5863 h 12036"/>
                  <a:gd name="T28" fmla="*/ 220 w 2687"/>
                  <a:gd name="T29" fmla="*/ 5772 h 12036"/>
                  <a:gd name="T30" fmla="*/ 124 w 2687"/>
                  <a:gd name="T31" fmla="*/ 6243 h 12036"/>
                  <a:gd name="T32" fmla="*/ 170 w 2687"/>
                  <a:gd name="T33" fmla="*/ 6313 h 12036"/>
                  <a:gd name="T34" fmla="*/ 240 w 2687"/>
                  <a:gd name="T35" fmla="*/ 6267 h 12036"/>
                  <a:gd name="T36" fmla="*/ 310 w 2687"/>
                  <a:gd name="T37" fmla="*/ 5922 h 12036"/>
                  <a:gd name="T38" fmla="*/ 331 w 2687"/>
                  <a:gd name="T39" fmla="*/ 5939 h 12036"/>
                  <a:gd name="T40" fmla="*/ 238 w 2687"/>
                  <a:gd name="T41" fmla="*/ 6417 h 12036"/>
                  <a:gd name="T42" fmla="*/ 284 w 2687"/>
                  <a:gd name="T43" fmla="*/ 6487 h 12036"/>
                  <a:gd name="T44" fmla="*/ 354 w 2687"/>
                  <a:gd name="T45" fmla="*/ 6441 h 12036"/>
                  <a:gd name="T46" fmla="*/ 441 w 2687"/>
                  <a:gd name="T47" fmla="*/ 5996 h 12036"/>
                  <a:gd name="T48" fmla="*/ 471 w 2687"/>
                  <a:gd name="T49" fmla="*/ 6004 h 12036"/>
                  <a:gd name="T50" fmla="*/ 388 w 2687"/>
                  <a:gd name="T51" fmla="*/ 6408 h 12036"/>
                  <a:gd name="T52" fmla="*/ 434 w 2687"/>
                  <a:gd name="T53" fmla="*/ 6478 h 12036"/>
                  <a:gd name="T54" fmla="*/ 504 w 2687"/>
                  <a:gd name="T55" fmla="*/ 6432 h 12036"/>
                  <a:gd name="T56" fmla="*/ 590 w 2687"/>
                  <a:gd name="T57" fmla="*/ 6012 h 12036"/>
                  <a:gd name="T58" fmla="*/ 612 w 2687"/>
                  <a:gd name="T59" fmla="*/ 6010 h 12036"/>
                  <a:gd name="T60" fmla="*/ 567 w 2687"/>
                  <a:gd name="T61" fmla="*/ 6225 h 12036"/>
                  <a:gd name="T62" fmla="*/ 612 w 2687"/>
                  <a:gd name="T63" fmla="*/ 6294 h 12036"/>
                  <a:gd name="T64" fmla="*/ 681 w 2687"/>
                  <a:gd name="T65" fmla="*/ 6249 h 12036"/>
                  <a:gd name="T66" fmla="*/ 745 w 2687"/>
                  <a:gd name="T67" fmla="*/ 5946 h 12036"/>
                  <a:gd name="T68" fmla="*/ 788 w 2687"/>
                  <a:gd name="T69" fmla="*/ 5732 h 12036"/>
                  <a:gd name="T70" fmla="*/ 787 w 2687"/>
                  <a:gd name="T71" fmla="*/ 5480 h 12036"/>
                  <a:gd name="T72" fmla="*/ 1153 w 2687"/>
                  <a:gd name="T73" fmla="*/ 4758 h 12036"/>
                  <a:gd name="T74" fmla="*/ 1417 w 2687"/>
                  <a:gd name="T75" fmla="*/ 3914 h 12036"/>
                  <a:gd name="T76" fmla="*/ 1581 w 2687"/>
                  <a:gd name="T77" fmla="*/ 3692 h 12036"/>
                  <a:gd name="T78" fmla="*/ 1742 w 2687"/>
                  <a:gd name="T79" fmla="*/ 4332 h 12036"/>
                  <a:gd name="T80" fmla="*/ 1581 w 2687"/>
                  <a:gd name="T81" fmla="*/ 5155 h 12036"/>
                  <a:gd name="T82" fmla="*/ 1469 w 2687"/>
                  <a:gd name="T83" fmla="*/ 6155 h 12036"/>
                  <a:gd name="T84" fmla="*/ 1475 w 2687"/>
                  <a:gd name="T85" fmla="*/ 7318 h 12036"/>
                  <a:gd name="T86" fmla="*/ 1582 w 2687"/>
                  <a:gd name="T87" fmla="*/ 8498 h 12036"/>
                  <a:gd name="T88" fmla="*/ 1542 w 2687"/>
                  <a:gd name="T89" fmla="*/ 10104 h 12036"/>
                  <a:gd name="T90" fmla="*/ 1715 w 2687"/>
                  <a:gd name="T91" fmla="*/ 11278 h 12036"/>
                  <a:gd name="T92" fmla="*/ 1650 w 2687"/>
                  <a:gd name="T93" fmla="*/ 11457 h 12036"/>
                  <a:gd name="T94" fmla="*/ 1532 w 2687"/>
                  <a:gd name="T95" fmla="*/ 11918 h 12036"/>
                  <a:gd name="T96" fmla="*/ 2153 w 2687"/>
                  <a:gd name="T97" fmla="*/ 12028 h 12036"/>
                  <a:gd name="T98" fmla="*/ 2292 w 2687"/>
                  <a:gd name="T99" fmla="*/ 11732 h 12036"/>
                  <a:gd name="T100" fmla="*/ 2188 w 2687"/>
                  <a:gd name="T101" fmla="*/ 11190 h 12036"/>
                  <a:gd name="T102" fmla="*/ 2188 w 2687"/>
                  <a:gd name="T103" fmla="*/ 11190 h 12036"/>
                  <a:gd name="T104" fmla="*/ 2338 w 2687"/>
                  <a:gd name="T105" fmla="*/ 9726 h 12036"/>
                  <a:gd name="T106" fmla="*/ 2299 w 2687"/>
                  <a:gd name="T107" fmla="*/ 8504 h 12036"/>
                  <a:gd name="T108" fmla="*/ 2621 w 2687"/>
                  <a:gd name="T109" fmla="*/ 6170 h 12036"/>
                  <a:gd name="T110" fmla="*/ 2687 w 2687"/>
                  <a:gd name="T111" fmla="*/ 6170 h 12036"/>
                  <a:gd name="T112" fmla="*/ 2687 w 2687"/>
                  <a:gd name="T113" fmla="*/ 1 h 12036"/>
                  <a:gd name="T114" fmla="*/ 2657 w 2687"/>
                  <a:gd name="T115" fmla="*/ 0 h 1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7" h="12036">
                    <a:moveTo>
                      <a:pt x="2657" y="0"/>
                    </a:moveTo>
                    <a:cubicBezTo>
                      <a:pt x="2235" y="3"/>
                      <a:pt x="2085" y="299"/>
                      <a:pt x="2064" y="685"/>
                    </a:cubicBezTo>
                    <a:cubicBezTo>
                      <a:pt x="1908" y="621"/>
                      <a:pt x="1977" y="1009"/>
                      <a:pt x="2100" y="1063"/>
                    </a:cubicBezTo>
                    <a:cubicBezTo>
                      <a:pt x="2131" y="1172"/>
                      <a:pt x="2180" y="1269"/>
                      <a:pt x="2242" y="1349"/>
                    </a:cubicBezTo>
                    <a:cubicBezTo>
                      <a:pt x="2242" y="1664"/>
                      <a:pt x="2242" y="1664"/>
                      <a:pt x="2242" y="1664"/>
                    </a:cubicBezTo>
                    <a:cubicBezTo>
                      <a:pt x="2069" y="1830"/>
                      <a:pt x="1878" y="1928"/>
                      <a:pt x="1630" y="1973"/>
                    </a:cubicBezTo>
                    <a:cubicBezTo>
                      <a:pt x="1421" y="2011"/>
                      <a:pt x="1183" y="1981"/>
                      <a:pt x="1098" y="2208"/>
                    </a:cubicBezTo>
                    <a:cubicBezTo>
                      <a:pt x="1053" y="2306"/>
                      <a:pt x="927" y="2624"/>
                      <a:pt x="938" y="3125"/>
                    </a:cubicBezTo>
                    <a:cubicBezTo>
                      <a:pt x="945" y="3399"/>
                      <a:pt x="980" y="3640"/>
                      <a:pt x="866" y="3808"/>
                    </a:cubicBezTo>
                    <a:cubicBezTo>
                      <a:pt x="646" y="4135"/>
                      <a:pt x="433" y="5282"/>
                      <a:pt x="423" y="5336"/>
                    </a:cubicBezTo>
                    <a:cubicBezTo>
                      <a:pt x="370" y="5389"/>
                      <a:pt x="313" y="5459"/>
                      <a:pt x="273" y="5535"/>
                    </a:cubicBezTo>
                    <a:cubicBezTo>
                      <a:pt x="29" y="5763"/>
                      <a:pt x="29" y="5763"/>
                      <a:pt x="29" y="5763"/>
                    </a:cubicBezTo>
                    <a:cubicBezTo>
                      <a:pt x="1" y="5788"/>
                      <a:pt x="0" y="5832"/>
                      <a:pt x="26" y="5860"/>
                    </a:cubicBezTo>
                    <a:cubicBezTo>
                      <a:pt x="52" y="5887"/>
                      <a:pt x="95" y="5889"/>
                      <a:pt x="123" y="5863"/>
                    </a:cubicBezTo>
                    <a:cubicBezTo>
                      <a:pt x="220" y="5772"/>
                      <a:pt x="220" y="5772"/>
                      <a:pt x="220" y="5772"/>
                    </a:cubicBezTo>
                    <a:cubicBezTo>
                      <a:pt x="124" y="6243"/>
                      <a:pt x="124" y="6243"/>
                      <a:pt x="124" y="6243"/>
                    </a:cubicBezTo>
                    <a:cubicBezTo>
                      <a:pt x="117" y="6274"/>
                      <a:pt x="138" y="6306"/>
                      <a:pt x="170" y="6313"/>
                    </a:cubicBezTo>
                    <a:cubicBezTo>
                      <a:pt x="202" y="6319"/>
                      <a:pt x="233" y="6299"/>
                      <a:pt x="240" y="6267"/>
                    </a:cubicBezTo>
                    <a:cubicBezTo>
                      <a:pt x="310" y="5922"/>
                      <a:pt x="310" y="5922"/>
                      <a:pt x="310" y="5922"/>
                    </a:cubicBezTo>
                    <a:cubicBezTo>
                      <a:pt x="317" y="5928"/>
                      <a:pt x="324" y="5934"/>
                      <a:pt x="331" y="5939"/>
                    </a:cubicBezTo>
                    <a:cubicBezTo>
                      <a:pt x="238" y="6417"/>
                      <a:pt x="238" y="6417"/>
                      <a:pt x="238" y="6417"/>
                    </a:cubicBezTo>
                    <a:cubicBezTo>
                      <a:pt x="231" y="6449"/>
                      <a:pt x="252" y="6481"/>
                      <a:pt x="284" y="6487"/>
                    </a:cubicBezTo>
                    <a:cubicBezTo>
                      <a:pt x="316" y="6494"/>
                      <a:pt x="347" y="6474"/>
                      <a:pt x="354" y="6441"/>
                    </a:cubicBezTo>
                    <a:cubicBezTo>
                      <a:pt x="441" y="5996"/>
                      <a:pt x="441" y="5996"/>
                      <a:pt x="441" y="5996"/>
                    </a:cubicBezTo>
                    <a:cubicBezTo>
                      <a:pt x="451" y="5999"/>
                      <a:pt x="461" y="6001"/>
                      <a:pt x="471" y="6004"/>
                    </a:cubicBezTo>
                    <a:cubicBezTo>
                      <a:pt x="388" y="6408"/>
                      <a:pt x="388" y="6408"/>
                      <a:pt x="388" y="6408"/>
                    </a:cubicBezTo>
                    <a:cubicBezTo>
                      <a:pt x="381" y="6440"/>
                      <a:pt x="402" y="6471"/>
                      <a:pt x="434" y="6478"/>
                    </a:cubicBezTo>
                    <a:cubicBezTo>
                      <a:pt x="466" y="6485"/>
                      <a:pt x="497" y="6464"/>
                      <a:pt x="504" y="6432"/>
                    </a:cubicBezTo>
                    <a:cubicBezTo>
                      <a:pt x="590" y="6012"/>
                      <a:pt x="590" y="6012"/>
                      <a:pt x="590" y="6012"/>
                    </a:cubicBezTo>
                    <a:cubicBezTo>
                      <a:pt x="598" y="6011"/>
                      <a:pt x="605" y="6011"/>
                      <a:pt x="612" y="6010"/>
                    </a:cubicBezTo>
                    <a:cubicBezTo>
                      <a:pt x="567" y="6225"/>
                      <a:pt x="567" y="6225"/>
                      <a:pt x="567" y="6225"/>
                    </a:cubicBezTo>
                    <a:cubicBezTo>
                      <a:pt x="561" y="6257"/>
                      <a:pt x="581" y="6288"/>
                      <a:pt x="612" y="6294"/>
                    </a:cubicBezTo>
                    <a:cubicBezTo>
                      <a:pt x="644" y="6301"/>
                      <a:pt x="675" y="6281"/>
                      <a:pt x="681" y="6249"/>
                    </a:cubicBezTo>
                    <a:cubicBezTo>
                      <a:pt x="745" y="5946"/>
                      <a:pt x="745" y="5946"/>
                      <a:pt x="745" y="5946"/>
                    </a:cubicBezTo>
                    <a:cubicBezTo>
                      <a:pt x="774" y="5890"/>
                      <a:pt x="779" y="5782"/>
                      <a:pt x="788" y="5732"/>
                    </a:cubicBezTo>
                    <a:cubicBezTo>
                      <a:pt x="802" y="5652"/>
                      <a:pt x="796" y="5566"/>
                      <a:pt x="787" y="5480"/>
                    </a:cubicBezTo>
                    <a:cubicBezTo>
                      <a:pt x="847" y="5358"/>
                      <a:pt x="1061" y="4921"/>
                      <a:pt x="1153" y="4758"/>
                    </a:cubicBezTo>
                    <a:cubicBezTo>
                      <a:pt x="1415" y="4293"/>
                      <a:pt x="1372" y="3969"/>
                      <a:pt x="1417" y="3914"/>
                    </a:cubicBezTo>
                    <a:cubicBezTo>
                      <a:pt x="1444" y="3882"/>
                      <a:pt x="1507" y="3797"/>
                      <a:pt x="1581" y="3692"/>
                    </a:cubicBezTo>
                    <a:cubicBezTo>
                      <a:pt x="1675" y="3890"/>
                      <a:pt x="1744" y="4100"/>
                      <a:pt x="1742" y="4332"/>
                    </a:cubicBezTo>
                    <a:cubicBezTo>
                      <a:pt x="1739" y="4622"/>
                      <a:pt x="1629" y="4875"/>
                      <a:pt x="1581" y="5155"/>
                    </a:cubicBezTo>
                    <a:cubicBezTo>
                      <a:pt x="1529" y="5456"/>
                      <a:pt x="1482" y="5749"/>
                      <a:pt x="1469" y="6155"/>
                    </a:cubicBezTo>
                    <a:cubicBezTo>
                      <a:pt x="1434" y="6518"/>
                      <a:pt x="1413" y="6970"/>
                      <a:pt x="1475" y="7318"/>
                    </a:cubicBezTo>
                    <a:cubicBezTo>
                      <a:pt x="1562" y="7812"/>
                      <a:pt x="1607" y="8309"/>
                      <a:pt x="1582" y="8498"/>
                    </a:cubicBezTo>
                    <a:cubicBezTo>
                      <a:pt x="1523" y="8923"/>
                      <a:pt x="1486" y="9393"/>
                      <a:pt x="1542" y="10104"/>
                    </a:cubicBezTo>
                    <a:cubicBezTo>
                      <a:pt x="1598" y="10798"/>
                      <a:pt x="1736" y="10744"/>
                      <a:pt x="1715" y="11278"/>
                    </a:cubicBezTo>
                    <a:cubicBezTo>
                      <a:pt x="1693" y="11350"/>
                      <a:pt x="1656" y="11444"/>
                      <a:pt x="1650" y="11457"/>
                    </a:cubicBezTo>
                    <a:cubicBezTo>
                      <a:pt x="1576" y="11605"/>
                      <a:pt x="1172" y="11850"/>
                      <a:pt x="1532" y="11918"/>
                    </a:cubicBezTo>
                    <a:cubicBezTo>
                      <a:pt x="1729" y="11956"/>
                      <a:pt x="1951" y="12036"/>
                      <a:pt x="2153" y="12028"/>
                    </a:cubicBezTo>
                    <a:cubicBezTo>
                      <a:pt x="2288" y="12022"/>
                      <a:pt x="2316" y="11835"/>
                      <a:pt x="2292" y="11732"/>
                    </a:cubicBezTo>
                    <a:cubicBezTo>
                      <a:pt x="2249" y="11549"/>
                      <a:pt x="2197" y="11379"/>
                      <a:pt x="2188" y="11190"/>
                    </a:cubicBezTo>
                    <a:cubicBezTo>
                      <a:pt x="2188" y="11190"/>
                      <a:pt x="2188" y="11190"/>
                      <a:pt x="2188" y="11190"/>
                    </a:cubicBezTo>
                    <a:cubicBezTo>
                      <a:pt x="2177" y="10686"/>
                      <a:pt x="2379" y="10202"/>
                      <a:pt x="2338" y="9726"/>
                    </a:cubicBezTo>
                    <a:cubicBezTo>
                      <a:pt x="2301" y="9280"/>
                      <a:pt x="2230" y="8736"/>
                      <a:pt x="2299" y="8504"/>
                    </a:cubicBezTo>
                    <a:cubicBezTo>
                      <a:pt x="2493" y="7860"/>
                      <a:pt x="2670" y="6800"/>
                      <a:pt x="2621" y="6170"/>
                    </a:cubicBezTo>
                    <a:cubicBezTo>
                      <a:pt x="2687" y="6170"/>
                      <a:pt x="2687" y="6170"/>
                      <a:pt x="2687" y="6170"/>
                    </a:cubicBezTo>
                    <a:cubicBezTo>
                      <a:pt x="2687" y="1"/>
                      <a:pt x="2687" y="1"/>
                      <a:pt x="2687" y="1"/>
                    </a:cubicBezTo>
                    <a:cubicBezTo>
                      <a:pt x="2677" y="0"/>
                      <a:pt x="2667" y="0"/>
                      <a:pt x="2657" y="0"/>
                    </a:cubicBezTo>
                    <a:close/>
                  </a:path>
                </a:pathLst>
              </a:custGeom>
              <a:solidFill>
                <a:srgbClr val="00878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16"/>
              <p:cNvSpPr/>
              <p:nvPr/>
            </p:nvSpPr>
            <p:spPr bwMode="auto">
              <a:xfrm flipH="1">
                <a:off x="6033545" y="1685637"/>
                <a:ext cx="1094291" cy="3811985"/>
              </a:xfrm>
              <a:custGeom>
                <a:avLst/>
                <a:gdLst>
                  <a:gd name="T0" fmla="*/ 2657 w 2687"/>
                  <a:gd name="T1" fmla="*/ 0 h 12036"/>
                  <a:gd name="T2" fmla="*/ 2064 w 2687"/>
                  <a:gd name="T3" fmla="*/ 685 h 12036"/>
                  <a:gd name="T4" fmla="*/ 2100 w 2687"/>
                  <a:gd name="T5" fmla="*/ 1063 h 12036"/>
                  <a:gd name="T6" fmla="*/ 2242 w 2687"/>
                  <a:gd name="T7" fmla="*/ 1349 h 12036"/>
                  <a:gd name="T8" fmla="*/ 2242 w 2687"/>
                  <a:gd name="T9" fmla="*/ 1664 h 12036"/>
                  <a:gd name="T10" fmla="*/ 1630 w 2687"/>
                  <a:gd name="T11" fmla="*/ 1973 h 12036"/>
                  <a:gd name="T12" fmla="*/ 1098 w 2687"/>
                  <a:gd name="T13" fmla="*/ 2208 h 12036"/>
                  <a:gd name="T14" fmla="*/ 938 w 2687"/>
                  <a:gd name="T15" fmla="*/ 3125 h 12036"/>
                  <a:gd name="T16" fmla="*/ 866 w 2687"/>
                  <a:gd name="T17" fmla="*/ 3808 h 12036"/>
                  <a:gd name="T18" fmla="*/ 423 w 2687"/>
                  <a:gd name="T19" fmla="*/ 5336 h 12036"/>
                  <a:gd name="T20" fmla="*/ 273 w 2687"/>
                  <a:gd name="T21" fmla="*/ 5535 h 12036"/>
                  <a:gd name="T22" fmla="*/ 29 w 2687"/>
                  <a:gd name="T23" fmla="*/ 5763 h 12036"/>
                  <a:gd name="T24" fmla="*/ 26 w 2687"/>
                  <a:gd name="T25" fmla="*/ 5860 h 12036"/>
                  <a:gd name="T26" fmla="*/ 123 w 2687"/>
                  <a:gd name="T27" fmla="*/ 5863 h 12036"/>
                  <a:gd name="T28" fmla="*/ 220 w 2687"/>
                  <a:gd name="T29" fmla="*/ 5772 h 12036"/>
                  <a:gd name="T30" fmla="*/ 124 w 2687"/>
                  <a:gd name="T31" fmla="*/ 6243 h 12036"/>
                  <a:gd name="T32" fmla="*/ 170 w 2687"/>
                  <a:gd name="T33" fmla="*/ 6313 h 12036"/>
                  <a:gd name="T34" fmla="*/ 240 w 2687"/>
                  <a:gd name="T35" fmla="*/ 6267 h 12036"/>
                  <a:gd name="T36" fmla="*/ 310 w 2687"/>
                  <a:gd name="T37" fmla="*/ 5922 h 12036"/>
                  <a:gd name="T38" fmla="*/ 331 w 2687"/>
                  <a:gd name="T39" fmla="*/ 5939 h 12036"/>
                  <a:gd name="T40" fmla="*/ 238 w 2687"/>
                  <a:gd name="T41" fmla="*/ 6417 h 12036"/>
                  <a:gd name="T42" fmla="*/ 284 w 2687"/>
                  <a:gd name="T43" fmla="*/ 6487 h 12036"/>
                  <a:gd name="T44" fmla="*/ 354 w 2687"/>
                  <a:gd name="T45" fmla="*/ 6441 h 12036"/>
                  <a:gd name="T46" fmla="*/ 441 w 2687"/>
                  <a:gd name="T47" fmla="*/ 5996 h 12036"/>
                  <a:gd name="T48" fmla="*/ 471 w 2687"/>
                  <a:gd name="T49" fmla="*/ 6004 h 12036"/>
                  <a:gd name="T50" fmla="*/ 388 w 2687"/>
                  <a:gd name="T51" fmla="*/ 6408 h 12036"/>
                  <a:gd name="T52" fmla="*/ 434 w 2687"/>
                  <a:gd name="T53" fmla="*/ 6478 h 12036"/>
                  <a:gd name="T54" fmla="*/ 504 w 2687"/>
                  <a:gd name="T55" fmla="*/ 6432 h 12036"/>
                  <a:gd name="T56" fmla="*/ 590 w 2687"/>
                  <a:gd name="T57" fmla="*/ 6012 h 12036"/>
                  <a:gd name="T58" fmla="*/ 612 w 2687"/>
                  <a:gd name="T59" fmla="*/ 6010 h 12036"/>
                  <a:gd name="T60" fmla="*/ 567 w 2687"/>
                  <a:gd name="T61" fmla="*/ 6225 h 12036"/>
                  <a:gd name="T62" fmla="*/ 612 w 2687"/>
                  <a:gd name="T63" fmla="*/ 6294 h 12036"/>
                  <a:gd name="T64" fmla="*/ 681 w 2687"/>
                  <a:gd name="T65" fmla="*/ 6249 h 12036"/>
                  <a:gd name="T66" fmla="*/ 745 w 2687"/>
                  <a:gd name="T67" fmla="*/ 5946 h 12036"/>
                  <a:gd name="T68" fmla="*/ 788 w 2687"/>
                  <a:gd name="T69" fmla="*/ 5732 h 12036"/>
                  <a:gd name="T70" fmla="*/ 787 w 2687"/>
                  <a:gd name="T71" fmla="*/ 5480 h 12036"/>
                  <a:gd name="T72" fmla="*/ 1153 w 2687"/>
                  <a:gd name="T73" fmla="*/ 4758 h 12036"/>
                  <a:gd name="T74" fmla="*/ 1417 w 2687"/>
                  <a:gd name="T75" fmla="*/ 3914 h 12036"/>
                  <a:gd name="T76" fmla="*/ 1581 w 2687"/>
                  <a:gd name="T77" fmla="*/ 3692 h 12036"/>
                  <a:gd name="T78" fmla="*/ 1742 w 2687"/>
                  <a:gd name="T79" fmla="*/ 4332 h 12036"/>
                  <a:gd name="T80" fmla="*/ 1581 w 2687"/>
                  <a:gd name="T81" fmla="*/ 5155 h 12036"/>
                  <a:gd name="T82" fmla="*/ 1469 w 2687"/>
                  <a:gd name="T83" fmla="*/ 6155 h 12036"/>
                  <a:gd name="T84" fmla="*/ 1475 w 2687"/>
                  <a:gd name="T85" fmla="*/ 7318 h 12036"/>
                  <a:gd name="T86" fmla="*/ 1582 w 2687"/>
                  <a:gd name="T87" fmla="*/ 8498 h 12036"/>
                  <a:gd name="T88" fmla="*/ 1542 w 2687"/>
                  <a:gd name="T89" fmla="*/ 10104 h 12036"/>
                  <a:gd name="T90" fmla="*/ 1715 w 2687"/>
                  <a:gd name="T91" fmla="*/ 11278 h 12036"/>
                  <a:gd name="T92" fmla="*/ 1650 w 2687"/>
                  <a:gd name="T93" fmla="*/ 11457 h 12036"/>
                  <a:gd name="T94" fmla="*/ 1532 w 2687"/>
                  <a:gd name="T95" fmla="*/ 11918 h 12036"/>
                  <a:gd name="T96" fmla="*/ 2153 w 2687"/>
                  <a:gd name="T97" fmla="*/ 12028 h 12036"/>
                  <a:gd name="T98" fmla="*/ 2292 w 2687"/>
                  <a:gd name="T99" fmla="*/ 11732 h 12036"/>
                  <a:gd name="T100" fmla="*/ 2188 w 2687"/>
                  <a:gd name="T101" fmla="*/ 11190 h 12036"/>
                  <a:gd name="T102" fmla="*/ 2188 w 2687"/>
                  <a:gd name="T103" fmla="*/ 11190 h 12036"/>
                  <a:gd name="T104" fmla="*/ 2338 w 2687"/>
                  <a:gd name="T105" fmla="*/ 9726 h 12036"/>
                  <a:gd name="T106" fmla="*/ 2299 w 2687"/>
                  <a:gd name="T107" fmla="*/ 8504 h 12036"/>
                  <a:gd name="T108" fmla="*/ 2621 w 2687"/>
                  <a:gd name="T109" fmla="*/ 6170 h 12036"/>
                  <a:gd name="T110" fmla="*/ 2687 w 2687"/>
                  <a:gd name="T111" fmla="*/ 6170 h 12036"/>
                  <a:gd name="T112" fmla="*/ 2687 w 2687"/>
                  <a:gd name="T113" fmla="*/ 1 h 12036"/>
                  <a:gd name="T114" fmla="*/ 2657 w 2687"/>
                  <a:gd name="T115" fmla="*/ 0 h 1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7" h="12036">
                    <a:moveTo>
                      <a:pt x="2657" y="0"/>
                    </a:moveTo>
                    <a:cubicBezTo>
                      <a:pt x="2235" y="3"/>
                      <a:pt x="2085" y="299"/>
                      <a:pt x="2064" y="685"/>
                    </a:cubicBezTo>
                    <a:cubicBezTo>
                      <a:pt x="1908" y="621"/>
                      <a:pt x="1977" y="1009"/>
                      <a:pt x="2100" y="1063"/>
                    </a:cubicBezTo>
                    <a:cubicBezTo>
                      <a:pt x="2131" y="1172"/>
                      <a:pt x="2180" y="1269"/>
                      <a:pt x="2242" y="1349"/>
                    </a:cubicBezTo>
                    <a:cubicBezTo>
                      <a:pt x="2242" y="1664"/>
                      <a:pt x="2242" y="1664"/>
                      <a:pt x="2242" y="1664"/>
                    </a:cubicBezTo>
                    <a:cubicBezTo>
                      <a:pt x="2069" y="1830"/>
                      <a:pt x="1878" y="1928"/>
                      <a:pt x="1630" y="1973"/>
                    </a:cubicBezTo>
                    <a:cubicBezTo>
                      <a:pt x="1421" y="2011"/>
                      <a:pt x="1183" y="1981"/>
                      <a:pt x="1098" y="2208"/>
                    </a:cubicBezTo>
                    <a:cubicBezTo>
                      <a:pt x="1053" y="2306"/>
                      <a:pt x="927" y="2624"/>
                      <a:pt x="938" y="3125"/>
                    </a:cubicBezTo>
                    <a:cubicBezTo>
                      <a:pt x="945" y="3399"/>
                      <a:pt x="980" y="3640"/>
                      <a:pt x="866" y="3808"/>
                    </a:cubicBezTo>
                    <a:cubicBezTo>
                      <a:pt x="646" y="4135"/>
                      <a:pt x="433" y="5282"/>
                      <a:pt x="423" y="5336"/>
                    </a:cubicBezTo>
                    <a:cubicBezTo>
                      <a:pt x="370" y="5389"/>
                      <a:pt x="313" y="5459"/>
                      <a:pt x="273" y="5535"/>
                    </a:cubicBezTo>
                    <a:cubicBezTo>
                      <a:pt x="29" y="5763"/>
                      <a:pt x="29" y="5763"/>
                      <a:pt x="29" y="5763"/>
                    </a:cubicBezTo>
                    <a:cubicBezTo>
                      <a:pt x="1" y="5788"/>
                      <a:pt x="0" y="5832"/>
                      <a:pt x="26" y="5860"/>
                    </a:cubicBezTo>
                    <a:cubicBezTo>
                      <a:pt x="52" y="5887"/>
                      <a:pt x="95" y="5889"/>
                      <a:pt x="123" y="5863"/>
                    </a:cubicBezTo>
                    <a:cubicBezTo>
                      <a:pt x="220" y="5772"/>
                      <a:pt x="220" y="5772"/>
                      <a:pt x="220" y="5772"/>
                    </a:cubicBezTo>
                    <a:cubicBezTo>
                      <a:pt x="124" y="6243"/>
                      <a:pt x="124" y="6243"/>
                      <a:pt x="124" y="6243"/>
                    </a:cubicBezTo>
                    <a:cubicBezTo>
                      <a:pt x="117" y="6274"/>
                      <a:pt x="138" y="6306"/>
                      <a:pt x="170" y="6313"/>
                    </a:cubicBezTo>
                    <a:cubicBezTo>
                      <a:pt x="202" y="6319"/>
                      <a:pt x="233" y="6299"/>
                      <a:pt x="240" y="6267"/>
                    </a:cubicBezTo>
                    <a:cubicBezTo>
                      <a:pt x="310" y="5922"/>
                      <a:pt x="310" y="5922"/>
                      <a:pt x="310" y="5922"/>
                    </a:cubicBezTo>
                    <a:cubicBezTo>
                      <a:pt x="317" y="5928"/>
                      <a:pt x="324" y="5934"/>
                      <a:pt x="331" y="5939"/>
                    </a:cubicBezTo>
                    <a:cubicBezTo>
                      <a:pt x="238" y="6417"/>
                      <a:pt x="238" y="6417"/>
                      <a:pt x="238" y="6417"/>
                    </a:cubicBezTo>
                    <a:cubicBezTo>
                      <a:pt x="231" y="6449"/>
                      <a:pt x="252" y="6481"/>
                      <a:pt x="284" y="6487"/>
                    </a:cubicBezTo>
                    <a:cubicBezTo>
                      <a:pt x="316" y="6494"/>
                      <a:pt x="347" y="6474"/>
                      <a:pt x="354" y="6441"/>
                    </a:cubicBezTo>
                    <a:cubicBezTo>
                      <a:pt x="441" y="5996"/>
                      <a:pt x="441" y="5996"/>
                      <a:pt x="441" y="5996"/>
                    </a:cubicBezTo>
                    <a:cubicBezTo>
                      <a:pt x="451" y="5999"/>
                      <a:pt x="461" y="6001"/>
                      <a:pt x="471" y="6004"/>
                    </a:cubicBezTo>
                    <a:cubicBezTo>
                      <a:pt x="388" y="6408"/>
                      <a:pt x="388" y="6408"/>
                      <a:pt x="388" y="6408"/>
                    </a:cubicBezTo>
                    <a:cubicBezTo>
                      <a:pt x="381" y="6440"/>
                      <a:pt x="402" y="6471"/>
                      <a:pt x="434" y="6478"/>
                    </a:cubicBezTo>
                    <a:cubicBezTo>
                      <a:pt x="466" y="6485"/>
                      <a:pt x="497" y="6464"/>
                      <a:pt x="504" y="6432"/>
                    </a:cubicBezTo>
                    <a:cubicBezTo>
                      <a:pt x="590" y="6012"/>
                      <a:pt x="590" y="6012"/>
                      <a:pt x="590" y="6012"/>
                    </a:cubicBezTo>
                    <a:cubicBezTo>
                      <a:pt x="598" y="6011"/>
                      <a:pt x="605" y="6011"/>
                      <a:pt x="612" y="6010"/>
                    </a:cubicBezTo>
                    <a:cubicBezTo>
                      <a:pt x="567" y="6225"/>
                      <a:pt x="567" y="6225"/>
                      <a:pt x="567" y="6225"/>
                    </a:cubicBezTo>
                    <a:cubicBezTo>
                      <a:pt x="561" y="6257"/>
                      <a:pt x="581" y="6288"/>
                      <a:pt x="612" y="6294"/>
                    </a:cubicBezTo>
                    <a:cubicBezTo>
                      <a:pt x="644" y="6301"/>
                      <a:pt x="675" y="6281"/>
                      <a:pt x="681" y="6249"/>
                    </a:cubicBezTo>
                    <a:cubicBezTo>
                      <a:pt x="745" y="5946"/>
                      <a:pt x="745" y="5946"/>
                      <a:pt x="745" y="5946"/>
                    </a:cubicBezTo>
                    <a:cubicBezTo>
                      <a:pt x="774" y="5890"/>
                      <a:pt x="779" y="5782"/>
                      <a:pt x="788" y="5732"/>
                    </a:cubicBezTo>
                    <a:cubicBezTo>
                      <a:pt x="802" y="5652"/>
                      <a:pt x="796" y="5566"/>
                      <a:pt x="787" y="5480"/>
                    </a:cubicBezTo>
                    <a:cubicBezTo>
                      <a:pt x="847" y="5358"/>
                      <a:pt x="1061" y="4921"/>
                      <a:pt x="1153" y="4758"/>
                    </a:cubicBezTo>
                    <a:cubicBezTo>
                      <a:pt x="1415" y="4293"/>
                      <a:pt x="1372" y="3969"/>
                      <a:pt x="1417" y="3914"/>
                    </a:cubicBezTo>
                    <a:cubicBezTo>
                      <a:pt x="1444" y="3882"/>
                      <a:pt x="1507" y="3797"/>
                      <a:pt x="1581" y="3692"/>
                    </a:cubicBezTo>
                    <a:cubicBezTo>
                      <a:pt x="1675" y="3890"/>
                      <a:pt x="1744" y="4100"/>
                      <a:pt x="1742" y="4332"/>
                    </a:cubicBezTo>
                    <a:cubicBezTo>
                      <a:pt x="1739" y="4622"/>
                      <a:pt x="1629" y="4875"/>
                      <a:pt x="1581" y="5155"/>
                    </a:cubicBezTo>
                    <a:cubicBezTo>
                      <a:pt x="1529" y="5456"/>
                      <a:pt x="1482" y="5749"/>
                      <a:pt x="1469" y="6155"/>
                    </a:cubicBezTo>
                    <a:cubicBezTo>
                      <a:pt x="1434" y="6518"/>
                      <a:pt x="1413" y="6970"/>
                      <a:pt x="1475" y="7318"/>
                    </a:cubicBezTo>
                    <a:cubicBezTo>
                      <a:pt x="1562" y="7812"/>
                      <a:pt x="1607" y="8309"/>
                      <a:pt x="1582" y="8498"/>
                    </a:cubicBezTo>
                    <a:cubicBezTo>
                      <a:pt x="1523" y="8923"/>
                      <a:pt x="1486" y="9393"/>
                      <a:pt x="1542" y="10104"/>
                    </a:cubicBezTo>
                    <a:cubicBezTo>
                      <a:pt x="1598" y="10798"/>
                      <a:pt x="1736" y="10744"/>
                      <a:pt x="1715" y="11278"/>
                    </a:cubicBezTo>
                    <a:cubicBezTo>
                      <a:pt x="1693" y="11350"/>
                      <a:pt x="1656" y="11444"/>
                      <a:pt x="1650" y="11457"/>
                    </a:cubicBezTo>
                    <a:cubicBezTo>
                      <a:pt x="1576" y="11605"/>
                      <a:pt x="1172" y="11850"/>
                      <a:pt x="1532" y="11918"/>
                    </a:cubicBezTo>
                    <a:cubicBezTo>
                      <a:pt x="1729" y="11956"/>
                      <a:pt x="1951" y="12036"/>
                      <a:pt x="2153" y="12028"/>
                    </a:cubicBezTo>
                    <a:cubicBezTo>
                      <a:pt x="2288" y="12022"/>
                      <a:pt x="2316" y="11835"/>
                      <a:pt x="2292" y="11732"/>
                    </a:cubicBezTo>
                    <a:cubicBezTo>
                      <a:pt x="2249" y="11549"/>
                      <a:pt x="2197" y="11379"/>
                      <a:pt x="2188" y="11190"/>
                    </a:cubicBezTo>
                    <a:cubicBezTo>
                      <a:pt x="2188" y="11190"/>
                      <a:pt x="2188" y="11190"/>
                      <a:pt x="2188" y="11190"/>
                    </a:cubicBezTo>
                    <a:cubicBezTo>
                      <a:pt x="2177" y="10686"/>
                      <a:pt x="2379" y="10202"/>
                      <a:pt x="2338" y="9726"/>
                    </a:cubicBezTo>
                    <a:cubicBezTo>
                      <a:pt x="2301" y="9280"/>
                      <a:pt x="2230" y="8736"/>
                      <a:pt x="2299" y="8504"/>
                    </a:cubicBezTo>
                    <a:cubicBezTo>
                      <a:pt x="2493" y="7860"/>
                      <a:pt x="2670" y="6800"/>
                      <a:pt x="2621" y="6170"/>
                    </a:cubicBezTo>
                    <a:cubicBezTo>
                      <a:pt x="2687" y="6170"/>
                      <a:pt x="2687" y="6170"/>
                      <a:pt x="2687" y="6170"/>
                    </a:cubicBezTo>
                    <a:cubicBezTo>
                      <a:pt x="2687" y="1"/>
                      <a:pt x="2687" y="1"/>
                      <a:pt x="2687" y="1"/>
                    </a:cubicBezTo>
                    <a:cubicBezTo>
                      <a:pt x="2677" y="0"/>
                      <a:pt x="2667" y="0"/>
                      <a:pt x="2657" y="0"/>
                    </a:cubicBezTo>
                    <a:close/>
                  </a:path>
                </a:pathLst>
              </a:custGeom>
              <a:solidFill>
                <a:srgbClr val="00878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nvSpPr>
          <p:spPr>
            <a:xfrm>
              <a:off x="2015537" y="1492921"/>
              <a:ext cx="1354504" cy="2567834"/>
            </a:xfrm>
            <a:prstGeom prst="rect">
              <a:avLst/>
            </a:prstGeom>
            <a:noFill/>
          </p:spPr>
          <p:txBody>
            <a:bodyPr wrap="none" rtlCol="0">
              <a:spAutoFit/>
            </a:bodyPr>
            <a:lstStyle/>
            <a:p>
              <a:r>
                <a:rPr lang="en-US" altLang="zh-CN" sz="13800" dirty="0">
                  <a:solidFill>
                    <a:schemeClr val="bg1"/>
                  </a:solidFill>
                </a:rPr>
                <a:t>?</a:t>
              </a:r>
              <a:endParaRPr lang="zh-CN" altLang="en-US" sz="13800" dirty="0">
                <a:solidFill>
                  <a:schemeClr val="bg1"/>
                </a:solidFill>
              </a:endParaRPr>
            </a:p>
          </p:txBody>
        </p:sp>
      </p:grpSp>
      <p:grpSp>
        <p:nvGrpSpPr>
          <p:cNvPr id="12" name="组合 11"/>
          <p:cNvGrpSpPr/>
          <p:nvPr/>
        </p:nvGrpSpPr>
        <p:grpSpPr>
          <a:xfrm>
            <a:off x="2046308" y="5161607"/>
            <a:ext cx="1620957" cy="338554"/>
            <a:chOff x="3761601" y="719417"/>
            <a:chExt cx="1620957" cy="338554"/>
          </a:xfrm>
        </p:grpSpPr>
        <p:sp>
          <p:nvSpPr>
            <p:cNvPr id="95" name="文本框 94"/>
            <p:cNvSpPr txBox="1"/>
            <p:nvPr/>
          </p:nvSpPr>
          <p:spPr>
            <a:xfrm>
              <a:off x="3761601" y="719417"/>
              <a:ext cx="1620957" cy="338554"/>
            </a:xfrm>
            <a:prstGeom prst="rect">
              <a:avLst/>
            </a:prstGeom>
            <a:noFill/>
          </p:spPr>
          <p:txBody>
            <a:bodyPr wrap="none" rtlCol="0">
              <a:spAutoFit/>
            </a:bodyPr>
            <a:lstStyle/>
            <a:p>
              <a:r>
                <a:rPr lang="zh-CN" altLang="en-US" sz="1600" b="1" dirty="0">
                  <a:solidFill>
                    <a:srgbClr val="404040"/>
                  </a:solidFill>
                  <a:latin typeface="+mn-ea"/>
                </a:rPr>
                <a:t>遇见未知的自己</a:t>
              </a:r>
              <a:endParaRPr lang="en-US" altLang="zh-CN" sz="1600" b="1" dirty="0">
                <a:solidFill>
                  <a:srgbClr val="404040"/>
                </a:solidFill>
                <a:latin typeface="+mn-ea"/>
              </a:endParaRPr>
            </a:p>
          </p:txBody>
        </p:sp>
        <p:cxnSp>
          <p:nvCxnSpPr>
            <p:cNvPr id="96" name="直接连接符 95"/>
            <p:cNvCxnSpPr/>
            <p:nvPr/>
          </p:nvCxnSpPr>
          <p:spPr>
            <a:xfrm>
              <a:off x="3819525" y="1014180"/>
              <a:ext cx="1498489"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a:off x="-19064" y="253534"/>
            <a:ext cx="12211083" cy="6553690"/>
            <a:chOff x="-19064" y="253534"/>
            <a:chExt cx="12211083" cy="6553690"/>
          </a:xfrm>
        </p:grpSpPr>
        <p:grpSp>
          <p:nvGrpSpPr>
            <p:cNvPr id="98" name="组合 97"/>
            <p:cNvGrpSpPr/>
            <p:nvPr/>
          </p:nvGrpSpPr>
          <p:grpSpPr>
            <a:xfrm>
              <a:off x="-19064" y="253534"/>
              <a:ext cx="12211083" cy="6553690"/>
              <a:chOff x="-19064" y="253534"/>
              <a:chExt cx="12211083" cy="6553690"/>
            </a:xfrm>
          </p:grpSpPr>
          <p:sp>
            <p:nvSpPr>
              <p:cNvPr id="100"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101"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102"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103"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7</a:t>
                </a:fld>
                <a:endParaRPr lang="en-US" sz="1100" dirty="0">
                  <a:solidFill>
                    <a:schemeClr val="bg1"/>
                  </a:solidFill>
                  <a:latin typeface="Arial" panose="020B0604020202020204" pitchFamily="34" charset="0"/>
                  <a:cs typeface="Arial" panose="020B0604020202020204" pitchFamily="34" charset="0"/>
                </a:endParaRPr>
              </a:p>
            </p:txBody>
          </p:sp>
          <p:sp>
            <p:nvSpPr>
              <p:cNvPr id="104"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105"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99" name="文本框 98"/>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醒悟</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孰主孰仆</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2691936" y="1259994"/>
            <a:ext cx="7119274" cy="1030515"/>
          </a:xfrm>
          <a:prstGeom prst="roundRect">
            <a:avLst/>
          </a:prstGeom>
          <a:solidFill>
            <a:srgbClr val="00B9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1" name="图片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321" y="3838761"/>
            <a:ext cx="609600" cy="609600"/>
          </a:xfrm>
          <a:prstGeom prst="rect">
            <a:avLst/>
          </a:prstGeom>
        </p:spPr>
      </p:pic>
      <p:pic>
        <p:nvPicPr>
          <p:cNvPr id="52" name="图片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321" y="5624279"/>
            <a:ext cx="609600" cy="609600"/>
          </a:xfrm>
          <a:prstGeom prst="rect">
            <a:avLst/>
          </a:prstGeom>
        </p:spPr>
      </p:pic>
      <p:pic>
        <p:nvPicPr>
          <p:cNvPr id="75" name="图片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329" y="5597725"/>
            <a:ext cx="609600" cy="609600"/>
          </a:xfrm>
          <a:prstGeom prst="rect">
            <a:avLst/>
          </a:prstGeom>
        </p:spPr>
      </p:pic>
      <p:pic>
        <p:nvPicPr>
          <p:cNvPr id="76" name="图片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329" y="3838761"/>
            <a:ext cx="609600" cy="609600"/>
          </a:xfrm>
          <a:prstGeom prst="rect">
            <a:avLst/>
          </a:prstGeom>
        </p:spPr>
      </p:pic>
      <p:pic>
        <p:nvPicPr>
          <p:cNvPr id="77" name="图片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6254" y="3844948"/>
            <a:ext cx="609600" cy="609600"/>
          </a:xfrm>
          <a:prstGeom prst="rect">
            <a:avLst/>
          </a:prstGeom>
        </p:spPr>
      </p:pic>
      <p:pic>
        <p:nvPicPr>
          <p:cNvPr id="78" name="图片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6254" y="5597725"/>
            <a:ext cx="609600" cy="609600"/>
          </a:xfrm>
          <a:prstGeom prst="rect">
            <a:avLst/>
          </a:prstGeom>
        </p:spPr>
      </p:pic>
      <p:pic>
        <p:nvPicPr>
          <p:cNvPr id="79" name="图片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3015" y="5597725"/>
            <a:ext cx="609600" cy="609600"/>
          </a:xfrm>
          <a:prstGeom prst="rect">
            <a:avLst/>
          </a:prstGeom>
        </p:spPr>
      </p:pic>
      <p:sp>
        <p:nvSpPr>
          <p:cNvPr id="80" name="圆角矩形标注 79"/>
          <p:cNvSpPr/>
          <p:nvPr/>
        </p:nvSpPr>
        <p:spPr>
          <a:xfrm rot="10800000">
            <a:off x="3695847" y="3523394"/>
            <a:ext cx="1242913" cy="463555"/>
          </a:xfrm>
          <a:prstGeom prst="wedgeRoundRectCallout">
            <a:avLst>
              <a:gd name="adj1" fmla="val 31660"/>
              <a:gd name="adj2" fmla="val 81678"/>
              <a:gd name="adj3" fmla="val 16667"/>
            </a:avLst>
          </a:prstGeom>
          <a:solidFill>
            <a:srgbClr val="00B9B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圆角矩形标注 81"/>
          <p:cNvSpPr/>
          <p:nvPr/>
        </p:nvSpPr>
        <p:spPr>
          <a:xfrm flipH="1">
            <a:off x="7307334" y="5157030"/>
            <a:ext cx="1317644" cy="463555"/>
          </a:xfrm>
          <a:prstGeom prst="wedgeRoundRectCallout">
            <a:avLst>
              <a:gd name="adj1" fmla="val 31660"/>
              <a:gd name="adj2" fmla="val 81678"/>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圆角矩形标注 82"/>
          <p:cNvSpPr/>
          <p:nvPr/>
        </p:nvSpPr>
        <p:spPr>
          <a:xfrm flipH="1">
            <a:off x="7300076" y="3454840"/>
            <a:ext cx="1320800" cy="463555"/>
          </a:xfrm>
          <a:prstGeom prst="wedgeRoundRectCallout">
            <a:avLst>
              <a:gd name="adj1" fmla="val 31660"/>
              <a:gd name="adj2" fmla="val 81678"/>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圆角矩形标注 83"/>
          <p:cNvSpPr/>
          <p:nvPr/>
        </p:nvSpPr>
        <p:spPr>
          <a:xfrm flipH="1">
            <a:off x="9193726" y="5160724"/>
            <a:ext cx="760949" cy="463555"/>
          </a:xfrm>
          <a:prstGeom prst="wedgeRoundRectCallout">
            <a:avLst>
              <a:gd name="adj1" fmla="val 31660"/>
              <a:gd name="adj2" fmla="val 81678"/>
              <a:gd name="adj3" fmla="val 16667"/>
            </a:avLst>
          </a:prstGeom>
          <a:solidFill>
            <a:srgbClr val="00B9B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十字星 84"/>
          <p:cNvSpPr/>
          <p:nvPr/>
        </p:nvSpPr>
        <p:spPr>
          <a:xfrm>
            <a:off x="5516693" y="3705784"/>
            <a:ext cx="266700" cy="355943"/>
          </a:xfrm>
          <a:prstGeom prst="star4">
            <a:avLst/>
          </a:prstGeom>
          <a:solidFill>
            <a:srgbClr val="569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十字星 85"/>
          <p:cNvSpPr/>
          <p:nvPr/>
        </p:nvSpPr>
        <p:spPr>
          <a:xfrm>
            <a:off x="5483433" y="5419753"/>
            <a:ext cx="266700" cy="355943"/>
          </a:xfrm>
          <a:prstGeom prst="star4">
            <a:avLst/>
          </a:prstGeom>
          <a:solidFill>
            <a:srgbClr val="569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18"/>
          <p:cNvSpPr>
            <a:spLocks noChangeArrowheads="1"/>
          </p:cNvSpPr>
          <p:nvPr/>
        </p:nvSpPr>
        <p:spPr bwMode="auto">
          <a:xfrm>
            <a:off x="3877189" y="3565649"/>
            <a:ext cx="804665" cy="396875"/>
          </a:xfrm>
          <a:prstGeom prst="rect">
            <a:avLst/>
          </a:prstGeom>
          <a:noFill/>
          <a:ln w="9525">
            <a:noFill/>
            <a:miter lim="800000"/>
          </a:ln>
        </p:spPr>
        <p:txBody>
          <a:bodyPr wrap="square">
            <a:spAutoFit/>
          </a:bodyPr>
          <a:lstStyle/>
          <a:p>
            <a:r>
              <a:rPr lang="zh-CN" altLang="en-US" sz="2000" dirty="0">
                <a:solidFill>
                  <a:schemeClr val="bg1"/>
                </a:solidFill>
                <a:latin typeface="造字工房悦圆演示版常规体" pitchFamily="50" charset="-122"/>
                <a:ea typeface="造字工房悦圆演示版常规体" pitchFamily="50" charset="-122"/>
                <a:sym typeface="方正汉简简体" pitchFamily="65" charset="-122"/>
              </a:rPr>
              <a:t>笨蛋</a:t>
            </a:r>
          </a:p>
        </p:txBody>
      </p:sp>
      <p:sp>
        <p:nvSpPr>
          <p:cNvPr id="89" name="矩形 18"/>
          <p:cNvSpPr>
            <a:spLocks noChangeArrowheads="1"/>
          </p:cNvSpPr>
          <p:nvPr/>
        </p:nvSpPr>
        <p:spPr bwMode="auto">
          <a:xfrm>
            <a:off x="7340597" y="3540442"/>
            <a:ext cx="1313145" cy="400110"/>
          </a:xfrm>
          <a:prstGeom prst="rect">
            <a:avLst/>
          </a:prstGeom>
          <a:noFill/>
          <a:ln w="9525">
            <a:noFill/>
            <a:miter lim="800000"/>
          </a:ln>
        </p:spPr>
        <p:txBody>
          <a:bodyPr wrap="square">
            <a:spAutoFit/>
          </a:bodyPr>
          <a:lstStyle/>
          <a:p>
            <a:r>
              <a:rPr lang="zh-CN" altLang="en-US" sz="2000" dirty="0">
                <a:solidFill>
                  <a:schemeClr val="bg1"/>
                </a:solidFill>
                <a:latin typeface="造字工房悦圆演示版常规体" pitchFamily="50" charset="-122"/>
                <a:ea typeface="造字工房悦圆演示版常规体" pitchFamily="50" charset="-122"/>
                <a:sym typeface="方正汉简简体" pitchFamily="65" charset="-122"/>
              </a:rPr>
              <a:t>谁？大胆！</a:t>
            </a:r>
          </a:p>
        </p:txBody>
      </p:sp>
      <p:sp>
        <p:nvSpPr>
          <p:cNvPr id="90" name="矩形 18"/>
          <p:cNvSpPr>
            <a:spLocks noChangeArrowheads="1"/>
          </p:cNvSpPr>
          <p:nvPr/>
        </p:nvSpPr>
        <p:spPr bwMode="auto">
          <a:xfrm>
            <a:off x="7331363" y="5186058"/>
            <a:ext cx="1145504" cy="461665"/>
          </a:xfrm>
          <a:prstGeom prst="rect">
            <a:avLst/>
          </a:prstGeom>
          <a:noFill/>
          <a:ln w="9525">
            <a:noFill/>
            <a:miter lim="800000"/>
          </a:ln>
        </p:spPr>
        <p:txBody>
          <a:bodyPr wrap="square">
            <a:spAutoFit/>
          </a:bodyPr>
          <a:lstStyle/>
          <a:p>
            <a:r>
              <a:rPr lang="en-US" altLang="zh-CN" sz="2400" b="1" dirty="0">
                <a:solidFill>
                  <a:schemeClr val="bg1"/>
                </a:solidFill>
                <a:latin typeface="造字工房悦圆演示版常规体" pitchFamily="50" charset="-122"/>
                <a:ea typeface="造字工房悦圆演示版常规体" pitchFamily="50" charset="-122"/>
                <a:sym typeface="方正汉简简体" pitchFamily="65" charset="-122"/>
              </a:rPr>
              <a:t>………</a:t>
            </a:r>
            <a:endParaRPr lang="zh-CN" altLang="en-US" sz="2400" b="1" dirty="0">
              <a:solidFill>
                <a:schemeClr val="bg1"/>
              </a:solidFill>
              <a:latin typeface="造字工房悦圆演示版常规体" pitchFamily="50" charset="-122"/>
              <a:ea typeface="造字工房悦圆演示版常规体" pitchFamily="50" charset="-122"/>
              <a:sym typeface="方正汉简简体" pitchFamily="65" charset="-122"/>
            </a:endParaRPr>
          </a:p>
        </p:txBody>
      </p:sp>
      <p:sp>
        <p:nvSpPr>
          <p:cNvPr id="91" name="矩形 18"/>
          <p:cNvSpPr>
            <a:spLocks noChangeArrowheads="1"/>
          </p:cNvSpPr>
          <p:nvPr/>
        </p:nvSpPr>
        <p:spPr bwMode="auto">
          <a:xfrm>
            <a:off x="9193726" y="5211292"/>
            <a:ext cx="804665" cy="396875"/>
          </a:xfrm>
          <a:prstGeom prst="rect">
            <a:avLst/>
          </a:prstGeom>
          <a:noFill/>
          <a:ln w="9525">
            <a:noFill/>
            <a:miter lim="800000"/>
          </a:ln>
        </p:spPr>
        <p:txBody>
          <a:bodyPr wrap="square">
            <a:spAutoFit/>
          </a:bodyPr>
          <a:lstStyle/>
          <a:p>
            <a:r>
              <a:rPr lang="zh-CN" altLang="en-US" sz="2000" dirty="0">
                <a:solidFill>
                  <a:schemeClr val="bg1"/>
                </a:solidFill>
                <a:latin typeface="造字工房悦圆演示版常规体" pitchFamily="50" charset="-122"/>
                <a:ea typeface="造字工房悦圆演示版常规体" pitchFamily="50" charset="-122"/>
                <a:sym typeface="方正汉简简体" pitchFamily="65" charset="-122"/>
              </a:rPr>
              <a:t>过奖！</a:t>
            </a:r>
          </a:p>
        </p:txBody>
      </p:sp>
      <p:cxnSp>
        <p:nvCxnSpPr>
          <p:cNvPr id="95" name="直接箭头连接符 94"/>
          <p:cNvCxnSpPr/>
          <p:nvPr/>
        </p:nvCxnSpPr>
        <p:spPr>
          <a:xfrm flipV="1">
            <a:off x="3869300" y="4151220"/>
            <a:ext cx="926809" cy="8761"/>
          </a:xfrm>
          <a:prstGeom prst="straightConnector1">
            <a:avLst/>
          </a:prstGeom>
          <a:ln w="63500">
            <a:solidFill>
              <a:srgbClr val="59595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7" name="矩形 18"/>
          <p:cNvSpPr>
            <a:spLocks noChangeArrowheads="1"/>
          </p:cNvSpPr>
          <p:nvPr/>
        </p:nvSpPr>
        <p:spPr bwMode="auto">
          <a:xfrm>
            <a:off x="2425537" y="4800811"/>
            <a:ext cx="7373027" cy="400110"/>
          </a:xfrm>
          <a:prstGeom prst="rect">
            <a:avLst/>
          </a:prstGeom>
          <a:noFill/>
          <a:ln w="9525">
            <a:noFill/>
            <a:miter lim="800000"/>
          </a:ln>
        </p:spPr>
        <p:txBody>
          <a:bodyPr wrap="square">
            <a:spAutoFit/>
          </a:bodyPr>
          <a:lstStyle/>
          <a:p>
            <a:r>
              <a:rPr lang="en-US" altLang="zh-CN" sz="2000" dirty="0">
                <a:solidFill>
                  <a:srgbClr val="003231"/>
                </a:solidFill>
                <a:latin typeface="造字工房悦圆演示版常规体" pitchFamily="50" charset="-122"/>
                <a:ea typeface="造字工房悦圆演示版常规体" pitchFamily="50" charset="-122"/>
                <a:sym typeface="方正汉简简体" pitchFamily="65" charset="-122"/>
              </a:rPr>
              <a:t>……</a:t>
            </a: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有意识的大脑</a:t>
            </a:r>
            <a:r>
              <a:rPr lang="en-US" altLang="zh-CN" sz="2000" dirty="0">
                <a:solidFill>
                  <a:srgbClr val="003231"/>
                </a:solidFill>
                <a:latin typeface="造字工房悦圆演示版常规体" pitchFamily="50" charset="-122"/>
                <a:ea typeface="造字工房悦圆演示版常规体" pitchFamily="50" charset="-122"/>
                <a:sym typeface="方正汉简简体" pitchFamily="65" charset="-122"/>
              </a:rPr>
              <a:t>……</a:t>
            </a: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遇到刺激</a:t>
            </a:r>
            <a:r>
              <a:rPr lang="en-US" altLang="zh-CN" sz="2000" dirty="0">
                <a:solidFill>
                  <a:srgbClr val="003231"/>
                </a:solidFill>
                <a:latin typeface="造字工房悦圆演示版常规体" pitchFamily="50" charset="-122"/>
                <a:ea typeface="造字工房悦圆演示版常规体" pitchFamily="50" charset="-122"/>
                <a:sym typeface="方正汉简简体" pitchFamily="65" charset="-122"/>
              </a:rPr>
              <a:t>……</a:t>
            </a: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进行分析</a:t>
            </a:r>
            <a:r>
              <a:rPr lang="en-US" altLang="zh-CN" sz="2000" dirty="0">
                <a:solidFill>
                  <a:srgbClr val="003231"/>
                </a:solidFill>
                <a:latin typeface="造字工房悦圆演示版常规体" pitchFamily="50" charset="-122"/>
                <a:ea typeface="造字工房悦圆演示版常规体" pitchFamily="50" charset="-122"/>
                <a:sym typeface="方正汉简简体" pitchFamily="65" charset="-122"/>
              </a:rPr>
              <a:t>……</a:t>
            </a: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然后做出反应！</a:t>
            </a:r>
          </a:p>
        </p:txBody>
      </p:sp>
      <p:sp>
        <p:nvSpPr>
          <p:cNvPr id="98" name="矩形 18"/>
          <p:cNvSpPr>
            <a:spLocks noChangeArrowheads="1"/>
          </p:cNvSpPr>
          <p:nvPr/>
        </p:nvSpPr>
        <p:spPr bwMode="auto">
          <a:xfrm>
            <a:off x="2407860" y="2974138"/>
            <a:ext cx="7373027" cy="400110"/>
          </a:xfrm>
          <a:prstGeom prst="rect">
            <a:avLst/>
          </a:prstGeom>
          <a:noFill/>
          <a:ln w="9525">
            <a:noFill/>
            <a:miter lim="800000"/>
          </a:ln>
        </p:spPr>
        <p:txBody>
          <a:bodyPr wrap="square">
            <a:spAutoFit/>
          </a:bodyPr>
          <a:lstStyle/>
          <a:p>
            <a:r>
              <a:rPr lang="en-US" altLang="zh-CN" sz="2000" dirty="0">
                <a:solidFill>
                  <a:srgbClr val="003231"/>
                </a:solidFill>
                <a:latin typeface="造字工房悦圆演示版常规体" pitchFamily="50" charset="-122"/>
                <a:ea typeface="造字工房悦圆演示版常规体" pitchFamily="50" charset="-122"/>
                <a:sym typeface="方正汉简简体" pitchFamily="65" charset="-122"/>
              </a:rPr>
              <a:t>……</a:t>
            </a: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无意识的大脑</a:t>
            </a:r>
            <a:r>
              <a:rPr lang="en-US" altLang="zh-CN" sz="2000" dirty="0">
                <a:solidFill>
                  <a:srgbClr val="003231"/>
                </a:solidFill>
                <a:latin typeface="造字工房悦圆演示版常规体" pitchFamily="50" charset="-122"/>
                <a:ea typeface="造字工房悦圆演示版常规体" pitchFamily="50" charset="-122"/>
                <a:sym typeface="方正汉简简体" pitchFamily="65" charset="-122"/>
              </a:rPr>
              <a:t>……</a:t>
            </a: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遇到刺激</a:t>
            </a:r>
            <a:r>
              <a:rPr lang="en-US" altLang="zh-CN" sz="2000" dirty="0">
                <a:solidFill>
                  <a:srgbClr val="003231"/>
                </a:solidFill>
                <a:latin typeface="造字工房悦圆演示版常规体" pitchFamily="50" charset="-122"/>
                <a:ea typeface="造字工房悦圆演示版常规体" pitchFamily="50" charset="-122"/>
                <a:sym typeface="方正汉简简体" pitchFamily="65" charset="-122"/>
              </a:rPr>
              <a:t>……</a:t>
            </a:r>
            <a:r>
              <a:rPr lang="zh-CN" altLang="en-US" sz="2000" dirty="0">
                <a:solidFill>
                  <a:srgbClr val="003231"/>
                </a:solidFill>
                <a:latin typeface="造字工房悦圆演示版常规体" pitchFamily="50" charset="-122"/>
                <a:ea typeface="造字工房悦圆演示版常规体" pitchFamily="50" charset="-122"/>
                <a:sym typeface="方正汉简简体" pitchFamily="65" charset="-122"/>
              </a:rPr>
              <a:t>立即做出反应！</a:t>
            </a:r>
          </a:p>
        </p:txBody>
      </p:sp>
      <p:sp>
        <p:nvSpPr>
          <p:cNvPr id="99" name="椭圆 98"/>
          <p:cNvSpPr/>
          <p:nvPr/>
        </p:nvSpPr>
        <p:spPr>
          <a:xfrm>
            <a:off x="2496220" y="4048728"/>
            <a:ext cx="195716" cy="195716"/>
          </a:xfrm>
          <a:prstGeom prst="ellipse">
            <a:avLst/>
          </a:prstGeom>
          <a:solidFill>
            <a:srgbClr val="00323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18"/>
          <p:cNvSpPr>
            <a:spLocks noChangeArrowheads="1"/>
          </p:cNvSpPr>
          <p:nvPr/>
        </p:nvSpPr>
        <p:spPr bwMode="auto">
          <a:xfrm>
            <a:off x="2451243" y="3997332"/>
            <a:ext cx="804665" cy="307777"/>
          </a:xfrm>
          <a:prstGeom prst="rect">
            <a:avLst/>
          </a:prstGeom>
          <a:noFill/>
          <a:ln w="9525">
            <a:noFill/>
            <a:miter lim="800000"/>
          </a:ln>
        </p:spPr>
        <p:txBody>
          <a:bodyPr wrap="square">
            <a:spAutoFit/>
          </a:bodyPr>
          <a:lstStyle/>
          <a:p>
            <a:r>
              <a:rPr lang="en-US" altLang="zh-CN" sz="1400" dirty="0">
                <a:solidFill>
                  <a:schemeClr val="bg1"/>
                </a:solidFill>
                <a:latin typeface="造字工房悦圆演示版常规体" pitchFamily="50" charset="-122"/>
                <a:ea typeface="造字工房悦圆演示版常规体" pitchFamily="50" charset="-122"/>
                <a:sym typeface="方正汉简简体" pitchFamily="65" charset="-122"/>
              </a:rPr>
              <a:t>1</a:t>
            </a:r>
            <a:endParaRPr lang="zh-CN" altLang="en-US" sz="2000" dirty="0">
              <a:solidFill>
                <a:schemeClr val="bg1"/>
              </a:solidFill>
              <a:latin typeface="造字工房悦圆演示版常规体" pitchFamily="50" charset="-122"/>
              <a:ea typeface="造字工房悦圆演示版常规体" pitchFamily="50" charset="-122"/>
              <a:sym typeface="方正汉简简体" pitchFamily="65" charset="-122"/>
            </a:endParaRPr>
          </a:p>
        </p:txBody>
      </p:sp>
      <p:sp>
        <p:nvSpPr>
          <p:cNvPr id="101" name="椭圆 100"/>
          <p:cNvSpPr/>
          <p:nvPr/>
        </p:nvSpPr>
        <p:spPr>
          <a:xfrm>
            <a:off x="2483574" y="5847924"/>
            <a:ext cx="195716" cy="195716"/>
          </a:xfrm>
          <a:prstGeom prst="ellipse">
            <a:avLst/>
          </a:prstGeom>
          <a:solidFill>
            <a:srgbClr val="00323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8"/>
          <p:cNvSpPr>
            <a:spLocks noChangeArrowheads="1"/>
          </p:cNvSpPr>
          <p:nvPr/>
        </p:nvSpPr>
        <p:spPr bwMode="auto">
          <a:xfrm>
            <a:off x="2438597" y="5796528"/>
            <a:ext cx="804665" cy="307777"/>
          </a:xfrm>
          <a:prstGeom prst="rect">
            <a:avLst/>
          </a:prstGeom>
          <a:noFill/>
          <a:ln w="9525">
            <a:noFill/>
            <a:miter lim="800000"/>
          </a:ln>
        </p:spPr>
        <p:txBody>
          <a:bodyPr wrap="square">
            <a:spAutoFit/>
          </a:bodyPr>
          <a:lstStyle/>
          <a:p>
            <a:r>
              <a:rPr lang="en-US" altLang="zh-CN" sz="1400" dirty="0">
                <a:solidFill>
                  <a:schemeClr val="bg1"/>
                </a:solidFill>
                <a:latin typeface="造字工房悦圆演示版常规体" pitchFamily="50" charset="-122"/>
                <a:ea typeface="造字工房悦圆演示版常规体" pitchFamily="50" charset="-122"/>
                <a:sym typeface="方正汉简简体" pitchFamily="65" charset="-122"/>
              </a:rPr>
              <a:t>2</a:t>
            </a:r>
            <a:endParaRPr lang="zh-CN" altLang="en-US" sz="2000" dirty="0">
              <a:solidFill>
                <a:schemeClr val="bg1"/>
              </a:solidFill>
              <a:latin typeface="造字工房悦圆演示版常规体" pitchFamily="50" charset="-122"/>
              <a:ea typeface="造字工房悦圆演示版常规体" pitchFamily="50" charset="-122"/>
              <a:sym typeface="方正汉简简体" pitchFamily="65" charset="-122"/>
            </a:endParaRPr>
          </a:p>
        </p:txBody>
      </p:sp>
      <p:cxnSp>
        <p:nvCxnSpPr>
          <p:cNvPr id="103" name="直接箭头连接符 102"/>
          <p:cNvCxnSpPr/>
          <p:nvPr/>
        </p:nvCxnSpPr>
        <p:spPr>
          <a:xfrm flipV="1">
            <a:off x="5723549" y="4179349"/>
            <a:ext cx="926809" cy="8761"/>
          </a:xfrm>
          <a:prstGeom prst="straightConnector1">
            <a:avLst/>
          </a:prstGeom>
          <a:ln w="63500">
            <a:solidFill>
              <a:srgbClr val="59595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4" name="圆角矩形标注 103"/>
          <p:cNvSpPr/>
          <p:nvPr/>
        </p:nvSpPr>
        <p:spPr>
          <a:xfrm rot="10800000">
            <a:off x="3682007" y="5319145"/>
            <a:ext cx="1242913" cy="463555"/>
          </a:xfrm>
          <a:prstGeom prst="wedgeRoundRectCallout">
            <a:avLst>
              <a:gd name="adj1" fmla="val 31660"/>
              <a:gd name="adj2" fmla="val 81678"/>
              <a:gd name="adj3" fmla="val 16667"/>
            </a:avLst>
          </a:prstGeom>
          <a:solidFill>
            <a:srgbClr val="00B9B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矩形 18"/>
          <p:cNvSpPr>
            <a:spLocks noChangeArrowheads="1"/>
          </p:cNvSpPr>
          <p:nvPr/>
        </p:nvSpPr>
        <p:spPr bwMode="auto">
          <a:xfrm>
            <a:off x="3863349" y="5361400"/>
            <a:ext cx="804665" cy="396875"/>
          </a:xfrm>
          <a:prstGeom prst="rect">
            <a:avLst/>
          </a:prstGeom>
          <a:noFill/>
          <a:ln w="9525">
            <a:noFill/>
            <a:miter lim="800000"/>
          </a:ln>
        </p:spPr>
        <p:txBody>
          <a:bodyPr wrap="square">
            <a:spAutoFit/>
          </a:bodyPr>
          <a:lstStyle/>
          <a:p>
            <a:r>
              <a:rPr lang="zh-CN" altLang="en-US" sz="2000" dirty="0">
                <a:solidFill>
                  <a:schemeClr val="bg1"/>
                </a:solidFill>
                <a:latin typeface="造字工房悦圆演示版常规体" pitchFamily="50" charset="-122"/>
                <a:ea typeface="造字工房悦圆演示版常规体" pitchFamily="50" charset="-122"/>
                <a:sym typeface="方正汉简简体" pitchFamily="65" charset="-122"/>
              </a:rPr>
              <a:t>笨蛋</a:t>
            </a:r>
          </a:p>
        </p:txBody>
      </p:sp>
      <p:cxnSp>
        <p:nvCxnSpPr>
          <p:cNvPr id="106" name="直接箭头连接符 105"/>
          <p:cNvCxnSpPr/>
          <p:nvPr/>
        </p:nvCxnSpPr>
        <p:spPr>
          <a:xfrm flipV="1">
            <a:off x="3816116" y="5958722"/>
            <a:ext cx="926809" cy="8761"/>
          </a:xfrm>
          <a:prstGeom prst="straightConnector1">
            <a:avLst/>
          </a:prstGeom>
          <a:ln w="63500">
            <a:solidFill>
              <a:srgbClr val="59595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V="1">
            <a:off x="5698687" y="5958107"/>
            <a:ext cx="926809" cy="8761"/>
          </a:xfrm>
          <a:prstGeom prst="straightConnector1">
            <a:avLst/>
          </a:prstGeom>
          <a:ln w="63500">
            <a:solidFill>
              <a:srgbClr val="59595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nvCxnSpPr>
        <p:spPr>
          <a:xfrm flipV="1">
            <a:off x="7497071" y="5944287"/>
            <a:ext cx="926809" cy="8761"/>
          </a:xfrm>
          <a:prstGeom prst="straightConnector1">
            <a:avLst/>
          </a:prstGeom>
          <a:ln w="63500">
            <a:solidFill>
              <a:srgbClr val="595959"/>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076695" y="1364429"/>
            <a:ext cx="6096000" cy="830997"/>
          </a:xfrm>
          <a:prstGeom prst="rect">
            <a:avLst/>
          </a:prstGeom>
        </p:spPr>
        <p:txBody>
          <a:bodyPr>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你不应该隶属于你的大脑；</a:t>
            </a:r>
            <a:endParaRPr lang="en-US" altLang="zh-CN" sz="2400" dirty="0">
              <a:solidFill>
                <a:schemeClr val="bg1"/>
              </a:solidFill>
              <a:latin typeface="Microsoft YaHei UI Light" panose="020B0502040204020203" pitchFamily="34" charset="-122"/>
              <a:ea typeface="Microsoft YaHei UI Light" panose="020B0502040204020203" pitchFamily="34" charset="-122"/>
            </a:endParaRPr>
          </a:p>
          <a:p>
            <a:r>
              <a:rPr lang="zh-CN" altLang="en-US" sz="2400" dirty="0">
                <a:solidFill>
                  <a:schemeClr val="bg1"/>
                </a:solidFill>
                <a:latin typeface="Microsoft YaHei UI Light" panose="020B0502040204020203" pitchFamily="34" charset="-122"/>
                <a:ea typeface="Microsoft YaHei UI Light" panose="020B0502040204020203" pitchFamily="34" charset="-122"/>
              </a:rPr>
              <a:t>而应该拥有你的大脑，并且控制你的大脑。</a:t>
            </a:r>
            <a:endParaRPr lang="en-US" altLang="zh-CN" sz="2400" dirty="0">
              <a:solidFill>
                <a:schemeClr val="bg1"/>
              </a:solidFill>
              <a:latin typeface="Microsoft YaHei UI Light" panose="020B0502040204020203" pitchFamily="34" charset="-122"/>
              <a:ea typeface="Microsoft YaHei UI Light" panose="020B0502040204020203" pitchFamily="34" charset="-122"/>
            </a:endParaRPr>
          </a:p>
        </p:txBody>
      </p:sp>
      <p:grpSp>
        <p:nvGrpSpPr>
          <p:cNvPr id="109" name="Group 40"/>
          <p:cNvGrpSpPr>
            <a:grpSpLocks noChangeAspect="1"/>
          </p:cNvGrpSpPr>
          <p:nvPr/>
        </p:nvGrpSpPr>
        <p:grpSpPr bwMode="auto">
          <a:xfrm flipH="1">
            <a:off x="1588934" y="1146962"/>
            <a:ext cx="651898" cy="1533335"/>
            <a:chOff x="3769" y="1993"/>
            <a:chExt cx="142" cy="334"/>
          </a:xfrm>
          <a:effectLst>
            <a:outerShdw blurRad="50800" dist="38100" dir="5400000" algn="t" rotWithShape="0">
              <a:prstClr val="black">
                <a:alpha val="40000"/>
              </a:prstClr>
            </a:outerShdw>
          </a:effectLst>
        </p:grpSpPr>
        <p:sp>
          <p:nvSpPr>
            <p:cNvPr id="110" name="AutoShape 39"/>
            <p:cNvSpPr>
              <a:spLocks noChangeAspect="1" noChangeArrowheads="1" noTextEdit="1"/>
            </p:cNvSpPr>
            <p:nvPr/>
          </p:nvSpPr>
          <p:spPr bwMode="auto">
            <a:xfrm>
              <a:off x="3769" y="1993"/>
              <a:ext cx="14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41"/>
            <p:cNvSpPr/>
            <p:nvPr/>
          </p:nvSpPr>
          <p:spPr bwMode="auto">
            <a:xfrm>
              <a:off x="3846" y="2024"/>
              <a:ext cx="23" cy="32"/>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42"/>
            <p:cNvSpPr/>
            <p:nvPr/>
          </p:nvSpPr>
          <p:spPr bwMode="auto">
            <a:xfrm>
              <a:off x="3851" y="2298"/>
              <a:ext cx="35" cy="31"/>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43"/>
            <p:cNvSpPr/>
            <p:nvPr/>
          </p:nvSpPr>
          <p:spPr bwMode="auto">
            <a:xfrm>
              <a:off x="3769" y="2080"/>
              <a:ext cx="30" cy="17"/>
            </a:xfrm>
            <a:custGeom>
              <a:avLst/>
              <a:gdLst>
                <a:gd name="T0" fmla="*/ 10 w 12"/>
                <a:gd name="T1" fmla="*/ 7 h 7"/>
                <a:gd name="T2" fmla="*/ 5 w 12"/>
                <a:gd name="T3" fmla="*/ 7 h 7"/>
                <a:gd name="T4" fmla="*/ 0 w 12"/>
                <a:gd name="T5" fmla="*/ 4 h 7"/>
                <a:gd name="T6" fmla="*/ 0 w 12"/>
                <a:gd name="T7" fmla="*/ 3 h 7"/>
                <a:gd name="T8" fmla="*/ 3 w 12"/>
                <a:gd name="T9" fmla="*/ 3 h 7"/>
                <a:gd name="T10" fmla="*/ 7 w 12"/>
                <a:gd name="T11" fmla="*/ 3 h 7"/>
                <a:gd name="T12" fmla="*/ 8 w 12"/>
                <a:gd name="T13" fmla="*/ 2 h 7"/>
                <a:gd name="T14" fmla="*/ 8 w 12"/>
                <a:gd name="T15" fmla="*/ 0 h 7"/>
                <a:gd name="T16" fmla="*/ 10 w 12"/>
                <a:gd name="T17" fmla="*/ 3 h 7"/>
                <a:gd name="T18" fmla="*/ 12 w 12"/>
                <a:gd name="T19" fmla="*/ 5 h 7"/>
                <a:gd name="T20" fmla="*/ 10 w 1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7">
                  <a:moveTo>
                    <a:pt x="10" y="7"/>
                  </a:moveTo>
                  <a:cubicBezTo>
                    <a:pt x="10" y="7"/>
                    <a:pt x="6" y="7"/>
                    <a:pt x="5" y="7"/>
                  </a:cubicBezTo>
                  <a:cubicBezTo>
                    <a:pt x="5" y="7"/>
                    <a:pt x="0" y="4"/>
                    <a:pt x="0" y="4"/>
                  </a:cubicBezTo>
                  <a:cubicBezTo>
                    <a:pt x="0" y="3"/>
                    <a:pt x="0" y="3"/>
                    <a:pt x="0" y="3"/>
                  </a:cubicBez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lnTo>
                    <a:pt x="10" y="7"/>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44"/>
            <p:cNvSpPr/>
            <p:nvPr/>
          </p:nvSpPr>
          <p:spPr bwMode="auto">
            <a:xfrm>
              <a:off x="3826" y="2293"/>
              <a:ext cx="43" cy="19"/>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45"/>
            <p:cNvSpPr/>
            <p:nvPr/>
          </p:nvSpPr>
          <p:spPr bwMode="auto">
            <a:xfrm>
              <a:off x="3834" y="2138"/>
              <a:ext cx="40" cy="16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46"/>
            <p:cNvSpPr/>
            <p:nvPr/>
          </p:nvSpPr>
          <p:spPr bwMode="auto">
            <a:xfrm>
              <a:off x="3836" y="2138"/>
              <a:ext cx="38" cy="16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47"/>
            <p:cNvSpPr/>
            <p:nvPr/>
          </p:nvSpPr>
          <p:spPr bwMode="auto">
            <a:xfrm>
              <a:off x="3841" y="2133"/>
              <a:ext cx="53" cy="172"/>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48"/>
            <p:cNvSpPr/>
            <p:nvPr/>
          </p:nvSpPr>
          <p:spPr bwMode="auto">
            <a:xfrm>
              <a:off x="3864" y="2211"/>
              <a:ext cx="30" cy="94"/>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49"/>
            <p:cNvSpPr/>
            <p:nvPr/>
          </p:nvSpPr>
          <p:spPr bwMode="auto">
            <a:xfrm>
              <a:off x="3841" y="2133"/>
              <a:ext cx="55" cy="73"/>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50"/>
            <p:cNvSpPr/>
            <p:nvPr/>
          </p:nvSpPr>
          <p:spPr bwMode="auto">
            <a:xfrm>
              <a:off x="3836" y="2126"/>
              <a:ext cx="40" cy="15"/>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51"/>
            <p:cNvSpPr/>
            <p:nvPr/>
          </p:nvSpPr>
          <p:spPr bwMode="auto">
            <a:xfrm>
              <a:off x="3836" y="2034"/>
              <a:ext cx="38" cy="10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52"/>
            <p:cNvSpPr/>
            <p:nvPr/>
          </p:nvSpPr>
          <p:spPr bwMode="auto">
            <a:xfrm>
              <a:off x="3836" y="2034"/>
              <a:ext cx="38" cy="10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53"/>
            <p:cNvSpPr/>
            <p:nvPr/>
          </p:nvSpPr>
          <p:spPr bwMode="auto">
            <a:xfrm>
              <a:off x="3856" y="2039"/>
              <a:ext cx="55" cy="128"/>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54"/>
            <p:cNvSpPr/>
            <p:nvPr/>
          </p:nvSpPr>
          <p:spPr bwMode="auto">
            <a:xfrm>
              <a:off x="3836" y="2049"/>
              <a:ext cx="23" cy="84"/>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55"/>
            <p:cNvSpPr/>
            <p:nvPr/>
          </p:nvSpPr>
          <p:spPr bwMode="auto">
            <a:xfrm>
              <a:off x="3786" y="2080"/>
              <a:ext cx="50" cy="34"/>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56"/>
            <p:cNvSpPr/>
            <p:nvPr/>
          </p:nvSpPr>
          <p:spPr bwMode="auto">
            <a:xfrm>
              <a:off x="3789" y="2087"/>
              <a:ext cx="42" cy="25"/>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57"/>
            <p:cNvSpPr/>
            <p:nvPr/>
          </p:nvSpPr>
          <p:spPr bwMode="auto">
            <a:xfrm>
              <a:off x="3856" y="2041"/>
              <a:ext cx="23" cy="90"/>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58"/>
            <p:cNvSpPr/>
            <p:nvPr/>
          </p:nvSpPr>
          <p:spPr bwMode="auto">
            <a:xfrm>
              <a:off x="3871" y="2049"/>
              <a:ext cx="25" cy="99"/>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59"/>
            <p:cNvSpPr/>
            <p:nvPr/>
          </p:nvSpPr>
          <p:spPr bwMode="auto">
            <a:xfrm>
              <a:off x="3876" y="2044"/>
              <a:ext cx="10" cy="1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60"/>
            <p:cNvSpPr/>
            <p:nvPr/>
          </p:nvSpPr>
          <p:spPr bwMode="auto">
            <a:xfrm>
              <a:off x="3869" y="2143"/>
              <a:ext cx="15" cy="24"/>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61"/>
            <p:cNvSpPr/>
            <p:nvPr/>
          </p:nvSpPr>
          <p:spPr bwMode="auto">
            <a:xfrm>
              <a:off x="3874" y="2046"/>
              <a:ext cx="34" cy="109"/>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62"/>
            <p:cNvSpPr>
              <a:spLocks noEditPoints="1"/>
            </p:cNvSpPr>
            <p:nvPr/>
          </p:nvSpPr>
          <p:spPr bwMode="auto">
            <a:xfrm>
              <a:off x="3881" y="2049"/>
              <a:ext cx="27" cy="106"/>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63"/>
            <p:cNvSpPr/>
            <p:nvPr/>
          </p:nvSpPr>
          <p:spPr bwMode="auto">
            <a:xfrm>
              <a:off x="3881" y="2078"/>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64"/>
            <p:cNvSpPr/>
            <p:nvPr/>
          </p:nvSpPr>
          <p:spPr bwMode="auto">
            <a:xfrm>
              <a:off x="3839" y="2003"/>
              <a:ext cx="35" cy="41"/>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65"/>
            <p:cNvSpPr/>
            <p:nvPr/>
          </p:nvSpPr>
          <p:spPr bwMode="auto">
            <a:xfrm>
              <a:off x="3856" y="2003"/>
              <a:ext cx="18" cy="41"/>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66"/>
            <p:cNvSpPr/>
            <p:nvPr/>
          </p:nvSpPr>
          <p:spPr bwMode="auto">
            <a:xfrm>
              <a:off x="3839" y="2020"/>
              <a:ext cx="10" cy="19"/>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67"/>
            <p:cNvSpPr/>
            <p:nvPr/>
          </p:nvSpPr>
          <p:spPr bwMode="auto">
            <a:xfrm>
              <a:off x="3839" y="1995"/>
              <a:ext cx="32" cy="29"/>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68"/>
            <p:cNvSpPr/>
            <p:nvPr/>
          </p:nvSpPr>
          <p:spPr bwMode="auto">
            <a:xfrm>
              <a:off x="3829" y="2080"/>
              <a:ext cx="7" cy="34"/>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69"/>
            <p:cNvSpPr/>
            <p:nvPr/>
          </p:nvSpPr>
          <p:spPr bwMode="auto">
            <a:xfrm>
              <a:off x="3826" y="2051"/>
              <a:ext cx="23" cy="119"/>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5" name="组合 64"/>
          <p:cNvGrpSpPr/>
          <p:nvPr/>
        </p:nvGrpSpPr>
        <p:grpSpPr>
          <a:xfrm>
            <a:off x="-19064" y="253534"/>
            <a:ext cx="12211083" cy="6553690"/>
            <a:chOff x="-19064" y="253534"/>
            <a:chExt cx="12211083" cy="6553690"/>
          </a:xfrm>
        </p:grpSpPr>
        <p:grpSp>
          <p:nvGrpSpPr>
            <p:cNvPr id="66" name="组合 65"/>
            <p:cNvGrpSpPr/>
            <p:nvPr/>
          </p:nvGrpSpPr>
          <p:grpSpPr>
            <a:xfrm>
              <a:off x="-19064" y="253534"/>
              <a:ext cx="12211083" cy="6553690"/>
              <a:chOff x="-19064" y="253534"/>
              <a:chExt cx="12211083" cy="6553690"/>
            </a:xfrm>
          </p:grpSpPr>
          <p:sp>
            <p:nvSpPr>
              <p:cNvPr id="68"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69"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70"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71"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8</a:t>
                </a:fld>
                <a:endParaRPr lang="en-US" sz="1100" dirty="0">
                  <a:solidFill>
                    <a:schemeClr val="bg1"/>
                  </a:solidFill>
                  <a:latin typeface="Arial" panose="020B0604020202020204" pitchFamily="34" charset="0"/>
                  <a:cs typeface="Arial" panose="020B0604020202020204" pitchFamily="34" charset="0"/>
                </a:endParaRPr>
              </a:p>
            </p:txBody>
          </p:sp>
          <p:sp>
            <p:nvSpPr>
              <p:cNvPr id="72"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73"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67" name="文本框 66"/>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醒悟</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孰主孰仆</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96962" y="988482"/>
            <a:ext cx="5299955" cy="2178817"/>
            <a:chOff x="787400" y="2999618"/>
            <a:chExt cx="6362700" cy="2615713"/>
          </a:xfrm>
        </p:grpSpPr>
        <p:sp>
          <p:nvSpPr>
            <p:cNvPr id="34" name="椭圆 33"/>
            <p:cNvSpPr/>
            <p:nvPr/>
          </p:nvSpPr>
          <p:spPr>
            <a:xfrm>
              <a:off x="4254500" y="2999618"/>
              <a:ext cx="863600" cy="863600"/>
            </a:xfrm>
            <a:prstGeom prst="ellipse">
              <a:avLst/>
            </a:prstGeom>
            <a:noFill/>
            <a:ln w="25400">
              <a:solidFill>
                <a:srgbClr val="4DB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3225800" y="3113918"/>
              <a:ext cx="1676400" cy="1676400"/>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5473700" y="3162640"/>
              <a:ext cx="1676400" cy="167640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787400" y="390131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1143000" y="4573931"/>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8" name="组合 47"/>
          <p:cNvGrpSpPr/>
          <p:nvPr/>
        </p:nvGrpSpPr>
        <p:grpSpPr>
          <a:xfrm>
            <a:off x="10657564" y="4776934"/>
            <a:ext cx="1041400" cy="1908992"/>
            <a:chOff x="10136116" y="4297908"/>
            <a:chExt cx="1041400" cy="1908992"/>
          </a:xfrm>
        </p:grpSpPr>
        <p:sp>
          <p:nvSpPr>
            <p:cNvPr id="49" name="椭圆 48"/>
            <p:cNvSpPr/>
            <p:nvPr/>
          </p:nvSpPr>
          <p:spPr>
            <a:xfrm>
              <a:off x="10136116" y="4297908"/>
              <a:ext cx="949610" cy="949610"/>
            </a:xfrm>
            <a:prstGeom prst="ellipse">
              <a:avLst/>
            </a:prstGeom>
            <a:solidFill>
              <a:srgbClr val="4DBFD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10136116" y="5165500"/>
              <a:ext cx="1041400" cy="104140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矩形 25"/>
          <p:cNvSpPr/>
          <p:nvPr/>
        </p:nvSpPr>
        <p:spPr>
          <a:xfrm>
            <a:off x="1162050" y="1268413"/>
            <a:ext cx="9982200" cy="5005388"/>
          </a:xfrm>
          <a:prstGeom prst="rect">
            <a:avLst/>
          </a:prstGeom>
          <a:gradFill flip="none" rotWithShape="1">
            <a:gsLst>
              <a:gs pos="0">
                <a:srgbClr val="FCFCFC"/>
              </a:gs>
              <a:gs pos="100000">
                <a:srgbClr val="CFCDCA"/>
              </a:gs>
            </a:gsLst>
            <a:lin ang="18900000" scaled="1"/>
            <a:tileRect/>
          </a:gradFill>
          <a:ln w="635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27" name="组合 26"/>
          <p:cNvGrpSpPr/>
          <p:nvPr/>
        </p:nvGrpSpPr>
        <p:grpSpPr>
          <a:xfrm>
            <a:off x="8517616" y="1861026"/>
            <a:ext cx="3028950" cy="831851"/>
            <a:chOff x="8384266" y="1469706"/>
            <a:chExt cx="3028950" cy="831851"/>
          </a:xfrm>
          <a:effectLst>
            <a:outerShdw blurRad="50800" dist="38100" dir="8100000" algn="tr" rotWithShape="0">
              <a:prstClr val="black">
                <a:alpha val="40000"/>
              </a:prstClr>
            </a:outerShdw>
          </a:effectLst>
        </p:grpSpPr>
        <p:sp>
          <p:nvSpPr>
            <p:cNvPr id="28" name="直角三角形 27"/>
            <p:cNvSpPr/>
            <p:nvPr/>
          </p:nvSpPr>
          <p:spPr>
            <a:xfrm rot="5400000">
              <a:off x="11108415" y="1996756"/>
              <a:ext cx="241300" cy="368301"/>
            </a:xfrm>
            <a:prstGeom prst="rtTriangle">
              <a:avLst/>
            </a:prstGeom>
            <a:solidFill>
              <a:srgbClr val="0D5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8384266" y="1469706"/>
              <a:ext cx="3028950" cy="590550"/>
            </a:xfrm>
            <a:prstGeom prst="rect">
              <a:avLst/>
            </a:prstGeom>
            <a:solidFill>
              <a:srgbClr val="00B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文本框 29"/>
          <p:cNvSpPr txBox="1"/>
          <p:nvPr/>
        </p:nvSpPr>
        <p:spPr>
          <a:xfrm>
            <a:off x="8693598" y="1944090"/>
            <a:ext cx="3028950" cy="461665"/>
          </a:xfrm>
          <a:prstGeom prst="rect">
            <a:avLst/>
          </a:prstGeom>
          <a:noFill/>
        </p:spPr>
        <p:txBody>
          <a:bodyPr wrap="square" rtlCol="0">
            <a:spAutoFit/>
          </a:bodyPr>
          <a:lstStyle/>
          <a:p>
            <a:r>
              <a:rPr lang="zh-CN" altLang="en-US" sz="2400" dirty="0">
                <a:solidFill>
                  <a:prstClr val="white"/>
                </a:solidFill>
                <a:latin typeface="Microsoft YaHei UI Light" panose="020B0502040204020203" pitchFamily="34" charset="-122"/>
                <a:ea typeface="Microsoft YaHei UI Light" panose="020B0502040204020203" pitchFamily="34" charset="-122"/>
              </a:rPr>
              <a:t>何谓心智</a:t>
            </a:r>
            <a:endParaRPr lang="en-US" altLang="zh-CN" sz="2400" dirty="0">
              <a:solidFill>
                <a:prstClr val="white"/>
              </a:solidFill>
              <a:latin typeface="Microsoft YaHei UI Light" panose="020B0502040204020203" pitchFamily="34" charset="-122"/>
              <a:ea typeface="Microsoft YaHei UI Light" panose="020B0502040204020203" pitchFamily="34" charset="-122"/>
            </a:endParaRPr>
          </a:p>
        </p:txBody>
      </p:sp>
      <p:sp>
        <p:nvSpPr>
          <p:cNvPr id="2" name="矩形 1"/>
          <p:cNvSpPr/>
          <p:nvPr/>
        </p:nvSpPr>
        <p:spPr>
          <a:xfrm>
            <a:off x="1488377" y="2665207"/>
            <a:ext cx="7567132" cy="3046988"/>
          </a:xfrm>
          <a:prstGeom prst="rect">
            <a:avLst/>
          </a:prstGeom>
        </p:spPr>
        <p:txBody>
          <a:bodyPr wrap="square">
            <a:spAutoFit/>
          </a:bodyPr>
          <a:lstStyle/>
          <a:p>
            <a:pPr algn="just">
              <a:lnSpc>
                <a:spcPct val="150000"/>
              </a:lnSpc>
            </a:pPr>
            <a:r>
              <a:rPr lang="zh-CN" altLang="en-US" sz="1600" kern="100" dirty="0">
                <a:solidFill>
                  <a:schemeClr val="tx1">
                    <a:lumMod val="75000"/>
                    <a:lumOff val="25000"/>
                  </a:schemeClr>
                </a:solidFill>
                <a:latin typeface="+mn-ea"/>
                <a:cs typeface="Times New Roman" panose="02020603050405020304" pitchFamily="18" charset="0"/>
              </a:rPr>
              <a:t>（</a:t>
            </a:r>
            <a:r>
              <a:rPr lang="en-US" altLang="zh-CN" sz="1600" kern="100" dirty="0">
                <a:solidFill>
                  <a:schemeClr val="tx1">
                    <a:lumMod val="75000"/>
                    <a:lumOff val="25000"/>
                  </a:schemeClr>
                </a:solidFill>
                <a:latin typeface="+mn-ea"/>
                <a:cs typeface="Times New Roman" panose="02020603050405020304" pitchFamily="18" charset="0"/>
              </a:rPr>
              <a:t>1</a:t>
            </a:r>
            <a:r>
              <a:rPr lang="zh-CN" altLang="en-US" sz="1600" kern="100" dirty="0">
                <a:solidFill>
                  <a:schemeClr val="tx1">
                    <a:lumMod val="75000"/>
                    <a:lumOff val="25000"/>
                  </a:schemeClr>
                </a:solidFill>
                <a:latin typeface="+mn-ea"/>
                <a:cs typeface="Times New Roman" panose="02020603050405020304" pitchFamily="18" charset="0"/>
              </a:rPr>
              <a:t>） </a:t>
            </a:r>
            <a:r>
              <a:rPr lang="zh-CN" altLang="en-US" sz="2000" b="1" kern="100" dirty="0">
                <a:solidFill>
                  <a:srgbClr val="008780"/>
                </a:solidFill>
                <a:latin typeface="+mn-ea"/>
                <a:cs typeface="Times New Roman" panose="02020603050405020304" pitchFamily="18" charset="0"/>
              </a:rPr>
              <a:t>心智是什么？</a:t>
            </a:r>
            <a:r>
              <a:rPr lang="zh-CN" altLang="en-US" sz="1600" kern="100" dirty="0">
                <a:solidFill>
                  <a:schemeClr val="tx1">
                    <a:lumMod val="75000"/>
                    <a:lumOff val="25000"/>
                  </a:schemeClr>
                </a:solidFill>
                <a:latin typeface="+mn-ea"/>
                <a:cs typeface="Times New Roman" panose="02020603050405020304" pitchFamily="18" charset="0"/>
              </a:rPr>
              <a:t>一个人的心智就是他的知识和经验的总和，也包括他的思考方式和思考模式。</a:t>
            </a:r>
            <a:endParaRPr lang="en-US" altLang="zh-CN" sz="1600" kern="100" dirty="0">
              <a:solidFill>
                <a:schemeClr val="tx1">
                  <a:lumMod val="75000"/>
                  <a:lumOff val="25000"/>
                </a:schemeClr>
              </a:solidFill>
              <a:latin typeface="+mn-ea"/>
              <a:cs typeface="Times New Roman" panose="02020603050405020304" pitchFamily="18" charset="0"/>
            </a:endParaRPr>
          </a:p>
          <a:p>
            <a:pPr algn="just">
              <a:lnSpc>
                <a:spcPct val="150000"/>
              </a:lnSpc>
            </a:pPr>
            <a:r>
              <a:rPr lang="zh-CN" altLang="en-US" sz="1600" kern="100" dirty="0">
                <a:solidFill>
                  <a:schemeClr val="tx1">
                    <a:lumMod val="75000"/>
                    <a:lumOff val="25000"/>
                  </a:schemeClr>
                </a:solidFill>
                <a:latin typeface="+mn-ea"/>
                <a:cs typeface="Times New Roman" panose="02020603050405020304" pitchFamily="18" charset="0"/>
              </a:rPr>
              <a:t>（</a:t>
            </a:r>
            <a:r>
              <a:rPr lang="en-US" altLang="zh-CN" sz="1600" kern="100" dirty="0">
                <a:solidFill>
                  <a:schemeClr val="tx1">
                    <a:lumMod val="75000"/>
                    <a:lumOff val="25000"/>
                  </a:schemeClr>
                </a:solidFill>
                <a:latin typeface="+mn-ea"/>
                <a:cs typeface="Times New Roman" panose="02020603050405020304" pitchFamily="18" charset="0"/>
              </a:rPr>
              <a:t>2</a:t>
            </a:r>
            <a:r>
              <a:rPr lang="zh-CN" altLang="en-US" sz="1600" kern="100" dirty="0">
                <a:solidFill>
                  <a:schemeClr val="tx1">
                    <a:lumMod val="75000"/>
                    <a:lumOff val="25000"/>
                  </a:schemeClr>
                </a:solidFill>
                <a:latin typeface="+mn-ea"/>
                <a:cs typeface="Times New Roman" panose="02020603050405020304" pitchFamily="18" charset="0"/>
              </a:rPr>
              <a:t>）只有学会了正确的思考才意味着真正</a:t>
            </a:r>
            <a:r>
              <a:rPr lang="zh-CN" altLang="en-US" sz="2000" b="1" kern="100" dirty="0">
                <a:solidFill>
                  <a:srgbClr val="008780"/>
                </a:solidFill>
                <a:latin typeface="+mn-ea"/>
                <a:cs typeface="Times New Roman" panose="02020603050405020304" pitchFamily="18" charset="0"/>
              </a:rPr>
              <a:t>进化成了人</a:t>
            </a:r>
            <a:r>
              <a:rPr lang="zh-CN" altLang="en-US" sz="2000" kern="100" dirty="0">
                <a:solidFill>
                  <a:srgbClr val="008780"/>
                </a:solidFill>
                <a:latin typeface="+mn-ea"/>
                <a:cs typeface="Times New Roman" panose="02020603050405020304" pitchFamily="18" charset="0"/>
              </a:rPr>
              <a:t>。</a:t>
            </a:r>
            <a:endParaRPr lang="en-US" altLang="zh-CN" sz="2000" kern="100" dirty="0">
              <a:solidFill>
                <a:srgbClr val="008780"/>
              </a:solidFill>
              <a:latin typeface="+mn-ea"/>
              <a:cs typeface="Times New Roman" panose="02020603050405020304" pitchFamily="18" charset="0"/>
            </a:endParaRPr>
          </a:p>
          <a:p>
            <a:pPr algn="just">
              <a:lnSpc>
                <a:spcPct val="150000"/>
              </a:lnSpc>
            </a:pPr>
            <a:r>
              <a:rPr lang="zh-CN" altLang="en-US" sz="1600" kern="100" dirty="0">
                <a:solidFill>
                  <a:schemeClr val="tx1">
                    <a:lumMod val="75000"/>
                    <a:lumOff val="25000"/>
                  </a:schemeClr>
                </a:solidFill>
                <a:latin typeface="+mn-ea"/>
                <a:cs typeface="Times New Roman" panose="02020603050405020304" pitchFamily="18" charset="0"/>
              </a:rPr>
              <a:t>（</a:t>
            </a:r>
            <a:r>
              <a:rPr lang="en-US" altLang="zh-CN" sz="1600" kern="100" dirty="0">
                <a:solidFill>
                  <a:schemeClr val="tx1">
                    <a:lumMod val="75000"/>
                    <a:lumOff val="25000"/>
                  </a:schemeClr>
                </a:solidFill>
                <a:latin typeface="+mn-ea"/>
                <a:cs typeface="Times New Roman" panose="02020603050405020304" pitchFamily="18" charset="0"/>
              </a:rPr>
              <a:t>3</a:t>
            </a:r>
            <a:r>
              <a:rPr lang="zh-CN" altLang="en-US" sz="1600" kern="100" dirty="0">
                <a:solidFill>
                  <a:schemeClr val="tx1">
                    <a:lumMod val="75000"/>
                    <a:lumOff val="25000"/>
                  </a:schemeClr>
                </a:solidFill>
                <a:latin typeface="+mn-ea"/>
                <a:cs typeface="Times New Roman" panose="02020603050405020304" pitchFamily="18" charset="0"/>
              </a:rPr>
              <a:t>）</a:t>
            </a:r>
            <a:r>
              <a:rPr lang="zh-CN" altLang="zh-CN" sz="1600" kern="100" dirty="0">
                <a:solidFill>
                  <a:schemeClr val="tx1">
                    <a:lumMod val="75000"/>
                    <a:lumOff val="25000"/>
                  </a:schemeClr>
                </a:solidFill>
                <a:latin typeface="+mn-ea"/>
                <a:cs typeface="Times New Roman" panose="02020603050405020304" pitchFamily="18" charset="0"/>
              </a:rPr>
              <a:t>有些人开窍了，演化成了</a:t>
            </a:r>
            <a:r>
              <a:rPr lang="zh-CN" altLang="zh-CN" sz="2000" b="1" kern="100" dirty="0">
                <a:solidFill>
                  <a:srgbClr val="008780"/>
                </a:solidFill>
                <a:latin typeface="+mn-ea"/>
                <a:cs typeface="Times New Roman" panose="02020603050405020304" pitchFamily="18" charset="0"/>
              </a:rPr>
              <a:t>“现代人”</a:t>
            </a:r>
            <a:r>
              <a:rPr lang="zh-CN" altLang="zh-CN" sz="1600" kern="100" dirty="0">
                <a:solidFill>
                  <a:schemeClr val="tx1">
                    <a:lumMod val="75000"/>
                    <a:lumOff val="25000"/>
                  </a:schemeClr>
                </a:solidFill>
                <a:latin typeface="+mn-ea"/>
                <a:cs typeface="Times New Roman" panose="02020603050405020304" pitchFamily="18" charset="0"/>
              </a:rPr>
              <a:t>，甚至尼采口中的</a:t>
            </a:r>
            <a:r>
              <a:rPr lang="zh-CN" altLang="zh-CN" sz="2000" b="1" kern="100" dirty="0">
                <a:solidFill>
                  <a:srgbClr val="008780"/>
                </a:solidFill>
                <a:latin typeface="+mn-ea"/>
                <a:cs typeface="Times New Roman" panose="02020603050405020304" pitchFamily="18" charset="0"/>
              </a:rPr>
              <a:t>“超人”</a:t>
            </a:r>
            <a:r>
              <a:rPr lang="zh-CN" altLang="zh-CN" sz="1600" kern="100" dirty="0">
                <a:solidFill>
                  <a:schemeClr val="tx1">
                    <a:lumMod val="75000"/>
                    <a:lumOff val="25000"/>
                  </a:schemeClr>
                </a:solidFill>
                <a:latin typeface="+mn-ea"/>
                <a:cs typeface="Times New Roman" panose="02020603050405020304" pitchFamily="18" charset="0"/>
              </a:rPr>
              <a:t>；同时</a:t>
            </a:r>
            <a:r>
              <a:rPr lang="zh-CN" altLang="en-US" sz="1600" kern="100" dirty="0">
                <a:solidFill>
                  <a:schemeClr val="tx1">
                    <a:lumMod val="75000"/>
                    <a:lumOff val="25000"/>
                  </a:schemeClr>
                </a:solidFill>
                <a:latin typeface="+mn-ea"/>
                <a:cs typeface="Times New Roman" panose="02020603050405020304" pitchFamily="18" charset="0"/>
              </a:rPr>
              <a:t>，</a:t>
            </a:r>
            <a:r>
              <a:rPr lang="zh-CN" altLang="zh-CN" sz="1600" kern="100" dirty="0">
                <a:solidFill>
                  <a:schemeClr val="tx1">
                    <a:lumMod val="75000"/>
                    <a:lumOff val="25000"/>
                  </a:schemeClr>
                </a:solidFill>
                <a:latin typeface="+mn-ea"/>
                <a:cs typeface="Times New Roman" panose="02020603050405020304" pitchFamily="18" charset="0"/>
              </a:rPr>
              <a:t>有些人也开窍了，退化成了</a:t>
            </a:r>
            <a:r>
              <a:rPr lang="zh-CN" altLang="zh-CN" sz="2000" b="1" kern="100" dirty="0">
                <a:solidFill>
                  <a:srgbClr val="008780"/>
                </a:solidFill>
                <a:latin typeface="+mn-ea"/>
                <a:cs typeface="Times New Roman" panose="02020603050405020304" pitchFamily="18" charset="0"/>
              </a:rPr>
              <a:t>“猴子”</a:t>
            </a:r>
            <a:r>
              <a:rPr lang="zh-CN" altLang="zh-CN" sz="1600" kern="100" dirty="0">
                <a:solidFill>
                  <a:schemeClr val="tx1">
                    <a:lumMod val="75000"/>
                    <a:lumOff val="25000"/>
                  </a:schemeClr>
                </a:solidFill>
                <a:latin typeface="+mn-ea"/>
                <a:cs typeface="Times New Roman" panose="02020603050405020304" pitchFamily="18" charset="0"/>
              </a:rPr>
              <a:t>。</a:t>
            </a:r>
          </a:p>
          <a:p>
            <a:pPr algn="just">
              <a:lnSpc>
                <a:spcPct val="150000"/>
              </a:lnSpc>
            </a:pPr>
            <a:endParaRPr lang="en-US" altLang="zh-CN" sz="1600" kern="100" dirty="0">
              <a:solidFill>
                <a:schemeClr val="tx1">
                  <a:lumMod val="75000"/>
                  <a:lumOff val="25000"/>
                </a:schemeClr>
              </a:solidFill>
              <a:latin typeface="+mn-ea"/>
              <a:cs typeface="Times New Roman" panose="02020603050405020304" pitchFamily="18" charset="0"/>
            </a:endParaRPr>
          </a:p>
          <a:p>
            <a:pPr algn="just">
              <a:lnSpc>
                <a:spcPct val="150000"/>
              </a:lnSpc>
            </a:pPr>
            <a:endParaRPr lang="zh-CN" altLang="en-US" sz="1600" kern="100" dirty="0">
              <a:solidFill>
                <a:schemeClr val="tx1">
                  <a:lumMod val="75000"/>
                  <a:lumOff val="25000"/>
                </a:schemeClr>
              </a:solidFill>
              <a:latin typeface="+mn-ea"/>
              <a:cs typeface="Times New Roman" panose="02020603050405020304" pitchFamily="18" charset="0"/>
            </a:endParaRPr>
          </a:p>
        </p:txBody>
      </p:sp>
      <p:pic>
        <p:nvPicPr>
          <p:cNvPr id="19" name="图片 18"/>
          <p:cNvPicPr>
            <a:picLocks noChangeAspect="1"/>
          </p:cNvPicPr>
          <p:nvPr/>
        </p:nvPicPr>
        <p:blipFill>
          <a:blip r:embed="rId2">
            <a:extLst>
              <a:ext uri="{BEBA8EAE-BF5A-486C-A8C5-ECC9F3942E4B}">
                <a14:imgProps xmlns:a14="http://schemas.microsoft.com/office/drawing/2010/main">
                  <a14:imgLayer r:embed="rId3">
                    <a14:imgEffect>
                      <a14:backgroundRemoval t="2098" b="99301" l="750" r="98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498609" y="4292006"/>
            <a:ext cx="2391770" cy="1710116"/>
          </a:xfrm>
          <a:prstGeom prst="rect">
            <a:avLst/>
          </a:prstGeom>
        </p:spPr>
      </p:pic>
      <p:grpSp>
        <p:nvGrpSpPr>
          <p:cNvPr id="18" name="组合 17"/>
          <p:cNvGrpSpPr/>
          <p:nvPr/>
        </p:nvGrpSpPr>
        <p:grpSpPr>
          <a:xfrm>
            <a:off x="-19064" y="253534"/>
            <a:ext cx="12211083" cy="6553690"/>
            <a:chOff x="-19064" y="253534"/>
            <a:chExt cx="12211083" cy="6553690"/>
          </a:xfrm>
        </p:grpSpPr>
        <p:grpSp>
          <p:nvGrpSpPr>
            <p:cNvPr id="20" name="组合 19"/>
            <p:cNvGrpSpPr/>
            <p:nvPr/>
          </p:nvGrpSpPr>
          <p:grpSpPr>
            <a:xfrm>
              <a:off x="-19064" y="253534"/>
              <a:ext cx="12211083" cy="6553690"/>
              <a:chOff x="-19064" y="253534"/>
              <a:chExt cx="12211083" cy="6553690"/>
            </a:xfrm>
          </p:grpSpPr>
          <p:sp>
            <p:nvSpPr>
              <p:cNvPr id="22" name="Rectangle 11"/>
              <p:cNvSpPr>
                <a:spLocks noChangeArrowheads="1"/>
              </p:cNvSpPr>
              <p:nvPr/>
            </p:nvSpPr>
            <p:spPr bwMode="gray">
              <a:xfrm flipH="1">
                <a:off x="205524" y="255990"/>
                <a:ext cx="11986495" cy="597132"/>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en-US" altLang="zh-CN" sz="1900" dirty="0">
                  <a:solidFill>
                    <a:srgbClr val="FFFFFF"/>
                  </a:solidFill>
                  <a:latin typeface="Foundry Gridnik Medium"/>
                  <a:ea typeface="宋体" panose="02010600030101010101" pitchFamily="2" charset="-122"/>
                </a:endParaRPr>
              </a:p>
            </p:txBody>
          </p:sp>
          <p:sp>
            <p:nvSpPr>
              <p:cNvPr id="23" name="Rectangle 7"/>
              <p:cNvSpPr>
                <a:spLocks noChangeArrowheads="1"/>
              </p:cNvSpPr>
              <p:nvPr/>
            </p:nvSpPr>
            <p:spPr bwMode="invGray">
              <a:xfrm flipH="1">
                <a:off x="97525" y="6501805"/>
                <a:ext cx="428024" cy="176519"/>
              </a:xfrm>
              <a:prstGeom prst="rect">
                <a:avLst/>
              </a:prstGeom>
              <a:gradFill flip="none" rotWithShape="0">
                <a:gsLst>
                  <a:gs pos="0">
                    <a:srgbClr val="008780"/>
                  </a:gs>
                  <a:gs pos="100000">
                    <a:srgbClr val="00878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endParaRPr lang="en-US" sz="1900" dirty="0">
                  <a:solidFill>
                    <a:srgbClr val="FFFFFF"/>
                  </a:solidFill>
                  <a:latin typeface="Foundry Gridnik Medium"/>
                  <a:ea typeface="宋体" panose="02010600030101010101" pitchFamily="2" charset="-122"/>
                </a:endParaRPr>
              </a:p>
            </p:txBody>
          </p:sp>
          <p:sp>
            <p:nvSpPr>
              <p:cNvPr id="24" name="Freeform 8"/>
              <p:cNvSpPr/>
              <p:nvPr/>
            </p:nvSpPr>
            <p:spPr bwMode="invGray">
              <a:xfrm flipH="1">
                <a:off x="-19064" y="6501805"/>
                <a:ext cx="119868" cy="305419"/>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Lst>
                <a:ahLst/>
                <a:cxnLst>
                  <a:cxn ang="0">
                    <a:pos x="T0" y="T1"/>
                  </a:cxn>
                  <a:cxn ang="0">
                    <a:pos x="T2" y="T3"/>
                  </a:cxn>
                  <a:cxn ang="0">
                    <a:pos x="T4" y="T5"/>
                  </a:cxn>
                  <a:cxn ang="0">
                    <a:pos x="T6" y="T7"/>
                  </a:cxn>
                  <a:cxn ang="0">
                    <a:pos x="T8" y="T9"/>
                  </a:cxn>
                </a:cxnLst>
                <a:rect l="0" t="0" r="r" b="b"/>
                <a:pathLst>
                  <a:path w="219" h="744">
                    <a:moveTo>
                      <a:pt x="0" y="0"/>
                    </a:moveTo>
                    <a:lnTo>
                      <a:pt x="219" y="314"/>
                    </a:lnTo>
                    <a:lnTo>
                      <a:pt x="219" y="744"/>
                    </a:lnTo>
                    <a:lnTo>
                      <a:pt x="0" y="430"/>
                    </a:lnTo>
                    <a:lnTo>
                      <a:pt x="0" y="0"/>
                    </a:lnTo>
                    <a:close/>
                  </a:path>
                </a:pathLst>
              </a:custGeom>
              <a:solidFill>
                <a:srgbClr val="0032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latin typeface="Foundry Gridnik Medium" pitchFamily="50" charset="0"/>
                </a:endParaRPr>
              </a:p>
            </p:txBody>
          </p:sp>
          <p:sp>
            <p:nvSpPr>
              <p:cNvPr id="25" name="Rectangle 13"/>
              <p:cNvSpPr/>
              <p:nvPr/>
            </p:nvSpPr>
            <p:spPr bwMode="invGray">
              <a:xfrm>
                <a:off x="107449" y="6445134"/>
                <a:ext cx="417695" cy="292364"/>
              </a:xfrm>
              <a:prstGeom prst="rect">
                <a:avLst/>
              </a:prstGeom>
            </p:spPr>
            <p:txBody>
              <a:bodyPr wrap="none" lIns="121896" tIns="60948" rIns="121896" bIns="60948">
                <a:spAutoFit/>
              </a:bodyPr>
              <a:lstStyle/>
              <a:p>
                <a:pPr algn="ctr"/>
                <a:fld id="{259F4B34-A25D-4DEF-97BC-C4D92417BF9B}" type="slidenum">
                  <a:rPr lang="en-US" sz="1100" smtClean="0">
                    <a:solidFill>
                      <a:schemeClr val="bg1"/>
                    </a:solidFill>
                    <a:latin typeface="Arial" panose="020B0604020202020204" pitchFamily="34" charset="0"/>
                    <a:cs typeface="Arial" panose="020B0604020202020204" pitchFamily="34" charset="0"/>
                  </a:rPr>
                  <a:t>9</a:t>
                </a:fld>
                <a:endParaRPr lang="en-US" sz="1100" dirty="0">
                  <a:solidFill>
                    <a:schemeClr val="bg1"/>
                  </a:solidFill>
                  <a:latin typeface="Arial" panose="020B0604020202020204" pitchFamily="34" charset="0"/>
                  <a:cs typeface="Arial" panose="020B0604020202020204" pitchFamily="34" charset="0"/>
                </a:endParaRPr>
              </a:p>
            </p:txBody>
          </p:sp>
          <p:sp>
            <p:nvSpPr>
              <p:cNvPr id="31" name="TextBox 10"/>
              <p:cNvSpPr txBox="1"/>
              <p:nvPr/>
            </p:nvSpPr>
            <p:spPr bwMode="black">
              <a:xfrm>
                <a:off x="512995" y="6450854"/>
                <a:ext cx="2080008" cy="292364"/>
              </a:xfrm>
              <a:prstGeom prst="rect">
                <a:avLst/>
              </a:prstGeom>
              <a:noFill/>
            </p:spPr>
            <p:txBody>
              <a:bodyPr wrap="none" lIns="121896" tIns="60948" rIns="121896" bIns="60948" rtlCol="0">
                <a:spAutoFit/>
              </a:bodyPr>
              <a:lstStyle>
                <a:defPPr>
                  <a:defRPr lang="en-US"/>
                </a:defPPr>
                <a:lvl1pPr>
                  <a:defRPr sz="1100" cap="all">
                    <a:solidFill>
                      <a:srgbClr val="939598"/>
                    </a:solidFill>
                    <a:latin typeface="Arial" panose="020B0604020202020204" pitchFamily="34" charset="0"/>
                    <a:cs typeface="Arial" panose="020B0604020202020204" pitchFamily="34" charset="0"/>
                  </a:defRPr>
                </a:lvl1pPr>
              </a:lstStyle>
              <a:p>
                <a:pPr lvl="0"/>
                <a:r>
                  <a:rPr lang="en-US" altLang="zh-CN" sz="1100" dirty="0"/>
                  <a:t>《</a:t>
                </a:r>
                <a:r>
                  <a:rPr lang="zh-CN" altLang="en-US" sz="1100" dirty="0"/>
                  <a:t>把时间当作朋友</a:t>
                </a:r>
                <a:r>
                  <a:rPr lang="en-US" altLang="zh-CN" sz="1100" dirty="0"/>
                  <a:t>》</a:t>
                </a:r>
                <a:r>
                  <a:rPr lang="zh-CN" altLang="en-US" sz="1100" dirty="0"/>
                  <a:t>读书笔记</a:t>
                </a:r>
                <a:endParaRPr lang="en-US" sz="1100" dirty="0"/>
              </a:p>
            </p:txBody>
          </p:sp>
          <p:sp>
            <p:nvSpPr>
              <p:cNvPr id="32" name="Freeform 12"/>
              <p:cNvSpPr/>
              <p:nvPr/>
            </p:nvSpPr>
            <p:spPr bwMode="gray">
              <a:xfrm>
                <a:off x="19" y="253534"/>
                <a:ext cx="205496"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1" fmla="*/ 0 w 3881"/>
                  <a:gd name="connsiteY0-2" fmla="*/ 2482 h 10000"/>
                  <a:gd name="connsiteX1-3" fmla="*/ 0 w 3881"/>
                  <a:gd name="connsiteY1-4" fmla="*/ 10000 h 10000"/>
                  <a:gd name="connsiteX2-5" fmla="*/ 3881 w 3881"/>
                  <a:gd name="connsiteY2-6" fmla="*/ 7593 h 10000"/>
                  <a:gd name="connsiteX3-7" fmla="*/ 3881 w 3881"/>
                  <a:gd name="connsiteY3-8" fmla="*/ 0 h 10000"/>
                  <a:gd name="connsiteX4-9" fmla="*/ 0 w 3881"/>
                  <a:gd name="connsiteY4-10" fmla="*/ 248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81" h="10000">
                    <a:moveTo>
                      <a:pt x="0" y="2482"/>
                    </a:moveTo>
                    <a:lnTo>
                      <a:pt x="0" y="10000"/>
                    </a:lnTo>
                    <a:lnTo>
                      <a:pt x="3881" y="7593"/>
                    </a:lnTo>
                    <a:lnTo>
                      <a:pt x="3881" y="0"/>
                    </a:lnTo>
                    <a:lnTo>
                      <a:pt x="0" y="2482"/>
                    </a:lnTo>
                    <a:close/>
                  </a:path>
                </a:pathLst>
              </a:custGeom>
              <a:gradFill flip="none" rotWithShape="0">
                <a:gsLst>
                  <a:gs pos="42000">
                    <a:srgbClr val="003231"/>
                  </a:gs>
                  <a:gs pos="100000">
                    <a:srgbClr val="0032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6" tIns="60948" rIns="121896" bIns="60948" numCol="1" spcCol="0" rtlCol="0" fromWordArt="0" anchor="ctr" anchorCtr="0" forceAA="0" compatLnSpc="1">
                <a:noAutofit/>
              </a:bodyPr>
              <a:lstStyle/>
              <a:p>
                <a:pPr algn="ctr"/>
                <a:endParaRPr lang="en-US" sz="1900" dirty="0">
                  <a:solidFill>
                    <a:schemeClr val="lt1"/>
                  </a:solidFill>
                  <a:latin typeface="Foundry Gridnik Medium" pitchFamily="50" charset="0"/>
                </a:endParaRPr>
              </a:p>
            </p:txBody>
          </p:sp>
        </p:grpSp>
        <p:sp>
          <p:nvSpPr>
            <p:cNvPr id="21" name="文本框 20"/>
            <p:cNvSpPr txBox="1"/>
            <p:nvPr/>
          </p:nvSpPr>
          <p:spPr>
            <a:xfrm>
              <a:off x="296839" y="344379"/>
              <a:ext cx="2217274" cy="461665"/>
            </a:xfrm>
            <a:prstGeom prst="rect">
              <a:avLst/>
            </a:prstGeom>
            <a:noFill/>
          </p:spPr>
          <p:txBody>
            <a:bodyPr wrap="none" rtlCol="0">
              <a:spAutoFit/>
            </a:bodyPr>
            <a:lstStyle/>
            <a:p>
              <a:r>
                <a:rPr lang="zh-CN" altLang="en-US" sz="2400" dirty="0">
                  <a:solidFill>
                    <a:schemeClr val="bg1"/>
                  </a:solidFill>
                  <a:latin typeface="Microsoft YaHei UI Light" panose="020B0502040204020203" pitchFamily="34" charset="-122"/>
                  <a:ea typeface="Microsoft YaHei UI Light" panose="020B0502040204020203" pitchFamily="34" charset="-122"/>
                </a:rPr>
                <a:t>醒悟</a:t>
              </a:r>
              <a:r>
                <a:rPr lang="en-US" altLang="zh-CN" sz="2400" dirty="0">
                  <a:solidFill>
                    <a:schemeClr val="bg1"/>
                  </a:solidFill>
                  <a:latin typeface="Microsoft YaHei UI Light" panose="020B0502040204020203" pitchFamily="34" charset="-122"/>
                  <a:ea typeface="Microsoft YaHei UI Light" panose="020B0502040204020203" pitchFamily="34" charset="-122"/>
                </a:rPr>
                <a:t>-</a:t>
              </a:r>
              <a:r>
                <a:rPr lang="zh-CN" altLang="en-US" sz="2400" dirty="0">
                  <a:solidFill>
                    <a:schemeClr val="bg1"/>
                  </a:solidFill>
                  <a:latin typeface="Microsoft YaHei UI Light" panose="020B0502040204020203" pitchFamily="34" charset="-122"/>
                  <a:ea typeface="Microsoft YaHei UI Light" panose="020B0502040204020203" pitchFamily="34" charset="-122"/>
                </a:rPr>
                <a:t>何谓心智</a:t>
              </a: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4545</Words>
  <Application>Microsoft Office PowerPoint</Application>
  <PresentationFormat>宽屏</PresentationFormat>
  <Paragraphs>644</Paragraphs>
  <Slides>56</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56</vt:i4>
      </vt:variant>
    </vt:vector>
  </HeadingPairs>
  <TitlesOfParts>
    <vt:vector size="69" baseType="lpstr">
      <vt:lpstr>叶根友毛笔行书</vt:lpstr>
      <vt:lpstr>微软雅黑</vt:lpstr>
      <vt:lpstr>Calibri Light</vt:lpstr>
      <vt:lpstr>Microsoft YaHei UI Light</vt:lpstr>
      <vt:lpstr>Calibri</vt:lpstr>
      <vt:lpstr>Foundry Gridnik Medium</vt:lpstr>
      <vt:lpstr>Wingdings</vt:lpstr>
      <vt:lpstr>Adobe Gothic Std B</vt:lpstr>
      <vt:lpstr>Arial Black</vt:lpstr>
      <vt:lpstr>Arial</vt:lpstr>
      <vt:lpstr>造字工房悦圆演示版常规体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667</cp:revision>
  <dcterms:created xsi:type="dcterms:W3CDTF">2014-01-18T01:15:00Z</dcterms:created>
  <dcterms:modified xsi:type="dcterms:W3CDTF">2021-01-05T11:15:48Z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