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2"/>
  </p:notesMasterIdLst>
  <p:sldIdLst>
    <p:sldId id="293" r:id="rId2"/>
    <p:sldId id="313" r:id="rId3"/>
    <p:sldId id="296" r:id="rId4"/>
    <p:sldId id="298" r:id="rId5"/>
    <p:sldId id="320" r:id="rId6"/>
    <p:sldId id="321" r:id="rId7"/>
    <p:sldId id="314" r:id="rId8"/>
    <p:sldId id="315" r:id="rId9"/>
    <p:sldId id="322" r:id="rId10"/>
    <p:sldId id="323" r:id="rId11"/>
    <p:sldId id="324" r:id="rId12"/>
    <p:sldId id="316" r:id="rId13"/>
    <p:sldId id="328" r:id="rId14"/>
    <p:sldId id="326" r:id="rId15"/>
    <p:sldId id="327" r:id="rId16"/>
    <p:sldId id="317" r:id="rId17"/>
    <p:sldId id="330" r:id="rId18"/>
    <p:sldId id="331" r:id="rId19"/>
    <p:sldId id="332" r:id="rId20"/>
    <p:sldId id="33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00000"/>
    <a:srgbClr val="800000"/>
    <a:srgbClr val="EC80A1"/>
    <a:srgbClr val="A52525"/>
    <a:srgbClr val="ED2651"/>
    <a:srgbClr val="EC2651"/>
    <a:srgbClr val="CB2D58"/>
    <a:srgbClr val="16A085"/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0" autoAdjust="0"/>
    <p:restoredTop sz="94218" autoAdjust="0"/>
  </p:normalViewPr>
  <p:slideViewPr>
    <p:cSldViewPr snapToGrid="0">
      <p:cViewPr varScale="1">
        <p:scale>
          <a:sx n="108" d="100"/>
          <a:sy n="108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73BC1-C17A-4811-8F9E-3F8C444C297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9528-AD70-4EE5-A430-25FCB909CC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159C-450C-4D39-A0CC-CABD4E3507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159C-450C-4D39-A0CC-CABD4E3507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F159C-450C-4D39-A0CC-CABD4E35078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9528-AD70-4EE5-A430-25FCB909CC8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9BAF7-5633-436A-B3CA-D511103A36A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D022-FA9C-48E6-BD4A-A7A50FB036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5624-1B32-48B7-B34E-3736954B75A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0" Type="http://schemas.microsoft.com/office/2007/relationships/hdphoto" Target="../media/hdphoto3.wdp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27" l="530" r="65828"/>
                    </a14:imgEffect>
                  </a14:imgLayer>
                </a14:imgProps>
              </a:ext>
            </a:extLst>
          </a:blip>
          <a:srcRect l="-1" t="30173" r="46982"/>
          <a:stretch>
            <a:fillRect/>
          </a:stretch>
        </p:blipFill>
        <p:spPr>
          <a:xfrm>
            <a:off x="5680736" y="0"/>
            <a:ext cx="6483045" cy="6525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3" b="97902" l="6703" r="94203"/>
                    </a14:imgEffect>
                  </a14:imgLayer>
                </a14:imgProps>
              </a:ext>
            </a:extLst>
          </a:blip>
          <a:srcRect l="10816" t="28501" r="13157" b="2081"/>
          <a:stretch>
            <a:fillRect/>
          </a:stretch>
        </p:blipFill>
        <p:spPr>
          <a:xfrm>
            <a:off x="9043108" y="897205"/>
            <a:ext cx="2844800" cy="26916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29" b="89881" l="4211" r="987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8956" y="3096382"/>
            <a:ext cx="2757235" cy="13931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3582" y="1838085"/>
            <a:ext cx="869867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5865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大学生心理健康教育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84403" y="3315261"/>
            <a:ext cx="5459776" cy="460375"/>
          </a:xfrm>
          <a:prstGeom prst="rect">
            <a:avLst/>
          </a:prstGeom>
          <a:solidFill>
            <a:srgbClr val="9A0000">
              <a:alpha val="8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演讲人：</a:t>
            </a:r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  </a:t>
            </a:r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202X-1-1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84403" y="3972307"/>
            <a:ext cx="519056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18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内容完整，可随意编辑修改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" y="3096381"/>
            <a:ext cx="1786492" cy="3761619"/>
          </a:xfrm>
          <a:prstGeom prst="rect">
            <a:avLst/>
          </a:prstGeom>
        </p:spPr>
      </p:pic>
      <p:pic>
        <p:nvPicPr>
          <p:cNvPr id="2" name="Need You Now_clip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-152864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29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 bldLvl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圆角矩形 88"/>
          <p:cNvSpPr/>
          <p:nvPr/>
        </p:nvSpPr>
        <p:spPr>
          <a:xfrm>
            <a:off x="6096000" y="2127042"/>
            <a:ext cx="5675086" cy="3720039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存在内心冲突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并因此而体验到不良情绪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如自责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(2)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不良情绪持续满一个月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或不良情绪间断地持续两个月仍不能自行化解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(3)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仍在相当程度的理智控制下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始终能保持行为不失常态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基本维持正常生活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社交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但效率下降。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1847528" y="2127042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13" name="矩形 12"/>
          <p:cNvSpPr/>
          <p:nvPr/>
        </p:nvSpPr>
        <p:spPr>
          <a:xfrm flipV="1">
            <a:off x="-85489" y="6774009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36360" y="574244"/>
            <a:ext cx="1391787" cy="690085"/>
          </a:xfrm>
          <a:prstGeom prst="rect">
            <a:avLst/>
          </a:prstGeom>
          <a:solidFill>
            <a:srgbClr val="800000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19440" y="627920"/>
            <a:ext cx="2172022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类型分类</a:t>
            </a: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61660" y="565198"/>
            <a:ext cx="68183" cy="704988"/>
          </a:xfrm>
          <a:prstGeom prst="chevron">
            <a:avLst>
              <a:gd name="adj" fmla="val 0"/>
            </a:avLst>
          </a:prstGeom>
          <a:solidFill>
            <a:srgbClr val="800000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03417" y="565198"/>
            <a:ext cx="68183" cy="704988"/>
          </a:xfrm>
          <a:prstGeom prst="chevron">
            <a:avLst>
              <a:gd name="adj" fmla="val 0"/>
            </a:avLst>
          </a:prstGeom>
          <a:solidFill>
            <a:srgbClr val="800000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91"/>
          <p:cNvGrpSpPr/>
          <p:nvPr/>
        </p:nvGrpSpPr>
        <p:grpSpPr bwMode="auto">
          <a:xfrm>
            <a:off x="5366046" y="2514371"/>
            <a:ext cx="414580" cy="414211"/>
            <a:chOff x="936" y="1480"/>
            <a:chExt cx="1589" cy="1588"/>
          </a:xfrm>
        </p:grpSpPr>
        <p:grpSp>
          <p:nvGrpSpPr>
            <p:cNvPr id="35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36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3" name="文本框 10"/>
          <p:cNvSpPr txBox="1"/>
          <p:nvPr/>
        </p:nvSpPr>
        <p:spPr>
          <a:xfrm>
            <a:off x="2070767" y="2280099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7" name="文本框 49"/>
          <p:cNvSpPr txBox="1"/>
          <p:nvPr/>
        </p:nvSpPr>
        <p:spPr>
          <a:xfrm>
            <a:off x="3035019" y="251397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第一类型</a:t>
            </a:r>
          </a:p>
        </p:txBody>
      </p:sp>
      <p:sp>
        <p:nvSpPr>
          <p:cNvPr id="73" name="矩形 72"/>
          <p:cNvSpPr/>
          <p:nvPr/>
        </p:nvSpPr>
        <p:spPr>
          <a:xfrm>
            <a:off x="6626644" y="2721458"/>
            <a:ext cx="15448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心理问题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2" grpId="0" animBg="1"/>
      <p:bldP spid="14" grpId="0" animBg="1"/>
      <p:bldP spid="19" grpId="0"/>
      <p:bldP spid="21" grpId="0" animBg="1"/>
      <p:bldP spid="22" grpId="0" animBg="1"/>
      <p:bldP spid="63" grpId="0"/>
      <p:bldP spid="67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圆角矩形 88"/>
          <p:cNvSpPr/>
          <p:nvPr/>
        </p:nvSpPr>
        <p:spPr>
          <a:xfrm>
            <a:off x="6096000" y="2127042"/>
            <a:ext cx="5675086" cy="3720039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1847528" y="2127042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13" name="矩形 12"/>
          <p:cNvSpPr/>
          <p:nvPr/>
        </p:nvSpPr>
        <p:spPr>
          <a:xfrm flipV="1">
            <a:off x="-85489" y="6774009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36360" y="574244"/>
            <a:ext cx="1391787" cy="690085"/>
          </a:xfrm>
          <a:prstGeom prst="rect">
            <a:avLst/>
          </a:prstGeom>
          <a:solidFill>
            <a:srgbClr val="800000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19440" y="627920"/>
            <a:ext cx="2172022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类型分类</a:t>
            </a: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61660" y="565198"/>
            <a:ext cx="68183" cy="704988"/>
          </a:xfrm>
          <a:prstGeom prst="chevron">
            <a:avLst>
              <a:gd name="adj" fmla="val 0"/>
            </a:avLst>
          </a:prstGeom>
          <a:solidFill>
            <a:srgbClr val="800000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03417" y="565198"/>
            <a:ext cx="68183" cy="704988"/>
          </a:xfrm>
          <a:prstGeom prst="chevron">
            <a:avLst>
              <a:gd name="adj" fmla="val 0"/>
            </a:avLst>
          </a:prstGeom>
          <a:solidFill>
            <a:srgbClr val="800000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91"/>
          <p:cNvGrpSpPr/>
          <p:nvPr/>
        </p:nvGrpSpPr>
        <p:grpSpPr bwMode="auto">
          <a:xfrm>
            <a:off x="5366046" y="2514371"/>
            <a:ext cx="414580" cy="414211"/>
            <a:chOff x="936" y="1480"/>
            <a:chExt cx="1589" cy="1588"/>
          </a:xfrm>
        </p:grpSpPr>
        <p:grpSp>
          <p:nvGrpSpPr>
            <p:cNvPr id="35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36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3" name="文本框 10"/>
          <p:cNvSpPr txBox="1"/>
          <p:nvPr/>
        </p:nvSpPr>
        <p:spPr>
          <a:xfrm>
            <a:off x="2070767" y="2280099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7" name="文本框 49"/>
          <p:cNvSpPr txBox="1"/>
          <p:nvPr/>
        </p:nvSpPr>
        <p:spPr>
          <a:xfrm>
            <a:off x="3035019" y="251397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第二类型</a:t>
            </a:r>
          </a:p>
        </p:txBody>
      </p:sp>
      <p:sp>
        <p:nvSpPr>
          <p:cNvPr id="73" name="矩形 72"/>
          <p:cNvSpPr/>
          <p:nvPr/>
        </p:nvSpPr>
        <p:spPr>
          <a:xfrm>
            <a:off x="6350872" y="2448174"/>
            <a:ext cx="219804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严重心理问题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79113" y="3155524"/>
            <a:ext cx="25051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由较为强烈的、对个体威胁较大的现实刺激引起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并体验着不同的痛苦情绪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如失落、愤怒等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);</a:t>
            </a:r>
            <a:endParaRPr lang="en-US" altLang="zh-CN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33252" y="3155524"/>
            <a:ext cx="2175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痛苦情绪间断或不间断持续两个月以上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半年以下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</p:txBody>
      </p:sp>
      <p:sp>
        <p:nvSpPr>
          <p:cNvPr id="26" name="矩形 25"/>
          <p:cNvSpPr/>
          <p:nvPr/>
        </p:nvSpPr>
        <p:spPr>
          <a:xfrm>
            <a:off x="6479113" y="4450126"/>
            <a:ext cx="23467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短暂地失去理智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后来痛苦情绪有所减弱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但单纯依靠“自然发展”或“非专业性的干预”却难以解脱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对工作、生活有一定影响；</a:t>
            </a:r>
          </a:p>
        </p:txBody>
      </p:sp>
      <p:sp>
        <p:nvSpPr>
          <p:cNvPr id="27" name="矩形 26"/>
          <p:cNvSpPr/>
          <p:nvPr/>
        </p:nvSpPr>
        <p:spPr>
          <a:xfrm>
            <a:off x="9033252" y="4460761"/>
            <a:ext cx="21386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(4)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出现泛化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即痛苦情绪不但被最初的刺激引起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而且与最初的刺激相类似、相关联的刺激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也可引起此类痛苦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2" grpId="0" animBg="1"/>
      <p:bldP spid="14" grpId="0" animBg="1"/>
      <p:bldP spid="19" grpId="0"/>
      <p:bldP spid="21" grpId="0" animBg="1"/>
      <p:bldP spid="22" grpId="0" animBg="1"/>
      <p:bldP spid="63" grpId="0"/>
      <p:bldP spid="67" grpId="0"/>
      <p:bldP spid="7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27" l="530" r="65828"/>
                    </a14:imgEffect>
                  </a14:imgLayer>
                </a14:imgProps>
              </a:ext>
            </a:extLst>
          </a:blip>
          <a:srcRect l="-1" t="30173" r="46982"/>
          <a:stretch>
            <a:fillRect/>
          </a:stretch>
        </p:blipFill>
        <p:spPr>
          <a:xfrm flipH="1">
            <a:off x="0" y="0"/>
            <a:ext cx="6483045" cy="65253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12964" y="342900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大学生心理健康标准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59" y="1000881"/>
            <a:ext cx="1786492" cy="3761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rot="16200000">
            <a:off x="5410118" y="949760"/>
            <a:ext cx="1167461" cy="4958479"/>
            <a:chOff x="2065502" y="1044318"/>
            <a:chExt cx="875596" cy="3718859"/>
          </a:xfrm>
        </p:grpSpPr>
        <p:sp>
          <p:nvSpPr>
            <p:cNvPr id="10" name="泪滴形 7"/>
            <p:cNvSpPr/>
            <p:nvPr/>
          </p:nvSpPr>
          <p:spPr bwMode="auto">
            <a:xfrm rot="2700000">
              <a:off x="2066047" y="1043773"/>
              <a:ext cx="874470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7"/>
            <p:cNvSpPr txBox="1">
              <a:spLocks noChangeArrowheads="1"/>
            </p:cNvSpPr>
            <p:nvPr/>
          </p:nvSpPr>
          <p:spPr bwMode="auto">
            <a:xfrm>
              <a:off x="2288577" y="1250456"/>
              <a:ext cx="507831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七</a:t>
              </a:r>
            </a:p>
          </p:txBody>
        </p:sp>
        <p:sp>
          <p:nvSpPr>
            <p:cNvPr id="12" name="泪滴形 9"/>
            <p:cNvSpPr/>
            <p:nvPr/>
          </p:nvSpPr>
          <p:spPr bwMode="auto">
            <a:xfrm rot="2700000">
              <a:off x="2065537" y="1989856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8"/>
            <p:cNvSpPr txBox="1">
              <a:spLocks noChangeArrowheads="1"/>
            </p:cNvSpPr>
            <p:nvPr/>
          </p:nvSpPr>
          <p:spPr bwMode="auto">
            <a:xfrm>
              <a:off x="2290479" y="2228952"/>
              <a:ext cx="507831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</a:t>
              </a:r>
            </a:p>
          </p:txBody>
        </p:sp>
        <p:sp>
          <p:nvSpPr>
            <p:cNvPr id="14" name="泪滴形 12"/>
            <p:cNvSpPr/>
            <p:nvPr/>
          </p:nvSpPr>
          <p:spPr bwMode="auto">
            <a:xfrm rot="2700000">
              <a:off x="2065538" y="2944251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9"/>
            <p:cNvSpPr txBox="1">
              <a:spLocks noChangeArrowheads="1"/>
            </p:cNvSpPr>
            <p:nvPr/>
          </p:nvSpPr>
          <p:spPr bwMode="auto">
            <a:xfrm>
              <a:off x="2290483" y="3155985"/>
              <a:ext cx="507831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  <p:sp>
          <p:nvSpPr>
            <p:cNvPr id="16" name="泪滴形 12"/>
            <p:cNvSpPr/>
            <p:nvPr/>
          </p:nvSpPr>
          <p:spPr bwMode="auto">
            <a:xfrm rot="2700000">
              <a:off x="2065539" y="3887618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9"/>
            <p:cNvSpPr txBox="1">
              <a:spLocks noChangeArrowheads="1"/>
            </p:cNvSpPr>
            <p:nvPr/>
          </p:nvSpPr>
          <p:spPr bwMode="auto">
            <a:xfrm>
              <a:off x="2290482" y="4099352"/>
              <a:ext cx="507831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准</a:t>
              </a: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8" b="33184"/>
          <a:stretch>
            <a:fillRect/>
          </a:stretch>
        </p:blipFill>
        <p:spPr>
          <a:xfrm>
            <a:off x="3172" y="4247795"/>
            <a:ext cx="12192000" cy="2641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300539" y="745468"/>
            <a:ext cx="128587" cy="5553572"/>
            <a:chOff x="3225404" y="829867"/>
            <a:chExt cx="96440" cy="3868340"/>
          </a:xfrm>
        </p:grpSpPr>
        <p:cxnSp>
          <p:nvCxnSpPr>
            <p:cNvPr id="30" name="直接连接符 13"/>
            <p:cNvCxnSpPr>
              <a:cxnSpLocks noChangeShapeType="1"/>
            </p:cNvCxnSpPr>
            <p:nvPr/>
          </p:nvCxnSpPr>
          <p:spPr bwMode="auto">
            <a:xfrm>
              <a:off x="3276600" y="829867"/>
              <a:ext cx="0" cy="3868340"/>
            </a:xfrm>
            <a:prstGeom prst="lin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椭圆 14"/>
            <p:cNvSpPr>
              <a:spLocks noChangeArrowheads="1"/>
            </p:cNvSpPr>
            <p:nvPr/>
          </p:nvSpPr>
          <p:spPr bwMode="auto">
            <a:xfrm>
              <a:off x="3225404" y="1458517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15"/>
            <p:cNvSpPr>
              <a:spLocks noChangeArrowheads="1"/>
            </p:cNvSpPr>
            <p:nvPr/>
          </p:nvSpPr>
          <p:spPr bwMode="auto">
            <a:xfrm>
              <a:off x="3225404" y="2365443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椭圆 16"/>
            <p:cNvSpPr>
              <a:spLocks noChangeArrowheads="1"/>
            </p:cNvSpPr>
            <p:nvPr/>
          </p:nvSpPr>
          <p:spPr bwMode="auto">
            <a:xfrm>
              <a:off x="3225404" y="4083839"/>
              <a:ext cx="96440" cy="96441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15"/>
            <p:cNvSpPr>
              <a:spLocks noChangeArrowheads="1"/>
            </p:cNvSpPr>
            <p:nvPr/>
          </p:nvSpPr>
          <p:spPr bwMode="auto">
            <a:xfrm>
              <a:off x="3225404" y="3197857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54003" y="1127850"/>
            <a:ext cx="1167461" cy="4958479"/>
            <a:chOff x="2065502" y="1044318"/>
            <a:chExt cx="875596" cy="3718859"/>
          </a:xfrm>
        </p:grpSpPr>
        <p:sp>
          <p:nvSpPr>
            <p:cNvPr id="37" name="泪滴形 7"/>
            <p:cNvSpPr/>
            <p:nvPr/>
          </p:nvSpPr>
          <p:spPr bwMode="auto">
            <a:xfrm rot="2700000">
              <a:off x="2066047" y="1043773"/>
              <a:ext cx="874470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17"/>
            <p:cNvSpPr txBox="1">
              <a:spLocks noChangeArrowheads="1"/>
            </p:cNvSpPr>
            <p:nvPr/>
          </p:nvSpPr>
          <p:spPr bwMode="auto">
            <a:xfrm>
              <a:off x="2213858" y="1250456"/>
              <a:ext cx="657266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泪滴形 9"/>
            <p:cNvSpPr/>
            <p:nvPr/>
          </p:nvSpPr>
          <p:spPr bwMode="auto">
            <a:xfrm rot="2700000">
              <a:off x="2065537" y="1989856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18"/>
            <p:cNvSpPr txBox="1">
              <a:spLocks noChangeArrowheads="1"/>
            </p:cNvSpPr>
            <p:nvPr/>
          </p:nvSpPr>
          <p:spPr bwMode="auto">
            <a:xfrm>
              <a:off x="2215761" y="2228952"/>
              <a:ext cx="657266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泪滴形 12"/>
            <p:cNvSpPr/>
            <p:nvPr/>
          </p:nvSpPr>
          <p:spPr bwMode="auto">
            <a:xfrm rot="2700000">
              <a:off x="2065538" y="2944251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9"/>
            <p:cNvSpPr txBox="1">
              <a:spLocks noChangeArrowheads="1"/>
            </p:cNvSpPr>
            <p:nvPr/>
          </p:nvSpPr>
          <p:spPr bwMode="auto">
            <a:xfrm>
              <a:off x="2215762" y="3155985"/>
              <a:ext cx="657266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泪滴形 12"/>
            <p:cNvSpPr/>
            <p:nvPr/>
          </p:nvSpPr>
          <p:spPr bwMode="auto">
            <a:xfrm rot="2700000">
              <a:off x="2065539" y="3887618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19"/>
            <p:cNvSpPr txBox="1">
              <a:spLocks noChangeArrowheads="1"/>
            </p:cNvSpPr>
            <p:nvPr/>
          </p:nvSpPr>
          <p:spPr bwMode="auto">
            <a:xfrm>
              <a:off x="2215763" y="4099352"/>
              <a:ext cx="657266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20"/>
          <p:cNvSpPr>
            <a:spLocks noChangeArrowheads="1"/>
          </p:cNvSpPr>
          <p:nvPr/>
        </p:nvSpPr>
        <p:spPr bwMode="auto">
          <a:xfrm>
            <a:off x="4756151" y="1592264"/>
            <a:ext cx="2730500" cy="376237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智力正常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635501" y="2044701"/>
            <a:ext cx="5901867" cy="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这是学习、生活与工作的基本心理条件，也是适应周围环境变化所必需的心理保证。</a:t>
            </a:r>
          </a:p>
          <a:p>
            <a:pPr>
              <a:lnSpc>
                <a:spcPct val="900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正常人的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IQ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109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之间，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119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是中上水平；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139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是优秀水平；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以上是非常优秀水平；而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89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是中下水平；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79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是临界状态水平；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69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以下是智力缺陷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>
            <a:off x="4756151" y="2886212"/>
            <a:ext cx="2730500" cy="37782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情绪健康</a:t>
            </a:r>
          </a:p>
        </p:txBody>
      </p: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4635501" y="3340236"/>
            <a:ext cx="5901861" cy="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标志是心情愉快和情绪稳定。包括的内容有：愉快情绪多于负性情绪、乐观开朗、富有朝气，对生活充满希望；情绪较稳定，善于控制与调节自己的情绪，既能克制又能合理宣泄自己的情绪；情绪反应与环境相适应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24"/>
          <p:cNvSpPr>
            <a:spLocks noChangeArrowheads="1"/>
          </p:cNvSpPr>
          <p:nvPr/>
        </p:nvSpPr>
        <p:spPr bwMode="auto">
          <a:xfrm>
            <a:off x="4756151" y="4168182"/>
            <a:ext cx="2730500" cy="37782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意志健全</a:t>
            </a: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4635501" y="4622207"/>
            <a:ext cx="5901864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志是人在完成一种有目的的活动时，所进行的选择、决定与执行的心理过程。意志健全的大学生在各种活动中都有自觉的目的性，能适时地做出决定并运用切实有准备的方式解决所遇到的问题，在困难和挫折面前，能采取合理的反应方式，能在行动中控制情绪和言而有信，而不是行动盲目、畏惧困难，顽固执拗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24"/>
          <p:cNvSpPr>
            <a:spLocks noChangeArrowheads="1"/>
          </p:cNvSpPr>
          <p:nvPr/>
        </p:nvSpPr>
        <p:spPr bwMode="auto">
          <a:xfrm>
            <a:off x="4756151" y="5339756"/>
            <a:ext cx="2730500" cy="37782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人际关系和谐</a:t>
            </a: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4635501" y="5793780"/>
            <a:ext cx="5901861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良好而深厚的人际关系，是事业成功与生活幸福的前提。其表现为：乐于与人交往，既有广泛而深厚的人际关系，又有知心朋友；在交往中保持独立而完整的人格，有自知之明，不卑不亢；能客观评价别人和自己，善取人之长补己之短，宽以待人，乐于助人，积极的交往态度多于消极态度，交往动机端正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rot="16200000">
            <a:off x="529771" y="-210459"/>
            <a:ext cx="333829" cy="13933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1393371" y="653144"/>
            <a:ext cx="1079862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1"/>
          <p:cNvSpPr txBox="1"/>
          <p:nvPr/>
        </p:nvSpPr>
        <p:spPr>
          <a:xfrm>
            <a:off x="1730113" y="293077"/>
            <a:ext cx="327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大学生心理健康标准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9691565" y="7077406"/>
            <a:ext cx="2527807" cy="415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1900" dirty="0">
                <a:solidFill>
                  <a:srgbClr val="00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延迟符号</a:t>
            </a:r>
            <a:endParaRPr lang="nl-NL" altLang="zh-CN" sz="1900" dirty="0">
              <a:solidFill>
                <a:srgbClr val="00AEE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6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 animBg="1"/>
      <p:bldP spid="52" grpId="0"/>
      <p:bldP spid="36" grpId="0" animBg="1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 flipV="1">
            <a:off x="4378891" y="653141"/>
            <a:ext cx="120534" cy="5459388"/>
            <a:chOff x="3225404" y="829867"/>
            <a:chExt cx="96440" cy="3868340"/>
          </a:xfrm>
        </p:grpSpPr>
        <p:cxnSp>
          <p:nvCxnSpPr>
            <p:cNvPr id="30" name="直接连接符 13"/>
            <p:cNvCxnSpPr>
              <a:cxnSpLocks noChangeShapeType="1"/>
            </p:cNvCxnSpPr>
            <p:nvPr/>
          </p:nvCxnSpPr>
          <p:spPr bwMode="auto">
            <a:xfrm>
              <a:off x="3276600" y="829867"/>
              <a:ext cx="0" cy="3868340"/>
            </a:xfrm>
            <a:prstGeom prst="lin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椭圆 14"/>
            <p:cNvSpPr>
              <a:spLocks noChangeArrowheads="1"/>
            </p:cNvSpPr>
            <p:nvPr/>
          </p:nvSpPr>
          <p:spPr bwMode="auto">
            <a:xfrm>
              <a:off x="3225404" y="1458517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椭圆 15"/>
            <p:cNvSpPr>
              <a:spLocks noChangeArrowheads="1"/>
            </p:cNvSpPr>
            <p:nvPr/>
          </p:nvSpPr>
          <p:spPr bwMode="auto">
            <a:xfrm>
              <a:off x="3225404" y="2365443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15"/>
            <p:cNvSpPr>
              <a:spLocks noChangeArrowheads="1"/>
            </p:cNvSpPr>
            <p:nvPr/>
          </p:nvSpPr>
          <p:spPr bwMode="auto">
            <a:xfrm>
              <a:off x="3225404" y="3197857"/>
              <a:ext cx="96440" cy="96440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solidFill>
                <a:srgbClr val="C00000"/>
              </a:soli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710868" y="2095043"/>
            <a:ext cx="1167460" cy="3700656"/>
            <a:chOff x="2065502" y="1044318"/>
            <a:chExt cx="875595" cy="2775492"/>
          </a:xfrm>
        </p:grpSpPr>
        <p:sp>
          <p:nvSpPr>
            <p:cNvPr id="37" name="泪滴形 7"/>
            <p:cNvSpPr/>
            <p:nvPr/>
          </p:nvSpPr>
          <p:spPr bwMode="auto">
            <a:xfrm rot="2700000">
              <a:off x="2066047" y="1043773"/>
              <a:ext cx="874470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17"/>
            <p:cNvSpPr txBox="1">
              <a:spLocks noChangeArrowheads="1"/>
            </p:cNvSpPr>
            <p:nvPr/>
          </p:nvSpPr>
          <p:spPr bwMode="auto">
            <a:xfrm>
              <a:off x="2213858" y="1250456"/>
              <a:ext cx="657266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泪滴形 9"/>
            <p:cNvSpPr/>
            <p:nvPr/>
          </p:nvSpPr>
          <p:spPr bwMode="auto">
            <a:xfrm rot="2700000">
              <a:off x="2065537" y="1989856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18"/>
            <p:cNvSpPr txBox="1">
              <a:spLocks noChangeArrowheads="1"/>
            </p:cNvSpPr>
            <p:nvPr/>
          </p:nvSpPr>
          <p:spPr bwMode="auto">
            <a:xfrm>
              <a:off x="2215761" y="2228952"/>
              <a:ext cx="657266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泪滴形 12"/>
            <p:cNvSpPr/>
            <p:nvPr/>
          </p:nvSpPr>
          <p:spPr bwMode="auto">
            <a:xfrm rot="2700000">
              <a:off x="2065538" y="2944251"/>
              <a:ext cx="875559" cy="875559"/>
            </a:xfrm>
            <a:custGeom>
              <a:avLst/>
              <a:gdLst>
                <a:gd name="T0" fmla="*/ 0 w 1275488"/>
                <a:gd name="T1" fmla="*/ 637744 h 1275488"/>
                <a:gd name="T2" fmla="*/ 637744 w 1275488"/>
                <a:gd name="T3" fmla="*/ 0 h 1275488"/>
                <a:gd name="T4" fmla="*/ 1275488 w 1275488"/>
                <a:gd name="T5" fmla="*/ 0 h 1275488"/>
                <a:gd name="T6" fmla="*/ 1275488 w 1275488"/>
                <a:gd name="T7" fmla="*/ 637744 h 1275488"/>
                <a:gd name="T8" fmla="*/ 637744 w 1275488"/>
                <a:gd name="T9" fmla="*/ 1275488 h 1275488"/>
                <a:gd name="T10" fmla="*/ 0 w 1275488"/>
                <a:gd name="T11" fmla="*/ 637744 h 1275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5488" h="1275488">
                  <a:moveTo>
                    <a:pt x="0" y="637744"/>
                  </a:moveTo>
                  <a:cubicBezTo>
                    <a:pt x="0" y="285528"/>
                    <a:pt x="285528" y="0"/>
                    <a:pt x="637744" y="0"/>
                  </a:cubicBezTo>
                  <a:lnTo>
                    <a:pt x="1275488" y="0"/>
                  </a:lnTo>
                  <a:lnTo>
                    <a:pt x="1275488" y="637744"/>
                  </a:lnTo>
                  <a:cubicBezTo>
                    <a:pt x="1275488" y="989960"/>
                    <a:pt x="989960" y="1275488"/>
                    <a:pt x="637744" y="1275488"/>
                  </a:cubicBezTo>
                  <a:cubicBezTo>
                    <a:pt x="285528" y="1275488"/>
                    <a:pt x="0" y="989960"/>
                    <a:pt x="0" y="63774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19"/>
            <p:cNvSpPr txBox="1">
              <a:spLocks noChangeArrowheads="1"/>
            </p:cNvSpPr>
            <p:nvPr/>
          </p:nvSpPr>
          <p:spPr bwMode="auto">
            <a:xfrm>
              <a:off x="2215762" y="3155985"/>
              <a:ext cx="657266" cy="40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9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29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矩形 20"/>
          <p:cNvSpPr>
            <a:spLocks noChangeArrowheads="1"/>
          </p:cNvSpPr>
          <p:nvPr/>
        </p:nvSpPr>
        <p:spPr bwMode="auto">
          <a:xfrm>
            <a:off x="4756151" y="2497025"/>
            <a:ext cx="2730500" cy="376237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社会适应正常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635500" y="2928429"/>
            <a:ext cx="5858325" cy="53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ts val="1065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体应与客观现实环境保持良好秩序。既要进行客观观察以取得正确认识，以有效的办法应对环境中的各种困难，不退缩，还要根据环境的特点和自我意识的情况努力进行协调，或改革环境适应个体需要，改造自我适应环境</a:t>
            </a:r>
            <a:endParaRPr lang="id-ID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22"/>
          <p:cNvSpPr>
            <a:spLocks noChangeArrowheads="1"/>
          </p:cNvSpPr>
          <p:nvPr/>
        </p:nvSpPr>
        <p:spPr bwMode="auto">
          <a:xfrm>
            <a:off x="4756151" y="3716405"/>
            <a:ext cx="2730500" cy="37782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人格完整</a:t>
            </a:r>
          </a:p>
        </p:txBody>
      </p:sp>
      <p:sp>
        <p:nvSpPr>
          <p:cNvPr id="48" name="TextBox 10"/>
          <p:cNvSpPr txBox="1">
            <a:spLocks noChangeArrowheads="1"/>
          </p:cNvSpPr>
          <p:nvPr/>
        </p:nvSpPr>
        <p:spPr bwMode="auto">
          <a:xfrm>
            <a:off x="4635501" y="4140286"/>
            <a:ext cx="5737787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90000"/>
              </a:lnSpc>
              <a:spcBef>
                <a:spcPts val="1065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格是个体比较稳定的心理特征的总和。人格完善就是指有健全统一的人格，个人的所想、所说、所做都是协调一致的。人格完善包括人格结构的各要素完整统一；具有正确的自我意识，不产生自我同一性混乱，以积极进取的人生观作为人格的核心，并以此为中心把自己的、需要、目标和行动统一起来</a:t>
            </a:r>
            <a:endParaRPr lang="id-ID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24"/>
          <p:cNvSpPr>
            <a:spLocks noChangeArrowheads="1"/>
          </p:cNvSpPr>
          <p:nvPr/>
        </p:nvSpPr>
        <p:spPr bwMode="auto">
          <a:xfrm>
            <a:off x="4807155" y="5190285"/>
            <a:ext cx="3386359" cy="377825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心理行为符合年龄特征</a:t>
            </a:r>
          </a:p>
        </p:txBody>
      </p:sp>
      <p:sp>
        <p:nvSpPr>
          <p:cNvPr id="50" name="TextBox 10"/>
          <p:cNvSpPr txBox="1">
            <a:spLocks noChangeArrowheads="1"/>
          </p:cNvSpPr>
          <p:nvPr/>
        </p:nvSpPr>
        <p:spPr bwMode="auto">
          <a:xfrm>
            <a:off x="4635500" y="5660448"/>
            <a:ext cx="585832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90000"/>
              </a:lnSpc>
              <a:spcBef>
                <a:spcPts val="1065"/>
              </a:spcBef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一生包括不同年龄阶段，每一年龄阶段其心理发展都表现出相应的质的特征，称为心理年龄特征。一个人心理行为的发展，总是随着年龄的增长而发展变化的。如果一个人的认识、情感和言语举止等心理行为表现基本符合他的年龄特征，是心理健康的表现；如果严重偏离相应的年龄特征，发展严重滞后或超前，则是行为异常、心理不健康的表现</a:t>
            </a:r>
            <a:endParaRPr lang="id-ID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 rot="16200000">
            <a:off x="529771" y="-210459"/>
            <a:ext cx="333829" cy="13933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1393371" y="653144"/>
            <a:ext cx="1079862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31"/>
          <p:cNvSpPr txBox="1"/>
          <p:nvPr/>
        </p:nvSpPr>
        <p:spPr>
          <a:xfrm>
            <a:off x="1730113" y="293077"/>
            <a:ext cx="327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大学生心理健康标准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9691565" y="7077406"/>
            <a:ext cx="2527807" cy="4154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zh-CN" altLang="en-US" sz="1900" dirty="0">
                <a:solidFill>
                  <a:srgbClr val="00AEE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延迟符号</a:t>
            </a:r>
            <a:endParaRPr lang="nl-NL" altLang="zh-CN" sz="1900" dirty="0">
              <a:solidFill>
                <a:srgbClr val="00AEE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6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6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/>
      <p:bldP spid="49" grpId="0" animBg="1"/>
      <p:bldP spid="50" grpId="0"/>
      <p:bldP spid="36" grpId="0" animBg="1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27" l="530" r="65828"/>
                    </a14:imgEffect>
                  </a14:imgLayer>
                </a14:imgProps>
              </a:ext>
            </a:extLst>
          </a:blip>
          <a:srcRect l="-1" t="30173" r="46982"/>
          <a:stretch>
            <a:fillRect/>
          </a:stretch>
        </p:blipFill>
        <p:spPr>
          <a:xfrm flipH="1">
            <a:off x="0" y="0"/>
            <a:ext cx="6483045" cy="65253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12964" y="3429000"/>
            <a:ext cx="5772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4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大学生常见心理问题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59" y="1000881"/>
            <a:ext cx="1786492" cy="3761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矩形 145"/>
          <p:cNvSpPr/>
          <p:nvPr/>
        </p:nvSpPr>
        <p:spPr>
          <a:xfrm>
            <a:off x="10178772" y="4288254"/>
            <a:ext cx="1967508" cy="55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7614194" y="3397876"/>
            <a:ext cx="2610395" cy="552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4475019" y="4269995"/>
            <a:ext cx="316820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0" y="3352157"/>
            <a:ext cx="452456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22" y="228720"/>
            <a:ext cx="1277279" cy="1163656"/>
          </a:xfrm>
          <a:prstGeom prst="rect">
            <a:avLst/>
          </a:prstGeom>
        </p:spPr>
      </p:pic>
      <p:sp>
        <p:nvSpPr>
          <p:cNvPr id="113" name="文本框 112"/>
          <p:cNvSpPr txBox="1"/>
          <p:nvPr/>
        </p:nvSpPr>
        <p:spPr>
          <a:xfrm>
            <a:off x="305610" y="835938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学生如何坦然面对</a:t>
            </a:r>
          </a:p>
        </p:txBody>
      </p:sp>
      <p:sp>
        <p:nvSpPr>
          <p:cNvPr id="114" name="矩形 113"/>
          <p:cNvSpPr/>
          <p:nvPr/>
        </p:nvSpPr>
        <p:spPr>
          <a:xfrm flipV="1">
            <a:off x="0" y="1434850"/>
            <a:ext cx="12192000" cy="680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667373" y="2688714"/>
            <a:ext cx="1300003" cy="1370895"/>
            <a:chOff x="2667373" y="2688714"/>
            <a:chExt cx="1300003" cy="1370895"/>
          </a:xfrm>
        </p:grpSpPr>
        <p:sp>
          <p:nvSpPr>
            <p:cNvPr id="115" name="等腰三角形 114"/>
            <p:cNvSpPr/>
            <p:nvPr/>
          </p:nvSpPr>
          <p:spPr>
            <a:xfrm flipV="1">
              <a:off x="2667375" y="2881896"/>
              <a:ext cx="1300001" cy="1177713"/>
            </a:xfrm>
            <a:prstGeom prst="triangle">
              <a:avLst>
                <a:gd name="adj" fmla="val 5021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667373" y="2688714"/>
              <a:ext cx="1300001" cy="1177713"/>
              <a:chOff x="2667373" y="2688714"/>
              <a:chExt cx="1300001" cy="1177713"/>
            </a:xfrm>
          </p:grpSpPr>
          <p:sp>
            <p:nvSpPr>
              <p:cNvPr id="116" name="等腰三角形 115"/>
              <p:cNvSpPr/>
              <p:nvPr/>
            </p:nvSpPr>
            <p:spPr>
              <a:xfrm flipV="1">
                <a:off x="2667373" y="2688714"/>
                <a:ext cx="1300001" cy="1177713"/>
              </a:xfrm>
              <a:prstGeom prst="triangle">
                <a:avLst>
                  <a:gd name="adj" fmla="val 50216"/>
                </a:avLst>
              </a:prstGeom>
              <a:solidFill>
                <a:srgbClr val="C00000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3069438" y="2833555"/>
                <a:ext cx="470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chemeClr val="bg1"/>
                    </a:solidFill>
                  </a:rPr>
                  <a:t>1</a:t>
                </a:r>
                <a:endParaRPr lang="zh-CN" altLang="en-US" sz="4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>
            <a:off x="1885874" y="4059609"/>
            <a:ext cx="2081500" cy="830997"/>
            <a:chOff x="1429191" y="3907209"/>
            <a:chExt cx="1181823" cy="830997"/>
          </a:xfrm>
        </p:grpSpPr>
        <p:sp>
          <p:nvSpPr>
            <p:cNvPr id="118" name="TextBox 6"/>
            <p:cNvSpPr txBox="1">
              <a:spLocks noChangeArrowheads="1"/>
            </p:cNvSpPr>
            <p:nvPr/>
          </p:nvSpPr>
          <p:spPr bwMode="auto">
            <a:xfrm>
              <a:off x="1429191" y="3907209"/>
              <a:ext cx="118182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制定学习计划</a:t>
              </a:r>
              <a:endParaRPr 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TextBox 48"/>
            <p:cNvSpPr txBox="1"/>
            <p:nvPr/>
          </p:nvSpPr>
          <p:spPr>
            <a:xfrm>
              <a:off x="1440320" y="4375760"/>
              <a:ext cx="11533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zuka Gothic Pro R" pitchFamily="34" charset="-128"/>
                  <a:ea typeface="Kozuka Gothic Pro R" pitchFamily="34" charset="-128"/>
                </a:rPr>
                <a:t>按照计划一步步完成</a:t>
              </a: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382276" y="3584477"/>
            <a:ext cx="1300003" cy="1370895"/>
            <a:chOff x="4025916" y="3432077"/>
            <a:chExt cx="1300003" cy="1370895"/>
          </a:xfrm>
        </p:grpSpPr>
        <p:sp>
          <p:nvSpPr>
            <p:cNvPr id="127" name="等腰三角形 126"/>
            <p:cNvSpPr/>
            <p:nvPr/>
          </p:nvSpPr>
          <p:spPr>
            <a:xfrm flipV="1">
              <a:off x="4025918" y="3625259"/>
              <a:ext cx="1300001" cy="1177713"/>
            </a:xfrm>
            <a:prstGeom prst="triangle">
              <a:avLst>
                <a:gd name="adj" fmla="val 50216"/>
              </a:avLst>
            </a:prstGeom>
            <a:gradFill>
              <a:gsLst>
                <a:gs pos="0">
                  <a:srgbClr val="F5BACC"/>
                </a:gs>
                <a:gs pos="100000">
                  <a:srgbClr val="EA1028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8" name="等腰三角形 127"/>
            <p:cNvSpPr/>
            <p:nvPr/>
          </p:nvSpPr>
          <p:spPr>
            <a:xfrm flipV="1">
              <a:off x="4025916" y="3432077"/>
              <a:ext cx="1300001" cy="1177713"/>
            </a:xfrm>
            <a:prstGeom prst="triangle">
              <a:avLst>
                <a:gd name="adj" fmla="val 50216"/>
              </a:avLst>
            </a:prstGeom>
            <a:solidFill>
              <a:srgbClr val="EB71A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4427981" y="3576918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2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4449371" y="4969891"/>
            <a:ext cx="3418824" cy="728891"/>
            <a:chOff x="4025916" y="4798976"/>
            <a:chExt cx="3418824" cy="728891"/>
          </a:xfrm>
        </p:grpSpPr>
        <p:sp>
          <p:nvSpPr>
            <p:cNvPr id="126" name="TextBox 49"/>
            <p:cNvSpPr txBox="1"/>
            <p:nvPr/>
          </p:nvSpPr>
          <p:spPr>
            <a:xfrm>
              <a:off x="4051564" y="5189313"/>
              <a:ext cx="3057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zuka Gothic Pro R" pitchFamily="34" charset="-128"/>
                  <a:ea typeface="Kozuka Gothic Pro R" pitchFamily="34" charset="-128"/>
                </a:rPr>
                <a:t>受其感染，加强自己的学习动力</a:t>
              </a:r>
            </a:p>
          </p:txBody>
        </p:sp>
        <p:sp>
          <p:nvSpPr>
            <p:cNvPr id="130" name="TextBox 6"/>
            <p:cNvSpPr txBox="1">
              <a:spLocks noChangeArrowheads="1"/>
            </p:cNvSpPr>
            <p:nvPr/>
          </p:nvSpPr>
          <p:spPr bwMode="auto">
            <a:xfrm>
              <a:off x="4025916" y="4798976"/>
              <a:ext cx="34188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400" dirty="0">
                  <a:solidFill>
                    <a:srgbClr val="FF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与自制力强的同学交往</a:t>
              </a:r>
              <a:endParaRPr lang="zh-CN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795649" y="4124375"/>
            <a:ext cx="2625113" cy="830997"/>
            <a:chOff x="6740821" y="3838386"/>
            <a:chExt cx="1509313" cy="830997"/>
          </a:xfrm>
        </p:grpSpPr>
        <p:sp>
          <p:nvSpPr>
            <p:cNvPr id="124" name="TextBox 6"/>
            <p:cNvSpPr txBox="1">
              <a:spLocks noChangeArrowheads="1"/>
            </p:cNvSpPr>
            <p:nvPr/>
          </p:nvSpPr>
          <p:spPr bwMode="auto">
            <a:xfrm>
              <a:off x="6740821" y="3838386"/>
              <a:ext cx="150931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经常与老师交流</a:t>
              </a:r>
              <a:endParaRPr lang="zh-CN" sz="24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TextBox 50"/>
            <p:cNvSpPr txBox="1"/>
            <p:nvPr/>
          </p:nvSpPr>
          <p:spPr>
            <a:xfrm>
              <a:off x="6782531" y="4212770"/>
              <a:ext cx="11679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ozuka Gothic Pro R" pitchFamily="34" charset="-128"/>
                  <a:ea typeface="Kozuka Gothic Pro R" pitchFamily="34" charset="-128"/>
                </a:rPr>
                <a:t>寻求最佳的学习方法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8201835" y="2619891"/>
            <a:ext cx="1300003" cy="1370895"/>
            <a:chOff x="9550840" y="3414428"/>
            <a:chExt cx="1300003" cy="1370895"/>
          </a:xfrm>
        </p:grpSpPr>
        <p:sp>
          <p:nvSpPr>
            <p:cNvPr id="134" name="等腰三角形 133"/>
            <p:cNvSpPr/>
            <p:nvPr/>
          </p:nvSpPr>
          <p:spPr>
            <a:xfrm flipV="1">
              <a:off x="9550842" y="3607610"/>
              <a:ext cx="1300001" cy="1177713"/>
            </a:xfrm>
            <a:prstGeom prst="triangle">
              <a:avLst>
                <a:gd name="adj" fmla="val 50216"/>
              </a:avLst>
            </a:prstGeom>
            <a:gradFill>
              <a:gsLst>
                <a:gs pos="0">
                  <a:srgbClr val="F92BD2"/>
                </a:gs>
                <a:gs pos="100000">
                  <a:srgbClr val="94009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5" name="等腰三角形 134"/>
            <p:cNvSpPr/>
            <p:nvPr/>
          </p:nvSpPr>
          <p:spPr>
            <a:xfrm flipV="1">
              <a:off x="9550840" y="3414428"/>
              <a:ext cx="1300001" cy="1177713"/>
            </a:xfrm>
            <a:prstGeom prst="triangle">
              <a:avLst>
                <a:gd name="adj" fmla="val 50216"/>
              </a:avLst>
            </a:prstGeom>
            <a:solidFill>
              <a:srgbClr val="9400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9952905" y="3559269"/>
              <a:ext cx="47000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3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1" name="矩形 140"/>
          <p:cNvSpPr/>
          <p:nvPr/>
        </p:nvSpPr>
        <p:spPr>
          <a:xfrm rot="5400000">
            <a:off x="4046653" y="3797553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 rot="5400000">
            <a:off x="7183916" y="3838805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 rot="5400000">
            <a:off x="9748494" y="3838806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TextBox 2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70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44" grpId="0" animBg="1"/>
          <p:bldP spid="142" grpId="0" animBg="1"/>
          <p:bldP spid="140" grpId="0" animBg="1"/>
          <p:bldP spid="113" grpId="0"/>
          <p:bldP spid="141" grpId="0" animBg="1"/>
          <p:bldP spid="143" grpId="0" animBg="1"/>
          <p:bldP spid="145" grpId="0" animBg="1"/>
          <p:bldP spid="1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2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00"/>
                                </p:stCondLst>
                                <p:childTnLst>
                                  <p:par>
                                    <p:cTn id="3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700"/>
                                </p:stCondLst>
                                <p:childTnLst>
                                  <p:par>
                                    <p:cTn id="4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700"/>
                                </p:stCondLst>
                                <p:childTnLst>
                                  <p:par>
                                    <p:cTn id="4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8700"/>
                                </p:stCondLst>
                                <p:childTnLst>
                                  <p:par>
                                    <p:cTn id="5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9200"/>
                                </p:stCondLst>
                                <p:childTnLst>
                                  <p:par>
                                    <p:cTn id="5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9700"/>
                                </p:stCondLst>
                                <p:childTnLst>
                                  <p:par>
                                    <p:cTn id="61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7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1070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7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7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75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1700"/>
                                </p:stCondLst>
                                <p:childTnLst>
                                  <p:par>
                                    <p:cTn id="7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5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2200"/>
                                </p:stCondLst>
                                <p:childTnLst>
                                  <p:par>
                                    <p:cTn id="7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700"/>
                                </p:stCondLst>
                                <p:childTnLst>
                                  <p:par>
                                    <p:cTn id="8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44" grpId="0" animBg="1"/>
          <p:bldP spid="142" grpId="0" animBg="1"/>
          <p:bldP spid="140" grpId="0" animBg="1"/>
          <p:bldP spid="113" grpId="0"/>
          <p:bldP spid="141" grpId="0" animBg="1"/>
          <p:bldP spid="143" grpId="0" animBg="1"/>
          <p:bldP spid="145" grpId="0" animBg="1"/>
          <p:bldP spid="15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矩形 145"/>
          <p:cNvSpPr/>
          <p:nvPr/>
        </p:nvSpPr>
        <p:spPr>
          <a:xfrm>
            <a:off x="10178772" y="4288254"/>
            <a:ext cx="1967508" cy="55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7614194" y="3397876"/>
            <a:ext cx="2610395" cy="552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4475019" y="4269995"/>
            <a:ext cx="316820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0" y="3352157"/>
            <a:ext cx="452456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97" y="305211"/>
            <a:ext cx="1277279" cy="1163656"/>
          </a:xfrm>
          <a:prstGeom prst="rect">
            <a:avLst/>
          </a:prstGeom>
        </p:spPr>
      </p:pic>
      <p:sp>
        <p:nvSpPr>
          <p:cNvPr id="113" name="文本框 112"/>
          <p:cNvSpPr txBox="1"/>
          <p:nvPr/>
        </p:nvSpPr>
        <p:spPr>
          <a:xfrm>
            <a:off x="305610" y="83593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大学生常见心理矛盾</a:t>
            </a:r>
          </a:p>
        </p:txBody>
      </p:sp>
      <p:sp>
        <p:nvSpPr>
          <p:cNvPr id="114" name="矩形 113"/>
          <p:cNvSpPr/>
          <p:nvPr/>
        </p:nvSpPr>
        <p:spPr>
          <a:xfrm flipV="1">
            <a:off x="0" y="1434850"/>
            <a:ext cx="12192000" cy="680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 rot="5400000">
            <a:off x="4046653" y="3797553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 rot="5400000">
            <a:off x="7183916" y="3838805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 rot="5400000">
            <a:off x="9748494" y="3838806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TextBox 2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35" name="矩形 20"/>
          <p:cNvSpPr>
            <a:spLocks noChangeArrowheads="1"/>
          </p:cNvSpPr>
          <p:nvPr/>
        </p:nvSpPr>
        <p:spPr bwMode="auto">
          <a:xfrm>
            <a:off x="669802" y="2740271"/>
            <a:ext cx="2730500" cy="376237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理想与现实的矛盾</a:t>
            </a:r>
          </a:p>
        </p:txBody>
      </p:sp>
      <p:sp>
        <p:nvSpPr>
          <p:cNvPr id="36" name="矩形 20"/>
          <p:cNvSpPr>
            <a:spLocks noChangeArrowheads="1"/>
          </p:cNvSpPr>
          <p:nvPr/>
        </p:nvSpPr>
        <p:spPr bwMode="auto">
          <a:xfrm>
            <a:off x="4746683" y="3673458"/>
            <a:ext cx="2730500" cy="376237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独立与依赖的矛盾</a:t>
            </a:r>
          </a:p>
        </p:txBody>
      </p:sp>
      <p:sp>
        <p:nvSpPr>
          <p:cNvPr id="37" name="矩形 20"/>
          <p:cNvSpPr>
            <a:spLocks noChangeArrowheads="1"/>
          </p:cNvSpPr>
          <p:nvPr/>
        </p:nvSpPr>
        <p:spPr bwMode="auto">
          <a:xfrm>
            <a:off x="462198" y="3901066"/>
            <a:ext cx="3439620" cy="610564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轻松感与压力感的矛盾</a:t>
            </a:r>
          </a:p>
        </p:txBody>
      </p:sp>
      <p:sp>
        <p:nvSpPr>
          <p:cNvPr id="38" name="矩形 20"/>
          <p:cNvSpPr>
            <a:spLocks noChangeArrowheads="1"/>
          </p:cNvSpPr>
          <p:nvPr/>
        </p:nvSpPr>
        <p:spPr bwMode="auto">
          <a:xfrm>
            <a:off x="8402042" y="2507517"/>
            <a:ext cx="2730500" cy="376237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自尊与自卑的矛盾</a:t>
            </a:r>
          </a:p>
        </p:txBody>
      </p:sp>
      <p:sp>
        <p:nvSpPr>
          <p:cNvPr id="40" name="矩形 20"/>
          <p:cNvSpPr>
            <a:spLocks noChangeArrowheads="1"/>
          </p:cNvSpPr>
          <p:nvPr/>
        </p:nvSpPr>
        <p:spPr bwMode="auto">
          <a:xfrm>
            <a:off x="796987" y="5511654"/>
            <a:ext cx="4716908" cy="510408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现代性文化与传统性文化的矛盾</a:t>
            </a:r>
          </a:p>
        </p:txBody>
      </p:sp>
      <p:sp>
        <p:nvSpPr>
          <p:cNvPr id="44" name="矩形 20"/>
          <p:cNvSpPr>
            <a:spLocks noChangeArrowheads="1"/>
          </p:cNvSpPr>
          <p:nvPr/>
        </p:nvSpPr>
        <p:spPr bwMode="auto">
          <a:xfrm>
            <a:off x="5718746" y="4684122"/>
            <a:ext cx="4716908" cy="510408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强烈的交往需要与孤独感的矛盾</a:t>
            </a:r>
          </a:p>
        </p:txBody>
      </p:sp>
      <p:sp>
        <p:nvSpPr>
          <p:cNvPr id="45" name="矩形 20"/>
          <p:cNvSpPr>
            <a:spLocks noChangeArrowheads="1"/>
          </p:cNvSpPr>
          <p:nvPr/>
        </p:nvSpPr>
        <p:spPr bwMode="auto">
          <a:xfrm>
            <a:off x="6547320" y="5645541"/>
            <a:ext cx="5074792" cy="567781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自我改变意愿与自制力不足的矛盾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799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79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8299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799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299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799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299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0799"/>
                                </p:stCondLst>
                                <p:childTnLst>
                                  <p:par>
                                    <p:cTn id="7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44" grpId="0" animBg="1"/>
          <p:bldP spid="142" grpId="0" animBg="1"/>
          <p:bldP spid="140" grpId="0" animBg="1"/>
          <p:bldP spid="113" grpId="0"/>
          <p:bldP spid="141" grpId="0" animBg="1"/>
          <p:bldP spid="143" grpId="0" animBg="1"/>
          <p:bldP spid="145" grpId="0" animBg="1"/>
          <p:bldP spid="155" grpId="0"/>
          <p:bldP spid="35" grpId="0" animBg="1"/>
          <p:bldP spid="36" grpId="0" animBg="1"/>
          <p:bldP spid="37" grpId="0" animBg="1"/>
          <p:bldP spid="38" grpId="0" animBg="1"/>
          <p:bldP spid="40" grpId="0" animBg="1"/>
          <p:bldP spid="44" grpId="0" animBg="1"/>
          <p:bldP spid="4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799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79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8299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799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299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799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299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0799"/>
                                </p:stCondLst>
                                <p:childTnLst>
                                  <p:par>
                                    <p:cTn id="7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44" grpId="0" animBg="1"/>
          <p:bldP spid="142" grpId="0" animBg="1"/>
          <p:bldP spid="140" grpId="0" animBg="1"/>
          <p:bldP spid="113" grpId="0"/>
          <p:bldP spid="141" grpId="0" animBg="1"/>
          <p:bldP spid="143" grpId="0" animBg="1"/>
          <p:bldP spid="145" grpId="0" animBg="1"/>
          <p:bldP spid="155" grpId="0"/>
          <p:bldP spid="35" grpId="0" animBg="1"/>
          <p:bldP spid="36" grpId="0" animBg="1"/>
          <p:bldP spid="37" grpId="0" animBg="1"/>
          <p:bldP spid="38" grpId="0" animBg="1"/>
          <p:bldP spid="40" grpId="0" animBg="1"/>
          <p:bldP spid="44" grpId="0" animBg="1"/>
          <p:bldP spid="4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矩形 145"/>
          <p:cNvSpPr/>
          <p:nvPr/>
        </p:nvSpPr>
        <p:spPr>
          <a:xfrm>
            <a:off x="10178772" y="6359247"/>
            <a:ext cx="1967508" cy="55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7614194" y="5468869"/>
            <a:ext cx="2610395" cy="552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4475019" y="6340988"/>
            <a:ext cx="316820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0" y="5423150"/>
            <a:ext cx="4524563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97" y="305211"/>
            <a:ext cx="1277279" cy="1163656"/>
          </a:xfrm>
          <a:prstGeom prst="rect">
            <a:avLst/>
          </a:prstGeom>
        </p:spPr>
      </p:pic>
      <p:sp>
        <p:nvSpPr>
          <p:cNvPr id="113" name="文本框 112"/>
          <p:cNvSpPr txBox="1"/>
          <p:nvPr/>
        </p:nvSpPr>
        <p:spPr>
          <a:xfrm>
            <a:off x="305610" y="835938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大学生常见心理问题</a:t>
            </a:r>
          </a:p>
        </p:txBody>
      </p:sp>
      <p:sp>
        <p:nvSpPr>
          <p:cNvPr id="114" name="矩形 113"/>
          <p:cNvSpPr/>
          <p:nvPr/>
        </p:nvSpPr>
        <p:spPr>
          <a:xfrm flipV="1">
            <a:off x="0" y="1434850"/>
            <a:ext cx="12192000" cy="680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 rot="5400000">
            <a:off x="4046653" y="5868546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 rot="5400000">
            <a:off x="7183916" y="5909798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 rot="5400000">
            <a:off x="9748494" y="5909799"/>
            <a:ext cx="90627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TextBox 26"/>
          <p:cNvSpPr txBox="1"/>
          <p:nvPr/>
        </p:nvSpPr>
        <p:spPr>
          <a:xfrm>
            <a:off x="14146653" y="851011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延时符</a:t>
            </a:r>
          </a:p>
        </p:txBody>
      </p:sp>
      <p:sp>
        <p:nvSpPr>
          <p:cNvPr id="20" name="矩形 20"/>
          <p:cNvSpPr>
            <a:spLocks noChangeArrowheads="1"/>
          </p:cNvSpPr>
          <p:nvPr/>
        </p:nvSpPr>
        <p:spPr bwMode="auto">
          <a:xfrm rot="5400000">
            <a:off x="-551649" y="3582224"/>
            <a:ext cx="2923726" cy="593783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适应心理问题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 rot="5400000">
            <a:off x="759846" y="3324893"/>
            <a:ext cx="2923726" cy="115179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人际交往和人际关系问题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主要表现为人际关系不适、人际交往不良</a:t>
            </a:r>
          </a:p>
        </p:txBody>
      </p:sp>
      <p:sp>
        <p:nvSpPr>
          <p:cNvPr id="22" name="矩形 20"/>
          <p:cNvSpPr>
            <a:spLocks noChangeArrowheads="1"/>
          </p:cNvSpPr>
          <p:nvPr/>
        </p:nvSpPr>
        <p:spPr bwMode="auto">
          <a:xfrm rot="5400000">
            <a:off x="2158844" y="3636797"/>
            <a:ext cx="2923726" cy="59378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情绪与情感问题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 rot="5400000">
            <a:off x="8186734" y="3346041"/>
            <a:ext cx="2923726" cy="115179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诚信危机问题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主要表现为抄袭作业、考试作弊、撒谎</a:t>
            </a:r>
            <a:endParaRPr lang="en-AU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 rot="5400000">
            <a:off x="6803284" y="3355170"/>
            <a:ext cx="2923726" cy="115179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网络成瘾倾向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逃避现实，沉湎于“想要什么就有什么”的虚拟世界</a:t>
            </a:r>
            <a:endParaRPr lang="en-AU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 rot="5400000">
            <a:off x="5333496" y="4154913"/>
            <a:ext cx="2923726" cy="1151790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自我认知问题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自我认知模糊，不知自己该做什么、不知自己该怎样做</a:t>
            </a:r>
            <a:endParaRPr lang="en-AU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 rot="5400000">
            <a:off x="3632701" y="4289442"/>
            <a:ext cx="2923726" cy="88273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学习问题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缺乏学习动力，学习习惯欠佳、学习低效率</a:t>
            </a:r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 rot="5400000">
            <a:off x="9730960" y="4346592"/>
            <a:ext cx="2923726" cy="882732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求职择业问题</a:t>
            </a:r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828165"/>
            <a:r>
              <a:rPr lang="zh-CN" altLang="en-US" sz="1400" b="1" dirty="0">
                <a:solidFill>
                  <a:srgbClr val="C00000"/>
                </a:solidFill>
                <a:ea typeface="宋体" panose="02010600030101010101" pitchFamily="2" charset="-122"/>
              </a:rPr>
              <a:t>面试受挫</a:t>
            </a:r>
            <a:endParaRPr lang="en-AU" altLang="zh-CN" sz="1400" b="1" dirty="0">
              <a:solidFill>
                <a:srgbClr val="C00000"/>
              </a:solidFill>
              <a:ea typeface="宋体" panose="02010600030101010101" pitchFamily="2" charset="-122"/>
            </a:endParaRPr>
          </a:p>
          <a:p>
            <a:pPr algn="ctr"/>
            <a:endParaRPr lang="en-US" altLang="zh-CN" sz="2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799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79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8299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799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299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799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299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0799"/>
                                </p:stCondLst>
                                <p:childTnLst>
                                  <p:par>
                                    <p:cTn id="7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1299"/>
                                </p:stCondLst>
                                <p:childTnLst>
                                  <p:par>
                                    <p:cTn id="8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44" grpId="0" animBg="1"/>
          <p:bldP spid="142" grpId="0" animBg="1"/>
          <p:bldP spid="140" grpId="0" animBg="1"/>
          <p:bldP spid="113" grpId="0"/>
          <p:bldP spid="141" grpId="0" animBg="1"/>
          <p:bldP spid="143" grpId="0" animBg="1"/>
          <p:bldP spid="145" grpId="0" animBg="1"/>
          <p:bldP spid="155" grpId="0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2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3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75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299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799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75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799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299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799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299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6799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7799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8299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8799"/>
                                </p:stCondLst>
                                <p:childTnLst>
                                  <p:par>
                                    <p:cTn id="5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299"/>
                                </p:stCondLst>
                                <p:childTnLst>
                                  <p:par>
                                    <p:cTn id="6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9799"/>
                                </p:stCondLst>
                                <p:childTnLst>
                                  <p:par>
                                    <p:cTn id="6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299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0799"/>
                                </p:stCondLst>
                                <p:childTnLst>
                                  <p:par>
                                    <p:cTn id="7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11299"/>
                                </p:stCondLst>
                                <p:childTnLst>
                                  <p:par>
                                    <p:cTn id="8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6" grpId="0" animBg="1"/>
          <p:bldP spid="144" grpId="0" animBg="1"/>
          <p:bldP spid="142" grpId="0" animBg="1"/>
          <p:bldP spid="140" grpId="0" animBg="1"/>
          <p:bldP spid="113" grpId="0"/>
          <p:bldP spid="141" grpId="0" animBg="1"/>
          <p:bldP spid="143" grpId="0" animBg="1"/>
          <p:bldP spid="145" grpId="0" animBg="1"/>
          <p:bldP spid="155" grpId="0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6"/>
          <p:cNvSpPr/>
          <p:nvPr/>
        </p:nvSpPr>
        <p:spPr>
          <a:xfrm flipH="1">
            <a:off x="3290891" y="2446550"/>
            <a:ext cx="6129048" cy="1277775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706819" y="3582797"/>
            <a:ext cx="6129048" cy="1277775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735375" y="1317248"/>
            <a:ext cx="6129048" cy="1277775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27000" y="476672"/>
            <a:ext cx="12407900" cy="0"/>
            <a:chOff x="-127000" y="476672"/>
            <a:chExt cx="12407900" cy="0"/>
          </a:xfrm>
        </p:grpSpPr>
        <p:cxnSp>
          <p:nvCxnSpPr>
            <p:cNvPr id="340" name="直接连接符 339"/>
            <p:cNvCxnSpPr/>
            <p:nvPr/>
          </p:nvCxnSpPr>
          <p:spPr>
            <a:xfrm flipH="1">
              <a:off x="-127000" y="476672"/>
              <a:ext cx="4775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接连接符 340"/>
            <p:cNvCxnSpPr/>
            <p:nvPr/>
          </p:nvCxnSpPr>
          <p:spPr>
            <a:xfrm flipH="1">
              <a:off x="7505700" y="476672"/>
              <a:ext cx="4775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7" name="TextBox 336"/>
          <p:cNvSpPr txBox="1"/>
          <p:nvPr/>
        </p:nvSpPr>
        <p:spPr>
          <a:xfrm>
            <a:off x="5382235" y="200017"/>
            <a:ext cx="123110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4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6" name="任意多边形 15"/>
          <p:cNvSpPr/>
          <p:nvPr/>
        </p:nvSpPr>
        <p:spPr>
          <a:xfrm flipH="1">
            <a:off x="3316291" y="4707829"/>
            <a:ext cx="6129048" cy="1277775"/>
          </a:xfrm>
          <a:custGeom>
            <a:avLst/>
            <a:gdLst>
              <a:gd name="connsiteX0" fmla="*/ 640136 w 6129048"/>
              <a:gd name="connsiteY0" fmla="*/ 0 h 1277774"/>
              <a:gd name="connsiteX1" fmla="*/ 6109087 w 6129048"/>
              <a:gd name="connsiteY1" fmla="*/ 0 h 1277774"/>
              <a:gd name="connsiteX2" fmla="*/ 6129048 w 6129048"/>
              <a:gd name="connsiteY2" fmla="*/ 2012 h 1277774"/>
              <a:gd name="connsiteX3" fmla="*/ 6129048 w 6129048"/>
              <a:gd name="connsiteY3" fmla="*/ 149955 h 1277774"/>
              <a:gd name="connsiteX4" fmla="*/ 6080383 w 6129048"/>
              <a:gd name="connsiteY4" fmla="*/ 145049 h 1277774"/>
              <a:gd name="connsiteX5" fmla="*/ 668839 w 6129048"/>
              <a:gd name="connsiteY5" fmla="*/ 145049 h 1277774"/>
              <a:gd name="connsiteX6" fmla="*/ 175639 w 6129048"/>
              <a:gd name="connsiteY6" fmla="*/ 638249 h 1277774"/>
              <a:gd name="connsiteX7" fmla="*/ 569442 w 6129048"/>
              <a:gd name="connsiteY7" fmla="*/ 1121429 h 1277774"/>
              <a:gd name="connsiteX8" fmla="*/ 615354 w 6129048"/>
              <a:gd name="connsiteY8" fmla="*/ 1126057 h 1277774"/>
              <a:gd name="connsiteX9" fmla="*/ 615354 w 6129048"/>
              <a:gd name="connsiteY9" fmla="*/ 1277774 h 1277774"/>
              <a:gd name="connsiteX10" fmla="*/ 511127 w 6129048"/>
              <a:gd name="connsiteY10" fmla="*/ 1267267 h 1277774"/>
              <a:gd name="connsiteX11" fmla="*/ 0 w 6129048"/>
              <a:gd name="connsiteY11" fmla="*/ 640136 h 1277774"/>
              <a:gd name="connsiteX12" fmla="*/ 640136 w 6129048"/>
              <a:gd name="connsiteY12" fmla="*/ 0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29048" h="1277774">
                <a:moveTo>
                  <a:pt x="640136" y="0"/>
                </a:moveTo>
                <a:lnTo>
                  <a:pt x="6109087" y="0"/>
                </a:lnTo>
                <a:lnTo>
                  <a:pt x="6129048" y="2012"/>
                </a:lnTo>
                <a:lnTo>
                  <a:pt x="6129048" y="149955"/>
                </a:lnTo>
                <a:lnTo>
                  <a:pt x="6080383" y="145049"/>
                </a:lnTo>
                <a:lnTo>
                  <a:pt x="668839" y="145049"/>
                </a:lnTo>
                <a:cubicBezTo>
                  <a:pt x="396452" y="145049"/>
                  <a:pt x="175639" y="365862"/>
                  <a:pt x="175639" y="638249"/>
                </a:cubicBezTo>
                <a:cubicBezTo>
                  <a:pt x="175639" y="876588"/>
                  <a:pt x="344699" y="1075440"/>
                  <a:pt x="569442" y="1121429"/>
                </a:cubicBezTo>
                <a:lnTo>
                  <a:pt x="615354" y="1126057"/>
                </a:lnTo>
                <a:lnTo>
                  <a:pt x="615354" y="1277774"/>
                </a:lnTo>
                <a:lnTo>
                  <a:pt x="511127" y="1267267"/>
                </a:lnTo>
                <a:cubicBezTo>
                  <a:pt x="219428" y="1207576"/>
                  <a:pt x="0" y="949481"/>
                  <a:pt x="0" y="640136"/>
                </a:cubicBezTo>
                <a:cubicBezTo>
                  <a:pt x="0" y="286599"/>
                  <a:pt x="286599" y="0"/>
                  <a:pt x="64013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314315" y="5865166"/>
            <a:ext cx="5521552" cy="1225584"/>
          </a:xfrm>
          <a:custGeom>
            <a:avLst/>
            <a:gdLst>
              <a:gd name="connsiteX0" fmla="*/ 0 w 5521552"/>
              <a:gd name="connsiteY0" fmla="*/ 1125265 h 1277774"/>
              <a:gd name="connsiteX1" fmla="*/ 7858 w 5521552"/>
              <a:gd name="connsiteY1" fmla="*/ 1126057 h 1277774"/>
              <a:gd name="connsiteX2" fmla="*/ 7858 w 5521552"/>
              <a:gd name="connsiteY2" fmla="*/ 1277774 h 1277774"/>
              <a:gd name="connsiteX3" fmla="*/ 0 w 5521552"/>
              <a:gd name="connsiteY3" fmla="*/ 1276982 h 1277774"/>
              <a:gd name="connsiteX4" fmla="*/ 32640 w 5521552"/>
              <a:gd name="connsiteY4" fmla="*/ 0 h 1277774"/>
              <a:gd name="connsiteX5" fmla="*/ 5501591 w 5521552"/>
              <a:gd name="connsiteY5" fmla="*/ 0 h 1277774"/>
              <a:gd name="connsiteX6" fmla="*/ 5521552 w 5521552"/>
              <a:gd name="connsiteY6" fmla="*/ 2012 h 1277774"/>
              <a:gd name="connsiteX7" fmla="*/ 5521552 w 5521552"/>
              <a:gd name="connsiteY7" fmla="*/ 149955 h 1277774"/>
              <a:gd name="connsiteX8" fmla="*/ 5472887 w 5521552"/>
              <a:gd name="connsiteY8" fmla="*/ 145049 h 1277774"/>
              <a:gd name="connsiteX9" fmla="*/ 61343 w 5521552"/>
              <a:gd name="connsiteY9" fmla="*/ 145049 h 1277774"/>
              <a:gd name="connsiteX10" fmla="*/ 0 w 5521552"/>
              <a:gd name="connsiteY10" fmla="*/ 151233 h 1277774"/>
              <a:gd name="connsiteX11" fmla="*/ 0 w 5521552"/>
              <a:gd name="connsiteY11" fmla="*/ 3291 h 127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1552" h="1277774">
                <a:moveTo>
                  <a:pt x="0" y="1125265"/>
                </a:moveTo>
                <a:lnTo>
                  <a:pt x="7858" y="1126057"/>
                </a:lnTo>
                <a:lnTo>
                  <a:pt x="7858" y="1277774"/>
                </a:lnTo>
                <a:lnTo>
                  <a:pt x="0" y="1276982"/>
                </a:lnTo>
                <a:close/>
                <a:moveTo>
                  <a:pt x="32640" y="0"/>
                </a:moveTo>
                <a:lnTo>
                  <a:pt x="5501591" y="0"/>
                </a:lnTo>
                <a:lnTo>
                  <a:pt x="5521552" y="2012"/>
                </a:lnTo>
                <a:lnTo>
                  <a:pt x="5521552" y="149955"/>
                </a:lnTo>
                <a:lnTo>
                  <a:pt x="5472887" y="145049"/>
                </a:lnTo>
                <a:lnTo>
                  <a:pt x="61343" y="145049"/>
                </a:lnTo>
                <a:lnTo>
                  <a:pt x="0" y="151233"/>
                </a:lnTo>
                <a:lnTo>
                  <a:pt x="0" y="329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508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135620" y="1929130"/>
            <a:ext cx="1852295" cy="3190240"/>
            <a:chOff x="2689225" y="814470"/>
            <a:chExt cx="2591962" cy="4464122"/>
          </a:xfrm>
        </p:grpSpPr>
        <p:sp>
          <p:nvSpPr>
            <p:cNvPr id="31" name="任意多边形 30"/>
            <p:cNvSpPr/>
            <p:nvPr/>
          </p:nvSpPr>
          <p:spPr>
            <a:xfrm rot="2700000">
              <a:off x="2013032" y="2010436"/>
              <a:ext cx="4464122" cy="2072189"/>
            </a:xfrm>
            <a:custGeom>
              <a:avLst/>
              <a:gdLst>
                <a:gd name="connsiteX0" fmla="*/ 776171 w 2969868"/>
                <a:gd name="connsiteY0" fmla="*/ 0 h 1494000"/>
                <a:gd name="connsiteX1" fmla="*/ 2233868 w 2969868"/>
                <a:gd name="connsiteY1" fmla="*/ 0 h 1494000"/>
                <a:gd name="connsiteX2" fmla="*/ 2233867 w 2969868"/>
                <a:gd name="connsiteY2" fmla="*/ 1494000 h 1494000"/>
                <a:gd name="connsiteX3" fmla="*/ 0 w 2969868"/>
                <a:gd name="connsiteY3" fmla="*/ 1494000 h 1494000"/>
                <a:gd name="connsiteX4" fmla="*/ 0 w 2969868"/>
                <a:gd name="connsiteY4" fmla="*/ 1461258 h 1494000"/>
                <a:gd name="connsiteX5" fmla="*/ 776172 w 2969868"/>
                <a:gd name="connsiteY5" fmla="*/ 1461258 h 14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868" h="1494000">
                  <a:moveTo>
                    <a:pt x="776171" y="0"/>
                  </a:moveTo>
                  <a:lnTo>
                    <a:pt x="2233868" y="0"/>
                  </a:lnTo>
                  <a:cubicBezTo>
                    <a:pt x="3232538" y="23721"/>
                    <a:pt x="3197712" y="1487845"/>
                    <a:pt x="2233867" y="1494000"/>
                  </a:cubicBezTo>
                  <a:lnTo>
                    <a:pt x="0" y="1494000"/>
                  </a:lnTo>
                  <a:lnTo>
                    <a:pt x="0" y="1461258"/>
                  </a:lnTo>
                  <a:lnTo>
                    <a:pt x="776172" y="1461258"/>
                  </a:lnTo>
                  <a:close/>
                </a:path>
              </a:pathLst>
            </a:custGeom>
            <a:gradFill>
              <a:gsLst>
                <a:gs pos="67000">
                  <a:schemeClr val="bg1">
                    <a:lumMod val="65000"/>
                    <a:alpha val="29000"/>
                  </a:schemeClr>
                </a:gs>
                <a:gs pos="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2689225" y="1488621"/>
              <a:ext cx="1791609" cy="1791608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622300" dist="2159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03830" y="3095625"/>
            <a:ext cx="1852295" cy="3190240"/>
            <a:chOff x="2689225" y="814470"/>
            <a:chExt cx="2591962" cy="4464122"/>
          </a:xfrm>
        </p:grpSpPr>
        <p:sp>
          <p:nvSpPr>
            <p:cNvPr id="41" name="任意多边形 40"/>
            <p:cNvSpPr/>
            <p:nvPr/>
          </p:nvSpPr>
          <p:spPr>
            <a:xfrm rot="2700000">
              <a:off x="2013032" y="2010436"/>
              <a:ext cx="4464122" cy="2072189"/>
            </a:xfrm>
            <a:custGeom>
              <a:avLst/>
              <a:gdLst>
                <a:gd name="connsiteX0" fmla="*/ 776171 w 2969868"/>
                <a:gd name="connsiteY0" fmla="*/ 0 h 1494000"/>
                <a:gd name="connsiteX1" fmla="*/ 2233868 w 2969868"/>
                <a:gd name="connsiteY1" fmla="*/ 0 h 1494000"/>
                <a:gd name="connsiteX2" fmla="*/ 2233867 w 2969868"/>
                <a:gd name="connsiteY2" fmla="*/ 1494000 h 1494000"/>
                <a:gd name="connsiteX3" fmla="*/ 0 w 2969868"/>
                <a:gd name="connsiteY3" fmla="*/ 1494000 h 1494000"/>
                <a:gd name="connsiteX4" fmla="*/ 0 w 2969868"/>
                <a:gd name="connsiteY4" fmla="*/ 1461258 h 1494000"/>
                <a:gd name="connsiteX5" fmla="*/ 776172 w 2969868"/>
                <a:gd name="connsiteY5" fmla="*/ 1461258 h 14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868" h="1494000">
                  <a:moveTo>
                    <a:pt x="776171" y="0"/>
                  </a:moveTo>
                  <a:lnTo>
                    <a:pt x="2233868" y="0"/>
                  </a:lnTo>
                  <a:cubicBezTo>
                    <a:pt x="3232538" y="23721"/>
                    <a:pt x="3197712" y="1487845"/>
                    <a:pt x="2233867" y="1494000"/>
                  </a:cubicBezTo>
                  <a:lnTo>
                    <a:pt x="0" y="1494000"/>
                  </a:lnTo>
                  <a:lnTo>
                    <a:pt x="0" y="1461258"/>
                  </a:lnTo>
                  <a:lnTo>
                    <a:pt x="776172" y="1461258"/>
                  </a:lnTo>
                  <a:close/>
                </a:path>
              </a:pathLst>
            </a:custGeom>
            <a:gradFill>
              <a:gsLst>
                <a:gs pos="67000">
                  <a:schemeClr val="bg1">
                    <a:lumMod val="65000"/>
                    <a:alpha val="29000"/>
                  </a:schemeClr>
                </a:gs>
                <a:gs pos="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2689225" y="1488621"/>
              <a:ext cx="1791609" cy="1791608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622300" dist="2159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136255" y="4218940"/>
            <a:ext cx="1852295" cy="3190240"/>
            <a:chOff x="2689225" y="814470"/>
            <a:chExt cx="2591962" cy="4464122"/>
          </a:xfrm>
        </p:grpSpPr>
        <p:sp>
          <p:nvSpPr>
            <p:cNvPr id="52" name="任意多边形 51"/>
            <p:cNvSpPr/>
            <p:nvPr/>
          </p:nvSpPr>
          <p:spPr>
            <a:xfrm rot="2700000">
              <a:off x="2013032" y="2010436"/>
              <a:ext cx="4464122" cy="2072189"/>
            </a:xfrm>
            <a:custGeom>
              <a:avLst/>
              <a:gdLst>
                <a:gd name="connsiteX0" fmla="*/ 776171 w 2969868"/>
                <a:gd name="connsiteY0" fmla="*/ 0 h 1494000"/>
                <a:gd name="connsiteX1" fmla="*/ 2233868 w 2969868"/>
                <a:gd name="connsiteY1" fmla="*/ 0 h 1494000"/>
                <a:gd name="connsiteX2" fmla="*/ 2233867 w 2969868"/>
                <a:gd name="connsiteY2" fmla="*/ 1494000 h 1494000"/>
                <a:gd name="connsiteX3" fmla="*/ 0 w 2969868"/>
                <a:gd name="connsiteY3" fmla="*/ 1494000 h 1494000"/>
                <a:gd name="connsiteX4" fmla="*/ 0 w 2969868"/>
                <a:gd name="connsiteY4" fmla="*/ 1461258 h 1494000"/>
                <a:gd name="connsiteX5" fmla="*/ 776172 w 2969868"/>
                <a:gd name="connsiteY5" fmla="*/ 1461258 h 14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868" h="1494000">
                  <a:moveTo>
                    <a:pt x="776171" y="0"/>
                  </a:moveTo>
                  <a:lnTo>
                    <a:pt x="2233868" y="0"/>
                  </a:lnTo>
                  <a:cubicBezTo>
                    <a:pt x="3232538" y="23721"/>
                    <a:pt x="3197712" y="1487845"/>
                    <a:pt x="2233867" y="1494000"/>
                  </a:cubicBezTo>
                  <a:lnTo>
                    <a:pt x="0" y="1494000"/>
                  </a:lnTo>
                  <a:lnTo>
                    <a:pt x="0" y="1461258"/>
                  </a:lnTo>
                  <a:lnTo>
                    <a:pt x="776172" y="1461258"/>
                  </a:lnTo>
                  <a:close/>
                </a:path>
              </a:pathLst>
            </a:custGeom>
            <a:gradFill>
              <a:gsLst>
                <a:gs pos="67000">
                  <a:schemeClr val="bg1">
                    <a:lumMod val="65000"/>
                    <a:alpha val="29000"/>
                  </a:schemeClr>
                </a:gs>
                <a:gs pos="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2689225" y="1488621"/>
              <a:ext cx="1791609" cy="1791608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622300" dist="2159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319159" y="1573357"/>
            <a:ext cx="3839695" cy="768350"/>
            <a:chOff x="4018788" y="947505"/>
            <a:chExt cx="3839695" cy="768351"/>
          </a:xfrm>
        </p:grpSpPr>
        <p:sp>
          <p:nvSpPr>
            <p:cNvPr id="71" name="文本框 112"/>
            <p:cNvSpPr txBox="1"/>
            <p:nvPr/>
          </p:nvSpPr>
          <p:spPr>
            <a:xfrm>
              <a:off x="4745452" y="1074687"/>
              <a:ext cx="3113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健康及心理健康定义</a:t>
              </a:r>
            </a:p>
          </p:txBody>
        </p:sp>
        <p:sp>
          <p:nvSpPr>
            <p:cNvPr id="73" name="文本框 114"/>
            <p:cNvSpPr txBox="1"/>
            <p:nvPr/>
          </p:nvSpPr>
          <p:spPr>
            <a:xfrm>
              <a:off x="4018788" y="947505"/>
              <a:ext cx="878897" cy="76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524339" y="2735648"/>
            <a:ext cx="3359051" cy="768350"/>
            <a:chOff x="4570647" y="1809662"/>
            <a:chExt cx="3359050" cy="768351"/>
          </a:xfrm>
        </p:grpSpPr>
        <p:sp>
          <p:nvSpPr>
            <p:cNvPr id="75" name="文本框 116"/>
            <p:cNvSpPr txBox="1"/>
            <p:nvPr/>
          </p:nvSpPr>
          <p:spPr>
            <a:xfrm>
              <a:off x="4570647" y="1928771"/>
              <a:ext cx="2692992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心理不健康的类型</a:t>
              </a:r>
            </a:p>
          </p:txBody>
        </p:sp>
        <p:sp>
          <p:nvSpPr>
            <p:cNvPr id="77" name="文本框 118"/>
            <p:cNvSpPr txBox="1"/>
            <p:nvPr/>
          </p:nvSpPr>
          <p:spPr>
            <a:xfrm>
              <a:off x="7050800" y="1809662"/>
              <a:ext cx="878897" cy="76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42802" y="3830789"/>
            <a:ext cx="3923697" cy="768350"/>
            <a:chOff x="4018788" y="947505"/>
            <a:chExt cx="3923697" cy="768351"/>
          </a:xfrm>
        </p:grpSpPr>
        <p:sp>
          <p:nvSpPr>
            <p:cNvPr id="82" name="文本框 120"/>
            <p:cNvSpPr txBox="1"/>
            <p:nvPr/>
          </p:nvSpPr>
          <p:spPr>
            <a:xfrm>
              <a:off x="4721809" y="1066577"/>
              <a:ext cx="322067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大学生心理健康标准</a:t>
              </a:r>
            </a:p>
          </p:txBody>
        </p:sp>
        <p:sp>
          <p:nvSpPr>
            <p:cNvPr id="84" name="文本框 122"/>
            <p:cNvSpPr txBox="1"/>
            <p:nvPr/>
          </p:nvSpPr>
          <p:spPr>
            <a:xfrm>
              <a:off x="4018788" y="947505"/>
              <a:ext cx="878897" cy="76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168987" y="4972540"/>
            <a:ext cx="3714403" cy="768350"/>
            <a:chOff x="4215295" y="1809662"/>
            <a:chExt cx="3714402" cy="768351"/>
          </a:xfrm>
        </p:grpSpPr>
        <p:sp>
          <p:nvSpPr>
            <p:cNvPr id="86" name="文本框 124"/>
            <p:cNvSpPr txBox="1"/>
            <p:nvPr/>
          </p:nvSpPr>
          <p:spPr>
            <a:xfrm>
              <a:off x="4215295" y="1945396"/>
              <a:ext cx="297039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大学生常见心理问题</a:t>
              </a:r>
            </a:p>
          </p:txBody>
        </p:sp>
        <p:sp>
          <p:nvSpPr>
            <p:cNvPr id="88" name="文本框 126"/>
            <p:cNvSpPr txBox="1"/>
            <p:nvPr/>
          </p:nvSpPr>
          <p:spPr>
            <a:xfrm>
              <a:off x="7050800" y="1809662"/>
              <a:ext cx="878897" cy="76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2455545" y="684530"/>
            <a:ext cx="1852295" cy="3190240"/>
            <a:chOff x="2689225" y="814470"/>
            <a:chExt cx="2591962" cy="4464122"/>
          </a:xfrm>
        </p:grpSpPr>
        <p:sp>
          <p:nvSpPr>
            <p:cNvPr id="90" name="任意多边形 89"/>
            <p:cNvSpPr/>
            <p:nvPr/>
          </p:nvSpPr>
          <p:spPr>
            <a:xfrm rot="2700000">
              <a:off x="2013032" y="2010436"/>
              <a:ext cx="4464122" cy="2072189"/>
            </a:xfrm>
            <a:custGeom>
              <a:avLst/>
              <a:gdLst>
                <a:gd name="connsiteX0" fmla="*/ 776171 w 2969868"/>
                <a:gd name="connsiteY0" fmla="*/ 0 h 1494000"/>
                <a:gd name="connsiteX1" fmla="*/ 2233868 w 2969868"/>
                <a:gd name="connsiteY1" fmla="*/ 0 h 1494000"/>
                <a:gd name="connsiteX2" fmla="*/ 2233867 w 2969868"/>
                <a:gd name="connsiteY2" fmla="*/ 1494000 h 1494000"/>
                <a:gd name="connsiteX3" fmla="*/ 0 w 2969868"/>
                <a:gd name="connsiteY3" fmla="*/ 1494000 h 1494000"/>
                <a:gd name="connsiteX4" fmla="*/ 0 w 2969868"/>
                <a:gd name="connsiteY4" fmla="*/ 1461258 h 1494000"/>
                <a:gd name="connsiteX5" fmla="*/ 776172 w 2969868"/>
                <a:gd name="connsiteY5" fmla="*/ 1461258 h 149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868" h="1494000">
                  <a:moveTo>
                    <a:pt x="776171" y="0"/>
                  </a:moveTo>
                  <a:lnTo>
                    <a:pt x="2233868" y="0"/>
                  </a:lnTo>
                  <a:cubicBezTo>
                    <a:pt x="3232538" y="23721"/>
                    <a:pt x="3197712" y="1487845"/>
                    <a:pt x="2233867" y="1494000"/>
                  </a:cubicBezTo>
                  <a:lnTo>
                    <a:pt x="0" y="1494000"/>
                  </a:lnTo>
                  <a:lnTo>
                    <a:pt x="0" y="1461258"/>
                  </a:lnTo>
                  <a:lnTo>
                    <a:pt x="776172" y="1461258"/>
                  </a:lnTo>
                  <a:close/>
                </a:path>
              </a:pathLst>
            </a:custGeom>
            <a:gradFill>
              <a:gsLst>
                <a:gs pos="67000">
                  <a:schemeClr val="bg1">
                    <a:lumMod val="65000"/>
                    <a:alpha val="29000"/>
                  </a:schemeClr>
                </a:gs>
                <a:gs pos="0">
                  <a:schemeClr val="tx1"/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0" scaled="0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2689225" y="1488621"/>
              <a:ext cx="1791609" cy="1791608"/>
            </a:xfrm>
            <a:prstGeom prst="ellipse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622300" dist="2159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5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5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5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22" grpId="0" bldLvl="0" animBg="1"/>
      <p:bldP spid="337" grpId="0"/>
      <p:bldP spid="16" grpId="0" bldLvl="0" animBg="1"/>
      <p:bldP spid="2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27" l="530" r="65828"/>
                    </a14:imgEffect>
                  </a14:imgLayer>
                </a14:imgProps>
              </a:ext>
            </a:extLst>
          </a:blip>
          <a:srcRect l="-1" t="30173" r="46982"/>
          <a:stretch>
            <a:fillRect/>
          </a:stretch>
        </p:blipFill>
        <p:spPr>
          <a:xfrm>
            <a:off x="5680736" y="0"/>
            <a:ext cx="6483045" cy="6525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73" b="97902" l="6703" r="94203"/>
                    </a14:imgEffect>
                  </a14:imgLayer>
                </a14:imgProps>
              </a:ext>
            </a:extLst>
          </a:blip>
          <a:srcRect l="10816" t="28501" r="13157" b="2081"/>
          <a:stretch>
            <a:fillRect/>
          </a:stretch>
        </p:blipFill>
        <p:spPr>
          <a:xfrm>
            <a:off x="9043108" y="897205"/>
            <a:ext cx="2844800" cy="26916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929" b="89881" l="4211" r="987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68956" y="3096382"/>
            <a:ext cx="2757235" cy="13931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3582" y="1838085"/>
            <a:ext cx="8698677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/>
            <a:r>
              <a:rPr lang="zh-CN" altLang="en-US" sz="5865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大学生心理健康教育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3" y="3096381"/>
            <a:ext cx="1786492" cy="3761619"/>
          </a:xfrm>
          <a:prstGeom prst="rect">
            <a:avLst/>
          </a:prstGeom>
        </p:spPr>
      </p:pic>
      <p:pic>
        <p:nvPicPr>
          <p:cNvPr id="2" name="Need You Now_clip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096000" y="-1528642"/>
            <a:ext cx="609600" cy="609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800000" flipV="1">
            <a:off x="1889225" y="3071967"/>
            <a:ext cx="66155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/>
            <a:r>
              <a:rPr lang="zh-CN" altLang="en-US" sz="96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   欢迎指导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21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27" l="530" r="65828"/>
                    </a14:imgEffect>
                  </a14:imgLayer>
                </a14:imgProps>
              </a:ext>
            </a:extLst>
          </a:blip>
          <a:srcRect l="-1" t="30173" r="46982"/>
          <a:stretch>
            <a:fillRect/>
          </a:stretch>
        </p:blipFill>
        <p:spPr>
          <a:xfrm flipH="1">
            <a:off x="0" y="0"/>
            <a:ext cx="6483045" cy="65253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91607" y="3429000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健康及心理健康定义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59" y="1000881"/>
            <a:ext cx="1786492" cy="3761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21294" y="885687"/>
            <a:ext cx="6349412" cy="707886"/>
          </a:xfrm>
          <a:prstGeom prst="rect">
            <a:avLst/>
          </a:prstGeom>
          <a:solidFill>
            <a:srgbClr val="9A0000">
              <a:alpha val="8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什么是健康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7902" l="6703" r="94203"/>
                    </a14:imgEffect>
                  </a14:imgLayer>
                </a14:imgProps>
              </a:ext>
            </a:extLst>
          </a:blip>
          <a:srcRect l="10816" t="28501" r="13157" b="2081"/>
          <a:stretch>
            <a:fillRect/>
          </a:stretch>
        </p:blipFill>
        <p:spPr>
          <a:xfrm>
            <a:off x="4673600" y="1830655"/>
            <a:ext cx="2844800" cy="2691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29" b="89881" l="4211" r="987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9448" y="4029832"/>
            <a:ext cx="2757235" cy="1393129"/>
          </a:xfrm>
          <a:prstGeom prst="rect">
            <a:avLst/>
          </a:prstGeom>
        </p:spPr>
      </p:pic>
      <p:sp>
        <p:nvSpPr>
          <p:cNvPr id="11" name="Овал 6"/>
          <p:cNvSpPr/>
          <p:nvPr/>
        </p:nvSpPr>
        <p:spPr>
          <a:xfrm>
            <a:off x="1207065" y="5073605"/>
            <a:ext cx="900655" cy="900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2" name="TextBox 14"/>
          <p:cNvSpPr txBox="1"/>
          <p:nvPr/>
        </p:nvSpPr>
        <p:spPr>
          <a:xfrm>
            <a:off x="2107720" y="5073605"/>
            <a:ext cx="9182851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SzPct val="200000"/>
              <a:defRPr/>
            </a:pP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1948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年世界卫生组织 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不但没有疾病、缺陷，还应该有良好的生理和心理状态以及社会适应能力</a:t>
            </a:r>
            <a:r>
              <a:rPr lang="en-US" altLang="zh-CN" sz="16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921294" y="885687"/>
            <a:ext cx="6349412" cy="707886"/>
          </a:xfrm>
          <a:prstGeom prst="rect">
            <a:avLst/>
          </a:prstGeom>
          <a:solidFill>
            <a:srgbClr val="9A0000">
              <a:alpha val="8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什么是心理健康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73" b="97902" l="6703" r="94203"/>
                    </a14:imgEffect>
                  </a14:imgLayer>
                </a14:imgProps>
              </a:ext>
            </a:extLst>
          </a:blip>
          <a:srcRect l="10816" t="28501" r="13157" b="2081"/>
          <a:stretch>
            <a:fillRect/>
          </a:stretch>
        </p:blipFill>
        <p:spPr>
          <a:xfrm>
            <a:off x="4673600" y="1830655"/>
            <a:ext cx="2844800" cy="2691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29" b="89881" l="4211" r="987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9448" y="4029832"/>
            <a:ext cx="2757235" cy="1393129"/>
          </a:xfrm>
          <a:prstGeom prst="rect">
            <a:avLst/>
          </a:prstGeom>
        </p:spPr>
      </p:pic>
      <p:sp>
        <p:nvSpPr>
          <p:cNvPr id="11" name="Овал 6"/>
          <p:cNvSpPr/>
          <p:nvPr/>
        </p:nvSpPr>
        <p:spPr>
          <a:xfrm>
            <a:off x="1282994" y="5240872"/>
            <a:ext cx="900655" cy="9006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2" name="TextBox 14"/>
          <p:cNvSpPr txBox="1"/>
          <p:nvPr/>
        </p:nvSpPr>
        <p:spPr>
          <a:xfrm>
            <a:off x="2183648" y="4995624"/>
            <a:ext cx="8960601" cy="139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心理健康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buSzPct val="200000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心理健康主要是指人心理上一种持续、积极、有效率的状态。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1946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年，第三届国际心理卫生大会将心理健康定义为“所谓心理健康是指在身体、智能以及情感上与他人的心理健康不相矛盾的范围内，将个人心境发展成最佳的状态。</a:t>
            </a:r>
            <a:endParaRPr lang="zh-CN" altLang="en-US" sz="16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6947" y="938590"/>
            <a:ext cx="7518106" cy="707886"/>
          </a:xfrm>
          <a:prstGeom prst="rect">
            <a:avLst/>
          </a:prstGeom>
          <a:solidFill>
            <a:srgbClr val="9A0000">
              <a:alpha val="8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心理健康和生理健康的关系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695700" y="2264669"/>
            <a:ext cx="4554623" cy="2639373"/>
            <a:chOff x="3695700" y="2264669"/>
            <a:chExt cx="4554623" cy="2639373"/>
          </a:xfrm>
        </p:grpSpPr>
        <p:sp>
          <p:nvSpPr>
            <p:cNvPr id="14" name="Овал 17"/>
            <p:cNvSpPr/>
            <p:nvPr/>
          </p:nvSpPr>
          <p:spPr>
            <a:xfrm>
              <a:off x="3695700" y="2264669"/>
              <a:ext cx="2639373" cy="2639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15" name="Овал 18"/>
            <p:cNvSpPr/>
            <p:nvPr/>
          </p:nvSpPr>
          <p:spPr>
            <a:xfrm>
              <a:off x="5610950" y="2264669"/>
              <a:ext cx="2639373" cy="2639373"/>
            </a:xfrm>
            <a:prstGeom prst="ellipse">
              <a:avLst/>
            </a:prstGeom>
            <a:solidFill>
              <a:srgbClr val="8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18" name="Прямоугольник 29"/>
            <p:cNvSpPr/>
            <p:nvPr/>
          </p:nvSpPr>
          <p:spPr>
            <a:xfrm>
              <a:off x="6167186" y="3192827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生理健康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  <p:sp>
          <p:nvSpPr>
            <p:cNvPr id="19" name="Прямоугольник 29"/>
            <p:cNvSpPr/>
            <p:nvPr/>
          </p:nvSpPr>
          <p:spPr>
            <a:xfrm>
              <a:off x="4091306" y="3272320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心理健康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119186" y="52320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卫生部专家洪昭光指出，病由心生，心理压力是百病之源，他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年随访发现，贪官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以上得癌症、脑病等，廉洁官员患病率仅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                                 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中国青年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272606" y="858756"/>
            <a:ext cx="11722100" cy="132461"/>
            <a:chOff x="-127000" y="476672"/>
            <a:chExt cx="12407900" cy="0"/>
          </a:xfrm>
        </p:grpSpPr>
        <p:cxnSp>
          <p:nvCxnSpPr>
            <p:cNvPr id="26" name="直接连接符 25"/>
            <p:cNvCxnSpPr/>
            <p:nvPr/>
          </p:nvCxnSpPr>
          <p:spPr>
            <a:xfrm flipH="1">
              <a:off x="-127000" y="476672"/>
              <a:ext cx="4775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7505700" y="476672"/>
              <a:ext cx="47752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/>
          <p:cNvCxnSpPr/>
          <p:nvPr/>
        </p:nvCxnSpPr>
        <p:spPr>
          <a:xfrm>
            <a:off x="443707" y="1283111"/>
            <a:ext cx="112871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18791" y="2247900"/>
            <a:ext cx="900655" cy="9006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5" name="TextBox 14"/>
          <p:cNvSpPr txBox="1"/>
          <p:nvPr/>
        </p:nvSpPr>
        <p:spPr>
          <a:xfrm>
            <a:off x="1916112" y="2305050"/>
            <a:ext cx="372268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健康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ru-RU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18791" y="3664661"/>
            <a:ext cx="900655" cy="90065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6" name="TextBox 15"/>
          <p:cNvSpPr txBox="1"/>
          <p:nvPr/>
        </p:nvSpPr>
        <p:spPr>
          <a:xfrm>
            <a:off x="1929104" y="3748734"/>
            <a:ext cx="372268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rPr>
              <a:t>心理健康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ru-RU" sz="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18791" y="5081422"/>
            <a:ext cx="900655" cy="900655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17" name="TextBox 16"/>
          <p:cNvSpPr txBox="1"/>
          <p:nvPr/>
        </p:nvSpPr>
        <p:spPr>
          <a:xfrm>
            <a:off x="1942744" y="5211761"/>
            <a:ext cx="3722688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rPr>
              <a:t>生理健康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Open Sans Semibold" panose="020B0706030804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ru-RU" sz="8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34200" y="1866900"/>
            <a:ext cx="4554623" cy="4350588"/>
            <a:chOff x="6934200" y="1866900"/>
            <a:chExt cx="4554623" cy="4350588"/>
          </a:xfrm>
        </p:grpSpPr>
        <p:sp>
          <p:nvSpPr>
            <p:cNvPr id="18" name="Овал 17"/>
            <p:cNvSpPr/>
            <p:nvPr/>
          </p:nvSpPr>
          <p:spPr>
            <a:xfrm>
              <a:off x="6934200" y="3578115"/>
              <a:ext cx="2639373" cy="2639373"/>
            </a:xfrm>
            <a:prstGeom prst="ellipse">
              <a:avLst/>
            </a:prstGeom>
            <a:solidFill>
              <a:srgbClr val="C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8849450" y="3578115"/>
              <a:ext cx="2639373" cy="2639373"/>
            </a:xfrm>
            <a:prstGeom prst="ellipse">
              <a:avLst/>
            </a:prstGeom>
            <a:solidFill>
              <a:srgbClr val="80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891825" y="1866900"/>
              <a:ext cx="2639373" cy="2639373"/>
            </a:xfrm>
            <a:prstGeom prst="ellipse">
              <a:avLst/>
            </a:prstGeom>
            <a:solidFill>
              <a:srgbClr val="FF00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8683164" y="2790736"/>
              <a:ext cx="10567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健康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  <p:sp>
          <p:nvSpPr>
            <p:cNvPr id="21" name="Прямоугольник 29"/>
            <p:cNvSpPr/>
            <p:nvPr/>
          </p:nvSpPr>
          <p:spPr>
            <a:xfrm>
              <a:off x="9405686" y="4506273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生理健康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  <p:sp>
          <p:nvSpPr>
            <p:cNvPr id="22" name="Прямоугольник 29"/>
            <p:cNvSpPr/>
            <p:nvPr/>
          </p:nvSpPr>
          <p:spPr>
            <a:xfrm>
              <a:off x="7329806" y="4585766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Semibold" panose="020B0706030804020204" pitchFamily="34" charset="0"/>
                </a:rPr>
                <a:t>心理健康</a:t>
              </a:r>
              <a:endParaRPr 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Semibold" panose="020B0706030804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2574628" y="522997"/>
            <a:ext cx="7118056" cy="707886"/>
          </a:xfrm>
          <a:prstGeom prst="rect">
            <a:avLst/>
          </a:prstGeom>
          <a:solidFill>
            <a:srgbClr val="9A0000">
              <a:alpha val="83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健康、心理健康、生理健康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Tm="5000">
        <p15:prstTrans prst="peelOff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0" grpId="0" animBg="1"/>
      <p:bldP spid="16" grpId="0"/>
      <p:bldP spid="13" grpId="0" animBg="1"/>
      <p:bldP spid="17" grpId="0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27" l="530" r="65828"/>
                    </a14:imgEffect>
                  </a14:imgLayer>
                </a14:imgProps>
              </a:ext>
            </a:extLst>
          </a:blip>
          <a:srcRect l="-1" t="30173" r="46982"/>
          <a:stretch>
            <a:fillRect/>
          </a:stretch>
        </p:blipFill>
        <p:spPr>
          <a:xfrm flipH="1">
            <a:off x="0" y="0"/>
            <a:ext cx="6483045" cy="65253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12964" y="3429000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心理不健康的类型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59" y="1000881"/>
            <a:ext cx="1786492" cy="3761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圆角矩形 85"/>
          <p:cNvSpPr/>
          <p:nvPr/>
        </p:nvSpPr>
        <p:spPr>
          <a:xfrm>
            <a:off x="5982790" y="3392444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7" name="圆角矩形 86"/>
          <p:cNvSpPr/>
          <p:nvPr/>
        </p:nvSpPr>
        <p:spPr>
          <a:xfrm>
            <a:off x="5982790" y="4672875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9" name="圆角矩形 88"/>
          <p:cNvSpPr/>
          <p:nvPr/>
        </p:nvSpPr>
        <p:spPr>
          <a:xfrm>
            <a:off x="5982790" y="2127042"/>
            <a:ext cx="4688563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3" name="圆角矩形 82"/>
          <p:cNvSpPr/>
          <p:nvPr/>
        </p:nvSpPr>
        <p:spPr>
          <a:xfrm>
            <a:off x="1847528" y="3392444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4" name="圆角矩形 83"/>
          <p:cNvSpPr/>
          <p:nvPr/>
        </p:nvSpPr>
        <p:spPr>
          <a:xfrm>
            <a:off x="1847528" y="4672875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82" name="圆角矩形 81"/>
          <p:cNvSpPr/>
          <p:nvPr/>
        </p:nvSpPr>
        <p:spPr>
          <a:xfrm>
            <a:off x="1847528" y="2127042"/>
            <a:ext cx="3230018" cy="1138462"/>
          </a:xfrm>
          <a:prstGeom prst="roundRect">
            <a:avLst/>
          </a:prstGeom>
          <a:gradFill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195"/>
            <a:endParaRPr lang="zh-CN" altLang="en-US" sz="2820"/>
          </a:p>
        </p:txBody>
      </p:sp>
      <p:sp>
        <p:nvSpPr>
          <p:cNvPr id="13" name="矩形 12"/>
          <p:cNvSpPr/>
          <p:nvPr/>
        </p:nvSpPr>
        <p:spPr>
          <a:xfrm flipV="1">
            <a:off x="-85489" y="6774009"/>
            <a:ext cx="12198024" cy="106078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F5F5F"/>
              </a:solidFill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-36360" y="574244"/>
            <a:ext cx="1391787" cy="690085"/>
          </a:xfrm>
          <a:prstGeom prst="rect">
            <a:avLst/>
          </a:prstGeom>
          <a:solidFill>
            <a:srgbClr val="800000"/>
          </a:solidFill>
          <a:ln w="25400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1819440" y="627920"/>
            <a:ext cx="2172022" cy="4924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类型分类</a:t>
            </a:r>
          </a:p>
        </p:txBody>
      </p:sp>
      <p:sp>
        <p:nvSpPr>
          <p:cNvPr id="21" name="燕尾形 2"/>
          <p:cNvSpPr>
            <a:spLocks noChangeArrowheads="1"/>
          </p:cNvSpPr>
          <p:nvPr/>
        </p:nvSpPr>
        <p:spPr bwMode="auto">
          <a:xfrm>
            <a:off x="1461660" y="565198"/>
            <a:ext cx="68183" cy="704988"/>
          </a:xfrm>
          <a:prstGeom prst="chevron">
            <a:avLst>
              <a:gd name="adj" fmla="val 0"/>
            </a:avLst>
          </a:prstGeom>
          <a:solidFill>
            <a:srgbClr val="800000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燕尾形 2"/>
          <p:cNvSpPr>
            <a:spLocks noChangeArrowheads="1"/>
          </p:cNvSpPr>
          <p:nvPr/>
        </p:nvSpPr>
        <p:spPr bwMode="auto">
          <a:xfrm>
            <a:off x="1603417" y="565198"/>
            <a:ext cx="68183" cy="704988"/>
          </a:xfrm>
          <a:prstGeom prst="chevron">
            <a:avLst>
              <a:gd name="adj" fmla="val 0"/>
            </a:avLst>
          </a:prstGeom>
          <a:solidFill>
            <a:srgbClr val="800000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燕尾形 2"/>
          <p:cNvSpPr>
            <a:spLocks noChangeArrowheads="1"/>
          </p:cNvSpPr>
          <p:nvPr/>
        </p:nvSpPr>
        <p:spPr bwMode="auto">
          <a:xfrm>
            <a:off x="-8271" y="6623642"/>
            <a:ext cx="12199478" cy="45719"/>
          </a:xfrm>
          <a:prstGeom prst="chevron">
            <a:avLst>
              <a:gd name="adj" fmla="val 0"/>
            </a:avLst>
          </a:prstGeom>
          <a:solidFill>
            <a:srgbClr val="5F5F5F"/>
          </a:solidFill>
          <a:ln w="3175" algn="ctr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 lang="zh-CN" altLang="en-US">
              <a:solidFill>
                <a:srgbClr val="5F5F5F"/>
              </a:solidFill>
              <a:latin typeface="Calibri" panose="020F0502020204030204" pitchFamily="34" charset="0"/>
            </a:endParaRPr>
          </a:p>
        </p:txBody>
      </p:sp>
      <p:grpSp>
        <p:nvGrpSpPr>
          <p:cNvPr id="34" name="Group 91"/>
          <p:cNvGrpSpPr/>
          <p:nvPr/>
        </p:nvGrpSpPr>
        <p:grpSpPr bwMode="auto">
          <a:xfrm>
            <a:off x="5366046" y="2514371"/>
            <a:ext cx="414580" cy="414211"/>
            <a:chOff x="936" y="1480"/>
            <a:chExt cx="1589" cy="1588"/>
          </a:xfrm>
        </p:grpSpPr>
        <p:grpSp>
          <p:nvGrpSpPr>
            <p:cNvPr id="35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36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3" name="文本框 10"/>
          <p:cNvSpPr txBox="1"/>
          <p:nvPr/>
        </p:nvSpPr>
        <p:spPr>
          <a:xfrm>
            <a:off x="2070767" y="2280099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01</a:t>
            </a:r>
            <a:endParaRPr lang="zh-CN" altLang="en-US" sz="54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4" name="文本框 13"/>
          <p:cNvSpPr txBox="1"/>
          <p:nvPr/>
        </p:nvSpPr>
        <p:spPr>
          <a:xfrm>
            <a:off x="2070767" y="3481528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02</a:t>
            </a:r>
            <a:endParaRPr lang="zh-CN" altLang="en-US" sz="54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5" name="文本框 16"/>
          <p:cNvSpPr txBox="1"/>
          <p:nvPr/>
        </p:nvSpPr>
        <p:spPr>
          <a:xfrm>
            <a:off x="2070767" y="4790446"/>
            <a:ext cx="982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时尚中黑简体" panose="01010104010101010101" pitchFamily="2" charset="-122"/>
                <a:cs typeface="Arial" panose="020B0604020202020204" pitchFamily="34" charset="0"/>
              </a:rPr>
              <a:t>03</a:t>
            </a:r>
            <a:endParaRPr lang="zh-CN" altLang="en-US" sz="54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时尚中黑简体" panose="01010104010101010101" pitchFamily="2" charset="-122"/>
              <a:cs typeface="Arial" panose="020B0604020202020204" pitchFamily="34" charset="0"/>
            </a:endParaRPr>
          </a:p>
        </p:txBody>
      </p:sp>
      <p:sp>
        <p:nvSpPr>
          <p:cNvPr id="67" name="文本框 49"/>
          <p:cNvSpPr txBox="1"/>
          <p:nvPr/>
        </p:nvSpPr>
        <p:spPr>
          <a:xfrm>
            <a:off x="3035019" y="251397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第一类型</a:t>
            </a:r>
          </a:p>
        </p:txBody>
      </p:sp>
      <p:sp>
        <p:nvSpPr>
          <p:cNvPr id="68" name="文本框 49"/>
          <p:cNvSpPr txBox="1"/>
          <p:nvPr/>
        </p:nvSpPr>
        <p:spPr>
          <a:xfrm>
            <a:off x="3060379" y="370703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第二类型</a:t>
            </a:r>
          </a:p>
        </p:txBody>
      </p:sp>
      <p:sp>
        <p:nvSpPr>
          <p:cNvPr id="70" name="文本框 49"/>
          <p:cNvSpPr txBox="1"/>
          <p:nvPr/>
        </p:nvSpPr>
        <p:spPr>
          <a:xfrm>
            <a:off x="3074866" y="499631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第三类型</a:t>
            </a:r>
          </a:p>
        </p:txBody>
      </p:sp>
      <p:sp>
        <p:nvSpPr>
          <p:cNvPr id="73" name="矩形 72"/>
          <p:cNvSpPr/>
          <p:nvPr/>
        </p:nvSpPr>
        <p:spPr>
          <a:xfrm>
            <a:off x="6350872" y="244817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心理问题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0" name="Group 91"/>
          <p:cNvGrpSpPr/>
          <p:nvPr/>
        </p:nvGrpSpPr>
        <p:grpSpPr bwMode="auto">
          <a:xfrm>
            <a:off x="5366046" y="3790680"/>
            <a:ext cx="414580" cy="414211"/>
            <a:chOff x="936" y="1480"/>
            <a:chExt cx="1589" cy="1588"/>
          </a:xfrm>
        </p:grpSpPr>
        <p:grpSp>
          <p:nvGrpSpPr>
            <p:cNvPr id="91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96" name="椭圆 95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92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99" name="Group 91"/>
          <p:cNvGrpSpPr/>
          <p:nvPr/>
        </p:nvGrpSpPr>
        <p:grpSpPr bwMode="auto">
          <a:xfrm>
            <a:off x="5366046" y="5080513"/>
            <a:ext cx="414580" cy="414211"/>
            <a:chOff x="936" y="1480"/>
            <a:chExt cx="1589" cy="1588"/>
          </a:xfrm>
        </p:grpSpPr>
        <p:grpSp>
          <p:nvGrpSpPr>
            <p:cNvPr id="100" name="组合 33"/>
            <p:cNvGrpSpPr/>
            <p:nvPr/>
          </p:nvGrpSpPr>
          <p:grpSpPr bwMode="auto">
            <a:xfrm>
              <a:off x="985" y="1584"/>
              <a:ext cx="1441" cy="1439"/>
              <a:chOff x="1754168" y="3653262"/>
              <a:chExt cx="1857599" cy="1857597"/>
            </a:xfrm>
          </p:grpSpPr>
          <p:sp>
            <p:nvSpPr>
              <p:cNvPr id="105" name="椭圆 104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106" name="椭圆 105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</p:grpSp>
        <p:grpSp>
          <p:nvGrpSpPr>
            <p:cNvPr id="101" name="组合 4"/>
            <p:cNvGrpSpPr/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102" name="椭圆 101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4" name="矩形 73"/>
          <p:cNvSpPr/>
          <p:nvPr/>
        </p:nvSpPr>
        <p:spPr>
          <a:xfrm>
            <a:off x="6350872" y="3783698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严重心理问题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6350872" y="505405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358900" algn="l"/>
              </a:tabLst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神经症性心理问题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9" grpId="0" animBg="1"/>
      <p:bldP spid="83" grpId="0" animBg="1"/>
      <p:bldP spid="84" grpId="0" animBg="1"/>
      <p:bldP spid="82" grpId="0" animBg="1"/>
      <p:bldP spid="14" grpId="0" animBg="1"/>
      <p:bldP spid="19" grpId="0"/>
      <p:bldP spid="21" grpId="0" animBg="1"/>
      <p:bldP spid="22" grpId="0" animBg="1"/>
      <p:bldP spid="63" grpId="0"/>
      <p:bldP spid="64" grpId="0"/>
      <p:bldP spid="65" grpId="0"/>
      <p:bldP spid="67" grpId="0"/>
      <p:bldP spid="68" grpId="0"/>
      <p:bldP spid="70" grpId="0"/>
      <p:bldP spid="73" grpId="0"/>
      <p:bldP spid="74" grpId="0"/>
      <p:bldP spid="7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F5C63FB1-7B77-43A9-9F31-4A218BB01ADC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大学生心理健康教育课件2.pptx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宽屏</PresentationFormat>
  <Paragraphs>160</Paragraphs>
  <Slides>20</Slides>
  <Notes>20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Kozuka Gothic Pro R</vt:lpstr>
      <vt:lpstr>Open Sans Semibold</vt:lpstr>
      <vt:lpstr>等线</vt:lpstr>
      <vt:lpstr>微软雅黑</vt:lpstr>
      <vt:lpstr>Arial</vt:lpstr>
      <vt:lpstr>Calibri</vt:lpstr>
      <vt:lpstr>Calibri Light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2017-11-10T00:31:00Z</dcterms:created>
  <dcterms:modified xsi:type="dcterms:W3CDTF">2021-01-05T11:52:44Z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