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344" r:id="rId2"/>
    <p:sldId id="330" r:id="rId3"/>
    <p:sldId id="320" r:id="rId4"/>
    <p:sldId id="332" r:id="rId5"/>
    <p:sldId id="333" r:id="rId6"/>
    <p:sldId id="331" r:id="rId7"/>
    <p:sldId id="298" r:id="rId8"/>
    <p:sldId id="299" r:id="rId9"/>
    <p:sldId id="297" r:id="rId10"/>
    <p:sldId id="319" r:id="rId11"/>
    <p:sldId id="296" r:id="rId12"/>
    <p:sldId id="334" r:id="rId13"/>
    <p:sldId id="302" r:id="rId14"/>
    <p:sldId id="303" r:id="rId15"/>
    <p:sldId id="300" r:id="rId16"/>
    <p:sldId id="315" r:id="rId17"/>
    <p:sldId id="301" r:id="rId18"/>
    <p:sldId id="335" r:id="rId19"/>
    <p:sldId id="272" r:id="rId20"/>
    <p:sldId id="273" r:id="rId21"/>
    <p:sldId id="318" r:id="rId22"/>
    <p:sldId id="305" r:id="rId23"/>
    <p:sldId id="306" r:id="rId24"/>
    <p:sldId id="304" r:id="rId25"/>
    <p:sldId id="336" r:id="rId26"/>
    <p:sldId id="279" r:id="rId27"/>
    <p:sldId id="308" r:id="rId28"/>
    <p:sldId id="313" r:id="rId29"/>
    <p:sldId id="281" r:id="rId30"/>
    <p:sldId id="282" r:id="rId31"/>
    <p:sldId id="337" r:id="rId32"/>
    <p:sldId id="309" r:id="rId33"/>
    <p:sldId id="317" r:id="rId34"/>
    <p:sldId id="284" r:id="rId35"/>
    <p:sldId id="310" r:id="rId36"/>
    <p:sldId id="311" r:id="rId37"/>
    <p:sldId id="312" r:id="rId38"/>
    <p:sldId id="346"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251"/>
    <a:srgbClr val="F5CA40"/>
    <a:srgbClr val="79A4C7"/>
    <a:srgbClr val="92E2D9"/>
    <a:srgbClr val="037DBB"/>
    <a:srgbClr val="FFFFFF"/>
    <a:srgbClr val="007DDA"/>
    <a:srgbClr val="04A7F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660"/>
  </p:normalViewPr>
  <p:slideViewPr>
    <p:cSldViewPr>
      <p:cViewPr varScale="1">
        <p:scale>
          <a:sx n="143" d="100"/>
          <a:sy n="143" d="100"/>
        </p:scale>
        <p:origin x="720"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hasCustomPrompt="1"/>
          </p:nvPr>
        </p:nvSpPr>
        <p:spPr>
          <a:xfrm>
            <a:off x="113854" y="244872"/>
            <a:ext cx="8229600" cy="349548"/>
          </a:xfrm>
        </p:spPr>
        <p:txBody>
          <a:bodyPr>
            <a:noAutofit/>
          </a:bodyPr>
          <a:lstStyle>
            <a:lvl1pPr algn="l">
              <a:defRPr sz="1400" b="1" i="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t>‹#›</a:t>
            </a:fld>
            <a:endParaRPr lang="zh-CN" altLang="en-US" sz="1600" dirty="0">
              <a:solidFill>
                <a:schemeClr val="tx1">
                  <a:lumMod val="65000"/>
                  <a:lumOff val="35000"/>
                </a:schemeClr>
              </a:solidFill>
            </a:endParaRPr>
          </a:p>
        </p:txBody>
      </p:sp>
      <p:sp>
        <p:nvSpPr>
          <p:cNvPr id="12" name="矩形 11"/>
          <p:cNvSpPr/>
          <p:nvPr userDrawn="1"/>
        </p:nvSpPr>
        <p:spPr>
          <a:xfrm>
            <a:off x="204912" y="627534"/>
            <a:ext cx="252000" cy="36000"/>
          </a:xfrm>
          <a:prstGeom prst="rect">
            <a:avLst/>
          </a:prstGeom>
          <a:solidFill>
            <a:srgbClr val="F8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492944" y="627534"/>
            <a:ext cx="252000" cy="36000"/>
          </a:xfrm>
          <a:prstGeom prst="rect">
            <a:avLst/>
          </a:pr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780976" y="627534"/>
            <a:ext cx="252000" cy="36000"/>
          </a:xfrm>
          <a:prstGeom prst="rect">
            <a:avLst/>
          </a:pr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069008" y="627534"/>
            <a:ext cx="252000" cy="36000"/>
          </a:xfrm>
          <a:prstGeom prst="rect">
            <a:avLst/>
          </a:pr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357040" y="627534"/>
            <a:ext cx="252000" cy="36000"/>
          </a:xfrm>
          <a:prstGeom prst="rect">
            <a:avLst/>
          </a:prstGeom>
          <a:solidFill>
            <a:srgbClr val="F8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668770" y="627533"/>
            <a:ext cx="7474282"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占位符 1"/>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694" y="1076006"/>
            <a:ext cx="5922912" cy="1615020"/>
          </a:xfrm>
          <a:prstGeom prst="rect">
            <a:avLst/>
          </a:prstGeom>
        </p:spPr>
      </p:pic>
      <p:sp>
        <p:nvSpPr>
          <p:cNvPr id="4" name="TextBox 3"/>
          <p:cNvSpPr txBox="1"/>
          <p:nvPr/>
        </p:nvSpPr>
        <p:spPr>
          <a:xfrm>
            <a:off x="3437013" y="2706474"/>
            <a:ext cx="2723823" cy="369332"/>
          </a:xfrm>
          <a:prstGeom prst="rect">
            <a:avLst/>
          </a:prstGeom>
          <a:noFill/>
        </p:spPr>
        <p:txBody>
          <a:bodyPr wrap="none" rtlCol="0">
            <a:spAutoFit/>
          </a:bodyPr>
          <a:lstStyle/>
          <a:p>
            <a:pPr algn="ctr"/>
            <a:r>
              <a:rPr lang="zh-CN" altLang="en-US" dirty="0">
                <a:ln w="9525">
                  <a:noFill/>
                </a:ln>
                <a:blipFill dpi="0" rotWithShape="1">
                  <a:blip r:embed="rId4">
                    <a:extLst>
                      <a:ext uri="{28A0092B-C50C-407E-A947-70E740481C1C}">
                        <a14:useLocalDpi xmlns:a14="http://schemas.microsoft.com/office/drawing/2010/main" val="0"/>
                      </a:ext>
                    </a:extLst>
                  </a:blip>
                  <a:srcRect/>
                  <a:stretch>
                    <a:fillRect/>
                  </a:stretch>
                </a:blipFill>
                <a:latin typeface="方正正准黑简体" pitchFamily="2" charset="-122"/>
                <a:ea typeface="方正正准黑简体" pitchFamily="2" charset="-122"/>
              </a:rPr>
              <a:t>青春心态激励通用幻灯片</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7102" y="375256"/>
            <a:ext cx="2836652" cy="2700550"/>
          </a:xfrm>
          <a:prstGeom prst="rect">
            <a:avLst/>
          </a:prstGeom>
        </p:spPr>
      </p:pic>
      <p:sp>
        <p:nvSpPr>
          <p:cNvPr id="6" name="矩形 5"/>
          <p:cNvSpPr/>
          <p:nvPr/>
        </p:nvSpPr>
        <p:spPr>
          <a:xfrm>
            <a:off x="65777" y="190590"/>
            <a:ext cx="4161790" cy="368300"/>
          </a:xfrm>
          <a:prstGeom prst="rect">
            <a:avLst/>
          </a:prstGeom>
        </p:spPr>
        <p:txBody>
          <a:bodyPr wrap="none">
            <a:spAutoFit/>
          </a:bodyPr>
          <a:lstStyle/>
          <a:p>
            <a:r>
              <a:rPr lang="zh-CN" altLang="en-US"/>
              <a:t> 汇报时间：</a:t>
            </a:r>
            <a:r>
              <a:rPr lang="en-US" altLang="zh-CN"/>
              <a:t>202X</a:t>
            </a:r>
            <a:r>
              <a:rPr lang="zh-CN" altLang="en-US"/>
              <a:t>年</a:t>
            </a:r>
            <a:r>
              <a:rPr lang="en-US" altLang="zh-CN"/>
              <a:t>9</a:t>
            </a:r>
            <a:r>
              <a:rPr lang="zh-CN" altLang="en-US"/>
              <a:t>月     汇报人：</a:t>
            </a:r>
            <a:r>
              <a:rPr lang="en-US" altLang="zh-CN"/>
              <a:t>xiazaii</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3493 0.22222 L -1.66667E-6 4.07407E-6 " pathEditMode="relative" rAng="0" ptsTypes="AA">
                                      <p:cBhvr>
                                        <p:cTn id="9" dur="2000" fill="hold"/>
                                        <p:tgtEl>
                                          <p:spTgt spid="3"/>
                                        </p:tgtEl>
                                        <p:attrNameLst>
                                          <p:attrName>ppt_x</p:attrName>
                                          <p:attrName>ppt_y</p:attrName>
                                        </p:attrNameLst>
                                      </p:cBhvr>
                                      <p:rCtr x="17465" y="-11111"/>
                                    </p:animMotion>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par>
                                <p:cTn id="15" presetID="23" presetClass="entr" presetSubtype="28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strVal val="4/3*#ppt_w"/>
                                          </p:val>
                                        </p:tav>
                                        <p:tav tm="100000">
                                          <p:val>
                                            <p:strVal val="#ppt_w"/>
                                          </p:val>
                                        </p:tav>
                                      </p:tavLst>
                                    </p:anim>
                                    <p:anim calcmode="lin" valueType="num">
                                      <p:cBhvr>
                                        <p:cTn id="18" dur="2000" fill="hold"/>
                                        <p:tgtEl>
                                          <p:spTgt spid="2"/>
                                        </p:tgtEl>
                                        <p:attrNameLst>
                                          <p:attrName>ppt_h</p:attrName>
                                        </p:attrNameLst>
                                      </p:cBhvr>
                                      <p:tavLst>
                                        <p:tav tm="0">
                                          <p:val>
                                            <p:strVal val="4/3*#ppt_h"/>
                                          </p:val>
                                        </p:tav>
                                        <p:tav tm="100000">
                                          <p:val>
                                            <p:strVal val="#ppt_h"/>
                                          </p:val>
                                        </p:tav>
                                      </p:tavLst>
                                    </p:anim>
                                  </p:childTnLst>
                                </p:cTn>
                              </p:par>
                              <p:par>
                                <p:cTn id="19" presetID="16" presetClass="entr" presetSubtype="21" fill="hold" grpId="0"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1000"/>
                                        <p:tgtEl>
                                          <p:spTgt spid="4"/>
                                        </p:tgtEl>
                                      </p:cBhvr>
                                    </p:animEffect>
                                  </p:childTnLst>
                                </p:cTn>
                              </p:par>
                              <p:par>
                                <p:cTn id="22" presetID="53" presetClass="entr" presetSubtype="16"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10" presetClass="entr" presetSubtype="0" fill="hold" nodeType="withEffect">
                                  <p:stCondLst>
                                    <p:cond delay="3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23" presetClass="exit" presetSubtype="16" fill="hold" nodeType="withEffect">
                                  <p:stCondLst>
                                    <p:cond delay="3500"/>
                                  </p:stCondLst>
                                  <p:childTnLst>
                                    <p:anim calcmode="lin" valueType="num">
                                      <p:cBhvr>
                                        <p:cTn id="31" dur="6000"/>
                                        <p:tgtEl>
                                          <p:spTgt spid="5"/>
                                        </p:tgtEl>
                                        <p:attrNameLst>
                                          <p:attrName>ppt_w</p:attrName>
                                        </p:attrNameLst>
                                      </p:cBhvr>
                                      <p:tavLst>
                                        <p:tav tm="0">
                                          <p:val>
                                            <p:strVal val="ppt_w"/>
                                          </p:val>
                                        </p:tav>
                                        <p:tav tm="100000">
                                          <p:val>
                                            <p:strVal val="4*ppt_w"/>
                                          </p:val>
                                        </p:tav>
                                      </p:tavLst>
                                    </p:anim>
                                    <p:anim calcmode="lin" valueType="num">
                                      <p:cBhvr>
                                        <p:cTn id="32" dur="6000"/>
                                        <p:tgtEl>
                                          <p:spTgt spid="5"/>
                                        </p:tgtEl>
                                        <p:attrNameLst>
                                          <p:attrName>ppt_h</p:attrName>
                                        </p:attrNameLst>
                                      </p:cBhvr>
                                      <p:tavLst>
                                        <p:tav tm="0">
                                          <p:val>
                                            <p:strVal val="ppt_h"/>
                                          </p:val>
                                        </p:tav>
                                        <p:tav tm="100000">
                                          <p:val>
                                            <p:strVal val="4*ppt_h"/>
                                          </p:val>
                                        </p:tav>
                                      </p:tavLst>
                                    </p:anim>
                                    <p:set>
                                      <p:cBhvr>
                                        <p:cTn id="33" dur="1" fill="hold">
                                          <p:stCondLst>
                                            <p:cond delay="5999"/>
                                          </p:stCondLst>
                                        </p:cTn>
                                        <p:tgtEl>
                                          <p:spTgt spid="5"/>
                                        </p:tgtEl>
                                        <p:attrNameLst>
                                          <p:attrName>style.visibility</p:attrName>
                                        </p:attrNameLst>
                                      </p:cBhvr>
                                      <p:to>
                                        <p:strVal val="hidden"/>
                                      </p:to>
                                    </p:set>
                                  </p:childTnLst>
                                </p:cTn>
                              </p:par>
                              <p:par>
                                <p:cTn id="34" presetID="10" presetClass="exit" presetSubtype="0" fill="hold" nodeType="withEffect">
                                  <p:stCondLst>
                                    <p:cond delay="3500"/>
                                  </p:stCondLst>
                                  <p:childTnLst>
                                    <p:animEffect transition="out" filter="fade">
                                      <p:cBhvr>
                                        <p:cTn id="35" dur="6000"/>
                                        <p:tgtEl>
                                          <p:spTgt spid="5"/>
                                        </p:tgtEl>
                                      </p:cBhvr>
                                    </p:animEffect>
                                    <p:set>
                                      <p:cBhvr>
                                        <p:cTn id="36" dur="1" fill="hold">
                                          <p:stCondLst>
                                            <p:cond delay="5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年度工作概况</a:t>
            </a:r>
          </a:p>
        </p:txBody>
      </p:sp>
      <p:sp>
        <p:nvSpPr>
          <p:cNvPr id="3" name="弦形 20"/>
          <p:cNvSpPr/>
          <p:nvPr/>
        </p:nvSpPr>
        <p:spPr>
          <a:xfrm rot="4326166">
            <a:off x="3479244" y="1182071"/>
            <a:ext cx="976515" cy="2179550"/>
          </a:xfrm>
          <a:custGeom>
            <a:avLst/>
            <a:gdLst/>
            <a:ahLst/>
            <a:cxnLst/>
            <a:rect l="l" t="t" r="r" b="b"/>
            <a:pathLst>
              <a:path w="976515" h="2179550">
                <a:moveTo>
                  <a:pt x="721" y="827023"/>
                </a:moveTo>
                <a:lnTo>
                  <a:pt x="431684" y="510647"/>
                </a:lnTo>
                <a:lnTo>
                  <a:pt x="976515" y="2179550"/>
                </a:lnTo>
                <a:cubicBezTo>
                  <a:pt x="546432" y="2038102"/>
                  <a:pt x="209395" y="1700327"/>
                  <a:pt x="68889" y="1269935"/>
                </a:cubicBezTo>
                <a:cubicBezTo>
                  <a:pt x="21613" y="1125121"/>
                  <a:pt x="-1513" y="975644"/>
                  <a:pt x="721" y="827023"/>
                </a:cubicBezTo>
                <a:close/>
                <a:moveTo>
                  <a:pt x="251160" y="21907"/>
                </a:moveTo>
                <a:cubicBezTo>
                  <a:pt x="254984" y="14076"/>
                  <a:pt x="259946" y="7019"/>
                  <a:pt x="264978" y="0"/>
                </a:cubicBezTo>
                <a:lnTo>
                  <a:pt x="265768" y="2419"/>
                </a:lnTo>
                <a:close/>
                <a:moveTo>
                  <a:pt x="5323" y="716406"/>
                </a:moveTo>
                <a:lnTo>
                  <a:pt x="203" y="802696"/>
                </a:lnTo>
                <a:cubicBezTo>
                  <a:pt x="-574" y="773801"/>
                  <a:pt x="833" y="744974"/>
                  <a:pt x="5323" y="716406"/>
                </a:cubicBezTo>
                <a:close/>
                <a:moveTo>
                  <a:pt x="164474" y="164768"/>
                </a:moveTo>
                <a:cubicBezTo>
                  <a:pt x="175948" y="140419"/>
                  <a:pt x="189215" y="116946"/>
                  <a:pt x="205085" y="94955"/>
                </a:cubicBezTo>
                <a:close/>
                <a:moveTo>
                  <a:pt x="27800" y="553402"/>
                </a:moveTo>
                <a:lnTo>
                  <a:pt x="12987" y="636081"/>
                </a:lnTo>
                <a:cubicBezTo>
                  <a:pt x="15579" y="608141"/>
                  <a:pt x="20198" y="580481"/>
                  <a:pt x="27800" y="553402"/>
                </a:cubicBezTo>
                <a:close/>
                <a:moveTo>
                  <a:pt x="95615" y="315745"/>
                </a:moveTo>
                <a:cubicBezTo>
                  <a:pt x="104369" y="289819"/>
                  <a:pt x="114984" y="264570"/>
                  <a:pt x="128372" y="240524"/>
                </a:cubicBezTo>
                <a:close/>
                <a:moveTo>
                  <a:pt x="49968" y="450037"/>
                </a:moveTo>
                <a:cubicBezTo>
                  <a:pt x="55212" y="431044"/>
                  <a:pt x="60853" y="412148"/>
                  <a:pt x="69001" y="394042"/>
                </a:cubicBezTo>
                <a:lnTo>
                  <a:pt x="44988" y="473257"/>
                </a:lnTo>
                <a:cubicBezTo>
                  <a:pt x="45822" y="465305"/>
                  <a:pt x="47863" y="457663"/>
                  <a:pt x="49968" y="450037"/>
                </a:cubicBezTo>
                <a:close/>
              </a:path>
            </a:pathLst>
          </a:cu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弦形 23"/>
          <p:cNvSpPr/>
          <p:nvPr/>
        </p:nvSpPr>
        <p:spPr>
          <a:xfrm rot="8633980">
            <a:off x="4613040" y="1228726"/>
            <a:ext cx="976536" cy="2179550"/>
          </a:xfrm>
          <a:custGeom>
            <a:avLst/>
            <a:gdLst/>
            <a:ahLst/>
            <a:cxnLst/>
            <a:rect l="l" t="t" r="r" b="b"/>
            <a:pathLst>
              <a:path w="976536" h="2179550">
                <a:moveTo>
                  <a:pt x="249861" y="24000"/>
                </a:moveTo>
                <a:cubicBezTo>
                  <a:pt x="254056" y="15428"/>
                  <a:pt x="259486" y="7692"/>
                  <a:pt x="264999" y="0"/>
                </a:cubicBezTo>
                <a:lnTo>
                  <a:pt x="265828" y="2540"/>
                </a:lnTo>
                <a:close/>
                <a:moveTo>
                  <a:pt x="163416" y="167032"/>
                </a:moveTo>
                <a:cubicBezTo>
                  <a:pt x="174787" y="142557"/>
                  <a:pt x="188047" y="119005"/>
                  <a:pt x="203874" y="96907"/>
                </a:cubicBezTo>
                <a:close/>
                <a:moveTo>
                  <a:pt x="94823" y="318135"/>
                </a:moveTo>
                <a:cubicBezTo>
                  <a:pt x="103445" y="292133"/>
                  <a:pt x="114026" y="266843"/>
                  <a:pt x="127341" y="242733"/>
                </a:cubicBezTo>
                <a:close/>
                <a:moveTo>
                  <a:pt x="44478" y="475734"/>
                </a:moveTo>
                <a:cubicBezTo>
                  <a:pt x="50087" y="448680"/>
                  <a:pt x="57722" y="422126"/>
                  <a:pt x="68204" y="396450"/>
                </a:cubicBezTo>
                <a:close/>
                <a:moveTo>
                  <a:pt x="12765" y="638620"/>
                </a:moveTo>
                <a:cubicBezTo>
                  <a:pt x="15203" y="610692"/>
                  <a:pt x="19766" y="583054"/>
                  <a:pt x="27267" y="555983"/>
                </a:cubicBezTo>
                <a:close/>
                <a:moveTo>
                  <a:pt x="279" y="805278"/>
                </a:moveTo>
                <a:cubicBezTo>
                  <a:pt x="-651" y="776449"/>
                  <a:pt x="698" y="747685"/>
                  <a:pt x="5080" y="719171"/>
                </a:cubicBezTo>
                <a:close/>
                <a:moveTo>
                  <a:pt x="537404" y="1943065"/>
                </a:moveTo>
                <a:cubicBezTo>
                  <a:pt x="321313" y="1771747"/>
                  <a:pt x="156726" y="1538930"/>
                  <a:pt x="68910" y="1269935"/>
                </a:cubicBezTo>
                <a:cubicBezTo>
                  <a:pt x="22163" y="1126742"/>
                  <a:pt x="-971" y="978990"/>
                  <a:pt x="847" y="832007"/>
                </a:cubicBezTo>
                <a:lnTo>
                  <a:pt x="432413" y="512816"/>
                </a:lnTo>
                <a:lnTo>
                  <a:pt x="976536" y="2179550"/>
                </a:lnTo>
                <a:cubicBezTo>
                  <a:pt x="815255" y="2126507"/>
                  <a:pt x="667058" y="2045856"/>
                  <a:pt x="537404" y="1943065"/>
                </a:cubicBezTo>
                <a:close/>
              </a:path>
            </a:pathLst>
          </a:cu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弦形 26"/>
          <p:cNvSpPr/>
          <p:nvPr/>
        </p:nvSpPr>
        <p:spPr>
          <a:xfrm rot="12929543">
            <a:off x="4925288" y="2318160"/>
            <a:ext cx="976966" cy="2179550"/>
          </a:xfrm>
          <a:custGeom>
            <a:avLst/>
            <a:gdLst/>
            <a:ahLst/>
            <a:cxnLst/>
            <a:rect l="l" t="t" r="r" b="b"/>
            <a:pathLst>
              <a:path w="976966" h="2179550">
                <a:moveTo>
                  <a:pt x="259407" y="9548"/>
                </a:moveTo>
                <a:cubicBezTo>
                  <a:pt x="261061" y="6119"/>
                  <a:pt x="263239" y="3056"/>
                  <a:pt x="265429" y="0"/>
                </a:cubicBezTo>
                <a:lnTo>
                  <a:pt x="265856" y="1307"/>
                </a:lnTo>
                <a:close/>
                <a:moveTo>
                  <a:pt x="171270" y="151452"/>
                </a:moveTo>
                <a:cubicBezTo>
                  <a:pt x="182997" y="128666"/>
                  <a:pt x="195840" y="106416"/>
                  <a:pt x="211358" y="85725"/>
                </a:cubicBezTo>
                <a:close/>
                <a:moveTo>
                  <a:pt x="100836" y="301712"/>
                </a:moveTo>
                <a:cubicBezTo>
                  <a:pt x="110271" y="276716"/>
                  <a:pt x="120885" y="252146"/>
                  <a:pt x="134381" y="228862"/>
                </a:cubicBezTo>
                <a:close/>
                <a:moveTo>
                  <a:pt x="48554" y="458734"/>
                </a:moveTo>
                <a:cubicBezTo>
                  <a:pt x="55239" y="432038"/>
                  <a:pt x="63171" y="405657"/>
                  <a:pt x="74139" y="380253"/>
                </a:cubicBezTo>
                <a:close/>
                <a:moveTo>
                  <a:pt x="14855" y="621226"/>
                </a:moveTo>
                <a:cubicBezTo>
                  <a:pt x="18484" y="592975"/>
                  <a:pt x="23483" y="564927"/>
                  <a:pt x="31654" y="537532"/>
                </a:cubicBezTo>
                <a:close/>
                <a:moveTo>
                  <a:pt x="334" y="787642"/>
                </a:moveTo>
                <a:cubicBezTo>
                  <a:pt x="569" y="757672"/>
                  <a:pt x="2380" y="727776"/>
                  <a:pt x="7511" y="698199"/>
                </a:cubicBezTo>
                <a:close/>
                <a:moveTo>
                  <a:pt x="976966" y="2179550"/>
                </a:moveTo>
                <a:cubicBezTo>
                  <a:pt x="546883" y="2038102"/>
                  <a:pt x="209846" y="1700327"/>
                  <a:pt x="69340" y="1269935"/>
                </a:cubicBezTo>
                <a:cubicBezTo>
                  <a:pt x="18998" y="1115730"/>
                  <a:pt x="-3959" y="956238"/>
                  <a:pt x="558" y="798143"/>
                </a:cubicBezTo>
                <a:lnTo>
                  <a:pt x="427961" y="497862"/>
                </a:lnTo>
                <a:close/>
              </a:path>
            </a:pathLst>
          </a:custGeom>
          <a:solidFill>
            <a:srgbClr val="F8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弦形 30"/>
          <p:cNvSpPr/>
          <p:nvPr/>
        </p:nvSpPr>
        <p:spPr>
          <a:xfrm rot="17308887">
            <a:off x="3966471" y="2956536"/>
            <a:ext cx="976545" cy="2179550"/>
          </a:xfrm>
          <a:custGeom>
            <a:avLst/>
            <a:gdLst/>
            <a:ahLst/>
            <a:cxnLst/>
            <a:rect l="l" t="t" r="r" b="b"/>
            <a:pathLst>
              <a:path w="976545" h="2179550">
                <a:moveTo>
                  <a:pt x="5001" y="720091"/>
                </a:moveTo>
                <a:lnTo>
                  <a:pt x="309" y="806257"/>
                </a:lnTo>
                <a:cubicBezTo>
                  <a:pt x="-678" y="777410"/>
                  <a:pt x="653" y="748627"/>
                  <a:pt x="5001" y="720091"/>
                </a:cubicBezTo>
                <a:close/>
                <a:moveTo>
                  <a:pt x="27092" y="556842"/>
                </a:moveTo>
                <a:lnTo>
                  <a:pt x="12683" y="639580"/>
                </a:lnTo>
                <a:cubicBezTo>
                  <a:pt x="15068" y="611617"/>
                  <a:pt x="19618" y="583948"/>
                  <a:pt x="27092" y="556842"/>
                </a:cubicBezTo>
                <a:close/>
                <a:moveTo>
                  <a:pt x="67939" y="397256"/>
                </a:moveTo>
                <a:lnTo>
                  <a:pt x="44287" y="476668"/>
                </a:lnTo>
                <a:cubicBezTo>
                  <a:pt x="49850" y="449567"/>
                  <a:pt x="57477" y="422975"/>
                  <a:pt x="67939" y="397256"/>
                </a:cubicBezTo>
                <a:close/>
                <a:moveTo>
                  <a:pt x="126994" y="243479"/>
                </a:moveTo>
                <a:lnTo>
                  <a:pt x="94527" y="319034"/>
                </a:lnTo>
                <a:cubicBezTo>
                  <a:pt x="103111" y="292975"/>
                  <a:pt x="113691" y="267640"/>
                  <a:pt x="126994" y="243479"/>
                </a:cubicBezTo>
                <a:close/>
                <a:moveTo>
                  <a:pt x="203462" y="97574"/>
                </a:moveTo>
                <a:lnTo>
                  <a:pt x="163020" y="167881"/>
                </a:lnTo>
                <a:cubicBezTo>
                  <a:pt x="174366" y="143337"/>
                  <a:pt x="187636" y="119733"/>
                  <a:pt x="203462" y="97574"/>
                </a:cubicBezTo>
                <a:close/>
                <a:moveTo>
                  <a:pt x="432679" y="513603"/>
                </a:moveTo>
                <a:lnTo>
                  <a:pt x="976545" y="2179550"/>
                </a:lnTo>
                <a:cubicBezTo>
                  <a:pt x="546462" y="2038102"/>
                  <a:pt x="209425" y="1700327"/>
                  <a:pt x="68919" y="1269935"/>
                </a:cubicBezTo>
                <a:cubicBezTo>
                  <a:pt x="22365" y="1127332"/>
                  <a:pt x="-771" y="980208"/>
                  <a:pt x="895" y="833822"/>
                </a:cubicBezTo>
                <a:close/>
                <a:moveTo>
                  <a:pt x="265008" y="0"/>
                </a:moveTo>
                <a:lnTo>
                  <a:pt x="265851" y="2581"/>
                </a:lnTo>
                <a:lnTo>
                  <a:pt x="249376" y="24783"/>
                </a:lnTo>
                <a:cubicBezTo>
                  <a:pt x="253709" y="15934"/>
                  <a:pt x="259314" y="7943"/>
                  <a:pt x="265008" y="0"/>
                </a:cubicBezTo>
                <a:close/>
              </a:path>
            </a:pathLst>
          </a:cu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弦形 32"/>
          <p:cNvSpPr/>
          <p:nvPr/>
        </p:nvSpPr>
        <p:spPr>
          <a:xfrm>
            <a:off x="3081835" y="2250438"/>
            <a:ext cx="976499" cy="2179550"/>
          </a:xfrm>
          <a:custGeom>
            <a:avLst/>
            <a:gdLst/>
            <a:ahLst/>
            <a:cxnLst/>
            <a:rect l="l" t="t" r="r" b="b"/>
            <a:pathLst>
              <a:path w="976499" h="2179550">
                <a:moveTo>
                  <a:pt x="5707" y="712205"/>
                </a:moveTo>
                <a:lnTo>
                  <a:pt x="105" y="798818"/>
                </a:lnTo>
                <a:cubicBezTo>
                  <a:pt x="-432" y="769809"/>
                  <a:pt x="1062" y="740870"/>
                  <a:pt x="5707" y="712205"/>
                </a:cubicBezTo>
                <a:close/>
                <a:moveTo>
                  <a:pt x="28614" y="549532"/>
                </a:moveTo>
                <a:lnTo>
                  <a:pt x="13335" y="632264"/>
                </a:lnTo>
                <a:cubicBezTo>
                  <a:pt x="16169" y="604311"/>
                  <a:pt x="20870" y="576621"/>
                  <a:pt x="28614" y="549532"/>
                </a:cubicBezTo>
                <a:close/>
                <a:moveTo>
                  <a:pt x="430604" y="507387"/>
                </a:moveTo>
                <a:lnTo>
                  <a:pt x="976499" y="2179550"/>
                </a:lnTo>
                <a:cubicBezTo>
                  <a:pt x="546416" y="2038102"/>
                  <a:pt x="209379" y="1700327"/>
                  <a:pt x="68873" y="1269935"/>
                </a:cubicBezTo>
                <a:cubicBezTo>
                  <a:pt x="20807" y="1122700"/>
                  <a:pt x="-2295" y="970645"/>
                  <a:pt x="546" y="819579"/>
                </a:cubicBezTo>
                <a:close/>
                <a:moveTo>
                  <a:pt x="70200" y="390469"/>
                </a:moveTo>
                <a:lnTo>
                  <a:pt x="45771" y="469532"/>
                </a:lnTo>
                <a:cubicBezTo>
                  <a:pt x="51756" y="442576"/>
                  <a:pt x="59507" y="416061"/>
                  <a:pt x="70200" y="390469"/>
                </a:cubicBezTo>
                <a:close/>
                <a:moveTo>
                  <a:pt x="129902" y="237280"/>
                </a:moveTo>
                <a:lnTo>
                  <a:pt x="96821" y="312151"/>
                </a:lnTo>
                <a:cubicBezTo>
                  <a:pt x="105771" y="286369"/>
                  <a:pt x="116427" y="261208"/>
                  <a:pt x="129902" y="237280"/>
                </a:cubicBezTo>
                <a:close/>
                <a:moveTo>
                  <a:pt x="206847" y="92135"/>
                </a:moveTo>
                <a:lnTo>
                  <a:pt x="166080" y="161365"/>
                </a:lnTo>
                <a:cubicBezTo>
                  <a:pt x="177693" y="137249"/>
                  <a:pt x="190948" y="113935"/>
                  <a:pt x="206847" y="92135"/>
                </a:cubicBezTo>
                <a:close/>
                <a:moveTo>
                  <a:pt x="264962" y="0"/>
                </a:moveTo>
                <a:lnTo>
                  <a:pt x="265680" y="2200"/>
                </a:lnTo>
                <a:lnTo>
                  <a:pt x="253131" y="18758"/>
                </a:lnTo>
                <a:cubicBezTo>
                  <a:pt x="256399" y="12045"/>
                  <a:pt x="260655" y="6008"/>
                  <a:pt x="264962" y="0"/>
                </a:cubicBezTo>
                <a:close/>
              </a:path>
            </a:pathLst>
          </a:cu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06346" y="2014385"/>
            <a:ext cx="697602" cy="400110"/>
          </a:xfrm>
          <a:prstGeom prst="rect">
            <a:avLst/>
          </a:prstGeom>
        </p:spPr>
        <p:txBody>
          <a:bodyPr wrap="square">
            <a:spAutoFit/>
          </a:bodyPr>
          <a:lstStyle/>
          <a:p>
            <a:pPr algn="ctr"/>
            <a:r>
              <a:rPr lang="en-US" altLang="zh-CN" sz="2000" b="1" dirty="0">
                <a:solidFill>
                  <a:schemeClr val="bg1"/>
                </a:solidFill>
              </a:rPr>
              <a:t>01</a:t>
            </a:r>
            <a:endParaRPr lang="en-US" altLang="zh-CN" sz="2000" b="1" dirty="0">
              <a:solidFill>
                <a:schemeClr val="bg1"/>
              </a:solidFill>
              <a:latin typeface="+mj-ea"/>
              <a:ea typeface="+mj-ea"/>
            </a:endParaRPr>
          </a:p>
        </p:txBody>
      </p:sp>
      <p:sp>
        <p:nvSpPr>
          <p:cNvPr id="9" name="矩形 8"/>
          <p:cNvSpPr/>
          <p:nvPr/>
        </p:nvSpPr>
        <p:spPr>
          <a:xfrm>
            <a:off x="4824028" y="2014385"/>
            <a:ext cx="697602" cy="400110"/>
          </a:xfrm>
          <a:prstGeom prst="rect">
            <a:avLst/>
          </a:prstGeom>
        </p:spPr>
        <p:txBody>
          <a:bodyPr wrap="square">
            <a:spAutoFit/>
          </a:bodyPr>
          <a:lstStyle/>
          <a:p>
            <a:pPr algn="ctr"/>
            <a:r>
              <a:rPr lang="en-US" altLang="zh-CN" sz="2000" b="1" dirty="0">
                <a:solidFill>
                  <a:schemeClr val="bg1"/>
                </a:solidFill>
              </a:rPr>
              <a:t>02</a:t>
            </a:r>
            <a:endParaRPr lang="en-US" altLang="zh-CN" sz="2000" b="1" dirty="0">
              <a:solidFill>
                <a:schemeClr val="bg1"/>
              </a:solidFill>
              <a:latin typeface="+mj-ea"/>
              <a:ea typeface="+mj-ea"/>
            </a:endParaRPr>
          </a:p>
        </p:txBody>
      </p:sp>
      <p:sp>
        <p:nvSpPr>
          <p:cNvPr id="10" name="矩形 9"/>
          <p:cNvSpPr/>
          <p:nvPr/>
        </p:nvSpPr>
        <p:spPr>
          <a:xfrm>
            <a:off x="3082310" y="3270459"/>
            <a:ext cx="697602" cy="400110"/>
          </a:xfrm>
          <a:prstGeom prst="rect">
            <a:avLst/>
          </a:prstGeom>
        </p:spPr>
        <p:txBody>
          <a:bodyPr wrap="square">
            <a:spAutoFit/>
          </a:bodyPr>
          <a:lstStyle/>
          <a:p>
            <a:pPr algn="ctr"/>
            <a:r>
              <a:rPr lang="en-US" altLang="zh-CN" sz="2000" b="1">
                <a:solidFill>
                  <a:schemeClr val="bg1"/>
                </a:solidFill>
              </a:rPr>
              <a:t>05</a:t>
            </a:r>
            <a:endParaRPr lang="en-US" altLang="zh-CN" sz="2000" b="1" dirty="0">
              <a:solidFill>
                <a:schemeClr val="bg1"/>
              </a:solidFill>
              <a:latin typeface="+mj-ea"/>
              <a:ea typeface="+mj-ea"/>
            </a:endParaRPr>
          </a:p>
        </p:txBody>
      </p:sp>
      <p:sp>
        <p:nvSpPr>
          <p:cNvPr id="11" name="矩形 10"/>
          <p:cNvSpPr/>
          <p:nvPr/>
        </p:nvSpPr>
        <p:spPr>
          <a:xfrm>
            <a:off x="5220072" y="3270459"/>
            <a:ext cx="697602" cy="400110"/>
          </a:xfrm>
          <a:prstGeom prst="rect">
            <a:avLst/>
          </a:prstGeom>
        </p:spPr>
        <p:txBody>
          <a:bodyPr wrap="square">
            <a:spAutoFit/>
          </a:bodyPr>
          <a:lstStyle/>
          <a:p>
            <a:pPr algn="ctr"/>
            <a:r>
              <a:rPr lang="en-US" altLang="zh-CN" sz="2000" b="1">
                <a:solidFill>
                  <a:schemeClr val="bg1"/>
                </a:solidFill>
              </a:rPr>
              <a:t>03</a:t>
            </a:r>
            <a:endParaRPr lang="en-US" altLang="zh-CN" sz="2000" b="1" dirty="0">
              <a:solidFill>
                <a:schemeClr val="bg1"/>
              </a:solidFill>
              <a:latin typeface="+mj-ea"/>
              <a:ea typeface="+mj-ea"/>
            </a:endParaRPr>
          </a:p>
        </p:txBody>
      </p:sp>
      <p:sp>
        <p:nvSpPr>
          <p:cNvPr id="12" name="矩形 11"/>
          <p:cNvSpPr/>
          <p:nvPr/>
        </p:nvSpPr>
        <p:spPr>
          <a:xfrm>
            <a:off x="4187159" y="3994605"/>
            <a:ext cx="697602" cy="400110"/>
          </a:xfrm>
          <a:prstGeom prst="rect">
            <a:avLst/>
          </a:prstGeom>
        </p:spPr>
        <p:txBody>
          <a:bodyPr wrap="square">
            <a:spAutoFit/>
          </a:bodyPr>
          <a:lstStyle/>
          <a:p>
            <a:pPr algn="ctr"/>
            <a:r>
              <a:rPr lang="en-US" altLang="zh-CN" sz="2000" b="1">
                <a:solidFill>
                  <a:schemeClr val="bg1"/>
                </a:solidFill>
              </a:rPr>
              <a:t>04</a:t>
            </a:r>
            <a:endParaRPr lang="en-US" altLang="zh-CN" sz="2000" b="1" dirty="0">
              <a:solidFill>
                <a:schemeClr val="bg1"/>
              </a:solidFill>
              <a:latin typeface="+mj-ea"/>
              <a:ea typeface="+mj-ea"/>
            </a:endParaRPr>
          </a:p>
        </p:txBody>
      </p:sp>
      <p:sp>
        <p:nvSpPr>
          <p:cNvPr id="13" name="矩形 12"/>
          <p:cNvSpPr/>
          <p:nvPr/>
        </p:nvSpPr>
        <p:spPr>
          <a:xfrm>
            <a:off x="3872744" y="2629309"/>
            <a:ext cx="1311324" cy="338554"/>
          </a:xfrm>
          <a:prstGeom prst="rect">
            <a:avLst/>
          </a:prstGeom>
        </p:spPr>
        <p:txBody>
          <a:bodyPr wrap="square">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635896" y="2954089"/>
            <a:ext cx="1690148" cy="550087"/>
          </a:xfrm>
          <a:prstGeom prst="rect">
            <a:avLst/>
          </a:prstGeom>
          <a:noFill/>
        </p:spPr>
        <p:txBody>
          <a:bodyPr wrap="square" rtlCol="0">
            <a:spAutoFit/>
          </a:bodyPr>
          <a:lstStyle/>
          <a:p>
            <a:pPr algn="ctr">
              <a:lnSpc>
                <a:spcPct val="130000"/>
              </a:lnSpc>
              <a:spcBef>
                <a:spcPts val="600"/>
              </a:spcBef>
            </a:pPr>
            <a:r>
              <a:rPr lang="zh-CN" altLang="en-US" sz="1200" dirty="0">
                <a:solidFill>
                  <a:schemeClr val="tx1">
                    <a:lumMod val="65000"/>
                    <a:lumOff val="35000"/>
                  </a:schemeClr>
                </a:solidFill>
              </a:rPr>
              <a:t>点击此处添加文本内容点击此处</a:t>
            </a:r>
          </a:p>
        </p:txBody>
      </p:sp>
      <p:sp>
        <p:nvSpPr>
          <p:cNvPr id="15" name="矩形 14"/>
          <p:cNvSpPr/>
          <p:nvPr/>
        </p:nvSpPr>
        <p:spPr>
          <a:xfrm>
            <a:off x="1043609" y="1582337"/>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043608" y="1904630"/>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5" name="矩形 24"/>
          <p:cNvSpPr/>
          <p:nvPr/>
        </p:nvSpPr>
        <p:spPr>
          <a:xfrm>
            <a:off x="1043609" y="3196399"/>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05.</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043608" y="3518692"/>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7" name="矩形 26"/>
          <p:cNvSpPr/>
          <p:nvPr/>
        </p:nvSpPr>
        <p:spPr>
          <a:xfrm>
            <a:off x="6161956" y="1150289"/>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161955" y="1472582"/>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9" name="矩形 28"/>
          <p:cNvSpPr/>
          <p:nvPr/>
        </p:nvSpPr>
        <p:spPr>
          <a:xfrm>
            <a:off x="6161956" y="2360936"/>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161955" y="2683229"/>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31" name="矩形 30"/>
          <p:cNvSpPr/>
          <p:nvPr/>
        </p:nvSpPr>
        <p:spPr>
          <a:xfrm>
            <a:off x="6161956" y="3518692"/>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161955" y="3840985"/>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17" presetClass="entr" presetSubtype="1" fill="hold" grpId="0" nodeType="after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ppt_h/2"/>
                                          </p:val>
                                        </p:tav>
                                        <p:tav tm="100000">
                                          <p:val>
                                            <p:strVal val="#ppt_y"/>
                                          </p:val>
                                        </p:tav>
                                      </p:tavLst>
                                    </p:anim>
                                    <p:anim calcmode="lin" valueType="num">
                                      <p:cBhvr>
                                        <p:cTn id="40" dur="500" fill="hold"/>
                                        <p:tgtEl>
                                          <p:spTgt spid="13"/>
                                        </p:tgtEl>
                                        <p:attrNameLst>
                                          <p:attrName>ppt_w</p:attrName>
                                        </p:attrNameLst>
                                      </p:cBhvr>
                                      <p:tavLst>
                                        <p:tav tm="0">
                                          <p:val>
                                            <p:strVal val="#ppt_w"/>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215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ppt_h/2"/>
                                          </p:val>
                                        </p:tav>
                                        <p:tav tm="100000">
                                          <p:val>
                                            <p:strVal val="#ppt_y"/>
                                          </p:val>
                                        </p:tav>
                                      </p:tavLst>
                                    </p:anim>
                                    <p:anim calcmode="lin" valueType="num">
                                      <p:cBhvr>
                                        <p:cTn id="52" dur="500" fill="hold"/>
                                        <p:tgtEl>
                                          <p:spTgt spid="15"/>
                                        </p:tgtEl>
                                        <p:attrNameLst>
                                          <p:attrName>ppt_w</p:attrName>
                                        </p:attrNameLst>
                                      </p:cBhvr>
                                      <p:tavLst>
                                        <p:tav tm="0">
                                          <p:val>
                                            <p:strVal val="#ppt_w"/>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315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4150"/>
                            </p:stCondLst>
                            <p:childTnLst>
                              <p:par>
                                <p:cTn id="68" presetID="17" presetClass="entr" presetSubtype="1" fill="hold" grpId="0" nodeType="afterEffect">
                                  <p:stCondLst>
                                    <p:cond delay="0"/>
                                  </p:stCondLst>
                                  <p:iterate type="lt">
                                    <p:tmPct val="10000"/>
                                  </p:iterate>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500" fill="hold"/>
                                        <p:tgtEl>
                                          <p:spTgt spid="27"/>
                                        </p:tgtEl>
                                        <p:attrNameLst>
                                          <p:attrName>ppt_y</p:attrName>
                                        </p:attrNameLst>
                                      </p:cBhvr>
                                      <p:tavLst>
                                        <p:tav tm="0">
                                          <p:val>
                                            <p:strVal val="#ppt_y-#ppt_h/2"/>
                                          </p:val>
                                        </p:tav>
                                        <p:tav tm="100000">
                                          <p:val>
                                            <p:strVal val="#ppt_y"/>
                                          </p:val>
                                        </p:tav>
                                      </p:tavLst>
                                    </p:anim>
                                    <p:anim calcmode="lin" valueType="num">
                                      <p:cBhvr>
                                        <p:cTn id="72" dur="500" fill="hold"/>
                                        <p:tgtEl>
                                          <p:spTgt spid="27"/>
                                        </p:tgtEl>
                                        <p:attrNameLst>
                                          <p:attrName>ppt_w</p:attrName>
                                        </p:attrNameLst>
                                      </p:cBhvr>
                                      <p:tavLst>
                                        <p:tav tm="0">
                                          <p:val>
                                            <p:strVal val="#ppt_w"/>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par>
                          <p:cTn id="77" fill="hold">
                            <p:stCondLst>
                              <p:cond delay="5150"/>
                            </p:stCondLst>
                            <p:childTnLst>
                              <p:par>
                                <p:cTn id="78" presetID="17" presetClass="entr" presetSubtype="1" fill="hold" grpId="0" nodeType="afterEffect">
                                  <p:stCondLst>
                                    <p:cond delay="0"/>
                                  </p:stCondLst>
                                  <p:iterate type="lt">
                                    <p:tmPct val="10000"/>
                                  </p:iterate>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ppt_x</p:attrName>
                                        </p:attrNameLst>
                                      </p:cBhvr>
                                      <p:tavLst>
                                        <p:tav tm="0">
                                          <p:val>
                                            <p:strVal val="#ppt_x"/>
                                          </p:val>
                                        </p:tav>
                                        <p:tav tm="100000">
                                          <p:val>
                                            <p:strVal val="#ppt_x"/>
                                          </p:val>
                                        </p:tav>
                                      </p:tavLst>
                                    </p:anim>
                                    <p:anim calcmode="lin" valueType="num">
                                      <p:cBhvr>
                                        <p:cTn id="81" dur="500" fill="hold"/>
                                        <p:tgtEl>
                                          <p:spTgt spid="29"/>
                                        </p:tgtEl>
                                        <p:attrNameLst>
                                          <p:attrName>ppt_y</p:attrName>
                                        </p:attrNameLst>
                                      </p:cBhvr>
                                      <p:tavLst>
                                        <p:tav tm="0">
                                          <p:val>
                                            <p:strVal val="#ppt_y-#ppt_h/2"/>
                                          </p:val>
                                        </p:tav>
                                        <p:tav tm="100000">
                                          <p:val>
                                            <p:strVal val="#ppt_y"/>
                                          </p:val>
                                        </p:tav>
                                      </p:tavLst>
                                    </p:anim>
                                    <p:anim calcmode="lin" valueType="num">
                                      <p:cBhvr>
                                        <p:cTn id="82" dur="500" fill="hold"/>
                                        <p:tgtEl>
                                          <p:spTgt spid="29"/>
                                        </p:tgtEl>
                                        <p:attrNameLst>
                                          <p:attrName>ppt_w</p:attrName>
                                        </p:attrNameLst>
                                      </p:cBhvr>
                                      <p:tavLst>
                                        <p:tav tm="0">
                                          <p:val>
                                            <p:strVal val="#ppt_w"/>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6150"/>
                            </p:stCondLst>
                            <p:childTnLst>
                              <p:par>
                                <p:cTn id="88" presetID="17" presetClass="entr" presetSubtype="1" fill="hold" grpId="0" nodeType="afterEffect">
                                  <p:stCondLst>
                                    <p:cond delay="0"/>
                                  </p:stCondLst>
                                  <p:iterate type="lt">
                                    <p:tmPct val="10000"/>
                                  </p:iterate>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ppt_x</p:attrName>
                                        </p:attrNameLst>
                                      </p:cBhvr>
                                      <p:tavLst>
                                        <p:tav tm="0">
                                          <p:val>
                                            <p:strVal val="#ppt_x"/>
                                          </p:val>
                                        </p:tav>
                                        <p:tav tm="100000">
                                          <p:val>
                                            <p:strVal val="#ppt_x"/>
                                          </p:val>
                                        </p:tav>
                                      </p:tavLst>
                                    </p:anim>
                                    <p:anim calcmode="lin" valueType="num">
                                      <p:cBhvr>
                                        <p:cTn id="91" dur="500" fill="hold"/>
                                        <p:tgtEl>
                                          <p:spTgt spid="31"/>
                                        </p:tgtEl>
                                        <p:attrNameLst>
                                          <p:attrName>ppt_y</p:attrName>
                                        </p:attrNameLst>
                                      </p:cBhvr>
                                      <p:tavLst>
                                        <p:tav tm="0">
                                          <p:val>
                                            <p:strVal val="#ppt_y-#ppt_h/2"/>
                                          </p:val>
                                        </p:tav>
                                        <p:tav tm="100000">
                                          <p:val>
                                            <p:strVal val="#ppt_y"/>
                                          </p:val>
                                        </p:tav>
                                      </p:tavLst>
                                    </p:anim>
                                    <p:anim calcmode="lin" valueType="num">
                                      <p:cBhvr>
                                        <p:cTn id="92" dur="500" fill="hold"/>
                                        <p:tgtEl>
                                          <p:spTgt spid="31"/>
                                        </p:tgtEl>
                                        <p:attrNameLst>
                                          <p:attrName>ppt_w</p:attrName>
                                        </p:attrNameLst>
                                      </p:cBhvr>
                                      <p:tavLst>
                                        <p:tav tm="0">
                                          <p:val>
                                            <p:strVal val="#ppt_w"/>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25" grpId="0"/>
      <p:bldP spid="26" grpId="0"/>
      <p:bldP spid="27" grpId="0"/>
      <p:bldP spid="28" grpId="0"/>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年度工作概况</a:t>
            </a:r>
          </a:p>
        </p:txBody>
      </p:sp>
      <p:cxnSp>
        <p:nvCxnSpPr>
          <p:cNvPr id="4" name="直接连接符 3"/>
          <p:cNvCxnSpPr/>
          <p:nvPr/>
        </p:nvCxnSpPr>
        <p:spPr>
          <a:xfrm>
            <a:off x="4121231" y="255892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21231" y="3026974"/>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78893" y="1783093"/>
            <a:ext cx="2880320" cy="2019710"/>
            <a:chOff x="1079612" y="1507889"/>
            <a:chExt cx="2880320" cy="2019710"/>
          </a:xfrm>
        </p:grpSpPr>
        <p:grpSp>
          <p:nvGrpSpPr>
            <p:cNvPr id="9" name="组合 8"/>
            <p:cNvGrpSpPr/>
            <p:nvPr/>
          </p:nvGrpSpPr>
          <p:grpSpPr>
            <a:xfrm>
              <a:off x="1079612" y="1507889"/>
              <a:ext cx="2880320" cy="775829"/>
              <a:chOff x="755576" y="1779662"/>
              <a:chExt cx="2880320" cy="360040"/>
            </a:xfrm>
          </p:grpSpPr>
          <p:cxnSp>
            <p:nvCxnSpPr>
              <p:cNvPr id="13" name="直接连接符 12"/>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V="1">
              <a:off x="1079612" y="2751770"/>
              <a:ext cx="2880320" cy="775829"/>
              <a:chOff x="755576" y="1779662"/>
              <a:chExt cx="2880320" cy="360040"/>
            </a:xfrm>
          </p:grpSpPr>
          <p:cxnSp>
            <p:nvCxnSpPr>
              <p:cNvPr id="11" name="直接连接符 10"/>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p:cNvGrpSpPr/>
          <p:nvPr/>
        </p:nvGrpSpPr>
        <p:grpSpPr>
          <a:xfrm flipH="1">
            <a:off x="5255357" y="1783093"/>
            <a:ext cx="2880320" cy="2019710"/>
            <a:chOff x="1079612" y="1507889"/>
            <a:chExt cx="2880320" cy="2019710"/>
          </a:xfrm>
        </p:grpSpPr>
        <p:grpSp>
          <p:nvGrpSpPr>
            <p:cNvPr id="18" name="组合 17"/>
            <p:cNvGrpSpPr/>
            <p:nvPr/>
          </p:nvGrpSpPr>
          <p:grpSpPr>
            <a:xfrm>
              <a:off x="1079612" y="1507889"/>
              <a:ext cx="2880320" cy="775829"/>
              <a:chOff x="755576" y="1779662"/>
              <a:chExt cx="2880320" cy="360040"/>
            </a:xfrm>
          </p:grpSpPr>
          <p:cxnSp>
            <p:nvCxnSpPr>
              <p:cNvPr id="22" name="直接连接符 21"/>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V="1">
              <a:off x="1079612" y="2751770"/>
              <a:ext cx="2880320" cy="775829"/>
              <a:chOff x="755576" y="1779662"/>
              <a:chExt cx="2880320" cy="360040"/>
            </a:xfrm>
          </p:grpSpPr>
          <p:cxnSp>
            <p:nvCxnSpPr>
              <p:cNvPr id="20" name="直接连接符 19"/>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矩形 27"/>
          <p:cNvSpPr/>
          <p:nvPr/>
        </p:nvSpPr>
        <p:spPr>
          <a:xfrm>
            <a:off x="4153585" y="2567027"/>
            <a:ext cx="943143" cy="461665"/>
          </a:xfrm>
          <a:prstGeom prst="rect">
            <a:avLst/>
          </a:prstGeom>
        </p:spPr>
        <p:txBody>
          <a:bodyPr wrap="none">
            <a:spAutoFit/>
          </a:bodyPr>
          <a:lstStyle/>
          <a:p>
            <a:pPr algn="ctr"/>
            <a:r>
              <a:rPr lang="en-US" altLang="zh-CN" sz="2400" dirty="0">
                <a:solidFill>
                  <a:schemeClr val="tx1">
                    <a:lumMod val="65000"/>
                    <a:lumOff val="35000"/>
                  </a:schemeClr>
                </a:solidFill>
              </a:rPr>
              <a:t>SWTO</a:t>
            </a:r>
            <a:endParaRPr lang="zh-CN" altLang="en-US" sz="2400" dirty="0">
              <a:solidFill>
                <a:schemeClr val="tx1">
                  <a:lumMod val="65000"/>
                  <a:lumOff val="35000"/>
                </a:schemeClr>
              </a:solidFill>
            </a:endParaRPr>
          </a:p>
        </p:txBody>
      </p:sp>
      <p:grpSp>
        <p:nvGrpSpPr>
          <p:cNvPr id="32" name="组合 31"/>
          <p:cNvGrpSpPr/>
          <p:nvPr/>
        </p:nvGrpSpPr>
        <p:grpSpPr>
          <a:xfrm>
            <a:off x="3383018" y="1553265"/>
            <a:ext cx="2484277" cy="2484277"/>
            <a:chOff x="3383018" y="1553265"/>
            <a:chExt cx="2484277" cy="2484277"/>
          </a:xfrm>
        </p:grpSpPr>
        <p:sp>
          <p:nvSpPr>
            <p:cNvPr id="3" name="弧形 2"/>
            <p:cNvSpPr/>
            <p:nvPr/>
          </p:nvSpPr>
          <p:spPr>
            <a:xfrm>
              <a:off x="3383018" y="1553265"/>
              <a:ext cx="2484276" cy="2484276"/>
            </a:xfrm>
            <a:prstGeom prst="arc">
              <a:avLst>
                <a:gd name="adj1" fmla="val 10802728"/>
                <a:gd name="adj2" fmla="val 16203320"/>
              </a:avLst>
            </a:prstGeom>
            <a:noFill/>
            <a:ln w="57150" cap="rnd">
              <a:solidFill>
                <a:srgbClr val="F86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F3420"/>
                </a:solidFill>
              </a:endParaRPr>
            </a:p>
          </p:txBody>
        </p:sp>
        <p:sp>
          <p:nvSpPr>
            <p:cNvPr id="29" name="弧形 28"/>
            <p:cNvSpPr/>
            <p:nvPr/>
          </p:nvSpPr>
          <p:spPr>
            <a:xfrm rot="16200000">
              <a:off x="3383018" y="1553266"/>
              <a:ext cx="2484276" cy="2484276"/>
            </a:xfrm>
            <a:prstGeom prst="arc">
              <a:avLst>
                <a:gd name="adj1" fmla="val 10802728"/>
                <a:gd name="adj2" fmla="val 16203320"/>
              </a:avLst>
            </a:prstGeom>
            <a:noFill/>
            <a:ln w="57150" cap="rnd">
              <a:solidFill>
                <a:srgbClr val="79A4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F3420"/>
                </a:solidFill>
              </a:endParaRPr>
            </a:p>
          </p:txBody>
        </p:sp>
        <p:sp>
          <p:nvSpPr>
            <p:cNvPr id="30" name="弧形 29"/>
            <p:cNvSpPr/>
            <p:nvPr/>
          </p:nvSpPr>
          <p:spPr>
            <a:xfrm rot="10800000">
              <a:off x="3383019" y="1553265"/>
              <a:ext cx="2484276" cy="2484276"/>
            </a:xfrm>
            <a:prstGeom prst="arc">
              <a:avLst>
                <a:gd name="adj1" fmla="val 10802728"/>
                <a:gd name="adj2" fmla="val 16203320"/>
              </a:avLst>
            </a:prstGeom>
            <a:noFill/>
            <a:ln w="57150" cap="rnd">
              <a:solidFill>
                <a:srgbClr val="92E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F3420"/>
                </a:solidFill>
              </a:endParaRPr>
            </a:p>
          </p:txBody>
        </p:sp>
        <p:sp>
          <p:nvSpPr>
            <p:cNvPr id="31" name="弧形 30"/>
            <p:cNvSpPr/>
            <p:nvPr/>
          </p:nvSpPr>
          <p:spPr>
            <a:xfrm rot="5400000">
              <a:off x="3383018" y="1553265"/>
              <a:ext cx="2484276" cy="2484276"/>
            </a:xfrm>
            <a:prstGeom prst="arc">
              <a:avLst>
                <a:gd name="adj1" fmla="val 10802728"/>
                <a:gd name="adj2" fmla="val 16203320"/>
              </a:avLst>
            </a:prstGeom>
            <a:noFill/>
            <a:ln w="57150" cap="rnd">
              <a:solidFill>
                <a:srgbClr val="F5C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BF3420"/>
                </a:solidFill>
              </a:endParaRPr>
            </a:p>
          </p:txBody>
        </p:sp>
      </p:grpSp>
      <p:sp>
        <p:nvSpPr>
          <p:cNvPr id="33" name="矩形 32"/>
          <p:cNvSpPr/>
          <p:nvPr/>
        </p:nvSpPr>
        <p:spPr>
          <a:xfrm>
            <a:off x="1121808" y="1436764"/>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121807" y="1851670"/>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35" name="矩形 34"/>
          <p:cNvSpPr/>
          <p:nvPr/>
        </p:nvSpPr>
        <p:spPr>
          <a:xfrm>
            <a:off x="1121808" y="3441952"/>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121807" y="3856858"/>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37" name="矩形 36"/>
          <p:cNvSpPr/>
          <p:nvPr/>
        </p:nvSpPr>
        <p:spPr>
          <a:xfrm>
            <a:off x="6197653" y="1436764"/>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197652" y="1851670"/>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39" name="矩形 38"/>
          <p:cNvSpPr/>
          <p:nvPr/>
        </p:nvSpPr>
        <p:spPr>
          <a:xfrm>
            <a:off x="6197653" y="3441952"/>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197652" y="3856858"/>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500"/>
                            </p:stCondLst>
                            <p:childTnLst>
                              <p:par>
                                <p:cTn id="32" presetID="17" presetClass="entr" presetSubtype="1"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ppt_x</p:attrName>
                                        </p:attrNameLst>
                                      </p:cBhvr>
                                      <p:tavLst>
                                        <p:tav tm="0">
                                          <p:val>
                                            <p:strVal val="#ppt_x"/>
                                          </p:val>
                                        </p:tav>
                                        <p:tav tm="100000">
                                          <p:val>
                                            <p:strVal val="#ppt_x"/>
                                          </p:val>
                                        </p:tav>
                                      </p:tavLst>
                                    </p:anim>
                                    <p:anim calcmode="lin" valueType="num">
                                      <p:cBhvr>
                                        <p:cTn id="35" dur="500" fill="hold"/>
                                        <p:tgtEl>
                                          <p:spTgt spid="33"/>
                                        </p:tgtEl>
                                        <p:attrNameLst>
                                          <p:attrName>ppt_y</p:attrName>
                                        </p:attrNameLst>
                                      </p:cBhvr>
                                      <p:tavLst>
                                        <p:tav tm="0">
                                          <p:val>
                                            <p:strVal val="#ppt_y-#ppt_h/2"/>
                                          </p:val>
                                        </p:tav>
                                        <p:tav tm="100000">
                                          <p:val>
                                            <p:strVal val="#ppt_y"/>
                                          </p:val>
                                        </p:tav>
                                      </p:tavLst>
                                    </p:anim>
                                    <p:anim calcmode="lin" valueType="num">
                                      <p:cBhvr>
                                        <p:cTn id="36" dur="500" fill="hold"/>
                                        <p:tgtEl>
                                          <p:spTgt spid="33"/>
                                        </p:tgtEl>
                                        <p:attrNameLst>
                                          <p:attrName>ppt_w</p:attrName>
                                        </p:attrNameLst>
                                      </p:cBhvr>
                                      <p:tavLst>
                                        <p:tav tm="0">
                                          <p:val>
                                            <p:strVal val="#ppt_w"/>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34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3900"/>
                            </p:stCondLst>
                            <p:childTnLst>
                              <p:par>
                                <p:cTn id="43" presetID="17" presetClass="entr" presetSubtype="1" fill="hold" grpId="0" nodeType="afterEffect">
                                  <p:stCondLst>
                                    <p:cond delay="0"/>
                                  </p:stCondLst>
                                  <p:iterate type="lt">
                                    <p:tmPct val="10000"/>
                                  </p:iterate>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ppt_h/2"/>
                                          </p:val>
                                        </p:tav>
                                        <p:tav tm="100000">
                                          <p:val>
                                            <p:strVal val="#ppt_y"/>
                                          </p:val>
                                        </p:tav>
                                      </p:tavLst>
                                    </p:anim>
                                    <p:anim calcmode="lin" valueType="num">
                                      <p:cBhvr>
                                        <p:cTn id="47" dur="500" fill="hold"/>
                                        <p:tgtEl>
                                          <p:spTgt spid="35"/>
                                        </p:tgtEl>
                                        <p:attrNameLst>
                                          <p:attrName>ppt_w</p:attrName>
                                        </p:attrNameLst>
                                      </p:cBhvr>
                                      <p:tavLst>
                                        <p:tav tm="0">
                                          <p:val>
                                            <p:strVal val="#ppt_w"/>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800"/>
                            </p:stCondLst>
                            <p:childTnLst>
                              <p:par>
                                <p:cTn id="50" presetID="10"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300"/>
                            </p:stCondLst>
                            <p:childTnLst>
                              <p:par>
                                <p:cTn id="54" presetID="17" presetClass="entr" presetSubtype="1" fill="hold" grpId="0" nodeType="afterEffect">
                                  <p:stCondLst>
                                    <p:cond delay="0"/>
                                  </p:stCondLst>
                                  <p:iterate type="lt">
                                    <p:tmPct val="10000"/>
                                  </p:iterate>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ppt_x</p:attrName>
                                        </p:attrNameLst>
                                      </p:cBhvr>
                                      <p:tavLst>
                                        <p:tav tm="0">
                                          <p:val>
                                            <p:strVal val="#ppt_x"/>
                                          </p:val>
                                        </p:tav>
                                        <p:tav tm="100000">
                                          <p:val>
                                            <p:strVal val="#ppt_x"/>
                                          </p:val>
                                        </p:tav>
                                      </p:tavLst>
                                    </p:anim>
                                    <p:anim calcmode="lin" valueType="num">
                                      <p:cBhvr>
                                        <p:cTn id="57" dur="500" fill="hold"/>
                                        <p:tgtEl>
                                          <p:spTgt spid="37"/>
                                        </p:tgtEl>
                                        <p:attrNameLst>
                                          <p:attrName>ppt_y</p:attrName>
                                        </p:attrNameLst>
                                      </p:cBhvr>
                                      <p:tavLst>
                                        <p:tav tm="0">
                                          <p:val>
                                            <p:strVal val="#ppt_y-#ppt_h/2"/>
                                          </p:val>
                                        </p:tav>
                                        <p:tav tm="100000">
                                          <p:val>
                                            <p:strVal val="#ppt_y"/>
                                          </p:val>
                                        </p:tav>
                                      </p:tavLst>
                                    </p:anim>
                                    <p:anim calcmode="lin" valueType="num">
                                      <p:cBhvr>
                                        <p:cTn id="58" dur="500" fill="hold"/>
                                        <p:tgtEl>
                                          <p:spTgt spid="37"/>
                                        </p:tgtEl>
                                        <p:attrNameLst>
                                          <p:attrName>ppt_w</p:attrName>
                                        </p:attrNameLst>
                                      </p:cBhvr>
                                      <p:tavLst>
                                        <p:tav tm="0">
                                          <p:val>
                                            <p:strVal val="#ppt_w"/>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childTnLst>
                                </p:cTn>
                              </p:par>
                            </p:childTnLst>
                          </p:cTn>
                        </p:par>
                        <p:par>
                          <p:cTn id="60" fill="hold">
                            <p:stCondLst>
                              <p:cond delay="6199"/>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6699"/>
                            </p:stCondLst>
                            <p:childTnLst>
                              <p:par>
                                <p:cTn id="65" presetID="17" presetClass="entr" presetSubtype="1" fill="hold" grpId="0" nodeType="afterEffect">
                                  <p:stCondLst>
                                    <p:cond delay="0"/>
                                  </p:stCondLst>
                                  <p:iterate type="lt">
                                    <p:tmPct val="10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ppt_x</p:attrName>
                                        </p:attrNameLst>
                                      </p:cBhvr>
                                      <p:tavLst>
                                        <p:tav tm="0">
                                          <p:val>
                                            <p:strVal val="#ppt_x"/>
                                          </p:val>
                                        </p:tav>
                                        <p:tav tm="100000">
                                          <p:val>
                                            <p:strVal val="#ppt_x"/>
                                          </p:val>
                                        </p:tav>
                                      </p:tavLst>
                                    </p:anim>
                                    <p:anim calcmode="lin" valueType="num">
                                      <p:cBhvr>
                                        <p:cTn id="68" dur="500" fill="hold"/>
                                        <p:tgtEl>
                                          <p:spTgt spid="39"/>
                                        </p:tgtEl>
                                        <p:attrNameLst>
                                          <p:attrName>ppt_y</p:attrName>
                                        </p:attrNameLst>
                                      </p:cBhvr>
                                      <p:tavLst>
                                        <p:tav tm="0">
                                          <p:val>
                                            <p:strVal val="#ppt_y-#ppt_h/2"/>
                                          </p:val>
                                        </p:tav>
                                        <p:tav tm="100000">
                                          <p:val>
                                            <p:strVal val="#ppt_y"/>
                                          </p:val>
                                        </p:tav>
                                      </p:tavLst>
                                    </p:anim>
                                    <p:anim calcmode="lin" valueType="num">
                                      <p:cBhvr>
                                        <p:cTn id="69" dur="500" fill="hold"/>
                                        <p:tgtEl>
                                          <p:spTgt spid="39"/>
                                        </p:tgtEl>
                                        <p:attrNameLst>
                                          <p:attrName>ppt_w</p:attrName>
                                        </p:attrNameLst>
                                      </p:cBhvr>
                                      <p:tavLst>
                                        <p:tav tm="0">
                                          <p:val>
                                            <p:strVal val="#ppt_w"/>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childTnLst>
                                </p:cTn>
                              </p:par>
                            </p:childTnLst>
                          </p:cTn>
                        </p:par>
                        <p:par>
                          <p:cTn id="71" fill="hold">
                            <p:stCondLst>
                              <p:cond delay="7599"/>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35" grpId="0"/>
      <p:bldP spid="36"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37814"/>
            <a:ext cx="3310711" cy="328469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780" y="2932155"/>
            <a:ext cx="1567037" cy="1396608"/>
          </a:xfrm>
          <a:prstGeom prst="rect">
            <a:avLst/>
          </a:prstGeom>
        </p:spPr>
      </p:pic>
      <p:sp>
        <p:nvSpPr>
          <p:cNvPr id="25" name="圆角矩形 24"/>
          <p:cNvSpPr/>
          <p:nvPr/>
        </p:nvSpPr>
        <p:spPr>
          <a:xfrm>
            <a:off x="5859428" y="1297038"/>
            <a:ext cx="379809" cy="378619"/>
          </a:xfrm>
          <a:prstGeom prst="roundRect">
            <a:avLst/>
          </a:prstGeom>
          <a:solidFill>
            <a:srgbClr val="F8625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1</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6" name="矩形 25"/>
          <p:cNvSpPr/>
          <p:nvPr/>
        </p:nvSpPr>
        <p:spPr>
          <a:xfrm>
            <a:off x="6452627" y="1342311"/>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圆角矩形 26"/>
          <p:cNvSpPr/>
          <p:nvPr/>
        </p:nvSpPr>
        <p:spPr>
          <a:xfrm>
            <a:off x="5859428" y="1862584"/>
            <a:ext cx="379809" cy="378619"/>
          </a:xfrm>
          <a:prstGeom prst="roundRect">
            <a:avLst/>
          </a:prstGeom>
          <a:solidFill>
            <a:srgbClr val="92E2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2</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452627" y="1907054"/>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圆角矩形 28"/>
          <p:cNvSpPr/>
          <p:nvPr/>
        </p:nvSpPr>
        <p:spPr>
          <a:xfrm>
            <a:off x="5859428" y="2428132"/>
            <a:ext cx="379809" cy="378619"/>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3</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0" name="矩形 29"/>
          <p:cNvSpPr/>
          <p:nvPr/>
        </p:nvSpPr>
        <p:spPr>
          <a:xfrm>
            <a:off x="6452627" y="2478941"/>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圆角矩形 30"/>
          <p:cNvSpPr/>
          <p:nvPr/>
        </p:nvSpPr>
        <p:spPr>
          <a:xfrm>
            <a:off x="5859428" y="2993678"/>
            <a:ext cx="379809" cy="378619"/>
          </a:xfrm>
          <a:prstGeom prst="roundRect">
            <a:avLst/>
          </a:prstGeom>
          <a:solidFill>
            <a:srgbClr val="79A4C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4</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452627" y="3050828"/>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圆角矩形 32"/>
          <p:cNvSpPr/>
          <p:nvPr/>
        </p:nvSpPr>
        <p:spPr>
          <a:xfrm>
            <a:off x="5859428" y="3559225"/>
            <a:ext cx="379809" cy="378619"/>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5</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6452627" y="3610034"/>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5" name="组合 34"/>
          <p:cNvGrpSpPr/>
          <p:nvPr/>
        </p:nvGrpSpPr>
        <p:grpSpPr>
          <a:xfrm>
            <a:off x="5206639" y="1865959"/>
            <a:ext cx="373473" cy="373473"/>
            <a:chOff x="6535249" y="2524701"/>
            <a:chExt cx="717052" cy="717051"/>
          </a:xfrm>
        </p:grpSpPr>
        <p:sp>
          <p:nvSpPr>
            <p:cNvPr id="36" name="泪滴形 35"/>
            <p:cNvSpPr/>
            <p:nvPr/>
          </p:nvSpPr>
          <p:spPr>
            <a:xfrm rot="8247616">
              <a:off x="6535249" y="2524701"/>
              <a:ext cx="717052" cy="717051"/>
            </a:xfrm>
            <a:prstGeom prst="teardrop">
              <a:avLst/>
            </a:prstGeom>
            <a:solidFill>
              <a:srgbClr val="F86251"/>
            </a:solidFill>
            <a:ln>
              <a:solidFill>
                <a:srgbClr val="F86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604000" y="2588424"/>
              <a:ext cx="574014" cy="574014"/>
            </a:xfrm>
            <a:prstGeom prst="ellipse">
              <a:avLst/>
            </a:prstGeom>
            <a:solidFill>
              <a:schemeClr val="bg1"/>
            </a:solidFill>
            <a:ln>
              <a:solidFill>
                <a:srgbClr val="F8625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attrName>
                                          <p:attrName>ppt_y</p:attrName>
                                        </p:attrNameLst>
                                      </p:cBhvr>
                                      <p:rCtr x="1862" y="-2060"/>
                                    </p:animMotion>
                                  </p:childTnLst>
                                </p:cTn>
                              </p:par>
                              <p:par>
                                <p:cTn id="19" presetID="22" presetClass="entr" presetSubtype="8" fill="hold" grpId="0"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par>
                                <p:cTn id="25" presetID="56" presetClass="path" presetSubtype="0" accel="50000" decel="50000" fill="hold" grpId="1" nodeType="withEffect">
                                  <p:stCondLst>
                                    <p:cond delay="250"/>
                                  </p:stCondLst>
                                  <p:childTnLst>
                                    <p:animMotion origin="layout" path="M -0.03737 0.0412 L -6.25E-7 2.96296E-6 " pathEditMode="relative" rAng="0" ptsTypes="AA">
                                      <p:cBhvr>
                                        <p:cTn id="26" dur="700" fill="hold"/>
                                        <p:tgtEl>
                                          <p:spTgt spid="27"/>
                                        </p:tgtEl>
                                        <p:attrNameLst>
                                          <p:attrName>ppt_x</p:attrName>
                                          <p:attrName>ppt_y</p:attrName>
                                        </p:attrNameLst>
                                      </p:cBhvr>
                                      <p:rCtr x="1862" y="-2060"/>
                                    </p:animMotion>
                                  </p:childTnLst>
                                </p:cTn>
                              </p:par>
                              <p:par>
                                <p:cTn id="27" presetID="22" presetClass="entr" presetSubtype="8" fill="hold" grpId="0" nodeType="withEffect">
                                  <p:stCondLst>
                                    <p:cond delay="50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par>
                                <p:cTn id="33" presetID="56" presetClass="path" presetSubtype="0" accel="50000" decel="50000" fill="hold" grpId="1" nodeType="withEffect">
                                  <p:stCondLst>
                                    <p:cond delay="500"/>
                                  </p:stCondLst>
                                  <p:childTnLst>
                                    <p:animMotion origin="layout" path="M -0.03737 0.0412 L -6.25E-7 -7.40741E-7 " pathEditMode="relative" rAng="0" ptsTypes="AA">
                                      <p:cBhvr>
                                        <p:cTn id="34" dur="700" fill="hold"/>
                                        <p:tgtEl>
                                          <p:spTgt spid="29"/>
                                        </p:tgtEl>
                                        <p:attrNameLst>
                                          <p:attrName>ppt_x</p:attrName>
                                          <p:attrName>ppt_y</p:attrName>
                                        </p:attrNameLst>
                                      </p:cBhvr>
                                      <p:rCtr x="1862" y="-2060"/>
                                    </p:animMotion>
                                  </p:childTnLst>
                                </p:cTn>
                              </p:par>
                              <p:par>
                                <p:cTn id="35" presetID="22" presetClass="entr" presetSubtype="8" fill="hold" grpId="0" nodeType="withEffect">
                                  <p:stCondLst>
                                    <p:cond delay="75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childTnLst>
                                </p:cTn>
                              </p:par>
                              <p:par>
                                <p:cTn id="41" presetID="56" presetClass="path" presetSubtype="0" accel="50000" decel="50000" fill="hold" grpId="1" nodeType="withEffect">
                                  <p:stCondLst>
                                    <p:cond delay="750"/>
                                  </p:stCondLst>
                                  <p:childTnLst>
                                    <p:animMotion origin="layout" path="M -0.03737 0.04121 L -6.25E-7 -4.44444E-6 " pathEditMode="relative" rAng="0" ptsTypes="AA">
                                      <p:cBhvr>
                                        <p:cTn id="42" dur="700" fill="hold"/>
                                        <p:tgtEl>
                                          <p:spTgt spid="31"/>
                                        </p:tgtEl>
                                        <p:attrNameLst>
                                          <p:attrName>ppt_x</p:attrName>
                                          <p:attrName>ppt_y</p:attrName>
                                        </p:attrNameLst>
                                      </p:cBhvr>
                                      <p:rCtr x="1862" y="-2060"/>
                                    </p:animMotion>
                                  </p:childTnLst>
                                </p:cTn>
                              </p:par>
                              <p:par>
                                <p:cTn id="43" presetID="22" presetClass="entr" presetSubtype="8" fill="hold" grpId="0" nodeType="withEffect">
                                  <p:stCondLst>
                                    <p:cond delay="100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childTnLst>
                                </p:cTn>
                              </p:par>
                              <p:par>
                                <p:cTn id="49" presetID="56" presetClass="path" presetSubtype="0" accel="50000" decel="50000" fill="hold" grpId="1" nodeType="withEffect">
                                  <p:stCondLst>
                                    <p:cond delay="1000"/>
                                  </p:stCondLst>
                                  <p:childTnLst>
                                    <p:animMotion origin="layout" path="M -0.03737 0.0412 L -6.25E-7 1.85185E-6 " pathEditMode="relative" rAng="0" ptsTypes="AA">
                                      <p:cBhvr>
                                        <p:cTn id="50" dur="700" fill="hold"/>
                                        <p:tgtEl>
                                          <p:spTgt spid="33"/>
                                        </p:tgtEl>
                                        <p:attrNameLst>
                                          <p:attrName>ppt_x</p:attrName>
                                          <p:attrName>ppt_y</p:attrName>
                                        </p:attrNameLst>
                                      </p:cBhvr>
                                      <p:rCtr x="1862" y="-2060"/>
                                    </p:animMotion>
                                  </p:childTnLst>
                                </p:cTn>
                              </p:par>
                              <p:par>
                                <p:cTn id="51" presetID="22" presetClass="entr" presetSubtype="8" fill="hold" grpId="0" nodeType="withEffect">
                                  <p:stCondLst>
                                    <p:cond delay="125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par>
                          <p:cTn id="54" fill="hold">
                            <p:stCondLst>
                              <p:cond delay="500"/>
                            </p:stCondLst>
                            <p:childTnLst>
                              <p:par>
                                <p:cTn id="55" presetID="47" presetClass="entr" presetSubtype="0"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anim calcmode="lin" valueType="num">
                                      <p:cBhvr>
                                        <p:cTn id="58" dur="500" fill="hold"/>
                                        <p:tgtEl>
                                          <p:spTgt spid="35"/>
                                        </p:tgtEl>
                                        <p:attrNameLst>
                                          <p:attrName>ppt_x</p:attrName>
                                        </p:attrNameLst>
                                      </p:cBhvr>
                                      <p:tavLst>
                                        <p:tav tm="0">
                                          <p:val>
                                            <p:strVal val="#ppt_x"/>
                                          </p:val>
                                        </p:tav>
                                        <p:tav tm="100000">
                                          <p:val>
                                            <p:strVal val="#ppt_x"/>
                                          </p:val>
                                        </p:tav>
                                      </p:tavLst>
                                    </p:anim>
                                    <p:anim calcmode="lin" valueType="num">
                                      <p:cBhvr>
                                        <p:cTn id="5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P spid="27" grpId="0" animBg="1"/>
      <p:bldP spid="27" grpId="1" animBg="1"/>
      <p:bldP spid="28" grpId="0"/>
      <p:bldP spid="29" grpId="0" animBg="1"/>
      <p:bldP spid="29" grpId="1" animBg="1"/>
      <p:bldP spid="30" grpId="0"/>
      <p:bldP spid="31" grpId="0" animBg="1"/>
      <p:bldP spid="31" grpId="1" animBg="1"/>
      <p:bldP spid="32" grpId="0"/>
      <p:bldP spid="33" grpId="0" animBg="1"/>
      <p:bldP spid="33" grpId="1"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工作完成情况</a:t>
            </a:r>
          </a:p>
        </p:txBody>
      </p:sp>
      <p:sp>
        <p:nvSpPr>
          <p:cNvPr id="3" name="直接连接符 10"/>
          <p:cNvSpPr>
            <a:spLocks noChangeShapeType="1"/>
          </p:cNvSpPr>
          <p:nvPr/>
        </p:nvSpPr>
        <p:spPr bwMode="auto">
          <a:xfrm>
            <a:off x="4643438" y="915194"/>
            <a:ext cx="1587" cy="3960812"/>
          </a:xfrm>
          <a:prstGeom prst="line">
            <a:avLst/>
          </a:prstGeom>
          <a:noFill/>
          <a:ln w="9525" cap="flat"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4" name="椭圆 11"/>
          <p:cNvSpPr>
            <a:spLocks noChangeArrowheads="1"/>
          </p:cNvSpPr>
          <p:nvPr/>
        </p:nvSpPr>
        <p:spPr bwMode="auto">
          <a:xfrm>
            <a:off x="4219575" y="2291556"/>
            <a:ext cx="847725" cy="847725"/>
          </a:xfrm>
          <a:prstGeom prst="ellipse">
            <a:avLst/>
          </a:prstGeom>
          <a:solidFill>
            <a:srgbClr val="F86251"/>
          </a:solidFill>
          <a:ln w="25400" cap="flat" cmpd="sng">
            <a:solidFill>
              <a:srgbClr val="F8625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Box 12"/>
          <p:cNvSpPr>
            <a:spLocks noChangeArrowheads="1"/>
          </p:cNvSpPr>
          <p:nvPr/>
        </p:nvSpPr>
        <p:spPr bwMode="auto">
          <a:xfrm>
            <a:off x="611188" y="1680369"/>
            <a:ext cx="32400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595959"/>
                </a:solidFill>
                <a:latin typeface="方正兰亭粗黑_GBK" charset="-122"/>
                <a:sym typeface="宋体" panose="02010600030101010101" pitchFamily="2" charset="-122"/>
              </a:rPr>
              <a:t>这里输入简单的文字概述这里输入简单文字概</a:t>
            </a:r>
          </a:p>
          <a:p>
            <a:pPr>
              <a:lnSpc>
                <a:spcPct val="150000"/>
              </a:lnSpc>
            </a:pPr>
            <a:r>
              <a:rPr lang="zh-CN" altLang="en-US" sz="1200">
                <a:solidFill>
                  <a:srgbClr val="595959"/>
                </a:solidFill>
                <a:latin typeface="方正兰亭粗黑_GBK" charset="-122"/>
                <a:sym typeface="宋体" panose="02010600030101010101" pitchFamily="2" charset="-122"/>
              </a:rPr>
              <a:t>述这里输入简单的文字概述这里入简单的文字</a:t>
            </a:r>
          </a:p>
          <a:p>
            <a:pPr>
              <a:lnSpc>
                <a:spcPct val="150000"/>
              </a:lnSpc>
            </a:pPr>
            <a:r>
              <a:rPr lang="zh-CN" altLang="en-US" sz="1200">
                <a:solidFill>
                  <a:srgbClr val="595959"/>
                </a:solidFill>
                <a:latin typeface="方正兰亭粗黑_GBK" charset="-122"/>
                <a:sym typeface="宋体" panose="02010600030101010101" pitchFamily="2" charset="-122"/>
              </a:rPr>
              <a:t>概述这里输入述简单的文字概述这里输入简单</a:t>
            </a:r>
          </a:p>
          <a:p>
            <a:pPr>
              <a:lnSpc>
                <a:spcPct val="150000"/>
              </a:lnSpc>
            </a:pPr>
            <a:r>
              <a:rPr lang="zh-CN" altLang="en-US" sz="1200">
                <a:solidFill>
                  <a:srgbClr val="595959"/>
                </a:solidFill>
                <a:latin typeface="方正兰亭粗黑_GBK" charset="-122"/>
                <a:sym typeface="宋体" panose="02010600030101010101" pitchFamily="2" charset="-122"/>
              </a:rPr>
              <a:t>的文字概述这里输入简单的文字概述这里输入</a:t>
            </a:r>
          </a:p>
          <a:p>
            <a:pPr>
              <a:lnSpc>
                <a:spcPct val="150000"/>
              </a:lnSpc>
            </a:pPr>
            <a:r>
              <a:rPr lang="zh-CN" altLang="en-US" sz="1200">
                <a:solidFill>
                  <a:srgbClr val="595959"/>
                </a:solidFill>
                <a:latin typeface="方正兰亭粗黑_GBK" charset="-122"/>
                <a:sym typeface="宋体" panose="02010600030101010101" pitchFamily="2" charset="-122"/>
              </a:rPr>
              <a:t>简单的文字概述这里输入</a:t>
            </a:r>
          </a:p>
        </p:txBody>
      </p:sp>
      <p:sp>
        <p:nvSpPr>
          <p:cNvPr id="6" name="TextBox 13"/>
          <p:cNvSpPr>
            <a:spLocks noChangeArrowheads="1"/>
          </p:cNvSpPr>
          <p:nvPr/>
        </p:nvSpPr>
        <p:spPr bwMode="auto">
          <a:xfrm>
            <a:off x="1331913" y="1266031"/>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dirty="0">
                <a:solidFill>
                  <a:schemeClr val="tx1">
                    <a:lumMod val="65000"/>
                    <a:lumOff val="35000"/>
                  </a:schemeClr>
                </a:solidFill>
                <a:latin typeface="方正正大黑简体" pitchFamily="2" charset="-122"/>
                <a:ea typeface="方正正大黑简体" pitchFamily="2" charset="-122"/>
                <a:sym typeface="方正正大黑简体" pitchFamily="2" charset="-122"/>
              </a:rPr>
              <a:t>2014</a:t>
            </a:r>
            <a:r>
              <a:rPr lang="zh-CN" altLang="en-US" sz="2000" dirty="0">
                <a:solidFill>
                  <a:schemeClr val="tx1">
                    <a:lumMod val="65000"/>
                    <a:lumOff val="35000"/>
                  </a:schemeClr>
                </a:solidFill>
                <a:latin typeface="方正正大黑简体" pitchFamily="2" charset="-122"/>
                <a:ea typeface="方正正大黑简体" pitchFamily="2" charset="-122"/>
                <a:sym typeface="方正正大黑简体" pitchFamily="2" charset="-122"/>
              </a:rPr>
              <a:t>工作情况</a:t>
            </a:r>
          </a:p>
        </p:txBody>
      </p:sp>
      <p:sp>
        <p:nvSpPr>
          <p:cNvPr id="7" name="TextBox 14"/>
          <p:cNvSpPr>
            <a:spLocks noChangeArrowheads="1"/>
          </p:cNvSpPr>
          <p:nvPr/>
        </p:nvSpPr>
        <p:spPr bwMode="auto">
          <a:xfrm>
            <a:off x="5364163" y="1275556"/>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chemeClr val="tx1">
                    <a:lumMod val="65000"/>
                    <a:lumOff val="35000"/>
                  </a:schemeClr>
                </a:solidFill>
                <a:latin typeface="方正正大黑简体" pitchFamily="2" charset="-122"/>
                <a:ea typeface="方正正大黑简体" pitchFamily="2" charset="-122"/>
                <a:sym typeface="方正正大黑简体" pitchFamily="2" charset="-122"/>
              </a:rPr>
              <a:t>2015</a:t>
            </a:r>
            <a:r>
              <a:rPr lang="zh-CN" altLang="en-US" sz="2000" dirty="0">
                <a:solidFill>
                  <a:schemeClr val="tx1">
                    <a:lumMod val="65000"/>
                    <a:lumOff val="35000"/>
                  </a:schemeClr>
                </a:solidFill>
                <a:latin typeface="方正正大黑简体" pitchFamily="2" charset="-122"/>
                <a:ea typeface="方正正大黑简体" pitchFamily="2" charset="-122"/>
                <a:sym typeface="方正正大黑简体" pitchFamily="2" charset="-122"/>
              </a:rPr>
              <a:t>年工作情况</a:t>
            </a:r>
          </a:p>
        </p:txBody>
      </p:sp>
      <p:sp>
        <p:nvSpPr>
          <p:cNvPr id="8" name="TextBox 15"/>
          <p:cNvSpPr>
            <a:spLocks noChangeArrowheads="1"/>
          </p:cNvSpPr>
          <p:nvPr/>
        </p:nvSpPr>
        <p:spPr bwMode="auto">
          <a:xfrm>
            <a:off x="5384800" y="1707356"/>
            <a:ext cx="32924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dirty="0">
              <a:latin typeface="方正兰亭粗黑_GBK" charset="-122"/>
            </a:endParaRPr>
          </a:p>
        </p:txBody>
      </p:sp>
      <p:sp>
        <p:nvSpPr>
          <p:cNvPr id="9" name="矩形 16"/>
          <p:cNvSpPr>
            <a:spLocks noChangeArrowheads="1"/>
          </p:cNvSpPr>
          <p:nvPr/>
        </p:nvSpPr>
        <p:spPr bwMode="auto">
          <a:xfrm>
            <a:off x="1943100" y="3539331"/>
            <a:ext cx="1692275" cy="227013"/>
          </a:xfrm>
          <a:prstGeom prst="rect">
            <a:avLst/>
          </a:prstGeom>
          <a:solidFill>
            <a:srgbClr val="F8625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矩形 17"/>
          <p:cNvSpPr>
            <a:spLocks noChangeArrowheads="1"/>
          </p:cNvSpPr>
          <p:nvPr/>
        </p:nvSpPr>
        <p:spPr bwMode="auto">
          <a:xfrm>
            <a:off x="971550" y="3899694"/>
            <a:ext cx="2652713" cy="227012"/>
          </a:xfrm>
          <a:prstGeom prst="rect">
            <a:avLst/>
          </a:prstGeom>
          <a:solidFill>
            <a:srgbClr val="F5CA4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矩形 18"/>
          <p:cNvSpPr>
            <a:spLocks noChangeArrowheads="1"/>
          </p:cNvSpPr>
          <p:nvPr/>
        </p:nvSpPr>
        <p:spPr bwMode="auto">
          <a:xfrm>
            <a:off x="1476375" y="4320381"/>
            <a:ext cx="2159000" cy="227013"/>
          </a:xfrm>
          <a:prstGeom prst="rect">
            <a:avLst/>
          </a:prstGeom>
          <a:solidFill>
            <a:srgbClr val="92E2D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TextBox 19"/>
          <p:cNvSpPr>
            <a:spLocks noChangeArrowheads="1"/>
          </p:cNvSpPr>
          <p:nvPr/>
        </p:nvSpPr>
        <p:spPr bwMode="auto">
          <a:xfrm>
            <a:off x="2152650" y="3539331"/>
            <a:ext cx="12049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计划完成：</a:t>
            </a:r>
            <a:r>
              <a:rPr lang="en-US"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anose="02010600030101010101" pitchFamily="2" charset="-122"/>
              </a:rPr>
              <a:t>％</a:t>
            </a:r>
          </a:p>
        </p:txBody>
      </p:sp>
      <p:sp>
        <p:nvSpPr>
          <p:cNvPr id="13" name="TextBox 20"/>
          <p:cNvSpPr>
            <a:spLocks noChangeArrowheads="1"/>
          </p:cNvSpPr>
          <p:nvPr/>
        </p:nvSpPr>
        <p:spPr bwMode="auto">
          <a:xfrm>
            <a:off x="1763713" y="3899694"/>
            <a:ext cx="15763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实际完成数目：</a:t>
            </a:r>
            <a:r>
              <a:rPr lang="en-US"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anose="02010600030101010101" pitchFamily="2" charset="-122"/>
              </a:rPr>
              <a:t>万</a:t>
            </a:r>
          </a:p>
        </p:txBody>
      </p:sp>
      <p:sp>
        <p:nvSpPr>
          <p:cNvPr id="14" name="TextBox 21"/>
          <p:cNvSpPr>
            <a:spLocks noChangeArrowheads="1"/>
          </p:cNvSpPr>
          <p:nvPr/>
        </p:nvSpPr>
        <p:spPr bwMode="auto">
          <a:xfrm>
            <a:off x="2195513" y="4325144"/>
            <a:ext cx="1157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回款数：</a:t>
            </a:r>
            <a:r>
              <a:rPr lang="en-US"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anose="02010600030101010101" pitchFamily="2" charset="-122"/>
              </a:rPr>
              <a:t>万</a:t>
            </a:r>
          </a:p>
        </p:txBody>
      </p:sp>
      <p:sp>
        <p:nvSpPr>
          <p:cNvPr id="15" name="矩形 22"/>
          <p:cNvSpPr>
            <a:spLocks noChangeArrowheads="1"/>
          </p:cNvSpPr>
          <p:nvPr/>
        </p:nvSpPr>
        <p:spPr bwMode="auto">
          <a:xfrm>
            <a:off x="5508625" y="3539331"/>
            <a:ext cx="1692275" cy="227013"/>
          </a:xfrm>
          <a:prstGeom prst="rect">
            <a:avLst/>
          </a:prstGeom>
          <a:solidFill>
            <a:srgbClr val="F8625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矩形 23"/>
          <p:cNvSpPr>
            <a:spLocks noChangeArrowheads="1"/>
          </p:cNvSpPr>
          <p:nvPr/>
        </p:nvSpPr>
        <p:spPr bwMode="auto">
          <a:xfrm>
            <a:off x="5519738" y="3899694"/>
            <a:ext cx="2652712" cy="227012"/>
          </a:xfrm>
          <a:prstGeom prst="rect">
            <a:avLst/>
          </a:prstGeom>
          <a:solidFill>
            <a:srgbClr val="F5CA4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矩形 24"/>
          <p:cNvSpPr>
            <a:spLocks noChangeArrowheads="1"/>
          </p:cNvSpPr>
          <p:nvPr/>
        </p:nvSpPr>
        <p:spPr bwMode="auto">
          <a:xfrm>
            <a:off x="5508625" y="4320381"/>
            <a:ext cx="2159000" cy="227013"/>
          </a:xfrm>
          <a:prstGeom prst="rect">
            <a:avLst/>
          </a:prstGeom>
          <a:solidFill>
            <a:srgbClr val="92E2D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TextBox 25"/>
          <p:cNvSpPr>
            <a:spLocks noChangeArrowheads="1"/>
          </p:cNvSpPr>
          <p:nvPr/>
        </p:nvSpPr>
        <p:spPr bwMode="auto">
          <a:xfrm>
            <a:off x="5716588" y="3539331"/>
            <a:ext cx="12049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计划完成：</a:t>
            </a:r>
            <a:r>
              <a:rPr lang="en-US"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anose="02010600030101010101" pitchFamily="2" charset="-122"/>
              </a:rPr>
              <a:t>％</a:t>
            </a:r>
          </a:p>
        </p:txBody>
      </p:sp>
      <p:sp>
        <p:nvSpPr>
          <p:cNvPr id="19" name="TextBox 26"/>
          <p:cNvSpPr>
            <a:spLocks noChangeArrowheads="1"/>
          </p:cNvSpPr>
          <p:nvPr/>
        </p:nvSpPr>
        <p:spPr bwMode="auto">
          <a:xfrm>
            <a:off x="5724525" y="3899694"/>
            <a:ext cx="15763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实际完成数目：</a:t>
            </a:r>
            <a:r>
              <a:rPr lang="en-US"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anose="02010600030101010101" pitchFamily="2" charset="-122"/>
              </a:rPr>
              <a:t>万</a:t>
            </a:r>
          </a:p>
        </p:txBody>
      </p:sp>
      <p:sp>
        <p:nvSpPr>
          <p:cNvPr id="20" name="TextBox 27"/>
          <p:cNvSpPr>
            <a:spLocks noChangeArrowheads="1"/>
          </p:cNvSpPr>
          <p:nvPr/>
        </p:nvSpPr>
        <p:spPr bwMode="auto">
          <a:xfrm>
            <a:off x="5735638" y="4325144"/>
            <a:ext cx="1157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回款数：</a:t>
            </a:r>
            <a:r>
              <a:rPr lang="en-US"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anose="02010600030101010101" pitchFamily="2" charset="-122"/>
              </a:rPr>
              <a:t>万</a:t>
            </a:r>
          </a:p>
        </p:txBody>
      </p:sp>
      <p:sp>
        <p:nvSpPr>
          <p:cNvPr id="21" name="TextBox 28"/>
          <p:cNvSpPr>
            <a:spLocks noChangeArrowheads="1"/>
          </p:cNvSpPr>
          <p:nvPr/>
        </p:nvSpPr>
        <p:spPr bwMode="auto">
          <a:xfrm>
            <a:off x="4386634" y="2416969"/>
            <a:ext cx="54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chemeClr val="bg1"/>
                </a:solidFill>
                <a:latin typeface="方正兰亭粗黑_GBK" charset="-122"/>
                <a:ea typeface="方正兰亭粗黑_GBK" charset="-122"/>
                <a:sym typeface="方正兰亭粗黑_GBK" charset="-122"/>
              </a:rPr>
              <a:t>VS</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6"/>
                                        </p:tgtEl>
                                      </p:cBhvr>
                                    </p:animEffect>
                                  </p:childTnLst>
                                </p:cTn>
                              </p:par>
                            </p:childTnLst>
                          </p:cTn>
                        </p:par>
                        <p:par>
                          <p:cTn id="27" fill="hold">
                            <p:stCondLst>
                              <p:cond delay="2349"/>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84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p:cBhvr>
                                        <p:cTn id="39" dur="500" tmFilter="0,0; .5, 1; 1, 1"/>
                                        <p:tgtEl>
                                          <p:spTgt spid="7"/>
                                        </p:tgtEl>
                                      </p:cBhvr>
                                    </p:animEffect>
                                  </p:childTnLst>
                                </p:cTn>
                              </p:par>
                            </p:childTnLst>
                          </p:cTn>
                        </p:par>
                        <p:par>
                          <p:cTn id="40" fill="hold">
                            <p:stCondLst>
                              <p:cond delay="375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p:cBhvr>
                                        <p:cTn id="48" dur="400"/>
                                        <p:tgtEl>
                                          <p:spTgt spid="9"/>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p:cBhvr>
                                        <p:cTn id="51" dur="500"/>
                                        <p:tgtEl>
                                          <p:spTgt spid="1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p:cBhvr>
                                        <p:cTn id="54" dur="500"/>
                                        <p:tgtEl>
                                          <p:spTgt spid="1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p:cBhvr>
                                        <p:cTn id="57" dur="500"/>
                                        <p:tgtEl>
                                          <p:spTgt spid="15"/>
                                        </p:tgtEl>
                                      </p:cBhvr>
                                    </p:animEffect>
                                  </p:childTnLst>
                                </p:cTn>
                              </p:par>
                            </p:childTnLst>
                          </p:cTn>
                        </p:par>
                        <p:par>
                          <p:cTn id="58" fill="hold">
                            <p:stCondLst>
                              <p:cond delay="4750"/>
                            </p:stCondLst>
                            <p:childTnLst>
                              <p:par>
                                <p:cTn id="59" presetID="22" presetClass="entr" presetSubtype="2"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p:cBhvr>
                                        <p:cTn id="61" dur="500"/>
                                        <p:tgtEl>
                                          <p:spTgt spid="1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p:cBhvr>
                                        <p:cTn id="64" dur="500"/>
                                        <p:tgtEl>
                                          <p:spTgt spid="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p:cBhvr>
                                        <p:cTn id="70" dur="500"/>
                                        <p:tgtEl>
                                          <p:spTgt spid="19"/>
                                        </p:tgtEl>
                                      </p:cBhvr>
                                    </p:animEffect>
                                  </p:childTnLst>
                                </p:cTn>
                              </p:par>
                            </p:childTnLst>
                          </p:cTn>
                        </p:par>
                        <p:par>
                          <p:cTn id="71" fill="hold">
                            <p:stCondLst>
                              <p:cond delay="5250"/>
                            </p:stCondLst>
                            <p:childTnLst>
                              <p:par>
                                <p:cTn id="72" presetID="22" presetClass="entr" presetSubtype="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p:cBhvr>
                                        <p:cTn id="74" dur="500"/>
                                        <p:tgtEl>
                                          <p:spTgt spid="1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p:cBhvr>
                                        <p:cTn id="77" dur="500"/>
                                        <p:tgtEl>
                                          <p:spTgt spid="1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p:cBhvr>
                                        <p:cTn id="80" dur="500"/>
                                        <p:tgtEl>
                                          <p:spTgt spid="1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autoUpdateAnimBg="0"/>
      <p:bldP spid="5" grpId="0" bldLvl="0" autoUpdateAnimBg="0"/>
      <p:bldP spid="6" grpId="0" bldLvl="0" autoUpdateAnimBg="0"/>
      <p:bldP spid="7" grpId="0" bldLvl="0" autoUpdateAnimBg="0"/>
      <p:bldP spid="8" grpId="0" bldLvl="0" autoUpdateAnimBg="0"/>
      <p:bldP spid="9" grpId="0" bldLvl="0" animBg="1" autoUpdateAnimBg="0"/>
      <p:bldP spid="10" grpId="0" bldLvl="0" animBg="1" autoUpdateAnimBg="0"/>
      <p:bldP spid="11" grpId="0" bldLvl="0" animBg="1" autoUpdateAnimBg="0"/>
      <p:bldP spid="12" grpId="0" bldLvl="0" autoUpdateAnimBg="0"/>
      <p:bldP spid="13" grpId="0" bldLvl="0" autoUpdateAnimBg="0"/>
      <p:bldP spid="14" grpId="0" bldLvl="0" autoUpdateAnimBg="0"/>
      <p:bldP spid="15" grpId="0" bldLvl="0" animBg="1" autoUpdateAnimBg="0"/>
      <p:bldP spid="16" grpId="0" bldLvl="0" animBg="1" autoUpdateAnimBg="0"/>
      <p:bldP spid="17" grpId="0" bldLvl="0" animBg="1" autoUpdateAnimBg="0"/>
      <p:bldP spid="18" grpId="0" bldLvl="0" autoUpdateAnimBg="0"/>
      <p:bldP spid="19" grpId="0" bldLvl="0" autoUpdateAnimBg="0"/>
      <p:bldP spid="20" grpId="0" bldLvl="0" autoUpdateAnimBg="0"/>
      <p:bldP spid="21"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工作完成情况</a:t>
            </a:r>
          </a:p>
        </p:txBody>
      </p:sp>
      <p:sp>
        <p:nvSpPr>
          <p:cNvPr id="3" name="Freeform 5"/>
          <p:cNvSpPr>
            <a:spLocks noChangeArrowheads="1"/>
          </p:cNvSpPr>
          <p:nvPr/>
        </p:nvSpPr>
        <p:spPr bwMode="auto">
          <a:xfrm>
            <a:off x="755576" y="1603723"/>
            <a:ext cx="3683000" cy="1954213"/>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39"/>
              <a:gd name="T35" fmla="*/ 262 w 262"/>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rgbClr val="F8625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 name="TextBox 265"/>
          <p:cNvSpPr>
            <a:spLocks noChangeArrowheads="1"/>
          </p:cNvSpPr>
          <p:nvPr/>
        </p:nvSpPr>
        <p:spPr bwMode="auto">
          <a:xfrm>
            <a:off x="4788024" y="1505298"/>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tx1">
                  <a:lumMod val="65000"/>
                  <a:lumOff val="35000"/>
                </a:schemeClr>
              </a:solidFill>
            </a:endParaRPr>
          </a:p>
        </p:txBody>
      </p:sp>
      <p:sp>
        <p:nvSpPr>
          <p:cNvPr id="7" name="矩形 6"/>
          <p:cNvSpPr>
            <a:spLocks noChangeArrowheads="1"/>
          </p:cNvSpPr>
          <p:nvPr/>
        </p:nvSpPr>
        <p:spPr bwMode="auto">
          <a:xfrm>
            <a:off x="4773538" y="2067694"/>
            <a:ext cx="3960813" cy="226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nSpc>
                <a:spcPct val="150000"/>
              </a:lnSpc>
            </a:pPr>
            <a:r>
              <a:rPr lang="zh-CN" altLang="en-US" sz="120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en-US" altLang="zh-CN" sz="1200" dirty="0">
              <a:solidFill>
                <a:srgbClr val="595959"/>
              </a:solidFill>
              <a:latin typeface="方正兰亭粗黑_GBK" charset="-122"/>
              <a:sym typeface="宋体" panose="02010600030101010101" pitchFamily="2" charset="-122"/>
            </a:endParaRPr>
          </a:p>
          <a:p>
            <a:pPr>
              <a:lnSpc>
                <a:spcPct val="150000"/>
              </a:lnSpc>
            </a:pPr>
            <a:r>
              <a:rPr lang="zh-CN" altLang="en-US" sz="120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a:t>
            </a:r>
            <a:endParaRPr lang="zh-CN" altLang="en-US" sz="1200" dirty="0">
              <a:latin typeface="方正兰亭粗黑_GBK" charset="-122"/>
            </a:endParaRPr>
          </a:p>
        </p:txBody>
      </p:sp>
      <p:sp>
        <p:nvSpPr>
          <p:cNvPr id="8" name="TextBox 268"/>
          <p:cNvSpPr>
            <a:spLocks noChangeArrowheads="1"/>
          </p:cNvSpPr>
          <p:nvPr/>
        </p:nvSpPr>
        <p:spPr bwMode="auto">
          <a:xfrm>
            <a:off x="3032630" y="3784948"/>
            <a:ext cx="832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sz="28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52</a:t>
            </a:r>
            <a:r>
              <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TextBox 269"/>
          <p:cNvSpPr>
            <a:spLocks noChangeArrowheads="1"/>
          </p:cNvSpPr>
          <p:nvPr/>
        </p:nvSpPr>
        <p:spPr bwMode="auto">
          <a:xfrm>
            <a:off x="1310192" y="3784948"/>
            <a:ext cx="832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sz="28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48</a:t>
            </a:r>
            <a:r>
              <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椭圆 9"/>
          <p:cNvSpPr/>
          <p:nvPr/>
        </p:nvSpPr>
        <p:spPr>
          <a:xfrm>
            <a:off x="1073795" y="1928292"/>
            <a:ext cx="1305074" cy="130507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796232" y="1890578"/>
            <a:ext cx="1305074" cy="130507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7" presetClass="entr" presetSubtype="1"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ppt_h/2"/>
                                          </p:val>
                                        </p:tav>
                                        <p:tav tm="100000">
                                          <p:val>
                                            <p:strVal val="#ppt_y"/>
                                          </p:val>
                                        </p:tav>
                                      </p:tavLst>
                                    </p:anim>
                                    <p:anim calcmode="lin" valueType="num">
                                      <p:cBhvr>
                                        <p:cTn id="20" dur="500" fill="hold"/>
                                        <p:tgtEl>
                                          <p:spTgt spid="9"/>
                                        </p:tgtEl>
                                        <p:attrNameLst>
                                          <p:attrName>ppt_w</p:attrName>
                                        </p:attrNameLst>
                                      </p:cBhvr>
                                      <p:tavLst>
                                        <p:tav tm="0">
                                          <p:val>
                                            <p:strVal val="#ppt_w"/>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par>
                                <p:cTn id="22" presetID="17" presetClass="entr" presetSubtype="1" fill="hold" grpId="0" nodeType="with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ppt_h/2"/>
                                          </p:val>
                                        </p:tav>
                                        <p:tav tm="100000">
                                          <p:val>
                                            <p:strVal val="#ppt_y"/>
                                          </p:val>
                                        </p:tav>
                                      </p:tavLst>
                                    </p:anim>
                                    <p:anim calcmode="lin" valueType="num">
                                      <p:cBhvr>
                                        <p:cTn id="26" dur="500" fill="hold"/>
                                        <p:tgtEl>
                                          <p:spTgt spid="8"/>
                                        </p:tgtEl>
                                        <p:attrNameLst>
                                          <p:attrName>ppt_w</p:attrName>
                                        </p:attrNameLst>
                                      </p:cBhvr>
                                      <p:tavLst>
                                        <p:tav tm="0">
                                          <p:val>
                                            <p:strVal val="#ppt_w"/>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17" presetClass="entr" presetSubtype="1" fill="hold" grpId="0" nodeType="with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ppt_h/2"/>
                                          </p:val>
                                        </p:tav>
                                        <p:tav tm="100000">
                                          <p:val>
                                            <p:strVal val="#ppt_y"/>
                                          </p:val>
                                        </p:tav>
                                      </p:tavLst>
                                    </p:anim>
                                    <p:anim calcmode="lin" valueType="num">
                                      <p:cBhvr>
                                        <p:cTn id="32" dur="500" fill="hold"/>
                                        <p:tgtEl>
                                          <p:spTgt spid="6"/>
                                        </p:tgtEl>
                                        <p:attrNameLst>
                                          <p:attrName>ppt_w</p:attrName>
                                        </p:attrNameLst>
                                      </p:cBhvr>
                                      <p:tavLst>
                                        <p:tav tm="0">
                                          <p:val>
                                            <p:strVal val="#ppt_w"/>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childTnLst>
                                </p:cTn>
                              </p:par>
                            </p:childTnLst>
                          </p:cTn>
                        </p:par>
                        <p:par>
                          <p:cTn id="34" fill="hold">
                            <p:stCondLst>
                              <p:cond delay="1649"/>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工作完成情况</a:t>
            </a:r>
          </a:p>
        </p:txBody>
      </p:sp>
      <p:sp>
        <p:nvSpPr>
          <p:cNvPr id="3" name="五边形 2"/>
          <p:cNvSpPr/>
          <p:nvPr/>
        </p:nvSpPr>
        <p:spPr>
          <a:xfrm>
            <a:off x="611562" y="1421865"/>
            <a:ext cx="7894223" cy="315035"/>
          </a:xfrm>
          <a:prstGeom prst="homePlate">
            <a:avLst/>
          </a:prstGeom>
          <a:solidFill>
            <a:srgbClr val="F8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latin typeface="+mj-lt"/>
              </a:rPr>
              <a:t>01</a:t>
            </a:r>
            <a:endParaRPr lang="zh-CN" altLang="en-US" sz="1600">
              <a:latin typeface="+mj-lt"/>
            </a:endParaRPr>
          </a:p>
        </p:txBody>
      </p:sp>
      <p:sp>
        <p:nvSpPr>
          <p:cNvPr id="4" name="五边形 3"/>
          <p:cNvSpPr/>
          <p:nvPr/>
        </p:nvSpPr>
        <p:spPr>
          <a:xfrm>
            <a:off x="2585117" y="1736126"/>
            <a:ext cx="5920668" cy="315035"/>
          </a:xfrm>
          <a:prstGeom prst="homePlate">
            <a:avLst/>
          </a:pr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latin typeface="+mj-lt"/>
              </a:rPr>
              <a:t>02</a:t>
            </a:r>
            <a:endParaRPr lang="zh-CN" altLang="en-US" sz="1600">
              <a:latin typeface="+mj-lt"/>
            </a:endParaRPr>
          </a:p>
        </p:txBody>
      </p:sp>
      <p:sp>
        <p:nvSpPr>
          <p:cNvPr id="5" name="五边形 4"/>
          <p:cNvSpPr/>
          <p:nvPr/>
        </p:nvSpPr>
        <p:spPr>
          <a:xfrm>
            <a:off x="4558672" y="2051161"/>
            <a:ext cx="3947111" cy="315035"/>
          </a:xfrm>
          <a:prstGeom prst="homePlate">
            <a:avLst/>
          </a:pr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latin typeface="+mj-lt"/>
              </a:rPr>
              <a:t>03</a:t>
            </a:r>
            <a:endParaRPr lang="zh-CN" altLang="en-US" sz="1600">
              <a:latin typeface="+mj-lt"/>
            </a:endParaRPr>
          </a:p>
        </p:txBody>
      </p:sp>
      <p:sp>
        <p:nvSpPr>
          <p:cNvPr id="6" name="五边形 5"/>
          <p:cNvSpPr/>
          <p:nvPr/>
        </p:nvSpPr>
        <p:spPr>
          <a:xfrm>
            <a:off x="6532228" y="2366195"/>
            <a:ext cx="1973555" cy="315035"/>
          </a:xfrm>
          <a:prstGeom prst="homePlate">
            <a:avLst/>
          </a:pr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latin typeface="+mj-lt"/>
              </a:rPr>
              <a:t>04</a:t>
            </a:r>
            <a:endParaRPr lang="zh-CN" altLang="en-US" sz="1600">
              <a:latin typeface="+mj-lt"/>
            </a:endParaRPr>
          </a:p>
        </p:txBody>
      </p:sp>
      <p:sp>
        <p:nvSpPr>
          <p:cNvPr id="7" name="矩形 6"/>
          <p:cNvSpPr/>
          <p:nvPr/>
        </p:nvSpPr>
        <p:spPr>
          <a:xfrm>
            <a:off x="566556" y="2318045"/>
            <a:ext cx="1890208" cy="1929759"/>
          </a:xfrm>
          <a:prstGeom prst="rect">
            <a:avLst/>
          </a:prstGeom>
        </p:spPr>
        <p:txBody>
          <a:bodyPr wrap="square">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点击此处添加文本内容点击此处添加文本内容点击此处添加文本内容点击此处添加文本内容点击此处添加文本内容点击此处添加文本内容</a:t>
            </a:r>
          </a:p>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8" name="矩形 7"/>
          <p:cNvSpPr/>
          <p:nvPr/>
        </p:nvSpPr>
        <p:spPr>
          <a:xfrm>
            <a:off x="566555" y="1924178"/>
            <a:ext cx="1890208"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2456765" y="2719555"/>
            <a:ext cx="0" cy="14026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81990" y="3087050"/>
            <a:ext cx="0" cy="103511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462210" y="3379874"/>
            <a:ext cx="0" cy="7422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585118" y="2602545"/>
            <a:ext cx="1890208" cy="1489639"/>
          </a:xfrm>
          <a:prstGeom prst="rect">
            <a:avLst/>
          </a:prstGeom>
        </p:spPr>
        <p:txBody>
          <a:bodyPr wrap="square">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点击此处添加文本内容点击此处添加文本内容点击此处添加文本内容点击此处添加文本内容点击此处添加文本内容点击此处添加文本内容</a:t>
            </a:r>
          </a:p>
          <a:p>
            <a:pPr>
              <a:lnSpc>
                <a:spcPct val="130000"/>
              </a:lnSpc>
              <a:spcBef>
                <a:spcPts val="600"/>
              </a:spcBef>
            </a:pPr>
            <a:r>
              <a:rPr lang="zh-CN" altLang="en-US" sz="1100" dirty="0">
                <a:solidFill>
                  <a:schemeClr val="tx1">
                    <a:lumMod val="65000"/>
                    <a:lumOff val="35000"/>
                  </a:schemeClr>
                </a:solidFill>
              </a:rPr>
              <a:t>点击此处添加文本内容点击</a:t>
            </a:r>
          </a:p>
        </p:txBody>
      </p:sp>
      <p:sp>
        <p:nvSpPr>
          <p:cNvPr id="19" name="矩形 18"/>
          <p:cNvSpPr/>
          <p:nvPr/>
        </p:nvSpPr>
        <p:spPr>
          <a:xfrm>
            <a:off x="2585117" y="2208678"/>
            <a:ext cx="1890208"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606598" y="2842523"/>
            <a:ext cx="1890208" cy="1172116"/>
          </a:xfrm>
          <a:prstGeom prst="rect">
            <a:avLst/>
          </a:prstGeom>
        </p:spPr>
        <p:txBody>
          <a:bodyPr wrap="square">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点击此处添加文本内容点击此处添加文本内容点击此处添加文本内容点击此处添加文本内容点击此处添加文本内容点击此处添加文本内容</a:t>
            </a:r>
          </a:p>
        </p:txBody>
      </p:sp>
      <p:sp>
        <p:nvSpPr>
          <p:cNvPr id="21" name="矩形 20"/>
          <p:cNvSpPr/>
          <p:nvPr/>
        </p:nvSpPr>
        <p:spPr>
          <a:xfrm>
            <a:off x="4606597" y="2448656"/>
            <a:ext cx="1890208"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565740" y="3204947"/>
            <a:ext cx="1890208" cy="952056"/>
          </a:xfrm>
          <a:prstGeom prst="rect">
            <a:avLst/>
          </a:prstGeom>
        </p:spPr>
        <p:txBody>
          <a:bodyPr wrap="square">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点击此处添加文本内容点击此处添加文本内容点击此处添加文本内容点击此处添加文本内容点击此处添加文本</a:t>
            </a:r>
          </a:p>
        </p:txBody>
      </p:sp>
      <p:sp>
        <p:nvSpPr>
          <p:cNvPr id="23" name="矩形 22"/>
          <p:cNvSpPr/>
          <p:nvPr/>
        </p:nvSpPr>
        <p:spPr>
          <a:xfrm>
            <a:off x="6565739" y="2811080"/>
            <a:ext cx="1890208"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7" presetClass="entr" presetSubtype="1"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ppt_h/2"/>
                                          </p:val>
                                        </p:tav>
                                        <p:tav tm="100000">
                                          <p:val>
                                            <p:strVal val="#ppt_y"/>
                                          </p:val>
                                        </p:tav>
                                      </p:tavLst>
                                    </p:anim>
                                    <p:anim calcmode="lin" valueType="num">
                                      <p:cBhvr>
                                        <p:cTn id="26" dur="500" fill="hold"/>
                                        <p:tgtEl>
                                          <p:spTgt spid="8"/>
                                        </p:tgtEl>
                                        <p:attrNameLst>
                                          <p:attrName>ppt_w</p:attrName>
                                        </p:attrNameLst>
                                      </p:cBhvr>
                                      <p:tavLst>
                                        <p:tav tm="0">
                                          <p:val>
                                            <p:strVal val="#ppt_w"/>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par>
                          <p:cTn id="28" fill="hold">
                            <p:stCondLst>
                              <p:cond delay="215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650"/>
                            </p:stCondLst>
                            <p:childTnLst>
                              <p:par>
                                <p:cTn id="33" presetID="17" presetClass="entr" presetSubtype="1"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ppt_h/2"/>
                                          </p:val>
                                        </p:tav>
                                        <p:tav tm="100000">
                                          <p:val>
                                            <p:strVal val="#ppt_y"/>
                                          </p:val>
                                        </p:tav>
                                      </p:tavLst>
                                    </p:anim>
                                    <p:anim calcmode="lin" valueType="num">
                                      <p:cBhvr>
                                        <p:cTn id="37" dur="500" fill="hold"/>
                                        <p:tgtEl>
                                          <p:spTgt spid="19"/>
                                        </p:tgtEl>
                                        <p:attrNameLst>
                                          <p:attrName>ppt_w</p:attrName>
                                        </p:attrNameLst>
                                      </p:cBhvr>
                                      <p:tavLst>
                                        <p:tav tm="0">
                                          <p:val>
                                            <p:strVal val="#ppt_w"/>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3549"/>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4049"/>
                            </p:stCondLst>
                            <p:childTnLst>
                              <p:par>
                                <p:cTn id="44" presetID="17" presetClass="entr" presetSubtype="1" fill="hold" grpId="0" nodeType="afterEffect">
                                  <p:stCondLst>
                                    <p:cond delay="0"/>
                                  </p:stCondLst>
                                  <p:iterate type="lt">
                                    <p:tmPct val="10000"/>
                                  </p:iterate>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ppt_h/2"/>
                                          </p:val>
                                        </p:tav>
                                        <p:tav tm="100000">
                                          <p:val>
                                            <p:strVal val="#ppt_y"/>
                                          </p:val>
                                        </p:tav>
                                      </p:tavLst>
                                    </p:anim>
                                    <p:anim calcmode="lin" valueType="num">
                                      <p:cBhvr>
                                        <p:cTn id="48" dur="500" fill="hold"/>
                                        <p:tgtEl>
                                          <p:spTgt spid="21"/>
                                        </p:tgtEl>
                                        <p:attrNameLst>
                                          <p:attrName>ppt_w</p:attrName>
                                        </p:attrNameLst>
                                      </p:cBhvr>
                                      <p:tavLst>
                                        <p:tav tm="0">
                                          <p:val>
                                            <p:strVal val="#ppt_w"/>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4949"/>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5449"/>
                            </p:stCondLst>
                            <p:childTnLst>
                              <p:par>
                                <p:cTn id="55" presetID="17" presetClass="entr" presetSubtype="1" fill="hold" grpId="0" nodeType="afterEffect">
                                  <p:stCondLst>
                                    <p:cond delay="0"/>
                                  </p:stCondLst>
                                  <p:iterate type="lt">
                                    <p:tmPct val="10000"/>
                                  </p:iterate>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ppt_x</p:attrName>
                                        </p:attrNameLst>
                                      </p:cBhvr>
                                      <p:tavLst>
                                        <p:tav tm="0">
                                          <p:val>
                                            <p:strVal val="#ppt_x"/>
                                          </p:val>
                                        </p:tav>
                                        <p:tav tm="100000">
                                          <p:val>
                                            <p:strVal val="#ppt_x"/>
                                          </p:val>
                                        </p:tav>
                                      </p:tavLst>
                                    </p:anim>
                                    <p:anim calcmode="lin" valueType="num">
                                      <p:cBhvr>
                                        <p:cTn id="58" dur="500" fill="hold"/>
                                        <p:tgtEl>
                                          <p:spTgt spid="23"/>
                                        </p:tgtEl>
                                        <p:attrNameLst>
                                          <p:attrName>ppt_y</p:attrName>
                                        </p:attrNameLst>
                                      </p:cBhvr>
                                      <p:tavLst>
                                        <p:tav tm="0">
                                          <p:val>
                                            <p:strVal val="#ppt_y-#ppt_h/2"/>
                                          </p:val>
                                        </p:tav>
                                        <p:tav tm="100000">
                                          <p:val>
                                            <p:strVal val="#ppt_y"/>
                                          </p:val>
                                        </p:tav>
                                      </p:tavLst>
                                    </p:anim>
                                    <p:anim calcmode="lin" valueType="num">
                                      <p:cBhvr>
                                        <p:cTn id="59" dur="500" fill="hold"/>
                                        <p:tgtEl>
                                          <p:spTgt spid="23"/>
                                        </p:tgtEl>
                                        <p:attrNameLst>
                                          <p:attrName>ppt_w</p:attrName>
                                        </p:attrNameLst>
                                      </p:cBhvr>
                                      <p:tavLst>
                                        <p:tav tm="0">
                                          <p:val>
                                            <p:strVal val="#ppt_w"/>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childTnLst>
                                </p:cTn>
                              </p:par>
                            </p:childTnLst>
                          </p:cTn>
                        </p:par>
                        <p:par>
                          <p:cTn id="61" fill="hold">
                            <p:stCondLst>
                              <p:cond delay="6349"/>
                            </p:stCondLst>
                            <p:childTnLst>
                              <p:par>
                                <p:cTn id="62" presetID="10"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par>
                          <p:cTn id="65" fill="hold">
                            <p:stCondLst>
                              <p:cond delay="6849"/>
                            </p:stCondLst>
                            <p:childTnLst>
                              <p:par>
                                <p:cTn id="66" presetID="2" presetClass="entr" presetSubtype="4"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8" grpId="0"/>
      <p:bldP spid="19"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工作完成情况</a:t>
            </a:r>
          </a:p>
        </p:txBody>
      </p:sp>
      <p:sp>
        <p:nvSpPr>
          <p:cNvPr id="56" name="Freeform 5"/>
          <p:cNvSpPr/>
          <p:nvPr/>
        </p:nvSpPr>
        <p:spPr bwMode="auto">
          <a:xfrm>
            <a:off x="2608832" y="1287661"/>
            <a:ext cx="1928059" cy="3089672"/>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F5CA40"/>
          </a:solidFill>
          <a:ln w="10" cap="flat">
            <a:noFill/>
            <a:prstDash val="solid"/>
            <a:miter lim="800000"/>
          </a:ln>
        </p:spPr>
        <p:txBody>
          <a:bodyPr vert="horz" wrap="square" lIns="68562" tIns="34281" rIns="68562" bIns="34281" numCol="1" anchor="t" anchorCtr="0" compatLnSpc="1"/>
          <a:lstStyle/>
          <a:p>
            <a:endParaRPr lang="zh-CN" altLang="en-US"/>
          </a:p>
        </p:txBody>
      </p:sp>
      <p:sp>
        <p:nvSpPr>
          <p:cNvPr id="57" name="Freeform 6"/>
          <p:cNvSpPr/>
          <p:nvPr/>
        </p:nvSpPr>
        <p:spPr bwMode="auto">
          <a:xfrm>
            <a:off x="474874" y="1287661"/>
            <a:ext cx="1929250" cy="3089672"/>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79A4C7"/>
          </a:solidFill>
          <a:ln w="10" cap="flat">
            <a:noFill/>
            <a:prstDash val="solid"/>
            <a:miter lim="800000"/>
          </a:ln>
        </p:spPr>
        <p:txBody>
          <a:bodyPr vert="horz" wrap="square" lIns="68562" tIns="34281" rIns="68562" bIns="34281" numCol="1" anchor="t" anchorCtr="0" compatLnSpc="1"/>
          <a:lstStyle/>
          <a:p>
            <a:endParaRPr lang="zh-CN" altLang="en-US"/>
          </a:p>
        </p:txBody>
      </p:sp>
      <p:sp>
        <p:nvSpPr>
          <p:cNvPr id="58" name="Freeform 7"/>
          <p:cNvSpPr/>
          <p:nvPr/>
        </p:nvSpPr>
        <p:spPr bwMode="auto">
          <a:xfrm>
            <a:off x="6875556" y="1287661"/>
            <a:ext cx="1928059" cy="3089672"/>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92E2D9"/>
          </a:solidFill>
          <a:ln w="10" cap="flat">
            <a:noFill/>
            <a:prstDash val="solid"/>
            <a:miter lim="800000"/>
          </a:ln>
        </p:spPr>
        <p:txBody>
          <a:bodyPr vert="horz" wrap="square" lIns="68562" tIns="34281" rIns="68562" bIns="34281" numCol="1" anchor="t" anchorCtr="0" compatLnSpc="1"/>
          <a:lstStyle/>
          <a:p>
            <a:endParaRPr lang="zh-CN" altLang="en-US"/>
          </a:p>
        </p:txBody>
      </p:sp>
      <p:sp>
        <p:nvSpPr>
          <p:cNvPr id="59" name="Freeform 8"/>
          <p:cNvSpPr/>
          <p:nvPr/>
        </p:nvSpPr>
        <p:spPr bwMode="auto">
          <a:xfrm>
            <a:off x="4742790" y="1287661"/>
            <a:ext cx="1926869" cy="3089672"/>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F86251"/>
          </a:solidFill>
          <a:ln w="10" cap="flat">
            <a:noFill/>
            <a:prstDash val="solid"/>
            <a:miter lim="800000"/>
          </a:ln>
        </p:spPr>
        <p:txBody>
          <a:bodyPr vert="horz" wrap="square" lIns="68562" tIns="34281" rIns="68562" bIns="34281" numCol="1" anchor="t" anchorCtr="0" compatLnSpc="1"/>
          <a:lstStyle/>
          <a:p>
            <a:endParaRPr lang="zh-CN" altLang="en-US"/>
          </a:p>
        </p:txBody>
      </p:sp>
      <p:grpSp>
        <p:nvGrpSpPr>
          <p:cNvPr id="60" name="组合 59"/>
          <p:cNvGrpSpPr/>
          <p:nvPr/>
        </p:nvGrpSpPr>
        <p:grpSpPr>
          <a:xfrm>
            <a:off x="2280348" y="2494955"/>
            <a:ext cx="473684" cy="477441"/>
            <a:chOff x="3041651" y="3326606"/>
            <a:chExt cx="631825" cy="636588"/>
          </a:xfrm>
        </p:grpSpPr>
        <p:sp>
          <p:nvSpPr>
            <p:cNvPr id="61" name="Oval 9"/>
            <p:cNvSpPr>
              <a:spLocks noChangeArrowheads="1"/>
            </p:cNvSpPr>
            <p:nvPr/>
          </p:nvSpPr>
          <p:spPr bwMode="auto">
            <a:xfrm>
              <a:off x="3041651" y="3326606"/>
              <a:ext cx="631825" cy="636588"/>
            </a:xfrm>
            <a:prstGeom prst="ellipse">
              <a:avLst/>
            </a:prstGeom>
            <a:solidFill>
              <a:srgbClr val="92E2D9"/>
            </a:solidFill>
            <a:ln>
              <a:noFill/>
            </a:ln>
          </p:spPr>
          <p:txBody>
            <a:bodyPr vert="horz" wrap="square" lIns="91440" tIns="45720" rIns="91440" bIns="45720" numCol="1" anchor="t" anchorCtr="0" compatLnSpc="1"/>
            <a:lstStyle/>
            <a:p>
              <a:endParaRPr lang="zh-CN" altLang="en-US"/>
            </a:p>
          </p:txBody>
        </p:sp>
        <p:sp>
          <p:nvSpPr>
            <p:cNvPr id="6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4398833" y="2494955"/>
            <a:ext cx="474874" cy="477441"/>
            <a:chOff x="5867401" y="3326606"/>
            <a:chExt cx="633413" cy="636588"/>
          </a:xfrm>
        </p:grpSpPr>
        <p:sp>
          <p:nvSpPr>
            <p:cNvPr id="65" name="Oval 12"/>
            <p:cNvSpPr>
              <a:spLocks noChangeArrowheads="1"/>
            </p:cNvSpPr>
            <p:nvPr/>
          </p:nvSpPr>
          <p:spPr bwMode="auto">
            <a:xfrm>
              <a:off x="5867401" y="3326606"/>
              <a:ext cx="633413" cy="636588"/>
            </a:xfrm>
            <a:prstGeom prst="ellipse">
              <a:avLst/>
            </a:prstGeom>
            <a:solidFill>
              <a:srgbClr val="92E2D9"/>
            </a:solidFill>
            <a:ln>
              <a:noFill/>
            </a:ln>
          </p:spPr>
          <p:txBody>
            <a:bodyPr vert="horz" wrap="square" lIns="91440" tIns="45720" rIns="91440" bIns="45720" numCol="1" anchor="t" anchorCtr="0" compatLnSpc="1"/>
            <a:lstStyle/>
            <a:p>
              <a:endParaRPr lang="zh-CN" altLang="en-US"/>
            </a:p>
          </p:txBody>
        </p:sp>
        <p:sp>
          <p:nvSpPr>
            <p:cNvPr id="66" name="Freeform 13"/>
            <p:cNvSpPr/>
            <p:nvPr/>
          </p:nvSpPr>
          <p:spPr bwMode="auto">
            <a:xfrm>
              <a:off x="6205539"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
            <p:cNvSpPr/>
            <p:nvPr/>
          </p:nvSpPr>
          <p:spPr bwMode="auto">
            <a:xfrm>
              <a:off x="6010276"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6543501" y="2494955"/>
            <a:ext cx="474874" cy="477441"/>
            <a:chOff x="8728076" y="3326606"/>
            <a:chExt cx="633413" cy="636588"/>
          </a:xfrm>
        </p:grpSpPr>
        <p:sp>
          <p:nvSpPr>
            <p:cNvPr id="69" name="Oval 15"/>
            <p:cNvSpPr>
              <a:spLocks noChangeArrowheads="1"/>
            </p:cNvSpPr>
            <p:nvPr/>
          </p:nvSpPr>
          <p:spPr bwMode="auto">
            <a:xfrm>
              <a:off x="8728076" y="3326606"/>
              <a:ext cx="633413" cy="636588"/>
            </a:xfrm>
            <a:prstGeom prst="ellipse">
              <a:avLst/>
            </a:prstGeom>
            <a:solidFill>
              <a:srgbClr val="F5CA40"/>
            </a:solidFill>
            <a:ln>
              <a:noFill/>
            </a:ln>
          </p:spPr>
          <p:txBody>
            <a:bodyPr vert="horz" wrap="square" lIns="91440" tIns="45720" rIns="91440" bIns="45720" numCol="1" anchor="t" anchorCtr="0" compatLnSpc="1"/>
            <a:lstStyle/>
            <a:p>
              <a:endParaRPr lang="zh-CN" altLang="en-US"/>
            </a:p>
          </p:txBody>
        </p:sp>
        <p:sp>
          <p:nvSpPr>
            <p:cNvPr id="70" name="Freeform 16"/>
            <p:cNvSpPr/>
            <p:nvPr/>
          </p:nvSpPr>
          <p:spPr bwMode="auto">
            <a:xfrm>
              <a:off x="9066214"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7"/>
            <p:cNvSpPr/>
            <p:nvPr/>
          </p:nvSpPr>
          <p:spPr bwMode="auto">
            <a:xfrm>
              <a:off x="8870951"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2" name="组合 71"/>
          <p:cNvGrpSpPr/>
          <p:nvPr/>
        </p:nvGrpSpPr>
        <p:grpSpPr>
          <a:xfrm>
            <a:off x="1090188" y="1454349"/>
            <a:ext cx="697434" cy="703660"/>
            <a:chOff x="1454151" y="1939131"/>
            <a:chExt cx="930275" cy="938213"/>
          </a:xfrm>
          <a:solidFill>
            <a:schemeClr val="bg1"/>
          </a:solidFill>
        </p:grpSpPr>
        <p:sp>
          <p:nvSpPr>
            <p:cNvPr id="73" name="Oval 18"/>
            <p:cNvSpPr>
              <a:spLocks noChangeArrowheads="1"/>
            </p:cNvSpPr>
            <p:nvPr/>
          </p:nvSpPr>
          <p:spPr bwMode="auto">
            <a:xfrm>
              <a:off x="1454151" y="1939131"/>
              <a:ext cx="930275" cy="938213"/>
            </a:xfrm>
            <a:prstGeom prst="ellipse">
              <a:avLst/>
            </a:prstGeom>
            <a:grp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1586504" y="2115850"/>
              <a:ext cx="750926" cy="615553"/>
            </a:xfrm>
            <a:prstGeom prst="rect">
              <a:avLst/>
            </a:prstGeom>
            <a:noFill/>
          </p:spPr>
          <p:txBody>
            <a:bodyPr wrap="non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01</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5" name="矩形 74"/>
          <p:cNvSpPr/>
          <p:nvPr/>
        </p:nvSpPr>
        <p:spPr>
          <a:xfrm>
            <a:off x="646706" y="2189384"/>
            <a:ext cx="1566937" cy="1546559"/>
          </a:xfrm>
          <a:prstGeom prst="rect">
            <a:avLst/>
          </a:prstGeom>
          <a:noFill/>
          <a:ln>
            <a:noFill/>
          </a:ln>
        </p:spPr>
        <p:txBody>
          <a:bodyPr wrap="square" lIns="68562" tIns="34281" rIns="68562" bIns="34281">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76" name="矩形 75"/>
          <p:cNvSpPr/>
          <p:nvPr/>
        </p:nvSpPr>
        <p:spPr>
          <a:xfrm>
            <a:off x="2774925" y="2189384"/>
            <a:ext cx="1566937" cy="1546559"/>
          </a:xfrm>
          <a:prstGeom prst="rect">
            <a:avLst/>
          </a:prstGeom>
          <a:noFill/>
          <a:ln>
            <a:noFill/>
          </a:ln>
        </p:spPr>
        <p:txBody>
          <a:bodyPr wrap="square" lIns="68562" tIns="34281" rIns="68562" bIns="34281">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77" name="矩形 76"/>
          <p:cNvSpPr/>
          <p:nvPr/>
        </p:nvSpPr>
        <p:spPr>
          <a:xfrm>
            <a:off x="4933569" y="2189384"/>
            <a:ext cx="1587765" cy="1546559"/>
          </a:xfrm>
          <a:prstGeom prst="rect">
            <a:avLst/>
          </a:prstGeom>
          <a:noFill/>
          <a:ln>
            <a:noFill/>
          </a:ln>
        </p:spPr>
        <p:txBody>
          <a:bodyPr wrap="square" lIns="68562" tIns="34281" rIns="68562" bIns="34281">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78" name="矩形 77"/>
          <p:cNvSpPr/>
          <p:nvPr/>
        </p:nvSpPr>
        <p:spPr>
          <a:xfrm>
            <a:off x="7113218" y="2189384"/>
            <a:ext cx="1566937" cy="1546559"/>
          </a:xfrm>
          <a:prstGeom prst="rect">
            <a:avLst/>
          </a:prstGeom>
          <a:noFill/>
          <a:ln>
            <a:noFill/>
          </a:ln>
        </p:spPr>
        <p:txBody>
          <a:bodyPr wrap="square" lIns="68562" tIns="34281" rIns="68562" bIns="34281">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79" name="组合 78"/>
          <p:cNvGrpSpPr/>
          <p:nvPr/>
        </p:nvGrpSpPr>
        <p:grpSpPr>
          <a:xfrm>
            <a:off x="3224144" y="1454349"/>
            <a:ext cx="697434" cy="703660"/>
            <a:chOff x="4300538" y="1939131"/>
            <a:chExt cx="930275" cy="938213"/>
          </a:xfrm>
          <a:solidFill>
            <a:schemeClr val="bg1"/>
          </a:solidFill>
        </p:grpSpPr>
        <p:sp>
          <p:nvSpPr>
            <p:cNvPr id="80" name="Oval 19"/>
            <p:cNvSpPr>
              <a:spLocks noChangeArrowheads="1"/>
            </p:cNvSpPr>
            <p:nvPr/>
          </p:nvSpPr>
          <p:spPr bwMode="auto">
            <a:xfrm>
              <a:off x="4300538" y="1939131"/>
              <a:ext cx="930275" cy="938213"/>
            </a:xfrm>
            <a:prstGeom prst="ellipse">
              <a:avLst/>
            </a:prstGeom>
            <a:grp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4425239" y="2115850"/>
              <a:ext cx="750926" cy="615553"/>
            </a:xfrm>
            <a:prstGeom prst="rect">
              <a:avLst/>
            </a:prstGeom>
            <a:noFill/>
          </p:spPr>
          <p:txBody>
            <a:bodyPr wrap="non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5356912" y="1454349"/>
            <a:ext cx="698624" cy="703660"/>
            <a:chOff x="7145339" y="1939131"/>
            <a:chExt cx="931863" cy="938213"/>
          </a:xfrm>
          <a:solidFill>
            <a:schemeClr val="bg1"/>
          </a:solidFill>
        </p:grpSpPr>
        <p:sp>
          <p:nvSpPr>
            <p:cNvPr id="83" name="Oval 20"/>
            <p:cNvSpPr>
              <a:spLocks noChangeArrowheads="1"/>
            </p:cNvSpPr>
            <p:nvPr/>
          </p:nvSpPr>
          <p:spPr bwMode="auto">
            <a:xfrm>
              <a:off x="7145339" y="1939131"/>
              <a:ext cx="931863" cy="938213"/>
            </a:xfrm>
            <a:prstGeom prst="ellipse">
              <a:avLst/>
            </a:prstGeom>
            <a:grp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7263972" y="2115850"/>
              <a:ext cx="750927" cy="615553"/>
            </a:xfrm>
            <a:prstGeom prst="rect">
              <a:avLst/>
            </a:prstGeom>
            <a:noFill/>
          </p:spPr>
          <p:txBody>
            <a:bodyPr wrap="non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7490869" y="1454349"/>
            <a:ext cx="698624" cy="703660"/>
            <a:chOff x="9991726" y="1939131"/>
            <a:chExt cx="931863" cy="938213"/>
          </a:xfrm>
          <a:solidFill>
            <a:schemeClr val="bg1"/>
          </a:solidFill>
        </p:grpSpPr>
        <p:sp>
          <p:nvSpPr>
            <p:cNvPr id="86" name="Oval 21"/>
            <p:cNvSpPr>
              <a:spLocks noChangeArrowheads="1"/>
            </p:cNvSpPr>
            <p:nvPr/>
          </p:nvSpPr>
          <p:spPr bwMode="auto">
            <a:xfrm>
              <a:off x="9991726" y="1939131"/>
              <a:ext cx="931863" cy="938213"/>
            </a:xfrm>
            <a:prstGeom prst="ellipse">
              <a:avLst/>
            </a:prstGeom>
            <a:grp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10130001" y="2115850"/>
              <a:ext cx="750927" cy="615553"/>
            </a:xfrm>
            <a:prstGeom prst="rect">
              <a:avLst/>
            </a:prstGeom>
            <a:noFill/>
          </p:spPr>
          <p:txBody>
            <a:bodyPr wrap="non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04</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anim calcmode="lin" valueType="num">
                                          <p:cBhvr>
                                            <p:cTn id="18" dur="500" fill="hold"/>
                                            <p:tgtEl>
                                              <p:spTgt spid="59"/>
                                            </p:tgtEl>
                                            <p:attrNameLst>
                                              <p:attrName>ppt_x</p:attrName>
                                            </p:attrNameLst>
                                          </p:cBhvr>
                                          <p:tavLst>
                                            <p:tav tm="0">
                                              <p:val>
                                                <p:strVal val="#ppt_x"/>
                                              </p:val>
                                            </p:tav>
                                            <p:tav tm="100000">
                                              <p:val>
                                                <p:strVal val="#ppt_x"/>
                                              </p:val>
                                            </p:tav>
                                          </p:tavLst>
                                        </p:anim>
                                        <p:anim calcmode="lin" valueType="num">
                                          <p:cBhvr>
                                            <p:cTn id="19" dur="500" fill="hold"/>
                                            <p:tgtEl>
                                              <p:spTgt spid="5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60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300" fill="hold"/>
                                            <p:tgtEl>
                                              <p:spTgt spid="72"/>
                                            </p:tgtEl>
                                            <p:attrNameLst>
                                              <p:attrName>ppt_w</p:attrName>
                                            </p:attrNameLst>
                                          </p:cBhvr>
                                          <p:tavLst>
                                            <p:tav tm="0">
                                              <p:val>
                                                <p:fltVal val="0"/>
                                              </p:val>
                                            </p:tav>
                                            <p:tav tm="100000">
                                              <p:val>
                                                <p:strVal val="#ppt_w"/>
                                              </p:val>
                                            </p:tav>
                                          </p:tavLst>
                                        </p:anim>
                                        <p:anim calcmode="lin" valueType="num">
                                          <p:cBhvr>
                                            <p:cTn id="29" dur="300" fill="hold"/>
                                            <p:tgtEl>
                                              <p:spTgt spid="72"/>
                                            </p:tgtEl>
                                            <p:attrNameLst>
                                              <p:attrName>ppt_h</p:attrName>
                                            </p:attrNameLst>
                                          </p:cBhvr>
                                          <p:tavLst>
                                            <p:tav tm="0">
                                              <p:val>
                                                <p:fltVal val="0"/>
                                              </p:val>
                                            </p:tav>
                                            <p:tav tm="100000">
                                              <p:val>
                                                <p:strVal val="#ppt_h"/>
                                              </p:val>
                                            </p:tav>
                                          </p:tavLst>
                                        </p:anim>
                                        <p:animEffect transition="in" filter="fade">
                                          <p:cBhvr>
                                            <p:cTn id="30" dur="300"/>
                                            <p:tgtEl>
                                              <p:spTgt spid="72"/>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up)">
                                          <p:cBhvr>
                                            <p:cTn id="34" dur="500"/>
                                            <p:tgtEl>
                                              <p:spTgt spid="75"/>
                                            </p:tgtEl>
                                          </p:cBhvr>
                                        </p:animEffect>
                                      </p:childTnLst>
                                    </p:cTn>
                                  </p:par>
                                </p:childTnLst>
                              </p:cTn>
                            </p:par>
                            <p:par>
                              <p:cTn id="35" fill="hold">
                                <p:stCondLst>
                                  <p:cond delay="1500"/>
                                </p:stCondLst>
                                <p:childTnLst>
                                  <p:par>
                                    <p:cTn id="36" presetID="2" presetClass="entr" presetSubtype="8" fill="hold" nodeType="afterEffect" p14:presetBounceEnd="40000">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14:bounceEnd="40000">
                                          <p:cBhvr additive="base">
                                            <p:cTn id="38" dur="50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60"/>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300" fill="hold"/>
                                            <p:tgtEl>
                                              <p:spTgt spid="79"/>
                                            </p:tgtEl>
                                            <p:attrNameLst>
                                              <p:attrName>ppt_w</p:attrName>
                                            </p:attrNameLst>
                                          </p:cBhvr>
                                          <p:tavLst>
                                            <p:tav tm="0">
                                              <p:val>
                                                <p:fltVal val="0"/>
                                              </p:val>
                                            </p:tav>
                                            <p:tav tm="100000">
                                              <p:val>
                                                <p:strVal val="#ppt_w"/>
                                              </p:val>
                                            </p:tav>
                                          </p:tavLst>
                                        </p:anim>
                                        <p:anim calcmode="lin" valueType="num">
                                          <p:cBhvr>
                                            <p:cTn id="44" dur="300" fill="hold"/>
                                            <p:tgtEl>
                                              <p:spTgt spid="79"/>
                                            </p:tgtEl>
                                            <p:attrNameLst>
                                              <p:attrName>ppt_h</p:attrName>
                                            </p:attrNameLst>
                                          </p:cBhvr>
                                          <p:tavLst>
                                            <p:tav tm="0">
                                              <p:val>
                                                <p:fltVal val="0"/>
                                              </p:val>
                                            </p:tav>
                                            <p:tav tm="100000">
                                              <p:val>
                                                <p:strVal val="#ppt_h"/>
                                              </p:val>
                                            </p:tav>
                                          </p:tavLst>
                                        </p:anim>
                                        <p:animEffect transition="in" filter="fade">
                                          <p:cBhvr>
                                            <p:cTn id="45" dur="300"/>
                                            <p:tgtEl>
                                              <p:spTgt spid="79"/>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ipe(up)">
                                          <p:cBhvr>
                                            <p:cTn id="49" dur="500"/>
                                            <p:tgtEl>
                                              <p:spTgt spid="76"/>
                                            </p:tgtEl>
                                          </p:cBhvr>
                                        </p:animEffect>
                                      </p:childTnLst>
                                    </p:cTn>
                                  </p:par>
                                </p:childTnLst>
                              </p:cTn>
                            </p:par>
                            <p:par>
                              <p:cTn id="50" fill="hold">
                                <p:stCondLst>
                                  <p:cond delay="3000"/>
                                </p:stCondLst>
                                <p:childTnLst>
                                  <p:par>
                                    <p:cTn id="51" presetID="2" presetClass="entr" presetSubtype="8" fill="hold" nodeType="afterEffect" p14:presetBounceEnd="40000">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14:bounceEnd="40000">
                                          <p:cBhvr additive="base">
                                            <p:cTn id="53" dur="500" fill="hold"/>
                                            <p:tgtEl>
                                              <p:spTgt spid="64"/>
                                            </p:tgtEl>
                                            <p:attrNameLst>
                                              <p:attrName>ppt_x</p:attrName>
                                            </p:attrNameLst>
                                          </p:cBhvr>
                                          <p:tavLst>
                                            <p:tav tm="0">
                                              <p:val>
                                                <p:strVal val="0-#ppt_w/2"/>
                                              </p:val>
                                            </p:tav>
                                            <p:tav tm="100000">
                                              <p:val>
                                                <p:strVal val="#ppt_x"/>
                                              </p:val>
                                            </p:tav>
                                          </p:tavLst>
                                        </p:anim>
                                        <p:anim calcmode="lin" valueType="num" p14:bounceEnd="40000">
                                          <p:cBhvr additive="base">
                                            <p:cTn id="54" dur="500" fill="hold"/>
                                            <p:tgtEl>
                                              <p:spTgt spid="64"/>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82"/>
                                            </p:tgtEl>
                                            <p:attrNameLst>
                                              <p:attrName>style.visibility</p:attrName>
                                            </p:attrNameLst>
                                          </p:cBhvr>
                                          <p:to>
                                            <p:strVal val="visible"/>
                                          </p:to>
                                        </p:set>
                                        <p:anim calcmode="lin" valueType="num">
                                          <p:cBhvr>
                                            <p:cTn id="58" dur="300" fill="hold"/>
                                            <p:tgtEl>
                                              <p:spTgt spid="82"/>
                                            </p:tgtEl>
                                            <p:attrNameLst>
                                              <p:attrName>ppt_w</p:attrName>
                                            </p:attrNameLst>
                                          </p:cBhvr>
                                          <p:tavLst>
                                            <p:tav tm="0">
                                              <p:val>
                                                <p:fltVal val="0"/>
                                              </p:val>
                                            </p:tav>
                                            <p:tav tm="100000">
                                              <p:val>
                                                <p:strVal val="#ppt_w"/>
                                              </p:val>
                                            </p:tav>
                                          </p:tavLst>
                                        </p:anim>
                                        <p:anim calcmode="lin" valueType="num">
                                          <p:cBhvr>
                                            <p:cTn id="59" dur="300" fill="hold"/>
                                            <p:tgtEl>
                                              <p:spTgt spid="82"/>
                                            </p:tgtEl>
                                            <p:attrNameLst>
                                              <p:attrName>ppt_h</p:attrName>
                                            </p:attrNameLst>
                                          </p:cBhvr>
                                          <p:tavLst>
                                            <p:tav tm="0">
                                              <p:val>
                                                <p:fltVal val="0"/>
                                              </p:val>
                                            </p:tav>
                                            <p:tav tm="100000">
                                              <p:val>
                                                <p:strVal val="#ppt_h"/>
                                              </p:val>
                                            </p:tav>
                                          </p:tavLst>
                                        </p:anim>
                                        <p:animEffect transition="in" filter="fade">
                                          <p:cBhvr>
                                            <p:cTn id="60" dur="300"/>
                                            <p:tgtEl>
                                              <p:spTgt spid="82"/>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wipe(up)">
                                          <p:cBhvr>
                                            <p:cTn id="64" dur="500"/>
                                            <p:tgtEl>
                                              <p:spTgt spid="77"/>
                                            </p:tgtEl>
                                          </p:cBhvr>
                                        </p:animEffect>
                                      </p:childTnLst>
                                    </p:cTn>
                                  </p:par>
                                </p:childTnLst>
                              </p:cTn>
                            </p:par>
                            <p:par>
                              <p:cTn id="65" fill="hold">
                                <p:stCondLst>
                                  <p:cond delay="4500"/>
                                </p:stCondLst>
                                <p:childTnLst>
                                  <p:par>
                                    <p:cTn id="66" presetID="2" presetClass="entr" presetSubtype="8" fill="hold" nodeType="afterEffect" p14:presetBounceEnd="40000">
                                      <p:stCondLst>
                                        <p:cond delay="0"/>
                                      </p:stCondLst>
                                      <p:childTnLst>
                                        <p:set>
                                          <p:cBhvr>
                                            <p:cTn id="67" dur="1" fill="hold">
                                              <p:stCondLst>
                                                <p:cond delay="0"/>
                                              </p:stCondLst>
                                            </p:cTn>
                                            <p:tgtEl>
                                              <p:spTgt spid="68"/>
                                            </p:tgtEl>
                                            <p:attrNameLst>
                                              <p:attrName>style.visibility</p:attrName>
                                            </p:attrNameLst>
                                          </p:cBhvr>
                                          <p:to>
                                            <p:strVal val="visible"/>
                                          </p:to>
                                        </p:set>
                                        <p:anim calcmode="lin" valueType="num" p14:bounceEnd="40000">
                                          <p:cBhvr additive="base">
                                            <p:cTn id="68" dur="500" fill="hold"/>
                                            <p:tgtEl>
                                              <p:spTgt spid="68"/>
                                            </p:tgtEl>
                                            <p:attrNameLst>
                                              <p:attrName>ppt_x</p:attrName>
                                            </p:attrNameLst>
                                          </p:cBhvr>
                                          <p:tavLst>
                                            <p:tav tm="0">
                                              <p:val>
                                                <p:strVal val="0-#ppt_w/2"/>
                                              </p:val>
                                            </p:tav>
                                            <p:tav tm="100000">
                                              <p:val>
                                                <p:strVal val="#ppt_x"/>
                                              </p:val>
                                            </p:tav>
                                          </p:tavLst>
                                        </p:anim>
                                        <p:anim calcmode="lin" valueType="num" p14:bounceEnd="40000">
                                          <p:cBhvr additive="base">
                                            <p:cTn id="69" dur="500" fill="hold"/>
                                            <p:tgtEl>
                                              <p:spTgt spid="68"/>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53" presetClass="entr" presetSubtype="16" fill="hold" nodeType="afterEffect">
                                      <p:stCondLst>
                                        <p:cond delay="0"/>
                                      </p:stCondLst>
                                      <p:childTnLst>
                                        <p:set>
                                          <p:cBhvr>
                                            <p:cTn id="72" dur="1" fill="hold">
                                              <p:stCondLst>
                                                <p:cond delay="0"/>
                                              </p:stCondLst>
                                            </p:cTn>
                                            <p:tgtEl>
                                              <p:spTgt spid="85"/>
                                            </p:tgtEl>
                                            <p:attrNameLst>
                                              <p:attrName>style.visibility</p:attrName>
                                            </p:attrNameLst>
                                          </p:cBhvr>
                                          <p:to>
                                            <p:strVal val="visible"/>
                                          </p:to>
                                        </p:set>
                                        <p:anim calcmode="lin" valueType="num">
                                          <p:cBhvr>
                                            <p:cTn id="73" dur="300" fill="hold"/>
                                            <p:tgtEl>
                                              <p:spTgt spid="85"/>
                                            </p:tgtEl>
                                            <p:attrNameLst>
                                              <p:attrName>ppt_w</p:attrName>
                                            </p:attrNameLst>
                                          </p:cBhvr>
                                          <p:tavLst>
                                            <p:tav tm="0">
                                              <p:val>
                                                <p:fltVal val="0"/>
                                              </p:val>
                                            </p:tav>
                                            <p:tav tm="100000">
                                              <p:val>
                                                <p:strVal val="#ppt_w"/>
                                              </p:val>
                                            </p:tav>
                                          </p:tavLst>
                                        </p:anim>
                                        <p:anim calcmode="lin" valueType="num">
                                          <p:cBhvr>
                                            <p:cTn id="74" dur="300" fill="hold"/>
                                            <p:tgtEl>
                                              <p:spTgt spid="85"/>
                                            </p:tgtEl>
                                            <p:attrNameLst>
                                              <p:attrName>ppt_h</p:attrName>
                                            </p:attrNameLst>
                                          </p:cBhvr>
                                          <p:tavLst>
                                            <p:tav tm="0">
                                              <p:val>
                                                <p:fltVal val="0"/>
                                              </p:val>
                                            </p:tav>
                                            <p:tav tm="100000">
                                              <p:val>
                                                <p:strVal val="#ppt_h"/>
                                              </p:val>
                                            </p:tav>
                                          </p:tavLst>
                                        </p:anim>
                                        <p:animEffect transition="in" filter="fade">
                                          <p:cBhvr>
                                            <p:cTn id="75" dur="300"/>
                                            <p:tgtEl>
                                              <p:spTgt spid="85"/>
                                            </p:tgtEl>
                                          </p:cBhvr>
                                        </p:animEffect>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up)">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75" grpId="0"/>
          <p:bldP spid="76"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anim calcmode="lin" valueType="num">
                                          <p:cBhvr>
                                            <p:cTn id="18" dur="500" fill="hold"/>
                                            <p:tgtEl>
                                              <p:spTgt spid="59"/>
                                            </p:tgtEl>
                                            <p:attrNameLst>
                                              <p:attrName>ppt_x</p:attrName>
                                            </p:attrNameLst>
                                          </p:cBhvr>
                                          <p:tavLst>
                                            <p:tav tm="0">
                                              <p:val>
                                                <p:strVal val="#ppt_x"/>
                                              </p:val>
                                            </p:tav>
                                            <p:tav tm="100000">
                                              <p:val>
                                                <p:strVal val="#ppt_x"/>
                                              </p:val>
                                            </p:tav>
                                          </p:tavLst>
                                        </p:anim>
                                        <p:anim calcmode="lin" valueType="num">
                                          <p:cBhvr>
                                            <p:cTn id="19" dur="500" fill="hold"/>
                                            <p:tgtEl>
                                              <p:spTgt spid="5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60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300" fill="hold"/>
                                            <p:tgtEl>
                                              <p:spTgt spid="72"/>
                                            </p:tgtEl>
                                            <p:attrNameLst>
                                              <p:attrName>ppt_w</p:attrName>
                                            </p:attrNameLst>
                                          </p:cBhvr>
                                          <p:tavLst>
                                            <p:tav tm="0">
                                              <p:val>
                                                <p:fltVal val="0"/>
                                              </p:val>
                                            </p:tav>
                                            <p:tav tm="100000">
                                              <p:val>
                                                <p:strVal val="#ppt_w"/>
                                              </p:val>
                                            </p:tav>
                                          </p:tavLst>
                                        </p:anim>
                                        <p:anim calcmode="lin" valueType="num">
                                          <p:cBhvr>
                                            <p:cTn id="29" dur="300" fill="hold"/>
                                            <p:tgtEl>
                                              <p:spTgt spid="72"/>
                                            </p:tgtEl>
                                            <p:attrNameLst>
                                              <p:attrName>ppt_h</p:attrName>
                                            </p:attrNameLst>
                                          </p:cBhvr>
                                          <p:tavLst>
                                            <p:tav tm="0">
                                              <p:val>
                                                <p:fltVal val="0"/>
                                              </p:val>
                                            </p:tav>
                                            <p:tav tm="100000">
                                              <p:val>
                                                <p:strVal val="#ppt_h"/>
                                              </p:val>
                                            </p:tav>
                                          </p:tavLst>
                                        </p:anim>
                                        <p:animEffect transition="in" filter="fade">
                                          <p:cBhvr>
                                            <p:cTn id="30" dur="300"/>
                                            <p:tgtEl>
                                              <p:spTgt spid="72"/>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up)">
                                          <p:cBhvr>
                                            <p:cTn id="34" dur="500"/>
                                            <p:tgtEl>
                                              <p:spTgt spid="75"/>
                                            </p:tgtEl>
                                          </p:cBhvr>
                                        </p:animEffect>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fill="hold"/>
                                            <p:tgtEl>
                                              <p:spTgt spid="60"/>
                                            </p:tgtEl>
                                            <p:attrNameLst>
                                              <p:attrName>ppt_x</p:attrName>
                                            </p:attrNameLst>
                                          </p:cBhvr>
                                          <p:tavLst>
                                            <p:tav tm="0">
                                              <p:val>
                                                <p:strVal val="0-#ppt_w/2"/>
                                              </p:val>
                                            </p:tav>
                                            <p:tav tm="100000">
                                              <p:val>
                                                <p:strVal val="#ppt_x"/>
                                              </p:val>
                                            </p:tav>
                                          </p:tavLst>
                                        </p:anim>
                                        <p:anim calcmode="lin" valueType="num">
                                          <p:cBhvr additive="base">
                                            <p:cTn id="39" dur="500" fill="hold"/>
                                            <p:tgtEl>
                                              <p:spTgt spid="60"/>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300" fill="hold"/>
                                            <p:tgtEl>
                                              <p:spTgt spid="79"/>
                                            </p:tgtEl>
                                            <p:attrNameLst>
                                              <p:attrName>ppt_w</p:attrName>
                                            </p:attrNameLst>
                                          </p:cBhvr>
                                          <p:tavLst>
                                            <p:tav tm="0">
                                              <p:val>
                                                <p:fltVal val="0"/>
                                              </p:val>
                                            </p:tav>
                                            <p:tav tm="100000">
                                              <p:val>
                                                <p:strVal val="#ppt_w"/>
                                              </p:val>
                                            </p:tav>
                                          </p:tavLst>
                                        </p:anim>
                                        <p:anim calcmode="lin" valueType="num">
                                          <p:cBhvr>
                                            <p:cTn id="44" dur="300" fill="hold"/>
                                            <p:tgtEl>
                                              <p:spTgt spid="79"/>
                                            </p:tgtEl>
                                            <p:attrNameLst>
                                              <p:attrName>ppt_h</p:attrName>
                                            </p:attrNameLst>
                                          </p:cBhvr>
                                          <p:tavLst>
                                            <p:tav tm="0">
                                              <p:val>
                                                <p:fltVal val="0"/>
                                              </p:val>
                                            </p:tav>
                                            <p:tav tm="100000">
                                              <p:val>
                                                <p:strVal val="#ppt_h"/>
                                              </p:val>
                                            </p:tav>
                                          </p:tavLst>
                                        </p:anim>
                                        <p:animEffect transition="in" filter="fade">
                                          <p:cBhvr>
                                            <p:cTn id="45" dur="300"/>
                                            <p:tgtEl>
                                              <p:spTgt spid="79"/>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ipe(up)">
                                          <p:cBhvr>
                                            <p:cTn id="49" dur="500"/>
                                            <p:tgtEl>
                                              <p:spTgt spid="76"/>
                                            </p:tgtEl>
                                          </p:cBhvr>
                                        </p:animEffect>
                                      </p:childTnLst>
                                    </p:cTn>
                                  </p:par>
                                </p:childTnLst>
                              </p:cTn>
                            </p:par>
                            <p:par>
                              <p:cTn id="50" fill="hold">
                                <p:stCondLst>
                                  <p:cond delay="3000"/>
                                </p:stCondLst>
                                <p:childTnLst>
                                  <p:par>
                                    <p:cTn id="51" presetID="2" presetClass="entr" presetSubtype="8"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0-#ppt_w/2"/>
                                              </p:val>
                                            </p:tav>
                                            <p:tav tm="100000">
                                              <p:val>
                                                <p:strVal val="#ppt_x"/>
                                              </p:val>
                                            </p:tav>
                                          </p:tavLst>
                                        </p:anim>
                                        <p:anim calcmode="lin" valueType="num">
                                          <p:cBhvr additive="base">
                                            <p:cTn id="54" dur="500" fill="hold"/>
                                            <p:tgtEl>
                                              <p:spTgt spid="64"/>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82"/>
                                            </p:tgtEl>
                                            <p:attrNameLst>
                                              <p:attrName>style.visibility</p:attrName>
                                            </p:attrNameLst>
                                          </p:cBhvr>
                                          <p:to>
                                            <p:strVal val="visible"/>
                                          </p:to>
                                        </p:set>
                                        <p:anim calcmode="lin" valueType="num">
                                          <p:cBhvr>
                                            <p:cTn id="58" dur="300" fill="hold"/>
                                            <p:tgtEl>
                                              <p:spTgt spid="82"/>
                                            </p:tgtEl>
                                            <p:attrNameLst>
                                              <p:attrName>ppt_w</p:attrName>
                                            </p:attrNameLst>
                                          </p:cBhvr>
                                          <p:tavLst>
                                            <p:tav tm="0">
                                              <p:val>
                                                <p:fltVal val="0"/>
                                              </p:val>
                                            </p:tav>
                                            <p:tav tm="100000">
                                              <p:val>
                                                <p:strVal val="#ppt_w"/>
                                              </p:val>
                                            </p:tav>
                                          </p:tavLst>
                                        </p:anim>
                                        <p:anim calcmode="lin" valueType="num">
                                          <p:cBhvr>
                                            <p:cTn id="59" dur="300" fill="hold"/>
                                            <p:tgtEl>
                                              <p:spTgt spid="82"/>
                                            </p:tgtEl>
                                            <p:attrNameLst>
                                              <p:attrName>ppt_h</p:attrName>
                                            </p:attrNameLst>
                                          </p:cBhvr>
                                          <p:tavLst>
                                            <p:tav tm="0">
                                              <p:val>
                                                <p:fltVal val="0"/>
                                              </p:val>
                                            </p:tav>
                                            <p:tav tm="100000">
                                              <p:val>
                                                <p:strVal val="#ppt_h"/>
                                              </p:val>
                                            </p:tav>
                                          </p:tavLst>
                                        </p:anim>
                                        <p:animEffect transition="in" filter="fade">
                                          <p:cBhvr>
                                            <p:cTn id="60" dur="300"/>
                                            <p:tgtEl>
                                              <p:spTgt spid="82"/>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wipe(up)">
                                          <p:cBhvr>
                                            <p:cTn id="64" dur="500"/>
                                            <p:tgtEl>
                                              <p:spTgt spid="77"/>
                                            </p:tgtEl>
                                          </p:cBhvr>
                                        </p:animEffect>
                                      </p:childTnLst>
                                    </p:cTn>
                                  </p:par>
                                </p:childTnLst>
                              </p:cTn>
                            </p:par>
                            <p:par>
                              <p:cTn id="65" fill="hold">
                                <p:stCondLst>
                                  <p:cond delay="4500"/>
                                </p:stCondLst>
                                <p:childTnLst>
                                  <p:par>
                                    <p:cTn id="66" presetID="2" presetClass="entr" presetSubtype="8" fill="hold" nodeType="afterEffect">
                                      <p:stCondLst>
                                        <p:cond delay="0"/>
                                      </p:stCondLst>
                                      <p:childTnLst>
                                        <p:set>
                                          <p:cBhvr>
                                            <p:cTn id="67" dur="1" fill="hold">
                                              <p:stCondLst>
                                                <p:cond delay="0"/>
                                              </p:stCondLst>
                                            </p:cTn>
                                            <p:tgtEl>
                                              <p:spTgt spid="68"/>
                                            </p:tgtEl>
                                            <p:attrNameLst>
                                              <p:attrName>style.visibility</p:attrName>
                                            </p:attrNameLst>
                                          </p:cBhvr>
                                          <p:to>
                                            <p:strVal val="visible"/>
                                          </p:to>
                                        </p:set>
                                        <p:anim calcmode="lin" valueType="num">
                                          <p:cBhvr additive="base">
                                            <p:cTn id="68" dur="500" fill="hold"/>
                                            <p:tgtEl>
                                              <p:spTgt spid="68"/>
                                            </p:tgtEl>
                                            <p:attrNameLst>
                                              <p:attrName>ppt_x</p:attrName>
                                            </p:attrNameLst>
                                          </p:cBhvr>
                                          <p:tavLst>
                                            <p:tav tm="0">
                                              <p:val>
                                                <p:strVal val="0-#ppt_w/2"/>
                                              </p:val>
                                            </p:tav>
                                            <p:tav tm="100000">
                                              <p:val>
                                                <p:strVal val="#ppt_x"/>
                                              </p:val>
                                            </p:tav>
                                          </p:tavLst>
                                        </p:anim>
                                        <p:anim calcmode="lin" valueType="num">
                                          <p:cBhvr additive="base">
                                            <p:cTn id="69" dur="500" fill="hold"/>
                                            <p:tgtEl>
                                              <p:spTgt spid="68"/>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53" presetClass="entr" presetSubtype="16" fill="hold" nodeType="afterEffect">
                                      <p:stCondLst>
                                        <p:cond delay="0"/>
                                      </p:stCondLst>
                                      <p:childTnLst>
                                        <p:set>
                                          <p:cBhvr>
                                            <p:cTn id="72" dur="1" fill="hold">
                                              <p:stCondLst>
                                                <p:cond delay="0"/>
                                              </p:stCondLst>
                                            </p:cTn>
                                            <p:tgtEl>
                                              <p:spTgt spid="85"/>
                                            </p:tgtEl>
                                            <p:attrNameLst>
                                              <p:attrName>style.visibility</p:attrName>
                                            </p:attrNameLst>
                                          </p:cBhvr>
                                          <p:to>
                                            <p:strVal val="visible"/>
                                          </p:to>
                                        </p:set>
                                        <p:anim calcmode="lin" valueType="num">
                                          <p:cBhvr>
                                            <p:cTn id="73" dur="300" fill="hold"/>
                                            <p:tgtEl>
                                              <p:spTgt spid="85"/>
                                            </p:tgtEl>
                                            <p:attrNameLst>
                                              <p:attrName>ppt_w</p:attrName>
                                            </p:attrNameLst>
                                          </p:cBhvr>
                                          <p:tavLst>
                                            <p:tav tm="0">
                                              <p:val>
                                                <p:fltVal val="0"/>
                                              </p:val>
                                            </p:tav>
                                            <p:tav tm="100000">
                                              <p:val>
                                                <p:strVal val="#ppt_w"/>
                                              </p:val>
                                            </p:tav>
                                          </p:tavLst>
                                        </p:anim>
                                        <p:anim calcmode="lin" valueType="num">
                                          <p:cBhvr>
                                            <p:cTn id="74" dur="300" fill="hold"/>
                                            <p:tgtEl>
                                              <p:spTgt spid="85"/>
                                            </p:tgtEl>
                                            <p:attrNameLst>
                                              <p:attrName>ppt_h</p:attrName>
                                            </p:attrNameLst>
                                          </p:cBhvr>
                                          <p:tavLst>
                                            <p:tav tm="0">
                                              <p:val>
                                                <p:fltVal val="0"/>
                                              </p:val>
                                            </p:tav>
                                            <p:tav tm="100000">
                                              <p:val>
                                                <p:strVal val="#ppt_h"/>
                                              </p:val>
                                            </p:tav>
                                          </p:tavLst>
                                        </p:anim>
                                        <p:animEffect transition="in" filter="fade">
                                          <p:cBhvr>
                                            <p:cTn id="75" dur="300"/>
                                            <p:tgtEl>
                                              <p:spTgt spid="85"/>
                                            </p:tgtEl>
                                          </p:cBhvr>
                                        </p:animEffect>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up)">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75" grpId="0"/>
          <p:bldP spid="76" grpId="0"/>
          <p:bldP spid="77" grpId="0"/>
          <p:bldP spid="7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工作完成情况</a:t>
            </a:r>
          </a:p>
        </p:txBody>
      </p:sp>
      <p:grpSp>
        <p:nvGrpSpPr>
          <p:cNvPr id="3" name="组合 2"/>
          <p:cNvGrpSpPr/>
          <p:nvPr/>
        </p:nvGrpSpPr>
        <p:grpSpPr>
          <a:xfrm rot="2700000">
            <a:off x="2952419" y="1242915"/>
            <a:ext cx="3167308" cy="3197576"/>
            <a:chOff x="1932258" y="760101"/>
            <a:chExt cx="3767316" cy="3803319"/>
          </a:xfrm>
        </p:grpSpPr>
        <p:sp>
          <p:nvSpPr>
            <p:cNvPr id="4" name="椭圆 168"/>
            <p:cNvSpPr/>
            <p:nvPr/>
          </p:nvSpPr>
          <p:spPr>
            <a:xfrm>
              <a:off x="2710237" y="760101"/>
              <a:ext cx="2207694" cy="2207694"/>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161"/>
            <p:cNvSpPr/>
            <p:nvPr/>
          </p:nvSpPr>
          <p:spPr>
            <a:xfrm>
              <a:off x="1932258" y="1557914"/>
              <a:ext cx="2207690" cy="2207691"/>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162"/>
            <p:cNvSpPr/>
            <p:nvPr/>
          </p:nvSpPr>
          <p:spPr>
            <a:xfrm>
              <a:off x="3491880" y="1557913"/>
              <a:ext cx="2207694" cy="2207694"/>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rgbClr val="F8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163"/>
            <p:cNvSpPr/>
            <p:nvPr/>
          </p:nvSpPr>
          <p:spPr>
            <a:xfrm>
              <a:off x="2710237" y="2355728"/>
              <a:ext cx="2207690" cy="2207692"/>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a:off x="3755642" y="2067617"/>
            <a:ext cx="1548172" cy="1548172"/>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3839621" y="2493861"/>
            <a:ext cx="1380215" cy="307777"/>
          </a:xfrm>
          <a:prstGeom prst="rect">
            <a:avLst/>
          </a:prstGeom>
        </p:spPr>
        <p:txBody>
          <a:bodyPr wrap="square">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789838" y="2770860"/>
            <a:ext cx="1479779" cy="492827"/>
          </a:xfrm>
          <a:prstGeom prst="rect">
            <a:avLst/>
          </a:prstGeom>
          <a:noFill/>
        </p:spPr>
        <p:txBody>
          <a:bodyPr wrap="square" rtlCol="0">
            <a:spAutoFit/>
          </a:bodyPr>
          <a:lstStyle/>
          <a:p>
            <a:pPr algn="ctr">
              <a:lnSpc>
                <a:spcPct val="130000"/>
              </a:lnSpc>
              <a:spcBef>
                <a:spcPts val="600"/>
              </a:spcBef>
            </a:pPr>
            <a:r>
              <a:rPr lang="zh-CN" altLang="en-US" sz="1050" dirty="0">
                <a:solidFill>
                  <a:schemeClr val="tx1">
                    <a:lumMod val="65000"/>
                    <a:lumOff val="35000"/>
                  </a:schemeClr>
                </a:solidFill>
              </a:rPr>
              <a:t>点击此处添加文本内容点击此处</a:t>
            </a:r>
          </a:p>
        </p:txBody>
      </p:sp>
      <p:sp>
        <p:nvSpPr>
          <p:cNvPr id="19" name="矩形 18"/>
          <p:cNvSpPr/>
          <p:nvPr/>
        </p:nvSpPr>
        <p:spPr>
          <a:xfrm>
            <a:off x="1043609" y="1582337"/>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043608" y="1904630"/>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1" name="矩形 20"/>
          <p:cNvSpPr/>
          <p:nvPr/>
        </p:nvSpPr>
        <p:spPr>
          <a:xfrm>
            <a:off x="1043609" y="2890515"/>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043608" y="3212808"/>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3" name="矩形 22"/>
          <p:cNvSpPr/>
          <p:nvPr/>
        </p:nvSpPr>
        <p:spPr>
          <a:xfrm>
            <a:off x="6312110" y="1582337"/>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312109" y="1904630"/>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5" name="矩形 24"/>
          <p:cNvSpPr/>
          <p:nvPr/>
        </p:nvSpPr>
        <p:spPr>
          <a:xfrm>
            <a:off x="6312110" y="2890515"/>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312109" y="3212808"/>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par>
                          <p:cTn id="27" fill="hold">
                            <p:stCondLst>
                              <p:cond delay="1500"/>
                            </p:stCondLst>
                            <p:childTnLst>
                              <p:par>
                                <p:cTn id="28" presetID="17" presetClass="entr" presetSubtype="1" fill="hold" grpId="0" nodeType="after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2500"/>
                            </p:stCondLst>
                            <p:childTnLst>
                              <p:par>
                                <p:cTn id="38" presetID="17" presetClass="entr" presetSubtype="1" fill="hold" grpId="0" nodeType="after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ppt_h/2"/>
                                          </p:val>
                                        </p:tav>
                                        <p:tav tm="100000">
                                          <p:val>
                                            <p:strVal val="#ppt_y"/>
                                          </p:val>
                                        </p:tav>
                                      </p:tavLst>
                                    </p:anim>
                                    <p:anim calcmode="lin" valueType="num">
                                      <p:cBhvr>
                                        <p:cTn id="42" dur="500" fill="hold"/>
                                        <p:tgtEl>
                                          <p:spTgt spid="21"/>
                                        </p:tgtEl>
                                        <p:attrNameLst>
                                          <p:attrName>ppt_w</p:attrName>
                                        </p:attrNameLst>
                                      </p:cBhvr>
                                      <p:tavLst>
                                        <p:tav tm="0">
                                          <p:val>
                                            <p:strVal val="#ppt_w"/>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350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ppt_h/2"/>
                                          </p:val>
                                        </p:tav>
                                        <p:tav tm="100000">
                                          <p:val>
                                            <p:strVal val="#ppt_y"/>
                                          </p:val>
                                        </p:tav>
                                      </p:tavLst>
                                    </p:anim>
                                    <p:anim calcmode="lin" valueType="num">
                                      <p:cBhvr>
                                        <p:cTn id="52" dur="500" fill="hold"/>
                                        <p:tgtEl>
                                          <p:spTgt spid="23"/>
                                        </p:tgtEl>
                                        <p:attrNameLst>
                                          <p:attrName>ppt_w</p:attrName>
                                        </p:attrNameLst>
                                      </p:cBhvr>
                                      <p:tavLst>
                                        <p:tav tm="0">
                                          <p:val>
                                            <p:strVal val="#ppt_w"/>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450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9" grpId="0"/>
      <p:bldP spid="20" grpId="0"/>
      <p:bldP spid="21" grpId="0"/>
      <p:bldP spid="22"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37814"/>
            <a:ext cx="3310711" cy="328469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780" y="2932155"/>
            <a:ext cx="1567037" cy="1396608"/>
          </a:xfrm>
          <a:prstGeom prst="rect">
            <a:avLst/>
          </a:prstGeom>
        </p:spPr>
      </p:pic>
      <p:sp>
        <p:nvSpPr>
          <p:cNvPr id="25" name="圆角矩形 24"/>
          <p:cNvSpPr/>
          <p:nvPr/>
        </p:nvSpPr>
        <p:spPr>
          <a:xfrm>
            <a:off x="5859428" y="1297038"/>
            <a:ext cx="379809" cy="378619"/>
          </a:xfrm>
          <a:prstGeom prst="roundRect">
            <a:avLst/>
          </a:prstGeom>
          <a:solidFill>
            <a:srgbClr val="F8625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1</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6" name="矩形 25"/>
          <p:cNvSpPr/>
          <p:nvPr/>
        </p:nvSpPr>
        <p:spPr>
          <a:xfrm>
            <a:off x="6452627" y="1342311"/>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圆角矩形 26"/>
          <p:cNvSpPr/>
          <p:nvPr/>
        </p:nvSpPr>
        <p:spPr>
          <a:xfrm>
            <a:off x="5859428" y="1862584"/>
            <a:ext cx="379809" cy="378619"/>
          </a:xfrm>
          <a:prstGeom prst="roundRect">
            <a:avLst/>
          </a:prstGeom>
          <a:solidFill>
            <a:srgbClr val="92E2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2</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452627" y="1907054"/>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圆角矩形 28"/>
          <p:cNvSpPr/>
          <p:nvPr/>
        </p:nvSpPr>
        <p:spPr>
          <a:xfrm>
            <a:off x="5859428" y="2428132"/>
            <a:ext cx="379809" cy="378619"/>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3</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0" name="矩形 29"/>
          <p:cNvSpPr/>
          <p:nvPr/>
        </p:nvSpPr>
        <p:spPr>
          <a:xfrm>
            <a:off x="6452627" y="2478941"/>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圆角矩形 30"/>
          <p:cNvSpPr/>
          <p:nvPr/>
        </p:nvSpPr>
        <p:spPr>
          <a:xfrm>
            <a:off x="5859428" y="2993678"/>
            <a:ext cx="379809" cy="378619"/>
          </a:xfrm>
          <a:prstGeom prst="roundRect">
            <a:avLst/>
          </a:prstGeom>
          <a:solidFill>
            <a:srgbClr val="79A4C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4</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452627" y="3050828"/>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圆角矩形 32"/>
          <p:cNvSpPr/>
          <p:nvPr/>
        </p:nvSpPr>
        <p:spPr>
          <a:xfrm>
            <a:off x="5859428" y="3559225"/>
            <a:ext cx="379809" cy="378619"/>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5</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6452627" y="3610034"/>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5" name="组合 34"/>
          <p:cNvGrpSpPr/>
          <p:nvPr/>
        </p:nvGrpSpPr>
        <p:grpSpPr>
          <a:xfrm>
            <a:off x="5206639" y="2394179"/>
            <a:ext cx="373473" cy="373473"/>
            <a:chOff x="6535249" y="2524701"/>
            <a:chExt cx="717052" cy="717051"/>
          </a:xfrm>
        </p:grpSpPr>
        <p:sp>
          <p:nvSpPr>
            <p:cNvPr id="36" name="泪滴形 35"/>
            <p:cNvSpPr/>
            <p:nvPr/>
          </p:nvSpPr>
          <p:spPr>
            <a:xfrm rot="8247616">
              <a:off x="6535249" y="2524701"/>
              <a:ext cx="717052" cy="717051"/>
            </a:xfrm>
            <a:prstGeom prst="teardrop">
              <a:avLst/>
            </a:prstGeom>
            <a:solidFill>
              <a:srgbClr val="F86251"/>
            </a:solidFill>
            <a:ln>
              <a:solidFill>
                <a:srgbClr val="F86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604000" y="2588424"/>
              <a:ext cx="574014" cy="574014"/>
            </a:xfrm>
            <a:prstGeom prst="ellipse">
              <a:avLst/>
            </a:prstGeom>
            <a:solidFill>
              <a:schemeClr val="bg1"/>
            </a:solidFill>
            <a:ln>
              <a:solidFill>
                <a:srgbClr val="F8625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attrName>
                                          <p:attrName>ppt_y</p:attrName>
                                        </p:attrNameLst>
                                      </p:cBhvr>
                                      <p:rCtr x="1862" y="-2060"/>
                                    </p:animMotion>
                                  </p:childTnLst>
                                </p:cTn>
                              </p:par>
                              <p:par>
                                <p:cTn id="19" presetID="22" presetClass="entr" presetSubtype="8" fill="hold" grpId="0"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par>
                                <p:cTn id="25" presetID="56" presetClass="path" presetSubtype="0" accel="50000" decel="50000" fill="hold" grpId="1" nodeType="withEffect">
                                  <p:stCondLst>
                                    <p:cond delay="250"/>
                                  </p:stCondLst>
                                  <p:childTnLst>
                                    <p:animMotion origin="layout" path="M -0.03737 0.0412 L -6.25E-7 2.96296E-6 " pathEditMode="relative" rAng="0" ptsTypes="AA">
                                      <p:cBhvr>
                                        <p:cTn id="26" dur="700" fill="hold"/>
                                        <p:tgtEl>
                                          <p:spTgt spid="27"/>
                                        </p:tgtEl>
                                        <p:attrNameLst>
                                          <p:attrName>ppt_x</p:attrName>
                                          <p:attrName>ppt_y</p:attrName>
                                        </p:attrNameLst>
                                      </p:cBhvr>
                                      <p:rCtr x="1862" y="-2060"/>
                                    </p:animMotion>
                                  </p:childTnLst>
                                </p:cTn>
                              </p:par>
                              <p:par>
                                <p:cTn id="27" presetID="22" presetClass="entr" presetSubtype="8" fill="hold" grpId="0" nodeType="withEffect">
                                  <p:stCondLst>
                                    <p:cond delay="50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par>
                                <p:cTn id="33" presetID="56" presetClass="path" presetSubtype="0" accel="50000" decel="50000" fill="hold" grpId="1" nodeType="withEffect">
                                  <p:stCondLst>
                                    <p:cond delay="500"/>
                                  </p:stCondLst>
                                  <p:childTnLst>
                                    <p:animMotion origin="layout" path="M -0.03737 0.0412 L -6.25E-7 -7.40741E-7 " pathEditMode="relative" rAng="0" ptsTypes="AA">
                                      <p:cBhvr>
                                        <p:cTn id="34" dur="700" fill="hold"/>
                                        <p:tgtEl>
                                          <p:spTgt spid="29"/>
                                        </p:tgtEl>
                                        <p:attrNameLst>
                                          <p:attrName>ppt_x</p:attrName>
                                          <p:attrName>ppt_y</p:attrName>
                                        </p:attrNameLst>
                                      </p:cBhvr>
                                      <p:rCtr x="1862" y="-2060"/>
                                    </p:animMotion>
                                  </p:childTnLst>
                                </p:cTn>
                              </p:par>
                              <p:par>
                                <p:cTn id="35" presetID="22" presetClass="entr" presetSubtype="8" fill="hold" grpId="0" nodeType="withEffect">
                                  <p:stCondLst>
                                    <p:cond delay="75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childTnLst>
                                </p:cTn>
                              </p:par>
                              <p:par>
                                <p:cTn id="41" presetID="56" presetClass="path" presetSubtype="0" accel="50000" decel="50000" fill="hold" grpId="1" nodeType="withEffect">
                                  <p:stCondLst>
                                    <p:cond delay="750"/>
                                  </p:stCondLst>
                                  <p:childTnLst>
                                    <p:animMotion origin="layout" path="M -0.03737 0.04121 L -6.25E-7 -4.44444E-6 " pathEditMode="relative" rAng="0" ptsTypes="AA">
                                      <p:cBhvr>
                                        <p:cTn id="42" dur="700" fill="hold"/>
                                        <p:tgtEl>
                                          <p:spTgt spid="31"/>
                                        </p:tgtEl>
                                        <p:attrNameLst>
                                          <p:attrName>ppt_x</p:attrName>
                                          <p:attrName>ppt_y</p:attrName>
                                        </p:attrNameLst>
                                      </p:cBhvr>
                                      <p:rCtr x="1862" y="-2060"/>
                                    </p:animMotion>
                                  </p:childTnLst>
                                </p:cTn>
                              </p:par>
                              <p:par>
                                <p:cTn id="43" presetID="22" presetClass="entr" presetSubtype="8" fill="hold" grpId="0" nodeType="withEffect">
                                  <p:stCondLst>
                                    <p:cond delay="100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childTnLst>
                                </p:cTn>
                              </p:par>
                              <p:par>
                                <p:cTn id="49" presetID="56" presetClass="path" presetSubtype="0" accel="50000" decel="50000" fill="hold" grpId="1" nodeType="withEffect">
                                  <p:stCondLst>
                                    <p:cond delay="1000"/>
                                  </p:stCondLst>
                                  <p:childTnLst>
                                    <p:animMotion origin="layout" path="M -0.03737 0.0412 L -6.25E-7 1.85185E-6 " pathEditMode="relative" rAng="0" ptsTypes="AA">
                                      <p:cBhvr>
                                        <p:cTn id="50" dur="700" fill="hold"/>
                                        <p:tgtEl>
                                          <p:spTgt spid="33"/>
                                        </p:tgtEl>
                                        <p:attrNameLst>
                                          <p:attrName>ppt_x</p:attrName>
                                          <p:attrName>ppt_y</p:attrName>
                                        </p:attrNameLst>
                                      </p:cBhvr>
                                      <p:rCtr x="1862" y="-2060"/>
                                    </p:animMotion>
                                  </p:childTnLst>
                                </p:cTn>
                              </p:par>
                              <p:par>
                                <p:cTn id="51" presetID="22" presetClass="entr" presetSubtype="8" fill="hold" grpId="0" nodeType="withEffect">
                                  <p:stCondLst>
                                    <p:cond delay="125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par>
                          <p:cTn id="54" fill="hold">
                            <p:stCondLst>
                              <p:cond delay="500"/>
                            </p:stCondLst>
                            <p:childTnLst>
                              <p:par>
                                <p:cTn id="55" presetID="47" presetClass="entr" presetSubtype="0"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anim calcmode="lin" valueType="num">
                                      <p:cBhvr>
                                        <p:cTn id="58" dur="500" fill="hold"/>
                                        <p:tgtEl>
                                          <p:spTgt spid="35"/>
                                        </p:tgtEl>
                                        <p:attrNameLst>
                                          <p:attrName>ppt_x</p:attrName>
                                        </p:attrNameLst>
                                      </p:cBhvr>
                                      <p:tavLst>
                                        <p:tav tm="0">
                                          <p:val>
                                            <p:strVal val="#ppt_x"/>
                                          </p:val>
                                        </p:tav>
                                        <p:tav tm="100000">
                                          <p:val>
                                            <p:strVal val="#ppt_x"/>
                                          </p:val>
                                        </p:tav>
                                      </p:tavLst>
                                    </p:anim>
                                    <p:anim calcmode="lin" valueType="num">
                                      <p:cBhvr>
                                        <p:cTn id="5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P spid="27" grpId="0" animBg="1"/>
      <p:bldP spid="27" grpId="1" animBg="1"/>
      <p:bldP spid="28" grpId="0"/>
      <p:bldP spid="29" grpId="0" animBg="1"/>
      <p:bldP spid="29" grpId="1" animBg="1"/>
      <p:bldP spid="30" grpId="0"/>
      <p:bldP spid="31" grpId="0" animBg="1"/>
      <p:bldP spid="31" grpId="1" animBg="1"/>
      <p:bldP spid="32" grpId="0"/>
      <p:bldP spid="33" grpId="0" animBg="1"/>
      <p:bldP spid="33" grpId="1"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bwMode="auto">
          <a:xfrm>
            <a:off x="1295400" y="1262063"/>
            <a:ext cx="3276600" cy="1525191"/>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6" name="文本框 11"/>
            <p:cNvSpPr>
              <a:spLocks noChangeArrowheads="1"/>
            </p:cNvSpPr>
            <p:nvPr/>
          </p:nvSpPr>
          <p:spPr bwMode="auto">
            <a:xfrm>
              <a:off x="83231" y="25399"/>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300" dirty="0">
                  <a:solidFill>
                    <a:srgbClr val="FFFFFF"/>
                  </a:solidFill>
                  <a:effectLst>
                    <a:outerShdw blurRad="38100" dist="38100" dir="2700000" algn="tl">
                      <a:srgbClr val="000000">
                        <a:alpha val="43137"/>
                      </a:srgbClr>
                    </a:outerShdw>
                  </a:effectLst>
                  <a:latin typeface="+mj-ea"/>
                  <a:ea typeface="+mj-ea"/>
                  <a:cs typeface="Calibri" panose="020F0502020204030204" charset="0"/>
                  <a:sym typeface="Calibri" panose="020F0502020204030204" charset="0"/>
                </a:rPr>
                <a:t>01</a:t>
              </a:r>
              <a:endParaRPr lang="zh-CN" altLang="en-US" sz="3300" dirty="0">
                <a:solidFill>
                  <a:srgbClr val="FFFFFF"/>
                </a:solidFill>
                <a:effectLst>
                  <a:outerShdw blurRad="38100" dist="38100" dir="2700000" algn="tl">
                    <a:srgbClr val="000000">
                      <a:alpha val="43137"/>
                    </a:srgbClr>
                  </a:outerShdw>
                </a:effectLst>
                <a:latin typeface="+mj-ea"/>
                <a:ea typeface="+mj-ea"/>
                <a:sym typeface="宋体" panose="02010600030101010101" pitchFamily="2" charset="-122"/>
              </a:endParaRPr>
            </a:p>
          </p:txBody>
        </p:sp>
      </p:grpSp>
      <p:grpSp>
        <p:nvGrpSpPr>
          <p:cNvPr id="12" name="组合 30"/>
          <p:cNvGrpSpPr/>
          <p:nvPr/>
        </p:nvGrpSpPr>
        <p:grpSpPr bwMode="auto">
          <a:xfrm>
            <a:off x="4572000" y="2781300"/>
            <a:ext cx="3380201" cy="1525191"/>
            <a:chOff x="0" y="0"/>
            <a:chExt cx="4506935" cy="2032681"/>
          </a:xfrm>
        </p:grpSpPr>
        <p:sp>
          <p:nvSpPr>
            <p:cNvPr id="13" name="矩形 6"/>
            <p:cNvSpPr>
              <a:spLocks noChangeArrowheads="1"/>
            </p:cNvSpPr>
            <p:nvPr/>
          </p:nvSpPr>
          <p:spPr bwMode="auto">
            <a:xfrm>
              <a:off x="0" y="0"/>
              <a:ext cx="4368800" cy="203268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14" name="文本框 15"/>
            <p:cNvSpPr>
              <a:spLocks noChangeArrowheads="1"/>
            </p:cNvSpPr>
            <p:nvPr/>
          </p:nvSpPr>
          <p:spPr bwMode="auto">
            <a:xfrm>
              <a:off x="3598139" y="361861"/>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300" dirty="0">
                  <a:solidFill>
                    <a:srgbClr val="FFFFFF"/>
                  </a:solidFill>
                  <a:latin typeface="+mj-ea"/>
                  <a:ea typeface="+mj-ea"/>
                  <a:cs typeface="Calibri" panose="020F0502020204030204" charset="0"/>
                  <a:sym typeface="Calibri" panose="020F0502020204030204" charset="0"/>
                </a:rPr>
                <a:t>04</a:t>
              </a:r>
              <a:endParaRPr lang="zh-CN" altLang="en-US" sz="3300" dirty="0">
                <a:solidFill>
                  <a:srgbClr val="FFFFFF"/>
                </a:solidFill>
                <a:latin typeface="+mj-ea"/>
                <a:ea typeface="+mj-ea"/>
                <a:sym typeface="宋体" panose="02010600030101010101" pitchFamily="2" charset="-122"/>
              </a:endParaRPr>
            </a:p>
          </p:txBody>
        </p:sp>
      </p:grpSp>
      <p:grpSp>
        <p:nvGrpSpPr>
          <p:cNvPr id="22" name="组合 28"/>
          <p:cNvGrpSpPr/>
          <p:nvPr/>
        </p:nvGrpSpPr>
        <p:grpSpPr bwMode="auto">
          <a:xfrm>
            <a:off x="2188369" y="2786062"/>
            <a:ext cx="2383631" cy="1109663"/>
            <a:chOff x="0" y="0"/>
            <a:chExt cx="3178629" cy="1478928"/>
          </a:xfrm>
          <a:solidFill>
            <a:srgbClr val="F5CA40"/>
          </a:solidFill>
        </p:grpSpPr>
        <p:sp>
          <p:nvSpPr>
            <p:cNvPr id="23" name="矩形 10"/>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24" name="文本框 19"/>
            <p:cNvSpPr>
              <a:spLocks noChangeArrowheads="1"/>
            </p:cNvSpPr>
            <p:nvPr/>
          </p:nvSpPr>
          <p:spPr bwMode="auto">
            <a:xfrm>
              <a:off x="217994" y="40837"/>
              <a:ext cx="729364"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latin typeface="+mj-ea"/>
                  <a:ea typeface="+mj-ea"/>
                  <a:cs typeface="Calibri" panose="020F0502020204030204" charset="0"/>
                  <a:sym typeface="Calibri" panose="020F0502020204030204" charset="0"/>
                </a:rPr>
                <a:t>03</a:t>
              </a:r>
              <a:endParaRPr lang="zh-CN" altLang="en-US" sz="2400">
                <a:solidFill>
                  <a:srgbClr val="000000"/>
                </a:solidFill>
                <a:latin typeface="+mj-ea"/>
                <a:ea typeface="+mj-ea"/>
                <a:sym typeface="宋体" panose="02010600030101010101" pitchFamily="2" charset="-122"/>
              </a:endParaRPr>
            </a:p>
          </p:txBody>
        </p:sp>
        <p:grpSp>
          <p:nvGrpSpPr>
            <p:cNvPr id="25" name="组合 20"/>
            <p:cNvGrpSpPr/>
            <p:nvPr/>
          </p:nvGrpSpPr>
          <p:grpSpPr bwMode="auto">
            <a:xfrm>
              <a:off x="172239" y="565018"/>
              <a:ext cx="2964508" cy="859220"/>
              <a:chOff x="0" y="0"/>
              <a:chExt cx="2964508" cy="859220"/>
            </a:xfrm>
            <a:grpFill/>
          </p:grpSpPr>
          <p:sp>
            <p:nvSpPr>
              <p:cNvPr id="26" name="文本框 21"/>
              <p:cNvSpPr>
                <a:spLocks noChangeArrowheads="1"/>
              </p:cNvSpPr>
              <p:nvPr/>
            </p:nvSpPr>
            <p:spPr bwMode="auto">
              <a:xfrm>
                <a:off x="0" y="0"/>
                <a:ext cx="1186819"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b="1">
                    <a:solidFill>
                      <a:schemeClr val="bg1"/>
                    </a:solidFill>
                    <a:latin typeface="+mj-ea"/>
                    <a:ea typeface="+mj-ea"/>
                    <a:sym typeface="方正正黑简体" pitchFamily="2" charset="-122"/>
                  </a:rPr>
                  <a:t>请输入标题</a:t>
                </a:r>
                <a:endParaRPr lang="zh-CN" altLang="en-US">
                  <a:latin typeface="+mj-ea"/>
                  <a:ea typeface="+mj-ea"/>
                </a:endParaRPr>
              </a:p>
            </p:txBody>
          </p:sp>
          <p:sp>
            <p:nvSpPr>
              <p:cNvPr id="27" name="矩形 22"/>
              <p:cNvSpPr>
                <a:spLocks noChangeArrowheads="1"/>
              </p:cNvSpPr>
              <p:nvPr/>
            </p:nvSpPr>
            <p:spPr bwMode="auto">
              <a:xfrm>
                <a:off x="0" y="366984"/>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a:solidFill>
                      <a:srgbClr val="FFFFFF"/>
                    </a:solidFill>
                    <a:latin typeface="+mj-ea"/>
                    <a:ea typeface="+mj-ea"/>
                    <a:sym typeface="微软雅黑" panose="020B0503020204020204" pitchFamily="34" charset="-122"/>
                  </a:rPr>
                  <a:t>在这里输入内容文本在这里输入内容文本在这里输入内容</a:t>
                </a:r>
                <a:endParaRPr lang="zh-CN" altLang="en-US" sz="900" dirty="0">
                  <a:solidFill>
                    <a:srgbClr val="FFFFFF"/>
                  </a:solidFill>
                  <a:latin typeface="+mj-ea"/>
                  <a:ea typeface="+mj-ea"/>
                </a:endParaRPr>
              </a:p>
            </p:txBody>
          </p:sp>
        </p:grpSp>
      </p:grpSp>
      <p:grpSp>
        <p:nvGrpSpPr>
          <p:cNvPr id="34" name="组合 8"/>
          <p:cNvGrpSpPr/>
          <p:nvPr/>
        </p:nvGrpSpPr>
        <p:grpSpPr bwMode="auto">
          <a:xfrm>
            <a:off x="4572000" y="1677591"/>
            <a:ext cx="2475030" cy="1109663"/>
            <a:chOff x="0" y="0"/>
            <a:chExt cx="3299675" cy="1478928"/>
          </a:xfrm>
          <a:solidFill>
            <a:srgbClr val="F86251"/>
          </a:solidFill>
        </p:grpSpPr>
        <p:sp>
          <p:nvSpPr>
            <p:cNvPr id="35" name="矩形 9"/>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36" name="文本框 23"/>
            <p:cNvSpPr>
              <a:spLocks noChangeArrowheads="1"/>
            </p:cNvSpPr>
            <p:nvPr/>
          </p:nvSpPr>
          <p:spPr bwMode="auto">
            <a:xfrm>
              <a:off x="2570496" y="0"/>
              <a:ext cx="729179"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latin typeface="+mj-ea"/>
                  <a:ea typeface="+mj-ea"/>
                  <a:cs typeface="Calibri" panose="020F0502020204030204" charset="0"/>
                  <a:sym typeface="Calibri" panose="020F0502020204030204" charset="0"/>
                </a:rPr>
                <a:t>02</a:t>
              </a:r>
              <a:endParaRPr lang="zh-CN" altLang="en-US" sz="2400">
                <a:solidFill>
                  <a:srgbClr val="000000"/>
                </a:solidFill>
                <a:latin typeface="+mj-ea"/>
                <a:ea typeface="+mj-ea"/>
                <a:sym typeface="宋体" panose="02010600030101010101" pitchFamily="2" charset="-122"/>
              </a:endParaRPr>
            </a:p>
          </p:txBody>
        </p:sp>
        <p:grpSp>
          <p:nvGrpSpPr>
            <p:cNvPr id="37" name="组合 24"/>
            <p:cNvGrpSpPr/>
            <p:nvPr/>
          </p:nvGrpSpPr>
          <p:grpSpPr bwMode="auto">
            <a:xfrm>
              <a:off x="238713" y="564196"/>
              <a:ext cx="2985447" cy="800174"/>
              <a:chOff x="0" y="0"/>
              <a:chExt cx="2985447" cy="800174"/>
            </a:xfrm>
            <a:grpFill/>
          </p:grpSpPr>
          <p:sp>
            <p:nvSpPr>
              <p:cNvPr id="38" name="文本框 25"/>
              <p:cNvSpPr>
                <a:spLocks noChangeArrowheads="1"/>
              </p:cNvSpPr>
              <p:nvPr/>
            </p:nvSpPr>
            <p:spPr bwMode="auto">
              <a:xfrm>
                <a:off x="1798929" y="0"/>
                <a:ext cx="1186518"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b="1">
                    <a:solidFill>
                      <a:schemeClr val="bg1"/>
                    </a:solidFill>
                    <a:latin typeface="+mj-ea"/>
                    <a:ea typeface="+mj-ea"/>
                    <a:sym typeface="方正正黑简体" pitchFamily="2" charset="-122"/>
                  </a:rPr>
                  <a:t>请输入标题</a:t>
                </a:r>
                <a:endParaRPr lang="zh-CN" altLang="en-US">
                  <a:latin typeface="+mj-ea"/>
                  <a:ea typeface="+mj-ea"/>
                </a:endParaRPr>
              </a:p>
            </p:txBody>
          </p:sp>
          <p:sp>
            <p:nvSpPr>
              <p:cNvPr id="39" name="矩形 26"/>
              <p:cNvSpPr>
                <a:spLocks noChangeArrowheads="1"/>
              </p:cNvSpPr>
              <p:nvPr/>
            </p:nvSpPr>
            <p:spPr bwMode="auto">
              <a:xfrm>
                <a:off x="0" y="307938"/>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a:solidFill>
                      <a:srgbClr val="FFFFFF"/>
                    </a:solidFill>
                    <a:latin typeface="+mj-ea"/>
                    <a:ea typeface="+mj-ea"/>
                    <a:sym typeface="微软雅黑" panose="020B0503020204020204" pitchFamily="34" charset="-122"/>
                  </a:rPr>
                  <a:t>在这里输入内容文本在这里输入内容文本在这里输入内容</a:t>
                </a:r>
                <a:endParaRPr lang="zh-CN" altLang="en-US" sz="900" dirty="0">
                  <a:solidFill>
                    <a:srgbClr val="FFFFFF"/>
                  </a:solidFill>
                  <a:latin typeface="+mj-ea"/>
                  <a:ea typeface="+mj-ea"/>
                </a:endParaRPr>
              </a:p>
            </p:txBody>
          </p:sp>
        </p:grpSp>
      </p:grpSp>
      <p:grpSp>
        <p:nvGrpSpPr>
          <p:cNvPr id="42" name="Group 21"/>
          <p:cNvGrpSpPr/>
          <p:nvPr/>
        </p:nvGrpSpPr>
        <p:grpSpPr bwMode="auto">
          <a:xfrm>
            <a:off x="6707981" y="1046560"/>
            <a:ext cx="341710" cy="375047"/>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rgbClr val="F862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sp>
        <p:nvSpPr>
          <p:cNvPr id="50" name="矩形 56"/>
          <p:cNvSpPr>
            <a:spLocks noChangeArrowheads="1"/>
          </p:cNvSpPr>
          <p:nvPr/>
        </p:nvSpPr>
        <p:spPr bwMode="auto">
          <a:xfrm>
            <a:off x="7049691" y="1016794"/>
            <a:ext cx="1177528"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en-US" sz="9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p:txBody>
      </p:sp>
      <p:sp>
        <p:nvSpPr>
          <p:cNvPr id="52" name="Freeform 32"/>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53" name="Freeform 33"/>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54" name="Freeform 34"/>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55" name="Freeform 35"/>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56" name="Freeform 36"/>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57" name="Freeform 37"/>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58" name="Freeform 38"/>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59" name="Freeform 39"/>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60" name="Freeform 40"/>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61" name="Freeform 41"/>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62" name="Freeform 42"/>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63" name="Freeform 43"/>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F5CA40"/>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64" name="矩形 72"/>
          <p:cNvSpPr>
            <a:spLocks noChangeArrowheads="1"/>
          </p:cNvSpPr>
          <p:nvPr/>
        </p:nvSpPr>
        <p:spPr bwMode="auto">
          <a:xfrm>
            <a:off x="844154" y="4158854"/>
            <a:ext cx="1277540"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p:txBody>
      </p:sp>
      <p:sp>
        <p:nvSpPr>
          <p:cNvPr id="2" name="标题 1"/>
          <p:cNvSpPr>
            <a:spLocks noGrp="1"/>
          </p:cNvSpPr>
          <p:nvPr>
            <p:ph type="title"/>
          </p:nvPr>
        </p:nvSpPr>
        <p:spPr/>
        <p:txBody>
          <a:bodyPr/>
          <a:lstStyle/>
          <a:p>
            <a:r>
              <a:rPr lang="zh-CN" altLang="en-US" sz="1800" dirty="0"/>
              <a:t>第三部分  成功项目展示</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37814"/>
            <a:ext cx="3310711" cy="328469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780" y="2932155"/>
            <a:ext cx="1567037" cy="1396608"/>
          </a:xfrm>
          <a:prstGeom prst="rect">
            <a:avLst/>
          </a:prstGeom>
        </p:spPr>
      </p:pic>
      <p:sp>
        <p:nvSpPr>
          <p:cNvPr id="25" name="圆角矩形 24"/>
          <p:cNvSpPr/>
          <p:nvPr/>
        </p:nvSpPr>
        <p:spPr>
          <a:xfrm>
            <a:off x="5859428" y="1297038"/>
            <a:ext cx="379809" cy="378619"/>
          </a:xfrm>
          <a:prstGeom prst="roundRect">
            <a:avLst/>
          </a:prstGeom>
          <a:solidFill>
            <a:srgbClr val="F8625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1</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6" name="矩形 25"/>
          <p:cNvSpPr/>
          <p:nvPr/>
        </p:nvSpPr>
        <p:spPr>
          <a:xfrm>
            <a:off x="6452627" y="1342311"/>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圆角矩形 26"/>
          <p:cNvSpPr/>
          <p:nvPr/>
        </p:nvSpPr>
        <p:spPr>
          <a:xfrm>
            <a:off x="5859428" y="1862584"/>
            <a:ext cx="379809" cy="378619"/>
          </a:xfrm>
          <a:prstGeom prst="roundRect">
            <a:avLst/>
          </a:prstGeom>
          <a:solidFill>
            <a:srgbClr val="92E2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2</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452627" y="1907054"/>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圆角矩形 28"/>
          <p:cNvSpPr/>
          <p:nvPr/>
        </p:nvSpPr>
        <p:spPr>
          <a:xfrm>
            <a:off x="5859428" y="2428132"/>
            <a:ext cx="379809" cy="378619"/>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3</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0" name="矩形 29"/>
          <p:cNvSpPr/>
          <p:nvPr/>
        </p:nvSpPr>
        <p:spPr>
          <a:xfrm>
            <a:off x="6452627" y="2478941"/>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圆角矩形 30"/>
          <p:cNvSpPr/>
          <p:nvPr/>
        </p:nvSpPr>
        <p:spPr>
          <a:xfrm>
            <a:off x="5859428" y="2993678"/>
            <a:ext cx="379809" cy="378619"/>
          </a:xfrm>
          <a:prstGeom prst="roundRect">
            <a:avLst/>
          </a:prstGeom>
          <a:solidFill>
            <a:srgbClr val="79A4C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4</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452627" y="3050828"/>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圆角矩形 32"/>
          <p:cNvSpPr/>
          <p:nvPr/>
        </p:nvSpPr>
        <p:spPr>
          <a:xfrm>
            <a:off x="5859428" y="3559225"/>
            <a:ext cx="379809" cy="378619"/>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5</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6452627" y="3610034"/>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5" name="组合 34"/>
          <p:cNvGrpSpPr/>
          <p:nvPr/>
        </p:nvGrpSpPr>
        <p:grpSpPr>
          <a:xfrm>
            <a:off x="5206639" y="1275606"/>
            <a:ext cx="373473" cy="373473"/>
            <a:chOff x="6535249" y="2524701"/>
            <a:chExt cx="717052" cy="717051"/>
          </a:xfrm>
        </p:grpSpPr>
        <p:sp>
          <p:nvSpPr>
            <p:cNvPr id="36" name="泪滴形 35"/>
            <p:cNvSpPr/>
            <p:nvPr/>
          </p:nvSpPr>
          <p:spPr>
            <a:xfrm rot="8247616">
              <a:off x="6535249" y="2524701"/>
              <a:ext cx="717052" cy="717051"/>
            </a:xfrm>
            <a:prstGeom prst="teardrop">
              <a:avLst/>
            </a:prstGeom>
            <a:solidFill>
              <a:srgbClr val="F86251"/>
            </a:solidFill>
            <a:ln>
              <a:solidFill>
                <a:srgbClr val="F86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604000" y="2588424"/>
              <a:ext cx="574014" cy="574014"/>
            </a:xfrm>
            <a:prstGeom prst="ellipse">
              <a:avLst/>
            </a:prstGeom>
            <a:solidFill>
              <a:schemeClr val="bg1"/>
            </a:solidFill>
            <a:ln>
              <a:solidFill>
                <a:srgbClr val="F8625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attrName>
                                          <p:attrName>ppt_y</p:attrName>
                                        </p:attrNameLst>
                                      </p:cBhvr>
                                      <p:rCtr x="1862" y="-2060"/>
                                    </p:animMotion>
                                  </p:childTnLst>
                                </p:cTn>
                              </p:par>
                              <p:par>
                                <p:cTn id="19" presetID="22" presetClass="entr" presetSubtype="8" fill="hold" grpId="0"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par>
                                <p:cTn id="25" presetID="56" presetClass="path" presetSubtype="0" accel="50000" decel="50000" fill="hold" grpId="1" nodeType="withEffect">
                                  <p:stCondLst>
                                    <p:cond delay="250"/>
                                  </p:stCondLst>
                                  <p:childTnLst>
                                    <p:animMotion origin="layout" path="M -0.03737 0.0412 L -6.25E-7 2.96296E-6 " pathEditMode="relative" rAng="0" ptsTypes="AA">
                                      <p:cBhvr>
                                        <p:cTn id="26" dur="700" fill="hold"/>
                                        <p:tgtEl>
                                          <p:spTgt spid="27"/>
                                        </p:tgtEl>
                                        <p:attrNameLst>
                                          <p:attrName>ppt_x</p:attrName>
                                          <p:attrName>ppt_y</p:attrName>
                                        </p:attrNameLst>
                                      </p:cBhvr>
                                      <p:rCtr x="1862" y="-2060"/>
                                    </p:animMotion>
                                  </p:childTnLst>
                                </p:cTn>
                              </p:par>
                              <p:par>
                                <p:cTn id="27" presetID="22" presetClass="entr" presetSubtype="8" fill="hold" grpId="0" nodeType="withEffect">
                                  <p:stCondLst>
                                    <p:cond delay="50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par>
                                <p:cTn id="33" presetID="56" presetClass="path" presetSubtype="0" accel="50000" decel="50000" fill="hold" grpId="1" nodeType="withEffect">
                                  <p:stCondLst>
                                    <p:cond delay="500"/>
                                  </p:stCondLst>
                                  <p:childTnLst>
                                    <p:animMotion origin="layout" path="M -0.03737 0.0412 L -6.25E-7 -7.40741E-7 " pathEditMode="relative" rAng="0" ptsTypes="AA">
                                      <p:cBhvr>
                                        <p:cTn id="34" dur="700" fill="hold"/>
                                        <p:tgtEl>
                                          <p:spTgt spid="29"/>
                                        </p:tgtEl>
                                        <p:attrNameLst>
                                          <p:attrName>ppt_x</p:attrName>
                                          <p:attrName>ppt_y</p:attrName>
                                        </p:attrNameLst>
                                      </p:cBhvr>
                                      <p:rCtr x="1862" y="-2060"/>
                                    </p:animMotion>
                                  </p:childTnLst>
                                </p:cTn>
                              </p:par>
                              <p:par>
                                <p:cTn id="35" presetID="22" presetClass="entr" presetSubtype="8" fill="hold" grpId="0" nodeType="withEffect">
                                  <p:stCondLst>
                                    <p:cond delay="75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childTnLst>
                                </p:cTn>
                              </p:par>
                              <p:par>
                                <p:cTn id="41" presetID="56" presetClass="path" presetSubtype="0" accel="50000" decel="50000" fill="hold" grpId="1" nodeType="withEffect">
                                  <p:stCondLst>
                                    <p:cond delay="750"/>
                                  </p:stCondLst>
                                  <p:childTnLst>
                                    <p:animMotion origin="layout" path="M -0.03737 0.04121 L -6.25E-7 -4.44444E-6 " pathEditMode="relative" rAng="0" ptsTypes="AA">
                                      <p:cBhvr>
                                        <p:cTn id="42" dur="700" fill="hold"/>
                                        <p:tgtEl>
                                          <p:spTgt spid="31"/>
                                        </p:tgtEl>
                                        <p:attrNameLst>
                                          <p:attrName>ppt_x</p:attrName>
                                          <p:attrName>ppt_y</p:attrName>
                                        </p:attrNameLst>
                                      </p:cBhvr>
                                      <p:rCtr x="1862" y="-2060"/>
                                    </p:animMotion>
                                  </p:childTnLst>
                                </p:cTn>
                              </p:par>
                              <p:par>
                                <p:cTn id="43" presetID="22" presetClass="entr" presetSubtype="8" fill="hold" grpId="0" nodeType="withEffect">
                                  <p:stCondLst>
                                    <p:cond delay="100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childTnLst>
                                </p:cTn>
                              </p:par>
                              <p:par>
                                <p:cTn id="49" presetID="56" presetClass="path" presetSubtype="0" accel="50000" decel="50000" fill="hold" grpId="1" nodeType="withEffect">
                                  <p:stCondLst>
                                    <p:cond delay="1000"/>
                                  </p:stCondLst>
                                  <p:childTnLst>
                                    <p:animMotion origin="layout" path="M -0.03737 0.0412 L -6.25E-7 1.85185E-6 " pathEditMode="relative" rAng="0" ptsTypes="AA">
                                      <p:cBhvr>
                                        <p:cTn id="50" dur="700" fill="hold"/>
                                        <p:tgtEl>
                                          <p:spTgt spid="33"/>
                                        </p:tgtEl>
                                        <p:attrNameLst>
                                          <p:attrName>ppt_x</p:attrName>
                                          <p:attrName>ppt_y</p:attrName>
                                        </p:attrNameLst>
                                      </p:cBhvr>
                                      <p:rCtr x="1862" y="-2060"/>
                                    </p:animMotion>
                                  </p:childTnLst>
                                </p:cTn>
                              </p:par>
                              <p:par>
                                <p:cTn id="51" presetID="22" presetClass="entr" presetSubtype="8" fill="hold" grpId="0" nodeType="withEffect">
                                  <p:stCondLst>
                                    <p:cond delay="125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par>
                          <p:cTn id="54" fill="hold">
                            <p:stCondLst>
                              <p:cond delay="500"/>
                            </p:stCondLst>
                            <p:childTnLst>
                              <p:par>
                                <p:cTn id="55" presetID="47" presetClass="entr" presetSubtype="0"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anim calcmode="lin" valueType="num">
                                      <p:cBhvr>
                                        <p:cTn id="58" dur="500" fill="hold"/>
                                        <p:tgtEl>
                                          <p:spTgt spid="35"/>
                                        </p:tgtEl>
                                        <p:attrNameLst>
                                          <p:attrName>ppt_x</p:attrName>
                                        </p:attrNameLst>
                                      </p:cBhvr>
                                      <p:tavLst>
                                        <p:tav tm="0">
                                          <p:val>
                                            <p:strVal val="#ppt_x"/>
                                          </p:val>
                                        </p:tav>
                                        <p:tav tm="100000">
                                          <p:val>
                                            <p:strVal val="#ppt_x"/>
                                          </p:val>
                                        </p:tav>
                                      </p:tavLst>
                                    </p:anim>
                                    <p:anim calcmode="lin" valueType="num">
                                      <p:cBhvr>
                                        <p:cTn id="5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P spid="27" grpId="0" animBg="1"/>
      <p:bldP spid="27" grpId="1" animBg="1"/>
      <p:bldP spid="28" grpId="0"/>
      <p:bldP spid="29" grpId="0" animBg="1"/>
      <p:bldP spid="29" grpId="1" animBg="1"/>
      <p:bldP spid="30" grpId="0"/>
      <p:bldP spid="31" grpId="0" animBg="1"/>
      <p:bldP spid="31" grpId="1" animBg="1"/>
      <p:bldP spid="32" grpId="0"/>
      <p:bldP spid="33" grpId="0" animBg="1"/>
      <p:bldP spid="33" grpId="1" animBg="1"/>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972" y="1239602"/>
            <a:ext cx="4896544" cy="3389136"/>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9" name="组合 4"/>
          <p:cNvGrpSpPr/>
          <p:nvPr/>
        </p:nvGrpSpPr>
        <p:grpSpPr bwMode="auto">
          <a:xfrm>
            <a:off x="4894068" y="1671650"/>
            <a:ext cx="4037227" cy="466560"/>
            <a:chOff x="0" y="0"/>
            <a:chExt cx="4752528" cy="549875"/>
          </a:xfrm>
          <a:solidFill>
            <a:srgbClr val="F86251"/>
          </a:solidFill>
        </p:grpSpPr>
        <p:sp>
          <p:nvSpPr>
            <p:cNvPr id="10" name="矩形 3"/>
            <p:cNvSpPr>
              <a:spLocks noChangeArrowheads="1"/>
            </p:cNvSpPr>
            <p:nvPr/>
          </p:nvSpPr>
          <p:spPr bwMode="auto">
            <a:xfrm>
              <a:off x="0" y="0"/>
              <a:ext cx="4752528" cy="549875"/>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TextBox 8"/>
            <p:cNvSpPr>
              <a:spLocks noChangeArrowheads="1"/>
            </p:cNvSpPr>
            <p:nvPr/>
          </p:nvSpPr>
          <p:spPr bwMode="auto">
            <a:xfrm>
              <a:off x="764955" y="84439"/>
              <a:ext cx="3456384" cy="4352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dirty="0">
                  <a:solidFill>
                    <a:schemeClr val="bg1"/>
                  </a:solidFill>
                  <a:latin typeface="Impact" panose="020B0806030902050204" pitchFamily="34" charset="0"/>
                  <a:ea typeface="微软雅黑" panose="020B0503020204020204" pitchFamily="34" charset="-122"/>
                  <a:sym typeface="Impact" panose="020B0806030902050204" pitchFamily="34" charset="0"/>
                </a:rPr>
                <a:t>项目展示分类</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矩形 12"/>
          <p:cNvSpPr>
            <a:spLocks noChangeArrowheads="1"/>
          </p:cNvSpPr>
          <p:nvPr/>
        </p:nvSpPr>
        <p:spPr bwMode="auto">
          <a:xfrm>
            <a:off x="5076056" y="2211710"/>
            <a:ext cx="38211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a:p>
            <a:pPr algn="just">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a:t>
            </a:r>
          </a:p>
        </p:txBody>
      </p:sp>
      <p:sp>
        <p:nvSpPr>
          <p:cNvPr id="2" name="标题 1"/>
          <p:cNvSpPr>
            <a:spLocks noGrp="1"/>
          </p:cNvSpPr>
          <p:nvPr>
            <p:ph type="title"/>
          </p:nvPr>
        </p:nvSpPr>
        <p:spPr/>
        <p:txBody>
          <a:bodyPr/>
          <a:lstStyle/>
          <a:p>
            <a:r>
              <a:rPr lang="zh-CN" altLang="en-US" dirty="0"/>
              <a:t>第三部分  成功项目展示</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成功项目展示</a:t>
            </a:r>
          </a:p>
        </p:txBody>
      </p:sp>
      <p:sp>
        <p:nvSpPr>
          <p:cNvPr id="27" name="六边形 26"/>
          <p:cNvSpPr/>
          <p:nvPr/>
        </p:nvSpPr>
        <p:spPr>
          <a:xfrm>
            <a:off x="3042639" y="1693877"/>
            <a:ext cx="1634636" cy="1410524"/>
          </a:xfrm>
          <a:prstGeom prst="hexagon">
            <a:avLst>
              <a:gd name="adj" fmla="val 25000"/>
              <a:gd name="vf" fmla="val 115470"/>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8" name="六边形 27"/>
          <p:cNvSpPr/>
          <p:nvPr/>
        </p:nvSpPr>
        <p:spPr>
          <a:xfrm>
            <a:off x="4441071" y="2462084"/>
            <a:ext cx="1634636" cy="1410524"/>
          </a:xfrm>
          <a:prstGeom prst="hexagon">
            <a:avLst>
              <a:gd name="adj" fmla="val 25000"/>
              <a:gd name="vf" fmla="val 115470"/>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9" name="六边形 28"/>
          <p:cNvSpPr/>
          <p:nvPr/>
        </p:nvSpPr>
        <p:spPr>
          <a:xfrm>
            <a:off x="5865464" y="1711968"/>
            <a:ext cx="1634636" cy="1410524"/>
          </a:xfrm>
          <a:prstGeom prst="hexagon">
            <a:avLst>
              <a:gd name="adj" fmla="val 25000"/>
              <a:gd name="vf" fmla="val 115470"/>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grpSp>
        <p:nvGrpSpPr>
          <p:cNvPr id="30" name="组合 29"/>
          <p:cNvGrpSpPr/>
          <p:nvPr/>
        </p:nvGrpSpPr>
        <p:grpSpPr>
          <a:xfrm>
            <a:off x="1005006" y="2183211"/>
            <a:ext cx="2242027" cy="1934639"/>
            <a:chOff x="195473" y="1923678"/>
            <a:chExt cx="2654349" cy="2288511"/>
          </a:xfrm>
          <a:solidFill>
            <a:srgbClr val="F86251"/>
          </a:solidFill>
        </p:grpSpPr>
        <p:sp>
          <p:nvSpPr>
            <p:cNvPr id="31" name="六边形 30"/>
            <p:cNvSpPr/>
            <p:nvPr/>
          </p:nvSpPr>
          <p:spPr>
            <a:xfrm>
              <a:off x="195473" y="1923678"/>
              <a:ext cx="2654349" cy="2288511"/>
            </a:xfrm>
            <a:prstGeom prst="hexagon">
              <a:avLst>
                <a:gd name="adj" fmla="val 25000"/>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2" name="TextBox 31"/>
            <p:cNvSpPr txBox="1"/>
            <p:nvPr/>
          </p:nvSpPr>
          <p:spPr>
            <a:xfrm>
              <a:off x="539552" y="2427734"/>
              <a:ext cx="1944216" cy="1128626"/>
            </a:xfrm>
            <a:prstGeom prst="rect">
              <a:avLst/>
            </a:prstGeom>
            <a:grp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成功项</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目展示</a:t>
              </a:r>
            </a:p>
          </p:txBody>
        </p:sp>
      </p:grpSp>
      <p:grpSp>
        <p:nvGrpSpPr>
          <p:cNvPr id="33" name="组合 32"/>
          <p:cNvGrpSpPr/>
          <p:nvPr/>
        </p:nvGrpSpPr>
        <p:grpSpPr>
          <a:xfrm>
            <a:off x="2998662" y="3238137"/>
            <a:ext cx="1665870" cy="1410524"/>
            <a:chOff x="2555776" y="3171564"/>
            <a:chExt cx="1972234" cy="1668527"/>
          </a:xfrm>
        </p:grpSpPr>
        <p:sp>
          <p:nvSpPr>
            <p:cNvPr id="34" name="六边形 33"/>
            <p:cNvSpPr/>
            <p:nvPr/>
          </p:nvSpPr>
          <p:spPr>
            <a:xfrm>
              <a:off x="2592755" y="3171564"/>
              <a:ext cx="1935255" cy="1668527"/>
            </a:xfrm>
            <a:prstGeom prst="hexagon">
              <a:avLst>
                <a:gd name="adj" fmla="val 25000"/>
                <a:gd name="vf" fmla="val 115470"/>
              </a:avLst>
            </a:prstGeom>
            <a:solidFill>
              <a:srgbClr val="79A4C7">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35" name="TextBox 34"/>
            <p:cNvSpPr txBox="1"/>
            <p:nvPr/>
          </p:nvSpPr>
          <p:spPr>
            <a:xfrm>
              <a:off x="2555776" y="3651870"/>
              <a:ext cx="1944216" cy="655331"/>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项目展示</a:t>
              </a:r>
              <a:r>
                <a:rPr lang="en-US" altLang="zh-CN" sz="1400" b="1" dirty="0">
                  <a:solidFill>
                    <a:schemeClr val="bg1"/>
                  </a:solidFill>
                  <a:latin typeface="微软雅黑" panose="020B0503020204020204" pitchFamily="34" charset="-122"/>
                  <a:ea typeface="微软雅黑" panose="020B0503020204020204" pitchFamily="34" charset="-122"/>
                </a:rPr>
                <a:t>-1</a:t>
              </a:r>
            </a:p>
            <a:p>
              <a:pPr algn="ctr"/>
              <a:r>
                <a:rPr lang="zh-CN" altLang="en-US" sz="1600" dirty="0">
                  <a:solidFill>
                    <a:schemeClr val="bg1"/>
                  </a:solidFill>
                  <a:latin typeface="微软雅黑" panose="020B0503020204020204" pitchFamily="34" charset="-122"/>
                  <a:ea typeface="微软雅黑" panose="020B0503020204020204" pitchFamily="34" charset="-122"/>
                </a:rPr>
                <a:t>添加文字说明</a:t>
              </a:r>
            </a:p>
          </p:txBody>
        </p:sp>
      </p:grpSp>
      <p:grpSp>
        <p:nvGrpSpPr>
          <p:cNvPr id="36" name="组合 35"/>
          <p:cNvGrpSpPr/>
          <p:nvPr/>
        </p:nvGrpSpPr>
        <p:grpSpPr>
          <a:xfrm>
            <a:off x="4441071" y="926782"/>
            <a:ext cx="1649286" cy="1410524"/>
            <a:chOff x="4263453" y="437431"/>
            <a:chExt cx="1952600" cy="1668527"/>
          </a:xfrm>
        </p:grpSpPr>
        <p:sp>
          <p:nvSpPr>
            <p:cNvPr id="37" name="六边形 36"/>
            <p:cNvSpPr/>
            <p:nvPr/>
          </p:nvSpPr>
          <p:spPr>
            <a:xfrm>
              <a:off x="4263453" y="437431"/>
              <a:ext cx="1935255" cy="1668527"/>
            </a:xfrm>
            <a:prstGeom prst="hexagon">
              <a:avLst>
                <a:gd name="adj" fmla="val 25000"/>
                <a:gd name="vf" fmla="val 115470"/>
              </a:avLst>
            </a:prstGeom>
            <a:solidFill>
              <a:srgbClr val="F5CA40">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38" name="TextBox 37"/>
            <p:cNvSpPr txBox="1"/>
            <p:nvPr/>
          </p:nvSpPr>
          <p:spPr>
            <a:xfrm>
              <a:off x="4271837" y="948527"/>
              <a:ext cx="1944216" cy="655331"/>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项目展示</a:t>
              </a:r>
              <a:r>
                <a:rPr lang="en-US" altLang="zh-CN" sz="1400" b="1" dirty="0">
                  <a:solidFill>
                    <a:schemeClr val="bg1"/>
                  </a:solidFill>
                  <a:latin typeface="微软雅黑" panose="020B0503020204020204" pitchFamily="34" charset="-122"/>
                  <a:ea typeface="微软雅黑" panose="020B0503020204020204" pitchFamily="34" charset="-122"/>
                </a:rPr>
                <a:t>-2</a:t>
              </a:r>
            </a:p>
            <a:p>
              <a:pPr algn="ctr"/>
              <a:r>
                <a:rPr lang="zh-CN" altLang="en-US" sz="1600" dirty="0">
                  <a:solidFill>
                    <a:schemeClr val="bg1"/>
                  </a:solidFill>
                  <a:latin typeface="微软雅黑" panose="020B0503020204020204" pitchFamily="34" charset="-122"/>
                  <a:ea typeface="微软雅黑" panose="020B0503020204020204" pitchFamily="34" charset="-122"/>
                </a:rPr>
                <a:t>添加文字说明</a:t>
              </a:r>
            </a:p>
          </p:txBody>
        </p:sp>
      </p:grpSp>
      <p:grpSp>
        <p:nvGrpSpPr>
          <p:cNvPr id="39" name="组合 38"/>
          <p:cNvGrpSpPr/>
          <p:nvPr/>
        </p:nvGrpSpPr>
        <p:grpSpPr>
          <a:xfrm>
            <a:off x="5839985" y="3238137"/>
            <a:ext cx="1642205" cy="1410524"/>
            <a:chOff x="5919637" y="3171564"/>
            <a:chExt cx="1944216" cy="1668527"/>
          </a:xfrm>
        </p:grpSpPr>
        <p:sp>
          <p:nvSpPr>
            <p:cNvPr id="40" name="六边形 39"/>
            <p:cNvSpPr/>
            <p:nvPr/>
          </p:nvSpPr>
          <p:spPr>
            <a:xfrm>
              <a:off x="5919637" y="3171564"/>
              <a:ext cx="1935255" cy="1668527"/>
            </a:xfrm>
            <a:prstGeom prst="hexagon">
              <a:avLst>
                <a:gd name="adj" fmla="val 25000"/>
                <a:gd name="vf" fmla="val 115470"/>
              </a:avLst>
            </a:pr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41" name="TextBox 40"/>
            <p:cNvSpPr txBox="1"/>
            <p:nvPr/>
          </p:nvSpPr>
          <p:spPr>
            <a:xfrm>
              <a:off x="5919637" y="3682660"/>
              <a:ext cx="1944216" cy="655331"/>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项目展示</a:t>
              </a:r>
              <a:r>
                <a:rPr lang="en-US" altLang="zh-CN" sz="1400" b="1" dirty="0">
                  <a:solidFill>
                    <a:schemeClr val="bg1"/>
                  </a:solidFill>
                  <a:latin typeface="微软雅黑" panose="020B0503020204020204" pitchFamily="34" charset="-122"/>
                  <a:ea typeface="微软雅黑" panose="020B0503020204020204" pitchFamily="34" charset="-122"/>
                </a:rPr>
                <a:t>-3</a:t>
              </a:r>
            </a:p>
            <a:p>
              <a:pPr algn="ctr"/>
              <a:r>
                <a:rPr lang="zh-CN" altLang="en-US" sz="1600" dirty="0">
                  <a:solidFill>
                    <a:schemeClr val="bg1"/>
                  </a:solidFill>
                  <a:latin typeface="微软雅黑" panose="020B0503020204020204" pitchFamily="34" charset="-122"/>
                  <a:ea typeface="微软雅黑" panose="020B0503020204020204" pitchFamily="34" charset="-122"/>
                </a:rPr>
                <a:t>添加文字说明</a:t>
              </a:r>
            </a:p>
          </p:txBody>
        </p:sp>
      </p:grpSp>
      <p:sp>
        <p:nvSpPr>
          <p:cNvPr id="42" name="直接连接符 41"/>
          <p:cNvSpPr>
            <a:spLocks noChangeShapeType="1"/>
          </p:cNvSpPr>
          <p:nvPr/>
        </p:nvSpPr>
        <p:spPr bwMode="auto">
          <a:xfrm flipH="1">
            <a:off x="1109660" y="1435679"/>
            <a:ext cx="2005012" cy="1588"/>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3" name="矩形 42"/>
          <p:cNvSpPr/>
          <p:nvPr/>
        </p:nvSpPr>
        <p:spPr>
          <a:xfrm>
            <a:off x="1147726" y="1093368"/>
            <a:ext cx="1938024" cy="307777"/>
          </a:xfrm>
          <a:prstGeom prst="rect">
            <a:avLst/>
          </a:prstGeom>
        </p:spPr>
        <p:txBody>
          <a:bodyPr wrap="square">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147725" y="1442352"/>
            <a:ext cx="1938023" cy="532453"/>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10" presetClass="entr" presetSubtype="0" fill="hold"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500"/>
                                        <p:tgtEl>
                                          <p:spTgt spid="27"/>
                                        </p:tgtEl>
                                      </p:cBhvr>
                                    </p:animEffect>
                                  </p:childTnLst>
                                </p:cTn>
                              </p:par>
                              <p:par>
                                <p:cTn id="13" presetID="10" presetClass="entr" presetSubtype="0"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500"/>
                                        <p:tgtEl>
                                          <p:spTgt spid="33"/>
                                        </p:tgtEl>
                                      </p:cBhvr>
                                    </p:animEffect>
                                  </p:childTnLst>
                                </p:cTn>
                              </p:par>
                              <p:par>
                                <p:cTn id="16" presetID="10" presetClass="entr" presetSubtype="0" fill="hold" nodeType="withEffect">
                                  <p:stCondLst>
                                    <p:cond delay="5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500"/>
                                        <p:tgtEl>
                                          <p:spTgt spid="28"/>
                                        </p:tgtEl>
                                      </p:cBhvr>
                                    </p:animEffect>
                                  </p:childTnLst>
                                </p:cTn>
                              </p:par>
                              <p:par>
                                <p:cTn id="19" presetID="10" presetClass="entr" presetSubtype="0" fill="hold" nodeType="withEffect">
                                  <p:stCondLst>
                                    <p:cond delay="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500"/>
                                        <p:tgtEl>
                                          <p:spTgt spid="36"/>
                                        </p:tgtEl>
                                      </p:cBhvr>
                                    </p:animEffect>
                                  </p:childTnLst>
                                </p:cTn>
                              </p:par>
                              <p:par>
                                <p:cTn id="22" presetID="10" presetClass="entr" presetSubtype="0" fill="hold" nodeType="withEffect">
                                  <p:stCondLst>
                                    <p:cond delay="5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500"/>
                                        <p:tgtEl>
                                          <p:spTgt spid="29"/>
                                        </p:tgtEl>
                                      </p:cBhvr>
                                    </p:animEffect>
                                  </p:childTnLst>
                                </p:cTn>
                              </p:par>
                              <p:par>
                                <p:cTn id="25" presetID="10" presetClass="entr" presetSubtype="0" fill="hold" nodeType="withEffect">
                                  <p:stCondLst>
                                    <p:cond delay="50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500"/>
                                        <p:tgtEl>
                                          <p:spTgt spid="39"/>
                                        </p:tgtEl>
                                      </p:cBhvr>
                                    </p:animEffect>
                                  </p:childTnLst>
                                </p:cTn>
                              </p:par>
                              <p:par>
                                <p:cTn id="28" presetID="8" presetClass="emph" presetSubtype="0" decel="58000" fill="hold" nodeType="withEffect">
                                  <p:stCondLst>
                                    <p:cond delay="500"/>
                                  </p:stCondLst>
                                  <p:childTnLst>
                                    <p:animRot by="-21600000">
                                      <p:cBhvr>
                                        <p:cTn id="29" dur="1500" fill="hold"/>
                                        <p:tgtEl>
                                          <p:spTgt spid="27"/>
                                        </p:tgtEl>
                                        <p:attrNameLst>
                                          <p:attrName>r</p:attrName>
                                        </p:attrNameLst>
                                      </p:cBhvr>
                                    </p:animRot>
                                  </p:childTnLst>
                                </p:cTn>
                              </p:par>
                              <p:par>
                                <p:cTn id="30" presetID="8" presetClass="emph" presetSubtype="0" decel="58000" fill="hold" nodeType="withEffect">
                                  <p:stCondLst>
                                    <p:cond delay="500"/>
                                  </p:stCondLst>
                                  <p:childTnLst>
                                    <p:animRot by="21600000">
                                      <p:cBhvr>
                                        <p:cTn id="31" dur="1500" fill="hold"/>
                                        <p:tgtEl>
                                          <p:spTgt spid="33"/>
                                        </p:tgtEl>
                                        <p:attrNameLst>
                                          <p:attrName>r</p:attrName>
                                        </p:attrNameLst>
                                      </p:cBhvr>
                                    </p:animRot>
                                  </p:childTnLst>
                                </p:cTn>
                              </p:par>
                              <p:par>
                                <p:cTn id="32" presetID="8" presetClass="emph" presetSubtype="0" decel="58000" fill="hold" nodeType="withEffect">
                                  <p:stCondLst>
                                    <p:cond delay="500"/>
                                  </p:stCondLst>
                                  <p:childTnLst>
                                    <p:animRot by="-21600000">
                                      <p:cBhvr>
                                        <p:cTn id="33" dur="1500" fill="hold"/>
                                        <p:tgtEl>
                                          <p:spTgt spid="28"/>
                                        </p:tgtEl>
                                        <p:attrNameLst>
                                          <p:attrName>r</p:attrName>
                                        </p:attrNameLst>
                                      </p:cBhvr>
                                    </p:animRot>
                                  </p:childTnLst>
                                </p:cTn>
                              </p:par>
                              <p:par>
                                <p:cTn id="34" presetID="8" presetClass="emph" presetSubtype="0" decel="58000" fill="hold" nodeType="withEffect">
                                  <p:stCondLst>
                                    <p:cond delay="500"/>
                                  </p:stCondLst>
                                  <p:childTnLst>
                                    <p:animRot by="21600000">
                                      <p:cBhvr>
                                        <p:cTn id="35" dur="1500" fill="hold"/>
                                        <p:tgtEl>
                                          <p:spTgt spid="36"/>
                                        </p:tgtEl>
                                        <p:attrNameLst>
                                          <p:attrName>r</p:attrName>
                                        </p:attrNameLst>
                                      </p:cBhvr>
                                    </p:animRot>
                                  </p:childTnLst>
                                </p:cTn>
                              </p:par>
                              <p:par>
                                <p:cTn id="36" presetID="8" presetClass="emph" presetSubtype="0" decel="58000" fill="hold" nodeType="withEffect">
                                  <p:stCondLst>
                                    <p:cond delay="500"/>
                                  </p:stCondLst>
                                  <p:childTnLst>
                                    <p:animRot by="-21600000">
                                      <p:cBhvr>
                                        <p:cTn id="37" dur="1500" fill="hold"/>
                                        <p:tgtEl>
                                          <p:spTgt spid="29"/>
                                        </p:tgtEl>
                                        <p:attrNameLst>
                                          <p:attrName>r</p:attrName>
                                        </p:attrNameLst>
                                      </p:cBhvr>
                                    </p:animRot>
                                  </p:childTnLst>
                                </p:cTn>
                              </p:par>
                              <p:par>
                                <p:cTn id="38" presetID="8" presetClass="emph" presetSubtype="0" decel="58000" fill="hold" nodeType="withEffect">
                                  <p:stCondLst>
                                    <p:cond delay="500"/>
                                  </p:stCondLst>
                                  <p:childTnLst>
                                    <p:animRot by="21600000">
                                      <p:cBhvr>
                                        <p:cTn id="39" dur="1500" fill="hold"/>
                                        <p:tgtEl>
                                          <p:spTgt spid="39"/>
                                        </p:tgtEl>
                                        <p:attrNameLst>
                                          <p:attrName>r</p:attrName>
                                        </p:attrNameLst>
                                      </p:cBhvr>
                                    </p:animRot>
                                  </p:childTnLst>
                                </p:cTn>
                              </p:par>
                              <p:par>
                                <p:cTn id="40"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1" dur="1500" fill="hold"/>
                                        <p:tgtEl>
                                          <p:spTgt spid="27"/>
                                        </p:tgtEl>
                                        <p:attrNameLst>
                                          <p:attrName>ppt_x</p:attrName>
                                          <p:attrName>ppt_y</p:attrName>
                                        </p:attrNameLst>
                                      </p:cBhvr>
                                    </p:animMotion>
                                  </p:childTnLst>
                                </p:cTn>
                              </p:par>
                              <p:par>
                                <p:cTn id="42"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3" dur="1500" fill="hold"/>
                                        <p:tgtEl>
                                          <p:spTgt spid="33"/>
                                        </p:tgtEl>
                                        <p:attrNameLst>
                                          <p:attrName>ppt_x</p:attrName>
                                          <p:attrName>ppt_y</p:attrName>
                                        </p:attrNameLst>
                                      </p:cBhvr>
                                    </p:animMotion>
                                  </p:childTnLst>
                                </p:cTn>
                              </p:par>
                              <p:par>
                                <p:cTn id="44"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5" dur="1500" fill="hold"/>
                                        <p:tgtEl>
                                          <p:spTgt spid="36"/>
                                        </p:tgtEl>
                                        <p:attrNameLst>
                                          <p:attrName>ppt_x</p:attrName>
                                          <p:attrName>ppt_y</p:attrName>
                                        </p:attrNameLst>
                                      </p:cBhvr>
                                    </p:animMotion>
                                  </p:childTnLst>
                                </p:cTn>
                              </p:par>
                              <p:par>
                                <p:cTn id="46"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47" dur="1500" fill="hold"/>
                                        <p:tgtEl>
                                          <p:spTgt spid="28"/>
                                        </p:tgtEl>
                                        <p:attrNameLst>
                                          <p:attrName>ppt_x</p:attrName>
                                          <p:attrName>ppt_y</p:attrName>
                                        </p:attrNameLst>
                                      </p:cBhvr>
                                    </p:animMotion>
                                  </p:childTnLst>
                                </p:cTn>
                              </p:par>
                              <p:par>
                                <p:cTn id="48"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49" dur="1500" fill="hold"/>
                                        <p:tgtEl>
                                          <p:spTgt spid="29"/>
                                        </p:tgtEl>
                                        <p:attrNameLst>
                                          <p:attrName>ppt_x</p:attrName>
                                          <p:attrName>ppt_y</p:attrName>
                                        </p:attrNameLst>
                                      </p:cBhvr>
                                    </p:animMotion>
                                  </p:childTnLst>
                                </p:cTn>
                              </p:par>
                              <p:par>
                                <p:cTn id="50"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1" dur="1500" fill="hold"/>
                                        <p:tgtEl>
                                          <p:spTgt spid="39"/>
                                        </p:tgtEl>
                                        <p:attrNameLst>
                                          <p:attrName>ppt_x</p:attrName>
                                          <p:attrName>ppt_y</p:attrName>
                                        </p:attrNameLst>
                                      </p:cBhvr>
                                    </p:animMotion>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right)">
                                      <p:cBhvr>
                                        <p:cTn id="55" dur="500"/>
                                        <p:tgtEl>
                                          <p:spTgt spid="42"/>
                                        </p:tgtEl>
                                      </p:cBhvr>
                                    </p:animEffect>
                                  </p:childTnLst>
                                </p:cTn>
                              </p:par>
                            </p:childTnLst>
                          </p:cTn>
                        </p:par>
                        <p:par>
                          <p:cTn id="56" fill="hold">
                            <p:stCondLst>
                              <p:cond delay="1000"/>
                            </p:stCondLst>
                            <p:childTnLst>
                              <p:par>
                                <p:cTn id="57" presetID="17" presetClass="entr" presetSubtype="1" fill="hold" grpId="0" nodeType="afterEffect">
                                  <p:stCondLst>
                                    <p:cond delay="0"/>
                                  </p:stCondLst>
                                  <p:iterate type="lt">
                                    <p:tmPct val="10000"/>
                                  </p:iterate>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ppt_x</p:attrName>
                                        </p:attrNameLst>
                                      </p:cBhvr>
                                      <p:tavLst>
                                        <p:tav tm="0">
                                          <p:val>
                                            <p:strVal val="#ppt_x"/>
                                          </p:val>
                                        </p:tav>
                                        <p:tav tm="100000">
                                          <p:val>
                                            <p:strVal val="#ppt_x"/>
                                          </p:val>
                                        </p:tav>
                                      </p:tavLst>
                                    </p:anim>
                                    <p:anim calcmode="lin" valueType="num">
                                      <p:cBhvr>
                                        <p:cTn id="60" dur="500" fill="hold"/>
                                        <p:tgtEl>
                                          <p:spTgt spid="43"/>
                                        </p:tgtEl>
                                        <p:attrNameLst>
                                          <p:attrName>ppt_y</p:attrName>
                                        </p:attrNameLst>
                                      </p:cBhvr>
                                      <p:tavLst>
                                        <p:tav tm="0">
                                          <p:val>
                                            <p:strVal val="#ppt_y-#ppt_h/2"/>
                                          </p:val>
                                        </p:tav>
                                        <p:tav tm="100000">
                                          <p:val>
                                            <p:strVal val="#ppt_y"/>
                                          </p:val>
                                        </p:tav>
                                      </p:tavLst>
                                    </p:anim>
                                    <p:anim calcmode="lin" valueType="num">
                                      <p:cBhvr>
                                        <p:cTn id="61" dur="500" fill="hold"/>
                                        <p:tgtEl>
                                          <p:spTgt spid="43"/>
                                        </p:tgtEl>
                                        <p:attrNameLst>
                                          <p:attrName>ppt_w</p:attrName>
                                        </p:attrNameLst>
                                      </p:cBhvr>
                                      <p:tavLst>
                                        <p:tav tm="0">
                                          <p:val>
                                            <p:strVal val="#ppt_w"/>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childTnLst>
                                </p:cTn>
                              </p:par>
                              <p:par>
                                <p:cTn id="63" presetID="10" presetClass="entr" presetSubtype="0" fill="hold" grpId="0" nodeType="withEffect">
                                  <p:stCondLst>
                                    <p:cond delay="25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成功项目展示</a:t>
            </a:r>
          </a:p>
        </p:txBody>
      </p:sp>
      <p:grpSp>
        <p:nvGrpSpPr>
          <p:cNvPr id="3" name="组合 2"/>
          <p:cNvGrpSpPr/>
          <p:nvPr/>
        </p:nvGrpSpPr>
        <p:grpSpPr>
          <a:xfrm>
            <a:off x="844058" y="2016195"/>
            <a:ext cx="1597446" cy="1317991"/>
            <a:chOff x="844058" y="2016195"/>
            <a:chExt cx="1597446" cy="1317991"/>
          </a:xfrm>
        </p:grpSpPr>
        <p:sp>
          <p:nvSpPr>
            <p:cNvPr id="4" name="Freeform 8"/>
            <p:cNvSpPr/>
            <p:nvPr/>
          </p:nvSpPr>
          <p:spPr bwMode="auto">
            <a:xfrm>
              <a:off x="844058" y="2016195"/>
              <a:ext cx="1597446" cy="131799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A3A3A3"/>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66227" rIns="66227" bIns="91440"/>
            <a:lstStyle/>
            <a:p>
              <a:pPr marL="0" lvl="1" defTabSz="977900">
                <a:lnSpc>
                  <a:spcPct val="90000"/>
                </a:lnSpc>
                <a:spcAft>
                  <a:spcPct val="15000"/>
                </a:spcAft>
                <a:defRPr/>
              </a:pPr>
              <a:endParaRPr lang="en-US" altLang="zh-CN" sz="1400" dirty="0">
                <a:solidFill>
                  <a:srgbClr val="000000"/>
                </a:solidFill>
                <a:latin typeface="U.S. 101" pitchFamily="2" charset="0"/>
                <a:cs typeface="Arial" panose="020B0604020202020204" pitchFamily="34" charset="0"/>
              </a:endParaRPr>
            </a:p>
          </p:txBody>
        </p:sp>
        <p:sp>
          <p:nvSpPr>
            <p:cNvPr id="5" name="TextBox 57"/>
            <p:cNvSpPr>
              <a:spLocks noChangeArrowheads="1"/>
            </p:cNvSpPr>
            <p:nvPr/>
          </p:nvSpPr>
          <p:spPr bwMode="auto">
            <a:xfrm>
              <a:off x="868875" y="2130412"/>
              <a:ext cx="1547812" cy="92233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endParaRPr lang="en-US" sz="1200" dirty="0">
                <a:latin typeface="微软雅黑" panose="020B0503020204020204" pitchFamily="34" charset="-122"/>
                <a:ea typeface="微软雅黑" panose="020B0503020204020204" pitchFamily="34" charset="-122"/>
              </a:endParaRPr>
            </a:p>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p>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endParaRPr lang="zh-CN" altLang="en-US" dirty="0"/>
            </a:p>
          </p:txBody>
        </p:sp>
      </p:grpSp>
      <p:grpSp>
        <p:nvGrpSpPr>
          <p:cNvPr id="6" name="组合 5"/>
          <p:cNvGrpSpPr/>
          <p:nvPr/>
        </p:nvGrpSpPr>
        <p:grpSpPr>
          <a:xfrm>
            <a:off x="2855728" y="2018177"/>
            <a:ext cx="1667763" cy="1317992"/>
            <a:chOff x="2855728" y="2018177"/>
            <a:chExt cx="1667763" cy="1317992"/>
          </a:xfrm>
        </p:grpSpPr>
        <p:sp>
          <p:nvSpPr>
            <p:cNvPr id="7" name="Freeform 11"/>
            <p:cNvSpPr/>
            <p:nvPr/>
          </p:nvSpPr>
          <p:spPr bwMode="auto">
            <a:xfrm>
              <a:off x="2855728" y="2018177"/>
              <a:ext cx="1597446" cy="1317992"/>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A3A3A3"/>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292662" rIns="66227" bIns="66226" spcCol="1270"/>
            <a:lstStyle/>
            <a:p>
              <a:pPr marL="0" lvl="1" defTabSz="977900" fontAlgn="auto">
                <a:lnSpc>
                  <a:spcPct val="90000"/>
                </a:lnSpc>
                <a:spcAft>
                  <a:spcPct val="15000"/>
                </a:spcAft>
                <a:defRPr/>
              </a:pPr>
              <a:endParaRPr lang="en-US" sz="1400" dirty="0">
                <a:latin typeface="U.S. 101" pitchFamily="2" charset="0"/>
              </a:endParaRPr>
            </a:p>
          </p:txBody>
        </p:sp>
        <p:sp>
          <p:nvSpPr>
            <p:cNvPr id="8" name="TextBox 57"/>
            <p:cNvSpPr>
              <a:spLocks noChangeArrowheads="1"/>
            </p:cNvSpPr>
            <p:nvPr/>
          </p:nvSpPr>
          <p:spPr bwMode="auto">
            <a:xfrm>
              <a:off x="2975679" y="2332577"/>
              <a:ext cx="1547812" cy="92233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endParaRPr lang="en-US" sz="1200" dirty="0">
                <a:latin typeface="微软雅黑" panose="020B0503020204020204" pitchFamily="34" charset="-122"/>
                <a:ea typeface="微软雅黑" panose="020B0503020204020204" pitchFamily="34" charset="-122"/>
              </a:endParaRPr>
            </a:p>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p>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endParaRPr lang="zh-CN" altLang="en-US" dirty="0"/>
            </a:p>
          </p:txBody>
        </p:sp>
      </p:grpSp>
      <p:grpSp>
        <p:nvGrpSpPr>
          <p:cNvPr id="9" name="组合 8"/>
          <p:cNvGrpSpPr/>
          <p:nvPr/>
        </p:nvGrpSpPr>
        <p:grpSpPr>
          <a:xfrm>
            <a:off x="4867400" y="2016195"/>
            <a:ext cx="1597446" cy="1317991"/>
            <a:chOff x="4867400" y="2016195"/>
            <a:chExt cx="1597446" cy="1317991"/>
          </a:xfrm>
        </p:grpSpPr>
        <p:sp>
          <p:nvSpPr>
            <p:cNvPr id="10" name="Freeform 14"/>
            <p:cNvSpPr/>
            <p:nvPr/>
          </p:nvSpPr>
          <p:spPr bwMode="auto">
            <a:xfrm>
              <a:off x="4867400" y="2016195"/>
              <a:ext cx="1597446" cy="131799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no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66227" rIns="66227" bIns="292661" spcCol="1270"/>
            <a:lstStyle/>
            <a:p>
              <a:pPr marL="0" lvl="1" defTabSz="977900" fontAlgn="auto">
                <a:lnSpc>
                  <a:spcPct val="90000"/>
                </a:lnSpc>
                <a:spcAft>
                  <a:spcPct val="15000"/>
                </a:spcAft>
                <a:defRPr/>
              </a:pPr>
              <a:endParaRPr lang="en-US" sz="1400" dirty="0">
                <a:latin typeface="U.S. 101" pitchFamily="2" charset="0"/>
              </a:endParaRPr>
            </a:p>
          </p:txBody>
        </p:sp>
        <p:sp>
          <p:nvSpPr>
            <p:cNvPr id="11" name="TextBox 57"/>
            <p:cNvSpPr>
              <a:spLocks noChangeArrowheads="1"/>
            </p:cNvSpPr>
            <p:nvPr/>
          </p:nvSpPr>
          <p:spPr bwMode="auto">
            <a:xfrm>
              <a:off x="4917034" y="2130412"/>
              <a:ext cx="1547812" cy="92233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endParaRPr lang="en-US" sz="1200" dirty="0">
                <a:latin typeface="微软雅黑" panose="020B0503020204020204" pitchFamily="34" charset="-122"/>
                <a:ea typeface="微软雅黑" panose="020B0503020204020204" pitchFamily="34" charset="-122"/>
              </a:endParaRPr>
            </a:p>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p>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endParaRPr lang="zh-CN" altLang="en-US" dirty="0"/>
            </a:p>
          </p:txBody>
        </p:sp>
      </p:grpSp>
      <p:grpSp>
        <p:nvGrpSpPr>
          <p:cNvPr id="12" name="组合 11"/>
          <p:cNvGrpSpPr/>
          <p:nvPr/>
        </p:nvGrpSpPr>
        <p:grpSpPr>
          <a:xfrm>
            <a:off x="6865199" y="2034032"/>
            <a:ext cx="1635220" cy="1319973"/>
            <a:chOff x="6865199" y="2034032"/>
            <a:chExt cx="1635220" cy="1319973"/>
          </a:xfrm>
        </p:grpSpPr>
        <p:sp>
          <p:nvSpPr>
            <p:cNvPr id="13" name="Freeform 17"/>
            <p:cNvSpPr/>
            <p:nvPr/>
          </p:nvSpPr>
          <p:spPr bwMode="auto">
            <a:xfrm>
              <a:off x="6865199" y="2034032"/>
              <a:ext cx="1599427" cy="1319973"/>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A3A3A3"/>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292662" rIns="66227" bIns="66226" spcCol="1270"/>
            <a:lstStyle/>
            <a:p>
              <a:pPr marL="0" lvl="1" defTabSz="977900" fontAlgn="auto">
                <a:lnSpc>
                  <a:spcPct val="90000"/>
                </a:lnSpc>
                <a:spcAft>
                  <a:spcPct val="15000"/>
                </a:spcAft>
                <a:defRPr/>
              </a:pPr>
              <a:endParaRPr lang="en-US" sz="1400" dirty="0">
                <a:latin typeface="U.S. 101" pitchFamily="2" charset="0"/>
              </a:endParaRPr>
            </a:p>
          </p:txBody>
        </p:sp>
        <p:sp>
          <p:nvSpPr>
            <p:cNvPr id="14" name="TextBox 57"/>
            <p:cNvSpPr>
              <a:spLocks noChangeArrowheads="1"/>
            </p:cNvSpPr>
            <p:nvPr/>
          </p:nvSpPr>
          <p:spPr bwMode="auto">
            <a:xfrm>
              <a:off x="6952607" y="2363034"/>
              <a:ext cx="1547812" cy="92233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endParaRPr lang="en-US" sz="1200" dirty="0">
                <a:latin typeface="微软雅黑" panose="020B0503020204020204" pitchFamily="34" charset="-122"/>
                <a:ea typeface="微软雅黑" panose="020B0503020204020204" pitchFamily="34" charset="-122"/>
              </a:endParaRPr>
            </a:p>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p>
            <a:p>
              <a:pPr eaLnBrk="0" hangingPunct="0">
                <a:lnSpc>
                  <a:spcPct val="150000"/>
                </a:lnSpc>
              </a:pPr>
              <a:r>
                <a:rPr lang="zh-CN" altLang="en-US" sz="1200" dirty="0">
                  <a:latin typeface="微软雅黑" panose="020B0503020204020204" pitchFamily="34" charset="-122"/>
                  <a:ea typeface="微软雅黑" panose="020B0503020204020204" pitchFamily="34" charset="-122"/>
                </a:rPr>
                <a:t>添加文本说明内容</a:t>
              </a:r>
              <a:endParaRPr lang="zh-CN" altLang="en-US" dirty="0"/>
            </a:p>
          </p:txBody>
        </p:sp>
      </p:grpSp>
      <p:sp>
        <p:nvSpPr>
          <p:cNvPr id="15" name="Shape 9"/>
          <p:cNvSpPr/>
          <p:nvPr/>
        </p:nvSpPr>
        <p:spPr>
          <a:xfrm>
            <a:off x="1751787" y="2363034"/>
            <a:ext cx="1714379" cy="1716361"/>
          </a:xfrm>
          <a:prstGeom prst="leftCircularArrow">
            <a:avLst>
              <a:gd name="adj1" fmla="val 2872"/>
              <a:gd name="adj2" fmla="val 351158"/>
              <a:gd name="adj3" fmla="val 2126668"/>
              <a:gd name="adj4" fmla="val 9024489"/>
              <a:gd name="adj5" fmla="val 3351"/>
            </a:avLst>
          </a:prstGeom>
          <a:solidFill>
            <a:srgbClr val="A3A3A3"/>
          </a:solidFill>
          <a:ln>
            <a:solidFill>
              <a:srgbClr val="A3A3A3"/>
            </a:solid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p>
        </p:txBody>
      </p:sp>
      <p:sp>
        <p:nvSpPr>
          <p:cNvPr id="16" name="Circular Arrow 12"/>
          <p:cNvSpPr/>
          <p:nvPr/>
        </p:nvSpPr>
        <p:spPr>
          <a:xfrm>
            <a:off x="3749585" y="1221436"/>
            <a:ext cx="1920501" cy="1920502"/>
          </a:xfrm>
          <a:prstGeom prst="circularArrow">
            <a:avLst>
              <a:gd name="adj1" fmla="val 2567"/>
              <a:gd name="adj2" fmla="val 311540"/>
              <a:gd name="adj3" fmla="val 19512949"/>
              <a:gd name="adj4" fmla="val 12575511"/>
              <a:gd name="adj5" fmla="val 2994"/>
            </a:avLst>
          </a:prstGeom>
          <a:solidFill>
            <a:srgbClr val="A3A3A3"/>
          </a:solidFill>
          <a:ln>
            <a:solidFill>
              <a:srgbClr val="A3A3A3"/>
            </a:solid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p>
        </p:txBody>
      </p:sp>
      <p:sp>
        <p:nvSpPr>
          <p:cNvPr id="17" name="Shape 16"/>
          <p:cNvSpPr/>
          <p:nvPr/>
        </p:nvSpPr>
        <p:spPr>
          <a:xfrm>
            <a:off x="5761255" y="2380873"/>
            <a:ext cx="1716362" cy="1716361"/>
          </a:xfrm>
          <a:prstGeom prst="leftCircularArrow">
            <a:avLst>
              <a:gd name="adj1" fmla="val 2872"/>
              <a:gd name="adj2" fmla="val 351158"/>
              <a:gd name="adj3" fmla="val 2126668"/>
              <a:gd name="adj4" fmla="val 9024489"/>
              <a:gd name="adj5" fmla="val 3351"/>
            </a:avLst>
          </a:prstGeom>
          <a:solidFill>
            <a:srgbClr val="A3A3A3"/>
          </a:solidFill>
          <a:ln>
            <a:solidFill>
              <a:srgbClr val="A3A3A3"/>
            </a:solid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p>
        </p:txBody>
      </p:sp>
      <p:grpSp>
        <p:nvGrpSpPr>
          <p:cNvPr id="18" name="组合 17"/>
          <p:cNvGrpSpPr/>
          <p:nvPr/>
        </p:nvGrpSpPr>
        <p:grpSpPr>
          <a:xfrm>
            <a:off x="1198825" y="3052750"/>
            <a:ext cx="1421053" cy="564854"/>
            <a:chOff x="1198825" y="3052750"/>
            <a:chExt cx="1421053" cy="564854"/>
          </a:xfrm>
          <a:solidFill>
            <a:srgbClr val="79A4C7"/>
          </a:solidFill>
        </p:grpSpPr>
        <p:sp>
          <p:nvSpPr>
            <p:cNvPr id="19" name="Freeform 10"/>
            <p:cNvSpPr/>
            <p:nvPr/>
          </p:nvSpPr>
          <p:spPr bwMode="auto">
            <a:xfrm>
              <a:off x="1198825" y="3052750"/>
              <a:ext cx="1421053" cy="564854"/>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spcCol="1270" anchor="ctr"/>
            <a:lstStyle/>
            <a:p>
              <a:pPr algn="ctr" defTabSz="1111250" fontAlgn="auto">
                <a:lnSpc>
                  <a:spcPct val="90000"/>
                </a:lnSpc>
                <a:spcAft>
                  <a:spcPct val="35000"/>
                </a:spcAft>
                <a:defRPr/>
              </a:pPr>
              <a:endParaRPr lang="en-US" dirty="0">
                <a:solidFill>
                  <a:srgbClr val="FFFFFF"/>
                </a:solidFill>
                <a:latin typeface="U.S. 101" pitchFamily="2" charset="0"/>
              </a:endParaRPr>
            </a:p>
          </p:txBody>
        </p:sp>
        <p:sp>
          <p:nvSpPr>
            <p:cNvPr id="20" name="TextBox 19"/>
            <p:cNvSpPr txBox="1"/>
            <p:nvPr/>
          </p:nvSpPr>
          <p:spPr>
            <a:xfrm>
              <a:off x="1252128" y="3149520"/>
              <a:ext cx="1338828" cy="369332"/>
            </a:xfrm>
            <a:prstGeom prst="rect">
              <a:avLst/>
            </a:prstGeom>
            <a:grpFill/>
          </p:spPr>
          <p:txBody>
            <a:bodyPr wrap="none" rtlCol="0">
              <a:spAutoFit/>
            </a:bodyPr>
            <a:lstStyle/>
            <a:p>
              <a:r>
                <a:rPr lang="zh-CN" altLang="en-US" b="1" dirty="0">
                  <a:solidFill>
                    <a:srgbClr val="FFFFFF"/>
                  </a:solidFill>
                  <a:latin typeface="微软雅黑" panose="020B0503020204020204" pitchFamily="34" charset="-122"/>
                  <a:ea typeface="微软雅黑" panose="020B0503020204020204" pitchFamily="34" charset="-122"/>
                </a:rPr>
                <a:t>添加小标题</a:t>
              </a:r>
            </a:p>
          </p:txBody>
        </p:sp>
      </p:grpSp>
      <p:grpSp>
        <p:nvGrpSpPr>
          <p:cNvPr id="21" name="组合 20"/>
          <p:cNvGrpSpPr/>
          <p:nvPr/>
        </p:nvGrpSpPr>
        <p:grpSpPr>
          <a:xfrm>
            <a:off x="3210496" y="1734760"/>
            <a:ext cx="1421052" cy="564853"/>
            <a:chOff x="3210496" y="1734760"/>
            <a:chExt cx="1421052" cy="564853"/>
          </a:xfrm>
          <a:solidFill>
            <a:srgbClr val="F5CA40"/>
          </a:solidFill>
        </p:grpSpPr>
        <p:sp>
          <p:nvSpPr>
            <p:cNvPr id="22" name="Freeform 13"/>
            <p:cNvSpPr/>
            <p:nvPr/>
          </p:nvSpPr>
          <p:spPr bwMode="auto">
            <a:xfrm>
              <a:off x="3210496" y="1734760"/>
              <a:ext cx="1421052" cy="56485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spcCol="1270" anchor="ctr"/>
            <a:lstStyle/>
            <a:p>
              <a:pPr algn="ctr" defTabSz="1111250" fontAlgn="auto">
                <a:lnSpc>
                  <a:spcPct val="90000"/>
                </a:lnSpc>
                <a:spcAft>
                  <a:spcPct val="35000"/>
                </a:spcAft>
                <a:defRPr/>
              </a:pPr>
              <a:endParaRPr lang="en-US" dirty="0">
                <a:solidFill>
                  <a:srgbClr val="FFFFFF"/>
                </a:solidFill>
                <a:latin typeface="U.S. 101" pitchFamily="2" charset="0"/>
              </a:endParaRPr>
            </a:p>
          </p:txBody>
        </p:sp>
        <p:sp>
          <p:nvSpPr>
            <p:cNvPr id="23" name="TextBox 22"/>
            <p:cNvSpPr txBox="1"/>
            <p:nvPr/>
          </p:nvSpPr>
          <p:spPr>
            <a:xfrm>
              <a:off x="3264939" y="1812355"/>
              <a:ext cx="1338828" cy="369332"/>
            </a:xfrm>
            <a:prstGeom prst="rect">
              <a:avLst/>
            </a:prstGeom>
            <a:grpFill/>
          </p:spPr>
          <p:txBody>
            <a:bodyPr wrap="none" rtlCol="0">
              <a:spAutoFit/>
            </a:bodyPr>
            <a:lstStyle/>
            <a:p>
              <a:r>
                <a:rPr lang="zh-CN" altLang="en-US" b="1" dirty="0">
                  <a:solidFill>
                    <a:srgbClr val="FFFFFF"/>
                  </a:solidFill>
                  <a:latin typeface="微软雅黑" panose="020B0503020204020204" pitchFamily="34" charset="-122"/>
                  <a:ea typeface="微软雅黑" panose="020B0503020204020204" pitchFamily="34" charset="-122"/>
                </a:rPr>
                <a:t>添加小标题</a:t>
              </a:r>
            </a:p>
          </p:txBody>
        </p:sp>
      </p:grpSp>
      <p:grpSp>
        <p:nvGrpSpPr>
          <p:cNvPr id="24" name="组合 23"/>
          <p:cNvGrpSpPr/>
          <p:nvPr/>
        </p:nvGrpSpPr>
        <p:grpSpPr>
          <a:xfrm>
            <a:off x="5222167" y="3052750"/>
            <a:ext cx="1421053" cy="564854"/>
            <a:chOff x="5222167" y="3052750"/>
            <a:chExt cx="1421053" cy="564854"/>
          </a:xfrm>
          <a:solidFill>
            <a:srgbClr val="F86251"/>
          </a:solidFill>
        </p:grpSpPr>
        <p:sp>
          <p:nvSpPr>
            <p:cNvPr id="25" name="Freeform 15"/>
            <p:cNvSpPr/>
            <p:nvPr/>
          </p:nvSpPr>
          <p:spPr bwMode="auto">
            <a:xfrm>
              <a:off x="5222167" y="3052750"/>
              <a:ext cx="1421053" cy="564854"/>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anchor="ctr"/>
            <a:lstStyle/>
            <a:p>
              <a:pPr algn="ctr" defTabSz="1111250">
                <a:lnSpc>
                  <a:spcPct val="90000"/>
                </a:lnSpc>
                <a:spcAft>
                  <a:spcPct val="35000"/>
                </a:spcAft>
                <a:defRPr/>
              </a:pPr>
              <a:endParaRPr lang="en-US" altLang="zh-CN" dirty="0">
                <a:solidFill>
                  <a:srgbClr val="FFFFFF"/>
                </a:solidFill>
                <a:cs typeface="Arial" panose="020B0604020202020204" pitchFamily="34" charset="0"/>
              </a:endParaRPr>
            </a:p>
          </p:txBody>
        </p:sp>
        <p:sp>
          <p:nvSpPr>
            <p:cNvPr id="26" name="TextBox 25"/>
            <p:cNvSpPr txBox="1"/>
            <p:nvPr/>
          </p:nvSpPr>
          <p:spPr>
            <a:xfrm>
              <a:off x="5283060" y="3149520"/>
              <a:ext cx="1338828" cy="369332"/>
            </a:xfrm>
            <a:prstGeom prst="rect">
              <a:avLst/>
            </a:prstGeom>
            <a:grpFill/>
          </p:spPr>
          <p:txBody>
            <a:bodyPr wrap="none" rtlCol="0">
              <a:spAutoFit/>
            </a:bodyPr>
            <a:lstStyle/>
            <a:p>
              <a:r>
                <a:rPr lang="zh-CN" altLang="en-US" b="1" dirty="0">
                  <a:solidFill>
                    <a:srgbClr val="FFFFFF"/>
                  </a:solidFill>
                  <a:latin typeface="微软雅黑" panose="020B0503020204020204" pitchFamily="34" charset="-122"/>
                  <a:ea typeface="微软雅黑" panose="020B0503020204020204" pitchFamily="34" charset="-122"/>
                </a:rPr>
                <a:t>添加小标题</a:t>
              </a:r>
            </a:p>
          </p:txBody>
        </p:sp>
      </p:grpSp>
      <p:grpSp>
        <p:nvGrpSpPr>
          <p:cNvPr id="27" name="组合 26"/>
          <p:cNvGrpSpPr/>
          <p:nvPr/>
        </p:nvGrpSpPr>
        <p:grpSpPr>
          <a:xfrm>
            <a:off x="7219963" y="1750615"/>
            <a:ext cx="1423035" cy="566835"/>
            <a:chOff x="7219963" y="1750615"/>
            <a:chExt cx="1423035" cy="566835"/>
          </a:xfrm>
          <a:solidFill>
            <a:srgbClr val="92E2D9"/>
          </a:solidFill>
        </p:grpSpPr>
        <p:sp>
          <p:nvSpPr>
            <p:cNvPr id="28" name="Freeform 18"/>
            <p:cNvSpPr/>
            <p:nvPr/>
          </p:nvSpPr>
          <p:spPr bwMode="auto">
            <a:xfrm>
              <a:off x="7219963" y="1750615"/>
              <a:ext cx="1423035" cy="566835"/>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anchor="ctr"/>
            <a:lstStyle/>
            <a:p>
              <a:pPr algn="ctr" defTabSz="1111250">
                <a:lnSpc>
                  <a:spcPct val="90000"/>
                </a:lnSpc>
                <a:spcAft>
                  <a:spcPct val="35000"/>
                </a:spcAft>
                <a:defRPr/>
              </a:pPr>
              <a:endParaRPr lang="en-US" altLang="zh-CN" dirty="0">
                <a:solidFill>
                  <a:srgbClr val="FFFFFF"/>
                </a:solidFill>
                <a:cs typeface="Arial" panose="020B0604020202020204" pitchFamily="34" charset="0"/>
              </a:endParaRPr>
            </a:p>
          </p:txBody>
        </p:sp>
        <p:sp>
          <p:nvSpPr>
            <p:cNvPr id="29" name="TextBox 28"/>
            <p:cNvSpPr txBox="1"/>
            <p:nvPr/>
          </p:nvSpPr>
          <p:spPr>
            <a:xfrm>
              <a:off x="7262066" y="1831529"/>
              <a:ext cx="1338828" cy="369332"/>
            </a:xfrm>
            <a:prstGeom prst="rect">
              <a:avLst/>
            </a:prstGeom>
            <a:grpFill/>
          </p:spPr>
          <p:txBody>
            <a:bodyPr wrap="none" rtlCol="0">
              <a:spAutoFit/>
            </a:bodyPr>
            <a:lstStyle/>
            <a:p>
              <a:r>
                <a:rPr lang="zh-CN" altLang="en-US" b="1" dirty="0">
                  <a:solidFill>
                    <a:srgbClr val="FFFFFF"/>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ppt_w"/>
                                          </p:val>
                                        </p:tav>
                                        <p:tav tm="100000">
                                          <p:val>
                                            <p:strVal val="#ppt_w"/>
                                          </p:val>
                                        </p:tav>
                                      </p:tavLst>
                                    </p:anim>
                                    <p:anim calcmode="lin" valueType="num">
                                      <p:cBhvr>
                                        <p:cTn id="8" dur="500" fill="hold"/>
                                        <p:tgtEl>
                                          <p:spTgt spid="18"/>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strVal val="4*#ppt_w"/>
                                          </p:val>
                                        </p:tav>
                                        <p:tav tm="100000">
                                          <p:val>
                                            <p:strVal val="#ppt_w"/>
                                          </p:val>
                                        </p:tav>
                                      </p:tavLst>
                                    </p:anim>
                                    <p:anim calcmode="lin" valueType="num">
                                      <p:cBhvr>
                                        <p:cTn id="12" dur="500" fill="hold"/>
                                        <p:tgtEl>
                                          <p:spTgt spid="21"/>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50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strVal val="4*#ppt_w"/>
                                          </p:val>
                                        </p:tav>
                                        <p:tav tm="100000">
                                          <p:val>
                                            <p:strVal val="#ppt_w"/>
                                          </p:val>
                                        </p:tav>
                                      </p:tavLst>
                                    </p:anim>
                                    <p:anim calcmode="lin" valueType="num">
                                      <p:cBhvr>
                                        <p:cTn id="16" dur="500" fill="hold"/>
                                        <p:tgtEl>
                                          <p:spTgt spid="24"/>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strVal val="4*#ppt_w"/>
                                          </p:val>
                                        </p:tav>
                                        <p:tav tm="100000">
                                          <p:val>
                                            <p:strVal val="#ppt_w"/>
                                          </p:val>
                                        </p:tav>
                                      </p:tavLst>
                                    </p:anim>
                                    <p:anim calcmode="lin" valueType="num">
                                      <p:cBhvr>
                                        <p:cTn id="20" dur="500" fill="hold"/>
                                        <p:tgtEl>
                                          <p:spTgt spid="27"/>
                                        </p:tgtEl>
                                        <p:attrNameLst>
                                          <p:attrName>ppt_h</p:attrName>
                                        </p:attrNameLst>
                                      </p:cBhvr>
                                      <p:tavLst>
                                        <p:tav tm="0">
                                          <p:val>
                                            <p:strVal val="4*#ppt_h"/>
                                          </p:val>
                                        </p:tav>
                                        <p:tav tm="100000">
                                          <p:val>
                                            <p:strVal val="#ppt_h"/>
                                          </p:val>
                                        </p:tav>
                                      </p:tavLst>
                                    </p:anim>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par>
                                <p:cTn id="26" presetID="12" presetClass="entr" presetSubtype="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down)">
                                      <p:cBhvr>
                                        <p:cTn id="29" dur="500"/>
                                        <p:tgtEl>
                                          <p:spTgt spid="6"/>
                                        </p:tgtEl>
                                      </p:cBhvr>
                                    </p:animEffect>
                                  </p:childTnLst>
                                </p:cTn>
                              </p:par>
                              <p:par>
                                <p:cTn id="30" presetID="1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ppt_y</p:attrName>
                                        </p:attrNameLst>
                                      </p:cBhvr>
                                      <p:tavLst>
                                        <p:tav tm="0">
                                          <p:val>
                                            <p:strVal val="#ppt_y+#ppt_h*1.125000"/>
                                          </p:val>
                                        </p:tav>
                                        <p:tav tm="100000">
                                          <p:val>
                                            <p:strVal val="#ppt_y"/>
                                          </p:val>
                                        </p:tav>
                                      </p:tavLst>
                                    </p:anim>
                                    <p:animEffect transition="in" filter="wipe(up)">
                                      <p:cBhvr>
                                        <p:cTn id="33" dur="500"/>
                                        <p:tgtEl>
                                          <p:spTgt spid="9"/>
                                        </p:tgtEl>
                                      </p:cBhvr>
                                    </p:animEffect>
                                  </p:childTnLst>
                                </p:cTn>
                              </p:par>
                              <p:par>
                                <p:cTn id="34" presetID="12"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ppt_y</p:attrName>
                                        </p:attrNameLst>
                                      </p:cBhvr>
                                      <p:tavLst>
                                        <p:tav tm="0">
                                          <p:val>
                                            <p:strVal val="#ppt_y-#ppt_h*1.125000"/>
                                          </p:val>
                                        </p:tav>
                                        <p:tav tm="100000">
                                          <p:val>
                                            <p:strVal val="#ppt_y"/>
                                          </p:val>
                                        </p:tav>
                                      </p:tavLst>
                                    </p:anim>
                                    <p:animEffect transition="in" filter="wipe(down)">
                                      <p:cBhvr>
                                        <p:cTn id="37" dur="500"/>
                                        <p:tgtEl>
                                          <p:spTgt spid="12"/>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成功项目展示</a:t>
            </a:r>
          </a:p>
        </p:txBody>
      </p:sp>
      <p:sp>
        <p:nvSpPr>
          <p:cNvPr id="3" name="矩形 2"/>
          <p:cNvSpPr/>
          <p:nvPr/>
        </p:nvSpPr>
        <p:spPr>
          <a:xfrm>
            <a:off x="-15252" y="1563638"/>
            <a:ext cx="4083196" cy="2103418"/>
          </a:xfrm>
          <a:custGeom>
            <a:avLst/>
            <a:gdLst>
              <a:gd name="connsiteX0" fmla="*/ 0 w 3779912"/>
              <a:gd name="connsiteY0" fmla="*/ 0 h 2808312"/>
              <a:gd name="connsiteX1" fmla="*/ 3779912 w 3779912"/>
              <a:gd name="connsiteY1" fmla="*/ 0 h 2808312"/>
              <a:gd name="connsiteX2" fmla="*/ 3779912 w 3779912"/>
              <a:gd name="connsiteY2" fmla="*/ 2808312 h 2808312"/>
              <a:gd name="connsiteX3" fmla="*/ 0 w 3779912"/>
              <a:gd name="connsiteY3" fmla="*/ 2808312 h 2808312"/>
              <a:gd name="connsiteX4" fmla="*/ 0 w 3779912"/>
              <a:gd name="connsiteY4" fmla="*/ 0 h 2808312"/>
              <a:gd name="connsiteX0-1" fmla="*/ 0 w 3779912"/>
              <a:gd name="connsiteY0-2" fmla="*/ 0 h 2808312"/>
              <a:gd name="connsiteX1-3" fmla="*/ 3779912 w 3779912"/>
              <a:gd name="connsiteY1-4" fmla="*/ 0 h 2808312"/>
              <a:gd name="connsiteX2-5" fmla="*/ 3433548 w 3779912"/>
              <a:gd name="connsiteY2-6" fmla="*/ 2808312 h 2808312"/>
              <a:gd name="connsiteX3-7" fmla="*/ 0 w 3779912"/>
              <a:gd name="connsiteY3-8" fmla="*/ 2808312 h 2808312"/>
              <a:gd name="connsiteX4-9" fmla="*/ 0 w 3779912"/>
              <a:gd name="connsiteY4-10" fmla="*/ 0 h 2808312"/>
              <a:gd name="connsiteX0-11" fmla="*/ 0 w 3779912"/>
              <a:gd name="connsiteY0-12" fmla="*/ 0 h 2808312"/>
              <a:gd name="connsiteX1-13" fmla="*/ 3779912 w 3779912"/>
              <a:gd name="connsiteY1-14" fmla="*/ 0 h 2808312"/>
              <a:gd name="connsiteX2-15" fmla="*/ 3267293 w 3779912"/>
              <a:gd name="connsiteY2-16" fmla="*/ 2794457 h 2808312"/>
              <a:gd name="connsiteX3-17" fmla="*/ 0 w 3779912"/>
              <a:gd name="connsiteY3-18" fmla="*/ 2808312 h 2808312"/>
              <a:gd name="connsiteX4-19" fmla="*/ 0 w 3779912"/>
              <a:gd name="connsiteY4-20" fmla="*/ 0 h 2808312"/>
              <a:gd name="connsiteX0-21" fmla="*/ 0 w 3779912"/>
              <a:gd name="connsiteY0-22" fmla="*/ 0 h 2808312"/>
              <a:gd name="connsiteX1-23" fmla="*/ 3779912 w 3779912"/>
              <a:gd name="connsiteY1-24" fmla="*/ 0 h 2808312"/>
              <a:gd name="connsiteX2-25" fmla="*/ 3087184 w 3779912"/>
              <a:gd name="connsiteY2-26" fmla="*/ 2794457 h 2808312"/>
              <a:gd name="connsiteX3-27" fmla="*/ 0 w 3779912"/>
              <a:gd name="connsiteY3-28" fmla="*/ 2808312 h 2808312"/>
              <a:gd name="connsiteX4-29" fmla="*/ 0 w 3779912"/>
              <a:gd name="connsiteY4-30" fmla="*/ 0 h 2808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79912" h="2808312">
                <a:moveTo>
                  <a:pt x="0" y="0"/>
                </a:moveTo>
                <a:lnTo>
                  <a:pt x="3779912" y="0"/>
                </a:lnTo>
                <a:lnTo>
                  <a:pt x="3087184" y="2794457"/>
                </a:lnTo>
                <a:lnTo>
                  <a:pt x="0" y="2808312"/>
                </a:lnTo>
                <a:lnTo>
                  <a:pt x="0"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6"/>
          <p:cNvSpPr/>
          <p:nvPr/>
        </p:nvSpPr>
        <p:spPr>
          <a:xfrm>
            <a:off x="3574651" y="2185960"/>
            <a:ext cx="5583204" cy="2106234"/>
          </a:xfrm>
          <a:custGeom>
            <a:avLst/>
            <a:gdLst>
              <a:gd name="connsiteX0" fmla="*/ 0 w 4932040"/>
              <a:gd name="connsiteY0" fmla="*/ 0 h 2808312"/>
              <a:gd name="connsiteX1" fmla="*/ 4932040 w 4932040"/>
              <a:gd name="connsiteY1" fmla="*/ 0 h 2808312"/>
              <a:gd name="connsiteX2" fmla="*/ 4932040 w 4932040"/>
              <a:gd name="connsiteY2" fmla="*/ 2808312 h 2808312"/>
              <a:gd name="connsiteX3" fmla="*/ 0 w 4932040"/>
              <a:gd name="connsiteY3" fmla="*/ 2808312 h 2808312"/>
              <a:gd name="connsiteX4" fmla="*/ 0 w 4932040"/>
              <a:gd name="connsiteY4" fmla="*/ 0 h 2808312"/>
              <a:gd name="connsiteX0-1" fmla="*/ 457200 w 5389240"/>
              <a:gd name="connsiteY0-2" fmla="*/ 0 h 2808312"/>
              <a:gd name="connsiteX1-3" fmla="*/ 5389240 w 5389240"/>
              <a:gd name="connsiteY1-4" fmla="*/ 0 h 2808312"/>
              <a:gd name="connsiteX2-5" fmla="*/ 5389240 w 5389240"/>
              <a:gd name="connsiteY2-6" fmla="*/ 2808312 h 2808312"/>
              <a:gd name="connsiteX3-7" fmla="*/ 0 w 5389240"/>
              <a:gd name="connsiteY3-8" fmla="*/ 2808312 h 2808312"/>
              <a:gd name="connsiteX4-9" fmla="*/ 457200 w 5389240"/>
              <a:gd name="connsiteY4-10" fmla="*/ 0 h 2808312"/>
              <a:gd name="connsiteX0-11" fmla="*/ 651164 w 5583204"/>
              <a:gd name="connsiteY0-12" fmla="*/ 0 h 2808312"/>
              <a:gd name="connsiteX1-13" fmla="*/ 5583204 w 5583204"/>
              <a:gd name="connsiteY1-14" fmla="*/ 0 h 2808312"/>
              <a:gd name="connsiteX2-15" fmla="*/ 5583204 w 5583204"/>
              <a:gd name="connsiteY2-16" fmla="*/ 2808312 h 2808312"/>
              <a:gd name="connsiteX3-17" fmla="*/ 0 w 5583204"/>
              <a:gd name="connsiteY3-18" fmla="*/ 2766749 h 2808312"/>
              <a:gd name="connsiteX4-19" fmla="*/ 651164 w 5583204"/>
              <a:gd name="connsiteY4-20" fmla="*/ 0 h 2808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83204" h="2808312">
                <a:moveTo>
                  <a:pt x="651164" y="0"/>
                </a:moveTo>
                <a:lnTo>
                  <a:pt x="5583204" y="0"/>
                </a:lnTo>
                <a:lnTo>
                  <a:pt x="5583204" y="2808312"/>
                </a:lnTo>
                <a:lnTo>
                  <a:pt x="0" y="2766749"/>
                </a:lnTo>
                <a:lnTo>
                  <a:pt x="651164"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7"/>
          <p:cNvSpPr>
            <a:spLocks noChangeArrowheads="1"/>
          </p:cNvSpPr>
          <p:nvPr/>
        </p:nvSpPr>
        <p:spPr bwMode="auto">
          <a:xfrm>
            <a:off x="185255" y="3723878"/>
            <a:ext cx="3189775"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47"/>
          <p:cNvSpPr>
            <a:spLocks noChangeArrowheads="1"/>
          </p:cNvSpPr>
          <p:nvPr/>
        </p:nvSpPr>
        <p:spPr bwMode="auto">
          <a:xfrm>
            <a:off x="4283968" y="1491630"/>
            <a:ext cx="4464496"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椭圆 6"/>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成功项目展示</a:t>
            </a:r>
          </a:p>
        </p:txBody>
      </p:sp>
      <p:sp>
        <p:nvSpPr>
          <p:cNvPr id="43" name="直接连接符 10"/>
          <p:cNvSpPr>
            <a:spLocks noChangeShapeType="1"/>
          </p:cNvSpPr>
          <p:nvPr/>
        </p:nvSpPr>
        <p:spPr bwMode="auto">
          <a:xfrm flipV="1">
            <a:off x="4447034" y="1130597"/>
            <a:ext cx="0" cy="3385369"/>
          </a:xfrm>
          <a:prstGeom prst="line">
            <a:avLst/>
          </a:prstGeom>
          <a:noFill/>
          <a:ln w="12700" cap="flat" cmpd="sng">
            <a:solidFill>
              <a:schemeClr val="tx1">
                <a:lumMod val="50000"/>
                <a:lumOff val="50000"/>
              </a:schemeClr>
            </a:solidFill>
            <a:prstDash val="sysDash"/>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44" name="椭圆 11"/>
          <p:cNvSpPr>
            <a:spLocks noChangeArrowheads="1"/>
          </p:cNvSpPr>
          <p:nvPr/>
        </p:nvSpPr>
        <p:spPr bwMode="auto">
          <a:xfrm>
            <a:off x="4213672" y="2643758"/>
            <a:ext cx="454819" cy="453628"/>
          </a:xfrm>
          <a:prstGeom prst="ellipse">
            <a:avLst/>
          </a:prstGeom>
          <a:solidFill>
            <a:srgbClr val="92E2D9"/>
          </a:solid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5" name="文本框 12"/>
          <p:cNvSpPr>
            <a:spLocks noChangeArrowheads="1"/>
          </p:cNvSpPr>
          <p:nvPr/>
        </p:nvSpPr>
        <p:spPr bwMode="auto">
          <a:xfrm>
            <a:off x="4225578" y="2703314"/>
            <a:ext cx="44037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VS</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1691680" y="1383724"/>
            <a:ext cx="1669830" cy="2080752"/>
            <a:chOff x="1004888" y="716756"/>
            <a:chExt cx="1901429" cy="2369345"/>
          </a:xfrm>
        </p:grpSpPr>
        <p:grpSp>
          <p:nvGrpSpPr>
            <p:cNvPr id="25" name="组合 17"/>
            <p:cNvGrpSpPr/>
            <p:nvPr/>
          </p:nvGrpSpPr>
          <p:grpSpPr bwMode="auto">
            <a:xfrm>
              <a:off x="1756173" y="716756"/>
              <a:ext cx="1150144" cy="2187179"/>
              <a:chOff x="0" y="0"/>
              <a:chExt cx="1534410" cy="2916598"/>
            </a:xfrm>
          </p:grpSpPr>
          <p:sp>
            <p:nvSpPr>
              <p:cNvPr id="29" name="矩形 13"/>
              <p:cNvSpPr>
                <a:spLocks noChangeArrowheads="1"/>
              </p:cNvSpPr>
              <p:nvPr/>
            </p:nvSpPr>
            <p:spPr bwMode="auto">
              <a:xfrm rot="1546362">
                <a:off x="61644" y="430704"/>
                <a:ext cx="1411120" cy="2055192"/>
              </a:xfrm>
              <a:prstGeom prst="rect">
                <a:avLst/>
              </a:prstGeom>
              <a:solidFill>
                <a:schemeClr val="bg1">
                  <a:lumMod val="95000"/>
                </a:schemeClr>
              </a:solidFill>
              <a:ln w="12700" cap="flat" cmpd="sng">
                <a:solidFill>
                  <a:srgbClr val="42719B"/>
                </a:solidFill>
                <a:miter lim="800000"/>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0" name="Freeform 9"/>
              <p:cNvSpPr>
                <a:spLocks noEditPoints="1" noChangeArrowheads="1"/>
              </p:cNvSpPr>
              <p:nvPr/>
            </p:nvSpPr>
            <p:spPr bwMode="auto">
              <a:xfrm rot="1554409">
                <a:off x="0" y="0"/>
                <a:ext cx="1534410" cy="2916598"/>
              </a:xfrm>
              <a:custGeom>
                <a:avLst/>
                <a:gdLst>
                  <a:gd name="T0" fmla="*/ 87 w 104"/>
                  <a:gd name="T1" fmla="*/ 0 h 200"/>
                  <a:gd name="T2" fmla="*/ 16 w 104"/>
                  <a:gd name="T3" fmla="*/ 0 h 200"/>
                  <a:gd name="T4" fmla="*/ 0 w 104"/>
                  <a:gd name="T5" fmla="*/ 17 h 200"/>
                  <a:gd name="T6" fmla="*/ 0 w 104"/>
                  <a:gd name="T7" fmla="*/ 183 h 200"/>
                  <a:gd name="T8" fmla="*/ 16 w 104"/>
                  <a:gd name="T9" fmla="*/ 200 h 200"/>
                  <a:gd name="T10" fmla="*/ 87 w 104"/>
                  <a:gd name="T11" fmla="*/ 200 h 200"/>
                  <a:gd name="T12" fmla="*/ 104 w 104"/>
                  <a:gd name="T13" fmla="*/ 183 h 200"/>
                  <a:gd name="T14" fmla="*/ 104 w 104"/>
                  <a:gd name="T15" fmla="*/ 17 h 200"/>
                  <a:gd name="T16" fmla="*/ 87 w 104"/>
                  <a:gd name="T17" fmla="*/ 0 h 200"/>
                  <a:gd name="T18" fmla="*/ 43 w 104"/>
                  <a:gd name="T19" fmla="*/ 13 h 200"/>
                  <a:gd name="T20" fmla="*/ 63 w 104"/>
                  <a:gd name="T21" fmla="*/ 13 h 200"/>
                  <a:gd name="T22" fmla="*/ 66 w 104"/>
                  <a:gd name="T23" fmla="*/ 17 h 200"/>
                  <a:gd name="T24" fmla="*/ 63 w 104"/>
                  <a:gd name="T25" fmla="*/ 20 h 200"/>
                  <a:gd name="T26" fmla="*/ 43 w 104"/>
                  <a:gd name="T27" fmla="*/ 20 h 200"/>
                  <a:gd name="T28" fmla="*/ 40 w 104"/>
                  <a:gd name="T29" fmla="*/ 17 h 200"/>
                  <a:gd name="T30" fmla="*/ 43 w 104"/>
                  <a:gd name="T31" fmla="*/ 13 h 200"/>
                  <a:gd name="T32" fmla="*/ 53 w 104"/>
                  <a:gd name="T33" fmla="*/ 193 h 200"/>
                  <a:gd name="T34" fmla="*/ 43 w 104"/>
                  <a:gd name="T35" fmla="*/ 183 h 200"/>
                  <a:gd name="T36" fmla="*/ 53 w 104"/>
                  <a:gd name="T37" fmla="*/ 173 h 200"/>
                  <a:gd name="T38" fmla="*/ 63 w 104"/>
                  <a:gd name="T39" fmla="*/ 183 h 200"/>
                  <a:gd name="T40" fmla="*/ 53 w 104"/>
                  <a:gd name="T41" fmla="*/ 193 h 200"/>
                  <a:gd name="T42" fmla="*/ 96 w 104"/>
                  <a:gd name="T43" fmla="*/ 164 h 200"/>
                  <a:gd name="T44" fmla="*/ 8 w 104"/>
                  <a:gd name="T45" fmla="*/ 164 h 200"/>
                  <a:gd name="T46" fmla="*/ 8 w 104"/>
                  <a:gd name="T47" fmla="*/ 32 h 200"/>
                  <a:gd name="T48" fmla="*/ 96 w 104"/>
                  <a:gd name="T49" fmla="*/ 32 h 200"/>
                  <a:gd name="T50" fmla="*/ 96 w 104"/>
                  <a:gd name="T51" fmla="*/ 164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
                  <a:gd name="T79" fmla="*/ 0 h 200"/>
                  <a:gd name="T80" fmla="*/ 104 w 104"/>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solidFill>
                <a:srgbClr val="F862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sym typeface="宋体" panose="02010600030101010101" pitchFamily="2" charset="-122"/>
                </a:endParaRPr>
              </a:p>
            </p:txBody>
          </p:sp>
        </p:grpSp>
        <p:sp>
          <p:nvSpPr>
            <p:cNvPr id="26" name="文本框 26"/>
            <p:cNvSpPr>
              <a:spLocks noChangeArrowheads="1"/>
            </p:cNvSpPr>
            <p:nvPr/>
          </p:nvSpPr>
          <p:spPr bwMode="auto">
            <a:xfrm rot="1575535">
              <a:off x="1883754" y="1586237"/>
              <a:ext cx="915222" cy="49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25%</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27"/>
            <p:cNvSpPr>
              <a:spLocks noChangeArrowheads="1"/>
            </p:cNvSpPr>
            <p:nvPr/>
          </p:nvSpPr>
          <p:spPr bwMode="auto">
            <a:xfrm rot="290175">
              <a:off x="1004888" y="1825229"/>
              <a:ext cx="666750" cy="903684"/>
            </a:xfrm>
            <a:custGeom>
              <a:avLst/>
              <a:gdLst>
                <a:gd name="T0" fmla="*/ 841432 w 889211"/>
                <a:gd name="T1" fmla="*/ 0 h 1205162"/>
                <a:gd name="T2" fmla="*/ 679450 w 889211"/>
                <a:gd name="T3" fmla="*/ 17712 h 1205162"/>
                <a:gd name="T4" fmla="*/ 558800 w 889211"/>
                <a:gd name="T5" fmla="*/ 125662 h 1205162"/>
                <a:gd name="T6" fmla="*/ 387350 w 889211"/>
                <a:gd name="T7" fmla="*/ 417762 h 1205162"/>
                <a:gd name="T8" fmla="*/ 254000 w 889211"/>
                <a:gd name="T9" fmla="*/ 747962 h 1205162"/>
                <a:gd name="T10" fmla="*/ 0 w 889211"/>
                <a:gd name="T11" fmla="*/ 989262 h 1205162"/>
                <a:gd name="T12" fmla="*/ 431800 w 889211"/>
                <a:gd name="T13" fmla="*/ 1205162 h 1205162"/>
                <a:gd name="T14" fmla="*/ 482600 w 889211"/>
                <a:gd name="T15" fmla="*/ 1128962 h 1205162"/>
                <a:gd name="T16" fmla="*/ 622300 w 889211"/>
                <a:gd name="T17" fmla="*/ 1078162 h 1205162"/>
                <a:gd name="T18" fmla="*/ 679450 w 889211"/>
                <a:gd name="T19" fmla="*/ 1033712 h 1205162"/>
                <a:gd name="T20" fmla="*/ 613205 w 889211"/>
                <a:gd name="T21" fmla="*/ 975070 h 1205162"/>
                <a:gd name="T22" fmla="*/ 692150 w 889211"/>
                <a:gd name="T23" fmla="*/ 881312 h 1205162"/>
                <a:gd name="T24" fmla="*/ 882650 w 889211"/>
                <a:gd name="T25" fmla="*/ 697162 h 1205162"/>
                <a:gd name="T26" fmla="*/ 863600 w 889211"/>
                <a:gd name="T27" fmla="*/ 576512 h 1205162"/>
                <a:gd name="T28" fmla="*/ 742950 w 889211"/>
                <a:gd name="T29" fmla="*/ 582862 h 1205162"/>
                <a:gd name="T30" fmla="*/ 581349 w 889211"/>
                <a:gd name="T31" fmla="*/ 682614 h 1205162"/>
                <a:gd name="T32" fmla="*/ 765477 w 889211"/>
                <a:gd name="T33" fmla="*/ 205829 h 1205162"/>
                <a:gd name="T34" fmla="*/ 841432 w 889211"/>
                <a:gd name="T35" fmla="*/ 0 h 1205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9211"/>
                <a:gd name="T55" fmla="*/ 0 h 1205162"/>
                <a:gd name="T56" fmla="*/ 889211 w 889211"/>
                <a:gd name="T57" fmla="*/ 1205162 h 1205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9211" h="1205162">
                  <a:moveTo>
                    <a:pt x="841432" y="0"/>
                  </a:moveTo>
                  <a:cubicBezTo>
                    <a:pt x="778465" y="290"/>
                    <a:pt x="750301" y="-2364"/>
                    <a:pt x="679450" y="17712"/>
                  </a:cubicBezTo>
                  <a:cubicBezTo>
                    <a:pt x="628939" y="45007"/>
                    <a:pt x="597946" y="77024"/>
                    <a:pt x="558800" y="125662"/>
                  </a:cubicBezTo>
                  <a:lnTo>
                    <a:pt x="387350" y="417762"/>
                  </a:lnTo>
                  <a:cubicBezTo>
                    <a:pt x="330245" y="528900"/>
                    <a:pt x="270512" y="646632"/>
                    <a:pt x="254000" y="747962"/>
                  </a:cubicBezTo>
                  <a:lnTo>
                    <a:pt x="0" y="989262"/>
                  </a:lnTo>
                  <a:lnTo>
                    <a:pt x="431800" y="1205162"/>
                  </a:lnTo>
                  <a:lnTo>
                    <a:pt x="482600" y="1128962"/>
                  </a:lnTo>
                  <a:cubicBezTo>
                    <a:pt x="530506" y="1127847"/>
                    <a:pt x="575733" y="1095095"/>
                    <a:pt x="622300" y="1078162"/>
                  </a:cubicBezTo>
                  <a:lnTo>
                    <a:pt x="679450" y="1033712"/>
                  </a:lnTo>
                  <a:lnTo>
                    <a:pt x="613205" y="975070"/>
                  </a:lnTo>
                  <a:lnTo>
                    <a:pt x="692150" y="881312"/>
                  </a:lnTo>
                  <a:lnTo>
                    <a:pt x="882650" y="697162"/>
                  </a:lnTo>
                  <a:cubicBezTo>
                    <a:pt x="894479" y="645847"/>
                    <a:pt x="891560" y="608527"/>
                    <a:pt x="863600" y="576512"/>
                  </a:cubicBezTo>
                  <a:cubicBezTo>
                    <a:pt x="819148" y="566241"/>
                    <a:pt x="793681" y="554364"/>
                    <a:pt x="742950" y="582862"/>
                  </a:cubicBezTo>
                  <a:lnTo>
                    <a:pt x="581349" y="682614"/>
                  </a:lnTo>
                  <a:lnTo>
                    <a:pt x="765477" y="205829"/>
                  </a:lnTo>
                  <a:cubicBezTo>
                    <a:pt x="792994" y="138096"/>
                    <a:pt x="811555" y="77491"/>
                    <a:pt x="841432" y="0"/>
                  </a:cubicBezTo>
                  <a:close/>
                </a:path>
              </a:pathLst>
            </a:custGeom>
            <a:solidFill>
              <a:schemeClr val="tx1">
                <a:lumMod val="65000"/>
                <a:lumOff val="35000"/>
              </a:scheme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28" name="任意多边形 28"/>
            <p:cNvSpPr>
              <a:spLocks noChangeArrowheads="1"/>
            </p:cNvSpPr>
            <p:nvPr/>
          </p:nvSpPr>
          <p:spPr bwMode="auto">
            <a:xfrm>
              <a:off x="2266950" y="2118123"/>
              <a:ext cx="539354" cy="967978"/>
            </a:xfrm>
            <a:custGeom>
              <a:avLst/>
              <a:gdLst>
                <a:gd name="T0" fmla="*/ 323850 w 719666"/>
                <a:gd name="T1" fmla="*/ 1290552 h 1290552"/>
                <a:gd name="T2" fmla="*/ 292100 w 719666"/>
                <a:gd name="T3" fmla="*/ 1169902 h 1290552"/>
                <a:gd name="T4" fmla="*/ 177800 w 719666"/>
                <a:gd name="T5" fmla="*/ 1125452 h 1290552"/>
                <a:gd name="T6" fmla="*/ 12700 w 719666"/>
                <a:gd name="T7" fmla="*/ 788902 h 1290552"/>
                <a:gd name="T8" fmla="*/ 139700 w 719666"/>
                <a:gd name="T9" fmla="*/ 636502 h 1290552"/>
                <a:gd name="T10" fmla="*/ 0 w 719666"/>
                <a:gd name="T11" fmla="*/ 58652 h 1290552"/>
                <a:gd name="T12" fmla="*/ 50800 w 719666"/>
                <a:gd name="T13" fmla="*/ 1502 h 1290552"/>
                <a:gd name="T14" fmla="*/ 120650 w 719666"/>
                <a:gd name="T15" fmla="*/ 20552 h 1290552"/>
                <a:gd name="T16" fmla="*/ 254000 w 719666"/>
                <a:gd name="T17" fmla="*/ 446002 h 1290552"/>
                <a:gd name="T18" fmla="*/ 349250 w 719666"/>
                <a:gd name="T19" fmla="*/ 446002 h 1290552"/>
                <a:gd name="T20" fmla="*/ 406400 w 719666"/>
                <a:gd name="T21" fmla="*/ 515852 h 1290552"/>
                <a:gd name="T22" fmla="*/ 546100 w 719666"/>
                <a:gd name="T23" fmla="*/ 541252 h 1290552"/>
                <a:gd name="T24" fmla="*/ 596900 w 719666"/>
                <a:gd name="T25" fmla="*/ 655552 h 1290552"/>
                <a:gd name="T26" fmla="*/ 698500 w 719666"/>
                <a:gd name="T27" fmla="*/ 687302 h 1290552"/>
                <a:gd name="T28" fmla="*/ 717550 w 719666"/>
                <a:gd name="T29" fmla="*/ 1023852 h 1290552"/>
                <a:gd name="T30" fmla="*/ 717550 w 719666"/>
                <a:gd name="T31" fmla="*/ 1023852 h 1290552"/>
                <a:gd name="T32" fmla="*/ 685800 w 719666"/>
                <a:gd name="T33" fmla="*/ 1049252 h 1290552"/>
                <a:gd name="T34" fmla="*/ 717550 w 719666"/>
                <a:gd name="T35" fmla="*/ 1150852 h 1290552"/>
                <a:gd name="T36" fmla="*/ 323850 w 719666"/>
                <a:gd name="T37" fmla="*/ 1290552 h 12905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9666"/>
                <a:gd name="T58" fmla="*/ 0 h 1290552"/>
                <a:gd name="T59" fmla="*/ 719666 w 719666"/>
                <a:gd name="T60" fmla="*/ 1290552 h 12905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9666" h="1290552">
                  <a:moveTo>
                    <a:pt x="323850" y="1290552"/>
                  </a:moveTo>
                  <a:cubicBezTo>
                    <a:pt x="313267" y="1250335"/>
                    <a:pt x="296333" y="1216469"/>
                    <a:pt x="292100" y="1169902"/>
                  </a:cubicBezTo>
                  <a:cubicBezTo>
                    <a:pt x="231775" y="1161435"/>
                    <a:pt x="215900" y="1140269"/>
                    <a:pt x="177800" y="1125452"/>
                  </a:cubicBezTo>
                  <a:cubicBezTo>
                    <a:pt x="106892" y="1016444"/>
                    <a:pt x="48683" y="913785"/>
                    <a:pt x="12700" y="788902"/>
                  </a:cubicBezTo>
                  <a:cubicBezTo>
                    <a:pt x="35983" y="741277"/>
                    <a:pt x="71967" y="671427"/>
                    <a:pt x="139700" y="636502"/>
                  </a:cubicBezTo>
                  <a:cubicBezTo>
                    <a:pt x="74083" y="447060"/>
                    <a:pt x="46567" y="251269"/>
                    <a:pt x="0" y="58652"/>
                  </a:cubicBezTo>
                  <a:cubicBezTo>
                    <a:pt x="16933" y="39602"/>
                    <a:pt x="8467" y="23727"/>
                    <a:pt x="50800" y="1502"/>
                  </a:cubicBezTo>
                  <a:cubicBezTo>
                    <a:pt x="86783" y="-1673"/>
                    <a:pt x="100542" y="-1673"/>
                    <a:pt x="120650" y="20552"/>
                  </a:cubicBezTo>
                  <a:cubicBezTo>
                    <a:pt x="171450" y="162369"/>
                    <a:pt x="209550" y="304185"/>
                    <a:pt x="254000" y="446002"/>
                  </a:cubicBezTo>
                  <a:cubicBezTo>
                    <a:pt x="285750" y="446002"/>
                    <a:pt x="307975" y="439652"/>
                    <a:pt x="349250" y="446002"/>
                  </a:cubicBezTo>
                  <a:cubicBezTo>
                    <a:pt x="368300" y="469285"/>
                    <a:pt x="393700" y="486219"/>
                    <a:pt x="406400" y="515852"/>
                  </a:cubicBezTo>
                  <a:cubicBezTo>
                    <a:pt x="459317" y="505269"/>
                    <a:pt x="509058" y="526435"/>
                    <a:pt x="546100" y="541252"/>
                  </a:cubicBezTo>
                  <a:lnTo>
                    <a:pt x="596900" y="655552"/>
                  </a:lnTo>
                  <a:cubicBezTo>
                    <a:pt x="652992" y="656610"/>
                    <a:pt x="674158" y="670369"/>
                    <a:pt x="698500" y="687302"/>
                  </a:cubicBezTo>
                  <a:cubicBezTo>
                    <a:pt x="723900" y="799485"/>
                    <a:pt x="720725" y="905319"/>
                    <a:pt x="717550" y="1023852"/>
                  </a:cubicBezTo>
                  <a:lnTo>
                    <a:pt x="717550" y="1023852"/>
                  </a:lnTo>
                  <a:lnTo>
                    <a:pt x="685800" y="1049252"/>
                  </a:lnTo>
                  <a:lnTo>
                    <a:pt x="717550" y="1150852"/>
                  </a:lnTo>
                  <a:lnTo>
                    <a:pt x="323850" y="1290552"/>
                  </a:lnTo>
                  <a:close/>
                </a:path>
              </a:pathLst>
            </a:custGeom>
            <a:solidFill>
              <a:schemeClr val="tx1">
                <a:lumMod val="65000"/>
                <a:lumOff val="35000"/>
              </a:scheme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grpSp>
        <p:nvGrpSpPr>
          <p:cNvPr id="31" name="组合 30"/>
          <p:cNvGrpSpPr/>
          <p:nvPr/>
        </p:nvGrpSpPr>
        <p:grpSpPr>
          <a:xfrm>
            <a:off x="5342546" y="1311578"/>
            <a:ext cx="2248048" cy="2225044"/>
            <a:chOff x="5915025" y="581025"/>
            <a:chExt cx="2559844" cy="2533650"/>
          </a:xfrm>
        </p:grpSpPr>
        <p:grpSp>
          <p:nvGrpSpPr>
            <p:cNvPr id="32" name="组合 20"/>
            <p:cNvGrpSpPr/>
            <p:nvPr/>
          </p:nvGrpSpPr>
          <p:grpSpPr bwMode="auto">
            <a:xfrm>
              <a:off x="5915025" y="581025"/>
              <a:ext cx="1777604" cy="2214563"/>
              <a:chOff x="0" y="0"/>
              <a:chExt cx="2370138" cy="2951163"/>
            </a:xfrm>
          </p:grpSpPr>
          <p:sp>
            <p:nvSpPr>
              <p:cNvPr id="36" name="矩形 18"/>
              <p:cNvSpPr>
                <a:spLocks noChangeArrowheads="1"/>
              </p:cNvSpPr>
              <p:nvPr/>
            </p:nvSpPr>
            <p:spPr bwMode="auto">
              <a:xfrm rot="20217308">
                <a:off x="30038" y="134080"/>
                <a:ext cx="2225280" cy="2356328"/>
              </a:xfrm>
              <a:prstGeom prst="rect">
                <a:avLst/>
              </a:prstGeom>
              <a:solidFill>
                <a:schemeClr val="bg1">
                  <a:lumMod val="9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52" name="Freeform 5"/>
              <p:cNvSpPr>
                <a:spLocks noEditPoints="1" noChangeArrowheads="1"/>
              </p:cNvSpPr>
              <p:nvPr/>
            </p:nvSpPr>
            <p:spPr bwMode="auto">
              <a:xfrm rot="20219048">
                <a:off x="0" y="0"/>
                <a:ext cx="2370138" cy="2951163"/>
              </a:xfrm>
              <a:custGeom>
                <a:avLst/>
                <a:gdLst>
                  <a:gd name="T0" fmla="*/ 143 w 160"/>
                  <a:gd name="T1" fmla="*/ 0 h 200"/>
                  <a:gd name="T2" fmla="*/ 16 w 160"/>
                  <a:gd name="T3" fmla="*/ 0 h 200"/>
                  <a:gd name="T4" fmla="*/ 0 w 160"/>
                  <a:gd name="T5" fmla="*/ 17 h 200"/>
                  <a:gd name="T6" fmla="*/ 0 w 160"/>
                  <a:gd name="T7" fmla="*/ 183 h 200"/>
                  <a:gd name="T8" fmla="*/ 16 w 160"/>
                  <a:gd name="T9" fmla="*/ 200 h 200"/>
                  <a:gd name="T10" fmla="*/ 143 w 160"/>
                  <a:gd name="T11" fmla="*/ 200 h 200"/>
                  <a:gd name="T12" fmla="*/ 160 w 160"/>
                  <a:gd name="T13" fmla="*/ 183 h 200"/>
                  <a:gd name="T14" fmla="*/ 160 w 160"/>
                  <a:gd name="T15" fmla="*/ 17 h 200"/>
                  <a:gd name="T16" fmla="*/ 143 w 160"/>
                  <a:gd name="T17" fmla="*/ 0 h 200"/>
                  <a:gd name="T18" fmla="*/ 78 w 160"/>
                  <a:gd name="T19" fmla="*/ 193 h 200"/>
                  <a:gd name="T20" fmla="*/ 68 w 160"/>
                  <a:gd name="T21" fmla="*/ 183 h 200"/>
                  <a:gd name="T22" fmla="*/ 78 w 160"/>
                  <a:gd name="T23" fmla="*/ 173 h 200"/>
                  <a:gd name="T24" fmla="*/ 88 w 160"/>
                  <a:gd name="T25" fmla="*/ 183 h 200"/>
                  <a:gd name="T26" fmla="*/ 78 w 160"/>
                  <a:gd name="T27" fmla="*/ 193 h 200"/>
                  <a:gd name="T28" fmla="*/ 148 w 160"/>
                  <a:gd name="T29" fmla="*/ 164 h 200"/>
                  <a:gd name="T30" fmla="*/ 12 w 160"/>
                  <a:gd name="T31" fmla="*/ 164 h 200"/>
                  <a:gd name="T32" fmla="*/ 12 w 160"/>
                  <a:gd name="T33" fmla="*/ 12 h 200"/>
                  <a:gd name="T34" fmla="*/ 148 w 160"/>
                  <a:gd name="T35" fmla="*/ 12 h 200"/>
                  <a:gd name="T36" fmla="*/ 148 w 160"/>
                  <a:gd name="T37" fmla="*/ 164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0"/>
                  <a:gd name="T58" fmla="*/ 0 h 200"/>
                  <a:gd name="T59" fmla="*/ 160 w 160"/>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rgbClr val="F5CA4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sym typeface="宋体" panose="02010600030101010101" pitchFamily="2" charset="-122"/>
                </a:endParaRPr>
              </a:p>
            </p:txBody>
          </p:sp>
        </p:grpSp>
        <p:sp>
          <p:nvSpPr>
            <p:cNvPr id="33" name="文本框 21"/>
            <p:cNvSpPr>
              <a:spLocks noChangeArrowheads="1"/>
            </p:cNvSpPr>
            <p:nvPr/>
          </p:nvSpPr>
          <p:spPr bwMode="auto">
            <a:xfrm rot="20096662">
              <a:off x="6219151" y="1263397"/>
              <a:ext cx="1105057" cy="60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sz="3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75%</a:t>
              </a:r>
              <a:endParaRPr lang="zh-CN" altLang="en-US" sz="3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任意多边形 29"/>
            <p:cNvSpPr>
              <a:spLocks noChangeArrowheads="1"/>
            </p:cNvSpPr>
            <p:nvPr/>
          </p:nvSpPr>
          <p:spPr bwMode="auto">
            <a:xfrm>
              <a:off x="5949554" y="2397919"/>
              <a:ext cx="608409" cy="716756"/>
            </a:xfrm>
            <a:custGeom>
              <a:avLst/>
              <a:gdLst>
                <a:gd name="T0" fmla="*/ 0 w 810351"/>
                <a:gd name="T1" fmla="*/ 885825 h 957262"/>
                <a:gd name="T2" fmla="*/ 133350 w 810351"/>
                <a:gd name="T3" fmla="*/ 714375 h 957262"/>
                <a:gd name="T4" fmla="*/ 171450 w 810351"/>
                <a:gd name="T5" fmla="*/ 481012 h 957262"/>
                <a:gd name="T6" fmla="*/ 288925 w 810351"/>
                <a:gd name="T7" fmla="*/ 0 h 957262"/>
                <a:gd name="T8" fmla="*/ 508000 w 810351"/>
                <a:gd name="T9" fmla="*/ 520700 h 957262"/>
                <a:gd name="T10" fmla="*/ 590550 w 810351"/>
                <a:gd name="T11" fmla="*/ 433387 h 957262"/>
                <a:gd name="T12" fmla="*/ 747713 w 810351"/>
                <a:gd name="T13" fmla="*/ 266700 h 957262"/>
                <a:gd name="T14" fmla="*/ 809625 w 810351"/>
                <a:gd name="T15" fmla="*/ 333375 h 957262"/>
                <a:gd name="T16" fmla="*/ 647700 w 810351"/>
                <a:gd name="T17" fmla="*/ 609600 h 957262"/>
                <a:gd name="T18" fmla="*/ 661988 w 810351"/>
                <a:gd name="T19" fmla="*/ 681037 h 957262"/>
                <a:gd name="T20" fmla="*/ 547688 w 810351"/>
                <a:gd name="T21" fmla="*/ 809625 h 957262"/>
                <a:gd name="T22" fmla="*/ 423863 w 810351"/>
                <a:gd name="T23" fmla="*/ 866775 h 957262"/>
                <a:gd name="T24" fmla="*/ 381000 w 810351"/>
                <a:gd name="T25" fmla="*/ 957262 h 957262"/>
                <a:gd name="T26" fmla="*/ 0 w 810351"/>
                <a:gd name="T27" fmla="*/ 885825 h 9572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0351"/>
                <a:gd name="T43" fmla="*/ 0 h 957262"/>
                <a:gd name="T44" fmla="*/ 810351 w 810351"/>
                <a:gd name="T45" fmla="*/ 957262 h 9572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0351" h="957262">
                  <a:moveTo>
                    <a:pt x="0" y="885825"/>
                  </a:moveTo>
                  <a:cubicBezTo>
                    <a:pt x="60325" y="841375"/>
                    <a:pt x="88900" y="771525"/>
                    <a:pt x="133350" y="714375"/>
                  </a:cubicBezTo>
                  <a:cubicBezTo>
                    <a:pt x="168275" y="623887"/>
                    <a:pt x="158750" y="558800"/>
                    <a:pt x="171450" y="481012"/>
                  </a:cubicBezTo>
                  <a:cubicBezTo>
                    <a:pt x="185208" y="327025"/>
                    <a:pt x="224367" y="147637"/>
                    <a:pt x="288925" y="0"/>
                  </a:cubicBezTo>
                  <a:lnTo>
                    <a:pt x="508000" y="520700"/>
                  </a:lnTo>
                  <a:lnTo>
                    <a:pt x="590550" y="433387"/>
                  </a:lnTo>
                  <a:lnTo>
                    <a:pt x="747713" y="266700"/>
                  </a:lnTo>
                  <a:cubicBezTo>
                    <a:pt x="815975" y="257175"/>
                    <a:pt x="811213" y="298450"/>
                    <a:pt x="809625" y="333375"/>
                  </a:cubicBezTo>
                  <a:lnTo>
                    <a:pt x="647700" y="609600"/>
                  </a:lnTo>
                  <a:cubicBezTo>
                    <a:pt x="661988" y="627062"/>
                    <a:pt x="657225" y="657225"/>
                    <a:pt x="661988" y="681037"/>
                  </a:cubicBezTo>
                  <a:cubicBezTo>
                    <a:pt x="633413" y="739775"/>
                    <a:pt x="592138" y="776287"/>
                    <a:pt x="547688" y="809625"/>
                  </a:cubicBezTo>
                  <a:cubicBezTo>
                    <a:pt x="503238" y="838200"/>
                    <a:pt x="468313" y="857250"/>
                    <a:pt x="423863" y="866775"/>
                  </a:cubicBezTo>
                  <a:lnTo>
                    <a:pt x="381000" y="957262"/>
                  </a:lnTo>
                  <a:cubicBezTo>
                    <a:pt x="254000" y="933450"/>
                    <a:pt x="149225" y="903287"/>
                    <a:pt x="0" y="885825"/>
                  </a:cubicBezTo>
                  <a:close/>
                </a:path>
              </a:pathLst>
            </a:custGeom>
            <a:solidFill>
              <a:schemeClr val="tx1">
                <a:lumMod val="65000"/>
                <a:lumOff val="35000"/>
              </a:scheme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5" name="任意多边形 30"/>
            <p:cNvSpPr>
              <a:spLocks noChangeArrowheads="1"/>
            </p:cNvSpPr>
            <p:nvPr/>
          </p:nvSpPr>
          <p:spPr bwMode="auto">
            <a:xfrm>
              <a:off x="7670006" y="1854994"/>
              <a:ext cx="804863" cy="615554"/>
            </a:xfrm>
            <a:custGeom>
              <a:avLst/>
              <a:gdLst>
                <a:gd name="T0" fmla="*/ 1071738 w 1071738"/>
                <a:gd name="T1" fmla="*/ 521075 h 821112"/>
                <a:gd name="T2" fmla="*/ 852663 w 1071738"/>
                <a:gd name="T3" fmla="*/ 482975 h 821112"/>
                <a:gd name="T4" fmla="*/ 600251 w 1071738"/>
                <a:gd name="T5" fmla="*/ 221037 h 821112"/>
                <a:gd name="T6" fmla="*/ 300213 w 1071738"/>
                <a:gd name="T7" fmla="*/ 1962 h 821112"/>
                <a:gd name="T8" fmla="*/ 238301 w 1071738"/>
                <a:gd name="T9" fmla="*/ 19425 h 821112"/>
                <a:gd name="T10" fmla="*/ 428801 w 1071738"/>
                <a:gd name="T11" fmla="*/ 503612 h 821112"/>
                <a:gd name="T12" fmla="*/ 357363 w 1071738"/>
                <a:gd name="T13" fmla="*/ 544887 h 821112"/>
                <a:gd name="T14" fmla="*/ 162101 w 1071738"/>
                <a:gd name="T15" fmla="*/ 473450 h 821112"/>
                <a:gd name="T16" fmla="*/ 4938 w 1071738"/>
                <a:gd name="T17" fmla="*/ 492500 h 821112"/>
                <a:gd name="T18" fmla="*/ 23988 w 1071738"/>
                <a:gd name="T19" fmla="*/ 568700 h 821112"/>
                <a:gd name="T20" fmla="*/ 252588 w 1071738"/>
                <a:gd name="T21" fmla="*/ 683000 h 821112"/>
                <a:gd name="T22" fmla="*/ 385938 w 1071738"/>
                <a:gd name="T23" fmla="*/ 763962 h 821112"/>
                <a:gd name="T24" fmla="*/ 747888 w 1071738"/>
                <a:gd name="T25" fmla="*/ 768725 h 821112"/>
                <a:gd name="T26" fmla="*/ 814563 w 1071738"/>
                <a:gd name="T27" fmla="*/ 821112 h 821112"/>
                <a:gd name="T28" fmla="*/ 1071738 w 1071738"/>
                <a:gd name="T29" fmla="*/ 521075 h 821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1738"/>
                <a:gd name="T46" fmla="*/ 0 h 821112"/>
                <a:gd name="T47" fmla="*/ 1071738 w 1071738"/>
                <a:gd name="T48" fmla="*/ 821112 h 821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1738" h="821112">
                  <a:moveTo>
                    <a:pt x="1071738" y="521075"/>
                  </a:moveTo>
                  <a:cubicBezTo>
                    <a:pt x="998713" y="508375"/>
                    <a:pt x="928863" y="511550"/>
                    <a:pt x="852663" y="482975"/>
                  </a:cubicBezTo>
                  <a:cubicBezTo>
                    <a:pt x="790751" y="382962"/>
                    <a:pt x="700263" y="302000"/>
                    <a:pt x="600251" y="221037"/>
                  </a:cubicBezTo>
                  <a:cubicBezTo>
                    <a:pt x="512938" y="135312"/>
                    <a:pt x="412926" y="65462"/>
                    <a:pt x="300213" y="1962"/>
                  </a:cubicBezTo>
                  <a:cubicBezTo>
                    <a:pt x="273226" y="-1742"/>
                    <a:pt x="255763" y="-2271"/>
                    <a:pt x="238301" y="19425"/>
                  </a:cubicBezTo>
                  <a:lnTo>
                    <a:pt x="428801" y="503612"/>
                  </a:lnTo>
                  <a:lnTo>
                    <a:pt x="357363" y="544887"/>
                  </a:lnTo>
                  <a:lnTo>
                    <a:pt x="162101" y="473450"/>
                  </a:lnTo>
                  <a:cubicBezTo>
                    <a:pt x="103363" y="451225"/>
                    <a:pt x="47801" y="463925"/>
                    <a:pt x="4938" y="492500"/>
                  </a:cubicBezTo>
                  <a:cubicBezTo>
                    <a:pt x="-4587" y="524250"/>
                    <a:pt x="-1412" y="549650"/>
                    <a:pt x="23988" y="568700"/>
                  </a:cubicBezTo>
                  <a:lnTo>
                    <a:pt x="252588" y="683000"/>
                  </a:lnTo>
                  <a:cubicBezTo>
                    <a:pt x="312913" y="703637"/>
                    <a:pt x="331963" y="733800"/>
                    <a:pt x="385938" y="763962"/>
                  </a:cubicBezTo>
                  <a:cubicBezTo>
                    <a:pt x="506588" y="775075"/>
                    <a:pt x="633588" y="798887"/>
                    <a:pt x="747888" y="768725"/>
                  </a:cubicBezTo>
                  <a:lnTo>
                    <a:pt x="814563" y="821112"/>
                  </a:lnTo>
                  <a:cubicBezTo>
                    <a:pt x="874888" y="727450"/>
                    <a:pt x="986013" y="621087"/>
                    <a:pt x="1071738" y="521075"/>
                  </a:cubicBezTo>
                  <a:close/>
                </a:path>
              </a:pathLst>
            </a:custGeom>
            <a:solidFill>
              <a:schemeClr val="tx1">
                <a:lumMod val="65000"/>
                <a:lumOff val="35000"/>
              </a:scheme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sp>
        <p:nvSpPr>
          <p:cNvPr id="53" name="矩形 52"/>
          <p:cNvSpPr/>
          <p:nvPr/>
        </p:nvSpPr>
        <p:spPr>
          <a:xfrm>
            <a:off x="755576" y="3579863"/>
            <a:ext cx="2916325" cy="307777"/>
          </a:xfrm>
          <a:prstGeom prst="rect">
            <a:avLst/>
          </a:prstGeom>
        </p:spPr>
        <p:txBody>
          <a:bodyPr wrap="square">
            <a:spAutoFit/>
          </a:bodyPr>
          <a:lstStyle/>
          <a:p>
            <a:pPr algn="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755576" y="3902156"/>
            <a:ext cx="2916324" cy="550087"/>
          </a:xfrm>
          <a:prstGeom prst="rect">
            <a:avLst/>
          </a:prstGeom>
          <a:noFill/>
        </p:spPr>
        <p:txBody>
          <a:bodyPr wrap="square" rtlCol="0">
            <a:spAutoFit/>
          </a:bodyPr>
          <a:lstStyle/>
          <a:p>
            <a:pPr algn="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p>
        </p:txBody>
      </p:sp>
      <p:sp>
        <p:nvSpPr>
          <p:cNvPr id="55" name="矩形 54"/>
          <p:cNvSpPr/>
          <p:nvPr/>
        </p:nvSpPr>
        <p:spPr>
          <a:xfrm>
            <a:off x="5184067" y="3579863"/>
            <a:ext cx="2916325" cy="307777"/>
          </a:xfrm>
          <a:prstGeom prst="rect">
            <a:avLst/>
          </a:prstGeom>
        </p:spPr>
        <p:txBody>
          <a:bodyPr wrap="square">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5184067" y="3902156"/>
            <a:ext cx="2916324" cy="550087"/>
          </a:xfrm>
          <a:prstGeom prst="rect">
            <a:avLst/>
          </a:prstGeom>
          <a:noFill/>
        </p:spPr>
        <p:txBody>
          <a:bodyPr wrap="square" rtlCol="0">
            <a:spAutoFit/>
          </a:bodyPr>
          <a:lstStyle/>
          <a:p>
            <a:pP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7" presetClass="entr" presetSubtype="1" fill="hold" grpId="0" nodeType="afterEffect">
                                  <p:stCondLst>
                                    <p:cond delay="0"/>
                                  </p:stCondLst>
                                  <p:iterate type="lt">
                                    <p:tmPct val="10000"/>
                                  </p:iterate>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ppt_x</p:attrName>
                                        </p:attrNameLst>
                                      </p:cBhvr>
                                      <p:tavLst>
                                        <p:tav tm="0">
                                          <p:val>
                                            <p:strVal val="#ppt_x"/>
                                          </p:val>
                                        </p:tav>
                                        <p:tav tm="100000">
                                          <p:val>
                                            <p:strVal val="#ppt_x"/>
                                          </p:val>
                                        </p:tav>
                                      </p:tavLst>
                                    </p:anim>
                                    <p:anim calcmode="lin" valueType="num">
                                      <p:cBhvr>
                                        <p:cTn id="30" dur="500" fill="hold"/>
                                        <p:tgtEl>
                                          <p:spTgt spid="53"/>
                                        </p:tgtEl>
                                        <p:attrNameLst>
                                          <p:attrName>ppt_y</p:attrName>
                                        </p:attrNameLst>
                                      </p:cBhvr>
                                      <p:tavLst>
                                        <p:tav tm="0">
                                          <p:val>
                                            <p:strVal val="#ppt_y-#ppt_h/2"/>
                                          </p:val>
                                        </p:tav>
                                        <p:tav tm="100000">
                                          <p:val>
                                            <p:strVal val="#ppt_y"/>
                                          </p:val>
                                        </p:tav>
                                      </p:tavLst>
                                    </p:anim>
                                    <p:anim calcmode="lin" valueType="num">
                                      <p:cBhvr>
                                        <p:cTn id="31" dur="500" fill="hold"/>
                                        <p:tgtEl>
                                          <p:spTgt spid="53"/>
                                        </p:tgtEl>
                                        <p:attrNameLst>
                                          <p:attrName>ppt_w</p:attrName>
                                        </p:attrNameLst>
                                      </p:cBhvr>
                                      <p:tavLst>
                                        <p:tav tm="0">
                                          <p:val>
                                            <p:strVal val="#ppt_w"/>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childTnLst>
                                </p:cTn>
                              </p:par>
                            </p:childTnLst>
                          </p:cTn>
                        </p:par>
                        <p:par>
                          <p:cTn id="33" fill="hold">
                            <p:stCondLst>
                              <p:cond delay="2849"/>
                            </p:stCondLst>
                            <p:childTnLst>
                              <p:par>
                                <p:cTn id="34" presetID="22" presetClass="entr" presetSubtype="4"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down)">
                                      <p:cBhvr>
                                        <p:cTn id="36" dur="500"/>
                                        <p:tgtEl>
                                          <p:spTgt spid="54"/>
                                        </p:tgtEl>
                                      </p:cBhvr>
                                    </p:animEffect>
                                  </p:childTnLst>
                                </p:cTn>
                              </p:par>
                            </p:childTnLst>
                          </p:cTn>
                        </p:par>
                        <p:par>
                          <p:cTn id="37" fill="hold">
                            <p:stCondLst>
                              <p:cond delay="3349"/>
                            </p:stCondLst>
                            <p:childTnLst>
                              <p:par>
                                <p:cTn id="38" presetID="42"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par>
                          <p:cTn id="43" fill="hold">
                            <p:stCondLst>
                              <p:cond delay="4349"/>
                            </p:stCondLst>
                            <p:childTnLst>
                              <p:par>
                                <p:cTn id="44" presetID="17" presetClass="entr" presetSubtype="1" fill="hold" grpId="0" nodeType="afterEffect">
                                  <p:stCondLst>
                                    <p:cond delay="0"/>
                                  </p:stCondLst>
                                  <p:iterate type="lt">
                                    <p:tmPct val="10000"/>
                                  </p:iterate>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ppt_x</p:attrName>
                                        </p:attrNameLst>
                                      </p:cBhvr>
                                      <p:tavLst>
                                        <p:tav tm="0">
                                          <p:val>
                                            <p:strVal val="#ppt_x"/>
                                          </p:val>
                                        </p:tav>
                                        <p:tav tm="100000">
                                          <p:val>
                                            <p:strVal val="#ppt_x"/>
                                          </p:val>
                                        </p:tav>
                                      </p:tavLst>
                                    </p:anim>
                                    <p:anim calcmode="lin" valueType="num">
                                      <p:cBhvr>
                                        <p:cTn id="47" dur="500" fill="hold"/>
                                        <p:tgtEl>
                                          <p:spTgt spid="55"/>
                                        </p:tgtEl>
                                        <p:attrNameLst>
                                          <p:attrName>ppt_y</p:attrName>
                                        </p:attrNameLst>
                                      </p:cBhvr>
                                      <p:tavLst>
                                        <p:tav tm="0">
                                          <p:val>
                                            <p:strVal val="#ppt_y-#ppt_h/2"/>
                                          </p:val>
                                        </p:tav>
                                        <p:tav tm="100000">
                                          <p:val>
                                            <p:strVal val="#ppt_y"/>
                                          </p:val>
                                        </p:tav>
                                      </p:tavLst>
                                    </p:anim>
                                    <p:anim calcmode="lin" valueType="num">
                                      <p:cBhvr>
                                        <p:cTn id="48" dur="500" fill="hold"/>
                                        <p:tgtEl>
                                          <p:spTgt spid="55"/>
                                        </p:tgtEl>
                                        <p:attrNameLst>
                                          <p:attrName>ppt_w</p:attrName>
                                        </p:attrNameLst>
                                      </p:cBhvr>
                                      <p:tavLst>
                                        <p:tav tm="0">
                                          <p:val>
                                            <p:strVal val="#ppt_w"/>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childTnLst>
                                </p:cTn>
                              </p:par>
                            </p:childTnLst>
                          </p:cTn>
                        </p:par>
                        <p:par>
                          <p:cTn id="50" fill="hold">
                            <p:stCondLst>
                              <p:cond delay="5199"/>
                            </p:stCondLst>
                            <p:childTnLst>
                              <p:par>
                                <p:cTn id="51" presetID="22" presetClass="entr" presetSubtype="4"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53" grpId="0"/>
      <p:bldP spid="54"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37814"/>
            <a:ext cx="3310711" cy="328469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780" y="2932155"/>
            <a:ext cx="1567037" cy="1396608"/>
          </a:xfrm>
          <a:prstGeom prst="rect">
            <a:avLst/>
          </a:prstGeom>
        </p:spPr>
      </p:pic>
      <p:sp>
        <p:nvSpPr>
          <p:cNvPr id="25" name="圆角矩形 24"/>
          <p:cNvSpPr/>
          <p:nvPr/>
        </p:nvSpPr>
        <p:spPr>
          <a:xfrm>
            <a:off x="5859428" y="1297038"/>
            <a:ext cx="379809" cy="378619"/>
          </a:xfrm>
          <a:prstGeom prst="roundRect">
            <a:avLst/>
          </a:prstGeom>
          <a:solidFill>
            <a:srgbClr val="F8625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1</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6" name="矩形 25"/>
          <p:cNvSpPr/>
          <p:nvPr/>
        </p:nvSpPr>
        <p:spPr>
          <a:xfrm>
            <a:off x="6452627" y="1342311"/>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圆角矩形 26"/>
          <p:cNvSpPr/>
          <p:nvPr/>
        </p:nvSpPr>
        <p:spPr>
          <a:xfrm>
            <a:off x="5859428" y="1862584"/>
            <a:ext cx="379809" cy="378619"/>
          </a:xfrm>
          <a:prstGeom prst="roundRect">
            <a:avLst/>
          </a:prstGeom>
          <a:solidFill>
            <a:srgbClr val="92E2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2</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452627" y="1907054"/>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圆角矩形 28"/>
          <p:cNvSpPr/>
          <p:nvPr/>
        </p:nvSpPr>
        <p:spPr>
          <a:xfrm>
            <a:off x="5859428" y="2428132"/>
            <a:ext cx="379809" cy="378619"/>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3</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0" name="矩形 29"/>
          <p:cNvSpPr/>
          <p:nvPr/>
        </p:nvSpPr>
        <p:spPr>
          <a:xfrm>
            <a:off x="6452627" y="2478941"/>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圆角矩形 30"/>
          <p:cNvSpPr/>
          <p:nvPr/>
        </p:nvSpPr>
        <p:spPr>
          <a:xfrm>
            <a:off x="5859428" y="2993678"/>
            <a:ext cx="379809" cy="378619"/>
          </a:xfrm>
          <a:prstGeom prst="roundRect">
            <a:avLst/>
          </a:prstGeom>
          <a:solidFill>
            <a:srgbClr val="79A4C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4</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452627" y="3050828"/>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圆角矩形 32"/>
          <p:cNvSpPr/>
          <p:nvPr/>
        </p:nvSpPr>
        <p:spPr>
          <a:xfrm>
            <a:off x="5859428" y="3559225"/>
            <a:ext cx="379809" cy="378619"/>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5</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6452627" y="3610034"/>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5" name="组合 34"/>
          <p:cNvGrpSpPr/>
          <p:nvPr/>
        </p:nvGrpSpPr>
        <p:grpSpPr>
          <a:xfrm>
            <a:off x="5206639" y="2957770"/>
            <a:ext cx="373473" cy="373473"/>
            <a:chOff x="6535249" y="2524701"/>
            <a:chExt cx="717052" cy="717051"/>
          </a:xfrm>
        </p:grpSpPr>
        <p:sp>
          <p:nvSpPr>
            <p:cNvPr id="36" name="泪滴形 35"/>
            <p:cNvSpPr/>
            <p:nvPr/>
          </p:nvSpPr>
          <p:spPr>
            <a:xfrm rot="8247616">
              <a:off x="6535249" y="2524701"/>
              <a:ext cx="717052" cy="717051"/>
            </a:xfrm>
            <a:prstGeom prst="teardrop">
              <a:avLst/>
            </a:prstGeom>
            <a:solidFill>
              <a:srgbClr val="F86251"/>
            </a:solidFill>
            <a:ln>
              <a:solidFill>
                <a:srgbClr val="F86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604000" y="2588424"/>
              <a:ext cx="574014" cy="574014"/>
            </a:xfrm>
            <a:prstGeom prst="ellipse">
              <a:avLst/>
            </a:prstGeom>
            <a:solidFill>
              <a:schemeClr val="bg1"/>
            </a:solidFill>
            <a:ln>
              <a:solidFill>
                <a:srgbClr val="F8625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attrName>
                                          <p:attrName>ppt_y</p:attrName>
                                        </p:attrNameLst>
                                      </p:cBhvr>
                                      <p:rCtr x="1862" y="-2060"/>
                                    </p:animMotion>
                                  </p:childTnLst>
                                </p:cTn>
                              </p:par>
                              <p:par>
                                <p:cTn id="19" presetID="22" presetClass="entr" presetSubtype="8" fill="hold" grpId="0"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par>
                                <p:cTn id="25" presetID="56" presetClass="path" presetSubtype="0" accel="50000" decel="50000" fill="hold" grpId="1" nodeType="withEffect">
                                  <p:stCondLst>
                                    <p:cond delay="250"/>
                                  </p:stCondLst>
                                  <p:childTnLst>
                                    <p:animMotion origin="layout" path="M -0.03737 0.0412 L -6.25E-7 2.96296E-6 " pathEditMode="relative" rAng="0" ptsTypes="AA">
                                      <p:cBhvr>
                                        <p:cTn id="26" dur="700" fill="hold"/>
                                        <p:tgtEl>
                                          <p:spTgt spid="27"/>
                                        </p:tgtEl>
                                        <p:attrNameLst>
                                          <p:attrName>ppt_x</p:attrName>
                                          <p:attrName>ppt_y</p:attrName>
                                        </p:attrNameLst>
                                      </p:cBhvr>
                                      <p:rCtr x="1862" y="-2060"/>
                                    </p:animMotion>
                                  </p:childTnLst>
                                </p:cTn>
                              </p:par>
                              <p:par>
                                <p:cTn id="27" presetID="22" presetClass="entr" presetSubtype="8" fill="hold" grpId="0" nodeType="withEffect">
                                  <p:stCondLst>
                                    <p:cond delay="50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par>
                                <p:cTn id="33" presetID="56" presetClass="path" presetSubtype="0" accel="50000" decel="50000" fill="hold" grpId="1" nodeType="withEffect">
                                  <p:stCondLst>
                                    <p:cond delay="500"/>
                                  </p:stCondLst>
                                  <p:childTnLst>
                                    <p:animMotion origin="layout" path="M -0.03737 0.0412 L -6.25E-7 -7.40741E-7 " pathEditMode="relative" rAng="0" ptsTypes="AA">
                                      <p:cBhvr>
                                        <p:cTn id="34" dur="700" fill="hold"/>
                                        <p:tgtEl>
                                          <p:spTgt spid="29"/>
                                        </p:tgtEl>
                                        <p:attrNameLst>
                                          <p:attrName>ppt_x</p:attrName>
                                          <p:attrName>ppt_y</p:attrName>
                                        </p:attrNameLst>
                                      </p:cBhvr>
                                      <p:rCtr x="1862" y="-2060"/>
                                    </p:animMotion>
                                  </p:childTnLst>
                                </p:cTn>
                              </p:par>
                              <p:par>
                                <p:cTn id="35" presetID="22" presetClass="entr" presetSubtype="8" fill="hold" grpId="0" nodeType="withEffect">
                                  <p:stCondLst>
                                    <p:cond delay="75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childTnLst>
                                </p:cTn>
                              </p:par>
                              <p:par>
                                <p:cTn id="41" presetID="56" presetClass="path" presetSubtype="0" accel="50000" decel="50000" fill="hold" grpId="1" nodeType="withEffect">
                                  <p:stCondLst>
                                    <p:cond delay="750"/>
                                  </p:stCondLst>
                                  <p:childTnLst>
                                    <p:animMotion origin="layout" path="M -0.03737 0.04121 L -6.25E-7 -4.44444E-6 " pathEditMode="relative" rAng="0" ptsTypes="AA">
                                      <p:cBhvr>
                                        <p:cTn id="42" dur="700" fill="hold"/>
                                        <p:tgtEl>
                                          <p:spTgt spid="31"/>
                                        </p:tgtEl>
                                        <p:attrNameLst>
                                          <p:attrName>ppt_x</p:attrName>
                                          <p:attrName>ppt_y</p:attrName>
                                        </p:attrNameLst>
                                      </p:cBhvr>
                                      <p:rCtr x="1862" y="-2060"/>
                                    </p:animMotion>
                                  </p:childTnLst>
                                </p:cTn>
                              </p:par>
                              <p:par>
                                <p:cTn id="43" presetID="22" presetClass="entr" presetSubtype="8" fill="hold" grpId="0" nodeType="withEffect">
                                  <p:stCondLst>
                                    <p:cond delay="100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childTnLst>
                                </p:cTn>
                              </p:par>
                              <p:par>
                                <p:cTn id="49" presetID="56" presetClass="path" presetSubtype="0" accel="50000" decel="50000" fill="hold" grpId="1" nodeType="withEffect">
                                  <p:stCondLst>
                                    <p:cond delay="1000"/>
                                  </p:stCondLst>
                                  <p:childTnLst>
                                    <p:animMotion origin="layout" path="M -0.03737 0.0412 L -6.25E-7 1.85185E-6 " pathEditMode="relative" rAng="0" ptsTypes="AA">
                                      <p:cBhvr>
                                        <p:cTn id="50" dur="700" fill="hold"/>
                                        <p:tgtEl>
                                          <p:spTgt spid="33"/>
                                        </p:tgtEl>
                                        <p:attrNameLst>
                                          <p:attrName>ppt_x</p:attrName>
                                          <p:attrName>ppt_y</p:attrName>
                                        </p:attrNameLst>
                                      </p:cBhvr>
                                      <p:rCtr x="1862" y="-2060"/>
                                    </p:animMotion>
                                  </p:childTnLst>
                                </p:cTn>
                              </p:par>
                              <p:par>
                                <p:cTn id="51" presetID="22" presetClass="entr" presetSubtype="8" fill="hold" grpId="0" nodeType="withEffect">
                                  <p:stCondLst>
                                    <p:cond delay="125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par>
                          <p:cTn id="54" fill="hold">
                            <p:stCondLst>
                              <p:cond delay="500"/>
                            </p:stCondLst>
                            <p:childTnLst>
                              <p:par>
                                <p:cTn id="55" presetID="47" presetClass="entr" presetSubtype="0"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anim calcmode="lin" valueType="num">
                                      <p:cBhvr>
                                        <p:cTn id="58" dur="500" fill="hold"/>
                                        <p:tgtEl>
                                          <p:spTgt spid="35"/>
                                        </p:tgtEl>
                                        <p:attrNameLst>
                                          <p:attrName>ppt_x</p:attrName>
                                        </p:attrNameLst>
                                      </p:cBhvr>
                                      <p:tavLst>
                                        <p:tav tm="0">
                                          <p:val>
                                            <p:strVal val="#ppt_x"/>
                                          </p:val>
                                        </p:tav>
                                        <p:tav tm="100000">
                                          <p:val>
                                            <p:strVal val="#ppt_x"/>
                                          </p:val>
                                        </p:tav>
                                      </p:tavLst>
                                    </p:anim>
                                    <p:anim calcmode="lin" valueType="num">
                                      <p:cBhvr>
                                        <p:cTn id="5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P spid="27" grpId="0" animBg="1"/>
      <p:bldP spid="27" grpId="1" animBg="1"/>
      <p:bldP spid="28" grpId="0"/>
      <p:bldP spid="29" grpId="0" animBg="1"/>
      <p:bldP spid="29" grpId="1" animBg="1"/>
      <p:bldP spid="30" grpId="0"/>
      <p:bldP spid="31" grpId="0" animBg="1"/>
      <p:bldP spid="31" grpId="1" animBg="1"/>
      <p:bldP spid="32" grpId="0"/>
      <p:bldP spid="33" grpId="0" animBg="1"/>
      <p:bldP spid="33" grpId="1"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ChangeArrowheads="1"/>
          </p:cNvSpPr>
          <p:nvPr/>
        </p:nvSpPr>
        <p:spPr bwMode="auto">
          <a:xfrm>
            <a:off x="3963987" y="1774824"/>
            <a:ext cx="706437" cy="1173163"/>
          </a:xfrm>
          <a:custGeom>
            <a:avLst/>
            <a:gdLst>
              <a:gd name="T0" fmla="*/ 484 w 569"/>
              <a:gd name="T1" fmla="*/ 704 h 945"/>
              <a:gd name="T2" fmla="*/ 484 w 569"/>
              <a:gd name="T3" fmla="*/ 0 h 945"/>
              <a:gd name="T4" fmla="*/ 91 w 569"/>
              <a:gd name="T5" fmla="*/ 0 h 945"/>
              <a:gd name="T6" fmla="*/ 91 w 569"/>
              <a:gd name="T7" fmla="*/ 704 h 945"/>
              <a:gd name="T8" fmla="*/ 0 w 569"/>
              <a:gd name="T9" fmla="*/ 704 h 945"/>
              <a:gd name="T10" fmla="*/ 284 w 569"/>
              <a:gd name="T11" fmla="*/ 945 h 945"/>
              <a:gd name="T12" fmla="*/ 569 w 569"/>
              <a:gd name="T13" fmla="*/ 704 h 945"/>
              <a:gd name="T14" fmla="*/ 484 w 569"/>
              <a:gd name="T15" fmla="*/ 704 h 945"/>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945"/>
              <a:gd name="T26" fmla="*/ 569 w 569"/>
              <a:gd name="T27" fmla="*/ 945 h 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945">
                <a:moveTo>
                  <a:pt x="484" y="704"/>
                </a:moveTo>
                <a:lnTo>
                  <a:pt x="484" y="0"/>
                </a:lnTo>
                <a:lnTo>
                  <a:pt x="91" y="0"/>
                </a:lnTo>
                <a:lnTo>
                  <a:pt x="91" y="704"/>
                </a:lnTo>
                <a:lnTo>
                  <a:pt x="0" y="704"/>
                </a:lnTo>
                <a:lnTo>
                  <a:pt x="284" y="945"/>
                </a:lnTo>
                <a:lnTo>
                  <a:pt x="569" y="704"/>
                </a:lnTo>
                <a:lnTo>
                  <a:pt x="484" y="704"/>
                </a:lnTo>
                <a:close/>
              </a:path>
            </a:pathLst>
          </a:custGeom>
          <a:solidFill>
            <a:srgbClr val="92E2D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 name="Freeform 6"/>
          <p:cNvSpPr>
            <a:spLocks noChangeArrowheads="1"/>
          </p:cNvSpPr>
          <p:nvPr/>
        </p:nvSpPr>
        <p:spPr bwMode="auto">
          <a:xfrm>
            <a:off x="4698999" y="1774824"/>
            <a:ext cx="706438" cy="1638300"/>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1321"/>
              <a:gd name="T26" fmla="*/ 570 w 570"/>
              <a:gd name="T27" fmla="*/ 1321 h 1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rgbClr val="F8625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 name="Freeform 7"/>
          <p:cNvSpPr>
            <a:spLocks noChangeArrowheads="1"/>
          </p:cNvSpPr>
          <p:nvPr/>
        </p:nvSpPr>
        <p:spPr bwMode="auto">
          <a:xfrm>
            <a:off x="7688262" y="1774824"/>
            <a:ext cx="704850" cy="1638300"/>
          </a:xfrm>
          <a:custGeom>
            <a:avLst/>
            <a:gdLst>
              <a:gd name="T0" fmla="*/ 484 w 569"/>
              <a:gd name="T1" fmla="*/ 1080 h 1321"/>
              <a:gd name="T2" fmla="*/ 484 w 569"/>
              <a:gd name="T3" fmla="*/ 0 h 1321"/>
              <a:gd name="T4" fmla="*/ 91 w 569"/>
              <a:gd name="T5" fmla="*/ 0 h 1321"/>
              <a:gd name="T6" fmla="*/ 91 w 569"/>
              <a:gd name="T7" fmla="*/ 1080 h 1321"/>
              <a:gd name="T8" fmla="*/ 0 w 569"/>
              <a:gd name="T9" fmla="*/ 1080 h 1321"/>
              <a:gd name="T10" fmla="*/ 284 w 569"/>
              <a:gd name="T11" fmla="*/ 1321 h 1321"/>
              <a:gd name="T12" fmla="*/ 569 w 569"/>
              <a:gd name="T13" fmla="*/ 1080 h 1321"/>
              <a:gd name="T14" fmla="*/ 484 w 569"/>
              <a:gd name="T15" fmla="*/ 1080 h 1321"/>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321"/>
              <a:gd name="T26" fmla="*/ 569 w 569"/>
              <a:gd name="T27" fmla="*/ 1321 h 1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321">
                <a:moveTo>
                  <a:pt x="484" y="1080"/>
                </a:moveTo>
                <a:lnTo>
                  <a:pt x="484" y="0"/>
                </a:lnTo>
                <a:lnTo>
                  <a:pt x="91" y="0"/>
                </a:lnTo>
                <a:lnTo>
                  <a:pt x="91" y="1080"/>
                </a:lnTo>
                <a:lnTo>
                  <a:pt x="0" y="1080"/>
                </a:lnTo>
                <a:lnTo>
                  <a:pt x="284" y="1321"/>
                </a:lnTo>
                <a:lnTo>
                  <a:pt x="569" y="1080"/>
                </a:lnTo>
                <a:lnTo>
                  <a:pt x="484" y="1080"/>
                </a:lnTo>
                <a:close/>
              </a:path>
            </a:pathLst>
          </a:custGeom>
          <a:solidFill>
            <a:srgbClr val="92E2D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Freeform 8"/>
          <p:cNvSpPr>
            <a:spLocks noChangeArrowheads="1"/>
          </p:cNvSpPr>
          <p:nvPr/>
        </p:nvSpPr>
        <p:spPr bwMode="auto">
          <a:xfrm>
            <a:off x="5432424" y="1774824"/>
            <a:ext cx="708025" cy="862013"/>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694"/>
              <a:gd name="T26" fmla="*/ 570 w 570"/>
              <a:gd name="T27" fmla="*/ 694 h 6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694">
                <a:moveTo>
                  <a:pt x="484" y="453"/>
                </a:moveTo>
                <a:lnTo>
                  <a:pt x="484" y="0"/>
                </a:lnTo>
                <a:lnTo>
                  <a:pt x="91" y="0"/>
                </a:lnTo>
                <a:lnTo>
                  <a:pt x="91" y="453"/>
                </a:lnTo>
                <a:lnTo>
                  <a:pt x="0" y="453"/>
                </a:lnTo>
                <a:lnTo>
                  <a:pt x="285" y="694"/>
                </a:lnTo>
                <a:lnTo>
                  <a:pt x="570" y="453"/>
                </a:lnTo>
                <a:lnTo>
                  <a:pt x="484" y="453"/>
                </a:lnTo>
                <a:close/>
              </a:path>
            </a:pathLst>
          </a:custGeom>
          <a:solidFill>
            <a:srgbClr val="79A4C7"/>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 name="Freeform 9"/>
          <p:cNvSpPr>
            <a:spLocks noChangeArrowheads="1"/>
          </p:cNvSpPr>
          <p:nvPr/>
        </p:nvSpPr>
        <p:spPr bwMode="auto">
          <a:xfrm>
            <a:off x="6167437" y="1774824"/>
            <a:ext cx="706437" cy="1173163"/>
          </a:xfrm>
          <a:custGeom>
            <a:avLst/>
            <a:gdLst>
              <a:gd name="T0" fmla="*/ 485 w 570"/>
              <a:gd name="T1" fmla="*/ 704 h 945"/>
              <a:gd name="T2" fmla="*/ 485 w 570"/>
              <a:gd name="T3" fmla="*/ 0 h 945"/>
              <a:gd name="T4" fmla="*/ 92 w 570"/>
              <a:gd name="T5" fmla="*/ 0 h 945"/>
              <a:gd name="T6" fmla="*/ 92 w 570"/>
              <a:gd name="T7" fmla="*/ 704 h 945"/>
              <a:gd name="T8" fmla="*/ 0 w 570"/>
              <a:gd name="T9" fmla="*/ 704 h 945"/>
              <a:gd name="T10" fmla="*/ 285 w 570"/>
              <a:gd name="T11" fmla="*/ 945 h 945"/>
              <a:gd name="T12" fmla="*/ 570 w 570"/>
              <a:gd name="T13" fmla="*/ 704 h 945"/>
              <a:gd name="T14" fmla="*/ 485 w 570"/>
              <a:gd name="T15" fmla="*/ 704 h 945"/>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945"/>
              <a:gd name="T26" fmla="*/ 570 w 570"/>
              <a:gd name="T27" fmla="*/ 945 h 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945">
                <a:moveTo>
                  <a:pt x="485" y="704"/>
                </a:moveTo>
                <a:lnTo>
                  <a:pt x="485" y="0"/>
                </a:lnTo>
                <a:lnTo>
                  <a:pt x="92" y="0"/>
                </a:lnTo>
                <a:lnTo>
                  <a:pt x="92" y="704"/>
                </a:lnTo>
                <a:lnTo>
                  <a:pt x="0" y="704"/>
                </a:lnTo>
                <a:lnTo>
                  <a:pt x="285" y="945"/>
                </a:lnTo>
                <a:lnTo>
                  <a:pt x="570" y="704"/>
                </a:lnTo>
                <a:lnTo>
                  <a:pt x="485" y="704"/>
                </a:lnTo>
                <a:close/>
              </a:path>
            </a:pathLst>
          </a:custGeom>
          <a:solidFill>
            <a:srgbClr val="F5CA4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 name="Freeform 10"/>
          <p:cNvSpPr>
            <a:spLocks noChangeArrowheads="1"/>
          </p:cNvSpPr>
          <p:nvPr/>
        </p:nvSpPr>
        <p:spPr bwMode="auto">
          <a:xfrm>
            <a:off x="6902449" y="1774824"/>
            <a:ext cx="704850" cy="2028825"/>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5 w 569"/>
              <a:gd name="T11" fmla="*/ 1635 h 1635"/>
              <a:gd name="T12" fmla="*/ 569 w 569"/>
              <a:gd name="T13" fmla="*/ 1393 h 1635"/>
              <a:gd name="T14" fmla="*/ 484 w 569"/>
              <a:gd name="T15" fmla="*/ 1393 h 1635"/>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635"/>
              <a:gd name="T26" fmla="*/ 569 w 569"/>
              <a:gd name="T27" fmla="*/ 1635 h 16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635">
                <a:moveTo>
                  <a:pt x="484" y="1393"/>
                </a:moveTo>
                <a:lnTo>
                  <a:pt x="484" y="0"/>
                </a:lnTo>
                <a:lnTo>
                  <a:pt x="91" y="0"/>
                </a:lnTo>
                <a:lnTo>
                  <a:pt x="91" y="1393"/>
                </a:lnTo>
                <a:lnTo>
                  <a:pt x="0" y="1393"/>
                </a:lnTo>
                <a:lnTo>
                  <a:pt x="285" y="1635"/>
                </a:lnTo>
                <a:lnTo>
                  <a:pt x="569" y="1393"/>
                </a:lnTo>
                <a:lnTo>
                  <a:pt x="484" y="1393"/>
                </a:lnTo>
                <a:close/>
              </a:path>
            </a:pathLst>
          </a:custGeom>
          <a:solidFill>
            <a:srgbClr val="92E2D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8" name="Freeform 11"/>
          <p:cNvSpPr>
            <a:spLocks noChangeArrowheads="1"/>
          </p:cNvSpPr>
          <p:nvPr/>
        </p:nvSpPr>
        <p:spPr bwMode="auto">
          <a:xfrm>
            <a:off x="3208337" y="1774824"/>
            <a:ext cx="706437" cy="1638300"/>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1321"/>
              <a:gd name="T26" fmla="*/ 570 w 570"/>
              <a:gd name="T27" fmla="*/ 1321 h 1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rgbClr val="F8625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 name="Freeform 12"/>
          <p:cNvSpPr>
            <a:spLocks noChangeArrowheads="1"/>
          </p:cNvSpPr>
          <p:nvPr/>
        </p:nvSpPr>
        <p:spPr bwMode="auto">
          <a:xfrm>
            <a:off x="955674" y="1774824"/>
            <a:ext cx="706438" cy="862013"/>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694"/>
              <a:gd name="T26" fmla="*/ 570 w 570"/>
              <a:gd name="T27" fmla="*/ 694 h 6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694">
                <a:moveTo>
                  <a:pt x="484" y="453"/>
                </a:moveTo>
                <a:lnTo>
                  <a:pt x="484" y="0"/>
                </a:lnTo>
                <a:lnTo>
                  <a:pt x="91" y="0"/>
                </a:lnTo>
                <a:lnTo>
                  <a:pt x="91" y="453"/>
                </a:lnTo>
                <a:lnTo>
                  <a:pt x="0" y="453"/>
                </a:lnTo>
                <a:lnTo>
                  <a:pt x="285" y="694"/>
                </a:lnTo>
                <a:lnTo>
                  <a:pt x="570" y="453"/>
                </a:lnTo>
                <a:lnTo>
                  <a:pt x="484" y="453"/>
                </a:lnTo>
                <a:close/>
              </a:path>
            </a:pathLst>
          </a:custGeom>
          <a:solidFill>
            <a:srgbClr val="79A4C7"/>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 name="Freeform 13"/>
          <p:cNvSpPr>
            <a:spLocks noChangeArrowheads="1"/>
          </p:cNvSpPr>
          <p:nvPr/>
        </p:nvSpPr>
        <p:spPr bwMode="auto">
          <a:xfrm>
            <a:off x="1689099" y="1774824"/>
            <a:ext cx="708025" cy="1173163"/>
          </a:xfrm>
          <a:custGeom>
            <a:avLst/>
            <a:gdLst>
              <a:gd name="T0" fmla="*/ 484 w 570"/>
              <a:gd name="T1" fmla="*/ 704 h 945"/>
              <a:gd name="T2" fmla="*/ 484 w 570"/>
              <a:gd name="T3" fmla="*/ 0 h 945"/>
              <a:gd name="T4" fmla="*/ 91 w 570"/>
              <a:gd name="T5" fmla="*/ 0 h 945"/>
              <a:gd name="T6" fmla="*/ 91 w 570"/>
              <a:gd name="T7" fmla="*/ 704 h 945"/>
              <a:gd name="T8" fmla="*/ 0 w 570"/>
              <a:gd name="T9" fmla="*/ 704 h 945"/>
              <a:gd name="T10" fmla="*/ 285 w 570"/>
              <a:gd name="T11" fmla="*/ 945 h 945"/>
              <a:gd name="T12" fmla="*/ 570 w 570"/>
              <a:gd name="T13" fmla="*/ 704 h 945"/>
              <a:gd name="T14" fmla="*/ 484 w 570"/>
              <a:gd name="T15" fmla="*/ 704 h 945"/>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945"/>
              <a:gd name="T26" fmla="*/ 570 w 570"/>
              <a:gd name="T27" fmla="*/ 945 h 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945">
                <a:moveTo>
                  <a:pt x="484" y="704"/>
                </a:moveTo>
                <a:lnTo>
                  <a:pt x="484" y="0"/>
                </a:lnTo>
                <a:lnTo>
                  <a:pt x="91" y="0"/>
                </a:lnTo>
                <a:lnTo>
                  <a:pt x="91" y="704"/>
                </a:lnTo>
                <a:lnTo>
                  <a:pt x="0" y="704"/>
                </a:lnTo>
                <a:lnTo>
                  <a:pt x="285" y="945"/>
                </a:lnTo>
                <a:lnTo>
                  <a:pt x="570" y="704"/>
                </a:lnTo>
                <a:lnTo>
                  <a:pt x="484" y="704"/>
                </a:lnTo>
                <a:close/>
              </a:path>
            </a:pathLst>
          </a:custGeom>
          <a:solidFill>
            <a:srgbClr val="F8625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Freeform 14"/>
          <p:cNvSpPr>
            <a:spLocks noChangeArrowheads="1"/>
          </p:cNvSpPr>
          <p:nvPr/>
        </p:nvSpPr>
        <p:spPr bwMode="auto">
          <a:xfrm>
            <a:off x="2425699" y="1774824"/>
            <a:ext cx="704850" cy="2028825"/>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4 w 569"/>
              <a:gd name="T11" fmla="*/ 1635 h 1635"/>
              <a:gd name="T12" fmla="*/ 569 w 569"/>
              <a:gd name="T13" fmla="*/ 1393 h 1635"/>
              <a:gd name="T14" fmla="*/ 484 w 569"/>
              <a:gd name="T15" fmla="*/ 1393 h 1635"/>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635"/>
              <a:gd name="T26" fmla="*/ 569 w 569"/>
              <a:gd name="T27" fmla="*/ 1635 h 16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635">
                <a:moveTo>
                  <a:pt x="484" y="1393"/>
                </a:moveTo>
                <a:lnTo>
                  <a:pt x="484" y="0"/>
                </a:lnTo>
                <a:lnTo>
                  <a:pt x="91" y="0"/>
                </a:lnTo>
                <a:lnTo>
                  <a:pt x="91" y="1393"/>
                </a:lnTo>
                <a:lnTo>
                  <a:pt x="0" y="1393"/>
                </a:lnTo>
                <a:lnTo>
                  <a:pt x="284" y="1635"/>
                </a:lnTo>
                <a:lnTo>
                  <a:pt x="569" y="1393"/>
                </a:lnTo>
                <a:lnTo>
                  <a:pt x="484" y="1393"/>
                </a:lnTo>
                <a:close/>
              </a:path>
            </a:pathLst>
          </a:custGeom>
          <a:solidFill>
            <a:srgbClr val="F5CA4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2" name="TextBox 59"/>
          <p:cNvSpPr>
            <a:spLocks noChangeArrowheads="1"/>
          </p:cNvSpPr>
          <p:nvPr/>
        </p:nvSpPr>
        <p:spPr bwMode="auto">
          <a:xfrm>
            <a:off x="10113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3" name="TextBox 60"/>
          <p:cNvSpPr>
            <a:spLocks noChangeArrowheads="1"/>
          </p:cNvSpPr>
          <p:nvPr/>
        </p:nvSpPr>
        <p:spPr bwMode="auto">
          <a:xfrm>
            <a:off x="17352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65000"/>
                  <a:lumOff val="35000"/>
                </a:schemeClr>
              </a:solidFill>
            </a:endParaRPr>
          </a:p>
        </p:txBody>
      </p:sp>
      <p:sp>
        <p:nvSpPr>
          <p:cNvPr id="14" name="TextBox 61"/>
          <p:cNvSpPr>
            <a:spLocks noChangeArrowheads="1"/>
          </p:cNvSpPr>
          <p:nvPr/>
        </p:nvSpPr>
        <p:spPr bwMode="auto">
          <a:xfrm>
            <a:off x="246552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65000"/>
                  <a:lumOff val="35000"/>
                </a:schemeClr>
              </a:solidFill>
            </a:endParaRPr>
          </a:p>
        </p:txBody>
      </p:sp>
      <p:sp>
        <p:nvSpPr>
          <p:cNvPr id="15" name="TextBox 62"/>
          <p:cNvSpPr>
            <a:spLocks noChangeArrowheads="1"/>
          </p:cNvSpPr>
          <p:nvPr/>
        </p:nvSpPr>
        <p:spPr bwMode="auto">
          <a:xfrm>
            <a:off x="325292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65000"/>
                  <a:lumOff val="35000"/>
                </a:schemeClr>
              </a:solidFill>
            </a:endParaRPr>
          </a:p>
        </p:txBody>
      </p:sp>
      <p:sp>
        <p:nvSpPr>
          <p:cNvPr id="16" name="TextBox 63"/>
          <p:cNvSpPr>
            <a:spLocks noChangeArrowheads="1"/>
          </p:cNvSpPr>
          <p:nvPr/>
        </p:nvSpPr>
        <p:spPr bwMode="auto">
          <a:xfrm>
            <a:off x="40085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65000"/>
                  <a:lumOff val="35000"/>
                </a:schemeClr>
              </a:solidFill>
            </a:endParaRPr>
          </a:p>
        </p:txBody>
      </p:sp>
      <p:sp>
        <p:nvSpPr>
          <p:cNvPr id="17" name="TextBox 64"/>
          <p:cNvSpPr>
            <a:spLocks noChangeArrowheads="1"/>
          </p:cNvSpPr>
          <p:nvPr/>
        </p:nvSpPr>
        <p:spPr bwMode="auto">
          <a:xfrm>
            <a:off x="475152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8" name="TextBox 65"/>
          <p:cNvSpPr>
            <a:spLocks noChangeArrowheads="1"/>
          </p:cNvSpPr>
          <p:nvPr/>
        </p:nvSpPr>
        <p:spPr bwMode="auto">
          <a:xfrm>
            <a:off x="54944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9" name="TextBox 66"/>
          <p:cNvSpPr>
            <a:spLocks noChangeArrowheads="1"/>
          </p:cNvSpPr>
          <p:nvPr/>
        </p:nvSpPr>
        <p:spPr bwMode="auto">
          <a:xfrm>
            <a:off x="622472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65000"/>
                  <a:lumOff val="35000"/>
                </a:schemeClr>
              </a:solidFill>
            </a:endParaRPr>
          </a:p>
        </p:txBody>
      </p:sp>
      <p:sp>
        <p:nvSpPr>
          <p:cNvPr id="20" name="TextBox 67"/>
          <p:cNvSpPr>
            <a:spLocks noChangeArrowheads="1"/>
          </p:cNvSpPr>
          <p:nvPr/>
        </p:nvSpPr>
        <p:spPr bwMode="auto">
          <a:xfrm>
            <a:off x="69422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65000"/>
                  <a:lumOff val="35000"/>
                </a:schemeClr>
              </a:solidFill>
            </a:endParaRPr>
          </a:p>
        </p:txBody>
      </p:sp>
      <p:sp>
        <p:nvSpPr>
          <p:cNvPr id="21" name="TextBox 68"/>
          <p:cNvSpPr>
            <a:spLocks noChangeArrowheads="1"/>
          </p:cNvSpPr>
          <p:nvPr/>
        </p:nvSpPr>
        <p:spPr bwMode="auto">
          <a:xfrm>
            <a:off x="77423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65000"/>
                  <a:lumOff val="35000"/>
                </a:schemeClr>
              </a:solidFill>
            </a:endParaRPr>
          </a:p>
        </p:txBody>
      </p:sp>
      <p:sp>
        <p:nvSpPr>
          <p:cNvPr id="22" name="TextBox 682"/>
          <p:cNvSpPr>
            <a:spLocks noChangeArrowheads="1"/>
          </p:cNvSpPr>
          <p:nvPr/>
        </p:nvSpPr>
        <p:spPr bwMode="auto">
          <a:xfrm>
            <a:off x="1031874" y="2005012"/>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solidFill>
                  <a:schemeClr val="bg1"/>
                </a:solidFill>
                <a:latin typeface="方正中等线简体" pitchFamily="2" charset="-122"/>
                <a:ea typeface="方正中等线简体" pitchFamily="2" charset="-122"/>
              </a:rPr>
              <a:t>36</a:t>
            </a:r>
            <a:r>
              <a:rPr lang="en-US" sz="1400">
                <a:solidFill>
                  <a:schemeClr val="bg1"/>
                </a:solidFill>
                <a:latin typeface="方正中等线简体" pitchFamily="2" charset="-122"/>
                <a:ea typeface="方正中等线简体" pitchFamily="2" charset="-122"/>
              </a:rPr>
              <a:t>%</a:t>
            </a:r>
            <a:endParaRPr lang="zh-CN" altLang="en-US" sz="1400">
              <a:solidFill>
                <a:schemeClr val="bg1"/>
              </a:solidFill>
              <a:latin typeface="方正中等线简体" pitchFamily="2" charset="-122"/>
              <a:ea typeface="方正中等线简体" pitchFamily="2" charset="-122"/>
            </a:endParaRPr>
          </a:p>
        </p:txBody>
      </p:sp>
      <p:sp>
        <p:nvSpPr>
          <p:cNvPr id="23" name="TextBox 682"/>
          <p:cNvSpPr>
            <a:spLocks noChangeArrowheads="1"/>
          </p:cNvSpPr>
          <p:nvPr/>
        </p:nvSpPr>
        <p:spPr bwMode="auto">
          <a:xfrm>
            <a:off x="1746249" y="2279649"/>
            <a:ext cx="60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solidFill>
                  <a:schemeClr val="bg1"/>
                </a:solidFill>
                <a:latin typeface="方正中等线简体" pitchFamily="2" charset="-122"/>
                <a:ea typeface="方正中等线简体" pitchFamily="2" charset="-122"/>
              </a:rPr>
              <a:t>45</a:t>
            </a:r>
            <a:r>
              <a:rPr lang="en-US" sz="1400">
                <a:solidFill>
                  <a:schemeClr val="bg1"/>
                </a:solidFill>
                <a:latin typeface="方正中等线简体" pitchFamily="2" charset="-122"/>
                <a:ea typeface="方正中等线简体" pitchFamily="2" charset="-122"/>
              </a:rPr>
              <a:t>%</a:t>
            </a:r>
            <a:endParaRPr lang="zh-CN" altLang="en-US" sz="1400">
              <a:solidFill>
                <a:schemeClr val="bg1"/>
              </a:solidFill>
              <a:latin typeface="方正中等线简体" pitchFamily="2" charset="-122"/>
              <a:ea typeface="方正中等线简体" pitchFamily="2" charset="-122"/>
            </a:endParaRPr>
          </a:p>
        </p:txBody>
      </p:sp>
      <p:sp>
        <p:nvSpPr>
          <p:cNvPr id="24" name="TextBox 682"/>
          <p:cNvSpPr>
            <a:spLocks noChangeArrowheads="1"/>
          </p:cNvSpPr>
          <p:nvPr/>
        </p:nvSpPr>
        <p:spPr bwMode="auto">
          <a:xfrm>
            <a:off x="2470149" y="3111499"/>
            <a:ext cx="60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solidFill>
                  <a:schemeClr val="bg1"/>
                </a:solidFill>
                <a:latin typeface="方正中等线简体" pitchFamily="2" charset="-122"/>
                <a:ea typeface="方正中等线简体" pitchFamily="2" charset="-122"/>
              </a:rPr>
              <a:t>64</a:t>
            </a:r>
            <a:r>
              <a:rPr lang="en-US" sz="1400">
                <a:solidFill>
                  <a:schemeClr val="bg1"/>
                </a:solidFill>
                <a:latin typeface="方正中等线简体" pitchFamily="2" charset="-122"/>
                <a:ea typeface="方正中等线简体" pitchFamily="2" charset="-122"/>
              </a:rPr>
              <a:t>%</a:t>
            </a:r>
            <a:endParaRPr lang="zh-CN" altLang="en-US" sz="1400">
              <a:solidFill>
                <a:schemeClr val="bg1"/>
              </a:solidFill>
              <a:latin typeface="方正中等线简体" pitchFamily="2" charset="-122"/>
              <a:ea typeface="方正中等线简体" pitchFamily="2" charset="-122"/>
            </a:endParaRPr>
          </a:p>
        </p:txBody>
      </p:sp>
      <p:sp>
        <p:nvSpPr>
          <p:cNvPr id="25" name="TextBox 682"/>
          <p:cNvSpPr>
            <a:spLocks noChangeArrowheads="1"/>
          </p:cNvSpPr>
          <p:nvPr/>
        </p:nvSpPr>
        <p:spPr bwMode="auto">
          <a:xfrm>
            <a:off x="3251199" y="2749549"/>
            <a:ext cx="60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solidFill>
                  <a:schemeClr val="bg1"/>
                </a:solidFill>
                <a:latin typeface="方正中等线简体" pitchFamily="2" charset="-122"/>
                <a:ea typeface="方正中等线简体" pitchFamily="2" charset="-122"/>
              </a:rPr>
              <a:t>51</a:t>
            </a:r>
            <a:r>
              <a:rPr lang="en-US" sz="1400">
                <a:solidFill>
                  <a:schemeClr val="bg1"/>
                </a:solidFill>
                <a:latin typeface="方正中等线简体" pitchFamily="2" charset="-122"/>
                <a:ea typeface="方正中等线简体" pitchFamily="2" charset="-122"/>
              </a:rPr>
              <a:t>%</a:t>
            </a:r>
            <a:endParaRPr lang="zh-CN" altLang="en-US" sz="1400">
              <a:solidFill>
                <a:schemeClr val="bg1"/>
              </a:solidFill>
              <a:latin typeface="方正中等线简体" pitchFamily="2" charset="-122"/>
              <a:ea typeface="方正中等线简体" pitchFamily="2" charset="-122"/>
            </a:endParaRPr>
          </a:p>
        </p:txBody>
      </p:sp>
      <p:sp>
        <p:nvSpPr>
          <p:cNvPr id="26" name="TextBox 682"/>
          <p:cNvSpPr>
            <a:spLocks noChangeArrowheads="1"/>
          </p:cNvSpPr>
          <p:nvPr/>
        </p:nvSpPr>
        <p:spPr bwMode="auto">
          <a:xfrm>
            <a:off x="4013199" y="2295524"/>
            <a:ext cx="60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solidFill>
                  <a:schemeClr val="bg1"/>
                </a:solidFill>
                <a:latin typeface="方正中等线简体" pitchFamily="2" charset="-122"/>
                <a:ea typeface="方正中等线简体" pitchFamily="2" charset="-122"/>
              </a:rPr>
              <a:t>47</a:t>
            </a:r>
            <a:r>
              <a:rPr lang="en-US" sz="1400">
                <a:solidFill>
                  <a:schemeClr val="bg1"/>
                </a:solidFill>
                <a:latin typeface="方正中等线简体" pitchFamily="2" charset="-122"/>
                <a:ea typeface="方正中等线简体" pitchFamily="2" charset="-122"/>
              </a:rPr>
              <a:t>%</a:t>
            </a:r>
            <a:endParaRPr lang="zh-CN" altLang="en-US" sz="1400">
              <a:solidFill>
                <a:schemeClr val="bg1"/>
              </a:solidFill>
              <a:latin typeface="方正中等线简体" pitchFamily="2" charset="-122"/>
              <a:ea typeface="方正中等线简体" pitchFamily="2" charset="-122"/>
            </a:endParaRPr>
          </a:p>
        </p:txBody>
      </p:sp>
      <p:sp>
        <p:nvSpPr>
          <p:cNvPr id="27" name="TextBox 682"/>
          <p:cNvSpPr>
            <a:spLocks noChangeArrowheads="1"/>
          </p:cNvSpPr>
          <p:nvPr/>
        </p:nvSpPr>
        <p:spPr bwMode="auto">
          <a:xfrm>
            <a:off x="4756149" y="2782887"/>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solidFill>
                  <a:schemeClr val="bg1"/>
                </a:solidFill>
                <a:latin typeface="方正中等线简体" pitchFamily="2" charset="-122"/>
                <a:ea typeface="方正中等线简体" pitchFamily="2" charset="-122"/>
              </a:rPr>
              <a:t>52</a:t>
            </a:r>
            <a:r>
              <a:rPr lang="en-US" sz="1400">
                <a:solidFill>
                  <a:schemeClr val="bg1"/>
                </a:solidFill>
                <a:latin typeface="方正中等线简体" pitchFamily="2" charset="-122"/>
                <a:ea typeface="方正中等线简体" pitchFamily="2" charset="-122"/>
              </a:rPr>
              <a:t>%</a:t>
            </a:r>
            <a:endParaRPr lang="zh-CN" altLang="en-US" sz="1400">
              <a:solidFill>
                <a:schemeClr val="bg1"/>
              </a:solidFill>
              <a:latin typeface="方正中等线简体" pitchFamily="2" charset="-122"/>
              <a:ea typeface="方正中等线简体" pitchFamily="2" charset="-122"/>
            </a:endParaRPr>
          </a:p>
        </p:txBody>
      </p:sp>
      <p:sp>
        <p:nvSpPr>
          <p:cNvPr id="28" name="TextBox 682"/>
          <p:cNvSpPr>
            <a:spLocks noChangeArrowheads="1"/>
          </p:cNvSpPr>
          <p:nvPr/>
        </p:nvSpPr>
        <p:spPr bwMode="auto">
          <a:xfrm>
            <a:off x="5489574" y="2005012"/>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solidFill>
                  <a:schemeClr val="bg1"/>
                </a:solidFill>
                <a:latin typeface="方正中等线简体" pitchFamily="2" charset="-122"/>
                <a:ea typeface="方正中等线简体" pitchFamily="2" charset="-122"/>
              </a:rPr>
              <a:t>38</a:t>
            </a:r>
            <a:r>
              <a:rPr lang="en-US" sz="1400">
                <a:solidFill>
                  <a:schemeClr val="bg1"/>
                </a:solidFill>
                <a:latin typeface="方正中等线简体" pitchFamily="2" charset="-122"/>
                <a:ea typeface="方正中等线简体" pitchFamily="2" charset="-122"/>
              </a:rPr>
              <a:t>%</a:t>
            </a:r>
            <a:endParaRPr lang="zh-CN" altLang="en-US" sz="1400">
              <a:solidFill>
                <a:schemeClr val="bg1"/>
              </a:solidFill>
              <a:latin typeface="方正中等线简体" pitchFamily="2" charset="-122"/>
              <a:ea typeface="方正中等线简体" pitchFamily="2" charset="-122"/>
            </a:endParaRPr>
          </a:p>
        </p:txBody>
      </p:sp>
      <p:sp>
        <p:nvSpPr>
          <p:cNvPr id="29" name="TextBox 682"/>
          <p:cNvSpPr>
            <a:spLocks noChangeArrowheads="1"/>
          </p:cNvSpPr>
          <p:nvPr/>
        </p:nvSpPr>
        <p:spPr bwMode="auto">
          <a:xfrm>
            <a:off x="6222999" y="2297112"/>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solidFill>
                  <a:schemeClr val="bg1"/>
                </a:solidFill>
                <a:latin typeface="方正中等线简体" pitchFamily="2" charset="-122"/>
                <a:ea typeface="方正中等线简体" pitchFamily="2" charset="-122"/>
              </a:rPr>
              <a:t>46</a:t>
            </a:r>
            <a:r>
              <a:rPr lang="en-US" sz="1400">
                <a:solidFill>
                  <a:schemeClr val="bg1"/>
                </a:solidFill>
                <a:latin typeface="方正中等线简体" pitchFamily="2" charset="-122"/>
                <a:ea typeface="方正中等线简体" pitchFamily="2" charset="-122"/>
              </a:rPr>
              <a:t>%</a:t>
            </a:r>
            <a:endParaRPr lang="zh-CN" altLang="en-US" sz="1400">
              <a:solidFill>
                <a:schemeClr val="bg1"/>
              </a:solidFill>
              <a:latin typeface="方正中等线简体" pitchFamily="2" charset="-122"/>
              <a:ea typeface="方正中等线简体" pitchFamily="2" charset="-122"/>
            </a:endParaRPr>
          </a:p>
        </p:txBody>
      </p:sp>
      <p:sp>
        <p:nvSpPr>
          <p:cNvPr id="30" name="TextBox 682"/>
          <p:cNvSpPr>
            <a:spLocks noChangeArrowheads="1"/>
          </p:cNvSpPr>
          <p:nvPr/>
        </p:nvSpPr>
        <p:spPr bwMode="auto">
          <a:xfrm>
            <a:off x="6956424" y="3140074"/>
            <a:ext cx="60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solidFill>
                  <a:schemeClr val="bg1"/>
                </a:solidFill>
                <a:latin typeface="方正中等线简体" pitchFamily="2" charset="-122"/>
                <a:ea typeface="方正中等线简体" pitchFamily="2" charset="-122"/>
              </a:rPr>
              <a:t>68</a:t>
            </a:r>
            <a:r>
              <a:rPr lang="en-US" sz="1400">
                <a:solidFill>
                  <a:schemeClr val="bg1"/>
                </a:solidFill>
                <a:latin typeface="方正中等线简体" pitchFamily="2" charset="-122"/>
                <a:ea typeface="方正中等线简体" pitchFamily="2" charset="-122"/>
              </a:rPr>
              <a:t>%</a:t>
            </a:r>
            <a:endParaRPr lang="zh-CN" altLang="en-US" sz="1400">
              <a:solidFill>
                <a:schemeClr val="bg1"/>
              </a:solidFill>
              <a:latin typeface="方正中等线简体" pitchFamily="2" charset="-122"/>
              <a:ea typeface="方正中等线简体" pitchFamily="2" charset="-122"/>
            </a:endParaRPr>
          </a:p>
        </p:txBody>
      </p:sp>
      <p:sp>
        <p:nvSpPr>
          <p:cNvPr id="31" name="TextBox 682"/>
          <p:cNvSpPr>
            <a:spLocks noChangeArrowheads="1"/>
          </p:cNvSpPr>
          <p:nvPr/>
        </p:nvSpPr>
        <p:spPr bwMode="auto">
          <a:xfrm>
            <a:off x="7737474" y="2744787"/>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solidFill>
                  <a:schemeClr val="bg1"/>
                </a:solidFill>
                <a:latin typeface="方正中等线简体" pitchFamily="2" charset="-122"/>
                <a:ea typeface="方正中等线简体" pitchFamily="2" charset="-122"/>
              </a:rPr>
              <a:t>55</a:t>
            </a:r>
            <a:r>
              <a:rPr lang="en-US" sz="1400">
                <a:solidFill>
                  <a:schemeClr val="bg1"/>
                </a:solidFill>
                <a:latin typeface="方正中等线简体" pitchFamily="2" charset="-122"/>
                <a:ea typeface="方正中等线简体" pitchFamily="2" charset="-122"/>
              </a:rPr>
              <a:t>%</a:t>
            </a:r>
            <a:endParaRPr lang="zh-CN" altLang="en-US" sz="1400">
              <a:solidFill>
                <a:schemeClr val="bg1"/>
              </a:solidFill>
              <a:latin typeface="方正中等线简体" pitchFamily="2" charset="-122"/>
              <a:ea typeface="方正中等线简体" pitchFamily="2" charset="-122"/>
            </a:endParaRPr>
          </a:p>
        </p:txBody>
      </p:sp>
      <p:sp>
        <p:nvSpPr>
          <p:cNvPr id="32" name="TextBox 79"/>
          <p:cNvSpPr>
            <a:spLocks noChangeArrowheads="1"/>
          </p:cNvSpPr>
          <p:nvPr/>
        </p:nvSpPr>
        <p:spPr bwMode="auto">
          <a:xfrm>
            <a:off x="2255837" y="3916362"/>
            <a:ext cx="1055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33" name="TextBox 80"/>
          <p:cNvSpPr>
            <a:spLocks noChangeArrowheads="1"/>
          </p:cNvSpPr>
          <p:nvPr/>
        </p:nvSpPr>
        <p:spPr bwMode="auto">
          <a:xfrm>
            <a:off x="5270499" y="2698749"/>
            <a:ext cx="1055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34" name="TextBox 81"/>
          <p:cNvSpPr>
            <a:spLocks noChangeArrowheads="1"/>
          </p:cNvSpPr>
          <p:nvPr/>
        </p:nvSpPr>
        <p:spPr bwMode="auto">
          <a:xfrm>
            <a:off x="6742112" y="3916362"/>
            <a:ext cx="1055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35" name="TextBox 82"/>
          <p:cNvSpPr>
            <a:spLocks noChangeArrowheads="1"/>
          </p:cNvSpPr>
          <p:nvPr/>
        </p:nvSpPr>
        <p:spPr bwMode="auto">
          <a:xfrm>
            <a:off x="782637" y="2698749"/>
            <a:ext cx="1055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36" name="标题 35"/>
          <p:cNvSpPr>
            <a:spLocks noGrp="1"/>
          </p:cNvSpPr>
          <p:nvPr>
            <p:ph type="title"/>
          </p:nvPr>
        </p:nvSpPr>
        <p:spPr/>
        <p:txBody>
          <a:bodyPr/>
          <a:lstStyle/>
          <a:p>
            <a:r>
              <a:rPr lang="zh-CN" altLang="en-US" dirty="0"/>
              <a:t>第四部分  工作不足之处</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down)">
                                      <p:cBhvr>
                                        <p:cTn id="12" dur="500"/>
                                        <p:tgtEl>
                                          <p:spTgt spid="22"/>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down)">
                                      <p:cBhvr>
                                        <p:cTn id="16" dur="500"/>
                                        <p:tgtEl>
                                          <p:spTgt spid="23"/>
                                        </p:tgtEl>
                                      </p:cBhvr>
                                    </p:animEffect>
                                  </p:childTnLst>
                                </p:cTn>
                              </p:par>
                              <p:par>
                                <p:cTn id="17" presetID="12" presetClass="entr" presetSubtype="1"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down)">
                                      <p:cBhvr>
                                        <p:cTn id="20" dur="500"/>
                                        <p:tgtEl>
                                          <p:spTgt spid="10"/>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ppt_y</p:attrName>
                                        </p:attrNameLst>
                                      </p:cBhvr>
                                      <p:tavLst>
                                        <p:tav tm="0">
                                          <p:val>
                                            <p:strVal val="#ppt_y-#ppt_h*1.125000"/>
                                          </p:val>
                                        </p:tav>
                                        <p:tav tm="100000">
                                          <p:val>
                                            <p:strVal val="#ppt_y"/>
                                          </p:val>
                                        </p:tav>
                                      </p:tavLst>
                                    </p:anim>
                                    <p:animEffect transition="in" filter="wipe(down)">
                                      <p:cBhvr>
                                        <p:cTn id="24" dur="500"/>
                                        <p:tgtEl>
                                          <p:spTgt spid="24"/>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down)">
                                      <p:cBhvr>
                                        <p:cTn id="28" dur="500"/>
                                        <p:tgtEl>
                                          <p:spTgt spid="11"/>
                                        </p:tgtEl>
                                      </p:cBhvr>
                                    </p:animEffect>
                                  </p:childTnLst>
                                </p:cTn>
                              </p:par>
                              <p:par>
                                <p:cTn id="29" presetID="12" presetClass="entr" presetSubtype="1" fill="hold" grpId="0" nodeType="withEffect">
                                  <p:stCondLst>
                                    <p:cond delay="25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ppt_y</p:attrName>
                                        </p:attrNameLst>
                                      </p:cBhvr>
                                      <p:tavLst>
                                        <p:tav tm="0">
                                          <p:val>
                                            <p:strVal val="#ppt_y-#ppt_h*1.125000"/>
                                          </p:val>
                                        </p:tav>
                                        <p:tav tm="100000">
                                          <p:val>
                                            <p:strVal val="#ppt_y"/>
                                          </p:val>
                                        </p:tav>
                                      </p:tavLst>
                                    </p:anim>
                                    <p:animEffect transition="in" filter="wipe(down)">
                                      <p:cBhvr>
                                        <p:cTn id="32" dur="500"/>
                                        <p:tgtEl>
                                          <p:spTgt spid="25"/>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down)">
                                      <p:cBhvr>
                                        <p:cTn id="36" dur="500"/>
                                        <p:tgtEl>
                                          <p:spTgt spid="8"/>
                                        </p:tgtEl>
                                      </p:cBhvr>
                                    </p:animEffect>
                                  </p:childTnLst>
                                </p:cTn>
                              </p:par>
                              <p:par>
                                <p:cTn id="37" presetID="12" presetClass="entr" presetSubtype="1" fill="hold" grpId="0" nodeType="withEffect">
                                  <p:stCondLst>
                                    <p:cond delay="25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ppt_y</p:attrName>
                                        </p:attrNameLst>
                                      </p:cBhvr>
                                      <p:tavLst>
                                        <p:tav tm="0">
                                          <p:val>
                                            <p:strVal val="#ppt_y-#ppt_h*1.125000"/>
                                          </p:val>
                                        </p:tav>
                                        <p:tav tm="100000">
                                          <p:val>
                                            <p:strVal val="#ppt_y"/>
                                          </p:val>
                                        </p:tav>
                                      </p:tavLst>
                                    </p:anim>
                                    <p:animEffect transition="in" filter="wipe(down)">
                                      <p:cBhvr>
                                        <p:cTn id="40" dur="500"/>
                                        <p:tgtEl>
                                          <p:spTgt spid="26"/>
                                        </p:tgtEl>
                                      </p:cBhvr>
                                    </p:animEffect>
                                  </p:childTnLst>
                                </p:cTn>
                              </p:par>
                              <p:par>
                                <p:cTn id="41" presetID="12" presetClass="entr" presetSubtype="1" fill="hold" grpId="0" nodeType="withEffect">
                                  <p:stCondLst>
                                    <p:cond delay="25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p:tgtEl>
                                          <p:spTgt spid="2"/>
                                        </p:tgtEl>
                                        <p:attrNameLst>
                                          <p:attrName>ppt_y</p:attrName>
                                        </p:attrNameLst>
                                      </p:cBhvr>
                                      <p:tavLst>
                                        <p:tav tm="0">
                                          <p:val>
                                            <p:strVal val="#ppt_y-#ppt_h*1.125000"/>
                                          </p:val>
                                        </p:tav>
                                        <p:tav tm="100000">
                                          <p:val>
                                            <p:strVal val="#ppt_y"/>
                                          </p:val>
                                        </p:tav>
                                      </p:tavLst>
                                    </p:anim>
                                    <p:animEffect transition="in" filter="wipe(down)">
                                      <p:cBhvr>
                                        <p:cTn id="44" dur="500"/>
                                        <p:tgtEl>
                                          <p:spTgt spid="2"/>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p:tgtEl>
                                          <p:spTgt spid="27"/>
                                        </p:tgtEl>
                                        <p:attrNameLst>
                                          <p:attrName>ppt_y</p:attrName>
                                        </p:attrNameLst>
                                      </p:cBhvr>
                                      <p:tavLst>
                                        <p:tav tm="0">
                                          <p:val>
                                            <p:strVal val="#ppt_y-#ppt_h*1.125000"/>
                                          </p:val>
                                        </p:tav>
                                        <p:tav tm="100000">
                                          <p:val>
                                            <p:strVal val="#ppt_y"/>
                                          </p:val>
                                        </p:tav>
                                      </p:tavLst>
                                    </p:anim>
                                    <p:animEffect transition="in" filter="wipe(down)">
                                      <p:cBhvr>
                                        <p:cTn id="48" dur="500"/>
                                        <p:tgtEl>
                                          <p:spTgt spid="27"/>
                                        </p:tgtEl>
                                      </p:cBhvr>
                                    </p:animEffect>
                                  </p:childTnLst>
                                </p:cTn>
                              </p:par>
                              <p:par>
                                <p:cTn id="49" presetID="12" presetClass="entr" presetSubtype="1" fill="hold" grpId="0" nodeType="withEffect">
                                  <p:stCondLst>
                                    <p:cond delay="25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p:tgtEl>
                                          <p:spTgt spid="3"/>
                                        </p:tgtEl>
                                        <p:attrNameLst>
                                          <p:attrName>ppt_y</p:attrName>
                                        </p:attrNameLst>
                                      </p:cBhvr>
                                      <p:tavLst>
                                        <p:tav tm="0">
                                          <p:val>
                                            <p:strVal val="#ppt_y-#ppt_h*1.125000"/>
                                          </p:val>
                                        </p:tav>
                                        <p:tav tm="100000">
                                          <p:val>
                                            <p:strVal val="#ppt_y"/>
                                          </p:val>
                                        </p:tav>
                                      </p:tavLst>
                                    </p:anim>
                                    <p:animEffect transition="in" filter="wipe(down)">
                                      <p:cBhvr>
                                        <p:cTn id="52" dur="500"/>
                                        <p:tgtEl>
                                          <p:spTgt spid="3"/>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p:tgtEl>
                                          <p:spTgt spid="28"/>
                                        </p:tgtEl>
                                        <p:attrNameLst>
                                          <p:attrName>ppt_y</p:attrName>
                                        </p:attrNameLst>
                                      </p:cBhvr>
                                      <p:tavLst>
                                        <p:tav tm="0">
                                          <p:val>
                                            <p:strVal val="#ppt_y-#ppt_h*1.125000"/>
                                          </p:val>
                                        </p:tav>
                                        <p:tav tm="100000">
                                          <p:val>
                                            <p:strVal val="#ppt_y"/>
                                          </p:val>
                                        </p:tav>
                                      </p:tavLst>
                                    </p:anim>
                                    <p:animEffect transition="in" filter="wipe(down)">
                                      <p:cBhvr>
                                        <p:cTn id="56" dur="500"/>
                                        <p:tgtEl>
                                          <p:spTgt spid="28"/>
                                        </p:tgtEl>
                                      </p:cBhvr>
                                    </p:animEffect>
                                  </p:childTnLst>
                                </p:cTn>
                              </p:par>
                              <p:par>
                                <p:cTn id="57" presetID="12" presetClass="entr" presetSubtype="1" fill="hold" grpId="0" nodeType="withEffect">
                                  <p:stCondLst>
                                    <p:cond delay="25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p:tgtEl>
                                          <p:spTgt spid="5"/>
                                        </p:tgtEl>
                                        <p:attrNameLst>
                                          <p:attrName>ppt_y</p:attrName>
                                        </p:attrNameLst>
                                      </p:cBhvr>
                                      <p:tavLst>
                                        <p:tav tm="0">
                                          <p:val>
                                            <p:strVal val="#ppt_y-#ppt_h*1.125000"/>
                                          </p:val>
                                        </p:tav>
                                        <p:tav tm="100000">
                                          <p:val>
                                            <p:strVal val="#ppt_y"/>
                                          </p:val>
                                        </p:tav>
                                      </p:tavLst>
                                    </p:anim>
                                    <p:animEffect transition="in" filter="wipe(down)">
                                      <p:cBhvr>
                                        <p:cTn id="60" dur="500"/>
                                        <p:tgtEl>
                                          <p:spTgt spid="5"/>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p:tgtEl>
                                          <p:spTgt spid="29"/>
                                        </p:tgtEl>
                                        <p:attrNameLst>
                                          <p:attrName>ppt_y</p:attrName>
                                        </p:attrNameLst>
                                      </p:cBhvr>
                                      <p:tavLst>
                                        <p:tav tm="0">
                                          <p:val>
                                            <p:strVal val="#ppt_y-#ppt_h*1.125000"/>
                                          </p:val>
                                        </p:tav>
                                        <p:tav tm="100000">
                                          <p:val>
                                            <p:strVal val="#ppt_y"/>
                                          </p:val>
                                        </p:tav>
                                      </p:tavLst>
                                    </p:anim>
                                    <p:animEffect transition="in" filter="wipe(down)">
                                      <p:cBhvr>
                                        <p:cTn id="64" dur="500"/>
                                        <p:tgtEl>
                                          <p:spTgt spid="29"/>
                                        </p:tgtEl>
                                      </p:cBhvr>
                                    </p:animEffect>
                                  </p:childTnLst>
                                </p:cTn>
                              </p:par>
                              <p:par>
                                <p:cTn id="65" presetID="12" presetClass="entr" presetSubtype="1" fill="hold" grpId="0" nodeType="withEffect">
                                  <p:stCondLst>
                                    <p:cond delay="25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p:tgtEl>
                                          <p:spTgt spid="6"/>
                                        </p:tgtEl>
                                        <p:attrNameLst>
                                          <p:attrName>ppt_y</p:attrName>
                                        </p:attrNameLst>
                                      </p:cBhvr>
                                      <p:tavLst>
                                        <p:tav tm="0">
                                          <p:val>
                                            <p:strVal val="#ppt_y-#ppt_h*1.125000"/>
                                          </p:val>
                                        </p:tav>
                                        <p:tav tm="100000">
                                          <p:val>
                                            <p:strVal val="#ppt_y"/>
                                          </p:val>
                                        </p:tav>
                                      </p:tavLst>
                                    </p:anim>
                                    <p:animEffect transition="in" filter="wipe(down)">
                                      <p:cBhvr>
                                        <p:cTn id="68" dur="500"/>
                                        <p:tgtEl>
                                          <p:spTgt spid="6"/>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p:tgtEl>
                                          <p:spTgt spid="30"/>
                                        </p:tgtEl>
                                        <p:attrNameLst>
                                          <p:attrName>ppt_y</p:attrName>
                                        </p:attrNameLst>
                                      </p:cBhvr>
                                      <p:tavLst>
                                        <p:tav tm="0">
                                          <p:val>
                                            <p:strVal val="#ppt_y-#ppt_h*1.125000"/>
                                          </p:val>
                                        </p:tav>
                                        <p:tav tm="100000">
                                          <p:val>
                                            <p:strVal val="#ppt_y"/>
                                          </p:val>
                                        </p:tav>
                                      </p:tavLst>
                                    </p:anim>
                                    <p:animEffect transition="in" filter="wipe(down)">
                                      <p:cBhvr>
                                        <p:cTn id="72" dur="500"/>
                                        <p:tgtEl>
                                          <p:spTgt spid="30"/>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p:tgtEl>
                                          <p:spTgt spid="7"/>
                                        </p:tgtEl>
                                        <p:attrNameLst>
                                          <p:attrName>ppt_y</p:attrName>
                                        </p:attrNameLst>
                                      </p:cBhvr>
                                      <p:tavLst>
                                        <p:tav tm="0">
                                          <p:val>
                                            <p:strVal val="#ppt_y-#ppt_h*1.125000"/>
                                          </p:val>
                                        </p:tav>
                                        <p:tav tm="100000">
                                          <p:val>
                                            <p:strVal val="#ppt_y"/>
                                          </p:val>
                                        </p:tav>
                                      </p:tavLst>
                                    </p:anim>
                                    <p:animEffect transition="in" filter="wipe(down)">
                                      <p:cBhvr>
                                        <p:cTn id="76" dur="500"/>
                                        <p:tgtEl>
                                          <p:spTgt spid="7"/>
                                        </p:tgtEl>
                                      </p:cBhvr>
                                    </p:animEffect>
                                  </p:childTnLst>
                                </p:cTn>
                              </p:par>
                              <p:par>
                                <p:cTn id="77" presetID="12" presetClass="entr" presetSubtype="1" fill="hold" grpId="0" nodeType="withEffect">
                                  <p:stCondLst>
                                    <p:cond delay="25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p:tgtEl>
                                          <p:spTgt spid="31"/>
                                        </p:tgtEl>
                                        <p:attrNameLst>
                                          <p:attrName>ppt_y</p:attrName>
                                        </p:attrNameLst>
                                      </p:cBhvr>
                                      <p:tavLst>
                                        <p:tav tm="0">
                                          <p:val>
                                            <p:strVal val="#ppt_y-#ppt_h*1.125000"/>
                                          </p:val>
                                        </p:tav>
                                        <p:tav tm="100000">
                                          <p:val>
                                            <p:strVal val="#ppt_y"/>
                                          </p:val>
                                        </p:tav>
                                      </p:tavLst>
                                    </p:anim>
                                    <p:animEffect transition="in" filter="wipe(down)">
                                      <p:cBhvr>
                                        <p:cTn id="80" dur="500"/>
                                        <p:tgtEl>
                                          <p:spTgt spid="31"/>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p:tgtEl>
                                          <p:spTgt spid="4"/>
                                        </p:tgtEl>
                                        <p:attrNameLst>
                                          <p:attrName>ppt_y</p:attrName>
                                        </p:attrNameLst>
                                      </p:cBhvr>
                                      <p:tavLst>
                                        <p:tav tm="0">
                                          <p:val>
                                            <p:strVal val="#ppt_y-#ppt_h*1.125000"/>
                                          </p:val>
                                        </p:tav>
                                        <p:tav tm="100000">
                                          <p:val>
                                            <p:strVal val="#ppt_y"/>
                                          </p:val>
                                        </p:tav>
                                      </p:tavLst>
                                    </p:anim>
                                    <p:animEffect transition="in" filter="wipe(down)">
                                      <p:cBhvr>
                                        <p:cTn id="84" dur="500"/>
                                        <p:tgtEl>
                                          <p:spTgt spid="4"/>
                                        </p:tgtEl>
                                      </p:cBhvr>
                                    </p:animEffect>
                                  </p:childTnLst>
                                </p:cTn>
                              </p:par>
                              <p:par>
                                <p:cTn id="85" presetID="2" presetClass="entr" presetSubtype="8" fill="hold" grpId="0" nodeType="withEffect">
                                  <p:stCondLst>
                                    <p:cond delay="25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0-#ppt_w/2"/>
                                          </p:val>
                                        </p:tav>
                                        <p:tav tm="100000">
                                          <p:val>
                                            <p:strVal val="#ppt_x"/>
                                          </p:val>
                                        </p:tav>
                                      </p:tavLst>
                                    </p:anim>
                                    <p:anim calcmode="lin" valueType="num">
                                      <p:cBhvr additive="base">
                                        <p:cTn id="88" dur="500" fill="hold"/>
                                        <p:tgtEl>
                                          <p:spTgt spid="1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25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0-#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25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25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500" fill="hold"/>
                                        <p:tgtEl>
                                          <p:spTgt spid="15"/>
                                        </p:tgtEl>
                                        <p:attrNameLst>
                                          <p:attrName>ppt_x</p:attrName>
                                        </p:attrNameLst>
                                      </p:cBhvr>
                                      <p:tavLst>
                                        <p:tav tm="0">
                                          <p:val>
                                            <p:strVal val="0-#ppt_w/2"/>
                                          </p:val>
                                        </p:tav>
                                        <p:tav tm="100000">
                                          <p:val>
                                            <p:strVal val="#ppt_x"/>
                                          </p:val>
                                        </p:tav>
                                      </p:tavLst>
                                    </p:anim>
                                    <p:anim calcmode="lin" valueType="num">
                                      <p:cBhvr additive="base">
                                        <p:cTn id="100" dur="500" fill="hold"/>
                                        <p:tgtEl>
                                          <p:spTgt spid="1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25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25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0-#ppt_w/2"/>
                                          </p:val>
                                        </p:tav>
                                        <p:tav tm="100000">
                                          <p:val>
                                            <p:strVal val="#ppt_x"/>
                                          </p:val>
                                        </p:tav>
                                      </p:tavLst>
                                    </p:anim>
                                    <p:anim calcmode="lin" valueType="num">
                                      <p:cBhvr additive="base">
                                        <p:cTn id="108" dur="500" fill="hold"/>
                                        <p:tgtEl>
                                          <p:spTgt spid="17"/>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25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500" fill="hold"/>
                                        <p:tgtEl>
                                          <p:spTgt spid="18"/>
                                        </p:tgtEl>
                                        <p:attrNameLst>
                                          <p:attrName>ppt_x</p:attrName>
                                        </p:attrNameLst>
                                      </p:cBhvr>
                                      <p:tavLst>
                                        <p:tav tm="0">
                                          <p:val>
                                            <p:strVal val="0-#ppt_w/2"/>
                                          </p:val>
                                        </p:tav>
                                        <p:tav tm="100000">
                                          <p:val>
                                            <p:strVal val="#ppt_x"/>
                                          </p:val>
                                        </p:tav>
                                      </p:tavLst>
                                    </p:anim>
                                    <p:anim calcmode="lin" valueType="num">
                                      <p:cBhvr additive="base">
                                        <p:cTn id="112" dur="500" fill="hold"/>
                                        <p:tgtEl>
                                          <p:spTgt spid="18"/>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25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0-#ppt_w/2"/>
                                          </p:val>
                                        </p:tav>
                                        <p:tav tm="100000">
                                          <p:val>
                                            <p:strVal val="#ppt_x"/>
                                          </p:val>
                                        </p:tav>
                                      </p:tavLst>
                                    </p:anim>
                                    <p:anim calcmode="lin" valueType="num">
                                      <p:cBhvr additive="base">
                                        <p:cTn id="116" dur="500" fill="hold"/>
                                        <p:tgtEl>
                                          <p:spTgt spid="1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25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0-#ppt_w/2"/>
                                          </p:val>
                                        </p:tav>
                                        <p:tav tm="100000">
                                          <p:val>
                                            <p:strVal val="#ppt_x"/>
                                          </p:val>
                                        </p:tav>
                                      </p:tavLst>
                                    </p:anim>
                                    <p:anim calcmode="lin" valueType="num">
                                      <p:cBhvr additive="base">
                                        <p:cTn id="120" dur="500" fill="hold"/>
                                        <p:tgtEl>
                                          <p:spTgt spid="20"/>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25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0-#ppt_w/2"/>
                                          </p:val>
                                        </p:tav>
                                        <p:tav tm="100000">
                                          <p:val>
                                            <p:strVal val="#ppt_x"/>
                                          </p:val>
                                        </p:tav>
                                      </p:tavLst>
                                    </p:anim>
                                    <p:anim calcmode="lin" valueType="num">
                                      <p:cBhvr additive="base">
                                        <p:cTn id="124" dur="500" fill="hold"/>
                                        <p:tgtEl>
                                          <p:spTgt spid="21"/>
                                        </p:tgtEl>
                                        <p:attrNameLst>
                                          <p:attrName>ppt_y</p:attrName>
                                        </p:attrNameLst>
                                      </p:cBhvr>
                                      <p:tavLst>
                                        <p:tav tm="0">
                                          <p:val>
                                            <p:strVal val="#ppt_y"/>
                                          </p:val>
                                        </p:tav>
                                        <p:tav tm="100000">
                                          <p:val>
                                            <p:strVal val="#ppt_y"/>
                                          </p:val>
                                        </p:tav>
                                      </p:tavLst>
                                    </p:anim>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500"/>
                                        <p:tgtEl>
                                          <p:spTgt spid="3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500"/>
                                        <p:tgtEl>
                                          <p:spTgt spid="3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500"/>
                                        <p:tgtEl>
                                          <p:spTgt spid="3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par>
                          <p:cTn id="138" fill="hold">
                            <p:stCondLst>
                              <p:cond delay="1000"/>
                            </p:stCondLst>
                            <p:childTnLst>
                              <p:par>
                                <p:cTn id="139" presetID="26" presetClass="emph" presetSubtype="0" fill="hold" grpId="1" nodeType="afterEffect">
                                  <p:stCondLst>
                                    <p:cond delay="0"/>
                                  </p:stCondLst>
                                  <p:childTnLst>
                                    <p:animEffect transition="out" filter="fade">
                                      <p:cBhvr>
                                        <p:cTn id="140" dur="500" tmFilter="0, 0; .2, .5; .8, .5; 1, 0"/>
                                        <p:tgtEl>
                                          <p:spTgt spid="11"/>
                                        </p:tgtEl>
                                      </p:cBhvr>
                                    </p:animEffect>
                                    <p:animScale>
                                      <p:cBhvr>
                                        <p:cTn id="141" dur="250" autoRev="1" fill="hold"/>
                                        <p:tgtEl>
                                          <p:spTgt spid="11"/>
                                        </p:tgtEl>
                                      </p:cBhvr>
                                      <p:by x="105000" y="105000"/>
                                    </p:animScale>
                                  </p:childTnLst>
                                </p:cTn>
                              </p:par>
                              <p:par>
                                <p:cTn id="142" presetID="26" presetClass="emph" presetSubtype="0" fill="hold" grpId="1" nodeType="withEffect">
                                  <p:stCondLst>
                                    <p:cond delay="250"/>
                                  </p:stCondLst>
                                  <p:childTnLst>
                                    <p:animEffect transition="out" filter="fade">
                                      <p:cBhvr>
                                        <p:cTn id="143" dur="500" tmFilter="0, 0; .2, .5; .8, .5; 1, 0"/>
                                        <p:tgtEl>
                                          <p:spTgt spid="3"/>
                                        </p:tgtEl>
                                      </p:cBhvr>
                                    </p:animEffect>
                                    <p:animScale>
                                      <p:cBhvr>
                                        <p:cTn id="144" dur="250" autoRev="1" fill="hold"/>
                                        <p:tgtEl>
                                          <p:spTgt spid="3"/>
                                        </p:tgtEl>
                                      </p:cBhvr>
                                      <p:by x="105000" y="105000"/>
                                    </p:animScale>
                                  </p:childTnLst>
                                </p:cTn>
                              </p:par>
                              <p:par>
                                <p:cTn id="145" presetID="26" presetClass="emph" presetSubtype="0" fill="hold" grpId="1" nodeType="withEffect">
                                  <p:stCondLst>
                                    <p:cond delay="500"/>
                                  </p:stCondLst>
                                  <p:childTnLst>
                                    <p:animEffect transition="out" filter="fade">
                                      <p:cBhvr>
                                        <p:cTn id="146" dur="500" tmFilter="0, 0; .2, .5; .8, .5; 1, 0"/>
                                        <p:tgtEl>
                                          <p:spTgt spid="7"/>
                                        </p:tgtEl>
                                      </p:cBhvr>
                                    </p:animEffect>
                                    <p:animScale>
                                      <p:cBhvr>
                                        <p:cTn id="14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5" grpId="0" animBg="1"/>
      <p:bldP spid="6" grpId="0" animBg="1"/>
      <p:bldP spid="7" grpId="0" animBg="1"/>
      <p:bldP spid="7" grpId="1" animBg="1"/>
      <p:bldP spid="8" grpId="0" animBg="1"/>
      <p:bldP spid="9" grpId="0" animBg="1"/>
      <p:bldP spid="10" grpId="0" animBg="1"/>
      <p:bldP spid="11" grpId="0" animBg="1"/>
      <p:bldP spid="11" grpId="1" animBg="1"/>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工作不足之处</a:t>
            </a:r>
          </a:p>
        </p:txBody>
      </p:sp>
      <p:sp>
        <p:nvSpPr>
          <p:cNvPr id="3" name="Oval 6"/>
          <p:cNvSpPr>
            <a:spLocks noChangeArrowheads="1"/>
          </p:cNvSpPr>
          <p:nvPr/>
        </p:nvSpPr>
        <p:spPr bwMode="auto">
          <a:xfrm>
            <a:off x="2616200" y="1262062"/>
            <a:ext cx="1885950" cy="1887538"/>
          </a:xfrm>
          <a:prstGeom prst="ellipse">
            <a:avLst/>
          </a:prstGeom>
          <a:solidFill>
            <a:srgbClr val="92E2D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 name="Oval 7"/>
          <p:cNvSpPr>
            <a:spLocks noChangeArrowheads="1"/>
          </p:cNvSpPr>
          <p:nvPr/>
        </p:nvSpPr>
        <p:spPr bwMode="auto">
          <a:xfrm>
            <a:off x="3824288" y="1674812"/>
            <a:ext cx="2347912" cy="2349500"/>
          </a:xfrm>
          <a:prstGeom prst="ellipse">
            <a:avLst/>
          </a:prstGeom>
          <a:solidFill>
            <a:srgbClr val="F5CA4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Oval 8"/>
          <p:cNvSpPr>
            <a:spLocks noChangeArrowheads="1"/>
          </p:cNvSpPr>
          <p:nvPr/>
        </p:nvSpPr>
        <p:spPr bwMode="auto">
          <a:xfrm>
            <a:off x="4748213" y="1223962"/>
            <a:ext cx="1768475" cy="1768475"/>
          </a:xfrm>
          <a:prstGeom prst="ellipse">
            <a:avLst/>
          </a:prstGeom>
          <a:solidFill>
            <a:srgbClr val="F8625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 name="Oval 10"/>
          <p:cNvSpPr>
            <a:spLocks noChangeArrowheads="1"/>
          </p:cNvSpPr>
          <p:nvPr/>
        </p:nvSpPr>
        <p:spPr bwMode="auto">
          <a:xfrm>
            <a:off x="5445125" y="3208337"/>
            <a:ext cx="1071563" cy="1071563"/>
          </a:xfrm>
          <a:prstGeom prst="ellipse">
            <a:avLst/>
          </a:prstGeom>
          <a:solidFill>
            <a:srgbClr val="79A4C7"/>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 name="Oval 12"/>
          <p:cNvSpPr>
            <a:spLocks noChangeArrowheads="1"/>
          </p:cNvSpPr>
          <p:nvPr/>
        </p:nvSpPr>
        <p:spPr bwMode="auto">
          <a:xfrm>
            <a:off x="3097213" y="2706687"/>
            <a:ext cx="1601787" cy="1601788"/>
          </a:xfrm>
          <a:prstGeom prst="ellipse">
            <a:avLst/>
          </a:prstGeom>
          <a:solidFill>
            <a:srgbClr val="F8625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4" name="TextBox 682"/>
          <p:cNvSpPr>
            <a:spLocks noChangeArrowheads="1"/>
          </p:cNvSpPr>
          <p:nvPr/>
        </p:nvSpPr>
        <p:spPr bwMode="auto">
          <a:xfrm>
            <a:off x="3089275" y="1898650"/>
            <a:ext cx="93821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sz="3400" dirty="0">
                <a:solidFill>
                  <a:schemeClr val="bg1"/>
                </a:solidFill>
                <a:sym typeface="Calibri" panose="020F0502020204030204" charset="0"/>
              </a:rPr>
              <a:t>35%</a:t>
            </a:r>
            <a:endParaRPr lang="zh-CN" altLang="en-US" sz="3400" dirty="0">
              <a:solidFill>
                <a:schemeClr val="bg1"/>
              </a:solidFill>
              <a:sym typeface="Calibri" panose="020F0502020204030204" charset="0"/>
            </a:endParaRPr>
          </a:p>
        </p:txBody>
      </p:sp>
      <p:sp>
        <p:nvSpPr>
          <p:cNvPr id="15" name="TextBox 682"/>
          <p:cNvSpPr>
            <a:spLocks noChangeArrowheads="1"/>
          </p:cNvSpPr>
          <p:nvPr/>
        </p:nvSpPr>
        <p:spPr bwMode="auto">
          <a:xfrm>
            <a:off x="4462463" y="2495550"/>
            <a:ext cx="1071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sz="4000" dirty="0">
                <a:solidFill>
                  <a:schemeClr val="bg1"/>
                </a:solidFill>
                <a:sym typeface="Calibri" panose="020F0502020204030204" charset="0"/>
              </a:rPr>
              <a:t>70%</a:t>
            </a:r>
            <a:endParaRPr lang="zh-CN" altLang="en-US" sz="4000" dirty="0">
              <a:solidFill>
                <a:schemeClr val="bg1"/>
              </a:solidFill>
              <a:sym typeface="Calibri" panose="020F0502020204030204" charset="0"/>
            </a:endParaRPr>
          </a:p>
        </p:txBody>
      </p:sp>
      <p:sp>
        <p:nvSpPr>
          <p:cNvPr id="16" name="TextBox 682"/>
          <p:cNvSpPr>
            <a:spLocks noChangeArrowheads="1"/>
          </p:cNvSpPr>
          <p:nvPr/>
        </p:nvSpPr>
        <p:spPr bwMode="auto">
          <a:xfrm>
            <a:off x="5184775" y="1816100"/>
            <a:ext cx="89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sz="3200" dirty="0">
                <a:solidFill>
                  <a:schemeClr val="bg1"/>
                </a:solidFill>
                <a:sym typeface="Calibri" panose="020F0502020204030204" charset="0"/>
              </a:rPr>
              <a:t>28%</a:t>
            </a:r>
            <a:endParaRPr lang="zh-CN" altLang="en-US" sz="3200" dirty="0">
              <a:solidFill>
                <a:schemeClr val="bg1"/>
              </a:solidFill>
              <a:sym typeface="Calibri" panose="020F0502020204030204" charset="0"/>
            </a:endParaRPr>
          </a:p>
        </p:txBody>
      </p:sp>
      <p:sp>
        <p:nvSpPr>
          <p:cNvPr id="18" name="TextBox 682"/>
          <p:cNvSpPr>
            <a:spLocks noChangeArrowheads="1"/>
          </p:cNvSpPr>
          <p:nvPr/>
        </p:nvSpPr>
        <p:spPr bwMode="auto">
          <a:xfrm>
            <a:off x="5605463" y="3465512"/>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sz="2800" dirty="0">
                <a:solidFill>
                  <a:schemeClr val="bg1"/>
                </a:solidFill>
                <a:sym typeface="Calibri" panose="020F0502020204030204" charset="0"/>
              </a:rPr>
              <a:t>12%</a:t>
            </a:r>
            <a:endParaRPr lang="zh-CN" altLang="en-US" sz="2800" dirty="0">
              <a:solidFill>
                <a:schemeClr val="bg1"/>
              </a:solidFill>
              <a:sym typeface="Calibri" panose="020F0502020204030204" charset="0"/>
            </a:endParaRPr>
          </a:p>
        </p:txBody>
      </p:sp>
      <p:sp>
        <p:nvSpPr>
          <p:cNvPr id="19" name="TextBox 682"/>
          <p:cNvSpPr>
            <a:spLocks noChangeArrowheads="1"/>
          </p:cNvSpPr>
          <p:nvPr/>
        </p:nvSpPr>
        <p:spPr bwMode="auto">
          <a:xfrm>
            <a:off x="3451225" y="3214687"/>
            <a:ext cx="8937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sz="3200" dirty="0">
                <a:solidFill>
                  <a:schemeClr val="bg1"/>
                </a:solidFill>
                <a:sym typeface="Calibri" panose="020F0502020204030204" charset="0"/>
              </a:rPr>
              <a:t>23%</a:t>
            </a:r>
            <a:endParaRPr lang="zh-CN" altLang="en-US" sz="3200" dirty="0">
              <a:solidFill>
                <a:schemeClr val="bg1"/>
              </a:solidFill>
              <a:sym typeface="Calibri" panose="020F0502020204030204" charset="0"/>
            </a:endParaRPr>
          </a:p>
        </p:txBody>
      </p:sp>
      <p:sp>
        <p:nvSpPr>
          <p:cNvPr id="20" name="直接连接符 19"/>
          <p:cNvSpPr>
            <a:spLocks noChangeShapeType="1"/>
          </p:cNvSpPr>
          <p:nvPr/>
        </p:nvSpPr>
        <p:spPr bwMode="auto">
          <a:xfrm flipH="1">
            <a:off x="611188" y="2205037"/>
            <a:ext cx="2005012" cy="1588"/>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2" name="直接连接符 21"/>
          <p:cNvSpPr>
            <a:spLocks noChangeShapeType="1"/>
          </p:cNvSpPr>
          <p:nvPr/>
        </p:nvSpPr>
        <p:spPr bwMode="auto">
          <a:xfrm flipH="1">
            <a:off x="611188" y="3538537"/>
            <a:ext cx="2486025" cy="1588"/>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4" name="直接连接符 23"/>
          <p:cNvSpPr>
            <a:spLocks noChangeShapeType="1"/>
          </p:cNvSpPr>
          <p:nvPr/>
        </p:nvSpPr>
        <p:spPr bwMode="auto">
          <a:xfrm flipH="1">
            <a:off x="6516688" y="3767137"/>
            <a:ext cx="2016125" cy="0"/>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6" name="直接连接符 25"/>
          <p:cNvSpPr>
            <a:spLocks noChangeShapeType="1"/>
          </p:cNvSpPr>
          <p:nvPr/>
        </p:nvSpPr>
        <p:spPr bwMode="auto">
          <a:xfrm flipH="1">
            <a:off x="6172200" y="2849562"/>
            <a:ext cx="2360613" cy="0"/>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8" name="直接连接符 27"/>
          <p:cNvSpPr>
            <a:spLocks noChangeShapeType="1"/>
          </p:cNvSpPr>
          <p:nvPr/>
        </p:nvSpPr>
        <p:spPr bwMode="auto">
          <a:xfrm flipH="1">
            <a:off x="6516688" y="2087562"/>
            <a:ext cx="2016125" cy="20638"/>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0" name="矩形 29"/>
          <p:cNvSpPr/>
          <p:nvPr/>
        </p:nvSpPr>
        <p:spPr>
          <a:xfrm>
            <a:off x="649254" y="1862726"/>
            <a:ext cx="1938024" cy="307777"/>
          </a:xfrm>
          <a:prstGeom prst="rect">
            <a:avLst/>
          </a:prstGeom>
        </p:spPr>
        <p:txBody>
          <a:bodyPr wrap="square">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49253" y="2211710"/>
            <a:ext cx="1938023" cy="532453"/>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a:t>
            </a:r>
          </a:p>
        </p:txBody>
      </p:sp>
      <p:sp>
        <p:nvSpPr>
          <p:cNvPr id="32" name="矩形 31"/>
          <p:cNvSpPr/>
          <p:nvPr/>
        </p:nvSpPr>
        <p:spPr>
          <a:xfrm>
            <a:off x="649254" y="3232348"/>
            <a:ext cx="1938024" cy="307777"/>
          </a:xfrm>
          <a:prstGeom prst="rect">
            <a:avLst/>
          </a:prstGeom>
        </p:spPr>
        <p:txBody>
          <a:bodyPr wrap="square">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49253" y="3581332"/>
            <a:ext cx="1938023" cy="532453"/>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a:t>
            </a:r>
          </a:p>
        </p:txBody>
      </p:sp>
      <p:sp>
        <p:nvSpPr>
          <p:cNvPr id="34" name="矩形 33"/>
          <p:cNvSpPr/>
          <p:nvPr/>
        </p:nvSpPr>
        <p:spPr>
          <a:xfrm>
            <a:off x="6594789" y="1744761"/>
            <a:ext cx="1938024" cy="307777"/>
          </a:xfrm>
          <a:prstGeom prst="rect">
            <a:avLst/>
          </a:prstGeom>
        </p:spPr>
        <p:txBody>
          <a:bodyPr wrap="square">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6594788" y="2067694"/>
            <a:ext cx="1938023" cy="532453"/>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a:t>
            </a:r>
          </a:p>
        </p:txBody>
      </p:sp>
      <p:sp>
        <p:nvSpPr>
          <p:cNvPr id="36" name="矩形 35"/>
          <p:cNvSpPr/>
          <p:nvPr/>
        </p:nvSpPr>
        <p:spPr>
          <a:xfrm>
            <a:off x="6594789" y="2557186"/>
            <a:ext cx="1938024" cy="307777"/>
          </a:xfrm>
          <a:prstGeom prst="rect">
            <a:avLst/>
          </a:prstGeom>
        </p:spPr>
        <p:txBody>
          <a:bodyPr wrap="square">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594788" y="2859782"/>
            <a:ext cx="1938023" cy="532453"/>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a:t>
            </a:r>
          </a:p>
        </p:txBody>
      </p:sp>
      <p:sp>
        <p:nvSpPr>
          <p:cNvPr id="38" name="矩形 37"/>
          <p:cNvSpPr/>
          <p:nvPr/>
        </p:nvSpPr>
        <p:spPr>
          <a:xfrm>
            <a:off x="6594789" y="3416101"/>
            <a:ext cx="1938024" cy="307777"/>
          </a:xfrm>
          <a:prstGeom prst="rect">
            <a:avLst/>
          </a:prstGeom>
        </p:spPr>
        <p:txBody>
          <a:bodyPr wrap="square">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594788" y="3714582"/>
            <a:ext cx="1938023" cy="532453"/>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style.rotation</p:attrName>
                                        </p:attrNameLst>
                                      </p:cBhvr>
                                      <p:tavLst>
                                        <p:tav tm="0">
                                          <p:val>
                                            <p:fltVal val="90"/>
                                          </p:val>
                                        </p:tav>
                                        <p:tav tm="100000">
                                          <p:val>
                                            <p:fltVal val="0"/>
                                          </p:val>
                                        </p:tav>
                                      </p:tavLst>
                                    </p:anim>
                                    <p:animEffect transition="in" filter="fade">
                                      <p:cBhvr>
                                        <p:cTn id="27" dur="1000"/>
                                        <p:tgtEl>
                                          <p:spTgt spid="18"/>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500"/>
                                        <p:tgtEl>
                                          <p:spTgt spid="20"/>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right)">
                                      <p:cBhvr>
                                        <p:cTn id="61" dur="500"/>
                                        <p:tgtEl>
                                          <p:spTgt spid="22"/>
                                        </p:tgtEl>
                                      </p:cBhvr>
                                    </p:animEffect>
                                  </p:childTnLst>
                                </p:cTn>
                              </p:par>
                            </p:childTnLst>
                          </p:cTn>
                        </p:par>
                        <p:par>
                          <p:cTn id="62" fill="hold">
                            <p:stCondLst>
                              <p:cond delay="1500"/>
                            </p:stCondLst>
                            <p:childTnLst>
                              <p:par>
                                <p:cTn id="63" presetID="17" presetClass="entr" presetSubtype="1" fill="hold" grpId="0" nodeType="afterEffect">
                                  <p:stCondLst>
                                    <p:cond delay="0"/>
                                  </p:stCondLst>
                                  <p:iterate type="lt">
                                    <p:tmPct val="10000"/>
                                  </p:iterate>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ppt_x</p:attrName>
                                        </p:attrNameLst>
                                      </p:cBhvr>
                                      <p:tavLst>
                                        <p:tav tm="0">
                                          <p:val>
                                            <p:strVal val="#ppt_x"/>
                                          </p:val>
                                        </p:tav>
                                        <p:tav tm="100000">
                                          <p:val>
                                            <p:strVal val="#ppt_x"/>
                                          </p:val>
                                        </p:tav>
                                      </p:tavLst>
                                    </p:anim>
                                    <p:anim calcmode="lin" valueType="num">
                                      <p:cBhvr>
                                        <p:cTn id="66" dur="500" fill="hold"/>
                                        <p:tgtEl>
                                          <p:spTgt spid="30"/>
                                        </p:tgtEl>
                                        <p:attrNameLst>
                                          <p:attrName>ppt_y</p:attrName>
                                        </p:attrNameLst>
                                      </p:cBhvr>
                                      <p:tavLst>
                                        <p:tav tm="0">
                                          <p:val>
                                            <p:strVal val="#ppt_y-#ppt_h/2"/>
                                          </p:val>
                                        </p:tav>
                                        <p:tav tm="100000">
                                          <p:val>
                                            <p:strVal val="#ppt_y"/>
                                          </p:val>
                                        </p:tav>
                                      </p:tavLst>
                                    </p:anim>
                                    <p:anim calcmode="lin" valueType="num">
                                      <p:cBhvr>
                                        <p:cTn id="67" dur="500" fill="hold"/>
                                        <p:tgtEl>
                                          <p:spTgt spid="30"/>
                                        </p:tgtEl>
                                        <p:attrNameLst>
                                          <p:attrName>ppt_w</p:attrName>
                                        </p:attrNameLst>
                                      </p:cBhvr>
                                      <p:tavLst>
                                        <p:tav tm="0">
                                          <p:val>
                                            <p:strVal val="#ppt_w"/>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25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par>
                          <p:cTn id="72" fill="hold">
                            <p:stCondLst>
                              <p:cond delay="3250"/>
                            </p:stCondLst>
                            <p:childTnLst>
                              <p:par>
                                <p:cTn id="73" presetID="17" presetClass="entr" presetSubtype="1" fill="hold" grpId="0" nodeType="afterEffect">
                                  <p:stCondLst>
                                    <p:cond delay="0"/>
                                  </p:stCondLst>
                                  <p:iterate type="lt">
                                    <p:tmPct val="10000"/>
                                  </p:iterate>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ppt_x</p:attrName>
                                        </p:attrNameLst>
                                      </p:cBhvr>
                                      <p:tavLst>
                                        <p:tav tm="0">
                                          <p:val>
                                            <p:strVal val="#ppt_x"/>
                                          </p:val>
                                        </p:tav>
                                        <p:tav tm="100000">
                                          <p:val>
                                            <p:strVal val="#ppt_x"/>
                                          </p:val>
                                        </p:tav>
                                      </p:tavLst>
                                    </p:anim>
                                    <p:anim calcmode="lin" valueType="num">
                                      <p:cBhvr>
                                        <p:cTn id="76" dur="500" fill="hold"/>
                                        <p:tgtEl>
                                          <p:spTgt spid="32"/>
                                        </p:tgtEl>
                                        <p:attrNameLst>
                                          <p:attrName>ppt_y</p:attrName>
                                        </p:attrNameLst>
                                      </p:cBhvr>
                                      <p:tavLst>
                                        <p:tav tm="0">
                                          <p:val>
                                            <p:strVal val="#ppt_y-#ppt_h/2"/>
                                          </p:val>
                                        </p:tav>
                                        <p:tav tm="100000">
                                          <p:val>
                                            <p:strVal val="#ppt_y"/>
                                          </p:val>
                                        </p:tav>
                                      </p:tavLst>
                                    </p:anim>
                                    <p:anim calcmode="lin" valueType="num">
                                      <p:cBhvr>
                                        <p:cTn id="77" dur="500" fill="hold"/>
                                        <p:tgtEl>
                                          <p:spTgt spid="32"/>
                                        </p:tgtEl>
                                        <p:attrNameLst>
                                          <p:attrName>ppt_w</p:attrName>
                                        </p:attrNameLst>
                                      </p:cBhvr>
                                      <p:tavLst>
                                        <p:tav tm="0">
                                          <p:val>
                                            <p:strVal val="#ppt_w"/>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childTnLst>
                                </p:cTn>
                              </p:par>
                              <p:par>
                                <p:cTn id="79" presetID="10" presetClass="entr" presetSubtype="0" fill="hold" grpId="0" nodeType="withEffect">
                                  <p:stCondLst>
                                    <p:cond delay="25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4000"/>
                            </p:stCondLst>
                            <p:childTnLst>
                              <p:par>
                                <p:cTn id="83" presetID="17" presetClass="entr" presetSubtype="1" fill="hold" grpId="0" nodeType="afterEffect">
                                  <p:stCondLst>
                                    <p:cond delay="0"/>
                                  </p:stCondLst>
                                  <p:iterate type="lt">
                                    <p:tmPct val="10000"/>
                                  </p:iterate>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ppt_h/2"/>
                                          </p:val>
                                        </p:tav>
                                        <p:tav tm="100000">
                                          <p:val>
                                            <p:strVal val="#ppt_y"/>
                                          </p:val>
                                        </p:tav>
                                      </p:tavLst>
                                    </p:anim>
                                    <p:anim calcmode="lin" valueType="num">
                                      <p:cBhvr>
                                        <p:cTn id="87" dur="500" fill="hold"/>
                                        <p:tgtEl>
                                          <p:spTgt spid="34"/>
                                        </p:tgtEl>
                                        <p:attrNameLst>
                                          <p:attrName>ppt_w</p:attrName>
                                        </p:attrNameLst>
                                      </p:cBhvr>
                                      <p:tavLst>
                                        <p:tav tm="0">
                                          <p:val>
                                            <p:strVal val="#ppt_w"/>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4750"/>
                            </p:stCondLst>
                            <p:childTnLst>
                              <p:par>
                                <p:cTn id="93" presetID="17" presetClass="entr" presetSubtype="1" fill="hold" grpId="0" nodeType="afterEffect">
                                  <p:stCondLst>
                                    <p:cond delay="0"/>
                                  </p:stCondLst>
                                  <p:iterate type="lt">
                                    <p:tmPct val="10000"/>
                                  </p:iterate>
                                  <p:childTnLst>
                                    <p:set>
                                      <p:cBhvr>
                                        <p:cTn id="94" dur="1" fill="hold">
                                          <p:stCondLst>
                                            <p:cond delay="0"/>
                                          </p:stCondLst>
                                        </p:cTn>
                                        <p:tgtEl>
                                          <p:spTgt spid="36"/>
                                        </p:tgtEl>
                                        <p:attrNameLst>
                                          <p:attrName>style.visibility</p:attrName>
                                        </p:attrNameLst>
                                      </p:cBhvr>
                                      <p:to>
                                        <p:strVal val="visible"/>
                                      </p:to>
                                    </p:set>
                                    <p:anim calcmode="lin" valueType="num">
                                      <p:cBhvr>
                                        <p:cTn id="95" dur="500" fill="hold"/>
                                        <p:tgtEl>
                                          <p:spTgt spid="36"/>
                                        </p:tgtEl>
                                        <p:attrNameLst>
                                          <p:attrName>ppt_x</p:attrName>
                                        </p:attrNameLst>
                                      </p:cBhvr>
                                      <p:tavLst>
                                        <p:tav tm="0">
                                          <p:val>
                                            <p:strVal val="#ppt_x"/>
                                          </p:val>
                                        </p:tav>
                                        <p:tav tm="100000">
                                          <p:val>
                                            <p:strVal val="#ppt_x"/>
                                          </p:val>
                                        </p:tav>
                                      </p:tavLst>
                                    </p:anim>
                                    <p:anim calcmode="lin" valueType="num">
                                      <p:cBhvr>
                                        <p:cTn id="96" dur="500" fill="hold"/>
                                        <p:tgtEl>
                                          <p:spTgt spid="36"/>
                                        </p:tgtEl>
                                        <p:attrNameLst>
                                          <p:attrName>ppt_y</p:attrName>
                                        </p:attrNameLst>
                                      </p:cBhvr>
                                      <p:tavLst>
                                        <p:tav tm="0">
                                          <p:val>
                                            <p:strVal val="#ppt_y-#ppt_h/2"/>
                                          </p:val>
                                        </p:tav>
                                        <p:tav tm="100000">
                                          <p:val>
                                            <p:strVal val="#ppt_y"/>
                                          </p:val>
                                        </p:tav>
                                      </p:tavLst>
                                    </p:anim>
                                    <p:anim calcmode="lin" valueType="num">
                                      <p:cBhvr>
                                        <p:cTn id="97" dur="500" fill="hold"/>
                                        <p:tgtEl>
                                          <p:spTgt spid="36"/>
                                        </p:tgtEl>
                                        <p:attrNameLst>
                                          <p:attrName>ppt_w</p:attrName>
                                        </p:attrNameLst>
                                      </p:cBhvr>
                                      <p:tavLst>
                                        <p:tav tm="0">
                                          <p:val>
                                            <p:strVal val="#ppt_w"/>
                                          </p:val>
                                        </p:tav>
                                        <p:tav tm="100000">
                                          <p:val>
                                            <p:strVal val="#ppt_w"/>
                                          </p:val>
                                        </p:tav>
                                      </p:tavLst>
                                    </p:anim>
                                    <p:anim calcmode="lin" valueType="num">
                                      <p:cBhvr>
                                        <p:cTn id="98" dur="500" fill="hold"/>
                                        <p:tgtEl>
                                          <p:spTgt spid="36"/>
                                        </p:tgtEl>
                                        <p:attrNameLst>
                                          <p:attrName>ppt_h</p:attrName>
                                        </p:attrNameLst>
                                      </p:cBhvr>
                                      <p:tavLst>
                                        <p:tav tm="0">
                                          <p:val>
                                            <p:fltVal val="0"/>
                                          </p:val>
                                        </p:tav>
                                        <p:tav tm="100000">
                                          <p:val>
                                            <p:strVal val="#ppt_h"/>
                                          </p:val>
                                        </p:tav>
                                      </p:tavLst>
                                    </p:anim>
                                  </p:childTnLst>
                                </p:cTn>
                              </p:par>
                              <p:par>
                                <p:cTn id="99" presetID="10" presetClass="entr" presetSubtype="0" fill="hold" grpId="0" nodeType="withEffect">
                                  <p:stCondLst>
                                    <p:cond delay="25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childTnLst>
                          </p:cTn>
                        </p:par>
                        <p:par>
                          <p:cTn id="102" fill="hold">
                            <p:stCondLst>
                              <p:cond delay="5500"/>
                            </p:stCondLst>
                            <p:childTnLst>
                              <p:par>
                                <p:cTn id="103" presetID="17" presetClass="entr" presetSubtype="1" fill="hold" grpId="0" nodeType="afterEffect">
                                  <p:stCondLst>
                                    <p:cond delay="0"/>
                                  </p:stCondLst>
                                  <p:iterate type="lt">
                                    <p:tmPct val="10000"/>
                                  </p:iterate>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ppt_x</p:attrName>
                                        </p:attrNameLst>
                                      </p:cBhvr>
                                      <p:tavLst>
                                        <p:tav tm="0">
                                          <p:val>
                                            <p:strVal val="#ppt_x"/>
                                          </p:val>
                                        </p:tav>
                                        <p:tav tm="100000">
                                          <p:val>
                                            <p:strVal val="#ppt_x"/>
                                          </p:val>
                                        </p:tav>
                                      </p:tavLst>
                                    </p:anim>
                                    <p:anim calcmode="lin" valueType="num">
                                      <p:cBhvr>
                                        <p:cTn id="106" dur="500" fill="hold"/>
                                        <p:tgtEl>
                                          <p:spTgt spid="38"/>
                                        </p:tgtEl>
                                        <p:attrNameLst>
                                          <p:attrName>ppt_y</p:attrName>
                                        </p:attrNameLst>
                                      </p:cBhvr>
                                      <p:tavLst>
                                        <p:tav tm="0">
                                          <p:val>
                                            <p:strVal val="#ppt_y-#ppt_h/2"/>
                                          </p:val>
                                        </p:tav>
                                        <p:tav tm="100000">
                                          <p:val>
                                            <p:strVal val="#ppt_y"/>
                                          </p:val>
                                        </p:tav>
                                      </p:tavLst>
                                    </p:anim>
                                    <p:anim calcmode="lin" valueType="num">
                                      <p:cBhvr>
                                        <p:cTn id="107" dur="500" fill="hold"/>
                                        <p:tgtEl>
                                          <p:spTgt spid="38"/>
                                        </p:tgtEl>
                                        <p:attrNameLst>
                                          <p:attrName>ppt_w</p:attrName>
                                        </p:attrNameLst>
                                      </p:cBhvr>
                                      <p:tavLst>
                                        <p:tav tm="0">
                                          <p:val>
                                            <p:strVal val="#ppt_w"/>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childTnLst>
                                </p:cTn>
                              </p:par>
                              <p:par>
                                <p:cTn id="109" presetID="10" presetClass="entr" presetSubtype="0" fill="hold" grpId="0" nodeType="withEffect">
                                  <p:stCondLst>
                                    <p:cond delay="25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animBg="1"/>
      <p:bldP spid="14" grpId="0"/>
      <p:bldP spid="15" grpId="0"/>
      <p:bldP spid="16" grpId="0"/>
      <p:bldP spid="18" grpId="0"/>
      <p:bldP spid="19" grpId="0"/>
      <p:bldP spid="20" grpId="0" animBg="1"/>
      <p:bldP spid="22" grpId="0" animBg="1"/>
      <p:bldP spid="24" grpId="0" animBg="1"/>
      <p:bldP spid="26" grpId="0" animBg="1"/>
      <p:bldP spid="28" grpId="0" animBg="1"/>
      <p:bldP spid="30" grpId="0"/>
      <p:bldP spid="31" grpId="0"/>
      <p:bldP spid="32" grpId="0"/>
      <p:bldP spid="33" grpId="0"/>
      <p:bldP spid="34" grpId="0"/>
      <p:bldP spid="35" grpId="0"/>
      <p:bldP spid="36" grpId="0"/>
      <p:bldP spid="37" grpId="0"/>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8"/>
          <p:cNvSpPr>
            <a:spLocks noChangeArrowheads="1"/>
          </p:cNvSpPr>
          <p:nvPr/>
        </p:nvSpPr>
        <p:spPr bwMode="auto">
          <a:xfrm>
            <a:off x="3175" y="2804235"/>
            <a:ext cx="3308350" cy="209550"/>
          </a:xfrm>
          <a:prstGeom prst="rect">
            <a:avLst/>
          </a:prstGeom>
          <a:solidFill>
            <a:srgbClr val="79A4C7"/>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7" name="标题 16"/>
          <p:cNvSpPr>
            <a:spLocks noGrp="1"/>
          </p:cNvSpPr>
          <p:nvPr>
            <p:ph type="title"/>
          </p:nvPr>
        </p:nvSpPr>
        <p:spPr/>
        <p:txBody>
          <a:bodyPr/>
          <a:lstStyle/>
          <a:p>
            <a:r>
              <a:rPr lang="zh-CN" altLang="en-US" dirty="0"/>
              <a:t>第四部分  工作不足之处</a:t>
            </a:r>
          </a:p>
        </p:txBody>
      </p:sp>
      <p:sp>
        <p:nvSpPr>
          <p:cNvPr id="18" name="AutoShape 3"/>
          <p:cNvSpPr>
            <a:spLocks noChangeAspect="1" noChangeArrowheads="1" noTextEdit="1"/>
          </p:cNvSpPr>
          <p:nvPr/>
        </p:nvSpPr>
        <p:spPr bwMode="auto">
          <a:xfrm>
            <a:off x="-3175" y="1164348"/>
            <a:ext cx="39211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3" name="Freeform 9"/>
          <p:cNvSpPr>
            <a:spLocks noChangeArrowheads="1"/>
          </p:cNvSpPr>
          <p:nvPr/>
        </p:nvSpPr>
        <p:spPr bwMode="auto">
          <a:xfrm>
            <a:off x="0" y="2085098"/>
            <a:ext cx="3262312" cy="644525"/>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92E2D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4" name="Freeform 10"/>
          <p:cNvSpPr>
            <a:spLocks noChangeArrowheads="1"/>
          </p:cNvSpPr>
          <p:nvPr/>
        </p:nvSpPr>
        <p:spPr bwMode="auto">
          <a:xfrm>
            <a:off x="0" y="1462798"/>
            <a:ext cx="3092450" cy="968375"/>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F8625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5" name="Freeform 11"/>
          <p:cNvSpPr>
            <a:spLocks noChangeArrowheads="1"/>
          </p:cNvSpPr>
          <p:nvPr/>
        </p:nvSpPr>
        <p:spPr bwMode="auto">
          <a:xfrm>
            <a:off x="6350" y="3093160"/>
            <a:ext cx="3262312" cy="644525"/>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F5CA4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6" name="Freeform 12"/>
          <p:cNvSpPr>
            <a:spLocks noChangeArrowheads="1"/>
          </p:cNvSpPr>
          <p:nvPr/>
        </p:nvSpPr>
        <p:spPr bwMode="auto">
          <a:xfrm>
            <a:off x="6350" y="3394785"/>
            <a:ext cx="3089275" cy="965200"/>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92E2D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2" name="矩形 61"/>
          <p:cNvSpPr>
            <a:spLocks noChangeArrowheads="1"/>
          </p:cNvSpPr>
          <p:nvPr/>
        </p:nvSpPr>
        <p:spPr bwMode="auto">
          <a:xfrm>
            <a:off x="3678237" y="1146885"/>
            <a:ext cx="4243388"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a:t>
            </a:r>
          </a:p>
        </p:txBody>
      </p:sp>
      <p:sp>
        <p:nvSpPr>
          <p:cNvPr id="63" name="矩形 62"/>
          <p:cNvSpPr>
            <a:spLocks noChangeArrowheads="1"/>
          </p:cNvSpPr>
          <p:nvPr/>
        </p:nvSpPr>
        <p:spPr bwMode="auto">
          <a:xfrm>
            <a:off x="3967162" y="1872373"/>
            <a:ext cx="39544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a:t>
            </a:r>
          </a:p>
        </p:txBody>
      </p:sp>
      <p:sp>
        <p:nvSpPr>
          <p:cNvPr id="64" name="矩形 63"/>
          <p:cNvSpPr>
            <a:spLocks noChangeArrowheads="1"/>
          </p:cNvSpPr>
          <p:nvPr/>
        </p:nvSpPr>
        <p:spPr bwMode="auto">
          <a:xfrm>
            <a:off x="3967162" y="2629610"/>
            <a:ext cx="39544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a:t>
            </a:r>
          </a:p>
        </p:txBody>
      </p:sp>
      <p:sp>
        <p:nvSpPr>
          <p:cNvPr id="65" name="矩形 64"/>
          <p:cNvSpPr>
            <a:spLocks noChangeArrowheads="1"/>
          </p:cNvSpPr>
          <p:nvPr/>
        </p:nvSpPr>
        <p:spPr bwMode="auto">
          <a:xfrm>
            <a:off x="3967162" y="3413091"/>
            <a:ext cx="39544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a:t>
            </a:r>
          </a:p>
        </p:txBody>
      </p:sp>
      <p:sp>
        <p:nvSpPr>
          <p:cNvPr id="66" name="矩形 65"/>
          <p:cNvSpPr>
            <a:spLocks noChangeArrowheads="1"/>
          </p:cNvSpPr>
          <p:nvPr/>
        </p:nvSpPr>
        <p:spPr bwMode="auto">
          <a:xfrm>
            <a:off x="3707904" y="4133171"/>
            <a:ext cx="41449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a:t>
            </a:r>
          </a:p>
        </p:txBody>
      </p:sp>
      <p:sp>
        <p:nvSpPr>
          <p:cNvPr id="2" name="椭圆 1"/>
          <p:cNvSpPr/>
          <p:nvPr/>
        </p:nvSpPr>
        <p:spPr>
          <a:xfrm>
            <a:off x="3192955" y="1346946"/>
            <a:ext cx="252000" cy="252000"/>
          </a:xfrm>
          <a:prstGeom prst="ellipse">
            <a:avLst/>
          </a:prstGeom>
          <a:solidFill>
            <a:srgbClr val="F8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67" name="椭圆 66"/>
          <p:cNvSpPr/>
          <p:nvPr/>
        </p:nvSpPr>
        <p:spPr>
          <a:xfrm>
            <a:off x="3369167" y="2005375"/>
            <a:ext cx="252000" cy="252000"/>
          </a:xfrm>
          <a:prstGeom prst="ellipse">
            <a:avLst/>
          </a:pr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68" name="椭圆 67"/>
          <p:cNvSpPr/>
          <p:nvPr/>
        </p:nvSpPr>
        <p:spPr>
          <a:xfrm>
            <a:off x="3455904" y="2762613"/>
            <a:ext cx="252000" cy="252000"/>
          </a:xfrm>
          <a:prstGeom prst="ellipse">
            <a:avLst/>
          </a:pr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69" name="椭圆 68"/>
          <p:cNvSpPr/>
          <p:nvPr/>
        </p:nvSpPr>
        <p:spPr>
          <a:xfrm>
            <a:off x="3393297" y="3541286"/>
            <a:ext cx="252000" cy="252000"/>
          </a:xfrm>
          <a:prstGeom prst="ellipse">
            <a:avLst/>
          </a:pr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70" name="椭圆 69"/>
          <p:cNvSpPr/>
          <p:nvPr/>
        </p:nvSpPr>
        <p:spPr>
          <a:xfrm>
            <a:off x="3218990" y="4155198"/>
            <a:ext cx="252000" cy="252000"/>
          </a:xfrm>
          <a:prstGeom prst="ellipse">
            <a:avLst/>
          </a:pr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3" name="椭圆 2"/>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par>
                          <p:cTn id="51" fill="hold">
                            <p:stCondLst>
                              <p:cond delay="10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
                                        </p:tgtEl>
                                        <p:attrNameLst>
                                          <p:attrName>style.visibility</p:attrName>
                                        </p:attrNameLst>
                                      </p:cBhvr>
                                      <p:to>
                                        <p:strVal val="visible"/>
                                      </p:to>
                                    </p:set>
                                    <p:animEffect transition="in" filter="fade">
                                      <p:cBhvr>
                                        <p:cTn id="54"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62" grpId="0"/>
      <p:bldP spid="63" grpId="0"/>
      <p:bldP spid="64" grpId="0"/>
      <p:bldP spid="65" grpId="0"/>
      <p:bldP spid="66" grpId="0"/>
      <p:bldP spid="2" grpId="0" animBg="1"/>
      <p:bldP spid="67" grpId="0" animBg="1"/>
      <p:bldP spid="68" grpId="0" animBg="1"/>
      <p:bldP spid="69" grpId="0" animBg="1"/>
      <p:bldP spid="70"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4590583" y="1275606"/>
            <a:ext cx="790575" cy="1577975"/>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rgbClr val="F5CA4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 name="Freeform 13"/>
          <p:cNvSpPr>
            <a:spLocks noChangeArrowheads="1"/>
          </p:cNvSpPr>
          <p:nvPr/>
        </p:nvSpPr>
        <p:spPr bwMode="auto">
          <a:xfrm>
            <a:off x="3701583" y="2940893"/>
            <a:ext cx="787400" cy="1577975"/>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rgbClr val="F8625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TextBox 341"/>
          <p:cNvSpPr>
            <a:spLocks noChangeArrowheads="1"/>
          </p:cNvSpPr>
          <p:nvPr/>
        </p:nvSpPr>
        <p:spPr bwMode="auto">
          <a:xfrm>
            <a:off x="2070169"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dirty="0">
                <a:solidFill>
                  <a:srgbClr val="F5CA4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F5CA40"/>
              </a:solidFill>
            </a:endParaRPr>
          </a:p>
        </p:txBody>
      </p:sp>
      <p:sp>
        <p:nvSpPr>
          <p:cNvPr id="12" name="矩形 11"/>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4552483" y="187726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sz="2000">
                <a:solidFill>
                  <a:schemeClr val="bg1"/>
                </a:solidFill>
                <a:latin typeface="方正中等线简体" pitchFamily="2" charset="-122"/>
                <a:ea typeface="方正中等线简体" pitchFamily="2" charset="-122"/>
              </a:rPr>
              <a:t>42%</a:t>
            </a:r>
            <a:endParaRPr lang="zh-CN" altLang="en-US" sz="2000">
              <a:solidFill>
                <a:schemeClr val="bg1"/>
              </a:solidFill>
              <a:latin typeface="方正中等线简体" pitchFamily="2" charset="-122"/>
              <a:ea typeface="方正中等线简体" pitchFamily="2" charset="-122"/>
            </a:endParaRPr>
          </a:p>
        </p:txBody>
      </p:sp>
      <p:sp>
        <p:nvSpPr>
          <p:cNvPr id="14" name="TextBox 344"/>
          <p:cNvSpPr>
            <a:spLocks noChangeArrowheads="1"/>
          </p:cNvSpPr>
          <p:nvPr/>
        </p:nvSpPr>
        <p:spPr bwMode="auto">
          <a:xfrm>
            <a:off x="6034950" y="313774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rgbClr val="F8625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F86251"/>
              </a:solidFill>
            </a:endParaRPr>
          </a:p>
        </p:txBody>
      </p:sp>
      <p:sp>
        <p:nvSpPr>
          <p:cNvPr id="15" name="矩形 14"/>
          <p:cNvSpPr>
            <a:spLocks noChangeArrowheads="1"/>
          </p:cNvSpPr>
          <p:nvPr/>
        </p:nvSpPr>
        <p:spPr bwMode="auto">
          <a:xfrm>
            <a:off x="5138271" y="3544143"/>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3784133" y="352191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sz="2000">
                <a:solidFill>
                  <a:schemeClr val="bg1"/>
                </a:solidFill>
                <a:latin typeface="方正中等线简体" pitchFamily="2" charset="-122"/>
                <a:ea typeface="方正中等线简体" pitchFamily="2" charset="-122"/>
              </a:rPr>
              <a:t>58%</a:t>
            </a:r>
            <a:endParaRPr lang="zh-CN" altLang="en-US" sz="2000">
              <a:solidFill>
                <a:schemeClr val="bg1"/>
              </a:solidFill>
              <a:latin typeface="方正中等线简体" pitchFamily="2" charset="-122"/>
              <a:ea typeface="方正中等线简体" pitchFamily="2" charset="-122"/>
            </a:endParaRPr>
          </a:p>
        </p:txBody>
      </p:sp>
      <p:sp>
        <p:nvSpPr>
          <p:cNvPr id="17" name="矩形 16"/>
          <p:cNvSpPr/>
          <p:nvPr/>
        </p:nvSpPr>
        <p:spPr>
          <a:xfrm>
            <a:off x="5456062" y="1386219"/>
            <a:ext cx="2968366" cy="135674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82225" y="3051506"/>
            <a:ext cx="2856566" cy="135674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第四部分  工作不足之处</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公司介绍</a:t>
            </a:r>
          </a:p>
        </p:txBody>
      </p:sp>
      <p:grpSp>
        <p:nvGrpSpPr>
          <p:cNvPr id="24" name="组合 23"/>
          <p:cNvGrpSpPr/>
          <p:nvPr/>
        </p:nvGrpSpPr>
        <p:grpSpPr>
          <a:xfrm>
            <a:off x="395536" y="2091174"/>
            <a:ext cx="3571597" cy="2232248"/>
            <a:chOff x="755576" y="1491630"/>
            <a:chExt cx="2880000" cy="1800000"/>
          </a:xfrm>
          <a:effectLst>
            <a:outerShdw blurRad="228600" dist="38100" dir="8400000" sx="105000" sy="105000" algn="tr" rotWithShape="0">
              <a:prstClr val="black">
                <a:alpha val="20000"/>
              </a:prstClr>
            </a:outerShdw>
          </a:effectLst>
        </p:grpSpPr>
        <p:sp>
          <p:nvSpPr>
            <p:cNvPr id="25" name="矩形 24"/>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矩形 25"/>
            <p:cNvSpPr/>
            <p:nvPr/>
          </p:nvSpPr>
          <p:spPr>
            <a:xfrm>
              <a:off x="813012" y="1524499"/>
              <a:ext cx="2772000" cy="172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7" name="TextBox 26"/>
          <p:cNvSpPr txBox="1"/>
          <p:nvPr/>
        </p:nvSpPr>
        <p:spPr>
          <a:xfrm>
            <a:off x="4716016" y="1355740"/>
            <a:ext cx="3672408" cy="2951193"/>
          </a:xfrm>
          <a:prstGeom prst="rect">
            <a:avLst/>
          </a:prstGeom>
          <a:noFill/>
        </p:spPr>
        <p:txBody>
          <a:bodyPr wrap="square" lIns="0" tIns="0" rIns="0" bIns="0" rtlCol="0">
            <a:spAutoFit/>
          </a:bodyPr>
          <a:lstStyle/>
          <a:p>
            <a:pPr algn="just">
              <a:lnSpc>
                <a:spcPct val="200000"/>
              </a:lnSpc>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400"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148964" y="1131590"/>
            <a:ext cx="2333091" cy="1458182"/>
            <a:chOff x="755576" y="1491630"/>
            <a:chExt cx="2880000" cy="1800000"/>
          </a:xfrm>
          <a:effectLst>
            <a:outerShdw blurRad="228600" dist="38100" dir="8400000" sx="105000" sy="105000" algn="tr" rotWithShape="0">
              <a:prstClr val="black">
                <a:alpha val="20000"/>
              </a:prstClr>
            </a:outerShdw>
          </a:effectLst>
        </p:grpSpPr>
        <p:sp>
          <p:nvSpPr>
            <p:cNvPr id="29" name="矩形 28"/>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813012" y="1524499"/>
              <a:ext cx="2772000" cy="172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27"/>
                                        </p:tgtEl>
                                        <p:attrNameLst>
                                          <p:attrName>style.visibility</p:attrName>
                                        </p:attrNameLst>
                                      </p:cBhvr>
                                      <p:to>
                                        <p:strVal val="visible"/>
                                      </p:to>
                                    </p:set>
                                    <p:animEffect transition="in" filter="wipe(left)">
                                      <p:cBhvr>
                                        <p:cTn id="19" dur="50"/>
                                        <p:tgtEl>
                                          <p:spTgt spid="27"/>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27"/>
                                        </p:tgtEl>
                                      </p:cBhvr>
                                      <p:to x="80000" y="100000"/>
                                    </p:animScale>
                                    <p:anim by="(#ppt_w*0.10)" calcmode="lin" valueType="num">
                                      <p:cBhvr>
                                        <p:cTn id="22" dur="25" autoRev="1" fill="hold">
                                          <p:stCondLst>
                                            <p:cond delay="0"/>
                                          </p:stCondLst>
                                        </p:cTn>
                                        <p:tgtEl>
                                          <p:spTgt spid="27"/>
                                        </p:tgtEl>
                                        <p:attrNameLst>
                                          <p:attrName>ppt_x</p:attrName>
                                        </p:attrNameLst>
                                      </p:cBhvr>
                                    </p:anim>
                                    <p:anim by="(-#ppt_w*0.10)" calcmode="lin" valueType="num">
                                      <p:cBhvr>
                                        <p:cTn id="23" dur="25" autoRev="1" fill="hold">
                                          <p:stCondLst>
                                            <p:cond delay="0"/>
                                          </p:stCondLst>
                                        </p:cTn>
                                        <p:tgtEl>
                                          <p:spTgt spid="27"/>
                                        </p:tgtEl>
                                        <p:attrNameLst>
                                          <p:attrName>ppt_y</p:attrName>
                                        </p:attrNameLst>
                                      </p:cBhvr>
                                    </p:anim>
                                    <p:animRot by="-480000">
                                      <p:cBhvr>
                                        <p:cTn id="24" dur="25"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工作不足之处</a:t>
            </a:r>
          </a:p>
        </p:txBody>
      </p:sp>
      <p:sp>
        <p:nvSpPr>
          <p:cNvPr id="18" name="Freeform 5"/>
          <p:cNvSpPr>
            <a:spLocks noChangeArrowheads="1"/>
          </p:cNvSpPr>
          <p:nvPr/>
        </p:nvSpPr>
        <p:spPr bwMode="auto">
          <a:xfrm>
            <a:off x="2368551" y="2224088"/>
            <a:ext cx="2312987" cy="2357438"/>
          </a:xfrm>
          <a:custGeom>
            <a:avLst/>
            <a:gdLst>
              <a:gd name="T0" fmla="*/ 92 w 550"/>
              <a:gd name="T1" fmla="*/ 110 h 561"/>
              <a:gd name="T2" fmla="*/ 110 w 550"/>
              <a:gd name="T3" fmla="*/ 459 h 561"/>
              <a:gd name="T4" fmla="*/ 541 w 550"/>
              <a:gd name="T5" fmla="*/ 514 h 561"/>
              <a:gd name="T6" fmla="*/ 441 w 550"/>
              <a:gd name="T7" fmla="*/ 91 h 561"/>
              <a:gd name="T8" fmla="*/ 92 w 550"/>
              <a:gd name="T9" fmla="*/ 110 h 561"/>
              <a:gd name="T10" fmla="*/ 0 60000 65536"/>
              <a:gd name="T11" fmla="*/ 0 60000 65536"/>
              <a:gd name="T12" fmla="*/ 0 60000 65536"/>
              <a:gd name="T13" fmla="*/ 0 60000 65536"/>
              <a:gd name="T14" fmla="*/ 0 60000 65536"/>
              <a:gd name="T15" fmla="*/ 0 w 550"/>
              <a:gd name="T16" fmla="*/ 0 h 561"/>
              <a:gd name="T17" fmla="*/ 550 w 550"/>
              <a:gd name="T18" fmla="*/ 561 h 561"/>
            </a:gdLst>
            <a:ahLst/>
            <a:cxnLst>
              <a:cxn ang="T10">
                <a:pos x="T0" y="T1"/>
              </a:cxn>
              <a:cxn ang="T11">
                <a:pos x="T2" y="T3"/>
              </a:cxn>
              <a:cxn ang="T12">
                <a:pos x="T4" y="T5"/>
              </a:cxn>
              <a:cxn ang="T13">
                <a:pos x="T6" y="T7"/>
              </a:cxn>
              <a:cxn ang="T14">
                <a:pos x="T8" y="T9"/>
              </a:cxn>
            </a:cxnLst>
            <a:rect l="T15" t="T16" r="T17" b="T18"/>
            <a:pathLst>
              <a:path w="550" h="561">
                <a:moveTo>
                  <a:pt x="92" y="110"/>
                </a:moveTo>
                <a:cubicBezTo>
                  <a:pt x="0" y="211"/>
                  <a:pt x="8" y="367"/>
                  <a:pt x="110" y="459"/>
                </a:cubicBezTo>
                <a:cubicBezTo>
                  <a:pt x="224" y="561"/>
                  <a:pt x="416" y="510"/>
                  <a:pt x="541" y="514"/>
                </a:cubicBezTo>
                <a:cubicBezTo>
                  <a:pt x="522" y="387"/>
                  <a:pt x="550" y="189"/>
                  <a:pt x="441" y="91"/>
                </a:cubicBezTo>
                <a:cubicBezTo>
                  <a:pt x="339" y="0"/>
                  <a:pt x="183" y="8"/>
                  <a:pt x="92" y="110"/>
                </a:cubicBezTo>
                <a:close/>
              </a:path>
            </a:pathLst>
          </a:custGeom>
          <a:solidFill>
            <a:srgbClr val="79A4C7"/>
          </a:solidFill>
          <a:ln w="9525" cmpd="sng">
            <a:solidFill>
              <a:schemeClr val="bg1"/>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9" name="Freeform 6"/>
          <p:cNvSpPr>
            <a:spLocks noChangeArrowheads="1"/>
          </p:cNvSpPr>
          <p:nvPr/>
        </p:nvSpPr>
        <p:spPr bwMode="auto">
          <a:xfrm>
            <a:off x="2603501" y="1803401"/>
            <a:ext cx="1808162" cy="1846262"/>
          </a:xfrm>
          <a:custGeom>
            <a:avLst/>
            <a:gdLst>
              <a:gd name="T0" fmla="*/ 72 w 430"/>
              <a:gd name="T1" fmla="*/ 86 h 439"/>
              <a:gd name="T2" fmla="*/ 86 w 430"/>
              <a:gd name="T3" fmla="*/ 359 h 439"/>
              <a:gd name="T4" fmla="*/ 423 w 430"/>
              <a:gd name="T5" fmla="*/ 402 h 439"/>
              <a:gd name="T6" fmla="*/ 345 w 430"/>
              <a:gd name="T7" fmla="*/ 72 h 439"/>
              <a:gd name="T8" fmla="*/ 72 w 430"/>
              <a:gd name="T9" fmla="*/ 86 h 439"/>
              <a:gd name="T10" fmla="*/ 0 60000 65536"/>
              <a:gd name="T11" fmla="*/ 0 60000 65536"/>
              <a:gd name="T12" fmla="*/ 0 60000 65536"/>
              <a:gd name="T13" fmla="*/ 0 60000 65536"/>
              <a:gd name="T14" fmla="*/ 0 60000 65536"/>
              <a:gd name="T15" fmla="*/ 0 w 430"/>
              <a:gd name="T16" fmla="*/ 0 h 439"/>
              <a:gd name="T17" fmla="*/ 430 w 430"/>
              <a:gd name="T18" fmla="*/ 439 h 439"/>
            </a:gdLst>
            <a:ahLst/>
            <a:cxnLst>
              <a:cxn ang="T10">
                <a:pos x="T0" y="T1"/>
              </a:cxn>
              <a:cxn ang="T11">
                <a:pos x="T2" y="T3"/>
              </a:cxn>
              <a:cxn ang="T12">
                <a:pos x="T4" y="T5"/>
              </a:cxn>
              <a:cxn ang="T13">
                <a:pos x="T6" y="T7"/>
              </a:cxn>
              <a:cxn ang="T14">
                <a:pos x="T8" y="T9"/>
              </a:cxn>
            </a:cxnLst>
            <a:rect l="T15" t="T16" r="T17" b="T18"/>
            <a:pathLst>
              <a:path w="430" h="439">
                <a:moveTo>
                  <a:pt x="72" y="86"/>
                </a:moveTo>
                <a:cubicBezTo>
                  <a:pt x="0" y="165"/>
                  <a:pt x="7" y="288"/>
                  <a:pt x="86" y="359"/>
                </a:cubicBezTo>
                <a:cubicBezTo>
                  <a:pt x="175" y="439"/>
                  <a:pt x="325" y="400"/>
                  <a:pt x="423" y="402"/>
                </a:cubicBezTo>
                <a:cubicBezTo>
                  <a:pt x="408" y="303"/>
                  <a:pt x="430" y="148"/>
                  <a:pt x="345" y="72"/>
                </a:cubicBezTo>
                <a:cubicBezTo>
                  <a:pt x="265" y="0"/>
                  <a:pt x="143" y="7"/>
                  <a:pt x="72" y="86"/>
                </a:cubicBezTo>
                <a:close/>
              </a:path>
            </a:pathLst>
          </a:custGeom>
          <a:solidFill>
            <a:srgbClr val="F5CA40"/>
          </a:solidFill>
          <a:ln w="9525" cmpd="sng">
            <a:solidFill>
              <a:schemeClr val="bg1"/>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0" name="Freeform 7"/>
          <p:cNvSpPr>
            <a:spLocks noChangeArrowheads="1"/>
          </p:cNvSpPr>
          <p:nvPr/>
        </p:nvSpPr>
        <p:spPr bwMode="auto">
          <a:xfrm>
            <a:off x="2763838" y="1371601"/>
            <a:ext cx="1458913" cy="1487487"/>
          </a:xfrm>
          <a:custGeom>
            <a:avLst/>
            <a:gdLst>
              <a:gd name="T0" fmla="*/ 58 w 347"/>
              <a:gd name="T1" fmla="*/ 70 h 354"/>
              <a:gd name="T2" fmla="*/ 69 w 347"/>
              <a:gd name="T3" fmla="*/ 290 h 354"/>
              <a:gd name="T4" fmla="*/ 341 w 347"/>
              <a:gd name="T5" fmla="*/ 325 h 354"/>
              <a:gd name="T6" fmla="*/ 278 w 347"/>
              <a:gd name="T7" fmla="*/ 58 h 354"/>
              <a:gd name="T8" fmla="*/ 58 w 347"/>
              <a:gd name="T9" fmla="*/ 70 h 354"/>
              <a:gd name="T10" fmla="*/ 0 60000 65536"/>
              <a:gd name="T11" fmla="*/ 0 60000 65536"/>
              <a:gd name="T12" fmla="*/ 0 60000 65536"/>
              <a:gd name="T13" fmla="*/ 0 60000 65536"/>
              <a:gd name="T14" fmla="*/ 0 60000 65536"/>
              <a:gd name="T15" fmla="*/ 0 w 347"/>
              <a:gd name="T16" fmla="*/ 0 h 354"/>
              <a:gd name="T17" fmla="*/ 347 w 347"/>
              <a:gd name="T18" fmla="*/ 354 h 354"/>
            </a:gdLst>
            <a:ahLst/>
            <a:cxnLst>
              <a:cxn ang="T10">
                <a:pos x="T0" y="T1"/>
              </a:cxn>
              <a:cxn ang="T11">
                <a:pos x="T2" y="T3"/>
              </a:cxn>
              <a:cxn ang="T12">
                <a:pos x="T4" y="T5"/>
              </a:cxn>
              <a:cxn ang="T13">
                <a:pos x="T6" y="T7"/>
              </a:cxn>
              <a:cxn ang="T14">
                <a:pos x="T8" y="T9"/>
              </a:cxn>
            </a:cxnLst>
            <a:rect l="T15" t="T16" r="T17" b="T18"/>
            <a:pathLst>
              <a:path w="347" h="354">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solidFill>
            <a:srgbClr val="92E2D9"/>
          </a:solidFill>
          <a:ln w="9525" cmpd="sng">
            <a:solidFill>
              <a:schemeClr val="bg1"/>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1" name="Freeform 8"/>
          <p:cNvSpPr>
            <a:spLocks noChangeArrowheads="1"/>
          </p:cNvSpPr>
          <p:nvPr/>
        </p:nvSpPr>
        <p:spPr bwMode="auto">
          <a:xfrm>
            <a:off x="2881313" y="1014413"/>
            <a:ext cx="1206500" cy="1235075"/>
          </a:xfrm>
          <a:custGeom>
            <a:avLst/>
            <a:gdLst>
              <a:gd name="T0" fmla="*/ 47 w 287"/>
              <a:gd name="T1" fmla="*/ 58 h 294"/>
              <a:gd name="T2" fmla="*/ 57 w 287"/>
              <a:gd name="T3" fmla="*/ 240 h 294"/>
              <a:gd name="T4" fmla="*/ 282 w 287"/>
              <a:gd name="T5" fmla="*/ 269 h 294"/>
              <a:gd name="T6" fmla="*/ 230 w 287"/>
              <a:gd name="T7" fmla="*/ 48 h 294"/>
              <a:gd name="T8" fmla="*/ 47 w 287"/>
              <a:gd name="T9" fmla="*/ 58 h 294"/>
              <a:gd name="T10" fmla="*/ 0 60000 65536"/>
              <a:gd name="T11" fmla="*/ 0 60000 65536"/>
              <a:gd name="T12" fmla="*/ 0 60000 65536"/>
              <a:gd name="T13" fmla="*/ 0 60000 65536"/>
              <a:gd name="T14" fmla="*/ 0 60000 65536"/>
              <a:gd name="T15" fmla="*/ 0 w 287"/>
              <a:gd name="T16" fmla="*/ 0 h 294"/>
              <a:gd name="T17" fmla="*/ 287 w 287"/>
              <a:gd name="T18" fmla="*/ 294 h 294"/>
            </a:gdLst>
            <a:ahLst/>
            <a:cxnLst>
              <a:cxn ang="T10">
                <a:pos x="T0" y="T1"/>
              </a:cxn>
              <a:cxn ang="T11">
                <a:pos x="T2" y="T3"/>
              </a:cxn>
              <a:cxn ang="T12">
                <a:pos x="T4" y="T5"/>
              </a:cxn>
              <a:cxn ang="T13">
                <a:pos x="T6" y="T7"/>
              </a:cxn>
              <a:cxn ang="T14">
                <a:pos x="T8" y="T9"/>
              </a:cxn>
            </a:cxnLst>
            <a:rect l="T15" t="T16" r="T17" b="T18"/>
            <a:pathLst>
              <a:path w="287" h="294">
                <a:moveTo>
                  <a:pt x="47" y="58"/>
                </a:moveTo>
                <a:cubicBezTo>
                  <a:pt x="0" y="111"/>
                  <a:pt x="4" y="193"/>
                  <a:pt x="57" y="240"/>
                </a:cubicBezTo>
                <a:cubicBezTo>
                  <a:pt x="117" y="294"/>
                  <a:pt x="217" y="267"/>
                  <a:pt x="282" y="269"/>
                </a:cubicBezTo>
                <a:cubicBezTo>
                  <a:pt x="273" y="203"/>
                  <a:pt x="287" y="99"/>
                  <a:pt x="230" y="48"/>
                </a:cubicBezTo>
                <a:cubicBezTo>
                  <a:pt x="177" y="0"/>
                  <a:pt x="95" y="5"/>
                  <a:pt x="47" y="58"/>
                </a:cubicBezTo>
                <a:close/>
              </a:path>
            </a:pathLst>
          </a:custGeom>
          <a:solidFill>
            <a:srgbClr val="F86251"/>
          </a:solidFill>
          <a:ln w="9525" cmpd="sng">
            <a:solidFill>
              <a:schemeClr val="bg1"/>
            </a:solidFill>
            <a:miter lim="800000"/>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2" name="Freeform 9"/>
          <p:cNvSpPr>
            <a:spLocks noChangeArrowheads="1"/>
          </p:cNvSpPr>
          <p:nvPr/>
        </p:nvSpPr>
        <p:spPr bwMode="auto">
          <a:xfrm>
            <a:off x="1144588" y="2824163"/>
            <a:ext cx="723900" cy="735013"/>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4"/>
                  <a:pt x="34" y="143"/>
                </a:cubicBezTo>
                <a:cubicBezTo>
                  <a:pt x="70" y="175"/>
                  <a:pt x="130" y="159"/>
                  <a:pt x="169" y="160"/>
                </a:cubicBezTo>
                <a:cubicBezTo>
                  <a:pt x="163" y="120"/>
                  <a:pt x="172" y="59"/>
                  <a:pt x="138" y="28"/>
                </a:cubicBezTo>
                <a:cubicBezTo>
                  <a:pt x="106" y="0"/>
                  <a:pt x="57" y="2"/>
                  <a:pt x="29" y="34"/>
                </a:cubicBezTo>
                <a:close/>
              </a:path>
            </a:pathLst>
          </a:custGeom>
          <a:solidFill>
            <a:srgbClr val="F5CA4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3" name="Freeform 14"/>
          <p:cNvSpPr>
            <a:spLocks noChangeArrowheads="1"/>
          </p:cNvSpPr>
          <p:nvPr/>
        </p:nvSpPr>
        <p:spPr bwMode="auto">
          <a:xfrm>
            <a:off x="1144588" y="1214438"/>
            <a:ext cx="723900" cy="735013"/>
          </a:xfrm>
          <a:custGeom>
            <a:avLst/>
            <a:gdLst>
              <a:gd name="T0" fmla="*/ 29 w 172"/>
              <a:gd name="T1" fmla="*/ 34 h 175"/>
              <a:gd name="T2" fmla="*/ 35 w 172"/>
              <a:gd name="T3" fmla="*/ 143 h 175"/>
              <a:gd name="T4" fmla="*/ 169 w 172"/>
              <a:gd name="T5" fmla="*/ 160 h 175"/>
              <a:gd name="T6" fmla="*/ 138 w 172"/>
              <a:gd name="T7" fmla="*/ 29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5"/>
                  <a:pt x="35" y="143"/>
                </a:cubicBezTo>
                <a:cubicBezTo>
                  <a:pt x="70" y="175"/>
                  <a:pt x="130" y="159"/>
                  <a:pt x="169" y="160"/>
                </a:cubicBezTo>
                <a:cubicBezTo>
                  <a:pt x="163" y="121"/>
                  <a:pt x="172" y="59"/>
                  <a:pt x="138" y="29"/>
                </a:cubicBezTo>
                <a:cubicBezTo>
                  <a:pt x="106" y="0"/>
                  <a:pt x="57" y="3"/>
                  <a:pt x="29" y="34"/>
                </a:cubicBezTo>
                <a:close/>
              </a:path>
            </a:pathLst>
          </a:custGeom>
          <a:solidFill>
            <a:srgbClr val="F8625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4" name="Freeform 19"/>
          <p:cNvSpPr>
            <a:spLocks noChangeArrowheads="1"/>
          </p:cNvSpPr>
          <p:nvPr/>
        </p:nvSpPr>
        <p:spPr bwMode="auto">
          <a:xfrm>
            <a:off x="1144588" y="3629026"/>
            <a:ext cx="723900" cy="736600"/>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5"/>
                  <a:pt x="3" y="114"/>
                  <a:pt x="34" y="143"/>
                </a:cubicBezTo>
                <a:cubicBezTo>
                  <a:pt x="70" y="175"/>
                  <a:pt x="130" y="159"/>
                  <a:pt x="169" y="160"/>
                </a:cubicBezTo>
                <a:cubicBezTo>
                  <a:pt x="163" y="120"/>
                  <a:pt x="172" y="59"/>
                  <a:pt x="138" y="28"/>
                </a:cubicBezTo>
                <a:cubicBezTo>
                  <a:pt x="106" y="0"/>
                  <a:pt x="57" y="2"/>
                  <a:pt x="29" y="34"/>
                </a:cubicBezTo>
                <a:close/>
              </a:path>
            </a:pathLst>
          </a:custGeom>
          <a:solidFill>
            <a:srgbClr val="79A4C7"/>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5" name="Freeform 24"/>
          <p:cNvSpPr>
            <a:spLocks noChangeArrowheads="1"/>
          </p:cNvSpPr>
          <p:nvPr/>
        </p:nvSpPr>
        <p:spPr bwMode="auto">
          <a:xfrm>
            <a:off x="1144588" y="2019301"/>
            <a:ext cx="723900" cy="735012"/>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5"/>
                  <a:pt x="34" y="143"/>
                </a:cubicBezTo>
                <a:cubicBezTo>
                  <a:pt x="70" y="175"/>
                  <a:pt x="130" y="159"/>
                  <a:pt x="169" y="160"/>
                </a:cubicBezTo>
                <a:cubicBezTo>
                  <a:pt x="163" y="121"/>
                  <a:pt x="172" y="59"/>
                  <a:pt x="138" y="28"/>
                </a:cubicBezTo>
                <a:cubicBezTo>
                  <a:pt x="106" y="0"/>
                  <a:pt x="57" y="2"/>
                  <a:pt x="29" y="34"/>
                </a:cubicBezTo>
                <a:close/>
              </a:path>
            </a:pathLst>
          </a:custGeom>
          <a:solidFill>
            <a:srgbClr val="92E2D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6" name="TextBox 682"/>
          <p:cNvSpPr>
            <a:spLocks noChangeArrowheads="1"/>
          </p:cNvSpPr>
          <p:nvPr/>
        </p:nvSpPr>
        <p:spPr bwMode="auto">
          <a:xfrm>
            <a:off x="3182938" y="1384301"/>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sz="2000">
                <a:solidFill>
                  <a:schemeClr val="bg1"/>
                </a:solidFill>
                <a:latin typeface="方正中等线简体" pitchFamily="2" charset="-122"/>
                <a:ea typeface="方正中等线简体" pitchFamily="2" charset="-122"/>
              </a:rPr>
              <a:t>12%</a:t>
            </a:r>
            <a:endParaRPr lang="zh-CN" altLang="en-US" sz="2000">
              <a:solidFill>
                <a:schemeClr val="bg1"/>
              </a:solidFill>
              <a:latin typeface="方正中等线简体" pitchFamily="2" charset="-122"/>
              <a:ea typeface="方正中等线简体" pitchFamily="2" charset="-122"/>
            </a:endParaRPr>
          </a:p>
        </p:txBody>
      </p:sp>
      <p:sp>
        <p:nvSpPr>
          <p:cNvPr id="27" name="TextBox 682"/>
          <p:cNvSpPr>
            <a:spLocks noChangeArrowheads="1"/>
          </p:cNvSpPr>
          <p:nvPr/>
        </p:nvSpPr>
        <p:spPr bwMode="auto">
          <a:xfrm>
            <a:off x="3182938" y="218598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sz="2000">
                <a:solidFill>
                  <a:schemeClr val="bg1"/>
                </a:solidFill>
                <a:latin typeface="方正中等线简体" pitchFamily="2" charset="-122"/>
                <a:ea typeface="方正中等线简体" pitchFamily="2" charset="-122"/>
              </a:rPr>
              <a:t>24%</a:t>
            </a:r>
            <a:endParaRPr lang="zh-CN" altLang="en-US" sz="2000">
              <a:solidFill>
                <a:schemeClr val="bg1"/>
              </a:solidFill>
              <a:latin typeface="方正中等线简体" pitchFamily="2" charset="-122"/>
              <a:ea typeface="方正中等线简体" pitchFamily="2" charset="-122"/>
            </a:endParaRPr>
          </a:p>
        </p:txBody>
      </p:sp>
      <p:sp>
        <p:nvSpPr>
          <p:cNvPr id="28" name="TextBox 682"/>
          <p:cNvSpPr>
            <a:spLocks noChangeArrowheads="1"/>
          </p:cNvSpPr>
          <p:nvPr/>
        </p:nvSpPr>
        <p:spPr bwMode="auto">
          <a:xfrm>
            <a:off x="3182938" y="298608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sz="2000">
                <a:solidFill>
                  <a:schemeClr val="bg1"/>
                </a:solidFill>
                <a:latin typeface="方正中等线简体" pitchFamily="2" charset="-122"/>
                <a:ea typeface="方正中等线简体" pitchFamily="2" charset="-122"/>
              </a:rPr>
              <a:t>48%</a:t>
            </a:r>
            <a:endParaRPr lang="zh-CN" altLang="en-US" sz="2000">
              <a:solidFill>
                <a:schemeClr val="bg1"/>
              </a:solidFill>
              <a:latin typeface="方正中等线简体" pitchFamily="2" charset="-122"/>
              <a:ea typeface="方正中等线简体" pitchFamily="2" charset="-122"/>
            </a:endParaRPr>
          </a:p>
        </p:txBody>
      </p:sp>
      <p:sp>
        <p:nvSpPr>
          <p:cNvPr id="29" name="TextBox 682"/>
          <p:cNvSpPr>
            <a:spLocks noChangeArrowheads="1"/>
          </p:cNvSpPr>
          <p:nvPr/>
        </p:nvSpPr>
        <p:spPr bwMode="auto">
          <a:xfrm>
            <a:off x="3182938" y="379888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sz="2000">
                <a:solidFill>
                  <a:schemeClr val="bg1"/>
                </a:solidFill>
                <a:latin typeface="方正中等线简体" pitchFamily="2" charset="-122"/>
                <a:ea typeface="方正中等线简体" pitchFamily="2" charset="-122"/>
              </a:rPr>
              <a:t>96%</a:t>
            </a:r>
            <a:endParaRPr lang="zh-CN" altLang="en-US" sz="2000">
              <a:solidFill>
                <a:schemeClr val="bg1"/>
              </a:solidFill>
              <a:latin typeface="方正中等线简体" pitchFamily="2" charset="-122"/>
              <a:ea typeface="方正中等线简体" pitchFamily="2" charset="-122"/>
            </a:endParaRPr>
          </a:p>
        </p:txBody>
      </p:sp>
      <p:sp>
        <p:nvSpPr>
          <p:cNvPr id="30" name="矩形 29"/>
          <p:cNvSpPr>
            <a:spLocks noChangeArrowheads="1"/>
          </p:cNvSpPr>
          <p:nvPr/>
        </p:nvSpPr>
        <p:spPr bwMode="auto">
          <a:xfrm>
            <a:off x="4906963" y="1385888"/>
            <a:ext cx="3092450"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a:t>
            </a:r>
          </a:p>
        </p:txBody>
      </p:sp>
      <p:sp>
        <p:nvSpPr>
          <p:cNvPr id="31" name="任意多边形 30"/>
          <p:cNvSpPr>
            <a:spLocks noChangeArrowheads="1"/>
          </p:cNvSpPr>
          <p:nvPr/>
        </p:nvSpPr>
        <p:spPr bwMode="auto">
          <a:xfrm>
            <a:off x="3997326" y="1663701"/>
            <a:ext cx="885825" cy="0"/>
          </a:xfrm>
          <a:custGeom>
            <a:avLst/>
            <a:gdLst>
              <a:gd name="T0" fmla="*/ 885825 w 885825"/>
              <a:gd name="T1" fmla="*/ 0 h 635"/>
              <a:gd name="T2" fmla="*/ 0 w 885825"/>
              <a:gd name="T3" fmla="*/ 0 h 635"/>
              <a:gd name="T4" fmla="*/ 0 60000 65536"/>
              <a:gd name="T5" fmla="*/ 0 60000 65536"/>
              <a:gd name="T6" fmla="*/ 0 w 885825"/>
              <a:gd name="T7" fmla="*/ 0 h 635"/>
              <a:gd name="T8" fmla="*/ 885825 w 885825"/>
              <a:gd name="T9" fmla="*/ 635 h 635"/>
            </a:gdLst>
            <a:ahLst/>
            <a:cxnLst>
              <a:cxn ang="T4">
                <a:pos x="T0" y="T1"/>
              </a:cxn>
              <a:cxn ang="T5">
                <a:pos x="T2" y="T3"/>
              </a:cxn>
            </a:cxnLst>
            <a:rect l="T6" t="T7" r="T8" b="T9"/>
            <a:pathLst>
              <a:path w="885825" h="635">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 name="矩形 31"/>
          <p:cNvSpPr>
            <a:spLocks noChangeArrowheads="1"/>
          </p:cNvSpPr>
          <p:nvPr/>
        </p:nvSpPr>
        <p:spPr bwMode="auto">
          <a:xfrm>
            <a:off x="4906963" y="2103438"/>
            <a:ext cx="3092450"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a:t>
            </a:r>
          </a:p>
        </p:txBody>
      </p:sp>
      <p:sp>
        <p:nvSpPr>
          <p:cNvPr id="33" name="任意多边形 32"/>
          <p:cNvSpPr>
            <a:spLocks noChangeArrowheads="1"/>
          </p:cNvSpPr>
          <p:nvPr/>
        </p:nvSpPr>
        <p:spPr bwMode="auto">
          <a:xfrm>
            <a:off x="4168776" y="2379663"/>
            <a:ext cx="714375" cy="46038"/>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4" name="矩形 33"/>
          <p:cNvSpPr>
            <a:spLocks noChangeArrowheads="1"/>
          </p:cNvSpPr>
          <p:nvPr/>
        </p:nvSpPr>
        <p:spPr bwMode="auto">
          <a:xfrm>
            <a:off x="4906963" y="2846388"/>
            <a:ext cx="3092450"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a:t>
            </a:r>
          </a:p>
        </p:txBody>
      </p:sp>
      <p:sp>
        <p:nvSpPr>
          <p:cNvPr id="35" name="任意多边形 34"/>
          <p:cNvSpPr>
            <a:spLocks noChangeArrowheads="1"/>
          </p:cNvSpPr>
          <p:nvPr/>
        </p:nvSpPr>
        <p:spPr bwMode="auto">
          <a:xfrm>
            <a:off x="4327526" y="3122613"/>
            <a:ext cx="557212" cy="46038"/>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6" name="矩形 35"/>
          <p:cNvSpPr>
            <a:spLocks noChangeArrowheads="1"/>
          </p:cNvSpPr>
          <p:nvPr/>
        </p:nvSpPr>
        <p:spPr bwMode="auto">
          <a:xfrm>
            <a:off x="4906963" y="3602038"/>
            <a:ext cx="3092450"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a:t>
            </a:r>
          </a:p>
        </p:txBody>
      </p:sp>
      <p:sp>
        <p:nvSpPr>
          <p:cNvPr id="37" name="任意多边形 36"/>
          <p:cNvSpPr>
            <a:spLocks noChangeArrowheads="1"/>
          </p:cNvSpPr>
          <p:nvPr/>
        </p:nvSpPr>
        <p:spPr bwMode="auto">
          <a:xfrm>
            <a:off x="4605338" y="3878263"/>
            <a:ext cx="277813" cy="46038"/>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TextBox 77"/>
          <p:cNvSpPr>
            <a:spLocks noChangeArrowheads="1"/>
          </p:cNvSpPr>
          <p:nvPr/>
        </p:nvSpPr>
        <p:spPr bwMode="auto">
          <a:xfrm>
            <a:off x="1174751" y="1317626"/>
            <a:ext cx="742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39" name="TextBox 78"/>
          <p:cNvSpPr>
            <a:spLocks noChangeArrowheads="1"/>
          </p:cNvSpPr>
          <p:nvPr/>
        </p:nvSpPr>
        <p:spPr bwMode="auto">
          <a:xfrm>
            <a:off x="1174751" y="2155826"/>
            <a:ext cx="742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40" name="TextBox 79"/>
          <p:cNvSpPr>
            <a:spLocks noChangeArrowheads="1"/>
          </p:cNvSpPr>
          <p:nvPr/>
        </p:nvSpPr>
        <p:spPr bwMode="auto">
          <a:xfrm>
            <a:off x="1174751" y="2955926"/>
            <a:ext cx="742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41" name="TextBox 80"/>
          <p:cNvSpPr>
            <a:spLocks noChangeArrowheads="1"/>
          </p:cNvSpPr>
          <p:nvPr/>
        </p:nvSpPr>
        <p:spPr bwMode="auto">
          <a:xfrm>
            <a:off x="1174751" y="3768726"/>
            <a:ext cx="742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left)">
                                      <p:cBhvr>
                                        <p:cTn id="68" dur="500"/>
                                        <p:tgtEl>
                                          <p:spTgt spid="3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2000"/>
                            </p:stCondLst>
                            <p:childTnLst>
                              <p:par>
                                <p:cTn id="73" presetID="16" presetClass="entr" presetSubtype="21"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childTnLst>
                          </p:cTn>
                        </p:par>
                        <p:par>
                          <p:cTn id="76" fill="hold">
                            <p:stCondLst>
                              <p:cond delay="2500"/>
                            </p:stCondLst>
                            <p:childTnLst>
                              <p:par>
                                <p:cTn id="77" presetID="16" presetClass="entr" presetSubtype="21"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par>
                          <p:cTn id="80" fill="hold">
                            <p:stCondLst>
                              <p:cond delay="3000"/>
                            </p:stCondLst>
                            <p:childTnLst>
                              <p:par>
                                <p:cTn id="81" presetID="16" presetClass="entr" presetSubtype="21"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barn(inVertical)">
                                      <p:cBhvr>
                                        <p:cTn id="83" dur="500"/>
                                        <p:tgtEl>
                                          <p:spTgt spid="34"/>
                                        </p:tgtEl>
                                      </p:cBhvr>
                                    </p:animEffect>
                                  </p:childTnLst>
                                </p:cTn>
                              </p:par>
                            </p:childTnLst>
                          </p:cTn>
                        </p:par>
                        <p:par>
                          <p:cTn id="84" fill="hold">
                            <p:stCondLst>
                              <p:cond delay="3500"/>
                            </p:stCondLst>
                            <p:childTnLst>
                              <p:par>
                                <p:cTn id="85" presetID="16" presetClass="entr" presetSubtype="21"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animBg="1"/>
      <p:bldP spid="32" grpId="0"/>
      <p:bldP spid="33" grpId="0" animBg="1"/>
      <p:bldP spid="34" grpId="0"/>
      <p:bldP spid="35" grpId="0" animBg="1"/>
      <p:bldP spid="36" grpId="0"/>
      <p:bldP spid="37" grpId="0" animBg="1"/>
      <p:bldP spid="38" grpId="0"/>
      <p:bldP spid="39" grpId="0"/>
      <p:bldP spid="40"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37814"/>
            <a:ext cx="3310711" cy="328469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780" y="2932155"/>
            <a:ext cx="1567037" cy="1396608"/>
          </a:xfrm>
          <a:prstGeom prst="rect">
            <a:avLst/>
          </a:prstGeom>
        </p:spPr>
      </p:pic>
      <p:sp>
        <p:nvSpPr>
          <p:cNvPr id="25" name="圆角矩形 24"/>
          <p:cNvSpPr/>
          <p:nvPr/>
        </p:nvSpPr>
        <p:spPr>
          <a:xfrm>
            <a:off x="5859428" y="1297038"/>
            <a:ext cx="379809" cy="378619"/>
          </a:xfrm>
          <a:prstGeom prst="roundRect">
            <a:avLst/>
          </a:prstGeom>
          <a:solidFill>
            <a:srgbClr val="F8625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1</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6" name="矩形 25"/>
          <p:cNvSpPr/>
          <p:nvPr/>
        </p:nvSpPr>
        <p:spPr>
          <a:xfrm>
            <a:off x="6452627" y="1342311"/>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圆角矩形 26"/>
          <p:cNvSpPr/>
          <p:nvPr/>
        </p:nvSpPr>
        <p:spPr>
          <a:xfrm>
            <a:off x="5859428" y="1862584"/>
            <a:ext cx="379809" cy="378619"/>
          </a:xfrm>
          <a:prstGeom prst="roundRect">
            <a:avLst/>
          </a:prstGeom>
          <a:solidFill>
            <a:srgbClr val="92E2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2</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452627" y="1907054"/>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圆角矩形 28"/>
          <p:cNvSpPr/>
          <p:nvPr/>
        </p:nvSpPr>
        <p:spPr>
          <a:xfrm>
            <a:off x="5859428" y="2428132"/>
            <a:ext cx="379809" cy="378619"/>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3</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0" name="矩形 29"/>
          <p:cNvSpPr/>
          <p:nvPr/>
        </p:nvSpPr>
        <p:spPr>
          <a:xfrm>
            <a:off x="6452627" y="2478941"/>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圆角矩形 30"/>
          <p:cNvSpPr/>
          <p:nvPr/>
        </p:nvSpPr>
        <p:spPr>
          <a:xfrm>
            <a:off x="5859428" y="2993678"/>
            <a:ext cx="379809" cy="378619"/>
          </a:xfrm>
          <a:prstGeom prst="roundRect">
            <a:avLst/>
          </a:prstGeom>
          <a:solidFill>
            <a:srgbClr val="79A4C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4</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452627" y="3050828"/>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圆角矩形 32"/>
          <p:cNvSpPr/>
          <p:nvPr/>
        </p:nvSpPr>
        <p:spPr>
          <a:xfrm>
            <a:off x="5859428" y="3559225"/>
            <a:ext cx="379809" cy="378619"/>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dirty="0">
                <a:latin typeface="+mj-lt"/>
                <a:ea typeface="Arial Unicode MS" panose="020B0604020202020204" pitchFamily="34" charset="-122"/>
                <a:cs typeface="Arial Unicode MS" panose="020B0604020202020204" pitchFamily="34" charset="-122"/>
              </a:rPr>
              <a:t>5</a:t>
            </a:r>
            <a:endParaRPr lang="zh-CN" altLang="en-US" sz="2400" dirty="0">
              <a:latin typeface="+mj-lt"/>
              <a:ea typeface="Arial Unicode MS" panose="020B0604020202020204" pitchFamily="34" charset="-122"/>
              <a:cs typeface="Arial Unicode MS" panose="020B0604020202020204" pitchFamily="34" charset="-122"/>
            </a:endParaRPr>
          </a:p>
        </p:txBody>
      </p:sp>
      <p:sp>
        <p:nvSpPr>
          <p:cNvPr id="34" name="矩形 33"/>
          <p:cNvSpPr/>
          <p:nvPr/>
        </p:nvSpPr>
        <p:spPr>
          <a:xfrm>
            <a:off x="6452627" y="3610034"/>
            <a:ext cx="1215717" cy="284693"/>
          </a:xfrm>
          <a:prstGeom prst="rect">
            <a:avLst/>
          </a:prstGeom>
        </p:spPr>
        <p:txBody>
          <a:bodyPr wrap="none" lIns="68580" tIns="34290" rIns="68580" bIns="34290">
            <a:spAutoFit/>
          </a:bodyPr>
          <a:lstStyle/>
          <a:p>
            <a:pPr algn="ctr">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5" name="组合 34"/>
          <p:cNvGrpSpPr/>
          <p:nvPr/>
        </p:nvGrpSpPr>
        <p:grpSpPr>
          <a:xfrm>
            <a:off x="5206639" y="3547379"/>
            <a:ext cx="373473" cy="373473"/>
            <a:chOff x="6535249" y="2524701"/>
            <a:chExt cx="717052" cy="717051"/>
          </a:xfrm>
        </p:grpSpPr>
        <p:sp>
          <p:nvSpPr>
            <p:cNvPr id="36" name="泪滴形 35"/>
            <p:cNvSpPr/>
            <p:nvPr/>
          </p:nvSpPr>
          <p:spPr>
            <a:xfrm rot="8247616">
              <a:off x="6535249" y="2524701"/>
              <a:ext cx="717052" cy="717051"/>
            </a:xfrm>
            <a:prstGeom prst="teardrop">
              <a:avLst/>
            </a:prstGeom>
            <a:solidFill>
              <a:srgbClr val="F86251"/>
            </a:solidFill>
            <a:ln>
              <a:solidFill>
                <a:srgbClr val="F86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604000" y="2588424"/>
              <a:ext cx="574014" cy="574014"/>
            </a:xfrm>
            <a:prstGeom prst="ellipse">
              <a:avLst/>
            </a:prstGeom>
            <a:solidFill>
              <a:schemeClr val="bg1"/>
            </a:solidFill>
            <a:ln>
              <a:solidFill>
                <a:srgbClr val="F8625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attrName>
                                          <p:attrName>ppt_y</p:attrName>
                                        </p:attrNameLst>
                                      </p:cBhvr>
                                      <p:rCtr x="1862" y="-2060"/>
                                    </p:animMotion>
                                  </p:childTnLst>
                                </p:cTn>
                              </p:par>
                              <p:par>
                                <p:cTn id="19" presetID="22" presetClass="entr" presetSubtype="8" fill="hold" grpId="0"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par>
                                <p:cTn id="25" presetID="56" presetClass="path" presetSubtype="0" accel="50000" decel="50000" fill="hold" grpId="1" nodeType="withEffect">
                                  <p:stCondLst>
                                    <p:cond delay="250"/>
                                  </p:stCondLst>
                                  <p:childTnLst>
                                    <p:animMotion origin="layout" path="M -0.03737 0.0412 L -6.25E-7 2.96296E-6 " pathEditMode="relative" rAng="0" ptsTypes="AA">
                                      <p:cBhvr>
                                        <p:cTn id="26" dur="700" fill="hold"/>
                                        <p:tgtEl>
                                          <p:spTgt spid="27"/>
                                        </p:tgtEl>
                                        <p:attrNameLst>
                                          <p:attrName>ppt_x</p:attrName>
                                          <p:attrName>ppt_y</p:attrName>
                                        </p:attrNameLst>
                                      </p:cBhvr>
                                      <p:rCtr x="1862" y="-2060"/>
                                    </p:animMotion>
                                  </p:childTnLst>
                                </p:cTn>
                              </p:par>
                              <p:par>
                                <p:cTn id="27" presetID="22" presetClass="entr" presetSubtype="8" fill="hold" grpId="0" nodeType="withEffect">
                                  <p:stCondLst>
                                    <p:cond delay="50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par>
                                <p:cTn id="33" presetID="56" presetClass="path" presetSubtype="0" accel="50000" decel="50000" fill="hold" grpId="1" nodeType="withEffect">
                                  <p:stCondLst>
                                    <p:cond delay="500"/>
                                  </p:stCondLst>
                                  <p:childTnLst>
                                    <p:animMotion origin="layout" path="M -0.03737 0.0412 L -6.25E-7 -7.40741E-7 " pathEditMode="relative" rAng="0" ptsTypes="AA">
                                      <p:cBhvr>
                                        <p:cTn id="34" dur="700" fill="hold"/>
                                        <p:tgtEl>
                                          <p:spTgt spid="29"/>
                                        </p:tgtEl>
                                        <p:attrNameLst>
                                          <p:attrName>ppt_x</p:attrName>
                                          <p:attrName>ppt_y</p:attrName>
                                        </p:attrNameLst>
                                      </p:cBhvr>
                                      <p:rCtr x="1862" y="-2060"/>
                                    </p:animMotion>
                                  </p:childTnLst>
                                </p:cTn>
                              </p:par>
                              <p:par>
                                <p:cTn id="35" presetID="22" presetClass="entr" presetSubtype="8" fill="hold" grpId="0" nodeType="withEffect">
                                  <p:stCondLst>
                                    <p:cond delay="75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childTnLst>
                                </p:cTn>
                              </p:par>
                              <p:par>
                                <p:cTn id="41" presetID="56" presetClass="path" presetSubtype="0" accel="50000" decel="50000" fill="hold" grpId="1" nodeType="withEffect">
                                  <p:stCondLst>
                                    <p:cond delay="750"/>
                                  </p:stCondLst>
                                  <p:childTnLst>
                                    <p:animMotion origin="layout" path="M -0.03737 0.04121 L -6.25E-7 -4.44444E-6 " pathEditMode="relative" rAng="0" ptsTypes="AA">
                                      <p:cBhvr>
                                        <p:cTn id="42" dur="700" fill="hold"/>
                                        <p:tgtEl>
                                          <p:spTgt spid="31"/>
                                        </p:tgtEl>
                                        <p:attrNameLst>
                                          <p:attrName>ppt_x</p:attrName>
                                          <p:attrName>ppt_y</p:attrName>
                                        </p:attrNameLst>
                                      </p:cBhvr>
                                      <p:rCtr x="1862" y="-2060"/>
                                    </p:animMotion>
                                  </p:childTnLst>
                                </p:cTn>
                              </p:par>
                              <p:par>
                                <p:cTn id="43" presetID="22" presetClass="entr" presetSubtype="8" fill="hold" grpId="0" nodeType="withEffect">
                                  <p:stCondLst>
                                    <p:cond delay="100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childTnLst>
                                </p:cTn>
                              </p:par>
                              <p:par>
                                <p:cTn id="49" presetID="56" presetClass="path" presetSubtype="0" accel="50000" decel="50000" fill="hold" grpId="1" nodeType="withEffect">
                                  <p:stCondLst>
                                    <p:cond delay="1000"/>
                                  </p:stCondLst>
                                  <p:childTnLst>
                                    <p:animMotion origin="layout" path="M -0.03737 0.0412 L -6.25E-7 1.85185E-6 " pathEditMode="relative" rAng="0" ptsTypes="AA">
                                      <p:cBhvr>
                                        <p:cTn id="50" dur="700" fill="hold"/>
                                        <p:tgtEl>
                                          <p:spTgt spid="33"/>
                                        </p:tgtEl>
                                        <p:attrNameLst>
                                          <p:attrName>ppt_x</p:attrName>
                                          <p:attrName>ppt_y</p:attrName>
                                        </p:attrNameLst>
                                      </p:cBhvr>
                                      <p:rCtr x="1862" y="-2060"/>
                                    </p:animMotion>
                                  </p:childTnLst>
                                </p:cTn>
                              </p:par>
                              <p:par>
                                <p:cTn id="51" presetID="22" presetClass="entr" presetSubtype="8" fill="hold" grpId="0" nodeType="withEffect">
                                  <p:stCondLst>
                                    <p:cond delay="125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par>
                          <p:cTn id="54" fill="hold">
                            <p:stCondLst>
                              <p:cond delay="500"/>
                            </p:stCondLst>
                            <p:childTnLst>
                              <p:par>
                                <p:cTn id="55" presetID="47" presetClass="entr" presetSubtype="0"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anim calcmode="lin" valueType="num">
                                      <p:cBhvr>
                                        <p:cTn id="58" dur="500" fill="hold"/>
                                        <p:tgtEl>
                                          <p:spTgt spid="35"/>
                                        </p:tgtEl>
                                        <p:attrNameLst>
                                          <p:attrName>ppt_x</p:attrName>
                                        </p:attrNameLst>
                                      </p:cBhvr>
                                      <p:tavLst>
                                        <p:tav tm="0">
                                          <p:val>
                                            <p:strVal val="#ppt_x"/>
                                          </p:val>
                                        </p:tav>
                                        <p:tav tm="100000">
                                          <p:val>
                                            <p:strVal val="#ppt_x"/>
                                          </p:val>
                                        </p:tav>
                                      </p:tavLst>
                                    </p:anim>
                                    <p:anim calcmode="lin" valueType="num">
                                      <p:cBhvr>
                                        <p:cTn id="5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P spid="27" grpId="0" animBg="1"/>
      <p:bldP spid="27" grpId="1" animBg="1"/>
      <p:bldP spid="28" grpId="0"/>
      <p:bldP spid="29" grpId="0" animBg="1"/>
      <p:bldP spid="29" grpId="1" animBg="1"/>
      <p:bldP spid="30" grpId="0"/>
      <p:bldP spid="31" grpId="0" animBg="1"/>
      <p:bldP spid="31" grpId="1" animBg="1"/>
      <p:bldP spid="32" grpId="0"/>
      <p:bldP spid="33" grpId="0" animBg="1"/>
      <p:bldP spid="33" grpId="1" animBg="1"/>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明年工作计划</a:t>
            </a:r>
          </a:p>
        </p:txBody>
      </p:sp>
      <p:sp>
        <p:nvSpPr>
          <p:cNvPr id="24" name="Freeform 2"/>
          <p:cNvSpPr/>
          <p:nvPr/>
        </p:nvSpPr>
        <p:spPr bwMode="auto">
          <a:xfrm>
            <a:off x="252303" y="859438"/>
            <a:ext cx="5117382" cy="4436319"/>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92E2D9"/>
              </a:gs>
              <a:gs pos="100000">
                <a:srgbClr val="FFFFFF">
                  <a:alpha val="0"/>
                </a:srgbClr>
              </a:gs>
            </a:gsLst>
            <a:lin ang="5400000" scaled="1"/>
          </a:gradFill>
          <a:ln w="9525">
            <a:noFill/>
            <a:round/>
          </a:ln>
        </p:spPr>
        <p:txBody>
          <a:bodyPr wrap="none" lIns="79205" tIns="39603" rIns="79205" bIns="39603" anchor="ctr"/>
          <a:lstStyle/>
          <a:p>
            <a:pPr algn="ctr" fontAlgn="base">
              <a:spcBef>
                <a:spcPct val="0"/>
              </a:spcBef>
              <a:spcAft>
                <a:spcPct val="0"/>
              </a:spcAft>
              <a:defRPr/>
            </a:pPr>
            <a:endParaRPr lang="zh-CN" altLang="en-US" sz="1600" b="1" kern="0">
              <a:solidFill>
                <a:srgbClr val="000000"/>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1691680" y="3579862"/>
            <a:ext cx="1996222" cy="374242"/>
          </a:xfrm>
          <a:prstGeom prst="roundRect">
            <a:avLst/>
          </a:prstGeom>
          <a:solidFill>
            <a:srgbClr val="F5CA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205" tIns="39603" rIns="79205" bIns="39603" rtlCol="0" anchor="ctr"/>
          <a:lstStyle/>
          <a:p>
            <a:pPr algn="ctr"/>
            <a:r>
              <a:rPr lang="en-US" altLang="zh-CN" sz="1600" dirty="0">
                <a:latin typeface="微软雅黑" panose="020B0503020204020204" pitchFamily="34" charset="-122"/>
                <a:ea typeface="微软雅黑" panose="020B0503020204020204" pitchFamily="34" charset="-122"/>
              </a:rPr>
              <a:t>2016</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月</a:t>
            </a:r>
          </a:p>
        </p:txBody>
      </p:sp>
      <p:sp>
        <p:nvSpPr>
          <p:cNvPr id="26" name="圆角矩形 25"/>
          <p:cNvSpPr/>
          <p:nvPr/>
        </p:nvSpPr>
        <p:spPr>
          <a:xfrm>
            <a:off x="2528803" y="2773572"/>
            <a:ext cx="1996222" cy="374242"/>
          </a:xfrm>
          <a:prstGeom prst="roundRect">
            <a:avLst/>
          </a:prstGeom>
          <a:solidFill>
            <a:srgbClr val="79A4C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205" tIns="39603" rIns="79205" bIns="39603" rtlCol="0" anchor="ctr"/>
          <a:lstStyle/>
          <a:p>
            <a:pPr algn="ctr"/>
            <a:r>
              <a:rPr lang="en-US" altLang="zh-CN" sz="1600" dirty="0">
                <a:latin typeface="微软雅黑" panose="020B0503020204020204" pitchFamily="34" charset="-122"/>
                <a:ea typeface="微软雅黑" panose="020B0503020204020204" pitchFamily="34" charset="-122"/>
              </a:rPr>
              <a:t>2016</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p>
        </p:txBody>
      </p:sp>
      <p:sp>
        <p:nvSpPr>
          <p:cNvPr id="27" name="圆角矩形 26"/>
          <p:cNvSpPr/>
          <p:nvPr/>
        </p:nvSpPr>
        <p:spPr>
          <a:xfrm>
            <a:off x="3152622" y="1995686"/>
            <a:ext cx="1996222" cy="374242"/>
          </a:xfrm>
          <a:prstGeom prst="roundRect">
            <a:avLst/>
          </a:prstGeom>
          <a:solidFill>
            <a:srgbClr val="92E2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205" tIns="39603" rIns="79205" bIns="39603" rtlCol="0" anchor="ctr"/>
          <a:lstStyle/>
          <a:p>
            <a:pPr algn="ctr"/>
            <a:r>
              <a:rPr lang="en-US" altLang="zh-CN" sz="1600" dirty="0">
                <a:latin typeface="微软雅黑" panose="020B0503020204020204" pitchFamily="34" charset="-122"/>
                <a:ea typeface="微软雅黑" panose="020B0503020204020204" pitchFamily="34" charset="-122"/>
              </a:rPr>
              <a:t>2016</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a:t>
            </a:r>
          </a:p>
        </p:txBody>
      </p:sp>
      <p:sp>
        <p:nvSpPr>
          <p:cNvPr id="28" name="圆角矩形 27"/>
          <p:cNvSpPr/>
          <p:nvPr/>
        </p:nvSpPr>
        <p:spPr>
          <a:xfrm>
            <a:off x="3851920" y="1261404"/>
            <a:ext cx="1996222" cy="374242"/>
          </a:xfrm>
          <a:prstGeom prst="roundRect">
            <a:avLst/>
          </a:prstGeom>
          <a:solidFill>
            <a:srgbClr val="F8625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205" tIns="39603" rIns="79205" bIns="39603" rtlCol="0" anchor="ctr"/>
          <a:lstStyle/>
          <a:p>
            <a:pPr algn="ctr"/>
            <a:r>
              <a:rPr lang="en-US" altLang="zh-CN" sz="1600" dirty="0">
                <a:latin typeface="微软雅黑" panose="020B0503020204020204" pitchFamily="34" charset="-122"/>
                <a:ea typeface="微软雅黑" panose="020B0503020204020204" pitchFamily="34" charset="-122"/>
              </a:rPr>
              <a:t>2016</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a:t>
            </a:r>
          </a:p>
        </p:txBody>
      </p:sp>
      <p:sp>
        <p:nvSpPr>
          <p:cNvPr id="29" name="圆角矩形 28"/>
          <p:cNvSpPr/>
          <p:nvPr/>
        </p:nvSpPr>
        <p:spPr>
          <a:xfrm>
            <a:off x="899592" y="4318061"/>
            <a:ext cx="1996222" cy="374242"/>
          </a:xfrm>
          <a:prstGeom prst="roundRect">
            <a:avLst/>
          </a:prstGeom>
          <a:solidFill>
            <a:srgbClr val="92E2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205" tIns="39603" rIns="79205" bIns="39603" rtlCol="0" anchor="ctr"/>
          <a:lstStyle/>
          <a:p>
            <a:pPr algn="ctr"/>
            <a:r>
              <a:rPr lang="en-US" altLang="zh-CN" sz="1600" dirty="0">
                <a:latin typeface="微软雅黑" panose="020B0503020204020204" pitchFamily="34" charset="-122"/>
                <a:ea typeface="微软雅黑" panose="020B0503020204020204" pitchFamily="34" charset="-122"/>
              </a:rPr>
              <a:t>2016</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月</a:t>
            </a:r>
          </a:p>
        </p:txBody>
      </p:sp>
      <p:sp>
        <p:nvSpPr>
          <p:cNvPr id="30" name="矩形 29"/>
          <p:cNvSpPr/>
          <p:nvPr/>
        </p:nvSpPr>
        <p:spPr>
          <a:xfrm>
            <a:off x="3851920" y="4293131"/>
            <a:ext cx="1980406" cy="510867"/>
          </a:xfrm>
          <a:prstGeom prst="rect">
            <a:avLst/>
          </a:prstGeom>
          <a:ln>
            <a:solidFill>
              <a:schemeClr val="bg1">
                <a:lumMod val="75000"/>
              </a:schemeClr>
            </a:solidFill>
            <a:prstDash val="dash"/>
          </a:ln>
        </p:spPr>
        <p:txBody>
          <a:bodyPr wrap="square" lIns="79205" tIns="39603" rIns="79205" bIns="39603">
            <a:spAutoFit/>
          </a:bodyPr>
          <a:lstStyle/>
          <a:p>
            <a:pPr algn="ctr"/>
            <a:r>
              <a:rPr lang="zh-CN" altLang="en-US" sz="1400" dirty="0">
                <a:latin typeface="微软雅黑" panose="020B0503020204020204" pitchFamily="34" charset="-122"/>
                <a:ea typeface="微软雅黑" panose="020B0503020204020204" pitchFamily="34" charset="-122"/>
              </a:rPr>
              <a:t>单击此处添加文本</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单击此处添加文本</a:t>
            </a:r>
          </a:p>
        </p:txBody>
      </p:sp>
      <p:sp>
        <p:nvSpPr>
          <p:cNvPr id="52" name="矩形 51"/>
          <p:cNvSpPr/>
          <p:nvPr/>
        </p:nvSpPr>
        <p:spPr>
          <a:xfrm>
            <a:off x="4379481" y="3501043"/>
            <a:ext cx="1980406" cy="510867"/>
          </a:xfrm>
          <a:prstGeom prst="rect">
            <a:avLst/>
          </a:prstGeom>
          <a:ln>
            <a:solidFill>
              <a:schemeClr val="bg1">
                <a:lumMod val="75000"/>
              </a:schemeClr>
            </a:solidFill>
            <a:prstDash val="dash"/>
          </a:ln>
        </p:spPr>
        <p:txBody>
          <a:bodyPr wrap="square" lIns="79205" tIns="39603" rIns="79205" bIns="39603">
            <a:spAutoFit/>
          </a:bodyPr>
          <a:lstStyle/>
          <a:p>
            <a:pPr algn="ctr"/>
            <a:r>
              <a:rPr lang="zh-CN" altLang="en-US" sz="1400" dirty="0">
                <a:latin typeface="微软雅黑" panose="020B0503020204020204" pitchFamily="34" charset="-122"/>
                <a:ea typeface="微软雅黑" panose="020B0503020204020204" pitchFamily="34" charset="-122"/>
              </a:rPr>
              <a:t>单击此处添加文本</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单击此处添加文本</a:t>
            </a:r>
          </a:p>
        </p:txBody>
      </p:sp>
      <p:sp>
        <p:nvSpPr>
          <p:cNvPr id="53" name="矩形 52"/>
          <p:cNvSpPr/>
          <p:nvPr/>
        </p:nvSpPr>
        <p:spPr>
          <a:xfrm>
            <a:off x="4891409" y="2708955"/>
            <a:ext cx="1980406" cy="510867"/>
          </a:xfrm>
          <a:prstGeom prst="rect">
            <a:avLst/>
          </a:prstGeom>
          <a:ln>
            <a:solidFill>
              <a:schemeClr val="bg1">
                <a:lumMod val="75000"/>
              </a:schemeClr>
            </a:solidFill>
            <a:prstDash val="dash"/>
          </a:ln>
        </p:spPr>
        <p:txBody>
          <a:bodyPr wrap="square" lIns="79205" tIns="39603" rIns="79205" bIns="39603">
            <a:spAutoFit/>
          </a:bodyPr>
          <a:lstStyle/>
          <a:p>
            <a:pPr algn="ctr"/>
            <a:r>
              <a:rPr lang="zh-CN" altLang="en-US" sz="1400" dirty="0">
                <a:latin typeface="微软雅黑" panose="020B0503020204020204" pitchFamily="34" charset="-122"/>
                <a:ea typeface="微软雅黑" panose="020B0503020204020204" pitchFamily="34" charset="-122"/>
              </a:rPr>
              <a:t>单击此处添加文本</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单击此处添加文本</a:t>
            </a:r>
          </a:p>
        </p:txBody>
      </p:sp>
      <p:sp>
        <p:nvSpPr>
          <p:cNvPr id="54" name="矩形 53"/>
          <p:cNvSpPr/>
          <p:nvPr/>
        </p:nvSpPr>
        <p:spPr>
          <a:xfrm>
            <a:off x="5369685" y="1916867"/>
            <a:ext cx="1980406" cy="510867"/>
          </a:xfrm>
          <a:prstGeom prst="rect">
            <a:avLst/>
          </a:prstGeom>
          <a:ln>
            <a:solidFill>
              <a:schemeClr val="bg1">
                <a:lumMod val="75000"/>
              </a:schemeClr>
            </a:solidFill>
            <a:prstDash val="dash"/>
          </a:ln>
        </p:spPr>
        <p:txBody>
          <a:bodyPr wrap="square" lIns="79205" tIns="39603" rIns="79205" bIns="39603">
            <a:spAutoFit/>
          </a:bodyPr>
          <a:lstStyle/>
          <a:p>
            <a:pPr algn="ctr"/>
            <a:r>
              <a:rPr lang="zh-CN" altLang="en-US" sz="1400" dirty="0">
                <a:latin typeface="微软雅黑" panose="020B0503020204020204" pitchFamily="34" charset="-122"/>
                <a:ea typeface="微软雅黑" panose="020B0503020204020204" pitchFamily="34" charset="-122"/>
              </a:rPr>
              <a:t>单击此处添加文本</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单击此处添加文本</a:t>
            </a:r>
          </a:p>
        </p:txBody>
      </p:sp>
      <p:sp>
        <p:nvSpPr>
          <p:cNvPr id="55" name="矩形 54"/>
          <p:cNvSpPr/>
          <p:nvPr/>
        </p:nvSpPr>
        <p:spPr>
          <a:xfrm>
            <a:off x="6119986" y="1196787"/>
            <a:ext cx="1980406" cy="510867"/>
          </a:xfrm>
          <a:prstGeom prst="rect">
            <a:avLst/>
          </a:prstGeom>
          <a:ln>
            <a:solidFill>
              <a:schemeClr val="bg1">
                <a:lumMod val="75000"/>
              </a:schemeClr>
            </a:solidFill>
            <a:prstDash val="dash"/>
          </a:ln>
        </p:spPr>
        <p:txBody>
          <a:bodyPr wrap="square" lIns="79205" tIns="39603" rIns="79205" bIns="39603">
            <a:spAutoFit/>
          </a:bodyPr>
          <a:lstStyle/>
          <a:p>
            <a:pPr algn="ctr"/>
            <a:r>
              <a:rPr lang="zh-CN" altLang="en-US" sz="1400" dirty="0">
                <a:latin typeface="微软雅黑" panose="020B0503020204020204" pitchFamily="34" charset="-122"/>
                <a:ea typeface="微软雅黑" panose="020B0503020204020204" pitchFamily="34" charset="-122"/>
              </a:rPr>
              <a:t>单击此处添加文本</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单击此处添加文本</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500" fill="hold"/>
                                        <p:tgtEl>
                                          <p:spTgt spid="29"/>
                                        </p:tgtEl>
                                        <p:attrNameLst>
                                          <p:attrName>ppt_x</p:attrName>
                                        </p:attrNameLst>
                                      </p:cBhvr>
                                      <p:tavLst>
                                        <p:tav tm="0">
                                          <p:val>
                                            <p:strVal val="0-#ppt_w/2"/>
                                          </p:val>
                                        </p:tav>
                                        <p:tav tm="100000">
                                          <p:val>
                                            <p:strVal val="#ppt_x"/>
                                          </p:val>
                                        </p:tav>
                                      </p:tavLst>
                                    </p:anim>
                                    <p:anim calcmode="lin" valueType="num">
                                      <p:cBhvr additive="base">
                                        <p:cTn id="11" dur="500" fill="hold"/>
                                        <p:tgtEl>
                                          <p:spTgt spid="2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1+#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1+#ppt_w/2"/>
                                          </p:val>
                                        </p:tav>
                                        <p:tav tm="100000">
                                          <p:val>
                                            <p:strVal val="#ppt_x"/>
                                          </p:val>
                                        </p:tav>
                                      </p:tavLst>
                                    </p:anim>
                                    <p:anim calcmode="lin" valueType="num">
                                      <p:cBhvr additive="base">
                                        <p:cTn id="23" dur="500" fill="hold"/>
                                        <p:tgtEl>
                                          <p:spTgt spid="5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500" fill="hold"/>
                                        <p:tgtEl>
                                          <p:spTgt spid="53"/>
                                        </p:tgtEl>
                                        <p:attrNameLst>
                                          <p:attrName>ppt_x</p:attrName>
                                        </p:attrNameLst>
                                      </p:cBhvr>
                                      <p:tavLst>
                                        <p:tav tm="0">
                                          <p:val>
                                            <p:strVal val="1+#ppt_w/2"/>
                                          </p:val>
                                        </p:tav>
                                        <p:tav tm="100000">
                                          <p:val>
                                            <p:strVal val="#ppt_x"/>
                                          </p:val>
                                        </p:tav>
                                      </p:tavLst>
                                    </p:anim>
                                    <p:anim calcmode="lin" valueType="num">
                                      <p:cBhvr additive="base">
                                        <p:cTn id="31" dur="500" fill="hold"/>
                                        <p:tgtEl>
                                          <p:spTgt spid="5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0-#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1+#ppt_w/2"/>
                                          </p:val>
                                        </p:tav>
                                        <p:tav tm="100000">
                                          <p:val>
                                            <p:strVal val="#ppt_x"/>
                                          </p:val>
                                        </p:tav>
                                      </p:tavLst>
                                    </p:anim>
                                    <p:anim calcmode="lin" valueType="num">
                                      <p:cBhvr additive="base">
                                        <p:cTn id="39" dur="500" fill="hold"/>
                                        <p:tgtEl>
                                          <p:spTgt spid="54"/>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0-#ppt_w/2"/>
                                          </p:val>
                                        </p:tav>
                                        <p:tav tm="100000">
                                          <p:val>
                                            <p:strVal val="#ppt_x"/>
                                          </p:val>
                                        </p:tav>
                                      </p:tavLst>
                                    </p:anim>
                                    <p:anim calcmode="lin" valueType="num">
                                      <p:cBhvr additive="base">
                                        <p:cTn id="43" dur="500" fill="hold"/>
                                        <p:tgtEl>
                                          <p:spTgt spid="2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1+#ppt_w/2"/>
                                          </p:val>
                                        </p:tav>
                                        <p:tav tm="100000">
                                          <p:val>
                                            <p:strVal val="#ppt_x"/>
                                          </p:val>
                                        </p:tav>
                                      </p:tavLst>
                                    </p:anim>
                                    <p:anim calcmode="lin" valueType="num">
                                      <p:cBhvr additive="base">
                                        <p:cTn id="47"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52" grpId="0" animBg="1"/>
      <p:bldP spid="53" grpId="0" animBg="1"/>
      <p:bldP spid="54" grpId="0" animBg="1"/>
      <p:bldP spid="5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明年工作计划</a:t>
            </a:r>
          </a:p>
        </p:txBody>
      </p:sp>
      <p:grpSp>
        <p:nvGrpSpPr>
          <p:cNvPr id="31" name="组合 30"/>
          <p:cNvGrpSpPr/>
          <p:nvPr/>
        </p:nvGrpSpPr>
        <p:grpSpPr>
          <a:xfrm>
            <a:off x="3840760" y="391697"/>
            <a:ext cx="1632799" cy="2641586"/>
            <a:chOff x="3719964" y="785576"/>
            <a:chExt cx="1632799" cy="2709834"/>
          </a:xfrm>
        </p:grpSpPr>
        <p:sp>
          <p:nvSpPr>
            <p:cNvPr id="32" name="Freeform 5"/>
            <p:cNvSpPr/>
            <p:nvPr/>
          </p:nvSpPr>
          <p:spPr bwMode="gray">
            <a:xfrm>
              <a:off x="3719964" y="785576"/>
              <a:ext cx="1632799" cy="2709834"/>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5CA4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3" name="TextBox 20"/>
            <p:cNvSpPr txBox="1"/>
            <p:nvPr/>
          </p:nvSpPr>
          <p:spPr bwMode="auto">
            <a:xfrm>
              <a:off x="3975549" y="1507134"/>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34" name="组合 33"/>
          <p:cNvGrpSpPr/>
          <p:nvPr/>
        </p:nvGrpSpPr>
        <p:grpSpPr>
          <a:xfrm>
            <a:off x="3840760" y="2391274"/>
            <a:ext cx="1555047" cy="2554742"/>
            <a:chOff x="3719964" y="3451677"/>
            <a:chExt cx="1555047" cy="2620747"/>
          </a:xfrm>
        </p:grpSpPr>
        <p:sp>
          <p:nvSpPr>
            <p:cNvPr id="35" name="Freeform 8"/>
            <p:cNvSpPr/>
            <p:nvPr/>
          </p:nvSpPr>
          <p:spPr bwMode="gray">
            <a:xfrm>
              <a:off x="3719964" y="3451677"/>
              <a:ext cx="1555047" cy="2620747"/>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40 h 2346"/>
                <a:gd name="T20" fmla="*/ 806 w 1470"/>
                <a:gd name="T21" fmla="*/ 2291 h 2346"/>
                <a:gd name="T22" fmla="*/ 763 w 1470"/>
                <a:gd name="T23" fmla="*/ 2326 h 2346"/>
                <a:gd name="T24" fmla="*/ 739 w 1470"/>
                <a:gd name="T25" fmla="*/ 2343 h 2346"/>
                <a:gd name="T26" fmla="*/ 732 w 1470"/>
                <a:gd name="T27" fmla="*/ 2343 h 2346"/>
                <a:gd name="T28" fmla="*/ 709 w 1470"/>
                <a:gd name="T29" fmla="*/ 2326 h 2346"/>
                <a:gd name="T30" fmla="*/ 665 w 1470"/>
                <a:gd name="T31" fmla="*/ 2291 h 2346"/>
                <a:gd name="T32" fmla="*/ 604 w 1470"/>
                <a:gd name="T33" fmla="*/ 2240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9 h 2346"/>
                <a:gd name="T54" fmla="*/ 27 w 1470"/>
                <a:gd name="T55" fmla="*/ 954 h 2346"/>
                <a:gd name="T56" fmla="*/ 71 w 1470"/>
                <a:gd name="T57" fmla="*/ 816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1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1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6 h 2346"/>
                <a:gd name="T100" fmla="*/ 1444 w 1470"/>
                <a:gd name="T101" fmla="*/ 954 h 2346"/>
                <a:gd name="T102" fmla="*/ 1467 w 1470"/>
                <a:gd name="T103" fmla="*/ 1099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6" name="TextBox 20"/>
            <p:cNvSpPr txBox="1"/>
            <p:nvPr/>
          </p:nvSpPr>
          <p:spPr bwMode="auto">
            <a:xfrm>
              <a:off x="3975549" y="4762051"/>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37" name="组合 36"/>
          <p:cNvGrpSpPr/>
          <p:nvPr/>
        </p:nvGrpSpPr>
        <p:grpSpPr>
          <a:xfrm>
            <a:off x="4462778" y="1382983"/>
            <a:ext cx="2799084" cy="1440002"/>
            <a:chOff x="4341983" y="2107288"/>
            <a:chExt cx="2799084" cy="1477207"/>
          </a:xfrm>
        </p:grpSpPr>
        <p:sp>
          <p:nvSpPr>
            <p:cNvPr id="38" name="Freeform 10"/>
            <p:cNvSpPr/>
            <p:nvPr/>
          </p:nvSpPr>
          <p:spPr bwMode="gray">
            <a:xfrm rot="21131375">
              <a:off x="4341983" y="2107288"/>
              <a:ext cx="2799084" cy="1477207"/>
            </a:xfrm>
            <a:custGeom>
              <a:avLst/>
              <a:gdLst>
                <a:gd name="T0" fmla="*/ 716 w 2032"/>
                <a:gd name="T1" fmla="*/ 96 h 1536"/>
                <a:gd name="T2" fmla="*/ 859 w 2032"/>
                <a:gd name="T3" fmla="*/ 43 h 1536"/>
                <a:gd name="T4" fmla="*/ 1008 w 2032"/>
                <a:gd name="T5" fmla="*/ 11 h 1536"/>
                <a:gd name="T6" fmla="*/ 1157 w 2032"/>
                <a:gd name="T7" fmla="*/ 0 h 1536"/>
                <a:gd name="T8" fmla="*/ 1305 w 2032"/>
                <a:gd name="T9" fmla="*/ 3 h 1536"/>
                <a:gd name="T10" fmla="*/ 1448 w 2032"/>
                <a:gd name="T11" fmla="*/ 17 h 1536"/>
                <a:gd name="T12" fmla="*/ 1582 w 2032"/>
                <a:gd name="T13" fmla="*/ 42 h 1536"/>
                <a:gd name="T14" fmla="*/ 1706 w 2032"/>
                <a:gd name="T15" fmla="*/ 70 h 1536"/>
                <a:gd name="T16" fmla="*/ 1814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1 w 2032"/>
                <a:gd name="T29" fmla="*/ 249 h 1536"/>
                <a:gd name="T30" fmla="*/ 2008 w 2032"/>
                <a:gd name="T31" fmla="*/ 327 h 1536"/>
                <a:gd name="T32" fmla="*/ 1988 w 2032"/>
                <a:gd name="T33" fmla="*/ 427 h 1536"/>
                <a:gd name="T34" fmla="*/ 1957 w 2032"/>
                <a:gd name="T35" fmla="*/ 542 h 1536"/>
                <a:gd name="T36" fmla="*/ 1918 w 2032"/>
                <a:gd name="T37" fmla="*/ 672 h 1536"/>
                <a:gd name="T38" fmla="*/ 1865 w 2032"/>
                <a:gd name="T39" fmla="*/ 807 h 1536"/>
                <a:gd name="T40" fmla="*/ 1801 w 2032"/>
                <a:gd name="T41" fmla="*/ 944 h 1536"/>
                <a:gd name="T42" fmla="*/ 1721 w 2032"/>
                <a:gd name="T43" fmla="*/ 1076 h 1536"/>
                <a:gd name="T44" fmla="*/ 1626 w 2032"/>
                <a:gd name="T45" fmla="*/ 1202 h 1536"/>
                <a:gd name="T46" fmla="*/ 1514 w 2032"/>
                <a:gd name="T47" fmla="*/ 1313 h 1536"/>
                <a:gd name="T48" fmla="*/ 1383 w 2032"/>
                <a:gd name="T49" fmla="*/ 1405 h 1536"/>
                <a:gd name="T50" fmla="*/ 1244 w 2032"/>
                <a:gd name="T51" fmla="*/ 1469 h 1536"/>
                <a:gd name="T52" fmla="*/ 1098 w 2032"/>
                <a:gd name="T53" fmla="*/ 1511 h 1536"/>
                <a:gd name="T54" fmla="*/ 949 w 2032"/>
                <a:gd name="T55" fmla="*/ 1532 h 1536"/>
                <a:gd name="T56" fmla="*/ 801 w 2032"/>
                <a:gd name="T57" fmla="*/ 1536 h 1536"/>
                <a:gd name="T58" fmla="*/ 653 w 2032"/>
                <a:gd name="T59" fmla="*/ 1527 h 1536"/>
                <a:gd name="T60" fmla="*/ 515 w 2032"/>
                <a:gd name="T61" fmla="*/ 1507 h 1536"/>
                <a:gd name="T62" fmla="*/ 385 w 2032"/>
                <a:gd name="T63" fmla="*/ 1481 h 1536"/>
                <a:gd name="T64" fmla="*/ 270 w 2032"/>
                <a:gd name="T65" fmla="*/ 1450 h 1536"/>
                <a:gd name="T66" fmla="*/ 169 w 2032"/>
                <a:gd name="T67" fmla="*/ 1419 h 1536"/>
                <a:gd name="T68" fmla="*/ 90 w 2032"/>
                <a:gd name="T69" fmla="*/ 1390 h 1536"/>
                <a:gd name="T70" fmla="*/ 33 w 2032"/>
                <a:gd name="T71" fmla="*/ 1368 h 1536"/>
                <a:gd name="T72" fmla="*/ 4 w 2032"/>
                <a:gd name="T73" fmla="*/ 1357 h 1536"/>
                <a:gd name="T74" fmla="*/ 0 w 2032"/>
                <a:gd name="T75" fmla="*/ 1349 h 1536"/>
                <a:gd name="T76" fmla="*/ 4 w 2032"/>
                <a:gd name="T77" fmla="*/ 1316 h 1536"/>
                <a:gd name="T78" fmla="*/ 14 w 2032"/>
                <a:gd name="T79" fmla="*/ 1250 h 1536"/>
                <a:gd name="T80" fmla="*/ 32 w 2032"/>
                <a:gd name="T81" fmla="*/ 1161 h 1536"/>
                <a:gd name="T82" fmla="*/ 57 w 2032"/>
                <a:gd name="T83" fmla="*/ 1053 h 1536"/>
                <a:gd name="T84" fmla="*/ 92 w 2032"/>
                <a:gd name="T85" fmla="*/ 929 h 1536"/>
                <a:gd name="T86" fmla="*/ 138 w 2032"/>
                <a:gd name="T87" fmla="*/ 798 h 1536"/>
                <a:gd name="T88" fmla="*/ 197 w 2032"/>
                <a:gd name="T89" fmla="*/ 661 h 1536"/>
                <a:gd name="T90" fmla="*/ 268 w 2032"/>
                <a:gd name="T91" fmla="*/ 525 h 1536"/>
                <a:gd name="T92" fmla="*/ 356 w 2032"/>
                <a:gd name="T93" fmla="*/ 395 h 1536"/>
                <a:gd name="T94" fmla="*/ 459 w 2032"/>
                <a:gd name="T95" fmla="*/ 277 h 1536"/>
                <a:gd name="T96" fmla="*/ 580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solidFill>
              <a:srgbClr val="92E2D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39" name="TextBox 20"/>
            <p:cNvSpPr txBox="1"/>
            <p:nvPr/>
          </p:nvSpPr>
          <p:spPr bwMode="auto">
            <a:xfrm>
              <a:off x="5275011" y="2418491"/>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40" name="组合 39"/>
          <p:cNvGrpSpPr/>
          <p:nvPr/>
        </p:nvGrpSpPr>
        <p:grpSpPr>
          <a:xfrm>
            <a:off x="4378546" y="2482383"/>
            <a:ext cx="2721332" cy="1364214"/>
            <a:chOff x="4257751" y="3573158"/>
            <a:chExt cx="2721332" cy="1399460"/>
          </a:xfrm>
        </p:grpSpPr>
        <p:sp>
          <p:nvSpPr>
            <p:cNvPr id="41" name="Freeform 9"/>
            <p:cNvSpPr/>
            <p:nvPr/>
          </p:nvSpPr>
          <p:spPr bwMode="gray">
            <a:xfrm rot="521906">
              <a:off x="4257751" y="3573158"/>
              <a:ext cx="2721332" cy="1399460"/>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solidFill>
              <a:srgbClr val="F86251"/>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2" name="TextBox 20"/>
            <p:cNvSpPr txBox="1"/>
            <p:nvPr/>
          </p:nvSpPr>
          <p:spPr bwMode="auto">
            <a:xfrm>
              <a:off x="5275011" y="3983954"/>
              <a:ext cx="1235113" cy="87806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43" name="组合 42"/>
          <p:cNvGrpSpPr/>
          <p:nvPr/>
        </p:nvGrpSpPr>
        <p:grpSpPr>
          <a:xfrm>
            <a:off x="2130207" y="1324671"/>
            <a:ext cx="2833102" cy="1523045"/>
            <a:chOff x="2009412" y="2029541"/>
            <a:chExt cx="2833102" cy="1562395"/>
          </a:xfrm>
        </p:grpSpPr>
        <p:sp>
          <p:nvSpPr>
            <p:cNvPr id="44" name="Freeform 6"/>
            <p:cNvSpPr/>
            <p:nvPr/>
          </p:nvSpPr>
          <p:spPr bwMode="gray">
            <a:xfrm rot="575181">
              <a:off x="2009412" y="2029541"/>
              <a:ext cx="2833102" cy="1496644"/>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0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6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0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8 w 2032"/>
                <a:gd name="T47" fmla="*/ 1469 h 1536"/>
                <a:gd name="T48" fmla="*/ 648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199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2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5" name="TextBox 20"/>
            <p:cNvSpPr txBox="1"/>
            <p:nvPr/>
          </p:nvSpPr>
          <p:spPr bwMode="auto">
            <a:xfrm>
              <a:off x="2932458" y="2450664"/>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46" name="组合 45"/>
          <p:cNvGrpSpPr/>
          <p:nvPr/>
        </p:nvGrpSpPr>
        <p:grpSpPr>
          <a:xfrm>
            <a:off x="2123728" y="2415568"/>
            <a:ext cx="2850919" cy="1496203"/>
            <a:chOff x="2002933" y="3484072"/>
            <a:chExt cx="2850919" cy="1534859"/>
          </a:xfrm>
        </p:grpSpPr>
        <p:sp>
          <p:nvSpPr>
            <p:cNvPr id="47" name="Freeform 7"/>
            <p:cNvSpPr/>
            <p:nvPr/>
          </p:nvSpPr>
          <p:spPr bwMode="gray">
            <a:xfrm rot="21119171">
              <a:off x="2002933" y="3484072"/>
              <a:ext cx="2850919" cy="1499884"/>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8" name="TextBox 20"/>
            <p:cNvSpPr txBox="1"/>
            <p:nvPr/>
          </p:nvSpPr>
          <p:spPr bwMode="auto">
            <a:xfrm>
              <a:off x="2932458" y="3877659"/>
              <a:ext cx="1235113" cy="1141272"/>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a:t>
              </a:r>
            </a:p>
          </p:txBody>
        </p:sp>
      </p:grpSp>
      <p:grpSp>
        <p:nvGrpSpPr>
          <p:cNvPr id="49" name="组合 48"/>
          <p:cNvGrpSpPr/>
          <p:nvPr/>
        </p:nvGrpSpPr>
        <p:grpSpPr>
          <a:xfrm>
            <a:off x="3928232" y="1966091"/>
            <a:ext cx="1252137" cy="1212634"/>
            <a:chOff x="3819526" y="3200400"/>
            <a:chExt cx="1227138" cy="1219200"/>
          </a:xfrm>
        </p:grpSpPr>
        <p:sp>
          <p:nvSpPr>
            <p:cNvPr id="50" name="Oval 12"/>
            <p:cNvSpPr>
              <a:spLocks noChangeArrowheads="1"/>
            </p:cNvSpPr>
            <p:nvPr/>
          </p:nvSpPr>
          <p:spPr bwMode="gray">
            <a:xfrm>
              <a:off x="3819526" y="3200400"/>
              <a:ext cx="1227138" cy="1219200"/>
            </a:xfrm>
            <a:prstGeom prst="ellipse">
              <a:avLst/>
            </a:prstGeom>
            <a:solidFill>
              <a:srgbClr val="F5CA4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明年</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工作计划</a:t>
              </a:r>
            </a:p>
          </p:txBody>
        </p:sp>
        <p:sp>
          <p:nvSpPr>
            <p:cNvPr id="51" name="Freeform 13"/>
            <p:cNvSpPr/>
            <p:nvPr/>
          </p:nvSpPr>
          <p:spPr bwMode="gray">
            <a:xfrm>
              <a:off x="3959769" y="3220720"/>
              <a:ext cx="946649" cy="46010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ysClr val="window" lastClr="FFFFFF">
                    <a:lumMod val="95000"/>
                  </a:sysClr>
                </a:gs>
                <a:gs pos="100000">
                  <a:srgbClr val="2676FF">
                    <a:alpha val="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0" presetClass="path" presetSubtype="0" fill="hold" nodeType="afterEffect">
                                  <p:stCondLst>
                                    <p:cond delay="500"/>
                                  </p:stCondLst>
                                  <p:childTnLst>
                                    <p:animMotion origin="layout" path="M -0.00834 -0.26852 C 0.00573 -0.26482 0.05017 -0.27099 0.07569 -0.24691 C 0.10121 -0.22284 0.13038 -0.17932 0.14444 -0.12469 C 0.1585 -0.07006 0.16788 0.01574 0.15972 0.08148 C 0.15156 0.14722 0.12257 0.22932 0.09514 0.27037 C 0.06771 0.31142 0.03246 0.3321 -0.00486 0.32839 C -0.04219 0.32469 -0.09948 0.28765 -0.12917 0.24815 C -0.15886 0.20864 -0.17379 0.13889 -0.18334 0.09074 C -0.19288 0.04259 -0.19045 -0.00216 -0.18681 -0.04074 C -0.18316 -0.07932 -0.17587 -0.11019 -0.16146 -0.14074 C -0.14705 -0.1713 -0.12222 -0.21019 -0.1 -0.22346 C -0.07778 -0.23673 -0.04653 -0.23704 -0.02847 -0.22099 C -0.01042 -0.20494 0.00295 -0.16543 0.00868 -0.12716 C 0.01441 -0.08889 0.00625 -0.02006 0.00555 0.00802 " pathEditMode="relative" rAng="0" ptsTypes="aaaaaaaaaaaaaa">
                                      <p:cBhvr>
                                        <p:cTn id="12" dur="2000" fill="hold"/>
                                        <p:tgtEl>
                                          <p:spTgt spid="49"/>
                                        </p:tgtEl>
                                        <p:attrNameLst>
                                          <p:attrName>ppt_x</p:attrName>
                                          <p:attrName>ppt_y</p:attrName>
                                        </p:attrNameLst>
                                      </p:cBhvr>
                                      <p:rCtr x="-417" y="29907"/>
                                    </p:animMotion>
                                  </p:childTnLst>
                                </p:cTn>
                              </p:par>
                              <p:par>
                                <p:cTn id="13" presetID="10" presetClass="entr" presetSubtype="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750"/>
                                        <p:tgtEl>
                                          <p:spTgt spid="31"/>
                                        </p:tgtEl>
                                      </p:cBhvr>
                                    </p:animEffect>
                                  </p:childTnLst>
                                </p:cTn>
                              </p:par>
                              <p:par>
                                <p:cTn id="16" presetID="10" presetClass="entr" presetSubtype="0" fill="hold" nodeType="withEffect">
                                  <p:stCondLst>
                                    <p:cond delay="75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750"/>
                                        <p:tgtEl>
                                          <p:spTgt spid="37"/>
                                        </p:tgtEl>
                                      </p:cBhvr>
                                    </p:animEffect>
                                  </p:childTnLst>
                                </p:cTn>
                              </p:par>
                              <p:par>
                                <p:cTn id="19" presetID="10" presetClass="entr" presetSubtype="0" fill="hold" nodeType="withEffect">
                                  <p:stCondLst>
                                    <p:cond delay="100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750"/>
                                        <p:tgtEl>
                                          <p:spTgt spid="40"/>
                                        </p:tgtEl>
                                      </p:cBhvr>
                                    </p:animEffect>
                                  </p:childTnLst>
                                </p:cTn>
                              </p:par>
                              <p:par>
                                <p:cTn id="22" presetID="10" presetClass="entr" presetSubtype="0" fill="hold" nodeType="withEffect">
                                  <p:stCondLst>
                                    <p:cond delay="125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750"/>
                                        <p:tgtEl>
                                          <p:spTgt spid="34"/>
                                        </p:tgtEl>
                                      </p:cBhvr>
                                    </p:animEffect>
                                  </p:childTnLst>
                                </p:cTn>
                              </p:par>
                              <p:par>
                                <p:cTn id="25" presetID="10" presetClass="entr" presetSubtype="0" fill="hold" nodeType="withEffect">
                                  <p:stCondLst>
                                    <p:cond delay="1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750"/>
                                        <p:tgtEl>
                                          <p:spTgt spid="46"/>
                                        </p:tgtEl>
                                      </p:cBhvr>
                                    </p:animEffect>
                                  </p:childTnLst>
                                </p:cTn>
                              </p:par>
                              <p:par>
                                <p:cTn id="28" presetID="10" presetClass="entr" presetSubtype="0" fill="hold" nodeType="withEffect">
                                  <p:stCondLst>
                                    <p:cond delay="175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明年工作计划</a:t>
            </a:r>
          </a:p>
        </p:txBody>
      </p:sp>
      <p:sp>
        <p:nvSpPr>
          <p:cNvPr id="24" name="Oval 3"/>
          <p:cNvSpPr>
            <a:spLocks noChangeArrowheads="1"/>
          </p:cNvSpPr>
          <p:nvPr/>
        </p:nvSpPr>
        <p:spPr bwMode="auto">
          <a:xfrm>
            <a:off x="4465927" y="1456872"/>
            <a:ext cx="2940810" cy="2940808"/>
          </a:xfrm>
          <a:prstGeom prst="ellipse">
            <a:avLst/>
          </a:prstGeom>
          <a:noFill/>
          <a:ln w="25400"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5" name="Oval 4"/>
          <p:cNvSpPr>
            <a:spLocks noChangeArrowheads="1"/>
          </p:cNvSpPr>
          <p:nvPr/>
        </p:nvSpPr>
        <p:spPr bwMode="auto">
          <a:xfrm>
            <a:off x="4370263" y="1372257"/>
            <a:ext cx="3125788" cy="3127500"/>
          </a:xfrm>
          <a:prstGeom prst="ellipse">
            <a:avLst/>
          </a:prstGeom>
          <a:noFill/>
          <a:ln w="19050" cmpd="sng">
            <a:solidFill>
              <a:srgbClr val="414455"/>
            </a:solidFill>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 name="Oval 6"/>
          <p:cNvSpPr>
            <a:spLocks noChangeArrowheads="1"/>
          </p:cNvSpPr>
          <p:nvPr/>
        </p:nvSpPr>
        <p:spPr bwMode="auto">
          <a:xfrm>
            <a:off x="4624901" y="1606319"/>
            <a:ext cx="2630800" cy="2630800"/>
          </a:xfrm>
          <a:prstGeom prst="ellipse">
            <a:avLst/>
          </a:prstGeom>
          <a:noFill/>
          <a:ln w="19050" cmpd="sng">
            <a:solidFill>
              <a:srgbClr val="414455"/>
            </a:solidFill>
            <a:prstDash val="dash"/>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nvGrpSpPr>
          <p:cNvPr id="27" name="中国 52"/>
          <p:cNvGrpSpPr/>
          <p:nvPr/>
        </p:nvGrpSpPr>
        <p:grpSpPr bwMode="auto">
          <a:xfrm>
            <a:off x="4935033" y="2076640"/>
            <a:ext cx="1877186" cy="1707622"/>
            <a:chOff x="0" y="0"/>
            <a:chExt cx="5832647" cy="4819363"/>
          </a:xfrm>
          <a:solidFill>
            <a:srgbClr val="F86251"/>
          </a:solidFill>
        </p:grpSpPr>
        <p:sp>
          <p:nvSpPr>
            <p:cNvPr id="49" name="Freeform 9"/>
            <p:cNvSpPr/>
            <p:nvPr/>
          </p:nvSpPr>
          <p:spPr bwMode="auto">
            <a:xfrm>
              <a:off x="2449067" y="53708"/>
              <a:ext cx="2556482" cy="2180529"/>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8 h 1218"/>
                <a:gd name="T12" fmla="*/ 1114 w 1428"/>
                <a:gd name="T13" fmla="*/ 192 h 1218"/>
                <a:gd name="T14" fmla="*/ 1088 w 1428"/>
                <a:gd name="T15" fmla="*/ 262 h 1218"/>
                <a:gd name="T16" fmla="*/ 982 w 1428"/>
                <a:gd name="T17" fmla="*/ 276 h 1218"/>
                <a:gd name="T18" fmla="*/ 994 w 1428"/>
                <a:gd name="T19" fmla="*/ 420 h 1218"/>
                <a:gd name="T20" fmla="*/ 1136 w 1428"/>
                <a:gd name="T21" fmla="*/ 428 h 1218"/>
                <a:gd name="T22" fmla="*/ 1174 w 1428"/>
                <a:gd name="T23" fmla="*/ 498 h 1218"/>
                <a:gd name="T24" fmla="*/ 1018 w 1428"/>
                <a:gd name="T25" fmla="*/ 540 h 1218"/>
                <a:gd name="T26" fmla="*/ 946 w 1428"/>
                <a:gd name="T27" fmla="*/ 626 h 1218"/>
                <a:gd name="T28" fmla="*/ 820 w 1428"/>
                <a:gd name="T29" fmla="*/ 664 h 1218"/>
                <a:gd name="T30" fmla="*/ 778 w 1428"/>
                <a:gd name="T31" fmla="*/ 722 h 1218"/>
                <a:gd name="T32" fmla="*/ 776 w 1428"/>
                <a:gd name="T33" fmla="*/ 774 h 1218"/>
                <a:gd name="T34" fmla="*/ 688 w 1428"/>
                <a:gd name="T35" fmla="*/ 860 h 1218"/>
                <a:gd name="T36" fmla="*/ 510 w 1428"/>
                <a:gd name="T37" fmla="*/ 882 h 1218"/>
                <a:gd name="T38" fmla="*/ 398 w 1428"/>
                <a:gd name="T39" fmla="*/ 934 h 1218"/>
                <a:gd name="T40" fmla="*/ 246 w 1428"/>
                <a:gd name="T41" fmla="*/ 872 h 1218"/>
                <a:gd name="T42" fmla="*/ 68 w 1428"/>
                <a:gd name="T43" fmla="*/ 854 h 1218"/>
                <a:gd name="T44" fmla="*/ 24 w 1428"/>
                <a:gd name="T45" fmla="*/ 906 h 1218"/>
                <a:gd name="T46" fmla="*/ 46 w 1428"/>
                <a:gd name="T47" fmla="*/ 980 h 1218"/>
                <a:gd name="T48" fmla="*/ 138 w 1428"/>
                <a:gd name="T49" fmla="*/ 966 h 1218"/>
                <a:gd name="T50" fmla="*/ 156 w 1428"/>
                <a:gd name="T51" fmla="*/ 1060 h 1218"/>
                <a:gd name="T52" fmla="*/ 196 w 1428"/>
                <a:gd name="T53" fmla="*/ 1112 h 1218"/>
                <a:gd name="T54" fmla="*/ 240 w 1428"/>
                <a:gd name="T55" fmla="*/ 1114 h 1218"/>
                <a:gd name="T56" fmla="*/ 342 w 1428"/>
                <a:gd name="T57" fmla="*/ 1074 h 1218"/>
                <a:gd name="T58" fmla="*/ 386 w 1428"/>
                <a:gd name="T59" fmla="*/ 1108 h 1218"/>
                <a:gd name="T60" fmla="*/ 340 w 1428"/>
                <a:gd name="T61" fmla="*/ 1208 h 1218"/>
                <a:gd name="T62" fmla="*/ 450 w 1428"/>
                <a:gd name="T63" fmla="*/ 1204 h 1218"/>
                <a:gd name="T64" fmla="*/ 522 w 1428"/>
                <a:gd name="T65" fmla="*/ 1092 h 1218"/>
                <a:gd name="T66" fmla="*/ 538 w 1428"/>
                <a:gd name="T67" fmla="*/ 1180 h 1218"/>
                <a:gd name="T68" fmla="*/ 614 w 1428"/>
                <a:gd name="T69" fmla="*/ 1216 h 1218"/>
                <a:gd name="T70" fmla="*/ 690 w 1428"/>
                <a:gd name="T71" fmla="*/ 1108 h 1218"/>
                <a:gd name="T72" fmla="*/ 752 w 1428"/>
                <a:gd name="T73" fmla="*/ 1064 h 1218"/>
                <a:gd name="T74" fmla="*/ 806 w 1428"/>
                <a:gd name="T75" fmla="*/ 1052 h 1218"/>
                <a:gd name="T76" fmla="*/ 860 w 1428"/>
                <a:gd name="T77" fmla="*/ 992 h 1218"/>
                <a:gd name="T78" fmla="*/ 914 w 1428"/>
                <a:gd name="T79" fmla="*/ 940 h 1218"/>
                <a:gd name="T80" fmla="*/ 958 w 1428"/>
                <a:gd name="T81" fmla="*/ 840 h 1218"/>
                <a:gd name="T82" fmla="*/ 992 w 1428"/>
                <a:gd name="T83" fmla="*/ 896 h 1218"/>
                <a:gd name="T84" fmla="*/ 1068 w 1428"/>
                <a:gd name="T85" fmla="*/ 848 h 1218"/>
                <a:gd name="T86" fmla="*/ 1122 w 1428"/>
                <a:gd name="T87" fmla="*/ 796 h 1218"/>
                <a:gd name="T88" fmla="*/ 1158 w 1428"/>
                <a:gd name="T89" fmla="*/ 828 h 1218"/>
                <a:gd name="T90" fmla="*/ 1206 w 1428"/>
                <a:gd name="T91" fmla="*/ 890 h 1218"/>
                <a:gd name="T92" fmla="*/ 1266 w 1428"/>
                <a:gd name="T93" fmla="*/ 832 h 1218"/>
                <a:gd name="T94" fmla="*/ 1356 w 1428"/>
                <a:gd name="T95" fmla="*/ 756 h 1218"/>
                <a:gd name="T96" fmla="*/ 1412 w 1428"/>
                <a:gd name="T97" fmla="*/ 712 h 1218"/>
                <a:gd name="T98" fmla="*/ 1386 w 1428"/>
                <a:gd name="T99" fmla="*/ 642 h 1218"/>
                <a:gd name="T100" fmla="*/ 1328 w 1428"/>
                <a:gd name="T101" fmla="*/ 630 h 1218"/>
                <a:gd name="T102" fmla="*/ 1276 w 1428"/>
                <a:gd name="T103" fmla="*/ 524 h 1218"/>
                <a:gd name="T104" fmla="*/ 1338 w 1428"/>
                <a:gd name="T105" fmla="*/ 512 h 1218"/>
                <a:gd name="T106" fmla="*/ 1298 w 1428"/>
                <a:gd name="T107" fmla="*/ 406 h 1218"/>
                <a:gd name="T108" fmla="*/ 1334 w 1428"/>
                <a:gd name="T109" fmla="*/ 368 h 1218"/>
                <a:gd name="T110" fmla="*/ 1386 w 1428"/>
                <a:gd name="T111" fmla="*/ 284 h 1218"/>
                <a:gd name="T112" fmla="*/ 1398 w 1428"/>
                <a:gd name="T113" fmla="*/ 18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 name="Freeform 10"/>
            <p:cNvSpPr/>
            <p:nvPr/>
          </p:nvSpPr>
          <p:spPr bwMode="auto">
            <a:xfrm>
              <a:off x="1958538" y="1528877"/>
              <a:ext cx="1632711" cy="1382076"/>
            </a:xfrm>
            <a:custGeom>
              <a:avLst/>
              <a:gdLst>
                <a:gd name="T0" fmla="*/ 536 w 912"/>
                <a:gd name="T1" fmla="*/ 310 h 772"/>
                <a:gd name="T2" fmla="*/ 494 w 912"/>
                <a:gd name="T3" fmla="*/ 314 h 772"/>
                <a:gd name="T4" fmla="*/ 446 w 912"/>
                <a:gd name="T5" fmla="*/ 258 h 772"/>
                <a:gd name="T6" fmla="*/ 406 w 912"/>
                <a:gd name="T7" fmla="*/ 228 h 772"/>
                <a:gd name="T8" fmla="*/ 416 w 912"/>
                <a:gd name="T9" fmla="*/ 162 h 772"/>
                <a:gd name="T10" fmla="*/ 348 w 912"/>
                <a:gd name="T11" fmla="*/ 164 h 772"/>
                <a:gd name="T12" fmla="*/ 324 w 912"/>
                <a:gd name="T13" fmla="*/ 176 h 772"/>
                <a:gd name="T14" fmla="*/ 288 w 912"/>
                <a:gd name="T15" fmla="*/ 108 h 772"/>
                <a:gd name="T16" fmla="*/ 268 w 912"/>
                <a:gd name="T17" fmla="*/ 32 h 772"/>
                <a:gd name="T18" fmla="*/ 216 w 912"/>
                <a:gd name="T19" fmla="*/ 4 h 772"/>
                <a:gd name="T20" fmla="*/ 178 w 912"/>
                <a:gd name="T21" fmla="*/ 64 h 772"/>
                <a:gd name="T22" fmla="*/ 108 w 912"/>
                <a:gd name="T23" fmla="*/ 86 h 772"/>
                <a:gd name="T24" fmla="*/ 60 w 912"/>
                <a:gd name="T25" fmla="*/ 132 h 772"/>
                <a:gd name="T26" fmla="*/ 8 w 912"/>
                <a:gd name="T27" fmla="*/ 158 h 772"/>
                <a:gd name="T28" fmla="*/ 10 w 912"/>
                <a:gd name="T29" fmla="*/ 232 h 772"/>
                <a:gd name="T30" fmla="*/ 80 w 912"/>
                <a:gd name="T31" fmla="*/ 236 h 772"/>
                <a:gd name="T32" fmla="*/ 154 w 912"/>
                <a:gd name="T33" fmla="*/ 272 h 772"/>
                <a:gd name="T34" fmla="*/ 222 w 912"/>
                <a:gd name="T35" fmla="*/ 274 h 772"/>
                <a:gd name="T36" fmla="*/ 302 w 912"/>
                <a:gd name="T37" fmla="*/ 284 h 772"/>
                <a:gd name="T38" fmla="*/ 352 w 912"/>
                <a:gd name="T39" fmla="*/ 296 h 772"/>
                <a:gd name="T40" fmla="*/ 404 w 912"/>
                <a:gd name="T41" fmla="*/ 338 h 772"/>
                <a:gd name="T42" fmla="*/ 492 w 912"/>
                <a:gd name="T43" fmla="*/ 392 h 772"/>
                <a:gd name="T44" fmla="*/ 548 w 912"/>
                <a:gd name="T45" fmla="*/ 440 h 772"/>
                <a:gd name="T46" fmla="*/ 544 w 912"/>
                <a:gd name="T47" fmla="*/ 576 h 772"/>
                <a:gd name="T48" fmla="*/ 500 w 912"/>
                <a:gd name="T49" fmla="*/ 622 h 772"/>
                <a:gd name="T50" fmla="*/ 492 w 912"/>
                <a:gd name="T51" fmla="*/ 656 h 772"/>
                <a:gd name="T52" fmla="*/ 452 w 912"/>
                <a:gd name="T53" fmla="*/ 696 h 772"/>
                <a:gd name="T54" fmla="*/ 500 w 912"/>
                <a:gd name="T55" fmla="*/ 706 h 772"/>
                <a:gd name="T56" fmla="*/ 520 w 912"/>
                <a:gd name="T57" fmla="*/ 678 h 772"/>
                <a:gd name="T58" fmla="*/ 552 w 912"/>
                <a:gd name="T59" fmla="*/ 644 h 772"/>
                <a:gd name="T60" fmla="*/ 576 w 912"/>
                <a:gd name="T61" fmla="*/ 664 h 772"/>
                <a:gd name="T62" fmla="*/ 644 w 912"/>
                <a:gd name="T63" fmla="*/ 690 h 772"/>
                <a:gd name="T64" fmla="*/ 668 w 912"/>
                <a:gd name="T65" fmla="*/ 726 h 772"/>
                <a:gd name="T66" fmla="*/ 684 w 912"/>
                <a:gd name="T67" fmla="*/ 762 h 772"/>
                <a:gd name="T68" fmla="*/ 732 w 912"/>
                <a:gd name="T69" fmla="*/ 742 h 772"/>
                <a:gd name="T70" fmla="*/ 736 w 912"/>
                <a:gd name="T71" fmla="*/ 700 h 772"/>
                <a:gd name="T72" fmla="*/ 776 w 912"/>
                <a:gd name="T73" fmla="*/ 664 h 772"/>
                <a:gd name="T74" fmla="*/ 792 w 912"/>
                <a:gd name="T75" fmla="*/ 582 h 772"/>
                <a:gd name="T76" fmla="*/ 840 w 912"/>
                <a:gd name="T77" fmla="*/ 596 h 772"/>
                <a:gd name="T78" fmla="*/ 860 w 912"/>
                <a:gd name="T79" fmla="*/ 562 h 772"/>
                <a:gd name="T80" fmla="*/ 904 w 912"/>
                <a:gd name="T81" fmla="*/ 536 h 772"/>
                <a:gd name="T82" fmla="*/ 906 w 912"/>
                <a:gd name="T83" fmla="*/ 488 h 772"/>
                <a:gd name="T84" fmla="*/ 840 w 912"/>
                <a:gd name="T85" fmla="*/ 454 h 772"/>
                <a:gd name="T86" fmla="*/ 788 w 912"/>
                <a:gd name="T87" fmla="*/ 476 h 772"/>
                <a:gd name="T88" fmla="*/ 816 w 912"/>
                <a:gd name="T89" fmla="*/ 510 h 772"/>
                <a:gd name="T90" fmla="*/ 798 w 912"/>
                <a:gd name="T91" fmla="*/ 548 h 772"/>
                <a:gd name="T92" fmla="*/ 780 w 912"/>
                <a:gd name="T93" fmla="*/ 552 h 772"/>
                <a:gd name="T94" fmla="*/ 758 w 912"/>
                <a:gd name="T95" fmla="*/ 576 h 772"/>
                <a:gd name="T96" fmla="*/ 728 w 912"/>
                <a:gd name="T97" fmla="*/ 546 h 772"/>
                <a:gd name="T98" fmla="*/ 712 w 912"/>
                <a:gd name="T99" fmla="*/ 512 h 772"/>
                <a:gd name="T100" fmla="*/ 698 w 912"/>
                <a:gd name="T101" fmla="*/ 444 h 772"/>
                <a:gd name="T102" fmla="*/ 644 w 912"/>
                <a:gd name="T103" fmla="*/ 410 h 772"/>
                <a:gd name="T104" fmla="*/ 604 w 912"/>
                <a:gd name="T105" fmla="*/ 384 h 772"/>
                <a:gd name="T106" fmla="*/ 606 w 912"/>
                <a:gd name="T107" fmla="*/ 324 h 772"/>
                <a:gd name="T108" fmla="*/ 640 w 912"/>
                <a:gd name="T109" fmla="*/ 254 h 772"/>
                <a:gd name="T110" fmla="*/ 590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 name="Freeform 11"/>
            <p:cNvSpPr/>
            <p:nvPr/>
          </p:nvSpPr>
          <p:spPr bwMode="auto">
            <a:xfrm>
              <a:off x="3118622" y="2008665"/>
              <a:ext cx="329407" cy="544237"/>
            </a:xfrm>
            <a:custGeom>
              <a:avLst/>
              <a:gdLst>
                <a:gd name="T0" fmla="*/ 92 w 184"/>
                <a:gd name="T1" fmla="*/ 58 h 304"/>
                <a:gd name="T2" fmla="*/ 92 w 184"/>
                <a:gd name="T3" fmla="*/ 86 h 304"/>
                <a:gd name="T4" fmla="*/ 84 w 184"/>
                <a:gd name="T5" fmla="*/ 108 h 304"/>
                <a:gd name="T6" fmla="*/ 82 w 184"/>
                <a:gd name="T7" fmla="*/ 116 h 304"/>
                <a:gd name="T8" fmla="*/ 76 w 184"/>
                <a:gd name="T9" fmla="*/ 122 h 304"/>
                <a:gd name="T10" fmla="*/ 74 w 184"/>
                <a:gd name="T11" fmla="*/ 124 h 304"/>
                <a:gd name="T12" fmla="*/ 54 w 184"/>
                <a:gd name="T13" fmla="*/ 120 h 304"/>
                <a:gd name="T14" fmla="*/ 12 w 184"/>
                <a:gd name="T15" fmla="*/ 134 h 304"/>
                <a:gd name="T16" fmla="*/ 8 w 184"/>
                <a:gd name="T17" fmla="*/ 140 h 304"/>
                <a:gd name="T18" fmla="*/ 38 w 184"/>
                <a:gd name="T19" fmla="*/ 144 h 304"/>
                <a:gd name="T20" fmla="*/ 48 w 184"/>
                <a:gd name="T21" fmla="*/ 162 h 304"/>
                <a:gd name="T22" fmla="*/ 60 w 184"/>
                <a:gd name="T23" fmla="*/ 174 h 304"/>
                <a:gd name="T24" fmla="*/ 60 w 184"/>
                <a:gd name="T25" fmla="*/ 206 h 304"/>
                <a:gd name="T26" fmla="*/ 72 w 184"/>
                <a:gd name="T27" fmla="*/ 216 h 304"/>
                <a:gd name="T28" fmla="*/ 76 w 184"/>
                <a:gd name="T29" fmla="*/ 240 h 304"/>
                <a:gd name="T30" fmla="*/ 70 w 184"/>
                <a:gd name="T31" fmla="*/ 256 h 304"/>
                <a:gd name="T32" fmla="*/ 82 w 184"/>
                <a:gd name="T33" fmla="*/ 270 h 304"/>
                <a:gd name="T34" fmla="*/ 100 w 184"/>
                <a:gd name="T35" fmla="*/ 280 h 304"/>
                <a:gd name="T36" fmla="*/ 114 w 184"/>
                <a:gd name="T37" fmla="*/ 298 h 304"/>
                <a:gd name="T38" fmla="*/ 124 w 184"/>
                <a:gd name="T39" fmla="*/ 304 h 304"/>
                <a:gd name="T40" fmla="*/ 122 w 184"/>
                <a:gd name="T41" fmla="*/ 282 h 304"/>
                <a:gd name="T42" fmla="*/ 126 w 184"/>
                <a:gd name="T43" fmla="*/ 274 h 304"/>
                <a:gd name="T44" fmla="*/ 140 w 184"/>
                <a:gd name="T45" fmla="*/ 268 h 304"/>
                <a:gd name="T46" fmla="*/ 144 w 184"/>
                <a:gd name="T47" fmla="*/ 268 h 304"/>
                <a:gd name="T48" fmla="*/ 156 w 184"/>
                <a:gd name="T49" fmla="*/ 266 h 304"/>
                <a:gd name="T50" fmla="*/ 158 w 184"/>
                <a:gd name="T51" fmla="*/ 244 h 304"/>
                <a:gd name="T52" fmla="*/ 148 w 184"/>
                <a:gd name="T53" fmla="*/ 232 h 304"/>
                <a:gd name="T54" fmla="*/ 138 w 184"/>
                <a:gd name="T55" fmla="*/ 232 h 304"/>
                <a:gd name="T56" fmla="*/ 132 w 184"/>
                <a:gd name="T57" fmla="*/ 210 h 304"/>
                <a:gd name="T58" fmla="*/ 136 w 184"/>
                <a:gd name="T59" fmla="*/ 168 h 304"/>
                <a:gd name="T60" fmla="*/ 164 w 184"/>
                <a:gd name="T61" fmla="*/ 160 h 304"/>
                <a:gd name="T62" fmla="*/ 184 w 184"/>
                <a:gd name="T63" fmla="*/ 108 h 304"/>
                <a:gd name="T64" fmla="*/ 174 w 184"/>
                <a:gd name="T65" fmla="*/ 96 h 304"/>
                <a:gd name="T66" fmla="*/ 166 w 184"/>
                <a:gd name="T67" fmla="*/ 96 h 304"/>
                <a:gd name="T68" fmla="*/ 152 w 184"/>
                <a:gd name="T69" fmla="*/ 96 h 304"/>
                <a:gd name="T70" fmla="*/ 142 w 184"/>
                <a:gd name="T71" fmla="*/ 84 h 304"/>
                <a:gd name="T72" fmla="*/ 146 w 184"/>
                <a:gd name="T73" fmla="*/ 52 h 304"/>
                <a:gd name="T74" fmla="*/ 150 w 184"/>
                <a:gd name="T75" fmla="*/ 42 h 304"/>
                <a:gd name="T76" fmla="*/ 156 w 184"/>
                <a:gd name="T77" fmla="*/ 32 h 304"/>
                <a:gd name="T78" fmla="*/ 144 w 184"/>
                <a:gd name="T79" fmla="*/ 8 h 304"/>
                <a:gd name="T80" fmla="*/ 108 w 184"/>
                <a:gd name="T81" fmla="*/ 1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 name="Freeform 12"/>
            <p:cNvSpPr/>
            <p:nvPr/>
          </p:nvSpPr>
          <p:spPr bwMode="auto">
            <a:xfrm>
              <a:off x="0" y="576462"/>
              <a:ext cx="2334491" cy="1765190"/>
            </a:xfrm>
            <a:custGeom>
              <a:avLst/>
              <a:gdLst>
                <a:gd name="T0" fmla="*/ 1262 w 1304"/>
                <a:gd name="T1" fmla="*/ 444 h 986"/>
                <a:gd name="T2" fmla="*/ 1222 w 1304"/>
                <a:gd name="T3" fmla="*/ 408 h 986"/>
                <a:gd name="T4" fmla="*/ 1202 w 1304"/>
                <a:gd name="T5" fmla="*/ 378 h 986"/>
                <a:gd name="T6" fmla="*/ 1140 w 1304"/>
                <a:gd name="T7" fmla="*/ 340 h 986"/>
                <a:gd name="T8" fmla="*/ 1032 w 1304"/>
                <a:gd name="T9" fmla="*/ 320 h 986"/>
                <a:gd name="T10" fmla="*/ 1044 w 1304"/>
                <a:gd name="T11" fmla="*/ 246 h 986"/>
                <a:gd name="T12" fmla="*/ 1024 w 1304"/>
                <a:gd name="T13" fmla="*/ 112 h 986"/>
                <a:gd name="T14" fmla="*/ 976 w 1304"/>
                <a:gd name="T15" fmla="*/ 90 h 986"/>
                <a:gd name="T16" fmla="*/ 954 w 1304"/>
                <a:gd name="T17" fmla="*/ 60 h 986"/>
                <a:gd name="T18" fmla="*/ 928 w 1304"/>
                <a:gd name="T19" fmla="*/ 0 h 986"/>
                <a:gd name="T20" fmla="*/ 876 w 1304"/>
                <a:gd name="T21" fmla="*/ 36 h 986"/>
                <a:gd name="T22" fmla="*/ 816 w 1304"/>
                <a:gd name="T23" fmla="*/ 66 h 986"/>
                <a:gd name="T24" fmla="*/ 798 w 1304"/>
                <a:gd name="T25" fmla="*/ 130 h 986"/>
                <a:gd name="T26" fmla="*/ 760 w 1304"/>
                <a:gd name="T27" fmla="*/ 146 h 986"/>
                <a:gd name="T28" fmla="*/ 674 w 1304"/>
                <a:gd name="T29" fmla="*/ 104 h 986"/>
                <a:gd name="T30" fmla="*/ 610 w 1304"/>
                <a:gd name="T31" fmla="*/ 232 h 986"/>
                <a:gd name="T32" fmla="*/ 576 w 1304"/>
                <a:gd name="T33" fmla="*/ 226 h 986"/>
                <a:gd name="T34" fmla="*/ 494 w 1304"/>
                <a:gd name="T35" fmla="*/ 216 h 986"/>
                <a:gd name="T36" fmla="*/ 494 w 1304"/>
                <a:gd name="T37" fmla="*/ 256 h 986"/>
                <a:gd name="T38" fmla="*/ 472 w 1304"/>
                <a:gd name="T39" fmla="*/ 388 h 986"/>
                <a:gd name="T40" fmla="*/ 464 w 1304"/>
                <a:gd name="T41" fmla="*/ 390 h 986"/>
                <a:gd name="T42" fmla="*/ 452 w 1304"/>
                <a:gd name="T43" fmla="*/ 392 h 986"/>
                <a:gd name="T44" fmla="*/ 412 w 1304"/>
                <a:gd name="T45" fmla="*/ 444 h 986"/>
                <a:gd name="T46" fmla="*/ 330 w 1304"/>
                <a:gd name="T47" fmla="*/ 468 h 986"/>
                <a:gd name="T48" fmla="*/ 248 w 1304"/>
                <a:gd name="T49" fmla="*/ 470 h 986"/>
                <a:gd name="T50" fmla="*/ 184 w 1304"/>
                <a:gd name="T51" fmla="*/ 506 h 986"/>
                <a:gd name="T52" fmla="*/ 106 w 1304"/>
                <a:gd name="T53" fmla="*/ 494 h 986"/>
                <a:gd name="T54" fmla="*/ 60 w 1304"/>
                <a:gd name="T55" fmla="*/ 482 h 986"/>
                <a:gd name="T56" fmla="*/ 10 w 1304"/>
                <a:gd name="T57" fmla="*/ 528 h 986"/>
                <a:gd name="T58" fmla="*/ 14 w 1304"/>
                <a:gd name="T59" fmla="*/ 562 h 986"/>
                <a:gd name="T60" fmla="*/ 14 w 1304"/>
                <a:gd name="T61" fmla="*/ 598 h 986"/>
                <a:gd name="T62" fmla="*/ 58 w 1304"/>
                <a:gd name="T63" fmla="*/ 652 h 986"/>
                <a:gd name="T64" fmla="*/ 6 w 1304"/>
                <a:gd name="T65" fmla="*/ 716 h 986"/>
                <a:gd name="T66" fmla="*/ 42 w 1304"/>
                <a:gd name="T67" fmla="*/ 734 h 986"/>
                <a:gd name="T68" fmla="*/ 74 w 1304"/>
                <a:gd name="T69" fmla="*/ 792 h 986"/>
                <a:gd name="T70" fmla="*/ 100 w 1304"/>
                <a:gd name="T71" fmla="*/ 852 h 986"/>
                <a:gd name="T72" fmla="*/ 174 w 1304"/>
                <a:gd name="T73" fmla="*/ 888 h 986"/>
                <a:gd name="T74" fmla="*/ 206 w 1304"/>
                <a:gd name="T75" fmla="*/ 982 h 986"/>
                <a:gd name="T76" fmla="*/ 260 w 1304"/>
                <a:gd name="T77" fmla="*/ 984 h 986"/>
                <a:gd name="T78" fmla="*/ 274 w 1304"/>
                <a:gd name="T79" fmla="*/ 952 h 986"/>
                <a:gd name="T80" fmla="*/ 298 w 1304"/>
                <a:gd name="T81" fmla="*/ 926 h 986"/>
                <a:gd name="T82" fmla="*/ 382 w 1304"/>
                <a:gd name="T83" fmla="*/ 946 h 986"/>
                <a:gd name="T84" fmla="*/ 452 w 1304"/>
                <a:gd name="T85" fmla="*/ 924 h 986"/>
                <a:gd name="T86" fmla="*/ 488 w 1304"/>
                <a:gd name="T87" fmla="*/ 960 h 986"/>
                <a:gd name="T88" fmla="*/ 552 w 1304"/>
                <a:gd name="T89" fmla="*/ 964 h 986"/>
                <a:gd name="T90" fmla="*/ 666 w 1304"/>
                <a:gd name="T91" fmla="*/ 944 h 986"/>
                <a:gd name="T92" fmla="*/ 754 w 1304"/>
                <a:gd name="T93" fmla="*/ 928 h 986"/>
                <a:gd name="T94" fmla="*/ 832 w 1304"/>
                <a:gd name="T95" fmla="*/ 948 h 986"/>
                <a:gd name="T96" fmla="*/ 908 w 1304"/>
                <a:gd name="T97" fmla="*/ 976 h 986"/>
                <a:gd name="T98" fmla="*/ 940 w 1304"/>
                <a:gd name="T99" fmla="*/ 940 h 986"/>
                <a:gd name="T100" fmla="*/ 954 w 1304"/>
                <a:gd name="T101" fmla="*/ 920 h 986"/>
                <a:gd name="T102" fmla="*/ 950 w 1304"/>
                <a:gd name="T103" fmla="*/ 884 h 986"/>
                <a:gd name="T104" fmla="*/ 922 w 1304"/>
                <a:gd name="T105" fmla="*/ 856 h 986"/>
                <a:gd name="T106" fmla="*/ 934 w 1304"/>
                <a:gd name="T107" fmla="*/ 804 h 986"/>
                <a:gd name="T108" fmla="*/ 1004 w 1304"/>
                <a:gd name="T109" fmla="*/ 794 h 986"/>
                <a:gd name="T110" fmla="*/ 1090 w 1304"/>
                <a:gd name="T111" fmla="*/ 772 h 986"/>
                <a:gd name="T112" fmla="*/ 1086 w 1304"/>
                <a:gd name="T113" fmla="*/ 748 h 986"/>
                <a:gd name="T114" fmla="*/ 1086 w 1304"/>
                <a:gd name="T115" fmla="*/ 702 h 986"/>
                <a:gd name="T116" fmla="*/ 1126 w 1304"/>
                <a:gd name="T117" fmla="*/ 676 h 986"/>
                <a:gd name="T118" fmla="*/ 1186 w 1304"/>
                <a:gd name="T119" fmla="*/ 614 h 986"/>
                <a:gd name="T120" fmla="*/ 1214 w 1304"/>
                <a:gd name="T121" fmla="*/ 596 h 986"/>
                <a:gd name="T122" fmla="*/ 1296 w 1304"/>
                <a:gd name="T123" fmla="*/ 580 h 986"/>
                <a:gd name="T124" fmla="*/ 1302 w 1304"/>
                <a:gd name="T12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3" name="Freeform 13"/>
            <p:cNvSpPr/>
            <p:nvPr/>
          </p:nvSpPr>
          <p:spPr bwMode="auto">
            <a:xfrm>
              <a:off x="1514555" y="1962118"/>
              <a:ext cx="1453686" cy="1041928"/>
            </a:xfrm>
            <a:custGeom>
              <a:avLst/>
              <a:gdLst>
                <a:gd name="T0" fmla="*/ 480 w 812"/>
                <a:gd name="T1" fmla="*/ 58 h 582"/>
                <a:gd name="T2" fmla="*/ 460 w 812"/>
                <a:gd name="T3" fmla="*/ 82 h 582"/>
                <a:gd name="T4" fmla="*/ 396 w 812"/>
                <a:gd name="T5" fmla="*/ 38 h 582"/>
                <a:gd name="T6" fmla="*/ 344 w 812"/>
                <a:gd name="T7" fmla="*/ 10 h 582"/>
                <a:gd name="T8" fmla="*/ 288 w 812"/>
                <a:gd name="T9" fmla="*/ 4 h 582"/>
                <a:gd name="T10" fmla="*/ 248 w 812"/>
                <a:gd name="T11" fmla="*/ 6 h 582"/>
                <a:gd name="T12" fmla="*/ 198 w 812"/>
                <a:gd name="T13" fmla="*/ 18 h 582"/>
                <a:gd name="T14" fmla="*/ 158 w 812"/>
                <a:gd name="T15" fmla="*/ 28 h 582"/>
                <a:gd name="T16" fmla="*/ 92 w 812"/>
                <a:gd name="T17" fmla="*/ 38 h 582"/>
                <a:gd name="T18" fmla="*/ 84 w 812"/>
                <a:gd name="T19" fmla="*/ 78 h 582"/>
                <a:gd name="T20" fmla="*/ 120 w 812"/>
                <a:gd name="T21" fmla="*/ 114 h 582"/>
                <a:gd name="T22" fmla="*/ 128 w 812"/>
                <a:gd name="T23" fmla="*/ 142 h 582"/>
                <a:gd name="T24" fmla="*/ 112 w 812"/>
                <a:gd name="T25" fmla="*/ 196 h 582"/>
                <a:gd name="T26" fmla="*/ 106 w 812"/>
                <a:gd name="T27" fmla="*/ 214 h 582"/>
                <a:gd name="T28" fmla="*/ 60 w 812"/>
                <a:gd name="T29" fmla="*/ 210 h 582"/>
                <a:gd name="T30" fmla="*/ 22 w 812"/>
                <a:gd name="T31" fmla="*/ 202 h 582"/>
                <a:gd name="T32" fmla="*/ 8 w 812"/>
                <a:gd name="T33" fmla="*/ 250 h 582"/>
                <a:gd name="T34" fmla="*/ 4 w 812"/>
                <a:gd name="T35" fmla="*/ 272 h 582"/>
                <a:gd name="T36" fmla="*/ 18 w 812"/>
                <a:gd name="T37" fmla="*/ 310 h 582"/>
                <a:gd name="T38" fmla="*/ 0 w 812"/>
                <a:gd name="T39" fmla="*/ 362 h 582"/>
                <a:gd name="T40" fmla="*/ 26 w 812"/>
                <a:gd name="T41" fmla="*/ 406 h 582"/>
                <a:gd name="T42" fmla="*/ 68 w 812"/>
                <a:gd name="T43" fmla="*/ 422 h 582"/>
                <a:gd name="T44" fmla="*/ 92 w 812"/>
                <a:gd name="T45" fmla="*/ 424 h 582"/>
                <a:gd name="T46" fmla="*/ 108 w 812"/>
                <a:gd name="T47" fmla="*/ 448 h 582"/>
                <a:gd name="T48" fmla="*/ 132 w 812"/>
                <a:gd name="T49" fmla="*/ 460 h 582"/>
                <a:gd name="T50" fmla="*/ 162 w 812"/>
                <a:gd name="T51" fmla="*/ 474 h 582"/>
                <a:gd name="T52" fmla="*/ 232 w 812"/>
                <a:gd name="T53" fmla="*/ 498 h 582"/>
                <a:gd name="T54" fmla="*/ 304 w 812"/>
                <a:gd name="T55" fmla="*/ 494 h 582"/>
                <a:gd name="T56" fmla="*/ 332 w 812"/>
                <a:gd name="T57" fmla="*/ 532 h 582"/>
                <a:gd name="T58" fmla="*/ 348 w 812"/>
                <a:gd name="T59" fmla="*/ 554 h 582"/>
                <a:gd name="T60" fmla="*/ 364 w 812"/>
                <a:gd name="T61" fmla="*/ 578 h 582"/>
                <a:gd name="T62" fmla="*/ 390 w 812"/>
                <a:gd name="T63" fmla="*/ 568 h 582"/>
                <a:gd name="T64" fmla="*/ 428 w 812"/>
                <a:gd name="T65" fmla="*/ 574 h 582"/>
                <a:gd name="T66" fmla="*/ 456 w 812"/>
                <a:gd name="T67" fmla="*/ 546 h 582"/>
                <a:gd name="T68" fmla="*/ 476 w 812"/>
                <a:gd name="T69" fmla="*/ 492 h 582"/>
                <a:gd name="T70" fmla="*/ 476 w 812"/>
                <a:gd name="T71" fmla="*/ 438 h 582"/>
                <a:gd name="T72" fmla="*/ 480 w 812"/>
                <a:gd name="T73" fmla="*/ 418 h 582"/>
                <a:gd name="T74" fmla="*/ 514 w 812"/>
                <a:gd name="T75" fmla="*/ 410 h 582"/>
                <a:gd name="T76" fmla="*/ 556 w 812"/>
                <a:gd name="T77" fmla="*/ 428 h 582"/>
                <a:gd name="T78" fmla="*/ 568 w 812"/>
                <a:gd name="T79" fmla="*/ 462 h 582"/>
                <a:gd name="T80" fmla="*/ 584 w 812"/>
                <a:gd name="T81" fmla="*/ 478 h 582"/>
                <a:gd name="T82" fmla="*/ 610 w 812"/>
                <a:gd name="T83" fmla="*/ 506 h 582"/>
                <a:gd name="T84" fmla="*/ 652 w 812"/>
                <a:gd name="T85" fmla="*/ 518 h 582"/>
                <a:gd name="T86" fmla="*/ 664 w 812"/>
                <a:gd name="T87" fmla="*/ 518 h 582"/>
                <a:gd name="T88" fmla="*/ 700 w 812"/>
                <a:gd name="T89" fmla="*/ 508 h 582"/>
                <a:gd name="T90" fmla="*/ 698 w 812"/>
                <a:gd name="T91" fmla="*/ 480 h 582"/>
                <a:gd name="T92" fmla="*/ 722 w 812"/>
                <a:gd name="T93" fmla="*/ 472 h 582"/>
                <a:gd name="T94" fmla="*/ 688 w 812"/>
                <a:gd name="T95" fmla="*/ 426 h 582"/>
                <a:gd name="T96" fmla="*/ 744 w 812"/>
                <a:gd name="T97" fmla="*/ 396 h 582"/>
                <a:gd name="T98" fmla="*/ 730 w 812"/>
                <a:gd name="T99" fmla="*/ 378 h 582"/>
                <a:gd name="T100" fmla="*/ 752 w 812"/>
                <a:gd name="T101" fmla="*/ 350 h 582"/>
                <a:gd name="T102" fmla="*/ 796 w 812"/>
                <a:gd name="T103" fmla="*/ 310 h 582"/>
                <a:gd name="T104" fmla="*/ 800 w 812"/>
                <a:gd name="T105" fmla="*/ 254 h 582"/>
                <a:gd name="T106" fmla="*/ 778 w 812"/>
                <a:gd name="T107" fmla="*/ 182 h 582"/>
                <a:gd name="T108" fmla="*/ 736 w 812"/>
                <a:gd name="T109" fmla="*/ 158 h 582"/>
                <a:gd name="T110" fmla="*/ 672 w 812"/>
                <a:gd name="T111" fmla="*/ 100 h 582"/>
                <a:gd name="T112" fmla="*/ 658 w 812"/>
                <a:gd name="T113" fmla="*/ 106 h 582"/>
                <a:gd name="T114" fmla="*/ 616 w 812"/>
                <a:gd name="T115" fmla="*/ 78 h 582"/>
                <a:gd name="T116" fmla="*/ 584 w 812"/>
                <a:gd name="T117" fmla="*/ 52 h 582"/>
                <a:gd name="T118" fmla="*/ 552 w 812"/>
                <a:gd name="T119" fmla="*/ 50 h 582"/>
                <a:gd name="T120" fmla="*/ 484 w 812"/>
                <a:gd name="T121" fmla="*/ 3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4" name="Freeform 14"/>
            <p:cNvSpPr/>
            <p:nvPr/>
          </p:nvSpPr>
          <p:spPr bwMode="auto">
            <a:xfrm>
              <a:off x="2348813" y="2692542"/>
              <a:ext cx="1256758" cy="1102796"/>
            </a:xfrm>
            <a:custGeom>
              <a:avLst/>
              <a:gdLst>
                <a:gd name="T0" fmla="*/ 20 w 702"/>
                <a:gd name="T1" fmla="*/ 28 h 616"/>
                <a:gd name="T2" fmla="*/ 22 w 702"/>
                <a:gd name="T3" fmla="*/ 90 h 616"/>
                <a:gd name="T4" fmla="*/ 38 w 702"/>
                <a:gd name="T5" fmla="*/ 136 h 616"/>
                <a:gd name="T6" fmla="*/ 70 w 702"/>
                <a:gd name="T7" fmla="*/ 194 h 616"/>
                <a:gd name="T8" fmla="*/ 74 w 702"/>
                <a:gd name="T9" fmla="*/ 244 h 616"/>
                <a:gd name="T10" fmla="*/ 92 w 702"/>
                <a:gd name="T11" fmla="*/ 302 h 616"/>
                <a:gd name="T12" fmla="*/ 98 w 702"/>
                <a:gd name="T13" fmla="*/ 346 h 616"/>
                <a:gd name="T14" fmla="*/ 90 w 702"/>
                <a:gd name="T15" fmla="*/ 386 h 616"/>
                <a:gd name="T16" fmla="*/ 90 w 702"/>
                <a:gd name="T17" fmla="*/ 434 h 616"/>
                <a:gd name="T18" fmla="*/ 106 w 702"/>
                <a:gd name="T19" fmla="*/ 462 h 616"/>
                <a:gd name="T20" fmla="*/ 118 w 702"/>
                <a:gd name="T21" fmla="*/ 450 h 616"/>
                <a:gd name="T22" fmla="*/ 124 w 702"/>
                <a:gd name="T23" fmla="*/ 426 h 616"/>
                <a:gd name="T24" fmla="*/ 146 w 702"/>
                <a:gd name="T25" fmla="*/ 420 h 616"/>
                <a:gd name="T26" fmla="*/ 170 w 702"/>
                <a:gd name="T27" fmla="*/ 474 h 616"/>
                <a:gd name="T28" fmla="*/ 200 w 702"/>
                <a:gd name="T29" fmla="*/ 470 h 616"/>
                <a:gd name="T30" fmla="*/ 238 w 702"/>
                <a:gd name="T31" fmla="*/ 556 h 616"/>
                <a:gd name="T32" fmla="*/ 254 w 702"/>
                <a:gd name="T33" fmla="*/ 588 h 616"/>
                <a:gd name="T34" fmla="*/ 262 w 702"/>
                <a:gd name="T35" fmla="*/ 598 h 616"/>
                <a:gd name="T36" fmla="*/ 278 w 702"/>
                <a:gd name="T37" fmla="*/ 602 h 616"/>
                <a:gd name="T38" fmla="*/ 328 w 702"/>
                <a:gd name="T39" fmla="*/ 588 h 616"/>
                <a:gd name="T40" fmla="*/ 328 w 702"/>
                <a:gd name="T41" fmla="*/ 536 h 616"/>
                <a:gd name="T42" fmla="*/ 348 w 702"/>
                <a:gd name="T43" fmla="*/ 510 h 616"/>
                <a:gd name="T44" fmla="*/ 390 w 702"/>
                <a:gd name="T45" fmla="*/ 450 h 616"/>
                <a:gd name="T46" fmla="*/ 428 w 702"/>
                <a:gd name="T47" fmla="*/ 420 h 616"/>
                <a:gd name="T48" fmla="*/ 448 w 702"/>
                <a:gd name="T49" fmla="*/ 480 h 616"/>
                <a:gd name="T50" fmla="*/ 478 w 702"/>
                <a:gd name="T51" fmla="*/ 466 h 616"/>
                <a:gd name="T52" fmla="*/ 498 w 702"/>
                <a:gd name="T53" fmla="*/ 494 h 616"/>
                <a:gd name="T54" fmla="*/ 554 w 702"/>
                <a:gd name="T55" fmla="*/ 482 h 616"/>
                <a:gd name="T56" fmla="*/ 504 w 702"/>
                <a:gd name="T57" fmla="*/ 434 h 616"/>
                <a:gd name="T58" fmla="*/ 534 w 702"/>
                <a:gd name="T59" fmla="*/ 416 h 616"/>
                <a:gd name="T60" fmla="*/ 532 w 702"/>
                <a:gd name="T61" fmla="*/ 396 h 616"/>
                <a:gd name="T62" fmla="*/ 522 w 702"/>
                <a:gd name="T63" fmla="*/ 314 h 616"/>
                <a:gd name="T64" fmla="*/ 608 w 702"/>
                <a:gd name="T65" fmla="*/ 286 h 616"/>
                <a:gd name="T66" fmla="*/ 664 w 702"/>
                <a:gd name="T67" fmla="*/ 224 h 616"/>
                <a:gd name="T68" fmla="*/ 686 w 702"/>
                <a:gd name="T69" fmla="*/ 174 h 616"/>
                <a:gd name="T70" fmla="*/ 684 w 702"/>
                <a:gd name="T71" fmla="*/ 156 h 616"/>
                <a:gd name="T72" fmla="*/ 630 w 702"/>
                <a:gd name="T73" fmla="*/ 138 h 616"/>
                <a:gd name="T74" fmla="*/ 612 w 702"/>
                <a:gd name="T75" fmla="*/ 146 h 616"/>
                <a:gd name="T76" fmla="*/ 598 w 702"/>
                <a:gd name="T77" fmla="*/ 126 h 616"/>
                <a:gd name="T78" fmla="*/ 576 w 702"/>
                <a:gd name="T79" fmla="*/ 124 h 616"/>
                <a:gd name="T80" fmla="*/ 524 w 702"/>
                <a:gd name="T81" fmla="*/ 114 h 616"/>
                <a:gd name="T82" fmla="*/ 488 w 702"/>
                <a:gd name="T83" fmla="*/ 132 h 616"/>
                <a:gd name="T84" fmla="*/ 438 w 702"/>
                <a:gd name="T85" fmla="*/ 110 h 616"/>
                <a:gd name="T86" fmla="*/ 416 w 702"/>
                <a:gd name="T87" fmla="*/ 58 h 616"/>
                <a:gd name="T88" fmla="*/ 350 w 702"/>
                <a:gd name="T89" fmla="*/ 18 h 616"/>
                <a:gd name="T90" fmla="*/ 310 w 702"/>
                <a:gd name="T91" fmla="*/ 30 h 616"/>
                <a:gd name="T92" fmla="*/ 318 w 702"/>
                <a:gd name="T93" fmla="*/ 62 h 616"/>
                <a:gd name="T94" fmla="*/ 280 w 702"/>
                <a:gd name="T95" fmla="*/ 66 h 616"/>
                <a:gd name="T96" fmla="*/ 262 w 702"/>
                <a:gd name="T97" fmla="*/ 86 h 616"/>
                <a:gd name="T98" fmla="*/ 246 w 702"/>
                <a:gd name="T99" fmla="*/ 104 h 616"/>
                <a:gd name="T100" fmla="*/ 208 w 702"/>
                <a:gd name="T101" fmla="*/ 118 h 616"/>
                <a:gd name="T102" fmla="*/ 160 w 702"/>
                <a:gd name="T103" fmla="*/ 110 h 616"/>
                <a:gd name="T104" fmla="*/ 132 w 702"/>
                <a:gd name="T105" fmla="*/ 108 h 616"/>
                <a:gd name="T106" fmla="*/ 106 w 702"/>
                <a:gd name="T107" fmla="*/ 66 h 616"/>
                <a:gd name="T108" fmla="*/ 86 w 702"/>
                <a:gd name="T109" fmla="*/ 46 h 616"/>
                <a:gd name="T110" fmla="*/ 66 w 702"/>
                <a:gd name="T111" fmla="*/ 1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5" name="Freeform 15"/>
            <p:cNvSpPr/>
            <p:nvPr/>
          </p:nvSpPr>
          <p:spPr bwMode="auto">
            <a:xfrm>
              <a:off x="261377" y="2244978"/>
              <a:ext cx="2248559" cy="1367754"/>
            </a:xfrm>
            <a:custGeom>
              <a:avLst/>
              <a:gdLst>
                <a:gd name="T0" fmla="*/ 132 w 1256"/>
                <a:gd name="T1" fmla="*/ 26 h 764"/>
                <a:gd name="T2" fmla="*/ 122 w 1256"/>
                <a:gd name="T3" fmla="*/ 60 h 764"/>
                <a:gd name="T4" fmla="*/ 62 w 1256"/>
                <a:gd name="T5" fmla="*/ 70 h 764"/>
                <a:gd name="T6" fmla="*/ 44 w 1256"/>
                <a:gd name="T7" fmla="*/ 122 h 764"/>
                <a:gd name="T8" fmla="*/ 60 w 1256"/>
                <a:gd name="T9" fmla="*/ 188 h 764"/>
                <a:gd name="T10" fmla="*/ 6 w 1256"/>
                <a:gd name="T11" fmla="*/ 216 h 764"/>
                <a:gd name="T12" fmla="*/ 2 w 1256"/>
                <a:gd name="T13" fmla="*/ 262 h 764"/>
                <a:gd name="T14" fmla="*/ 28 w 1256"/>
                <a:gd name="T15" fmla="*/ 300 h 764"/>
                <a:gd name="T16" fmla="*/ 62 w 1256"/>
                <a:gd name="T17" fmla="*/ 338 h 764"/>
                <a:gd name="T18" fmla="*/ 150 w 1256"/>
                <a:gd name="T19" fmla="*/ 386 h 764"/>
                <a:gd name="T20" fmla="*/ 222 w 1256"/>
                <a:gd name="T21" fmla="*/ 454 h 764"/>
                <a:gd name="T22" fmla="*/ 290 w 1256"/>
                <a:gd name="T23" fmla="*/ 500 h 764"/>
                <a:gd name="T24" fmla="*/ 334 w 1256"/>
                <a:gd name="T25" fmla="*/ 556 h 764"/>
                <a:gd name="T26" fmla="*/ 404 w 1256"/>
                <a:gd name="T27" fmla="*/ 602 h 764"/>
                <a:gd name="T28" fmla="*/ 470 w 1256"/>
                <a:gd name="T29" fmla="*/ 628 h 764"/>
                <a:gd name="T30" fmla="*/ 580 w 1256"/>
                <a:gd name="T31" fmla="*/ 642 h 764"/>
                <a:gd name="T32" fmla="*/ 594 w 1256"/>
                <a:gd name="T33" fmla="*/ 664 h 764"/>
                <a:gd name="T34" fmla="*/ 586 w 1256"/>
                <a:gd name="T35" fmla="*/ 692 h 764"/>
                <a:gd name="T36" fmla="*/ 616 w 1256"/>
                <a:gd name="T37" fmla="*/ 676 h 764"/>
                <a:gd name="T38" fmla="*/ 660 w 1256"/>
                <a:gd name="T39" fmla="*/ 638 h 764"/>
                <a:gd name="T40" fmla="*/ 772 w 1256"/>
                <a:gd name="T41" fmla="*/ 680 h 764"/>
                <a:gd name="T42" fmla="*/ 802 w 1256"/>
                <a:gd name="T43" fmla="*/ 754 h 764"/>
                <a:gd name="T44" fmla="*/ 904 w 1256"/>
                <a:gd name="T45" fmla="*/ 748 h 764"/>
                <a:gd name="T46" fmla="*/ 1024 w 1256"/>
                <a:gd name="T47" fmla="*/ 680 h 764"/>
                <a:gd name="T48" fmla="*/ 1122 w 1256"/>
                <a:gd name="T49" fmla="*/ 712 h 764"/>
                <a:gd name="T50" fmla="*/ 1138 w 1256"/>
                <a:gd name="T51" fmla="*/ 716 h 764"/>
                <a:gd name="T52" fmla="*/ 1156 w 1256"/>
                <a:gd name="T53" fmla="*/ 666 h 764"/>
                <a:gd name="T54" fmla="*/ 1192 w 1256"/>
                <a:gd name="T55" fmla="*/ 696 h 764"/>
                <a:gd name="T56" fmla="*/ 1214 w 1256"/>
                <a:gd name="T57" fmla="*/ 664 h 764"/>
                <a:gd name="T58" fmla="*/ 1228 w 1256"/>
                <a:gd name="T59" fmla="*/ 644 h 764"/>
                <a:gd name="T60" fmla="*/ 1246 w 1256"/>
                <a:gd name="T61" fmla="*/ 568 h 764"/>
                <a:gd name="T62" fmla="*/ 1240 w 1256"/>
                <a:gd name="T63" fmla="*/ 510 h 764"/>
                <a:gd name="T64" fmla="*/ 1228 w 1256"/>
                <a:gd name="T65" fmla="*/ 448 h 764"/>
                <a:gd name="T66" fmla="*/ 1200 w 1256"/>
                <a:gd name="T67" fmla="*/ 412 h 764"/>
                <a:gd name="T68" fmla="*/ 1162 w 1256"/>
                <a:gd name="T69" fmla="*/ 366 h 764"/>
                <a:gd name="T70" fmla="*/ 1152 w 1256"/>
                <a:gd name="T71" fmla="*/ 418 h 764"/>
                <a:gd name="T72" fmla="*/ 1094 w 1256"/>
                <a:gd name="T73" fmla="*/ 430 h 764"/>
                <a:gd name="T74" fmla="*/ 1036 w 1256"/>
                <a:gd name="T75" fmla="*/ 386 h 764"/>
                <a:gd name="T76" fmla="*/ 1000 w 1256"/>
                <a:gd name="T77" fmla="*/ 344 h 764"/>
                <a:gd name="T78" fmla="*/ 900 w 1256"/>
                <a:gd name="T79" fmla="*/ 342 h 764"/>
                <a:gd name="T80" fmla="*/ 828 w 1256"/>
                <a:gd name="T81" fmla="*/ 312 h 764"/>
                <a:gd name="T82" fmla="*/ 796 w 1256"/>
                <a:gd name="T83" fmla="*/ 290 h 764"/>
                <a:gd name="T84" fmla="*/ 768 w 1256"/>
                <a:gd name="T85" fmla="*/ 274 h 764"/>
                <a:gd name="T86" fmla="*/ 746 w 1256"/>
                <a:gd name="T87" fmla="*/ 280 h 764"/>
                <a:gd name="T88" fmla="*/ 708 w 1256"/>
                <a:gd name="T89" fmla="*/ 238 h 764"/>
                <a:gd name="T90" fmla="*/ 692 w 1256"/>
                <a:gd name="T91" fmla="*/ 196 h 764"/>
                <a:gd name="T92" fmla="*/ 694 w 1256"/>
                <a:gd name="T93" fmla="*/ 118 h 764"/>
                <a:gd name="T94" fmla="*/ 708 w 1256"/>
                <a:gd name="T95" fmla="*/ 84 h 764"/>
                <a:gd name="T96" fmla="*/ 712 w 1256"/>
                <a:gd name="T97" fmla="*/ 44 h 764"/>
                <a:gd name="T98" fmla="*/ 680 w 1256"/>
                <a:gd name="T99" fmla="*/ 20 h 764"/>
                <a:gd name="T100" fmla="*/ 596 w 1256"/>
                <a:gd name="T101" fmla="*/ 10 h 764"/>
                <a:gd name="T102" fmla="*/ 518 w 1256"/>
                <a:gd name="T103" fmla="*/ 24 h 764"/>
                <a:gd name="T104" fmla="*/ 440 w 1256"/>
                <a:gd name="T105" fmla="*/ 36 h 764"/>
                <a:gd name="T106" fmla="*/ 372 w 1256"/>
                <a:gd name="T107" fmla="*/ 44 h 764"/>
                <a:gd name="T108" fmla="*/ 318 w 1256"/>
                <a:gd name="T109" fmla="*/ 20 h 764"/>
                <a:gd name="T110" fmla="*/ 296 w 1256"/>
                <a:gd name="T111" fmla="*/ 8 h 764"/>
                <a:gd name="T112" fmla="*/ 210 w 1256"/>
                <a:gd name="T113" fmla="*/ 1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6" name="Freeform 16"/>
            <p:cNvSpPr/>
            <p:nvPr/>
          </p:nvSpPr>
          <p:spPr bwMode="auto">
            <a:xfrm>
              <a:off x="2309427" y="3383580"/>
              <a:ext cx="1016864" cy="1059830"/>
            </a:xfrm>
            <a:custGeom>
              <a:avLst/>
              <a:gdLst>
                <a:gd name="T0" fmla="*/ 20 w 568"/>
                <a:gd name="T1" fmla="*/ 364 h 592"/>
                <a:gd name="T2" fmla="*/ 74 w 568"/>
                <a:gd name="T3" fmla="*/ 378 h 592"/>
                <a:gd name="T4" fmla="*/ 98 w 568"/>
                <a:gd name="T5" fmla="*/ 440 h 592"/>
                <a:gd name="T6" fmla="*/ 96 w 568"/>
                <a:gd name="T7" fmla="*/ 502 h 592"/>
                <a:gd name="T8" fmla="*/ 144 w 568"/>
                <a:gd name="T9" fmla="*/ 520 h 592"/>
                <a:gd name="T10" fmla="*/ 220 w 568"/>
                <a:gd name="T11" fmla="*/ 540 h 592"/>
                <a:gd name="T12" fmla="*/ 272 w 568"/>
                <a:gd name="T13" fmla="*/ 592 h 592"/>
                <a:gd name="T14" fmla="*/ 262 w 568"/>
                <a:gd name="T15" fmla="*/ 522 h 592"/>
                <a:gd name="T16" fmla="*/ 294 w 568"/>
                <a:gd name="T17" fmla="*/ 490 h 592"/>
                <a:gd name="T18" fmla="*/ 362 w 568"/>
                <a:gd name="T19" fmla="*/ 490 h 592"/>
                <a:gd name="T20" fmla="*/ 438 w 568"/>
                <a:gd name="T21" fmla="*/ 468 h 592"/>
                <a:gd name="T22" fmla="*/ 528 w 568"/>
                <a:gd name="T23" fmla="*/ 426 h 592"/>
                <a:gd name="T24" fmla="*/ 540 w 568"/>
                <a:gd name="T25" fmla="*/ 430 h 592"/>
                <a:gd name="T26" fmla="*/ 548 w 568"/>
                <a:gd name="T27" fmla="*/ 388 h 592"/>
                <a:gd name="T28" fmla="*/ 504 w 568"/>
                <a:gd name="T29" fmla="*/ 386 h 592"/>
                <a:gd name="T30" fmla="*/ 484 w 568"/>
                <a:gd name="T31" fmla="*/ 360 h 592"/>
                <a:gd name="T32" fmla="*/ 460 w 568"/>
                <a:gd name="T33" fmla="*/ 340 h 592"/>
                <a:gd name="T34" fmla="*/ 452 w 568"/>
                <a:gd name="T35" fmla="*/ 272 h 592"/>
                <a:gd name="T36" fmla="*/ 440 w 568"/>
                <a:gd name="T37" fmla="*/ 190 h 592"/>
                <a:gd name="T38" fmla="*/ 398 w 568"/>
                <a:gd name="T39" fmla="*/ 152 h 592"/>
                <a:gd name="T40" fmla="*/ 412 w 568"/>
                <a:gd name="T41" fmla="*/ 132 h 592"/>
                <a:gd name="T42" fmla="*/ 480 w 568"/>
                <a:gd name="T43" fmla="*/ 128 h 592"/>
                <a:gd name="T44" fmla="*/ 512 w 568"/>
                <a:gd name="T45" fmla="*/ 108 h 592"/>
                <a:gd name="T46" fmla="*/ 474 w 568"/>
                <a:gd name="T47" fmla="*/ 102 h 592"/>
                <a:gd name="T48" fmla="*/ 454 w 568"/>
                <a:gd name="T49" fmla="*/ 88 h 592"/>
                <a:gd name="T50" fmla="*/ 428 w 568"/>
                <a:gd name="T51" fmla="*/ 48 h 592"/>
                <a:gd name="T52" fmla="*/ 404 w 568"/>
                <a:gd name="T53" fmla="*/ 84 h 592"/>
                <a:gd name="T54" fmla="*/ 360 w 568"/>
                <a:gd name="T55" fmla="*/ 138 h 592"/>
                <a:gd name="T56" fmla="*/ 366 w 568"/>
                <a:gd name="T57" fmla="*/ 172 h 592"/>
                <a:gd name="T58" fmla="*/ 348 w 568"/>
                <a:gd name="T59" fmla="*/ 214 h 592"/>
                <a:gd name="T60" fmla="*/ 316 w 568"/>
                <a:gd name="T61" fmla="*/ 214 h 592"/>
                <a:gd name="T62" fmla="*/ 288 w 568"/>
                <a:gd name="T63" fmla="*/ 240 h 592"/>
                <a:gd name="T64" fmla="*/ 276 w 568"/>
                <a:gd name="T65" fmla="*/ 224 h 592"/>
                <a:gd name="T66" fmla="*/ 264 w 568"/>
                <a:gd name="T67" fmla="*/ 222 h 592"/>
                <a:gd name="T68" fmla="*/ 244 w 568"/>
                <a:gd name="T69" fmla="*/ 168 h 592"/>
                <a:gd name="T70" fmla="*/ 216 w 568"/>
                <a:gd name="T71" fmla="*/ 94 h 592"/>
                <a:gd name="T72" fmla="*/ 196 w 568"/>
                <a:gd name="T73" fmla="*/ 102 h 592"/>
                <a:gd name="T74" fmla="*/ 172 w 568"/>
                <a:gd name="T75" fmla="*/ 86 h 592"/>
                <a:gd name="T76" fmla="*/ 156 w 568"/>
                <a:gd name="T77" fmla="*/ 50 h 592"/>
                <a:gd name="T78" fmla="*/ 138 w 568"/>
                <a:gd name="T79" fmla="*/ 82 h 592"/>
                <a:gd name="T80" fmla="*/ 122 w 568"/>
                <a:gd name="T81" fmla="*/ 84 h 592"/>
                <a:gd name="T82" fmla="*/ 106 w 568"/>
                <a:gd name="T83" fmla="*/ 56 h 592"/>
                <a:gd name="T84" fmla="*/ 102 w 568"/>
                <a:gd name="T85" fmla="*/ 0 h 592"/>
                <a:gd name="T86" fmla="*/ 82 w 568"/>
                <a:gd name="T87" fmla="*/ 44 h 592"/>
                <a:gd name="T88" fmla="*/ 56 w 568"/>
                <a:gd name="T89" fmla="*/ 66 h 592"/>
                <a:gd name="T90" fmla="*/ 54 w 568"/>
                <a:gd name="T91" fmla="*/ 106 h 592"/>
                <a:gd name="T92" fmla="*/ 76 w 568"/>
                <a:gd name="T93" fmla="*/ 104 h 592"/>
                <a:gd name="T94" fmla="*/ 78 w 568"/>
                <a:gd name="T95" fmla="*/ 238 h 592"/>
                <a:gd name="T96" fmla="*/ 48 w 568"/>
                <a:gd name="T97" fmla="*/ 252 h 592"/>
                <a:gd name="T98" fmla="*/ 6 w 568"/>
                <a:gd name="T99" fmla="*/ 320 h 592"/>
                <a:gd name="T100" fmla="*/ 12 w 568"/>
                <a:gd name="T101" fmla="*/ 35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7" name="Freeform 17"/>
            <p:cNvSpPr/>
            <p:nvPr/>
          </p:nvSpPr>
          <p:spPr bwMode="auto">
            <a:xfrm>
              <a:off x="3039851" y="3369257"/>
              <a:ext cx="687457" cy="594364"/>
            </a:xfrm>
            <a:custGeom>
              <a:avLst/>
              <a:gdLst>
                <a:gd name="T0" fmla="*/ 288 w 384"/>
                <a:gd name="T1" fmla="*/ 8 h 332"/>
                <a:gd name="T2" fmla="*/ 276 w 384"/>
                <a:gd name="T3" fmla="*/ 24 h 332"/>
                <a:gd name="T4" fmla="*/ 264 w 384"/>
                <a:gd name="T5" fmla="*/ 20 h 332"/>
                <a:gd name="T6" fmla="*/ 260 w 384"/>
                <a:gd name="T7" fmla="*/ 10 h 332"/>
                <a:gd name="T8" fmla="*/ 252 w 384"/>
                <a:gd name="T9" fmla="*/ 0 h 332"/>
                <a:gd name="T10" fmla="*/ 248 w 384"/>
                <a:gd name="T11" fmla="*/ 20 h 332"/>
                <a:gd name="T12" fmla="*/ 236 w 384"/>
                <a:gd name="T13" fmla="*/ 36 h 332"/>
                <a:gd name="T14" fmla="*/ 208 w 384"/>
                <a:gd name="T15" fmla="*/ 44 h 332"/>
                <a:gd name="T16" fmla="*/ 188 w 384"/>
                <a:gd name="T17" fmla="*/ 58 h 332"/>
                <a:gd name="T18" fmla="*/ 184 w 384"/>
                <a:gd name="T19" fmla="*/ 52 h 332"/>
                <a:gd name="T20" fmla="*/ 168 w 384"/>
                <a:gd name="T21" fmla="*/ 60 h 332"/>
                <a:gd name="T22" fmla="*/ 160 w 384"/>
                <a:gd name="T23" fmla="*/ 50 h 332"/>
                <a:gd name="T24" fmla="*/ 132 w 384"/>
                <a:gd name="T25" fmla="*/ 56 h 332"/>
                <a:gd name="T26" fmla="*/ 170 w 384"/>
                <a:gd name="T27" fmla="*/ 82 h 332"/>
                <a:gd name="T28" fmla="*/ 176 w 384"/>
                <a:gd name="T29" fmla="*/ 110 h 332"/>
                <a:gd name="T30" fmla="*/ 160 w 384"/>
                <a:gd name="T31" fmla="*/ 122 h 332"/>
                <a:gd name="T32" fmla="*/ 114 w 384"/>
                <a:gd name="T33" fmla="*/ 126 h 332"/>
                <a:gd name="T34" fmla="*/ 94 w 384"/>
                <a:gd name="T35" fmla="*/ 142 h 332"/>
                <a:gd name="T36" fmla="*/ 60 w 384"/>
                <a:gd name="T37" fmla="*/ 142 h 332"/>
                <a:gd name="T38" fmla="*/ 16 w 384"/>
                <a:gd name="T39" fmla="*/ 148 h 332"/>
                <a:gd name="T40" fmla="*/ 0 w 384"/>
                <a:gd name="T41" fmla="*/ 172 h 332"/>
                <a:gd name="T42" fmla="*/ 22 w 384"/>
                <a:gd name="T43" fmla="*/ 200 h 332"/>
                <a:gd name="T44" fmla="*/ 30 w 384"/>
                <a:gd name="T45" fmla="*/ 190 h 332"/>
                <a:gd name="T46" fmla="*/ 56 w 384"/>
                <a:gd name="T47" fmla="*/ 192 h 332"/>
                <a:gd name="T48" fmla="*/ 62 w 384"/>
                <a:gd name="T49" fmla="*/ 236 h 332"/>
                <a:gd name="T50" fmla="*/ 52 w 384"/>
                <a:gd name="T51" fmla="*/ 260 h 332"/>
                <a:gd name="T52" fmla="*/ 76 w 384"/>
                <a:gd name="T53" fmla="*/ 296 h 332"/>
                <a:gd name="T54" fmla="*/ 68 w 384"/>
                <a:gd name="T55" fmla="*/ 320 h 332"/>
                <a:gd name="T56" fmla="*/ 70 w 384"/>
                <a:gd name="T57" fmla="*/ 330 h 332"/>
                <a:gd name="T58" fmla="*/ 108 w 384"/>
                <a:gd name="T59" fmla="*/ 320 h 332"/>
                <a:gd name="T60" fmla="*/ 160 w 384"/>
                <a:gd name="T61" fmla="*/ 330 h 332"/>
                <a:gd name="T62" fmla="*/ 196 w 384"/>
                <a:gd name="T63" fmla="*/ 302 h 332"/>
                <a:gd name="T64" fmla="*/ 216 w 384"/>
                <a:gd name="T65" fmla="*/ 290 h 332"/>
                <a:gd name="T66" fmla="*/ 248 w 384"/>
                <a:gd name="T67" fmla="*/ 280 h 332"/>
                <a:gd name="T68" fmla="*/ 256 w 384"/>
                <a:gd name="T69" fmla="*/ 292 h 332"/>
                <a:gd name="T70" fmla="*/ 274 w 384"/>
                <a:gd name="T71" fmla="*/ 292 h 332"/>
                <a:gd name="T72" fmla="*/ 288 w 384"/>
                <a:gd name="T73" fmla="*/ 298 h 332"/>
                <a:gd name="T74" fmla="*/ 296 w 384"/>
                <a:gd name="T75" fmla="*/ 290 h 332"/>
                <a:gd name="T76" fmla="*/ 312 w 384"/>
                <a:gd name="T77" fmla="*/ 276 h 332"/>
                <a:gd name="T78" fmla="*/ 324 w 384"/>
                <a:gd name="T79" fmla="*/ 268 h 332"/>
                <a:gd name="T80" fmla="*/ 342 w 384"/>
                <a:gd name="T81" fmla="*/ 256 h 332"/>
                <a:gd name="T82" fmla="*/ 352 w 384"/>
                <a:gd name="T83" fmla="*/ 248 h 332"/>
                <a:gd name="T84" fmla="*/ 366 w 384"/>
                <a:gd name="T85" fmla="*/ 244 h 332"/>
                <a:gd name="T86" fmla="*/ 380 w 384"/>
                <a:gd name="T87" fmla="*/ 236 h 332"/>
                <a:gd name="T88" fmla="*/ 376 w 384"/>
                <a:gd name="T89" fmla="*/ 218 h 332"/>
                <a:gd name="T90" fmla="*/ 376 w 384"/>
                <a:gd name="T91" fmla="*/ 188 h 332"/>
                <a:gd name="T92" fmla="*/ 380 w 384"/>
                <a:gd name="T93" fmla="*/ 160 h 332"/>
                <a:gd name="T94" fmla="*/ 348 w 384"/>
                <a:gd name="T95" fmla="*/ 166 h 332"/>
                <a:gd name="T96" fmla="*/ 356 w 384"/>
                <a:gd name="T97" fmla="*/ 132 h 332"/>
                <a:gd name="T98" fmla="*/ 366 w 384"/>
                <a:gd name="T99" fmla="*/ 84 h 332"/>
                <a:gd name="T100" fmla="*/ 372 w 384"/>
                <a:gd name="T101" fmla="*/ 68 h 332"/>
                <a:gd name="T102" fmla="*/ 360 w 384"/>
                <a:gd name="T103" fmla="*/ 64 h 332"/>
                <a:gd name="T104" fmla="*/ 348 w 384"/>
                <a:gd name="T105" fmla="*/ 82 h 332"/>
                <a:gd name="T106" fmla="*/ 336 w 384"/>
                <a:gd name="T107" fmla="*/ 76 h 332"/>
                <a:gd name="T108" fmla="*/ 332 w 384"/>
                <a:gd name="T109" fmla="*/ 60 h 332"/>
                <a:gd name="T110" fmla="*/ 316 w 384"/>
                <a:gd name="T111" fmla="*/ 60 h 332"/>
                <a:gd name="T112" fmla="*/ 304 w 384"/>
                <a:gd name="T113" fmla="*/ 2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8" name="Freeform 18"/>
            <p:cNvSpPr/>
            <p:nvPr/>
          </p:nvSpPr>
          <p:spPr bwMode="auto">
            <a:xfrm>
              <a:off x="3150847" y="3734469"/>
              <a:ext cx="898707" cy="683877"/>
            </a:xfrm>
            <a:custGeom>
              <a:avLst/>
              <a:gdLst>
                <a:gd name="T0" fmla="*/ 404 w 502"/>
                <a:gd name="T1" fmla="*/ 12 h 382"/>
                <a:gd name="T2" fmla="*/ 378 w 502"/>
                <a:gd name="T3" fmla="*/ 36 h 382"/>
                <a:gd name="T4" fmla="*/ 360 w 502"/>
                <a:gd name="T5" fmla="*/ 32 h 382"/>
                <a:gd name="T6" fmla="*/ 336 w 502"/>
                <a:gd name="T7" fmla="*/ 42 h 382"/>
                <a:gd name="T8" fmla="*/ 316 w 502"/>
                <a:gd name="T9" fmla="*/ 48 h 382"/>
                <a:gd name="T10" fmla="*/ 282 w 502"/>
                <a:gd name="T11" fmla="*/ 60 h 382"/>
                <a:gd name="T12" fmla="*/ 270 w 502"/>
                <a:gd name="T13" fmla="*/ 70 h 382"/>
                <a:gd name="T14" fmla="*/ 276 w 502"/>
                <a:gd name="T15" fmla="*/ 82 h 382"/>
                <a:gd name="T16" fmla="*/ 240 w 502"/>
                <a:gd name="T17" fmla="*/ 94 h 382"/>
                <a:gd name="T18" fmla="*/ 224 w 502"/>
                <a:gd name="T19" fmla="*/ 102 h 382"/>
                <a:gd name="T20" fmla="*/ 194 w 502"/>
                <a:gd name="T21" fmla="*/ 98 h 382"/>
                <a:gd name="T22" fmla="*/ 178 w 502"/>
                <a:gd name="T23" fmla="*/ 84 h 382"/>
                <a:gd name="T24" fmla="*/ 160 w 502"/>
                <a:gd name="T25" fmla="*/ 92 h 382"/>
                <a:gd name="T26" fmla="*/ 148 w 502"/>
                <a:gd name="T27" fmla="*/ 102 h 382"/>
                <a:gd name="T28" fmla="*/ 126 w 502"/>
                <a:gd name="T29" fmla="*/ 116 h 382"/>
                <a:gd name="T30" fmla="*/ 70 w 502"/>
                <a:gd name="T31" fmla="*/ 134 h 382"/>
                <a:gd name="T32" fmla="*/ 20 w 502"/>
                <a:gd name="T33" fmla="*/ 130 h 382"/>
                <a:gd name="T34" fmla="*/ 2 w 502"/>
                <a:gd name="T35" fmla="*/ 138 h 382"/>
                <a:gd name="T36" fmla="*/ 4 w 502"/>
                <a:gd name="T37" fmla="*/ 158 h 382"/>
                <a:gd name="T38" fmla="*/ 40 w 502"/>
                <a:gd name="T39" fmla="*/ 158 h 382"/>
                <a:gd name="T40" fmla="*/ 42 w 502"/>
                <a:gd name="T41" fmla="*/ 186 h 382"/>
                <a:gd name="T42" fmla="*/ 74 w 502"/>
                <a:gd name="T43" fmla="*/ 184 h 382"/>
                <a:gd name="T44" fmla="*/ 94 w 502"/>
                <a:gd name="T45" fmla="*/ 176 h 382"/>
                <a:gd name="T46" fmla="*/ 104 w 502"/>
                <a:gd name="T47" fmla="*/ 188 h 382"/>
                <a:gd name="T48" fmla="*/ 92 w 502"/>
                <a:gd name="T49" fmla="*/ 232 h 382"/>
                <a:gd name="T50" fmla="*/ 70 w 502"/>
                <a:gd name="T51" fmla="*/ 248 h 382"/>
                <a:gd name="T52" fmla="*/ 108 w 502"/>
                <a:gd name="T53" fmla="*/ 258 h 382"/>
                <a:gd name="T54" fmla="*/ 152 w 502"/>
                <a:gd name="T55" fmla="*/ 268 h 382"/>
                <a:gd name="T56" fmla="*/ 140 w 502"/>
                <a:gd name="T57" fmla="*/ 300 h 382"/>
                <a:gd name="T58" fmla="*/ 144 w 502"/>
                <a:gd name="T59" fmla="*/ 326 h 382"/>
                <a:gd name="T60" fmla="*/ 194 w 502"/>
                <a:gd name="T61" fmla="*/ 356 h 382"/>
                <a:gd name="T62" fmla="*/ 216 w 502"/>
                <a:gd name="T63" fmla="*/ 348 h 382"/>
                <a:gd name="T64" fmla="*/ 252 w 502"/>
                <a:gd name="T65" fmla="*/ 360 h 382"/>
                <a:gd name="T66" fmla="*/ 256 w 502"/>
                <a:gd name="T67" fmla="*/ 358 h 382"/>
                <a:gd name="T68" fmla="*/ 294 w 502"/>
                <a:gd name="T69" fmla="*/ 368 h 382"/>
                <a:gd name="T70" fmla="*/ 314 w 502"/>
                <a:gd name="T71" fmla="*/ 370 h 382"/>
                <a:gd name="T72" fmla="*/ 320 w 502"/>
                <a:gd name="T73" fmla="*/ 380 h 382"/>
                <a:gd name="T74" fmla="*/ 358 w 502"/>
                <a:gd name="T75" fmla="*/ 356 h 382"/>
                <a:gd name="T76" fmla="*/ 392 w 502"/>
                <a:gd name="T77" fmla="*/ 328 h 382"/>
                <a:gd name="T78" fmla="*/ 400 w 502"/>
                <a:gd name="T79" fmla="*/ 306 h 382"/>
                <a:gd name="T80" fmla="*/ 410 w 502"/>
                <a:gd name="T81" fmla="*/ 288 h 382"/>
                <a:gd name="T82" fmla="*/ 414 w 502"/>
                <a:gd name="T83" fmla="*/ 274 h 382"/>
                <a:gd name="T84" fmla="*/ 456 w 502"/>
                <a:gd name="T85" fmla="*/ 230 h 382"/>
                <a:gd name="T86" fmla="*/ 466 w 502"/>
                <a:gd name="T87" fmla="*/ 210 h 382"/>
                <a:gd name="T88" fmla="*/ 496 w 502"/>
                <a:gd name="T89" fmla="*/ 156 h 382"/>
                <a:gd name="T90" fmla="*/ 496 w 502"/>
                <a:gd name="T91" fmla="*/ 132 h 382"/>
                <a:gd name="T92" fmla="*/ 478 w 502"/>
                <a:gd name="T93" fmla="*/ 126 h 382"/>
                <a:gd name="T94" fmla="*/ 460 w 502"/>
                <a:gd name="T95" fmla="*/ 126 h 382"/>
                <a:gd name="T96" fmla="*/ 450 w 502"/>
                <a:gd name="T97" fmla="*/ 114 h 382"/>
                <a:gd name="T98" fmla="*/ 442 w 502"/>
                <a:gd name="T99" fmla="*/ 102 h 382"/>
                <a:gd name="T100" fmla="*/ 424 w 502"/>
                <a:gd name="T101" fmla="*/ 114 h 382"/>
                <a:gd name="T102" fmla="*/ 422 w 502"/>
                <a:gd name="T103" fmla="*/ 92 h 382"/>
                <a:gd name="T104" fmla="*/ 428 w 502"/>
                <a:gd name="T105" fmla="*/ 86 h 382"/>
                <a:gd name="T106" fmla="*/ 450 w 502"/>
                <a:gd name="T107" fmla="*/ 36 h 382"/>
                <a:gd name="T108" fmla="*/ 440 w 502"/>
                <a:gd name="T109" fmla="*/ 12 h 382"/>
                <a:gd name="T110" fmla="*/ 434 w 502"/>
                <a:gd name="T111" fmla="*/ 0 h 382"/>
                <a:gd name="T112" fmla="*/ 426 w 502"/>
                <a:gd name="T113" fmla="*/ 8 h 382"/>
                <a:gd name="T114" fmla="*/ 410 w 502"/>
                <a:gd name="T115"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 name="Freeform 19"/>
            <p:cNvSpPr/>
            <p:nvPr/>
          </p:nvSpPr>
          <p:spPr bwMode="auto">
            <a:xfrm>
              <a:off x="3276165" y="2982563"/>
              <a:ext cx="508432" cy="515593"/>
            </a:xfrm>
            <a:custGeom>
              <a:avLst/>
              <a:gdLst>
                <a:gd name="T0" fmla="*/ 278 w 284"/>
                <a:gd name="T1" fmla="*/ 44 h 288"/>
                <a:gd name="T2" fmla="*/ 260 w 284"/>
                <a:gd name="T3" fmla="*/ 30 h 288"/>
                <a:gd name="T4" fmla="*/ 258 w 284"/>
                <a:gd name="T5" fmla="*/ 28 h 288"/>
                <a:gd name="T6" fmla="*/ 248 w 284"/>
                <a:gd name="T7" fmla="*/ 24 h 288"/>
                <a:gd name="T8" fmla="*/ 234 w 284"/>
                <a:gd name="T9" fmla="*/ 28 h 288"/>
                <a:gd name="T10" fmla="*/ 222 w 284"/>
                <a:gd name="T11" fmla="*/ 22 h 288"/>
                <a:gd name="T12" fmla="*/ 220 w 284"/>
                <a:gd name="T13" fmla="*/ 20 h 288"/>
                <a:gd name="T14" fmla="*/ 204 w 284"/>
                <a:gd name="T15" fmla="*/ 4 h 288"/>
                <a:gd name="T16" fmla="*/ 188 w 284"/>
                <a:gd name="T17" fmla="*/ 8 h 288"/>
                <a:gd name="T18" fmla="*/ 172 w 284"/>
                <a:gd name="T19" fmla="*/ 40 h 288"/>
                <a:gd name="T20" fmla="*/ 162 w 284"/>
                <a:gd name="T21" fmla="*/ 60 h 288"/>
                <a:gd name="T22" fmla="*/ 144 w 284"/>
                <a:gd name="T23" fmla="*/ 86 h 288"/>
                <a:gd name="T24" fmla="*/ 124 w 284"/>
                <a:gd name="T25" fmla="*/ 104 h 288"/>
                <a:gd name="T26" fmla="*/ 114 w 284"/>
                <a:gd name="T27" fmla="*/ 120 h 288"/>
                <a:gd name="T28" fmla="*/ 96 w 284"/>
                <a:gd name="T29" fmla="*/ 132 h 288"/>
                <a:gd name="T30" fmla="*/ 74 w 284"/>
                <a:gd name="T31" fmla="*/ 164 h 288"/>
                <a:gd name="T32" fmla="*/ 8 w 284"/>
                <a:gd name="T33" fmla="*/ 160 h 288"/>
                <a:gd name="T34" fmla="*/ 0 w 284"/>
                <a:gd name="T35" fmla="*/ 180 h 288"/>
                <a:gd name="T36" fmla="*/ 20 w 284"/>
                <a:gd name="T37" fmla="*/ 226 h 288"/>
                <a:gd name="T38" fmla="*/ 32 w 284"/>
                <a:gd name="T39" fmla="*/ 234 h 288"/>
                <a:gd name="T40" fmla="*/ 42 w 284"/>
                <a:gd name="T41" fmla="*/ 252 h 288"/>
                <a:gd name="T42" fmla="*/ 38 w 284"/>
                <a:gd name="T43" fmla="*/ 266 h 288"/>
                <a:gd name="T44" fmla="*/ 44 w 284"/>
                <a:gd name="T45" fmla="*/ 268 h 288"/>
                <a:gd name="T46" fmla="*/ 50 w 284"/>
                <a:gd name="T47" fmla="*/ 258 h 288"/>
                <a:gd name="T48" fmla="*/ 64 w 284"/>
                <a:gd name="T49" fmla="*/ 266 h 288"/>
                <a:gd name="T50" fmla="*/ 68 w 284"/>
                <a:gd name="T51" fmla="*/ 260 h 288"/>
                <a:gd name="T52" fmla="*/ 78 w 284"/>
                <a:gd name="T53" fmla="*/ 244 h 288"/>
                <a:gd name="T54" fmla="*/ 88 w 284"/>
                <a:gd name="T55" fmla="*/ 242 h 288"/>
                <a:gd name="T56" fmla="*/ 110 w 284"/>
                <a:gd name="T57" fmla="*/ 232 h 288"/>
                <a:gd name="T58" fmla="*/ 112 w 284"/>
                <a:gd name="T59" fmla="*/ 212 h 288"/>
                <a:gd name="T60" fmla="*/ 120 w 284"/>
                <a:gd name="T61" fmla="*/ 206 h 288"/>
                <a:gd name="T62" fmla="*/ 134 w 284"/>
                <a:gd name="T63" fmla="*/ 208 h 288"/>
                <a:gd name="T64" fmla="*/ 136 w 284"/>
                <a:gd name="T65" fmla="*/ 220 h 288"/>
                <a:gd name="T66" fmla="*/ 138 w 284"/>
                <a:gd name="T67" fmla="*/ 232 h 288"/>
                <a:gd name="T68" fmla="*/ 144 w 284"/>
                <a:gd name="T69" fmla="*/ 226 h 288"/>
                <a:gd name="T70" fmla="*/ 160 w 284"/>
                <a:gd name="T71" fmla="*/ 212 h 288"/>
                <a:gd name="T72" fmla="*/ 162 w 284"/>
                <a:gd name="T73" fmla="*/ 210 h 288"/>
                <a:gd name="T74" fmla="*/ 174 w 284"/>
                <a:gd name="T75" fmla="*/ 214 h 288"/>
                <a:gd name="T76" fmla="*/ 180 w 284"/>
                <a:gd name="T77" fmla="*/ 226 h 288"/>
                <a:gd name="T78" fmla="*/ 188 w 284"/>
                <a:gd name="T79" fmla="*/ 252 h 288"/>
                <a:gd name="T80" fmla="*/ 188 w 284"/>
                <a:gd name="T81" fmla="*/ 264 h 288"/>
                <a:gd name="T82" fmla="*/ 194 w 284"/>
                <a:gd name="T83" fmla="*/ 270 h 288"/>
                <a:gd name="T84" fmla="*/ 198 w 284"/>
                <a:gd name="T85" fmla="*/ 264 h 288"/>
                <a:gd name="T86" fmla="*/ 208 w 284"/>
                <a:gd name="T87" fmla="*/ 272 h 288"/>
                <a:gd name="T88" fmla="*/ 216 w 284"/>
                <a:gd name="T89" fmla="*/ 288 h 288"/>
                <a:gd name="T90" fmla="*/ 220 w 284"/>
                <a:gd name="T91" fmla="*/ 276 h 288"/>
                <a:gd name="T92" fmla="*/ 224 w 284"/>
                <a:gd name="T93" fmla="*/ 274 h 288"/>
                <a:gd name="T94" fmla="*/ 230 w 284"/>
                <a:gd name="T95" fmla="*/ 270 h 288"/>
                <a:gd name="T96" fmla="*/ 236 w 284"/>
                <a:gd name="T97" fmla="*/ 266 h 288"/>
                <a:gd name="T98" fmla="*/ 232 w 284"/>
                <a:gd name="T99" fmla="*/ 226 h 288"/>
                <a:gd name="T100" fmla="*/ 188 w 284"/>
                <a:gd name="T101" fmla="*/ 168 h 288"/>
                <a:gd name="T102" fmla="*/ 184 w 284"/>
                <a:gd name="T103" fmla="*/ 146 h 288"/>
                <a:gd name="T104" fmla="*/ 174 w 284"/>
                <a:gd name="T105" fmla="*/ 128 h 288"/>
                <a:gd name="T106" fmla="*/ 180 w 284"/>
                <a:gd name="T107" fmla="*/ 104 h 288"/>
                <a:gd name="T108" fmla="*/ 184 w 284"/>
                <a:gd name="T109" fmla="*/ 104 h 288"/>
                <a:gd name="T110" fmla="*/ 260 w 284"/>
                <a:gd name="T111" fmla="*/ 88 h 288"/>
                <a:gd name="T112" fmla="*/ 274 w 284"/>
                <a:gd name="T113" fmla="*/ 82 h 288"/>
                <a:gd name="T114" fmla="*/ 280 w 284"/>
                <a:gd name="T115" fmla="*/ 76 h 288"/>
                <a:gd name="T116" fmla="*/ 284 w 284"/>
                <a:gd name="T117"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0" name="Freeform 20"/>
            <p:cNvSpPr/>
            <p:nvPr/>
          </p:nvSpPr>
          <p:spPr bwMode="auto">
            <a:xfrm>
              <a:off x="3276165" y="1980021"/>
              <a:ext cx="580042" cy="1034767"/>
            </a:xfrm>
            <a:custGeom>
              <a:avLst/>
              <a:gdLst>
                <a:gd name="T0" fmla="*/ 96 w 324"/>
                <a:gd name="T1" fmla="*/ 180 h 578"/>
                <a:gd name="T2" fmla="*/ 124 w 324"/>
                <a:gd name="T3" fmla="*/ 202 h 578"/>
                <a:gd name="T4" fmla="*/ 176 w 324"/>
                <a:gd name="T5" fmla="*/ 228 h 578"/>
                <a:gd name="T6" fmla="*/ 188 w 324"/>
                <a:gd name="T7" fmla="*/ 244 h 578"/>
                <a:gd name="T8" fmla="*/ 178 w 324"/>
                <a:gd name="T9" fmla="*/ 264 h 578"/>
                <a:gd name="T10" fmla="*/ 178 w 324"/>
                <a:gd name="T11" fmla="*/ 286 h 578"/>
                <a:gd name="T12" fmla="*/ 168 w 324"/>
                <a:gd name="T13" fmla="*/ 316 h 578"/>
                <a:gd name="T14" fmla="*/ 140 w 324"/>
                <a:gd name="T15" fmla="*/ 312 h 578"/>
                <a:gd name="T16" fmla="*/ 112 w 324"/>
                <a:gd name="T17" fmla="*/ 332 h 578"/>
                <a:gd name="T18" fmla="*/ 124 w 324"/>
                <a:gd name="T19" fmla="*/ 350 h 578"/>
                <a:gd name="T20" fmla="*/ 88 w 324"/>
                <a:gd name="T21" fmla="*/ 348 h 578"/>
                <a:gd name="T22" fmla="*/ 44 w 324"/>
                <a:gd name="T23" fmla="*/ 366 h 578"/>
                <a:gd name="T24" fmla="*/ 48 w 324"/>
                <a:gd name="T25" fmla="*/ 406 h 578"/>
                <a:gd name="T26" fmla="*/ 52 w 324"/>
                <a:gd name="T27" fmla="*/ 422 h 578"/>
                <a:gd name="T28" fmla="*/ 54 w 324"/>
                <a:gd name="T29" fmla="*/ 444 h 578"/>
                <a:gd name="T30" fmla="*/ 6 w 324"/>
                <a:gd name="T31" fmla="*/ 454 h 578"/>
                <a:gd name="T32" fmla="*/ 6 w 324"/>
                <a:gd name="T33" fmla="*/ 486 h 578"/>
                <a:gd name="T34" fmla="*/ 12 w 324"/>
                <a:gd name="T35" fmla="*/ 508 h 578"/>
                <a:gd name="T36" fmla="*/ 66 w 324"/>
                <a:gd name="T37" fmla="*/ 504 h 578"/>
                <a:gd name="T38" fmla="*/ 86 w 324"/>
                <a:gd name="T39" fmla="*/ 520 h 578"/>
                <a:gd name="T40" fmla="*/ 100 w 324"/>
                <a:gd name="T41" fmla="*/ 532 h 578"/>
                <a:gd name="T42" fmla="*/ 104 w 324"/>
                <a:gd name="T43" fmla="*/ 530 h 578"/>
                <a:gd name="T44" fmla="*/ 136 w 324"/>
                <a:gd name="T45" fmla="*/ 546 h 578"/>
                <a:gd name="T46" fmla="*/ 168 w 324"/>
                <a:gd name="T47" fmla="*/ 544 h 578"/>
                <a:gd name="T48" fmla="*/ 208 w 324"/>
                <a:gd name="T49" fmla="*/ 556 h 578"/>
                <a:gd name="T50" fmla="*/ 226 w 324"/>
                <a:gd name="T51" fmla="*/ 574 h 578"/>
                <a:gd name="T52" fmla="*/ 248 w 324"/>
                <a:gd name="T53" fmla="*/ 560 h 578"/>
                <a:gd name="T54" fmla="*/ 246 w 324"/>
                <a:gd name="T55" fmla="*/ 516 h 578"/>
                <a:gd name="T56" fmla="*/ 268 w 324"/>
                <a:gd name="T57" fmla="*/ 512 h 578"/>
                <a:gd name="T58" fmla="*/ 242 w 324"/>
                <a:gd name="T59" fmla="*/ 484 h 578"/>
                <a:gd name="T60" fmla="*/ 236 w 324"/>
                <a:gd name="T61" fmla="*/ 472 h 578"/>
                <a:gd name="T62" fmla="*/ 260 w 324"/>
                <a:gd name="T63" fmla="*/ 466 h 578"/>
                <a:gd name="T64" fmla="*/ 304 w 324"/>
                <a:gd name="T65" fmla="*/ 466 h 578"/>
                <a:gd name="T66" fmla="*/ 320 w 324"/>
                <a:gd name="T67" fmla="*/ 438 h 578"/>
                <a:gd name="T68" fmla="*/ 296 w 324"/>
                <a:gd name="T69" fmla="*/ 420 h 578"/>
                <a:gd name="T70" fmla="*/ 290 w 324"/>
                <a:gd name="T71" fmla="*/ 374 h 578"/>
                <a:gd name="T72" fmla="*/ 274 w 324"/>
                <a:gd name="T73" fmla="*/ 366 h 578"/>
                <a:gd name="T74" fmla="*/ 288 w 324"/>
                <a:gd name="T75" fmla="*/ 262 h 578"/>
                <a:gd name="T76" fmla="*/ 276 w 324"/>
                <a:gd name="T77" fmla="*/ 190 h 578"/>
                <a:gd name="T78" fmla="*/ 280 w 324"/>
                <a:gd name="T79" fmla="*/ 160 h 578"/>
                <a:gd name="T80" fmla="*/ 294 w 324"/>
                <a:gd name="T81" fmla="*/ 130 h 578"/>
                <a:gd name="T82" fmla="*/ 278 w 324"/>
                <a:gd name="T83" fmla="*/ 110 h 578"/>
                <a:gd name="T84" fmla="*/ 276 w 324"/>
                <a:gd name="T85" fmla="*/ 86 h 578"/>
                <a:gd name="T86" fmla="*/ 292 w 324"/>
                <a:gd name="T87" fmla="*/ 36 h 578"/>
                <a:gd name="T88" fmla="*/ 302 w 324"/>
                <a:gd name="T89" fmla="*/ 20 h 578"/>
                <a:gd name="T90" fmla="*/ 306 w 324"/>
                <a:gd name="T91" fmla="*/ 0 h 578"/>
                <a:gd name="T92" fmla="*/ 290 w 324"/>
                <a:gd name="T93" fmla="*/ 18 h 578"/>
                <a:gd name="T94" fmla="*/ 260 w 324"/>
                <a:gd name="T95" fmla="*/ 28 h 578"/>
                <a:gd name="T96" fmla="*/ 210 w 324"/>
                <a:gd name="T97" fmla="*/ 56 h 578"/>
                <a:gd name="T98" fmla="*/ 196 w 324"/>
                <a:gd name="T99" fmla="*/ 70 h 578"/>
                <a:gd name="T100" fmla="*/ 186 w 324"/>
                <a:gd name="T101" fmla="*/ 118 h 578"/>
                <a:gd name="T102" fmla="*/ 182 w 324"/>
                <a:gd name="T103" fmla="*/ 132 h 578"/>
                <a:gd name="T104" fmla="*/ 172 w 324"/>
                <a:gd name="T105" fmla="*/ 146 h 578"/>
                <a:gd name="T106" fmla="*/ 108 w 324"/>
                <a:gd name="T107"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1" name="Freeform 21"/>
            <p:cNvSpPr/>
            <p:nvPr/>
          </p:nvSpPr>
          <p:spPr bwMode="auto">
            <a:xfrm>
              <a:off x="3777436" y="1786673"/>
              <a:ext cx="386695" cy="848580"/>
            </a:xfrm>
            <a:custGeom>
              <a:avLst/>
              <a:gdLst>
                <a:gd name="T0" fmla="*/ 204 w 216"/>
                <a:gd name="T1" fmla="*/ 20 h 474"/>
                <a:gd name="T2" fmla="*/ 194 w 216"/>
                <a:gd name="T3" fmla="*/ 0 h 474"/>
                <a:gd name="T4" fmla="*/ 176 w 216"/>
                <a:gd name="T5" fmla="*/ 24 h 474"/>
                <a:gd name="T6" fmla="*/ 156 w 216"/>
                <a:gd name="T7" fmla="*/ 30 h 474"/>
                <a:gd name="T8" fmla="*/ 136 w 216"/>
                <a:gd name="T9" fmla="*/ 28 h 474"/>
                <a:gd name="T10" fmla="*/ 122 w 216"/>
                <a:gd name="T11" fmla="*/ 40 h 474"/>
                <a:gd name="T12" fmla="*/ 112 w 216"/>
                <a:gd name="T13" fmla="*/ 48 h 474"/>
                <a:gd name="T14" fmla="*/ 94 w 216"/>
                <a:gd name="T15" fmla="*/ 46 h 474"/>
                <a:gd name="T16" fmla="*/ 92 w 216"/>
                <a:gd name="T17" fmla="*/ 64 h 474"/>
                <a:gd name="T18" fmla="*/ 82 w 216"/>
                <a:gd name="T19" fmla="*/ 76 h 474"/>
                <a:gd name="T20" fmla="*/ 66 w 216"/>
                <a:gd name="T21" fmla="*/ 92 h 474"/>
                <a:gd name="T22" fmla="*/ 40 w 216"/>
                <a:gd name="T23" fmla="*/ 106 h 474"/>
                <a:gd name="T24" fmla="*/ 42 w 216"/>
                <a:gd name="T25" fmla="*/ 124 h 474"/>
                <a:gd name="T26" fmla="*/ 28 w 216"/>
                <a:gd name="T27" fmla="*/ 136 h 474"/>
                <a:gd name="T28" fmla="*/ 26 w 216"/>
                <a:gd name="T29" fmla="*/ 154 h 474"/>
                <a:gd name="T30" fmla="*/ 26 w 216"/>
                <a:gd name="T31" fmla="*/ 170 h 474"/>
                <a:gd name="T32" fmla="*/ 16 w 216"/>
                <a:gd name="T33" fmla="*/ 184 h 474"/>
                <a:gd name="T34" fmla="*/ 6 w 216"/>
                <a:gd name="T35" fmla="*/ 214 h 474"/>
                <a:gd name="T36" fmla="*/ 22 w 216"/>
                <a:gd name="T37" fmla="*/ 236 h 474"/>
                <a:gd name="T38" fmla="*/ 24 w 216"/>
                <a:gd name="T39" fmla="*/ 262 h 474"/>
                <a:gd name="T40" fmla="*/ 6 w 216"/>
                <a:gd name="T41" fmla="*/ 276 h 474"/>
                <a:gd name="T42" fmla="*/ 6 w 216"/>
                <a:gd name="T43" fmla="*/ 324 h 474"/>
                <a:gd name="T44" fmla="*/ 18 w 216"/>
                <a:gd name="T45" fmla="*/ 368 h 474"/>
                <a:gd name="T46" fmla="*/ 18 w 216"/>
                <a:gd name="T47" fmla="*/ 372 h 474"/>
                <a:gd name="T48" fmla="*/ 2 w 216"/>
                <a:gd name="T49" fmla="*/ 468 h 474"/>
                <a:gd name="T50" fmla="*/ 32 w 216"/>
                <a:gd name="T51" fmla="*/ 456 h 474"/>
                <a:gd name="T52" fmla="*/ 96 w 216"/>
                <a:gd name="T53" fmla="*/ 432 h 474"/>
                <a:gd name="T54" fmla="*/ 114 w 216"/>
                <a:gd name="T55" fmla="*/ 416 h 474"/>
                <a:gd name="T56" fmla="*/ 150 w 216"/>
                <a:gd name="T57" fmla="*/ 420 h 474"/>
                <a:gd name="T58" fmla="*/ 180 w 216"/>
                <a:gd name="T59" fmla="*/ 408 h 474"/>
                <a:gd name="T60" fmla="*/ 182 w 216"/>
                <a:gd name="T61" fmla="*/ 392 h 474"/>
                <a:gd name="T62" fmla="*/ 190 w 216"/>
                <a:gd name="T63" fmla="*/ 372 h 474"/>
                <a:gd name="T64" fmla="*/ 190 w 216"/>
                <a:gd name="T65" fmla="*/ 368 h 474"/>
                <a:gd name="T66" fmla="*/ 192 w 216"/>
                <a:gd name="T67" fmla="*/ 360 h 474"/>
                <a:gd name="T68" fmla="*/ 190 w 216"/>
                <a:gd name="T69" fmla="*/ 352 h 474"/>
                <a:gd name="T70" fmla="*/ 198 w 216"/>
                <a:gd name="T71" fmla="*/ 336 h 474"/>
                <a:gd name="T72" fmla="*/ 184 w 216"/>
                <a:gd name="T73" fmla="*/ 310 h 474"/>
                <a:gd name="T74" fmla="*/ 180 w 216"/>
                <a:gd name="T75" fmla="*/ 302 h 474"/>
                <a:gd name="T76" fmla="*/ 182 w 216"/>
                <a:gd name="T77" fmla="*/ 294 h 474"/>
                <a:gd name="T78" fmla="*/ 190 w 216"/>
                <a:gd name="T79" fmla="*/ 280 h 474"/>
                <a:gd name="T80" fmla="*/ 202 w 216"/>
                <a:gd name="T81" fmla="*/ 248 h 474"/>
                <a:gd name="T82" fmla="*/ 216 w 216"/>
                <a:gd name="T83" fmla="*/ 216 h 474"/>
                <a:gd name="T84" fmla="*/ 184 w 216"/>
                <a:gd name="T85" fmla="*/ 184 h 474"/>
                <a:gd name="T86" fmla="*/ 176 w 216"/>
                <a:gd name="T87" fmla="*/ 170 h 474"/>
                <a:gd name="T88" fmla="*/ 180 w 216"/>
                <a:gd name="T89" fmla="*/ 146 h 474"/>
                <a:gd name="T90" fmla="*/ 184 w 216"/>
                <a:gd name="T91" fmla="*/ 122 h 474"/>
                <a:gd name="T92" fmla="*/ 190 w 216"/>
                <a:gd name="T93" fmla="*/ 114 h 474"/>
                <a:gd name="T94" fmla="*/ 208 w 216"/>
                <a:gd name="T95" fmla="*/ 112 h 474"/>
                <a:gd name="T96" fmla="*/ 216 w 216"/>
                <a:gd name="T97" fmla="*/ 76 h 474"/>
                <a:gd name="T98" fmla="*/ 200 w 216"/>
                <a:gd name="T99" fmla="*/ 64 h 474"/>
                <a:gd name="T100" fmla="*/ 182 w 216"/>
                <a:gd name="T101" fmla="*/ 54 h 474"/>
                <a:gd name="T102" fmla="*/ 180 w 216"/>
                <a:gd name="T103" fmla="*/ 32 h 474"/>
                <a:gd name="T104" fmla="*/ 202 w 216"/>
                <a:gd name="T105" fmla="*/ 2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2" name="Freeform 22"/>
            <p:cNvSpPr/>
            <p:nvPr/>
          </p:nvSpPr>
          <p:spPr bwMode="auto">
            <a:xfrm>
              <a:off x="3677181" y="3233198"/>
              <a:ext cx="615847" cy="716101"/>
            </a:xfrm>
            <a:custGeom>
              <a:avLst/>
              <a:gdLst>
                <a:gd name="T0" fmla="*/ 300 w 344"/>
                <a:gd name="T1" fmla="*/ 66 h 400"/>
                <a:gd name="T2" fmla="*/ 294 w 344"/>
                <a:gd name="T3" fmla="*/ 32 h 400"/>
                <a:gd name="T4" fmla="*/ 282 w 344"/>
                <a:gd name="T5" fmla="*/ 24 h 400"/>
                <a:gd name="T6" fmla="*/ 252 w 344"/>
                <a:gd name="T7" fmla="*/ 44 h 400"/>
                <a:gd name="T8" fmla="*/ 252 w 344"/>
                <a:gd name="T9" fmla="*/ 22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100 w 344"/>
                <a:gd name="T21" fmla="*/ 0 h 400"/>
                <a:gd name="T22" fmla="*/ 96 w 344"/>
                <a:gd name="T23" fmla="*/ 30 h 400"/>
                <a:gd name="T24" fmla="*/ 68 w 344"/>
                <a:gd name="T25" fmla="*/ 32 h 400"/>
                <a:gd name="T26" fmla="*/ 28 w 344"/>
                <a:gd name="T27" fmla="*/ 52 h 400"/>
                <a:gd name="T28" fmla="*/ 26 w 344"/>
                <a:gd name="T29" fmla="*/ 144 h 400"/>
                <a:gd name="T30" fmla="*/ 20 w 344"/>
                <a:gd name="T31" fmla="*/ 152 h 400"/>
                <a:gd name="T32" fmla="*/ 26 w 344"/>
                <a:gd name="T33" fmla="*/ 198 h 400"/>
                <a:gd name="T34" fmla="*/ 4 w 344"/>
                <a:gd name="T35" fmla="*/ 214 h 400"/>
                <a:gd name="T36" fmla="*/ 14 w 344"/>
                <a:gd name="T37" fmla="*/ 224 h 400"/>
                <a:gd name="T38" fmla="*/ 22 w 344"/>
                <a:gd name="T39" fmla="*/ 224 h 400"/>
                <a:gd name="T40" fmla="*/ 32 w 344"/>
                <a:gd name="T41" fmla="*/ 234 h 400"/>
                <a:gd name="T42" fmla="*/ 32 w 344"/>
                <a:gd name="T43" fmla="*/ 256 h 400"/>
                <a:gd name="T44" fmla="*/ 24 w 344"/>
                <a:gd name="T45" fmla="*/ 282 h 400"/>
                <a:gd name="T46" fmla="*/ 48 w 344"/>
                <a:gd name="T47" fmla="*/ 316 h 400"/>
                <a:gd name="T48" fmla="*/ 76 w 344"/>
                <a:gd name="T49" fmla="*/ 304 h 400"/>
                <a:gd name="T50" fmla="*/ 92 w 344"/>
                <a:gd name="T51" fmla="*/ 302 h 400"/>
                <a:gd name="T52" fmla="*/ 100 w 344"/>
                <a:gd name="T53" fmla="*/ 282 h 400"/>
                <a:gd name="T54" fmla="*/ 128 w 344"/>
                <a:gd name="T55" fmla="*/ 280 h 400"/>
                <a:gd name="T56" fmla="*/ 136 w 344"/>
                <a:gd name="T57" fmla="*/ 270 h 400"/>
                <a:gd name="T58" fmla="*/ 152 w 344"/>
                <a:gd name="T59" fmla="*/ 280 h 400"/>
                <a:gd name="T60" fmla="*/ 154 w 344"/>
                <a:gd name="T61" fmla="*/ 302 h 400"/>
                <a:gd name="T62" fmla="*/ 164 w 344"/>
                <a:gd name="T63" fmla="*/ 316 h 400"/>
                <a:gd name="T64" fmla="*/ 154 w 344"/>
                <a:gd name="T65" fmla="*/ 344 h 400"/>
                <a:gd name="T66" fmla="*/ 164 w 344"/>
                <a:gd name="T67" fmla="*/ 372 h 400"/>
                <a:gd name="T68" fmla="*/ 164 w 344"/>
                <a:gd name="T69" fmla="*/ 388 h 400"/>
                <a:gd name="T70" fmla="*/ 176 w 344"/>
                <a:gd name="T71" fmla="*/ 400 h 400"/>
                <a:gd name="T72" fmla="*/ 194 w 344"/>
                <a:gd name="T73" fmla="*/ 392 h 400"/>
                <a:gd name="T74" fmla="*/ 216 w 344"/>
                <a:gd name="T75" fmla="*/ 366 h 400"/>
                <a:gd name="T76" fmla="*/ 220 w 344"/>
                <a:gd name="T77" fmla="*/ 354 h 400"/>
                <a:gd name="T78" fmla="*/ 236 w 344"/>
                <a:gd name="T79" fmla="*/ 360 h 400"/>
                <a:gd name="T80" fmla="*/ 270 w 344"/>
                <a:gd name="T81" fmla="*/ 378 h 400"/>
                <a:gd name="T82" fmla="*/ 266 w 344"/>
                <a:gd name="T83" fmla="*/ 360 h 400"/>
                <a:gd name="T84" fmla="*/ 256 w 344"/>
                <a:gd name="T85" fmla="*/ 340 h 400"/>
                <a:gd name="T86" fmla="*/ 282 w 344"/>
                <a:gd name="T87" fmla="*/ 324 h 400"/>
                <a:gd name="T88" fmla="*/ 332 w 344"/>
                <a:gd name="T89" fmla="*/ 332 h 400"/>
                <a:gd name="T90" fmla="*/ 332 w 344"/>
                <a:gd name="T91" fmla="*/ 328 h 400"/>
                <a:gd name="T92" fmla="*/ 344 w 344"/>
                <a:gd name="T93" fmla="*/ 304 h 400"/>
                <a:gd name="T94" fmla="*/ 338 w 344"/>
                <a:gd name="T95" fmla="*/ 286 h 400"/>
                <a:gd name="T96" fmla="*/ 330 w 344"/>
                <a:gd name="T97" fmla="*/ 276 h 400"/>
                <a:gd name="T98" fmla="*/ 340 w 344"/>
                <a:gd name="T99" fmla="*/ 268 h 400"/>
                <a:gd name="T100" fmla="*/ 326 w 344"/>
                <a:gd name="T101" fmla="*/ 250 h 400"/>
                <a:gd name="T102" fmla="*/ 316 w 344"/>
                <a:gd name="T103" fmla="*/ 196 h 400"/>
                <a:gd name="T104" fmla="*/ 302 w 344"/>
                <a:gd name="T105" fmla="*/ 204 h 400"/>
                <a:gd name="T106" fmla="*/ 322 w 344"/>
                <a:gd name="T107" fmla="*/ 138 h 400"/>
                <a:gd name="T108" fmla="*/ 322 w 344"/>
                <a:gd name="T109" fmla="*/ 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3" name="Freeform 23"/>
            <p:cNvSpPr/>
            <p:nvPr/>
          </p:nvSpPr>
          <p:spPr bwMode="auto">
            <a:xfrm>
              <a:off x="3605571" y="2821440"/>
              <a:ext cx="873644" cy="547818"/>
            </a:xfrm>
            <a:custGeom>
              <a:avLst/>
              <a:gdLst>
                <a:gd name="T0" fmla="*/ 64 w 488"/>
                <a:gd name="T1" fmla="*/ 10 h 306"/>
                <a:gd name="T2" fmla="*/ 98 w 488"/>
                <a:gd name="T3" fmla="*/ 40 h 306"/>
                <a:gd name="T4" fmla="*/ 88 w 488"/>
                <a:gd name="T5" fmla="*/ 52 h 306"/>
                <a:gd name="T6" fmla="*/ 60 w 488"/>
                <a:gd name="T7" fmla="*/ 58 h 306"/>
                <a:gd name="T8" fmla="*/ 72 w 488"/>
                <a:gd name="T9" fmla="*/ 86 h 306"/>
                <a:gd name="T10" fmla="*/ 88 w 488"/>
                <a:gd name="T11" fmla="*/ 114 h 306"/>
                <a:gd name="T12" fmla="*/ 102 w 488"/>
                <a:gd name="T13" fmla="*/ 130 h 306"/>
                <a:gd name="T14" fmla="*/ 106 w 488"/>
                <a:gd name="T15" fmla="*/ 164 h 306"/>
                <a:gd name="T16" fmla="*/ 80 w 488"/>
                <a:gd name="T17" fmla="*/ 184 h 306"/>
                <a:gd name="T18" fmla="*/ 4 w 488"/>
                <a:gd name="T19" fmla="*/ 204 h 306"/>
                <a:gd name="T20" fmla="*/ 8 w 488"/>
                <a:gd name="T21" fmla="*/ 234 h 306"/>
                <a:gd name="T22" fmla="*/ 40 w 488"/>
                <a:gd name="T23" fmla="*/ 286 h 306"/>
                <a:gd name="T24" fmla="*/ 60 w 488"/>
                <a:gd name="T25" fmla="*/ 278 h 306"/>
                <a:gd name="T26" fmla="*/ 78 w 488"/>
                <a:gd name="T27" fmla="*/ 254 h 306"/>
                <a:gd name="T28" fmla="*/ 112 w 488"/>
                <a:gd name="T29" fmla="*/ 254 h 306"/>
                <a:gd name="T30" fmla="*/ 126 w 488"/>
                <a:gd name="T31" fmla="*/ 222 h 306"/>
                <a:gd name="T32" fmla="*/ 160 w 488"/>
                <a:gd name="T33" fmla="*/ 222 h 306"/>
                <a:gd name="T34" fmla="*/ 220 w 488"/>
                <a:gd name="T35" fmla="*/ 242 h 306"/>
                <a:gd name="T36" fmla="*/ 250 w 488"/>
                <a:gd name="T37" fmla="*/ 262 h 306"/>
                <a:gd name="T38" fmla="*/ 264 w 488"/>
                <a:gd name="T39" fmla="*/ 254 h 306"/>
                <a:gd name="T40" fmla="*/ 296 w 488"/>
                <a:gd name="T41" fmla="*/ 238 h 306"/>
                <a:gd name="T42" fmla="*/ 300 w 488"/>
                <a:gd name="T43" fmla="*/ 252 h 306"/>
                <a:gd name="T44" fmla="*/ 308 w 488"/>
                <a:gd name="T45" fmla="*/ 256 h 306"/>
                <a:gd name="T46" fmla="*/ 330 w 488"/>
                <a:gd name="T47" fmla="*/ 246 h 306"/>
                <a:gd name="T48" fmla="*/ 342 w 488"/>
                <a:gd name="T49" fmla="*/ 260 h 306"/>
                <a:gd name="T50" fmla="*/ 346 w 488"/>
                <a:gd name="T51" fmla="*/ 290 h 306"/>
                <a:gd name="T52" fmla="*/ 372 w 488"/>
                <a:gd name="T53" fmla="*/ 268 h 306"/>
                <a:gd name="T54" fmla="*/ 408 w 488"/>
                <a:gd name="T55" fmla="*/ 260 h 306"/>
                <a:gd name="T56" fmla="*/ 432 w 488"/>
                <a:gd name="T57" fmla="*/ 242 h 306"/>
                <a:gd name="T58" fmla="*/ 488 w 488"/>
                <a:gd name="T59" fmla="*/ 228 h 306"/>
                <a:gd name="T60" fmla="*/ 488 w 488"/>
                <a:gd name="T61" fmla="*/ 216 h 306"/>
                <a:gd name="T62" fmla="*/ 458 w 488"/>
                <a:gd name="T63" fmla="*/ 150 h 306"/>
                <a:gd name="T64" fmla="*/ 446 w 488"/>
                <a:gd name="T65" fmla="*/ 126 h 306"/>
                <a:gd name="T66" fmla="*/ 430 w 488"/>
                <a:gd name="T67" fmla="*/ 110 h 306"/>
                <a:gd name="T68" fmla="*/ 416 w 488"/>
                <a:gd name="T69" fmla="*/ 100 h 306"/>
                <a:gd name="T70" fmla="*/ 394 w 488"/>
                <a:gd name="T71" fmla="*/ 114 h 306"/>
                <a:gd name="T72" fmla="*/ 372 w 488"/>
                <a:gd name="T73" fmla="*/ 94 h 306"/>
                <a:gd name="T74" fmla="*/ 352 w 488"/>
                <a:gd name="T75" fmla="*/ 90 h 306"/>
                <a:gd name="T76" fmla="*/ 324 w 488"/>
                <a:gd name="T77" fmla="*/ 94 h 306"/>
                <a:gd name="T78" fmla="*/ 320 w 488"/>
                <a:gd name="T79" fmla="*/ 70 h 306"/>
                <a:gd name="T80" fmla="*/ 216 w 488"/>
                <a:gd name="T81" fmla="*/ 50 h 306"/>
                <a:gd name="T82" fmla="*/ 178 w 488"/>
                <a:gd name="T83" fmla="*/ 34 h 306"/>
                <a:gd name="T84" fmla="*/ 144 w 488"/>
                <a:gd name="T85" fmla="*/ 0 h 306"/>
                <a:gd name="T86" fmla="*/ 74 w 488"/>
                <a:gd name="T87"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4" name="Freeform 24"/>
            <p:cNvSpPr/>
            <p:nvPr/>
          </p:nvSpPr>
          <p:spPr bwMode="auto">
            <a:xfrm>
              <a:off x="3798919" y="3827562"/>
              <a:ext cx="909449" cy="719682"/>
            </a:xfrm>
            <a:custGeom>
              <a:avLst/>
              <a:gdLst>
                <a:gd name="T0" fmla="*/ 484 w 508"/>
                <a:gd name="T1" fmla="*/ 134 h 402"/>
                <a:gd name="T2" fmla="*/ 490 w 508"/>
                <a:gd name="T3" fmla="*/ 126 h 402"/>
                <a:gd name="T4" fmla="*/ 508 w 508"/>
                <a:gd name="T5" fmla="*/ 116 h 402"/>
                <a:gd name="T6" fmla="*/ 472 w 508"/>
                <a:gd name="T7" fmla="*/ 88 h 402"/>
                <a:gd name="T8" fmla="*/ 424 w 508"/>
                <a:gd name="T9" fmla="*/ 42 h 402"/>
                <a:gd name="T10" fmla="*/ 404 w 508"/>
                <a:gd name="T11" fmla="*/ 54 h 402"/>
                <a:gd name="T12" fmla="*/ 400 w 508"/>
                <a:gd name="T13" fmla="*/ 58 h 402"/>
                <a:gd name="T14" fmla="*/ 372 w 508"/>
                <a:gd name="T15" fmla="*/ 50 h 402"/>
                <a:gd name="T16" fmla="*/ 332 w 508"/>
                <a:gd name="T17" fmla="*/ 64 h 402"/>
                <a:gd name="T18" fmla="*/ 310 w 508"/>
                <a:gd name="T19" fmla="*/ 70 h 402"/>
                <a:gd name="T20" fmla="*/ 298 w 508"/>
                <a:gd name="T21" fmla="*/ 76 h 402"/>
                <a:gd name="T22" fmla="*/ 286 w 508"/>
                <a:gd name="T23" fmla="*/ 58 h 402"/>
                <a:gd name="T24" fmla="*/ 314 w 508"/>
                <a:gd name="T25" fmla="*/ 22 h 402"/>
                <a:gd name="T26" fmla="*/ 312 w 508"/>
                <a:gd name="T27" fmla="*/ 12 h 402"/>
                <a:gd name="T28" fmla="*/ 288 w 508"/>
                <a:gd name="T29" fmla="*/ 26 h 402"/>
                <a:gd name="T30" fmla="*/ 278 w 508"/>
                <a:gd name="T31" fmla="*/ 20 h 402"/>
                <a:gd name="T32" fmla="*/ 254 w 508"/>
                <a:gd name="T33" fmla="*/ 16 h 402"/>
                <a:gd name="T34" fmla="*/ 236 w 508"/>
                <a:gd name="T35" fmla="*/ 8 h 402"/>
                <a:gd name="T36" fmla="*/ 208 w 508"/>
                <a:gd name="T37" fmla="*/ 2 h 402"/>
                <a:gd name="T38" fmla="*/ 204 w 508"/>
                <a:gd name="T39" fmla="*/ 24 h 402"/>
                <a:gd name="T40" fmla="*/ 210 w 508"/>
                <a:gd name="T41" fmla="*/ 48 h 402"/>
                <a:gd name="T42" fmla="*/ 200 w 508"/>
                <a:gd name="T43" fmla="*/ 54 h 402"/>
                <a:gd name="T44" fmla="*/ 182 w 508"/>
                <a:gd name="T45" fmla="*/ 46 h 402"/>
                <a:gd name="T46" fmla="*/ 156 w 508"/>
                <a:gd name="T47" fmla="*/ 34 h 402"/>
                <a:gd name="T48" fmla="*/ 144 w 508"/>
                <a:gd name="T49" fmla="*/ 80 h 402"/>
                <a:gd name="T50" fmla="*/ 140 w 508"/>
                <a:gd name="T51" fmla="*/ 108 h 402"/>
                <a:gd name="T52" fmla="*/ 124 w 508"/>
                <a:gd name="T53" fmla="*/ 134 h 402"/>
                <a:gd name="T54" fmla="*/ 60 w 508"/>
                <a:gd name="T55" fmla="*/ 230 h 402"/>
                <a:gd name="T56" fmla="*/ 60 w 508"/>
                <a:gd name="T57" fmla="*/ 266 h 402"/>
                <a:gd name="T58" fmla="*/ 16 w 508"/>
                <a:gd name="T59" fmla="*/ 284 h 402"/>
                <a:gd name="T60" fmla="*/ 0 w 508"/>
                <a:gd name="T61" fmla="*/ 356 h 402"/>
                <a:gd name="T62" fmla="*/ 6 w 508"/>
                <a:gd name="T63" fmla="*/ 380 h 402"/>
                <a:gd name="T64" fmla="*/ 42 w 508"/>
                <a:gd name="T65" fmla="*/ 400 h 402"/>
                <a:gd name="T66" fmla="*/ 52 w 508"/>
                <a:gd name="T67" fmla="*/ 388 h 402"/>
                <a:gd name="T68" fmla="*/ 24 w 508"/>
                <a:gd name="T69" fmla="*/ 364 h 402"/>
                <a:gd name="T70" fmla="*/ 36 w 508"/>
                <a:gd name="T71" fmla="*/ 346 h 402"/>
                <a:gd name="T72" fmla="*/ 64 w 508"/>
                <a:gd name="T73" fmla="*/ 324 h 402"/>
                <a:gd name="T74" fmla="*/ 128 w 508"/>
                <a:gd name="T75" fmla="*/ 282 h 402"/>
                <a:gd name="T76" fmla="*/ 146 w 508"/>
                <a:gd name="T77" fmla="*/ 296 h 402"/>
                <a:gd name="T78" fmla="*/ 168 w 508"/>
                <a:gd name="T79" fmla="*/ 282 h 402"/>
                <a:gd name="T80" fmla="*/ 194 w 508"/>
                <a:gd name="T81" fmla="*/ 272 h 402"/>
                <a:gd name="T82" fmla="*/ 218 w 508"/>
                <a:gd name="T83" fmla="*/ 238 h 402"/>
                <a:gd name="T84" fmla="*/ 250 w 508"/>
                <a:gd name="T85" fmla="*/ 252 h 402"/>
                <a:gd name="T86" fmla="*/ 248 w 508"/>
                <a:gd name="T87" fmla="*/ 186 h 402"/>
                <a:gd name="T88" fmla="*/ 264 w 508"/>
                <a:gd name="T89" fmla="*/ 190 h 402"/>
                <a:gd name="T90" fmla="*/ 318 w 508"/>
                <a:gd name="T91" fmla="*/ 224 h 402"/>
                <a:gd name="T92" fmla="*/ 312 w 508"/>
                <a:gd name="T93" fmla="*/ 206 h 402"/>
                <a:gd name="T94" fmla="*/ 340 w 508"/>
                <a:gd name="T95" fmla="*/ 206 h 402"/>
                <a:gd name="T96" fmla="*/ 350 w 508"/>
                <a:gd name="T97" fmla="*/ 190 h 402"/>
                <a:gd name="T98" fmla="*/ 376 w 508"/>
                <a:gd name="T99" fmla="*/ 194 h 402"/>
                <a:gd name="T100" fmla="*/ 388 w 508"/>
                <a:gd name="T101" fmla="*/ 206 h 402"/>
                <a:gd name="T102" fmla="*/ 400 w 508"/>
                <a:gd name="T103" fmla="*/ 182 h 402"/>
                <a:gd name="T104" fmla="*/ 414 w 508"/>
                <a:gd name="T105" fmla="*/ 186 h 402"/>
                <a:gd name="T106" fmla="*/ 432 w 508"/>
                <a:gd name="T107" fmla="*/ 180 h 402"/>
                <a:gd name="T108" fmla="*/ 464 w 508"/>
                <a:gd name="T109"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5" name="Freeform 25"/>
            <p:cNvSpPr/>
            <p:nvPr/>
          </p:nvSpPr>
          <p:spPr bwMode="auto">
            <a:xfrm>
              <a:off x="4228580" y="3204554"/>
              <a:ext cx="544237" cy="741165"/>
            </a:xfrm>
            <a:custGeom>
              <a:avLst/>
              <a:gdLst>
                <a:gd name="T0" fmla="*/ 220 w 304"/>
                <a:gd name="T1" fmla="*/ 0 h 414"/>
                <a:gd name="T2" fmla="*/ 200 w 304"/>
                <a:gd name="T3" fmla="*/ 24 h 414"/>
                <a:gd name="T4" fmla="*/ 180 w 304"/>
                <a:gd name="T5" fmla="*/ 34 h 414"/>
                <a:gd name="T6" fmla="*/ 174 w 304"/>
                <a:gd name="T7" fmla="*/ 22 h 414"/>
                <a:gd name="T8" fmla="*/ 152 w 304"/>
                <a:gd name="T9" fmla="*/ 24 h 414"/>
                <a:gd name="T10" fmla="*/ 108 w 304"/>
                <a:gd name="T11" fmla="*/ 36 h 414"/>
                <a:gd name="T12" fmla="*/ 68 w 304"/>
                <a:gd name="T13" fmla="*/ 54 h 414"/>
                <a:gd name="T14" fmla="*/ 34 w 304"/>
                <a:gd name="T15" fmla="*/ 56 h 414"/>
                <a:gd name="T16" fmla="*/ 16 w 304"/>
                <a:gd name="T17" fmla="*/ 84 h 414"/>
                <a:gd name="T18" fmla="*/ 22 w 304"/>
                <a:gd name="T19" fmla="*/ 92 h 414"/>
                <a:gd name="T20" fmla="*/ 34 w 304"/>
                <a:gd name="T21" fmla="*/ 144 h 414"/>
                <a:gd name="T22" fmla="*/ 0 w 304"/>
                <a:gd name="T23" fmla="*/ 200 h 414"/>
                <a:gd name="T24" fmla="*/ 16 w 304"/>
                <a:gd name="T25" fmla="*/ 198 h 414"/>
                <a:gd name="T26" fmla="*/ 16 w 304"/>
                <a:gd name="T27" fmla="*/ 226 h 414"/>
                <a:gd name="T28" fmla="*/ 24 w 304"/>
                <a:gd name="T29" fmla="*/ 262 h 414"/>
                <a:gd name="T30" fmla="*/ 40 w 304"/>
                <a:gd name="T31" fmla="*/ 286 h 414"/>
                <a:gd name="T32" fmla="*/ 44 w 304"/>
                <a:gd name="T33" fmla="*/ 310 h 414"/>
                <a:gd name="T34" fmla="*/ 34 w 304"/>
                <a:gd name="T35" fmla="*/ 344 h 414"/>
                <a:gd name="T36" fmla="*/ 52 w 304"/>
                <a:gd name="T37" fmla="*/ 362 h 414"/>
                <a:gd name="T38" fmla="*/ 72 w 304"/>
                <a:gd name="T39" fmla="*/ 352 h 414"/>
                <a:gd name="T40" fmla="*/ 86 w 304"/>
                <a:gd name="T41" fmla="*/ 362 h 414"/>
                <a:gd name="T42" fmla="*/ 66 w 304"/>
                <a:gd name="T43" fmla="*/ 392 h 414"/>
                <a:gd name="T44" fmla="*/ 72 w 304"/>
                <a:gd name="T45" fmla="*/ 408 h 414"/>
                <a:gd name="T46" fmla="*/ 94 w 304"/>
                <a:gd name="T47" fmla="*/ 402 h 414"/>
                <a:gd name="T48" fmla="*/ 134 w 304"/>
                <a:gd name="T49" fmla="*/ 390 h 414"/>
                <a:gd name="T50" fmla="*/ 154 w 304"/>
                <a:gd name="T51" fmla="*/ 400 h 414"/>
                <a:gd name="T52" fmla="*/ 152 w 304"/>
                <a:gd name="T53" fmla="*/ 384 h 414"/>
                <a:gd name="T54" fmla="*/ 150 w 304"/>
                <a:gd name="T55" fmla="*/ 362 h 414"/>
                <a:gd name="T56" fmla="*/ 166 w 304"/>
                <a:gd name="T57" fmla="*/ 346 h 414"/>
                <a:gd name="T58" fmla="*/ 166 w 304"/>
                <a:gd name="T59" fmla="*/ 328 h 414"/>
                <a:gd name="T60" fmla="*/ 164 w 304"/>
                <a:gd name="T61" fmla="*/ 316 h 414"/>
                <a:gd name="T62" fmla="*/ 178 w 304"/>
                <a:gd name="T63" fmla="*/ 298 h 414"/>
                <a:gd name="T64" fmla="*/ 186 w 304"/>
                <a:gd name="T65" fmla="*/ 278 h 414"/>
                <a:gd name="T66" fmla="*/ 194 w 304"/>
                <a:gd name="T67" fmla="*/ 266 h 414"/>
                <a:gd name="T68" fmla="*/ 194 w 304"/>
                <a:gd name="T69" fmla="*/ 242 h 414"/>
                <a:gd name="T70" fmla="*/ 194 w 304"/>
                <a:gd name="T71" fmla="*/ 228 h 414"/>
                <a:gd name="T72" fmla="*/ 224 w 304"/>
                <a:gd name="T73" fmla="*/ 200 h 414"/>
                <a:gd name="T74" fmla="*/ 220 w 304"/>
                <a:gd name="T75" fmla="*/ 186 h 414"/>
                <a:gd name="T76" fmla="*/ 224 w 304"/>
                <a:gd name="T77" fmla="*/ 156 h 414"/>
                <a:gd name="T78" fmla="*/ 250 w 304"/>
                <a:gd name="T79" fmla="*/ 136 h 414"/>
                <a:gd name="T80" fmla="*/ 272 w 304"/>
                <a:gd name="T81" fmla="*/ 140 h 414"/>
                <a:gd name="T82" fmla="*/ 296 w 304"/>
                <a:gd name="T83" fmla="*/ 108 h 414"/>
                <a:gd name="T84" fmla="*/ 300 w 304"/>
                <a:gd name="T85" fmla="*/ 102 h 414"/>
                <a:gd name="T86" fmla="*/ 296 w 304"/>
                <a:gd name="T87" fmla="*/ 84 h 414"/>
                <a:gd name="T88" fmla="*/ 274 w 304"/>
                <a:gd name="T89" fmla="*/ 46 h 414"/>
                <a:gd name="T90" fmla="*/ 280 w 304"/>
                <a:gd name="T91" fmla="*/ 2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6" name="Freeform 26"/>
            <p:cNvSpPr/>
            <p:nvPr/>
          </p:nvSpPr>
          <p:spPr bwMode="auto">
            <a:xfrm>
              <a:off x="4511440" y="3401482"/>
              <a:ext cx="504852" cy="615847"/>
            </a:xfrm>
            <a:custGeom>
              <a:avLst/>
              <a:gdLst>
                <a:gd name="T0" fmla="*/ 132 w 282"/>
                <a:gd name="T1" fmla="*/ 24 h 344"/>
                <a:gd name="T2" fmla="*/ 118 w 282"/>
                <a:gd name="T3" fmla="*/ 40 h 344"/>
                <a:gd name="T4" fmla="*/ 84 w 282"/>
                <a:gd name="T5" fmla="*/ 38 h 344"/>
                <a:gd name="T6" fmla="*/ 70 w 282"/>
                <a:gd name="T7" fmla="*/ 60 h 344"/>
                <a:gd name="T8" fmla="*/ 74 w 282"/>
                <a:gd name="T9" fmla="*/ 92 h 344"/>
                <a:gd name="T10" fmla="*/ 42 w 282"/>
                <a:gd name="T11" fmla="*/ 124 h 344"/>
                <a:gd name="T12" fmla="*/ 54 w 282"/>
                <a:gd name="T13" fmla="*/ 140 h 344"/>
                <a:gd name="T14" fmla="*/ 56 w 282"/>
                <a:gd name="T15" fmla="*/ 148 h 344"/>
                <a:gd name="T16" fmla="*/ 38 w 282"/>
                <a:gd name="T17" fmla="*/ 174 h 344"/>
                <a:gd name="T18" fmla="*/ 30 w 282"/>
                <a:gd name="T19" fmla="*/ 190 h 344"/>
                <a:gd name="T20" fmla="*/ 14 w 282"/>
                <a:gd name="T21" fmla="*/ 208 h 344"/>
                <a:gd name="T22" fmla="*/ 14 w 282"/>
                <a:gd name="T23" fmla="*/ 226 h 344"/>
                <a:gd name="T24" fmla="*/ 14 w 282"/>
                <a:gd name="T25" fmla="*/ 242 h 344"/>
                <a:gd name="T26" fmla="*/ 0 w 282"/>
                <a:gd name="T27" fmla="*/ 252 h 344"/>
                <a:gd name="T28" fmla="*/ 28 w 282"/>
                <a:gd name="T29" fmla="*/ 272 h 344"/>
                <a:gd name="T30" fmla="*/ 52 w 282"/>
                <a:gd name="T31" fmla="*/ 274 h 344"/>
                <a:gd name="T32" fmla="*/ 82 w 282"/>
                <a:gd name="T33" fmla="*/ 322 h 344"/>
                <a:gd name="T34" fmla="*/ 112 w 282"/>
                <a:gd name="T35" fmla="*/ 320 h 344"/>
                <a:gd name="T36" fmla="*/ 150 w 282"/>
                <a:gd name="T37" fmla="*/ 306 h 344"/>
                <a:gd name="T38" fmla="*/ 156 w 282"/>
                <a:gd name="T39" fmla="*/ 290 h 344"/>
                <a:gd name="T40" fmla="*/ 170 w 282"/>
                <a:gd name="T41" fmla="*/ 278 h 344"/>
                <a:gd name="T42" fmla="*/ 194 w 282"/>
                <a:gd name="T43" fmla="*/ 276 h 344"/>
                <a:gd name="T44" fmla="*/ 208 w 282"/>
                <a:gd name="T45" fmla="*/ 256 h 344"/>
                <a:gd name="T46" fmla="*/ 222 w 282"/>
                <a:gd name="T47" fmla="*/ 226 h 344"/>
                <a:gd name="T48" fmla="*/ 218 w 282"/>
                <a:gd name="T49" fmla="*/ 208 h 344"/>
                <a:gd name="T50" fmla="*/ 236 w 282"/>
                <a:gd name="T51" fmla="*/ 194 h 344"/>
                <a:gd name="T52" fmla="*/ 238 w 282"/>
                <a:gd name="T53" fmla="*/ 182 h 344"/>
                <a:gd name="T54" fmla="*/ 244 w 282"/>
                <a:gd name="T55" fmla="*/ 172 h 344"/>
                <a:gd name="T56" fmla="*/ 238 w 282"/>
                <a:gd name="T57" fmla="*/ 154 h 344"/>
                <a:gd name="T58" fmla="*/ 240 w 282"/>
                <a:gd name="T59" fmla="*/ 120 h 344"/>
                <a:gd name="T60" fmla="*/ 236 w 282"/>
                <a:gd name="T61" fmla="*/ 108 h 344"/>
                <a:gd name="T62" fmla="*/ 266 w 282"/>
                <a:gd name="T63" fmla="*/ 98 h 344"/>
                <a:gd name="T64" fmla="*/ 282 w 282"/>
                <a:gd name="T65" fmla="*/ 74 h 344"/>
                <a:gd name="T66" fmla="*/ 270 w 282"/>
                <a:gd name="T67" fmla="*/ 64 h 344"/>
                <a:gd name="T68" fmla="*/ 268 w 282"/>
                <a:gd name="T69" fmla="*/ 58 h 344"/>
                <a:gd name="T70" fmla="*/ 256 w 282"/>
                <a:gd name="T71" fmla="*/ 64 h 344"/>
                <a:gd name="T72" fmla="*/ 234 w 282"/>
                <a:gd name="T73" fmla="*/ 54 h 344"/>
                <a:gd name="T74" fmla="*/ 222 w 282"/>
                <a:gd name="T75" fmla="*/ 50 h 344"/>
                <a:gd name="T76" fmla="*/ 200 w 282"/>
                <a:gd name="T77" fmla="*/ 62 h 344"/>
                <a:gd name="T78" fmla="*/ 182 w 282"/>
                <a:gd name="T79" fmla="*/ 58 h 344"/>
                <a:gd name="T80" fmla="*/ 170 w 282"/>
                <a:gd name="T81" fmla="*/ 30 h 344"/>
                <a:gd name="T82" fmla="*/ 160 w 282"/>
                <a:gd name="T83" fmla="*/ 2 h 344"/>
                <a:gd name="T84" fmla="*/ 148 w 282"/>
                <a:gd name="T85"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7" name="Freeform 27"/>
            <p:cNvSpPr/>
            <p:nvPr/>
          </p:nvSpPr>
          <p:spPr bwMode="auto">
            <a:xfrm>
              <a:off x="4737012" y="3011207"/>
              <a:ext cx="433241" cy="501271"/>
            </a:xfrm>
            <a:custGeom>
              <a:avLst/>
              <a:gdLst>
                <a:gd name="T0" fmla="*/ 148 w 242"/>
                <a:gd name="T1" fmla="*/ 4 h 280"/>
                <a:gd name="T2" fmla="*/ 126 w 242"/>
                <a:gd name="T3" fmla="*/ 12 h 280"/>
                <a:gd name="T4" fmla="*/ 102 w 242"/>
                <a:gd name="T5" fmla="*/ 6 h 280"/>
                <a:gd name="T6" fmla="*/ 78 w 242"/>
                <a:gd name="T7" fmla="*/ 6 h 280"/>
                <a:gd name="T8" fmla="*/ 62 w 242"/>
                <a:gd name="T9" fmla="*/ 28 h 280"/>
                <a:gd name="T10" fmla="*/ 54 w 242"/>
                <a:gd name="T11" fmla="*/ 64 h 280"/>
                <a:gd name="T12" fmla="*/ 44 w 242"/>
                <a:gd name="T13" fmla="*/ 74 h 280"/>
                <a:gd name="T14" fmla="*/ 44 w 242"/>
                <a:gd name="T15" fmla="*/ 82 h 280"/>
                <a:gd name="T16" fmla="*/ 36 w 242"/>
                <a:gd name="T17" fmla="*/ 100 h 280"/>
                <a:gd name="T18" fmla="*/ 4 w 242"/>
                <a:gd name="T19" fmla="*/ 132 h 280"/>
                <a:gd name="T20" fmla="*/ 6 w 242"/>
                <a:gd name="T21" fmla="*/ 140 h 280"/>
                <a:gd name="T22" fmla="*/ 0 w 242"/>
                <a:gd name="T23" fmla="*/ 148 h 280"/>
                <a:gd name="T24" fmla="*/ 0 w 242"/>
                <a:gd name="T25" fmla="*/ 156 h 280"/>
                <a:gd name="T26" fmla="*/ 30 w 242"/>
                <a:gd name="T27" fmla="*/ 202 h 280"/>
                <a:gd name="T28" fmla="*/ 30 w 242"/>
                <a:gd name="T29" fmla="*/ 206 h 280"/>
                <a:gd name="T30" fmla="*/ 28 w 242"/>
                <a:gd name="T31" fmla="*/ 210 h 280"/>
                <a:gd name="T32" fmla="*/ 40 w 242"/>
                <a:gd name="T33" fmla="*/ 214 h 280"/>
                <a:gd name="T34" fmla="*/ 48 w 242"/>
                <a:gd name="T35" fmla="*/ 224 h 280"/>
                <a:gd name="T36" fmla="*/ 52 w 242"/>
                <a:gd name="T37" fmla="*/ 246 h 280"/>
                <a:gd name="T38" fmla="*/ 58 w 242"/>
                <a:gd name="T39" fmla="*/ 266 h 280"/>
                <a:gd name="T40" fmla="*/ 68 w 242"/>
                <a:gd name="T41" fmla="*/ 272 h 280"/>
                <a:gd name="T42" fmla="*/ 80 w 242"/>
                <a:gd name="T43" fmla="*/ 270 h 280"/>
                <a:gd name="T44" fmla="*/ 90 w 242"/>
                <a:gd name="T45" fmla="*/ 264 h 280"/>
                <a:gd name="T46" fmla="*/ 90 w 242"/>
                <a:gd name="T47" fmla="*/ 258 h 280"/>
                <a:gd name="T48" fmla="*/ 104 w 242"/>
                <a:gd name="T49" fmla="*/ 250 h 280"/>
                <a:gd name="T50" fmla="*/ 122 w 242"/>
                <a:gd name="T51" fmla="*/ 270 h 280"/>
                <a:gd name="T52" fmla="*/ 134 w 242"/>
                <a:gd name="T53" fmla="*/ 272 h 280"/>
                <a:gd name="T54" fmla="*/ 146 w 242"/>
                <a:gd name="T55" fmla="*/ 268 h 280"/>
                <a:gd name="T56" fmla="*/ 152 w 242"/>
                <a:gd name="T57" fmla="*/ 270 h 280"/>
                <a:gd name="T58" fmla="*/ 170 w 242"/>
                <a:gd name="T59" fmla="*/ 274 h 280"/>
                <a:gd name="T60" fmla="*/ 170 w 242"/>
                <a:gd name="T61" fmla="*/ 246 h 280"/>
                <a:gd name="T62" fmla="*/ 180 w 242"/>
                <a:gd name="T63" fmla="*/ 232 h 280"/>
                <a:gd name="T64" fmla="*/ 172 w 242"/>
                <a:gd name="T65" fmla="*/ 224 h 280"/>
                <a:gd name="T66" fmla="*/ 176 w 242"/>
                <a:gd name="T67" fmla="*/ 220 h 280"/>
                <a:gd name="T68" fmla="*/ 198 w 242"/>
                <a:gd name="T69" fmla="*/ 186 h 280"/>
                <a:gd name="T70" fmla="*/ 204 w 242"/>
                <a:gd name="T71" fmla="*/ 188 h 280"/>
                <a:gd name="T72" fmla="*/ 204 w 242"/>
                <a:gd name="T73" fmla="*/ 204 h 280"/>
                <a:gd name="T74" fmla="*/ 226 w 242"/>
                <a:gd name="T75" fmla="*/ 172 h 280"/>
                <a:gd name="T76" fmla="*/ 214 w 242"/>
                <a:gd name="T77" fmla="*/ 174 h 280"/>
                <a:gd name="T78" fmla="*/ 216 w 242"/>
                <a:gd name="T79" fmla="*/ 136 h 280"/>
                <a:gd name="T80" fmla="*/ 214 w 242"/>
                <a:gd name="T81" fmla="*/ 134 h 280"/>
                <a:gd name="T82" fmla="*/ 208 w 242"/>
                <a:gd name="T83" fmla="*/ 122 h 280"/>
                <a:gd name="T84" fmla="*/ 230 w 242"/>
                <a:gd name="T85" fmla="*/ 116 h 280"/>
                <a:gd name="T86" fmla="*/ 240 w 242"/>
                <a:gd name="T87" fmla="*/ 106 h 280"/>
                <a:gd name="T88" fmla="*/ 216 w 242"/>
                <a:gd name="T89" fmla="*/ 86 h 280"/>
                <a:gd name="T90" fmla="*/ 232 w 242"/>
                <a:gd name="T91" fmla="*/ 66 h 280"/>
                <a:gd name="T92" fmla="*/ 220 w 242"/>
                <a:gd name="T93" fmla="*/ 68 h 280"/>
                <a:gd name="T94" fmla="*/ 220 w 242"/>
                <a:gd name="T95" fmla="*/ 64 h 280"/>
                <a:gd name="T96" fmla="*/ 214 w 242"/>
                <a:gd name="T97" fmla="*/ 54 h 280"/>
                <a:gd name="T98" fmla="*/ 204 w 242"/>
                <a:gd name="T99" fmla="*/ 48 h 280"/>
                <a:gd name="T100" fmla="*/ 160 w 242"/>
                <a:gd name="T101" fmla="*/ 64 h 280"/>
                <a:gd name="T102" fmla="*/ 104 w 242"/>
                <a:gd name="T103" fmla="*/ 48 h 280"/>
                <a:gd name="T104" fmla="*/ 158 w 242"/>
                <a:gd name="T105" fmla="*/ 34 h 280"/>
                <a:gd name="T106" fmla="*/ 178 w 242"/>
                <a:gd name="T107" fmla="*/ 12 h 280"/>
                <a:gd name="T108" fmla="*/ 148 w 242"/>
                <a:gd name="T109" fmla="*/ 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8" name="Freeform 28"/>
            <p:cNvSpPr/>
            <p:nvPr/>
          </p:nvSpPr>
          <p:spPr bwMode="auto">
            <a:xfrm>
              <a:off x="4314512" y="2577965"/>
              <a:ext cx="547818" cy="669555"/>
            </a:xfrm>
            <a:custGeom>
              <a:avLst/>
              <a:gdLst>
                <a:gd name="T0" fmla="*/ 186 w 306"/>
                <a:gd name="T1" fmla="*/ 86 h 374"/>
                <a:gd name="T2" fmla="*/ 170 w 306"/>
                <a:gd name="T3" fmla="*/ 56 h 374"/>
                <a:gd name="T4" fmla="*/ 110 w 306"/>
                <a:gd name="T5" fmla="*/ 34 h 374"/>
                <a:gd name="T6" fmla="*/ 80 w 306"/>
                <a:gd name="T7" fmla="*/ 0 h 374"/>
                <a:gd name="T8" fmla="*/ 82 w 306"/>
                <a:gd name="T9" fmla="*/ 14 h 374"/>
                <a:gd name="T10" fmla="*/ 98 w 306"/>
                <a:gd name="T11" fmla="*/ 38 h 374"/>
                <a:gd name="T12" fmla="*/ 74 w 306"/>
                <a:gd name="T13" fmla="*/ 72 h 374"/>
                <a:gd name="T14" fmla="*/ 52 w 306"/>
                <a:gd name="T15" fmla="*/ 50 h 374"/>
                <a:gd name="T16" fmla="*/ 46 w 306"/>
                <a:gd name="T17" fmla="*/ 70 h 374"/>
                <a:gd name="T18" fmla="*/ 44 w 306"/>
                <a:gd name="T19" fmla="*/ 82 h 374"/>
                <a:gd name="T20" fmla="*/ 22 w 306"/>
                <a:gd name="T21" fmla="*/ 94 h 374"/>
                <a:gd name="T22" fmla="*/ 20 w 306"/>
                <a:gd name="T23" fmla="*/ 124 h 374"/>
                <a:gd name="T24" fmla="*/ 0 w 306"/>
                <a:gd name="T25" fmla="*/ 122 h 374"/>
                <a:gd name="T26" fmla="*/ 18 w 306"/>
                <a:gd name="T27" fmla="*/ 144 h 374"/>
                <a:gd name="T28" fmla="*/ 36 w 306"/>
                <a:gd name="T29" fmla="*/ 162 h 374"/>
                <a:gd name="T30" fmla="*/ 54 w 306"/>
                <a:gd name="T31" fmla="*/ 164 h 374"/>
                <a:gd name="T32" fmla="*/ 68 w 306"/>
                <a:gd name="T33" fmla="*/ 200 h 374"/>
                <a:gd name="T34" fmla="*/ 68 w 306"/>
                <a:gd name="T35" fmla="*/ 214 h 374"/>
                <a:gd name="T36" fmla="*/ 54 w 306"/>
                <a:gd name="T37" fmla="*/ 220 h 374"/>
                <a:gd name="T38" fmla="*/ 44 w 306"/>
                <a:gd name="T39" fmla="*/ 244 h 374"/>
                <a:gd name="T40" fmla="*/ 76 w 306"/>
                <a:gd name="T41" fmla="*/ 258 h 374"/>
                <a:gd name="T42" fmla="*/ 102 w 306"/>
                <a:gd name="T43" fmla="*/ 352 h 374"/>
                <a:gd name="T44" fmla="*/ 100 w 306"/>
                <a:gd name="T45" fmla="*/ 364 h 374"/>
                <a:gd name="T46" fmla="*/ 138 w 306"/>
                <a:gd name="T47" fmla="*/ 362 h 374"/>
                <a:gd name="T48" fmla="*/ 146 w 306"/>
                <a:gd name="T49" fmla="*/ 366 h 374"/>
                <a:gd name="T50" fmla="*/ 158 w 306"/>
                <a:gd name="T51" fmla="*/ 350 h 374"/>
                <a:gd name="T52" fmla="*/ 196 w 306"/>
                <a:gd name="T53" fmla="*/ 358 h 374"/>
                <a:gd name="T54" fmla="*/ 260 w 306"/>
                <a:gd name="T55" fmla="*/ 342 h 374"/>
                <a:gd name="T56" fmla="*/ 272 w 306"/>
                <a:gd name="T57" fmla="*/ 320 h 374"/>
                <a:gd name="T58" fmla="*/ 254 w 306"/>
                <a:gd name="T59" fmla="*/ 286 h 374"/>
                <a:gd name="T60" fmla="*/ 288 w 306"/>
                <a:gd name="T61" fmla="*/ 270 h 374"/>
                <a:gd name="T62" fmla="*/ 298 w 306"/>
                <a:gd name="T63" fmla="*/ 234 h 374"/>
                <a:gd name="T64" fmla="*/ 282 w 306"/>
                <a:gd name="T65" fmla="*/ 222 h 374"/>
                <a:gd name="T66" fmla="*/ 270 w 306"/>
                <a:gd name="T67" fmla="*/ 230 h 374"/>
                <a:gd name="T68" fmla="*/ 244 w 306"/>
                <a:gd name="T69" fmla="*/ 210 h 374"/>
                <a:gd name="T70" fmla="*/ 218 w 306"/>
                <a:gd name="T71" fmla="*/ 192 h 374"/>
                <a:gd name="T72" fmla="*/ 214 w 306"/>
                <a:gd name="T73" fmla="*/ 184 h 374"/>
                <a:gd name="T74" fmla="*/ 230 w 306"/>
                <a:gd name="T75" fmla="*/ 152 h 374"/>
                <a:gd name="T76" fmla="*/ 234 w 306"/>
                <a:gd name="T77" fmla="*/ 128 h 374"/>
                <a:gd name="T78" fmla="*/ 260 w 306"/>
                <a:gd name="T79" fmla="*/ 122 h 374"/>
                <a:gd name="T80" fmla="*/ 242 w 306"/>
                <a:gd name="T81" fmla="*/ 116 h 374"/>
                <a:gd name="T82" fmla="*/ 214 w 306"/>
                <a:gd name="T83" fmla="*/ 120 h 374"/>
                <a:gd name="T84" fmla="*/ 194 w 306"/>
                <a:gd name="T8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9" name="Freeform 29"/>
            <p:cNvSpPr/>
            <p:nvPr/>
          </p:nvSpPr>
          <p:spPr bwMode="auto">
            <a:xfrm>
              <a:off x="4421927" y="1804576"/>
              <a:ext cx="143220" cy="207669"/>
            </a:xfrm>
            <a:custGeom>
              <a:avLst/>
              <a:gdLst>
                <a:gd name="T0" fmla="*/ 46 w 80"/>
                <a:gd name="T1" fmla="*/ 2 h 116"/>
                <a:gd name="T2" fmla="*/ 44 w 80"/>
                <a:gd name="T3" fmla="*/ 0 h 116"/>
                <a:gd name="T4" fmla="*/ 40 w 80"/>
                <a:gd name="T5" fmla="*/ 2 h 116"/>
                <a:gd name="T6" fmla="*/ 38 w 80"/>
                <a:gd name="T7" fmla="*/ 4 h 116"/>
                <a:gd name="T8" fmla="*/ 32 w 80"/>
                <a:gd name="T9" fmla="*/ 14 h 116"/>
                <a:gd name="T10" fmla="*/ 28 w 80"/>
                <a:gd name="T11" fmla="*/ 12 h 116"/>
                <a:gd name="T12" fmla="*/ 28 w 80"/>
                <a:gd name="T13" fmla="*/ 14 h 116"/>
                <a:gd name="T14" fmla="*/ 22 w 80"/>
                <a:gd name="T15" fmla="*/ 20 h 116"/>
                <a:gd name="T16" fmla="*/ 18 w 80"/>
                <a:gd name="T17" fmla="*/ 22 h 116"/>
                <a:gd name="T18" fmla="*/ 10 w 80"/>
                <a:gd name="T19" fmla="*/ 26 h 116"/>
                <a:gd name="T20" fmla="*/ 8 w 80"/>
                <a:gd name="T21" fmla="*/ 32 h 116"/>
                <a:gd name="T22" fmla="*/ 8 w 80"/>
                <a:gd name="T23" fmla="*/ 44 h 116"/>
                <a:gd name="T24" fmla="*/ 6 w 80"/>
                <a:gd name="T25" fmla="*/ 48 h 116"/>
                <a:gd name="T26" fmla="*/ 4 w 80"/>
                <a:gd name="T27" fmla="*/ 50 h 116"/>
                <a:gd name="T28" fmla="*/ 0 w 80"/>
                <a:gd name="T29" fmla="*/ 60 h 116"/>
                <a:gd name="T30" fmla="*/ 0 w 80"/>
                <a:gd name="T31" fmla="*/ 66 h 116"/>
                <a:gd name="T32" fmla="*/ 0 w 80"/>
                <a:gd name="T33" fmla="*/ 78 h 116"/>
                <a:gd name="T34" fmla="*/ 4 w 80"/>
                <a:gd name="T35" fmla="*/ 102 h 116"/>
                <a:gd name="T36" fmla="*/ 8 w 80"/>
                <a:gd name="T37" fmla="*/ 106 h 116"/>
                <a:gd name="T38" fmla="*/ 18 w 80"/>
                <a:gd name="T39" fmla="*/ 112 h 116"/>
                <a:gd name="T40" fmla="*/ 36 w 80"/>
                <a:gd name="T41" fmla="*/ 116 h 116"/>
                <a:gd name="T42" fmla="*/ 44 w 80"/>
                <a:gd name="T43" fmla="*/ 114 h 116"/>
                <a:gd name="T44" fmla="*/ 54 w 80"/>
                <a:gd name="T45" fmla="*/ 110 h 116"/>
                <a:gd name="T46" fmla="*/ 50 w 80"/>
                <a:gd name="T47" fmla="*/ 100 h 116"/>
                <a:gd name="T48" fmla="*/ 50 w 80"/>
                <a:gd name="T49" fmla="*/ 98 h 116"/>
                <a:gd name="T50" fmla="*/ 52 w 80"/>
                <a:gd name="T51" fmla="*/ 90 h 116"/>
                <a:gd name="T52" fmla="*/ 60 w 80"/>
                <a:gd name="T53" fmla="*/ 74 h 116"/>
                <a:gd name="T54" fmla="*/ 76 w 80"/>
                <a:gd name="T55" fmla="*/ 74 h 116"/>
                <a:gd name="T56" fmla="*/ 80 w 80"/>
                <a:gd name="T57" fmla="*/ 74 h 116"/>
                <a:gd name="T58" fmla="*/ 74 w 80"/>
                <a:gd name="T59" fmla="*/ 64 h 116"/>
                <a:gd name="T60" fmla="*/ 64 w 80"/>
                <a:gd name="T61" fmla="*/ 48 h 116"/>
                <a:gd name="T62" fmla="*/ 58 w 80"/>
                <a:gd name="T63" fmla="*/ 40 h 116"/>
                <a:gd name="T64" fmla="*/ 54 w 80"/>
                <a:gd name="T65" fmla="*/ 30 h 116"/>
                <a:gd name="T66" fmla="*/ 52 w 80"/>
                <a:gd name="T67" fmla="*/ 18 h 116"/>
                <a:gd name="T68" fmla="*/ 48 w 80"/>
                <a:gd name="T69" fmla="*/ 8 h 116"/>
                <a:gd name="T70" fmla="*/ 46 w 80"/>
                <a:gd name="T7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0" name="Freeform 30"/>
            <p:cNvSpPr/>
            <p:nvPr/>
          </p:nvSpPr>
          <p:spPr bwMode="auto">
            <a:xfrm>
              <a:off x="4278707" y="1711483"/>
              <a:ext cx="189767" cy="204089"/>
            </a:xfrm>
            <a:custGeom>
              <a:avLst/>
              <a:gdLst>
                <a:gd name="T0" fmla="*/ 52 w 106"/>
                <a:gd name="T1" fmla="*/ 24 h 114"/>
                <a:gd name="T2" fmla="*/ 52 w 106"/>
                <a:gd name="T3" fmla="*/ 26 h 114"/>
                <a:gd name="T4" fmla="*/ 48 w 106"/>
                <a:gd name="T5" fmla="*/ 26 h 114"/>
                <a:gd name="T6" fmla="*/ 38 w 106"/>
                <a:gd name="T7" fmla="*/ 24 h 114"/>
                <a:gd name="T8" fmla="*/ 38 w 106"/>
                <a:gd name="T9" fmla="*/ 28 h 114"/>
                <a:gd name="T10" fmla="*/ 38 w 106"/>
                <a:gd name="T11" fmla="*/ 30 h 114"/>
                <a:gd name="T12" fmla="*/ 36 w 106"/>
                <a:gd name="T13" fmla="*/ 30 h 114"/>
                <a:gd name="T14" fmla="*/ 18 w 106"/>
                <a:gd name="T15" fmla="*/ 38 h 114"/>
                <a:gd name="T16" fmla="*/ 18 w 106"/>
                <a:gd name="T17" fmla="*/ 40 h 114"/>
                <a:gd name="T18" fmla="*/ 16 w 106"/>
                <a:gd name="T19" fmla="*/ 44 h 114"/>
                <a:gd name="T20" fmla="*/ 18 w 106"/>
                <a:gd name="T21" fmla="*/ 48 h 114"/>
                <a:gd name="T22" fmla="*/ 24 w 106"/>
                <a:gd name="T23" fmla="*/ 56 h 114"/>
                <a:gd name="T24" fmla="*/ 24 w 106"/>
                <a:gd name="T25" fmla="*/ 58 h 114"/>
                <a:gd name="T26" fmla="*/ 24 w 106"/>
                <a:gd name="T27" fmla="*/ 60 h 114"/>
                <a:gd name="T28" fmla="*/ 14 w 106"/>
                <a:gd name="T29" fmla="*/ 72 h 114"/>
                <a:gd name="T30" fmla="*/ 4 w 106"/>
                <a:gd name="T31" fmla="*/ 82 h 114"/>
                <a:gd name="T32" fmla="*/ 0 w 106"/>
                <a:gd name="T33" fmla="*/ 86 h 114"/>
                <a:gd name="T34" fmla="*/ 0 w 106"/>
                <a:gd name="T35" fmla="*/ 90 h 114"/>
                <a:gd name="T36" fmla="*/ 4 w 106"/>
                <a:gd name="T37" fmla="*/ 96 h 114"/>
                <a:gd name="T38" fmla="*/ 14 w 106"/>
                <a:gd name="T39" fmla="*/ 100 h 114"/>
                <a:gd name="T40" fmla="*/ 20 w 106"/>
                <a:gd name="T41" fmla="*/ 100 h 114"/>
                <a:gd name="T42" fmla="*/ 32 w 106"/>
                <a:gd name="T43" fmla="*/ 102 h 114"/>
                <a:gd name="T44" fmla="*/ 36 w 106"/>
                <a:gd name="T45" fmla="*/ 102 h 114"/>
                <a:gd name="T46" fmla="*/ 40 w 106"/>
                <a:gd name="T47" fmla="*/ 106 h 114"/>
                <a:gd name="T48" fmla="*/ 48 w 106"/>
                <a:gd name="T49" fmla="*/ 110 h 114"/>
                <a:gd name="T50" fmla="*/ 56 w 106"/>
                <a:gd name="T51" fmla="*/ 114 h 114"/>
                <a:gd name="T52" fmla="*/ 62 w 106"/>
                <a:gd name="T53" fmla="*/ 114 h 114"/>
                <a:gd name="T54" fmla="*/ 66 w 106"/>
                <a:gd name="T55" fmla="*/ 112 h 114"/>
                <a:gd name="T56" fmla="*/ 72 w 106"/>
                <a:gd name="T57" fmla="*/ 106 h 114"/>
                <a:gd name="T58" fmla="*/ 78 w 106"/>
                <a:gd name="T59" fmla="*/ 98 h 114"/>
                <a:gd name="T60" fmla="*/ 84 w 106"/>
                <a:gd name="T61" fmla="*/ 84 h 114"/>
                <a:gd name="T62" fmla="*/ 80 w 106"/>
                <a:gd name="T63" fmla="*/ 66 h 114"/>
                <a:gd name="T64" fmla="*/ 86 w 106"/>
                <a:gd name="T65" fmla="*/ 68 h 114"/>
                <a:gd name="T66" fmla="*/ 96 w 106"/>
                <a:gd name="T67" fmla="*/ 68 h 114"/>
                <a:gd name="T68" fmla="*/ 100 w 106"/>
                <a:gd name="T69" fmla="*/ 66 h 114"/>
                <a:gd name="T70" fmla="*/ 102 w 106"/>
                <a:gd name="T71" fmla="*/ 62 h 114"/>
                <a:gd name="T72" fmla="*/ 94 w 106"/>
                <a:gd name="T73" fmla="*/ 38 h 114"/>
                <a:gd name="T74" fmla="*/ 96 w 106"/>
                <a:gd name="T75" fmla="*/ 30 h 114"/>
                <a:gd name="T76" fmla="*/ 102 w 106"/>
                <a:gd name="T77" fmla="*/ 26 h 114"/>
                <a:gd name="T78" fmla="*/ 106 w 106"/>
                <a:gd name="T79" fmla="*/ 22 h 114"/>
                <a:gd name="T80" fmla="*/ 104 w 106"/>
                <a:gd name="T81" fmla="*/ 18 h 114"/>
                <a:gd name="T82" fmla="*/ 86 w 106"/>
                <a:gd name="T83" fmla="*/ 18 h 114"/>
                <a:gd name="T84" fmla="*/ 68 w 106"/>
                <a:gd name="T85" fmla="*/ 6 h 114"/>
                <a:gd name="T86" fmla="*/ 62 w 106"/>
                <a:gd name="T87" fmla="*/ 2 h 114"/>
                <a:gd name="T88" fmla="*/ 58 w 106"/>
                <a:gd name="T89" fmla="*/ 0 h 114"/>
                <a:gd name="T90" fmla="*/ 48 w 106"/>
                <a:gd name="T91" fmla="*/ 2 h 114"/>
                <a:gd name="T92" fmla="*/ 44 w 106"/>
                <a:gd name="T93" fmla="*/ 2 h 114"/>
                <a:gd name="T94" fmla="*/ 44 w 106"/>
                <a:gd name="T95" fmla="*/ 8 h 114"/>
                <a:gd name="T96" fmla="*/ 50 w 106"/>
                <a:gd name="T97" fmla="*/ 10 h 114"/>
                <a:gd name="T98" fmla="*/ 54 w 106"/>
                <a:gd name="T99" fmla="*/ 16 h 114"/>
                <a:gd name="T100" fmla="*/ 54 w 106"/>
                <a:gd name="T101" fmla="*/ 20 h 114"/>
                <a:gd name="T102" fmla="*/ 52 w 106"/>
                <a:gd name="T10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 name="Freeform 31"/>
            <p:cNvSpPr/>
            <p:nvPr/>
          </p:nvSpPr>
          <p:spPr bwMode="auto">
            <a:xfrm>
              <a:off x="4600952" y="1306885"/>
              <a:ext cx="673135" cy="640911"/>
            </a:xfrm>
            <a:custGeom>
              <a:avLst/>
              <a:gdLst>
                <a:gd name="T0" fmla="*/ 160 w 376"/>
                <a:gd name="T1" fmla="*/ 64 h 358"/>
                <a:gd name="T2" fmla="*/ 142 w 376"/>
                <a:gd name="T3" fmla="*/ 80 h 358"/>
                <a:gd name="T4" fmla="*/ 116 w 376"/>
                <a:gd name="T5" fmla="*/ 92 h 358"/>
                <a:gd name="T6" fmla="*/ 90 w 376"/>
                <a:gd name="T7" fmla="*/ 116 h 358"/>
                <a:gd name="T8" fmla="*/ 68 w 376"/>
                <a:gd name="T9" fmla="*/ 140 h 358"/>
                <a:gd name="T10" fmla="*/ 42 w 376"/>
                <a:gd name="T11" fmla="*/ 138 h 358"/>
                <a:gd name="T12" fmla="*/ 28 w 376"/>
                <a:gd name="T13" fmla="*/ 156 h 358"/>
                <a:gd name="T14" fmla="*/ 4 w 376"/>
                <a:gd name="T15" fmla="*/ 208 h 358"/>
                <a:gd name="T16" fmla="*/ 2 w 376"/>
                <a:gd name="T17" fmla="*/ 232 h 358"/>
                <a:gd name="T18" fmla="*/ 34 w 376"/>
                <a:gd name="T19" fmla="*/ 238 h 358"/>
                <a:gd name="T20" fmla="*/ 46 w 376"/>
                <a:gd name="T21" fmla="*/ 248 h 358"/>
                <a:gd name="T22" fmla="*/ 52 w 376"/>
                <a:gd name="T23" fmla="*/ 258 h 358"/>
                <a:gd name="T24" fmla="*/ 86 w 376"/>
                <a:gd name="T25" fmla="*/ 270 h 358"/>
                <a:gd name="T26" fmla="*/ 122 w 376"/>
                <a:gd name="T27" fmla="*/ 212 h 358"/>
                <a:gd name="T28" fmla="*/ 148 w 376"/>
                <a:gd name="T29" fmla="*/ 202 h 358"/>
                <a:gd name="T30" fmla="*/ 164 w 376"/>
                <a:gd name="T31" fmla="*/ 194 h 358"/>
                <a:gd name="T32" fmla="*/ 174 w 376"/>
                <a:gd name="T33" fmla="*/ 200 h 358"/>
                <a:gd name="T34" fmla="*/ 190 w 376"/>
                <a:gd name="T35" fmla="*/ 238 h 358"/>
                <a:gd name="T36" fmla="*/ 184 w 376"/>
                <a:gd name="T37" fmla="*/ 270 h 358"/>
                <a:gd name="T38" fmla="*/ 170 w 376"/>
                <a:gd name="T39" fmla="*/ 312 h 358"/>
                <a:gd name="T40" fmla="*/ 184 w 376"/>
                <a:gd name="T41" fmla="*/ 304 h 358"/>
                <a:gd name="T42" fmla="*/ 194 w 376"/>
                <a:gd name="T43" fmla="*/ 308 h 358"/>
                <a:gd name="T44" fmla="*/ 186 w 376"/>
                <a:gd name="T45" fmla="*/ 324 h 358"/>
                <a:gd name="T46" fmla="*/ 182 w 376"/>
                <a:gd name="T47" fmla="*/ 336 h 358"/>
                <a:gd name="T48" fmla="*/ 168 w 376"/>
                <a:gd name="T49" fmla="*/ 346 h 358"/>
                <a:gd name="T50" fmla="*/ 158 w 376"/>
                <a:gd name="T51" fmla="*/ 358 h 358"/>
                <a:gd name="T52" fmla="*/ 198 w 376"/>
                <a:gd name="T53" fmla="*/ 328 h 358"/>
                <a:gd name="T54" fmla="*/ 272 w 376"/>
                <a:gd name="T55" fmla="*/ 260 h 358"/>
                <a:gd name="T56" fmla="*/ 304 w 376"/>
                <a:gd name="T57" fmla="*/ 252 h 358"/>
                <a:gd name="T58" fmla="*/ 376 w 376"/>
                <a:gd name="T59" fmla="*/ 156 h 358"/>
                <a:gd name="T60" fmla="*/ 364 w 376"/>
                <a:gd name="T61" fmla="*/ 122 h 358"/>
                <a:gd name="T62" fmla="*/ 356 w 376"/>
                <a:gd name="T63" fmla="*/ 122 h 358"/>
                <a:gd name="T64" fmla="*/ 344 w 376"/>
                <a:gd name="T65" fmla="*/ 110 h 358"/>
                <a:gd name="T66" fmla="*/ 336 w 376"/>
                <a:gd name="T67" fmla="*/ 62 h 358"/>
                <a:gd name="T68" fmla="*/ 308 w 376"/>
                <a:gd name="T69" fmla="*/ 30 h 358"/>
                <a:gd name="T70" fmla="*/ 308 w 376"/>
                <a:gd name="T71" fmla="*/ 12 h 358"/>
                <a:gd name="T72" fmla="*/ 294 w 376"/>
                <a:gd name="T73" fmla="*/ 24 h 358"/>
                <a:gd name="T74" fmla="*/ 274 w 376"/>
                <a:gd name="T75" fmla="*/ 20 h 358"/>
                <a:gd name="T76" fmla="*/ 268 w 376"/>
                <a:gd name="T77" fmla="*/ 8 h 358"/>
                <a:gd name="T78" fmla="*/ 236 w 376"/>
                <a:gd name="T79" fmla="*/ 0 h 358"/>
                <a:gd name="T80" fmla="*/ 234 w 376"/>
                <a:gd name="T81" fmla="*/ 12 h 358"/>
                <a:gd name="T82" fmla="*/ 226 w 376"/>
                <a:gd name="T83" fmla="*/ 30 h 358"/>
                <a:gd name="T84" fmla="*/ 210 w 376"/>
                <a:gd name="T85" fmla="*/ 48 h 358"/>
                <a:gd name="T86" fmla="*/ 172 w 376"/>
                <a:gd name="T87"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2" name="Freeform 32"/>
            <p:cNvSpPr/>
            <p:nvPr/>
          </p:nvSpPr>
          <p:spPr bwMode="auto">
            <a:xfrm>
              <a:off x="4751334" y="920190"/>
              <a:ext cx="959576" cy="651652"/>
            </a:xfrm>
            <a:custGeom>
              <a:avLst/>
              <a:gdLst>
                <a:gd name="T0" fmla="*/ 92 w 536"/>
                <a:gd name="T1" fmla="*/ 6 h 364"/>
                <a:gd name="T2" fmla="*/ 70 w 536"/>
                <a:gd name="T3" fmla="*/ 20 h 364"/>
                <a:gd name="T4" fmla="*/ 58 w 536"/>
                <a:gd name="T5" fmla="*/ 36 h 364"/>
                <a:gd name="T6" fmla="*/ 28 w 536"/>
                <a:gd name="T7" fmla="*/ 40 h 364"/>
                <a:gd name="T8" fmla="*/ 0 w 536"/>
                <a:gd name="T9" fmla="*/ 40 h 364"/>
                <a:gd name="T10" fmla="*/ 34 w 536"/>
                <a:gd name="T11" fmla="*/ 64 h 364"/>
                <a:gd name="T12" fmla="*/ 50 w 536"/>
                <a:gd name="T13" fmla="*/ 140 h 364"/>
                <a:gd name="T14" fmla="*/ 88 w 536"/>
                <a:gd name="T15" fmla="*/ 122 h 364"/>
                <a:gd name="T16" fmla="*/ 126 w 536"/>
                <a:gd name="T17" fmla="*/ 176 h 364"/>
                <a:gd name="T18" fmla="*/ 128 w 536"/>
                <a:gd name="T19" fmla="*/ 220 h 364"/>
                <a:gd name="T20" fmla="*/ 158 w 536"/>
                <a:gd name="T21" fmla="*/ 208 h 364"/>
                <a:gd name="T22" fmla="*/ 188 w 536"/>
                <a:gd name="T23" fmla="*/ 216 h 364"/>
                <a:gd name="T24" fmla="*/ 194 w 536"/>
                <a:gd name="T25" fmla="*/ 228 h 364"/>
                <a:gd name="T26" fmla="*/ 210 w 536"/>
                <a:gd name="T27" fmla="*/ 214 h 364"/>
                <a:gd name="T28" fmla="*/ 230 w 536"/>
                <a:gd name="T29" fmla="*/ 218 h 364"/>
                <a:gd name="T30" fmla="*/ 232 w 536"/>
                <a:gd name="T31" fmla="*/ 242 h 364"/>
                <a:gd name="T32" fmla="*/ 262 w 536"/>
                <a:gd name="T33" fmla="*/ 274 h 364"/>
                <a:gd name="T34" fmla="*/ 268 w 536"/>
                <a:gd name="T35" fmla="*/ 324 h 364"/>
                <a:gd name="T36" fmla="*/ 282 w 536"/>
                <a:gd name="T37" fmla="*/ 330 h 364"/>
                <a:gd name="T38" fmla="*/ 298 w 536"/>
                <a:gd name="T39" fmla="*/ 344 h 364"/>
                <a:gd name="T40" fmla="*/ 326 w 536"/>
                <a:gd name="T41" fmla="*/ 304 h 364"/>
                <a:gd name="T42" fmla="*/ 352 w 536"/>
                <a:gd name="T43" fmla="*/ 294 h 364"/>
                <a:gd name="T44" fmla="*/ 400 w 536"/>
                <a:gd name="T45" fmla="*/ 272 h 364"/>
                <a:gd name="T46" fmla="*/ 404 w 536"/>
                <a:gd name="T47" fmla="*/ 260 h 364"/>
                <a:gd name="T48" fmla="*/ 430 w 536"/>
                <a:gd name="T49" fmla="*/ 256 h 364"/>
                <a:gd name="T50" fmla="*/ 454 w 536"/>
                <a:gd name="T51" fmla="*/ 228 h 364"/>
                <a:gd name="T52" fmla="*/ 476 w 536"/>
                <a:gd name="T53" fmla="*/ 170 h 364"/>
                <a:gd name="T54" fmla="*/ 496 w 536"/>
                <a:gd name="T55" fmla="*/ 168 h 364"/>
                <a:gd name="T56" fmla="*/ 518 w 536"/>
                <a:gd name="T57" fmla="*/ 176 h 364"/>
                <a:gd name="T58" fmla="*/ 536 w 536"/>
                <a:gd name="T59" fmla="*/ 124 h 364"/>
                <a:gd name="T60" fmla="*/ 504 w 536"/>
                <a:gd name="T61" fmla="*/ 118 h 364"/>
                <a:gd name="T62" fmla="*/ 484 w 536"/>
                <a:gd name="T63" fmla="*/ 104 h 364"/>
                <a:gd name="T64" fmla="*/ 470 w 536"/>
                <a:gd name="T65" fmla="*/ 112 h 364"/>
                <a:gd name="T66" fmla="*/ 446 w 536"/>
                <a:gd name="T67" fmla="*/ 110 h 364"/>
                <a:gd name="T68" fmla="*/ 446 w 536"/>
                <a:gd name="T69" fmla="*/ 136 h 364"/>
                <a:gd name="T70" fmla="*/ 428 w 536"/>
                <a:gd name="T71" fmla="*/ 146 h 364"/>
                <a:gd name="T72" fmla="*/ 414 w 536"/>
                <a:gd name="T73" fmla="*/ 140 h 364"/>
                <a:gd name="T74" fmla="*/ 374 w 536"/>
                <a:gd name="T75" fmla="*/ 104 h 364"/>
                <a:gd name="T76" fmla="*/ 366 w 536"/>
                <a:gd name="T77" fmla="*/ 88 h 364"/>
                <a:gd name="T78" fmla="*/ 368 w 536"/>
                <a:gd name="T79" fmla="*/ 100 h 364"/>
                <a:gd name="T80" fmla="*/ 340 w 536"/>
                <a:gd name="T81" fmla="*/ 116 h 364"/>
                <a:gd name="T82" fmla="*/ 336 w 536"/>
                <a:gd name="T83" fmla="*/ 100 h 364"/>
                <a:gd name="T84" fmla="*/ 314 w 536"/>
                <a:gd name="T85" fmla="*/ 84 h 364"/>
                <a:gd name="T86" fmla="*/ 288 w 536"/>
                <a:gd name="T87" fmla="*/ 80 h 364"/>
                <a:gd name="T88" fmla="*/ 284 w 536"/>
                <a:gd name="T89" fmla="*/ 56 h 364"/>
                <a:gd name="T90" fmla="*/ 252 w 536"/>
                <a:gd name="T91" fmla="*/ 70 h 364"/>
                <a:gd name="T92" fmla="*/ 234 w 536"/>
                <a:gd name="T93" fmla="*/ 66 h 364"/>
                <a:gd name="T94" fmla="*/ 212 w 536"/>
                <a:gd name="T95" fmla="*/ 46 h 364"/>
                <a:gd name="T96" fmla="*/ 194 w 536"/>
                <a:gd name="T97" fmla="*/ 46 h 364"/>
                <a:gd name="T98" fmla="*/ 152 w 536"/>
                <a:gd name="T99" fmla="*/ 58 h 364"/>
                <a:gd name="T100" fmla="*/ 120 w 536"/>
                <a:gd name="T101" fmla="*/ 4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3" name="Freeform 33"/>
            <p:cNvSpPr/>
            <p:nvPr/>
          </p:nvSpPr>
          <p:spPr bwMode="auto">
            <a:xfrm>
              <a:off x="4547245" y="0"/>
              <a:ext cx="1285402" cy="1167245"/>
            </a:xfrm>
            <a:custGeom>
              <a:avLst/>
              <a:gdLst>
                <a:gd name="T0" fmla="*/ 712 w 718"/>
                <a:gd name="T1" fmla="*/ 290 h 652"/>
                <a:gd name="T2" fmla="*/ 704 w 718"/>
                <a:gd name="T3" fmla="*/ 270 h 652"/>
                <a:gd name="T4" fmla="*/ 692 w 718"/>
                <a:gd name="T5" fmla="*/ 234 h 652"/>
                <a:gd name="T6" fmla="*/ 662 w 718"/>
                <a:gd name="T7" fmla="*/ 254 h 652"/>
                <a:gd name="T8" fmla="*/ 632 w 718"/>
                <a:gd name="T9" fmla="*/ 276 h 652"/>
                <a:gd name="T10" fmla="*/ 618 w 718"/>
                <a:gd name="T11" fmla="*/ 320 h 652"/>
                <a:gd name="T12" fmla="*/ 510 w 718"/>
                <a:gd name="T13" fmla="*/ 308 h 652"/>
                <a:gd name="T14" fmla="*/ 496 w 718"/>
                <a:gd name="T15" fmla="*/ 280 h 652"/>
                <a:gd name="T16" fmla="*/ 452 w 718"/>
                <a:gd name="T17" fmla="*/ 246 h 652"/>
                <a:gd name="T18" fmla="*/ 332 w 718"/>
                <a:gd name="T19" fmla="*/ 234 h 652"/>
                <a:gd name="T20" fmla="*/ 258 w 718"/>
                <a:gd name="T21" fmla="*/ 110 h 652"/>
                <a:gd name="T22" fmla="*/ 164 w 718"/>
                <a:gd name="T23" fmla="*/ 14 h 652"/>
                <a:gd name="T24" fmla="*/ 94 w 718"/>
                <a:gd name="T25" fmla="*/ 6 h 652"/>
                <a:gd name="T26" fmla="*/ 54 w 718"/>
                <a:gd name="T27" fmla="*/ 4 h 652"/>
                <a:gd name="T28" fmla="*/ 8 w 718"/>
                <a:gd name="T29" fmla="*/ 36 h 652"/>
                <a:gd name="T30" fmla="*/ 0 w 718"/>
                <a:gd name="T31" fmla="*/ 62 h 652"/>
                <a:gd name="T32" fmla="*/ 22 w 718"/>
                <a:gd name="T33" fmla="*/ 86 h 652"/>
                <a:gd name="T34" fmla="*/ 42 w 718"/>
                <a:gd name="T35" fmla="*/ 70 h 652"/>
                <a:gd name="T36" fmla="*/ 74 w 718"/>
                <a:gd name="T37" fmla="*/ 94 h 652"/>
                <a:gd name="T38" fmla="*/ 96 w 718"/>
                <a:gd name="T39" fmla="*/ 140 h 652"/>
                <a:gd name="T40" fmla="*/ 124 w 718"/>
                <a:gd name="T41" fmla="*/ 148 h 652"/>
                <a:gd name="T42" fmla="*/ 176 w 718"/>
                <a:gd name="T43" fmla="*/ 110 h 652"/>
                <a:gd name="T44" fmla="*/ 230 w 718"/>
                <a:gd name="T45" fmla="*/ 138 h 652"/>
                <a:gd name="T46" fmla="*/ 238 w 718"/>
                <a:gd name="T47" fmla="*/ 196 h 652"/>
                <a:gd name="T48" fmla="*/ 240 w 718"/>
                <a:gd name="T49" fmla="*/ 250 h 652"/>
                <a:gd name="T50" fmla="*/ 232 w 718"/>
                <a:gd name="T51" fmla="*/ 284 h 652"/>
                <a:gd name="T52" fmla="*/ 228 w 718"/>
                <a:gd name="T53" fmla="*/ 330 h 652"/>
                <a:gd name="T54" fmla="*/ 214 w 718"/>
                <a:gd name="T55" fmla="*/ 366 h 652"/>
                <a:gd name="T56" fmla="*/ 180 w 718"/>
                <a:gd name="T57" fmla="*/ 370 h 652"/>
                <a:gd name="T58" fmla="*/ 154 w 718"/>
                <a:gd name="T59" fmla="*/ 414 h 652"/>
                <a:gd name="T60" fmla="*/ 144 w 718"/>
                <a:gd name="T61" fmla="*/ 446 h 652"/>
                <a:gd name="T62" fmla="*/ 178 w 718"/>
                <a:gd name="T63" fmla="*/ 476 h 652"/>
                <a:gd name="T64" fmla="*/ 188 w 718"/>
                <a:gd name="T65" fmla="*/ 516 h 652"/>
                <a:gd name="T66" fmla="*/ 226 w 718"/>
                <a:gd name="T67" fmla="*/ 528 h 652"/>
                <a:gd name="T68" fmla="*/ 254 w 718"/>
                <a:gd name="T69" fmla="*/ 560 h 652"/>
                <a:gd name="T70" fmla="*/ 274 w 718"/>
                <a:gd name="T71" fmla="*/ 560 h 652"/>
                <a:gd name="T72" fmla="*/ 308 w 718"/>
                <a:gd name="T73" fmla="*/ 552 h 652"/>
                <a:gd name="T74" fmla="*/ 334 w 718"/>
                <a:gd name="T75" fmla="*/ 544 h 652"/>
                <a:gd name="T76" fmla="*/ 344 w 718"/>
                <a:gd name="T77" fmla="*/ 556 h 652"/>
                <a:gd name="T78" fmla="*/ 362 w 718"/>
                <a:gd name="T79" fmla="*/ 576 h 652"/>
                <a:gd name="T80" fmla="*/ 364 w 718"/>
                <a:gd name="T81" fmla="*/ 564 h 652"/>
                <a:gd name="T82" fmla="*/ 402 w 718"/>
                <a:gd name="T83" fmla="*/ 562 h 652"/>
                <a:gd name="T84" fmla="*/ 422 w 718"/>
                <a:gd name="T85" fmla="*/ 588 h 652"/>
                <a:gd name="T86" fmla="*/ 456 w 718"/>
                <a:gd name="T87" fmla="*/ 608 h 652"/>
                <a:gd name="T88" fmla="*/ 474 w 718"/>
                <a:gd name="T89" fmla="*/ 616 h 652"/>
                <a:gd name="T90" fmla="*/ 474 w 718"/>
                <a:gd name="T91" fmla="*/ 596 h 652"/>
                <a:gd name="T92" fmla="*/ 486 w 718"/>
                <a:gd name="T93" fmla="*/ 590 h 652"/>
                <a:gd name="T94" fmla="*/ 496 w 718"/>
                <a:gd name="T95" fmla="*/ 616 h 652"/>
                <a:gd name="T96" fmla="*/ 512 w 718"/>
                <a:gd name="T97" fmla="*/ 626 h 652"/>
                <a:gd name="T98" fmla="*/ 544 w 718"/>
                <a:gd name="T99" fmla="*/ 638 h 652"/>
                <a:gd name="T100" fmla="*/ 556 w 718"/>
                <a:gd name="T101" fmla="*/ 618 h 652"/>
                <a:gd name="T102" fmla="*/ 592 w 718"/>
                <a:gd name="T103" fmla="*/ 598 h 652"/>
                <a:gd name="T104" fmla="*/ 610 w 718"/>
                <a:gd name="T105" fmla="*/ 600 h 652"/>
                <a:gd name="T106" fmla="*/ 610 w 718"/>
                <a:gd name="T107" fmla="*/ 618 h 652"/>
                <a:gd name="T108" fmla="*/ 640 w 718"/>
                <a:gd name="T109" fmla="*/ 630 h 652"/>
                <a:gd name="T110" fmla="*/ 624 w 718"/>
                <a:gd name="T111" fmla="*/ 562 h 652"/>
                <a:gd name="T112" fmla="*/ 616 w 718"/>
                <a:gd name="T113" fmla="*/ 518 h 652"/>
                <a:gd name="T114" fmla="*/ 662 w 718"/>
                <a:gd name="T115" fmla="*/ 482 h 652"/>
                <a:gd name="T116" fmla="*/ 704 w 718"/>
                <a:gd name="T117" fmla="*/ 476 h 652"/>
                <a:gd name="T118" fmla="*/ 716 w 718"/>
                <a:gd name="T119" fmla="*/ 38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4" name="Freeform 34"/>
            <p:cNvSpPr/>
            <p:nvPr/>
          </p:nvSpPr>
          <p:spPr bwMode="auto">
            <a:xfrm>
              <a:off x="4293029" y="2094597"/>
              <a:ext cx="776970" cy="486949"/>
            </a:xfrm>
            <a:custGeom>
              <a:avLst/>
              <a:gdLst>
                <a:gd name="T0" fmla="*/ 396 w 434"/>
                <a:gd name="T1" fmla="*/ 8 h 272"/>
                <a:gd name="T2" fmla="*/ 388 w 434"/>
                <a:gd name="T3" fmla="*/ 14 h 272"/>
                <a:gd name="T4" fmla="*/ 330 w 434"/>
                <a:gd name="T5" fmla="*/ 6 h 272"/>
                <a:gd name="T6" fmla="*/ 270 w 434"/>
                <a:gd name="T7" fmla="*/ 42 h 272"/>
                <a:gd name="T8" fmla="*/ 268 w 434"/>
                <a:gd name="T9" fmla="*/ 62 h 272"/>
                <a:gd name="T10" fmla="*/ 228 w 434"/>
                <a:gd name="T11" fmla="*/ 62 h 272"/>
                <a:gd name="T12" fmla="*/ 218 w 434"/>
                <a:gd name="T13" fmla="*/ 60 h 272"/>
                <a:gd name="T14" fmla="*/ 212 w 434"/>
                <a:gd name="T15" fmla="*/ 52 h 272"/>
                <a:gd name="T16" fmla="*/ 168 w 434"/>
                <a:gd name="T17" fmla="*/ 0 h 272"/>
                <a:gd name="T18" fmla="*/ 150 w 434"/>
                <a:gd name="T19" fmla="*/ 20 h 272"/>
                <a:gd name="T20" fmla="*/ 144 w 434"/>
                <a:gd name="T21" fmla="*/ 0 h 272"/>
                <a:gd name="T22" fmla="*/ 120 w 434"/>
                <a:gd name="T23" fmla="*/ 18 h 272"/>
                <a:gd name="T24" fmla="*/ 102 w 434"/>
                <a:gd name="T25" fmla="*/ 24 h 272"/>
                <a:gd name="T26" fmla="*/ 56 w 434"/>
                <a:gd name="T27" fmla="*/ 70 h 272"/>
                <a:gd name="T28" fmla="*/ 22 w 434"/>
                <a:gd name="T29" fmla="*/ 148 h 272"/>
                <a:gd name="T30" fmla="*/ 20 w 434"/>
                <a:gd name="T31" fmla="*/ 152 h 272"/>
                <a:gd name="T32" fmla="*/ 20 w 434"/>
                <a:gd name="T33" fmla="*/ 160 h 272"/>
                <a:gd name="T34" fmla="*/ 32 w 434"/>
                <a:gd name="T35" fmla="*/ 188 h 272"/>
                <a:gd name="T36" fmla="*/ 34 w 434"/>
                <a:gd name="T37" fmla="*/ 206 h 272"/>
                <a:gd name="T38" fmla="*/ 0 w 434"/>
                <a:gd name="T39" fmla="*/ 228 h 272"/>
                <a:gd name="T40" fmla="*/ 16 w 434"/>
                <a:gd name="T41" fmla="*/ 244 h 272"/>
                <a:gd name="T42" fmla="*/ 18 w 434"/>
                <a:gd name="T43" fmla="*/ 252 h 272"/>
                <a:gd name="T44" fmla="*/ 36 w 434"/>
                <a:gd name="T45" fmla="*/ 264 h 272"/>
                <a:gd name="T46" fmla="*/ 74 w 434"/>
                <a:gd name="T47" fmla="*/ 266 h 272"/>
                <a:gd name="T48" fmla="*/ 92 w 434"/>
                <a:gd name="T49" fmla="*/ 230 h 272"/>
                <a:gd name="T50" fmla="*/ 118 w 434"/>
                <a:gd name="T51" fmla="*/ 240 h 272"/>
                <a:gd name="T52" fmla="*/ 118 w 434"/>
                <a:gd name="T53" fmla="*/ 244 h 272"/>
                <a:gd name="T54" fmla="*/ 116 w 434"/>
                <a:gd name="T55" fmla="*/ 256 h 272"/>
                <a:gd name="T56" fmla="*/ 124 w 434"/>
                <a:gd name="T57" fmla="*/ 264 h 272"/>
                <a:gd name="T58" fmla="*/ 160 w 434"/>
                <a:gd name="T59" fmla="*/ 260 h 272"/>
                <a:gd name="T60" fmla="*/ 172 w 434"/>
                <a:gd name="T61" fmla="*/ 252 h 272"/>
                <a:gd name="T62" fmla="*/ 184 w 434"/>
                <a:gd name="T63" fmla="*/ 252 h 272"/>
                <a:gd name="T64" fmla="*/ 202 w 434"/>
                <a:gd name="T65" fmla="*/ 258 h 272"/>
                <a:gd name="T66" fmla="*/ 212 w 434"/>
                <a:gd name="T67" fmla="*/ 250 h 272"/>
                <a:gd name="T68" fmla="*/ 216 w 434"/>
                <a:gd name="T69" fmla="*/ 248 h 272"/>
                <a:gd name="T70" fmla="*/ 224 w 434"/>
                <a:gd name="T71" fmla="*/ 236 h 272"/>
                <a:gd name="T72" fmla="*/ 238 w 434"/>
                <a:gd name="T73" fmla="*/ 220 h 272"/>
                <a:gd name="T74" fmla="*/ 250 w 434"/>
                <a:gd name="T75" fmla="*/ 212 h 272"/>
                <a:gd name="T76" fmla="*/ 252 w 434"/>
                <a:gd name="T77" fmla="*/ 214 h 272"/>
                <a:gd name="T78" fmla="*/ 260 w 434"/>
                <a:gd name="T79" fmla="*/ 216 h 272"/>
                <a:gd name="T80" fmla="*/ 280 w 434"/>
                <a:gd name="T81" fmla="*/ 172 h 272"/>
                <a:gd name="T82" fmla="*/ 296 w 434"/>
                <a:gd name="T83" fmla="*/ 160 h 272"/>
                <a:gd name="T84" fmla="*/ 300 w 434"/>
                <a:gd name="T85" fmla="*/ 150 h 272"/>
                <a:gd name="T86" fmla="*/ 294 w 434"/>
                <a:gd name="T87" fmla="*/ 128 h 272"/>
                <a:gd name="T88" fmla="*/ 298 w 434"/>
                <a:gd name="T89" fmla="*/ 120 h 272"/>
                <a:gd name="T90" fmla="*/ 310 w 434"/>
                <a:gd name="T91" fmla="*/ 120 h 272"/>
                <a:gd name="T92" fmla="*/ 322 w 434"/>
                <a:gd name="T93" fmla="*/ 112 h 272"/>
                <a:gd name="T94" fmla="*/ 322 w 434"/>
                <a:gd name="T95" fmla="*/ 108 h 272"/>
                <a:gd name="T96" fmla="*/ 338 w 434"/>
                <a:gd name="T97" fmla="*/ 96 h 272"/>
                <a:gd name="T98" fmla="*/ 328 w 434"/>
                <a:gd name="T99" fmla="*/ 94 h 272"/>
                <a:gd name="T100" fmla="*/ 328 w 434"/>
                <a:gd name="T101" fmla="*/ 88 h 272"/>
                <a:gd name="T102" fmla="*/ 332 w 434"/>
                <a:gd name="T103" fmla="*/ 86 h 272"/>
                <a:gd name="T104" fmla="*/ 342 w 434"/>
                <a:gd name="T105" fmla="*/ 84 h 272"/>
                <a:gd name="T106" fmla="*/ 404 w 434"/>
                <a:gd name="T107" fmla="*/ 40 h 272"/>
                <a:gd name="T108" fmla="*/ 428 w 434"/>
                <a:gd name="T109" fmla="*/ 48 h 272"/>
                <a:gd name="T110" fmla="*/ 424 w 434"/>
                <a:gd name="T111" fmla="*/ 28 h 272"/>
                <a:gd name="T112" fmla="*/ 432 w 434"/>
                <a:gd name="T113" fmla="*/ 12 h 272"/>
                <a:gd name="T114" fmla="*/ 426 w 434"/>
                <a:gd name="T115" fmla="*/ 14 h 272"/>
                <a:gd name="T116" fmla="*/ 408 w 434"/>
                <a:gd name="T117" fmla="*/ 16 h 272"/>
                <a:gd name="T118" fmla="*/ 404 w 434"/>
                <a:gd name="T119" fmla="*/ 12 h 272"/>
                <a:gd name="T120" fmla="*/ 396 w 434"/>
                <a:gd name="T12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5" name="Freeform 35"/>
            <p:cNvSpPr/>
            <p:nvPr/>
          </p:nvSpPr>
          <p:spPr bwMode="auto">
            <a:xfrm>
              <a:off x="5019872" y="2903792"/>
              <a:ext cx="121737" cy="107415"/>
            </a:xfrm>
            <a:custGeom>
              <a:avLst/>
              <a:gdLst>
                <a:gd name="T0" fmla="*/ 62 w 68"/>
                <a:gd name="T1" fmla="*/ 32 h 60"/>
                <a:gd name="T2" fmla="*/ 68 w 68"/>
                <a:gd name="T3" fmla="*/ 24 h 60"/>
                <a:gd name="T4" fmla="*/ 48 w 68"/>
                <a:gd name="T5" fmla="*/ 8 h 60"/>
                <a:gd name="T6" fmla="*/ 40 w 68"/>
                <a:gd name="T7" fmla="*/ 4 h 60"/>
                <a:gd name="T8" fmla="*/ 34 w 68"/>
                <a:gd name="T9" fmla="*/ 0 h 60"/>
                <a:gd name="T10" fmla="*/ 28 w 68"/>
                <a:gd name="T11" fmla="*/ 0 h 60"/>
                <a:gd name="T12" fmla="*/ 22 w 68"/>
                <a:gd name="T13" fmla="*/ 0 h 60"/>
                <a:gd name="T14" fmla="*/ 14 w 68"/>
                <a:gd name="T15" fmla="*/ 2 h 60"/>
                <a:gd name="T16" fmla="*/ 14 w 68"/>
                <a:gd name="T17" fmla="*/ 20 h 60"/>
                <a:gd name="T18" fmla="*/ 10 w 68"/>
                <a:gd name="T19" fmla="*/ 28 h 60"/>
                <a:gd name="T20" fmla="*/ 4 w 68"/>
                <a:gd name="T21" fmla="*/ 36 h 60"/>
                <a:gd name="T22" fmla="*/ 0 w 68"/>
                <a:gd name="T23" fmla="*/ 40 h 60"/>
                <a:gd name="T24" fmla="*/ 8 w 68"/>
                <a:gd name="T25" fmla="*/ 48 h 60"/>
                <a:gd name="T26" fmla="*/ 10 w 68"/>
                <a:gd name="T27" fmla="*/ 48 h 60"/>
                <a:gd name="T28" fmla="*/ 12 w 68"/>
                <a:gd name="T29" fmla="*/ 56 h 60"/>
                <a:gd name="T30" fmla="*/ 22 w 68"/>
                <a:gd name="T31" fmla="*/ 60 h 60"/>
                <a:gd name="T32" fmla="*/ 28 w 68"/>
                <a:gd name="T33" fmla="*/ 56 h 60"/>
                <a:gd name="T34" fmla="*/ 34 w 68"/>
                <a:gd name="T35" fmla="*/ 54 h 60"/>
                <a:gd name="T36" fmla="*/ 52 w 68"/>
                <a:gd name="T37" fmla="*/ 58 h 60"/>
                <a:gd name="T38" fmla="*/ 52 w 68"/>
                <a:gd name="T39" fmla="*/ 52 h 60"/>
                <a:gd name="T40" fmla="*/ 54 w 68"/>
                <a:gd name="T41" fmla="*/ 44 h 60"/>
                <a:gd name="T42" fmla="*/ 56 w 68"/>
                <a:gd name="T43" fmla="*/ 38 h 60"/>
                <a:gd name="T44" fmla="*/ 58 w 68"/>
                <a:gd name="T45" fmla="*/ 34 h 60"/>
                <a:gd name="T46" fmla="*/ 62 w 68"/>
                <a:gd name="T47"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6" name="Freeform 36"/>
            <p:cNvSpPr/>
            <p:nvPr/>
          </p:nvSpPr>
          <p:spPr bwMode="auto">
            <a:xfrm>
              <a:off x="4450571" y="2492033"/>
              <a:ext cx="676716" cy="522754"/>
            </a:xfrm>
            <a:custGeom>
              <a:avLst/>
              <a:gdLst>
                <a:gd name="T0" fmla="*/ 264 w 378"/>
                <a:gd name="T1" fmla="*/ 86 h 292"/>
                <a:gd name="T2" fmla="*/ 252 w 378"/>
                <a:gd name="T3" fmla="*/ 70 h 292"/>
                <a:gd name="T4" fmla="*/ 226 w 378"/>
                <a:gd name="T5" fmla="*/ 44 h 292"/>
                <a:gd name="T6" fmla="*/ 204 w 378"/>
                <a:gd name="T7" fmla="*/ 38 h 292"/>
                <a:gd name="T8" fmla="*/ 194 w 378"/>
                <a:gd name="T9" fmla="*/ 28 h 292"/>
                <a:gd name="T10" fmla="*/ 170 w 378"/>
                <a:gd name="T11" fmla="*/ 18 h 292"/>
                <a:gd name="T12" fmla="*/ 170 w 378"/>
                <a:gd name="T13" fmla="*/ 2 h 292"/>
                <a:gd name="T14" fmla="*/ 164 w 378"/>
                <a:gd name="T15" fmla="*/ 0 h 292"/>
                <a:gd name="T16" fmla="*/ 148 w 378"/>
                <a:gd name="T17" fmla="*/ 12 h 292"/>
                <a:gd name="T18" fmla="*/ 140 w 378"/>
                <a:gd name="T19" fmla="*/ 26 h 292"/>
                <a:gd name="T20" fmla="*/ 126 w 378"/>
                <a:gd name="T21" fmla="*/ 46 h 292"/>
                <a:gd name="T22" fmla="*/ 120 w 378"/>
                <a:gd name="T23" fmla="*/ 52 h 292"/>
                <a:gd name="T24" fmla="*/ 116 w 378"/>
                <a:gd name="T25" fmla="*/ 48 h 292"/>
                <a:gd name="T26" fmla="*/ 102 w 378"/>
                <a:gd name="T27" fmla="*/ 40 h 292"/>
                <a:gd name="T28" fmla="*/ 88 w 378"/>
                <a:gd name="T29" fmla="*/ 40 h 292"/>
                <a:gd name="T30" fmla="*/ 62 w 378"/>
                <a:gd name="T31" fmla="*/ 50 h 292"/>
                <a:gd name="T32" fmla="*/ 26 w 378"/>
                <a:gd name="T33" fmla="*/ 44 h 292"/>
                <a:gd name="T34" fmla="*/ 20 w 378"/>
                <a:gd name="T35" fmla="*/ 32 h 292"/>
                <a:gd name="T36" fmla="*/ 8 w 378"/>
                <a:gd name="T37" fmla="*/ 18 h 292"/>
                <a:gd name="T38" fmla="*/ 4 w 378"/>
                <a:gd name="T39" fmla="*/ 36 h 292"/>
                <a:gd name="T40" fmla="*/ 0 w 378"/>
                <a:gd name="T41" fmla="*/ 40 h 292"/>
                <a:gd name="T42" fmla="*/ 10 w 378"/>
                <a:gd name="T43" fmla="*/ 42 h 292"/>
                <a:gd name="T44" fmla="*/ 40 w 378"/>
                <a:gd name="T45" fmla="*/ 76 h 292"/>
                <a:gd name="T46" fmla="*/ 98 w 378"/>
                <a:gd name="T47" fmla="*/ 96 h 292"/>
                <a:gd name="T48" fmla="*/ 112 w 378"/>
                <a:gd name="T49" fmla="*/ 112 h 292"/>
                <a:gd name="T50" fmla="*/ 124 w 378"/>
                <a:gd name="T51" fmla="*/ 150 h 292"/>
                <a:gd name="T52" fmla="*/ 146 w 378"/>
                <a:gd name="T53" fmla="*/ 162 h 292"/>
                <a:gd name="T54" fmla="*/ 180 w 378"/>
                <a:gd name="T55" fmla="*/ 144 h 292"/>
                <a:gd name="T56" fmla="*/ 184 w 378"/>
                <a:gd name="T57" fmla="*/ 144 h 292"/>
                <a:gd name="T58" fmla="*/ 200 w 378"/>
                <a:gd name="T59" fmla="*/ 146 h 292"/>
                <a:gd name="T60" fmla="*/ 198 w 378"/>
                <a:gd name="T61" fmla="*/ 152 h 292"/>
                <a:gd name="T62" fmla="*/ 186 w 378"/>
                <a:gd name="T63" fmla="*/ 186 h 292"/>
                <a:gd name="T64" fmla="*/ 166 w 378"/>
                <a:gd name="T65" fmla="*/ 194 h 292"/>
                <a:gd name="T66" fmla="*/ 152 w 378"/>
                <a:gd name="T67" fmla="*/ 222 h 292"/>
                <a:gd name="T68" fmla="*/ 148 w 378"/>
                <a:gd name="T69" fmla="*/ 234 h 292"/>
                <a:gd name="T70" fmla="*/ 172 w 378"/>
                <a:gd name="T71" fmla="*/ 252 h 292"/>
                <a:gd name="T72" fmla="*/ 182 w 378"/>
                <a:gd name="T73" fmla="*/ 254 h 292"/>
                <a:gd name="T74" fmla="*/ 194 w 378"/>
                <a:gd name="T75" fmla="*/ 270 h 292"/>
                <a:gd name="T76" fmla="*/ 204 w 378"/>
                <a:gd name="T77" fmla="*/ 262 h 292"/>
                <a:gd name="T78" fmla="*/ 214 w 378"/>
                <a:gd name="T79" fmla="*/ 264 h 292"/>
                <a:gd name="T80" fmla="*/ 224 w 378"/>
                <a:gd name="T81" fmla="*/ 270 h 292"/>
                <a:gd name="T82" fmla="*/ 236 w 378"/>
                <a:gd name="T83" fmla="*/ 286 h 292"/>
                <a:gd name="T84" fmla="*/ 242 w 378"/>
                <a:gd name="T85" fmla="*/ 284 h 292"/>
                <a:gd name="T86" fmla="*/ 264 w 378"/>
                <a:gd name="T87" fmla="*/ 288 h 292"/>
                <a:gd name="T88" fmla="*/ 304 w 378"/>
                <a:gd name="T89" fmla="*/ 286 h 292"/>
                <a:gd name="T90" fmla="*/ 318 w 378"/>
                <a:gd name="T91" fmla="*/ 278 h 292"/>
                <a:gd name="T92" fmla="*/ 312 w 378"/>
                <a:gd name="T93" fmla="*/ 268 h 292"/>
                <a:gd name="T94" fmla="*/ 322 w 378"/>
                <a:gd name="T95" fmla="*/ 256 h 292"/>
                <a:gd name="T96" fmla="*/ 324 w 378"/>
                <a:gd name="T97" fmla="*/ 238 h 292"/>
                <a:gd name="T98" fmla="*/ 326 w 378"/>
                <a:gd name="T99" fmla="*/ 230 h 292"/>
                <a:gd name="T100" fmla="*/ 340 w 378"/>
                <a:gd name="T101" fmla="*/ 222 h 292"/>
                <a:gd name="T102" fmla="*/ 356 w 378"/>
                <a:gd name="T103" fmla="*/ 226 h 292"/>
                <a:gd name="T104" fmla="*/ 378 w 378"/>
                <a:gd name="T105" fmla="*/ 238 h 292"/>
                <a:gd name="T106" fmla="*/ 364 w 378"/>
                <a:gd name="T107" fmla="*/ 210 h 292"/>
                <a:gd name="T108" fmla="*/ 348 w 378"/>
                <a:gd name="T109" fmla="*/ 194 h 292"/>
                <a:gd name="T110" fmla="*/ 294 w 378"/>
                <a:gd name="T111" fmla="*/ 170 h 292"/>
                <a:gd name="T112" fmla="*/ 292 w 378"/>
                <a:gd name="T113" fmla="*/ 146 h 292"/>
                <a:gd name="T114" fmla="*/ 270 w 378"/>
                <a:gd name="T115"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7" name="Freeform 37"/>
            <p:cNvSpPr/>
            <p:nvPr/>
          </p:nvSpPr>
          <p:spPr bwMode="auto">
            <a:xfrm>
              <a:off x="4096101" y="1493072"/>
              <a:ext cx="630169" cy="898707"/>
            </a:xfrm>
            <a:custGeom>
              <a:avLst/>
              <a:gdLst>
                <a:gd name="T0" fmla="*/ 312 w 352"/>
                <a:gd name="T1" fmla="*/ 144 h 502"/>
                <a:gd name="T2" fmla="*/ 270 w 352"/>
                <a:gd name="T3" fmla="*/ 122 h 502"/>
                <a:gd name="T4" fmla="*/ 278 w 352"/>
                <a:gd name="T5" fmla="*/ 102 h 502"/>
                <a:gd name="T6" fmla="*/ 246 w 352"/>
                <a:gd name="T7" fmla="*/ 88 h 502"/>
                <a:gd name="T8" fmla="*/ 234 w 352"/>
                <a:gd name="T9" fmla="*/ 48 h 502"/>
                <a:gd name="T10" fmla="*/ 226 w 352"/>
                <a:gd name="T11" fmla="*/ 40 h 502"/>
                <a:gd name="T12" fmla="*/ 210 w 352"/>
                <a:gd name="T13" fmla="*/ 30 h 502"/>
                <a:gd name="T14" fmla="*/ 200 w 352"/>
                <a:gd name="T15" fmla="*/ 0 h 502"/>
                <a:gd name="T16" fmla="*/ 178 w 352"/>
                <a:gd name="T17" fmla="*/ 16 h 502"/>
                <a:gd name="T18" fmla="*/ 146 w 352"/>
                <a:gd name="T19" fmla="*/ 64 h 502"/>
                <a:gd name="T20" fmla="*/ 130 w 352"/>
                <a:gd name="T21" fmla="*/ 68 h 502"/>
                <a:gd name="T22" fmla="*/ 114 w 352"/>
                <a:gd name="T23" fmla="*/ 78 h 502"/>
                <a:gd name="T24" fmla="*/ 80 w 352"/>
                <a:gd name="T25" fmla="*/ 96 h 502"/>
                <a:gd name="T26" fmla="*/ 50 w 352"/>
                <a:gd name="T27" fmla="*/ 94 h 502"/>
                <a:gd name="T28" fmla="*/ 42 w 352"/>
                <a:gd name="T29" fmla="*/ 56 h 502"/>
                <a:gd name="T30" fmla="*/ 16 w 352"/>
                <a:gd name="T31" fmla="*/ 96 h 502"/>
                <a:gd name="T32" fmla="*/ 0 w 352"/>
                <a:gd name="T33" fmla="*/ 122 h 502"/>
                <a:gd name="T34" fmla="*/ 38 w 352"/>
                <a:gd name="T35" fmla="*/ 186 h 502"/>
                <a:gd name="T36" fmla="*/ 12 w 352"/>
                <a:gd name="T37" fmla="*/ 200 h 502"/>
                <a:gd name="T38" fmla="*/ 48 w 352"/>
                <a:gd name="T39" fmla="*/ 240 h 502"/>
                <a:gd name="T40" fmla="*/ 36 w 352"/>
                <a:gd name="T41" fmla="*/ 284 h 502"/>
                <a:gd name="T42" fmla="*/ 8 w 352"/>
                <a:gd name="T43" fmla="*/ 332 h 502"/>
                <a:gd name="T44" fmla="*/ 48 w 352"/>
                <a:gd name="T45" fmla="*/ 376 h 502"/>
                <a:gd name="T46" fmla="*/ 32 w 352"/>
                <a:gd name="T47" fmla="*/ 416 h 502"/>
                <a:gd name="T48" fmla="*/ 14 w 352"/>
                <a:gd name="T49" fmla="*/ 456 h 502"/>
                <a:gd name="T50" fmla="*/ 14 w 352"/>
                <a:gd name="T51" fmla="*/ 468 h 502"/>
                <a:gd name="T52" fmla="*/ 28 w 352"/>
                <a:gd name="T53" fmla="*/ 488 h 502"/>
                <a:gd name="T54" fmla="*/ 80 w 352"/>
                <a:gd name="T55" fmla="*/ 500 h 502"/>
                <a:gd name="T56" fmla="*/ 122 w 352"/>
                <a:gd name="T57" fmla="*/ 486 h 502"/>
                <a:gd name="T58" fmla="*/ 158 w 352"/>
                <a:gd name="T59" fmla="*/ 400 h 502"/>
                <a:gd name="T60" fmla="*/ 240 w 352"/>
                <a:gd name="T61" fmla="*/ 332 h 502"/>
                <a:gd name="T62" fmla="*/ 226 w 352"/>
                <a:gd name="T63" fmla="*/ 302 h 502"/>
                <a:gd name="T64" fmla="*/ 196 w 352"/>
                <a:gd name="T65" fmla="*/ 292 h 502"/>
                <a:gd name="T66" fmla="*/ 176 w 352"/>
                <a:gd name="T67" fmla="*/ 256 h 502"/>
                <a:gd name="T68" fmla="*/ 146 w 352"/>
                <a:gd name="T69" fmla="*/ 240 h 502"/>
                <a:gd name="T70" fmla="*/ 110 w 352"/>
                <a:gd name="T71" fmla="*/ 226 h 502"/>
                <a:gd name="T72" fmla="*/ 96 w 352"/>
                <a:gd name="T73" fmla="*/ 210 h 502"/>
                <a:gd name="T74" fmla="*/ 110 w 352"/>
                <a:gd name="T75" fmla="*/ 192 h 502"/>
                <a:gd name="T76" fmla="*/ 112 w 352"/>
                <a:gd name="T77" fmla="*/ 164 h 502"/>
                <a:gd name="T78" fmla="*/ 120 w 352"/>
                <a:gd name="T79" fmla="*/ 152 h 502"/>
                <a:gd name="T80" fmla="*/ 150 w 352"/>
                <a:gd name="T81" fmla="*/ 140 h 502"/>
                <a:gd name="T82" fmla="*/ 140 w 352"/>
                <a:gd name="T83" fmla="*/ 128 h 502"/>
                <a:gd name="T84" fmla="*/ 160 w 352"/>
                <a:gd name="T85" fmla="*/ 116 h 502"/>
                <a:gd name="T86" fmla="*/ 208 w 352"/>
                <a:gd name="T87" fmla="*/ 134 h 502"/>
                <a:gd name="T88" fmla="*/ 210 w 352"/>
                <a:gd name="T89" fmla="*/ 152 h 502"/>
                <a:gd name="T90" fmla="*/ 210 w 352"/>
                <a:gd name="T91" fmla="*/ 180 h 502"/>
                <a:gd name="T92" fmla="*/ 234 w 352"/>
                <a:gd name="T93" fmla="*/ 172 h 502"/>
                <a:gd name="T94" fmla="*/ 246 w 352"/>
                <a:gd name="T95" fmla="*/ 210 h 502"/>
                <a:gd name="T96" fmla="*/ 300 w 352"/>
                <a:gd name="T97" fmla="*/ 244 h 502"/>
                <a:gd name="T98" fmla="*/ 336 w 352"/>
                <a:gd name="T99" fmla="*/ 188 h 502"/>
                <a:gd name="T100" fmla="*/ 350 w 352"/>
                <a:gd name="T101" fmla="*/ 176 h 502"/>
                <a:gd name="T102" fmla="*/ 326 w 352"/>
                <a:gd name="T103"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8" name="Freeform 38"/>
            <p:cNvSpPr/>
            <p:nvPr/>
          </p:nvSpPr>
          <p:spPr bwMode="auto">
            <a:xfrm>
              <a:off x="3809660" y="2355974"/>
              <a:ext cx="662394" cy="655233"/>
            </a:xfrm>
            <a:custGeom>
              <a:avLst/>
              <a:gdLst>
                <a:gd name="T0" fmla="*/ 80 w 370"/>
                <a:gd name="T1" fmla="*/ 120 h 366"/>
                <a:gd name="T2" fmla="*/ 2 w 370"/>
                <a:gd name="T3" fmla="*/ 162 h 366"/>
                <a:gd name="T4" fmla="*/ 2 w 370"/>
                <a:gd name="T5" fmla="*/ 196 h 366"/>
                <a:gd name="T6" fmla="*/ 10 w 370"/>
                <a:gd name="T7" fmla="*/ 210 h 366"/>
                <a:gd name="T8" fmla="*/ 30 w 370"/>
                <a:gd name="T9" fmla="*/ 222 h 366"/>
                <a:gd name="T10" fmla="*/ 54 w 370"/>
                <a:gd name="T11" fmla="*/ 276 h 366"/>
                <a:gd name="T12" fmla="*/ 66 w 370"/>
                <a:gd name="T13" fmla="*/ 286 h 366"/>
                <a:gd name="T14" fmla="*/ 86 w 370"/>
                <a:gd name="T15" fmla="*/ 290 h 366"/>
                <a:gd name="T16" fmla="*/ 104 w 370"/>
                <a:gd name="T17" fmla="*/ 300 h 366"/>
                <a:gd name="T18" fmla="*/ 194 w 370"/>
                <a:gd name="T19" fmla="*/ 304 h 366"/>
                <a:gd name="T20" fmla="*/ 210 w 370"/>
                <a:gd name="T21" fmla="*/ 310 h 366"/>
                <a:gd name="T22" fmla="*/ 214 w 370"/>
                <a:gd name="T23" fmla="*/ 318 h 366"/>
                <a:gd name="T24" fmla="*/ 214 w 370"/>
                <a:gd name="T25" fmla="*/ 342 h 366"/>
                <a:gd name="T26" fmla="*/ 234 w 370"/>
                <a:gd name="T27" fmla="*/ 342 h 366"/>
                <a:gd name="T28" fmla="*/ 250 w 370"/>
                <a:gd name="T29" fmla="*/ 338 h 366"/>
                <a:gd name="T30" fmla="*/ 258 w 370"/>
                <a:gd name="T31" fmla="*/ 342 h 366"/>
                <a:gd name="T32" fmla="*/ 278 w 370"/>
                <a:gd name="T33" fmla="*/ 362 h 366"/>
                <a:gd name="T34" fmla="*/ 282 w 370"/>
                <a:gd name="T35" fmla="*/ 366 h 366"/>
                <a:gd name="T36" fmla="*/ 298 w 370"/>
                <a:gd name="T37" fmla="*/ 350 h 366"/>
                <a:gd name="T38" fmla="*/ 314 w 370"/>
                <a:gd name="T39" fmla="*/ 358 h 366"/>
                <a:gd name="T40" fmla="*/ 326 w 370"/>
                <a:gd name="T41" fmla="*/ 342 h 366"/>
                <a:gd name="T42" fmla="*/ 334 w 370"/>
                <a:gd name="T43" fmla="*/ 334 h 366"/>
                <a:gd name="T44" fmla="*/ 346 w 370"/>
                <a:gd name="T45" fmla="*/ 330 h 366"/>
                <a:gd name="T46" fmla="*/ 342 w 370"/>
                <a:gd name="T47" fmla="*/ 326 h 366"/>
                <a:gd name="T48" fmla="*/ 338 w 370"/>
                <a:gd name="T49" fmla="*/ 300 h 366"/>
                <a:gd name="T50" fmla="*/ 328 w 370"/>
                <a:gd name="T51" fmla="*/ 294 h 366"/>
                <a:gd name="T52" fmla="*/ 310 w 370"/>
                <a:gd name="T53" fmla="*/ 296 h 366"/>
                <a:gd name="T54" fmla="*/ 302 w 370"/>
                <a:gd name="T55" fmla="*/ 294 h 366"/>
                <a:gd name="T56" fmla="*/ 302 w 370"/>
                <a:gd name="T57" fmla="*/ 286 h 366"/>
                <a:gd name="T58" fmla="*/ 282 w 370"/>
                <a:gd name="T59" fmla="*/ 262 h 366"/>
                <a:gd name="T60" fmla="*/ 274 w 370"/>
                <a:gd name="T61" fmla="*/ 250 h 366"/>
                <a:gd name="T62" fmla="*/ 274 w 370"/>
                <a:gd name="T63" fmla="*/ 238 h 366"/>
                <a:gd name="T64" fmla="*/ 298 w 370"/>
                <a:gd name="T65" fmla="*/ 240 h 366"/>
                <a:gd name="T66" fmla="*/ 296 w 370"/>
                <a:gd name="T67" fmla="*/ 216 h 366"/>
                <a:gd name="T68" fmla="*/ 300 w 370"/>
                <a:gd name="T69" fmla="*/ 210 h 366"/>
                <a:gd name="T70" fmla="*/ 310 w 370"/>
                <a:gd name="T71" fmla="*/ 204 h 366"/>
                <a:gd name="T72" fmla="*/ 318 w 370"/>
                <a:gd name="T73" fmla="*/ 196 h 366"/>
                <a:gd name="T74" fmla="*/ 312 w 370"/>
                <a:gd name="T75" fmla="*/ 170 h 366"/>
                <a:gd name="T76" fmla="*/ 318 w 370"/>
                <a:gd name="T77" fmla="*/ 162 h 366"/>
                <a:gd name="T78" fmla="*/ 338 w 370"/>
                <a:gd name="T79" fmla="*/ 166 h 366"/>
                <a:gd name="T80" fmla="*/ 340 w 370"/>
                <a:gd name="T81" fmla="*/ 168 h 366"/>
                <a:gd name="T82" fmla="*/ 370 w 370"/>
                <a:gd name="T83" fmla="*/ 162 h 366"/>
                <a:gd name="T84" fmla="*/ 348 w 370"/>
                <a:gd name="T85" fmla="*/ 128 h 366"/>
                <a:gd name="T86" fmla="*/ 334 w 370"/>
                <a:gd name="T87" fmla="*/ 134 h 366"/>
                <a:gd name="T88" fmla="*/ 292 w 370"/>
                <a:gd name="T89" fmla="*/ 122 h 366"/>
                <a:gd name="T90" fmla="*/ 280 w 370"/>
                <a:gd name="T91" fmla="*/ 110 h 366"/>
                <a:gd name="T92" fmla="*/ 260 w 370"/>
                <a:gd name="T93" fmla="*/ 96 h 366"/>
                <a:gd name="T94" fmla="*/ 294 w 370"/>
                <a:gd name="T95" fmla="*/ 58 h 366"/>
                <a:gd name="T96" fmla="*/ 286 w 370"/>
                <a:gd name="T97" fmla="*/ 30 h 366"/>
                <a:gd name="T98" fmla="*/ 258 w 370"/>
                <a:gd name="T99" fmla="*/ 22 h 366"/>
                <a:gd name="T100" fmla="*/ 226 w 370"/>
                <a:gd name="T101" fmla="*/ 28 h 366"/>
                <a:gd name="T102" fmla="*/ 200 w 370"/>
                <a:gd name="T103" fmla="*/ 14 h 366"/>
                <a:gd name="T104" fmla="*/ 190 w 370"/>
                <a:gd name="T105" fmla="*/ 10 h 366"/>
                <a:gd name="T106" fmla="*/ 186 w 370"/>
                <a:gd name="T107" fmla="*/ 2 h 366"/>
                <a:gd name="T108" fmla="*/ 184 w 370"/>
                <a:gd name="T109" fmla="*/ 22 h 366"/>
                <a:gd name="T110" fmla="*/ 180 w 370"/>
                <a:gd name="T111" fmla="*/ 34 h 366"/>
                <a:gd name="T112" fmla="*/ 184 w 370"/>
                <a:gd name="T113" fmla="*/ 40 h 366"/>
                <a:gd name="T114" fmla="*/ 182 w 370"/>
                <a:gd name="T115" fmla="*/ 50 h 366"/>
                <a:gd name="T116" fmla="*/ 184 w 370"/>
                <a:gd name="T117" fmla="*/ 68 h 366"/>
                <a:gd name="T118" fmla="*/ 182 w 370"/>
                <a:gd name="T119" fmla="*/ 70 h 366"/>
                <a:gd name="T120" fmla="*/ 172 w 370"/>
                <a:gd name="T121" fmla="*/ 96 h 366"/>
                <a:gd name="T122" fmla="*/ 148 w 370"/>
                <a:gd name="T123" fmla="*/ 106 h 366"/>
                <a:gd name="T124" fmla="*/ 98 w 370"/>
                <a:gd name="T125"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9" name="Freeform 39"/>
            <p:cNvSpPr/>
            <p:nvPr/>
          </p:nvSpPr>
          <p:spPr bwMode="auto">
            <a:xfrm>
              <a:off x="5055677" y="3755952"/>
              <a:ext cx="189767" cy="458305"/>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10 w 106"/>
                <a:gd name="T13" fmla="*/ 98 h 256"/>
                <a:gd name="T14" fmla="*/ 4 w 106"/>
                <a:gd name="T15" fmla="*/ 104 h 256"/>
                <a:gd name="T16" fmla="*/ 0 w 106"/>
                <a:gd name="T17" fmla="*/ 108 h 256"/>
                <a:gd name="T18" fmla="*/ 6 w 106"/>
                <a:gd name="T19" fmla="*/ 152 h 256"/>
                <a:gd name="T20" fmla="*/ 6 w 106"/>
                <a:gd name="T21" fmla="*/ 154 h 256"/>
                <a:gd name="T22" fmla="*/ 2 w 106"/>
                <a:gd name="T23" fmla="*/ 184 h 256"/>
                <a:gd name="T24" fmla="*/ 2 w 106"/>
                <a:gd name="T25" fmla="*/ 196 h 256"/>
                <a:gd name="T26" fmla="*/ 2 w 106"/>
                <a:gd name="T27" fmla="*/ 200 h 256"/>
                <a:gd name="T28" fmla="*/ 4 w 106"/>
                <a:gd name="T29" fmla="*/ 202 h 256"/>
                <a:gd name="T30" fmla="*/ 36 w 106"/>
                <a:gd name="T31" fmla="*/ 224 h 256"/>
                <a:gd name="T32" fmla="*/ 38 w 106"/>
                <a:gd name="T33" fmla="*/ 224 h 256"/>
                <a:gd name="T34" fmla="*/ 38 w 106"/>
                <a:gd name="T35" fmla="*/ 226 h 256"/>
                <a:gd name="T36" fmla="*/ 42 w 106"/>
                <a:gd name="T37" fmla="*/ 236 h 256"/>
                <a:gd name="T38" fmla="*/ 50 w 106"/>
                <a:gd name="T39" fmla="*/ 248 h 256"/>
                <a:gd name="T40" fmla="*/ 56 w 106"/>
                <a:gd name="T41" fmla="*/ 252 h 256"/>
                <a:gd name="T42" fmla="*/ 62 w 106"/>
                <a:gd name="T43" fmla="*/ 256 h 256"/>
                <a:gd name="T44" fmla="*/ 66 w 106"/>
                <a:gd name="T45" fmla="*/ 204 h 256"/>
                <a:gd name="T46" fmla="*/ 66 w 106"/>
                <a:gd name="T47" fmla="*/ 202 h 256"/>
                <a:gd name="T48" fmla="*/ 90 w 106"/>
                <a:gd name="T49" fmla="*/ 146 h 256"/>
                <a:gd name="T50" fmla="*/ 98 w 106"/>
                <a:gd name="T51" fmla="*/ 80 h 256"/>
                <a:gd name="T52" fmla="*/ 98 w 106"/>
                <a:gd name="T53" fmla="*/ 78 h 256"/>
                <a:gd name="T54" fmla="*/ 106 w 106"/>
                <a:gd name="T55" fmla="*/ 60 h 256"/>
                <a:gd name="T56" fmla="*/ 100 w 106"/>
                <a:gd name="T57" fmla="*/ 44 h 256"/>
                <a:gd name="T58" fmla="*/ 98 w 106"/>
                <a:gd name="T59" fmla="*/ 44 h 256"/>
                <a:gd name="T60" fmla="*/ 98 w 106"/>
                <a:gd name="T61" fmla="*/ 24 h 256"/>
                <a:gd name="T62" fmla="*/ 98 w 106"/>
                <a:gd name="T63" fmla="*/ 22 h 256"/>
                <a:gd name="T64" fmla="*/ 102 w 106"/>
                <a:gd name="T65" fmla="*/ 16 h 256"/>
                <a:gd name="T66" fmla="*/ 106 w 106"/>
                <a:gd name="T67" fmla="*/ 12 h 256"/>
                <a:gd name="T68" fmla="*/ 80 w 106"/>
                <a:gd name="T6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0" name="Freeform 40"/>
            <p:cNvSpPr/>
            <p:nvPr/>
          </p:nvSpPr>
          <p:spPr bwMode="auto">
            <a:xfrm>
              <a:off x="3659279" y="4568727"/>
              <a:ext cx="286441" cy="250636"/>
            </a:xfrm>
            <a:custGeom>
              <a:avLst/>
              <a:gdLst>
                <a:gd name="T0" fmla="*/ 72 w 160"/>
                <a:gd name="T1" fmla="*/ 14 h 140"/>
                <a:gd name="T2" fmla="*/ 70 w 160"/>
                <a:gd name="T3" fmla="*/ 18 h 140"/>
                <a:gd name="T4" fmla="*/ 68 w 160"/>
                <a:gd name="T5" fmla="*/ 20 h 140"/>
                <a:gd name="T6" fmla="*/ 36 w 160"/>
                <a:gd name="T7" fmla="*/ 28 h 140"/>
                <a:gd name="T8" fmla="*/ 38 w 160"/>
                <a:gd name="T9" fmla="*/ 32 h 140"/>
                <a:gd name="T10" fmla="*/ 48 w 160"/>
                <a:gd name="T11" fmla="*/ 44 h 140"/>
                <a:gd name="T12" fmla="*/ 44 w 160"/>
                <a:gd name="T13" fmla="*/ 46 h 140"/>
                <a:gd name="T14" fmla="*/ 30 w 160"/>
                <a:gd name="T15" fmla="*/ 54 h 140"/>
                <a:gd name="T16" fmla="*/ 6 w 160"/>
                <a:gd name="T17" fmla="*/ 72 h 140"/>
                <a:gd name="T18" fmla="*/ 2 w 160"/>
                <a:gd name="T19" fmla="*/ 80 h 140"/>
                <a:gd name="T20" fmla="*/ 0 w 160"/>
                <a:gd name="T21" fmla="*/ 92 h 140"/>
                <a:gd name="T22" fmla="*/ 4 w 160"/>
                <a:gd name="T23" fmla="*/ 108 h 140"/>
                <a:gd name="T24" fmla="*/ 10 w 160"/>
                <a:gd name="T25" fmla="*/ 126 h 140"/>
                <a:gd name="T26" fmla="*/ 34 w 160"/>
                <a:gd name="T27" fmla="*/ 128 h 140"/>
                <a:gd name="T28" fmla="*/ 36 w 160"/>
                <a:gd name="T29" fmla="*/ 128 h 140"/>
                <a:gd name="T30" fmla="*/ 60 w 160"/>
                <a:gd name="T31" fmla="*/ 140 h 140"/>
                <a:gd name="T32" fmla="*/ 86 w 160"/>
                <a:gd name="T33" fmla="*/ 136 h 140"/>
                <a:gd name="T34" fmla="*/ 94 w 160"/>
                <a:gd name="T35" fmla="*/ 132 h 140"/>
                <a:gd name="T36" fmla="*/ 102 w 160"/>
                <a:gd name="T37" fmla="*/ 126 h 140"/>
                <a:gd name="T38" fmla="*/ 112 w 160"/>
                <a:gd name="T39" fmla="*/ 118 h 140"/>
                <a:gd name="T40" fmla="*/ 122 w 160"/>
                <a:gd name="T41" fmla="*/ 106 h 140"/>
                <a:gd name="T42" fmla="*/ 124 w 160"/>
                <a:gd name="T43" fmla="*/ 106 h 140"/>
                <a:gd name="T44" fmla="*/ 126 w 160"/>
                <a:gd name="T45" fmla="*/ 104 h 140"/>
                <a:gd name="T46" fmla="*/ 136 w 160"/>
                <a:gd name="T47" fmla="*/ 100 h 140"/>
                <a:gd name="T48" fmla="*/ 134 w 160"/>
                <a:gd name="T49" fmla="*/ 66 h 140"/>
                <a:gd name="T50" fmla="*/ 148 w 160"/>
                <a:gd name="T51" fmla="*/ 44 h 140"/>
                <a:gd name="T52" fmla="*/ 160 w 160"/>
                <a:gd name="T53" fmla="*/ 34 h 140"/>
                <a:gd name="T54" fmla="*/ 160 w 160"/>
                <a:gd name="T55" fmla="*/ 22 h 140"/>
                <a:gd name="T56" fmla="*/ 158 w 160"/>
                <a:gd name="T57" fmla="*/ 14 h 140"/>
                <a:gd name="T58" fmla="*/ 156 w 160"/>
                <a:gd name="T59" fmla="*/ 10 h 140"/>
                <a:gd name="T60" fmla="*/ 152 w 160"/>
                <a:gd name="T61" fmla="*/ 2 h 140"/>
                <a:gd name="T62" fmla="*/ 146 w 160"/>
                <a:gd name="T63" fmla="*/ 0 h 140"/>
                <a:gd name="T64" fmla="*/ 146 w 160"/>
                <a:gd name="T65" fmla="*/ 12 h 140"/>
                <a:gd name="T66" fmla="*/ 126 w 160"/>
                <a:gd name="T67" fmla="*/ 8 h 140"/>
                <a:gd name="T68" fmla="*/ 116 w 160"/>
                <a:gd name="T69" fmla="*/ 14 h 140"/>
                <a:gd name="T70" fmla="*/ 114 w 160"/>
                <a:gd name="T71" fmla="*/ 14 h 140"/>
                <a:gd name="T72" fmla="*/ 72 w 160"/>
                <a:gd name="T73"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81" name="正圆 181"/>
          <p:cNvSpPr>
            <a:spLocks noChangeArrowheads="1"/>
          </p:cNvSpPr>
          <p:nvPr/>
        </p:nvSpPr>
        <p:spPr bwMode="auto">
          <a:xfrm>
            <a:off x="5396833" y="987574"/>
            <a:ext cx="974747" cy="974745"/>
          </a:xfrm>
          <a:prstGeom prst="ellipse">
            <a:avLst/>
          </a:prstGeom>
          <a:solidFill>
            <a:srgbClr val="F5CA40"/>
          </a:solidFill>
          <a:ln>
            <a:noFill/>
          </a:ln>
          <a:effectLst/>
        </p:spPr>
        <p:txBody>
          <a:bodyPr lIns="90170" tIns="46990" rIns="90170" bIns="46990" anchor="ctr"/>
          <a:lstStyle/>
          <a:p>
            <a:pPr algn="ctr"/>
            <a:r>
              <a:rPr lang="en-US" sz="4000" dirty="0">
                <a:solidFill>
                  <a:srgbClr val="FFFFFF"/>
                </a:solidFill>
                <a:latin typeface="+mj-lt"/>
                <a:ea typeface="微软雅黑" panose="020B0503020204020204" pitchFamily="34" charset="-122"/>
              </a:rPr>
              <a:t>1</a:t>
            </a:r>
          </a:p>
        </p:txBody>
      </p:sp>
      <p:sp>
        <p:nvSpPr>
          <p:cNvPr id="82" name="正圆 181"/>
          <p:cNvSpPr>
            <a:spLocks noChangeArrowheads="1"/>
          </p:cNvSpPr>
          <p:nvPr/>
        </p:nvSpPr>
        <p:spPr bwMode="auto">
          <a:xfrm>
            <a:off x="4298283" y="3405883"/>
            <a:ext cx="974747" cy="966067"/>
          </a:xfrm>
          <a:prstGeom prst="ellipse">
            <a:avLst/>
          </a:prstGeom>
          <a:solidFill>
            <a:srgbClr val="92E2D9"/>
          </a:solidFill>
          <a:ln>
            <a:noFill/>
          </a:ln>
          <a:effectLst/>
        </p:spPr>
        <p:txBody>
          <a:bodyPr lIns="90170" tIns="46990" rIns="90170" bIns="46990" anchor="ctr"/>
          <a:lstStyle/>
          <a:p>
            <a:pPr algn="ctr"/>
            <a:r>
              <a:rPr lang="en-US" sz="4000" dirty="0">
                <a:solidFill>
                  <a:srgbClr val="FFFFFF"/>
                </a:solidFill>
                <a:latin typeface="+mj-lt"/>
                <a:ea typeface="微软雅黑" panose="020B0503020204020204" pitchFamily="34" charset="-122"/>
              </a:rPr>
              <a:t>2</a:t>
            </a:r>
          </a:p>
        </p:txBody>
      </p:sp>
      <p:sp>
        <p:nvSpPr>
          <p:cNvPr id="83" name="正圆 181"/>
          <p:cNvSpPr>
            <a:spLocks noChangeArrowheads="1"/>
          </p:cNvSpPr>
          <p:nvPr/>
        </p:nvSpPr>
        <p:spPr bwMode="auto">
          <a:xfrm>
            <a:off x="6674547" y="3343400"/>
            <a:ext cx="974747" cy="966067"/>
          </a:xfrm>
          <a:prstGeom prst="ellipse">
            <a:avLst/>
          </a:prstGeom>
          <a:solidFill>
            <a:srgbClr val="79A4C7"/>
          </a:solidFill>
          <a:ln>
            <a:noFill/>
          </a:ln>
          <a:effectLst/>
        </p:spPr>
        <p:txBody>
          <a:bodyPr lIns="90170" tIns="46990" rIns="90170" bIns="46990" anchor="ctr"/>
          <a:lstStyle/>
          <a:p>
            <a:pPr algn="ctr"/>
            <a:r>
              <a:rPr lang="en-US" sz="4000">
                <a:solidFill>
                  <a:srgbClr val="FFFFFF"/>
                </a:solidFill>
                <a:latin typeface="+mj-lt"/>
                <a:ea typeface="微软雅黑" panose="020B0503020204020204" pitchFamily="34" charset="-122"/>
              </a:rPr>
              <a:t>3</a:t>
            </a:r>
          </a:p>
        </p:txBody>
      </p:sp>
      <p:grpSp>
        <p:nvGrpSpPr>
          <p:cNvPr id="84" name="Group 44"/>
          <p:cNvGrpSpPr/>
          <p:nvPr/>
        </p:nvGrpSpPr>
        <p:grpSpPr bwMode="auto">
          <a:xfrm>
            <a:off x="1619672" y="1563638"/>
            <a:ext cx="1945322" cy="547670"/>
            <a:chOff x="0" y="0"/>
            <a:chExt cx="3062" cy="862"/>
          </a:xfrm>
        </p:grpSpPr>
        <p:sp>
          <p:nvSpPr>
            <p:cNvPr id="85" name="Text Box 45"/>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404040"/>
                  </a:solidFill>
                  <a:latin typeface="微软雅黑" panose="020B0503020204020204" pitchFamily="34" charset="-122"/>
                  <a:ea typeface="微软雅黑" panose="020B0503020204020204" pitchFamily="34" charset="-122"/>
                </a:rPr>
                <a:t>点击此处添加说明文本内容文本</a:t>
              </a:r>
              <a:endParaRPr lang="en-US" sz="1400" dirty="0">
                <a:solidFill>
                  <a:srgbClr val="404040"/>
                </a:solidFill>
                <a:latin typeface="微软雅黑" panose="020B0503020204020204" pitchFamily="34" charset="-122"/>
                <a:ea typeface="微软雅黑" panose="020B0503020204020204" pitchFamily="34" charset="-122"/>
              </a:endParaRPr>
            </a:p>
          </p:txBody>
        </p:sp>
        <p:sp>
          <p:nvSpPr>
            <p:cNvPr id="86" name="Line 46"/>
            <p:cNvSpPr>
              <a:spLocks noChangeShapeType="1"/>
            </p:cNvSpPr>
            <p:nvPr/>
          </p:nvSpPr>
          <p:spPr bwMode="auto">
            <a:xfrm>
              <a:off x="0" y="70"/>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7" name="Group 47"/>
          <p:cNvGrpSpPr/>
          <p:nvPr/>
        </p:nvGrpSpPr>
        <p:grpSpPr bwMode="auto">
          <a:xfrm>
            <a:off x="1619672" y="2479625"/>
            <a:ext cx="1945322" cy="546400"/>
            <a:chOff x="0" y="0"/>
            <a:chExt cx="3062" cy="860"/>
          </a:xfrm>
        </p:grpSpPr>
        <p:sp>
          <p:nvSpPr>
            <p:cNvPr id="88" name="Text Box 48"/>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404040"/>
                  </a:solidFill>
                  <a:latin typeface="微软雅黑" panose="020B0503020204020204" pitchFamily="34" charset="-122"/>
                  <a:ea typeface="微软雅黑" panose="020B0503020204020204" pitchFamily="34" charset="-122"/>
                </a:rPr>
                <a:t>点击此处添加说明文本内容文本</a:t>
              </a:r>
              <a:endParaRPr lang="en-US" altLang="zh-CN" sz="1400" dirty="0">
                <a:solidFill>
                  <a:srgbClr val="404040"/>
                </a:solidFill>
                <a:latin typeface="微软雅黑" panose="020B0503020204020204" pitchFamily="34" charset="-122"/>
                <a:ea typeface="微软雅黑" panose="020B0503020204020204" pitchFamily="34" charset="-122"/>
              </a:endParaRPr>
            </a:p>
          </p:txBody>
        </p:sp>
        <p:sp>
          <p:nvSpPr>
            <p:cNvPr id="89" name="Line 49"/>
            <p:cNvSpPr>
              <a:spLocks noChangeShapeType="1"/>
            </p:cNvSpPr>
            <p:nvPr/>
          </p:nvSpPr>
          <p:spPr bwMode="auto">
            <a:xfrm>
              <a:off x="0" y="68"/>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90" name="Group 50"/>
          <p:cNvGrpSpPr/>
          <p:nvPr/>
        </p:nvGrpSpPr>
        <p:grpSpPr bwMode="auto">
          <a:xfrm>
            <a:off x="1619672" y="3409900"/>
            <a:ext cx="1945322" cy="530515"/>
            <a:chOff x="0" y="0"/>
            <a:chExt cx="3062" cy="835"/>
          </a:xfrm>
        </p:grpSpPr>
        <p:sp>
          <p:nvSpPr>
            <p:cNvPr id="91" name="Text Box 51"/>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404040"/>
                  </a:solidFill>
                  <a:latin typeface="微软雅黑" panose="020B0503020204020204" pitchFamily="34" charset="-122"/>
                  <a:ea typeface="微软雅黑" panose="020B0503020204020204" pitchFamily="34" charset="-122"/>
                </a:rPr>
                <a:t>点击此处添加说明文本内容文本</a:t>
              </a:r>
              <a:endParaRPr lang="en-US" altLang="zh-CN" sz="1400" dirty="0">
                <a:solidFill>
                  <a:srgbClr val="404040"/>
                </a:solidFill>
                <a:latin typeface="微软雅黑" panose="020B0503020204020204" pitchFamily="34" charset="-122"/>
                <a:ea typeface="微软雅黑" panose="020B0503020204020204" pitchFamily="34" charset="-122"/>
              </a:endParaRPr>
            </a:p>
          </p:txBody>
        </p:sp>
        <p:sp>
          <p:nvSpPr>
            <p:cNvPr id="92" name="Line 52"/>
            <p:cNvSpPr>
              <a:spLocks noChangeShapeType="1"/>
            </p:cNvSpPr>
            <p:nvPr/>
          </p:nvSpPr>
          <p:spPr bwMode="auto">
            <a:xfrm>
              <a:off x="0" y="43"/>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0" presetClass="path" presetSubtype="0" accel="50000" decel="50000" fill="hold" grpId="0" nodeType="withEffect">
                                  <p:stCondLst>
                                    <p:cond delay="0"/>
                                  </p:stCondLst>
                                  <p:childTnLst>
                                    <p:animMotion origin="layout" path="M -0.002847 0.202315 C 0.023681 0.187593 0.103264 0.319815 0.156875 0.322593 C 0.210556 0.325278 0.247361 0.225185 0.248750 0.184722 C 0.250278 0.144259 0.223542 0.066852 0.171389 0.023704 C 0.119375 -0.019444 0.030000 0.021667 0.004653 0.000000 " pathEditMode="relative" rAng="0" ptsTypes="aaaaa">
                                      <p:cBhvr>
                                        <p:cTn id="20" dur="2000" fill="hold"/>
                                        <p:tgtEl>
                                          <p:spTgt spid="81"/>
                                        </p:tgtEl>
                                        <p:attrNameLst>
                                          <p:attrName>ppt_x</p:attrName>
                                          <p:attrName>ppt_y</p:attrName>
                                        </p:attrNameLst>
                                      </p:cBhvr>
                                      <p:rCtr x="13400" y="-3700"/>
                                    </p:animMotion>
                                  </p:childTnLst>
                                </p:cTn>
                              </p:par>
                              <p:par>
                                <p:cTn id="21" presetID="0" presetClass="path" presetSubtype="0" accel="50000" decel="50000" fill="hold" grpId="0" nodeType="withEffect">
                                  <p:stCondLst>
                                    <p:cond delay="0"/>
                                  </p:stCondLst>
                                  <p:childTnLst>
                                    <p:animMotion origin="layout" path="M 0.105764 -0.116759 C 0.092014 -0.117222 0.148125 -0.319907 0.102014 -0.353148 C 0.055764 -0.386481 -0.073194 -0.285000 -0.094236 -0.263056 C -0.115069 -0.241019 -0.125764 -0.168796 -0.106736 -0.117407 C -0.087708 -0.066019 0.005903 -0.026759 0.000764 -0.006296 " pathEditMode="relative" rAng="0" ptsTypes="aaaaa">
                                      <p:cBhvr>
                                        <p:cTn id="22" dur="2000" fill="hold"/>
                                        <p:tgtEl>
                                          <p:spTgt spid="82"/>
                                        </p:tgtEl>
                                        <p:attrNameLst>
                                          <p:attrName>ppt_x</p:attrName>
                                          <p:attrName>ppt_y</p:attrName>
                                        </p:attrNameLst>
                                      </p:cBhvr>
                                      <p:rCtr x="-9000" y="-6200"/>
                                    </p:animMotion>
                                  </p:childTnLst>
                                </p:cTn>
                              </p:par>
                              <p:par>
                                <p:cTn id="23" presetID="0" presetClass="path" presetSubtype="0" accel="50000" decel="50000" fill="hold" grpId="0" nodeType="withEffect">
                                  <p:stCondLst>
                                    <p:cond delay="0"/>
                                  </p:stCondLst>
                                  <p:childTnLst>
                                    <p:animMotion origin="layout" path="M -0.123472 -0.113611 C -0.120972 -0.088611 -0.286597 0.042963 -0.261875 0.065556 C -0.237222 0.088241 -0.137292 0.184444 -0.084931 0.171296 C -0.032569 0.158148 -0.019722 0.004352 0.000000 0.000000 " pathEditMode="relative" rAng="0" ptsTypes="aaaa">
                                      <p:cBhvr>
                                        <p:cTn id="24" dur="2000" fill="hold"/>
                                        <p:tgtEl>
                                          <p:spTgt spid="83"/>
                                        </p:tgtEl>
                                        <p:attrNameLst>
                                          <p:attrName>ppt_x</p:attrName>
                                          <p:attrName>ppt_y</p:attrName>
                                        </p:attrNameLst>
                                      </p:cBhvr>
                                      <p:rCtr x="-500" y="9200"/>
                                    </p:animMotion>
                                  </p:childTnLst>
                                </p:cTn>
                              </p:par>
                            </p:childTnLst>
                          </p:cTn>
                        </p:par>
                        <p:par>
                          <p:cTn id="25" fill="hold">
                            <p:stCondLst>
                              <p:cond delay="0"/>
                            </p:stCondLst>
                            <p:childTnLst>
                              <p:par>
                                <p:cTn id="26" presetID="22" presetClass="entr" presetSubtype="1"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up)">
                                      <p:cBhvr>
                                        <p:cTn id="28" dur="500"/>
                                        <p:tgtEl>
                                          <p:spTgt spid="84"/>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up)">
                                      <p:cBhvr>
                                        <p:cTn id="32" dur="500"/>
                                        <p:tgtEl>
                                          <p:spTgt spid="87"/>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up)">
                                      <p:cBhvr>
                                        <p:cTn id="3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81" grpId="0" bldLvl="0" animBg="1" autoUpdateAnimBg="0"/>
      <p:bldP spid="81" grpId="1" animBg="1"/>
      <p:bldP spid="82" grpId="0" bldLvl="0" animBg="1" autoUpdateAnimBg="0"/>
      <p:bldP spid="82" grpId="1" animBg="1"/>
      <p:bldP spid="83" grpId="0" bldLvl="0" animBg="1" autoUpdateAnimBg="0"/>
      <p:bldP spid="8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明年工作计划</a:t>
            </a:r>
          </a:p>
        </p:txBody>
      </p:sp>
      <p:grpSp>
        <p:nvGrpSpPr>
          <p:cNvPr id="3" name="组合 2"/>
          <p:cNvGrpSpPr/>
          <p:nvPr/>
        </p:nvGrpSpPr>
        <p:grpSpPr>
          <a:xfrm>
            <a:off x="1200108" y="2796010"/>
            <a:ext cx="6799833" cy="1558722"/>
            <a:chOff x="416802" y="3527919"/>
            <a:chExt cx="8363729" cy="2556284"/>
          </a:xfrm>
        </p:grpSpPr>
        <p:sp>
          <p:nvSpPr>
            <p:cNvPr id="4"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矩形 4"/>
            <p:cNvSpPr/>
            <p:nvPr/>
          </p:nvSpPr>
          <p:spPr>
            <a:xfrm>
              <a:off x="1475656" y="5629928"/>
              <a:ext cx="722029" cy="4542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2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1</a:t>
              </a:r>
              <a:endParaRPr kumimoji="0" lang="zh-CN" altLang="en-US" sz="12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sp>
          <p:nvSpPr>
            <p:cNvPr id="7" name="矩形 6"/>
            <p:cNvSpPr/>
            <p:nvPr/>
          </p:nvSpPr>
          <p:spPr>
            <a:xfrm>
              <a:off x="7164288" y="5629928"/>
              <a:ext cx="722029" cy="4542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200" b="1"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rPr>
                <a:t>3</a:t>
              </a:r>
              <a:endParaRPr kumimoji="0" lang="zh-CN" altLang="en-US" sz="12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grpSp>
      <p:grpSp>
        <p:nvGrpSpPr>
          <p:cNvPr id="8" name="组合 7"/>
          <p:cNvGrpSpPr/>
          <p:nvPr/>
        </p:nvGrpSpPr>
        <p:grpSpPr>
          <a:xfrm>
            <a:off x="3485321" y="2803463"/>
            <a:ext cx="2142981" cy="1552663"/>
            <a:chOff x="3283040" y="3537856"/>
            <a:chExt cx="2635846" cy="2546347"/>
          </a:xfrm>
        </p:grpSpPr>
        <p:sp>
          <p:nvSpPr>
            <p:cNvPr id="9" name="等腰三角形 8"/>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0" name="矩形 9"/>
            <p:cNvSpPr/>
            <p:nvPr/>
          </p:nvSpPr>
          <p:spPr>
            <a:xfrm>
              <a:off x="4283968" y="5629928"/>
              <a:ext cx="722029" cy="4542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文本</a:t>
              </a:r>
              <a:r>
                <a:rPr kumimoji="0" lang="en-US" altLang="zh-CN" sz="12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2</a:t>
              </a:r>
              <a:endParaRPr kumimoji="0" lang="zh-CN" altLang="en-US" sz="1200" b="0" i="0" u="none" strike="noStrike" kern="0" cap="none" spc="0" normalizeH="0" baseline="0" noProof="0" dirty="0">
                <a:ln>
                  <a:noFill/>
                </a:ln>
                <a:solidFill>
                  <a:sysClr val="window" lastClr="FFFFFF">
                    <a:lumMod val="95000"/>
                  </a:sysClr>
                </a:solidFill>
                <a:effectLst/>
                <a:uLnTx/>
                <a:uFillTx/>
                <a:latin typeface="Impact" panose="020B0806030902050204" pitchFamily="34" charset="0"/>
                <a:ea typeface="微软雅黑" panose="020B0503020204020204" pitchFamily="34" charset="-122"/>
              </a:endParaRPr>
            </a:p>
          </p:txBody>
        </p:sp>
      </p:grpSp>
      <p:grpSp>
        <p:nvGrpSpPr>
          <p:cNvPr id="11" name="组合 20"/>
          <p:cNvGrpSpPr/>
          <p:nvPr/>
        </p:nvGrpSpPr>
        <p:grpSpPr bwMode="auto">
          <a:xfrm>
            <a:off x="2632834" y="3055668"/>
            <a:ext cx="1165466" cy="915341"/>
            <a:chOff x="7242844" y="2761727"/>
            <a:chExt cx="1677511" cy="1374579"/>
          </a:xfrm>
        </p:grpSpPr>
        <p:grpSp>
          <p:nvGrpSpPr>
            <p:cNvPr id="12" name="组合 21"/>
            <p:cNvGrpSpPr/>
            <p:nvPr/>
          </p:nvGrpSpPr>
          <p:grpSpPr bwMode="auto">
            <a:xfrm>
              <a:off x="7242844" y="2761727"/>
              <a:ext cx="1677511" cy="1374579"/>
              <a:chOff x="7737176" y="3044094"/>
              <a:chExt cx="1677511" cy="1374579"/>
            </a:xfrm>
          </p:grpSpPr>
          <p:grpSp>
            <p:nvGrpSpPr>
              <p:cNvPr id="24" name="组合 33"/>
              <p:cNvGrpSpPr/>
              <p:nvPr/>
            </p:nvGrpSpPr>
            <p:grpSpPr bwMode="auto">
              <a:xfrm>
                <a:off x="7737176" y="3044094"/>
                <a:ext cx="1677511" cy="1374579"/>
                <a:chOff x="7647017" y="2699415"/>
                <a:chExt cx="2617944" cy="2145185"/>
              </a:xfrm>
            </p:grpSpPr>
            <p:sp>
              <p:nvSpPr>
                <p:cNvPr id="26"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7" name="Oval 19"/>
                <p:cNvSpPr>
                  <a:spLocks noChangeArrowheads="1"/>
                </p:cNvSpPr>
                <p:nvPr/>
              </p:nvSpPr>
              <p:spPr bwMode="auto">
                <a:xfrm>
                  <a:off x="8012312" y="2699415"/>
                  <a:ext cx="1930843" cy="1930666"/>
                </a:xfrm>
                <a:prstGeom prst="ellipse">
                  <a:avLst/>
                </a:prstGeom>
                <a:solidFill>
                  <a:srgbClr val="92E2D9"/>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8"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5" name="TextBox 34"/>
              <p:cNvSpPr txBox="1">
                <a:spLocks noChangeArrowheads="1"/>
              </p:cNvSpPr>
              <p:nvPr/>
            </p:nvSpPr>
            <p:spPr bwMode="auto">
              <a:xfrm>
                <a:off x="8359908" y="3225840"/>
                <a:ext cx="563438" cy="87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2</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13" name="Group 12"/>
            <p:cNvGrpSpPr/>
            <p:nvPr/>
          </p:nvGrpSpPr>
          <p:grpSpPr bwMode="auto">
            <a:xfrm rot="-1693754" flipH="1" flipV="1">
              <a:off x="7549762" y="3711857"/>
              <a:ext cx="1227443" cy="293770"/>
              <a:chOff x="2532" y="1051"/>
              <a:chExt cx="893" cy="246"/>
            </a:xfrm>
          </p:grpSpPr>
          <p:grpSp>
            <p:nvGrpSpPr>
              <p:cNvPr id="14" name="Group 13"/>
              <p:cNvGrpSpPr/>
              <p:nvPr/>
            </p:nvGrpSpPr>
            <p:grpSpPr bwMode="auto">
              <a:xfrm>
                <a:off x="2532" y="1051"/>
                <a:ext cx="743" cy="185"/>
                <a:chOff x="1565" y="2568"/>
                <a:chExt cx="1118" cy="279"/>
              </a:xfrm>
            </p:grpSpPr>
            <p:sp>
              <p:nvSpPr>
                <p:cNvPr id="20"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1"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2"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3"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15" name="Group 18"/>
              <p:cNvGrpSpPr/>
              <p:nvPr/>
            </p:nvGrpSpPr>
            <p:grpSpPr bwMode="auto">
              <a:xfrm rot="1353540">
                <a:off x="2682" y="1111"/>
                <a:ext cx="743" cy="186"/>
                <a:chOff x="1565" y="2568"/>
                <a:chExt cx="1118" cy="279"/>
              </a:xfrm>
            </p:grpSpPr>
            <p:sp>
              <p:nvSpPr>
                <p:cNvPr id="16"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7"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8"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9"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29" name="组合 57"/>
          <p:cNvGrpSpPr/>
          <p:nvPr/>
        </p:nvGrpSpPr>
        <p:grpSpPr bwMode="auto">
          <a:xfrm>
            <a:off x="4084191" y="3081861"/>
            <a:ext cx="1165466" cy="915341"/>
            <a:chOff x="7242844" y="2761727"/>
            <a:chExt cx="1677511" cy="1374579"/>
          </a:xfrm>
        </p:grpSpPr>
        <p:grpSp>
          <p:nvGrpSpPr>
            <p:cNvPr id="30" name="组合 58"/>
            <p:cNvGrpSpPr/>
            <p:nvPr/>
          </p:nvGrpSpPr>
          <p:grpSpPr bwMode="auto">
            <a:xfrm>
              <a:off x="7242844" y="2761727"/>
              <a:ext cx="1677511" cy="1374579"/>
              <a:chOff x="7737176" y="3044094"/>
              <a:chExt cx="1677511" cy="1374579"/>
            </a:xfrm>
          </p:grpSpPr>
          <p:grpSp>
            <p:nvGrpSpPr>
              <p:cNvPr id="42" name="组合 70"/>
              <p:cNvGrpSpPr/>
              <p:nvPr/>
            </p:nvGrpSpPr>
            <p:grpSpPr bwMode="auto">
              <a:xfrm>
                <a:off x="7737176" y="3044094"/>
                <a:ext cx="1677511" cy="1374579"/>
                <a:chOff x="7647017" y="2699415"/>
                <a:chExt cx="2617944" cy="2145185"/>
              </a:xfrm>
            </p:grpSpPr>
            <p:sp>
              <p:nvSpPr>
                <p:cNvPr id="44"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5" name="Oval 19"/>
                <p:cNvSpPr>
                  <a:spLocks noChangeArrowheads="1"/>
                </p:cNvSpPr>
                <p:nvPr/>
              </p:nvSpPr>
              <p:spPr bwMode="auto">
                <a:xfrm>
                  <a:off x="8012312" y="2699415"/>
                  <a:ext cx="1930843" cy="1930666"/>
                </a:xfrm>
                <a:prstGeom prst="ellipse">
                  <a:avLst/>
                </a:prstGeom>
                <a:solidFill>
                  <a:srgbClr val="7F7F7F"/>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6"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43" name="TextBox 71"/>
              <p:cNvSpPr txBox="1">
                <a:spLocks noChangeArrowheads="1"/>
              </p:cNvSpPr>
              <p:nvPr/>
            </p:nvSpPr>
            <p:spPr bwMode="auto">
              <a:xfrm>
                <a:off x="8359908" y="3225840"/>
                <a:ext cx="491912" cy="87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1</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31" name="Group 12"/>
            <p:cNvGrpSpPr/>
            <p:nvPr/>
          </p:nvGrpSpPr>
          <p:grpSpPr bwMode="auto">
            <a:xfrm rot="-1693754" flipH="1" flipV="1">
              <a:off x="7549762" y="3711857"/>
              <a:ext cx="1227443" cy="293770"/>
              <a:chOff x="2532" y="1051"/>
              <a:chExt cx="893" cy="246"/>
            </a:xfrm>
          </p:grpSpPr>
          <p:grpSp>
            <p:nvGrpSpPr>
              <p:cNvPr id="32" name="Group 13"/>
              <p:cNvGrpSpPr/>
              <p:nvPr/>
            </p:nvGrpSpPr>
            <p:grpSpPr bwMode="auto">
              <a:xfrm>
                <a:off x="2532" y="1051"/>
                <a:ext cx="743" cy="185"/>
                <a:chOff x="1565" y="2568"/>
                <a:chExt cx="1118" cy="279"/>
              </a:xfrm>
            </p:grpSpPr>
            <p:sp>
              <p:nvSpPr>
                <p:cNvPr id="38"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9"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40"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41"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33" name="Group 18"/>
              <p:cNvGrpSpPr/>
              <p:nvPr/>
            </p:nvGrpSpPr>
            <p:grpSpPr bwMode="auto">
              <a:xfrm rot="1353540">
                <a:off x="2682" y="1111"/>
                <a:ext cx="743" cy="186"/>
                <a:chOff x="1565" y="2568"/>
                <a:chExt cx="1118" cy="279"/>
              </a:xfrm>
            </p:grpSpPr>
            <p:sp>
              <p:nvSpPr>
                <p:cNvPr id="34"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5"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6"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7"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47" name="组合 93"/>
          <p:cNvGrpSpPr/>
          <p:nvPr/>
        </p:nvGrpSpPr>
        <p:grpSpPr bwMode="auto">
          <a:xfrm>
            <a:off x="6203032" y="3081861"/>
            <a:ext cx="1165467" cy="915341"/>
            <a:chOff x="7242844" y="2761727"/>
            <a:chExt cx="1677511" cy="1374579"/>
          </a:xfrm>
        </p:grpSpPr>
        <p:grpSp>
          <p:nvGrpSpPr>
            <p:cNvPr id="48" name="组合 94"/>
            <p:cNvGrpSpPr/>
            <p:nvPr/>
          </p:nvGrpSpPr>
          <p:grpSpPr bwMode="auto">
            <a:xfrm>
              <a:off x="7242844" y="2761727"/>
              <a:ext cx="1677511" cy="1374579"/>
              <a:chOff x="7737176" y="3044094"/>
              <a:chExt cx="1677511" cy="1374579"/>
            </a:xfrm>
          </p:grpSpPr>
          <p:grpSp>
            <p:nvGrpSpPr>
              <p:cNvPr id="60" name="组合 106"/>
              <p:cNvGrpSpPr/>
              <p:nvPr/>
            </p:nvGrpSpPr>
            <p:grpSpPr bwMode="auto">
              <a:xfrm>
                <a:off x="7737176" y="3044094"/>
                <a:ext cx="1677511" cy="1374579"/>
                <a:chOff x="7647017" y="2699415"/>
                <a:chExt cx="2617944" cy="2145185"/>
              </a:xfrm>
            </p:grpSpPr>
            <p:sp>
              <p:nvSpPr>
                <p:cNvPr id="62"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Oval 19"/>
                <p:cNvSpPr>
                  <a:spLocks noChangeArrowheads="1"/>
                </p:cNvSpPr>
                <p:nvPr/>
              </p:nvSpPr>
              <p:spPr bwMode="auto">
                <a:xfrm>
                  <a:off x="8012311" y="2699415"/>
                  <a:ext cx="1930842" cy="1930666"/>
                </a:xfrm>
                <a:prstGeom prst="ellipse">
                  <a:avLst/>
                </a:prstGeom>
                <a:solidFill>
                  <a:srgbClr val="F5CA4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4"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61" name="TextBox 107"/>
              <p:cNvSpPr txBox="1">
                <a:spLocks noChangeArrowheads="1"/>
              </p:cNvSpPr>
              <p:nvPr/>
            </p:nvSpPr>
            <p:spPr bwMode="auto">
              <a:xfrm>
                <a:off x="8359908" y="3225840"/>
                <a:ext cx="579587" cy="87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3</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49" name="Group 12"/>
            <p:cNvGrpSpPr/>
            <p:nvPr/>
          </p:nvGrpSpPr>
          <p:grpSpPr bwMode="auto">
            <a:xfrm rot="-1693754" flipH="1" flipV="1">
              <a:off x="7549762" y="3711857"/>
              <a:ext cx="1227443" cy="293770"/>
              <a:chOff x="2532" y="1051"/>
              <a:chExt cx="893" cy="246"/>
            </a:xfrm>
          </p:grpSpPr>
          <p:grpSp>
            <p:nvGrpSpPr>
              <p:cNvPr id="50" name="Group 13"/>
              <p:cNvGrpSpPr/>
              <p:nvPr/>
            </p:nvGrpSpPr>
            <p:grpSpPr bwMode="auto">
              <a:xfrm>
                <a:off x="2532" y="1051"/>
                <a:ext cx="743" cy="185"/>
                <a:chOff x="1565" y="2568"/>
                <a:chExt cx="1118" cy="279"/>
              </a:xfrm>
            </p:grpSpPr>
            <p:sp>
              <p:nvSpPr>
                <p:cNvPr id="56"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7"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8"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9"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51" name="Group 18"/>
              <p:cNvGrpSpPr/>
              <p:nvPr/>
            </p:nvGrpSpPr>
            <p:grpSpPr bwMode="auto">
              <a:xfrm rot="1353540">
                <a:off x="2682" y="1111"/>
                <a:ext cx="743" cy="186"/>
                <a:chOff x="1565" y="2568"/>
                <a:chExt cx="1118" cy="279"/>
              </a:xfrm>
            </p:grpSpPr>
            <p:sp>
              <p:nvSpPr>
                <p:cNvPr id="52"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3"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4"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5"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sp>
        <p:nvSpPr>
          <p:cNvPr id="65" name="矩形 64"/>
          <p:cNvSpPr/>
          <p:nvPr/>
        </p:nvSpPr>
        <p:spPr>
          <a:xfrm>
            <a:off x="1188320" y="1417448"/>
            <a:ext cx="1677136" cy="219538"/>
          </a:xfrm>
          <a:prstGeom prst="rect">
            <a:avLst/>
          </a:prstGeom>
          <a:solidFill>
            <a:srgbClr val="92E2D9"/>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6" name="矩形 65"/>
          <p:cNvSpPr/>
          <p:nvPr/>
        </p:nvSpPr>
        <p:spPr>
          <a:xfrm>
            <a:off x="6484597" y="1441014"/>
            <a:ext cx="1677136" cy="219538"/>
          </a:xfrm>
          <a:prstGeom prst="rect">
            <a:avLst/>
          </a:prstGeom>
          <a:solidFill>
            <a:srgbClr val="F5CA4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7" name="矩形 66"/>
          <p:cNvSpPr/>
          <p:nvPr/>
        </p:nvSpPr>
        <p:spPr>
          <a:xfrm>
            <a:off x="2982169" y="1441014"/>
            <a:ext cx="3336982" cy="288194"/>
          </a:xfrm>
          <a:prstGeom prst="rect">
            <a:avLst/>
          </a:prstGeom>
          <a:solidFill>
            <a:srgbClr val="7F7F7F"/>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8" name="矩形 67"/>
          <p:cNvSpPr/>
          <p:nvPr/>
        </p:nvSpPr>
        <p:spPr>
          <a:xfrm>
            <a:off x="1187624" y="1687702"/>
            <a:ext cx="1677859" cy="122935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0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0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6485077" y="1711514"/>
            <a:ext cx="1676568" cy="122935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0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0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2982840" y="1796048"/>
            <a:ext cx="3336357" cy="819990"/>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1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1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750"/>
                                        <p:tgtEl>
                                          <p:spTgt spid="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inVertical)">
                                      <p:cBhvr>
                                        <p:cTn id="20" dur="500"/>
                                        <p:tgtEl>
                                          <p:spTgt spid="6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up)">
                                      <p:cBhvr>
                                        <p:cTn id="24" dur="500"/>
                                        <p:tgtEl>
                                          <p:spTgt spid="70"/>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barn(inVertical)">
                                      <p:cBhvr>
                                        <p:cTn id="34" dur="500"/>
                                        <p:tgtEl>
                                          <p:spTgt spid="65"/>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up)">
                                      <p:cBhvr>
                                        <p:cTn id="38" dur="500"/>
                                        <p:tgtEl>
                                          <p:spTgt spid="68"/>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barn(inVertical)">
                                      <p:cBhvr>
                                        <p:cTn id="48" dur="500"/>
                                        <p:tgtEl>
                                          <p:spTgt spid="66"/>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up)">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明年工作计划</a:t>
            </a:r>
          </a:p>
        </p:txBody>
      </p:sp>
      <p:grpSp>
        <p:nvGrpSpPr>
          <p:cNvPr id="3" name="组合 2"/>
          <p:cNvGrpSpPr/>
          <p:nvPr/>
        </p:nvGrpSpPr>
        <p:grpSpPr bwMode="auto">
          <a:xfrm>
            <a:off x="6250885" y="1645331"/>
            <a:ext cx="1484105" cy="2898035"/>
            <a:chOff x="7743825" y="2216150"/>
            <a:chExt cx="1870075" cy="4057249"/>
          </a:xfrm>
        </p:grpSpPr>
        <p:cxnSp>
          <p:nvCxnSpPr>
            <p:cNvPr id="4" name="直接箭头连接符 3"/>
            <p:cNvCxnSpPr/>
            <p:nvPr/>
          </p:nvCxnSpPr>
          <p:spPr>
            <a:xfrm rot="5400000">
              <a:off x="8077994" y="4088606"/>
              <a:ext cx="1209675" cy="1587"/>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组合 8"/>
            <p:cNvGrpSpPr/>
            <p:nvPr/>
          </p:nvGrpSpPr>
          <p:grpSpPr bwMode="auto">
            <a:xfrm>
              <a:off x="7743825" y="2216150"/>
              <a:ext cx="1870075" cy="1557338"/>
              <a:chOff x="6016141" y="2093239"/>
              <a:chExt cx="1483835" cy="1483835"/>
            </a:xfrm>
          </p:grpSpPr>
          <p:sp>
            <p:nvSpPr>
              <p:cNvPr id="10" name="圆角矩形 9"/>
              <p:cNvSpPr/>
              <p:nvPr/>
            </p:nvSpPr>
            <p:spPr>
              <a:xfrm rot="18900000">
                <a:off x="6016141" y="2093239"/>
                <a:ext cx="1483835" cy="1483834"/>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rot="18900000">
                <a:off x="6142103" y="2220295"/>
                <a:ext cx="1231911" cy="1229722"/>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7" name="TextBox 33"/>
            <p:cNvSpPr txBox="1">
              <a:spLocks noChangeArrowheads="1"/>
            </p:cNvSpPr>
            <p:nvPr/>
          </p:nvSpPr>
          <p:spPr bwMode="auto">
            <a:xfrm>
              <a:off x="8259631" y="2811464"/>
              <a:ext cx="1110281" cy="538901"/>
            </a:xfrm>
            <a:prstGeom prst="rect">
              <a:avLst/>
            </a:prstGeom>
            <a:noFill/>
            <a:ln w="9525">
              <a:noFill/>
              <a:miter lim="800000"/>
            </a:ln>
          </p:spPr>
          <p:txBody>
            <a:bodyPr wrap="none" lIns="106896" tIns="53443" rIns="106896" bIns="53443">
              <a:spAutoFit/>
            </a:bodyPr>
            <a:lstStyle/>
            <a:p>
              <a:r>
                <a:rPr lang="zh-CN" altLang="en-US" b="0" dirty="0">
                  <a:solidFill>
                    <a:schemeClr val="tx1">
                      <a:lumMod val="85000"/>
                      <a:lumOff val="15000"/>
                    </a:schemeClr>
                  </a:solidFill>
                  <a:latin typeface="微软雅黑" panose="020B0503020204020204" pitchFamily="34" charset="-122"/>
                  <a:ea typeface="微软雅黑" panose="020B0503020204020204" pitchFamily="34" charset="-122"/>
                </a:rPr>
                <a:t>文本</a:t>
              </a:r>
              <a:r>
                <a:rPr lang="en-US" altLang="zh-CN" b="0" dirty="0">
                  <a:solidFill>
                    <a:schemeClr val="tx1">
                      <a:lumMod val="85000"/>
                      <a:lumOff val="15000"/>
                    </a:schemeClr>
                  </a:solidFill>
                  <a:latin typeface="微软雅黑" panose="020B0503020204020204" pitchFamily="34" charset="-122"/>
                  <a:ea typeface="微软雅黑" panose="020B0503020204020204" pitchFamily="34" charset="-122"/>
                </a:rPr>
                <a:t> 5</a:t>
              </a:r>
            </a:p>
          </p:txBody>
        </p:sp>
        <p:sp>
          <p:nvSpPr>
            <p:cNvPr id="8" name="TextBox 40"/>
            <p:cNvSpPr txBox="1"/>
            <p:nvPr/>
          </p:nvSpPr>
          <p:spPr>
            <a:xfrm>
              <a:off x="8243889" y="4895851"/>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TextBox 41"/>
            <p:cNvSpPr txBox="1">
              <a:spLocks noChangeArrowheads="1"/>
            </p:cNvSpPr>
            <p:nvPr/>
          </p:nvSpPr>
          <p:spPr bwMode="auto">
            <a:xfrm>
              <a:off x="8115300" y="5346700"/>
              <a:ext cx="1047663" cy="926699"/>
            </a:xfrm>
            <a:prstGeom prst="rect">
              <a:avLst/>
            </a:prstGeom>
            <a:noFill/>
            <a:ln w="9525">
              <a:noFill/>
              <a:miter lim="800000"/>
            </a:ln>
          </p:spPr>
          <p:txBody>
            <a:bodyPr wrap="none" lIns="106896" tIns="53443" rIns="106896" bIns="53443">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添加文本</a:t>
              </a: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grpSp>
      <p:grpSp>
        <p:nvGrpSpPr>
          <p:cNvPr id="12" name="组合 11"/>
          <p:cNvGrpSpPr/>
          <p:nvPr/>
        </p:nvGrpSpPr>
        <p:grpSpPr bwMode="auto">
          <a:xfrm>
            <a:off x="5100642" y="1645331"/>
            <a:ext cx="1484105" cy="2780919"/>
            <a:chOff x="6294438" y="2216150"/>
            <a:chExt cx="1870075" cy="3893287"/>
          </a:xfrm>
        </p:grpSpPr>
        <p:cxnSp>
          <p:nvCxnSpPr>
            <p:cNvPr id="13" name="直接箭头连接符 12"/>
            <p:cNvCxnSpPr/>
            <p:nvPr/>
          </p:nvCxnSpPr>
          <p:spPr>
            <a:xfrm rot="5400000">
              <a:off x="6321425" y="4425950"/>
              <a:ext cx="1882775" cy="3175"/>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组合 11"/>
            <p:cNvGrpSpPr/>
            <p:nvPr/>
          </p:nvGrpSpPr>
          <p:grpSpPr bwMode="auto">
            <a:xfrm>
              <a:off x="6294438" y="2216150"/>
              <a:ext cx="1870075" cy="1557338"/>
              <a:chOff x="4866723" y="2093239"/>
              <a:chExt cx="1483835" cy="1483835"/>
            </a:xfrm>
          </p:grpSpPr>
          <p:sp>
            <p:nvSpPr>
              <p:cNvPr id="17" name="圆角矩形 16"/>
              <p:cNvSpPr/>
              <p:nvPr/>
            </p:nvSpPr>
            <p:spPr>
              <a:xfrm rot="18900000">
                <a:off x="4866723" y="2093239"/>
                <a:ext cx="1483835" cy="1483834"/>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rot="18900000">
                <a:off x="4992685" y="2220295"/>
                <a:ext cx="1231911" cy="1229722"/>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5" name="TextBox 32"/>
            <p:cNvSpPr txBox="1">
              <a:spLocks noChangeArrowheads="1"/>
            </p:cNvSpPr>
            <p:nvPr/>
          </p:nvSpPr>
          <p:spPr bwMode="auto">
            <a:xfrm>
              <a:off x="6807868" y="2811464"/>
              <a:ext cx="1110281" cy="538901"/>
            </a:xfrm>
            <a:prstGeom prst="rect">
              <a:avLst/>
            </a:prstGeom>
            <a:noFill/>
            <a:ln w="9525">
              <a:noFill/>
              <a:miter lim="800000"/>
            </a:ln>
          </p:spPr>
          <p:txBody>
            <a:bodyPr wrap="none" lIns="106896" tIns="53443" rIns="106896" bIns="53443">
              <a:spAutoFit/>
            </a:bodyPr>
            <a:lstStyle/>
            <a:p>
              <a:r>
                <a:rPr lang="zh-CN" altLang="en-US" b="0" dirty="0">
                  <a:solidFill>
                    <a:schemeClr val="tx1">
                      <a:lumMod val="85000"/>
                      <a:lumOff val="15000"/>
                    </a:schemeClr>
                  </a:solidFill>
                  <a:latin typeface="微软雅黑" panose="020B0503020204020204" pitchFamily="34" charset="-122"/>
                  <a:ea typeface="微软雅黑" panose="020B0503020204020204" pitchFamily="34" charset="-122"/>
                </a:rPr>
                <a:t>文本</a:t>
              </a:r>
              <a:r>
                <a:rPr lang="en-US" altLang="zh-CN" b="0" dirty="0">
                  <a:solidFill>
                    <a:schemeClr val="tx1">
                      <a:lumMod val="85000"/>
                      <a:lumOff val="15000"/>
                    </a:schemeClr>
                  </a:solidFill>
                  <a:latin typeface="微软雅黑" panose="020B0503020204020204" pitchFamily="34" charset="-122"/>
                  <a:ea typeface="微软雅黑" panose="020B0503020204020204" pitchFamily="34" charset="-122"/>
                </a:rPr>
                <a:t> 4</a:t>
              </a:r>
            </a:p>
          </p:txBody>
        </p:sp>
        <p:sp>
          <p:nvSpPr>
            <p:cNvPr id="16" name="TextBox 42"/>
            <p:cNvSpPr txBox="1"/>
            <p:nvPr/>
          </p:nvSpPr>
          <p:spPr>
            <a:xfrm>
              <a:off x="6823075" y="5570536"/>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bwMode="auto">
          <a:xfrm>
            <a:off x="3911342" y="1645331"/>
            <a:ext cx="1482844" cy="2898035"/>
            <a:chOff x="4795838" y="2216150"/>
            <a:chExt cx="1868487" cy="4057249"/>
          </a:xfrm>
        </p:grpSpPr>
        <p:cxnSp>
          <p:nvCxnSpPr>
            <p:cNvPr id="20" name="直接箭头连接符 19"/>
            <p:cNvCxnSpPr/>
            <p:nvPr/>
          </p:nvCxnSpPr>
          <p:spPr>
            <a:xfrm rot="5400000">
              <a:off x="5098256" y="4088606"/>
              <a:ext cx="1209675" cy="1588"/>
            </a:xfrm>
            <a:prstGeom prst="straightConnector1">
              <a:avLst/>
            </a:prstGeom>
            <a:ln w="60325">
              <a:solidFill>
                <a:srgbClr val="F86251"/>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组合 14"/>
            <p:cNvGrpSpPr/>
            <p:nvPr/>
          </p:nvGrpSpPr>
          <p:grpSpPr bwMode="auto">
            <a:xfrm>
              <a:off x="4795838" y="2216150"/>
              <a:ext cx="1868487" cy="1557338"/>
              <a:chOff x="3676417" y="2093239"/>
              <a:chExt cx="1483835" cy="1483835"/>
            </a:xfrm>
          </p:grpSpPr>
          <p:sp>
            <p:nvSpPr>
              <p:cNvPr id="25" name="圆角矩形 24"/>
              <p:cNvSpPr/>
              <p:nvPr/>
            </p:nvSpPr>
            <p:spPr>
              <a:xfrm rot="18900000">
                <a:off x="3676417" y="2093239"/>
                <a:ext cx="1483835" cy="1483834"/>
              </a:xfrm>
              <a:prstGeom prst="roundRect">
                <a:avLst/>
              </a:prstGeom>
              <a:solidFill>
                <a:srgbClr val="F8625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圆角矩形 25"/>
              <p:cNvSpPr/>
              <p:nvPr/>
            </p:nvSpPr>
            <p:spPr>
              <a:xfrm rot="18900000">
                <a:off x="3802486" y="2220295"/>
                <a:ext cx="1231696" cy="1229722"/>
              </a:xfrm>
              <a:prstGeom prst="roundRect">
                <a:avLst/>
              </a:prstGeom>
              <a:solidFill>
                <a:srgbClr val="F8625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2" name="TextBox 31"/>
            <p:cNvSpPr txBox="1">
              <a:spLocks noChangeArrowheads="1"/>
            </p:cNvSpPr>
            <p:nvPr/>
          </p:nvSpPr>
          <p:spPr bwMode="auto">
            <a:xfrm>
              <a:off x="5265373" y="2811464"/>
              <a:ext cx="1110282" cy="538901"/>
            </a:xfrm>
            <a:prstGeom prst="rect">
              <a:avLst/>
            </a:prstGeom>
            <a:noFill/>
            <a:ln w="9525">
              <a:noFill/>
              <a:miter lim="800000"/>
            </a:ln>
          </p:spPr>
          <p:txBody>
            <a:bodyPr wrap="none" lIns="106896" tIns="53443" rIns="106896" bIns="53443">
              <a:spAutoFit/>
            </a:bodyPr>
            <a:lstStyle/>
            <a:p>
              <a:r>
                <a:rPr lang="zh-CN" altLang="en-US" b="0" dirty="0">
                  <a:solidFill>
                    <a:schemeClr val="tx1">
                      <a:lumMod val="85000"/>
                      <a:lumOff val="15000"/>
                    </a:schemeClr>
                  </a:solidFill>
                  <a:latin typeface="微软雅黑" panose="020B0503020204020204" pitchFamily="34" charset="-122"/>
                  <a:ea typeface="微软雅黑" panose="020B0503020204020204" pitchFamily="34" charset="-122"/>
                </a:rPr>
                <a:t>文本</a:t>
              </a:r>
              <a:r>
                <a:rPr lang="en-US" altLang="zh-CN" b="0" dirty="0">
                  <a:solidFill>
                    <a:schemeClr val="tx1">
                      <a:lumMod val="85000"/>
                      <a:lumOff val="15000"/>
                    </a:schemeClr>
                  </a:solidFill>
                  <a:latin typeface="微软雅黑" panose="020B0503020204020204" pitchFamily="34" charset="-122"/>
                  <a:ea typeface="微软雅黑" panose="020B0503020204020204" pitchFamily="34" charset="-122"/>
                </a:rPr>
                <a:t> 3</a:t>
              </a:r>
            </a:p>
          </p:txBody>
        </p:sp>
        <p:sp>
          <p:nvSpPr>
            <p:cNvPr id="23" name="TextBox 38"/>
            <p:cNvSpPr txBox="1"/>
            <p:nvPr/>
          </p:nvSpPr>
          <p:spPr>
            <a:xfrm>
              <a:off x="5264151" y="4895851"/>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39"/>
            <p:cNvSpPr txBox="1">
              <a:spLocks noChangeArrowheads="1"/>
            </p:cNvSpPr>
            <p:nvPr/>
          </p:nvSpPr>
          <p:spPr bwMode="auto">
            <a:xfrm>
              <a:off x="5133975" y="5346700"/>
              <a:ext cx="1047664" cy="926699"/>
            </a:xfrm>
            <a:prstGeom prst="rect">
              <a:avLst/>
            </a:prstGeom>
            <a:noFill/>
            <a:ln w="9525">
              <a:noFill/>
              <a:miter lim="800000"/>
            </a:ln>
          </p:spPr>
          <p:txBody>
            <a:bodyPr wrap="none" lIns="106896" tIns="53443" rIns="106896" bIns="53443">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添加文本</a:t>
              </a: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grpSp>
      <p:grpSp>
        <p:nvGrpSpPr>
          <p:cNvPr id="27" name="组合 26"/>
          <p:cNvGrpSpPr/>
          <p:nvPr/>
        </p:nvGrpSpPr>
        <p:grpSpPr bwMode="auto">
          <a:xfrm>
            <a:off x="2753538" y="1645331"/>
            <a:ext cx="1484105" cy="2780919"/>
            <a:chOff x="3336925" y="2216150"/>
            <a:chExt cx="1870075" cy="3893287"/>
          </a:xfrm>
        </p:grpSpPr>
        <p:cxnSp>
          <p:nvCxnSpPr>
            <p:cNvPr id="28" name="直接箭头连接符 27"/>
            <p:cNvCxnSpPr/>
            <p:nvPr/>
          </p:nvCxnSpPr>
          <p:spPr>
            <a:xfrm rot="5400000">
              <a:off x="3341688" y="4427537"/>
              <a:ext cx="1881188" cy="1587"/>
            </a:xfrm>
            <a:prstGeom prst="straightConnector1">
              <a:avLst/>
            </a:prstGeom>
            <a:ln w="60325">
              <a:solidFill>
                <a:srgbClr val="F5CA4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17"/>
            <p:cNvGrpSpPr/>
            <p:nvPr/>
          </p:nvGrpSpPr>
          <p:grpSpPr bwMode="auto">
            <a:xfrm>
              <a:off x="3336925" y="2216150"/>
              <a:ext cx="1870075" cy="1557338"/>
              <a:chOff x="2519650" y="2096826"/>
              <a:chExt cx="1483835" cy="1483835"/>
            </a:xfrm>
          </p:grpSpPr>
          <p:sp>
            <p:nvSpPr>
              <p:cNvPr id="32" name="圆角矩形 31"/>
              <p:cNvSpPr/>
              <p:nvPr/>
            </p:nvSpPr>
            <p:spPr>
              <a:xfrm rot="18900000">
                <a:off x="2519650" y="2096826"/>
                <a:ext cx="1483835" cy="1483834"/>
              </a:xfrm>
              <a:prstGeom prst="roundRect">
                <a:avLst/>
              </a:prstGeom>
              <a:solidFill>
                <a:srgbClr val="F5CA4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rot="18900000">
                <a:off x="2645612" y="2223882"/>
                <a:ext cx="1231911" cy="1229722"/>
              </a:xfrm>
              <a:prstGeom prst="roundRect">
                <a:avLst/>
              </a:prstGeom>
              <a:solidFill>
                <a:srgbClr val="F5CA4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0" name="TextBox 30"/>
            <p:cNvSpPr txBox="1">
              <a:spLocks noChangeArrowheads="1"/>
            </p:cNvSpPr>
            <p:nvPr/>
          </p:nvSpPr>
          <p:spPr bwMode="auto">
            <a:xfrm>
              <a:off x="3813612" y="2811464"/>
              <a:ext cx="1110281" cy="538901"/>
            </a:xfrm>
            <a:prstGeom prst="rect">
              <a:avLst/>
            </a:prstGeom>
            <a:noFill/>
            <a:ln w="9525">
              <a:noFill/>
              <a:miter lim="800000"/>
            </a:ln>
          </p:spPr>
          <p:txBody>
            <a:bodyPr wrap="none" lIns="106896" tIns="53443" rIns="106896" bIns="53443">
              <a:spAutoFit/>
            </a:bodyPr>
            <a:lstStyle/>
            <a:p>
              <a:r>
                <a:rPr lang="zh-CN" altLang="en-US" b="0" dirty="0">
                  <a:solidFill>
                    <a:schemeClr val="tx1">
                      <a:lumMod val="85000"/>
                      <a:lumOff val="15000"/>
                    </a:schemeClr>
                  </a:solidFill>
                  <a:latin typeface="微软雅黑" panose="020B0503020204020204" pitchFamily="34" charset="-122"/>
                  <a:ea typeface="微软雅黑" panose="020B0503020204020204" pitchFamily="34" charset="-122"/>
                </a:rPr>
                <a:t>文本</a:t>
              </a:r>
              <a:r>
                <a:rPr lang="en-US" altLang="zh-CN" b="0" dirty="0">
                  <a:solidFill>
                    <a:schemeClr val="tx1">
                      <a:lumMod val="85000"/>
                      <a:lumOff val="15000"/>
                    </a:schemeClr>
                  </a:solidFill>
                  <a:latin typeface="微软雅黑" panose="020B0503020204020204" pitchFamily="34" charset="-122"/>
                  <a:ea typeface="微软雅黑" panose="020B0503020204020204" pitchFamily="34" charset="-122"/>
                </a:rPr>
                <a:t> 2</a:t>
              </a:r>
            </a:p>
          </p:txBody>
        </p:sp>
        <p:sp>
          <p:nvSpPr>
            <p:cNvPr id="31" name="TextBox 36"/>
            <p:cNvSpPr txBox="1"/>
            <p:nvPr/>
          </p:nvSpPr>
          <p:spPr>
            <a:xfrm>
              <a:off x="3841750" y="5570536"/>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bwMode="auto">
          <a:xfrm>
            <a:off x="1619672" y="1645331"/>
            <a:ext cx="1484105" cy="2898035"/>
            <a:chOff x="1908175" y="2216150"/>
            <a:chExt cx="1870075" cy="4057249"/>
          </a:xfrm>
        </p:grpSpPr>
        <p:cxnSp>
          <p:nvCxnSpPr>
            <p:cNvPr id="35" name="直接箭头连接符 34"/>
            <p:cNvCxnSpPr/>
            <p:nvPr/>
          </p:nvCxnSpPr>
          <p:spPr>
            <a:xfrm rot="5400000">
              <a:off x="2247106" y="4088606"/>
              <a:ext cx="1209675" cy="1588"/>
            </a:xfrm>
            <a:prstGeom prst="straightConnector1">
              <a:avLst/>
            </a:prstGeom>
            <a:ln>
              <a:solidFill>
                <a:srgbClr val="79A4C7"/>
              </a:solidFill>
              <a:tailEnd type="oval"/>
            </a:ln>
          </p:spPr>
          <p:style>
            <a:lnRef idx="2">
              <a:schemeClr val="accent2"/>
            </a:lnRef>
            <a:fillRef idx="0">
              <a:schemeClr val="accent2"/>
            </a:fillRef>
            <a:effectRef idx="1">
              <a:schemeClr val="accent2"/>
            </a:effectRef>
            <a:fontRef idx="minor">
              <a:schemeClr val="tx1"/>
            </a:fontRef>
          </p:style>
        </p:cxnSp>
        <p:grpSp>
          <p:nvGrpSpPr>
            <p:cNvPr id="36" name="组合 20"/>
            <p:cNvGrpSpPr/>
            <p:nvPr/>
          </p:nvGrpSpPr>
          <p:grpSpPr bwMode="auto">
            <a:xfrm>
              <a:off x="1908175" y="2216150"/>
              <a:ext cx="1870075" cy="1557337"/>
              <a:chOff x="1385833" y="2096826"/>
              <a:chExt cx="1483835" cy="1483834"/>
            </a:xfrm>
          </p:grpSpPr>
          <p:sp>
            <p:nvSpPr>
              <p:cNvPr id="41" name="圆角矩形 40"/>
              <p:cNvSpPr/>
              <p:nvPr/>
            </p:nvSpPr>
            <p:spPr>
              <a:xfrm rot="18900000">
                <a:off x="1385833" y="2096826"/>
                <a:ext cx="1483835" cy="1483834"/>
              </a:xfrm>
              <a:prstGeom prst="roundRect">
                <a:avLst/>
              </a:prstGeom>
              <a:solidFill>
                <a:srgbClr val="79A4C7"/>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圆角矩形 41"/>
              <p:cNvSpPr/>
              <p:nvPr/>
            </p:nvSpPr>
            <p:spPr>
              <a:xfrm rot="18900000">
                <a:off x="1511795" y="2223883"/>
                <a:ext cx="1231911" cy="1229722"/>
              </a:xfrm>
              <a:prstGeom prst="roundRect">
                <a:avLst/>
              </a:prstGeom>
              <a:solidFill>
                <a:srgbClr val="79A4C7"/>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b="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7" name="TextBox 28"/>
            <p:cNvSpPr txBox="1">
              <a:spLocks noChangeArrowheads="1"/>
            </p:cNvSpPr>
            <p:nvPr/>
          </p:nvSpPr>
          <p:spPr bwMode="auto">
            <a:xfrm>
              <a:off x="2322513" y="2646363"/>
              <a:ext cx="1110281" cy="538901"/>
            </a:xfrm>
            <a:prstGeom prst="rect">
              <a:avLst/>
            </a:prstGeom>
            <a:noFill/>
            <a:ln w="9525">
              <a:noFill/>
              <a:miter lim="800000"/>
            </a:ln>
          </p:spPr>
          <p:txBody>
            <a:bodyPr wrap="none" lIns="106896" tIns="53443" rIns="106896" bIns="53443">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文本</a:t>
              </a:r>
              <a:r>
                <a:rPr lang="en-US" altLang="zh-CN" b="0" dirty="0">
                  <a:solidFill>
                    <a:schemeClr val="tx1">
                      <a:lumMod val="85000"/>
                      <a:lumOff val="15000"/>
                    </a:schemeClr>
                  </a:solidFill>
                  <a:latin typeface="微软雅黑" panose="020B0503020204020204" pitchFamily="34" charset="-122"/>
                  <a:ea typeface="微软雅黑" panose="020B0503020204020204" pitchFamily="34" charset="-122"/>
                </a:rPr>
                <a:t> 1</a:t>
              </a:r>
            </a:p>
          </p:txBody>
        </p:sp>
        <p:sp>
          <p:nvSpPr>
            <p:cNvPr id="38" name="TextBox 29"/>
            <p:cNvSpPr txBox="1">
              <a:spLocks noChangeArrowheads="1"/>
            </p:cNvSpPr>
            <p:nvPr/>
          </p:nvSpPr>
          <p:spPr bwMode="auto">
            <a:xfrm>
              <a:off x="2065338" y="3003549"/>
              <a:ext cx="1435483" cy="409634"/>
            </a:xfrm>
            <a:prstGeom prst="rect">
              <a:avLst/>
            </a:prstGeom>
            <a:noFill/>
            <a:ln w="9525">
              <a:noFill/>
              <a:miter lim="800000"/>
            </a:ln>
          </p:spPr>
          <p:txBody>
            <a:bodyPr wrap="none" lIns="106896" tIns="53443" rIns="106896" bIns="53443">
              <a:spAutoFit/>
            </a:bodyPr>
            <a:lstStyle/>
            <a:p>
              <a:r>
                <a:rPr lang="zh-CN" altLang="en-US" sz="1200" b="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39" name="TextBox 34"/>
            <p:cNvSpPr txBox="1">
              <a:spLocks noChangeArrowheads="1"/>
            </p:cNvSpPr>
            <p:nvPr/>
          </p:nvSpPr>
          <p:spPr bwMode="auto">
            <a:xfrm>
              <a:off x="2413000" y="4895850"/>
              <a:ext cx="853754" cy="538901"/>
            </a:xfrm>
            <a:prstGeom prst="rect">
              <a:avLst/>
            </a:prstGeom>
            <a:noFill/>
            <a:ln w="9525">
              <a:noFill/>
              <a:miter lim="800000"/>
            </a:ln>
          </p:spPr>
          <p:txBody>
            <a:bodyPr wrap="none" lIns="106896" tIns="53443" rIns="106896" bIns="53443">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TextBox 35"/>
            <p:cNvSpPr txBox="1">
              <a:spLocks noChangeArrowheads="1"/>
            </p:cNvSpPr>
            <p:nvPr/>
          </p:nvSpPr>
          <p:spPr bwMode="auto">
            <a:xfrm>
              <a:off x="2282825" y="5346700"/>
              <a:ext cx="1047663" cy="926699"/>
            </a:xfrm>
            <a:prstGeom prst="rect">
              <a:avLst/>
            </a:prstGeom>
            <a:noFill/>
            <a:ln w="9525">
              <a:noFill/>
              <a:miter lim="800000"/>
            </a:ln>
          </p:spPr>
          <p:txBody>
            <a:bodyPr wrap="none" lIns="106896" tIns="53443" rIns="106896" bIns="53443">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添加文本</a:t>
              </a: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gr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750"/>
                                        <p:tgtEl>
                                          <p:spTgt spid="27"/>
                                        </p:tgtEl>
                                      </p:cBhvr>
                                    </p:animEffect>
                                  </p:childTnLst>
                                </p:cTn>
                              </p:par>
                              <p:par>
                                <p:cTn id="14" presetID="10" presetClass="entr" presetSubtype="0" fill="hold" nodeType="with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par>
                                <p:cTn id="20" presetID="10" presetClass="entr" presetSubtype="0" fill="hold" nodeType="withEffect">
                                  <p:stCondLst>
                                    <p:cond delay="7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明年工作计划</a:t>
            </a:r>
          </a:p>
        </p:txBody>
      </p:sp>
      <p:grpSp>
        <p:nvGrpSpPr>
          <p:cNvPr id="3" name="组合 2"/>
          <p:cNvGrpSpPr/>
          <p:nvPr/>
        </p:nvGrpSpPr>
        <p:grpSpPr>
          <a:xfrm>
            <a:off x="619538" y="1561822"/>
            <a:ext cx="5563899" cy="2738120"/>
            <a:chOff x="776287" y="706437"/>
            <a:chExt cx="7658101" cy="3768726"/>
          </a:xfrm>
          <a:solidFill>
            <a:srgbClr val="F86251">
              <a:alpha val="98000"/>
            </a:srgbClr>
          </a:solidFill>
        </p:grpSpPr>
        <p:sp>
          <p:nvSpPr>
            <p:cNvPr id="4"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1"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2"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3"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4"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5"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6"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7"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8"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9"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20"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21"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22"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23"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24"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25"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26"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27"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28"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29"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30"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31"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32"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33"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34"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35"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36"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37"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38"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39"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40"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41"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42"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43"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44"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45"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46"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47"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48"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49"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0"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1"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2"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3"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4"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5"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6"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7"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8"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59"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60"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61"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62"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63" name="Rectangle 68"/>
            <p:cNvSpPr>
              <a:spLocks noChangeArrowheads="1"/>
            </p:cNvSpPr>
            <p:nvPr/>
          </p:nvSpPr>
          <p:spPr bwMode="auto">
            <a:xfrm>
              <a:off x="6961187" y="2870200"/>
              <a:ext cx="19050" cy="11113"/>
            </a:xfrm>
            <a:prstGeom prst="rect">
              <a:avLst/>
            </a:pr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64"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65"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66"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67"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68"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69"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0"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1"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2"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3"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4"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5"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6"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7"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8"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79"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0"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1"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2"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3"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4"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5"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6"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7"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8"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89"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0"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1"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2"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3"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4"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5"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6"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7"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8"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99"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0"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1"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2"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3"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4"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5"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6"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7"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8"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09"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10"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sp>
          <p:nvSpPr>
            <p:cNvPr id="111"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p:spPr>
          <p:txBody>
            <a:bodyPr/>
            <a:lstStyle/>
            <a:p>
              <a:pPr defTabSz="921385" fontAlgn="auto">
                <a:spcBef>
                  <a:spcPts val="0"/>
                </a:spcBef>
                <a:spcAft>
                  <a:spcPts val="0"/>
                </a:spcAft>
                <a:defRPr/>
              </a:pPr>
              <a:endParaRPr lang="zh-CN" altLang="en-US">
                <a:latin typeface="+mn-lt"/>
                <a:ea typeface="+mn-ea"/>
              </a:endParaRPr>
            </a:p>
          </p:txBody>
        </p:sp>
      </p:grpSp>
      <p:sp>
        <p:nvSpPr>
          <p:cNvPr id="112" name="流程图: 联系 8"/>
          <p:cNvSpPr/>
          <p:nvPr/>
        </p:nvSpPr>
        <p:spPr>
          <a:xfrm>
            <a:off x="4913663" y="307407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14" name="流程图: 联系 8"/>
          <p:cNvSpPr/>
          <p:nvPr/>
        </p:nvSpPr>
        <p:spPr>
          <a:xfrm>
            <a:off x="3532784" y="1730290"/>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15" name="流程图: 联系 8"/>
          <p:cNvSpPr/>
          <p:nvPr/>
        </p:nvSpPr>
        <p:spPr>
          <a:xfrm>
            <a:off x="957613" y="139132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16" name="矩形 115"/>
          <p:cNvSpPr/>
          <p:nvPr/>
        </p:nvSpPr>
        <p:spPr>
          <a:xfrm>
            <a:off x="6093296" y="1347614"/>
            <a:ext cx="1441420" cy="307777"/>
          </a:xfrm>
          <a:prstGeom prst="rect">
            <a:avLst/>
          </a:prstGeom>
        </p:spPr>
        <p:txBody>
          <a:bodyPr wrap="none">
            <a:spAutoFit/>
          </a:bodyPr>
          <a:lstStyle/>
          <a:p>
            <a:r>
              <a:rPr lang="zh-CN" altLang="en-US" sz="1400" b="1" dirty="0">
                <a:solidFill>
                  <a:srgbClr val="92E2D9"/>
                </a:solidFill>
                <a:latin typeface="微软雅黑" panose="020B0503020204020204" pitchFamily="34" charset="-122"/>
                <a:ea typeface="微软雅黑" panose="020B0503020204020204" pitchFamily="34" charset="-122"/>
              </a:rPr>
              <a:t>单击添加标题一</a:t>
            </a:r>
          </a:p>
        </p:txBody>
      </p:sp>
      <p:sp>
        <p:nvSpPr>
          <p:cNvPr id="117" name="矩形 116"/>
          <p:cNvSpPr/>
          <p:nvPr/>
        </p:nvSpPr>
        <p:spPr>
          <a:xfrm>
            <a:off x="6132293" y="2301867"/>
            <a:ext cx="1441420" cy="307777"/>
          </a:xfrm>
          <a:prstGeom prst="rect">
            <a:avLst/>
          </a:prstGeom>
        </p:spPr>
        <p:txBody>
          <a:bodyPr wrap="none">
            <a:spAutoFit/>
          </a:bodyPr>
          <a:lstStyle/>
          <a:p>
            <a:r>
              <a:rPr lang="zh-CN" altLang="en-US" sz="1400" b="1" dirty="0">
                <a:solidFill>
                  <a:srgbClr val="F5CA40"/>
                </a:solidFill>
                <a:latin typeface="微软雅黑" panose="020B0503020204020204" pitchFamily="34" charset="-122"/>
                <a:ea typeface="微软雅黑" panose="020B0503020204020204" pitchFamily="34" charset="-122"/>
              </a:rPr>
              <a:t>单击添加标题二</a:t>
            </a:r>
          </a:p>
        </p:txBody>
      </p:sp>
      <p:sp>
        <p:nvSpPr>
          <p:cNvPr id="118" name="矩形 117"/>
          <p:cNvSpPr/>
          <p:nvPr/>
        </p:nvSpPr>
        <p:spPr>
          <a:xfrm>
            <a:off x="6179208" y="3246168"/>
            <a:ext cx="1441420" cy="307777"/>
          </a:xfrm>
          <a:prstGeom prst="rect">
            <a:avLst/>
          </a:prstGeom>
        </p:spPr>
        <p:txBody>
          <a:bodyPr wrap="none">
            <a:spAutoFit/>
          </a:bodyPr>
          <a:lstStyle/>
          <a:p>
            <a:r>
              <a:rPr lang="zh-CN" altLang="en-US" sz="1400" b="1" dirty="0">
                <a:solidFill>
                  <a:srgbClr val="79A4C7"/>
                </a:solidFill>
                <a:latin typeface="微软雅黑" panose="020B0503020204020204" pitchFamily="34" charset="-122"/>
                <a:ea typeface="微软雅黑" panose="020B0503020204020204" pitchFamily="34" charset="-122"/>
              </a:rPr>
              <a:t>单击添加标题三</a:t>
            </a:r>
          </a:p>
        </p:txBody>
      </p:sp>
      <p:cxnSp>
        <p:nvCxnSpPr>
          <p:cNvPr id="119" name="直接连接符 118"/>
          <p:cNvCxnSpPr/>
          <p:nvPr/>
        </p:nvCxnSpPr>
        <p:spPr>
          <a:xfrm>
            <a:off x="6150421" y="1711966"/>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0" name="直接连接符 119"/>
          <p:cNvCxnSpPr/>
          <p:nvPr/>
        </p:nvCxnSpPr>
        <p:spPr>
          <a:xfrm>
            <a:off x="6178926" y="2667065"/>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1" name="直接连接符 120"/>
          <p:cNvCxnSpPr/>
          <p:nvPr/>
        </p:nvCxnSpPr>
        <p:spPr>
          <a:xfrm>
            <a:off x="6230868" y="3611367"/>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122" name="TextBox 121"/>
          <p:cNvSpPr txBox="1"/>
          <p:nvPr/>
        </p:nvSpPr>
        <p:spPr>
          <a:xfrm>
            <a:off x="6084168" y="1723697"/>
            <a:ext cx="2504481" cy="461665"/>
          </a:xfrm>
          <a:prstGeom prst="rect">
            <a:avLst/>
          </a:prstGeom>
          <a:noFill/>
        </p:spPr>
        <p:txBody>
          <a:bodyPr wrap="square" rtlCol="0">
            <a:spAutoFit/>
          </a:bodyPr>
          <a:lstStyle/>
          <a:p>
            <a:r>
              <a:rPr lang="zh-CN" altLang="en-US" sz="1200" dirty="0">
                <a:solidFill>
                  <a:srgbClr val="262626"/>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123" name="TextBox 122"/>
          <p:cNvSpPr txBox="1"/>
          <p:nvPr/>
        </p:nvSpPr>
        <p:spPr>
          <a:xfrm>
            <a:off x="6121891" y="2677951"/>
            <a:ext cx="2482557" cy="461665"/>
          </a:xfrm>
          <a:prstGeom prst="rect">
            <a:avLst/>
          </a:prstGeom>
          <a:noFill/>
        </p:spPr>
        <p:txBody>
          <a:bodyPr wrap="square" rtlCol="0">
            <a:spAutoFit/>
          </a:bodyPr>
          <a:lstStyle/>
          <a:p>
            <a:r>
              <a:rPr lang="zh-CN" altLang="en-US" sz="1200" dirty="0">
                <a:solidFill>
                  <a:srgbClr val="262626"/>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124" name="TextBox 123"/>
          <p:cNvSpPr txBox="1"/>
          <p:nvPr/>
        </p:nvSpPr>
        <p:spPr>
          <a:xfrm>
            <a:off x="6169654" y="3622253"/>
            <a:ext cx="2506802" cy="461665"/>
          </a:xfrm>
          <a:prstGeom prst="rect">
            <a:avLst/>
          </a:prstGeom>
          <a:noFill/>
        </p:spPr>
        <p:txBody>
          <a:bodyPr wrap="square" rtlCol="0">
            <a:spAutoFit/>
          </a:bodyPr>
          <a:lstStyle/>
          <a:p>
            <a:r>
              <a:rPr lang="zh-CN" altLang="en-US" sz="1200" dirty="0">
                <a:solidFill>
                  <a:srgbClr val="262626"/>
                </a:solidFill>
                <a:latin typeface="微软雅黑" panose="020B0503020204020204" pitchFamily="34" charset="-122"/>
                <a:ea typeface="微软雅黑" panose="020B0503020204020204" pitchFamily="34" charset="-122"/>
              </a:rPr>
              <a:t>单击此处添加文本，单击此处添加文本，单击此处添加文本。。</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ppt_x"/>
                                          </p:val>
                                        </p:tav>
                                        <p:tav tm="100000">
                                          <p:val>
                                            <p:strVal val="#ppt_x"/>
                                          </p:val>
                                        </p:tav>
                                      </p:tavLst>
                                    </p:anim>
                                    <p:anim calcmode="lin" valueType="num">
                                      <p:cBhvr additive="base">
                                        <p:cTn id="12" dur="500" fill="hold"/>
                                        <p:tgtEl>
                                          <p:spTgt spid="1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500" fill="hold"/>
                                        <p:tgtEl>
                                          <p:spTgt spid="114"/>
                                        </p:tgtEl>
                                        <p:attrNameLst>
                                          <p:attrName>ppt_x</p:attrName>
                                        </p:attrNameLst>
                                      </p:cBhvr>
                                      <p:tavLst>
                                        <p:tav tm="0">
                                          <p:val>
                                            <p:strVal val="#ppt_x"/>
                                          </p:val>
                                        </p:tav>
                                        <p:tav tm="100000">
                                          <p:val>
                                            <p:strVal val="#ppt_x"/>
                                          </p:val>
                                        </p:tav>
                                      </p:tavLst>
                                    </p:anim>
                                    <p:anim calcmode="lin" valueType="num">
                                      <p:cBhvr additive="base">
                                        <p:cTn id="16" dur="500" fill="hold"/>
                                        <p:tgtEl>
                                          <p:spTgt spid="11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500" fill="hold"/>
                                        <p:tgtEl>
                                          <p:spTgt spid="112"/>
                                        </p:tgtEl>
                                        <p:attrNameLst>
                                          <p:attrName>ppt_x</p:attrName>
                                        </p:attrNameLst>
                                      </p:cBhvr>
                                      <p:tavLst>
                                        <p:tav tm="0">
                                          <p:val>
                                            <p:strVal val="#ppt_x"/>
                                          </p:val>
                                        </p:tav>
                                        <p:tav tm="100000">
                                          <p:val>
                                            <p:strVal val="#ppt_x"/>
                                          </p:val>
                                        </p:tav>
                                      </p:tavLst>
                                    </p:anim>
                                    <p:anim calcmode="lin" valueType="num">
                                      <p:cBhvr additive="base">
                                        <p:cTn id="20" dur="500" fill="hold"/>
                                        <p:tgtEl>
                                          <p:spTgt spid="112"/>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500"/>
                                        <p:tgtEl>
                                          <p:spTgt spid="122"/>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23"/>
                                        </p:tgtEl>
                                        <p:attrNameLst>
                                          <p:attrName>style.visibility</p:attrName>
                                        </p:attrNameLst>
                                      </p:cBhvr>
                                      <p:to>
                                        <p:strVal val="visible"/>
                                      </p:to>
                                    </p:set>
                                    <p:animEffect transition="in" filter="fade">
                                      <p:cBhvr>
                                        <p:cTn id="26" dur="500"/>
                                        <p:tgtEl>
                                          <p:spTgt spid="123"/>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24"/>
                                        </p:tgtEl>
                                        <p:attrNameLst>
                                          <p:attrName>style.visibility</p:attrName>
                                        </p:attrNameLst>
                                      </p:cBhvr>
                                      <p:to>
                                        <p:strVal val="visible"/>
                                      </p:to>
                                    </p:set>
                                    <p:animEffect transition="in" filter="fade">
                                      <p:cBhvr>
                                        <p:cTn id="29" dur="500"/>
                                        <p:tgtEl>
                                          <p:spTgt spid="124"/>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16"/>
                                        </p:tgtEl>
                                        <p:attrNameLst>
                                          <p:attrName>style.visibility</p:attrName>
                                        </p:attrNameLst>
                                      </p:cBhvr>
                                      <p:to>
                                        <p:strVal val="visible"/>
                                      </p:to>
                                    </p:set>
                                    <p:animEffect transition="in" filter="wipe(left)">
                                      <p:cBhvr>
                                        <p:cTn id="32" dur="500"/>
                                        <p:tgtEl>
                                          <p:spTgt spid="116"/>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17"/>
                                        </p:tgtEl>
                                        <p:attrNameLst>
                                          <p:attrName>style.visibility</p:attrName>
                                        </p:attrNameLst>
                                      </p:cBhvr>
                                      <p:to>
                                        <p:strVal val="visible"/>
                                      </p:to>
                                    </p:set>
                                    <p:animEffect transition="in" filter="wipe(left)">
                                      <p:cBhvr>
                                        <p:cTn id="35" dur="500"/>
                                        <p:tgtEl>
                                          <p:spTgt spid="1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118"/>
                                        </p:tgtEl>
                                        <p:attrNameLst>
                                          <p:attrName>style.visibility</p:attrName>
                                        </p:attrNameLst>
                                      </p:cBhvr>
                                      <p:to>
                                        <p:strVal val="visible"/>
                                      </p:to>
                                    </p:set>
                                    <p:animEffect transition="in" filter="wipe(left)">
                                      <p:cBhvr>
                                        <p:cTn id="38" dur="500"/>
                                        <p:tgtEl>
                                          <p:spTgt spid="118"/>
                                        </p:tgtEl>
                                      </p:cBhvr>
                                    </p:animEffect>
                                  </p:childTnLst>
                                </p:cTn>
                              </p:par>
                              <p:par>
                                <p:cTn id="39" presetID="22" presetClass="entr" presetSubtype="8" fill="hold" nodeType="withEffect">
                                  <p:stCondLst>
                                    <p:cond delay="500"/>
                                  </p:stCondLst>
                                  <p:childTnLst>
                                    <p:set>
                                      <p:cBhvr>
                                        <p:cTn id="40" dur="1" fill="hold">
                                          <p:stCondLst>
                                            <p:cond delay="0"/>
                                          </p:stCondLst>
                                        </p:cTn>
                                        <p:tgtEl>
                                          <p:spTgt spid="119"/>
                                        </p:tgtEl>
                                        <p:attrNameLst>
                                          <p:attrName>style.visibility</p:attrName>
                                        </p:attrNameLst>
                                      </p:cBhvr>
                                      <p:to>
                                        <p:strVal val="visible"/>
                                      </p:to>
                                    </p:set>
                                    <p:animEffect transition="in" filter="wipe(left)">
                                      <p:cBhvr>
                                        <p:cTn id="41" dur="500"/>
                                        <p:tgtEl>
                                          <p:spTgt spid="119"/>
                                        </p:tgtEl>
                                      </p:cBhvr>
                                    </p:animEffect>
                                  </p:childTnLst>
                                </p:cTn>
                              </p:par>
                              <p:par>
                                <p:cTn id="42" presetID="22" presetClass="entr" presetSubtype="8" fill="hold" nodeType="withEffect">
                                  <p:stCondLst>
                                    <p:cond delay="1000"/>
                                  </p:stCondLst>
                                  <p:childTnLst>
                                    <p:set>
                                      <p:cBhvr>
                                        <p:cTn id="43" dur="1" fill="hold">
                                          <p:stCondLst>
                                            <p:cond delay="0"/>
                                          </p:stCondLst>
                                        </p:cTn>
                                        <p:tgtEl>
                                          <p:spTgt spid="120"/>
                                        </p:tgtEl>
                                        <p:attrNameLst>
                                          <p:attrName>style.visibility</p:attrName>
                                        </p:attrNameLst>
                                      </p:cBhvr>
                                      <p:to>
                                        <p:strVal val="visible"/>
                                      </p:to>
                                    </p:set>
                                    <p:animEffect transition="in" filter="wipe(left)">
                                      <p:cBhvr>
                                        <p:cTn id="44" dur="500"/>
                                        <p:tgtEl>
                                          <p:spTgt spid="120"/>
                                        </p:tgtEl>
                                      </p:cBhvr>
                                    </p:animEffect>
                                  </p:childTnLst>
                                </p:cTn>
                              </p:par>
                              <p:par>
                                <p:cTn id="45" presetID="22" presetClass="entr" presetSubtype="8" fill="hold" nodeType="withEffect">
                                  <p:stCondLst>
                                    <p:cond delay="1000"/>
                                  </p:stCondLst>
                                  <p:childTnLst>
                                    <p:set>
                                      <p:cBhvr>
                                        <p:cTn id="46" dur="1" fill="hold">
                                          <p:stCondLst>
                                            <p:cond delay="0"/>
                                          </p:stCondLst>
                                        </p:cTn>
                                        <p:tgtEl>
                                          <p:spTgt spid="121"/>
                                        </p:tgtEl>
                                        <p:attrNameLst>
                                          <p:attrName>style.visibility</p:attrName>
                                        </p:attrNameLst>
                                      </p:cBhvr>
                                      <p:to>
                                        <p:strVal val="visible"/>
                                      </p:to>
                                    </p:set>
                                    <p:animEffect transition="in" filter="wipe(left)">
                                      <p:cBhvr>
                                        <p:cTn id="4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4" grpId="0" animBg="1"/>
      <p:bldP spid="115" grpId="0" animBg="1"/>
      <p:bldP spid="116" grpId="0"/>
      <p:bldP spid="117" grpId="0"/>
      <p:bldP spid="118" grpId="0"/>
      <p:bldP spid="122" grpId="0"/>
      <p:bldP spid="123" grpId="0"/>
      <p:bldP spid="1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Box 3"/>
          <p:cNvSpPr txBox="1"/>
          <p:nvPr/>
        </p:nvSpPr>
        <p:spPr>
          <a:xfrm>
            <a:off x="2786896" y="1833385"/>
            <a:ext cx="3570208" cy="769441"/>
          </a:xfrm>
          <a:prstGeom prst="rect">
            <a:avLst/>
          </a:prstGeom>
          <a:noFill/>
        </p:spPr>
        <p:txBody>
          <a:bodyPr wrap="none" rtlCol="0">
            <a:spAutoFit/>
          </a:bodyPr>
          <a:lstStyle/>
          <a:p>
            <a:pPr algn="ctr"/>
            <a:r>
              <a:rPr lang="zh-CN" altLang="en-US" sz="4400" dirty="0">
                <a:ln w="9525">
                  <a:noFill/>
                </a:ln>
                <a:blipFill dpi="0" rotWithShape="1">
                  <a:blip r:embed="rId3">
                    <a:extLst>
                      <a:ext uri="{28A0092B-C50C-407E-A947-70E740481C1C}">
                        <a14:useLocalDpi xmlns:a14="http://schemas.microsoft.com/office/drawing/2010/main" val="0"/>
                      </a:ext>
                    </a:extLst>
                  </a:blip>
                  <a:srcRect/>
                  <a:stretch>
                    <a:fillRect/>
                  </a:stretch>
                </a:blipFill>
                <a:latin typeface="方正正准黑简体" pitchFamily="2" charset="-122"/>
                <a:ea typeface="方正正准黑简体" pitchFamily="2" charset="-122"/>
              </a:rPr>
              <a:t>感谢一路有你</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102" y="375256"/>
            <a:ext cx="2836652" cy="2700550"/>
          </a:xfrm>
          <a:prstGeom prst="rect">
            <a:avLst/>
          </a:prstGeom>
        </p:spPr>
      </p:pic>
      <p:sp>
        <p:nvSpPr>
          <p:cNvPr id="6" name="矩形 5"/>
          <p:cNvSpPr/>
          <p:nvPr/>
        </p:nvSpPr>
        <p:spPr>
          <a:xfrm>
            <a:off x="0" y="190590"/>
            <a:ext cx="4161790" cy="368300"/>
          </a:xfrm>
          <a:prstGeom prst="rect">
            <a:avLst/>
          </a:prstGeom>
        </p:spPr>
        <p:txBody>
          <a:bodyPr wrap="none">
            <a:spAutoFit/>
          </a:bodyPr>
          <a:lstStyle/>
          <a:p>
            <a:r>
              <a:rPr lang="zh-CN" altLang="en-US"/>
              <a:t> 汇报时间：</a:t>
            </a:r>
            <a:r>
              <a:rPr lang="en-US" altLang="zh-CN"/>
              <a:t>202X</a:t>
            </a:r>
            <a:r>
              <a:rPr lang="zh-CN" altLang="en-US"/>
              <a:t>年</a:t>
            </a:r>
            <a:r>
              <a:rPr lang="en-US" altLang="zh-CN"/>
              <a:t>9</a:t>
            </a:r>
            <a:r>
              <a:rPr lang="zh-CN" altLang="en-US"/>
              <a:t>月     汇报人：</a:t>
            </a:r>
            <a:r>
              <a:rPr lang="en-US" altLang="zh-CN"/>
              <a:t>xiazaii</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4/3*#ppt_w"/>
                                          </p:val>
                                        </p:tav>
                                        <p:tav tm="100000">
                                          <p:val>
                                            <p:strVal val="#ppt_w"/>
                                          </p:val>
                                        </p:tav>
                                      </p:tavLst>
                                    </p:anim>
                                    <p:anim calcmode="lin" valueType="num">
                                      <p:cBhvr>
                                        <p:cTn id="8" dur="2000" fill="hold"/>
                                        <p:tgtEl>
                                          <p:spTgt spid="2"/>
                                        </p:tgtEl>
                                        <p:attrNameLst>
                                          <p:attrName>ppt_h</p:attrName>
                                        </p:attrNameLst>
                                      </p:cBhvr>
                                      <p:tavLst>
                                        <p:tav tm="0">
                                          <p:val>
                                            <p:strVal val="4/3*#ppt_h"/>
                                          </p:val>
                                        </p:tav>
                                        <p:tav tm="100000">
                                          <p:val>
                                            <p:strVal val="#ppt_h"/>
                                          </p:val>
                                        </p:tav>
                                      </p:tavLst>
                                    </p:anim>
                                  </p:childTnLst>
                                </p:cTn>
                              </p:par>
                              <p:par>
                                <p:cTn id="9" presetID="16" presetClass="entr" presetSubtype="21" fill="hold" grpId="0" nodeType="with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par>
                                <p:cTn id="12" presetID="53" presetClass="entr" presetSubtype="16" fill="hold" nodeType="withEffect">
                                  <p:stCondLst>
                                    <p:cond delay="3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10" presetClass="entr" presetSubtype="0" fill="hold" nodeType="with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23" presetClass="exit" presetSubtype="16" fill="hold" nodeType="withEffect">
                                  <p:stCondLst>
                                    <p:cond delay="3500"/>
                                  </p:stCondLst>
                                  <p:childTnLst>
                                    <p:anim calcmode="lin" valueType="num">
                                      <p:cBhvr>
                                        <p:cTn id="21" dur="6000"/>
                                        <p:tgtEl>
                                          <p:spTgt spid="5"/>
                                        </p:tgtEl>
                                        <p:attrNameLst>
                                          <p:attrName>ppt_w</p:attrName>
                                        </p:attrNameLst>
                                      </p:cBhvr>
                                      <p:tavLst>
                                        <p:tav tm="0">
                                          <p:val>
                                            <p:strVal val="ppt_w"/>
                                          </p:val>
                                        </p:tav>
                                        <p:tav tm="100000">
                                          <p:val>
                                            <p:strVal val="4*ppt_w"/>
                                          </p:val>
                                        </p:tav>
                                      </p:tavLst>
                                    </p:anim>
                                    <p:anim calcmode="lin" valueType="num">
                                      <p:cBhvr>
                                        <p:cTn id="22" dur="6000"/>
                                        <p:tgtEl>
                                          <p:spTgt spid="5"/>
                                        </p:tgtEl>
                                        <p:attrNameLst>
                                          <p:attrName>ppt_h</p:attrName>
                                        </p:attrNameLst>
                                      </p:cBhvr>
                                      <p:tavLst>
                                        <p:tav tm="0">
                                          <p:val>
                                            <p:strVal val="ppt_h"/>
                                          </p:val>
                                        </p:tav>
                                        <p:tav tm="100000">
                                          <p:val>
                                            <p:strVal val="4*ppt_h"/>
                                          </p:val>
                                        </p:tav>
                                      </p:tavLst>
                                    </p:anim>
                                    <p:set>
                                      <p:cBhvr>
                                        <p:cTn id="23" dur="1" fill="hold">
                                          <p:stCondLst>
                                            <p:cond delay="5999"/>
                                          </p:stCondLst>
                                        </p:cTn>
                                        <p:tgtEl>
                                          <p:spTgt spid="5"/>
                                        </p:tgtEl>
                                        <p:attrNameLst>
                                          <p:attrName>style.visibility</p:attrName>
                                        </p:attrNameLst>
                                      </p:cBhvr>
                                      <p:to>
                                        <p:strVal val="hidden"/>
                                      </p:to>
                                    </p:set>
                                  </p:childTnLst>
                                </p:cTn>
                              </p:par>
                              <p:par>
                                <p:cTn id="24" presetID="10" presetClass="exit" presetSubtype="0" fill="hold" nodeType="withEffect">
                                  <p:stCondLst>
                                    <p:cond delay="3500"/>
                                  </p:stCondLst>
                                  <p:childTnLst>
                                    <p:animEffect transition="out" filter="fade">
                                      <p:cBhvr>
                                        <p:cTn id="25" dur="6000"/>
                                        <p:tgtEl>
                                          <p:spTgt spid="5"/>
                                        </p:tgtEl>
                                      </p:cBhvr>
                                    </p:animEffect>
                                    <p:set>
                                      <p:cBhvr>
                                        <p:cTn id="26" dur="1" fill="hold">
                                          <p:stCondLst>
                                            <p:cond delay="5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团队精神</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1026" y="1069626"/>
            <a:ext cx="3530974" cy="343629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13434" y="1158904"/>
            <a:ext cx="1415772" cy="58477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我们的</a:t>
            </a:r>
          </a:p>
        </p:txBody>
      </p:sp>
      <p:sp>
        <p:nvSpPr>
          <p:cNvPr id="5" name="TextBox 4"/>
          <p:cNvSpPr txBox="1"/>
          <p:nvPr/>
        </p:nvSpPr>
        <p:spPr>
          <a:xfrm>
            <a:off x="5306533" y="1530443"/>
            <a:ext cx="1723549" cy="1015663"/>
          </a:xfrm>
          <a:prstGeom prst="rect">
            <a:avLst/>
          </a:prstGeom>
          <a:noFill/>
        </p:spPr>
        <p:txBody>
          <a:bodyPr wrap="none" rtlCol="0">
            <a:spAutoFit/>
          </a:bodyPr>
          <a:lstStyle/>
          <a:p>
            <a:r>
              <a:rPr lang="zh-CN" altLang="en-US" sz="6000" b="1" dirty="0">
                <a:solidFill>
                  <a:srgbClr val="F86251"/>
                </a:solidFill>
                <a:latin typeface="微软雅黑" panose="020B0503020204020204" pitchFamily="34" charset="-122"/>
                <a:ea typeface="微软雅黑" panose="020B0503020204020204" pitchFamily="34" charset="-122"/>
              </a:rPr>
              <a:t>团队</a:t>
            </a:r>
          </a:p>
        </p:txBody>
      </p:sp>
      <p:sp>
        <p:nvSpPr>
          <p:cNvPr id="6" name="TextBox 5"/>
          <p:cNvSpPr txBox="1"/>
          <p:nvPr/>
        </p:nvSpPr>
        <p:spPr>
          <a:xfrm>
            <a:off x="5955622" y="1293628"/>
            <a:ext cx="1146468" cy="369332"/>
          </a:xfrm>
          <a:prstGeom prst="rect">
            <a:avLst/>
          </a:prstGeom>
          <a:noFill/>
        </p:spPr>
        <p:txBody>
          <a:bodyPr wrap="none" rtlCol="0">
            <a:spAutoFit/>
          </a:bodyPr>
          <a:lstStyle/>
          <a:p>
            <a:r>
              <a:rPr lang="en-US" altLang="zh-CN" b="0" dirty="0"/>
              <a:t>Our team</a:t>
            </a:r>
            <a:endParaRPr lang="zh-CN" altLang="en-US" b="0" dirty="0"/>
          </a:p>
        </p:txBody>
      </p:sp>
      <p:sp>
        <p:nvSpPr>
          <p:cNvPr id="7" name="TextBox 6"/>
          <p:cNvSpPr txBox="1"/>
          <p:nvPr/>
        </p:nvSpPr>
        <p:spPr>
          <a:xfrm>
            <a:off x="5289498" y="2455048"/>
            <a:ext cx="3024336" cy="1015663"/>
          </a:xfrm>
          <a:prstGeom prst="rect">
            <a:avLst/>
          </a:prstGeom>
          <a:noFill/>
        </p:spPr>
        <p:txBody>
          <a:bodyPr wrap="square" rtlCol="0">
            <a:spAutoFit/>
          </a:bodyPr>
          <a:lstStyle/>
          <a:p>
            <a:pPr>
              <a:lnSpc>
                <a:spcPct val="150000"/>
              </a:lnSpc>
            </a:pPr>
            <a:r>
              <a:rPr lang="zh-CN" altLang="en-US" sz="800" b="0" dirty="0">
                <a:latin typeface="微软雅黑" panose="020B0503020204020204" pitchFamily="34" charset="-122"/>
                <a:ea typeface="微软雅黑" panose="020B0503020204020204" pitchFamily="34" charset="-122"/>
              </a:rPr>
              <a:t>团队精神的培养，使店内员工齐心协力，拧成一股绳，</a:t>
            </a:r>
            <a:endParaRPr lang="en-US" altLang="zh-CN" sz="800" b="0" dirty="0">
              <a:latin typeface="微软雅黑" panose="020B0503020204020204" pitchFamily="34" charset="-122"/>
              <a:ea typeface="微软雅黑" panose="020B0503020204020204" pitchFamily="34" charset="-122"/>
            </a:endParaRPr>
          </a:p>
          <a:p>
            <a:pPr>
              <a:lnSpc>
                <a:spcPct val="150000"/>
              </a:lnSpc>
            </a:pPr>
            <a:r>
              <a:rPr lang="zh-CN" altLang="en-US" sz="800" b="0" dirty="0">
                <a:latin typeface="微软雅黑" panose="020B0503020204020204" pitchFamily="34" charset="-122"/>
                <a:ea typeface="微软雅黑" panose="020B0503020204020204" pitchFamily="34" charset="-122"/>
              </a:rPr>
              <a:t>朝着一个目标努力，对单个营业员来说，团队要达到的目标即是自己所努力的方向，</a:t>
            </a:r>
            <a:endParaRPr lang="en-US" altLang="zh-CN" sz="800" b="0" dirty="0">
              <a:latin typeface="微软雅黑" panose="020B0503020204020204" pitchFamily="34" charset="-122"/>
              <a:ea typeface="微软雅黑" panose="020B0503020204020204" pitchFamily="34" charset="-122"/>
            </a:endParaRPr>
          </a:p>
          <a:p>
            <a:pPr>
              <a:lnSpc>
                <a:spcPct val="150000"/>
              </a:lnSpc>
            </a:pPr>
            <a:r>
              <a:rPr lang="zh-CN" altLang="en-US" sz="800" b="0" dirty="0">
                <a:latin typeface="微软雅黑" panose="020B0503020204020204" pitchFamily="34" charset="-122"/>
                <a:ea typeface="微软雅黑" panose="020B0503020204020204" pitchFamily="34" charset="-122"/>
              </a:rPr>
              <a:t>团队整体的目标顺势分解成各个小目标，在每个员工身上得到落实</a:t>
            </a:r>
          </a:p>
        </p:txBody>
      </p:sp>
      <p:grpSp>
        <p:nvGrpSpPr>
          <p:cNvPr id="8" name="组合 7"/>
          <p:cNvGrpSpPr/>
          <p:nvPr/>
        </p:nvGrpSpPr>
        <p:grpSpPr>
          <a:xfrm>
            <a:off x="4979345" y="3607176"/>
            <a:ext cx="720080" cy="620758"/>
            <a:chOff x="5148064" y="3507854"/>
            <a:chExt cx="720080" cy="620758"/>
          </a:xfrm>
        </p:grpSpPr>
        <p:sp>
          <p:nvSpPr>
            <p:cNvPr id="9" name="六边形 8"/>
            <p:cNvSpPr/>
            <p:nvPr/>
          </p:nvSpPr>
          <p:spPr bwMode="auto">
            <a:xfrm>
              <a:off x="5148064"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79A4C7"/>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184457" y="3633567"/>
              <a:ext cx="595035" cy="338554"/>
            </a:xfrm>
            <a:prstGeom prst="rect">
              <a:avLst/>
            </a:prstGeom>
            <a:noFill/>
          </p:spPr>
          <p:txBody>
            <a:bodyPr wrap="none" rtlCol="0">
              <a:spAutoFit/>
            </a:bodyPr>
            <a:lstStyle/>
            <a:p>
              <a:r>
                <a:rPr lang="zh-CN" altLang="en-US" sz="1600" b="1" dirty="0">
                  <a:solidFill>
                    <a:srgbClr val="79A4C7"/>
                  </a:solidFill>
                  <a:latin typeface="微软雅黑" panose="020B0503020204020204" pitchFamily="34" charset="-122"/>
                  <a:ea typeface="微软雅黑" panose="020B0503020204020204" pitchFamily="34" charset="-122"/>
                </a:rPr>
                <a:t>专业</a:t>
              </a:r>
            </a:p>
          </p:txBody>
        </p:sp>
      </p:grpSp>
      <p:grpSp>
        <p:nvGrpSpPr>
          <p:cNvPr id="11" name="组合 10"/>
          <p:cNvGrpSpPr/>
          <p:nvPr/>
        </p:nvGrpSpPr>
        <p:grpSpPr>
          <a:xfrm>
            <a:off x="5771433" y="3607176"/>
            <a:ext cx="720080" cy="620758"/>
            <a:chOff x="5940152" y="3507854"/>
            <a:chExt cx="720080" cy="620758"/>
          </a:xfrm>
        </p:grpSpPr>
        <p:sp>
          <p:nvSpPr>
            <p:cNvPr id="12" name="六边形 11"/>
            <p:cNvSpPr/>
            <p:nvPr/>
          </p:nvSpPr>
          <p:spPr bwMode="auto">
            <a:xfrm>
              <a:off x="5940152"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F8625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976147" y="3633567"/>
              <a:ext cx="595035" cy="338554"/>
            </a:xfrm>
            <a:prstGeom prst="rect">
              <a:avLst/>
            </a:prstGeom>
            <a:noFill/>
          </p:spPr>
          <p:txBody>
            <a:bodyPr wrap="none" rtlCol="0">
              <a:spAutoFit/>
            </a:bodyPr>
            <a:lstStyle/>
            <a:p>
              <a:r>
                <a:rPr lang="zh-CN" altLang="en-US" sz="1600" b="1" dirty="0">
                  <a:solidFill>
                    <a:srgbClr val="F86251"/>
                  </a:solidFill>
                  <a:latin typeface="微软雅黑" panose="020B0503020204020204" pitchFamily="34" charset="-122"/>
                  <a:ea typeface="微软雅黑" panose="020B0503020204020204" pitchFamily="34" charset="-122"/>
                </a:rPr>
                <a:t>年轻</a:t>
              </a:r>
            </a:p>
          </p:txBody>
        </p:sp>
      </p:grpSp>
      <p:grpSp>
        <p:nvGrpSpPr>
          <p:cNvPr id="14" name="组合 13"/>
          <p:cNvGrpSpPr/>
          <p:nvPr/>
        </p:nvGrpSpPr>
        <p:grpSpPr>
          <a:xfrm>
            <a:off x="6563521" y="3607176"/>
            <a:ext cx="730831" cy="620758"/>
            <a:chOff x="6732240" y="3507854"/>
            <a:chExt cx="730831" cy="620758"/>
          </a:xfrm>
        </p:grpSpPr>
        <p:sp>
          <p:nvSpPr>
            <p:cNvPr id="15" name="六边形 14"/>
            <p:cNvSpPr/>
            <p:nvPr/>
          </p:nvSpPr>
          <p:spPr bwMode="auto">
            <a:xfrm>
              <a:off x="6742991"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5CA4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732240" y="3662142"/>
              <a:ext cx="646331" cy="276999"/>
            </a:xfrm>
            <a:prstGeom prst="rect">
              <a:avLst/>
            </a:prstGeom>
            <a:noFill/>
          </p:spPr>
          <p:txBody>
            <a:bodyPr wrap="none" rtlCol="0">
              <a:spAutoFit/>
            </a:bodyPr>
            <a:lstStyle/>
            <a:p>
              <a:r>
                <a:rPr lang="zh-CN" altLang="en-US" sz="1200" b="1" dirty="0">
                  <a:solidFill>
                    <a:srgbClr val="F5CA40"/>
                  </a:solidFill>
                  <a:latin typeface="微软雅黑" panose="020B0503020204020204" pitchFamily="34" charset="-122"/>
                  <a:ea typeface="微软雅黑" panose="020B0503020204020204" pitchFamily="34" charset="-122"/>
                </a:rPr>
                <a:t>有激情</a:t>
              </a:r>
            </a:p>
          </p:txBody>
        </p:sp>
      </p:grpSp>
      <p:grpSp>
        <p:nvGrpSpPr>
          <p:cNvPr id="17" name="组合 16"/>
          <p:cNvGrpSpPr/>
          <p:nvPr/>
        </p:nvGrpSpPr>
        <p:grpSpPr>
          <a:xfrm>
            <a:off x="7427617" y="3607176"/>
            <a:ext cx="720080" cy="620758"/>
            <a:chOff x="7596336" y="3507854"/>
            <a:chExt cx="720080" cy="620758"/>
          </a:xfrm>
        </p:grpSpPr>
        <p:sp>
          <p:nvSpPr>
            <p:cNvPr id="18" name="六边形 17"/>
            <p:cNvSpPr/>
            <p:nvPr/>
          </p:nvSpPr>
          <p:spPr bwMode="auto">
            <a:xfrm>
              <a:off x="7596336" y="3507854"/>
              <a:ext cx="720080" cy="620758"/>
            </a:xfrm>
            <a:prstGeom prst="hexagon">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8625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676607" y="3536429"/>
              <a:ext cx="543739" cy="523220"/>
            </a:xfrm>
            <a:prstGeom prst="rect">
              <a:avLst/>
            </a:prstGeom>
            <a:noFill/>
          </p:spPr>
          <p:txBody>
            <a:bodyPr wrap="none" rtlCol="0">
              <a:spAutoFit/>
            </a:bodyPr>
            <a:lstStyle/>
            <a:p>
              <a:r>
                <a:rPr lang="zh-CN" altLang="en-US" sz="1400" b="1" dirty="0">
                  <a:solidFill>
                    <a:srgbClr val="F86251"/>
                  </a:solidFill>
                  <a:latin typeface="微软雅黑" panose="020B0503020204020204" pitchFamily="34" charset="-122"/>
                  <a:ea typeface="微软雅黑" panose="020B0503020204020204" pitchFamily="34" charset="-122"/>
                </a:rPr>
                <a:t>行动</a:t>
              </a:r>
              <a:endParaRPr lang="en-US" altLang="zh-CN" sz="1400" b="1" dirty="0">
                <a:solidFill>
                  <a:srgbClr val="F86251"/>
                </a:solidFill>
                <a:latin typeface="微软雅黑" panose="020B0503020204020204" pitchFamily="34" charset="-122"/>
                <a:ea typeface="微软雅黑" panose="020B0503020204020204" pitchFamily="34" charset="-122"/>
              </a:endParaRPr>
            </a:p>
            <a:p>
              <a:r>
                <a:rPr lang="zh-CN" altLang="en-US" sz="1400" b="1" dirty="0">
                  <a:solidFill>
                    <a:srgbClr val="F86251"/>
                  </a:solidFill>
                  <a:latin typeface="微软雅黑" panose="020B0503020204020204" pitchFamily="34" charset="-122"/>
                  <a:ea typeface="微软雅黑" panose="020B0503020204020204" pitchFamily="34" charset="-122"/>
                </a:rPr>
                <a:t>力强</a:t>
              </a:r>
            </a:p>
          </p:txBody>
        </p:sp>
      </p:gr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4"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750"/>
                                        <p:tgtEl>
                                          <p:spTgt spid="5"/>
                                        </p:tgtEl>
                                        <p:attrNameLst>
                                          <p:attrName>ppt_y</p:attrName>
                                        </p:attrNameLst>
                                      </p:cBhvr>
                                      <p:tavLst>
                                        <p:tav tm="0">
                                          <p:val>
                                            <p:strVal val="#ppt_y+#ppt_h*1.125000"/>
                                          </p:val>
                                        </p:tav>
                                        <p:tav tm="100000">
                                          <p:val>
                                            <p:strVal val="#ppt_y"/>
                                          </p:val>
                                        </p:tav>
                                      </p:tavLst>
                                    </p:anim>
                                    <p:animEffect transition="in" filter="wipe(up)">
                                      <p:cBhvr>
                                        <p:cTn id="25" dur="750"/>
                                        <p:tgtEl>
                                          <p:spTgt spid="5"/>
                                        </p:tgtEl>
                                      </p:cBhvr>
                                    </p:animEffect>
                                  </p:childTnLst>
                                </p:cTn>
                              </p:par>
                            </p:childTnLst>
                          </p:cTn>
                        </p:par>
                        <p:par>
                          <p:cTn id="26" fill="hold">
                            <p:stCondLst>
                              <p:cond delay="2825"/>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000"/>
                                        <p:tgtEl>
                                          <p:spTgt spid="7"/>
                                        </p:tgtEl>
                                      </p:cBhvr>
                                    </p:animEffect>
                                  </p:childTnLst>
                                </p:cTn>
                              </p:par>
                            </p:childTnLst>
                          </p:cTn>
                        </p:par>
                        <p:par>
                          <p:cTn id="30" fill="hold">
                            <p:stCondLst>
                              <p:cond delay="3825"/>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5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5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75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团队成员介绍</a:t>
            </a:r>
          </a:p>
        </p:txBody>
      </p:sp>
      <p:sp>
        <p:nvSpPr>
          <p:cNvPr id="10" name="TextBox 9"/>
          <p:cNvSpPr txBox="1"/>
          <p:nvPr/>
        </p:nvSpPr>
        <p:spPr>
          <a:xfrm>
            <a:off x="837036"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854528"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872020"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804248"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1030899"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5" name="矩形 14"/>
          <p:cNvSpPr>
            <a:spLocks noChangeArrowheads="1"/>
          </p:cNvSpPr>
          <p:nvPr/>
        </p:nvSpPr>
        <p:spPr bwMode="auto">
          <a:xfrm>
            <a:off x="304839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张姓名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6" name="矩形 15"/>
          <p:cNvSpPr>
            <a:spLocks noChangeArrowheads="1"/>
          </p:cNvSpPr>
          <p:nvPr/>
        </p:nvSpPr>
        <p:spPr bwMode="auto">
          <a:xfrm>
            <a:off x="5065883"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王姓名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7" name="矩形 16"/>
          <p:cNvSpPr>
            <a:spLocks noChangeArrowheads="1"/>
          </p:cNvSpPr>
          <p:nvPr/>
        </p:nvSpPr>
        <p:spPr bwMode="auto">
          <a:xfrm>
            <a:off x="699811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8" name="Oval 12"/>
          <p:cNvSpPr>
            <a:spLocks noChangeArrowheads="1"/>
          </p:cNvSpPr>
          <p:nvPr/>
        </p:nvSpPr>
        <p:spPr bwMode="auto">
          <a:xfrm>
            <a:off x="89201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9" name="Oval 13"/>
          <p:cNvSpPr>
            <a:spLocks noChangeArrowheads="1"/>
          </p:cNvSpPr>
          <p:nvPr/>
        </p:nvSpPr>
        <p:spPr bwMode="auto">
          <a:xfrm>
            <a:off x="985155" y="1297437"/>
            <a:ext cx="1395135" cy="140228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20" name="Oval 12"/>
          <p:cNvSpPr>
            <a:spLocks noChangeArrowheads="1"/>
          </p:cNvSpPr>
          <p:nvPr/>
        </p:nvSpPr>
        <p:spPr bwMode="auto">
          <a:xfrm>
            <a:off x="2793361"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21" name="Oval 13"/>
          <p:cNvSpPr>
            <a:spLocks noChangeArrowheads="1"/>
          </p:cNvSpPr>
          <p:nvPr/>
        </p:nvSpPr>
        <p:spPr bwMode="auto">
          <a:xfrm>
            <a:off x="2886503" y="1297437"/>
            <a:ext cx="1395135" cy="140228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22" name="Oval 12"/>
          <p:cNvSpPr>
            <a:spLocks noChangeArrowheads="1"/>
          </p:cNvSpPr>
          <p:nvPr/>
        </p:nvSpPr>
        <p:spPr bwMode="auto">
          <a:xfrm>
            <a:off x="476876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23" name="Oval 13"/>
          <p:cNvSpPr>
            <a:spLocks noChangeArrowheads="1"/>
          </p:cNvSpPr>
          <p:nvPr/>
        </p:nvSpPr>
        <p:spPr bwMode="auto">
          <a:xfrm>
            <a:off x="4861905" y="1297437"/>
            <a:ext cx="1395135" cy="140228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24" name="Oval 12"/>
          <p:cNvSpPr>
            <a:spLocks noChangeArrowheads="1"/>
          </p:cNvSpPr>
          <p:nvPr/>
        </p:nvSpPr>
        <p:spPr bwMode="auto">
          <a:xfrm>
            <a:off x="6660232"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25" name="Oval 13"/>
          <p:cNvSpPr>
            <a:spLocks noChangeArrowheads="1"/>
          </p:cNvSpPr>
          <p:nvPr/>
        </p:nvSpPr>
        <p:spPr bwMode="auto">
          <a:xfrm>
            <a:off x="6753374" y="1297437"/>
            <a:ext cx="1395135" cy="140228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grpSp>
        <p:nvGrpSpPr>
          <p:cNvPr id="26" name="组合 25"/>
          <p:cNvGrpSpPr/>
          <p:nvPr/>
        </p:nvGrpSpPr>
        <p:grpSpPr>
          <a:xfrm>
            <a:off x="852265" y="3179909"/>
            <a:ext cx="1487487" cy="363538"/>
            <a:chOff x="852265" y="3147814"/>
            <a:chExt cx="1487487" cy="363538"/>
          </a:xfrm>
        </p:grpSpPr>
        <p:sp>
          <p:nvSpPr>
            <p:cNvPr id="27"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F86251"/>
                </a:solidFill>
                <a:latin typeface="微软雅黑" panose="020B0503020204020204" pitchFamily="34" charset="-122"/>
                <a:ea typeface="微软雅黑" panose="020B0503020204020204" pitchFamily="34" charset="-122"/>
              </a:endParaRPr>
            </a:p>
          </p:txBody>
        </p:sp>
        <p:sp>
          <p:nvSpPr>
            <p:cNvPr id="28"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F8625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F86251"/>
                  </a:solidFill>
                  <a:latin typeface="微软雅黑" panose="020B0503020204020204" pitchFamily="34" charset="-122"/>
                  <a:ea typeface="微软雅黑" panose="020B0503020204020204" pitchFamily="34" charset="-122"/>
                </a:rPr>
                <a:t>职位名称</a:t>
              </a:r>
            </a:p>
          </p:txBody>
        </p:sp>
      </p:grpSp>
      <p:grpSp>
        <p:nvGrpSpPr>
          <p:cNvPr id="30" name="组合 29"/>
          <p:cNvGrpSpPr/>
          <p:nvPr/>
        </p:nvGrpSpPr>
        <p:grpSpPr>
          <a:xfrm>
            <a:off x="2817608" y="3179909"/>
            <a:ext cx="1487487" cy="363538"/>
            <a:chOff x="852265" y="3147814"/>
            <a:chExt cx="1487487" cy="363538"/>
          </a:xfrm>
        </p:grpSpPr>
        <p:sp>
          <p:nvSpPr>
            <p:cNvPr id="31"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79A4C7"/>
                </a:solidFill>
                <a:latin typeface="微软雅黑" panose="020B0503020204020204" pitchFamily="34" charset="-122"/>
                <a:ea typeface="微软雅黑" panose="020B0503020204020204" pitchFamily="34" charset="-122"/>
              </a:endParaRPr>
            </a:p>
          </p:txBody>
        </p:sp>
        <p:sp>
          <p:nvSpPr>
            <p:cNvPr id="32"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79A4C7"/>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79A4C7"/>
                  </a:solidFill>
                  <a:latin typeface="微软雅黑" panose="020B0503020204020204" pitchFamily="34" charset="-122"/>
                  <a:ea typeface="微软雅黑" panose="020B0503020204020204" pitchFamily="34" charset="-122"/>
                </a:rPr>
                <a:t>职位名称</a:t>
              </a:r>
            </a:p>
          </p:txBody>
        </p:sp>
      </p:grpSp>
      <p:grpSp>
        <p:nvGrpSpPr>
          <p:cNvPr id="34" name="组合 33"/>
          <p:cNvGrpSpPr/>
          <p:nvPr/>
        </p:nvGrpSpPr>
        <p:grpSpPr>
          <a:xfrm>
            <a:off x="4815728" y="3179909"/>
            <a:ext cx="1487487" cy="363538"/>
            <a:chOff x="852265" y="3147814"/>
            <a:chExt cx="1487487" cy="363538"/>
          </a:xfrm>
        </p:grpSpPr>
        <p:sp>
          <p:nvSpPr>
            <p:cNvPr id="35"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F86251"/>
                </a:solidFill>
                <a:latin typeface="微软雅黑" panose="020B0503020204020204" pitchFamily="34" charset="-122"/>
                <a:ea typeface="微软雅黑" panose="020B0503020204020204" pitchFamily="34" charset="-122"/>
              </a:endParaRPr>
            </a:p>
          </p:txBody>
        </p:sp>
        <p:sp>
          <p:nvSpPr>
            <p:cNvPr id="36"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F8625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F86251"/>
                  </a:solidFill>
                  <a:latin typeface="微软雅黑" panose="020B0503020204020204" pitchFamily="34" charset="-122"/>
                  <a:ea typeface="微软雅黑" panose="020B0503020204020204" pitchFamily="34" charset="-122"/>
                </a:rPr>
                <a:t>职位名称</a:t>
              </a:r>
            </a:p>
          </p:txBody>
        </p:sp>
      </p:grpSp>
      <p:grpSp>
        <p:nvGrpSpPr>
          <p:cNvPr id="38" name="组合 37"/>
          <p:cNvGrpSpPr/>
          <p:nvPr/>
        </p:nvGrpSpPr>
        <p:grpSpPr>
          <a:xfrm>
            <a:off x="6804248" y="3179909"/>
            <a:ext cx="1487487" cy="363538"/>
            <a:chOff x="852265" y="3147814"/>
            <a:chExt cx="1487487" cy="363538"/>
          </a:xfrm>
        </p:grpSpPr>
        <p:sp>
          <p:nvSpPr>
            <p:cNvPr id="39"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79A4C7"/>
                </a:solidFill>
                <a:latin typeface="微软雅黑" panose="020B0503020204020204" pitchFamily="34" charset="-122"/>
                <a:ea typeface="微软雅黑" panose="020B0503020204020204" pitchFamily="34" charset="-122"/>
              </a:endParaRPr>
            </a:p>
          </p:txBody>
        </p:sp>
        <p:sp>
          <p:nvSpPr>
            <p:cNvPr id="40"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79A4C7"/>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79A4C7"/>
                  </a:solidFill>
                  <a:latin typeface="微软雅黑" panose="020B0503020204020204" pitchFamily="34" charset="-122"/>
                  <a:ea typeface="微软雅黑" panose="020B0503020204020204" pitchFamily="34" charset="-122"/>
                </a:rPr>
                <a:t>职位名称</a:t>
              </a:r>
            </a:p>
          </p:txBody>
        </p:sp>
      </p:gr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Scale>
                                      <p:cBhvr>
                                        <p:cTn id="1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
                                        </p:tgtEl>
                                        <p:attrNameLst>
                                          <p:attrName>ppt_x</p:attrName>
                                          <p:attrName>ppt_y</p:attrName>
                                        </p:attrNameLst>
                                      </p:cBhvr>
                                    </p:animMotion>
                                    <p:animEffect transition="in" filter="fade">
                                      <p:cBhvr>
                                        <p:cTn id="14" dur="1000"/>
                                        <p:tgtEl>
                                          <p:spTgt spid="19"/>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21"/>
                                        </p:tgtEl>
                                        <p:attrNameLst>
                                          <p:attrName>style.visibility</p:attrName>
                                        </p:attrNameLst>
                                      </p:cBhvr>
                                      <p:to>
                                        <p:strVal val="visible"/>
                                      </p:to>
                                    </p:set>
                                    <p:animScale>
                                      <p:cBhvr>
                                        <p:cTn id="2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1"/>
                                        </p:tgtEl>
                                        <p:attrNameLst>
                                          <p:attrName>ppt_x</p:attrName>
                                          <p:attrName>ppt_y</p:attrName>
                                        </p:attrNameLst>
                                      </p:cBhvr>
                                    </p:animMotion>
                                    <p:animEffect transition="in" filter="fade">
                                      <p:cBhvr>
                                        <p:cTn id="24" dur="1000"/>
                                        <p:tgtEl>
                                          <p:spTgt spid="21"/>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22"/>
                                        </p:tgtEl>
                                        <p:attrNameLst>
                                          <p:attrName>style.visibility</p:attrName>
                                        </p:attrNameLst>
                                      </p:cBhvr>
                                      <p:to>
                                        <p:strVal val="visible"/>
                                      </p:to>
                                    </p:set>
                                    <p:animScale>
                                      <p:cBhvr>
                                        <p:cTn id="2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2"/>
                                        </p:tgtEl>
                                        <p:attrNameLst>
                                          <p:attrName>ppt_x</p:attrName>
                                          <p:attrName>ppt_y</p:attrName>
                                        </p:attrNameLst>
                                      </p:cBhvr>
                                    </p:animMotion>
                                    <p:animEffect transition="in" filter="fade">
                                      <p:cBhvr>
                                        <p:cTn id="29" dur="1000"/>
                                        <p:tgtEl>
                                          <p:spTgt spid="22"/>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23"/>
                                        </p:tgtEl>
                                        <p:attrNameLst>
                                          <p:attrName>style.visibility</p:attrName>
                                        </p:attrNameLst>
                                      </p:cBhvr>
                                      <p:to>
                                        <p:strVal val="visible"/>
                                      </p:to>
                                    </p:set>
                                    <p:animScale>
                                      <p:cBhvr>
                                        <p:cTn id="3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3"/>
                                        </p:tgtEl>
                                        <p:attrNameLst>
                                          <p:attrName>ppt_x</p:attrName>
                                          <p:attrName>ppt_y</p:attrName>
                                        </p:attrNameLst>
                                      </p:cBhvr>
                                    </p:animMotion>
                                    <p:animEffect transition="in" filter="fade">
                                      <p:cBhvr>
                                        <p:cTn id="34" dur="1000"/>
                                        <p:tgtEl>
                                          <p:spTgt spid="23"/>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4"/>
                                        </p:tgtEl>
                                        <p:attrNameLst>
                                          <p:attrName>style.visibility</p:attrName>
                                        </p:attrNameLst>
                                      </p:cBhvr>
                                      <p:to>
                                        <p:strVal val="visible"/>
                                      </p:to>
                                    </p:set>
                                    <p:animScale>
                                      <p:cBhvr>
                                        <p:cTn id="3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4"/>
                                        </p:tgtEl>
                                        <p:attrNameLst>
                                          <p:attrName>ppt_x</p:attrName>
                                          <p:attrName>ppt_y</p:attrName>
                                        </p:attrNameLst>
                                      </p:cBhvr>
                                    </p:animMotion>
                                    <p:animEffect transition="in" filter="fade">
                                      <p:cBhvr>
                                        <p:cTn id="39" dur="1000"/>
                                        <p:tgtEl>
                                          <p:spTgt spid="24"/>
                                        </p:tgtEl>
                                      </p:cBhvr>
                                    </p:animEffect>
                                  </p:childTnLst>
                                </p:cTn>
                              </p:par>
                              <p:par>
                                <p:cTn id="40" presetID="52" presetClass="entr" presetSubtype="0" fill="hold" grpId="0" nodeType="withEffect">
                                  <p:stCondLst>
                                    <p:cond delay="400"/>
                                  </p:stCondLst>
                                  <p:childTnLst>
                                    <p:set>
                                      <p:cBhvr>
                                        <p:cTn id="41" dur="1" fill="hold">
                                          <p:stCondLst>
                                            <p:cond delay="0"/>
                                          </p:stCondLst>
                                        </p:cTn>
                                        <p:tgtEl>
                                          <p:spTgt spid="25"/>
                                        </p:tgtEl>
                                        <p:attrNameLst>
                                          <p:attrName>style.visibility</p:attrName>
                                        </p:attrNameLst>
                                      </p:cBhvr>
                                      <p:to>
                                        <p:strVal val="visible"/>
                                      </p:to>
                                    </p:set>
                                    <p:animScale>
                                      <p:cBhvr>
                                        <p:cTn id="4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5"/>
                                        </p:tgtEl>
                                        <p:attrNameLst>
                                          <p:attrName>ppt_x</p:attrName>
                                          <p:attrName>ppt_y</p:attrName>
                                        </p:attrNameLst>
                                      </p:cBhvr>
                                    </p:animMotion>
                                    <p:animEffect transition="in" filter="fade">
                                      <p:cBhvr>
                                        <p:cTn id="44" dur="1000"/>
                                        <p:tgtEl>
                                          <p:spTgt spid="25"/>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p:tgtEl>
                                          <p:spTgt spid="14"/>
                                        </p:tgtEl>
                                        <p:attrNameLst>
                                          <p:attrName>ppt_y</p:attrName>
                                        </p:attrNameLst>
                                      </p:cBhvr>
                                      <p:tavLst>
                                        <p:tav tm="0">
                                          <p:val>
                                            <p:strVal val="#ppt_y+#ppt_h*1.125000"/>
                                          </p:val>
                                        </p:tav>
                                        <p:tav tm="100000">
                                          <p:val>
                                            <p:strVal val="#ppt_y"/>
                                          </p:val>
                                        </p:tav>
                                      </p:tavLst>
                                    </p:anim>
                                    <p:animEffect transition="in" filter="wipe(up)">
                                      <p:cBhvr>
                                        <p:cTn id="61" dur="500"/>
                                        <p:tgtEl>
                                          <p:spTgt spid="14"/>
                                        </p:tgtEl>
                                      </p:cBhvr>
                                    </p:animEffect>
                                  </p:childTnLst>
                                </p:cTn>
                              </p:par>
                              <p:par>
                                <p:cTn id="62" presetID="12" presetClass="entr" presetSubtype="4" fill="hold" grpId="0" nodeType="withEffect">
                                  <p:stCondLst>
                                    <p:cond delay="10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ppt_y</p:attrName>
                                        </p:attrNameLst>
                                      </p:cBhvr>
                                      <p:tavLst>
                                        <p:tav tm="0">
                                          <p:val>
                                            <p:strVal val="#ppt_y+#ppt_h*1.125000"/>
                                          </p:val>
                                        </p:tav>
                                        <p:tav tm="100000">
                                          <p:val>
                                            <p:strVal val="#ppt_y"/>
                                          </p:val>
                                        </p:tav>
                                      </p:tavLst>
                                    </p:anim>
                                    <p:animEffect transition="in" filter="wipe(up)">
                                      <p:cBhvr>
                                        <p:cTn id="65" dur="500"/>
                                        <p:tgtEl>
                                          <p:spTgt spid="15"/>
                                        </p:tgtEl>
                                      </p:cBhvr>
                                    </p:animEffect>
                                  </p:childTnLst>
                                </p:cTn>
                              </p:par>
                              <p:par>
                                <p:cTn id="66" presetID="12" presetClass="entr" presetSubtype="4" fill="hold" grpId="0" nodeType="withEffect">
                                  <p:stCondLst>
                                    <p:cond delay="20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p:tgtEl>
                                          <p:spTgt spid="16"/>
                                        </p:tgtEl>
                                        <p:attrNameLst>
                                          <p:attrName>ppt_y</p:attrName>
                                        </p:attrNameLst>
                                      </p:cBhvr>
                                      <p:tavLst>
                                        <p:tav tm="0">
                                          <p:val>
                                            <p:strVal val="#ppt_y+#ppt_h*1.125000"/>
                                          </p:val>
                                        </p:tav>
                                        <p:tav tm="100000">
                                          <p:val>
                                            <p:strVal val="#ppt_y"/>
                                          </p:val>
                                        </p:tav>
                                      </p:tavLst>
                                    </p:anim>
                                    <p:animEffect transition="in" filter="wipe(up)">
                                      <p:cBhvr>
                                        <p:cTn id="69" dur="500"/>
                                        <p:tgtEl>
                                          <p:spTgt spid="16"/>
                                        </p:tgtEl>
                                      </p:cBhvr>
                                    </p:animEffect>
                                  </p:childTnLst>
                                </p:cTn>
                              </p:par>
                              <p:par>
                                <p:cTn id="70" presetID="12" presetClass="entr" presetSubtype="4" fill="hold" grpId="0" nodeType="withEffect">
                                  <p:stCondLst>
                                    <p:cond delay="30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p:tgtEl>
                                          <p:spTgt spid="17"/>
                                        </p:tgtEl>
                                        <p:attrNameLst>
                                          <p:attrName>ppt_y</p:attrName>
                                        </p:attrNameLst>
                                      </p:cBhvr>
                                      <p:tavLst>
                                        <p:tav tm="0">
                                          <p:val>
                                            <p:strVal val="#ppt_y+#ppt_h*1.125000"/>
                                          </p:val>
                                        </p:tav>
                                        <p:tav tm="100000">
                                          <p:val>
                                            <p:strVal val="#ppt_y"/>
                                          </p:val>
                                        </p:tav>
                                      </p:tavLst>
                                    </p:anim>
                                    <p:animEffect transition="in" filter="wipe(up)">
                                      <p:cBhvr>
                                        <p:cTn id="73" dur="500"/>
                                        <p:tgtEl>
                                          <p:spTgt spid="17"/>
                                        </p:tgtEl>
                                      </p:cBhvr>
                                    </p:animEffect>
                                  </p:childTnLst>
                                </p:cTn>
                              </p:par>
                              <p:par>
                                <p:cTn id="74" presetID="12" presetClass="entr" presetSubtype="1" fill="hold" grpId="0" nodeType="withEffect">
                                  <p:stCondLst>
                                    <p:cond delay="10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p:tgtEl>
                                          <p:spTgt spid="10"/>
                                        </p:tgtEl>
                                        <p:attrNameLst>
                                          <p:attrName>ppt_y</p:attrName>
                                        </p:attrNameLst>
                                      </p:cBhvr>
                                      <p:tavLst>
                                        <p:tav tm="0">
                                          <p:val>
                                            <p:strVal val="#ppt_y-#ppt_h*1.125000"/>
                                          </p:val>
                                        </p:tav>
                                        <p:tav tm="100000">
                                          <p:val>
                                            <p:strVal val="#ppt_y"/>
                                          </p:val>
                                        </p:tav>
                                      </p:tavLst>
                                    </p:anim>
                                    <p:animEffect transition="in" filter="wipe(down)">
                                      <p:cBhvr>
                                        <p:cTn id="77" dur="500"/>
                                        <p:tgtEl>
                                          <p:spTgt spid="10"/>
                                        </p:tgtEl>
                                      </p:cBhvr>
                                    </p:animEffect>
                                  </p:childTnLst>
                                </p:cTn>
                              </p:par>
                              <p:par>
                                <p:cTn id="78" presetID="12" presetClass="entr" presetSubtype="1" fill="hold" grpId="0" nodeType="withEffect">
                                  <p:stCondLst>
                                    <p:cond delay="300"/>
                                  </p:stCondLst>
                                  <p:childTnLst>
                                    <p:set>
                                      <p:cBhvr>
                                        <p:cTn id="79" dur="1" fill="hold">
                                          <p:stCondLst>
                                            <p:cond delay="0"/>
                                          </p:stCondLst>
                                        </p:cTn>
                                        <p:tgtEl>
                                          <p:spTgt spid="11"/>
                                        </p:tgtEl>
                                        <p:attrNameLst>
                                          <p:attrName>style.visibility</p:attrName>
                                        </p:attrNameLst>
                                      </p:cBhvr>
                                      <p:to>
                                        <p:strVal val="visible"/>
                                      </p:to>
                                    </p:set>
                                    <p:anim calcmode="lin" valueType="num">
                                      <p:cBhvr additive="base">
                                        <p:cTn id="80" dur="500"/>
                                        <p:tgtEl>
                                          <p:spTgt spid="11"/>
                                        </p:tgtEl>
                                        <p:attrNameLst>
                                          <p:attrName>ppt_y</p:attrName>
                                        </p:attrNameLst>
                                      </p:cBhvr>
                                      <p:tavLst>
                                        <p:tav tm="0">
                                          <p:val>
                                            <p:strVal val="#ppt_y-#ppt_h*1.125000"/>
                                          </p:val>
                                        </p:tav>
                                        <p:tav tm="100000">
                                          <p:val>
                                            <p:strVal val="#ppt_y"/>
                                          </p:val>
                                        </p:tav>
                                      </p:tavLst>
                                    </p:anim>
                                    <p:animEffect transition="in" filter="wipe(down)">
                                      <p:cBhvr>
                                        <p:cTn id="81" dur="500"/>
                                        <p:tgtEl>
                                          <p:spTgt spid="11"/>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12"/>
                                        </p:tgtEl>
                                        <p:attrNameLst>
                                          <p:attrName>style.visibility</p:attrName>
                                        </p:attrNameLst>
                                      </p:cBhvr>
                                      <p:to>
                                        <p:strVal val="visible"/>
                                      </p:to>
                                    </p:set>
                                    <p:anim calcmode="lin" valueType="num">
                                      <p:cBhvr additive="base">
                                        <p:cTn id="84" dur="500"/>
                                        <p:tgtEl>
                                          <p:spTgt spid="12"/>
                                        </p:tgtEl>
                                        <p:attrNameLst>
                                          <p:attrName>ppt_y</p:attrName>
                                        </p:attrNameLst>
                                      </p:cBhvr>
                                      <p:tavLst>
                                        <p:tav tm="0">
                                          <p:val>
                                            <p:strVal val="#ppt_y-#ppt_h*1.125000"/>
                                          </p:val>
                                        </p:tav>
                                        <p:tav tm="100000">
                                          <p:val>
                                            <p:strVal val="#ppt_y"/>
                                          </p:val>
                                        </p:tav>
                                      </p:tavLst>
                                    </p:anim>
                                    <p:animEffect transition="in" filter="wipe(down)">
                                      <p:cBhvr>
                                        <p:cTn id="85" dur="500"/>
                                        <p:tgtEl>
                                          <p:spTgt spid="12"/>
                                        </p:tgtEl>
                                      </p:cBhvr>
                                    </p:animEffect>
                                  </p:childTnLst>
                                </p:cTn>
                              </p:par>
                              <p:par>
                                <p:cTn id="86" presetID="12" presetClass="entr" presetSubtype="1" fill="hold" grpId="0" nodeType="withEffect">
                                  <p:stCondLst>
                                    <p:cond delay="70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p:tgtEl>
                                          <p:spTgt spid="13"/>
                                        </p:tgtEl>
                                        <p:attrNameLst>
                                          <p:attrName>ppt_y</p:attrName>
                                        </p:attrNameLst>
                                      </p:cBhvr>
                                      <p:tavLst>
                                        <p:tav tm="0">
                                          <p:val>
                                            <p:strVal val="#ppt_y-#ppt_h*1.125000"/>
                                          </p:val>
                                        </p:tav>
                                        <p:tav tm="100000">
                                          <p:val>
                                            <p:strVal val="#ppt_y"/>
                                          </p:val>
                                        </p:tav>
                                      </p:tavLst>
                                    </p:anim>
                                    <p:animEffect transition="in" filter="wipe(down)">
                                      <p:cBhvr>
                                        <p:cTn id="8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年度工作概况</a:t>
            </a:r>
          </a:p>
        </p:txBody>
      </p:sp>
      <p:cxnSp>
        <p:nvCxnSpPr>
          <p:cNvPr id="48" name="直接连接符 47"/>
          <p:cNvCxnSpPr/>
          <p:nvPr/>
        </p:nvCxnSpPr>
        <p:spPr>
          <a:xfrm>
            <a:off x="4517993" y="1524514"/>
            <a:ext cx="0" cy="288032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211959" y="1168009"/>
            <a:ext cx="612068" cy="612068"/>
            <a:chOff x="3714631" y="870654"/>
            <a:chExt cx="612068" cy="612068"/>
          </a:xfrm>
        </p:grpSpPr>
        <p:sp>
          <p:nvSpPr>
            <p:cNvPr id="50" name="椭圆 49"/>
            <p:cNvSpPr/>
            <p:nvPr/>
          </p:nvSpPr>
          <p:spPr>
            <a:xfrm>
              <a:off x="3714631" y="870654"/>
              <a:ext cx="612068" cy="612068"/>
            </a:xfrm>
            <a:prstGeom prst="ellipse">
              <a:avLst/>
            </a:pr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3783261" y="1022799"/>
              <a:ext cx="474810"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7</a:t>
              </a:r>
              <a:r>
                <a:rPr lang="zh-CN" altLang="en-US" sz="1400" b="1" dirty="0">
                  <a:solidFill>
                    <a:schemeClr val="bg1"/>
                  </a:solidFill>
                  <a:latin typeface="微软雅黑" panose="020B0503020204020204" pitchFamily="34" charset="-122"/>
                  <a:ea typeface="微软雅黑" panose="020B0503020204020204" pitchFamily="34" charset="-122"/>
                </a:rPr>
                <a:t>月</a:t>
              </a:r>
            </a:p>
          </p:txBody>
        </p:sp>
      </p:grpSp>
      <p:grpSp>
        <p:nvGrpSpPr>
          <p:cNvPr id="52" name="组合 51"/>
          <p:cNvGrpSpPr/>
          <p:nvPr/>
        </p:nvGrpSpPr>
        <p:grpSpPr>
          <a:xfrm>
            <a:off x="4211959" y="2128116"/>
            <a:ext cx="612068" cy="612068"/>
            <a:chOff x="3707904" y="1851670"/>
            <a:chExt cx="612068" cy="612068"/>
          </a:xfrm>
        </p:grpSpPr>
        <p:sp>
          <p:nvSpPr>
            <p:cNvPr id="53" name="椭圆 52"/>
            <p:cNvSpPr/>
            <p:nvPr/>
          </p:nvSpPr>
          <p:spPr>
            <a:xfrm>
              <a:off x="3707904" y="1851670"/>
              <a:ext cx="612068" cy="612068"/>
            </a:xfrm>
            <a:prstGeom prst="ellipse">
              <a:avLst/>
            </a:pr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3776532" y="2003815"/>
              <a:ext cx="474810"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8</a:t>
              </a:r>
              <a:r>
                <a:rPr lang="zh-CN" altLang="en-US" sz="1400" b="1" dirty="0">
                  <a:solidFill>
                    <a:schemeClr val="bg1"/>
                  </a:solidFill>
                  <a:latin typeface="微软雅黑" panose="020B0503020204020204" pitchFamily="34" charset="-122"/>
                  <a:ea typeface="微软雅黑" panose="020B0503020204020204" pitchFamily="34" charset="-122"/>
                </a:rPr>
                <a:t>月</a:t>
              </a:r>
            </a:p>
          </p:txBody>
        </p:sp>
      </p:grpSp>
      <p:grpSp>
        <p:nvGrpSpPr>
          <p:cNvPr id="55" name="组合 54"/>
          <p:cNvGrpSpPr/>
          <p:nvPr/>
        </p:nvGrpSpPr>
        <p:grpSpPr>
          <a:xfrm>
            <a:off x="4211959" y="3088223"/>
            <a:ext cx="612068" cy="612068"/>
            <a:chOff x="3701177" y="2832686"/>
            <a:chExt cx="612068" cy="612068"/>
          </a:xfrm>
        </p:grpSpPr>
        <p:sp>
          <p:nvSpPr>
            <p:cNvPr id="56" name="椭圆 55"/>
            <p:cNvSpPr/>
            <p:nvPr/>
          </p:nvSpPr>
          <p:spPr>
            <a:xfrm>
              <a:off x="3701177" y="2832686"/>
              <a:ext cx="612068" cy="612068"/>
            </a:xfrm>
            <a:prstGeom prst="ellipse">
              <a:avLst/>
            </a:prstGeom>
            <a:solidFill>
              <a:srgbClr val="F8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56"/>
            <p:cNvSpPr txBox="1"/>
            <p:nvPr/>
          </p:nvSpPr>
          <p:spPr>
            <a:xfrm>
              <a:off x="3769805" y="2984831"/>
              <a:ext cx="474810"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9</a:t>
              </a:r>
              <a:r>
                <a:rPr lang="zh-CN" altLang="en-US" sz="1400" b="1" dirty="0">
                  <a:solidFill>
                    <a:schemeClr val="bg1"/>
                  </a:solidFill>
                  <a:latin typeface="微软雅黑" panose="020B0503020204020204" pitchFamily="34" charset="-122"/>
                  <a:ea typeface="微软雅黑" panose="020B0503020204020204" pitchFamily="34" charset="-122"/>
                </a:rPr>
                <a:t>月</a:t>
              </a:r>
            </a:p>
          </p:txBody>
        </p:sp>
      </p:grpSp>
      <p:grpSp>
        <p:nvGrpSpPr>
          <p:cNvPr id="58" name="组合 57"/>
          <p:cNvGrpSpPr/>
          <p:nvPr/>
        </p:nvGrpSpPr>
        <p:grpSpPr>
          <a:xfrm>
            <a:off x="4211959" y="4048329"/>
            <a:ext cx="612068" cy="612068"/>
            <a:chOff x="3694450" y="3813702"/>
            <a:chExt cx="612068" cy="612068"/>
          </a:xfrm>
        </p:grpSpPr>
        <p:sp>
          <p:nvSpPr>
            <p:cNvPr id="59" name="椭圆 58"/>
            <p:cNvSpPr/>
            <p:nvPr/>
          </p:nvSpPr>
          <p:spPr>
            <a:xfrm>
              <a:off x="3694450" y="3813702"/>
              <a:ext cx="612068" cy="612068"/>
            </a:xfrm>
            <a:prstGeom prst="ellipse">
              <a:avLst/>
            </a:pr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3707774" y="3965847"/>
              <a:ext cx="585418" cy="307777"/>
            </a:xfrm>
            <a:prstGeom prst="rect">
              <a:avLst/>
            </a:prstGeom>
            <a:noFill/>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10</a:t>
              </a:r>
              <a:r>
                <a:rPr lang="zh-CN" altLang="en-US" sz="1400" b="1" dirty="0">
                  <a:solidFill>
                    <a:schemeClr val="bg1"/>
                  </a:solidFill>
                  <a:latin typeface="微软雅黑" panose="020B0503020204020204" pitchFamily="34" charset="-122"/>
                  <a:ea typeface="微软雅黑" panose="020B0503020204020204" pitchFamily="34" charset="-122"/>
                </a:rPr>
                <a:t>月</a:t>
              </a:r>
            </a:p>
          </p:txBody>
        </p:sp>
      </p:grpSp>
      <p:sp>
        <p:nvSpPr>
          <p:cNvPr id="61" name="矩形 60"/>
          <p:cNvSpPr/>
          <p:nvPr/>
        </p:nvSpPr>
        <p:spPr>
          <a:xfrm>
            <a:off x="4968043" y="1089450"/>
            <a:ext cx="2916325" cy="307777"/>
          </a:xfrm>
          <a:prstGeom prst="rect">
            <a:avLst/>
          </a:prstGeom>
        </p:spPr>
        <p:txBody>
          <a:bodyPr wrap="squar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4968043" y="1411743"/>
            <a:ext cx="2916324" cy="51193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64" name="矩形 63"/>
          <p:cNvSpPr/>
          <p:nvPr/>
        </p:nvSpPr>
        <p:spPr>
          <a:xfrm>
            <a:off x="4968043" y="2962866"/>
            <a:ext cx="2916325" cy="307777"/>
          </a:xfrm>
          <a:prstGeom prst="rect">
            <a:avLst/>
          </a:prstGeom>
        </p:spPr>
        <p:txBody>
          <a:bodyPr wrap="squar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968043" y="3285159"/>
            <a:ext cx="2916324" cy="550087"/>
          </a:xfrm>
          <a:prstGeom prst="rect">
            <a:avLst/>
          </a:prstGeom>
          <a:noFill/>
        </p:spPr>
        <p:txBody>
          <a:bodyPr wrap="square" rtlCol="0">
            <a:spAutoFit/>
          </a:bodyPr>
          <a:lstStyle/>
          <a:p>
            <a:pP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p>
        </p:txBody>
      </p:sp>
      <p:sp>
        <p:nvSpPr>
          <p:cNvPr id="66" name="矩形 65"/>
          <p:cNvSpPr/>
          <p:nvPr/>
        </p:nvSpPr>
        <p:spPr>
          <a:xfrm>
            <a:off x="1115615" y="2067733"/>
            <a:ext cx="2916325" cy="307777"/>
          </a:xfrm>
          <a:prstGeom prst="rect">
            <a:avLst/>
          </a:prstGeom>
        </p:spPr>
        <p:txBody>
          <a:bodyPr wrap="square">
            <a:spAutoFit/>
          </a:bodyPr>
          <a:lstStyle/>
          <a:p>
            <a:pPr algn="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115615" y="2390026"/>
            <a:ext cx="2916324" cy="550087"/>
          </a:xfrm>
          <a:prstGeom prst="rect">
            <a:avLst/>
          </a:prstGeom>
          <a:noFill/>
        </p:spPr>
        <p:txBody>
          <a:bodyPr wrap="square" rtlCol="0">
            <a:spAutoFit/>
          </a:bodyPr>
          <a:lstStyle/>
          <a:p>
            <a:pPr algn="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p>
        </p:txBody>
      </p:sp>
      <p:sp>
        <p:nvSpPr>
          <p:cNvPr id="68" name="矩形 67"/>
          <p:cNvSpPr/>
          <p:nvPr/>
        </p:nvSpPr>
        <p:spPr>
          <a:xfrm>
            <a:off x="1115615" y="3970602"/>
            <a:ext cx="2916325" cy="307777"/>
          </a:xfrm>
          <a:prstGeom prst="rect">
            <a:avLst/>
          </a:prstGeom>
        </p:spPr>
        <p:txBody>
          <a:bodyPr wrap="square">
            <a:spAutoFit/>
          </a:bodyPr>
          <a:lstStyle/>
          <a:p>
            <a:pPr algn="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115615" y="4292895"/>
            <a:ext cx="2916324" cy="550087"/>
          </a:xfrm>
          <a:prstGeom prst="rect">
            <a:avLst/>
          </a:prstGeom>
          <a:noFill/>
        </p:spPr>
        <p:txBody>
          <a:bodyPr wrap="square" rtlCol="0">
            <a:spAutoFit/>
          </a:bodyPr>
          <a:lstStyle/>
          <a:p>
            <a:pPr algn="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6000"/>
                                        <p:tgtEl>
                                          <p:spTgt spid="48"/>
                                        </p:tgtEl>
                                      </p:cBhvr>
                                    </p:animEffect>
                                  </p:childTnLst>
                                </p:cTn>
                              </p:par>
                              <p:par>
                                <p:cTn id="8" presetID="23" presetClass="entr" presetSubtype="288" fill="hold" nodeType="withEffect">
                                  <p:stCondLst>
                                    <p:cond delay="25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strVal val="4/3*#ppt_w"/>
                                          </p:val>
                                        </p:tav>
                                        <p:tav tm="100000">
                                          <p:val>
                                            <p:strVal val="#ppt_w"/>
                                          </p:val>
                                        </p:tav>
                                      </p:tavLst>
                                    </p:anim>
                                    <p:anim calcmode="lin" valueType="num">
                                      <p:cBhvr>
                                        <p:cTn id="11" dur="500" fill="hold"/>
                                        <p:tgtEl>
                                          <p:spTgt spid="49"/>
                                        </p:tgtEl>
                                        <p:attrNameLst>
                                          <p:attrName>ppt_h</p:attrName>
                                        </p:attrNameLst>
                                      </p:cBhvr>
                                      <p:tavLst>
                                        <p:tav tm="0">
                                          <p:val>
                                            <p:strVal val="4/3*#ppt_h"/>
                                          </p:val>
                                        </p:tav>
                                        <p:tav tm="100000">
                                          <p:val>
                                            <p:strVal val="#ppt_h"/>
                                          </p:val>
                                        </p:tav>
                                      </p:tavLst>
                                    </p:anim>
                                  </p:childTnLst>
                                </p:cTn>
                              </p:par>
                              <p:par>
                                <p:cTn id="12" presetID="17" presetClass="entr" presetSubtype="1" fill="hold" grpId="0" nodeType="withEffect">
                                  <p:stCondLst>
                                    <p:cond delay="750"/>
                                  </p:stCondLst>
                                  <p:iterate type="lt">
                                    <p:tmPct val="10000"/>
                                  </p:iterate>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ppt_h/2"/>
                                          </p:val>
                                        </p:tav>
                                        <p:tav tm="100000">
                                          <p:val>
                                            <p:strVal val="#ppt_y"/>
                                          </p:val>
                                        </p:tav>
                                      </p:tavLst>
                                    </p:anim>
                                    <p:anim calcmode="lin" valueType="num">
                                      <p:cBhvr>
                                        <p:cTn id="16" dur="500" fill="hold"/>
                                        <p:tgtEl>
                                          <p:spTgt spid="61"/>
                                        </p:tgtEl>
                                        <p:attrNameLst>
                                          <p:attrName>ppt_w</p:attrName>
                                        </p:attrNameLst>
                                      </p:cBhvr>
                                      <p:tavLst>
                                        <p:tav tm="0">
                                          <p:val>
                                            <p:strVal val="#ppt_w"/>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150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23" presetClass="entr" presetSubtype="288" fill="hold" nodeType="withEffect">
                                  <p:stCondLst>
                                    <p:cond delay="150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strVal val="4/3*#ppt_w"/>
                                          </p:val>
                                        </p:tav>
                                        <p:tav tm="100000">
                                          <p:val>
                                            <p:strVal val="#ppt_w"/>
                                          </p:val>
                                        </p:tav>
                                      </p:tavLst>
                                    </p:anim>
                                    <p:anim calcmode="lin" valueType="num">
                                      <p:cBhvr>
                                        <p:cTn id="24" dur="500" fill="hold"/>
                                        <p:tgtEl>
                                          <p:spTgt spid="52"/>
                                        </p:tgtEl>
                                        <p:attrNameLst>
                                          <p:attrName>ppt_h</p:attrName>
                                        </p:attrNameLst>
                                      </p:cBhvr>
                                      <p:tavLst>
                                        <p:tav tm="0">
                                          <p:val>
                                            <p:strVal val="4/3*#ppt_h"/>
                                          </p:val>
                                        </p:tav>
                                        <p:tav tm="100000">
                                          <p:val>
                                            <p:strVal val="#ppt_h"/>
                                          </p:val>
                                        </p:tav>
                                      </p:tavLst>
                                    </p:anim>
                                  </p:childTnLst>
                                </p:cTn>
                              </p:par>
                              <p:par>
                                <p:cTn id="25" presetID="17" presetClass="entr" presetSubtype="1" fill="hold" grpId="0" nodeType="withEffect">
                                  <p:stCondLst>
                                    <p:cond delay="2000"/>
                                  </p:stCondLst>
                                  <p:iterate type="lt">
                                    <p:tmPct val="10000"/>
                                  </p:iterate>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ppt_x</p:attrName>
                                        </p:attrNameLst>
                                      </p:cBhvr>
                                      <p:tavLst>
                                        <p:tav tm="0">
                                          <p:val>
                                            <p:strVal val="#ppt_x"/>
                                          </p:val>
                                        </p:tav>
                                        <p:tav tm="100000">
                                          <p:val>
                                            <p:strVal val="#ppt_x"/>
                                          </p:val>
                                        </p:tav>
                                      </p:tavLst>
                                    </p:anim>
                                    <p:anim calcmode="lin" valueType="num">
                                      <p:cBhvr>
                                        <p:cTn id="28" dur="500" fill="hold"/>
                                        <p:tgtEl>
                                          <p:spTgt spid="66"/>
                                        </p:tgtEl>
                                        <p:attrNameLst>
                                          <p:attrName>ppt_y</p:attrName>
                                        </p:attrNameLst>
                                      </p:cBhvr>
                                      <p:tavLst>
                                        <p:tav tm="0">
                                          <p:val>
                                            <p:strVal val="#ppt_y-#ppt_h/2"/>
                                          </p:val>
                                        </p:tav>
                                        <p:tav tm="100000">
                                          <p:val>
                                            <p:strVal val="#ppt_y"/>
                                          </p:val>
                                        </p:tav>
                                      </p:tavLst>
                                    </p:anim>
                                    <p:anim calcmode="lin" valueType="num">
                                      <p:cBhvr>
                                        <p:cTn id="29" dur="500" fill="hold"/>
                                        <p:tgtEl>
                                          <p:spTgt spid="66"/>
                                        </p:tgtEl>
                                        <p:attrNameLst>
                                          <p:attrName>ppt_w</p:attrName>
                                        </p:attrNameLst>
                                      </p:cBhvr>
                                      <p:tavLst>
                                        <p:tav tm="0">
                                          <p:val>
                                            <p:strVal val="#ppt_w"/>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275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23" presetClass="entr" presetSubtype="288" fill="hold" nodeType="withEffect">
                                  <p:stCondLst>
                                    <p:cond delay="275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strVal val="4/3*#ppt_w"/>
                                          </p:val>
                                        </p:tav>
                                        <p:tav tm="100000">
                                          <p:val>
                                            <p:strVal val="#ppt_w"/>
                                          </p:val>
                                        </p:tav>
                                      </p:tavLst>
                                    </p:anim>
                                    <p:anim calcmode="lin" valueType="num">
                                      <p:cBhvr>
                                        <p:cTn id="37" dur="500" fill="hold"/>
                                        <p:tgtEl>
                                          <p:spTgt spid="55"/>
                                        </p:tgtEl>
                                        <p:attrNameLst>
                                          <p:attrName>ppt_h</p:attrName>
                                        </p:attrNameLst>
                                      </p:cBhvr>
                                      <p:tavLst>
                                        <p:tav tm="0">
                                          <p:val>
                                            <p:strVal val="4/3*#ppt_h"/>
                                          </p:val>
                                        </p:tav>
                                        <p:tav tm="100000">
                                          <p:val>
                                            <p:strVal val="#ppt_h"/>
                                          </p:val>
                                        </p:tav>
                                      </p:tavLst>
                                    </p:anim>
                                  </p:childTnLst>
                                </p:cTn>
                              </p:par>
                              <p:par>
                                <p:cTn id="38" presetID="17" presetClass="entr" presetSubtype="1" fill="hold" grpId="0" nodeType="withEffect">
                                  <p:stCondLst>
                                    <p:cond delay="3250"/>
                                  </p:stCondLst>
                                  <p:iterate type="lt">
                                    <p:tmPct val="10000"/>
                                  </p:iterate>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ppt_x</p:attrName>
                                        </p:attrNameLst>
                                      </p:cBhvr>
                                      <p:tavLst>
                                        <p:tav tm="0">
                                          <p:val>
                                            <p:strVal val="#ppt_x"/>
                                          </p:val>
                                        </p:tav>
                                        <p:tav tm="100000">
                                          <p:val>
                                            <p:strVal val="#ppt_x"/>
                                          </p:val>
                                        </p:tav>
                                      </p:tavLst>
                                    </p:anim>
                                    <p:anim calcmode="lin" valueType="num">
                                      <p:cBhvr>
                                        <p:cTn id="41" dur="500" fill="hold"/>
                                        <p:tgtEl>
                                          <p:spTgt spid="64"/>
                                        </p:tgtEl>
                                        <p:attrNameLst>
                                          <p:attrName>ppt_y</p:attrName>
                                        </p:attrNameLst>
                                      </p:cBhvr>
                                      <p:tavLst>
                                        <p:tav tm="0">
                                          <p:val>
                                            <p:strVal val="#ppt_y-#ppt_h/2"/>
                                          </p:val>
                                        </p:tav>
                                        <p:tav tm="100000">
                                          <p:val>
                                            <p:strVal val="#ppt_y"/>
                                          </p:val>
                                        </p:tav>
                                      </p:tavLst>
                                    </p:anim>
                                    <p:anim calcmode="lin" valueType="num">
                                      <p:cBhvr>
                                        <p:cTn id="42" dur="500" fill="hold"/>
                                        <p:tgtEl>
                                          <p:spTgt spid="64"/>
                                        </p:tgtEl>
                                        <p:attrNameLst>
                                          <p:attrName>ppt_w</p:attrName>
                                        </p:attrNameLst>
                                      </p:cBhvr>
                                      <p:tavLst>
                                        <p:tav tm="0">
                                          <p:val>
                                            <p:strVal val="#ppt_w"/>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400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23" presetClass="entr" presetSubtype="288" fill="hold" nodeType="withEffect">
                                  <p:stCondLst>
                                    <p:cond delay="40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strVal val="4/3*#ppt_w"/>
                                          </p:val>
                                        </p:tav>
                                        <p:tav tm="100000">
                                          <p:val>
                                            <p:strVal val="#ppt_w"/>
                                          </p:val>
                                        </p:tav>
                                      </p:tavLst>
                                    </p:anim>
                                    <p:anim calcmode="lin" valueType="num">
                                      <p:cBhvr>
                                        <p:cTn id="50" dur="500" fill="hold"/>
                                        <p:tgtEl>
                                          <p:spTgt spid="58"/>
                                        </p:tgtEl>
                                        <p:attrNameLst>
                                          <p:attrName>ppt_h</p:attrName>
                                        </p:attrNameLst>
                                      </p:cBhvr>
                                      <p:tavLst>
                                        <p:tav tm="0">
                                          <p:val>
                                            <p:strVal val="4/3*#ppt_h"/>
                                          </p:val>
                                        </p:tav>
                                        <p:tav tm="100000">
                                          <p:val>
                                            <p:strVal val="#ppt_h"/>
                                          </p:val>
                                        </p:tav>
                                      </p:tavLst>
                                    </p:anim>
                                  </p:childTnLst>
                                </p:cTn>
                              </p:par>
                              <p:par>
                                <p:cTn id="51" presetID="17" presetClass="entr" presetSubtype="1" fill="hold" grpId="0" nodeType="withEffect">
                                  <p:stCondLst>
                                    <p:cond delay="4500"/>
                                  </p:stCondLst>
                                  <p:iterate type="lt">
                                    <p:tmPct val="10000"/>
                                  </p:iterate>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ppt_x</p:attrName>
                                        </p:attrNameLst>
                                      </p:cBhvr>
                                      <p:tavLst>
                                        <p:tav tm="0">
                                          <p:val>
                                            <p:strVal val="#ppt_x"/>
                                          </p:val>
                                        </p:tav>
                                        <p:tav tm="100000">
                                          <p:val>
                                            <p:strVal val="#ppt_x"/>
                                          </p:val>
                                        </p:tav>
                                      </p:tavLst>
                                    </p:anim>
                                    <p:anim calcmode="lin" valueType="num">
                                      <p:cBhvr>
                                        <p:cTn id="54" dur="500" fill="hold"/>
                                        <p:tgtEl>
                                          <p:spTgt spid="68"/>
                                        </p:tgtEl>
                                        <p:attrNameLst>
                                          <p:attrName>ppt_y</p:attrName>
                                        </p:attrNameLst>
                                      </p:cBhvr>
                                      <p:tavLst>
                                        <p:tav tm="0">
                                          <p:val>
                                            <p:strVal val="#ppt_y-#ppt_h/2"/>
                                          </p:val>
                                        </p:tav>
                                        <p:tav tm="100000">
                                          <p:val>
                                            <p:strVal val="#ppt_y"/>
                                          </p:val>
                                        </p:tav>
                                      </p:tavLst>
                                    </p:anim>
                                    <p:anim calcmode="lin" valueType="num">
                                      <p:cBhvr>
                                        <p:cTn id="55" dur="500" fill="hold"/>
                                        <p:tgtEl>
                                          <p:spTgt spid="68"/>
                                        </p:tgtEl>
                                        <p:attrNameLst>
                                          <p:attrName>ppt_w</p:attrName>
                                        </p:attrNameLst>
                                      </p:cBhvr>
                                      <p:tavLst>
                                        <p:tav tm="0">
                                          <p:val>
                                            <p:strVal val="#ppt_w"/>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525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年度工作概况</a:t>
            </a:r>
          </a:p>
        </p:txBody>
      </p:sp>
      <p:cxnSp>
        <p:nvCxnSpPr>
          <p:cNvPr id="30" name="直接连接符 29"/>
          <p:cNvCxnSpPr/>
          <p:nvPr/>
        </p:nvCxnSpPr>
        <p:spPr>
          <a:xfrm>
            <a:off x="0" y="1455658"/>
            <a:ext cx="466201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094259" y="2209492"/>
            <a:ext cx="35677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94259" y="4470993"/>
            <a:ext cx="804974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94259" y="2963326"/>
            <a:ext cx="35677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106615" y="3717160"/>
            <a:ext cx="35677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218359" y="1372047"/>
            <a:ext cx="938706" cy="938706"/>
            <a:chOff x="4218359" y="1372047"/>
            <a:chExt cx="938706" cy="938706"/>
          </a:xfrm>
        </p:grpSpPr>
        <p:sp>
          <p:nvSpPr>
            <p:cNvPr id="35" name="椭圆 34"/>
            <p:cNvSpPr/>
            <p:nvPr/>
          </p:nvSpPr>
          <p:spPr>
            <a:xfrm>
              <a:off x="4218359" y="1372047"/>
              <a:ext cx="938706" cy="938706"/>
            </a:xfrm>
            <a:prstGeom prst="ellipse">
              <a:avLst/>
            </a:prstGeom>
            <a:solidFill>
              <a:schemeClr val="bg1"/>
            </a:solidFill>
            <a:ln w="28575">
              <a:solidFill>
                <a:srgbClr val="F86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200" b="1">
                <a:solidFill>
                  <a:srgbClr val="F86251"/>
                </a:solidFill>
                <a:latin typeface="微软雅黑" panose="020B0503020204020204" pitchFamily="34" charset="-122"/>
              </a:endParaRPr>
            </a:p>
          </p:txBody>
        </p:sp>
        <p:sp>
          <p:nvSpPr>
            <p:cNvPr id="36" name="矩形 35"/>
            <p:cNvSpPr/>
            <p:nvPr/>
          </p:nvSpPr>
          <p:spPr>
            <a:xfrm>
              <a:off x="4441492" y="1610567"/>
              <a:ext cx="492443" cy="461665"/>
            </a:xfrm>
            <a:prstGeom prst="rect">
              <a:avLst/>
            </a:prstGeom>
          </p:spPr>
          <p:txBody>
            <a:bodyPr wrap="none">
              <a:spAutoFit/>
            </a:bodyPr>
            <a:lstStyle/>
            <a:p>
              <a:pPr lvl="0" algn="ctr"/>
              <a:r>
                <a:rPr lang="zh-CN" altLang="en-US" sz="1200" b="1" dirty="0">
                  <a:solidFill>
                    <a:srgbClr val="F86251"/>
                  </a:solidFill>
                  <a:latin typeface="微软雅黑" panose="020B0503020204020204" pitchFamily="34" charset="-122"/>
                  <a:ea typeface="微软雅黑" panose="020B0503020204020204" pitchFamily="34" charset="-122"/>
                </a:rPr>
                <a:t>添加</a:t>
              </a:r>
              <a:endParaRPr lang="en-US" altLang="zh-CN" sz="1200" b="1" dirty="0">
                <a:solidFill>
                  <a:srgbClr val="F86251"/>
                </a:solidFill>
                <a:latin typeface="微软雅黑" panose="020B0503020204020204" pitchFamily="34" charset="-122"/>
                <a:ea typeface="微软雅黑" panose="020B0503020204020204" pitchFamily="34" charset="-122"/>
              </a:endParaRPr>
            </a:p>
            <a:p>
              <a:pPr lvl="0" algn="ctr"/>
              <a:r>
                <a:rPr lang="zh-CN" altLang="en-US" sz="1200" b="1" dirty="0">
                  <a:solidFill>
                    <a:srgbClr val="F86251"/>
                  </a:solidFill>
                  <a:latin typeface="微软雅黑" panose="020B0503020204020204" pitchFamily="34" charset="-122"/>
                  <a:ea typeface="微软雅黑" panose="020B0503020204020204" pitchFamily="34" charset="-122"/>
                </a:rPr>
                <a:t>文本</a:t>
              </a:r>
            </a:p>
          </p:txBody>
        </p:sp>
      </p:grpSp>
      <p:grpSp>
        <p:nvGrpSpPr>
          <p:cNvPr id="4" name="组合 3"/>
          <p:cNvGrpSpPr/>
          <p:nvPr/>
        </p:nvGrpSpPr>
        <p:grpSpPr>
          <a:xfrm>
            <a:off x="617959" y="2125497"/>
            <a:ext cx="938706" cy="938706"/>
            <a:chOff x="617959" y="2125497"/>
            <a:chExt cx="938706" cy="938706"/>
          </a:xfrm>
        </p:grpSpPr>
        <p:sp>
          <p:nvSpPr>
            <p:cNvPr id="37" name="椭圆 36"/>
            <p:cNvSpPr/>
            <p:nvPr/>
          </p:nvSpPr>
          <p:spPr>
            <a:xfrm>
              <a:off x="617959" y="2125497"/>
              <a:ext cx="938706" cy="938706"/>
            </a:xfrm>
            <a:prstGeom prst="ellipse">
              <a:avLst/>
            </a:prstGeom>
            <a:solidFill>
              <a:schemeClr val="bg1"/>
            </a:solidFill>
            <a:ln w="28575">
              <a:solidFill>
                <a:srgbClr val="92E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200" b="1">
                <a:solidFill>
                  <a:srgbClr val="1A7BAE"/>
                </a:solidFill>
                <a:latin typeface="微软雅黑" panose="020B0503020204020204" pitchFamily="34" charset="-122"/>
              </a:endParaRPr>
            </a:p>
          </p:txBody>
        </p:sp>
        <p:sp>
          <p:nvSpPr>
            <p:cNvPr id="38" name="矩形 37"/>
            <p:cNvSpPr/>
            <p:nvPr/>
          </p:nvSpPr>
          <p:spPr>
            <a:xfrm>
              <a:off x="841091" y="2364017"/>
              <a:ext cx="492443" cy="461665"/>
            </a:xfrm>
            <a:prstGeom prst="rect">
              <a:avLst/>
            </a:prstGeom>
          </p:spPr>
          <p:txBody>
            <a:bodyPr wrap="none">
              <a:spAutoFit/>
            </a:bodyPr>
            <a:lstStyle/>
            <a:p>
              <a:pPr lvl="0" algn="ctr"/>
              <a:r>
                <a:rPr lang="zh-CN" altLang="en-US" sz="1200" b="1" dirty="0">
                  <a:solidFill>
                    <a:srgbClr val="92E2D9"/>
                  </a:solidFill>
                  <a:latin typeface="微软雅黑" panose="020B0503020204020204" pitchFamily="34" charset="-122"/>
                  <a:ea typeface="微软雅黑" panose="020B0503020204020204" pitchFamily="34" charset="-122"/>
                </a:rPr>
                <a:t>添加</a:t>
              </a:r>
              <a:endParaRPr lang="en-US" altLang="zh-CN" sz="1200" b="1" dirty="0">
                <a:solidFill>
                  <a:srgbClr val="92E2D9"/>
                </a:solidFill>
                <a:latin typeface="微软雅黑" panose="020B0503020204020204" pitchFamily="34" charset="-122"/>
                <a:ea typeface="微软雅黑" panose="020B0503020204020204" pitchFamily="34" charset="-122"/>
              </a:endParaRPr>
            </a:p>
            <a:p>
              <a:pPr lvl="0" algn="ctr"/>
              <a:r>
                <a:rPr lang="zh-CN" altLang="en-US" sz="1200" b="1" dirty="0">
                  <a:solidFill>
                    <a:srgbClr val="92E2D9"/>
                  </a:solidFill>
                  <a:latin typeface="微软雅黑" panose="020B0503020204020204" pitchFamily="34" charset="-122"/>
                  <a:ea typeface="微软雅黑" panose="020B0503020204020204" pitchFamily="34" charset="-122"/>
                </a:rPr>
                <a:t>文本</a:t>
              </a:r>
            </a:p>
          </p:txBody>
        </p:sp>
      </p:grpSp>
      <p:grpSp>
        <p:nvGrpSpPr>
          <p:cNvPr id="5" name="组合 4"/>
          <p:cNvGrpSpPr/>
          <p:nvPr/>
        </p:nvGrpSpPr>
        <p:grpSpPr>
          <a:xfrm>
            <a:off x="4218359" y="2895818"/>
            <a:ext cx="938706" cy="938706"/>
            <a:chOff x="4218359" y="2895818"/>
            <a:chExt cx="938706" cy="938706"/>
          </a:xfrm>
        </p:grpSpPr>
        <p:sp>
          <p:nvSpPr>
            <p:cNvPr id="39" name="椭圆 38"/>
            <p:cNvSpPr/>
            <p:nvPr/>
          </p:nvSpPr>
          <p:spPr>
            <a:xfrm>
              <a:off x="4218359" y="2895818"/>
              <a:ext cx="938706" cy="938706"/>
            </a:xfrm>
            <a:prstGeom prst="ellipse">
              <a:avLst/>
            </a:prstGeom>
            <a:solidFill>
              <a:schemeClr val="bg1"/>
            </a:solidFill>
            <a:ln w="28575">
              <a:solidFill>
                <a:srgbClr val="79A4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200" b="1">
                <a:solidFill>
                  <a:srgbClr val="1A7BAE"/>
                </a:solidFill>
                <a:latin typeface="微软雅黑" panose="020B0503020204020204" pitchFamily="34" charset="-122"/>
              </a:endParaRPr>
            </a:p>
          </p:txBody>
        </p:sp>
        <p:sp>
          <p:nvSpPr>
            <p:cNvPr id="40" name="矩形 39"/>
            <p:cNvSpPr/>
            <p:nvPr/>
          </p:nvSpPr>
          <p:spPr>
            <a:xfrm>
              <a:off x="4441491" y="3134338"/>
              <a:ext cx="492443" cy="461665"/>
            </a:xfrm>
            <a:prstGeom prst="rect">
              <a:avLst/>
            </a:prstGeom>
          </p:spPr>
          <p:txBody>
            <a:bodyPr wrap="none">
              <a:spAutoFit/>
            </a:bodyPr>
            <a:lstStyle/>
            <a:p>
              <a:pPr lvl="0" algn="ctr"/>
              <a:r>
                <a:rPr lang="zh-CN" altLang="en-US" sz="1200" b="1" dirty="0">
                  <a:solidFill>
                    <a:srgbClr val="79A4C7"/>
                  </a:solidFill>
                  <a:latin typeface="微软雅黑" panose="020B0503020204020204" pitchFamily="34" charset="-122"/>
                  <a:ea typeface="微软雅黑" panose="020B0503020204020204" pitchFamily="34" charset="-122"/>
                </a:rPr>
                <a:t>添加</a:t>
              </a:r>
              <a:endParaRPr lang="en-US" altLang="zh-CN" sz="1200" b="1" dirty="0">
                <a:solidFill>
                  <a:srgbClr val="79A4C7"/>
                </a:solidFill>
                <a:latin typeface="微软雅黑" panose="020B0503020204020204" pitchFamily="34" charset="-122"/>
                <a:ea typeface="微软雅黑" panose="020B0503020204020204" pitchFamily="34" charset="-122"/>
              </a:endParaRPr>
            </a:p>
            <a:p>
              <a:pPr lvl="0" algn="ctr"/>
              <a:r>
                <a:rPr lang="zh-CN" altLang="en-US" sz="1200" b="1" dirty="0">
                  <a:solidFill>
                    <a:srgbClr val="79A4C7"/>
                  </a:solidFill>
                  <a:latin typeface="微软雅黑" panose="020B0503020204020204" pitchFamily="34" charset="-122"/>
                  <a:ea typeface="微软雅黑" panose="020B0503020204020204" pitchFamily="34" charset="-122"/>
                </a:rPr>
                <a:t>文本</a:t>
              </a:r>
            </a:p>
          </p:txBody>
        </p:sp>
      </p:grpSp>
      <p:grpSp>
        <p:nvGrpSpPr>
          <p:cNvPr id="6" name="组合 5"/>
          <p:cNvGrpSpPr/>
          <p:nvPr/>
        </p:nvGrpSpPr>
        <p:grpSpPr>
          <a:xfrm>
            <a:off x="617959" y="3649268"/>
            <a:ext cx="938706" cy="938706"/>
            <a:chOff x="617959" y="3649268"/>
            <a:chExt cx="938706" cy="938706"/>
          </a:xfrm>
        </p:grpSpPr>
        <p:sp>
          <p:nvSpPr>
            <p:cNvPr id="41" name="椭圆 40"/>
            <p:cNvSpPr/>
            <p:nvPr/>
          </p:nvSpPr>
          <p:spPr>
            <a:xfrm>
              <a:off x="617959" y="3649268"/>
              <a:ext cx="938706" cy="938706"/>
            </a:xfrm>
            <a:prstGeom prst="ellipse">
              <a:avLst/>
            </a:prstGeom>
            <a:solidFill>
              <a:schemeClr val="bg1"/>
            </a:solidFill>
            <a:ln w="28575">
              <a:solidFill>
                <a:srgbClr val="F5C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200" b="1">
                <a:solidFill>
                  <a:srgbClr val="1A7BAE"/>
                </a:solidFill>
                <a:latin typeface="微软雅黑" panose="020B0503020204020204" pitchFamily="34" charset="-122"/>
              </a:endParaRPr>
            </a:p>
          </p:txBody>
        </p:sp>
        <p:sp>
          <p:nvSpPr>
            <p:cNvPr id="42" name="矩形 41"/>
            <p:cNvSpPr/>
            <p:nvPr/>
          </p:nvSpPr>
          <p:spPr>
            <a:xfrm>
              <a:off x="841091" y="3887788"/>
              <a:ext cx="492443" cy="461665"/>
            </a:xfrm>
            <a:prstGeom prst="rect">
              <a:avLst/>
            </a:prstGeom>
          </p:spPr>
          <p:txBody>
            <a:bodyPr wrap="none">
              <a:spAutoFit/>
            </a:bodyPr>
            <a:lstStyle/>
            <a:p>
              <a:pPr lvl="0" algn="ctr"/>
              <a:r>
                <a:rPr lang="zh-CN" altLang="en-US" sz="1200" b="1" dirty="0">
                  <a:solidFill>
                    <a:srgbClr val="F5CA40"/>
                  </a:solidFill>
                  <a:latin typeface="微软雅黑" panose="020B0503020204020204" pitchFamily="34" charset="-122"/>
                  <a:ea typeface="微软雅黑" panose="020B0503020204020204" pitchFamily="34" charset="-122"/>
                </a:rPr>
                <a:t>添加</a:t>
              </a:r>
              <a:endParaRPr lang="en-US" altLang="zh-CN" sz="1200" b="1" dirty="0">
                <a:solidFill>
                  <a:srgbClr val="F5CA40"/>
                </a:solidFill>
                <a:latin typeface="微软雅黑" panose="020B0503020204020204" pitchFamily="34" charset="-122"/>
                <a:ea typeface="微软雅黑" panose="020B0503020204020204" pitchFamily="34" charset="-122"/>
              </a:endParaRPr>
            </a:p>
            <a:p>
              <a:pPr lvl="0" algn="ctr"/>
              <a:r>
                <a:rPr lang="zh-CN" altLang="en-US" sz="1200" b="1" dirty="0">
                  <a:solidFill>
                    <a:srgbClr val="F5CA40"/>
                  </a:solidFill>
                  <a:latin typeface="微软雅黑" panose="020B0503020204020204" pitchFamily="34" charset="-122"/>
                  <a:ea typeface="微软雅黑" panose="020B0503020204020204" pitchFamily="34" charset="-122"/>
                </a:rPr>
                <a:t>文本</a:t>
              </a:r>
            </a:p>
          </p:txBody>
        </p:sp>
      </p:grpSp>
      <p:sp>
        <p:nvSpPr>
          <p:cNvPr id="43" name="矩形 42"/>
          <p:cNvSpPr/>
          <p:nvPr/>
        </p:nvSpPr>
        <p:spPr>
          <a:xfrm>
            <a:off x="1601670" y="2294767"/>
            <a:ext cx="2193018" cy="511935"/>
          </a:xfrm>
          <a:prstGeom prst="rect">
            <a:avLst/>
          </a:prstGeom>
        </p:spPr>
        <p:txBody>
          <a:bodyPr wrap="square">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a:t>
            </a:r>
          </a:p>
        </p:txBody>
      </p:sp>
      <p:sp>
        <p:nvSpPr>
          <p:cNvPr id="44" name="矩形 43"/>
          <p:cNvSpPr/>
          <p:nvPr/>
        </p:nvSpPr>
        <p:spPr>
          <a:xfrm>
            <a:off x="1601670" y="3818538"/>
            <a:ext cx="2193018" cy="511935"/>
          </a:xfrm>
          <a:prstGeom prst="rect">
            <a:avLst/>
          </a:prstGeom>
        </p:spPr>
        <p:txBody>
          <a:bodyPr wrap="square">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a:t>
            </a:r>
          </a:p>
        </p:txBody>
      </p:sp>
      <p:sp>
        <p:nvSpPr>
          <p:cNvPr id="45" name="矩形 44"/>
          <p:cNvSpPr/>
          <p:nvPr/>
        </p:nvSpPr>
        <p:spPr>
          <a:xfrm>
            <a:off x="1973937" y="3045614"/>
            <a:ext cx="2193018" cy="511935"/>
          </a:xfrm>
          <a:prstGeom prst="rect">
            <a:avLst/>
          </a:prstGeom>
        </p:spPr>
        <p:txBody>
          <a:bodyPr wrap="square">
            <a:spAutoFit/>
          </a:bodyPr>
          <a:lstStyle/>
          <a:p>
            <a:pPr algn="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a:t>
            </a:r>
          </a:p>
        </p:txBody>
      </p:sp>
      <p:sp>
        <p:nvSpPr>
          <p:cNvPr id="46" name="矩形 45"/>
          <p:cNvSpPr/>
          <p:nvPr/>
        </p:nvSpPr>
        <p:spPr>
          <a:xfrm>
            <a:off x="1973937" y="1556258"/>
            <a:ext cx="2193018" cy="511935"/>
          </a:xfrm>
          <a:prstGeom prst="rect">
            <a:avLst/>
          </a:prstGeom>
        </p:spPr>
        <p:txBody>
          <a:bodyPr wrap="square">
            <a:spAutoFit/>
          </a:bodyPr>
          <a:lstStyle/>
          <a:p>
            <a:pPr algn="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a:t>
            </a:r>
          </a:p>
        </p:txBody>
      </p:sp>
      <p:sp>
        <p:nvSpPr>
          <p:cNvPr id="7" name="TextBox 6"/>
          <p:cNvSpPr txBox="1"/>
          <p:nvPr/>
        </p:nvSpPr>
        <p:spPr>
          <a:xfrm>
            <a:off x="5652120" y="3365171"/>
            <a:ext cx="2056973" cy="1200329"/>
          </a:xfrm>
          <a:prstGeom prst="rect">
            <a:avLst/>
          </a:prstGeom>
          <a:noFill/>
        </p:spPr>
        <p:txBody>
          <a:bodyPr wrap="none" rtlCol="0">
            <a:spAutoFit/>
          </a:bodyPr>
          <a:lstStyle/>
          <a:p>
            <a:r>
              <a:rPr lang="en-US" altLang="zh-CN" sz="7200" b="1" dirty="0">
                <a:solidFill>
                  <a:srgbClr val="F86251"/>
                </a:solidFill>
              </a:rPr>
              <a:t>2016</a:t>
            </a:r>
            <a:endParaRPr lang="zh-CN" altLang="en-US" sz="7200" b="1" dirty="0">
              <a:solidFill>
                <a:srgbClr val="F86251"/>
              </a:solidFill>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3" presetClass="entr" presetSubtype="28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3*#ppt_w"/>
                                          </p:val>
                                        </p:tav>
                                        <p:tav tm="100000">
                                          <p:val>
                                            <p:strVal val="#ppt_w"/>
                                          </p:val>
                                        </p:tav>
                                      </p:tavLst>
                                    </p:anim>
                                    <p:anim calcmode="lin" valueType="num">
                                      <p:cBhvr>
                                        <p:cTn id="12" dur="500" fill="hold"/>
                                        <p:tgtEl>
                                          <p:spTgt spid="3"/>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right)">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childTnLst>
                          </p:cTn>
                        </p:par>
                        <p:par>
                          <p:cTn id="20" fill="hold">
                            <p:stCondLst>
                              <p:cond delay="1500"/>
                            </p:stCondLst>
                            <p:childTnLst>
                              <p:par>
                                <p:cTn id="21" presetID="23" presetClass="entr" presetSubtype="28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4/3*#ppt_w"/>
                                          </p:val>
                                        </p:tav>
                                        <p:tav tm="100000">
                                          <p:val>
                                            <p:strVal val="#ppt_w"/>
                                          </p:val>
                                        </p:tav>
                                      </p:tavLst>
                                    </p:anim>
                                    <p:anim calcmode="lin" valueType="num">
                                      <p:cBhvr>
                                        <p:cTn id="24" dur="500" fill="hold"/>
                                        <p:tgtEl>
                                          <p:spTgt spid="4"/>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childTnLst>
                          </p:cTn>
                        </p:par>
                        <p:par>
                          <p:cTn id="32" fill="hold">
                            <p:stCondLst>
                              <p:cond delay="2500"/>
                            </p:stCondLst>
                            <p:childTnLst>
                              <p:par>
                                <p:cTn id="33" presetID="23" presetClass="entr" presetSubtype="28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strVal val="4/3*#ppt_w"/>
                                          </p:val>
                                        </p:tav>
                                        <p:tav tm="100000">
                                          <p:val>
                                            <p:strVal val="#ppt_w"/>
                                          </p:val>
                                        </p:tav>
                                      </p:tavLst>
                                    </p:anim>
                                    <p:anim calcmode="lin" valueType="num">
                                      <p:cBhvr>
                                        <p:cTn id="36" dur="500" fill="hold"/>
                                        <p:tgtEl>
                                          <p:spTgt spid="5"/>
                                        </p:tgtEl>
                                        <p:attrNameLst>
                                          <p:attrName>ppt_h</p:attrName>
                                        </p:attrNameLst>
                                      </p:cBhvr>
                                      <p:tavLst>
                                        <p:tav tm="0">
                                          <p:val>
                                            <p:strVal val="4/3*#ppt_h"/>
                                          </p:val>
                                        </p:tav>
                                        <p:tav tm="100000">
                                          <p:val>
                                            <p:strVal val="#ppt_h"/>
                                          </p:val>
                                        </p:tav>
                                      </p:tavLst>
                                    </p:anim>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right)">
                                      <p:cBhvr>
                                        <p:cTn id="40" dur="500"/>
                                        <p:tgtEl>
                                          <p:spTgt spid="3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childTnLst>
                          </p:cTn>
                        </p:par>
                        <p:par>
                          <p:cTn id="44" fill="hold">
                            <p:stCondLst>
                              <p:cond delay="3500"/>
                            </p:stCondLst>
                            <p:childTnLst>
                              <p:par>
                                <p:cTn id="45" presetID="23" presetClass="entr" presetSubtype="288"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strVal val="4/3*#ppt_w"/>
                                          </p:val>
                                        </p:tav>
                                        <p:tav tm="100000">
                                          <p:val>
                                            <p:strVal val="#ppt_w"/>
                                          </p:val>
                                        </p:tav>
                                      </p:tavLst>
                                    </p:anim>
                                    <p:anim calcmode="lin" valueType="num">
                                      <p:cBhvr>
                                        <p:cTn id="48" dur="500" fill="hold"/>
                                        <p:tgtEl>
                                          <p:spTgt spid="6"/>
                                        </p:tgtEl>
                                        <p:attrNameLst>
                                          <p:attrName>ppt_h</p:attrName>
                                        </p:attrNameLst>
                                      </p:cBhvr>
                                      <p:tavLst>
                                        <p:tav tm="0">
                                          <p:val>
                                            <p:strVal val="4/3*#ppt_h"/>
                                          </p:val>
                                        </p:tav>
                                        <p:tav tm="100000">
                                          <p:val>
                                            <p:strVal val="#ppt_h"/>
                                          </p:val>
                                        </p:tav>
                                      </p:tavLst>
                                    </p:anim>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年度工作概况</a:t>
            </a:r>
          </a:p>
        </p:txBody>
      </p:sp>
      <p:grpSp>
        <p:nvGrpSpPr>
          <p:cNvPr id="11" name="组合 10"/>
          <p:cNvGrpSpPr/>
          <p:nvPr/>
        </p:nvGrpSpPr>
        <p:grpSpPr>
          <a:xfrm>
            <a:off x="3333470" y="1465334"/>
            <a:ext cx="1425662" cy="1433908"/>
            <a:chOff x="3333470" y="1465334"/>
            <a:chExt cx="1425662" cy="1433908"/>
          </a:xfrm>
          <a:solidFill>
            <a:srgbClr val="79A4C7"/>
          </a:solidFill>
        </p:grpSpPr>
        <p:sp>
          <p:nvSpPr>
            <p:cNvPr id="5" name="椭圆 75"/>
            <p:cNvSpPr/>
            <p:nvPr/>
          </p:nvSpPr>
          <p:spPr>
            <a:xfrm>
              <a:off x="3333470" y="1465334"/>
              <a:ext cx="1425662" cy="1433908"/>
            </a:xfrm>
            <a:custGeom>
              <a:avLst/>
              <a:gdLst/>
              <a:ahLst/>
              <a:cxnLst/>
              <a:rect l="l" t="t" r="r" b="b"/>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19872" y="2022234"/>
              <a:ext cx="1008112" cy="523220"/>
            </a:xfrm>
            <a:prstGeom prst="rect">
              <a:avLst/>
            </a:prstGeom>
            <a:grpFill/>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文本</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095836" y="2689470"/>
            <a:ext cx="1406366" cy="1392560"/>
            <a:chOff x="3095836" y="2689470"/>
            <a:chExt cx="1406366" cy="1392560"/>
          </a:xfrm>
          <a:solidFill>
            <a:srgbClr val="F5CA40"/>
          </a:solidFill>
        </p:grpSpPr>
        <p:sp>
          <p:nvSpPr>
            <p:cNvPr id="4" name="矩形 65"/>
            <p:cNvSpPr/>
            <p:nvPr/>
          </p:nvSpPr>
          <p:spPr>
            <a:xfrm>
              <a:off x="3095836" y="2689470"/>
              <a:ext cx="1406366" cy="1392560"/>
            </a:xfrm>
            <a:custGeom>
              <a:avLst/>
              <a:gdLst/>
              <a:ahLst/>
              <a:cxnLst/>
              <a:rect l="l" t="t" r="r" b="b"/>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9872" y="3210366"/>
              <a:ext cx="1008112" cy="523220"/>
            </a:xfrm>
            <a:prstGeom prst="rect">
              <a:avLst/>
            </a:prstGeom>
            <a:grpFill/>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文本</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519392" y="1730510"/>
            <a:ext cx="1384756" cy="1408472"/>
            <a:chOff x="4519392" y="1730510"/>
            <a:chExt cx="1384756" cy="1408472"/>
          </a:xfrm>
          <a:solidFill>
            <a:srgbClr val="F86251"/>
          </a:solidFill>
        </p:grpSpPr>
        <p:sp>
          <p:nvSpPr>
            <p:cNvPr id="6" name="椭圆 76"/>
            <p:cNvSpPr/>
            <p:nvPr/>
          </p:nvSpPr>
          <p:spPr>
            <a:xfrm>
              <a:off x="4519392" y="1730510"/>
              <a:ext cx="1384756" cy="1408472"/>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08004" y="2022234"/>
              <a:ext cx="1008112" cy="523220"/>
            </a:xfrm>
            <a:prstGeom prst="rect">
              <a:avLst/>
            </a:prstGeom>
            <a:grpFill/>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文本</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279652" y="2913298"/>
            <a:ext cx="1401767" cy="1386644"/>
            <a:chOff x="4279652" y="2913298"/>
            <a:chExt cx="1401767" cy="1386644"/>
          </a:xfrm>
          <a:solidFill>
            <a:srgbClr val="92E2D9"/>
          </a:solidFill>
        </p:grpSpPr>
        <p:sp>
          <p:nvSpPr>
            <p:cNvPr id="3" name="椭圆 68"/>
            <p:cNvSpPr/>
            <p:nvPr/>
          </p:nvSpPr>
          <p:spPr>
            <a:xfrm>
              <a:off x="4279652" y="2913298"/>
              <a:ext cx="1401767" cy="1386644"/>
            </a:xfrm>
            <a:custGeom>
              <a:avLst/>
              <a:gdLst/>
              <a:ahLst/>
              <a:cxnLst/>
              <a:rect l="l" t="t" r="r" b="b"/>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08004" y="3210366"/>
              <a:ext cx="1008112" cy="523220"/>
            </a:xfrm>
            <a:prstGeom prst="rect">
              <a:avLst/>
            </a:prstGeom>
            <a:grpFill/>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文本</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1043609" y="1818823"/>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043608" y="2141116"/>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7" name="矩形 26"/>
          <p:cNvSpPr/>
          <p:nvPr/>
        </p:nvSpPr>
        <p:spPr>
          <a:xfrm>
            <a:off x="1043609" y="3027290"/>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043608" y="3349583"/>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29" name="矩形 28"/>
          <p:cNvSpPr/>
          <p:nvPr/>
        </p:nvSpPr>
        <p:spPr>
          <a:xfrm>
            <a:off x="6156176" y="1818823"/>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156175" y="2141116"/>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
        <p:nvSpPr>
          <p:cNvPr id="31" name="矩形 30"/>
          <p:cNvSpPr/>
          <p:nvPr/>
        </p:nvSpPr>
        <p:spPr>
          <a:xfrm>
            <a:off x="6156176" y="3027290"/>
            <a:ext cx="1938024" cy="307777"/>
          </a:xfrm>
          <a:prstGeom prst="rect">
            <a:avLst/>
          </a:prstGeom>
        </p:spPr>
        <p:txBody>
          <a:bodyPr wrap="square">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156175" y="3349583"/>
            <a:ext cx="1938023" cy="731995"/>
          </a:xfrm>
          <a:prstGeom prst="rect">
            <a:avLst/>
          </a:prstGeom>
          <a:noFill/>
        </p:spPr>
        <p:txBody>
          <a:bodyPr wrap="square" rtlCol="0">
            <a:spAutoFit/>
          </a:bodyPr>
          <a:lstStyle/>
          <a:p>
            <a:pPr>
              <a:lnSpc>
                <a:spcPct val="130000"/>
              </a:lnSpc>
              <a:spcBef>
                <a:spcPts val="600"/>
              </a:spcBef>
            </a:pPr>
            <a:r>
              <a:rPr lang="zh-CN" altLang="en-US" sz="1100" dirty="0">
                <a:solidFill>
                  <a:schemeClr val="tx1">
                    <a:lumMod val="65000"/>
                    <a:lumOff val="35000"/>
                  </a:schemeClr>
                </a:solidFill>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7" presetClass="entr" presetSubtype="1"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ppt_h/2"/>
                                          </p:val>
                                        </p:tav>
                                        <p:tav tm="100000">
                                          <p:val>
                                            <p:strVal val="#ppt_y"/>
                                          </p:val>
                                        </p:tav>
                                      </p:tavLst>
                                    </p:anim>
                                    <p:anim calcmode="lin" valueType="num">
                                      <p:cBhvr>
                                        <p:cTn id="22" dur="500" fill="hold"/>
                                        <p:tgtEl>
                                          <p:spTgt spid="19"/>
                                        </p:tgtEl>
                                        <p:attrNameLst>
                                          <p:attrName>ppt_w</p:attrName>
                                        </p:attrNameLst>
                                      </p:cBhvr>
                                      <p:tavLst>
                                        <p:tav tm="0">
                                          <p:val>
                                            <p:strVal val="#ppt_w"/>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2750"/>
                            </p:stCondLst>
                            <p:childTnLst>
                              <p:par>
                                <p:cTn id="29" presetID="17" presetClass="entr" presetSubtype="1"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ppt_x</p:attrName>
                                        </p:attrNameLst>
                                      </p:cBhvr>
                                      <p:tavLst>
                                        <p:tav tm="0">
                                          <p:val>
                                            <p:strVal val="#ppt_x"/>
                                          </p:val>
                                        </p:tav>
                                        <p:tav tm="100000">
                                          <p:val>
                                            <p:strVal val="#ppt_x"/>
                                          </p:val>
                                        </p:tav>
                                      </p:tavLst>
                                    </p:anim>
                                    <p:anim calcmode="lin" valueType="num">
                                      <p:cBhvr>
                                        <p:cTn id="32" dur="500" fill="hold"/>
                                        <p:tgtEl>
                                          <p:spTgt spid="27"/>
                                        </p:tgtEl>
                                        <p:attrNameLst>
                                          <p:attrName>ppt_y</p:attrName>
                                        </p:attrNameLst>
                                      </p:cBhvr>
                                      <p:tavLst>
                                        <p:tav tm="0">
                                          <p:val>
                                            <p:strVal val="#ppt_y-#ppt_h/2"/>
                                          </p:val>
                                        </p:tav>
                                        <p:tav tm="100000">
                                          <p:val>
                                            <p:strVal val="#ppt_y"/>
                                          </p:val>
                                        </p:tav>
                                      </p:tavLst>
                                    </p:anim>
                                    <p:anim calcmode="lin" valueType="num">
                                      <p:cBhvr>
                                        <p:cTn id="33" dur="500" fill="hold"/>
                                        <p:tgtEl>
                                          <p:spTgt spid="27"/>
                                        </p:tgtEl>
                                        <p:attrNameLst>
                                          <p:attrName>ppt_w</p:attrName>
                                        </p:attrNameLst>
                                      </p:cBhvr>
                                      <p:tavLst>
                                        <p:tav tm="0">
                                          <p:val>
                                            <p:strVal val="#ppt_w"/>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4250"/>
                            </p:stCondLst>
                            <p:childTnLst>
                              <p:par>
                                <p:cTn id="40" presetID="17" presetClass="entr" presetSubtype="1" fill="hold" grpId="0" nodeType="afterEffect">
                                  <p:stCondLst>
                                    <p:cond delay="0"/>
                                  </p:stCondLst>
                                  <p:iterate type="lt">
                                    <p:tmPct val="10000"/>
                                  </p:iterate>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ppt_h/2"/>
                                          </p:val>
                                        </p:tav>
                                        <p:tav tm="100000">
                                          <p:val>
                                            <p:strVal val="#ppt_y"/>
                                          </p:val>
                                        </p:tav>
                                      </p:tavLst>
                                    </p:anim>
                                    <p:anim calcmode="lin" valueType="num">
                                      <p:cBhvr>
                                        <p:cTn id="44" dur="500" fill="hold"/>
                                        <p:tgtEl>
                                          <p:spTgt spid="29"/>
                                        </p:tgtEl>
                                        <p:attrNameLst>
                                          <p:attrName>ppt_w</p:attrName>
                                        </p:attrNameLst>
                                      </p:cBhvr>
                                      <p:tavLst>
                                        <p:tav tm="0">
                                          <p:val>
                                            <p:strVal val="#ppt_w"/>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par>
                          <p:cTn id="50" fill="hold">
                            <p:stCondLst>
                              <p:cond delay="5750"/>
                            </p:stCondLst>
                            <p:childTnLst>
                              <p:par>
                                <p:cTn id="51" presetID="17" presetClass="entr" presetSubtype="1" fill="hold" grpId="0" nodeType="afterEffect">
                                  <p:stCondLst>
                                    <p:cond delay="0"/>
                                  </p:stCondLst>
                                  <p:iterate type="lt">
                                    <p:tmPct val="10000"/>
                                  </p:iterate>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ppt_x</p:attrName>
                                        </p:attrNameLst>
                                      </p:cBhvr>
                                      <p:tavLst>
                                        <p:tav tm="0">
                                          <p:val>
                                            <p:strVal val="#ppt_x"/>
                                          </p:val>
                                        </p:tav>
                                        <p:tav tm="100000">
                                          <p:val>
                                            <p:strVal val="#ppt_x"/>
                                          </p:val>
                                        </p:tav>
                                      </p:tavLst>
                                    </p:anim>
                                    <p:anim calcmode="lin" valueType="num">
                                      <p:cBhvr>
                                        <p:cTn id="54" dur="500" fill="hold"/>
                                        <p:tgtEl>
                                          <p:spTgt spid="31"/>
                                        </p:tgtEl>
                                        <p:attrNameLst>
                                          <p:attrName>ppt_y</p:attrName>
                                        </p:attrNameLst>
                                      </p:cBhvr>
                                      <p:tavLst>
                                        <p:tav tm="0">
                                          <p:val>
                                            <p:strVal val="#ppt_y-#ppt_h/2"/>
                                          </p:val>
                                        </p:tav>
                                        <p:tav tm="100000">
                                          <p:val>
                                            <p:strVal val="#ppt_y"/>
                                          </p:val>
                                        </p:tav>
                                      </p:tavLst>
                                    </p:anim>
                                    <p:anim calcmode="lin" valueType="num">
                                      <p:cBhvr>
                                        <p:cTn id="55" dur="500" fill="hold"/>
                                        <p:tgtEl>
                                          <p:spTgt spid="31"/>
                                        </p:tgtEl>
                                        <p:attrNameLst>
                                          <p:attrName>ppt_w</p:attrName>
                                        </p:attrNameLst>
                                      </p:cBhvr>
                                      <p:tavLst>
                                        <p:tav tm="0">
                                          <p:val>
                                            <p:strVal val="#ppt_w"/>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childTnLst>
                                </p:cTn>
                              </p:par>
                            </p:childTnLst>
                          </p:cTn>
                        </p:par>
                        <p:par>
                          <p:cTn id="57" fill="hold">
                            <p:stCondLst>
                              <p:cond delay="675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7" grpId="0"/>
      <p:bldP spid="28" grpId="0"/>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年度工作概况</a:t>
            </a:r>
          </a:p>
        </p:txBody>
      </p:sp>
      <p:sp>
        <p:nvSpPr>
          <p:cNvPr id="33" name="任意多边形 32"/>
          <p:cNvSpPr/>
          <p:nvPr/>
        </p:nvSpPr>
        <p:spPr>
          <a:xfrm>
            <a:off x="-9526" y="1559639"/>
            <a:ext cx="9182100" cy="3602911"/>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1" fmla="*/ 0 w 9020175"/>
              <a:gd name="connsiteY0-2" fmla="*/ 3895725 h 3895725"/>
              <a:gd name="connsiteX1-3" fmla="*/ 4581525 w 9020175"/>
              <a:gd name="connsiteY1-4" fmla="*/ 942975 h 3895725"/>
              <a:gd name="connsiteX2-5" fmla="*/ 9020175 w 9020175"/>
              <a:gd name="connsiteY2-6" fmla="*/ 0 h 3895725"/>
              <a:gd name="connsiteX0-7" fmla="*/ 0 w 9020175"/>
              <a:gd name="connsiteY0-8" fmla="*/ 3895725 h 3895725"/>
              <a:gd name="connsiteX1-9" fmla="*/ 4533900 w 9020175"/>
              <a:gd name="connsiteY1-10" fmla="*/ 771525 h 3895725"/>
              <a:gd name="connsiteX2-11" fmla="*/ 9020175 w 9020175"/>
              <a:gd name="connsiteY2-12" fmla="*/ 0 h 3895725"/>
              <a:gd name="connsiteX0-13" fmla="*/ 0 w 9020175"/>
              <a:gd name="connsiteY0-14" fmla="*/ 3896127 h 3896127"/>
              <a:gd name="connsiteX1-15" fmla="*/ 4533900 w 9020175"/>
              <a:gd name="connsiteY1-16" fmla="*/ 771927 h 3896127"/>
              <a:gd name="connsiteX2-17" fmla="*/ 9020175 w 9020175"/>
              <a:gd name="connsiteY2-18" fmla="*/ 402 h 3896127"/>
              <a:gd name="connsiteX0-19" fmla="*/ 0 w 9020175"/>
              <a:gd name="connsiteY0-20" fmla="*/ 3896127 h 3896127"/>
              <a:gd name="connsiteX1-21" fmla="*/ 4533900 w 9020175"/>
              <a:gd name="connsiteY1-22" fmla="*/ 771927 h 3896127"/>
              <a:gd name="connsiteX2-23" fmla="*/ 9020175 w 9020175"/>
              <a:gd name="connsiteY2-24" fmla="*/ 402 h 3896127"/>
              <a:gd name="connsiteX0-25" fmla="*/ 0 w 9163050"/>
              <a:gd name="connsiteY0-26" fmla="*/ 4067388 h 4067388"/>
              <a:gd name="connsiteX1-27" fmla="*/ 4676775 w 9163050"/>
              <a:gd name="connsiteY1-28" fmla="*/ 771738 h 4067388"/>
              <a:gd name="connsiteX2-29" fmla="*/ 9163050 w 9163050"/>
              <a:gd name="connsiteY2-30" fmla="*/ 213 h 4067388"/>
              <a:gd name="connsiteX0-31" fmla="*/ 0 w 9210675"/>
              <a:gd name="connsiteY0-32" fmla="*/ 4124556 h 4124556"/>
              <a:gd name="connsiteX1-33" fmla="*/ 4724400 w 9210675"/>
              <a:gd name="connsiteY1-34" fmla="*/ 771756 h 4124556"/>
              <a:gd name="connsiteX2-35" fmla="*/ 9210675 w 9210675"/>
              <a:gd name="connsiteY2-36" fmla="*/ 231 h 4124556"/>
              <a:gd name="connsiteX0-37" fmla="*/ 0 w 9182100"/>
              <a:gd name="connsiteY0-38" fmla="*/ 3921278 h 3921278"/>
              <a:gd name="connsiteX1-39" fmla="*/ 4724400 w 9182100"/>
              <a:gd name="connsiteY1-40" fmla="*/ 568478 h 3921278"/>
              <a:gd name="connsiteX2-41" fmla="*/ 9182100 w 9182100"/>
              <a:gd name="connsiteY2-42" fmla="*/ 6503 h 3921278"/>
              <a:gd name="connsiteX0-43" fmla="*/ 0 w 9182100"/>
              <a:gd name="connsiteY0-44" fmla="*/ 3969956 h 3969956"/>
              <a:gd name="connsiteX1-45" fmla="*/ 4724400 w 9182100"/>
              <a:gd name="connsiteY1-46" fmla="*/ 617156 h 3969956"/>
              <a:gd name="connsiteX2-47" fmla="*/ 9182100 w 9182100"/>
              <a:gd name="connsiteY2-48" fmla="*/ 55181 h 3969956"/>
              <a:gd name="connsiteX0-49" fmla="*/ 0 w 9182100"/>
              <a:gd name="connsiteY0-50" fmla="*/ 3978254 h 3978254"/>
              <a:gd name="connsiteX1-51" fmla="*/ 4724400 w 9182100"/>
              <a:gd name="connsiteY1-52" fmla="*/ 625454 h 3978254"/>
              <a:gd name="connsiteX2-53" fmla="*/ 9182100 w 9182100"/>
              <a:gd name="connsiteY2-54" fmla="*/ 63479 h 3978254"/>
              <a:gd name="connsiteX0-55" fmla="*/ 0 w 9182100"/>
              <a:gd name="connsiteY0-56" fmla="*/ 3994887 h 3994887"/>
              <a:gd name="connsiteX1-57" fmla="*/ 4724400 w 9182100"/>
              <a:gd name="connsiteY1-58" fmla="*/ 642087 h 3994887"/>
              <a:gd name="connsiteX2-59" fmla="*/ 9182100 w 9182100"/>
              <a:gd name="connsiteY2-60" fmla="*/ 80112 h 3994887"/>
            </a:gdLst>
            <a:ahLst/>
            <a:cxnLst>
              <a:cxn ang="0">
                <a:pos x="connsiteX0-1" y="connsiteY0-2"/>
              </a:cxn>
              <a:cxn ang="0">
                <a:pos x="connsiteX1-3" y="connsiteY1-4"/>
              </a:cxn>
              <a:cxn ang="0">
                <a:pos x="connsiteX2-5" y="connsiteY2-6"/>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椭圆 33"/>
          <p:cNvSpPr/>
          <p:nvPr/>
        </p:nvSpPr>
        <p:spPr>
          <a:xfrm>
            <a:off x="1528772" y="3712324"/>
            <a:ext cx="216000" cy="216000"/>
          </a:xfrm>
          <a:prstGeom prst="ellipse">
            <a:avLst/>
          </a:prstGeom>
          <a:solidFill>
            <a:srgbClr val="92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016471" y="2791504"/>
            <a:ext cx="216000" cy="216000"/>
          </a:xfrm>
          <a:prstGeom prst="ellipse">
            <a:avLst/>
          </a:prstGeom>
          <a:solidFill>
            <a:srgbClr val="F8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942297" y="1930579"/>
            <a:ext cx="216000" cy="216000"/>
          </a:xfrm>
          <a:prstGeom prst="ellipse">
            <a:avLst/>
          </a:prstGeom>
          <a:solidFill>
            <a:srgbClr val="F5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516241" y="1548407"/>
            <a:ext cx="216000" cy="216000"/>
          </a:xfrm>
          <a:prstGeom prst="ellipse">
            <a:avLst/>
          </a:prstGeom>
          <a:solidFill>
            <a:srgbClr val="79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63773" y="2355607"/>
            <a:ext cx="1149695" cy="1123950"/>
            <a:chOff x="1331640" y="1918189"/>
            <a:chExt cx="1149695" cy="1123950"/>
          </a:xfrm>
          <a:solidFill>
            <a:srgbClr val="92E2D9"/>
          </a:solidFill>
        </p:grpSpPr>
        <p:sp>
          <p:nvSpPr>
            <p:cNvPr id="40" name="椭圆形标注 39"/>
            <p:cNvSpPr/>
            <p:nvPr/>
          </p:nvSpPr>
          <p:spPr>
            <a:xfrm>
              <a:off x="1331640" y="1918189"/>
              <a:ext cx="1149695" cy="1123950"/>
            </a:xfrm>
            <a:prstGeom prst="wedgeEllipseCallout">
              <a:avLst>
                <a:gd name="adj1" fmla="val 23905"/>
                <a:gd name="adj2" fmla="val 589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1521185" y="2254200"/>
              <a:ext cx="755335" cy="400110"/>
            </a:xfrm>
            <a:prstGeom prst="rect">
              <a:avLst/>
            </a:prstGeom>
            <a:grpFill/>
          </p:spPr>
          <p:txBody>
            <a:bodyPr wrap="none" rtlCol="0">
              <a:spAutoFit/>
            </a:bodyPr>
            <a:lstStyle/>
            <a:p>
              <a:r>
                <a:rPr lang="en-US" altLang="zh-CN" sz="2000" dirty="0">
                  <a:solidFill>
                    <a:schemeClr val="bg1">
                      <a:lumMod val="95000"/>
                    </a:schemeClr>
                  </a:solidFill>
                </a:rPr>
                <a:t>2012</a:t>
              </a:r>
              <a:endParaRPr lang="zh-CN" altLang="en-US" sz="2000" dirty="0">
                <a:solidFill>
                  <a:schemeClr val="bg1">
                    <a:lumMod val="95000"/>
                  </a:schemeClr>
                </a:solidFill>
              </a:endParaRPr>
            </a:p>
          </p:txBody>
        </p:sp>
      </p:grpSp>
      <p:grpSp>
        <p:nvGrpSpPr>
          <p:cNvPr id="42" name="组合 41"/>
          <p:cNvGrpSpPr/>
          <p:nvPr/>
        </p:nvGrpSpPr>
        <p:grpSpPr>
          <a:xfrm>
            <a:off x="3262880" y="2899504"/>
            <a:ext cx="1149695" cy="1123950"/>
            <a:chOff x="3694928" y="2635572"/>
            <a:chExt cx="1149695" cy="1123950"/>
          </a:xfrm>
          <a:solidFill>
            <a:srgbClr val="F86251"/>
          </a:solidFill>
        </p:grpSpPr>
        <p:sp>
          <p:nvSpPr>
            <p:cNvPr id="43" name="椭圆形标注 42"/>
            <p:cNvSpPr/>
            <p:nvPr/>
          </p:nvSpPr>
          <p:spPr>
            <a:xfrm>
              <a:off x="3694928" y="2635572"/>
              <a:ext cx="1149695" cy="1123950"/>
            </a:xfrm>
            <a:prstGeom prst="wedgeEllipseCallout">
              <a:avLst>
                <a:gd name="adj1" fmla="val -50658"/>
                <a:gd name="adj2" fmla="val -401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3892107" y="2997492"/>
              <a:ext cx="755335" cy="400110"/>
            </a:xfrm>
            <a:prstGeom prst="rect">
              <a:avLst/>
            </a:prstGeom>
            <a:grpFill/>
          </p:spPr>
          <p:txBody>
            <a:bodyPr wrap="none" rtlCol="0">
              <a:spAutoFit/>
            </a:bodyPr>
            <a:lstStyle/>
            <a:p>
              <a:r>
                <a:rPr lang="en-US" altLang="zh-CN" sz="2000" dirty="0">
                  <a:solidFill>
                    <a:schemeClr val="bg1">
                      <a:lumMod val="95000"/>
                    </a:schemeClr>
                  </a:solidFill>
                </a:rPr>
                <a:t>2013</a:t>
              </a:r>
              <a:endParaRPr lang="zh-CN" altLang="en-US" sz="2000" dirty="0">
                <a:solidFill>
                  <a:schemeClr val="bg1">
                    <a:lumMod val="95000"/>
                  </a:schemeClr>
                </a:solidFill>
              </a:endParaRPr>
            </a:p>
          </p:txBody>
        </p:sp>
      </p:grpSp>
      <p:grpSp>
        <p:nvGrpSpPr>
          <p:cNvPr id="45" name="组合 44"/>
          <p:cNvGrpSpPr/>
          <p:nvPr/>
        </p:nvGrpSpPr>
        <p:grpSpPr>
          <a:xfrm>
            <a:off x="3792602" y="906041"/>
            <a:ext cx="1149695" cy="1123950"/>
            <a:chOff x="4166431" y="757076"/>
            <a:chExt cx="1149695" cy="1123950"/>
          </a:xfrm>
          <a:solidFill>
            <a:srgbClr val="F5CA40"/>
          </a:solidFill>
        </p:grpSpPr>
        <p:sp>
          <p:nvSpPr>
            <p:cNvPr id="46" name="椭圆形标注 45"/>
            <p:cNvSpPr/>
            <p:nvPr/>
          </p:nvSpPr>
          <p:spPr>
            <a:xfrm>
              <a:off x="4166431" y="757076"/>
              <a:ext cx="1149695" cy="1123950"/>
            </a:xfrm>
            <a:prstGeom prst="wedgeEllipseCallout">
              <a:avLst>
                <a:gd name="adj1" fmla="val 47102"/>
                <a:gd name="adj2" fmla="val 403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4363610" y="1092282"/>
              <a:ext cx="755335" cy="400110"/>
            </a:xfrm>
            <a:prstGeom prst="rect">
              <a:avLst/>
            </a:prstGeom>
            <a:grpFill/>
          </p:spPr>
          <p:txBody>
            <a:bodyPr wrap="none" rtlCol="0">
              <a:spAutoFit/>
            </a:bodyPr>
            <a:lstStyle/>
            <a:p>
              <a:r>
                <a:rPr lang="en-US" altLang="zh-CN" sz="2000" dirty="0">
                  <a:solidFill>
                    <a:schemeClr val="bg1">
                      <a:lumMod val="95000"/>
                    </a:schemeClr>
                  </a:solidFill>
                </a:rPr>
                <a:t>2014</a:t>
              </a:r>
              <a:endParaRPr lang="zh-CN" altLang="en-US" sz="2000" dirty="0">
                <a:solidFill>
                  <a:schemeClr val="bg1">
                    <a:lumMod val="95000"/>
                  </a:schemeClr>
                </a:solidFill>
              </a:endParaRPr>
            </a:p>
          </p:txBody>
        </p:sp>
      </p:grpSp>
      <p:grpSp>
        <p:nvGrpSpPr>
          <p:cNvPr id="48" name="组合 47"/>
          <p:cNvGrpSpPr/>
          <p:nvPr/>
        </p:nvGrpSpPr>
        <p:grpSpPr>
          <a:xfrm>
            <a:off x="6732240" y="1735832"/>
            <a:ext cx="1149695" cy="1123950"/>
            <a:chOff x="7164288" y="1682700"/>
            <a:chExt cx="1149695" cy="1123950"/>
          </a:xfrm>
          <a:solidFill>
            <a:srgbClr val="79A4C7"/>
          </a:solidFill>
        </p:grpSpPr>
        <p:sp>
          <p:nvSpPr>
            <p:cNvPr id="49" name="椭圆形标注 48"/>
            <p:cNvSpPr/>
            <p:nvPr/>
          </p:nvSpPr>
          <p:spPr>
            <a:xfrm>
              <a:off x="7164288" y="1682700"/>
              <a:ext cx="1149695" cy="1123950"/>
            </a:xfrm>
            <a:prstGeom prst="wedgeEllipseCallout">
              <a:avLst>
                <a:gd name="adj1" fmla="val -45687"/>
                <a:gd name="adj2" fmla="val -435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7361467" y="2044620"/>
              <a:ext cx="755335" cy="400110"/>
            </a:xfrm>
            <a:prstGeom prst="rect">
              <a:avLst/>
            </a:prstGeom>
            <a:grpFill/>
          </p:spPr>
          <p:txBody>
            <a:bodyPr wrap="none" rtlCol="0">
              <a:spAutoFit/>
            </a:bodyPr>
            <a:lstStyle/>
            <a:p>
              <a:r>
                <a:rPr lang="en-US" altLang="zh-CN" sz="2000" dirty="0">
                  <a:solidFill>
                    <a:schemeClr val="bg1">
                      <a:lumMod val="95000"/>
                    </a:schemeClr>
                  </a:solidFill>
                </a:rPr>
                <a:t>2015</a:t>
              </a:r>
              <a:endParaRPr lang="zh-CN" altLang="en-US" sz="2000" dirty="0">
                <a:solidFill>
                  <a:schemeClr val="bg1">
                    <a:lumMod val="95000"/>
                  </a:schemeClr>
                </a:solidFill>
              </a:endParaRPr>
            </a:p>
          </p:txBody>
        </p:sp>
      </p:grpSp>
      <p:sp>
        <p:nvSpPr>
          <p:cNvPr id="51" name="TextBox 50"/>
          <p:cNvSpPr txBox="1"/>
          <p:nvPr/>
        </p:nvSpPr>
        <p:spPr>
          <a:xfrm>
            <a:off x="2195736" y="2073679"/>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ea typeface="+mn-ea"/>
              </a:rPr>
              <a:t>点击此处添加内容</a:t>
            </a:r>
            <a:endParaRPr lang="en-US" altLang="zh-CN" sz="1100" dirty="0">
              <a:solidFill>
                <a:schemeClr val="tx1">
                  <a:lumMod val="85000"/>
                  <a:lumOff val="15000"/>
                </a:schemeClr>
              </a:solidFill>
              <a:latin typeface="+mn-ea"/>
              <a:ea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52" name="TextBox 51"/>
          <p:cNvSpPr txBox="1"/>
          <p:nvPr/>
        </p:nvSpPr>
        <p:spPr>
          <a:xfrm>
            <a:off x="1230985" y="408928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53" name="TextBox 52"/>
          <p:cNvSpPr txBox="1"/>
          <p:nvPr/>
        </p:nvSpPr>
        <p:spPr>
          <a:xfrm>
            <a:off x="4558211" y="2329047"/>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54" name="TextBox 53"/>
          <p:cNvSpPr txBox="1"/>
          <p:nvPr/>
        </p:nvSpPr>
        <p:spPr>
          <a:xfrm>
            <a:off x="6660232" y="96869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p:stCondLst>
                              <p:cond delay="5500"/>
                            </p:stCondLst>
                            <p:childTnLst>
                              <p:par>
                                <p:cTn id="54" presetID="47" presetClass="entr" presetSubtype="0"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1000"/>
                                        <p:tgtEl>
                                          <p:spTgt spid="54"/>
                                        </p:tgtEl>
                                      </p:cBhvr>
                                    </p:animEffect>
                                    <p:anim calcmode="lin" valueType="num">
                                      <p:cBhvr>
                                        <p:cTn id="57" dur="1000" fill="hold"/>
                                        <p:tgtEl>
                                          <p:spTgt spid="54"/>
                                        </p:tgtEl>
                                        <p:attrNameLst>
                                          <p:attrName>ppt_x</p:attrName>
                                        </p:attrNameLst>
                                      </p:cBhvr>
                                      <p:tavLst>
                                        <p:tav tm="0">
                                          <p:val>
                                            <p:strVal val="#ppt_x"/>
                                          </p:val>
                                        </p:tav>
                                        <p:tav tm="100000">
                                          <p:val>
                                            <p:strVal val="#ppt_x"/>
                                          </p:val>
                                        </p:tav>
                                      </p:tavLst>
                                    </p:anim>
                                    <p:anim calcmode="lin" valueType="num">
                                      <p:cBhvr>
                                        <p:cTn id="58" dur="1000" fill="hold"/>
                                        <p:tgtEl>
                                          <p:spTgt spid="5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51" grpId="0"/>
      <p:bldP spid="52" grpId="0"/>
      <p:bldP spid="53" grpId="0"/>
      <p:bldP spid="5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2711</Words>
  <Application>Microsoft Office PowerPoint</Application>
  <PresentationFormat>全屏显示(16:9)</PresentationFormat>
  <Paragraphs>426</Paragraphs>
  <Slides>38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U.S. 101</vt:lpstr>
      <vt:lpstr>方正兰亭粗黑_GBK</vt:lpstr>
      <vt:lpstr>方正正大黑简体</vt:lpstr>
      <vt:lpstr>方正正准黑简体</vt:lpstr>
      <vt:lpstr>方正中等线简体</vt:lpstr>
      <vt:lpstr>宋体</vt:lpstr>
      <vt:lpstr>微软雅黑</vt:lpstr>
      <vt:lpstr>Arial</vt:lpstr>
      <vt:lpstr>Calibri</vt:lpstr>
      <vt:lpstr>Impact</vt:lpstr>
      <vt:lpstr>Office 主题​​</vt:lpstr>
      <vt:lpstr>PowerPoint 演示文稿</vt:lpstr>
      <vt:lpstr>PowerPoint 演示文稿</vt:lpstr>
      <vt:lpstr>第一部分  公司介绍</vt:lpstr>
      <vt:lpstr>第一部分  团队精神</vt:lpstr>
      <vt:lpstr>第一部分  团队成员介绍</vt:lpstr>
      <vt:lpstr>第一部分  年度工作概况</vt:lpstr>
      <vt:lpstr>第一部分  年度工作概况</vt:lpstr>
      <vt:lpstr>第一部分  年度工作概况</vt:lpstr>
      <vt:lpstr>第一部分  年度工作概况</vt:lpstr>
      <vt:lpstr>第一部分  年度工作概况</vt:lpstr>
      <vt:lpstr>第一部分  年度工作概况</vt:lpstr>
      <vt:lpstr>PowerPoint 演示文稿</vt:lpstr>
      <vt:lpstr>第二部分  工作完成情况</vt:lpstr>
      <vt:lpstr>第二部分  工作完成情况</vt:lpstr>
      <vt:lpstr>第二部分  工作完成情况</vt:lpstr>
      <vt:lpstr>第二部分  工作完成情况</vt:lpstr>
      <vt:lpstr>第二部分  工作完成情况</vt:lpstr>
      <vt:lpstr>PowerPoint 演示文稿</vt:lpstr>
      <vt:lpstr>第三部分  成功项目展示</vt:lpstr>
      <vt:lpstr>第三部分  成功项目展示</vt:lpstr>
      <vt:lpstr>第三部分  成功项目展示</vt:lpstr>
      <vt:lpstr>第三部分  成功项目展示</vt:lpstr>
      <vt:lpstr>第三部分  成功项目展示</vt:lpstr>
      <vt:lpstr>第三部分  成功项目展示</vt:lpstr>
      <vt:lpstr>PowerPoint 演示文稿</vt:lpstr>
      <vt:lpstr>第四部分  工作不足之处</vt:lpstr>
      <vt:lpstr>第四部分  工作不足之处</vt:lpstr>
      <vt:lpstr>第四部分  工作不足之处</vt:lpstr>
      <vt:lpstr>第四部分  工作不足之处</vt:lpstr>
      <vt:lpstr>第四部分  工作不足之处</vt:lpstr>
      <vt:lpstr>PowerPoint 演示文稿</vt:lpstr>
      <vt:lpstr>第五部分  明年工作计划</vt:lpstr>
      <vt:lpstr>第五部分  明年工作计划</vt:lpstr>
      <vt:lpstr>第五部分  明年工作计划</vt:lpstr>
      <vt:lpstr>第五部分  明年工作计划</vt:lpstr>
      <vt:lpstr>第五部分  明年工作计划</vt:lpstr>
      <vt:lpstr>第五部分  明年工作计划</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88</cp:revision>
  <dcterms:created xsi:type="dcterms:W3CDTF">2015-08-22T03:26:00Z</dcterms:created>
  <dcterms:modified xsi:type="dcterms:W3CDTF">2021-01-05T11:55:32Z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