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25"/>
  </p:notesMasterIdLst>
  <p:sldIdLst>
    <p:sldId id="256" r:id="rId3"/>
    <p:sldId id="257" r:id="rId4"/>
    <p:sldId id="258" r:id="rId5"/>
    <p:sldId id="259" r:id="rId6"/>
    <p:sldId id="302" r:id="rId7"/>
    <p:sldId id="288" r:id="rId8"/>
    <p:sldId id="303" r:id="rId9"/>
    <p:sldId id="287" r:id="rId10"/>
    <p:sldId id="289" r:id="rId11"/>
    <p:sldId id="290" r:id="rId12"/>
    <p:sldId id="291" r:id="rId13"/>
    <p:sldId id="292" r:id="rId14"/>
    <p:sldId id="304" r:id="rId15"/>
    <p:sldId id="294" r:id="rId16"/>
    <p:sldId id="293" r:id="rId17"/>
    <p:sldId id="295" r:id="rId18"/>
    <p:sldId id="296" r:id="rId19"/>
    <p:sldId id="297" r:id="rId20"/>
    <p:sldId id="298" r:id="rId21"/>
    <p:sldId id="299" r:id="rId22"/>
    <p:sldId id="300" r:id="rId23"/>
    <p:sldId id="301" r:id="rId24"/>
  </p:sldIdLst>
  <p:sldSz cx="12192000" cy="6858000"/>
  <p:notesSz cx="6858000" cy="9144000"/>
  <p:defaultTextStyle>
    <a:defPPr>
      <a:defRPr lang="zh-CN"/>
    </a:defPPr>
    <a:lvl1pPr marL="0" lvl="0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</a:defRPr>
    </a:lvl1pPr>
    <a:lvl2pPr marL="457200" lvl="1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</a:defRPr>
    </a:lvl2pPr>
    <a:lvl3pPr marL="914400" lvl="2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</a:defRPr>
    </a:lvl3pPr>
    <a:lvl4pPr marL="1371600" lvl="3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</a:defRPr>
    </a:lvl4pPr>
    <a:lvl5pPr marL="1828800" lvl="4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</a:defRPr>
    </a:lvl5pPr>
    <a:lvl6pPr marL="2286000" lvl="5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</a:defRPr>
    </a:lvl6pPr>
    <a:lvl7pPr marL="2743200" lvl="6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</a:defRPr>
    </a:lvl7pPr>
    <a:lvl8pPr marL="3200400" lvl="7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</a:defRPr>
    </a:lvl8pPr>
    <a:lvl9pPr marL="3657600" lvl="8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  <a:srgbClr val="FF9999"/>
    <a:srgbClr val="EE4E40"/>
    <a:srgbClr val="41B2EE"/>
    <a:srgbClr val="FFFFFF"/>
    <a:srgbClr val="ABE8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0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 showFormatting="0"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编辑母版文本样式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A5BAE46-C4CD-4C36-9171-02B951A24C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9EEE456-4458-4E5A-8693-5A562977EF7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2021/1/5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4E0166C-FADE-4A49-8466-B3C70AB9E90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4E0166C-FADE-4A49-8466-B3C70AB9E90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4E0166C-FADE-4A49-8466-B3C70AB9E90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5E4B849-1A71-4306-A82E-57C721D8C7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5E4B849-1A71-4306-A82E-57C721D8C7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5E4B849-1A71-4306-A82E-57C721D8C7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5E4B849-1A71-4306-A82E-57C721D8C7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5E4B849-1A71-4306-A82E-57C721D8C7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5E4B849-1A71-4306-A82E-57C721D8C7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5E4B849-1A71-4306-A82E-57C721D8C7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5E4B849-1A71-4306-A82E-57C721D8C7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4E0166C-FADE-4A49-8466-B3C70AB9E90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5E4B849-1A71-4306-A82E-57C721D8C7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5E4B849-1A71-4306-A82E-57C721D8C7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5E4B849-1A71-4306-A82E-57C721D8C7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4E0166C-FADE-4A49-8466-B3C70AB9E90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4E0166C-FADE-4A49-8466-B3C70AB9E90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4E0166C-FADE-4A49-8466-B3C70AB9E90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4E0166C-FADE-4A49-8466-B3C70AB9E90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4E0166C-FADE-4A49-8466-B3C70AB9E90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4E0166C-FADE-4A49-8466-B3C70AB9E90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4E0166C-FADE-4A49-8466-B3C70AB9E90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9EEE456-4458-4E5A-8693-5A562977EF7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2021/1/5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4E0166C-FADE-4A49-8466-B3C70AB9E90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5E4B849-1A71-4306-A82E-57C721D8C7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E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-86498"/>
            <a:ext cx="12192000" cy="69444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26" name="图片 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29012" y="2515300"/>
            <a:ext cx="3370442" cy="35076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197487"/>
            <a:ext cx="12192000" cy="3674096"/>
          </a:xfrm>
          <a:prstGeom prst="rect">
            <a:avLst/>
          </a:prstGeom>
        </p:spPr>
      </p:pic>
      <p:sp>
        <p:nvSpPr>
          <p:cNvPr id="4102" name="文本框 12"/>
          <p:cNvSpPr txBox="1"/>
          <p:nvPr/>
        </p:nvSpPr>
        <p:spPr>
          <a:xfrm>
            <a:off x="2894307" y="2197330"/>
            <a:ext cx="7247814" cy="1200329"/>
          </a:xfrm>
          <a:prstGeom prst="rect">
            <a:avLst/>
          </a:prstGeom>
          <a:noFill/>
          <a:ln w="9525">
            <a:noFill/>
          </a:ln>
        </p:spPr>
        <p:txBody>
          <a:bodyPr vert="horz" wrap="square">
            <a:spAutoFit/>
          </a:bodyPr>
          <a:lstStyle/>
          <a:p>
            <a:pPr algn="ctr"/>
            <a:r>
              <a:rPr lang="zh-CN" altLang="en-US" sz="66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母乳喂养</a:t>
            </a:r>
            <a:r>
              <a:rPr lang="zh-CN" altLang="en-US" sz="72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活动周</a:t>
            </a:r>
          </a:p>
        </p:txBody>
      </p:sp>
      <p:pic>
        <p:nvPicPr>
          <p:cNvPr id="37" name="图片 36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16807" y="-86498"/>
            <a:ext cx="3192991" cy="1919423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515129" y="4018370"/>
            <a:ext cx="1536612" cy="2839629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9730632" y="277907"/>
            <a:ext cx="1362081" cy="13620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25" y="146534"/>
            <a:ext cx="10923372" cy="664160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1102" y="-630195"/>
            <a:ext cx="4015309" cy="2258611"/>
          </a:xfrm>
          <a:prstGeom prst="rect">
            <a:avLst/>
          </a:prstGeom>
        </p:spPr>
      </p:pic>
      <p:sp>
        <p:nvSpPr>
          <p:cNvPr id="4" name="文本框 128"/>
          <p:cNvSpPr txBox="1">
            <a:spLocks noChangeArrowheads="1"/>
          </p:cNvSpPr>
          <p:nvPr/>
        </p:nvSpPr>
        <p:spPr bwMode="auto">
          <a:xfrm>
            <a:off x="609825" y="223096"/>
            <a:ext cx="21987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母乳喂养技巧及相关知识</a:t>
            </a: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47037"/>
            <a:ext cx="12192000" cy="122454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123209" y="2717203"/>
            <a:ext cx="7945582" cy="35394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  </a:t>
            </a:r>
          </a:p>
          <a:p>
            <a:pPr>
              <a:lnSpc>
                <a:spcPct val="200000"/>
              </a:lnSpc>
            </a:pPr>
            <a:r>
              <a: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坐位喂乳：椅子高度合适，椅背不宜后倾，否则使婴儿含吮不易定位。用枕支托婴儿，足下添加小板凳以帮助母亲机体舒适、松弛，有益于排乳反射不被抑制。</a:t>
            </a:r>
          </a:p>
          <a:p>
            <a:pPr>
              <a:lnSpc>
                <a:spcPct val="200000"/>
              </a:lnSpc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 </a:t>
            </a:r>
          </a:p>
          <a:p>
            <a:pPr>
              <a:lnSpc>
                <a:spcPct val="200000"/>
              </a:lnSpc>
            </a:pPr>
            <a:r>
              <a: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卧位喂乳：侧卧或仰卧位。</a:t>
            </a:r>
          </a:p>
          <a:p>
            <a:pPr>
              <a:lnSpc>
                <a:spcPct val="200000"/>
              </a:lnSpc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  </a:t>
            </a:r>
          </a:p>
          <a:p>
            <a:pPr>
              <a:lnSpc>
                <a:spcPct val="200000"/>
              </a:lnSpc>
            </a:pPr>
            <a:r>
              <a: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环抱式喂哺：尤其适用于剖宫产儿，因此式可避免伤口受压疼痛，也可使双胎婴儿同时授乳。</a:t>
            </a:r>
          </a:p>
          <a:p>
            <a:pPr>
              <a:lnSpc>
                <a:spcPct val="200000"/>
              </a:lnSpc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  </a:t>
            </a:r>
            <a:endParaRPr lang="zh-CN" altLang="en-US" sz="1400" u="none" strike="noStrike" dirty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标题 51201"/>
          <p:cNvSpPr>
            <a:spLocks noGrp="1" noRot="1"/>
          </p:cNvSpPr>
          <p:nvPr/>
        </p:nvSpPr>
        <p:spPr>
          <a:xfrm>
            <a:off x="3023106" y="2758569"/>
            <a:ext cx="5354955" cy="58610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800" b="1" dirty="0">
                <a:solidFill>
                  <a:srgbClr val="FF66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常用的几种喂奶体位</a:t>
            </a:r>
          </a:p>
          <a:p>
            <a:r>
              <a:rPr lang="zh-CN" altLang="en-US" sz="1800" b="1" dirty="0">
                <a:solidFill>
                  <a:srgbClr val="FF66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 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25" y="146534"/>
            <a:ext cx="10923372" cy="664160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1102" y="-630195"/>
            <a:ext cx="4015309" cy="2258611"/>
          </a:xfrm>
          <a:prstGeom prst="rect">
            <a:avLst/>
          </a:prstGeom>
        </p:spPr>
      </p:pic>
      <p:sp>
        <p:nvSpPr>
          <p:cNvPr id="4" name="文本框 128"/>
          <p:cNvSpPr txBox="1">
            <a:spLocks noChangeArrowheads="1"/>
          </p:cNvSpPr>
          <p:nvPr/>
        </p:nvSpPr>
        <p:spPr bwMode="auto">
          <a:xfrm>
            <a:off x="609825" y="223096"/>
            <a:ext cx="21987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母乳喂养技巧及相关知识</a:t>
            </a: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47037"/>
            <a:ext cx="12192000" cy="1224545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1747311" y="2582544"/>
            <a:ext cx="8870373" cy="424731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  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1</a:t>
            </a:r>
            <a:r>
              <a: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将拇指和其余四指分开</a:t>
            </a:r>
            <a:r>
              <a: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呈</a:t>
            </a:r>
            <a:r>
              <a: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C”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字形托乳；</a:t>
            </a:r>
            <a:endParaRPr lang="en-US" altLang="zh-CN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食指至小指四指并拢，并紧贴在乳房下的胸壁上，用食指托住乳房的底部；</a:t>
            </a:r>
          </a:p>
          <a:p>
            <a:pPr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  </a:t>
            </a:r>
          </a:p>
          <a:p>
            <a:pPr>
              <a:lnSpc>
                <a:spcPct val="150000"/>
              </a:lnSpc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用大拇指轻压乳房的上部，以免堵住婴儿鼻孔而影响呼吸；</a:t>
            </a:r>
          </a:p>
          <a:p>
            <a:pPr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 </a:t>
            </a:r>
          </a:p>
          <a:p>
            <a:pPr>
              <a:lnSpc>
                <a:spcPct val="150000"/>
              </a:lnSpc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托乳房的手不要离乳头太近，以免影响婴儿的含接。</a:t>
            </a:r>
          </a:p>
          <a:p>
            <a:pPr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 </a:t>
            </a:r>
          </a:p>
          <a:p>
            <a:pPr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常见问题：“剪刀”、“雪茄”式、用一手指抵住婴儿鼻子处、手指靠乳晕太近、医务人员将孩子推向乳房。</a:t>
            </a:r>
          </a:p>
          <a:p>
            <a:pPr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 </a:t>
            </a:r>
          </a:p>
          <a:p>
            <a:endParaRPr lang="zh-CN" altLang="en-US" dirty="0">
              <a:solidFill>
                <a:srgbClr val="000000"/>
              </a:solidFill>
            </a:endParaRPr>
          </a:p>
          <a:p>
            <a:r>
              <a:rPr lang="zh-CN" altLang="en-US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 </a:t>
            </a:r>
            <a:endParaRPr lang="zh-CN" altLang="en-US" u="none" strike="noStrike" dirty="0">
              <a:solidFill>
                <a:srgbClr val="00000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176023" y="2582766"/>
            <a:ext cx="2899410" cy="6591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rgbClr val="FF66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母亲正确托乳房的姿势</a:t>
            </a:r>
          </a:p>
          <a:p>
            <a:r>
              <a:rPr lang="zh-CN" altLang="en-US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 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25" y="146534"/>
            <a:ext cx="10923372" cy="664160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1102" y="-630195"/>
            <a:ext cx="4015309" cy="2258611"/>
          </a:xfrm>
          <a:prstGeom prst="rect">
            <a:avLst/>
          </a:prstGeom>
        </p:spPr>
      </p:pic>
      <p:sp>
        <p:nvSpPr>
          <p:cNvPr id="4" name="文本框 128"/>
          <p:cNvSpPr txBox="1">
            <a:spLocks noChangeArrowheads="1"/>
          </p:cNvSpPr>
          <p:nvPr/>
        </p:nvSpPr>
        <p:spPr bwMode="auto">
          <a:xfrm>
            <a:off x="609825" y="223096"/>
            <a:ext cx="21987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母乳喂养技巧及相关知识</a:t>
            </a: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47037"/>
            <a:ext cx="12192000" cy="122454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784382" y="2510046"/>
            <a:ext cx="8870373" cy="427809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</a:p>
          <a:p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婴儿头与身体成一直线；</a:t>
            </a:r>
          </a:p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 </a:t>
            </a:r>
          </a:p>
          <a:p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婴儿的身体面对并贴近母体身体；</a:t>
            </a:r>
          </a:p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  </a:t>
            </a:r>
          </a:p>
          <a:p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母亲抱紧婴儿，使婴儿的头和颈得到支撑；（刚出生的婴儿则应托着他的臀部）</a:t>
            </a:r>
          </a:p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  </a:t>
            </a:r>
          </a:p>
          <a:p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婴儿的脸朝向乳房。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600" dirty="0"/>
              <a:t>5.</a:t>
            </a:r>
            <a:r>
              <a:rPr lang="zh-CN" altLang="en-US" sz="1600" dirty="0"/>
              <a:t>母亲用乳头触碰刺激婴儿的嘴唇；</a:t>
            </a:r>
          </a:p>
          <a:p>
            <a:r>
              <a:rPr lang="zh-CN" altLang="en-US" sz="1600" dirty="0"/>
              <a:t> </a:t>
            </a:r>
          </a:p>
          <a:p>
            <a:r>
              <a:rPr lang="en-US" altLang="zh-CN" sz="1600" dirty="0"/>
              <a:t>6.</a:t>
            </a:r>
            <a:r>
              <a:rPr lang="zh-CN" altLang="en-US" sz="1600" dirty="0"/>
              <a:t>待婴儿产生觅食反射张大嘴时；</a:t>
            </a:r>
          </a:p>
          <a:p>
            <a:r>
              <a:rPr lang="zh-CN" altLang="en-US" sz="1600" dirty="0"/>
              <a:t> </a:t>
            </a:r>
          </a:p>
          <a:p>
            <a:r>
              <a:rPr lang="en-US" altLang="zh-CN" sz="1600" dirty="0"/>
              <a:t>7.</a:t>
            </a:r>
            <a:r>
              <a:rPr lang="zh-CN" altLang="en-US" sz="1600" dirty="0"/>
              <a:t>顺势将乳头和大部分乳晕送入婴儿口腔。</a:t>
            </a:r>
          </a:p>
          <a:p>
            <a:r>
              <a:rPr lang="zh-CN" altLang="en-US" sz="1600" dirty="0"/>
              <a:t> </a:t>
            </a:r>
          </a:p>
          <a:p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  </a:t>
            </a:r>
          </a:p>
        </p:txBody>
      </p:sp>
      <p:sp>
        <p:nvSpPr>
          <p:cNvPr id="9" name="矩形 8"/>
          <p:cNvSpPr/>
          <p:nvPr/>
        </p:nvSpPr>
        <p:spPr>
          <a:xfrm>
            <a:off x="1784382" y="2511976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 dirty="0">
                <a:solidFill>
                  <a:srgbClr val="FF66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母亲正确托乳房的姿势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E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97487"/>
            <a:ext cx="12192000" cy="3674096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3834983" y="1044748"/>
            <a:ext cx="4563890" cy="4563890"/>
            <a:chOff x="3443288" y="793750"/>
            <a:chExt cx="5457825" cy="5457825"/>
          </a:xfrm>
        </p:grpSpPr>
        <p:sp>
          <p:nvSpPr>
            <p:cNvPr id="8" name="椭圆 7"/>
            <p:cNvSpPr/>
            <p:nvPr/>
          </p:nvSpPr>
          <p:spPr>
            <a:xfrm>
              <a:off x="3443288" y="793750"/>
              <a:ext cx="5457825" cy="545782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3627438" y="976313"/>
              <a:ext cx="5091113" cy="5091113"/>
            </a:xfrm>
            <a:prstGeom prst="ellipse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615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9556" y="4553745"/>
            <a:ext cx="1512888" cy="977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文本框 128"/>
          <p:cNvSpPr txBox="1">
            <a:spLocks noChangeArrowheads="1"/>
          </p:cNvSpPr>
          <p:nvPr/>
        </p:nvSpPr>
        <p:spPr bwMode="auto">
          <a:xfrm>
            <a:off x="4284159" y="3411815"/>
            <a:ext cx="3665538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</a:pP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母乳喂养的好处</a:t>
            </a:r>
          </a:p>
        </p:txBody>
      </p:sp>
      <p:sp>
        <p:nvSpPr>
          <p:cNvPr id="16" name="文本框 129"/>
          <p:cNvSpPr txBox="1">
            <a:spLocks noChangeArrowheads="1"/>
          </p:cNvSpPr>
          <p:nvPr/>
        </p:nvSpPr>
        <p:spPr bwMode="auto">
          <a:xfrm>
            <a:off x="5265880" y="2373223"/>
            <a:ext cx="3378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Part 04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33" y="991115"/>
            <a:ext cx="3174755" cy="586688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994" y="163341"/>
            <a:ext cx="2883774" cy="23020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25" y="146534"/>
            <a:ext cx="10923372" cy="664160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1102" y="-630195"/>
            <a:ext cx="4015309" cy="2258611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47037"/>
            <a:ext cx="12192000" cy="122454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449526" y="3093656"/>
            <a:ext cx="9522050" cy="333937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、提供足够营养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）母乳含有最天然的营养成分。</a:t>
            </a:r>
          </a:p>
          <a:p>
            <a:pPr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母乳喂养比奶粉新鲜，容易消化，任何奶粉的营养都比不上母乳。母乳蛋白质中，乳蛋白和酪蛋白的比例，最适合新生儿和早产儿的需要，保证氨基酸完全代谢，不至于积累过多的苯丙氨酸和酪氨酸。</a:t>
            </a:r>
          </a:p>
          <a:p>
            <a:pPr>
              <a:lnSpc>
                <a:spcPct val="150000"/>
              </a:lnSpc>
            </a:pP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）母乳成分随婴儿月龄增加而变化，以适应婴儿的需求。</a:t>
            </a:r>
          </a:p>
          <a:p>
            <a:pPr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母乳中所含蛋白质组成部分合理，其成分及比例还会随着宝宝的生长和需要呈相应改变，与宝宝的成长同步变化，以适应宝宝不同时期的需要，是其他代乳品所无法取代的。</a:t>
            </a:r>
          </a:p>
          <a:p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  </a:t>
            </a:r>
          </a:p>
        </p:txBody>
      </p:sp>
      <p:sp>
        <p:nvSpPr>
          <p:cNvPr id="10" name="矩形 9"/>
          <p:cNvSpPr/>
          <p:nvPr/>
        </p:nvSpPr>
        <p:spPr>
          <a:xfrm>
            <a:off x="449187" y="239126"/>
            <a:ext cx="2998348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母乳喂养的好处  </a:t>
            </a:r>
            <a:endParaRPr lang="zh-CN" altLang="en-US" sz="2800" b="1" u="none" strike="noStrike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784382" y="2510046"/>
            <a:ext cx="2630848" cy="50783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None/>
            </a:pPr>
            <a:r>
              <a:rPr lang="zh-CN" altLang="en-US" b="1" dirty="0">
                <a:solidFill>
                  <a:srgbClr val="FF66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母乳喂养对婴儿的好处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25" y="146534"/>
            <a:ext cx="10923372" cy="664160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1102" y="-630195"/>
            <a:ext cx="4015309" cy="2258611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47037"/>
            <a:ext cx="12192000" cy="1224545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449187" y="239126"/>
            <a:ext cx="2998348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母乳喂养的好处  </a:t>
            </a:r>
            <a:endParaRPr lang="zh-CN" altLang="en-US" sz="2800" b="1" u="none" strike="noStrike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312438" y="2851133"/>
            <a:ext cx="9969281" cy="305506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）保护婴儿免受感染、腹泻、中耳炎、过敏性疾病侵袭。  母乳喂养在方法上简洁、方便、及时，奶水温度适宜，减少了细菌感染的可能。母乳能增强新生儿抗病能力，初乳和过渡乳中含有丰富的分泌型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IgA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，能增强新生儿呼吸道抵抗力。  母乳中溶菌素高，巨噬细胞多，可以直接灭菌。乳糖有助于乳酸杆菌、双歧杆菌生长，乳铁蛋白含量也多，能够有效地抑制大肠杆菌的生长和活性保护肠黏膜，使黏膜免受细菌侵犯，增强胃肠道的抵抗力。</a:t>
            </a:r>
          </a:p>
          <a:p>
            <a:pPr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）降低婴儿猝死症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(SIDS)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、坏死性小肠结肠炎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(NEC)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危险。  母乳中未饱和脂肪酸含量较高，且易吸收，钙磷比例适宜，糖类以乳糖为主，有利于钙质吸收，总渗透压不高，不易引起坏死性小肠结肠炎。  </a:t>
            </a:r>
          </a:p>
          <a:p>
            <a:pPr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）预防过敏性疾病，如哮喘、过敏性湿疹等疾病。  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）科预防肥胖、高血压、糖尿病等慢性病。  研究表明，吃母乳的新生儿，成年以后患心血管疾病、糖尿病的几率，要比未吃母乳者少得多。</a:t>
            </a:r>
          </a:p>
        </p:txBody>
      </p:sp>
      <p:sp>
        <p:nvSpPr>
          <p:cNvPr id="13" name="矩形 12"/>
          <p:cNvSpPr/>
          <p:nvPr/>
        </p:nvSpPr>
        <p:spPr>
          <a:xfrm>
            <a:off x="1643188" y="2582854"/>
            <a:ext cx="2081019" cy="3139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、保护婴儿健康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25" y="146534"/>
            <a:ext cx="10923372" cy="664160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1102" y="-630195"/>
            <a:ext cx="4015309" cy="2258611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47037"/>
            <a:ext cx="12192000" cy="1224545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449187" y="239126"/>
            <a:ext cx="2998348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母乳喂养的好处  </a:t>
            </a:r>
            <a:endParaRPr lang="zh-CN" altLang="en-US" sz="2800" b="1" u="none" strike="noStrike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821872" y="3106168"/>
            <a:ext cx="8548255" cy="159088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30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）促进脑细胞和智力的发育。母乳中，半光氨酸和氨基牛磺酸的成分都较高，有利于新生儿脑生长，促进促进婴儿发育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30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）吸吮的运动对语言能力的发展有促进作用。</a:t>
            </a:r>
          </a:p>
        </p:txBody>
      </p:sp>
      <p:sp>
        <p:nvSpPr>
          <p:cNvPr id="9" name="矩形 8"/>
          <p:cNvSpPr/>
          <p:nvPr/>
        </p:nvSpPr>
        <p:spPr>
          <a:xfrm>
            <a:off x="1948361" y="2845004"/>
            <a:ext cx="1943161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、促进婴儿发育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25" y="146534"/>
            <a:ext cx="10923372" cy="664160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1102" y="-630195"/>
            <a:ext cx="4015309" cy="2258611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47037"/>
            <a:ext cx="12192000" cy="1224545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449187" y="239126"/>
            <a:ext cx="2998348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母乳喂养的好处  </a:t>
            </a:r>
            <a:endParaRPr lang="zh-CN" altLang="en-US" sz="2800" b="1" u="none" strike="noStrike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058899" y="2767966"/>
            <a:ext cx="2105328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、利于婴儿情感</a:t>
            </a:r>
          </a:p>
        </p:txBody>
      </p:sp>
      <p:sp>
        <p:nvSpPr>
          <p:cNvPr id="12" name="文本占位符 65538"/>
          <p:cNvSpPr>
            <a:spLocks noGrp="1" noRot="1"/>
          </p:cNvSpPr>
          <p:nvPr/>
        </p:nvSpPr>
        <p:spPr>
          <a:xfrm>
            <a:off x="1716552" y="3779115"/>
            <a:ext cx="8808028" cy="1204738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）母乳喂养强化母婴情感纽带。增强母婴感情，使新生儿得到更多的母爱，增加安全感，有利于成年后建  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立良好的人际关系。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）为婴儿的情商培养奠定基础。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25" y="146534"/>
            <a:ext cx="10923372" cy="664160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1102" y="-630195"/>
            <a:ext cx="4015309" cy="2258611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47037"/>
            <a:ext cx="12192000" cy="1224545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449187" y="239126"/>
            <a:ext cx="2998348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母乳喂养的好处  </a:t>
            </a:r>
            <a:endParaRPr lang="zh-CN" altLang="en-US" sz="2800" b="1" u="none" strike="noStrike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占位符 66562"/>
          <p:cNvSpPr>
            <a:spLocks noGrp="1" noRot="1"/>
          </p:cNvSpPr>
          <p:nvPr/>
        </p:nvSpPr>
        <p:spPr>
          <a:xfrm>
            <a:off x="2136681" y="3005610"/>
            <a:ext cx="5638801" cy="384178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None/>
            </a:pPr>
            <a:endParaRPr lang="zh-CN" altLang="en-US" sz="1400" b="1" dirty="0">
              <a:solidFill>
                <a:srgbClr val="EB073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、促进产后恢复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）促进子宫恢复，减少产后出血。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）降低妈妈患乳腺癌和卵巢癌的危险。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）帮助妈妈尽快恢复体型，每天消耗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500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卡路里。</a:t>
            </a:r>
          </a:p>
        </p:txBody>
      </p:sp>
      <p:sp>
        <p:nvSpPr>
          <p:cNvPr id="9" name="矩形 8"/>
          <p:cNvSpPr/>
          <p:nvPr/>
        </p:nvSpPr>
        <p:spPr>
          <a:xfrm>
            <a:off x="1716552" y="2821754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 dirty="0">
                <a:solidFill>
                  <a:srgbClr val="FF66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母乳喂养对妈妈的好处</a:t>
            </a:r>
          </a:p>
        </p:txBody>
      </p:sp>
      <p:sp>
        <p:nvSpPr>
          <p:cNvPr id="2" name="矩形 1"/>
          <p:cNvSpPr/>
          <p:nvPr/>
        </p:nvSpPr>
        <p:spPr>
          <a:xfrm>
            <a:off x="6738033" y="3477093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、增进母子感情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）哺乳的妈妈更自信。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）对妈妈与宝宝一生的交流起到重要的作用。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  <p:bldP spid="9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25" y="146534"/>
            <a:ext cx="10923372" cy="664160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1102" y="-630195"/>
            <a:ext cx="4015309" cy="2258611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47037"/>
            <a:ext cx="12192000" cy="1224545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449187" y="239126"/>
            <a:ext cx="2998348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母乳喂养的好处  </a:t>
            </a:r>
            <a:endParaRPr lang="zh-CN" altLang="en-US" sz="2800" b="1" u="none" strike="noStrike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058809" y="2956477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 dirty="0">
                <a:solidFill>
                  <a:srgbClr val="FF66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母乳喂养对家庭的好处</a:t>
            </a:r>
          </a:p>
        </p:txBody>
      </p:sp>
      <p:sp>
        <p:nvSpPr>
          <p:cNvPr id="12" name="文本占位符 67586"/>
          <p:cNvSpPr>
            <a:spLocks noGrp="1" noRot="1"/>
          </p:cNvSpPr>
          <p:nvPr/>
        </p:nvSpPr>
        <p:spPr>
          <a:xfrm>
            <a:off x="2077216" y="3302165"/>
            <a:ext cx="8511478" cy="1294957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None/>
            </a:pPr>
            <a:endParaRPr lang="zh-CN" altLang="en-US" sz="1400" dirty="0">
              <a:solidFill>
                <a:srgbClr val="EB073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、经济：节省时间、减少支出、降低浪费。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、方便：随时供应，省时省力，减少污染。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、省心：母乳喂养宝宝更健康，让父母有更充足的精力应付紧张的工作，减少事假病假。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E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矩形 9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0" name="图片 9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97487"/>
            <a:ext cx="12192000" cy="3674096"/>
          </a:xfrm>
          <a:prstGeom prst="rect">
            <a:avLst/>
          </a:prstGeom>
        </p:spPr>
      </p:pic>
      <p:grpSp>
        <p:nvGrpSpPr>
          <p:cNvPr id="5127" name="组合 99"/>
          <p:cNvGrpSpPr/>
          <p:nvPr/>
        </p:nvGrpSpPr>
        <p:grpSpPr>
          <a:xfrm>
            <a:off x="6523432" y="1430457"/>
            <a:ext cx="5364405" cy="2743200"/>
            <a:chOff x="6693091" y="2063772"/>
            <a:chExt cx="5364304" cy="2742772"/>
          </a:xfrm>
        </p:grpSpPr>
        <p:grpSp>
          <p:nvGrpSpPr>
            <p:cNvPr id="5132" name="组合 83"/>
            <p:cNvGrpSpPr/>
            <p:nvPr/>
          </p:nvGrpSpPr>
          <p:grpSpPr>
            <a:xfrm>
              <a:off x="6693091" y="2063772"/>
              <a:ext cx="4338556" cy="504858"/>
              <a:chOff x="6380050" y="1469979"/>
              <a:chExt cx="4338556" cy="504858"/>
            </a:xfrm>
          </p:grpSpPr>
          <p:sp>
            <p:nvSpPr>
              <p:cNvPr id="96" name="文本框 128"/>
              <p:cNvSpPr txBox="1">
                <a:spLocks noChangeArrowheads="1"/>
              </p:cNvSpPr>
              <p:nvPr/>
            </p:nvSpPr>
            <p:spPr bwMode="auto">
              <a:xfrm>
                <a:off x="7848841" y="1469979"/>
                <a:ext cx="2869765" cy="4615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lvl="0" rtl="0" eaLnBrk="1" hangingPunct="1">
                  <a:lnSpc>
                    <a:spcPct val="100000"/>
                  </a:lnSpc>
                  <a:spcBef>
                    <a:spcPct val="0"/>
                  </a:spcBef>
                  <a:buNone/>
                  <a:defRPr/>
                </a:pPr>
                <a:r>
                  <a:rPr lang="zh-CN" altLang="en-US" sz="24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孕前母乳准备</a:t>
                </a:r>
                <a:endPara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97" name="文本框 129"/>
              <p:cNvSpPr txBox="1">
                <a:spLocks noChangeArrowheads="1"/>
              </p:cNvSpPr>
              <p:nvPr/>
            </p:nvSpPr>
            <p:spPr bwMode="auto">
              <a:xfrm>
                <a:off x="6380050" y="1512875"/>
                <a:ext cx="1596512" cy="4619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Part 01</a:t>
                </a:r>
                <a:endPara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cxnSp>
            <p:nvCxnSpPr>
              <p:cNvPr id="98" name="直接连接符 97"/>
              <p:cNvCxnSpPr/>
              <p:nvPr/>
            </p:nvCxnSpPr>
            <p:spPr bwMode="auto">
              <a:xfrm flipV="1">
                <a:off x="7692913" y="1566841"/>
                <a:ext cx="130175" cy="33173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33" name="组合 87"/>
            <p:cNvGrpSpPr/>
            <p:nvPr/>
          </p:nvGrpSpPr>
          <p:grpSpPr>
            <a:xfrm>
              <a:off x="6693091" y="2853697"/>
              <a:ext cx="4338556" cy="461593"/>
              <a:chOff x="6380050" y="2271700"/>
              <a:chExt cx="4338556" cy="461593"/>
            </a:xfrm>
          </p:grpSpPr>
          <p:sp>
            <p:nvSpPr>
              <p:cNvPr id="93" name="文本框 127"/>
              <p:cNvSpPr txBox="1">
                <a:spLocks noChangeArrowheads="1"/>
              </p:cNvSpPr>
              <p:nvPr/>
            </p:nvSpPr>
            <p:spPr bwMode="auto">
              <a:xfrm>
                <a:off x="7848842" y="2271700"/>
                <a:ext cx="2869764" cy="4615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lvl="0" rtl="0" eaLnBrk="1" hangingPunct="1">
                  <a:lnSpc>
                    <a:spcPct val="100000"/>
                  </a:lnSpc>
                  <a:spcBef>
                    <a:spcPct val="0"/>
                  </a:spcBef>
                  <a:buNone/>
                  <a:defRPr/>
                </a:pPr>
                <a:r>
                  <a:rPr lang="zh-CN" altLang="en-US" sz="24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母乳关键期 </a:t>
                </a:r>
                <a:endPara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94" name="文本框 130"/>
              <p:cNvSpPr txBox="1">
                <a:spLocks noChangeArrowheads="1"/>
              </p:cNvSpPr>
              <p:nvPr/>
            </p:nvSpPr>
            <p:spPr bwMode="auto">
              <a:xfrm>
                <a:off x="6380050" y="2271700"/>
                <a:ext cx="1596512" cy="460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1" i="0" u="none" strike="noStrike" kern="1200" cap="none" spc="0" normalizeH="0" baseline="0" noProof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Part 02</a:t>
                </a:r>
                <a:endPara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cxnSp>
            <p:nvCxnSpPr>
              <p:cNvPr id="95" name="直接连接符 94"/>
              <p:cNvCxnSpPr/>
              <p:nvPr/>
            </p:nvCxnSpPr>
            <p:spPr bwMode="auto">
              <a:xfrm flipV="1">
                <a:off x="7692913" y="2337332"/>
                <a:ext cx="130175" cy="33173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34" name="组合 91"/>
            <p:cNvGrpSpPr/>
            <p:nvPr/>
          </p:nvGrpSpPr>
          <p:grpSpPr>
            <a:xfrm>
              <a:off x="6693091" y="3599139"/>
              <a:ext cx="5364304" cy="461593"/>
              <a:chOff x="6380050" y="3030525"/>
              <a:chExt cx="5364304" cy="461593"/>
            </a:xfrm>
          </p:grpSpPr>
          <p:sp>
            <p:nvSpPr>
              <p:cNvPr id="90" name="文本框 126"/>
              <p:cNvSpPr txBox="1">
                <a:spLocks noChangeArrowheads="1"/>
              </p:cNvSpPr>
              <p:nvPr/>
            </p:nvSpPr>
            <p:spPr bwMode="auto">
              <a:xfrm>
                <a:off x="7848841" y="3030525"/>
                <a:ext cx="3895513" cy="4615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lvl="0" rtl="0" eaLnBrk="1" hangingPunct="1">
                  <a:lnSpc>
                    <a:spcPct val="100000"/>
                  </a:lnSpc>
                  <a:spcBef>
                    <a:spcPct val="0"/>
                  </a:spcBef>
                  <a:buNone/>
                  <a:defRPr/>
                </a:pPr>
                <a:r>
                  <a:rPr lang="zh-CN" altLang="en-US" sz="24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母乳喂养技巧及相关知识</a:t>
                </a:r>
                <a:endPara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91" name="文本框 131"/>
              <p:cNvSpPr txBox="1">
                <a:spLocks noChangeArrowheads="1"/>
              </p:cNvSpPr>
              <p:nvPr/>
            </p:nvSpPr>
            <p:spPr bwMode="auto">
              <a:xfrm>
                <a:off x="6380050" y="3030525"/>
                <a:ext cx="1596512" cy="460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1" i="0" u="none" strike="noStrike" kern="1200" cap="none" spc="0" normalizeH="0" baseline="0" noProof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Part 03</a:t>
                </a:r>
                <a:endPara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cxnSp>
            <p:nvCxnSpPr>
              <p:cNvPr id="92" name="直接连接符 91"/>
              <p:cNvCxnSpPr/>
              <p:nvPr/>
            </p:nvCxnSpPr>
            <p:spPr bwMode="auto">
              <a:xfrm flipV="1">
                <a:off x="7692913" y="3107823"/>
                <a:ext cx="130175" cy="331731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35" name="组合 95"/>
            <p:cNvGrpSpPr/>
            <p:nvPr/>
          </p:nvGrpSpPr>
          <p:grpSpPr>
            <a:xfrm>
              <a:off x="6693091" y="4344581"/>
              <a:ext cx="4338556" cy="461963"/>
              <a:chOff x="6380050" y="3787762"/>
              <a:chExt cx="4338556" cy="461963"/>
            </a:xfrm>
          </p:grpSpPr>
          <p:sp>
            <p:nvSpPr>
              <p:cNvPr id="87" name="文本框 125"/>
              <p:cNvSpPr txBox="1">
                <a:spLocks noChangeArrowheads="1"/>
              </p:cNvSpPr>
              <p:nvPr/>
            </p:nvSpPr>
            <p:spPr bwMode="auto">
              <a:xfrm>
                <a:off x="7848842" y="3787762"/>
                <a:ext cx="2869764" cy="42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buNone/>
                </a:pPr>
                <a:r>
                  <a:rPr lang="zh-CN" altLang="en-US" sz="24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母乳喂养的好处</a:t>
                </a:r>
              </a:p>
            </p:txBody>
          </p:sp>
          <p:sp>
            <p:nvSpPr>
              <p:cNvPr id="88" name="文本框 132"/>
              <p:cNvSpPr txBox="1">
                <a:spLocks noChangeArrowheads="1"/>
              </p:cNvSpPr>
              <p:nvPr/>
            </p:nvSpPr>
            <p:spPr bwMode="auto">
              <a:xfrm>
                <a:off x="6380050" y="3787762"/>
                <a:ext cx="1596512" cy="4619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1" i="0" u="none" strike="noStrike" kern="1200" cap="none" spc="0" normalizeH="0" baseline="0" noProof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Part 04</a:t>
                </a:r>
                <a:endPara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cxnSp>
            <p:nvCxnSpPr>
              <p:cNvPr id="89" name="直接连接符 88"/>
              <p:cNvCxnSpPr/>
              <p:nvPr/>
            </p:nvCxnSpPr>
            <p:spPr bwMode="auto">
              <a:xfrm flipV="1">
                <a:off x="7692913" y="3878314"/>
                <a:ext cx="130175" cy="331731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5128" name="图片 10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9707" y="1527295"/>
            <a:ext cx="550863" cy="320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9" name="图片 10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9707" y="2290882"/>
            <a:ext cx="550863" cy="320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30" name="图片 10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9707" y="3043357"/>
            <a:ext cx="550863" cy="320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31" name="图片 1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9707" y="3795832"/>
            <a:ext cx="550863" cy="3190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1" name="图片 10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82" y="931326"/>
            <a:ext cx="3174755" cy="5866885"/>
          </a:xfrm>
          <a:prstGeom prst="rect">
            <a:avLst/>
          </a:prstGeom>
        </p:spPr>
      </p:pic>
      <p:grpSp>
        <p:nvGrpSpPr>
          <p:cNvPr id="102" name="组合 101"/>
          <p:cNvGrpSpPr/>
          <p:nvPr/>
        </p:nvGrpSpPr>
        <p:grpSpPr>
          <a:xfrm>
            <a:off x="2911980" y="1551649"/>
            <a:ext cx="2713565" cy="2713565"/>
            <a:chOff x="3443288" y="793750"/>
            <a:chExt cx="5457825" cy="5457825"/>
          </a:xfrm>
        </p:grpSpPr>
        <p:sp>
          <p:nvSpPr>
            <p:cNvPr id="103" name="椭圆 102"/>
            <p:cNvSpPr/>
            <p:nvPr/>
          </p:nvSpPr>
          <p:spPr>
            <a:xfrm>
              <a:off x="3443288" y="793750"/>
              <a:ext cx="5457825" cy="545782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4" name="椭圆 103"/>
            <p:cNvSpPr/>
            <p:nvPr/>
          </p:nvSpPr>
          <p:spPr>
            <a:xfrm>
              <a:off x="3627438" y="976313"/>
              <a:ext cx="5091113" cy="5091113"/>
            </a:xfrm>
            <a:prstGeom prst="ellipse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05" name="文本框 128"/>
          <p:cNvSpPr txBox="1">
            <a:spLocks noChangeArrowheads="1"/>
          </p:cNvSpPr>
          <p:nvPr/>
        </p:nvSpPr>
        <p:spPr bwMode="auto">
          <a:xfrm>
            <a:off x="3878462" y="2154390"/>
            <a:ext cx="146401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目 录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25" y="146534"/>
            <a:ext cx="10923372" cy="664160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1102" y="-630195"/>
            <a:ext cx="4015309" cy="2258611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47037"/>
            <a:ext cx="12192000" cy="1224545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1003175" y="239811"/>
            <a:ext cx="1704078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   结</a:t>
            </a:r>
            <a:endParaRPr lang="zh-CN" altLang="en-US" sz="2800" b="1" u="none" strike="noStrike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占位符 50178"/>
          <p:cNvSpPr>
            <a:spLocks noGrp="1" noRot="1"/>
          </p:cNvSpPr>
          <p:nvPr/>
        </p:nvSpPr>
        <p:spPr>
          <a:xfrm>
            <a:off x="2571876" y="3774892"/>
            <a:ext cx="3288635" cy="293554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：信心</a:t>
            </a:r>
          </a:p>
          <a:p>
            <a:pPr marL="0" indent="0">
              <a:buNone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妈妈应该坚定母乳喂养的信心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：支持</a:t>
            </a:r>
          </a:p>
          <a:p>
            <a:pPr marL="0" indent="0">
              <a:buNone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家庭和社会的支持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 </a:t>
            </a:r>
          </a:p>
          <a:p>
            <a:pPr marL="0" indent="0">
              <a:buNone/>
            </a:pP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：营养</a:t>
            </a:r>
          </a:p>
          <a:p>
            <a:pPr marL="0" indent="0">
              <a:buNone/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     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注意孕期和哺乳期营养</a:t>
            </a:r>
          </a:p>
          <a:p>
            <a:pPr marL="0" indent="0">
              <a:buNone/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 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435952" y="2915786"/>
            <a:ext cx="3989562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 dirty="0">
                <a:solidFill>
                  <a:srgbClr val="FF66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怎么才能保证母乳喂养的成功？</a:t>
            </a:r>
          </a:p>
          <a:p>
            <a:r>
              <a:rPr lang="en-US" altLang="zh-CN" dirty="0">
                <a:solidFill>
                  <a:srgbClr val="FF66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 </a:t>
            </a:r>
          </a:p>
        </p:txBody>
      </p:sp>
      <p:sp>
        <p:nvSpPr>
          <p:cNvPr id="13" name="矩形 12"/>
          <p:cNvSpPr/>
          <p:nvPr/>
        </p:nvSpPr>
        <p:spPr>
          <a:xfrm>
            <a:off x="6652952" y="3857565"/>
            <a:ext cx="2868318" cy="259147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</a:pP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：预防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     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孕检时发现乳头异常立即纠正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</a:pP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</a:pP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 5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：早吸吮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     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早吸吮、早接触、早开奶、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</a:pP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</a:pP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 6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：按需哺乳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     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母婴同室并按需哺乳，勤吸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</a:pPr>
            <a:b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9538" y="-649205"/>
            <a:ext cx="4015309" cy="2258611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1044739" y="220801"/>
            <a:ext cx="1704078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   结</a:t>
            </a:r>
            <a:endParaRPr lang="zh-CN" altLang="en-US" sz="2800" b="1" u="none" strike="noStrike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3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25" y="146534"/>
            <a:ext cx="10923372" cy="664160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1102" y="-630195"/>
            <a:ext cx="4015309" cy="2258611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47037"/>
            <a:ext cx="12192000" cy="1224545"/>
          </a:xfrm>
          <a:prstGeom prst="rect">
            <a:avLst/>
          </a:prstGeom>
        </p:spPr>
      </p:pic>
      <p:sp>
        <p:nvSpPr>
          <p:cNvPr id="11" name="文本占位符 49154"/>
          <p:cNvSpPr>
            <a:spLocks noGrp="1" noRot="1"/>
          </p:cNvSpPr>
          <p:nvPr/>
        </p:nvSpPr>
        <p:spPr>
          <a:xfrm>
            <a:off x="2568362" y="2889675"/>
            <a:ext cx="6196158" cy="192044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50000"/>
              </a:lnSpc>
              <a:buNone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新生儿出生后（    ）分钟内开始母乳喂养？</a:t>
            </a:r>
          </a:p>
          <a:p>
            <a:pPr marL="0" indent="0">
              <a:lnSpc>
                <a:spcPct val="250000"/>
              </a:lnSpc>
              <a:buNone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 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新生儿出生至（   ）个月纯母乳喂养？</a:t>
            </a:r>
          </a:p>
          <a:p>
            <a:pPr marL="0" indent="0">
              <a:lnSpc>
                <a:spcPct val="250000"/>
              </a:lnSpc>
              <a:buNone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母乳喂养的技巧？</a:t>
            </a:r>
          </a:p>
          <a:p>
            <a:pPr marL="0" indent="0">
              <a:lnSpc>
                <a:spcPct val="250000"/>
              </a:lnSpc>
              <a:buNone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4.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母乳喂养有哪些好处？</a:t>
            </a:r>
          </a:p>
          <a:p>
            <a:pPr marL="0" indent="0">
              <a:lnSpc>
                <a:spcPct val="250000"/>
              </a:lnSpc>
              <a:buNone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5.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怎么保证母乳喂养的成功？</a:t>
            </a:r>
          </a:p>
          <a:p>
            <a:pPr marL="609600" indent="-609600">
              <a:lnSpc>
                <a:spcPct val="250000"/>
              </a:lnSpc>
              <a:buFont typeface="Wingdings" panose="05000000000000000000" pitchFamily="2" charset="2"/>
              <a:buAutoNum type="arabicPeriod"/>
            </a:pP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609600" indent="-609600">
              <a:lnSpc>
                <a:spcPct val="250000"/>
              </a:lnSpc>
              <a:buFont typeface="Wingdings" panose="05000000000000000000" pitchFamily="2" charset="2"/>
              <a:buNone/>
            </a:pP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609600" indent="-609600">
              <a:lnSpc>
                <a:spcPct val="250000"/>
              </a:lnSpc>
              <a:buFont typeface="Wingdings" panose="05000000000000000000" pitchFamily="2" charset="2"/>
              <a:buAutoNum type="arabicPeriod"/>
            </a:pP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964612" y="206722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趣味问答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E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-86498"/>
            <a:ext cx="12192000" cy="69444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2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012" y="2515300"/>
            <a:ext cx="3370442" cy="35076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97487"/>
            <a:ext cx="12192000" cy="3674096"/>
          </a:xfrm>
          <a:prstGeom prst="rect">
            <a:avLst/>
          </a:prstGeom>
        </p:spPr>
      </p:pic>
      <p:sp>
        <p:nvSpPr>
          <p:cNvPr id="4102" name="文本框 12"/>
          <p:cNvSpPr txBox="1"/>
          <p:nvPr/>
        </p:nvSpPr>
        <p:spPr>
          <a:xfrm>
            <a:off x="2894307" y="2197330"/>
            <a:ext cx="7247814" cy="1200329"/>
          </a:xfrm>
          <a:prstGeom prst="rect">
            <a:avLst/>
          </a:prstGeom>
          <a:noFill/>
          <a:ln w="9525">
            <a:noFill/>
          </a:ln>
        </p:spPr>
        <p:txBody>
          <a:bodyPr vert="horz" wrap="square">
            <a:spAutoFit/>
          </a:bodyPr>
          <a:lstStyle/>
          <a:p>
            <a:pPr algn="ctr"/>
            <a:r>
              <a:rPr lang="zh-CN" altLang="en-US" sz="66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母乳喂养</a:t>
            </a:r>
            <a:r>
              <a:rPr lang="zh-CN" altLang="en-US" sz="72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活动周</a:t>
            </a:r>
          </a:p>
        </p:txBody>
      </p:sp>
      <p:pic>
        <p:nvPicPr>
          <p:cNvPr id="37" name="图片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07" y="-86498"/>
            <a:ext cx="3192991" cy="1919423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129" y="4018370"/>
            <a:ext cx="1536612" cy="2839629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632" y="277907"/>
            <a:ext cx="1362081" cy="13620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E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97487"/>
            <a:ext cx="12192000" cy="3674096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3834983" y="1044748"/>
            <a:ext cx="4563890" cy="4563890"/>
            <a:chOff x="3443288" y="793750"/>
            <a:chExt cx="5457825" cy="5457825"/>
          </a:xfrm>
        </p:grpSpPr>
        <p:sp>
          <p:nvSpPr>
            <p:cNvPr id="8" name="椭圆 7"/>
            <p:cNvSpPr/>
            <p:nvPr/>
          </p:nvSpPr>
          <p:spPr>
            <a:xfrm>
              <a:off x="3443288" y="793750"/>
              <a:ext cx="5457825" cy="545782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3627438" y="976313"/>
              <a:ext cx="5091113" cy="5091113"/>
            </a:xfrm>
            <a:prstGeom prst="ellipse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615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9556" y="4553745"/>
            <a:ext cx="1512888" cy="977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文本框 128"/>
          <p:cNvSpPr txBox="1">
            <a:spLocks noChangeArrowheads="1"/>
          </p:cNvSpPr>
          <p:nvPr/>
        </p:nvSpPr>
        <p:spPr bwMode="auto">
          <a:xfrm>
            <a:off x="4467225" y="3138506"/>
            <a:ext cx="366553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rtl="0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孕前母乳准备</a:t>
            </a:r>
          </a:p>
        </p:txBody>
      </p:sp>
      <p:sp>
        <p:nvSpPr>
          <p:cNvPr id="16" name="文本框 129"/>
          <p:cNvSpPr txBox="1">
            <a:spLocks noChangeArrowheads="1"/>
          </p:cNvSpPr>
          <p:nvPr/>
        </p:nvSpPr>
        <p:spPr bwMode="auto">
          <a:xfrm>
            <a:off x="5265880" y="2373223"/>
            <a:ext cx="3378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Part 01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33" y="991115"/>
            <a:ext cx="3174755" cy="586688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994" y="163341"/>
            <a:ext cx="2883774" cy="23020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1102" y="-630195"/>
            <a:ext cx="4015309" cy="225861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33" y="86497"/>
            <a:ext cx="11490840" cy="6565993"/>
          </a:xfrm>
          <a:prstGeom prst="rect">
            <a:avLst/>
          </a:prstGeom>
        </p:spPr>
      </p:pic>
      <p:sp>
        <p:nvSpPr>
          <p:cNvPr id="4" name="文本框 128"/>
          <p:cNvSpPr txBox="1">
            <a:spLocks noChangeArrowheads="1"/>
          </p:cNvSpPr>
          <p:nvPr/>
        </p:nvSpPr>
        <p:spPr bwMode="auto">
          <a:xfrm>
            <a:off x="569149" y="260316"/>
            <a:ext cx="2870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rtl="0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孕前母乳准备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824" y="1118107"/>
            <a:ext cx="2329755" cy="2329755"/>
          </a:xfrm>
          <a:prstGeom prst="rect">
            <a:avLst/>
          </a:prstGeom>
        </p:spPr>
      </p:pic>
      <p:sp>
        <p:nvSpPr>
          <p:cNvPr id="32" name="文本占位符 7170"/>
          <p:cNvSpPr>
            <a:spLocks noGrp="1" noRot="1"/>
          </p:cNvSpPr>
          <p:nvPr/>
        </p:nvSpPr>
        <p:spPr>
          <a:xfrm>
            <a:off x="1296421" y="2525007"/>
            <a:ext cx="9874086" cy="43465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一、   </a:t>
            </a:r>
            <a:r>
              <a:rPr lang="zh-CN" altLang="en-US" sz="1600" b="1" u="sng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孕期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进行母乳喂养的宣传教育</a:t>
            </a:r>
          </a:p>
          <a:p>
            <a:pPr marL="457200" lvl="1" indent="0">
              <a:buNone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让</a:t>
            </a:r>
            <a:r>
              <a:rPr lang="zh-CN" altLang="en-US" sz="1400" u="sng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孕妇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及其家属了解母乳喂养的好处及喂养方法等知识。使孕妇及其家属为用母乳喂养小儿做好心理及各种物质准备。</a:t>
            </a:r>
          </a:p>
          <a:p>
            <a:pPr marL="0" indent="0">
              <a:buNone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二、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孕期做好母乳喂养的乳房准备及营养准备。</a:t>
            </a:r>
          </a:p>
          <a:p>
            <a:pPr marL="0" indent="0">
              <a:buNone/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、指导孕妇做好乳房准备</a:t>
            </a:r>
          </a:p>
          <a:p>
            <a:pPr marL="0" indent="0">
              <a:buNone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可于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37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周后用温开水毛巾擦洗乳头乳晕每天一次，擦洗几十下，不必用肥皂以使上皮健康。将两拇指平行的放在乳头两侧轻轻地向上下牵拉，重复若干次，每次牵拉数分钟，此为乳头伸展练习。为了避免乳头平陷可做些牵拉练习，用拇指及中食指持乳头向外轻轻牵拉，每天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～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次，每次数十下，有早产危险者禁做。</a:t>
            </a:r>
          </a:p>
          <a:p>
            <a:pPr marL="0" indent="0">
              <a:buNone/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、乳房</a:t>
            </a:r>
            <a:r>
              <a:rPr lang="zh-CN" altLang="en-US" sz="1400" u="sng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按摩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促进乳房血液循环、有利腺体分泌及流通，产前后均可实行乳房按摩。乳房按摩时，一手把住乳房，另一手平放乳房上轻轻做旋转或按摩，两手可交替以保证按摩均匀，每天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～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次，每次数分钟。</a:t>
            </a:r>
          </a:p>
          <a:p>
            <a:pPr marL="0" indent="0">
              <a:buNone/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、乳罩选择</a:t>
            </a:r>
          </a:p>
          <a:p>
            <a:pPr marL="0" indent="0">
              <a:buNone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乳房准备阶段应戴棉布乳罩，不要过紧及束胸。乳罩可以保护乳房清洁，免受衣服摩擦，乳罩应勤洗保持清洁，尤其夏季要同时保证</a:t>
            </a:r>
            <a:r>
              <a:rPr lang="zh-CN" altLang="en-US" sz="1400" u="sng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皮肤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及衣服的清洁、干燥。</a:t>
            </a:r>
          </a:p>
          <a:p>
            <a:pPr marL="0" indent="0">
              <a:buNone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女性有了宝宝是最完美的女性，哺乳期间，应该拥有良好的心态和健康的身心，有助于宝宝的健康成长。</a:t>
            </a:r>
          </a:p>
          <a:p>
            <a:pPr marL="0" indent="0">
              <a:buNone/>
            </a:pPr>
            <a:b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b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47037"/>
            <a:ext cx="12192000" cy="12245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E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97487"/>
            <a:ext cx="12192000" cy="3674096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3834983" y="1044748"/>
            <a:ext cx="4563890" cy="4563890"/>
            <a:chOff x="3443288" y="793750"/>
            <a:chExt cx="5457825" cy="5457825"/>
          </a:xfrm>
        </p:grpSpPr>
        <p:sp>
          <p:nvSpPr>
            <p:cNvPr id="8" name="椭圆 7"/>
            <p:cNvSpPr/>
            <p:nvPr/>
          </p:nvSpPr>
          <p:spPr>
            <a:xfrm>
              <a:off x="3443288" y="793750"/>
              <a:ext cx="5457825" cy="545782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3627438" y="976313"/>
              <a:ext cx="5091113" cy="5091113"/>
            </a:xfrm>
            <a:prstGeom prst="ellipse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615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9556" y="4553745"/>
            <a:ext cx="1512888" cy="977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文本框 128"/>
          <p:cNvSpPr txBox="1">
            <a:spLocks noChangeArrowheads="1"/>
          </p:cNvSpPr>
          <p:nvPr/>
        </p:nvSpPr>
        <p:spPr bwMode="auto">
          <a:xfrm>
            <a:off x="4580675" y="3181700"/>
            <a:ext cx="366553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rtl="0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母乳关键期 </a:t>
            </a:r>
          </a:p>
        </p:txBody>
      </p:sp>
      <p:sp>
        <p:nvSpPr>
          <p:cNvPr id="16" name="文本框 129"/>
          <p:cNvSpPr txBox="1">
            <a:spLocks noChangeArrowheads="1"/>
          </p:cNvSpPr>
          <p:nvPr/>
        </p:nvSpPr>
        <p:spPr bwMode="auto">
          <a:xfrm>
            <a:off x="5265880" y="2373223"/>
            <a:ext cx="3378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Part 02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33" y="991115"/>
            <a:ext cx="3174755" cy="586688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994" y="163341"/>
            <a:ext cx="2883774" cy="23020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33" y="86497"/>
            <a:ext cx="11490840" cy="656599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1102" y="-630195"/>
            <a:ext cx="4015309" cy="2258611"/>
          </a:xfrm>
          <a:prstGeom prst="rect">
            <a:avLst/>
          </a:prstGeom>
        </p:spPr>
      </p:pic>
      <p:sp>
        <p:nvSpPr>
          <p:cNvPr id="4" name="文本框 128"/>
          <p:cNvSpPr txBox="1">
            <a:spLocks noChangeArrowheads="1"/>
          </p:cNvSpPr>
          <p:nvPr/>
        </p:nvSpPr>
        <p:spPr bwMode="auto">
          <a:xfrm>
            <a:off x="519722" y="259044"/>
            <a:ext cx="2870200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母乳喂养关键期</a:t>
            </a: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47037"/>
            <a:ext cx="12192000" cy="1224545"/>
          </a:xfrm>
          <a:prstGeom prst="rect">
            <a:avLst/>
          </a:prstGeom>
        </p:spPr>
      </p:pic>
      <p:sp>
        <p:nvSpPr>
          <p:cNvPr id="8" name="文本占位符 8194"/>
          <p:cNvSpPr>
            <a:spLocks noGrp="1" noRot="1"/>
          </p:cNvSpPr>
          <p:nvPr/>
        </p:nvSpPr>
        <p:spPr>
          <a:xfrm>
            <a:off x="1544595" y="2677407"/>
            <a:ext cx="9457604" cy="41941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50000"/>
              </a:lnSpc>
              <a:buNone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一、新生儿出生后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60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分钟内开始母乳喂养： 新生儿出生后（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60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分钟内）应尽早吸吮母亲乳房。频繁的吸吮可以促进母亲乳汁早分泌，使新生儿尽早吃到初乳，同时吸吮的过程可以帮助新生儿胃肠道正常菌群的建立。</a:t>
            </a:r>
          </a:p>
          <a:p>
            <a:pPr marL="0" indent="0">
              <a:lnSpc>
                <a:spcPct val="250000"/>
              </a:lnSpc>
              <a:buNone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二、出生至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个月纯母乳喂养： 母乳是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0—6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个月婴儿的最佳食品和饮料，在此期间婴儿可以从母乳中获取所需的全部水分，因此，在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个月前即使天热也不需要补充其它水分。如果给婴儿喂哺其它饮料或水，就会减少母乳的摄入。</a:t>
            </a:r>
          </a:p>
          <a:p>
            <a:pPr marL="0" indent="0">
              <a:lnSpc>
                <a:spcPct val="250000"/>
              </a:lnSpc>
              <a:buNone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三、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个月后添加适当的辅助食品： 婴儿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个月后，应及时添加糊状食品，首先是强化铁的谷类食物，由一种到多种，由细到粗、少糖无盐，同时继续母乳喂养至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24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个月或以上。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824" y="1118107"/>
            <a:ext cx="2329755" cy="23297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E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97487"/>
            <a:ext cx="12192000" cy="3674096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3834983" y="1044748"/>
            <a:ext cx="4563890" cy="4563890"/>
            <a:chOff x="3443288" y="793750"/>
            <a:chExt cx="5457825" cy="5457825"/>
          </a:xfrm>
        </p:grpSpPr>
        <p:sp>
          <p:nvSpPr>
            <p:cNvPr id="8" name="椭圆 7"/>
            <p:cNvSpPr/>
            <p:nvPr/>
          </p:nvSpPr>
          <p:spPr>
            <a:xfrm>
              <a:off x="3443288" y="793750"/>
              <a:ext cx="5457825" cy="545782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3627438" y="976313"/>
              <a:ext cx="5091113" cy="5091113"/>
            </a:xfrm>
            <a:prstGeom prst="ellipse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615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9556" y="4553745"/>
            <a:ext cx="1512888" cy="977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文本框 128"/>
          <p:cNvSpPr txBox="1">
            <a:spLocks noChangeArrowheads="1"/>
          </p:cNvSpPr>
          <p:nvPr/>
        </p:nvSpPr>
        <p:spPr bwMode="auto">
          <a:xfrm>
            <a:off x="4284159" y="3002652"/>
            <a:ext cx="366553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ctr" rtl="0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母乳喂养技巧及相关知识</a:t>
            </a:r>
          </a:p>
        </p:txBody>
      </p:sp>
      <p:sp>
        <p:nvSpPr>
          <p:cNvPr id="16" name="文本框 129"/>
          <p:cNvSpPr txBox="1">
            <a:spLocks noChangeArrowheads="1"/>
          </p:cNvSpPr>
          <p:nvPr/>
        </p:nvSpPr>
        <p:spPr bwMode="auto">
          <a:xfrm>
            <a:off x="5265880" y="2373223"/>
            <a:ext cx="3378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Part 03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33" y="991115"/>
            <a:ext cx="3174755" cy="586688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994" y="163341"/>
            <a:ext cx="2883774" cy="23020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25" y="146534"/>
            <a:ext cx="10923372" cy="664160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1102" y="-630195"/>
            <a:ext cx="4015309" cy="2258611"/>
          </a:xfrm>
          <a:prstGeom prst="rect">
            <a:avLst/>
          </a:prstGeom>
        </p:spPr>
      </p:pic>
      <p:sp>
        <p:nvSpPr>
          <p:cNvPr id="4" name="文本框 128"/>
          <p:cNvSpPr txBox="1">
            <a:spLocks noChangeArrowheads="1"/>
          </p:cNvSpPr>
          <p:nvPr/>
        </p:nvSpPr>
        <p:spPr bwMode="auto">
          <a:xfrm>
            <a:off x="609825" y="223096"/>
            <a:ext cx="21987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母乳喂养技巧及相关知识</a:t>
            </a: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47037"/>
            <a:ext cx="12192000" cy="1224545"/>
          </a:xfrm>
          <a:prstGeom prst="rect">
            <a:avLst/>
          </a:prstGeom>
        </p:spPr>
      </p:pic>
      <p:sp>
        <p:nvSpPr>
          <p:cNvPr id="11" name="文本占位符 9218"/>
          <p:cNvSpPr>
            <a:spLocks noGrp="1" noRot="1"/>
          </p:cNvSpPr>
          <p:nvPr/>
        </p:nvSpPr>
        <p:spPr>
          <a:xfrm>
            <a:off x="1716552" y="3578548"/>
            <a:ext cx="8941776" cy="73656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母乳喂养是个自然的过程，但是同时又必须经过学习和练习。学习哺乳姿势，要辨认宝宝发出的信号，看看宝宝正确含住乳头的姿势应该是怎样的。</a:t>
            </a:r>
          </a:p>
        </p:txBody>
      </p:sp>
      <p:sp>
        <p:nvSpPr>
          <p:cNvPr id="12" name="矩形 11"/>
          <p:cNvSpPr/>
          <p:nvPr/>
        </p:nvSpPr>
        <p:spPr>
          <a:xfrm>
            <a:off x="4515609" y="4240819"/>
            <a:ext cx="2681143" cy="175432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300000"/>
              </a:lnSpc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让宝宝含住大部分乳晕；</a:t>
            </a:r>
          </a:p>
          <a:p>
            <a:pPr>
              <a:lnSpc>
                <a:spcPct val="300000"/>
              </a:lnSpc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5.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让宝宝的嘴唇呈金鱼亲鱼缸的样子；</a:t>
            </a:r>
          </a:p>
          <a:p>
            <a:pPr>
              <a:lnSpc>
                <a:spcPct val="300000"/>
              </a:lnSpc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6.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用最舒适的姿势；</a:t>
            </a:r>
          </a:p>
        </p:txBody>
      </p:sp>
      <p:sp>
        <p:nvSpPr>
          <p:cNvPr id="13" name="矩形 12"/>
          <p:cNvSpPr/>
          <p:nvPr/>
        </p:nvSpPr>
        <p:spPr>
          <a:xfrm>
            <a:off x="7385289" y="4420466"/>
            <a:ext cx="3391945" cy="156966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7.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怎样提醒宝宝继续吃；</a:t>
            </a:r>
          </a:p>
          <a:p>
            <a:pPr>
              <a:lnSpc>
                <a:spcPct val="200000"/>
              </a:lnSpc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8.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指浅入宝宝嘴角，解开小嘴儿的吸力；</a:t>
            </a:r>
          </a:p>
          <a:p>
            <a:pPr>
              <a:lnSpc>
                <a:spcPct val="200000"/>
              </a:lnSpc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9.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了解吃饱的信号；</a:t>
            </a:r>
          </a:p>
          <a:p>
            <a:pPr>
              <a:lnSpc>
                <a:spcPct val="200000"/>
              </a:lnSpc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10.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护理乳头。</a:t>
            </a:r>
          </a:p>
        </p:txBody>
      </p:sp>
      <p:sp>
        <p:nvSpPr>
          <p:cNvPr id="14" name="矩形 13"/>
          <p:cNvSpPr/>
          <p:nvPr/>
        </p:nvSpPr>
        <p:spPr>
          <a:xfrm>
            <a:off x="2386014" y="4240819"/>
            <a:ext cx="1451264" cy="175432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300000"/>
              </a:lnSpc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了解饥饿信号；</a:t>
            </a:r>
          </a:p>
          <a:p>
            <a:pPr>
              <a:lnSpc>
                <a:spcPct val="300000"/>
              </a:lnSpc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巧用枕头做支撑；</a:t>
            </a:r>
          </a:p>
          <a:p>
            <a:pPr>
              <a:lnSpc>
                <a:spcPct val="300000"/>
              </a:lnSpc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一手托住乳房；</a:t>
            </a:r>
          </a:p>
        </p:txBody>
      </p:sp>
      <p:sp>
        <p:nvSpPr>
          <p:cNvPr id="15" name="标题 9217"/>
          <p:cNvSpPr>
            <a:spLocks noGrp="1" noRot="1"/>
          </p:cNvSpPr>
          <p:nvPr/>
        </p:nvSpPr>
        <p:spPr>
          <a:xfrm>
            <a:off x="4045145" y="3003496"/>
            <a:ext cx="5003165" cy="36957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>
                <a:solidFill>
                  <a:srgbClr val="FF66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成功母乳喂养要点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25" y="146534"/>
            <a:ext cx="10923372" cy="664160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1102" y="-630195"/>
            <a:ext cx="4015309" cy="2258611"/>
          </a:xfrm>
          <a:prstGeom prst="rect">
            <a:avLst/>
          </a:prstGeom>
        </p:spPr>
      </p:pic>
      <p:sp>
        <p:nvSpPr>
          <p:cNvPr id="4" name="文本框 128"/>
          <p:cNvSpPr txBox="1">
            <a:spLocks noChangeArrowheads="1"/>
          </p:cNvSpPr>
          <p:nvPr/>
        </p:nvSpPr>
        <p:spPr bwMode="auto">
          <a:xfrm>
            <a:off x="609825" y="223096"/>
            <a:ext cx="21987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母乳喂养技巧及相关知识</a:t>
            </a: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47037"/>
            <a:ext cx="12192000" cy="1224545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2062667" y="2405145"/>
            <a:ext cx="2600325" cy="7226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>
                <a:solidFill>
                  <a:srgbClr val="FF66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哺乳期的乳房保健</a:t>
            </a:r>
          </a:p>
          <a:p>
            <a:r>
              <a:rPr lang="zh-CN" altLang="en-US" sz="2000" b="1" dirty="0">
                <a:solidFill>
                  <a:srgbClr val="FF66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  </a:t>
            </a:r>
            <a:endParaRPr lang="zh-CN" altLang="en-US" sz="2000" b="1" u="none" strike="noStrike" dirty="0">
              <a:solidFill>
                <a:srgbClr val="FF6699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923255" y="2838218"/>
            <a:ext cx="9358745" cy="32859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每次喂哺前需常规清洁双手；</a:t>
            </a: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 </a:t>
            </a:r>
          </a:p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不必常规清洁乳头；</a:t>
            </a: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  </a:t>
            </a:r>
          </a:p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切忌用肥皂、酒精之类物品，以免引起局部皮肤干燥、皲裂；如需要可用温毛巾清洁乳头和乳晕；</a:t>
            </a: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  </a:t>
            </a:r>
          </a:p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哺乳前柔和地按摩乳房，有利于刺激排乳反射；</a:t>
            </a: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  </a:t>
            </a:r>
          </a:p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5.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每次哺乳，应左右乳房交替着喂：先喂空一侧，再喂另一侧；如一侧未喂完，待下次喂哺时先喂。</a:t>
            </a: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  </a:t>
            </a:r>
            <a:endParaRPr lang="zh-CN" altLang="en-US" sz="1400" u="none" strike="noStrike" dirty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1915</Words>
  <Application>Microsoft Office PowerPoint</Application>
  <PresentationFormat>宽屏</PresentationFormat>
  <Paragraphs>182</Paragraphs>
  <Slides>22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22</vt:i4>
      </vt:variant>
    </vt:vector>
  </HeadingPairs>
  <TitlesOfParts>
    <vt:vector size="33" baseType="lpstr">
      <vt:lpstr>等线</vt:lpstr>
      <vt:lpstr>等线 Light</vt:lpstr>
      <vt:lpstr>隶书</vt:lpstr>
      <vt:lpstr>宋体</vt:lpstr>
      <vt:lpstr>微软雅黑</vt:lpstr>
      <vt:lpstr>Arial</vt:lpstr>
      <vt:lpstr>Calibri</vt:lpstr>
      <vt:lpstr>Calibri Light</vt:lpstr>
      <vt:lpstr>Wingdings</vt:lpstr>
      <vt:lpstr>Office 主题​​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3</cp:revision>
  <dcterms:created xsi:type="dcterms:W3CDTF">2015-10-15T03:03:00Z</dcterms:created>
  <dcterms:modified xsi:type="dcterms:W3CDTF">2021-01-05T11:17:44Z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