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87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</p:sldIdLst>
  <p:sldSz cx="12192000" cy="6858000"/>
  <p:notesSz cx="6858000" cy="9144000"/>
  <p:embeddedFontLst>
    <p:embeddedFont>
      <p:font typeface="隶书" panose="02010509060101010101" pitchFamily="49" charset="-122"/>
      <p:regular r:id="rId21"/>
    </p:embeddedFont>
    <p:embeddedFont>
      <p:font typeface="微软雅黑" panose="020B0503020204020204" pitchFamily="34" charset="-122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EE0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5253" autoAdjust="0"/>
  </p:normalViewPr>
  <p:slideViewPr>
    <p:cSldViewPr snapToGrid="0">
      <p:cViewPr varScale="1">
        <p:scale>
          <a:sx n="67" d="100"/>
          <a:sy n="67" d="100"/>
        </p:scale>
        <p:origin x="9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2A7FE-3118-45D5-924B-C852F67725D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DDD04-CFA2-4618-9295-86B01F1A8E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DDD04-CFA2-4618-9295-86B01F1A8EE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DDD04-CFA2-4618-9295-86B01F1A8EE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DDD04-CFA2-4618-9295-86B01F1A8EE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DDD04-CFA2-4618-9295-86B01F1A8EE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DDD04-CFA2-4618-9295-86B01F1A8EE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DDD04-CFA2-4618-9295-86B01F1A8EE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DDD04-CFA2-4618-9295-86B01F1A8EE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DDD04-CFA2-4618-9295-86B01F1A8EE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DDD04-CFA2-4618-9295-86B01F1A8EE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DDD04-CFA2-4618-9295-86B01F1A8EE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DDD04-CFA2-4618-9295-86B01F1A8EE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DDD04-CFA2-4618-9295-86B01F1A8EE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DDD04-CFA2-4618-9295-86B01F1A8EE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DDD04-CFA2-4618-9295-86B01F1A8EE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DDD04-CFA2-4618-9295-86B01F1A8EE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DDD04-CFA2-4618-9295-86B01F1A8EE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DDD04-CFA2-4618-9295-86B01F1A8EE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DDD04-CFA2-4618-9295-86B01F1A8EE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EF31D4-1AA4-45E7-8F10-C007A9A6DDB0}" type="datetimeFigureOut">
              <a:rPr lang="zh-HK" altLang="en-US" smtClean="0"/>
              <a:t>5/1/2021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E45C72C-05F9-42DA-A32C-E89F323A6F2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B1EAC-20E9-4A17-97BF-569D6EA40CC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9E795-16D6-4705-AE9F-88A23D0FE6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950857" y="5268685"/>
            <a:ext cx="6241143" cy="1589315"/>
          </a:xfrm>
          <a:prstGeom prst="rect">
            <a:avLst/>
          </a:prstGeom>
          <a:solidFill>
            <a:srgbClr val="EE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6" name="矩形 5"/>
          <p:cNvSpPr/>
          <p:nvPr/>
        </p:nvSpPr>
        <p:spPr>
          <a:xfrm>
            <a:off x="6294751" y="5177283"/>
            <a:ext cx="5721350" cy="155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母乳喂养知识</a:t>
            </a:r>
            <a:endParaRPr lang="zh-CN" altLang="zh-CN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829" y="2696367"/>
            <a:ext cx="3640436" cy="36404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6093" y="176270"/>
            <a:ext cx="2399392" cy="22546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00">
        <p14:reveal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" y="91579"/>
            <a:ext cx="5971142" cy="1333500"/>
          </a:xfrm>
          <a:prstGeom prst="rect">
            <a:avLst/>
          </a:prstGeom>
          <a:solidFill>
            <a:srgbClr val="EE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8860" y="536361"/>
            <a:ext cx="322484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母乳喂养的好处 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26" y="-119021"/>
            <a:ext cx="1288572" cy="202109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0727" y="6235066"/>
            <a:ext cx="12071273" cy="647480"/>
            <a:chOff x="120727" y="6235066"/>
            <a:chExt cx="12071273" cy="64748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27" y="6235066"/>
              <a:ext cx="2491730" cy="622933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2457" y="6235067"/>
              <a:ext cx="2491730" cy="62293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187" y="6259613"/>
              <a:ext cx="2491730" cy="622933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865" y="6259613"/>
              <a:ext cx="2491730" cy="62293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0270" y="6259613"/>
              <a:ext cx="2491730" cy="622933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0" y="1605513"/>
            <a:ext cx="12071273" cy="647480"/>
            <a:chOff x="120727" y="6235066"/>
            <a:chExt cx="12071273" cy="64748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27" y="6235066"/>
              <a:ext cx="2491730" cy="62293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2457" y="6235067"/>
              <a:ext cx="2491730" cy="62293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187" y="6259613"/>
              <a:ext cx="2491730" cy="622933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865" y="6259613"/>
              <a:ext cx="2491730" cy="622933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0270" y="6259613"/>
              <a:ext cx="2491730" cy="622933"/>
            </a:xfrm>
            <a:prstGeom prst="rect">
              <a:avLst/>
            </a:prstGeom>
          </p:spPr>
        </p:pic>
      </p:grpSp>
      <p:sp>
        <p:nvSpPr>
          <p:cNvPr id="26" name="矩形 25"/>
          <p:cNvSpPr/>
          <p:nvPr/>
        </p:nvSpPr>
        <p:spPr>
          <a:xfrm>
            <a:off x="1366592" y="2935636"/>
            <a:ext cx="8548255" cy="23544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）母乳含有最天然的营养成分。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母乳喂养比奶粉新鲜，容易消化，任何奶粉的营养都比不上母乳。母乳蛋白质中，乳蛋白和酪蛋白的比例，最适合新生 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儿和早产儿的需要，保证氨基酸完全代谢，不至于积累过多的苯丙氨酸和酪氨酸。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）母乳成分随婴儿月龄增加而变化，以适应婴儿的需求。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母乳中所含蛋白质组成部分合理，其成分及比例还会随着宝宝的生长和需要呈相应改变，与宝宝的成长同步变化，以适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应宝宝不同时期的需要，是其他代乳品所无法取代的。</a:t>
            </a:r>
          </a:p>
        </p:txBody>
      </p:sp>
      <p:sp>
        <p:nvSpPr>
          <p:cNvPr id="28" name="矩形 27"/>
          <p:cNvSpPr/>
          <p:nvPr/>
        </p:nvSpPr>
        <p:spPr>
          <a:xfrm>
            <a:off x="4983460" y="2186200"/>
            <a:ext cx="2903359" cy="49962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母乳喂养对婴儿的好处  </a:t>
            </a:r>
          </a:p>
        </p:txBody>
      </p:sp>
      <p:sp>
        <p:nvSpPr>
          <p:cNvPr id="4" name="矩形 3"/>
          <p:cNvSpPr/>
          <p:nvPr/>
        </p:nvSpPr>
        <p:spPr>
          <a:xfrm>
            <a:off x="1422366" y="2712622"/>
            <a:ext cx="2138727" cy="499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、提供足够营养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76868" y="4774287"/>
            <a:ext cx="1952298" cy="141874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/>
      <p:bldP spid="2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" y="91579"/>
            <a:ext cx="5971142" cy="1333500"/>
          </a:xfrm>
          <a:prstGeom prst="rect">
            <a:avLst/>
          </a:prstGeom>
          <a:solidFill>
            <a:srgbClr val="EE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8860" y="536361"/>
            <a:ext cx="322484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母乳喂养的好处 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26" y="-119021"/>
            <a:ext cx="1288572" cy="202109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0727" y="6235066"/>
            <a:ext cx="12071273" cy="647480"/>
            <a:chOff x="120727" y="6235066"/>
            <a:chExt cx="12071273" cy="64748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27" y="6235066"/>
              <a:ext cx="2491730" cy="622933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2457" y="6235067"/>
              <a:ext cx="2491730" cy="62293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187" y="6259613"/>
              <a:ext cx="2491730" cy="622933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865" y="6259613"/>
              <a:ext cx="2491730" cy="62293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0270" y="6259613"/>
              <a:ext cx="2491730" cy="622933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0" y="1605513"/>
            <a:ext cx="12071273" cy="647480"/>
            <a:chOff x="120727" y="6235066"/>
            <a:chExt cx="12071273" cy="64748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27" y="6235066"/>
              <a:ext cx="2491730" cy="62293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2457" y="6235067"/>
              <a:ext cx="2491730" cy="62293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187" y="6259613"/>
              <a:ext cx="2491730" cy="622933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865" y="6259613"/>
              <a:ext cx="2491730" cy="622933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0270" y="6259613"/>
              <a:ext cx="2491730" cy="622933"/>
            </a:xfrm>
            <a:prstGeom prst="rect">
              <a:avLst/>
            </a:prstGeom>
          </p:spPr>
        </p:pic>
      </p:grpSp>
      <p:sp>
        <p:nvSpPr>
          <p:cNvPr id="24" name="矩形 23"/>
          <p:cNvSpPr/>
          <p:nvPr/>
        </p:nvSpPr>
        <p:spPr>
          <a:xfrm>
            <a:off x="1302257" y="2457974"/>
            <a:ext cx="9171709" cy="35394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）保护婴儿免受感染、腹泻、中耳炎、过敏性疾病侵袭。  母乳喂养在方法上简洁、方便、及时，奶水温度适宜，减少了细菌感染  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的可能。母乳能增强新生儿抗病能力，初乳和过渡乳中含有丰富的分泌型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IgA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，能增强新生儿呼吸道抵抗力。  母乳中溶菌素高，     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巨噬细胞多，可以直接灭菌。乳糖有助于乳酸杆菌、双歧杆菌生长，乳铁蛋白含量也多，能够有效地抑制大肠杆菌的生长和活性，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保护肠黏膜，使黏膜免受细菌侵犯，增强胃肠道的抵抗力。</a:t>
            </a:r>
          </a:p>
          <a:p>
            <a:pPr>
              <a:lnSpc>
                <a:spcPct val="20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）降低婴儿猝死症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(SIDS)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、坏死性小肠结肠炎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(NEC)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危险。  母乳中未饱和脂肪酸含量较高，且易吸收，钙磷比例适宜，糖类以乳糖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为主，有利于钙质吸收，总渗透压不高，不易引起坏死性小肠结肠炎。  </a:t>
            </a:r>
          </a:p>
          <a:p>
            <a:pPr>
              <a:lnSpc>
                <a:spcPct val="20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）预防过敏性疾病，如哮喘、过敏性湿疹等疾病。  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）科预防肥胖、高血压、糖尿病等慢性病。  研究表明，吃母乳的新生儿，  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成年以后患心血管疾病、糖尿病的几率，要比未吃母乳者少得多。</a:t>
            </a:r>
          </a:p>
        </p:txBody>
      </p:sp>
      <p:sp>
        <p:nvSpPr>
          <p:cNvPr id="25" name="矩形 24"/>
          <p:cNvSpPr/>
          <p:nvPr/>
        </p:nvSpPr>
        <p:spPr>
          <a:xfrm>
            <a:off x="4930633" y="2559429"/>
            <a:ext cx="2292615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、保护婴儿健康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" y="91579"/>
            <a:ext cx="5971142" cy="1333500"/>
          </a:xfrm>
          <a:prstGeom prst="rect">
            <a:avLst/>
          </a:prstGeom>
          <a:solidFill>
            <a:srgbClr val="EE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8860" y="536361"/>
            <a:ext cx="322484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母乳喂养的好处 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26" y="-119021"/>
            <a:ext cx="1288572" cy="202109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0727" y="6235066"/>
            <a:ext cx="12071273" cy="647480"/>
            <a:chOff x="120727" y="6235066"/>
            <a:chExt cx="12071273" cy="64748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27" y="6235066"/>
              <a:ext cx="2491730" cy="622933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2457" y="6235067"/>
              <a:ext cx="2491730" cy="62293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187" y="6259613"/>
              <a:ext cx="2491730" cy="622933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865" y="6259613"/>
              <a:ext cx="2491730" cy="62293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0270" y="6259613"/>
              <a:ext cx="2491730" cy="622933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0" y="1605513"/>
            <a:ext cx="12071273" cy="647480"/>
            <a:chOff x="120727" y="6235066"/>
            <a:chExt cx="12071273" cy="64748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27" y="6235066"/>
              <a:ext cx="2491730" cy="62293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2457" y="6235067"/>
              <a:ext cx="2491730" cy="62293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187" y="6259613"/>
              <a:ext cx="2491730" cy="622933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865" y="6259613"/>
              <a:ext cx="2491730" cy="622933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0270" y="6259613"/>
              <a:ext cx="2491730" cy="622933"/>
            </a:xfrm>
            <a:prstGeom prst="rect">
              <a:avLst/>
            </a:prstGeom>
          </p:spPr>
        </p:pic>
      </p:grpSp>
      <p:sp>
        <p:nvSpPr>
          <p:cNvPr id="26" name="矩形 25"/>
          <p:cNvSpPr/>
          <p:nvPr/>
        </p:nvSpPr>
        <p:spPr>
          <a:xfrm>
            <a:off x="2075924" y="3836358"/>
            <a:ext cx="8548255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30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）促进脑细胞和智力的发育。母乳中，半光氨酸和氨基牛磺酸的成分都较高，有利于新生儿脑生长，促进促进婴儿发育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30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）吸吮的运动对语言能力的发展有促进作用。</a:t>
            </a:r>
          </a:p>
        </p:txBody>
      </p:sp>
      <p:sp>
        <p:nvSpPr>
          <p:cNvPr id="27" name="矩形 26"/>
          <p:cNvSpPr/>
          <p:nvPr/>
        </p:nvSpPr>
        <p:spPr>
          <a:xfrm>
            <a:off x="4901779" y="2621117"/>
            <a:ext cx="2138727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、促进婴儿发育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7410" y="2528389"/>
            <a:ext cx="1799864" cy="1307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" y="91579"/>
            <a:ext cx="5971142" cy="1333500"/>
          </a:xfrm>
          <a:prstGeom prst="rect">
            <a:avLst/>
          </a:prstGeom>
          <a:solidFill>
            <a:srgbClr val="EE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8860" y="536361"/>
            <a:ext cx="322484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母乳喂养的好处 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26" y="-119021"/>
            <a:ext cx="1288572" cy="202109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0727" y="6235066"/>
            <a:ext cx="12071273" cy="647480"/>
            <a:chOff x="120727" y="6235066"/>
            <a:chExt cx="12071273" cy="64748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27" y="6235066"/>
              <a:ext cx="2491730" cy="622933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2457" y="6235067"/>
              <a:ext cx="2491730" cy="62293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187" y="6259613"/>
              <a:ext cx="2491730" cy="622933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865" y="6259613"/>
              <a:ext cx="2491730" cy="62293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0270" y="6259613"/>
              <a:ext cx="2491730" cy="622933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0" y="1605513"/>
            <a:ext cx="12071273" cy="647480"/>
            <a:chOff x="120727" y="6235066"/>
            <a:chExt cx="12071273" cy="64748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27" y="6235066"/>
              <a:ext cx="2491730" cy="62293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2457" y="6235067"/>
              <a:ext cx="2491730" cy="62293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187" y="6259613"/>
              <a:ext cx="2491730" cy="622933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865" y="6259613"/>
              <a:ext cx="2491730" cy="622933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0270" y="6259613"/>
              <a:ext cx="2491730" cy="622933"/>
            </a:xfrm>
            <a:prstGeom prst="rect">
              <a:avLst/>
            </a:prstGeom>
          </p:spPr>
        </p:pic>
      </p:grpSp>
      <p:sp>
        <p:nvSpPr>
          <p:cNvPr id="24" name="矩形 23"/>
          <p:cNvSpPr/>
          <p:nvPr/>
        </p:nvSpPr>
        <p:spPr>
          <a:xfrm>
            <a:off x="4883620" y="2532063"/>
            <a:ext cx="269141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、利于婴儿情感</a:t>
            </a:r>
          </a:p>
        </p:txBody>
      </p:sp>
      <p:sp>
        <p:nvSpPr>
          <p:cNvPr id="25" name="文本占位符 65538"/>
          <p:cNvSpPr>
            <a:spLocks noGrp="1" noRot="1"/>
          </p:cNvSpPr>
          <p:nvPr/>
        </p:nvSpPr>
        <p:spPr>
          <a:xfrm>
            <a:off x="1691986" y="3560032"/>
            <a:ext cx="8808028" cy="120473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）母乳喂养强化母婴情感纽带。增强母婴感情，使新生儿得到更多的母爱，增加安全感，有利于成年后建  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立良好的人际关系。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）为婴儿的情商培养奠定基础。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3531" y="3860649"/>
            <a:ext cx="2504772" cy="223570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  <a:headEnd/>
            <a:tailEnd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" y="91579"/>
            <a:ext cx="5971142" cy="1333500"/>
          </a:xfrm>
          <a:prstGeom prst="rect">
            <a:avLst/>
          </a:prstGeom>
          <a:solidFill>
            <a:srgbClr val="EE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8860" y="536361"/>
            <a:ext cx="322484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母乳喂养的好处 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26" y="-119021"/>
            <a:ext cx="1288572" cy="202109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0727" y="6235066"/>
            <a:ext cx="12071273" cy="647480"/>
            <a:chOff x="120727" y="6235066"/>
            <a:chExt cx="12071273" cy="64748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27" y="6235066"/>
              <a:ext cx="2491730" cy="622933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2457" y="6235067"/>
              <a:ext cx="2491730" cy="62293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187" y="6259613"/>
              <a:ext cx="2491730" cy="622933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865" y="6259613"/>
              <a:ext cx="2491730" cy="62293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0270" y="6259613"/>
              <a:ext cx="2491730" cy="622933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0" y="1605513"/>
            <a:ext cx="12071273" cy="647480"/>
            <a:chOff x="120727" y="6235066"/>
            <a:chExt cx="12071273" cy="64748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27" y="6235066"/>
              <a:ext cx="2491730" cy="62293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2457" y="6235067"/>
              <a:ext cx="2491730" cy="62293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187" y="6259613"/>
              <a:ext cx="2491730" cy="622933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865" y="6259613"/>
              <a:ext cx="2491730" cy="622933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0270" y="6259613"/>
              <a:ext cx="2491730" cy="622933"/>
            </a:xfrm>
            <a:prstGeom prst="rect">
              <a:avLst/>
            </a:prstGeom>
          </p:spPr>
        </p:pic>
      </p:grpSp>
      <p:sp>
        <p:nvSpPr>
          <p:cNvPr id="26" name="文本占位符 66562"/>
          <p:cNvSpPr>
            <a:spLocks noGrp="1" noRot="1"/>
          </p:cNvSpPr>
          <p:nvPr/>
        </p:nvSpPr>
        <p:spPr>
          <a:xfrm>
            <a:off x="1366592" y="2710767"/>
            <a:ext cx="5415709" cy="23098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endParaRPr lang="zh-CN" altLang="en-US" sz="1400" b="1" dirty="0">
              <a:solidFill>
                <a:srgbClr val="EB07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、促进产后恢复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）促进子宫恢复，减少产后出血。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）降低妈妈患乳腺癌和卵巢癌的危险。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）帮助妈妈尽快恢复体型，每天消耗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卡路里。</a:t>
            </a:r>
          </a:p>
        </p:txBody>
      </p:sp>
      <p:sp>
        <p:nvSpPr>
          <p:cNvPr id="27" name="矩形 26"/>
          <p:cNvSpPr/>
          <p:nvPr/>
        </p:nvSpPr>
        <p:spPr>
          <a:xfrm>
            <a:off x="4725719" y="2299536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母乳喂养对妈妈的好处</a:t>
            </a:r>
          </a:p>
        </p:txBody>
      </p:sp>
      <p:sp>
        <p:nvSpPr>
          <p:cNvPr id="4" name="矩形 3"/>
          <p:cNvSpPr/>
          <p:nvPr/>
        </p:nvSpPr>
        <p:spPr>
          <a:xfrm>
            <a:off x="6949595" y="298925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3000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、增进母子感情</a:t>
            </a:r>
          </a:p>
          <a:p>
            <a:pPr>
              <a:lnSpc>
                <a:spcPct val="3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）哺乳的妈妈更自信。</a:t>
            </a:r>
          </a:p>
          <a:p>
            <a:pPr>
              <a:lnSpc>
                <a:spcPct val="3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）对妈妈与宝宝一生的交流起到重要的作用。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/>
      <p:bldP spid="27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" y="91579"/>
            <a:ext cx="5971142" cy="1333500"/>
          </a:xfrm>
          <a:prstGeom prst="rect">
            <a:avLst/>
          </a:prstGeom>
          <a:solidFill>
            <a:srgbClr val="EE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8860" y="536361"/>
            <a:ext cx="322484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母乳喂养的好处 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26" y="-119021"/>
            <a:ext cx="1288572" cy="202109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0727" y="6235066"/>
            <a:ext cx="12071273" cy="647480"/>
            <a:chOff x="120727" y="6235066"/>
            <a:chExt cx="12071273" cy="64748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27" y="6235066"/>
              <a:ext cx="2491730" cy="622933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2457" y="6235067"/>
              <a:ext cx="2491730" cy="62293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187" y="6259613"/>
              <a:ext cx="2491730" cy="622933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865" y="6259613"/>
              <a:ext cx="2491730" cy="62293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0270" y="6259613"/>
              <a:ext cx="2491730" cy="622933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0" y="1605513"/>
            <a:ext cx="12071273" cy="647480"/>
            <a:chOff x="120727" y="6235066"/>
            <a:chExt cx="12071273" cy="64748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27" y="6235066"/>
              <a:ext cx="2491730" cy="62293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2457" y="6235067"/>
              <a:ext cx="2491730" cy="62293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187" y="6259613"/>
              <a:ext cx="2491730" cy="622933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865" y="6259613"/>
              <a:ext cx="2491730" cy="622933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0270" y="6259613"/>
              <a:ext cx="2491730" cy="622933"/>
            </a:xfrm>
            <a:prstGeom prst="rect">
              <a:avLst/>
            </a:prstGeom>
          </p:spPr>
        </p:pic>
      </p:grpSp>
      <p:sp>
        <p:nvSpPr>
          <p:cNvPr id="24" name="矩形 23"/>
          <p:cNvSpPr/>
          <p:nvPr/>
        </p:nvSpPr>
        <p:spPr>
          <a:xfrm>
            <a:off x="4761842" y="2433428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母乳喂养对家庭的好处</a:t>
            </a:r>
          </a:p>
        </p:txBody>
      </p:sp>
      <p:sp>
        <p:nvSpPr>
          <p:cNvPr id="25" name="文本占位符 67586"/>
          <p:cNvSpPr>
            <a:spLocks noGrp="1" noRot="1"/>
          </p:cNvSpPr>
          <p:nvPr/>
        </p:nvSpPr>
        <p:spPr>
          <a:xfrm>
            <a:off x="1715404" y="3214029"/>
            <a:ext cx="8511478" cy="129495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endParaRPr lang="zh-CN" altLang="en-US" sz="1400" dirty="0">
              <a:solidFill>
                <a:srgbClr val="EB07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、经济：节省时间、减少支出、降低浪费。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、方便：随时供应，省时省力，减少污染。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、省心：母乳喂养宝宝更健康，让父母有更充足的精力应付紧张的工作，减少事假病假。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28" y="3033178"/>
            <a:ext cx="2358084" cy="14758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2" presetClass="entr" presetSubtype="4" fill="hold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3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24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24" grpId="0"/>
          <p:bldP spid="25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" y="91579"/>
            <a:ext cx="5971142" cy="1333500"/>
          </a:xfrm>
          <a:prstGeom prst="rect">
            <a:avLst/>
          </a:prstGeom>
          <a:solidFill>
            <a:srgbClr val="EE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8860" y="536361"/>
            <a:ext cx="322484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26" y="-119021"/>
            <a:ext cx="1288572" cy="202109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0727" y="6235066"/>
            <a:ext cx="12071273" cy="647480"/>
            <a:chOff x="120727" y="6235066"/>
            <a:chExt cx="12071273" cy="64748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27" y="6235066"/>
              <a:ext cx="2491730" cy="622933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2457" y="6235067"/>
              <a:ext cx="2491730" cy="62293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187" y="6259613"/>
              <a:ext cx="2491730" cy="622933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865" y="6259613"/>
              <a:ext cx="2491730" cy="62293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0270" y="6259613"/>
              <a:ext cx="2491730" cy="622933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0" y="1605513"/>
            <a:ext cx="12071273" cy="647480"/>
            <a:chOff x="120727" y="6235066"/>
            <a:chExt cx="12071273" cy="64748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27" y="6235066"/>
              <a:ext cx="2491730" cy="62293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2457" y="6235067"/>
              <a:ext cx="2491730" cy="62293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187" y="6259613"/>
              <a:ext cx="2491730" cy="622933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865" y="6259613"/>
              <a:ext cx="2491730" cy="622933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0270" y="6259613"/>
              <a:ext cx="2491730" cy="622933"/>
            </a:xfrm>
            <a:prstGeom prst="rect">
              <a:avLst/>
            </a:prstGeom>
          </p:spPr>
        </p:pic>
      </p:grpSp>
      <p:sp>
        <p:nvSpPr>
          <p:cNvPr id="26" name="文本占位符 50178"/>
          <p:cNvSpPr>
            <a:spLocks noGrp="1" noRot="1"/>
          </p:cNvSpPr>
          <p:nvPr/>
        </p:nvSpPr>
        <p:spPr>
          <a:xfrm>
            <a:off x="1463435" y="3345622"/>
            <a:ext cx="3288635" cy="293554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：信心</a:t>
            </a:r>
          </a:p>
          <a:p>
            <a:pPr marL="0" indent="0"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妈妈应该坚定母乳喂养的信心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：支持</a:t>
            </a:r>
          </a:p>
          <a:p>
            <a:pPr marL="0" indent="0"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家庭和社会的支持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</a:p>
          <a:p>
            <a:pPr marL="0" indent="0">
              <a:buNone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：营养</a:t>
            </a:r>
          </a:p>
          <a:p>
            <a:pPr marL="0" indent="0">
              <a:buNone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注意孕期和哺乳期营养</a:t>
            </a:r>
          </a:p>
          <a:p>
            <a:pPr marL="0" indent="0">
              <a:buNone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711294" y="2556295"/>
            <a:ext cx="3642207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怎么才能保证母乳喂养的成功？</a:t>
            </a:r>
          </a:p>
          <a:p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</a:p>
        </p:txBody>
      </p:sp>
      <p:sp>
        <p:nvSpPr>
          <p:cNvPr id="28" name="矩形 27"/>
          <p:cNvSpPr/>
          <p:nvPr/>
        </p:nvSpPr>
        <p:spPr>
          <a:xfrm>
            <a:off x="8145384" y="3345622"/>
            <a:ext cx="2868318" cy="259147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：预防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孕检时发现乳头异常立即纠正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5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：早吸吮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早吸吮、早接触、早开奶、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6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：按需哺乳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母婴同室并按需哺乳，勤吸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</a:pPr>
            <a:b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2392" y="3264181"/>
            <a:ext cx="2504772" cy="223570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  <a:headEnd/>
            <a:tailEnd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" y="91579"/>
            <a:ext cx="5971142" cy="1333500"/>
          </a:xfrm>
          <a:prstGeom prst="rect">
            <a:avLst/>
          </a:prstGeom>
          <a:solidFill>
            <a:srgbClr val="EE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8860" y="536361"/>
            <a:ext cx="322484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趣味问答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26" y="-119021"/>
            <a:ext cx="1288572" cy="202109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0727" y="6235066"/>
            <a:ext cx="12071273" cy="647480"/>
            <a:chOff x="120727" y="6235066"/>
            <a:chExt cx="12071273" cy="64748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27" y="6235066"/>
              <a:ext cx="2491730" cy="622933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2457" y="6235067"/>
              <a:ext cx="2491730" cy="62293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187" y="6259613"/>
              <a:ext cx="2491730" cy="622933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865" y="6259613"/>
              <a:ext cx="2491730" cy="62293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0270" y="6259613"/>
              <a:ext cx="2491730" cy="622933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0" y="1605513"/>
            <a:ext cx="12071273" cy="647480"/>
            <a:chOff x="120727" y="6235066"/>
            <a:chExt cx="12071273" cy="64748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27" y="6235066"/>
              <a:ext cx="2491730" cy="62293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2457" y="6235067"/>
              <a:ext cx="2491730" cy="62293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187" y="6259613"/>
              <a:ext cx="2491730" cy="622933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865" y="6259613"/>
              <a:ext cx="2491730" cy="622933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0270" y="6259613"/>
              <a:ext cx="2491730" cy="622933"/>
            </a:xfrm>
            <a:prstGeom prst="rect">
              <a:avLst/>
            </a:prstGeom>
          </p:spPr>
        </p:pic>
      </p:grpSp>
      <p:sp>
        <p:nvSpPr>
          <p:cNvPr id="24" name="文本占位符 49154"/>
          <p:cNvSpPr>
            <a:spLocks noGrp="1" noRot="1"/>
          </p:cNvSpPr>
          <p:nvPr/>
        </p:nvSpPr>
        <p:spPr>
          <a:xfrm>
            <a:off x="1626129" y="2989434"/>
            <a:ext cx="4322980" cy="192044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50000"/>
              </a:lnSpc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新生儿出生后（    ）分钟内开始母乳喂养？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新生儿出生至（   ）个月纯母乳喂养？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母乳喂养的技巧？</a:t>
            </a:r>
          </a:p>
          <a:p>
            <a:pPr marL="609600" indent="-609600">
              <a:lnSpc>
                <a:spcPct val="250000"/>
              </a:lnSpc>
              <a:buFont typeface="Wingdings" panose="05000000000000000000" pitchFamily="2" charset="2"/>
              <a:buNone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09600" indent="-609600">
              <a:lnSpc>
                <a:spcPct val="250000"/>
              </a:lnSpc>
              <a:buFont typeface="Wingdings" panose="05000000000000000000" pitchFamily="2" charset="2"/>
              <a:buAutoNum type="arabicPeriod"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905658" y="2989434"/>
            <a:ext cx="32245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母乳喂养有哪些好处？</a:t>
            </a:r>
          </a:p>
          <a:p>
            <a:pPr>
              <a:lnSpc>
                <a:spcPct val="2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怎么保证母乳喂养的成功？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434" y="4312873"/>
            <a:ext cx="3215009" cy="2012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2" presetClass="entr" presetSubtype="4" fill="hold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3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24" grpId="0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24" grpId="0"/>
          <p:bldP spid="4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950857" y="5268685"/>
            <a:ext cx="6241143" cy="1589315"/>
          </a:xfrm>
          <a:prstGeom prst="rect">
            <a:avLst/>
          </a:prstGeom>
          <a:solidFill>
            <a:srgbClr val="EE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6" name="矩形 5"/>
          <p:cNvSpPr/>
          <p:nvPr/>
        </p:nvSpPr>
        <p:spPr>
          <a:xfrm>
            <a:off x="6294751" y="5177283"/>
            <a:ext cx="5721350" cy="155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母乳喂养知识</a:t>
            </a:r>
            <a:endParaRPr lang="zh-CN" altLang="zh-CN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KSO_Shape"/>
          <p:cNvSpPr/>
          <p:nvPr/>
        </p:nvSpPr>
        <p:spPr bwMode="auto">
          <a:xfrm flipH="1">
            <a:off x="903091" y="47625"/>
            <a:ext cx="581025" cy="735475"/>
          </a:xfrm>
          <a:custGeom>
            <a:avLst/>
            <a:gdLst>
              <a:gd name="T0" fmla="*/ 2147483646 w 5294"/>
              <a:gd name="T1" fmla="*/ 2147483646 h 6700"/>
              <a:gd name="T2" fmla="*/ 2147483646 w 5294"/>
              <a:gd name="T3" fmla="*/ 2147483646 h 6700"/>
              <a:gd name="T4" fmla="*/ 2147483646 w 5294"/>
              <a:gd name="T5" fmla="*/ 2147483646 h 6700"/>
              <a:gd name="T6" fmla="*/ 2147483646 w 5294"/>
              <a:gd name="T7" fmla="*/ 2147483646 h 6700"/>
              <a:gd name="T8" fmla="*/ 2147483646 w 5294"/>
              <a:gd name="T9" fmla="*/ 2147483646 h 6700"/>
              <a:gd name="T10" fmla="*/ 2147483646 w 5294"/>
              <a:gd name="T11" fmla="*/ 2147483646 h 6700"/>
              <a:gd name="T12" fmla="*/ 2147483646 w 5294"/>
              <a:gd name="T13" fmla="*/ 2147483646 h 6700"/>
              <a:gd name="T14" fmla="*/ 2147483646 w 5294"/>
              <a:gd name="T15" fmla="*/ 2147483646 h 6700"/>
              <a:gd name="T16" fmla="*/ 2147483646 w 5294"/>
              <a:gd name="T17" fmla="*/ 2147483646 h 6700"/>
              <a:gd name="T18" fmla="*/ 2147483646 w 5294"/>
              <a:gd name="T19" fmla="*/ 2147483646 h 6700"/>
              <a:gd name="T20" fmla="*/ 2147483646 w 5294"/>
              <a:gd name="T21" fmla="*/ 2147483646 h 6700"/>
              <a:gd name="T22" fmla="*/ 2147483646 w 5294"/>
              <a:gd name="T23" fmla="*/ 2147483646 h 6700"/>
              <a:gd name="T24" fmla="*/ 2147483646 w 5294"/>
              <a:gd name="T25" fmla="*/ 2147483646 h 6700"/>
              <a:gd name="T26" fmla="*/ 2147483646 w 5294"/>
              <a:gd name="T27" fmla="*/ 2147483646 h 6700"/>
              <a:gd name="T28" fmla="*/ 2147483646 w 5294"/>
              <a:gd name="T29" fmla="*/ 2147483646 h 6700"/>
              <a:gd name="T30" fmla="*/ 2147483646 w 5294"/>
              <a:gd name="T31" fmla="*/ 2147483646 h 6700"/>
              <a:gd name="T32" fmla="*/ 2147483646 w 5294"/>
              <a:gd name="T33" fmla="*/ 2147483646 h 6700"/>
              <a:gd name="T34" fmla="*/ 2147483646 w 5294"/>
              <a:gd name="T35" fmla="*/ 2147483646 h 6700"/>
              <a:gd name="T36" fmla="*/ 2147483646 w 5294"/>
              <a:gd name="T37" fmla="*/ 2147483646 h 6700"/>
              <a:gd name="T38" fmla="*/ 2147483646 w 5294"/>
              <a:gd name="T39" fmla="*/ 2147483646 h 6700"/>
              <a:gd name="T40" fmla="*/ 2147483646 w 5294"/>
              <a:gd name="T41" fmla="*/ 2147483646 h 6700"/>
              <a:gd name="T42" fmla="*/ 2147483646 w 5294"/>
              <a:gd name="T43" fmla="*/ 2147483646 h 6700"/>
              <a:gd name="T44" fmla="*/ 2147483646 w 5294"/>
              <a:gd name="T45" fmla="*/ 2147483646 h 6700"/>
              <a:gd name="T46" fmla="*/ 2147483646 w 5294"/>
              <a:gd name="T47" fmla="*/ 2147483646 h 6700"/>
              <a:gd name="T48" fmla="*/ 2147483646 w 5294"/>
              <a:gd name="T49" fmla="*/ 1930845163 h 6700"/>
              <a:gd name="T50" fmla="*/ 2147483646 w 5294"/>
              <a:gd name="T51" fmla="*/ 643588043 h 6700"/>
              <a:gd name="T52" fmla="*/ 2147483646 w 5294"/>
              <a:gd name="T53" fmla="*/ 2147483646 h 6700"/>
              <a:gd name="T54" fmla="*/ 2147483646 w 5294"/>
              <a:gd name="T55" fmla="*/ 2147483646 h 6700"/>
              <a:gd name="T56" fmla="*/ 2147483646 w 5294"/>
              <a:gd name="T57" fmla="*/ 2147483646 h 6700"/>
              <a:gd name="T58" fmla="*/ 2147483646 w 5294"/>
              <a:gd name="T59" fmla="*/ 2147483646 h 6700"/>
              <a:gd name="T60" fmla="*/ 2147483646 w 5294"/>
              <a:gd name="T61" fmla="*/ 2147483646 h 6700"/>
              <a:gd name="T62" fmla="*/ 2147483646 w 5294"/>
              <a:gd name="T63" fmla="*/ 2147483646 h 6700"/>
              <a:gd name="T64" fmla="*/ 2147483646 w 5294"/>
              <a:gd name="T65" fmla="*/ 2147483646 h 6700"/>
              <a:gd name="T66" fmla="*/ 344744417 w 5294"/>
              <a:gd name="T67" fmla="*/ 2147483646 h 6700"/>
              <a:gd name="T68" fmla="*/ 2137317823 w 5294"/>
              <a:gd name="T69" fmla="*/ 2147483646 h 6700"/>
              <a:gd name="T70" fmla="*/ 2147483646 w 5294"/>
              <a:gd name="T71" fmla="*/ 2147483646 h 6700"/>
              <a:gd name="T72" fmla="*/ 2147483646 w 5294"/>
              <a:gd name="T73" fmla="*/ 2147483646 h 6700"/>
              <a:gd name="T74" fmla="*/ 2147483646 w 5294"/>
              <a:gd name="T75" fmla="*/ 2147483646 h 6700"/>
              <a:gd name="T76" fmla="*/ 2147483646 w 5294"/>
              <a:gd name="T77" fmla="*/ 2147483646 h 6700"/>
              <a:gd name="T78" fmla="*/ 2147483646 w 5294"/>
              <a:gd name="T79" fmla="*/ 2147483646 h 6700"/>
              <a:gd name="T80" fmla="*/ 2147483646 w 5294"/>
              <a:gd name="T81" fmla="*/ 2147483646 h 6700"/>
              <a:gd name="T82" fmla="*/ 2147483646 w 5294"/>
              <a:gd name="T83" fmla="*/ 2147483646 h 6700"/>
              <a:gd name="T84" fmla="*/ 2147483646 w 5294"/>
              <a:gd name="T85" fmla="*/ 2147483646 h 6700"/>
              <a:gd name="T86" fmla="*/ 2147483646 w 5294"/>
              <a:gd name="T87" fmla="*/ 2147483646 h 6700"/>
              <a:gd name="T88" fmla="*/ 2147483646 w 5294"/>
              <a:gd name="T89" fmla="*/ 2147483646 h 6700"/>
              <a:gd name="T90" fmla="*/ 2147483646 w 5294"/>
              <a:gd name="T91" fmla="*/ 2147483646 h 6700"/>
              <a:gd name="T92" fmla="*/ 2147483646 w 5294"/>
              <a:gd name="T93" fmla="*/ 2147483646 h 6700"/>
              <a:gd name="T94" fmla="*/ 2147483646 w 5294"/>
              <a:gd name="T95" fmla="*/ 2147483646 h 6700"/>
              <a:gd name="T96" fmla="*/ 2147483646 w 5294"/>
              <a:gd name="T97" fmla="*/ 2147483646 h 6700"/>
              <a:gd name="T98" fmla="*/ 2147483646 w 5294"/>
              <a:gd name="T99" fmla="*/ 2147483646 h 6700"/>
              <a:gd name="T100" fmla="*/ 2147483646 w 5294"/>
              <a:gd name="T101" fmla="*/ 2147483646 h 6700"/>
              <a:gd name="T102" fmla="*/ 2147483646 w 5294"/>
              <a:gd name="T103" fmla="*/ 2147483646 h 6700"/>
              <a:gd name="T104" fmla="*/ 2147483646 w 5294"/>
              <a:gd name="T105" fmla="*/ 2147483646 h 6700"/>
              <a:gd name="T106" fmla="*/ 2147483646 w 5294"/>
              <a:gd name="T107" fmla="*/ 2147483646 h 6700"/>
              <a:gd name="T108" fmla="*/ 2147483646 w 5294"/>
              <a:gd name="T109" fmla="*/ 2147483646 h 6700"/>
              <a:gd name="T110" fmla="*/ 2147483646 w 5294"/>
              <a:gd name="T111" fmla="*/ 2147483646 h 6700"/>
              <a:gd name="T112" fmla="*/ 2147483646 w 5294"/>
              <a:gd name="T113" fmla="*/ 2147483646 h 6700"/>
              <a:gd name="T114" fmla="*/ 2147483646 w 5294"/>
              <a:gd name="T115" fmla="*/ 2147483646 h 6700"/>
              <a:gd name="T116" fmla="*/ 2147483646 w 5294"/>
              <a:gd name="T117" fmla="*/ 2147483646 h 6700"/>
              <a:gd name="T118" fmla="*/ 2147483646 w 5294"/>
              <a:gd name="T119" fmla="*/ 2147483646 h 67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294" h="6700">
                <a:moveTo>
                  <a:pt x="1601" y="1172"/>
                </a:moveTo>
                <a:lnTo>
                  <a:pt x="1601" y="1172"/>
                </a:lnTo>
                <a:lnTo>
                  <a:pt x="1601" y="1136"/>
                </a:lnTo>
                <a:lnTo>
                  <a:pt x="1602" y="1101"/>
                </a:lnTo>
                <a:lnTo>
                  <a:pt x="1606" y="1067"/>
                </a:lnTo>
                <a:lnTo>
                  <a:pt x="1611" y="1034"/>
                </a:lnTo>
                <a:lnTo>
                  <a:pt x="1618" y="999"/>
                </a:lnTo>
                <a:lnTo>
                  <a:pt x="1626" y="966"/>
                </a:lnTo>
                <a:lnTo>
                  <a:pt x="1635" y="934"/>
                </a:lnTo>
                <a:lnTo>
                  <a:pt x="1647" y="903"/>
                </a:lnTo>
                <a:lnTo>
                  <a:pt x="1659" y="872"/>
                </a:lnTo>
                <a:lnTo>
                  <a:pt x="1673" y="842"/>
                </a:lnTo>
                <a:lnTo>
                  <a:pt x="1690" y="813"/>
                </a:lnTo>
                <a:lnTo>
                  <a:pt x="1706" y="785"/>
                </a:lnTo>
                <a:lnTo>
                  <a:pt x="1724" y="757"/>
                </a:lnTo>
                <a:lnTo>
                  <a:pt x="1744" y="730"/>
                </a:lnTo>
                <a:lnTo>
                  <a:pt x="1765" y="706"/>
                </a:lnTo>
                <a:lnTo>
                  <a:pt x="1786" y="681"/>
                </a:lnTo>
                <a:lnTo>
                  <a:pt x="1810" y="657"/>
                </a:lnTo>
                <a:lnTo>
                  <a:pt x="1834" y="635"/>
                </a:lnTo>
                <a:lnTo>
                  <a:pt x="1860" y="614"/>
                </a:lnTo>
                <a:lnTo>
                  <a:pt x="1886" y="593"/>
                </a:lnTo>
                <a:lnTo>
                  <a:pt x="1913" y="575"/>
                </a:lnTo>
                <a:lnTo>
                  <a:pt x="1941" y="557"/>
                </a:lnTo>
                <a:lnTo>
                  <a:pt x="1970" y="542"/>
                </a:lnTo>
                <a:lnTo>
                  <a:pt x="2000" y="526"/>
                </a:lnTo>
                <a:lnTo>
                  <a:pt x="2031" y="513"/>
                </a:lnTo>
                <a:lnTo>
                  <a:pt x="2063" y="501"/>
                </a:lnTo>
                <a:lnTo>
                  <a:pt x="2094" y="491"/>
                </a:lnTo>
                <a:lnTo>
                  <a:pt x="2127" y="483"/>
                </a:lnTo>
                <a:lnTo>
                  <a:pt x="2160" y="475"/>
                </a:lnTo>
                <a:lnTo>
                  <a:pt x="2195" y="470"/>
                </a:lnTo>
                <a:lnTo>
                  <a:pt x="2230" y="466"/>
                </a:lnTo>
                <a:lnTo>
                  <a:pt x="2266" y="464"/>
                </a:lnTo>
                <a:lnTo>
                  <a:pt x="2301" y="464"/>
                </a:lnTo>
                <a:lnTo>
                  <a:pt x="2335" y="466"/>
                </a:lnTo>
                <a:lnTo>
                  <a:pt x="2369" y="468"/>
                </a:lnTo>
                <a:lnTo>
                  <a:pt x="2404" y="474"/>
                </a:lnTo>
                <a:lnTo>
                  <a:pt x="2437" y="480"/>
                </a:lnTo>
                <a:lnTo>
                  <a:pt x="2470" y="488"/>
                </a:lnTo>
                <a:lnTo>
                  <a:pt x="2503" y="498"/>
                </a:lnTo>
                <a:lnTo>
                  <a:pt x="2533" y="510"/>
                </a:lnTo>
                <a:lnTo>
                  <a:pt x="2564" y="523"/>
                </a:lnTo>
                <a:lnTo>
                  <a:pt x="2595" y="537"/>
                </a:lnTo>
                <a:lnTo>
                  <a:pt x="2624" y="552"/>
                </a:lnTo>
                <a:lnTo>
                  <a:pt x="2653" y="569"/>
                </a:lnTo>
                <a:lnTo>
                  <a:pt x="2680" y="588"/>
                </a:lnTo>
                <a:lnTo>
                  <a:pt x="2707" y="606"/>
                </a:lnTo>
                <a:lnTo>
                  <a:pt x="2732" y="628"/>
                </a:lnTo>
                <a:lnTo>
                  <a:pt x="2756" y="650"/>
                </a:lnTo>
                <a:lnTo>
                  <a:pt x="2780" y="673"/>
                </a:lnTo>
                <a:lnTo>
                  <a:pt x="2802" y="697"/>
                </a:lnTo>
                <a:lnTo>
                  <a:pt x="2824" y="722"/>
                </a:lnTo>
                <a:lnTo>
                  <a:pt x="2844" y="748"/>
                </a:lnTo>
                <a:lnTo>
                  <a:pt x="2863" y="775"/>
                </a:lnTo>
                <a:lnTo>
                  <a:pt x="2879" y="804"/>
                </a:lnTo>
                <a:lnTo>
                  <a:pt x="2896" y="833"/>
                </a:lnTo>
                <a:lnTo>
                  <a:pt x="2910" y="863"/>
                </a:lnTo>
                <a:lnTo>
                  <a:pt x="2924" y="893"/>
                </a:lnTo>
                <a:lnTo>
                  <a:pt x="2936" y="925"/>
                </a:lnTo>
                <a:lnTo>
                  <a:pt x="2945" y="957"/>
                </a:lnTo>
                <a:lnTo>
                  <a:pt x="2955" y="990"/>
                </a:lnTo>
                <a:lnTo>
                  <a:pt x="2962" y="1024"/>
                </a:lnTo>
                <a:lnTo>
                  <a:pt x="2966" y="1058"/>
                </a:lnTo>
                <a:lnTo>
                  <a:pt x="2971" y="1093"/>
                </a:lnTo>
                <a:lnTo>
                  <a:pt x="2972" y="1128"/>
                </a:lnTo>
                <a:lnTo>
                  <a:pt x="2974" y="1163"/>
                </a:lnTo>
                <a:lnTo>
                  <a:pt x="2971" y="1199"/>
                </a:lnTo>
                <a:lnTo>
                  <a:pt x="2968" y="1233"/>
                </a:lnTo>
                <a:lnTo>
                  <a:pt x="2963" y="1267"/>
                </a:lnTo>
                <a:lnTo>
                  <a:pt x="2957" y="1300"/>
                </a:lnTo>
                <a:lnTo>
                  <a:pt x="2949" y="1333"/>
                </a:lnTo>
                <a:lnTo>
                  <a:pt x="2938" y="1365"/>
                </a:lnTo>
                <a:lnTo>
                  <a:pt x="2928" y="1397"/>
                </a:lnTo>
                <a:lnTo>
                  <a:pt x="2915" y="1428"/>
                </a:lnTo>
                <a:lnTo>
                  <a:pt x="2900" y="1457"/>
                </a:lnTo>
                <a:lnTo>
                  <a:pt x="2885" y="1487"/>
                </a:lnTo>
                <a:lnTo>
                  <a:pt x="2867" y="1515"/>
                </a:lnTo>
                <a:lnTo>
                  <a:pt x="2850" y="1542"/>
                </a:lnTo>
                <a:lnTo>
                  <a:pt x="2830" y="1569"/>
                </a:lnTo>
                <a:lnTo>
                  <a:pt x="2810" y="1594"/>
                </a:lnTo>
                <a:lnTo>
                  <a:pt x="2787" y="1619"/>
                </a:lnTo>
                <a:lnTo>
                  <a:pt x="2763" y="1642"/>
                </a:lnTo>
                <a:lnTo>
                  <a:pt x="2740" y="1665"/>
                </a:lnTo>
                <a:lnTo>
                  <a:pt x="2715" y="1686"/>
                </a:lnTo>
                <a:lnTo>
                  <a:pt x="2688" y="1706"/>
                </a:lnTo>
                <a:lnTo>
                  <a:pt x="2661" y="1725"/>
                </a:lnTo>
                <a:lnTo>
                  <a:pt x="2633" y="1743"/>
                </a:lnTo>
                <a:lnTo>
                  <a:pt x="2604" y="1758"/>
                </a:lnTo>
                <a:lnTo>
                  <a:pt x="2574" y="1773"/>
                </a:lnTo>
                <a:lnTo>
                  <a:pt x="2543" y="1786"/>
                </a:lnTo>
                <a:lnTo>
                  <a:pt x="2512" y="1798"/>
                </a:lnTo>
                <a:lnTo>
                  <a:pt x="2479" y="1809"/>
                </a:lnTo>
                <a:lnTo>
                  <a:pt x="2446" y="1817"/>
                </a:lnTo>
                <a:lnTo>
                  <a:pt x="2413" y="1824"/>
                </a:lnTo>
                <a:lnTo>
                  <a:pt x="2379" y="1830"/>
                </a:lnTo>
                <a:lnTo>
                  <a:pt x="2345" y="1834"/>
                </a:lnTo>
                <a:lnTo>
                  <a:pt x="2309" y="1836"/>
                </a:lnTo>
                <a:lnTo>
                  <a:pt x="2274" y="1836"/>
                </a:lnTo>
                <a:lnTo>
                  <a:pt x="2238" y="1834"/>
                </a:lnTo>
                <a:lnTo>
                  <a:pt x="2204" y="1831"/>
                </a:lnTo>
                <a:lnTo>
                  <a:pt x="2170" y="1825"/>
                </a:lnTo>
                <a:lnTo>
                  <a:pt x="2137" y="1819"/>
                </a:lnTo>
                <a:lnTo>
                  <a:pt x="2104" y="1811"/>
                </a:lnTo>
                <a:lnTo>
                  <a:pt x="2072" y="1802"/>
                </a:lnTo>
                <a:lnTo>
                  <a:pt x="2040" y="1790"/>
                </a:lnTo>
                <a:lnTo>
                  <a:pt x="2009" y="1777"/>
                </a:lnTo>
                <a:lnTo>
                  <a:pt x="1979" y="1763"/>
                </a:lnTo>
                <a:lnTo>
                  <a:pt x="1950" y="1748"/>
                </a:lnTo>
                <a:lnTo>
                  <a:pt x="1922" y="1731"/>
                </a:lnTo>
                <a:lnTo>
                  <a:pt x="1894" y="1712"/>
                </a:lnTo>
                <a:lnTo>
                  <a:pt x="1868" y="1693"/>
                </a:lnTo>
                <a:lnTo>
                  <a:pt x="1842" y="1672"/>
                </a:lnTo>
                <a:lnTo>
                  <a:pt x="1817" y="1650"/>
                </a:lnTo>
                <a:lnTo>
                  <a:pt x="1793" y="1627"/>
                </a:lnTo>
                <a:lnTo>
                  <a:pt x="1772" y="1602"/>
                </a:lnTo>
                <a:lnTo>
                  <a:pt x="1751" y="1578"/>
                </a:lnTo>
                <a:lnTo>
                  <a:pt x="1731" y="1552"/>
                </a:lnTo>
                <a:lnTo>
                  <a:pt x="1712" y="1524"/>
                </a:lnTo>
                <a:lnTo>
                  <a:pt x="1694" y="1496"/>
                </a:lnTo>
                <a:lnTo>
                  <a:pt x="1678" y="1467"/>
                </a:lnTo>
                <a:lnTo>
                  <a:pt x="1664" y="1437"/>
                </a:lnTo>
                <a:lnTo>
                  <a:pt x="1651" y="1406"/>
                </a:lnTo>
                <a:lnTo>
                  <a:pt x="1639" y="1375"/>
                </a:lnTo>
                <a:lnTo>
                  <a:pt x="1628" y="1343"/>
                </a:lnTo>
                <a:lnTo>
                  <a:pt x="1620" y="1310"/>
                </a:lnTo>
                <a:lnTo>
                  <a:pt x="1613" y="1276"/>
                </a:lnTo>
                <a:lnTo>
                  <a:pt x="1607" y="1241"/>
                </a:lnTo>
                <a:lnTo>
                  <a:pt x="1603" y="1207"/>
                </a:lnTo>
                <a:lnTo>
                  <a:pt x="1601" y="1172"/>
                </a:lnTo>
                <a:close/>
                <a:moveTo>
                  <a:pt x="2869" y="2539"/>
                </a:moveTo>
                <a:lnTo>
                  <a:pt x="2869" y="2539"/>
                </a:lnTo>
                <a:lnTo>
                  <a:pt x="2867" y="2515"/>
                </a:lnTo>
                <a:lnTo>
                  <a:pt x="2865" y="2491"/>
                </a:lnTo>
                <a:lnTo>
                  <a:pt x="2863" y="2467"/>
                </a:lnTo>
                <a:lnTo>
                  <a:pt x="2859" y="2445"/>
                </a:lnTo>
                <a:lnTo>
                  <a:pt x="2854" y="2422"/>
                </a:lnTo>
                <a:lnTo>
                  <a:pt x="2850" y="2400"/>
                </a:lnTo>
                <a:lnTo>
                  <a:pt x="2844" y="2379"/>
                </a:lnTo>
                <a:lnTo>
                  <a:pt x="2837" y="2358"/>
                </a:lnTo>
                <a:lnTo>
                  <a:pt x="2830" y="2338"/>
                </a:lnTo>
                <a:lnTo>
                  <a:pt x="2821" y="2317"/>
                </a:lnTo>
                <a:lnTo>
                  <a:pt x="2812" y="2299"/>
                </a:lnTo>
                <a:lnTo>
                  <a:pt x="2801" y="2280"/>
                </a:lnTo>
                <a:lnTo>
                  <a:pt x="2791" y="2262"/>
                </a:lnTo>
                <a:lnTo>
                  <a:pt x="2780" y="2244"/>
                </a:lnTo>
                <a:lnTo>
                  <a:pt x="2767" y="2228"/>
                </a:lnTo>
                <a:lnTo>
                  <a:pt x="2754" y="2211"/>
                </a:lnTo>
                <a:lnTo>
                  <a:pt x="2740" y="2197"/>
                </a:lnTo>
                <a:lnTo>
                  <a:pt x="2725" y="2182"/>
                </a:lnTo>
                <a:lnTo>
                  <a:pt x="2709" y="2169"/>
                </a:lnTo>
                <a:lnTo>
                  <a:pt x="2693" y="2156"/>
                </a:lnTo>
                <a:lnTo>
                  <a:pt x="2675" y="2144"/>
                </a:lnTo>
                <a:lnTo>
                  <a:pt x="2657" y="2133"/>
                </a:lnTo>
                <a:lnTo>
                  <a:pt x="2638" y="2123"/>
                </a:lnTo>
                <a:lnTo>
                  <a:pt x="2618" y="2113"/>
                </a:lnTo>
                <a:lnTo>
                  <a:pt x="2597" y="2105"/>
                </a:lnTo>
                <a:lnTo>
                  <a:pt x="2576" y="2098"/>
                </a:lnTo>
                <a:lnTo>
                  <a:pt x="2553" y="2092"/>
                </a:lnTo>
                <a:lnTo>
                  <a:pt x="2530" y="2087"/>
                </a:lnTo>
                <a:lnTo>
                  <a:pt x="2505" y="2084"/>
                </a:lnTo>
                <a:lnTo>
                  <a:pt x="2480" y="2080"/>
                </a:lnTo>
                <a:lnTo>
                  <a:pt x="2454" y="2079"/>
                </a:lnTo>
                <a:lnTo>
                  <a:pt x="2427" y="2078"/>
                </a:lnTo>
                <a:lnTo>
                  <a:pt x="2417" y="2078"/>
                </a:lnTo>
                <a:lnTo>
                  <a:pt x="2381" y="2079"/>
                </a:lnTo>
                <a:lnTo>
                  <a:pt x="2347" y="2079"/>
                </a:lnTo>
                <a:lnTo>
                  <a:pt x="2313" y="2077"/>
                </a:lnTo>
                <a:lnTo>
                  <a:pt x="2280" y="2074"/>
                </a:lnTo>
                <a:lnTo>
                  <a:pt x="2245" y="2071"/>
                </a:lnTo>
                <a:lnTo>
                  <a:pt x="2212" y="2066"/>
                </a:lnTo>
                <a:lnTo>
                  <a:pt x="2178" y="2060"/>
                </a:lnTo>
                <a:lnTo>
                  <a:pt x="2145" y="2054"/>
                </a:lnTo>
                <a:lnTo>
                  <a:pt x="2113" y="2046"/>
                </a:lnTo>
                <a:lnTo>
                  <a:pt x="2080" y="2038"/>
                </a:lnTo>
                <a:lnTo>
                  <a:pt x="2048" y="2028"/>
                </a:lnTo>
                <a:lnTo>
                  <a:pt x="2017" y="2017"/>
                </a:lnTo>
                <a:lnTo>
                  <a:pt x="1986" y="2006"/>
                </a:lnTo>
                <a:lnTo>
                  <a:pt x="1954" y="1993"/>
                </a:lnTo>
                <a:lnTo>
                  <a:pt x="1923" y="1979"/>
                </a:lnTo>
                <a:lnTo>
                  <a:pt x="1894" y="1965"/>
                </a:lnTo>
                <a:lnTo>
                  <a:pt x="1864" y="1949"/>
                </a:lnTo>
                <a:lnTo>
                  <a:pt x="1835" y="1933"/>
                </a:lnTo>
                <a:lnTo>
                  <a:pt x="1806" y="1916"/>
                </a:lnTo>
                <a:lnTo>
                  <a:pt x="1778" y="1897"/>
                </a:lnTo>
                <a:lnTo>
                  <a:pt x="1750" y="1878"/>
                </a:lnTo>
                <a:lnTo>
                  <a:pt x="1723" y="1858"/>
                </a:lnTo>
                <a:lnTo>
                  <a:pt x="1697" y="1838"/>
                </a:lnTo>
                <a:lnTo>
                  <a:pt x="1671" y="1816"/>
                </a:lnTo>
                <a:lnTo>
                  <a:pt x="1646" y="1794"/>
                </a:lnTo>
                <a:lnTo>
                  <a:pt x="1621" y="1771"/>
                </a:lnTo>
                <a:lnTo>
                  <a:pt x="1596" y="1746"/>
                </a:lnTo>
                <a:lnTo>
                  <a:pt x="1574" y="1722"/>
                </a:lnTo>
                <a:lnTo>
                  <a:pt x="1552" y="1696"/>
                </a:lnTo>
                <a:lnTo>
                  <a:pt x="1529" y="1670"/>
                </a:lnTo>
                <a:lnTo>
                  <a:pt x="1508" y="1642"/>
                </a:lnTo>
                <a:lnTo>
                  <a:pt x="1488" y="1614"/>
                </a:lnTo>
                <a:lnTo>
                  <a:pt x="1476" y="1599"/>
                </a:lnTo>
                <a:lnTo>
                  <a:pt x="1465" y="1585"/>
                </a:lnTo>
                <a:lnTo>
                  <a:pt x="1452" y="1572"/>
                </a:lnTo>
                <a:lnTo>
                  <a:pt x="1439" y="1559"/>
                </a:lnTo>
                <a:lnTo>
                  <a:pt x="1426" y="1547"/>
                </a:lnTo>
                <a:lnTo>
                  <a:pt x="1412" y="1535"/>
                </a:lnTo>
                <a:lnTo>
                  <a:pt x="1398" y="1524"/>
                </a:lnTo>
                <a:lnTo>
                  <a:pt x="1383" y="1515"/>
                </a:lnTo>
                <a:lnTo>
                  <a:pt x="1369" y="1507"/>
                </a:lnTo>
                <a:lnTo>
                  <a:pt x="1352" y="1499"/>
                </a:lnTo>
                <a:lnTo>
                  <a:pt x="1337" y="1490"/>
                </a:lnTo>
                <a:lnTo>
                  <a:pt x="1320" y="1484"/>
                </a:lnTo>
                <a:lnTo>
                  <a:pt x="1304" y="1478"/>
                </a:lnTo>
                <a:lnTo>
                  <a:pt x="1287" y="1474"/>
                </a:lnTo>
                <a:lnTo>
                  <a:pt x="1271" y="1469"/>
                </a:lnTo>
                <a:lnTo>
                  <a:pt x="1253" y="1465"/>
                </a:lnTo>
                <a:lnTo>
                  <a:pt x="1236" y="1463"/>
                </a:lnTo>
                <a:lnTo>
                  <a:pt x="1219" y="1462"/>
                </a:lnTo>
                <a:lnTo>
                  <a:pt x="1202" y="1461"/>
                </a:lnTo>
                <a:lnTo>
                  <a:pt x="1185" y="1461"/>
                </a:lnTo>
                <a:lnTo>
                  <a:pt x="1167" y="1461"/>
                </a:lnTo>
                <a:lnTo>
                  <a:pt x="1149" y="1463"/>
                </a:lnTo>
                <a:lnTo>
                  <a:pt x="1131" y="1465"/>
                </a:lnTo>
                <a:lnTo>
                  <a:pt x="1115" y="1469"/>
                </a:lnTo>
                <a:lnTo>
                  <a:pt x="1097" y="1473"/>
                </a:lnTo>
                <a:lnTo>
                  <a:pt x="1081" y="1477"/>
                </a:lnTo>
                <a:lnTo>
                  <a:pt x="1064" y="1483"/>
                </a:lnTo>
                <a:lnTo>
                  <a:pt x="1046" y="1490"/>
                </a:lnTo>
                <a:lnTo>
                  <a:pt x="1030" y="1499"/>
                </a:lnTo>
                <a:lnTo>
                  <a:pt x="1015" y="1507"/>
                </a:lnTo>
                <a:lnTo>
                  <a:pt x="998" y="1516"/>
                </a:lnTo>
                <a:lnTo>
                  <a:pt x="983" y="1527"/>
                </a:lnTo>
                <a:lnTo>
                  <a:pt x="969" y="1537"/>
                </a:lnTo>
                <a:lnTo>
                  <a:pt x="953" y="1549"/>
                </a:lnTo>
                <a:lnTo>
                  <a:pt x="940" y="1561"/>
                </a:lnTo>
                <a:lnTo>
                  <a:pt x="927" y="1574"/>
                </a:lnTo>
                <a:lnTo>
                  <a:pt x="915" y="1588"/>
                </a:lnTo>
                <a:lnTo>
                  <a:pt x="904" y="1601"/>
                </a:lnTo>
                <a:lnTo>
                  <a:pt x="894" y="1617"/>
                </a:lnTo>
                <a:lnTo>
                  <a:pt x="884" y="1631"/>
                </a:lnTo>
                <a:lnTo>
                  <a:pt x="875" y="1646"/>
                </a:lnTo>
                <a:lnTo>
                  <a:pt x="867" y="1661"/>
                </a:lnTo>
                <a:lnTo>
                  <a:pt x="860" y="1678"/>
                </a:lnTo>
                <a:lnTo>
                  <a:pt x="853" y="1693"/>
                </a:lnTo>
                <a:lnTo>
                  <a:pt x="847" y="1710"/>
                </a:lnTo>
                <a:lnTo>
                  <a:pt x="842" y="1726"/>
                </a:lnTo>
                <a:lnTo>
                  <a:pt x="838" y="1744"/>
                </a:lnTo>
                <a:lnTo>
                  <a:pt x="834" y="1760"/>
                </a:lnTo>
                <a:lnTo>
                  <a:pt x="832" y="1778"/>
                </a:lnTo>
                <a:lnTo>
                  <a:pt x="831" y="1795"/>
                </a:lnTo>
                <a:lnTo>
                  <a:pt x="829" y="1812"/>
                </a:lnTo>
                <a:lnTo>
                  <a:pt x="829" y="1830"/>
                </a:lnTo>
                <a:lnTo>
                  <a:pt x="829" y="1848"/>
                </a:lnTo>
                <a:lnTo>
                  <a:pt x="832" y="1864"/>
                </a:lnTo>
                <a:lnTo>
                  <a:pt x="834" y="1882"/>
                </a:lnTo>
                <a:lnTo>
                  <a:pt x="838" y="1900"/>
                </a:lnTo>
                <a:lnTo>
                  <a:pt x="841" y="1916"/>
                </a:lnTo>
                <a:lnTo>
                  <a:pt x="846" y="1934"/>
                </a:lnTo>
                <a:lnTo>
                  <a:pt x="852" y="1950"/>
                </a:lnTo>
                <a:lnTo>
                  <a:pt x="859" y="1967"/>
                </a:lnTo>
                <a:lnTo>
                  <a:pt x="867" y="1984"/>
                </a:lnTo>
                <a:lnTo>
                  <a:pt x="875" y="2000"/>
                </a:lnTo>
                <a:lnTo>
                  <a:pt x="885" y="2015"/>
                </a:lnTo>
                <a:lnTo>
                  <a:pt x="895" y="2032"/>
                </a:lnTo>
                <a:lnTo>
                  <a:pt x="918" y="2064"/>
                </a:lnTo>
                <a:lnTo>
                  <a:pt x="943" y="2094"/>
                </a:lnTo>
                <a:lnTo>
                  <a:pt x="966" y="2126"/>
                </a:lnTo>
                <a:lnTo>
                  <a:pt x="991" y="2156"/>
                </a:lnTo>
                <a:lnTo>
                  <a:pt x="1017" y="2185"/>
                </a:lnTo>
                <a:lnTo>
                  <a:pt x="1043" y="2215"/>
                </a:lnTo>
                <a:lnTo>
                  <a:pt x="1070" y="2243"/>
                </a:lnTo>
                <a:lnTo>
                  <a:pt x="1097" y="2271"/>
                </a:lnTo>
                <a:lnTo>
                  <a:pt x="1124" y="2299"/>
                </a:lnTo>
                <a:lnTo>
                  <a:pt x="1153" y="2325"/>
                </a:lnTo>
                <a:lnTo>
                  <a:pt x="1181" y="2350"/>
                </a:lnTo>
                <a:lnTo>
                  <a:pt x="1211" y="2375"/>
                </a:lnTo>
                <a:lnTo>
                  <a:pt x="1240" y="2400"/>
                </a:lnTo>
                <a:lnTo>
                  <a:pt x="1271" y="2424"/>
                </a:lnTo>
                <a:lnTo>
                  <a:pt x="1301" y="2447"/>
                </a:lnTo>
                <a:lnTo>
                  <a:pt x="1332" y="2470"/>
                </a:lnTo>
                <a:lnTo>
                  <a:pt x="1364" y="2492"/>
                </a:lnTo>
                <a:lnTo>
                  <a:pt x="1396" y="2513"/>
                </a:lnTo>
                <a:lnTo>
                  <a:pt x="1429" y="2533"/>
                </a:lnTo>
                <a:lnTo>
                  <a:pt x="1462" y="2553"/>
                </a:lnTo>
                <a:lnTo>
                  <a:pt x="1495" y="2572"/>
                </a:lnTo>
                <a:lnTo>
                  <a:pt x="1528" y="2590"/>
                </a:lnTo>
                <a:lnTo>
                  <a:pt x="1562" y="2608"/>
                </a:lnTo>
                <a:lnTo>
                  <a:pt x="1596" y="2625"/>
                </a:lnTo>
                <a:lnTo>
                  <a:pt x="1631" y="2641"/>
                </a:lnTo>
                <a:lnTo>
                  <a:pt x="1666" y="2656"/>
                </a:lnTo>
                <a:lnTo>
                  <a:pt x="1701" y="2671"/>
                </a:lnTo>
                <a:lnTo>
                  <a:pt x="1737" y="2686"/>
                </a:lnTo>
                <a:lnTo>
                  <a:pt x="1773" y="2699"/>
                </a:lnTo>
                <a:lnTo>
                  <a:pt x="1809" y="2710"/>
                </a:lnTo>
                <a:lnTo>
                  <a:pt x="1845" y="2722"/>
                </a:lnTo>
                <a:lnTo>
                  <a:pt x="1883" y="2733"/>
                </a:lnTo>
                <a:lnTo>
                  <a:pt x="1895" y="3290"/>
                </a:lnTo>
                <a:lnTo>
                  <a:pt x="1818" y="3298"/>
                </a:lnTo>
                <a:lnTo>
                  <a:pt x="1778" y="3304"/>
                </a:lnTo>
                <a:lnTo>
                  <a:pt x="1738" y="3311"/>
                </a:lnTo>
                <a:lnTo>
                  <a:pt x="1698" y="3318"/>
                </a:lnTo>
                <a:lnTo>
                  <a:pt x="1657" y="3326"/>
                </a:lnTo>
                <a:lnTo>
                  <a:pt x="1615" y="3336"/>
                </a:lnTo>
                <a:lnTo>
                  <a:pt x="1573" y="3346"/>
                </a:lnTo>
                <a:lnTo>
                  <a:pt x="1530" y="3357"/>
                </a:lnTo>
                <a:lnTo>
                  <a:pt x="1488" y="3370"/>
                </a:lnTo>
                <a:lnTo>
                  <a:pt x="1445" y="3383"/>
                </a:lnTo>
                <a:lnTo>
                  <a:pt x="1403" y="3398"/>
                </a:lnTo>
                <a:lnTo>
                  <a:pt x="1360" y="3414"/>
                </a:lnTo>
                <a:lnTo>
                  <a:pt x="1317" y="3431"/>
                </a:lnTo>
                <a:lnTo>
                  <a:pt x="1274" y="3450"/>
                </a:lnTo>
                <a:lnTo>
                  <a:pt x="1232" y="3470"/>
                </a:lnTo>
                <a:lnTo>
                  <a:pt x="1189" y="3492"/>
                </a:lnTo>
                <a:lnTo>
                  <a:pt x="1148" y="3514"/>
                </a:lnTo>
                <a:lnTo>
                  <a:pt x="1105" y="3539"/>
                </a:lnTo>
                <a:lnTo>
                  <a:pt x="1064" y="3565"/>
                </a:lnTo>
                <a:lnTo>
                  <a:pt x="1024" y="3592"/>
                </a:lnTo>
                <a:lnTo>
                  <a:pt x="984" y="3621"/>
                </a:lnTo>
                <a:lnTo>
                  <a:pt x="944" y="3652"/>
                </a:lnTo>
                <a:lnTo>
                  <a:pt x="905" y="3685"/>
                </a:lnTo>
                <a:lnTo>
                  <a:pt x="866" y="3719"/>
                </a:lnTo>
                <a:lnTo>
                  <a:pt x="828" y="3756"/>
                </a:lnTo>
                <a:lnTo>
                  <a:pt x="792" y="3794"/>
                </a:lnTo>
                <a:lnTo>
                  <a:pt x="756" y="3834"/>
                </a:lnTo>
                <a:lnTo>
                  <a:pt x="722" y="3875"/>
                </a:lnTo>
                <a:lnTo>
                  <a:pt x="688" y="3920"/>
                </a:lnTo>
                <a:lnTo>
                  <a:pt x="655" y="3966"/>
                </a:lnTo>
                <a:lnTo>
                  <a:pt x="624" y="4013"/>
                </a:lnTo>
                <a:lnTo>
                  <a:pt x="607" y="4041"/>
                </a:lnTo>
                <a:lnTo>
                  <a:pt x="595" y="4069"/>
                </a:lnTo>
                <a:lnTo>
                  <a:pt x="584" y="4097"/>
                </a:lnTo>
                <a:lnTo>
                  <a:pt x="576" y="4126"/>
                </a:lnTo>
                <a:lnTo>
                  <a:pt x="570" y="4156"/>
                </a:lnTo>
                <a:lnTo>
                  <a:pt x="566" y="4185"/>
                </a:lnTo>
                <a:lnTo>
                  <a:pt x="565" y="4215"/>
                </a:lnTo>
                <a:lnTo>
                  <a:pt x="566" y="4243"/>
                </a:lnTo>
                <a:lnTo>
                  <a:pt x="570" y="4273"/>
                </a:lnTo>
                <a:lnTo>
                  <a:pt x="576" y="4302"/>
                </a:lnTo>
                <a:lnTo>
                  <a:pt x="583" y="4331"/>
                </a:lnTo>
                <a:lnTo>
                  <a:pt x="593" y="4358"/>
                </a:lnTo>
                <a:lnTo>
                  <a:pt x="605" y="4385"/>
                </a:lnTo>
                <a:lnTo>
                  <a:pt x="619" y="4411"/>
                </a:lnTo>
                <a:lnTo>
                  <a:pt x="636" y="4436"/>
                </a:lnTo>
                <a:lnTo>
                  <a:pt x="654" y="4459"/>
                </a:lnTo>
                <a:lnTo>
                  <a:pt x="2869" y="2539"/>
                </a:lnTo>
                <a:close/>
                <a:moveTo>
                  <a:pt x="4846" y="559"/>
                </a:moveTo>
                <a:lnTo>
                  <a:pt x="4846" y="559"/>
                </a:lnTo>
                <a:lnTo>
                  <a:pt x="4858" y="577"/>
                </a:lnTo>
                <a:lnTo>
                  <a:pt x="4869" y="595"/>
                </a:lnTo>
                <a:lnTo>
                  <a:pt x="4878" y="612"/>
                </a:lnTo>
                <a:lnTo>
                  <a:pt x="4888" y="630"/>
                </a:lnTo>
                <a:lnTo>
                  <a:pt x="4896" y="648"/>
                </a:lnTo>
                <a:lnTo>
                  <a:pt x="4903" y="667"/>
                </a:lnTo>
                <a:lnTo>
                  <a:pt x="4909" y="684"/>
                </a:lnTo>
                <a:lnTo>
                  <a:pt x="4915" y="703"/>
                </a:lnTo>
                <a:lnTo>
                  <a:pt x="4920" y="721"/>
                </a:lnTo>
                <a:lnTo>
                  <a:pt x="4924" y="740"/>
                </a:lnTo>
                <a:lnTo>
                  <a:pt x="4927" y="759"/>
                </a:lnTo>
                <a:lnTo>
                  <a:pt x="4929" y="778"/>
                </a:lnTo>
                <a:lnTo>
                  <a:pt x="4931" y="796"/>
                </a:lnTo>
                <a:lnTo>
                  <a:pt x="4931" y="815"/>
                </a:lnTo>
                <a:lnTo>
                  <a:pt x="4931" y="834"/>
                </a:lnTo>
                <a:lnTo>
                  <a:pt x="4930" y="853"/>
                </a:lnTo>
                <a:lnTo>
                  <a:pt x="4929" y="872"/>
                </a:lnTo>
                <a:lnTo>
                  <a:pt x="4925" y="891"/>
                </a:lnTo>
                <a:lnTo>
                  <a:pt x="4922" y="910"/>
                </a:lnTo>
                <a:lnTo>
                  <a:pt x="4918" y="929"/>
                </a:lnTo>
                <a:lnTo>
                  <a:pt x="4912" y="947"/>
                </a:lnTo>
                <a:lnTo>
                  <a:pt x="4907" y="966"/>
                </a:lnTo>
                <a:lnTo>
                  <a:pt x="4901" y="985"/>
                </a:lnTo>
                <a:lnTo>
                  <a:pt x="4892" y="1004"/>
                </a:lnTo>
                <a:lnTo>
                  <a:pt x="4884" y="1022"/>
                </a:lnTo>
                <a:lnTo>
                  <a:pt x="4876" y="1041"/>
                </a:lnTo>
                <a:lnTo>
                  <a:pt x="4865" y="1060"/>
                </a:lnTo>
                <a:lnTo>
                  <a:pt x="4855" y="1077"/>
                </a:lnTo>
                <a:lnTo>
                  <a:pt x="4844" y="1096"/>
                </a:lnTo>
                <a:lnTo>
                  <a:pt x="4831" y="1114"/>
                </a:lnTo>
                <a:lnTo>
                  <a:pt x="4818" y="1133"/>
                </a:lnTo>
                <a:lnTo>
                  <a:pt x="4804" y="1150"/>
                </a:lnTo>
                <a:lnTo>
                  <a:pt x="5050" y="1421"/>
                </a:lnTo>
                <a:lnTo>
                  <a:pt x="5076" y="1390"/>
                </a:lnTo>
                <a:lnTo>
                  <a:pt x="5101" y="1359"/>
                </a:lnTo>
                <a:lnTo>
                  <a:pt x="5124" y="1327"/>
                </a:lnTo>
                <a:lnTo>
                  <a:pt x="5146" y="1297"/>
                </a:lnTo>
                <a:lnTo>
                  <a:pt x="5166" y="1264"/>
                </a:lnTo>
                <a:lnTo>
                  <a:pt x="5185" y="1232"/>
                </a:lnTo>
                <a:lnTo>
                  <a:pt x="5202" y="1199"/>
                </a:lnTo>
                <a:lnTo>
                  <a:pt x="5218" y="1166"/>
                </a:lnTo>
                <a:lnTo>
                  <a:pt x="5232" y="1132"/>
                </a:lnTo>
                <a:lnTo>
                  <a:pt x="5245" y="1099"/>
                </a:lnTo>
                <a:lnTo>
                  <a:pt x="5257" y="1064"/>
                </a:lnTo>
                <a:lnTo>
                  <a:pt x="5266" y="1030"/>
                </a:lnTo>
                <a:lnTo>
                  <a:pt x="5275" y="996"/>
                </a:lnTo>
                <a:lnTo>
                  <a:pt x="5282" y="962"/>
                </a:lnTo>
                <a:lnTo>
                  <a:pt x="5287" y="926"/>
                </a:lnTo>
                <a:lnTo>
                  <a:pt x="5291" y="892"/>
                </a:lnTo>
                <a:lnTo>
                  <a:pt x="5294" y="858"/>
                </a:lnTo>
                <a:lnTo>
                  <a:pt x="5294" y="822"/>
                </a:lnTo>
                <a:lnTo>
                  <a:pt x="5294" y="788"/>
                </a:lnTo>
                <a:lnTo>
                  <a:pt x="5291" y="754"/>
                </a:lnTo>
                <a:lnTo>
                  <a:pt x="5288" y="719"/>
                </a:lnTo>
                <a:lnTo>
                  <a:pt x="5282" y="684"/>
                </a:lnTo>
                <a:lnTo>
                  <a:pt x="5276" y="650"/>
                </a:lnTo>
                <a:lnTo>
                  <a:pt x="5268" y="616"/>
                </a:lnTo>
                <a:lnTo>
                  <a:pt x="5257" y="583"/>
                </a:lnTo>
                <a:lnTo>
                  <a:pt x="5246" y="549"/>
                </a:lnTo>
                <a:lnTo>
                  <a:pt x="5233" y="516"/>
                </a:lnTo>
                <a:lnTo>
                  <a:pt x="5218" y="483"/>
                </a:lnTo>
                <a:lnTo>
                  <a:pt x="5203" y="450"/>
                </a:lnTo>
                <a:lnTo>
                  <a:pt x="5185" y="418"/>
                </a:lnTo>
                <a:lnTo>
                  <a:pt x="5165" y="385"/>
                </a:lnTo>
                <a:lnTo>
                  <a:pt x="5145" y="354"/>
                </a:lnTo>
                <a:lnTo>
                  <a:pt x="5049" y="216"/>
                </a:lnTo>
                <a:lnTo>
                  <a:pt x="4988" y="130"/>
                </a:lnTo>
                <a:lnTo>
                  <a:pt x="4954" y="84"/>
                </a:lnTo>
                <a:lnTo>
                  <a:pt x="4942" y="68"/>
                </a:lnTo>
                <a:lnTo>
                  <a:pt x="4929" y="54"/>
                </a:lnTo>
                <a:lnTo>
                  <a:pt x="4916" y="42"/>
                </a:lnTo>
                <a:lnTo>
                  <a:pt x="4902" y="31"/>
                </a:lnTo>
                <a:lnTo>
                  <a:pt x="4886" y="22"/>
                </a:lnTo>
                <a:lnTo>
                  <a:pt x="4871" y="14"/>
                </a:lnTo>
                <a:lnTo>
                  <a:pt x="4855" y="8"/>
                </a:lnTo>
                <a:lnTo>
                  <a:pt x="4838" y="3"/>
                </a:lnTo>
                <a:lnTo>
                  <a:pt x="4820" y="1"/>
                </a:lnTo>
                <a:lnTo>
                  <a:pt x="4804" y="0"/>
                </a:lnTo>
                <a:lnTo>
                  <a:pt x="4786" y="1"/>
                </a:lnTo>
                <a:lnTo>
                  <a:pt x="4768" y="3"/>
                </a:lnTo>
                <a:lnTo>
                  <a:pt x="4752" y="7"/>
                </a:lnTo>
                <a:lnTo>
                  <a:pt x="4735" y="13"/>
                </a:lnTo>
                <a:lnTo>
                  <a:pt x="4719" y="20"/>
                </a:lnTo>
                <a:lnTo>
                  <a:pt x="4704" y="28"/>
                </a:lnTo>
                <a:lnTo>
                  <a:pt x="4688" y="40"/>
                </a:lnTo>
                <a:lnTo>
                  <a:pt x="4674" y="52"/>
                </a:lnTo>
                <a:lnTo>
                  <a:pt x="4662" y="65"/>
                </a:lnTo>
                <a:lnTo>
                  <a:pt x="4650" y="79"/>
                </a:lnTo>
                <a:lnTo>
                  <a:pt x="4642" y="94"/>
                </a:lnTo>
                <a:lnTo>
                  <a:pt x="4634" y="110"/>
                </a:lnTo>
                <a:lnTo>
                  <a:pt x="4628" y="126"/>
                </a:lnTo>
                <a:lnTo>
                  <a:pt x="4623" y="143"/>
                </a:lnTo>
                <a:lnTo>
                  <a:pt x="4621" y="160"/>
                </a:lnTo>
                <a:lnTo>
                  <a:pt x="4620" y="178"/>
                </a:lnTo>
                <a:lnTo>
                  <a:pt x="4620" y="195"/>
                </a:lnTo>
                <a:lnTo>
                  <a:pt x="4622" y="212"/>
                </a:lnTo>
                <a:lnTo>
                  <a:pt x="4626" y="230"/>
                </a:lnTo>
                <a:lnTo>
                  <a:pt x="4632" y="247"/>
                </a:lnTo>
                <a:lnTo>
                  <a:pt x="4639" y="263"/>
                </a:lnTo>
                <a:lnTo>
                  <a:pt x="4648" y="278"/>
                </a:lnTo>
                <a:lnTo>
                  <a:pt x="4659" y="294"/>
                </a:lnTo>
                <a:lnTo>
                  <a:pt x="4668" y="307"/>
                </a:lnTo>
                <a:lnTo>
                  <a:pt x="4699" y="348"/>
                </a:lnTo>
                <a:lnTo>
                  <a:pt x="4757" y="429"/>
                </a:lnTo>
                <a:lnTo>
                  <a:pt x="4846" y="559"/>
                </a:lnTo>
                <a:close/>
                <a:moveTo>
                  <a:pt x="1772" y="4576"/>
                </a:moveTo>
                <a:lnTo>
                  <a:pt x="1772" y="4576"/>
                </a:lnTo>
                <a:lnTo>
                  <a:pt x="2536" y="4576"/>
                </a:lnTo>
                <a:lnTo>
                  <a:pt x="2536" y="5253"/>
                </a:lnTo>
                <a:lnTo>
                  <a:pt x="2778" y="5317"/>
                </a:lnTo>
                <a:lnTo>
                  <a:pt x="2778" y="4565"/>
                </a:lnTo>
                <a:lnTo>
                  <a:pt x="2826" y="4559"/>
                </a:lnTo>
                <a:lnTo>
                  <a:pt x="2873" y="4554"/>
                </a:lnTo>
                <a:lnTo>
                  <a:pt x="2918" y="4546"/>
                </a:lnTo>
                <a:lnTo>
                  <a:pt x="2962" y="4537"/>
                </a:lnTo>
                <a:lnTo>
                  <a:pt x="3004" y="4528"/>
                </a:lnTo>
                <a:lnTo>
                  <a:pt x="3046" y="4517"/>
                </a:lnTo>
                <a:lnTo>
                  <a:pt x="3086" y="4505"/>
                </a:lnTo>
                <a:lnTo>
                  <a:pt x="3123" y="4492"/>
                </a:lnTo>
                <a:lnTo>
                  <a:pt x="3161" y="4478"/>
                </a:lnTo>
                <a:lnTo>
                  <a:pt x="3197" y="4464"/>
                </a:lnTo>
                <a:lnTo>
                  <a:pt x="3232" y="4447"/>
                </a:lnTo>
                <a:lnTo>
                  <a:pt x="3265" y="4430"/>
                </a:lnTo>
                <a:lnTo>
                  <a:pt x="3298" y="4412"/>
                </a:lnTo>
                <a:lnTo>
                  <a:pt x="3329" y="4392"/>
                </a:lnTo>
                <a:lnTo>
                  <a:pt x="3359" y="4371"/>
                </a:lnTo>
                <a:lnTo>
                  <a:pt x="3389" y="4349"/>
                </a:lnTo>
                <a:lnTo>
                  <a:pt x="3417" y="4326"/>
                </a:lnTo>
                <a:lnTo>
                  <a:pt x="3446" y="4302"/>
                </a:lnTo>
                <a:lnTo>
                  <a:pt x="3473" y="4276"/>
                </a:lnTo>
                <a:lnTo>
                  <a:pt x="3499" y="4250"/>
                </a:lnTo>
                <a:lnTo>
                  <a:pt x="3523" y="4223"/>
                </a:lnTo>
                <a:lnTo>
                  <a:pt x="3548" y="4194"/>
                </a:lnTo>
                <a:lnTo>
                  <a:pt x="3573" y="4164"/>
                </a:lnTo>
                <a:lnTo>
                  <a:pt x="3595" y="4132"/>
                </a:lnTo>
                <a:lnTo>
                  <a:pt x="3619" y="4100"/>
                </a:lnTo>
                <a:lnTo>
                  <a:pt x="3641" y="4066"/>
                </a:lnTo>
                <a:lnTo>
                  <a:pt x="3664" y="4032"/>
                </a:lnTo>
                <a:lnTo>
                  <a:pt x="3685" y="3995"/>
                </a:lnTo>
                <a:lnTo>
                  <a:pt x="3706" y="3959"/>
                </a:lnTo>
                <a:lnTo>
                  <a:pt x="3726" y="3920"/>
                </a:lnTo>
                <a:lnTo>
                  <a:pt x="3748" y="3881"/>
                </a:lnTo>
                <a:lnTo>
                  <a:pt x="3768" y="3840"/>
                </a:lnTo>
                <a:lnTo>
                  <a:pt x="3830" y="3710"/>
                </a:lnTo>
                <a:lnTo>
                  <a:pt x="3906" y="3545"/>
                </a:lnTo>
                <a:lnTo>
                  <a:pt x="3993" y="3350"/>
                </a:lnTo>
                <a:lnTo>
                  <a:pt x="4090" y="3135"/>
                </a:lnTo>
                <a:lnTo>
                  <a:pt x="4293" y="2673"/>
                </a:lnTo>
                <a:lnTo>
                  <a:pt x="4490" y="2220"/>
                </a:lnTo>
                <a:lnTo>
                  <a:pt x="1772" y="4576"/>
                </a:lnTo>
                <a:close/>
                <a:moveTo>
                  <a:pt x="3741" y="5347"/>
                </a:moveTo>
                <a:lnTo>
                  <a:pt x="3741" y="5347"/>
                </a:lnTo>
                <a:lnTo>
                  <a:pt x="3717" y="5344"/>
                </a:lnTo>
                <a:lnTo>
                  <a:pt x="3693" y="5344"/>
                </a:lnTo>
                <a:lnTo>
                  <a:pt x="3669" y="5344"/>
                </a:lnTo>
                <a:lnTo>
                  <a:pt x="3645" y="5345"/>
                </a:lnTo>
                <a:lnTo>
                  <a:pt x="3621" y="5347"/>
                </a:lnTo>
                <a:lnTo>
                  <a:pt x="3599" y="5349"/>
                </a:lnTo>
                <a:lnTo>
                  <a:pt x="3575" y="5352"/>
                </a:lnTo>
                <a:lnTo>
                  <a:pt x="3553" y="5357"/>
                </a:lnTo>
                <a:lnTo>
                  <a:pt x="3531" y="5362"/>
                </a:lnTo>
                <a:lnTo>
                  <a:pt x="3508" y="5368"/>
                </a:lnTo>
                <a:lnTo>
                  <a:pt x="3486" y="5374"/>
                </a:lnTo>
                <a:lnTo>
                  <a:pt x="3464" y="5382"/>
                </a:lnTo>
                <a:lnTo>
                  <a:pt x="3443" y="5389"/>
                </a:lnTo>
                <a:lnTo>
                  <a:pt x="3422" y="5398"/>
                </a:lnTo>
                <a:lnTo>
                  <a:pt x="3401" y="5407"/>
                </a:lnTo>
                <a:lnTo>
                  <a:pt x="3381" y="5417"/>
                </a:lnTo>
                <a:lnTo>
                  <a:pt x="3361" y="5428"/>
                </a:lnTo>
                <a:lnTo>
                  <a:pt x="3341" y="5439"/>
                </a:lnTo>
                <a:lnTo>
                  <a:pt x="3322" y="5450"/>
                </a:lnTo>
                <a:lnTo>
                  <a:pt x="3303" y="5463"/>
                </a:lnTo>
                <a:lnTo>
                  <a:pt x="3284" y="5476"/>
                </a:lnTo>
                <a:lnTo>
                  <a:pt x="3266" y="5490"/>
                </a:lnTo>
                <a:lnTo>
                  <a:pt x="3249" y="5505"/>
                </a:lnTo>
                <a:lnTo>
                  <a:pt x="3232" y="5520"/>
                </a:lnTo>
                <a:lnTo>
                  <a:pt x="3215" y="5535"/>
                </a:lnTo>
                <a:lnTo>
                  <a:pt x="3199" y="5551"/>
                </a:lnTo>
                <a:lnTo>
                  <a:pt x="3184" y="5567"/>
                </a:lnTo>
                <a:lnTo>
                  <a:pt x="3168" y="5584"/>
                </a:lnTo>
                <a:lnTo>
                  <a:pt x="3154" y="5601"/>
                </a:lnTo>
                <a:lnTo>
                  <a:pt x="3140" y="5619"/>
                </a:lnTo>
                <a:lnTo>
                  <a:pt x="3127" y="5638"/>
                </a:lnTo>
                <a:lnTo>
                  <a:pt x="3114" y="5657"/>
                </a:lnTo>
                <a:lnTo>
                  <a:pt x="851" y="5055"/>
                </a:lnTo>
                <a:lnTo>
                  <a:pt x="4864" y="1575"/>
                </a:lnTo>
                <a:lnTo>
                  <a:pt x="4637" y="1325"/>
                </a:lnTo>
                <a:lnTo>
                  <a:pt x="408" y="4993"/>
                </a:lnTo>
                <a:lnTo>
                  <a:pt x="408" y="5146"/>
                </a:lnTo>
                <a:lnTo>
                  <a:pt x="408" y="5288"/>
                </a:lnTo>
                <a:lnTo>
                  <a:pt x="408" y="5561"/>
                </a:lnTo>
                <a:lnTo>
                  <a:pt x="380" y="5571"/>
                </a:lnTo>
                <a:lnTo>
                  <a:pt x="353" y="5581"/>
                </a:lnTo>
                <a:lnTo>
                  <a:pt x="327" y="5593"/>
                </a:lnTo>
                <a:lnTo>
                  <a:pt x="301" y="5606"/>
                </a:lnTo>
                <a:lnTo>
                  <a:pt x="275" y="5621"/>
                </a:lnTo>
                <a:lnTo>
                  <a:pt x="251" y="5637"/>
                </a:lnTo>
                <a:lnTo>
                  <a:pt x="228" y="5653"/>
                </a:lnTo>
                <a:lnTo>
                  <a:pt x="205" y="5671"/>
                </a:lnTo>
                <a:lnTo>
                  <a:pt x="184" y="5691"/>
                </a:lnTo>
                <a:lnTo>
                  <a:pt x="164" y="5710"/>
                </a:lnTo>
                <a:lnTo>
                  <a:pt x="145" y="5731"/>
                </a:lnTo>
                <a:lnTo>
                  <a:pt x="126" y="5752"/>
                </a:lnTo>
                <a:lnTo>
                  <a:pt x="109" y="5776"/>
                </a:lnTo>
                <a:lnTo>
                  <a:pt x="93" y="5800"/>
                </a:lnTo>
                <a:lnTo>
                  <a:pt x="78" y="5823"/>
                </a:lnTo>
                <a:lnTo>
                  <a:pt x="65" y="5848"/>
                </a:lnTo>
                <a:lnTo>
                  <a:pt x="52" y="5874"/>
                </a:lnTo>
                <a:lnTo>
                  <a:pt x="41" y="5901"/>
                </a:lnTo>
                <a:lnTo>
                  <a:pt x="30" y="5928"/>
                </a:lnTo>
                <a:lnTo>
                  <a:pt x="22" y="5955"/>
                </a:lnTo>
                <a:lnTo>
                  <a:pt x="15" y="5984"/>
                </a:lnTo>
                <a:lnTo>
                  <a:pt x="9" y="6012"/>
                </a:lnTo>
                <a:lnTo>
                  <a:pt x="4" y="6040"/>
                </a:lnTo>
                <a:lnTo>
                  <a:pt x="1" y="6069"/>
                </a:lnTo>
                <a:lnTo>
                  <a:pt x="0" y="6097"/>
                </a:lnTo>
                <a:lnTo>
                  <a:pt x="0" y="6127"/>
                </a:lnTo>
                <a:lnTo>
                  <a:pt x="1" y="6155"/>
                </a:lnTo>
                <a:lnTo>
                  <a:pt x="3" y="6183"/>
                </a:lnTo>
                <a:lnTo>
                  <a:pt x="7" y="6210"/>
                </a:lnTo>
                <a:lnTo>
                  <a:pt x="13" y="6239"/>
                </a:lnTo>
                <a:lnTo>
                  <a:pt x="19" y="6266"/>
                </a:lnTo>
                <a:lnTo>
                  <a:pt x="27" y="6294"/>
                </a:lnTo>
                <a:lnTo>
                  <a:pt x="36" y="6321"/>
                </a:lnTo>
                <a:lnTo>
                  <a:pt x="47" y="6347"/>
                </a:lnTo>
                <a:lnTo>
                  <a:pt x="59" y="6373"/>
                </a:lnTo>
                <a:lnTo>
                  <a:pt x="73" y="6399"/>
                </a:lnTo>
                <a:lnTo>
                  <a:pt x="93" y="6433"/>
                </a:lnTo>
                <a:lnTo>
                  <a:pt x="115" y="6465"/>
                </a:lnTo>
                <a:lnTo>
                  <a:pt x="140" y="6496"/>
                </a:lnTo>
                <a:lnTo>
                  <a:pt x="166" y="6524"/>
                </a:lnTo>
                <a:lnTo>
                  <a:pt x="194" y="6551"/>
                </a:lnTo>
                <a:lnTo>
                  <a:pt x="224" y="6576"/>
                </a:lnTo>
                <a:lnTo>
                  <a:pt x="255" y="6599"/>
                </a:lnTo>
                <a:lnTo>
                  <a:pt x="287" y="6620"/>
                </a:lnTo>
                <a:lnTo>
                  <a:pt x="321" y="6637"/>
                </a:lnTo>
                <a:lnTo>
                  <a:pt x="356" y="6654"/>
                </a:lnTo>
                <a:lnTo>
                  <a:pt x="392" y="6668"/>
                </a:lnTo>
                <a:lnTo>
                  <a:pt x="428" y="6679"/>
                </a:lnTo>
                <a:lnTo>
                  <a:pt x="466" y="6688"/>
                </a:lnTo>
                <a:lnTo>
                  <a:pt x="505" y="6695"/>
                </a:lnTo>
                <a:lnTo>
                  <a:pt x="544" y="6699"/>
                </a:lnTo>
                <a:lnTo>
                  <a:pt x="584" y="6700"/>
                </a:lnTo>
                <a:lnTo>
                  <a:pt x="620" y="6699"/>
                </a:lnTo>
                <a:lnTo>
                  <a:pt x="657" y="6695"/>
                </a:lnTo>
                <a:lnTo>
                  <a:pt x="694" y="6689"/>
                </a:lnTo>
                <a:lnTo>
                  <a:pt x="729" y="6681"/>
                </a:lnTo>
                <a:lnTo>
                  <a:pt x="764" y="6672"/>
                </a:lnTo>
                <a:lnTo>
                  <a:pt x="800" y="6659"/>
                </a:lnTo>
                <a:lnTo>
                  <a:pt x="833" y="6643"/>
                </a:lnTo>
                <a:lnTo>
                  <a:pt x="866" y="6627"/>
                </a:lnTo>
                <a:lnTo>
                  <a:pt x="892" y="6611"/>
                </a:lnTo>
                <a:lnTo>
                  <a:pt x="917" y="6595"/>
                </a:lnTo>
                <a:lnTo>
                  <a:pt x="940" y="6578"/>
                </a:lnTo>
                <a:lnTo>
                  <a:pt x="963" y="6560"/>
                </a:lnTo>
                <a:lnTo>
                  <a:pt x="985" y="6541"/>
                </a:lnTo>
                <a:lnTo>
                  <a:pt x="1005" y="6519"/>
                </a:lnTo>
                <a:lnTo>
                  <a:pt x="1024" y="6498"/>
                </a:lnTo>
                <a:lnTo>
                  <a:pt x="1042" y="6477"/>
                </a:lnTo>
                <a:lnTo>
                  <a:pt x="1059" y="6455"/>
                </a:lnTo>
                <a:lnTo>
                  <a:pt x="1075" y="6431"/>
                </a:lnTo>
                <a:lnTo>
                  <a:pt x="1089" y="6406"/>
                </a:lnTo>
                <a:lnTo>
                  <a:pt x="1103" y="6381"/>
                </a:lnTo>
                <a:lnTo>
                  <a:pt x="1115" y="6357"/>
                </a:lnTo>
                <a:lnTo>
                  <a:pt x="1126" y="6331"/>
                </a:lnTo>
                <a:lnTo>
                  <a:pt x="1135" y="6304"/>
                </a:lnTo>
                <a:lnTo>
                  <a:pt x="1143" y="6278"/>
                </a:lnTo>
                <a:lnTo>
                  <a:pt x="1150" y="6250"/>
                </a:lnTo>
                <a:lnTo>
                  <a:pt x="1156" y="6223"/>
                </a:lnTo>
                <a:lnTo>
                  <a:pt x="1161" y="6195"/>
                </a:lnTo>
                <a:lnTo>
                  <a:pt x="1164" y="6167"/>
                </a:lnTo>
                <a:lnTo>
                  <a:pt x="1166" y="6139"/>
                </a:lnTo>
                <a:lnTo>
                  <a:pt x="1167" y="6111"/>
                </a:lnTo>
                <a:lnTo>
                  <a:pt x="1166" y="6083"/>
                </a:lnTo>
                <a:lnTo>
                  <a:pt x="1163" y="6055"/>
                </a:lnTo>
                <a:lnTo>
                  <a:pt x="1160" y="6026"/>
                </a:lnTo>
                <a:lnTo>
                  <a:pt x="1155" y="5998"/>
                </a:lnTo>
                <a:lnTo>
                  <a:pt x="1148" y="5970"/>
                </a:lnTo>
                <a:lnTo>
                  <a:pt x="1140" y="5942"/>
                </a:lnTo>
                <a:lnTo>
                  <a:pt x="1130" y="5914"/>
                </a:lnTo>
                <a:lnTo>
                  <a:pt x="1120" y="5887"/>
                </a:lnTo>
                <a:lnTo>
                  <a:pt x="1108" y="5860"/>
                </a:lnTo>
                <a:lnTo>
                  <a:pt x="1094" y="5834"/>
                </a:lnTo>
                <a:lnTo>
                  <a:pt x="1078" y="5808"/>
                </a:lnTo>
                <a:lnTo>
                  <a:pt x="1063" y="5784"/>
                </a:lnTo>
                <a:lnTo>
                  <a:pt x="1046" y="5761"/>
                </a:lnTo>
                <a:lnTo>
                  <a:pt x="1028" y="5738"/>
                </a:lnTo>
                <a:lnTo>
                  <a:pt x="1009" y="5717"/>
                </a:lnTo>
                <a:lnTo>
                  <a:pt x="989" y="5697"/>
                </a:lnTo>
                <a:lnTo>
                  <a:pt x="967" y="5678"/>
                </a:lnTo>
                <a:lnTo>
                  <a:pt x="946" y="5659"/>
                </a:lnTo>
                <a:lnTo>
                  <a:pt x="924" y="5643"/>
                </a:lnTo>
                <a:lnTo>
                  <a:pt x="900" y="5627"/>
                </a:lnTo>
                <a:lnTo>
                  <a:pt x="875" y="5612"/>
                </a:lnTo>
                <a:lnTo>
                  <a:pt x="851" y="5599"/>
                </a:lnTo>
                <a:lnTo>
                  <a:pt x="826" y="5586"/>
                </a:lnTo>
                <a:lnTo>
                  <a:pt x="800" y="5575"/>
                </a:lnTo>
                <a:lnTo>
                  <a:pt x="773" y="5565"/>
                </a:lnTo>
                <a:lnTo>
                  <a:pt x="746" y="5557"/>
                </a:lnTo>
                <a:lnTo>
                  <a:pt x="746" y="5377"/>
                </a:lnTo>
                <a:lnTo>
                  <a:pt x="3008" y="5978"/>
                </a:lnTo>
                <a:lnTo>
                  <a:pt x="3007" y="6012"/>
                </a:lnTo>
                <a:lnTo>
                  <a:pt x="3007" y="6046"/>
                </a:lnTo>
                <a:lnTo>
                  <a:pt x="3009" y="6079"/>
                </a:lnTo>
                <a:lnTo>
                  <a:pt x="3012" y="6114"/>
                </a:lnTo>
                <a:lnTo>
                  <a:pt x="3017" y="6145"/>
                </a:lnTo>
                <a:lnTo>
                  <a:pt x="3024" y="6178"/>
                </a:lnTo>
                <a:lnTo>
                  <a:pt x="3033" y="6210"/>
                </a:lnTo>
                <a:lnTo>
                  <a:pt x="3042" y="6241"/>
                </a:lnTo>
                <a:lnTo>
                  <a:pt x="3054" y="6272"/>
                </a:lnTo>
                <a:lnTo>
                  <a:pt x="3067" y="6301"/>
                </a:lnTo>
                <a:lnTo>
                  <a:pt x="3081" y="6331"/>
                </a:lnTo>
                <a:lnTo>
                  <a:pt x="3096" y="6359"/>
                </a:lnTo>
                <a:lnTo>
                  <a:pt x="3113" y="6386"/>
                </a:lnTo>
                <a:lnTo>
                  <a:pt x="3131" y="6413"/>
                </a:lnTo>
                <a:lnTo>
                  <a:pt x="3149" y="6439"/>
                </a:lnTo>
                <a:lnTo>
                  <a:pt x="3169" y="6464"/>
                </a:lnTo>
                <a:lnTo>
                  <a:pt x="3192" y="6488"/>
                </a:lnTo>
                <a:lnTo>
                  <a:pt x="3214" y="6511"/>
                </a:lnTo>
                <a:lnTo>
                  <a:pt x="3238" y="6532"/>
                </a:lnTo>
                <a:lnTo>
                  <a:pt x="3263" y="6554"/>
                </a:lnTo>
                <a:lnTo>
                  <a:pt x="3289" y="6573"/>
                </a:lnTo>
                <a:lnTo>
                  <a:pt x="3315" y="6591"/>
                </a:lnTo>
                <a:lnTo>
                  <a:pt x="3343" y="6608"/>
                </a:lnTo>
                <a:lnTo>
                  <a:pt x="3371" y="6623"/>
                </a:lnTo>
                <a:lnTo>
                  <a:pt x="3401" y="6639"/>
                </a:lnTo>
                <a:lnTo>
                  <a:pt x="3430" y="6652"/>
                </a:lnTo>
                <a:lnTo>
                  <a:pt x="3462" y="6663"/>
                </a:lnTo>
                <a:lnTo>
                  <a:pt x="3493" y="6673"/>
                </a:lnTo>
                <a:lnTo>
                  <a:pt x="3526" y="6681"/>
                </a:lnTo>
                <a:lnTo>
                  <a:pt x="3559" y="6688"/>
                </a:lnTo>
                <a:lnTo>
                  <a:pt x="3592" y="6694"/>
                </a:lnTo>
                <a:lnTo>
                  <a:pt x="3626" y="6698"/>
                </a:lnTo>
                <a:lnTo>
                  <a:pt x="3656" y="6700"/>
                </a:lnTo>
                <a:lnTo>
                  <a:pt x="3684" y="6700"/>
                </a:lnTo>
                <a:lnTo>
                  <a:pt x="3717" y="6700"/>
                </a:lnTo>
                <a:lnTo>
                  <a:pt x="3749" y="6698"/>
                </a:lnTo>
                <a:lnTo>
                  <a:pt x="3781" y="6693"/>
                </a:lnTo>
                <a:lnTo>
                  <a:pt x="3813" y="6688"/>
                </a:lnTo>
                <a:lnTo>
                  <a:pt x="3843" y="6681"/>
                </a:lnTo>
                <a:lnTo>
                  <a:pt x="3874" y="6673"/>
                </a:lnTo>
                <a:lnTo>
                  <a:pt x="3903" y="6663"/>
                </a:lnTo>
                <a:lnTo>
                  <a:pt x="3933" y="6653"/>
                </a:lnTo>
                <a:lnTo>
                  <a:pt x="3961" y="6640"/>
                </a:lnTo>
                <a:lnTo>
                  <a:pt x="3990" y="6627"/>
                </a:lnTo>
                <a:lnTo>
                  <a:pt x="4017" y="6611"/>
                </a:lnTo>
                <a:lnTo>
                  <a:pt x="4044" y="6596"/>
                </a:lnTo>
                <a:lnTo>
                  <a:pt x="4070" y="6578"/>
                </a:lnTo>
                <a:lnTo>
                  <a:pt x="4095" y="6561"/>
                </a:lnTo>
                <a:lnTo>
                  <a:pt x="4118" y="6541"/>
                </a:lnTo>
                <a:lnTo>
                  <a:pt x="4142" y="6521"/>
                </a:lnTo>
                <a:lnTo>
                  <a:pt x="4164" y="6499"/>
                </a:lnTo>
                <a:lnTo>
                  <a:pt x="4185" y="6477"/>
                </a:lnTo>
                <a:lnTo>
                  <a:pt x="4206" y="6453"/>
                </a:lnTo>
                <a:lnTo>
                  <a:pt x="4224" y="6429"/>
                </a:lnTo>
                <a:lnTo>
                  <a:pt x="4243" y="6404"/>
                </a:lnTo>
                <a:lnTo>
                  <a:pt x="4260" y="6378"/>
                </a:lnTo>
                <a:lnTo>
                  <a:pt x="4276" y="6351"/>
                </a:lnTo>
                <a:lnTo>
                  <a:pt x="4291" y="6324"/>
                </a:lnTo>
                <a:lnTo>
                  <a:pt x="4304" y="6295"/>
                </a:lnTo>
                <a:lnTo>
                  <a:pt x="4316" y="6266"/>
                </a:lnTo>
                <a:lnTo>
                  <a:pt x="4327" y="6236"/>
                </a:lnTo>
                <a:lnTo>
                  <a:pt x="4337" y="6206"/>
                </a:lnTo>
                <a:lnTo>
                  <a:pt x="4345" y="6175"/>
                </a:lnTo>
                <a:lnTo>
                  <a:pt x="4351" y="6144"/>
                </a:lnTo>
                <a:lnTo>
                  <a:pt x="4355" y="6111"/>
                </a:lnTo>
                <a:lnTo>
                  <a:pt x="4359" y="6079"/>
                </a:lnTo>
                <a:lnTo>
                  <a:pt x="4361" y="6045"/>
                </a:lnTo>
                <a:lnTo>
                  <a:pt x="4361" y="6010"/>
                </a:lnTo>
                <a:lnTo>
                  <a:pt x="4360" y="5975"/>
                </a:lnTo>
                <a:lnTo>
                  <a:pt x="4358" y="5942"/>
                </a:lnTo>
                <a:lnTo>
                  <a:pt x="4352" y="5909"/>
                </a:lnTo>
                <a:lnTo>
                  <a:pt x="4346" y="5876"/>
                </a:lnTo>
                <a:lnTo>
                  <a:pt x="4338" y="5843"/>
                </a:lnTo>
                <a:lnTo>
                  <a:pt x="4328" y="5813"/>
                </a:lnTo>
                <a:lnTo>
                  <a:pt x="4318" y="5781"/>
                </a:lnTo>
                <a:lnTo>
                  <a:pt x="4305" y="5751"/>
                </a:lnTo>
                <a:lnTo>
                  <a:pt x="4292" y="5721"/>
                </a:lnTo>
                <a:lnTo>
                  <a:pt x="4276" y="5692"/>
                </a:lnTo>
                <a:lnTo>
                  <a:pt x="4259" y="5664"/>
                </a:lnTo>
                <a:lnTo>
                  <a:pt x="4241" y="5637"/>
                </a:lnTo>
                <a:lnTo>
                  <a:pt x="4222" y="5611"/>
                </a:lnTo>
                <a:lnTo>
                  <a:pt x="4202" y="5585"/>
                </a:lnTo>
                <a:lnTo>
                  <a:pt x="4180" y="5561"/>
                </a:lnTo>
                <a:lnTo>
                  <a:pt x="4157" y="5538"/>
                </a:lnTo>
                <a:lnTo>
                  <a:pt x="4134" y="5515"/>
                </a:lnTo>
                <a:lnTo>
                  <a:pt x="4109" y="5494"/>
                </a:lnTo>
                <a:lnTo>
                  <a:pt x="4083" y="5474"/>
                </a:lnTo>
                <a:lnTo>
                  <a:pt x="4056" y="5455"/>
                </a:lnTo>
                <a:lnTo>
                  <a:pt x="4027" y="5439"/>
                </a:lnTo>
                <a:lnTo>
                  <a:pt x="3999" y="5422"/>
                </a:lnTo>
                <a:lnTo>
                  <a:pt x="3970" y="5407"/>
                </a:lnTo>
                <a:lnTo>
                  <a:pt x="3939" y="5394"/>
                </a:lnTo>
                <a:lnTo>
                  <a:pt x="3908" y="5382"/>
                </a:lnTo>
                <a:lnTo>
                  <a:pt x="3876" y="5371"/>
                </a:lnTo>
                <a:lnTo>
                  <a:pt x="3843" y="5363"/>
                </a:lnTo>
                <a:lnTo>
                  <a:pt x="3809" y="5356"/>
                </a:lnTo>
                <a:lnTo>
                  <a:pt x="3776" y="5350"/>
                </a:lnTo>
                <a:lnTo>
                  <a:pt x="3741" y="5347"/>
                </a:lnTo>
                <a:close/>
                <a:moveTo>
                  <a:pt x="840" y="5974"/>
                </a:moveTo>
                <a:lnTo>
                  <a:pt x="840" y="5974"/>
                </a:lnTo>
                <a:lnTo>
                  <a:pt x="847" y="5987"/>
                </a:lnTo>
                <a:lnTo>
                  <a:pt x="853" y="6001"/>
                </a:lnTo>
                <a:lnTo>
                  <a:pt x="859" y="6014"/>
                </a:lnTo>
                <a:lnTo>
                  <a:pt x="864" y="6029"/>
                </a:lnTo>
                <a:lnTo>
                  <a:pt x="867" y="6043"/>
                </a:lnTo>
                <a:lnTo>
                  <a:pt x="871" y="6057"/>
                </a:lnTo>
                <a:lnTo>
                  <a:pt x="873" y="6071"/>
                </a:lnTo>
                <a:lnTo>
                  <a:pt x="875" y="6085"/>
                </a:lnTo>
                <a:lnTo>
                  <a:pt x="877" y="6114"/>
                </a:lnTo>
                <a:lnTo>
                  <a:pt x="875" y="6142"/>
                </a:lnTo>
                <a:lnTo>
                  <a:pt x="872" y="6170"/>
                </a:lnTo>
                <a:lnTo>
                  <a:pt x="866" y="6197"/>
                </a:lnTo>
                <a:lnTo>
                  <a:pt x="856" y="6224"/>
                </a:lnTo>
                <a:lnTo>
                  <a:pt x="845" y="6250"/>
                </a:lnTo>
                <a:lnTo>
                  <a:pt x="831" y="6275"/>
                </a:lnTo>
                <a:lnTo>
                  <a:pt x="814" y="6298"/>
                </a:lnTo>
                <a:lnTo>
                  <a:pt x="806" y="6309"/>
                </a:lnTo>
                <a:lnTo>
                  <a:pt x="795" y="6320"/>
                </a:lnTo>
                <a:lnTo>
                  <a:pt x="786" y="6329"/>
                </a:lnTo>
                <a:lnTo>
                  <a:pt x="774" y="6340"/>
                </a:lnTo>
                <a:lnTo>
                  <a:pt x="763" y="6348"/>
                </a:lnTo>
                <a:lnTo>
                  <a:pt x="751" y="6358"/>
                </a:lnTo>
                <a:lnTo>
                  <a:pt x="738" y="6366"/>
                </a:lnTo>
                <a:lnTo>
                  <a:pt x="725" y="6373"/>
                </a:lnTo>
                <a:lnTo>
                  <a:pt x="709" y="6383"/>
                </a:lnTo>
                <a:lnTo>
                  <a:pt x="692" y="6390"/>
                </a:lnTo>
                <a:lnTo>
                  <a:pt x="675" y="6396"/>
                </a:lnTo>
                <a:lnTo>
                  <a:pt x="657" y="6401"/>
                </a:lnTo>
                <a:lnTo>
                  <a:pt x="638" y="6405"/>
                </a:lnTo>
                <a:lnTo>
                  <a:pt x="620" y="6409"/>
                </a:lnTo>
                <a:lnTo>
                  <a:pt x="602" y="6410"/>
                </a:lnTo>
                <a:lnTo>
                  <a:pt x="584" y="6411"/>
                </a:lnTo>
                <a:lnTo>
                  <a:pt x="564" y="6410"/>
                </a:lnTo>
                <a:lnTo>
                  <a:pt x="544" y="6407"/>
                </a:lnTo>
                <a:lnTo>
                  <a:pt x="525" y="6405"/>
                </a:lnTo>
                <a:lnTo>
                  <a:pt x="506" y="6400"/>
                </a:lnTo>
                <a:lnTo>
                  <a:pt x="487" y="6394"/>
                </a:lnTo>
                <a:lnTo>
                  <a:pt x="468" y="6387"/>
                </a:lnTo>
                <a:lnTo>
                  <a:pt x="452" y="6379"/>
                </a:lnTo>
                <a:lnTo>
                  <a:pt x="434" y="6370"/>
                </a:lnTo>
                <a:lnTo>
                  <a:pt x="417" y="6359"/>
                </a:lnTo>
                <a:lnTo>
                  <a:pt x="402" y="6348"/>
                </a:lnTo>
                <a:lnTo>
                  <a:pt x="387" y="6335"/>
                </a:lnTo>
                <a:lnTo>
                  <a:pt x="373" y="6322"/>
                </a:lnTo>
                <a:lnTo>
                  <a:pt x="360" y="6308"/>
                </a:lnTo>
                <a:lnTo>
                  <a:pt x="348" y="6293"/>
                </a:lnTo>
                <a:lnTo>
                  <a:pt x="336" y="6276"/>
                </a:lnTo>
                <a:lnTo>
                  <a:pt x="327" y="6259"/>
                </a:lnTo>
                <a:lnTo>
                  <a:pt x="320" y="6246"/>
                </a:lnTo>
                <a:lnTo>
                  <a:pt x="314" y="6233"/>
                </a:lnTo>
                <a:lnTo>
                  <a:pt x="303" y="6206"/>
                </a:lnTo>
                <a:lnTo>
                  <a:pt x="296" y="6178"/>
                </a:lnTo>
                <a:lnTo>
                  <a:pt x="291" y="6150"/>
                </a:lnTo>
                <a:lnTo>
                  <a:pt x="289" y="6122"/>
                </a:lnTo>
                <a:lnTo>
                  <a:pt x="290" y="6092"/>
                </a:lnTo>
                <a:lnTo>
                  <a:pt x="291" y="6078"/>
                </a:lnTo>
                <a:lnTo>
                  <a:pt x="294" y="6064"/>
                </a:lnTo>
                <a:lnTo>
                  <a:pt x="297" y="6050"/>
                </a:lnTo>
                <a:lnTo>
                  <a:pt x="301" y="6036"/>
                </a:lnTo>
                <a:lnTo>
                  <a:pt x="309" y="6013"/>
                </a:lnTo>
                <a:lnTo>
                  <a:pt x="318" y="5991"/>
                </a:lnTo>
                <a:lnTo>
                  <a:pt x="329" y="5970"/>
                </a:lnTo>
                <a:lnTo>
                  <a:pt x="342" y="5950"/>
                </a:lnTo>
                <a:lnTo>
                  <a:pt x="356" y="5932"/>
                </a:lnTo>
                <a:lnTo>
                  <a:pt x="371" y="5914"/>
                </a:lnTo>
                <a:lnTo>
                  <a:pt x="389" y="5898"/>
                </a:lnTo>
                <a:lnTo>
                  <a:pt x="408" y="5882"/>
                </a:lnTo>
                <a:lnTo>
                  <a:pt x="408" y="5990"/>
                </a:lnTo>
                <a:lnTo>
                  <a:pt x="408" y="6007"/>
                </a:lnTo>
                <a:lnTo>
                  <a:pt x="410" y="6024"/>
                </a:lnTo>
                <a:lnTo>
                  <a:pt x="415" y="6040"/>
                </a:lnTo>
                <a:lnTo>
                  <a:pt x="421" y="6056"/>
                </a:lnTo>
                <a:lnTo>
                  <a:pt x="428" y="6070"/>
                </a:lnTo>
                <a:lnTo>
                  <a:pt x="436" y="6084"/>
                </a:lnTo>
                <a:lnTo>
                  <a:pt x="446" y="6097"/>
                </a:lnTo>
                <a:lnTo>
                  <a:pt x="458" y="6109"/>
                </a:lnTo>
                <a:lnTo>
                  <a:pt x="469" y="6121"/>
                </a:lnTo>
                <a:lnTo>
                  <a:pt x="482" y="6130"/>
                </a:lnTo>
                <a:lnTo>
                  <a:pt x="497" y="6138"/>
                </a:lnTo>
                <a:lnTo>
                  <a:pt x="511" y="6145"/>
                </a:lnTo>
                <a:lnTo>
                  <a:pt x="526" y="6151"/>
                </a:lnTo>
                <a:lnTo>
                  <a:pt x="543" y="6155"/>
                </a:lnTo>
                <a:lnTo>
                  <a:pt x="559" y="6158"/>
                </a:lnTo>
                <a:lnTo>
                  <a:pt x="577" y="6158"/>
                </a:lnTo>
                <a:lnTo>
                  <a:pt x="595" y="6158"/>
                </a:lnTo>
                <a:lnTo>
                  <a:pt x="611" y="6155"/>
                </a:lnTo>
                <a:lnTo>
                  <a:pt x="626" y="6151"/>
                </a:lnTo>
                <a:lnTo>
                  <a:pt x="643" y="6145"/>
                </a:lnTo>
                <a:lnTo>
                  <a:pt x="657" y="6138"/>
                </a:lnTo>
                <a:lnTo>
                  <a:pt x="671" y="6130"/>
                </a:lnTo>
                <a:lnTo>
                  <a:pt x="684" y="6121"/>
                </a:lnTo>
                <a:lnTo>
                  <a:pt x="696" y="6109"/>
                </a:lnTo>
                <a:lnTo>
                  <a:pt x="707" y="6097"/>
                </a:lnTo>
                <a:lnTo>
                  <a:pt x="717" y="6084"/>
                </a:lnTo>
                <a:lnTo>
                  <a:pt x="725" y="6070"/>
                </a:lnTo>
                <a:lnTo>
                  <a:pt x="733" y="6056"/>
                </a:lnTo>
                <a:lnTo>
                  <a:pt x="738" y="6040"/>
                </a:lnTo>
                <a:lnTo>
                  <a:pt x="742" y="6024"/>
                </a:lnTo>
                <a:lnTo>
                  <a:pt x="744" y="6007"/>
                </a:lnTo>
                <a:lnTo>
                  <a:pt x="746" y="5990"/>
                </a:lnTo>
                <a:lnTo>
                  <a:pt x="746" y="5873"/>
                </a:lnTo>
                <a:lnTo>
                  <a:pt x="760" y="5882"/>
                </a:lnTo>
                <a:lnTo>
                  <a:pt x="774" y="5893"/>
                </a:lnTo>
                <a:lnTo>
                  <a:pt x="787" y="5905"/>
                </a:lnTo>
                <a:lnTo>
                  <a:pt x="799" y="5918"/>
                </a:lnTo>
                <a:lnTo>
                  <a:pt x="810" y="5931"/>
                </a:lnTo>
                <a:lnTo>
                  <a:pt x="821" y="5944"/>
                </a:lnTo>
                <a:lnTo>
                  <a:pt x="831" y="5959"/>
                </a:lnTo>
                <a:lnTo>
                  <a:pt x="840" y="5974"/>
                </a:lnTo>
                <a:close/>
                <a:moveTo>
                  <a:pt x="3651" y="6410"/>
                </a:moveTo>
                <a:lnTo>
                  <a:pt x="3651" y="6410"/>
                </a:lnTo>
                <a:lnTo>
                  <a:pt x="3631" y="6407"/>
                </a:lnTo>
                <a:lnTo>
                  <a:pt x="3612" y="6404"/>
                </a:lnTo>
                <a:lnTo>
                  <a:pt x="3593" y="6400"/>
                </a:lnTo>
                <a:lnTo>
                  <a:pt x="3574" y="6394"/>
                </a:lnTo>
                <a:lnTo>
                  <a:pt x="3555" y="6388"/>
                </a:lnTo>
                <a:lnTo>
                  <a:pt x="3538" y="6381"/>
                </a:lnTo>
                <a:lnTo>
                  <a:pt x="3520" y="6374"/>
                </a:lnTo>
                <a:lnTo>
                  <a:pt x="3503" y="6366"/>
                </a:lnTo>
                <a:lnTo>
                  <a:pt x="3487" y="6357"/>
                </a:lnTo>
                <a:lnTo>
                  <a:pt x="3470" y="6347"/>
                </a:lnTo>
                <a:lnTo>
                  <a:pt x="3455" y="6337"/>
                </a:lnTo>
                <a:lnTo>
                  <a:pt x="3441" y="6325"/>
                </a:lnTo>
                <a:lnTo>
                  <a:pt x="3427" y="6313"/>
                </a:lnTo>
                <a:lnTo>
                  <a:pt x="3413" y="6300"/>
                </a:lnTo>
                <a:lnTo>
                  <a:pt x="3400" y="6286"/>
                </a:lnTo>
                <a:lnTo>
                  <a:pt x="3387" y="6273"/>
                </a:lnTo>
                <a:lnTo>
                  <a:pt x="3376" y="6257"/>
                </a:lnTo>
                <a:lnTo>
                  <a:pt x="3364" y="6243"/>
                </a:lnTo>
                <a:lnTo>
                  <a:pt x="3355" y="6227"/>
                </a:lnTo>
                <a:lnTo>
                  <a:pt x="3344" y="6211"/>
                </a:lnTo>
                <a:lnTo>
                  <a:pt x="3336" y="6195"/>
                </a:lnTo>
                <a:lnTo>
                  <a:pt x="3328" y="6177"/>
                </a:lnTo>
                <a:lnTo>
                  <a:pt x="3320" y="6160"/>
                </a:lnTo>
                <a:lnTo>
                  <a:pt x="3315" y="6142"/>
                </a:lnTo>
                <a:lnTo>
                  <a:pt x="3309" y="6124"/>
                </a:lnTo>
                <a:lnTo>
                  <a:pt x="3304" y="6105"/>
                </a:lnTo>
                <a:lnTo>
                  <a:pt x="3300" y="6086"/>
                </a:lnTo>
                <a:lnTo>
                  <a:pt x="3298" y="6068"/>
                </a:lnTo>
                <a:lnTo>
                  <a:pt x="3296" y="6049"/>
                </a:lnTo>
                <a:lnTo>
                  <a:pt x="3296" y="6029"/>
                </a:lnTo>
                <a:lnTo>
                  <a:pt x="3296" y="6010"/>
                </a:lnTo>
                <a:lnTo>
                  <a:pt x="3297" y="5990"/>
                </a:lnTo>
                <a:lnTo>
                  <a:pt x="3299" y="5971"/>
                </a:lnTo>
                <a:lnTo>
                  <a:pt x="3302" y="5953"/>
                </a:lnTo>
                <a:lnTo>
                  <a:pt x="3305" y="5934"/>
                </a:lnTo>
                <a:lnTo>
                  <a:pt x="3310" y="5916"/>
                </a:lnTo>
                <a:lnTo>
                  <a:pt x="3316" y="5900"/>
                </a:lnTo>
                <a:lnTo>
                  <a:pt x="3322" y="5882"/>
                </a:lnTo>
                <a:lnTo>
                  <a:pt x="3329" y="5866"/>
                </a:lnTo>
                <a:lnTo>
                  <a:pt x="3336" y="5849"/>
                </a:lnTo>
                <a:lnTo>
                  <a:pt x="3344" y="5834"/>
                </a:lnTo>
                <a:lnTo>
                  <a:pt x="3354" y="5819"/>
                </a:lnTo>
                <a:lnTo>
                  <a:pt x="3363" y="5803"/>
                </a:lnTo>
                <a:lnTo>
                  <a:pt x="3374" y="5789"/>
                </a:lnTo>
                <a:lnTo>
                  <a:pt x="3385" y="5775"/>
                </a:lnTo>
                <a:lnTo>
                  <a:pt x="3396" y="5762"/>
                </a:lnTo>
                <a:lnTo>
                  <a:pt x="3409" y="5749"/>
                </a:lnTo>
                <a:lnTo>
                  <a:pt x="3422" y="5737"/>
                </a:lnTo>
                <a:lnTo>
                  <a:pt x="3435" y="5725"/>
                </a:lnTo>
                <a:lnTo>
                  <a:pt x="3449" y="5714"/>
                </a:lnTo>
                <a:lnTo>
                  <a:pt x="3463" y="5704"/>
                </a:lnTo>
                <a:lnTo>
                  <a:pt x="3477" y="5693"/>
                </a:lnTo>
                <a:lnTo>
                  <a:pt x="3493" y="5685"/>
                </a:lnTo>
                <a:lnTo>
                  <a:pt x="3508" y="5676"/>
                </a:lnTo>
                <a:lnTo>
                  <a:pt x="3525" y="5669"/>
                </a:lnTo>
                <a:lnTo>
                  <a:pt x="3541" y="5662"/>
                </a:lnTo>
                <a:lnTo>
                  <a:pt x="3558" y="5656"/>
                </a:lnTo>
                <a:lnTo>
                  <a:pt x="3575" y="5650"/>
                </a:lnTo>
                <a:lnTo>
                  <a:pt x="3592" y="5645"/>
                </a:lnTo>
                <a:lnTo>
                  <a:pt x="3610" y="5642"/>
                </a:lnTo>
                <a:lnTo>
                  <a:pt x="3628" y="5638"/>
                </a:lnTo>
                <a:lnTo>
                  <a:pt x="3646" y="5636"/>
                </a:lnTo>
                <a:lnTo>
                  <a:pt x="3665" y="5634"/>
                </a:lnTo>
                <a:lnTo>
                  <a:pt x="3684" y="5634"/>
                </a:lnTo>
                <a:lnTo>
                  <a:pt x="3700" y="5634"/>
                </a:lnTo>
                <a:lnTo>
                  <a:pt x="3717" y="5636"/>
                </a:lnTo>
                <a:lnTo>
                  <a:pt x="3736" y="5637"/>
                </a:lnTo>
                <a:lnTo>
                  <a:pt x="3756" y="5640"/>
                </a:lnTo>
                <a:lnTo>
                  <a:pt x="3775" y="5645"/>
                </a:lnTo>
                <a:lnTo>
                  <a:pt x="3794" y="5650"/>
                </a:lnTo>
                <a:lnTo>
                  <a:pt x="3813" y="5656"/>
                </a:lnTo>
                <a:lnTo>
                  <a:pt x="3830" y="5663"/>
                </a:lnTo>
                <a:lnTo>
                  <a:pt x="3848" y="5670"/>
                </a:lnTo>
                <a:lnTo>
                  <a:pt x="3865" y="5678"/>
                </a:lnTo>
                <a:lnTo>
                  <a:pt x="3881" y="5688"/>
                </a:lnTo>
                <a:lnTo>
                  <a:pt x="3896" y="5698"/>
                </a:lnTo>
                <a:lnTo>
                  <a:pt x="3912" y="5709"/>
                </a:lnTo>
                <a:lnTo>
                  <a:pt x="3927" y="5719"/>
                </a:lnTo>
                <a:lnTo>
                  <a:pt x="3941" y="5732"/>
                </a:lnTo>
                <a:lnTo>
                  <a:pt x="3955" y="5744"/>
                </a:lnTo>
                <a:lnTo>
                  <a:pt x="3968" y="5758"/>
                </a:lnTo>
                <a:lnTo>
                  <a:pt x="3980" y="5773"/>
                </a:lnTo>
                <a:lnTo>
                  <a:pt x="3992" y="5787"/>
                </a:lnTo>
                <a:lnTo>
                  <a:pt x="4003" y="5802"/>
                </a:lnTo>
                <a:lnTo>
                  <a:pt x="4013" y="5817"/>
                </a:lnTo>
                <a:lnTo>
                  <a:pt x="4023" y="5833"/>
                </a:lnTo>
                <a:lnTo>
                  <a:pt x="4032" y="5849"/>
                </a:lnTo>
                <a:lnTo>
                  <a:pt x="4039" y="5867"/>
                </a:lnTo>
                <a:lnTo>
                  <a:pt x="4046" y="5885"/>
                </a:lnTo>
                <a:lnTo>
                  <a:pt x="4053" y="5902"/>
                </a:lnTo>
                <a:lnTo>
                  <a:pt x="4058" y="5920"/>
                </a:lnTo>
                <a:lnTo>
                  <a:pt x="4063" y="5939"/>
                </a:lnTo>
                <a:lnTo>
                  <a:pt x="4066" y="5958"/>
                </a:lnTo>
                <a:lnTo>
                  <a:pt x="4070" y="5977"/>
                </a:lnTo>
                <a:lnTo>
                  <a:pt x="4071" y="5996"/>
                </a:lnTo>
                <a:lnTo>
                  <a:pt x="4072" y="6016"/>
                </a:lnTo>
                <a:lnTo>
                  <a:pt x="4072" y="6034"/>
                </a:lnTo>
                <a:lnTo>
                  <a:pt x="4071" y="6055"/>
                </a:lnTo>
                <a:lnTo>
                  <a:pt x="4069" y="6075"/>
                </a:lnTo>
                <a:lnTo>
                  <a:pt x="4065" y="6093"/>
                </a:lnTo>
                <a:lnTo>
                  <a:pt x="4062" y="6112"/>
                </a:lnTo>
                <a:lnTo>
                  <a:pt x="4056" y="6131"/>
                </a:lnTo>
                <a:lnTo>
                  <a:pt x="4050" y="6149"/>
                </a:lnTo>
                <a:lnTo>
                  <a:pt x="4044" y="6168"/>
                </a:lnTo>
                <a:lnTo>
                  <a:pt x="4036" y="6184"/>
                </a:lnTo>
                <a:lnTo>
                  <a:pt x="4027" y="6202"/>
                </a:lnTo>
                <a:lnTo>
                  <a:pt x="4018" y="6219"/>
                </a:lnTo>
                <a:lnTo>
                  <a:pt x="4008" y="6234"/>
                </a:lnTo>
                <a:lnTo>
                  <a:pt x="3997" y="6249"/>
                </a:lnTo>
                <a:lnTo>
                  <a:pt x="3986" y="6265"/>
                </a:lnTo>
                <a:lnTo>
                  <a:pt x="3973" y="6279"/>
                </a:lnTo>
                <a:lnTo>
                  <a:pt x="3960" y="6292"/>
                </a:lnTo>
                <a:lnTo>
                  <a:pt x="3947" y="6305"/>
                </a:lnTo>
                <a:lnTo>
                  <a:pt x="3933" y="6318"/>
                </a:lnTo>
                <a:lnTo>
                  <a:pt x="3919" y="6329"/>
                </a:lnTo>
                <a:lnTo>
                  <a:pt x="3903" y="6340"/>
                </a:lnTo>
                <a:lnTo>
                  <a:pt x="3888" y="6351"/>
                </a:lnTo>
                <a:lnTo>
                  <a:pt x="3872" y="6360"/>
                </a:lnTo>
                <a:lnTo>
                  <a:pt x="3855" y="6370"/>
                </a:lnTo>
                <a:lnTo>
                  <a:pt x="3839" y="6378"/>
                </a:lnTo>
                <a:lnTo>
                  <a:pt x="3821" y="6385"/>
                </a:lnTo>
                <a:lnTo>
                  <a:pt x="3803" y="6391"/>
                </a:lnTo>
                <a:lnTo>
                  <a:pt x="3785" y="6397"/>
                </a:lnTo>
                <a:lnTo>
                  <a:pt x="3767" y="6401"/>
                </a:lnTo>
                <a:lnTo>
                  <a:pt x="3748" y="6405"/>
                </a:lnTo>
                <a:lnTo>
                  <a:pt x="3729" y="6407"/>
                </a:lnTo>
                <a:lnTo>
                  <a:pt x="3710" y="6410"/>
                </a:lnTo>
                <a:lnTo>
                  <a:pt x="3690" y="6411"/>
                </a:lnTo>
                <a:lnTo>
                  <a:pt x="3671" y="6411"/>
                </a:lnTo>
                <a:lnTo>
                  <a:pt x="3651" y="64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829" y="2696367"/>
            <a:ext cx="3640436" cy="36404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6093" y="176270"/>
            <a:ext cx="2399392" cy="22546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00">
        <p14:reveal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-8887" y="2208186"/>
            <a:ext cx="4006467" cy="723814"/>
          </a:xfrm>
          <a:prstGeom prst="rect">
            <a:avLst/>
          </a:prstGeom>
          <a:solidFill>
            <a:srgbClr val="EE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24" y="974425"/>
            <a:ext cx="3683528" cy="327517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618" y="1727907"/>
            <a:ext cx="842186" cy="84218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584762" y="1940085"/>
            <a:ext cx="2510790" cy="417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孕前母乳准备  </a:t>
            </a:r>
          </a:p>
        </p:txBody>
      </p:sp>
      <p:sp>
        <p:nvSpPr>
          <p:cNvPr id="11" name="文本框 5"/>
          <p:cNvSpPr txBox="1"/>
          <p:nvPr/>
        </p:nvSpPr>
        <p:spPr>
          <a:xfrm>
            <a:off x="7505427" y="2938580"/>
            <a:ext cx="1774845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母乳关键期   </a:t>
            </a:r>
            <a:endParaRPr lang="zh-CN" altLang="en-US" sz="2000" dirty="0"/>
          </a:p>
        </p:txBody>
      </p:sp>
      <p:sp>
        <p:nvSpPr>
          <p:cNvPr id="14" name="文本框 6"/>
          <p:cNvSpPr txBox="1"/>
          <p:nvPr/>
        </p:nvSpPr>
        <p:spPr>
          <a:xfrm>
            <a:off x="7584762" y="3850423"/>
            <a:ext cx="3236784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母乳喂养技巧及相关知识   </a:t>
            </a:r>
            <a:endParaRPr lang="zh-CN" altLang="en-US" sz="2000" dirty="0"/>
          </a:p>
        </p:txBody>
      </p:sp>
      <p:sp>
        <p:nvSpPr>
          <p:cNvPr id="15" name="文本框 9"/>
          <p:cNvSpPr txBox="1"/>
          <p:nvPr/>
        </p:nvSpPr>
        <p:spPr>
          <a:xfrm>
            <a:off x="7584762" y="4831198"/>
            <a:ext cx="1980029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母乳喂养的好处</a:t>
            </a:r>
            <a:endParaRPr lang="zh-CN" altLang="en-US" sz="2000" dirty="0"/>
          </a:p>
        </p:txBody>
      </p:sp>
      <p:sp>
        <p:nvSpPr>
          <p:cNvPr id="7" name="文本框 6"/>
          <p:cNvSpPr txBox="1"/>
          <p:nvPr/>
        </p:nvSpPr>
        <p:spPr>
          <a:xfrm>
            <a:off x="1994346" y="2219943"/>
            <a:ext cx="2126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 录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69" y="3965395"/>
            <a:ext cx="4549966" cy="289260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618" y="2727419"/>
            <a:ext cx="842186" cy="84218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618" y="3652224"/>
            <a:ext cx="842186" cy="84218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618" y="4569511"/>
            <a:ext cx="842186" cy="842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000">
        <p:fade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  <p:bldP spid="11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7170"/>
          <p:cNvSpPr>
            <a:spLocks noGrp="1" noRot="1"/>
          </p:cNvSpPr>
          <p:nvPr/>
        </p:nvSpPr>
        <p:spPr>
          <a:xfrm>
            <a:off x="638979" y="1971692"/>
            <a:ext cx="11197593" cy="45993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作为新手妈妈，你对母乳喂养了解多少呢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为你总结了母乳喂养的前期准备总结，供你参考：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   </a:t>
            </a:r>
            <a:r>
              <a:rPr lang="zh-CN" altLang="en-US" sz="14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孕期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进行母乳喂养的宣传教育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让</a:t>
            </a:r>
            <a:r>
              <a:rPr lang="zh-CN" altLang="en-US" sz="12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孕妇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及其家属了解母乳喂养的好处及喂养方法等知识。使孕妇及其家属为用母乳喂养小儿做好心理及各种物质准备。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二、孕期做好母乳喂养的乳房准备及营养准备。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、指导孕妇做好乳房准备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可于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37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后用温开水毛巾擦洗乳头乳晕每天一次，擦洗几十下，不必用肥皂以使上皮健康。将两拇指平行的放在乳头两侧轻轻地向上下牵拉，重复若干次，每次牵拉数分钟，此为乳头伸展练习。为了避免乳头平陷可做些牵拉练习，用拇指及中食指持乳头向外轻轻牵拉，每天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次，每次数十下，有早产危险者禁做。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、乳房</a:t>
            </a:r>
            <a:r>
              <a:rPr lang="zh-CN" altLang="en-US" sz="12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按摩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促进乳房血液循环、有利腺体分泌及流通，产前后均可实行乳房按摩。乳房按摩时，一手把住乳房，另一手平放乳房上轻轻做旋转或按摩，两手可交替以保证按摩均匀，每天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次，每次数分钟。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、乳罩选择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乳房准备阶段应戴棉布乳罩，不要过紧及束胸。乳罩可以保护乳房清洁，免受衣服摩擦，乳罩应勤洗保持清洁，尤其夏季要同时保证</a:t>
            </a:r>
            <a:r>
              <a:rPr lang="zh-CN" altLang="en-US" sz="12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皮肤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及衣服的清洁、干燥。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女性有了宝宝是最完美的女性，哺乳期间，应该拥有良好的心态和健康的身心，有助于宝宝的健康成长。</a:t>
            </a:r>
          </a:p>
          <a:p>
            <a:pPr marL="0" indent="0">
              <a:lnSpc>
                <a:spcPct val="150000"/>
              </a:lnSpc>
              <a:buNone/>
            </a:pPr>
            <a:b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" y="91579"/>
            <a:ext cx="5971142" cy="1333500"/>
          </a:xfrm>
          <a:prstGeom prst="rect">
            <a:avLst/>
          </a:prstGeom>
          <a:solidFill>
            <a:srgbClr val="EE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08905" y="465941"/>
            <a:ext cx="383972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孕前母乳准备 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26" y="-119021"/>
            <a:ext cx="1288572" cy="20210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7" y="6235066"/>
            <a:ext cx="2491730" cy="62293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57" y="6235067"/>
            <a:ext cx="2491730" cy="62293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187" y="6259613"/>
            <a:ext cx="2491730" cy="62293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865" y="6259613"/>
            <a:ext cx="2491730" cy="62293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270" y="6259613"/>
            <a:ext cx="2491730" cy="62293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825" y="1129506"/>
            <a:ext cx="842186" cy="842186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4"/>
          <a:stretch>
            <a:fillRect/>
          </a:stretch>
        </p:blipFill>
        <p:spPr bwMode="auto">
          <a:xfrm>
            <a:off x="9296011" y="1803135"/>
            <a:ext cx="2290475" cy="14303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" y="91579"/>
            <a:ext cx="5971142" cy="1333500"/>
          </a:xfrm>
          <a:prstGeom prst="rect">
            <a:avLst/>
          </a:prstGeom>
          <a:solidFill>
            <a:srgbClr val="EE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08905" y="465941"/>
            <a:ext cx="383972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母乳的关键期 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26" y="-119021"/>
            <a:ext cx="1288572" cy="202109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0727" y="6235066"/>
            <a:ext cx="12071273" cy="647480"/>
            <a:chOff x="120727" y="6235066"/>
            <a:chExt cx="12071273" cy="64748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27" y="6235066"/>
              <a:ext cx="2491730" cy="622933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2457" y="6235067"/>
              <a:ext cx="2491730" cy="62293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187" y="6259613"/>
              <a:ext cx="2491730" cy="622933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865" y="6259613"/>
              <a:ext cx="2491730" cy="62293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0270" y="6259613"/>
              <a:ext cx="2491730" cy="622933"/>
            </a:xfrm>
            <a:prstGeom prst="rect">
              <a:avLst/>
            </a:prstGeom>
          </p:spPr>
        </p:pic>
      </p:grpSp>
      <p:sp>
        <p:nvSpPr>
          <p:cNvPr id="11" name="文本占位符 8194"/>
          <p:cNvSpPr>
            <a:spLocks noGrp="1" noRot="1"/>
          </p:cNvSpPr>
          <p:nvPr/>
        </p:nvSpPr>
        <p:spPr>
          <a:xfrm>
            <a:off x="756257" y="2626017"/>
            <a:ext cx="10946135" cy="41941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50000"/>
              </a:lnSpc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一、新生儿出生后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分钟内开始母乳喂养： 新生儿出生后（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分钟内）应尽早吸吮母亲乳房。频繁的吸吮可以促进母亲乳汁早分泌，使新生儿尽早吃到初乳，同时吸吮的过程可以帮助新生儿胃肠道正常菌群的建立。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二、出生至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个月纯母乳喂养： 母乳是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0—6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个月婴儿的最佳食品和饮料，在此期间婴儿可以从母乳中获取所需的全部水分，因此，在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个月前即使天热也不需要补充其它水分。如果给婴儿喂哺其它饮料或水，就会减少母乳的摄入。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三、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个月后添加适当的辅助食品： 婴儿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个月后，应及时添加糊状食品，首先是强化铁的谷类食物，由一种到多种，由细到粗、少糖无盐，同时继续母乳喂养至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个月或以上。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1738423"/>
            <a:ext cx="12071273" cy="647480"/>
            <a:chOff x="120727" y="6235066"/>
            <a:chExt cx="12071273" cy="64748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27" y="6235066"/>
              <a:ext cx="2491730" cy="62293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2457" y="6235067"/>
              <a:ext cx="2491730" cy="62293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187" y="6259613"/>
              <a:ext cx="2491730" cy="622933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865" y="6259613"/>
              <a:ext cx="2491730" cy="622933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0270" y="6259613"/>
              <a:ext cx="2491730" cy="62293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" y="91579"/>
            <a:ext cx="5971142" cy="1333500"/>
          </a:xfrm>
          <a:prstGeom prst="rect">
            <a:avLst/>
          </a:prstGeom>
          <a:solidFill>
            <a:srgbClr val="EE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6028" y="523936"/>
            <a:ext cx="534782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母乳喂养技巧及相关知识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26" y="-119021"/>
            <a:ext cx="1288572" cy="202109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0727" y="6235066"/>
            <a:ext cx="12071273" cy="647480"/>
            <a:chOff x="120727" y="6235066"/>
            <a:chExt cx="12071273" cy="64748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27" y="6235066"/>
              <a:ext cx="2491730" cy="622933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2457" y="6235067"/>
              <a:ext cx="2491730" cy="62293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187" y="6259613"/>
              <a:ext cx="2491730" cy="622933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865" y="6259613"/>
              <a:ext cx="2491730" cy="62293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0270" y="6259613"/>
              <a:ext cx="2491730" cy="622933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0" y="1738423"/>
            <a:ext cx="12071273" cy="647480"/>
            <a:chOff x="120727" y="6235066"/>
            <a:chExt cx="12071273" cy="64748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27" y="6235066"/>
              <a:ext cx="2491730" cy="62293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2457" y="6235067"/>
              <a:ext cx="2491730" cy="62293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187" y="6259613"/>
              <a:ext cx="2491730" cy="622933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865" y="6259613"/>
              <a:ext cx="2491730" cy="622933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0270" y="6259613"/>
              <a:ext cx="2491730" cy="622933"/>
            </a:xfrm>
            <a:prstGeom prst="rect">
              <a:avLst/>
            </a:prstGeom>
          </p:spPr>
        </p:pic>
      </p:grpSp>
      <p:sp>
        <p:nvSpPr>
          <p:cNvPr id="24" name="标题 9217"/>
          <p:cNvSpPr>
            <a:spLocks noGrp="1" noRot="1"/>
          </p:cNvSpPr>
          <p:nvPr/>
        </p:nvSpPr>
        <p:spPr>
          <a:xfrm>
            <a:off x="3660889" y="2664018"/>
            <a:ext cx="5003165" cy="36957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rgbClr val="EE00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成功母乳喂养要点</a:t>
            </a:r>
          </a:p>
        </p:txBody>
      </p:sp>
      <p:sp>
        <p:nvSpPr>
          <p:cNvPr id="25" name="文本占位符 9218"/>
          <p:cNvSpPr>
            <a:spLocks noGrp="1" noRot="1"/>
          </p:cNvSpPr>
          <p:nvPr/>
        </p:nvSpPr>
        <p:spPr>
          <a:xfrm>
            <a:off x="1477987" y="3283151"/>
            <a:ext cx="8941776" cy="7365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母乳喂养是个自然的过程，但是同时又必须经过学习和练习。学习哺乳姿势，要辨认宝宝发出的信号，看看宝宝正确含住乳头的姿势应该是怎样的。</a:t>
            </a:r>
          </a:p>
        </p:txBody>
      </p:sp>
      <p:sp>
        <p:nvSpPr>
          <p:cNvPr id="26" name="矩形 25"/>
          <p:cNvSpPr/>
          <p:nvPr/>
        </p:nvSpPr>
        <p:spPr>
          <a:xfrm>
            <a:off x="4277044" y="3945422"/>
            <a:ext cx="2681143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让宝宝含住大部分乳晕；</a:t>
            </a:r>
          </a:p>
          <a:p>
            <a:pPr>
              <a:lnSpc>
                <a:spcPct val="30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让宝宝的嘴唇呈金鱼亲鱼缸的样子；</a:t>
            </a:r>
          </a:p>
          <a:p>
            <a:pPr>
              <a:lnSpc>
                <a:spcPct val="30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用最舒适的姿势；</a:t>
            </a:r>
          </a:p>
        </p:txBody>
      </p:sp>
      <p:sp>
        <p:nvSpPr>
          <p:cNvPr id="27" name="矩形 26"/>
          <p:cNvSpPr/>
          <p:nvPr/>
        </p:nvSpPr>
        <p:spPr>
          <a:xfrm>
            <a:off x="7146724" y="4125069"/>
            <a:ext cx="3391945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怎样提醒宝宝继续吃；</a:t>
            </a:r>
          </a:p>
          <a:p>
            <a:pPr>
              <a:lnSpc>
                <a:spcPct val="20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指浅入宝宝嘴角，解开小嘴儿的吸力；</a:t>
            </a:r>
          </a:p>
          <a:p>
            <a:pPr>
              <a:lnSpc>
                <a:spcPct val="20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了解吃饱的信号；</a:t>
            </a:r>
          </a:p>
          <a:p>
            <a:pPr>
              <a:lnSpc>
                <a:spcPct val="20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护理乳头。</a:t>
            </a:r>
          </a:p>
        </p:txBody>
      </p:sp>
      <p:sp>
        <p:nvSpPr>
          <p:cNvPr id="28" name="矩形 27"/>
          <p:cNvSpPr/>
          <p:nvPr/>
        </p:nvSpPr>
        <p:spPr>
          <a:xfrm>
            <a:off x="2147449" y="3945422"/>
            <a:ext cx="1451264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了解饥饿信号；</a:t>
            </a:r>
          </a:p>
          <a:p>
            <a:pPr>
              <a:lnSpc>
                <a:spcPct val="30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巧用枕头做支撑；</a:t>
            </a:r>
          </a:p>
          <a:p>
            <a:pPr>
              <a:lnSpc>
                <a:spcPct val="30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一手托住乳房；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" y="91579"/>
            <a:ext cx="5971142" cy="1333500"/>
          </a:xfrm>
          <a:prstGeom prst="rect">
            <a:avLst/>
          </a:prstGeom>
          <a:solidFill>
            <a:srgbClr val="EE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8860" y="536361"/>
            <a:ext cx="549355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母乳喂养技巧及相关知识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26" y="-119021"/>
            <a:ext cx="1288572" cy="202109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0727" y="6235066"/>
            <a:ext cx="12071273" cy="647480"/>
            <a:chOff x="120727" y="6235066"/>
            <a:chExt cx="12071273" cy="64748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27" y="6235066"/>
              <a:ext cx="2491730" cy="622933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2457" y="6235067"/>
              <a:ext cx="2491730" cy="62293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187" y="6259613"/>
              <a:ext cx="2491730" cy="622933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865" y="6259613"/>
              <a:ext cx="2491730" cy="62293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0270" y="6259613"/>
              <a:ext cx="2491730" cy="622933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0" y="1605513"/>
            <a:ext cx="12071273" cy="647480"/>
            <a:chOff x="120727" y="6235066"/>
            <a:chExt cx="12071273" cy="64748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27" y="6235066"/>
              <a:ext cx="2491730" cy="62293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2457" y="6235067"/>
              <a:ext cx="2491730" cy="62293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187" y="6259613"/>
              <a:ext cx="2491730" cy="622933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865" y="6259613"/>
              <a:ext cx="2491730" cy="622933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0270" y="6259613"/>
              <a:ext cx="2491730" cy="622933"/>
            </a:xfrm>
            <a:prstGeom prst="rect">
              <a:avLst/>
            </a:prstGeom>
          </p:spPr>
        </p:pic>
      </p:grpSp>
      <p:sp>
        <p:nvSpPr>
          <p:cNvPr id="30" name="矩形 29"/>
          <p:cNvSpPr/>
          <p:nvPr/>
        </p:nvSpPr>
        <p:spPr>
          <a:xfrm>
            <a:off x="1257997" y="2408880"/>
            <a:ext cx="2600325" cy="7226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哺乳期的乳房保健</a:t>
            </a:r>
          </a:p>
          <a:p>
            <a:r>
              <a:rPr lang="zh-CN" altLang="en-US" sz="2000" b="1" dirty="0">
                <a:solidFill>
                  <a:srgbClr val="FF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 </a:t>
            </a:r>
            <a:endParaRPr lang="zh-CN" altLang="en-US" sz="2000" b="1" u="none" strike="noStrike" dirty="0">
              <a:solidFill>
                <a:srgbClr val="FF6699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208739" y="2949363"/>
            <a:ext cx="9358745" cy="33239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每次喂哺前需常规清洁双手；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不必常规清洁乳头；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 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切忌用肥皂、酒精之类物品，以免引起局部皮肤干燥、皲裂；如需要可用温毛巾清洁乳头和乳晕；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 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哺乳前柔和地按摩乳房，有利于刺激排乳反射；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 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每次哺乳，应左右乳房交替着喂：先喂空一侧，再喂另一侧；如一侧未喂完，待下次喂哺时先喂。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 </a:t>
            </a:r>
            <a:endParaRPr lang="zh-CN" altLang="en-US" sz="1400" u="none" strike="noStrike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4"/>
          <a:stretch>
            <a:fillRect/>
          </a:stretch>
        </p:blipFill>
        <p:spPr bwMode="auto">
          <a:xfrm>
            <a:off x="7944030" y="2532939"/>
            <a:ext cx="2290475" cy="14303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" y="91579"/>
            <a:ext cx="5971142" cy="1333500"/>
          </a:xfrm>
          <a:prstGeom prst="rect">
            <a:avLst/>
          </a:prstGeom>
          <a:solidFill>
            <a:srgbClr val="EE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8860" y="536361"/>
            <a:ext cx="549355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母乳喂养技巧及相关知识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26" y="-119021"/>
            <a:ext cx="1288572" cy="202109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0727" y="6235066"/>
            <a:ext cx="12071273" cy="647480"/>
            <a:chOff x="120727" y="6235066"/>
            <a:chExt cx="12071273" cy="64748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27" y="6235066"/>
              <a:ext cx="2491730" cy="622933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2457" y="6235067"/>
              <a:ext cx="2491730" cy="62293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187" y="6259613"/>
              <a:ext cx="2491730" cy="622933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865" y="6259613"/>
              <a:ext cx="2491730" cy="62293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0270" y="6259613"/>
              <a:ext cx="2491730" cy="622933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0" y="1605513"/>
            <a:ext cx="12071273" cy="647480"/>
            <a:chOff x="120727" y="6235066"/>
            <a:chExt cx="12071273" cy="64748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27" y="6235066"/>
              <a:ext cx="2491730" cy="62293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2457" y="6235067"/>
              <a:ext cx="2491730" cy="62293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187" y="6259613"/>
              <a:ext cx="2491730" cy="622933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865" y="6259613"/>
              <a:ext cx="2491730" cy="622933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0270" y="6259613"/>
              <a:ext cx="2491730" cy="622933"/>
            </a:xfrm>
            <a:prstGeom prst="rect">
              <a:avLst/>
            </a:prstGeom>
          </p:spPr>
        </p:pic>
      </p:grpSp>
      <p:sp>
        <p:nvSpPr>
          <p:cNvPr id="24" name="矩形 23"/>
          <p:cNvSpPr/>
          <p:nvPr/>
        </p:nvSpPr>
        <p:spPr>
          <a:xfrm>
            <a:off x="1448968" y="2557455"/>
            <a:ext cx="7945582" cy="35394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 </a:t>
            </a:r>
          </a:p>
          <a:p>
            <a:pPr>
              <a:lnSpc>
                <a:spcPct val="20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坐位喂乳：椅子高度合适，椅背不宜后倾，否则使婴儿含吮不易定位。用枕支托婴儿，足下添加小板凳以帮助母亲机体舒适、松弛，有益于排乳反射不被抑制。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</a:p>
          <a:p>
            <a:pPr>
              <a:lnSpc>
                <a:spcPct val="20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卧位喂乳：侧卧或仰卧位。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 </a:t>
            </a:r>
          </a:p>
          <a:p>
            <a:pPr>
              <a:lnSpc>
                <a:spcPct val="20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环抱式喂哺：尤其适用于剖宫产儿，因此式可避免伤口受压疼痛，也可使双胎婴儿同时授乳。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 </a:t>
            </a:r>
            <a:endParaRPr lang="zh-CN" altLang="en-US" sz="1400" u="none" strike="noStrike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标题 51201"/>
          <p:cNvSpPr>
            <a:spLocks noGrp="1" noRot="1"/>
          </p:cNvSpPr>
          <p:nvPr/>
        </p:nvSpPr>
        <p:spPr>
          <a:xfrm>
            <a:off x="3314938" y="2588055"/>
            <a:ext cx="5354955" cy="58610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常用的几种喂奶体位</a:t>
            </a:r>
          </a:p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" y="91579"/>
            <a:ext cx="5971142" cy="1333500"/>
          </a:xfrm>
          <a:prstGeom prst="rect">
            <a:avLst/>
          </a:prstGeom>
          <a:solidFill>
            <a:srgbClr val="EE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8860" y="536361"/>
            <a:ext cx="549355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母乳喂养技巧及相关知识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26" y="-119021"/>
            <a:ext cx="1288572" cy="202109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0727" y="6235066"/>
            <a:ext cx="12071273" cy="647480"/>
            <a:chOff x="120727" y="6235066"/>
            <a:chExt cx="12071273" cy="64748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27" y="6235066"/>
              <a:ext cx="2491730" cy="622933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2457" y="6235067"/>
              <a:ext cx="2491730" cy="62293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187" y="6259613"/>
              <a:ext cx="2491730" cy="622933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865" y="6259613"/>
              <a:ext cx="2491730" cy="62293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0270" y="6259613"/>
              <a:ext cx="2491730" cy="622933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0" y="1605513"/>
            <a:ext cx="12071273" cy="647480"/>
            <a:chOff x="120727" y="6235066"/>
            <a:chExt cx="12071273" cy="64748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27" y="6235066"/>
              <a:ext cx="2491730" cy="62293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2457" y="6235067"/>
              <a:ext cx="2491730" cy="62293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187" y="6259613"/>
              <a:ext cx="2491730" cy="622933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865" y="6259613"/>
              <a:ext cx="2491730" cy="622933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0270" y="6259613"/>
              <a:ext cx="2491730" cy="622933"/>
            </a:xfrm>
            <a:prstGeom prst="rect">
              <a:avLst/>
            </a:prstGeom>
          </p:spPr>
        </p:pic>
      </p:grpSp>
      <p:sp>
        <p:nvSpPr>
          <p:cNvPr id="26" name="矩形 25"/>
          <p:cNvSpPr/>
          <p:nvPr/>
        </p:nvSpPr>
        <p:spPr>
          <a:xfrm>
            <a:off x="1286241" y="2610682"/>
            <a:ext cx="8870373" cy="42473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 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将拇指和其余四指分开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字形托乳；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食指至小指四指并拢，并紧贴在乳房下的胸壁上，用食指托住乳房的底部；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 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用大拇指轻压乳房的上部，以免堵住婴儿鼻孔而影响呼吸；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托乳房的手不要离乳头太近，以免影响婴儿的含接。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常见问题：“剪刀”、“雪茄”式、用一手指抵住婴儿鼻子处、手指靠乳晕太近、医务人员将孩子推向乳房。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</a:p>
          <a:p>
            <a:endParaRPr lang="zh-CN" altLang="en-US" dirty="0"/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 </a:t>
            </a:r>
            <a:endParaRPr lang="zh-CN" altLang="en-US" u="none" strike="noStrike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366592" y="2408563"/>
            <a:ext cx="289941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母亲正确托乳房的姿势</a:t>
            </a:r>
          </a:p>
          <a:p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 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" y="91579"/>
            <a:ext cx="5971142" cy="1333500"/>
          </a:xfrm>
          <a:prstGeom prst="rect">
            <a:avLst/>
          </a:prstGeom>
          <a:solidFill>
            <a:srgbClr val="EE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8860" y="536361"/>
            <a:ext cx="549355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母乳喂养技巧及相关知识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26" y="-119021"/>
            <a:ext cx="1288572" cy="202109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0727" y="6235066"/>
            <a:ext cx="12071273" cy="647480"/>
            <a:chOff x="120727" y="6235066"/>
            <a:chExt cx="12071273" cy="64748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27" y="6235066"/>
              <a:ext cx="2491730" cy="622933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2457" y="6235067"/>
              <a:ext cx="2491730" cy="62293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187" y="6259613"/>
              <a:ext cx="2491730" cy="622933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865" y="6259613"/>
              <a:ext cx="2491730" cy="62293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0270" y="6259613"/>
              <a:ext cx="2491730" cy="622933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0" y="1605513"/>
            <a:ext cx="12071273" cy="647480"/>
            <a:chOff x="120727" y="6235066"/>
            <a:chExt cx="12071273" cy="64748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27" y="6235066"/>
              <a:ext cx="2491730" cy="62293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2457" y="6235067"/>
              <a:ext cx="2491730" cy="62293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187" y="6259613"/>
              <a:ext cx="2491730" cy="622933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865" y="6259613"/>
              <a:ext cx="2491730" cy="622933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0270" y="6259613"/>
              <a:ext cx="2491730" cy="622933"/>
            </a:xfrm>
            <a:prstGeom prst="rect">
              <a:avLst/>
            </a:prstGeom>
          </p:spPr>
        </p:pic>
      </p:grpSp>
      <p:sp>
        <p:nvSpPr>
          <p:cNvPr id="27" name="矩形 26"/>
          <p:cNvSpPr/>
          <p:nvPr/>
        </p:nvSpPr>
        <p:spPr>
          <a:xfrm>
            <a:off x="1366592" y="2408563"/>
            <a:ext cx="289941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母亲正确托乳房的姿势</a:t>
            </a:r>
          </a:p>
          <a:p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  </a:t>
            </a:r>
          </a:p>
        </p:txBody>
      </p:sp>
      <p:sp>
        <p:nvSpPr>
          <p:cNvPr id="24" name="矩形 23"/>
          <p:cNvSpPr/>
          <p:nvPr/>
        </p:nvSpPr>
        <p:spPr>
          <a:xfrm>
            <a:off x="1320966" y="2401153"/>
            <a:ext cx="8870373" cy="427809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婴儿头与身体成一直线；</a:t>
            </a: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婴儿的身体面对并贴近母体身体；</a:t>
            </a: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 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母亲抱紧婴儿，使婴儿的头和颈得到支撑；（刚出生的婴儿则应托着他的臀部）</a:t>
            </a: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 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婴儿的脸朝向乳房。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/>
              <a:t>5.</a:t>
            </a:r>
            <a:r>
              <a:rPr lang="zh-CN" altLang="en-US" sz="1600" dirty="0"/>
              <a:t>母亲用乳头触碰刺激婴儿的嘴唇；</a:t>
            </a:r>
          </a:p>
          <a:p>
            <a:r>
              <a:rPr lang="zh-CN" altLang="en-US" sz="1600" dirty="0"/>
              <a:t> </a:t>
            </a:r>
          </a:p>
          <a:p>
            <a:r>
              <a:rPr lang="en-US" altLang="zh-CN" sz="1600" dirty="0"/>
              <a:t>6.</a:t>
            </a:r>
            <a:r>
              <a:rPr lang="zh-CN" altLang="en-US" sz="1600" dirty="0"/>
              <a:t>待婴儿产生觅食反射张大嘴时；</a:t>
            </a:r>
          </a:p>
          <a:p>
            <a:r>
              <a:rPr lang="zh-CN" altLang="en-US" sz="1600" dirty="0"/>
              <a:t> </a:t>
            </a:r>
          </a:p>
          <a:p>
            <a:r>
              <a:rPr lang="en-US" altLang="zh-CN" sz="1600" dirty="0"/>
              <a:t>7.</a:t>
            </a:r>
            <a:r>
              <a:rPr lang="zh-CN" altLang="en-US" sz="1600" dirty="0"/>
              <a:t>顺势将乳头和大部分乳晕送入婴儿口腔。</a:t>
            </a:r>
          </a:p>
          <a:p>
            <a:r>
              <a:rPr lang="zh-CN" altLang="en-US" sz="1600" dirty="0"/>
              <a:t> </a:t>
            </a:r>
          </a:p>
          <a:p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7" grpId="0"/>
      <p:bldP spid="2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2D050"/>
        </a:solidFill>
        <a:ln>
          <a:noFill/>
        </a:ln>
      </a:spPr>
      <a:bodyPr rtlCol="0" anchor="ctr"/>
      <a:lstStyle>
        <a:defPPr algn="ctr">
          <a:defRPr sz="135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1933</Words>
  <Application>Microsoft Office PowerPoint</Application>
  <PresentationFormat>宽屏</PresentationFormat>
  <Paragraphs>190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微软雅黑</vt:lpstr>
      <vt:lpstr>Calibri Light</vt:lpstr>
      <vt:lpstr>Calibri</vt:lpstr>
      <vt:lpstr>宋体</vt:lpstr>
      <vt:lpstr>Wingdings</vt:lpstr>
      <vt:lpstr>Arial</vt:lpstr>
      <vt:lpstr>隶书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2016-02-21T12:04:00Z</dcterms:created>
  <dcterms:modified xsi:type="dcterms:W3CDTF">2021-01-05T11:17:53Z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