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89" r:id="rId3"/>
    <p:sldId id="29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8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7" r:id="rId32"/>
    <p:sldId id="28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000"/>
    <a:srgbClr val="F8F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0199" autoAdjust="0"/>
  </p:normalViewPr>
  <p:slideViewPr>
    <p:cSldViewPr snapToGrid="0" showGuides="1">
      <p:cViewPr varScale="1">
        <p:scale>
          <a:sx n="79" d="100"/>
          <a:sy n="79" d="100"/>
        </p:scale>
        <p:origin x="5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CD4BE-9FE1-4466-924C-40F7C1EE0D8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516E1-7C21-4013-8B7E-2873FEEFAF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516E1-7C21-4013-8B7E-2873FEEFAFD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C886F-7A10-4C05-BAE6-8AFEE40AC7C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DE3F-B817-4FD5-AC81-CF265D1984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3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7495" y="0"/>
            <a:ext cx="12206990" cy="3560164"/>
          </a:xfrm>
          <a:custGeom>
            <a:avLst/>
            <a:gdLst>
              <a:gd name="connsiteX0" fmla="*/ 0 w 12192000"/>
              <a:gd name="connsiteY0" fmla="*/ 0 h 4182256"/>
              <a:gd name="connsiteX1" fmla="*/ 12192000 w 12192000"/>
              <a:gd name="connsiteY1" fmla="*/ 0 h 4182256"/>
              <a:gd name="connsiteX2" fmla="*/ 12192000 w 12192000"/>
              <a:gd name="connsiteY2" fmla="*/ 4182256 h 4182256"/>
              <a:gd name="connsiteX3" fmla="*/ 0 w 12192000"/>
              <a:gd name="connsiteY3" fmla="*/ 4182256 h 4182256"/>
              <a:gd name="connsiteX4" fmla="*/ 0 w 12192000"/>
              <a:gd name="connsiteY4" fmla="*/ 0 h 4182256"/>
              <a:gd name="connsiteX0-1" fmla="*/ 7495 w 12199495"/>
              <a:gd name="connsiteY0-2" fmla="*/ 0 h 5373974"/>
              <a:gd name="connsiteX1-3" fmla="*/ 12199495 w 12199495"/>
              <a:gd name="connsiteY1-4" fmla="*/ 0 h 5373974"/>
              <a:gd name="connsiteX2-5" fmla="*/ 12199495 w 12199495"/>
              <a:gd name="connsiteY2-6" fmla="*/ 4182256 h 5373974"/>
              <a:gd name="connsiteX3-7" fmla="*/ 0 w 12199495"/>
              <a:gd name="connsiteY3-8" fmla="*/ 5373974 h 5373974"/>
              <a:gd name="connsiteX4-9" fmla="*/ 7495 w 12199495"/>
              <a:gd name="connsiteY4-10" fmla="*/ 0 h 5373974"/>
              <a:gd name="connsiteX0-11" fmla="*/ 7495 w 12206990"/>
              <a:gd name="connsiteY0-12" fmla="*/ 0 h 5373974"/>
              <a:gd name="connsiteX1-13" fmla="*/ 12199495 w 12206990"/>
              <a:gd name="connsiteY1-14" fmla="*/ 0 h 5373974"/>
              <a:gd name="connsiteX2-15" fmla="*/ 12206990 w 12206990"/>
              <a:gd name="connsiteY2-16" fmla="*/ 4009869 h 5373974"/>
              <a:gd name="connsiteX3-17" fmla="*/ 0 w 12206990"/>
              <a:gd name="connsiteY3-18" fmla="*/ 5373974 h 5373974"/>
              <a:gd name="connsiteX4-19" fmla="*/ 7495 w 12206990"/>
              <a:gd name="connsiteY4-20" fmla="*/ 0 h 5373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990" h="5373974">
                <a:moveTo>
                  <a:pt x="7495" y="0"/>
                </a:moveTo>
                <a:lnTo>
                  <a:pt x="12199495" y="0"/>
                </a:lnTo>
                <a:cubicBezTo>
                  <a:pt x="12201993" y="1336623"/>
                  <a:pt x="12204492" y="2673246"/>
                  <a:pt x="12206990" y="4009869"/>
                </a:cubicBezTo>
                <a:lnTo>
                  <a:pt x="0" y="5373974"/>
                </a:lnTo>
                <a:cubicBezTo>
                  <a:pt x="2498" y="3582649"/>
                  <a:pt x="4997" y="1791325"/>
                  <a:pt x="7495" y="0"/>
                </a:cubicBezTo>
                <a:close/>
              </a:path>
            </a:pathLst>
          </a:custGeom>
          <a:solidFill>
            <a:schemeClr val="bg1">
              <a:alpha val="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4517" y="3287718"/>
            <a:ext cx="5412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安全无小事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人人关注安全</a:t>
            </a:r>
          </a:p>
        </p:txBody>
      </p:sp>
      <p:sp>
        <p:nvSpPr>
          <p:cNvPr id="6" name="矩形 5"/>
          <p:cNvSpPr/>
          <p:nvPr/>
        </p:nvSpPr>
        <p:spPr>
          <a:xfrm>
            <a:off x="2180505" y="2300911"/>
            <a:ext cx="7830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安全教育主题班会</a:t>
            </a:r>
            <a:r>
              <a:rPr lang="en-US" altLang="zh-CN" sz="6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endParaRPr lang="zh-CN" altLang="en-US" sz="6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41938" y="4406518"/>
            <a:ext cx="2359713" cy="455532"/>
            <a:chOff x="3180391" y="4800297"/>
            <a:chExt cx="2359713" cy="455532"/>
          </a:xfrm>
        </p:grpSpPr>
        <p:sp>
          <p:nvSpPr>
            <p:cNvPr id="7" name="矩形 6"/>
            <p:cNvSpPr/>
            <p:nvPr/>
          </p:nvSpPr>
          <p:spPr>
            <a:xfrm>
              <a:off x="3592135" y="4846344"/>
              <a:ext cx="19479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班级：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年级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班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80391" y="4800297"/>
              <a:ext cx="392700" cy="455532"/>
              <a:chOff x="3180390" y="4653556"/>
              <a:chExt cx="519201" cy="602273"/>
            </a:xfrm>
          </p:grpSpPr>
          <p:sp>
            <p:nvSpPr>
              <p:cNvPr id="12" name="六边形 11"/>
              <p:cNvSpPr/>
              <p:nvPr/>
            </p:nvSpPr>
            <p:spPr>
              <a:xfrm rot="5400000">
                <a:off x="3138854" y="4695092"/>
                <a:ext cx="602273" cy="519201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KSO_Shape"/>
              <p:cNvSpPr/>
              <p:nvPr/>
            </p:nvSpPr>
            <p:spPr bwMode="auto">
              <a:xfrm>
                <a:off x="3277755" y="4851908"/>
                <a:ext cx="323775" cy="279526"/>
              </a:xfrm>
              <a:custGeom>
                <a:avLst/>
                <a:gdLst>
                  <a:gd name="T0" fmla="*/ 1814848 w 5325"/>
                  <a:gd name="T1" fmla="*/ 1012065 h 4595"/>
                  <a:gd name="T2" fmla="*/ 90510 w 5325"/>
                  <a:gd name="T3" fmla="*/ 0 h 4595"/>
                  <a:gd name="T4" fmla="*/ 0 w 5325"/>
                  <a:gd name="T5" fmla="*/ 1012065 h 4595"/>
                  <a:gd name="T6" fmla="*/ 459346 w 5325"/>
                  <a:gd name="T7" fmla="*/ 1169473 h 4595"/>
                  <a:gd name="T8" fmla="*/ 502276 w 5325"/>
                  <a:gd name="T9" fmla="*/ 1643845 h 4595"/>
                  <a:gd name="T10" fmla="*/ 630349 w 5325"/>
                  <a:gd name="T11" fmla="*/ 1169473 h 4595"/>
                  <a:gd name="T12" fmla="*/ 1275366 w 5325"/>
                  <a:gd name="T13" fmla="*/ 1169473 h 4595"/>
                  <a:gd name="T14" fmla="*/ 1403439 w 5325"/>
                  <a:gd name="T15" fmla="*/ 1643845 h 4595"/>
                  <a:gd name="T16" fmla="*/ 1446011 w 5325"/>
                  <a:gd name="T17" fmla="*/ 1169473 h 4595"/>
                  <a:gd name="T18" fmla="*/ 1905000 w 5325"/>
                  <a:gd name="T19" fmla="*/ 1012065 h 4595"/>
                  <a:gd name="T20" fmla="*/ 1653862 w 5325"/>
                  <a:gd name="T21" fmla="*/ 977363 h 4595"/>
                  <a:gd name="T22" fmla="*/ 1653504 w 5325"/>
                  <a:gd name="T23" fmla="*/ 984518 h 4595"/>
                  <a:gd name="T24" fmla="*/ 1651000 w 5325"/>
                  <a:gd name="T25" fmla="*/ 990958 h 4595"/>
                  <a:gd name="T26" fmla="*/ 1648138 w 5325"/>
                  <a:gd name="T27" fmla="*/ 996682 h 4595"/>
                  <a:gd name="T28" fmla="*/ 1643845 w 5325"/>
                  <a:gd name="T29" fmla="*/ 1002048 h 4595"/>
                  <a:gd name="T30" fmla="*/ 1638837 w 5325"/>
                  <a:gd name="T31" fmla="*/ 1005983 h 4595"/>
                  <a:gd name="T32" fmla="*/ 1632755 w 5325"/>
                  <a:gd name="T33" fmla="*/ 1009561 h 4595"/>
                  <a:gd name="T34" fmla="*/ 1626673 w 5325"/>
                  <a:gd name="T35" fmla="*/ 1011349 h 4595"/>
                  <a:gd name="T36" fmla="*/ 1619518 w 5325"/>
                  <a:gd name="T37" fmla="*/ 1012065 h 4595"/>
                  <a:gd name="T38" fmla="*/ 1149439 w 5325"/>
                  <a:gd name="T39" fmla="*/ 1012065 h 4595"/>
                  <a:gd name="T40" fmla="*/ 1142642 w 5325"/>
                  <a:gd name="T41" fmla="*/ 1011349 h 4595"/>
                  <a:gd name="T42" fmla="*/ 1135845 w 5325"/>
                  <a:gd name="T43" fmla="*/ 1009561 h 4595"/>
                  <a:gd name="T44" fmla="*/ 1130121 w 5325"/>
                  <a:gd name="T45" fmla="*/ 1005983 h 4595"/>
                  <a:gd name="T46" fmla="*/ 1125470 w 5325"/>
                  <a:gd name="T47" fmla="*/ 1002048 h 4595"/>
                  <a:gd name="T48" fmla="*/ 1120820 w 5325"/>
                  <a:gd name="T49" fmla="*/ 996682 h 4595"/>
                  <a:gd name="T50" fmla="*/ 1117958 w 5325"/>
                  <a:gd name="T51" fmla="*/ 990958 h 4595"/>
                  <a:gd name="T52" fmla="*/ 1115811 w 5325"/>
                  <a:gd name="T53" fmla="*/ 984518 h 4595"/>
                  <a:gd name="T54" fmla="*/ 1115454 w 5325"/>
                  <a:gd name="T55" fmla="*/ 977363 h 4595"/>
                  <a:gd name="T56" fmla="*/ 1115454 w 5325"/>
                  <a:gd name="T57" fmla="*/ 731592 h 4595"/>
                  <a:gd name="T58" fmla="*/ 1115811 w 5325"/>
                  <a:gd name="T59" fmla="*/ 724437 h 4595"/>
                  <a:gd name="T60" fmla="*/ 1117958 w 5325"/>
                  <a:gd name="T61" fmla="*/ 718355 h 4595"/>
                  <a:gd name="T62" fmla="*/ 1120820 w 5325"/>
                  <a:gd name="T63" fmla="*/ 712273 h 4595"/>
                  <a:gd name="T64" fmla="*/ 1125470 w 5325"/>
                  <a:gd name="T65" fmla="*/ 707265 h 4595"/>
                  <a:gd name="T66" fmla="*/ 1130121 w 5325"/>
                  <a:gd name="T67" fmla="*/ 702972 h 4595"/>
                  <a:gd name="T68" fmla="*/ 1135845 w 5325"/>
                  <a:gd name="T69" fmla="*/ 699752 h 4595"/>
                  <a:gd name="T70" fmla="*/ 1142642 w 5325"/>
                  <a:gd name="T71" fmla="*/ 697606 h 4595"/>
                  <a:gd name="T72" fmla="*/ 1149439 w 5325"/>
                  <a:gd name="T73" fmla="*/ 697248 h 4595"/>
                  <a:gd name="T74" fmla="*/ 1619518 w 5325"/>
                  <a:gd name="T75" fmla="*/ 697248 h 4595"/>
                  <a:gd name="T76" fmla="*/ 1626673 w 5325"/>
                  <a:gd name="T77" fmla="*/ 697606 h 4595"/>
                  <a:gd name="T78" fmla="*/ 1632755 w 5325"/>
                  <a:gd name="T79" fmla="*/ 699752 h 4595"/>
                  <a:gd name="T80" fmla="*/ 1638837 w 5325"/>
                  <a:gd name="T81" fmla="*/ 702972 h 4595"/>
                  <a:gd name="T82" fmla="*/ 1643845 w 5325"/>
                  <a:gd name="T83" fmla="*/ 707265 h 4595"/>
                  <a:gd name="T84" fmla="*/ 1648138 w 5325"/>
                  <a:gd name="T85" fmla="*/ 712273 h 4595"/>
                  <a:gd name="T86" fmla="*/ 1651000 w 5325"/>
                  <a:gd name="T87" fmla="*/ 718355 h 4595"/>
                  <a:gd name="T88" fmla="*/ 1653504 w 5325"/>
                  <a:gd name="T89" fmla="*/ 724437 h 4595"/>
                  <a:gd name="T90" fmla="*/ 1653862 w 5325"/>
                  <a:gd name="T91" fmla="*/ 731592 h 45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25" h="4595">
                    <a:moveTo>
                      <a:pt x="5325" y="2829"/>
                    </a:moveTo>
                    <a:lnTo>
                      <a:pt x="5073" y="2829"/>
                    </a:lnTo>
                    <a:lnTo>
                      <a:pt x="5073" y="0"/>
                    </a:lnTo>
                    <a:lnTo>
                      <a:pt x="253" y="0"/>
                    </a:lnTo>
                    <a:lnTo>
                      <a:pt x="253" y="2829"/>
                    </a:lnTo>
                    <a:lnTo>
                      <a:pt x="0" y="2829"/>
                    </a:lnTo>
                    <a:lnTo>
                      <a:pt x="0" y="3269"/>
                    </a:lnTo>
                    <a:lnTo>
                      <a:pt x="1284" y="3269"/>
                    </a:lnTo>
                    <a:lnTo>
                      <a:pt x="926" y="4595"/>
                    </a:lnTo>
                    <a:lnTo>
                      <a:pt x="1404" y="4595"/>
                    </a:lnTo>
                    <a:lnTo>
                      <a:pt x="1762" y="3269"/>
                    </a:lnTo>
                    <a:lnTo>
                      <a:pt x="3565" y="3269"/>
                    </a:lnTo>
                    <a:lnTo>
                      <a:pt x="3764" y="4009"/>
                    </a:lnTo>
                    <a:lnTo>
                      <a:pt x="3923" y="4595"/>
                    </a:lnTo>
                    <a:lnTo>
                      <a:pt x="4400" y="4595"/>
                    </a:lnTo>
                    <a:lnTo>
                      <a:pt x="4042" y="3269"/>
                    </a:lnTo>
                    <a:lnTo>
                      <a:pt x="5325" y="3269"/>
                    </a:lnTo>
                    <a:lnTo>
                      <a:pt x="5325" y="2829"/>
                    </a:lnTo>
                    <a:close/>
                    <a:moveTo>
                      <a:pt x="4623" y="2732"/>
                    </a:moveTo>
                    <a:lnTo>
                      <a:pt x="4623" y="2732"/>
                    </a:lnTo>
                    <a:lnTo>
                      <a:pt x="4623" y="2742"/>
                    </a:lnTo>
                    <a:lnTo>
                      <a:pt x="4622" y="2752"/>
                    </a:lnTo>
                    <a:lnTo>
                      <a:pt x="4619" y="2760"/>
                    </a:lnTo>
                    <a:lnTo>
                      <a:pt x="4615" y="2770"/>
                    </a:lnTo>
                    <a:lnTo>
                      <a:pt x="4612" y="2779"/>
                    </a:lnTo>
                    <a:lnTo>
                      <a:pt x="4607" y="2786"/>
                    </a:lnTo>
                    <a:lnTo>
                      <a:pt x="4601" y="2794"/>
                    </a:lnTo>
                    <a:lnTo>
                      <a:pt x="4595" y="2801"/>
                    </a:lnTo>
                    <a:lnTo>
                      <a:pt x="4588" y="2807"/>
                    </a:lnTo>
                    <a:lnTo>
                      <a:pt x="4581" y="2812"/>
                    </a:lnTo>
                    <a:lnTo>
                      <a:pt x="4573" y="2817"/>
                    </a:lnTo>
                    <a:lnTo>
                      <a:pt x="4564" y="2822"/>
                    </a:lnTo>
                    <a:lnTo>
                      <a:pt x="4555" y="2824"/>
                    </a:lnTo>
                    <a:lnTo>
                      <a:pt x="4547" y="2827"/>
                    </a:lnTo>
                    <a:lnTo>
                      <a:pt x="4537" y="2828"/>
                    </a:lnTo>
                    <a:lnTo>
                      <a:pt x="4527" y="2829"/>
                    </a:lnTo>
                    <a:lnTo>
                      <a:pt x="3213" y="2829"/>
                    </a:lnTo>
                    <a:lnTo>
                      <a:pt x="3203" y="2828"/>
                    </a:lnTo>
                    <a:lnTo>
                      <a:pt x="3194" y="2827"/>
                    </a:lnTo>
                    <a:lnTo>
                      <a:pt x="3185" y="2824"/>
                    </a:lnTo>
                    <a:lnTo>
                      <a:pt x="3175" y="2822"/>
                    </a:lnTo>
                    <a:lnTo>
                      <a:pt x="3168" y="2817"/>
                    </a:lnTo>
                    <a:lnTo>
                      <a:pt x="3159" y="2812"/>
                    </a:lnTo>
                    <a:lnTo>
                      <a:pt x="3152" y="2807"/>
                    </a:lnTo>
                    <a:lnTo>
                      <a:pt x="3146" y="2801"/>
                    </a:lnTo>
                    <a:lnTo>
                      <a:pt x="3140" y="2794"/>
                    </a:lnTo>
                    <a:lnTo>
                      <a:pt x="3133" y="2786"/>
                    </a:lnTo>
                    <a:lnTo>
                      <a:pt x="3129" y="2779"/>
                    </a:lnTo>
                    <a:lnTo>
                      <a:pt x="3125" y="2770"/>
                    </a:lnTo>
                    <a:lnTo>
                      <a:pt x="3121" y="2760"/>
                    </a:lnTo>
                    <a:lnTo>
                      <a:pt x="3119" y="2752"/>
                    </a:lnTo>
                    <a:lnTo>
                      <a:pt x="3118" y="2742"/>
                    </a:lnTo>
                    <a:lnTo>
                      <a:pt x="3118" y="2732"/>
                    </a:lnTo>
                    <a:lnTo>
                      <a:pt x="3118" y="2045"/>
                    </a:lnTo>
                    <a:lnTo>
                      <a:pt x="3118" y="2035"/>
                    </a:lnTo>
                    <a:lnTo>
                      <a:pt x="3119" y="2025"/>
                    </a:lnTo>
                    <a:lnTo>
                      <a:pt x="3121" y="2016"/>
                    </a:lnTo>
                    <a:lnTo>
                      <a:pt x="3125" y="2008"/>
                    </a:lnTo>
                    <a:lnTo>
                      <a:pt x="3129" y="1999"/>
                    </a:lnTo>
                    <a:lnTo>
                      <a:pt x="3133" y="1991"/>
                    </a:lnTo>
                    <a:lnTo>
                      <a:pt x="3140" y="1983"/>
                    </a:lnTo>
                    <a:lnTo>
                      <a:pt x="3146" y="1977"/>
                    </a:lnTo>
                    <a:lnTo>
                      <a:pt x="3152" y="1971"/>
                    </a:lnTo>
                    <a:lnTo>
                      <a:pt x="3159" y="1965"/>
                    </a:lnTo>
                    <a:lnTo>
                      <a:pt x="3168" y="1960"/>
                    </a:lnTo>
                    <a:lnTo>
                      <a:pt x="3175" y="1956"/>
                    </a:lnTo>
                    <a:lnTo>
                      <a:pt x="3185" y="1953"/>
                    </a:lnTo>
                    <a:lnTo>
                      <a:pt x="3194" y="1950"/>
                    </a:lnTo>
                    <a:lnTo>
                      <a:pt x="3203" y="1949"/>
                    </a:lnTo>
                    <a:lnTo>
                      <a:pt x="3213" y="1949"/>
                    </a:lnTo>
                    <a:lnTo>
                      <a:pt x="4527" y="1949"/>
                    </a:lnTo>
                    <a:lnTo>
                      <a:pt x="4537" y="1949"/>
                    </a:lnTo>
                    <a:lnTo>
                      <a:pt x="4547" y="1950"/>
                    </a:lnTo>
                    <a:lnTo>
                      <a:pt x="4555" y="1953"/>
                    </a:lnTo>
                    <a:lnTo>
                      <a:pt x="4564" y="1956"/>
                    </a:lnTo>
                    <a:lnTo>
                      <a:pt x="4573" y="1960"/>
                    </a:lnTo>
                    <a:lnTo>
                      <a:pt x="4581" y="1965"/>
                    </a:lnTo>
                    <a:lnTo>
                      <a:pt x="4588" y="1971"/>
                    </a:lnTo>
                    <a:lnTo>
                      <a:pt x="4595" y="1977"/>
                    </a:lnTo>
                    <a:lnTo>
                      <a:pt x="4601" y="1983"/>
                    </a:lnTo>
                    <a:lnTo>
                      <a:pt x="4607" y="1991"/>
                    </a:lnTo>
                    <a:lnTo>
                      <a:pt x="4612" y="1999"/>
                    </a:lnTo>
                    <a:lnTo>
                      <a:pt x="4615" y="2008"/>
                    </a:lnTo>
                    <a:lnTo>
                      <a:pt x="4619" y="2016"/>
                    </a:lnTo>
                    <a:lnTo>
                      <a:pt x="4622" y="2025"/>
                    </a:lnTo>
                    <a:lnTo>
                      <a:pt x="4623" y="2035"/>
                    </a:lnTo>
                    <a:lnTo>
                      <a:pt x="4623" y="2045"/>
                    </a:lnTo>
                    <a:lnTo>
                      <a:pt x="4623" y="2732"/>
                    </a:lnTo>
                    <a:close/>
                  </a:path>
                </a:pathLst>
              </a:custGeom>
              <a:gradFill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b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390231" y="4404663"/>
            <a:ext cx="2135482" cy="455532"/>
            <a:chOff x="6447381" y="4653556"/>
            <a:chExt cx="2823388" cy="602273"/>
          </a:xfrm>
        </p:grpSpPr>
        <p:sp>
          <p:nvSpPr>
            <p:cNvPr id="8" name="矩形 7"/>
            <p:cNvSpPr/>
            <p:nvPr/>
          </p:nvSpPr>
          <p:spPr>
            <a:xfrm>
              <a:off x="6966579" y="4737246"/>
              <a:ext cx="2304190" cy="447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时间：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47381" y="4653556"/>
              <a:ext cx="519201" cy="602273"/>
              <a:chOff x="6820405" y="5506410"/>
              <a:chExt cx="519201" cy="60227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6778869" y="5547946"/>
                <a:ext cx="602273" cy="519201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KSO_Shape"/>
              <p:cNvSpPr/>
              <p:nvPr/>
            </p:nvSpPr>
            <p:spPr bwMode="auto">
              <a:xfrm>
                <a:off x="6930678" y="5658919"/>
                <a:ext cx="298654" cy="297253"/>
              </a:xfrm>
              <a:custGeom>
                <a:avLst/>
                <a:gdLst>
                  <a:gd name="connsiteX0" fmla="*/ 231775 w 338138"/>
                  <a:gd name="connsiteY0" fmla="*/ 190500 h 336552"/>
                  <a:gd name="connsiteX1" fmla="*/ 254000 w 338138"/>
                  <a:gd name="connsiteY1" fmla="*/ 190500 h 336552"/>
                  <a:gd name="connsiteX2" fmla="*/ 254000 w 338138"/>
                  <a:gd name="connsiteY2" fmla="*/ 231775 h 336552"/>
                  <a:gd name="connsiteX3" fmla="*/ 295275 w 338138"/>
                  <a:gd name="connsiteY3" fmla="*/ 231775 h 336552"/>
                  <a:gd name="connsiteX4" fmla="*/ 295275 w 338138"/>
                  <a:gd name="connsiteY4" fmla="*/ 252413 h 336552"/>
                  <a:gd name="connsiteX5" fmla="*/ 231775 w 338138"/>
                  <a:gd name="connsiteY5" fmla="*/ 252413 h 336552"/>
                  <a:gd name="connsiteX6" fmla="*/ 242094 w 338138"/>
                  <a:gd name="connsiteY6" fmla="*/ 168275 h 336552"/>
                  <a:gd name="connsiteX7" fmla="*/ 168275 w 338138"/>
                  <a:gd name="connsiteY7" fmla="*/ 242094 h 336552"/>
                  <a:gd name="connsiteX8" fmla="*/ 242094 w 338138"/>
                  <a:gd name="connsiteY8" fmla="*/ 315913 h 336552"/>
                  <a:gd name="connsiteX9" fmla="*/ 315913 w 338138"/>
                  <a:gd name="connsiteY9" fmla="*/ 242094 h 336552"/>
                  <a:gd name="connsiteX10" fmla="*/ 242094 w 338138"/>
                  <a:gd name="connsiteY10" fmla="*/ 168275 h 336552"/>
                  <a:gd name="connsiteX11" fmla="*/ 242888 w 338138"/>
                  <a:gd name="connsiteY11" fmla="*/ 147638 h 336552"/>
                  <a:gd name="connsiteX12" fmla="*/ 338138 w 338138"/>
                  <a:gd name="connsiteY12" fmla="*/ 242095 h 336552"/>
                  <a:gd name="connsiteX13" fmla="*/ 242888 w 338138"/>
                  <a:gd name="connsiteY13" fmla="*/ 336552 h 336552"/>
                  <a:gd name="connsiteX14" fmla="*/ 147638 w 338138"/>
                  <a:gd name="connsiteY14" fmla="*/ 242095 h 336552"/>
                  <a:gd name="connsiteX15" fmla="*/ 242888 w 338138"/>
                  <a:gd name="connsiteY15" fmla="*/ 147638 h 336552"/>
                  <a:gd name="connsiteX16" fmla="*/ 0 w 338138"/>
                  <a:gd name="connsiteY16" fmla="*/ 20638 h 336552"/>
                  <a:gd name="connsiteX17" fmla="*/ 42122 w 338138"/>
                  <a:gd name="connsiteY17" fmla="*/ 20638 h 336552"/>
                  <a:gd name="connsiteX18" fmla="*/ 42122 w 338138"/>
                  <a:gd name="connsiteY18" fmla="*/ 83911 h 336552"/>
                  <a:gd name="connsiteX19" fmla="*/ 105304 w 338138"/>
                  <a:gd name="connsiteY19" fmla="*/ 83911 h 336552"/>
                  <a:gd name="connsiteX20" fmla="*/ 105304 w 338138"/>
                  <a:gd name="connsiteY20" fmla="*/ 20638 h 336552"/>
                  <a:gd name="connsiteX21" fmla="*/ 210609 w 338138"/>
                  <a:gd name="connsiteY21" fmla="*/ 20638 h 336552"/>
                  <a:gd name="connsiteX22" fmla="*/ 210609 w 338138"/>
                  <a:gd name="connsiteY22" fmla="*/ 83911 h 336552"/>
                  <a:gd name="connsiteX23" fmla="*/ 273791 w 338138"/>
                  <a:gd name="connsiteY23" fmla="*/ 83911 h 336552"/>
                  <a:gd name="connsiteX24" fmla="*/ 273791 w 338138"/>
                  <a:gd name="connsiteY24" fmla="*/ 20638 h 336552"/>
                  <a:gd name="connsiteX25" fmla="*/ 315913 w 338138"/>
                  <a:gd name="connsiteY25" fmla="*/ 20638 h 336552"/>
                  <a:gd name="connsiteX26" fmla="*/ 315913 w 338138"/>
                  <a:gd name="connsiteY26" fmla="*/ 153776 h 336552"/>
                  <a:gd name="connsiteX27" fmla="*/ 294852 w 338138"/>
                  <a:gd name="connsiteY27" fmla="*/ 139275 h 336552"/>
                  <a:gd name="connsiteX28" fmla="*/ 294852 w 338138"/>
                  <a:gd name="connsiteY28" fmla="*/ 126093 h 336552"/>
                  <a:gd name="connsiteX29" fmla="*/ 21061 w 338138"/>
                  <a:gd name="connsiteY29" fmla="*/ 126093 h 336552"/>
                  <a:gd name="connsiteX30" fmla="*/ 21061 w 338138"/>
                  <a:gd name="connsiteY30" fmla="*/ 294822 h 336552"/>
                  <a:gd name="connsiteX31" fmla="*/ 139528 w 338138"/>
                  <a:gd name="connsiteY31" fmla="*/ 294822 h 336552"/>
                  <a:gd name="connsiteX32" fmla="*/ 154008 w 338138"/>
                  <a:gd name="connsiteY32" fmla="*/ 315913 h 336552"/>
                  <a:gd name="connsiteX33" fmla="*/ 0 w 338138"/>
                  <a:gd name="connsiteY33" fmla="*/ 315913 h 336552"/>
                  <a:gd name="connsiteX34" fmla="*/ 0 w 338138"/>
                  <a:gd name="connsiteY34" fmla="*/ 20638 h 336552"/>
                  <a:gd name="connsiteX35" fmla="*/ 231775 w 338138"/>
                  <a:gd name="connsiteY35" fmla="*/ 0 h 336552"/>
                  <a:gd name="connsiteX36" fmla="*/ 254000 w 338138"/>
                  <a:gd name="connsiteY36" fmla="*/ 0 h 336552"/>
                  <a:gd name="connsiteX37" fmla="*/ 254000 w 338138"/>
                  <a:gd name="connsiteY37" fmla="*/ 63500 h 336552"/>
                  <a:gd name="connsiteX38" fmla="*/ 231775 w 338138"/>
                  <a:gd name="connsiteY38" fmla="*/ 63500 h 336552"/>
                  <a:gd name="connsiteX39" fmla="*/ 63500 w 338138"/>
                  <a:gd name="connsiteY39" fmla="*/ 0 h 336552"/>
                  <a:gd name="connsiteX40" fmla="*/ 84138 w 338138"/>
                  <a:gd name="connsiteY40" fmla="*/ 0 h 336552"/>
                  <a:gd name="connsiteX41" fmla="*/ 84138 w 338138"/>
                  <a:gd name="connsiteY41" fmla="*/ 63500 h 336552"/>
                  <a:gd name="connsiteX42" fmla="*/ 63500 w 338138"/>
                  <a:gd name="connsiteY42" fmla="*/ 63500 h 3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38138" h="336552">
                    <a:moveTo>
                      <a:pt x="231775" y="190500"/>
                    </a:moveTo>
                    <a:lnTo>
                      <a:pt x="254000" y="190500"/>
                    </a:lnTo>
                    <a:lnTo>
                      <a:pt x="254000" y="231775"/>
                    </a:lnTo>
                    <a:lnTo>
                      <a:pt x="295275" y="231775"/>
                    </a:lnTo>
                    <a:lnTo>
                      <a:pt x="295275" y="252413"/>
                    </a:lnTo>
                    <a:lnTo>
                      <a:pt x="231775" y="252413"/>
                    </a:lnTo>
                    <a:close/>
                    <a:moveTo>
                      <a:pt x="242094" y="168275"/>
                    </a:moveTo>
                    <a:cubicBezTo>
                      <a:pt x="201325" y="168275"/>
                      <a:pt x="168275" y="201325"/>
                      <a:pt x="168275" y="242094"/>
                    </a:cubicBezTo>
                    <a:cubicBezTo>
                      <a:pt x="168275" y="282863"/>
                      <a:pt x="201325" y="315913"/>
                      <a:pt x="242094" y="315913"/>
                    </a:cubicBezTo>
                    <a:cubicBezTo>
                      <a:pt x="282863" y="315913"/>
                      <a:pt x="315913" y="282863"/>
                      <a:pt x="315913" y="242094"/>
                    </a:cubicBezTo>
                    <a:cubicBezTo>
                      <a:pt x="315913" y="201325"/>
                      <a:pt x="282863" y="168275"/>
                      <a:pt x="242094" y="168275"/>
                    </a:cubicBezTo>
                    <a:close/>
                    <a:moveTo>
                      <a:pt x="242888" y="147638"/>
                    </a:moveTo>
                    <a:cubicBezTo>
                      <a:pt x="295493" y="147638"/>
                      <a:pt x="338138" y="189928"/>
                      <a:pt x="338138" y="242095"/>
                    </a:cubicBezTo>
                    <a:cubicBezTo>
                      <a:pt x="338138" y="294262"/>
                      <a:pt x="295493" y="336552"/>
                      <a:pt x="242888" y="336552"/>
                    </a:cubicBezTo>
                    <a:cubicBezTo>
                      <a:pt x="190283" y="336552"/>
                      <a:pt x="147638" y="294262"/>
                      <a:pt x="147638" y="242095"/>
                    </a:cubicBezTo>
                    <a:cubicBezTo>
                      <a:pt x="147638" y="189928"/>
                      <a:pt x="190283" y="147638"/>
                      <a:pt x="242888" y="147638"/>
                    </a:cubicBezTo>
                    <a:close/>
                    <a:moveTo>
                      <a:pt x="0" y="20638"/>
                    </a:moveTo>
                    <a:cubicBezTo>
                      <a:pt x="0" y="20638"/>
                      <a:pt x="0" y="20638"/>
                      <a:pt x="42122" y="20638"/>
                    </a:cubicBezTo>
                    <a:cubicBezTo>
                      <a:pt x="42122" y="20638"/>
                      <a:pt x="42122" y="20638"/>
                      <a:pt x="42122" y="83911"/>
                    </a:cubicBezTo>
                    <a:cubicBezTo>
                      <a:pt x="42122" y="83911"/>
                      <a:pt x="42122" y="83911"/>
                      <a:pt x="105304" y="83911"/>
                    </a:cubicBezTo>
                    <a:cubicBezTo>
                      <a:pt x="105304" y="83911"/>
                      <a:pt x="105304" y="83911"/>
                      <a:pt x="105304" y="20638"/>
                    </a:cubicBezTo>
                    <a:cubicBezTo>
                      <a:pt x="105304" y="20638"/>
                      <a:pt x="105304" y="20638"/>
                      <a:pt x="210609" y="20638"/>
                    </a:cubicBezTo>
                    <a:cubicBezTo>
                      <a:pt x="210609" y="20638"/>
                      <a:pt x="210609" y="20638"/>
                      <a:pt x="210609" y="83911"/>
                    </a:cubicBezTo>
                    <a:cubicBezTo>
                      <a:pt x="210609" y="83911"/>
                      <a:pt x="210609" y="83911"/>
                      <a:pt x="273791" y="83911"/>
                    </a:cubicBezTo>
                    <a:cubicBezTo>
                      <a:pt x="273791" y="83911"/>
                      <a:pt x="273791" y="83911"/>
                      <a:pt x="273791" y="20638"/>
                    </a:cubicBezTo>
                    <a:cubicBezTo>
                      <a:pt x="273791" y="20638"/>
                      <a:pt x="273791" y="20638"/>
                      <a:pt x="315913" y="20638"/>
                    </a:cubicBezTo>
                    <a:cubicBezTo>
                      <a:pt x="315913" y="20638"/>
                      <a:pt x="315913" y="20638"/>
                      <a:pt x="315913" y="153776"/>
                    </a:cubicBezTo>
                    <a:cubicBezTo>
                      <a:pt x="309331" y="147184"/>
                      <a:pt x="302750" y="143230"/>
                      <a:pt x="294852" y="139275"/>
                    </a:cubicBezTo>
                    <a:cubicBezTo>
                      <a:pt x="294852" y="139275"/>
                      <a:pt x="294852" y="139275"/>
                      <a:pt x="294852" y="126093"/>
                    </a:cubicBezTo>
                    <a:cubicBezTo>
                      <a:pt x="294852" y="126093"/>
                      <a:pt x="294852" y="126093"/>
                      <a:pt x="21061" y="126093"/>
                    </a:cubicBezTo>
                    <a:cubicBezTo>
                      <a:pt x="21061" y="126093"/>
                      <a:pt x="21061" y="126093"/>
                      <a:pt x="21061" y="294822"/>
                    </a:cubicBezTo>
                    <a:cubicBezTo>
                      <a:pt x="21061" y="294822"/>
                      <a:pt x="21061" y="294822"/>
                      <a:pt x="139528" y="294822"/>
                    </a:cubicBezTo>
                    <a:cubicBezTo>
                      <a:pt x="143477" y="302731"/>
                      <a:pt x="147426" y="309322"/>
                      <a:pt x="154008" y="315913"/>
                    </a:cubicBezTo>
                    <a:cubicBezTo>
                      <a:pt x="154008" y="315913"/>
                      <a:pt x="154008" y="315913"/>
                      <a:pt x="0" y="315913"/>
                    </a:cubicBezTo>
                    <a:cubicBezTo>
                      <a:pt x="0" y="315913"/>
                      <a:pt x="0" y="315913"/>
                      <a:pt x="0" y="20638"/>
                    </a:cubicBezTo>
                    <a:close/>
                    <a:moveTo>
                      <a:pt x="231775" y="0"/>
                    </a:moveTo>
                    <a:lnTo>
                      <a:pt x="254000" y="0"/>
                    </a:lnTo>
                    <a:lnTo>
                      <a:pt x="254000" y="63500"/>
                    </a:lnTo>
                    <a:lnTo>
                      <a:pt x="231775" y="63500"/>
                    </a:lnTo>
                    <a:close/>
                    <a:moveTo>
                      <a:pt x="63500" y="0"/>
                    </a:moveTo>
                    <a:lnTo>
                      <a:pt x="84138" y="0"/>
                    </a:lnTo>
                    <a:lnTo>
                      <a:pt x="84138" y="63500"/>
                    </a:lnTo>
                    <a:lnTo>
                      <a:pt x="63500" y="6350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b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0200085" y="6426557"/>
            <a:ext cx="17595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 Light" panose="020B0502040204020203" pitchFamily="34" charset="-122"/>
              </a:rPr>
              <a:t> 汇报人：</a:t>
            </a:r>
            <a:r>
              <a:rPr lang="en-US" altLang="zh-CN">
                <a:solidFill>
                  <a:schemeClr val="bg1"/>
                </a:solidFill>
                <a:ea typeface="微软雅黑 Light" panose="020B0502040204020203" pitchFamily="34" charset="-122"/>
              </a:rPr>
              <a:t>xiazaii</a:t>
            </a:r>
            <a:endParaRPr lang="zh-CN" altLang="en-US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088079" y="320830"/>
            <a:ext cx="4015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自行车的安全骑法 </a:t>
            </a:r>
          </a:p>
        </p:txBody>
      </p:sp>
      <p:sp>
        <p:nvSpPr>
          <p:cNvPr id="28" name="矩形 27"/>
          <p:cNvSpPr/>
          <p:nvPr/>
        </p:nvSpPr>
        <p:spPr>
          <a:xfrm>
            <a:off x="5156108" y="967161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工具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1——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自行车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34248" y="1778401"/>
            <a:ext cx="4153211" cy="4289383"/>
            <a:chOff x="1281448" y="2262333"/>
            <a:chExt cx="3689797" cy="3810775"/>
          </a:xfrm>
        </p:grpSpPr>
        <p:pic>
          <p:nvPicPr>
            <p:cNvPr id="9" name="Picture 3" descr="6-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1448" y="2262333"/>
              <a:ext cx="3689797" cy="3810774"/>
            </a:xfrm>
            <a:prstGeom prst="rect">
              <a:avLst/>
            </a:prstGeom>
            <a:noFill/>
            <a:ln w="41275" cap="sq" cmpd="sng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1281448" y="5469173"/>
              <a:ext cx="3689797" cy="603935"/>
              <a:chOff x="1281448" y="5469173"/>
              <a:chExt cx="3689797" cy="60393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281448" y="5469174"/>
                <a:ext cx="3689797" cy="603934"/>
              </a:xfrm>
              <a:prstGeom prst="rect">
                <a:avLst/>
              </a:prstGeom>
              <a:solidFill>
                <a:srgbClr val="7B0000">
                  <a:alpha val="9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423082" y="5469173"/>
                <a:ext cx="3548163" cy="574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zh-CN" altLang="zh-CN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自行车要骑在慢车道上，并且靠路边行驶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48000" y="1754540"/>
            <a:ext cx="4153211" cy="4337104"/>
            <a:chOff x="6096000" y="1778399"/>
            <a:chExt cx="4153211" cy="4337105"/>
          </a:xfrm>
        </p:grpSpPr>
        <p:pic>
          <p:nvPicPr>
            <p:cNvPr id="15" name="Picture 4" descr="6-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0" y="1778399"/>
              <a:ext cx="4129162" cy="4337104"/>
            </a:xfrm>
            <a:prstGeom prst="rect">
              <a:avLst/>
            </a:prstGeom>
            <a:noFill/>
            <a:ln w="41275" cap="sq" cmpd="sng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6096000" y="5435720"/>
              <a:ext cx="4153211" cy="679784"/>
            </a:xfrm>
            <a:prstGeom prst="rect">
              <a:avLst/>
            </a:prstGeom>
            <a:solidFill>
              <a:srgbClr val="7B00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55422" y="5435719"/>
              <a:ext cx="39937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通过十字路口时，要先停下来，看看左右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69867" y="96716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乘车时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6175" y="32083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选择适当的交通工具</a:t>
            </a:r>
          </a:p>
        </p:txBody>
      </p:sp>
      <p:pic>
        <p:nvPicPr>
          <p:cNvPr id="14" name="Picture 4" descr="4-5"/>
          <p:cNvPicPr>
            <a:picLocks noChangeAspect="1" noChangeArrowheads="1"/>
          </p:cNvPicPr>
          <p:nvPr/>
        </p:nvPicPr>
        <p:blipFill rotWithShape="1">
          <a:blip r:embed="rId4"/>
          <a:srcRect t="6818" b="6818"/>
          <a:stretch>
            <a:fillRect/>
          </a:stretch>
        </p:blipFill>
        <p:spPr bwMode="auto">
          <a:xfrm>
            <a:off x="1691999" y="1816968"/>
            <a:ext cx="3312000" cy="3312000"/>
          </a:xfrm>
          <a:prstGeom prst="ellipse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4-8"/>
          <p:cNvPicPr>
            <a:picLocks noChangeAspect="1" noChangeArrowheads="1"/>
          </p:cNvPicPr>
          <p:nvPr/>
        </p:nvPicPr>
        <p:blipFill rotWithShape="1">
          <a:blip r:embed="rId5" cstate="email"/>
          <a:srcRect t="2273" b="2273"/>
          <a:stretch>
            <a:fillRect/>
          </a:stretch>
        </p:blipFill>
        <p:spPr bwMode="auto">
          <a:xfrm>
            <a:off x="6553800" y="1772488"/>
            <a:ext cx="3313024" cy="3313024"/>
          </a:xfrm>
          <a:prstGeom prst="ellipse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1650975" y="5359813"/>
            <a:ext cx="357020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2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有序地上、下车，不推挤</a:t>
            </a:r>
          </a:p>
        </p:txBody>
      </p:sp>
      <p:sp>
        <p:nvSpPr>
          <p:cNvPr id="22" name="矩形 21"/>
          <p:cNvSpPr/>
          <p:nvPr/>
        </p:nvSpPr>
        <p:spPr>
          <a:xfrm>
            <a:off x="6370032" y="5359813"/>
            <a:ext cx="387798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2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车厢内要有礼貌，安静坐好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69867" y="967161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乘车时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6175" y="32083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选择适当的交通工具</a:t>
            </a:r>
          </a:p>
        </p:txBody>
      </p:sp>
      <p:pic>
        <p:nvPicPr>
          <p:cNvPr id="8" name="Picture 3" descr="1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3375" y="1677063"/>
            <a:ext cx="4605600" cy="1929965"/>
          </a:xfrm>
          <a:prstGeom prst="ellipse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7158975" y="2133733"/>
            <a:ext cx="3416320" cy="698400"/>
            <a:chOff x="7151775" y="2642046"/>
            <a:chExt cx="3416320" cy="698400"/>
          </a:xfrm>
        </p:grpSpPr>
        <p:sp>
          <p:nvSpPr>
            <p:cNvPr id="10" name="矩形 9"/>
            <p:cNvSpPr/>
            <p:nvPr/>
          </p:nvSpPr>
          <p:spPr>
            <a:xfrm>
              <a:off x="7151775" y="2731813"/>
              <a:ext cx="3416320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 contourW="25400">
                <a:bevelT w="0" h="50800"/>
                <a:contourClr>
                  <a:schemeClr val="bg1"/>
                </a:contourClr>
              </a:sp3d>
            </a:bodyPr>
            <a:lstStyle/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不要和开车的人聊天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7233549" y="2642046"/>
              <a:ext cx="31920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247949" y="3340446"/>
              <a:ext cx="31920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4" descr="1-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0399" y="3947598"/>
            <a:ext cx="4738575" cy="2075948"/>
          </a:xfrm>
          <a:prstGeom prst="ellipse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7128614" y="4373572"/>
            <a:ext cx="3416320" cy="698400"/>
            <a:chOff x="7151775" y="2642046"/>
            <a:chExt cx="3416320" cy="698400"/>
          </a:xfrm>
        </p:grpSpPr>
        <p:sp>
          <p:nvSpPr>
            <p:cNvPr id="19" name="矩形 18"/>
            <p:cNvSpPr/>
            <p:nvPr/>
          </p:nvSpPr>
          <p:spPr>
            <a:xfrm>
              <a:off x="7151775" y="2731813"/>
              <a:ext cx="3416320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 contourW="25400">
                <a:bevelT w="0" h="50800"/>
                <a:contourClr>
                  <a:schemeClr val="bg1"/>
                </a:contourClr>
              </a:sp3d>
            </a:bodyPr>
            <a:lstStyle/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严禁在机动车道下车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233549" y="2642046"/>
              <a:ext cx="31920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247949" y="3340446"/>
              <a:ext cx="319205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318667" y="935654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骑摩托车时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26175" y="32083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选择适当的交通工具</a:t>
            </a:r>
          </a:p>
        </p:txBody>
      </p:sp>
      <p:pic>
        <p:nvPicPr>
          <p:cNvPr id="14" name="Picture 5" descr="2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665" y="1742400"/>
            <a:ext cx="3114690" cy="3897000"/>
          </a:xfrm>
          <a:prstGeom prst="ellipse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4199066" y="2867551"/>
            <a:ext cx="1620957" cy="1562400"/>
            <a:chOff x="7151775" y="2642046"/>
            <a:chExt cx="1620957" cy="1562400"/>
          </a:xfrm>
        </p:grpSpPr>
        <p:sp>
          <p:nvSpPr>
            <p:cNvPr id="22" name="矩形 21"/>
            <p:cNvSpPr/>
            <p:nvPr/>
          </p:nvSpPr>
          <p:spPr>
            <a:xfrm>
              <a:off x="7151775" y="2731813"/>
              <a:ext cx="1620957" cy="138499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 contourW="25400">
                <a:bevelT w="0" h="50800"/>
                <a:contourClr>
                  <a:schemeClr val="bg1"/>
                </a:contourClr>
              </a:sp3d>
            </a:bodyPr>
            <a:lstStyle/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提醒</a:t>
              </a:r>
              <a:endParaRPr lang="en-US" altLang="zh-CN" sz="28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驾驶者</a:t>
              </a:r>
              <a:endParaRPr lang="en-US" altLang="zh-CN" sz="28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切勿超速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233549" y="2642046"/>
              <a:ext cx="153918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7233548" y="4204446"/>
              <a:ext cx="15391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6" descr="2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828171"/>
            <a:ext cx="3003246" cy="3987916"/>
          </a:xfrm>
          <a:prstGeom prst="ellipse">
            <a:avLst/>
          </a:prstGeom>
          <a:noFill/>
          <a:ln w="57150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9375223" y="2867551"/>
            <a:ext cx="2159566" cy="1562400"/>
            <a:chOff x="7151775" y="2642046"/>
            <a:chExt cx="2159566" cy="1562400"/>
          </a:xfrm>
        </p:grpSpPr>
        <p:sp>
          <p:nvSpPr>
            <p:cNvPr id="29" name="矩形 28"/>
            <p:cNvSpPr/>
            <p:nvPr/>
          </p:nvSpPr>
          <p:spPr>
            <a:xfrm>
              <a:off x="7151775" y="2731813"/>
              <a:ext cx="2159566" cy="138499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 contourW="25400">
                <a:bevelT w="0" h="50800"/>
                <a:contourClr>
                  <a:schemeClr val="bg1"/>
                </a:contourClr>
              </a:sp3d>
            </a:bodyPr>
            <a:lstStyle/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骑、坐</a:t>
              </a:r>
              <a:endParaRPr lang="en-US" altLang="zh-CN" sz="28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摩托车</a:t>
              </a:r>
              <a:endParaRPr lang="en-US" altLang="zh-CN" sz="28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28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要戴安全帽 </a:t>
              </a: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233549" y="2642046"/>
              <a:ext cx="153918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233548" y="4204446"/>
              <a:ext cx="15391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2801" y="218262"/>
            <a:ext cx="5407838" cy="3210738"/>
            <a:chOff x="597601" y="597600"/>
            <a:chExt cx="5407838" cy="3210738"/>
          </a:xfrm>
        </p:grpSpPr>
        <p:pic>
          <p:nvPicPr>
            <p:cNvPr id="15" name="Picture 6" descr="9"/>
            <p:cNvPicPr>
              <a:picLocks noChangeAspect="1" noChangeArrowheads="1"/>
            </p:cNvPicPr>
            <p:nvPr/>
          </p:nvPicPr>
          <p:blipFill rotWithShape="1">
            <a:blip r:embed="rId4"/>
            <a:srcRect l="-14697"/>
            <a:stretch>
              <a:fillRect/>
            </a:stretch>
          </p:blipFill>
          <p:spPr bwMode="auto">
            <a:xfrm>
              <a:off x="597601" y="597600"/>
              <a:ext cx="5407838" cy="3210738"/>
            </a:xfrm>
            <a:prstGeom prst="rect">
              <a:avLst/>
            </a:prstGeom>
            <a:noFill/>
            <a:ln w="41275" cmpd="sng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640801" y="597600"/>
              <a:ext cx="2008799" cy="3175201"/>
              <a:chOff x="511200" y="454586"/>
              <a:chExt cx="1735611" cy="3175201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511200" y="454586"/>
                <a:ext cx="1735611" cy="3175201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587005" y="1007584"/>
                <a:ext cx="1584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1993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4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月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30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日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阳春县马水食品厂司机驾驶大货车由阳江市区返回阳春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.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096000" y="218262"/>
            <a:ext cx="5683200" cy="3210738"/>
            <a:chOff x="6096000" y="218262"/>
            <a:chExt cx="5683200" cy="3210738"/>
          </a:xfrm>
        </p:grpSpPr>
        <p:pic>
          <p:nvPicPr>
            <p:cNvPr id="19" name="Picture 7" descr="10"/>
            <p:cNvPicPr>
              <a:picLocks noChangeAspect="1" noChangeArrowheads="1"/>
            </p:cNvPicPr>
            <p:nvPr/>
          </p:nvPicPr>
          <p:blipFill rotWithShape="1">
            <a:blip r:embed="rId5"/>
            <a:srcRect r="-24304" b="10349"/>
            <a:stretch>
              <a:fillRect/>
            </a:stretch>
          </p:blipFill>
          <p:spPr bwMode="auto">
            <a:xfrm>
              <a:off x="6096000" y="218262"/>
              <a:ext cx="5683200" cy="3210738"/>
            </a:xfrm>
            <a:prstGeom prst="rect">
              <a:avLst/>
            </a:prstGeom>
            <a:noFill/>
            <a:ln w="41275" cmpd="sng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7898400" y="2426400"/>
              <a:ext cx="2484000" cy="1002600"/>
            </a:xfrm>
            <a:prstGeom prst="rect">
              <a:avLst/>
            </a:prstGeom>
            <a:solidFill>
              <a:srgbClr val="F8FD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8598001" y="218262"/>
              <a:ext cx="3123599" cy="3175201"/>
              <a:chOff x="8598001" y="218262"/>
              <a:chExt cx="3123599" cy="3175201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598001" y="218262"/>
                <a:ext cx="3123599" cy="3175201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738538" y="771260"/>
                <a:ext cx="284252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中午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11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时行至省道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1981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线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27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千米处时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阳东县塘坪镇珍珠小学某学生放学回家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没有遵守“一看、二慢、三通过”的规则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突然横过公路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.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515200" y="3638084"/>
            <a:ext cx="6264000" cy="2892112"/>
            <a:chOff x="5515200" y="3638084"/>
            <a:chExt cx="6264000" cy="2892112"/>
          </a:xfrm>
        </p:grpSpPr>
        <p:pic>
          <p:nvPicPr>
            <p:cNvPr id="33" name="Picture 5" descr="11"/>
            <p:cNvPicPr>
              <a:picLocks noChangeAspect="1" noChangeArrowheads="1"/>
            </p:cNvPicPr>
            <p:nvPr/>
          </p:nvPicPr>
          <p:blipFill rotWithShape="1">
            <a:blip r:embed="rId6"/>
            <a:srcRect t="1917" b="9757"/>
            <a:stretch>
              <a:fillRect/>
            </a:stretch>
          </p:blipFill>
          <p:spPr bwMode="auto">
            <a:xfrm>
              <a:off x="5515200" y="3638084"/>
              <a:ext cx="6264000" cy="2892112"/>
            </a:xfrm>
            <a:prstGeom prst="rect">
              <a:avLst/>
            </a:prstGeom>
            <a:noFill/>
            <a:ln w="41275" cmpd="sng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5553533" y="3682799"/>
              <a:ext cx="1920067" cy="2782801"/>
              <a:chOff x="5531932" y="3682799"/>
              <a:chExt cx="3123599" cy="3175201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531932" y="3682799"/>
                <a:ext cx="3123599" cy="3175201"/>
              </a:xfrm>
              <a:prstGeom prst="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672468" y="4235797"/>
                <a:ext cx="2819078" cy="2212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司机立刻刹车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但已来不及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这个学生被撞致重伤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送医院抢救无效死亡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.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39734" y="3946461"/>
            <a:ext cx="2954655" cy="1754326"/>
            <a:chOff x="839734" y="3946461"/>
            <a:chExt cx="2954655" cy="1754326"/>
          </a:xfrm>
        </p:grpSpPr>
        <p:sp>
          <p:nvSpPr>
            <p:cNvPr id="36" name="矩形 35"/>
            <p:cNvSpPr/>
            <p:nvPr/>
          </p:nvSpPr>
          <p:spPr>
            <a:xfrm>
              <a:off x="839734" y="3946461"/>
              <a:ext cx="2954655" cy="175432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 contourW="25400">
                <a:bevelT w="0" h="50800"/>
                <a:contourClr>
                  <a:schemeClr val="bg1"/>
                </a:contourClr>
              </a:sp3d>
            </a:bodyPr>
            <a:lstStyle/>
            <a:p>
              <a:r>
                <a:rPr lang="zh-CN" altLang="en-US" sz="54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安全事故</a:t>
              </a:r>
              <a:endParaRPr lang="en-US" altLang="zh-CN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54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实例</a:t>
              </a:r>
            </a:p>
          </p:txBody>
        </p:sp>
        <p:sp>
          <p:nvSpPr>
            <p:cNvPr id="37" name="KSO_Shape"/>
            <p:cNvSpPr/>
            <p:nvPr/>
          </p:nvSpPr>
          <p:spPr>
            <a:xfrm>
              <a:off x="2528702" y="4823624"/>
              <a:ext cx="732898" cy="732898"/>
            </a:xfrm>
            <a:custGeom>
              <a:avLst/>
              <a:gdLst>
                <a:gd name="connsiteX0" fmla="*/ 363514 w 648072"/>
                <a:gd name="connsiteY0" fmla="*/ 144016 h 648072"/>
                <a:gd name="connsiteX1" fmla="*/ 363514 w 648072"/>
                <a:gd name="connsiteY1" fmla="*/ 234026 h 648072"/>
                <a:gd name="connsiteX2" fmla="*/ 104538 w 648072"/>
                <a:gd name="connsiteY2" fmla="*/ 234026 h 648072"/>
                <a:gd name="connsiteX3" fmla="*/ 104538 w 648072"/>
                <a:gd name="connsiteY3" fmla="*/ 414046 h 648072"/>
                <a:gd name="connsiteX4" fmla="*/ 363514 w 648072"/>
                <a:gd name="connsiteY4" fmla="*/ 414046 h 648072"/>
                <a:gd name="connsiteX5" fmla="*/ 363514 w 648072"/>
                <a:gd name="connsiteY5" fmla="*/ 504056 h 648072"/>
                <a:gd name="connsiteX6" fmla="*/ 543534 w 648072"/>
                <a:gd name="connsiteY6" fmla="*/ 324036 h 648072"/>
                <a:gd name="connsiteX7" fmla="*/ 324036 w 648072"/>
                <a:gd name="connsiteY7" fmla="*/ 0 h 648072"/>
                <a:gd name="connsiteX8" fmla="*/ 648072 w 648072"/>
                <a:gd name="connsiteY8" fmla="*/ 324036 h 648072"/>
                <a:gd name="connsiteX9" fmla="*/ 324036 w 648072"/>
                <a:gd name="connsiteY9" fmla="*/ 648072 h 648072"/>
                <a:gd name="connsiteX10" fmla="*/ 0 w 648072"/>
                <a:gd name="connsiteY10" fmla="*/ 324036 h 648072"/>
                <a:gd name="connsiteX11" fmla="*/ 324036 w 648072"/>
                <a:gd name="connsiteY11" fmla="*/ 0 h 648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072" h="648072">
                  <a:moveTo>
                    <a:pt x="363514" y="144016"/>
                  </a:moveTo>
                  <a:lnTo>
                    <a:pt x="363514" y="234026"/>
                  </a:lnTo>
                  <a:lnTo>
                    <a:pt x="104538" y="234026"/>
                  </a:lnTo>
                  <a:lnTo>
                    <a:pt x="104538" y="414046"/>
                  </a:lnTo>
                  <a:lnTo>
                    <a:pt x="363514" y="414046"/>
                  </a:lnTo>
                  <a:lnTo>
                    <a:pt x="363514" y="504056"/>
                  </a:lnTo>
                  <a:lnTo>
                    <a:pt x="543534" y="324036"/>
                  </a:lnTo>
                  <a:close/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502996"/>
                    <a:pt x="502996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2"/>
          <p:cNvPicPr>
            <a:picLocks noChangeAspect="1" noChangeArrowheads="1"/>
          </p:cNvPicPr>
          <p:nvPr/>
        </p:nvPicPr>
        <p:blipFill rotWithShape="1">
          <a:blip r:embed="rId4"/>
          <a:srcRect t="4775" r="4775"/>
          <a:stretch>
            <a:fillRect/>
          </a:stretch>
        </p:blipFill>
        <p:spPr bwMode="auto">
          <a:xfrm>
            <a:off x="1235100" y="599648"/>
            <a:ext cx="3590629" cy="3590629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0" y="4748329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707520" y="4425599"/>
            <a:ext cx="645459" cy="646331"/>
            <a:chOff x="2707520" y="5104676"/>
            <a:chExt cx="645459" cy="646331"/>
          </a:xfrm>
        </p:grpSpPr>
        <p:sp>
          <p:nvSpPr>
            <p:cNvPr id="12" name="椭圆 11"/>
            <p:cNvSpPr/>
            <p:nvPr/>
          </p:nvSpPr>
          <p:spPr>
            <a:xfrm>
              <a:off x="2707520" y="5104676"/>
              <a:ext cx="645459" cy="645459"/>
            </a:xfrm>
            <a:prstGeom prst="ellipse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40133" y="5104676"/>
              <a:ext cx="360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656229" y="5102182"/>
            <a:ext cx="3662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1994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时河口中学学生王某无证驾驶摩托车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后面还搭着表弟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8585858" y="4418648"/>
            <a:ext cx="645459" cy="646331"/>
            <a:chOff x="2707520" y="5104676"/>
            <a:chExt cx="645459" cy="646331"/>
          </a:xfrm>
        </p:grpSpPr>
        <p:sp>
          <p:nvSpPr>
            <p:cNvPr id="29" name="椭圆 28"/>
            <p:cNvSpPr/>
            <p:nvPr/>
          </p:nvSpPr>
          <p:spPr>
            <a:xfrm>
              <a:off x="2707520" y="5104676"/>
              <a:ext cx="645459" cy="645459"/>
            </a:xfrm>
            <a:prstGeom prst="ellipse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840133" y="5104676"/>
              <a:ext cx="417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855490" y="5101310"/>
            <a:ext cx="4305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行至国道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321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线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43K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处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左传弯入河口镇木柿村时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忽遇一辆广东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38-01215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号东风自卸车迎面而来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 l="2420" t="3468" r="3485" b="2652"/>
          <a:stretch>
            <a:fillRect/>
          </a:stretch>
        </p:blipFill>
        <p:spPr>
          <a:xfrm>
            <a:off x="7113494" y="621053"/>
            <a:ext cx="3449172" cy="3524648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5285830" y="1135291"/>
            <a:ext cx="1569660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事故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实例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0" y="4748329"/>
            <a:ext cx="1219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769838" y="4425163"/>
            <a:ext cx="645459" cy="646331"/>
            <a:chOff x="2707520" y="5104676"/>
            <a:chExt cx="645459" cy="646331"/>
          </a:xfrm>
        </p:grpSpPr>
        <p:sp>
          <p:nvSpPr>
            <p:cNvPr id="12" name="椭圆 11"/>
            <p:cNvSpPr/>
            <p:nvPr/>
          </p:nvSpPr>
          <p:spPr>
            <a:xfrm>
              <a:off x="2707520" y="5104676"/>
              <a:ext cx="645459" cy="645459"/>
            </a:xfrm>
            <a:prstGeom prst="ellipse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81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40133" y="5104676"/>
              <a:ext cx="4299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835959" y="5129076"/>
            <a:ext cx="8227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由于两车距离太近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王某又技术不良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措施不及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致使大货车左前轮猛烈碰撞摩托车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车厢左侧碰王某的头部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当即死亡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</a:t>
            </a:r>
            <a:r>
              <a:rPr lang="zh-CN" altLang="en-US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乘搭者亦负重伤</a:t>
            </a:r>
            <a:r>
              <a:rPr lang="en-US" altLang="zh-CN" sz="2000" b="1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8" name="矩形 37"/>
          <p:cNvSpPr/>
          <p:nvPr/>
        </p:nvSpPr>
        <p:spPr>
          <a:xfrm>
            <a:off x="5285830" y="1135291"/>
            <a:ext cx="1569660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事故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实例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5" name="Picture 5" descr="4"/>
          <p:cNvPicPr>
            <a:picLocks noChangeAspect="1" noChangeArrowheads="1"/>
          </p:cNvPicPr>
          <p:nvPr/>
        </p:nvPicPr>
        <p:blipFill rotWithShape="1">
          <a:blip r:embed="rId4"/>
          <a:srcRect l="1756" t="3052" r="3929" b="6479"/>
          <a:stretch>
            <a:fillRect/>
          </a:stretch>
        </p:blipFill>
        <p:spPr bwMode="auto">
          <a:xfrm>
            <a:off x="988358" y="892878"/>
            <a:ext cx="6324332" cy="3341594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8584842" y="1381821"/>
            <a:ext cx="1569660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事故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5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实例</a:t>
            </a:r>
            <a:endParaRPr lang="en-US" altLang="zh-CN" sz="5400" dirty="0">
              <a:gradFill flip="none" rotWithShape="1">
                <a:gsLst>
                  <a:gs pos="67000">
                    <a:srgbClr val="C00000"/>
                  </a:gs>
                  <a:gs pos="0">
                    <a:srgbClr val="FFC000"/>
                  </a:gs>
                </a:gsLst>
                <a:lin ang="16200000" scaled="1"/>
                <a:tileRect/>
              </a:gradFill>
              <a:effectLst>
                <a:glow>
                  <a:prstClr val="white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18673" y="32083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认识交通信号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420234" y="3556883"/>
            <a:ext cx="5531895" cy="2367323"/>
            <a:chOff x="1420234" y="1559995"/>
            <a:chExt cx="5531895" cy="2367323"/>
          </a:xfrm>
        </p:grpSpPr>
        <p:pic>
          <p:nvPicPr>
            <p:cNvPr id="4" name="图片 3" descr="图片包含 浅色, 交通, 户外, 绿色&#10;&#10;已生成极高可信度的说明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20234" y="1559995"/>
              <a:ext cx="3135294" cy="2367323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4908176" y="2296785"/>
              <a:ext cx="2043953" cy="510988"/>
              <a:chOff x="4908176" y="2454088"/>
              <a:chExt cx="2043953" cy="510988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4908176" y="2454088"/>
                <a:ext cx="2043953" cy="510988"/>
              </a:xfrm>
              <a:prstGeom prst="roundRect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191620" y="2509527"/>
                <a:ext cx="146706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车道灯信号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285841" y="1352700"/>
            <a:ext cx="5666288" cy="1745190"/>
            <a:chOff x="1285841" y="4137398"/>
            <a:chExt cx="5666288" cy="1745190"/>
          </a:xfrm>
        </p:grpSpPr>
        <p:pic>
          <p:nvPicPr>
            <p:cNvPr id="9" name="图片 8" descr="图片包含 浅色, 交通灯, 户外, 交通&#10;&#10;已生成极高可信度的说明"/>
            <p:cNvPicPr>
              <a:picLocks noChangeAspect="1"/>
            </p:cNvPicPr>
            <p:nvPr/>
          </p:nvPicPr>
          <p:blipFill rotWithShape="1">
            <a:blip r:embed="rId5" cstate="email"/>
            <a:srcRect l="10922" t="24014" r="15806" b="17235"/>
            <a:stretch>
              <a:fillRect/>
            </a:stretch>
          </p:blipFill>
          <p:spPr>
            <a:xfrm>
              <a:off x="1285841" y="4137398"/>
              <a:ext cx="3404079" cy="1745190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4908176" y="4824832"/>
              <a:ext cx="2043953" cy="510988"/>
              <a:chOff x="4908176" y="2454088"/>
              <a:chExt cx="2043953" cy="510988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4908176" y="2454088"/>
                <a:ext cx="2043953" cy="510988"/>
              </a:xfrm>
              <a:prstGeom prst="roundRect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91620" y="2509527"/>
                <a:ext cx="1544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指挥灯信号 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519540" y="1498829"/>
            <a:ext cx="3191043" cy="4118037"/>
            <a:chOff x="7519540" y="1498829"/>
            <a:chExt cx="3191043" cy="41180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/>
            <a:srcRect l="3950" t="1396" r="58941" b="3798"/>
            <a:stretch>
              <a:fillRect/>
            </a:stretch>
          </p:blipFill>
          <p:spPr>
            <a:xfrm>
              <a:off x="7519540" y="1498829"/>
              <a:ext cx="3191043" cy="3493901"/>
            </a:xfrm>
            <a:prstGeom prst="rect">
              <a:avLst/>
            </a:prstGeom>
          </p:spPr>
        </p:pic>
        <p:grpSp>
          <p:nvGrpSpPr>
            <p:cNvPr id="26" name="组合 25"/>
            <p:cNvGrpSpPr/>
            <p:nvPr/>
          </p:nvGrpSpPr>
          <p:grpSpPr>
            <a:xfrm>
              <a:off x="8141128" y="5105878"/>
              <a:ext cx="2043953" cy="510988"/>
              <a:chOff x="7885634" y="4319225"/>
              <a:chExt cx="2043953" cy="510988"/>
            </a:xfrm>
          </p:grpSpPr>
          <p:sp>
            <p:nvSpPr>
              <p:cNvPr id="27" name="矩形: 圆角 26"/>
              <p:cNvSpPr/>
              <p:nvPr/>
            </p:nvSpPr>
            <p:spPr>
              <a:xfrm>
                <a:off x="7885634" y="4319225"/>
                <a:ext cx="2043953" cy="510988"/>
              </a:xfrm>
              <a:prstGeom prst="roundRect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917595" y="4374664"/>
                <a:ext cx="198002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人行横道灯信号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文字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 l="50575" t="23137" r="4260" b="22941"/>
          <a:stretch>
            <a:fillRect/>
          </a:stretch>
        </p:blipFill>
        <p:spPr>
          <a:xfrm>
            <a:off x="4927459" y="1987629"/>
            <a:ext cx="2337082" cy="223158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18673" y="32083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认识交通信号</a:t>
            </a:r>
          </a:p>
        </p:txBody>
      </p:sp>
      <p:pic>
        <p:nvPicPr>
          <p:cNvPr id="3" name="图片 2" descr="图片包含 剪贴画&#10;&#10;已生成极高可信度的说明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86027" y="1987629"/>
            <a:ext cx="2247900" cy="22479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488001" y="4383741"/>
            <a:ext cx="2043953" cy="510988"/>
            <a:chOff x="4908176" y="2040134"/>
            <a:chExt cx="2043953" cy="510988"/>
          </a:xfrm>
        </p:grpSpPr>
        <p:sp>
          <p:nvSpPr>
            <p:cNvPr id="19" name="矩形: 圆角 18"/>
            <p:cNvSpPr/>
            <p:nvPr/>
          </p:nvSpPr>
          <p:spPr>
            <a:xfrm>
              <a:off x="4908176" y="2040134"/>
              <a:ext cx="2043953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077318" y="2095573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禁止向左转弯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27459" y="4383741"/>
            <a:ext cx="2508997" cy="510988"/>
            <a:chOff x="4908176" y="2040134"/>
            <a:chExt cx="2508997" cy="510988"/>
          </a:xfrm>
        </p:grpSpPr>
        <p:sp>
          <p:nvSpPr>
            <p:cNvPr id="30" name="矩形: 圆角 29"/>
            <p:cNvSpPr/>
            <p:nvPr/>
          </p:nvSpPr>
          <p:spPr>
            <a:xfrm>
              <a:off x="4908176" y="2040134"/>
              <a:ext cx="2508997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77318" y="2095573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禁止行人通行标志</a:t>
              </a:r>
            </a:p>
          </p:txBody>
        </p:sp>
      </p:grpSp>
      <p:pic>
        <p:nvPicPr>
          <p:cNvPr id="14" name="图片 13" descr="图片包含 标牌, 户外, 天空, 黄色&#10;&#10;已生成极高可信度的说明"/>
          <p:cNvPicPr>
            <a:picLocks noChangeAspect="1"/>
          </p:cNvPicPr>
          <p:nvPr/>
        </p:nvPicPr>
        <p:blipFill rotWithShape="1">
          <a:blip r:embed="rId6" cstate="email"/>
          <a:srcRect t="8622" b="7164"/>
          <a:stretch>
            <a:fillRect/>
          </a:stretch>
        </p:blipFill>
        <p:spPr>
          <a:xfrm>
            <a:off x="8228084" y="1987629"/>
            <a:ext cx="2523072" cy="2124757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8242159" y="4393766"/>
            <a:ext cx="2508997" cy="510988"/>
            <a:chOff x="4908176" y="2040134"/>
            <a:chExt cx="2508997" cy="510988"/>
          </a:xfrm>
        </p:grpSpPr>
        <p:sp>
          <p:nvSpPr>
            <p:cNvPr id="33" name="矩形: 圆角 32"/>
            <p:cNvSpPr/>
            <p:nvPr/>
          </p:nvSpPr>
          <p:spPr>
            <a:xfrm>
              <a:off x="4908176" y="2040134"/>
              <a:ext cx="2508997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300899" y="2095573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注意行人标志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18673" y="32083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认识交通信号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52658" y="4383741"/>
            <a:ext cx="3046733" cy="510988"/>
            <a:chOff x="4908176" y="2040134"/>
            <a:chExt cx="3046733" cy="510988"/>
          </a:xfrm>
        </p:grpSpPr>
        <p:sp>
          <p:nvSpPr>
            <p:cNvPr id="19" name="矩形: 圆角 18"/>
            <p:cNvSpPr/>
            <p:nvPr/>
          </p:nvSpPr>
          <p:spPr>
            <a:xfrm>
              <a:off x="4908176" y="2040134"/>
              <a:ext cx="3046733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077318" y="2095573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禁止非机动车通行标志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927459" y="4383741"/>
            <a:ext cx="2508997" cy="510988"/>
            <a:chOff x="4908176" y="2040134"/>
            <a:chExt cx="2508997" cy="510988"/>
          </a:xfrm>
        </p:grpSpPr>
        <p:sp>
          <p:nvSpPr>
            <p:cNvPr id="30" name="矩形: 圆角 29"/>
            <p:cNvSpPr/>
            <p:nvPr/>
          </p:nvSpPr>
          <p:spPr>
            <a:xfrm>
              <a:off x="4908176" y="2040134"/>
              <a:ext cx="2508997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546198" y="209557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危险标志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42159" y="4393766"/>
            <a:ext cx="2508997" cy="510988"/>
            <a:chOff x="4908176" y="2040134"/>
            <a:chExt cx="2508997" cy="510988"/>
          </a:xfrm>
        </p:grpSpPr>
        <p:sp>
          <p:nvSpPr>
            <p:cNvPr id="33" name="矩形: 圆角 32"/>
            <p:cNvSpPr/>
            <p:nvPr/>
          </p:nvSpPr>
          <p:spPr>
            <a:xfrm>
              <a:off x="4908176" y="2040134"/>
              <a:ext cx="2508997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5557380" y="2095573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当心车辆</a:t>
              </a:r>
            </a:p>
          </p:txBody>
        </p:sp>
      </p:grpSp>
      <p:pic>
        <p:nvPicPr>
          <p:cNvPr id="4" name="图片 3" descr="图片包含 剪贴画&#10;&#10;已生成极高可信度的说明"/>
          <p:cNvPicPr>
            <a:picLocks noChangeAspect="1"/>
          </p:cNvPicPr>
          <p:nvPr/>
        </p:nvPicPr>
        <p:blipFill rotWithShape="1">
          <a:blip r:embed="rId4"/>
          <a:srcRect l="50000"/>
          <a:stretch>
            <a:fillRect/>
          </a:stretch>
        </p:blipFill>
        <p:spPr>
          <a:xfrm>
            <a:off x="1275229" y="1723185"/>
            <a:ext cx="2824162" cy="2524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62638" y="1636620"/>
            <a:ext cx="2610690" cy="2610690"/>
          </a:xfrm>
          <a:prstGeom prst="rect">
            <a:avLst/>
          </a:prstGeom>
        </p:spPr>
      </p:pic>
      <p:pic>
        <p:nvPicPr>
          <p:cNvPr id="9" name="图片 8" descr="图片包含 文字&#10;&#10;已生成高可信度的说明"/>
          <p:cNvPicPr>
            <a:picLocks noChangeAspect="1"/>
          </p:cNvPicPr>
          <p:nvPr/>
        </p:nvPicPr>
        <p:blipFill rotWithShape="1">
          <a:blip r:embed="rId6" cstate="email"/>
          <a:srcRect l="22680" t="7450" r="21536" b="36080"/>
          <a:stretch>
            <a:fillRect/>
          </a:stretch>
        </p:blipFill>
        <p:spPr>
          <a:xfrm>
            <a:off x="8242159" y="1731309"/>
            <a:ext cx="2477399" cy="25078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676107" y="431181"/>
            <a:ext cx="4839786" cy="1358072"/>
            <a:chOff x="3676107" y="431181"/>
            <a:chExt cx="4839786" cy="1358072"/>
          </a:xfrm>
        </p:grpSpPr>
        <p:sp>
          <p:nvSpPr>
            <p:cNvPr id="5" name="文本框 4"/>
            <p:cNvSpPr txBox="1"/>
            <p:nvPr/>
          </p:nvSpPr>
          <p:spPr>
            <a:xfrm>
              <a:off x="3676107" y="431181"/>
              <a:ext cx="483978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CONTENTS</a:t>
              </a:r>
              <a:endPara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238233" y="1419921"/>
              <a:ext cx="17155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——</a:t>
              </a:r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目 录</a:t>
              </a:r>
              <a:r>
                <a:rPr lang="en-US" altLang="zh-CN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——</a:t>
              </a:r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86940" y="2449973"/>
            <a:ext cx="2777355" cy="2765128"/>
            <a:chOff x="1675129" y="2337175"/>
            <a:chExt cx="3057416" cy="3043956"/>
          </a:xfrm>
        </p:grpSpPr>
        <p:grpSp>
          <p:nvGrpSpPr>
            <p:cNvPr id="12" name="组合 11"/>
            <p:cNvGrpSpPr/>
            <p:nvPr/>
          </p:nvGrpSpPr>
          <p:grpSpPr>
            <a:xfrm>
              <a:off x="1675129" y="2337175"/>
              <a:ext cx="3043956" cy="3043956"/>
              <a:chOff x="1967991" y="2533583"/>
              <a:chExt cx="2399902" cy="2399902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967991" y="2533583"/>
                <a:ext cx="2399902" cy="2399902"/>
                <a:chOff x="1967991" y="2533583"/>
                <a:chExt cx="2399902" cy="2399902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1967991" y="2533583"/>
                  <a:ext cx="2399902" cy="2399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17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2438091" y="3175426"/>
                  <a:ext cx="1514585" cy="507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altLang="zh-CN" sz="3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Part 01</a:t>
                  </a:r>
                  <a:endPara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1" name="弦形 10"/>
              <p:cNvSpPr/>
              <p:nvPr/>
            </p:nvSpPr>
            <p:spPr>
              <a:xfrm>
                <a:off x="2003960" y="2569552"/>
                <a:ext cx="2327964" cy="2327964"/>
              </a:xfrm>
              <a:prstGeom prst="chord">
                <a:avLst>
                  <a:gd name="adj1" fmla="val 190986"/>
                  <a:gd name="adj2" fmla="val 10528350"/>
                </a:avLst>
              </a:prstGeom>
              <a:gradFill>
                <a:gsLst>
                  <a:gs pos="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2195092" y="4093919"/>
              <a:ext cx="2537453" cy="64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交通安全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03711" y="2449973"/>
            <a:ext cx="2777355" cy="2765128"/>
            <a:chOff x="1675129" y="2337175"/>
            <a:chExt cx="3057416" cy="3043956"/>
          </a:xfrm>
        </p:grpSpPr>
        <p:grpSp>
          <p:nvGrpSpPr>
            <p:cNvPr id="16" name="组合 15"/>
            <p:cNvGrpSpPr/>
            <p:nvPr/>
          </p:nvGrpSpPr>
          <p:grpSpPr>
            <a:xfrm>
              <a:off x="1675129" y="2337175"/>
              <a:ext cx="3043956" cy="3043956"/>
              <a:chOff x="1967991" y="2533583"/>
              <a:chExt cx="2399902" cy="239990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967991" y="2533583"/>
                <a:ext cx="2399902" cy="2399902"/>
                <a:chOff x="1967991" y="2533583"/>
                <a:chExt cx="2399902" cy="2399902"/>
              </a:xfrm>
            </p:grpSpPr>
            <p:sp>
              <p:nvSpPr>
                <p:cNvPr id="20" name="椭圆 19"/>
                <p:cNvSpPr/>
                <p:nvPr/>
              </p:nvSpPr>
              <p:spPr>
                <a:xfrm>
                  <a:off x="1967991" y="2533583"/>
                  <a:ext cx="2399902" cy="2399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17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2438091" y="3175426"/>
                  <a:ext cx="1514585" cy="507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3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Part 02</a:t>
                  </a:r>
                  <a:endPara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19" name="弦形 18"/>
              <p:cNvSpPr/>
              <p:nvPr/>
            </p:nvSpPr>
            <p:spPr>
              <a:xfrm>
                <a:off x="2003960" y="2569552"/>
                <a:ext cx="2327964" cy="2327964"/>
              </a:xfrm>
              <a:prstGeom prst="chord">
                <a:avLst>
                  <a:gd name="adj1" fmla="val 190986"/>
                  <a:gd name="adj2" fmla="val 10528350"/>
                </a:avLst>
              </a:prstGeom>
              <a:gradFill>
                <a:gsLst>
                  <a:gs pos="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2195092" y="4093919"/>
              <a:ext cx="2537453" cy="64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校园安全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93985" y="2449972"/>
            <a:ext cx="2777355" cy="2765128"/>
            <a:chOff x="1675129" y="2337175"/>
            <a:chExt cx="3057416" cy="3043956"/>
          </a:xfrm>
        </p:grpSpPr>
        <p:grpSp>
          <p:nvGrpSpPr>
            <p:cNvPr id="23" name="组合 22"/>
            <p:cNvGrpSpPr/>
            <p:nvPr/>
          </p:nvGrpSpPr>
          <p:grpSpPr>
            <a:xfrm>
              <a:off x="1675129" y="2337175"/>
              <a:ext cx="3043956" cy="3043956"/>
              <a:chOff x="1967991" y="2533583"/>
              <a:chExt cx="2399902" cy="239990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967991" y="2533583"/>
                <a:ext cx="2399902" cy="2399902"/>
                <a:chOff x="1967991" y="2533583"/>
                <a:chExt cx="2399902" cy="2399902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1967991" y="2533583"/>
                  <a:ext cx="2399902" cy="2399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17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2438091" y="3175426"/>
                  <a:ext cx="1514585" cy="507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:r>
                    <a:rPr lang="en-US" altLang="zh-CN" sz="3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Part 03</a:t>
                  </a:r>
                  <a:endParaRPr lang="zh-CN" altLang="en-US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26" name="弦形 25"/>
              <p:cNvSpPr/>
              <p:nvPr/>
            </p:nvSpPr>
            <p:spPr>
              <a:xfrm>
                <a:off x="2003960" y="2569552"/>
                <a:ext cx="2327964" cy="2327964"/>
              </a:xfrm>
              <a:prstGeom prst="chord">
                <a:avLst>
                  <a:gd name="adj1" fmla="val 190986"/>
                  <a:gd name="adj2" fmla="val 10528350"/>
                </a:avLst>
              </a:prstGeom>
              <a:gradFill>
                <a:gsLst>
                  <a:gs pos="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195092" y="4093919"/>
              <a:ext cx="2537453" cy="64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其他安全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2.08333E-7 0.08773 " pathEditMode="relative" rAng="0" ptsTypes="AA">
                                      <p:cBhvr>
                                        <p:cTn id="11" dur="12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1259" y="1768839"/>
            <a:ext cx="8409482" cy="3275352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9185" y="2378972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 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 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篇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7943" y="2779082"/>
            <a:ext cx="54168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spc="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校园安全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梯形 2"/>
          <p:cNvSpPr/>
          <p:nvPr/>
        </p:nvSpPr>
        <p:spPr>
          <a:xfrm flipH="1" flipV="1">
            <a:off x="4545386" y="726812"/>
            <a:ext cx="3052762" cy="1451836"/>
          </a:xfrm>
          <a:custGeom>
            <a:avLst/>
            <a:gdLst>
              <a:gd name="connsiteX0" fmla="*/ 0 w 1963270"/>
              <a:gd name="connsiteY0" fmla="*/ 1055595 h 1055595"/>
              <a:gd name="connsiteX1" fmla="*/ 263899 w 1963270"/>
              <a:gd name="connsiteY1" fmla="*/ 0 h 1055595"/>
              <a:gd name="connsiteX2" fmla="*/ 1699371 w 1963270"/>
              <a:gd name="connsiteY2" fmla="*/ 0 h 1055595"/>
              <a:gd name="connsiteX3" fmla="*/ 1963270 w 1963270"/>
              <a:gd name="connsiteY3" fmla="*/ 1055595 h 1055595"/>
              <a:gd name="connsiteX4" fmla="*/ 0 w 1963270"/>
              <a:gd name="connsiteY4" fmla="*/ 1055595 h 1055595"/>
              <a:gd name="connsiteX0-1" fmla="*/ 0 w 1963270"/>
              <a:gd name="connsiteY0-2" fmla="*/ 1270748 h 1270748"/>
              <a:gd name="connsiteX1-3" fmla="*/ 223558 w 1963270"/>
              <a:gd name="connsiteY1-4" fmla="*/ 0 h 1270748"/>
              <a:gd name="connsiteX2-5" fmla="*/ 1699371 w 1963270"/>
              <a:gd name="connsiteY2-6" fmla="*/ 215153 h 1270748"/>
              <a:gd name="connsiteX3-7" fmla="*/ 1963270 w 1963270"/>
              <a:gd name="connsiteY3-8" fmla="*/ 1270748 h 1270748"/>
              <a:gd name="connsiteX4-9" fmla="*/ 0 w 1963270"/>
              <a:gd name="connsiteY4-10" fmla="*/ 1270748 h 1270748"/>
              <a:gd name="connsiteX0-11" fmla="*/ 0 w 1963270"/>
              <a:gd name="connsiteY0-12" fmla="*/ 1270748 h 1270748"/>
              <a:gd name="connsiteX1-13" fmla="*/ 223558 w 1963270"/>
              <a:gd name="connsiteY1-14" fmla="*/ 0 h 1270748"/>
              <a:gd name="connsiteX2-15" fmla="*/ 1692647 w 1963270"/>
              <a:gd name="connsiteY2-16" fmla="*/ 114300 h 1270748"/>
              <a:gd name="connsiteX3-17" fmla="*/ 1963270 w 1963270"/>
              <a:gd name="connsiteY3-18" fmla="*/ 1270748 h 1270748"/>
              <a:gd name="connsiteX4-19" fmla="*/ 0 w 1963270"/>
              <a:gd name="connsiteY4-20" fmla="*/ 1270748 h 1270748"/>
              <a:gd name="connsiteX0-21" fmla="*/ 0 w 1963270"/>
              <a:gd name="connsiteY0-22" fmla="*/ 1156448 h 1156448"/>
              <a:gd name="connsiteX1-23" fmla="*/ 183217 w 1963270"/>
              <a:gd name="connsiteY1-24" fmla="*/ 282388 h 1156448"/>
              <a:gd name="connsiteX2-25" fmla="*/ 1692647 w 1963270"/>
              <a:gd name="connsiteY2-26" fmla="*/ 0 h 1156448"/>
              <a:gd name="connsiteX3-27" fmla="*/ 1963270 w 1963270"/>
              <a:gd name="connsiteY3-28" fmla="*/ 1156448 h 1156448"/>
              <a:gd name="connsiteX4-29" fmla="*/ 0 w 1963270"/>
              <a:gd name="connsiteY4-30" fmla="*/ 1156448 h 1156448"/>
              <a:gd name="connsiteX0-31" fmla="*/ 0 w 1963270"/>
              <a:gd name="connsiteY0-32" fmla="*/ 1156448 h 1156448"/>
              <a:gd name="connsiteX1-33" fmla="*/ 183217 w 1963270"/>
              <a:gd name="connsiteY1-34" fmla="*/ 282388 h 1156448"/>
              <a:gd name="connsiteX2-35" fmla="*/ 1692647 w 1963270"/>
              <a:gd name="connsiteY2-36" fmla="*/ 0 h 1156448"/>
              <a:gd name="connsiteX3-37" fmla="*/ 1963270 w 1963270"/>
              <a:gd name="connsiteY3-38" fmla="*/ 1156448 h 1156448"/>
              <a:gd name="connsiteX4-39" fmla="*/ 0 w 1963270"/>
              <a:gd name="connsiteY4-40" fmla="*/ 1156448 h 1156448"/>
              <a:gd name="connsiteX0-41" fmla="*/ 22611 w 1985881"/>
              <a:gd name="connsiteY0-42" fmla="*/ 1319319 h 1319319"/>
              <a:gd name="connsiteX1-43" fmla="*/ 0 w 1985881"/>
              <a:gd name="connsiteY1-44" fmla="*/ 0 h 1319319"/>
              <a:gd name="connsiteX2-45" fmla="*/ 1715258 w 1985881"/>
              <a:gd name="connsiteY2-46" fmla="*/ 162871 h 1319319"/>
              <a:gd name="connsiteX3-47" fmla="*/ 1985881 w 1985881"/>
              <a:gd name="connsiteY3-48" fmla="*/ 1319319 h 1319319"/>
              <a:gd name="connsiteX4-49" fmla="*/ 22611 w 1985881"/>
              <a:gd name="connsiteY4-50" fmla="*/ 1319319 h 1319319"/>
              <a:gd name="connsiteX0-51" fmla="*/ 102422 w 2065692"/>
              <a:gd name="connsiteY0-52" fmla="*/ 1156448 h 1156448"/>
              <a:gd name="connsiteX1-53" fmla="*/ 0 w 2065692"/>
              <a:gd name="connsiteY1-54" fmla="*/ 496617 h 1156448"/>
              <a:gd name="connsiteX2-55" fmla="*/ 1795069 w 2065692"/>
              <a:gd name="connsiteY2-56" fmla="*/ 0 h 1156448"/>
              <a:gd name="connsiteX3-57" fmla="*/ 2065692 w 2065692"/>
              <a:gd name="connsiteY3-58" fmla="*/ 1156448 h 1156448"/>
              <a:gd name="connsiteX4-59" fmla="*/ 102422 w 2065692"/>
              <a:gd name="connsiteY4-60" fmla="*/ 1156448 h 1156448"/>
              <a:gd name="connsiteX0-61" fmla="*/ 0 w 1963270"/>
              <a:gd name="connsiteY0-62" fmla="*/ 1156448 h 1156448"/>
              <a:gd name="connsiteX1-63" fmla="*/ 758692 w 1963270"/>
              <a:gd name="connsiteY1-64" fmla="*/ 139570 h 1156448"/>
              <a:gd name="connsiteX2-65" fmla="*/ 1692647 w 1963270"/>
              <a:gd name="connsiteY2-66" fmla="*/ 0 h 1156448"/>
              <a:gd name="connsiteX3-67" fmla="*/ 1963270 w 1963270"/>
              <a:gd name="connsiteY3-68" fmla="*/ 1156448 h 1156448"/>
              <a:gd name="connsiteX4-69" fmla="*/ 0 w 1963270"/>
              <a:gd name="connsiteY4-70" fmla="*/ 1156448 h 1156448"/>
              <a:gd name="connsiteX0-71" fmla="*/ 0 w 1963270"/>
              <a:gd name="connsiteY0-72" fmla="*/ 1156448 h 1156448"/>
              <a:gd name="connsiteX1-73" fmla="*/ 561265 w 1963270"/>
              <a:gd name="connsiteY1-74" fmla="*/ 80763 h 1156448"/>
              <a:gd name="connsiteX2-75" fmla="*/ 1692647 w 1963270"/>
              <a:gd name="connsiteY2-76" fmla="*/ 0 h 1156448"/>
              <a:gd name="connsiteX3-77" fmla="*/ 1963270 w 1963270"/>
              <a:gd name="connsiteY3-78" fmla="*/ 1156448 h 1156448"/>
              <a:gd name="connsiteX4-79" fmla="*/ 0 w 1963270"/>
              <a:gd name="connsiteY4-80" fmla="*/ 1156448 h 1156448"/>
              <a:gd name="connsiteX0-81" fmla="*/ 0 w 1963270"/>
              <a:gd name="connsiteY0-82" fmla="*/ 1156448 h 1156448"/>
              <a:gd name="connsiteX1-83" fmla="*/ 263026 w 1963270"/>
              <a:gd name="connsiteY1-84" fmla="*/ 72362 h 1156448"/>
              <a:gd name="connsiteX2-85" fmla="*/ 1692647 w 1963270"/>
              <a:gd name="connsiteY2-86" fmla="*/ 0 h 1156448"/>
              <a:gd name="connsiteX3-87" fmla="*/ 1963270 w 1963270"/>
              <a:gd name="connsiteY3-88" fmla="*/ 1156448 h 1156448"/>
              <a:gd name="connsiteX4-89" fmla="*/ 0 w 1963270"/>
              <a:gd name="connsiteY4-90" fmla="*/ 1156448 h 1156448"/>
              <a:gd name="connsiteX0-91" fmla="*/ 0 w 1765844"/>
              <a:gd name="connsiteY0-92" fmla="*/ 1156448 h 1156448"/>
              <a:gd name="connsiteX1-93" fmla="*/ 263026 w 1765844"/>
              <a:gd name="connsiteY1-94" fmla="*/ 72362 h 1156448"/>
              <a:gd name="connsiteX2-95" fmla="*/ 1692647 w 1765844"/>
              <a:gd name="connsiteY2-96" fmla="*/ 0 h 1156448"/>
              <a:gd name="connsiteX3-97" fmla="*/ 1765844 w 1765844"/>
              <a:gd name="connsiteY3-98" fmla="*/ 950621 h 1156448"/>
              <a:gd name="connsiteX4-99" fmla="*/ 0 w 1765844"/>
              <a:gd name="connsiteY4-100" fmla="*/ 1156448 h 1156448"/>
              <a:gd name="connsiteX0-101" fmla="*/ 0 w 2097688"/>
              <a:gd name="connsiteY0-102" fmla="*/ 1156448 h 1156448"/>
              <a:gd name="connsiteX1-103" fmla="*/ 263026 w 2097688"/>
              <a:gd name="connsiteY1-104" fmla="*/ 72362 h 1156448"/>
              <a:gd name="connsiteX2-105" fmla="*/ 1692647 w 2097688"/>
              <a:gd name="connsiteY2-106" fmla="*/ 0 h 1156448"/>
              <a:gd name="connsiteX3-107" fmla="*/ 2097688 w 2097688"/>
              <a:gd name="connsiteY3-108" fmla="*/ 912816 h 1156448"/>
              <a:gd name="connsiteX4-109" fmla="*/ 0 w 2097688"/>
              <a:gd name="connsiteY4-110" fmla="*/ 1156448 h 1156448"/>
              <a:gd name="connsiteX0-111" fmla="*/ 0 w 2274111"/>
              <a:gd name="connsiteY0-112" fmla="*/ 1156448 h 1156448"/>
              <a:gd name="connsiteX1-113" fmla="*/ 263026 w 2274111"/>
              <a:gd name="connsiteY1-114" fmla="*/ 72362 h 1156448"/>
              <a:gd name="connsiteX2-115" fmla="*/ 1692647 w 2274111"/>
              <a:gd name="connsiteY2-116" fmla="*/ 0 h 1156448"/>
              <a:gd name="connsiteX3-117" fmla="*/ 2274111 w 2274111"/>
              <a:gd name="connsiteY3-118" fmla="*/ 942220 h 1156448"/>
              <a:gd name="connsiteX4-119" fmla="*/ 0 w 2274111"/>
              <a:gd name="connsiteY4-120" fmla="*/ 1156448 h 1156448"/>
              <a:gd name="connsiteX0-121" fmla="*/ 0 w 2299314"/>
              <a:gd name="connsiteY0-122" fmla="*/ 896013 h 942220"/>
              <a:gd name="connsiteX1-123" fmla="*/ 288229 w 2299314"/>
              <a:gd name="connsiteY1-124" fmla="*/ 72362 h 942220"/>
              <a:gd name="connsiteX2-125" fmla="*/ 1717850 w 2299314"/>
              <a:gd name="connsiteY2-126" fmla="*/ 0 h 942220"/>
              <a:gd name="connsiteX3-127" fmla="*/ 2299314 w 2299314"/>
              <a:gd name="connsiteY3-128" fmla="*/ 942220 h 942220"/>
              <a:gd name="connsiteX4-129" fmla="*/ 0 w 2299314"/>
              <a:gd name="connsiteY4-130" fmla="*/ 896013 h 942220"/>
              <a:gd name="connsiteX0-131" fmla="*/ 0 w 2303515"/>
              <a:gd name="connsiteY0-132" fmla="*/ 933818 h 942220"/>
              <a:gd name="connsiteX1-133" fmla="*/ 292430 w 2303515"/>
              <a:gd name="connsiteY1-134" fmla="*/ 72362 h 942220"/>
              <a:gd name="connsiteX2-135" fmla="*/ 1722051 w 2303515"/>
              <a:gd name="connsiteY2-136" fmla="*/ 0 h 942220"/>
              <a:gd name="connsiteX3-137" fmla="*/ 2303515 w 2303515"/>
              <a:gd name="connsiteY3-138" fmla="*/ 942220 h 942220"/>
              <a:gd name="connsiteX4-139" fmla="*/ 0 w 2303515"/>
              <a:gd name="connsiteY4-140" fmla="*/ 933818 h 942220"/>
              <a:gd name="connsiteX0-141" fmla="*/ 0 w 2303515"/>
              <a:gd name="connsiteY0-142" fmla="*/ 980531 h 988933"/>
              <a:gd name="connsiteX1-143" fmla="*/ 256344 w 2303515"/>
              <a:gd name="connsiteY1-144" fmla="*/ 0 h 988933"/>
              <a:gd name="connsiteX2-145" fmla="*/ 1722051 w 2303515"/>
              <a:gd name="connsiteY2-146" fmla="*/ 46713 h 988933"/>
              <a:gd name="connsiteX3-147" fmla="*/ 2303515 w 2303515"/>
              <a:gd name="connsiteY3-148" fmla="*/ 988933 h 988933"/>
              <a:gd name="connsiteX4-149" fmla="*/ 0 w 2303515"/>
              <a:gd name="connsiteY4-150" fmla="*/ 980531 h 988933"/>
              <a:gd name="connsiteX0-151" fmla="*/ 0 w 2303515"/>
              <a:gd name="connsiteY0-152" fmla="*/ 1011674 h 1020076"/>
              <a:gd name="connsiteX1-153" fmla="*/ 256344 w 2303515"/>
              <a:gd name="connsiteY1-154" fmla="*/ 31143 h 1020076"/>
              <a:gd name="connsiteX2-155" fmla="*/ 2077760 w 2303515"/>
              <a:gd name="connsiteY2-156" fmla="*/ 0 h 1020076"/>
              <a:gd name="connsiteX3-157" fmla="*/ 2303515 w 2303515"/>
              <a:gd name="connsiteY3-158" fmla="*/ 1020076 h 1020076"/>
              <a:gd name="connsiteX4-159" fmla="*/ 0 w 2303515"/>
              <a:gd name="connsiteY4-160" fmla="*/ 1011674 h 1020076"/>
              <a:gd name="connsiteX0-161" fmla="*/ 0 w 2303515"/>
              <a:gd name="connsiteY0-162" fmla="*/ 1043733 h 1052135"/>
              <a:gd name="connsiteX1-163" fmla="*/ 256344 w 2303515"/>
              <a:gd name="connsiteY1-164" fmla="*/ 63202 h 1052135"/>
              <a:gd name="connsiteX2-165" fmla="*/ 2031363 w 2303515"/>
              <a:gd name="connsiteY2-166" fmla="*/ 0 h 1052135"/>
              <a:gd name="connsiteX3-167" fmla="*/ 2303515 w 2303515"/>
              <a:gd name="connsiteY3-168" fmla="*/ 1052135 h 1052135"/>
              <a:gd name="connsiteX4-169" fmla="*/ 0 w 2303515"/>
              <a:gd name="connsiteY4-170" fmla="*/ 1043733 h 1052135"/>
              <a:gd name="connsiteX0-171" fmla="*/ 0 w 2340675"/>
              <a:gd name="connsiteY0-172" fmla="*/ 980531 h 988933"/>
              <a:gd name="connsiteX1-173" fmla="*/ 256344 w 2340675"/>
              <a:gd name="connsiteY1-174" fmla="*/ 0 h 988933"/>
              <a:gd name="connsiteX2-175" fmla="*/ 2340675 w 2340675"/>
              <a:gd name="connsiteY2-176" fmla="*/ 92511 h 988933"/>
              <a:gd name="connsiteX3-177" fmla="*/ 2303515 w 2340675"/>
              <a:gd name="connsiteY3-178" fmla="*/ 988933 h 988933"/>
              <a:gd name="connsiteX4-179" fmla="*/ 0 w 2340675"/>
              <a:gd name="connsiteY4-180" fmla="*/ 980531 h 9889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40675" h="988933">
                <a:moveTo>
                  <a:pt x="0" y="980531"/>
                </a:moveTo>
                <a:lnTo>
                  <a:pt x="256344" y="0"/>
                </a:lnTo>
                <a:lnTo>
                  <a:pt x="2340675" y="92511"/>
                </a:lnTo>
                <a:lnTo>
                  <a:pt x="2303515" y="988933"/>
                </a:lnTo>
                <a:lnTo>
                  <a:pt x="0" y="980531"/>
                </a:lnTo>
                <a:close/>
              </a:path>
            </a:pathLst>
          </a:custGeom>
          <a:gradFill>
            <a:gsLst>
              <a:gs pos="59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667435"/>
            <a:ext cx="12192000" cy="43165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4728" y="2036877"/>
            <a:ext cx="1034527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0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【真实案例】</a:t>
            </a:r>
            <a:endParaRPr lang="en-US" altLang="zh-CN" sz="20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</a:t>
            </a: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2012年 11月15日晚6时45分左右，江苏宿迁市宿豫实验初中的两名学生从教学楼坠落身亡。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死亡的两名学生一个15岁、一个16岁，都为宿豫实验初中的初二男生。在出事之前，两人在上完厕所回宿舍的路上，倚靠在教学楼四楼的栏杆上说话时，栏杆突然断裂，两名学生头朝下，从四楼坠落。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一名现场目击者称，之前这两名学生在教学楼4楼打闹，栏杆突然断裂，造成他们坠楼。该目击者描述，“教学楼的栏杆为不锈钢材料，比成年人的大拇指粗。其中有一段一米多长的栏杆落地，压在了坠楼学生的身上。”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现场目击者回忆，坠楼后，两名学生躺在一楼的一个教室门口，但现场血迹不多。一名学生当场身亡，另一名学生送到医院后不久身亡。坠楼10多分钟后，救护车到来将两名学生拉走。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　　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593851" y="726812"/>
            <a:ext cx="3004297" cy="1544622"/>
            <a:chOff x="4478990" y="289783"/>
            <a:chExt cx="3004297" cy="1544622"/>
          </a:xfrm>
        </p:grpSpPr>
        <p:sp>
          <p:nvSpPr>
            <p:cNvPr id="3" name="梯形 2"/>
            <p:cNvSpPr/>
            <p:nvPr/>
          </p:nvSpPr>
          <p:spPr>
            <a:xfrm flipV="1">
              <a:off x="4478990" y="289783"/>
              <a:ext cx="3004297" cy="1544622"/>
            </a:xfrm>
            <a:custGeom>
              <a:avLst/>
              <a:gdLst>
                <a:gd name="connsiteX0" fmla="*/ 0 w 1963270"/>
                <a:gd name="connsiteY0" fmla="*/ 1055595 h 1055595"/>
                <a:gd name="connsiteX1" fmla="*/ 263899 w 1963270"/>
                <a:gd name="connsiteY1" fmla="*/ 0 h 1055595"/>
                <a:gd name="connsiteX2" fmla="*/ 1699371 w 1963270"/>
                <a:gd name="connsiteY2" fmla="*/ 0 h 1055595"/>
                <a:gd name="connsiteX3" fmla="*/ 1963270 w 1963270"/>
                <a:gd name="connsiteY3" fmla="*/ 1055595 h 1055595"/>
                <a:gd name="connsiteX4" fmla="*/ 0 w 1963270"/>
                <a:gd name="connsiteY4" fmla="*/ 1055595 h 1055595"/>
                <a:gd name="connsiteX0-1" fmla="*/ 0 w 1963270"/>
                <a:gd name="connsiteY0-2" fmla="*/ 1270748 h 1270748"/>
                <a:gd name="connsiteX1-3" fmla="*/ 223558 w 1963270"/>
                <a:gd name="connsiteY1-4" fmla="*/ 0 h 1270748"/>
                <a:gd name="connsiteX2-5" fmla="*/ 1699371 w 1963270"/>
                <a:gd name="connsiteY2-6" fmla="*/ 215153 h 1270748"/>
                <a:gd name="connsiteX3-7" fmla="*/ 1963270 w 1963270"/>
                <a:gd name="connsiteY3-8" fmla="*/ 1270748 h 1270748"/>
                <a:gd name="connsiteX4-9" fmla="*/ 0 w 1963270"/>
                <a:gd name="connsiteY4-10" fmla="*/ 1270748 h 1270748"/>
                <a:gd name="connsiteX0-11" fmla="*/ 0 w 1963270"/>
                <a:gd name="connsiteY0-12" fmla="*/ 1270748 h 1270748"/>
                <a:gd name="connsiteX1-13" fmla="*/ 223558 w 1963270"/>
                <a:gd name="connsiteY1-14" fmla="*/ 0 h 1270748"/>
                <a:gd name="connsiteX2-15" fmla="*/ 1692647 w 1963270"/>
                <a:gd name="connsiteY2-16" fmla="*/ 114300 h 1270748"/>
                <a:gd name="connsiteX3-17" fmla="*/ 1963270 w 1963270"/>
                <a:gd name="connsiteY3-18" fmla="*/ 1270748 h 1270748"/>
                <a:gd name="connsiteX4-19" fmla="*/ 0 w 1963270"/>
                <a:gd name="connsiteY4-20" fmla="*/ 1270748 h 1270748"/>
                <a:gd name="connsiteX0-21" fmla="*/ 0 w 1963270"/>
                <a:gd name="connsiteY0-22" fmla="*/ 1156448 h 1156448"/>
                <a:gd name="connsiteX1-23" fmla="*/ 183217 w 1963270"/>
                <a:gd name="connsiteY1-24" fmla="*/ 282388 h 1156448"/>
                <a:gd name="connsiteX2-25" fmla="*/ 1692647 w 1963270"/>
                <a:gd name="connsiteY2-26" fmla="*/ 0 h 1156448"/>
                <a:gd name="connsiteX3-27" fmla="*/ 1963270 w 1963270"/>
                <a:gd name="connsiteY3-28" fmla="*/ 1156448 h 1156448"/>
                <a:gd name="connsiteX4-29" fmla="*/ 0 w 1963270"/>
                <a:gd name="connsiteY4-30" fmla="*/ 1156448 h 1156448"/>
                <a:gd name="connsiteX0-31" fmla="*/ 0 w 1963270"/>
                <a:gd name="connsiteY0-32" fmla="*/ 1156448 h 1156448"/>
                <a:gd name="connsiteX1-33" fmla="*/ 183217 w 1963270"/>
                <a:gd name="connsiteY1-34" fmla="*/ 282388 h 1156448"/>
                <a:gd name="connsiteX2-35" fmla="*/ 1692647 w 1963270"/>
                <a:gd name="connsiteY2-36" fmla="*/ 0 h 1156448"/>
                <a:gd name="connsiteX3-37" fmla="*/ 1963270 w 1963270"/>
                <a:gd name="connsiteY3-38" fmla="*/ 1156448 h 1156448"/>
                <a:gd name="connsiteX4-39" fmla="*/ 0 w 1963270"/>
                <a:gd name="connsiteY4-40" fmla="*/ 1156448 h 1156448"/>
                <a:gd name="connsiteX0-41" fmla="*/ 22611 w 1985881"/>
                <a:gd name="connsiteY0-42" fmla="*/ 1319319 h 1319319"/>
                <a:gd name="connsiteX1-43" fmla="*/ 0 w 1985881"/>
                <a:gd name="connsiteY1-44" fmla="*/ 0 h 1319319"/>
                <a:gd name="connsiteX2-45" fmla="*/ 1715258 w 1985881"/>
                <a:gd name="connsiteY2-46" fmla="*/ 162871 h 1319319"/>
                <a:gd name="connsiteX3-47" fmla="*/ 1985881 w 1985881"/>
                <a:gd name="connsiteY3-48" fmla="*/ 1319319 h 1319319"/>
                <a:gd name="connsiteX4-49" fmla="*/ 22611 w 1985881"/>
                <a:gd name="connsiteY4-50" fmla="*/ 1319319 h 1319319"/>
                <a:gd name="connsiteX0-51" fmla="*/ 102422 w 2065692"/>
                <a:gd name="connsiteY0-52" fmla="*/ 1156448 h 1156448"/>
                <a:gd name="connsiteX1-53" fmla="*/ 0 w 2065692"/>
                <a:gd name="connsiteY1-54" fmla="*/ 496617 h 1156448"/>
                <a:gd name="connsiteX2-55" fmla="*/ 1795069 w 2065692"/>
                <a:gd name="connsiteY2-56" fmla="*/ 0 h 1156448"/>
                <a:gd name="connsiteX3-57" fmla="*/ 2065692 w 2065692"/>
                <a:gd name="connsiteY3-58" fmla="*/ 1156448 h 1156448"/>
                <a:gd name="connsiteX4-59" fmla="*/ 102422 w 2065692"/>
                <a:gd name="connsiteY4-60" fmla="*/ 1156448 h 1156448"/>
                <a:gd name="connsiteX0-61" fmla="*/ 0 w 1963270"/>
                <a:gd name="connsiteY0-62" fmla="*/ 1156448 h 1156448"/>
                <a:gd name="connsiteX1-63" fmla="*/ 758692 w 1963270"/>
                <a:gd name="connsiteY1-64" fmla="*/ 139570 h 1156448"/>
                <a:gd name="connsiteX2-65" fmla="*/ 1692647 w 1963270"/>
                <a:gd name="connsiteY2-66" fmla="*/ 0 h 1156448"/>
                <a:gd name="connsiteX3-67" fmla="*/ 1963270 w 1963270"/>
                <a:gd name="connsiteY3-68" fmla="*/ 1156448 h 1156448"/>
                <a:gd name="connsiteX4-69" fmla="*/ 0 w 1963270"/>
                <a:gd name="connsiteY4-70" fmla="*/ 1156448 h 1156448"/>
                <a:gd name="connsiteX0-71" fmla="*/ 0 w 1963270"/>
                <a:gd name="connsiteY0-72" fmla="*/ 1156448 h 1156448"/>
                <a:gd name="connsiteX1-73" fmla="*/ 561265 w 1963270"/>
                <a:gd name="connsiteY1-74" fmla="*/ 80763 h 1156448"/>
                <a:gd name="connsiteX2-75" fmla="*/ 1692647 w 1963270"/>
                <a:gd name="connsiteY2-76" fmla="*/ 0 h 1156448"/>
                <a:gd name="connsiteX3-77" fmla="*/ 1963270 w 1963270"/>
                <a:gd name="connsiteY3-78" fmla="*/ 1156448 h 1156448"/>
                <a:gd name="connsiteX4-79" fmla="*/ 0 w 1963270"/>
                <a:gd name="connsiteY4-80" fmla="*/ 1156448 h 1156448"/>
                <a:gd name="connsiteX0-81" fmla="*/ 0 w 1963270"/>
                <a:gd name="connsiteY0-82" fmla="*/ 1156448 h 1156448"/>
                <a:gd name="connsiteX1-83" fmla="*/ 263026 w 1963270"/>
                <a:gd name="connsiteY1-84" fmla="*/ 72362 h 1156448"/>
                <a:gd name="connsiteX2-85" fmla="*/ 1692647 w 1963270"/>
                <a:gd name="connsiteY2-86" fmla="*/ 0 h 1156448"/>
                <a:gd name="connsiteX3-87" fmla="*/ 1963270 w 1963270"/>
                <a:gd name="connsiteY3-88" fmla="*/ 1156448 h 1156448"/>
                <a:gd name="connsiteX4-89" fmla="*/ 0 w 1963270"/>
                <a:gd name="connsiteY4-90" fmla="*/ 1156448 h 1156448"/>
                <a:gd name="connsiteX0-91" fmla="*/ 0 w 1765844"/>
                <a:gd name="connsiteY0-92" fmla="*/ 1156448 h 1156448"/>
                <a:gd name="connsiteX1-93" fmla="*/ 263026 w 1765844"/>
                <a:gd name="connsiteY1-94" fmla="*/ 72362 h 1156448"/>
                <a:gd name="connsiteX2-95" fmla="*/ 1692647 w 1765844"/>
                <a:gd name="connsiteY2-96" fmla="*/ 0 h 1156448"/>
                <a:gd name="connsiteX3-97" fmla="*/ 1765844 w 1765844"/>
                <a:gd name="connsiteY3-98" fmla="*/ 950621 h 1156448"/>
                <a:gd name="connsiteX4-99" fmla="*/ 0 w 1765844"/>
                <a:gd name="connsiteY4-100" fmla="*/ 1156448 h 1156448"/>
                <a:gd name="connsiteX0-101" fmla="*/ 0 w 2097688"/>
                <a:gd name="connsiteY0-102" fmla="*/ 1156448 h 1156448"/>
                <a:gd name="connsiteX1-103" fmla="*/ 263026 w 2097688"/>
                <a:gd name="connsiteY1-104" fmla="*/ 72362 h 1156448"/>
                <a:gd name="connsiteX2-105" fmla="*/ 1692647 w 2097688"/>
                <a:gd name="connsiteY2-106" fmla="*/ 0 h 1156448"/>
                <a:gd name="connsiteX3-107" fmla="*/ 2097688 w 2097688"/>
                <a:gd name="connsiteY3-108" fmla="*/ 912816 h 1156448"/>
                <a:gd name="connsiteX4-109" fmla="*/ 0 w 2097688"/>
                <a:gd name="connsiteY4-110" fmla="*/ 1156448 h 1156448"/>
                <a:gd name="connsiteX0-111" fmla="*/ 0 w 2274111"/>
                <a:gd name="connsiteY0-112" fmla="*/ 1156448 h 1156448"/>
                <a:gd name="connsiteX1-113" fmla="*/ 263026 w 2274111"/>
                <a:gd name="connsiteY1-114" fmla="*/ 72362 h 1156448"/>
                <a:gd name="connsiteX2-115" fmla="*/ 1692647 w 2274111"/>
                <a:gd name="connsiteY2-116" fmla="*/ 0 h 1156448"/>
                <a:gd name="connsiteX3-117" fmla="*/ 2274111 w 2274111"/>
                <a:gd name="connsiteY3-118" fmla="*/ 942220 h 1156448"/>
                <a:gd name="connsiteX4-119" fmla="*/ 0 w 2274111"/>
                <a:gd name="connsiteY4-120" fmla="*/ 1156448 h 1156448"/>
                <a:gd name="connsiteX0-121" fmla="*/ 0 w 2299314"/>
                <a:gd name="connsiteY0-122" fmla="*/ 896013 h 942220"/>
                <a:gd name="connsiteX1-123" fmla="*/ 288229 w 2299314"/>
                <a:gd name="connsiteY1-124" fmla="*/ 72362 h 942220"/>
                <a:gd name="connsiteX2-125" fmla="*/ 1717850 w 2299314"/>
                <a:gd name="connsiteY2-126" fmla="*/ 0 h 942220"/>
                <a:gd name="connsiteX3-127" fmla="*/ 2299314 w 2299314"/>
                <a:gd name="connsiteY3-128" fmla="*/ 942220 h 942220"/>
                <a:gd name="connsiteX4-129" fmla="*/ 0 w 2299314"/>
                <a:gd name="connsiteY4-130" fmla="*/ 896013 h 942220"/>
                <a:gd name="connsiteX0-131" fmla="*/ 0 w 2303515"/>
                <a:gd name="connsiteY0-132" fmla="*/ 933818 h 942220"/>
                <a:gd name="connsiteX1-133" fmla="*/ 292430 w 2303515"/>
                <a:gd name="connsiteY1-134" fmla="*/ 72362 h 942220"/>
                <a:gd name="connsiteX2-135" fmla="*/ 1722051 w 2303515"/>
                <a:gd name="connsiteY2-136" fmla="*/ 0 h 942220"/>
                <a:gd name="connsiteX3-137" fmla="*/ 2303515 w 2303515"/>
                <a:gd name="connsiteY3-138" fmla="*/ 942220 h 942220"/>
                <a:gd name="connsiteX4-139" fmla="*/ 0 w 2303515"/>
                <a:gd name="connsiteY4-140" fmla="*/ 933818 h 942220"/>
                <a:gd name="connsiteX0-141" fmla="*/ 0 w 2303515"/>
                <a:gd name="connsiteY0-142" fmla="*/ 980531 h 988933"/>
                <a:gd name="connsiteX1-143" fmla="*/ 256344 w 2303515"/>
                <a:gd name="connsiteY1-144" fmla="*/ 0 h 988933"/>
                <a:gd name="connsiteX2-145" fmla="*/ 1722051 w 2303515"/>
                <a:gd name="connsiteY2-146" fmla="*/ 46713 h 988933"/>
                <a:gd name="connsiteX3-147" fmla="*/ 2303515 w 2303515"/>
                <a:gd name="connsiteY3-148" fmla="*/ 988933 h 988933"/>
                <a:gd name="connsiteX4-149" fmla="*/ 0 w 2303515"/>
                <a:gd name="connsiteY4-150" fmla="*/ 980531 h 988933"/>
                <a:gd name="connsiteX0-151" fmla="*/ 0 w 2303515"/>
                <a:gd name="connsiteY0-152" fmla="*/ 1011674 h 1020076"/>
                <a:gd name="connsiteX1-153" fmla="*/ 256344 w 2303515"/>
                <a:gd name="connsiteY1-154" fmla="*/ 31143 h 1020076"/>
                <a:gd name="connsiteX2-155" fmla="*/ 2077760 w 2303515"/>
                <a:gd name="connsiteY2-156" fmla="*/ 0 h 1020076"/>
                <a:gd name="connsiteX3-157" fmla="*/ 2303515 w 2303515"/>
                <a:gd name="connsiteY3-158" fmla="*/ 1020076 h 1020076"/>
                <a:gd name="connsiteX4-159" fmla="*/ 0 w 2303515"/>
                <a:gd name="connsiteY4-160" fmla="*/ 1011674 h 1020076"/>
                <a:gd name="connsiteX0-161" fmla="*/ 0 w 2303515"/>
                <a:gd name="connsiteY0-162" fmla="*/ 1043733 h 1052135"/>
                <a:gd name="connsiteX1-163" fmla="*/ 256344 w 2303515"/>
                <a:gd name="connsiteY1-164" fmla="*/ 63202 h 1052135"/>
                <a:gd name="connsiteX2-165" fmla="*/ 2031363 w 2303515"/>
                <a:gd name="connsiteY2-166" fmla="*/ 0 h 1052135"/>
                <a:gd name="connsiteX3-167" fmla="*/ 2303515 w 2303515"/>
                <a:gd name="connsiteY3-168" fmla="*/ 1052135 h 1052135"/>
                <a:gd name="connsiteX4-169" fmla="*/ 0 w 2303515"/>
                <a:gd name="connsiteY4-170" fmla="*/ 1043733 h 105213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03515" h="1052135">
                  <a:moveTo>
                    <a:pt x="0" y="1043733"/>
                  </a:moveTo>
                  <a:lnTo>
                    <a:pt x="256344" y="63202"/>
                  </a:lnTo>
                  <a:lnTo>
                    <a:pt x="2031363" y="0"/>
                  </a:lnTo>
                  <a:lnTo>
                    <a:pt x="2303515" y="1052135"/>
                  </a:lnTo>
                  <a:lnTo>
                    <a:pt x="0" y="1043733"/>
                  </a:lnTo>
                  <a:close/>
                </a:path>
              </a:pathLst>
            </a:custGeom>
            <a:gradFill>
              <a:gsLst>
                <a:gs pos="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926449" y="585041"/>
              <a:ext cx="233910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校园是安全</a:t>
              </a:r>
              <a:endParaRPr lang="en-US" altLang="zh-CN" sz="28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的避风港吗？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8435" y="-423487"/>
            <a:ext cx="6019800" cy="18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3" name="Picture 5" descr="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5835" y="1345179"/>
            <a:ext cx="9144000" cy="5008652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2663810" y="608312"/>
            <a:ext cx="695575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32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在走廊奔跑、追逐玩耍容易发生意外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8435" y="-423487"/>
            <a:ext cx="6019800" cy="18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48435" y="399882"/>
            <a:ext cx="582723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4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不要在教室追逐、打闹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315636" y="1573306"/>
          <a:ext cx="4724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24125" imgH="1438275" progId="Paint.Picture">
                  <p:embed/>
                </p:oleObj>
              </mc:Choice>
              <mc:Fallback>
                <p:oleObj r:id="rId4" imgW="2524125" imgH="143827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636" y="1573306"/>
                        <a:ext cx="4724400" cy="48006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9934" y="1573306"/>
          <a:ext cx="4495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47825" imgH="2114550" progId="Paint.Picture">
                  <p:embed/>
                </p:oleObj>
              </mc:Choice>
              <mc:Fallback>
                <p:oleObj r:id="rId6" imgW="1647825" imgH="211455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934" y="1573306"/>
                        <a:ext cx="4495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544518" y="1116713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活动空间狭小、安全隐患多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8435" y="-423487"/>
            <a:ext cx="6019800" cy="18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18125" y="399882"/>
            <a:ext cx="695575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4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进出教室要有序、不要推挤</a:t>
            </a:r>
          </a:p>
        </p:txBody>
      </p:sp>
      <p:pic>
        <p:nvPicPr>
          <p:cNvPr id="7" name="Picture 3" descr="1-5"/>
          <p:cNvPicPr>
            <a:picLocks noChangeAspect="1" noChangeArrowheads="1"/>
          </p:cNvPicPr>
          <p:nvPr/>
        </p:nvPicPr>
        <p:blipFill rotWithShape="1">
          <a:blip r:embed="rId4"/>
          <a:srcRect b="3813"/>
          <a:stretch>
            <a:fillRect/>
          </a:stretch>
        </p:blipFill>
        <p:spPr bwMode="auto">
          <a:xfrm>
            <a:off x="6351494" y="1481300"/>
            <a:ext cx="4448925" cy="4037674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-4"/>
          <p:cNvPicPr>
            <a:picLocks noChangeAspect="1" noChangeArrowheads="1"/>
          </p:cNvPicPr>
          <p:nvPr/>
        </p:nvPicPr>
        <p:blipFill rotWithShape="1">
          <a:blip r:embed="rId5"/>
          <a:srcRect b="3813"/>
          <a:stretch>
            <a:fillRect/>
          </a:stretch>
        </p:blipFill>
        <p:spPr bwMode="auto">
          <a:xfrm>
            <a:off x="1593476" y="1481300"/>
            <a:ext cx="4303059" cy="4037674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769968" y="5720073"/>
            <a:ext cx="3936627" cy="510988"/>
            <a:chOff x="4673740" y="2040134"/>
            <a:chExt cx="3422276" cy="510988"/>
          </a:xfrm>
        </p:grpSpPr>
        <p:sp>
          <p:nvSpPr>
            <p:cNvPr id="12" name="矩形: 圆角 11"/>
            <p:cNvSpPr/>
            <p:nvPr/>
          </p:nvSpPr>
          <p:spPr>
            <a:xfrm>
              <a:off x="4673740" y="2040134"/>
              <a:ext cx="3422276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41009" y="2079806"/>
              <a:ext cx="23902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有序进出，顺利又迅速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00919" y="5720073"/>
            <a:ext cx="3936627" cy="510988"/>
            <a:chOff x="4673739" y="2040134"/>
            <a:chExt cx="3936627" cy="510988"/>
          </a:xfrm>
        </p:grpSpPr>
        <p:sp>
          <p:nvSpPr>
            <p:cNvPr id="16" name="矩形: 圆角 15"/>
            <p:cNvSpPr/>
            <p:nvPr/>
          </p:nvSpPr>
          <p:spPr>
            <a:xfrm>
              <a:off x="4673739" y="2040134"/>
              <a:ext cx="3936627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754355" y="2095573"/>
              <a:ext cx="37753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推挤易产生意外，出入也不顺畅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48435" y="-423487"/>
            <a:ext cx="6019800" cy="184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28768" y="399882"/>
            <a:ext cx="381707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4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上下楼梯时</a:t>
            </a:r>
            <a:r>
              <a:rPr lang="en-US" altLang="zh-CN" sz="4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pic>
        <p:nvPicPr>
          <p:cNvPr id="18" name="Picture 5" descr="1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57313" y="1633556"/>
            <a:ext cx="6877374" cy="3752253"/>
          </a:xfrm>
          <a:prstGeom prst="rect">
            <a:avLst/>
          </a:prstGeom>
          <a:noFill/>
          <a:ln w="41275" cmpd="sng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4316797" y="5566610"/>
            <a:ext cx="3936627" cy="510988"/>
            <a:chOff x="4673739" y="2040134"/>
            <a:chExt cx="3936627" cy="510988"/>
          </a:xfrm>
        </p:grpSpPr>
        <p:sp>
          <p:nvSpPr>
            <p:cNvPr id="16" name="矩形: 圆角 15"/>
            <p:cNvSpPr/>
            <p:nvPr/>
          </p:nvSpPr>
          <p:spPr>
            <a:xfrm>
              <a:off x="4673739" y="2040134"/>
              <a:ext cx="3936627" cy="510988"/>
            </a:xfrm>
            <a:prstGeom prst="roundRect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131370" y="2117394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尽量靠边行走、不要奔跑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52940" y="1698171"/>
            <a:ext cx="2017790" cy="42174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46639" y="399882"/>
            <a:ext cx="469872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4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如何避免踩踏事故</a:t>
            </a:r>
          </a:p>
        </p:txBody>
      </p:sp>
      <p:pic>
        <p:nvPicPr>
          <p:cNvPr id="8" name="Picture 4" descr="(XPT((NIQEZJ9)9C09RC1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97968"/>
            <a:ext cx="2939149" cy="293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3156941" y="1879916"/>
            <a:ext cx="6715555" cy="466729"/>
            <a:chOff x="3694823" y="2164603"/>
            <a:chExt cx="6715555" cy="466729"/>
          </a:xfrm>
        </p:grpSpPr>
        <p:grpSp>
          <p:nvGrpSpPr>
            <p:cNvPr id="6" name="组合 5"/>
            <p:cNvGrpSpPr/>
            <p:nvPr/>
          </p:nvGrpSpPr>
          <p:grpSpPr>
            <a:xfrm>
              <a:off x="3694823" y="2164603"/>
              <a:ext cx="466729" cy="466729"/>
              <a:chOff x="3640188" y="2244912"/>
              <a:chExt cx="466729" cy="46672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640188" y="2244912"/>
                <a:ext cx="466729" cy="46672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732327" y="2278221"/>
                <a:ext cx="2824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 Light" panose="020B0502040204020203" pitchFamily="34" charset="-122"/>
                  </a:rPr>
                  <a:t>1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4161551" y="2226947"/>
              <a:ext cx="62488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上下楼梯要相互礼让，</a:t>
              </a:r>
              <a:r>
                <a:rPr lang="zh-CN" altLang="en-US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靠右行走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，遵守秩序，注意安全。 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56941" y="2496773"/>
            <a:ext cx="6260302" cy="466729"/>
            <a:chOff x="3694823" y="2164603"/>
            <a:chExt cx="6260302" cy="466729"/>
          </a:xfrm>
        </p:grpSpPr>
        <p:grpSp>
          <p:nvGrpSpPr>
            <p:cNvPr id="17" name="组合 16"/>
            <p:cNvGrpSpPr/>
            <p:nvPr/>
          </p:nvGrpSpPr>
          <p:grpSpPr>
            <a:xfrm>
              <a:off x="3694823" y="2164603"/>
              <a:ext cx="466729" cy="466729"/>
              <a:chOff x="3640188" y="2244912"/>
              <a:chExt cx="466729" cy="46672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640188" y="2244912"/>
                <a:ext cx="466729" cy="46672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732327" y="2278221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 Light" panose="020B0502040204020203" pitchFamily="34" charset="-122"/>
                  </a:rPr>
                  <a:t>2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161551" y="2226947"/>
              <a:ext cx="5793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在上操、</a:t>
              </a:r>
              <a:r>
                <a:rPr lang="zh-CN" altLang="en-US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集合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等上下楼活动中，不求快，要求稳。 　　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56941" y="3113630"/>
            <a:ext cx="4875307" cy="466729"/>
            <a:chOff x="3694823" y="2164603"/>
            <a:chExt cx="4875307" cy="466729"/>
          </a:xfrm>
        </p:grpSpPr>
        <p:grpSp>
          <p:nvGrpSpPr>
            <p:cNvPr id="22" name="组合 21"/>
            <p:cNvGrpSpPr/>
            <p:nvPr/>
          </p:nvGrpSpPr>
          <p:grpSpPr>
            <a:xfrm>
              <a:off x="3694823" y="2164603"/>
              <a:ext cx="466729" cy="466729"/>
              <a:chOff x="3640188" y="2244912"/>
              <a:chExt cx="466729" cy="466729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640188" y="2244912"/>
                <a:ext cx="466729" cy="46672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732327" y="2278221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 Light" panose="020B0502040204020203" pitchFamily="34" charset="-122"/>
                  </a:rPr>
                  <a:t>3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161551" y="2226947"/>
              <a:ext cx="44085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不准在楼梯间</a:t>
              </a:r>
              <a:r>
                <a:rPr lang="zh-CN" altLang="en-US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打闹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、搞恶作剧等。 　　　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56941" y="3730487"/>
            <a:ext cx="8018071" cy="708675"/>
            <a:chOff x="3694823" y="2164603"/>
            <a:chExt cx="8018071" cy="708675"/>
          </a:xfrm>
        </p:grpSpPr>
        <p:grpSp>
          <p:nvGrpSpPr>
            <p:cNvPr id="27" name="组合 26"/>
            <p:cNvGrpSpPr/>
            <p:nvPr/>
          </p:nvGrpSpPr>
          <p:grpSpPr>
            <a:xfrm>
              <a:off x="3694823" y="2164603"/>
              <a:ext cx="466729" cy="466729"/>
              <a:chOff x="3640188" y="2244912"/>
              <a:chExt cx="466729" cy="46672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640188" y="2244912"/>
                <a:ext cx="466729" cy="46672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732327" y="2278221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 Light" panose="020B0502040204020203" pitchFamily="34" charset="-122"/>
                  </a:rPr>
                  <a:t>4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4161552" y="2226947"/>
              <a:ext cx="7551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上课期间，</a:t>
              </a:r>
              <a:r>
                <a:rPr lang="zh-CN" altLang="en-US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教学大楼的所有大小门都要打开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，一旦发生拥挤踩踏或者火灾等问题，便于及时有效地疏散。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156941" y="4472747"/>
            <a:ext cx="8337793" cy="466729"/>
            <a:chOff x="3694823" y="2164603"/>
            <a:chExt cx="8337793" cy="466729"/>
          </a:xfrm>
        </p:grpSpPr>
        <p:grpSp>
          <p:nvGrpSpPr>
            <p:cNvPr id="32" name="组合 31"/>
            <p:cNvGrpSpPr/>
            <p:nvPr/>
          </p:nvGrpSpPr>
          <p:grpSpPr>
            <a:xfrm>
              <a:off x="3694823" y="2164603"/>
              <a:ext cx="466729" cy="466729"/>
              <a:chOff x="3640188" y="2244912"/>
              <a:chExt cx="466729" cy="46672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3640188" y="2244912"/>
                <a:ext cx="466729" cy="46672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732327" y="2278221"/>
                <a:ext cx="3209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 Light" panose="020B0502040204020203" pitchFamily="34" charset="-122"/>
                  </a:rPr>
                  <a:t>5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4161551" y="2226947"/>
              <a:ext cx="78710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楼梯发生踩踏等安全事故时，</a:t>
              </a:r>
              <a:r>
                <a:rPr lang="zh-CN" altLang="en-US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教师要及时组织疏导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，防止事态进一步扩大。 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56941" y="5089602"/>
            <a:ext cx="7645296" cy="466729"/>
            <a:chOff x="3694823" y="2164603"/>
            <a:chExt cx="7645296" cy="466729"/>
          </a:xfrm>
        </p:grpSpPr>
        <p:grpSp>
          <p:nvGrpSpPr>
            <p:cNvPr id="37" name="组合 36"/>
            <p:cNvGrpSpPr/>
            <p:nvPr/>
          </p:nvGrpSpPr>
          <p:grpSpPr>
            <a:xfrm>
              <a:off x="3694823" y="2164603"/>
              <a:ext cx="466729" cy="466729"/>
              <a:chOff x="3640188" y="2244912"/>
              <a:chExt cx="466729" cy="466729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3640188" y="2244912"/>
                <a:ext cx="466729" cy="466729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3492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3732327" y="2278221"/>
                <a:ext cx="324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latin typeface="Impact" panose="020B0806030902050204" pitchFamily="34" charset="0"/>
                    <a:ea typeface="微软雅黑 Light" panose="020B0502040204020203" pitchFamily="34" charset="-122"/>
                  </a:rPr>
                  <a:t>6</a:t>
                </a:r>
                <a:endParaRPr lang="zh-CN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4161551" y="2226947"/>
              <a:ext cx="7178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一旦发生踩踏等安全事故，</a:t>
              </a:r>
              <a:r>
                <a:rPr lang="zh-CN" altLang="en-US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在现场的教师要马上报告学校领导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。 　　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46639" y="399882"/>
            <a:ext cx="469872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44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体育课、室外活动</a:t>
            </a:r>
          </a:p>
        </p:txBody>
      </p:sp>
      <p:sp>
        <p:nvSpPr>
          <p:cNvPr id="2" name="矩形 1"/>
          <p:cNvSpPr/>
          <p:nvPr/>
        </p:nvSpPr>
        <p:spPr>
          <a:xfrm>
            <a:off x="3823583" y="1083840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正确使用运动器材，注意听从老师指挥</a:t>
            </a: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6006961" y="1770529"/>
          <a:ext cx="48768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029075" imgH="2371725" progId="Paint.Picture">
                  <p:embed/>
                </p:oleObj>
              </mc:Choice>
              <mc:Fallback>
                <p:oleObj r:id="rId4" imgW="4029075" imgH="237172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6961" y="1770529"/>
                        <a:ext cx="48768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408246" y="1770529"/>
            <a:ext cx="4094322" cy="4094322"/>
            <a:chOff x="951046" y="1633287"/>
            <a:chExt cx="4094322" cy="4094322"/>
          </a:xfrm>
        </p:grpSpPr>
        <p:sp>
          <p:nvSpPr>
            <p:cNvPr id="42" name="爆炸形: 8 pt  41"/>
            <p:cNvSpPr/>
            <p:nvPr/>
          </p:nvSpPr>
          <p:spPr>
            <a:xfrm>
              <a:off x="951046" y="1633287"/>
              <a:ext cx="4094322" cy="4094322"/>
            </a:xfrm>
            <a:prstGeom prst="irregularSeal1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 w="3492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966779" y="3172616"/>
              <a:ext cx="206285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注意周围同学动向，不要进入其活动范围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10349" y="399882"/>
            <a:ext cx="757130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 contourW="25400">
              <a:bevelT w="0" h="50800"/>
              <a:contourClr>
                <a:schemeClr val="bg1"/>
              </a:contourClr>
            </a:sp3d>
          </a:bodyPr>
          <a:lstStyle/>
          <a:p>
            <a:r>
              <a:rPr lang="zh-CN" altLang="en-US" sz="3600" dirty="0">
                <a:gradFill flip="none" rotWithShape="1">
                  <a:gsLst>
                    <a:gs pos="67000">
                      <a:srgbClr val="C00000"/>
                    </a:gs>
                    <a:gs pos="0">
                      <a:srgbClr val="FFC000"/>
                    </a:gs>
                  </a:gsLst>
                  <a:lin ang="16200000" scaled="1"/>
                  <a:tileRect/>
                </a:gradFill>
                <a:effectLst>
                  <a:glow>
                    <a:prstClr val="white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讨论：在教室内活动应怎样注意安全</a:t>
            </a:r>
          </a:p>
        </p:txBody>
      </p:sp>
      <p:sp>
        <p:nvSpPr>
          <p:cNvPr id="2" name="矩形 1"/>
          <p:cNvSpPr/>
          <p:nvPr/>
        </p:nvSpPr>
        <p:spPr>
          <a:xfrm>
            <a:off x="1899980" y="940405"/>
            <a:ext cx="839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在教室内活动，还有许多看起来细微的小事情值得同学们注意，否则，同样容易发生危险。</a:t>
            </a:r>
          </a:p>
        </p:txBody>
      </p:sp>
      <p:sp>
        <p:nvSpPr>
          <p:cNvPr id="9" name="TextBox 16"/>
          <p:cNvSpPr txBox="1"/>
          <p:nvPr/>
        </p:nvSpPr>
        <p:spPr>
          <a:xfrm>
            <a:off x="693333" y="2106396"/>
            <a:ext cx="3928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目前大多数教室空间比较狭小，又置放了许多桌椅、饮水机等用品，所以不应在教室中追逐、打闹，做剧烈的运动和游戏，防止磕碰受伤。</a:t>
            </a:r>
            <a:b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sz="1600" dirty="0">
              <a:solidFill>
                <a:srgbClr val="3135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7742709" y="2248254"/>
            <a:ext cx="3570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教室地板比较光滑的，要注意防止滑倒受伤；需要登高打扫卫生、取放物品时，要请他人加以保护，注意防止摔伤。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8053302" y="3642142"/>
            <a:ext cx="340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住在寝室上铺的，不要将身体探出阳台或者窗外，谨防坠楼。</a:t>
            </a:r>
          </a:p>
        </p:txBody>
      </p:sp>
      <p:sp>
        <p:nvSpPr>
          <p:cNvPr id="16" name="TextBox 22"/>
          <p:cNvSpPr txBox="1"/>
          <p:nvPr/>
        </p:nvSpPr>
        <p:spPr>
          <a:xfrm>
            <a:off x="7632408" y="4996257"/>
            <a:ext cx="368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400">
                <a:solidFill>
                  <a:srgbClr val="31353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1600" dirty="0">
                <a:ea typeface="微软雅黑 Light" panose="020B0502040204020203" pitchFamily="34" charset="-122"/>
              </a:rPr>
              <a:t>教室的门、窗户在开关时容易掩手，也应当处处小心。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693260" y="4996256"/>
            <a:ext cx="340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不要在教室里随便玩火，更不能在教室里燃放爆竹。</a:t>
            </a:r>
          </a:p>
        </p:txBody>
      </p:sp>
      <p:sp>
        <p:nvSpPr>
          <p:cNvPr id="20" name="TextBox 26"/>
          <p:cNvSpPr txBox="1"/>
          <p:nvPr/>
        </p:nvSpPr>
        <p:spPr>
          <a:xfrm>
            <a:off x="709805" y="3587972"/>
            <a:ext cx="3408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改锥、刀、剪等锋利、尖锐的工具，图钉、大头针等文具，用后应妥善存放起来，不能随意放在桌子上、椅子上，防止有人受到意外伤害。</a:t>
            </a:r>
            <a:br>
              <a:rPr lang="zh-CN" altLang="en-US" sz="1600" dirty="0">
                <a:solidFill>
                  <a:srgbClr val="3135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br>
            <a:endParaRPr lang="zh-CN" altLang="en-US" sz="1600" dirty="0">
              <a:solidFill>
                <a:srgbClr val="3135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Isosceles Triangle 3"/>
          <p:cNvSpPr/>
          <p:nvPr/>
        </p:nvSpPr>
        <p:spPr>
          <a:xfrm rot="12600000" flipH="1">
            <a:off x="5828140" y="2062021"/>
            <a:ext cx="1716337" cy="1614861"/>
          </a:xfrm>
          <a:custGeom>
            <a:avLst/>
            <a:gdLst/>
            <a:ahLst/>
            <a:cxnLst/>
            <a:rect l="l" t="t" r="r" b="b"/>
            <a:pathLst>
              <a:path w="2186646" h="2057361">
                <a:moveTo>
                  <a:pt x="50507" y="1635375"/>
                </a:moveTo>
                <a:cubicBezTo>
                  <a:pt x="190339" y="1901653"/>
                  <a:pt x="604898" y="2057361"/>
                  <a:pt x="1097276" y="2057361"/>
                </a:cubicBezTo>
                <a:cubicBezTo>
                  <a:pt x="1439870" y="2057361"/>
                  <a:pt x="2107216" y="1912345"/>
                  <a:pt x="2186646" y="1517443"/>
                </a:cubicBezTo>
                <a:cubicBezTo>
                  <a:pt x="2145694" y="1508942"/>
                  <a:pt x="2105984" y="1493643"/>
                  <a:pt x="2067706" y="1471954"/>
                </a:cubicBezTo>
                <a:cubicBezTo>
                  <a:pt x="1813102" y="1327693"/>
                  <a:pt x="1510947" y="670352"/>
                  <a:pt x="1214994" y="81058"/>
                </a:cubicBezTo>
                <a:lnTo>
                  <a:pt x="1261793" y="0"/>
                </a:lnTo>
                <a:lnTo>
                  <a:pt x="778206" y="0"/>
                </a:lnTo>
                <a:cubicBezTo>
                  <a:pt x="415839" y="550951"/>
                  <a:pt x="-2358" y="1141294"/>
                  <a:pt x="11" y="1433918"/>
                </a:cubicBezTo>
                <a:cubicBezTo>
                  <a:pt x="599" y="1506589"/>
                  <a:pt x="18237" y="1573926"/>
                  <a:pt x="50507" y="1635375"/>
                </a:cubicBezTo>
                <a:close/>
              </a:path>
            </a:pathLst>
          </a:custGeom>
          <a:gradFill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sp>
        <p:nvSpPr>
          <p:cNvPr id="22" name="Isosceles Triangle 3"/>
          <p:cNvSpPr/>
          <p:nvPr/>
        </p:nvSpPr>
        <p:spPr>
          <a:xfrm rot="5400000">
            <a:off x="4176572" y="3011644"/>
            <a:ext cx="1713423" cy="1614861"/>
          </a:xfrm>
          <a:custGeom>
            <a:avLst/>
            <a:gdLst/>
            <a:ahLst/>
            <a:cxnLst/>
            <a:rect l="l" t="t" r="r" b="b"/>
            <a:pathLst>
              <a:path w="2182933" h="2057361">
                <a:moveTo>
                  <a:pt x="38879" y="1635374"/>
                </a:moveTo>
                <a:cubicBezTo>
                  <a:pt x="20780" y="1600909"/>
                  <a:pt x="7284" y="1564592"/>
                  <a:pt x="0" y="1526256"/>
                </a:cubicBezTo>
                <a:cubicBezTo>
                  <a:pt x="22828" y="1518153"/>
                  <a:pt x="45187" y="1507839"/>
                  <a:pt x="67077" y="1495436"/>
                </a:cubicBezTo>
                <a:cubicBezTo>
                  <a:pt x="321681" y="1351176"/>
                  <a:pt x="623835" y="693835"/>
                  <a:pt x="919789" y="104541"/>
                </a:cubicBezTo>
                <a:lnTo>
                  <a:pt x="859433" y="0"/>
                </a:lnTo>
                <a:lnTo>
                  <a:pt x="1410055" y="0"/>
                </a:lnTo>
                <a:cubicBezTo>
                  <a:pt x="1769230" y="531536"/>
                  <a:pt x="2179619" y="1090065"/>
                  <a:pt x="2182914" y="1433918"/>
                </a:cubicBezTo>
                <a:cubicBezTo>
                  <a:pt x="2187305" y="1892075"/>
                  <a:pt x="1451404" y="2057361"/>
                  <a:pt x="1085649" y="2057361"/>
                </a:cubicBezTo>
                <a:cubicBezTo>
                  <a:pt x="593271" y="2057361"/>
                  <a:pt x="178712" y="1901652"/>
                  <a:pt x="38879" y="1635374"/>
                </a:cubicBezTo>
                <a:close/>
              </a:path>
            </a:pathLst>
          </a:custGeom>
          <a:gradFill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sp>
        <p:nvSpPr>
          <p:cNvPr id="23" name="Isosceles Triangle 3"/>
          <p:cNvSpPr/>
          <p:nvPr/>
        </p:nvSpPr>
        <p:spPr>
          <a:xfrm rot="19800000">
            <a:off x="5809847" y="3932890"/>
            <a:ext cx="1709934" cy="1614860"/>
          </a:xfrm>
          <a:custGeom>
            <a:avLst/>
            <a:gdLst/>
            <a:ahLst/>
            <a:cxnLst/>
            <a:rect l="l" t="t" r="r" b="b"/>
            <a:pathLst>
              <a:path w="2178487" h="2057361">
                <a:moveTo>
                  <a:pt x="895695" y="0"/>
                </a:moveTo>
                <a:lnTo>
                  <a:pt x="1405609" y="0"/>
                </a:lnTo>
                <a:cubicBezTo>
                  <a:pt x="1764784" y="531537"/>
                  <a:pt x="2175173" y="1090065"/>
                  <a:pt x="2178468" y="1433918"/>
                </a:cubicBezTo>
                <a:cubicBezTo>
                  <a:pt x="2182859" y="1892075"/>
                  <a:pt x="1446958" y="2057361"/>
                  <a:pt x="1081203" y="2057361"/>
                </a:cubicBezTo>
                <a:cubicBezTo>
                  <a:pt x="535014" y="2057361"/>
                  <a:pt x="84582" y="1865759"/>
                  <a:pt x="0" y="1543817"/>
                </a:cubicBezTo>
                <a:cubicBezTo>
                  <a:pt x="36694" y="1536726"/>
                  <a:pt x="72316" y="1522332"/>
                  <a:pt x="107037" y="1501840"/>
                </a:cubicBezTo>
                <a:cubicBezTo>
                  <a:pt x="403175" y="1327060"/>
                  <a:pt x="681680" y="692388"/>
                  <a:pt x="962417" y="115565"/>
                </a:cubicBezTo>
                <a:close/>
              </a:path>
            </a:pathLst>
          </a:custGeom>
          <a:gradFill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sp>
        <p:nvSpPr>
          <p:cNvPr id="24" name="Isosceles Triangle 3"/>
          <p:cNvSpPr/>
          <p:nvPr/>
        </p:nvSpPr>
        <p:spPr>
          <a:xfrm rot="19800000" flipV="1">
            <a:off x="4710897" y="2053664"/>
            <a:ext cx="1717535" cy="1614860"/>
          </a:xfrm>
          <a:custGeom>
            <a:avLst/>
            <a:gdLst/>
            <a:ahLst/>
            <a:cxnLst/>
            <a:rect l="l" t="t" r="r" b="b"/>
            <a:pathLst>
              <a:path w="2188171" h="2057361">
                <a:moveTo>
                  <a:pt x="1097276" y="2057361"/>
                </a:moveTo>
                <a:cubicBezTo>
                  <a:pt x="1443899" y="2057361"/>
                  <a:pt x="2122958" y="1908914"/>
                  <a:pt x="2188171" y="1503241"/>
                </a:cubicBezTo>
                <a:cubicBezTo>
                  <a:pt x="2163927" y="1495178"/>
                  <a:pt x="2140286" y="1484410"/>
                  <a:pt x="2117168" y="1471311"/>
                </a:cubicBezTo>
                <a:cubicBezTo>
                  <a:pt x="1862564" y="1327050"/>
                  <a:pt x="1560409" y="669709"/>
                  <a:pt x="1264456" y="80415"/>
                </a:cubicBezTo>
                <a:lnTo>
                  <a:pt x="1310883" y="0"/>
                </a:lnTo>
                <a:lnTo>
                  <a:pt x="778206" y="0"/>
                </a:lnTo>
                <a:cubicBezTo>
                  <a:pt x="415839" y="550951"/>
                  <a:pt x="-2358" y="1141295"/>
                  <a:pt x="11" y="1433918"/>
                </a:cubicBezTo>
                <a:cubicBezTo>
                  <a:pt x="3148" y="1821495"/>
                  <a:pt x="491273" y="2057361"/>
                  <a:pt x="1097276" y="2057361"/>
                </a:cubicBezTo>
                <a:close/>
              </a:path>
            </a:pathLst>
          </a:custGeom>
          <a:gradFill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sp>
        <p:nvSpPr>
          <p:cNvPr id="25" name="Isosceles Triangle 3"/>
          <p:cNvSpPr/>
          <p:nvPr/>
        </p:nvSpPr>
        <p:spPr>
          <a:xfrm rot="16200000" flipH="1">
            <a:off x="6337857" y="3014503"/>
            <a:ext cx="1711382" cy="1614861"/>
          </a:xfrm>
          <a:custGeom>
            <a:avLst/>
            <a:gdLst/>
            <a:ahLst/>
            <a:cxnLst/>
            <a:rect l="l" t="t" r="r" b="b"/>
            <a:pathLst>
              <a:path w="2180334" h="2057361">
                <a:moveTo>
                  <a:pt x="252332" y="813832"/>
                </a:moveTo>
                <a:cubicBezTo>
                  <a:pt x="102783" y="1066864"/>
                  <a:pt x="-1174" y="1287606"/>
                  <a:pt x="11" y="1433919"/>
                </a:cubicBezTo>
                <a:cubicBezTo>
                  <a:pt x="3148" y="1821495"/>
                  <a:pt x="491273" y="2057361"/>
                  <a:pt x="1097276" y="2057361"/>
                </a:cubicBezTo>
                <a:cubicBezTo>
                  <a:pt x="1433748" y="2057361"/>
                  <a:pt x="2083468" y="1917482"/>
                  <a:pt x="2180334" y="1537981"/>
                </a:cubicBezTo>
                <a:cubicBezTo>
                  <a:pt x="2151229" y="1529910"/>
                  <a:pt x="2122821" y="1517403"/>
                  <a:pt x="2094992" y="1500978"/>
                </a:cubicBezTo>
                <a:cubicBezTo>
                  <a:pt x="1798854" y="1326198"/>
                  <a:pt x="1520348" y="691527"/>
                  <a:pt x="1239612" y="114703"/>
                </a:cubicBezTo>
                <a:lnTo>
                  <a:pt x="1305836" y="0"/>
                </a:lnTo>
                <a:lnTo>
                  <a:pt x="778206" y="0"/>
                </a:lnTo>
                <a:cubicBezTo>
                  <a:pt x="597022" y="275475"/>
                  <a:pt x="401881" y="560799"/>
                  <a:pt x="252332" y="813832"/>
                </a:cubicBezTo>
                <a:close/>
              </a:path>
            </a:pathLst>
          </a:custGeom>
          <a:gradFill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sp>
        <p:nvSpPr>
          <p:cNvPr id="26" name="Isosceles Triangle 3"/>
          <p:cNvSpPr/>
          <p:nvPr/>
        </p:nvSpPr>
        <p:spPr>
          <a:xfrm rot="1800000">
            <a:off x="4747302" y="3937273"/>
            <a:ext cx="1709082" cy="1614861"/>
          </a:xfrm>
          <a:custGeom>
            <a:avLst/>
            <a:gdLst/>
            <a:ahLst/>
            <a:cxnLst/>
            <a:rect l="l" t="t" r="r" b="b"/>
            <a:pathLst>
              <a:path w="2177404" h="2057361">
                <a:moveTo>
                  <a:pt x="846196" y="0"/>
                </a:moveTo>
                <a:lnTo>
                  <a:pt x="1404526" y="0"/>
                </a:lnTo>
                <a:cubicBezTo>
                  <a:pt x="1763701" y="531536"/>
                  <a:pt x="2174090" y="1090065"/>
                  <a:pt x="2177385" y="1433918"/>
                </a:cubicBezTo>
                <a:cubicBezTo>
                  <a:pt x="2181776" y="1892075"/>
                  <a:pt x="1445875" y="2057361"/>
                  <a:pt x="1080120" y="2057361"/>
                </a:cubicBezTo>
                <a:cubicBezTo>
                  <a:pt x="536352" y="2057361"/>
                  <a:pt x="87494" y="1867454"/>
                  <a:pt x="0" y="1548095"/>
                </a:cubicBezTo>
                <a:lnTo>
                  <a:pt x="66534" y="1517422"/>
                </a:lnTo>
                <a:cubicBezTo>
                  <a:pt x="362672" y="1342642"/>
                  <a:pt x="641178" y="707971"/>
                  <a:pt x="921914" y="131147"/>
                </a:cubicBezTo>
                <a:close/>
              </a:path>
            </a:pathLst>
          </a:custGeom>
          <a:gradFill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</a:gra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341397" y="3017666"/>
            <a:ext cx="1560814" cy="1560813"/>
            <a:chOff x="5305538" y="2811478"/>
            <a:chExt cx="1560814" cy="1560813"/>
          </a:xfrm>
        </p:grpSpPr>
        <p:grpSp>
          <p:nvGrpSpPr>
            <p:cNvPr id="28" name="Group 11"/>
            <p:cNvGrpSpPr/>
            <p:nvPr/>
          </p:nvGrpSpPr>
          <p:grpSpPr>
            <a:xfrm rot="19800000">
              <a:off x="5305538" y="2811478"/>
              <a:ext cx="1560814" cy="1560813"/>
              <a:chOff x="3848653" y="2984453"/>
              <a:chExt cx="1446696" cy="1446697"/>
            </a:xfrm>
            <a:solidFill>
              <a:srgbClr val="313530"/>
            </a:solidFill>
          </p:grpSpPr>
          <p:sp>
            <p:nvSpPr>
              <p:cNvPr id="30" name="Oval 12"/>
              <p:cNvSpPr/>
              <p:nvPr/>
            </p:nvSpPr>
            <p:spPr>
              <a:xfrm>
                <a:off x="3848653" y="2984453"/>
                <a:ext cx="1446696" cy="1446697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Oval 13"/>
              <p:cNvSpPr>
                <a:spLocks noChangeAspect="1"/>
              </p:cNvSpPr>
              <p:nvPr/>
            </p:nvSpPr>
            <p:spPr>
              <a:xfrm>
                <a:off x="3920984" y="3056787"/>
                <a:ext cx="1302026" cy="1302027"/>
              </a:xfrm>
              <a:prstGeom prst="ellipse">
                <a:avLst/>
              </a:prstGeom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6F6F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9" name="TextBox 61"/>
            <p:cNvSpPr txBox="1"/>
            <p:nvPr/>
          </p:nvSpPr>
          <p:spPr>
            <a:xfrm>
              <a:off x="5410611" y="3178978"/>
              <a:ext cx="13338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400" dirty="0">
                  <a:solidFill>
                    <a:srgbClr val="FFFFFF"/>
                  </a:solidFill>
                  <a:latin typeface="Lifeline JL" panose="00000400000000000000" pitchFamily="2" charset="0"/>
                  <a:ea typeface="微软雅黑 Light" panose="020B0502040204020203" pitchFamily="34" charset="-122"/>
                </a:rPr>
                <a:t>六大要素分析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894584" y="252778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防磕碰</a:t>
            </a:r>
          </a:p>
        </p:txBody>
      </p:sp>
      <p:sp>
        <p:nvSpPr>
          <p:cNvPr id="39" name="矩形 38"/>
          <p:cNvSpPr/>
          <p:nvPr/>
        </p:nvSpPr>
        <p:spPr>
          <a:xfrm>
            <a:off x="6097831" y="249905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防滑、防摔</a:t>
            </a:r>
          </a:p>
        </p:txBody>
      </p:sp>
      <p:sp>
        <p:nvSpPr>
          <p:cNvPr id="40" name="矩形 39"/>
          <p:cNvSpPr/>
          <p:nvPr/>
        </p:nvSpPr>
        <p:spPr>
          <a:xfrm>
            <a:off x="6935416" y="354022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防坠落</a:t>
            </a:r>
          </a:p>
        </p:txBody>
      </p:sp>
      <p:sp>
        <p:nvSpPr>
          <p:cNvPr id="43" name="矩形 42"/>
          <p:cNvSpPr/>
          <p:nvPr/>
        </p:nvSpPr>
        <p:spPr>
          <a:xfrm>
            <a:off x="6403954" y="4596147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防挤压</a:t>
            </a:r>
          </a:p>
        </p:txBody>
      </p:sp>
      <p:sp>
        <p:nvSpPr>
          <p:cNvPr id="46" name="矩形 45"/>
          <p:cNvSpPr/>
          <p:nvPr/>
        </p:nvSpPr>
        <p:spPr>
          <a:xfrm>
            <a:off x="5095684" y="467724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防火灾</a:t>
            </a:r>
          </a:p>
        </p:txBody>
      </p:sp>
      <p:sp>
        <p:nvSpPr>
          <p:cNvPr id="47" name="矩形 46"/>
          <p:cNvSpPr/>
          <p:nvPr/>
        </p:nvSpPr>
        <p:spPr>
          <a:xfrm>
            <a:off x="4359917" y="3540223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防意外</a:t>
            </a:r>
            <a:endParaRPr lang="en-US" altLang="zh-CN" sz="2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伤害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8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18211" y="1608328"/>
            <a:ext cx="7100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不翻越围墙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不攀爬树木或建筑物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不在教室、走廊嬉闹或进行不安全的戏闹</a:t>
            </a:r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(</a:t>
            </a: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互相追逐、奔跑、动手动脚</a:t>
            </a:r>
            <a:r>
              <a: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)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不开不文明或过激玩笑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不往楼下投掷杂物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未经家长同意，不得私自外出、外宿和远游，防止绑架、拐骗和走失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不到危险地域游玩</a:t>
            </a:r>
          </a:p>
          <a:p>
            <a:pPr marL="342900" indent="-342900">
              <a:buFont typeface="+mj-ea"/>
              <a:buAutoNum type="circleNumDbPlain"/>
            </a:pPr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要特别注意节假日安全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102659" y="1851648"/>
            <a:ext cx="3299012" cy="3299012"/>
            <a:chOff x="914400" y="1883042"/>
            <a:chExt cx="3299012" cy="3299012"/>
          </a:xfrm>
        </p:grpSpPr>
        <p:sp>
          <p:nvSpPr>
            <p:cNvPr id="4" name="椭圆 3"/>
            <p:cNvSpPr/>
            <p:nvPr/>
          </p:nvSpPr>
          <p:spPr>
            <a:xfrm>
              <a:off x="914400" y="1883042"/>
              <a:ext cx="3299012" cy="3299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240467" y="2818964"/>
              <a:ext cx="2646878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9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注意</a:t>
              </a:r>
              <a:endParaRPr lang="zh-CN" altLang="en-US" sz="9600" b="1" dirty="0">
                <a:solidFill>
                  <a:srgbClr val="FF0000"/>
                </a:solidFill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58724" y="0"/>
            <a:ext cx="420772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4207727" cy="6858000"/>
          </a:xfrm>
          <a:prstGeom prst="rect">
            <a:avLst/>
          </a:prstGeo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99500" y="1320174"/>
            <a:ext cx="1654944" cy="4747453"/>
            <a:chOff x="1499500" y="1320174"/>
            <a:chExt cx="1654944" cy="4747453"/>
          </a:xfrm>
        </p:grpSpPr>
        <p:sp>
          <p:nvSpPr>
            <p:cNvPr id="29" name="文本框 28"/>
            <p:cNvSpPr txBox="1"/>
            <p:nvPr/>
          </p:nvSpPr>
          <p:spPr>
            <a:xfrm>
              <a:off x="1954115" y="1320174"/>
              <a:ext cx="1200329" cy="474745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6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 Light" panose="020B0502040204020203" pitchFamily="34" charset="-122"/>
                  <a:cs typeface="Arial" panose="020B0604020202020204" pitchFamily="34" charset="0"/>
                </a:rPr>
                <a:t>CONTENTS</a:t>
              </a:r>
              <a:endPara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499500" y="1419921"/>
              <a:ext cx="677108" cy="103489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目 录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51908" y="1496431"/>
            <a:ext cx="3545701" cy="1089336"/>
            <a:chOff x="5001847" y="1752888"/>
            <a:chExt cx="3545701" cy="1089336"/>
          </a:xfrm>
        </p:grpSpPr>
        <p:sp>
          <p:nvSpPr>
            <p:cNvPr id="31" name="矩形 30"/>
            <p:cNvSpPr/>
            <p:nvPr/>
          </p:nvSpPr>
          <p:spPr>
            <a:xfrm>
              <a:off x="6208632" y="1973448"/>
              <a:ext cx="23389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交通安全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5001847" y="1752888"/>
              <a:ext cx="1089336" cy="1089336"/>
              <a:chOff x="5001847" y="1752888"/>
              <a:chExt cx="1089336" cy="108933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5001847" y="1752888"/>
                <a:ext cx="1089336" cy="1089336"/>
                <a:chOff x="1967991" y="2533583"/>
                <a:chExt cx="2399902" cy="2399902"/>
              </a:xfrm>
            </p:grpSpPr>
            <p:sp>
              <p:nvSpPr>
                <p:cNvPr id="7" name="椭圆 6"/>
                <p:cNvSpPr/>
                <p:nvPr/>
              </p:nvSpPr>
              <p:spPr>
                <a:xfrm>
                  <a:off x="1967991" y="2533583"/>
                  <a:ext cx="2399902" cy="2399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17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11" name="弦形 10"/>
                <p:cNvSpPr/>
                <p:nvPr/>
              </p:nvSpPr>
              <p:spPr>
                <a:xfrm>
                  <a:off x="2118823" y="2691591"/>
                  <a:ext cx="2079738" cy="2079738"/>
                </a:xfrm>
                <a:prstGeom prst="chord">
                  <a:avLst>
                    <a:gd name="adj1" fmla="val 17687733"/>
                    <a:gd name="adj2" fmla="val 10528350"/>
                  </a:avLst>
                </a:prstGeom>
                <a:gradFill>
                  <a:gsLst>
                    <a:gs pos="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32" name="矩形 31"/>
              <p:cNvSpPr/>
              <p:nvPr/>
            </p:nvSpPr>
            <p:spPr>
              <a:xfrm>
                <a:off x="5239144" y="2066724"/>
                <a:ext cx="6874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Part 01</a:t>
                </a:r>
                <a:endPara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551908" y="2912161"/>
            <a:ext cx="3545701" cy="1089336"/>
            <a:chOff x="5001847" y="1752888"/>
            <a:chExt cx="3545701" cy="1089336"/>
          </a:xfrm>
        </p:grpSpPr>
        <p:sp>
          <p:nvSpPr>
            <p:cNvPr id="34" name="矩形 33"/>
            <p:cNvSpPr/>
            <p:nvPr/>
          </p:nvSpPr>
          <p:spPr>
            <a:xfrm>
              <a:off x="6208632" y="1973448"/>
              <a:ext cx="23389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校园安全</a:t>
              </a: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001847" y="1752888"/>
              <a:ext cx="1089336" cy="1089336"/>
              <a:chOff x="5001847" y="1752888"/>
              <a:chExt cx="1089336" cy="108933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001847" y="1752888"/>
                <a:ext cx="1089336" cy="1089336"/>
                <a:chOff x="1967991" y="2533583"/>
                <a:chExt cx="2399902" cy="2399902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1967991" y="2533583"/>
                  <a:ext cx="2399902" cy="2399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17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39" name="弦形 38"/>
                <p:cNvSpPr/>
                <p:nvPr/>
              </p:nvSpPr>
              <p:spPr>
                <a:xfrm>
                  <a:off x="2118823" y="2691591"/>
                  <a:ext cx="2079738" cy="2079738"/>
                </a:xfrm>
                <a:prstGeom prst="chord">
                  <a:avLst>
                    <a:gd name="adj1" fmla="val 17687733"/>
                    <a:gd name="adj2" fmla="val 10528350"/>
                  </a:avLst>
                </a:prstGeom>
                <a:gradFill>
                  <a:gsLst>
                    <a:gs pos="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5239144" y="2066724"/>
                <a:ext cx="6874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Part 02</a:t>
                </a:r>
                <a:endPara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551908" y="4327892"/>
            <a:ext cx="3545701" cy="1089336"/>
            <a:chOff x="5001847" y="1752888"/>
            <a:chExt cx="3545701" cy="1089336"/>
          </a:xfrm>
        </p:grpSpPr>
        <p:sp>
          <p:nvSpPr>
            <p:cNvPr id="41" name="矩形 40"/>
            <p:cNvSpPr/>
            <p:nvPr/>
          </p:nvSpPr>
          <p:spPr>
            <a:xfrm>
              <a:off x="6208632" y="1973448"/>
              <a:ext cx="23389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其他安全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001847" y="1752888"/>
              <a:ext cx="1089336" cy="1089336"/>
              <a:chOff x="5001847" y="1752888"/>
              <a:chExt cx="1089336" cy="108933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001847" y="1752888"/>
                <a:ext cx="1089336" cy="1089336"/>
                <a:chOff x="1967991" y="2533583"/>
                <a:chExt cx="2399902" cy="2399902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1967991" y="2533583"/>
                  <a:ext cx="2399902" cy="23999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317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>
                    <a:ea typeface="微软雅黑 Light" panose="020B0502040204020203" pitchFamily="34" charset="-122"/>
                  </a:endParaRPr>
                </a:p>
              </p:txBody>
            </p:sp>
            <p:sp>
              <p:nvSpPr>
                <p:cNvPr id="46" name="弦形 45"/>
                <p:cNvSpPr/>
                <p:nvPr/>
              </p:nvSpPr>
              <p:spPr>
                <a:xfrm>
                  <a:off x="2118823" y="2691591"/>
                  <a:ext cx="2079738" cy="2079738"/>
                </a:xfrm>
                <a:prstGeom prst="chord">
                  <a:avLst>
                    <a:gd name="adj1" fmla="val 17687733"/>
                    <a:gd name="adj2" fmla="val 10528350"/>
                  </a:avLst>
                </a:prstGeom>
                <a:gradFill>
                  <a:gsLst>
                    <a:gs pos="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900"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44" name="矩形 43"/>
              <p:cNvSpPr/>
              <p:nvPr/>
            </p:nvSpPr>
            <p:spPr>
              <a:xfrm>
                <a:off x="5239144" y="2066724"/>
                <a:ext cx="68748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Part 03</a:t>
                </a:r>
                <a:endPara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1 三个同伴已经翻出栅栏"/>
          <p:cNvPicPr>
            <a:picLocks noChangeAspect="1" noChangeArrowheads="1"/>
          </p:cNvPicPr>
          <p:nvPr/>
        </p:nvPicPr>
        <p:blipFill rotWithShape="1">
          <a:blip r:embed="rId4"/>
          <a:srcRect l="22465"/>
          <a:stretch>
            <a:fillRect/>
          </a:stretch>
        </p:blipFill>
        <p:spPr bwMode="auto">
          <a:xfrm>
            <a:off x="851647" y="234260"/>
            <a:ext cx="5244353" cy="63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320117" y="1781821"/>
            <a:ext cx="4643717" cy="401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日深夜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点左右，在南京工业大学浦口校区，一名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岁的大一女生小王翻越铁栅栏准备出宿舍楼时，不想脚一滑，身体从栅栏上摔了下来，下巴被铁栅栏顶部尖头贯穿。经过消防紧急切割救援，小王辗转多家医院，最终在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日凌晨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点多被送至南京军区总医院。随后，逸仙桥消防中队用切割机将金属护栏整体从小王身上切割下来，只有一段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厘米长的钢筋留在女生口中。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日上午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点多，钢筋终于被取出，目前小王还在治疗中。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323294" y="-109658"/>
            <a:ext cx="2868706" cy="2978364"/>
            <a:chOff x="9323294" y="-109658"/>
            <a:chExt cx="2868706" cy="2978364"/>
          </a:xfrm>
        </p:grpSpPr>
        <p:sp>
          <p:nvSpPr>
            <p:cNvPr id="4" name="斜纹 3"/>
            <p:cNvSpPr/>
            <p:nvPr/>
          </p:nvSpPr>
          <p:spPr>
            <a:xfrm rot="5400000">
              <a:off x="9323294" y="0"/>
              <a:ext cx="2868706" cy="2868706"/>
            </a:xfrm>
            <a:prstGeom prst="diagStripe">
              <a:avLst/>
            </a:prstGeom>
            <a:gradFill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2712508">
              <a:off x="9841599" y="726468"/>
              <a:ext cx="2441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chemeClr val="bg1"/>
                  </a:soli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真实案例</a:t>
              </a:r>
              <a:endParaRPr lang="zh-CN" altLang="en-US" sz="24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11" name="任意多边形: 形状 10"/>
          <p:cNvSpPr/>
          <p:nvPr/>
        </p:nvSpPr>
        <p:spPr>
          <a:xfrm>
            <a:off x="1721223" y="1909482"/>
            <a:ext cx="9466729" cy="3890683"/>
          </a:xfrm>
          <a:custGeom>
            <a:avLst/>
            <a:gdLst>
              <a:gd name="connsiteX0" fmla="*/ 9278470 w 9278470"/>
              <a:gd name="connsiteY0" fmla="*/ 0 h 3890683"/>
              <a:gd name="connsiteX1" fmla="*/ 9278470 w 9278470"/>
              <a:gd name="connsiteY1" fmla="*/ 3890683 h 3890683"/>
              <a:gd name="connsiteX2" fmla="*/ 0 w 9278470"/>
              <a:gd name="connsiteY2" fmla="*/ 3890683 h 3890683"/>
              <a:gd name="connsiteX3" fmla="*/ 0 w 9278470"/>
              <a:gd name="connsiteY3" fmla="*/ 3254189 h 389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8470" h="3890683">
                <a:moveTo>
                  <a:pt x="9278470" y="0"/>
                </a:moveTo>
                <a:lnTo>
                  <a:pt x="9278470" y="3890683"/>
                </a:lnTo>
                <a:lnTo>
                  <a:pt x="0" y="3890683"/>
                </a:lnTo>
                <a:lnTo>
                  <a:pt x="0" y="3254189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shade val="30000"/>
                <a:satMod val="115000"/>
              </a:srgbClr>
            </a:gs>
            <a:gs pos="92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836887" y="1348659"/>
            <a:ext cx="44554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不要把开水往窗外倒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不要站在窗台上擦玻璃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不要在吃饭时打冲锋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不要在下课时追赶推攘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不要爬围墙进出校园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不要跑步上、下楼梯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2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不要聚众打架。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385301" y="410081"/>
            <a:ext cx="3042821" cy="6447919"/>
            <a:chOff x="771654" y="537900"/>
            <a:chExt cx="3042821" cy="6447919"/>
          </a:xfrm>
        </p:grpSpPr>
        <p:sp>
          <p:nvSpPr>
            <p:cNvPr id="12" name="矩形 11"/>
            <p:cNvSpPr/>
            <p:nvPr/>
          </p:nvSpPr>
          <p:spPr>
            <a:xfrm>
              <a:off x="997677" y="2474893"/>
              <a:ext cx="157927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做到七个</a:t>
              </a:r>
              <a:endParaRPr lang="en-US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/>
              <a:r>
                <a:rPr lang="zh-CN" altLang="en-US" sz="3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“不要”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71654" y="537900"/>
              <a:ext cx="3042821" cy="6447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1300" b="1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7</a:t>
              </a:r>
              <a:endParaRPr lang="zh-CN" altLang="en-US" sz="8800" dirty="0">
                <a:solidFill>
                  <a:schemeClr val="bg1"/>
                </a:solidFill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801906" y="5567082"/>
            <a:ext cx="89826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7495" y="0"/>
            <a:ext cx="12206990" cy="3560164"/>
          </a:xfrm>
          <a:custGeom>
            <a:avLst/>
            <a:gdLst>
              <a:gd name="connsiteX0" fmla="*/ 0 w 12192000"/>
              <a:gd name="connsiteY0" fmla="*/ 0 h 4182256"/>
              <a:gd name="connsiteX1" fmla="*/ 12192000 w 12192000"/>
              <a:gd name="connsiteY1" fmla="*/ 0 h 4182256"/>
              <a:gd name="connsiteX2" fmla="*/ 12192000 w 12192000"/>
              <a:gd name="connsiteY2" fmla="*/ 4182256 h 4182256"/>
              <a:gd name="connsiteX3" fmla="*/ 0 w 12192000"/>
              <a:gd name="connsiteY3" fmla="*/ 4182256 h 4182256"/>
              <a:gd name="connsiteX4" fmla="*/ 0 w 12192000"/>
              <a:gd name="connsiteY4" fmla="*/ 0 h 4182256"/>
              <a:gd name="connsiteX0-1" fmla="*/ 7495 w 12199495"/>
              <a:gd name="connsiteY0-2" fmla="*/ 0 h 5373974"/>
              <a:gd name="connsiteX1-3" fmla="*/ 12199495 w 12199495"/>
              <a:gd name="connsiteY1-4" fmla="*/ 0 h 5373974"/>
              <a:gd name="connsiteX2-5" fmla="*/ 12199495 w 12199495"/>
              <a:gd name="connsiteY2-6" fmla="*/ 4182256 h 5373974"/>
              <a:gd name="connsiteX3-7" fmla="*/ 0 w 12199495"/>
              <a:gd name="connsiteY3-8" fmla="*/ 5373974 h 5373974"/>
              <a:gd name="connsiteX4-9" fmla="*/ 7495 w 12199495"/>
              <a:gd name="connsiteY4-10" fmla="*/ 0 h 5373974"/>
              <a:gd name="connsiteX0-11" fmla="*/ 7495 w 12206990"/>
              <a:gd name="connsiteY0-12" fmla="*/ 0 h 5373974"/>
              <a:gd name="connsiteX1-13" fmla="*/ 12199495 w 12206990"/>
              <a:gd name="connsiteY1-14" fmla="*/ 0 h 5373974"/>
              <a:gd name="connsiteX2-15" fmla="*/ 12206990 w 12206990"/>
              <a:gd name="connsiteY2-16" fmla="*/ 4009869 h 5373974"/>
              <a:gd name="connsiteX3-17" fmla="*/ 0 w 12206990"/>
              <a:gd name="connsiteY3-18" fmla="*/ 5373974 h 5373974"/>
              <a:gd name="connsiteX4-19" fmla="*/ 7495 w 12206990"/>
              <a:gd name="connsiteY4-20" fmla="*/ 0 h 5373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06990" h="5373974">
                <a:moveTo>
                  <a:pt x="7495" y="0"/>
                </a:moveTo>
                <a:lnTo>
                  <a:pt x="12199495" y="0"/>
                </a:lnTo>
                <a:cubicBezTo>
                  <a:pt x="12201993" y="1336623"/>
                  <a:pt x="12204492" y="2673246"/>
                  <a:pt x="12206990" y="4009869"/>
                </a:cubicBezTo>
                <a:lnTo>
                  <a:pt x="0" y="5373974"/>
                </a:lnTo>
                <a:cubicBezTo>
                  <a:pt x="2498" y="3582649"/>
                  <a:pt x="4997" y="1791325"/>
                  <a:pt x="7495" y="0"/>
                </a:cubicBezTo>
                <a:close/>
              </a:path>
            </a:pathLst>
          </a:custGeom>
          <a:solidFill>
            <a:schemeClr val="bg1">
              <a:alpha val="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0187" y="3429000"/>
            <a:ext cx="6297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安全无小事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</a:t>
            </a:r>
            <a:r>
              <a:rPr lang="zh-CN" altLang="en-US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人人关注安全</a:t>
            </a:r>
            <a:r>
              <a:rPr lang="en-US" altLang="zh-CN" sz="2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——</a:t>
            </a:r>
            <a:endParaRPr lang="zh-CN" altLang="en-US" sz="2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1454" y="1845864"/>
            <a:ext cx="51090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谢谢观看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671444" y="4240196"/>
            <a:ext cx="2359713" cy="455532"/>
            <a:chOff x="3180391" y="4800297"/>
            <a:chExt cx="2359713" cy="455532"/>
          </a:xfrm>
        </p:grpSpPr>
        <p:sp>
          <p:nvSpPr>
            <p:cNvPr id="7" name="矩形 6"/>
            <p:cNvSpPr/>
            <p:nvPr/>
          </p:nvSpPr>
          <p:spPr>
            <a:xfrm>
              <a:off x="3592135" y="4846344"/>
              <a:ext cx="19479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班级：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年级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班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180391" y="4800297"/>
              <a:ext cx="392700" cy="455532"/>
              <a:chOff x="3180390" y="4653556"/>
              <a:chExt cx="519201" cy="602273"/>
            </a:xfrm>
          </p:grpSpPr>
          <p:sp>
            <p:nvSpPr>
              <p:cNvPr id="12" name="六边形 11"/>
              <p:cNvSpPr/>
              <p:nvPr/>
            </p:nvSpPr>
            <p:spPr>
              <a:xfrm rot="5400000">
                <a:off x="3138854" y="4695092"/>
                <a:ext cx="602273" cy="519201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" name="KSO_Shape"/>
              <p:cNvSpPr/>
              <p:nvPr/>
            </p:nvSpPr>
            <p:spPr bwMode="auto">
              <a:xfrm>
                <a:off x="3277755" y="4851908"/>
                <a:ext cx="323775" cy="279526"/>
              </a:xfrm>
              <a:custGeom>
                <a:avLst/>
                <a:gdLst>
                  <a:gd name="T0" fmla="*/ 1814848 w 5325"/>
                  <a:gd name="T1" fmla="*/ 1012065 h 4595"/>
                  <a:gd name="T2" fmla="*/ 90510 w 5325"/>
                  <a:gd name="T3" fmla="*/ 0 h 4595"/>
                  <a:gd name="T4" fmla="*/ 0 w 5325"/>
                  <a:gd name="T5" fmla="*/ 1012065 h 4595"/>
                  <a:gd name="T6" fmla="*/ 459346 w 5325"/>
                  <a:gd name="T7" fmla="*/ 1169473 h 4595"/>
                  <a:gd name="T8" fmla="*/ 502276 w 5325"/>
                  <a:gd name="T9" fmla="*/ 1643845 h 4595"/>
                  <a:gd name="T10" fmla="*/ 630349 w 5325"/>
                  <a:gd name="T11" fmla="*/ 1169473 h 4595"/>
                  <a:gd name="T12" fmla="*/ 1275366 w 5325"/>
                  <a:gd name="T13" fmla="*/ 1169473 h 4595"/>
                  <a:gd name="T14" fmla="*/ 1403439 w 5325"/>
                  <a:gd name="T15" fmla="*/ 1643845 h 4595"/>
                  <a:gd name="T16" fmla="*/ 1446011 w 5325"/>
                  <a:gd name="T17" fmla="*/ 1169473 h 4595"/>
                  <a:gd name="T18" fmla="*/ 1905000 w 5325"/>
                  <a:gd name="T19" fmla="*/ 1012065 h 4595"/>
                  <a:gd name="T20" fmla="*/ 1653862 w 5325"/>
                  <a:gd name="T21" fmla="*/ 977363 h 4595"/>
                  <a:gd name="T22" fmla="*/ 1653504 w 5325"/>
                  <a:gd name="T23" fmla="*/ 984518 h 4595"/>
                  <a:gd name="T24" fmla="*/ 1651000 w 5325"/>
                  <a:gd name="T25" fmla="*/ 990958 h 4595"/>
                  <a:gd name="T26" fmla="*/ 1648138 w 5325"/>
                  <a:gd name="T27" fmla="*/ 996682 h 4595"/>
                  <a:gd name="T28" fmla="*/ 1643845 w 5325"/>
                  <a:gd name="T29" fmla="*/ 1002048 h 4595"/>
                  <a:gd name="T30" fmla="*/ 1638837 w 5325"/>
                  <a:gd name="T31" fmla="*/ 1005983 h 4595"/>
                  <a:gd name="T32" fmla="*/ 1632755 w 5325"/>
                  <a:gd name="T33" fmla="*/ 1009561 h 4595"/>
                  <a:gd name="T34" fmla="*/ 1626673 w 5325"/>
                  <a:gd name="T35" fmla="*/ 1011349 h 4595"/>
                  <a:gd name="T36" fmla="*/ 1619518 w 5325"/>
                  <a:gd name="T37" fmla="*/ 1012065 h 4595"/>
                  <a:gd name="T38" fmla="*/ 1149439 w 5325"/>
                  <a:gd name="T39" fmla="*/ 1012065 h 4595"/>
                  <a:gd name="T40" fmla="*/ 1142642 w 5325"/>
                  <a:gd name="T41" fmla="*/ 1011349 h 4595"/>
                  <a:gd name="T42" fmla="*/ 1135845 w 5325"/>
                  <a:gd name="T43" fmla="*/ 1009561 h 4595"/>
                  <a:gd name="T44" fmla="*/ 1130121 w 5325"/>
                  <a:gd name="T45" fmla="*/ 1005983 h 4595"/>
                  <a:gd name="T46" fmla="*/ 1125470 w 5325"/>
                  <a:gd name="T47" fmla="*/ 1002048 h 4595"/>
                  <a:gd name="T48" fmla="*/ 1120820 w 5325"/>
                  <a:gd name="T49" fmla="*/ 996682 h 4595"/>
                  <a:gd name="T50" fmla="*/ 1117958 w 5325"/>
                  <a:gd name="T51" fmla="*/ 990958 h 4595"/>
                  <a:gd name="T52" fmla="*/ 1115811 w 5325"/>
                  <a:gd name="T53" fmla="*/ 984518 h 4595"/>
                  <a:gd name="T54" fmla="*/ 1115454 w 5325"/>
                  <a:gd name="T55" fmla="*/ 977363 h 4595"/>
                  <a:gd name="T56" fmla="*/ 1115454 w 5325"/>
                  <a:gd name="T57" fmla="*/ 731592 h 4595"/>
                  <a:gd name="T58" fmla="*/ 1115811 w 5325"/>
                  <a:gd name="T59" fmla="*/ 724437 h 4595"/>
                  <a:gd name="T60" fmla="*/ 1117958 w 5325"/>
                  <a:gd name="T61" fmla="*/ 718355 h 4595"/>
                  <a:gd name="T62" fmla="*/ 1120820 w 5325"/>
                  <a:gd name="T63" fmla="*/ 712273 h 4595"/>
                  <a:gd name="T64" fmla="*/ 1125470 w 5325"/>
                  <a:gd name="T65" fmla="*/ 707265 h 4595"/>
                  <a:gd name="T66" fmla="*/ 1130121 w 5325"/>
                  <a:gd name="T67" fmla="*/ 702972 h 4595"/>
                  <a:gd name="T68" fmla="*/ 1135845 w 5325"/>
                  <a:gd name="T69" fmla="*/ 699752 h 4595"/>
                  <a:gd name="T70" fmla="*/ 1142642 w 5325"/>
                  <a:gd name="T71" fmla="*/ 697606 h 4595"/>
                  <a:gd name="T72" fmla="*/ 1149439 w 5325"/>
                  <a:gd name="T73" fmla="*/ 697248 h 4595"/>
                  <a:gd name="T74" fmla="*/ 1619518 w 5325"/>
                  <a:gd name="T75" fmla="*/ 697248 h 4595"/>
                  <a:gd name="T76" fmla="*/ 1626673 w 5325"/>
                  <a:gd name="T77" fmla="*/ 697606 h 4595"/>
                  <a:gd name="T78" fmla="*/ 1632755 w 5325"/>
                  <a:gd name="T79" fmla="*/ 699752 h 4595"/>
                  <a:gd name="T80" fmla="*/ 1638837 w 5325"/>
                  <a:gd name="T81" fmla="*/ 702972 h 4595"/>
                  <a:gd name="T82" fmla="*/ 1643845 w 5325"/>
                  <a:gd name="T83" fmla="*/ 707265 h 4595"/>
                  <a:gd name="T84" fmla="*/ 1648138 w 5325"/>
                  <a:gd name="T85" fmla="*/ 712273 h 4595"/>
                  <a:gd name="T86" fmla="*/ 1651000 w 5325"/>
                  <a:gd name="T87" fmla="*/ 718355 h 4595"/>
                  <a:gd name="T88" fmla="*/ 1653504 w 5325"/>
                  <a:gd name="T89" fmla="*/ 724437 h 4595"/>
                  <a:gd name="T90" fmla="*/ 1653862 w 5325"/>
                  <a:gd name="T91" fmla="*/ 731592 h 459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325" h="4595">
                    <a:moveTo>
                      <a:pt x="5325" y="2829"/>
                    </a:moveTo>
                    <a:lnTo>
                      <a:pt x="5073" y="2829"/>
                    </a:lnTo>
                    <a:lnTo>
                      <a:pt x="5073" y="0"/>
                    </a:lnTo>
                    <a:lnTo>
                      <a:pt x="253" y="0"/>
                    </a:lnTo>
                    <a:lnTo>
                      <a:pt x="253" y="2829"/>
                    </a:lnTo>
                    <a:lnTo>
                      <a:pt x="0" y="2829"/>
                    </a:lnTo>
                    <a:lnTo>
                      <a:pt x="0" y="3269"/>
                    </a:lnTo>
                    <a:lnTo>
                      <a:pt x="1284" y="3269"/>
                    </a:lnTo>
                    <a:lnTo>
                      <a:pt x="926" y="4595"/>
                    </a:lnTo>
                    <a:lnTo>
                      <a:pt x="1404" y="4595"/>
                    </a:lnTo>
                    <a:lnTo>
                      <a:pt x="1762" y="3269"/>
                    </a:lnTo>
                    <a:lnTo>
                      <a:pt x="3565" y="3269"/>
                    </a:lnTo>
                    <a:lnTo>
                      <a:pt x="3764" y="4009"/>
                    </a:lnTo>
                    <a:lnTo>
                      <a:pt x="3923" y="4595"/>
                    </a:lnTo>
                    <a:lnTo>
                      <a:pt x="4400" y="4595"/>
                    </a:lnTo>
                    <a:lnTo>
                      <a:pt x="4042" y="3269"/>
                    </a:lnTo>
                    <a:lnTo>
                      <a:pt x="5325" y="3269"/>
                    </a:lnTo>
                    <a:lnTo>
                      <a:pt x="5325" y="2829"/>
                    </a:lnTo>
                    <a:close/>
                    <a:moveTo>
                      <a:pt x="4623" y="2732"/>
                    </a:moveTo>
                    <a:lnTo>
                      <a:pt x="4623" y="2732"/>
                    </a:lnTo>
                    <a:lnTo>
                      <a:pt x="4623" y="2742"/>
                    </a:lnTo>
                    <a:lnTo>
                      <a:pt x="4622" y="2752"/>
                    </a:lnTo>
                    <a:lnTo>
                      <a:pt x="4619" y="2760"/>
                    </a:lnTo>
                    <a:lnTo>
                      <a:pt x="4615" y="2770"/>
                    </a:lnTo>
                    <a:lnTo>
                      <a:pt x="4612" y="2779"/>
                    </a:lnTo>
                    <a:lnTo>
                      <a:pt x="4607" y="2786"/>
                    </a:lnTo>
                    <a:lnTo>
                      <a:pt x="4601" y="2794"/>
                    </a:lnTo>
                    <a:lnTo>
                      <a:pt x="4595" y="2801"/>
                    </a:lnTo>
                    <a:lnTo>
                      <a:pt x="4588" y="2807"/>
                    </a:lnTo>
                    <a:lnTo>
                      <a:pt x="4581" y="2812"/>
                    </a:lnTo>
                    <a:lnTo>
                      <a:pt x="4573" y="2817"/>
                    </a:lnTo>
                    <a:lnTo>
                      <a:pt x="4564" y="2822"/>
                    </a:lnTo>
                    <a:lnTo>
                      <a:pt x="4555" y="2824"/>
                    </a:lnTo>
                    <a:lnTo>
                      <a:pt x="4547" y="2827"/>
                    </a:lnTo>
                    <a:lnTo>
                      <a:pt x="4537" y="2828"/>
                    </a:lnTo>
                    <a:lnTo>
                      <a:pt x="4527" y="2829"/>
                    </a:lnTo>
                    <a:lnTo>
                      <a:pt x="3213" y="2829"/>
                    </a:lnTo>
                    <a:lnTo>
                      <a:pt x="3203" y="2828"/>
                    </a:lnTo>
                    <a:lnTo>
                      <a:pt x="3194" y="2827"/>
                    </a:lnTo>
                    <a:lnTo>
                      <a:pt x="3185" y="2824"/>
                    </a:lnTo>
                    <a:lnTo>
                      <a:pt x="3175" y="2822"/>
                    </a:lnTo>
                    <a:lnTo>
                      <a:pt x="3168" y="2817"/>
                    </a:lnTo>
                    <a:lnTo>
                      <a:pt x="3159" y="2812"/>
                    </a:lnTo>
                    <a:lnTo>
                      <a:pt x="3152" y="2807"/>
                    </a:lnTo>
                    <a:lnTo>
                      <a:pt x="3146" y="2801"/>
                    </a:lnTo>
                    <a:lnTo>
                      <a:pt x="3140" y="2794"/>
                    </a:lnTo>
                    <a:lnTo>
                      <a:pt x="3133" y="2786"/>
                    </a:lnTo>
                    <a:lnTo>
                      <a:pt x="3129" y="2779"/>
                    </a:lnTo>
                    <a:lnTo>
                      <a:pt x="3125" y="2770"/>
                    </a:lnTo>
                    <a:lnTo>
                      <a:pt x="3121" y="2760"/>
                    </a:lnTo>
                    <a:lnTo>
                      <a:pt x="3119" y="2752"/>
                    </a:lnTo>
                    <a:lnTo>
                      <a:pt x="3118" y="2742"/>
                    </a:lnTo>
                    <a:lnTo>
                      <a:pt x="3118" y="2732"/>
                    </a:lnTo>
                    <a:lnTo>
                      <a:pt x="3118" y="2045"/>
                    </a:lnTo>
                    <a:lnTo>
                      <a:pt x="3118" y="2035"/>
                    </a:lnTo>
                    <a:lnTo>
                      <a:pt x="3119" y="2025"/>
                    </a:lnTo>
                    <a:lnTo>
                      <a:pt x="3121" y="2016"/>
                    </a:lnTo>
                    <a:lnTo>
                      <a:pt x="3125" y="2008"/>
                    </a:lnTo>
                    <a:lnTo>
                      <a:pt x="3129" y="1999"/>
                    </a:lnTo>
                    <a:lnTo>
                      <a:pt x="3133" y="1991"/>
                    </a:lnTo>
                    <a:lnTo>
                      <a:pt x="3140" y="1983"/>
                    </a:lnTo>
                    <a:lnTo>
                      <a:pt x="3146" y="1977"/>
                    </a:lnTo>
                    <a:lnTo>
                      <a:pt x="3152" y="1971"/>
                    </a:lnTo>
                    <a:lnTo>
                      <a:pt x="3159" y="1965"/>
                    </a:lnTo>
                    <a:lnTo>
                      <a:pt x="3168" y="1960"/>
                    </a:lnTo>
                    <a:lnTo>
                      <a:pt x="3175" y="1956"/>
                    </a:lnTo>
                    <a:lnTo>
                      <a:pt x="3185" y="1953"/>
                    </a:lnTo>
                    <a:lnTo>
                      <a:pt x="3194" y="1950"/>
                    </a:lnTo>
                    <a:lnTo>
                      <a:pt x="3203" y="1949"/>
                    </a:lnTo>
                    <a:lnTo>
                      <a:pt x="3213" y="1949"/>
                    </a:lnTo>
                    <a:lnTo>
                      <a:pt x="4527" y="1949"/>
                    </a:lnTo>
                    <a:lnTo>
                      <a:pt x="4537" y="1949"/>
                    </a:lnTo>
                    <a:lnTo>
                      <a:pt x="4547" y="1950"/>
                    </a:lnTo>
                    <a:lnTo>
                      <a:pt x="4555" y="1953"/>
                    </a:lnTo>
                    <a:lnTo>
                      <a:pt x="4564" y="1956"/>
                    </a:lnTo>
                    <a:lnTo>
                      <a:pt x="4573" y="1960"/>
                    </a:lnTo>
                    <a:lnTo>
                      <a:pt x="4581" y="1965"/>
                    </a:lnTo>
                    <a:lnTo>
                      <a:pt x="4588" y="1971"/>
                    </a:lnTo>
                    <a:lnTo>
                      <a:pt x="4595" y="1977"/>
                    </a:lnTo>
                    <a:lnTo>
                      <a:pt x="4601" y="1983"/>
                    </a:lnTo>
                    <a:lnTo>
                      <a:pt x="4607" y="1991"/>
                    </a:lnTo>
                    <a:lnTo>
                      <a:pt x="4612" y="1999"/>
                    </a:lnTo>
                    <a:lnTo>
                      <a:pt x="4615" y="2008"/>
                    </a:lnTo>
                    <a:lnTo>
                      <a:pt x="4619" y="2016"/>
                    </a:lnTo>
                    <a:lnTo>
                      <a:pt x="4622" y="2025"/>
                    </a:lnTo>
                    <a:lnTo>
                      <a:pt x="4623" y="2035"/>
                    </a:lnTo>
                    <a:lnTo>
                      <a:pt x="4623" y="2045"/>
                    </a:lnTo>
                    <a:lnTo>
                      <a:pt x="4623" y="2732"/>
                    </a:lnTo>
                    <a:close/>
                  </a:path>
                </a:pathLst>
              </a:custGeom>
              <a:gradFill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b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542631" y="4240196"/>
            <a:ext cx="2135482" cy="455532"/>
            <a:chOff x="6447381" y="4653556"/>
            <a:chExt cx="2823388" cy="602273"/>
          </a:xfrm>
        </p:grpSpPr>
        <p:sp>
          <p:nvSpPr>
            <p:cNvPr id="8" name="矩形 7"/>
            <p:cNvSpPr/>
            <p:nvPr/>
          </p:nvSpPr>
          <p:spPr>
            <a:xfrm>
              <a:off x="6966579" y="4737246"/>
              <a:ext cx="2304190" cy="4476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时间：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447381" y="4653556"/>
              <a:ext cx="519201" cy="602273"/>
              <a:chOff x="6820405" y="5506410"/>
              <a:chExt cx="519201" cy="602273"/>
            </a:xfrm>
          </p:grpSpPr>
          <p:sp>
            <p:nvSpPr>
              <p:cNvPr id="15" name="六边形 14"/>
              <p:cNvSpPr/>
              <p:nvPr/>
            </p:nvSpPr>
            <p:spPr>
              <a:xfrm rot="5400000">
                <a:off x="6778869" y="5547946"/>
                <a:ext cx="602273" cy="519201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7" name="KSO_Shape"/>
              <p:cNvSpPr/>
              <p:nvPr/>
            </p:nvSpPr>
            <p:spPr bwMode="auto">
              <a:xfrm>
                <a:off x="6930678" y="5658919"/>
                <a:ext cx="298654" cy="297253"/>
              </a:xfrm>
              <a:custGeom>
                <a:avLst/>
                <a:gdLst>
                  <a:gd name="connsiteX0" fmla="*/ 231775 w 338138"/>
                  <a:gd name="connsiteY0" fmla="*/ 190500 h 336552"/>
                  <a:gd name="connsiteX1" fmla="*/ 254000 w 338138"/>
                  <a:gd name="connsiteY1" fmla="*/ 190500 h 336552"/>
                  <a:gd name="connsiteX2" fmla="*/ 254000 w 338138"/>
                  <a:gd name="connsiteY2" fmla="*/ 231775 h 336552"/>
                  <a:gd name="connsiteX3" fmla="*/ 295275 w 338138"/>
                  <a:gd name="connsiteY3" fmla="*/ 231775 h 336552"/>
                  <a:gd name="connsiteX4" fmla="*/ 295275 w 338138"/>
                  <a:gd name="connsiteY4" fmla="*/ 252413 h 336552"/>
                  <a:gd name="connsiteX5" fmla="*/ 231775 w 338138"/>
                  <a:gd name="connsiteY5" fmla="*/ 252413 h 336552"/>
                  <a:gd name="connsiteX6" fmla="*/ 242094 w 338138"/>
                  <a:gd name="connsiteY6" fmla="*/ 168275 h 336552"/>
                  <a:gd name="connsiteX7" fmla="*/ 168275 w 338138"/>
                  <a:gd name="connsiteY7" fmla="*/ 242094 h 336552"/>
                  <a:gd name="connsiteX8" fmla="*/ 242094 w 338138"/>
                  <a:gd name="connsiteY8" fmla="*/ 315913 h 336552"/>
                  <a:gd name="connsiteX9" fmla="*/ 315913 w 338138"/>
                  <a:gd name="connsiteY9" fmla="*/ 242094 h 336552"/>
                  <a:gd name="connsiteX10" fmla="*/ 242094 w 338138"/>
                  <a:gd name="connsiteY10" fmla="*/ 168275 h 336552"/>
                  <a:gd name="connsiteX11" fmla="*/ 242888 w 338138"/>
                  <a:gd name="connsiteY11" fmla="*/ 147638 h 336552"/>
                  <a:gd name="connsiteX12" fmla="*/ 338138 w 338138"/>
                  <a:gd name="connsiteY12" fmla="*/ 242095 h 336552"/>
                  <a:gd name="connsiteX13" fmla="*/ 242888 w 338138"/>
                  <a:gd name="connsiteY13" fmla="*/ 336552 h 336552"/>
                  <a:gd name="connsiteX14" fmla="*/ 147638 w 338138"/>
                  <a:gd name="connsiteY14" fmla="*/ 242095 h 336552"/>
                  <a:gd name="connsiteX15" fmla="*/ 242888 w 338138"/>
                  <a:gd name="connsiteY15" fmla="*/ 147638 h 336552"/>
                  <a:gd name="connsiteX16" fmla="*/ 0 w 338138"/>
                  <a:gd name="connsiteY16" fmla="*/ 20638 h 336552"/>
                  <a:gd name="connsiteX17" fmla="*/ 42122 w 338138"/>
                  <a:gd name="connsiteY17" fmla="*/ 20638 h 336552"/>
                  <a:gd name="connsiteX18" fmla="*/ 42122 w 338138"/>
                  <a:gd name="connsiteY18" fmla="*/ 83911 h 336552"/>
                  <a:gd name="connsiteX19" fmla="*/ 105304 w 338138"/>
                  <a:gd name="connsiteY19" fmla="*/ 83911 h 336552"/>
                  <a:gd name="connsiteX20" fmla="*/ 105304 w 338138"/>
                  <a:gd name="connsiteY20" fmla="*/ 20638 h 336552"/>
                  <a:gd name="connsiteX21" fmla="*/ 210609 w 338138"/>
                  <a:gd name="connsiteY21" fmla="*/ 20638 h 336552"/>
                  <a:gd name="connsiteX22" fmla="*/ 210609 w 338138"/>
                  <a:gd name="connsiteY22" fmla="*/ 83911 h 336552"/>
                  <a:gd name="connsiteX23" fmla="*/ 273791 w 338138"/>
                  <a:gd name="connsiteY23" fmla="*/ 83911 h 336552"/>
                  <a:gd name="connsiteX24" fmla="*/ 273791 w 338138"/>
                  <a:gd name="connsiteY24" fmla="*/ 20638 h 336552"/>
                  <a:gd name="connsiteX25" fmla="*/ 315913 w 338138"/>
                  <a:gd name="connsiteY25" fmla="*/ 20638 h 336552"/>
                  <a:gd name="connsiteX26" fmla="*/ 315913 w 338138"/>
                  <a:gd name="connsiteY26" fmla="*/ 153776 h 336552"/>
                  <a:gd name="connsiteX27" fmla="*/ 294852 w 338138"/>
                  <a:gd name="connsiteY27" fmla="*/ 139275 h 336552"/>
                  <a:gd name="connsiteX28" fmla="*/ 294852 w 338138"/>
                  <a:gd name="connsiteY28" fmla="*/ 126093 h 336552"/>
                  <a:gd name="connsiteX29" fmla="*/ 21061 w 338138"/>
                  <a:gd name="connsiteY29" fmla="*/ 126093 h 336552"/>
                  <a:gd name="connsiteX30" fmla="*/ 21061 w 338138"/>
                  <a:gd name="connsiteY30" fmla="*/ 294822 h 336552"/>
                  <a:gd name="connsiteX31" fmla="*/ 139528 w 338138"/>
                  <a:gd name="connsiteY31" fmla="*/ 294822 h 336552"/>
                  <a:gd name="connsiteX32" fmla="*/ 154008 w 338138"/>
                  <a:gd name="connsiteY32" fmla="*/ 315913 h 336552"/>
                  <a:gd name="connsiteX33" fmla="*/ 0 w 338138"/>
                  <a:gd name="connsiteY33" fmla="*/ 315913 h 336552"/>
                  <a:gd name="connsiteX34" fmla="*/ 0 w 338138"/>
                  <a:gd name="connsiteY34" fmla="*/ 20638 h 336552"/>
                  <a:gd name="connsiteX35" fmla="*/ 231775 w 338138"/>
                  <a:gd name="connsiteY35" fmla="*/ 0 h 336552"/>
                  <a:gd name="connsiteX36" fmla="*/ 254000 w 338138"/>
                  <a:gd name="connsiteY36" fmla="*/ 0 h 336552"/>
                  <a:gd name="connsiteX37" fmla="*/ 254000 w 338138"/>
                  <a:gd name="connsiteY37" fmla="*/ 63500 h 336552"/>
                  <a:gd name="connsiteX38" fmla="*/ 231775 w 338138"/>
                  <a:gd name="connsiteY38" fmla="*/ 63500 h 336552"/>
                  <a:gd name="connsiteX39" fmla="*/ 63500 w 338138"/>
                  <a:gd name="connsiteY39" fmla="*/ 0 h 336552"/>
                  <a:gd name="connsiteX40" fmla="*/ 84138 w 338138"/>
                  <a:gd name="connsiteY40" fmla="*/ 0 h 336552"/>
                  <a:gd name="connsiteX41" fmla="*/ 84138 w 338138"/>
                  <a:gd name="connsiteY41" fmla="*/ 63500 h 336552"/>
                  <a:gd name="connsiteX42" fmla="*/ 63500 w 338138"/>
                  <a:gd name="connsiteY42" fmla="*/ 63500 h 336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38138" h="336552">
                    <a:moveTo>
                      <a:pt x="231775" y="190500"/>
                    </a:moveTo>
                    <a:lnTo>
                      <a:pt x="254000" y="190500"/>
                    </a:lnTo>
                    <a:lnTo>
                      <a:pt x="254000" y="231775"/>
                    </a:lnTo>
                    <a:lnTo>
                      <a:pt x="295275" y="231775"/>
                    </a:lnTo>
                    <a:lnTo>
                      <a:pt x="295275" y="252413"/>
                    </a:lnTo>
                    <a:lnTo>
                      <a:pt x="231775" y="252413"/>
                    </a:lnTo>
                    <a:close/>
                    <a:moveTo>
                      <a:pt x="242094" y="168275"/>
                    </a:moveTo>
                    <a:cubicBezTo>
                      <a:pt x="201325" y="168275"/>
                      <a:pt x="168275" y="201325"/>
                      <a:pt x="168275" y="242094"/>
                    </a:cubicBezTo>
                    <a:cubicBezTo>
                      <a:pt x="168275" y="282863"/>
                      <a:pt x="201325" y="315913"/>
                      <a:pt x="242094" y="315913"/>
                    </a:cubicBezTo>
                    <a:cubicBezTo>
                      <a:pt x="282863" y="315913"/>
                      <a:pt x="315913" y="282863"/>
                      <a:pt x="315913" y="242094"/>
                    </a:cubicBezTo>
                    <a:cubicBezTo>
                      <a:pt x="315913" y="201325"/>
                      <a:pt x="282863" y="168275"/>
                      <a:pt x="242094" y="168275"/>
                    </a:cubicBezTo>
                    <a:close/>
                    <a:moveTo>
                      <a:pt x="242888" y="147638"/>
                    </a:moveTo>
                    <a:cubicBezTo>
                      <a:pt x="295493" y="147638"/>
                      <a:pt x="338138" y="189928"/>
                      <a:pt x="338138" y="242095"/>
                    </a:cubicBezTo>
                    <a:cubicBezTo>
                      <a:pt x="338138" y="294262"/>
                      <a:pt x="295493" y="336552"/>
                      <a:pt x="242888" y="336552"/>
                    </a:cubicBezTo>
                    <a:cubicBezTo>
                      <a:pt x="190283" y="336552"/>
                      <a:pt x="147638" y="294262"/>
                      <a:pt x="147638" y="242095"/>
                    </a:cubicBezTo>
                    <a:cubicBezTo>
                      <a:pt x="147638" y="189928"/>
                      <a:pt x="190283" y="147638"/>
                      <a:pt x="242888" y="147638"/>
                    </a:cubicBezTo>
                    <a:close/>
                    <a:moveTo>
                      <a:pt x="0" y="20638"/>
                    </a:moveTo>
                    <a:cubicBezTo>
                      <a:pt x="0" y="20638"/>
                      <a:pt x="0" y="20638"/>
                      <a:pt x="42122" y="20638"/>
                    </a:cubicBezTo>
                    <a:cubicBezTo>
                      <a:pt x="42122" y="20638"/>
                      <a:pt x="42122" y="20638"/>
                      <a:pt x="42122" y="83911"/>
                    </a:cubicBezTo>
                    <a:cubicBezTo>
                      <a:pt x="42122" y="83911"/>
                      <a:pt x="42122" y="83911"/>
                      <a:pt x="105304" y="83911"/>
                    </a:cubicBezTo>
                    <a:cubicBezTo>
                      <a:pt x="105304" y="83911"/>
                      <a:pt x="105304" y="83911"/>
                      <a:pt x="105304" y="20638"/>
                    </a:cubicBezTo>
                    <a:cubicBezTo>
                      <a:pt x="105304" y="20638"/>
                      <a:pt x="105304" y="20638"/>
                      <a:pt x="210609" y="20638"/>
                    </a:cubicBezTo>
                    <a:cubicBezTo>
                      <a:pt x="210609" y="20638"/>
                      <a:pt x="210609" y="20638"/>
                      <a:pt x="210609" y="83911"/>
                    </a:cubicBezTo>
                    <a:cubicBezTo>
                      <a:pt x="210609" y="83911"/>
                      <a:pt x="210609" y="83911"/>
                      <a:pt x="273791" y="83911"/>
                    </a:cubicBezTo>
                    <a:cubicBezTo>
                      <a:pt x="273791" y="83911"/>
                      <a:pt x="273791" y="83911"/>
                      <a:pt x="273791" y="20638"/>
                    </a:cubicBezTo>
                    <a:cubicBezTo>
                      <a:pt x="273791" y="20638"/>
                      <a:pt x="273791" y="20638"/>
                      <a:pt x="315913" y="20638"/>
                    </a:cubicBezTo>
                    <a:cubicBezTo>
                      <a:pt x="315913" y="20638"/>
                      <a:pt x="315913" y="20638"/>
                      <a:pt x="315913" y="153776"/>
                    </a:cubicBezTo>
                    <a:cubicBezTo>
                      <a:pt x="309331" y="147184"/>
                      <a:pt x="302750" y="143230"/>
                      <a:pt x="294852" y="139275"/>
                    </a:cubicBezTo>
                    <a:cubicBezTo>
                      <a:pt x="294852" y="139275"/>
                      <a:pt x="294852" y="139275"/>
                      <a:pt x="294852" y="126093"/>
                    </a:cubicBezTo>
                    <a:cubicBezTo>
                      <a:pt x="294852" y="126093"/>
                      <a:pt x="294852" y="126093"/>
                      <a:pt x="21061" y="126093"/>
                    </a:cubicBezTo>
                    <a:cubicBezTo>
                      <a:pt x="21061" y="126093"/>
                      <a:pt x="21061" y="126093"/>
                      <a:pt x="21061" y="294822"/>
                    </a:cubicBezTo>
                    <a:cubicBezTo>
                      <a:pt x="21061" y="294822"/>
                      <a:pt x="21061" y="294822"/>
                      <a:pt x="139528" y="294822"/>
                    </a:cubicBezTo>
                    <a:cubicBezTo>
                      <a:pt x="143477" y="302731"/>
                      <a:pt x="147426" y="309322"/>
                      <a:pt x="154008" y="315913"/>
                    </a:cubicBezTo>
                    <a:cubicBezTo>
                      <a:pt x="154008" y="315913"/>
                      <a:pt x="154008" y="315913"/>
                      <a:pt x="0" y="315913"/>
                    </a:cubicBezTo>
                    <a:cubicBezTo>
                      <a:pt x="0" y="315913"/>
                      <a:pt x="0" y="315913"/>
                      <a:pt x="0" y="20638"/>
                    </a:cubicBezTo>
                    <a:close/>
                    <a:moveTo>
                      <a:pt x="231775" y="0"/>
                    </a:moveTo>
                    <a:lnTo>
                      <a:pt x="254000" y="0"/>
                    </a:lnTo>
                    <a:lnTo>
                      <a:pt x="254000" y="63500"/>
                    </a:lnTo>
                    <a:lnTo>
                      <a:pt x="231775" y="63500"/>
                    </a:lnTo>
                    <a:close/>
                    <a:moveTo>
                      <a:pt x="63500" y="0"/>
                    </a:moveTo>
                    <a:lnTo>
                      <a:pt x="84138" y="0"/>
                    </a:lnTo>
                    <a:lnTo>
                      <a:pt x="84138" y="63500"/>
                    </a:lnTo>
                    <a:lnTo>
                      <a:pt x="63500" y="63500"/>
                    </a:lnTo>
                    <a:close/>
                  </a:path>
                </a:pathLst>
              </a:custGeom>
              <a:gradFill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8100000" scaled="1"/>
              </a:gradFill>
              <a:ln>
                <a:noFill/>
              </a:ln>
            </p:spPr>
            <p:txBody>
              <a:bodyPr bIns="72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91259" y="1768839"/>
            <a:ext cx="8409482" cy="3275352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9185" y="2378972"/>
            <a:ext cx="1553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 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 </a:t>
            </a:r>
            <a:r>
              <a:rPr lang="zh-CN" altLang="en-US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篇</a:t>
            </a:r>
            <a:r>
              <a:rPr lang="en-US" altLang="zh-CN" sz="2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endParaRPr lang="zh-CN" altLang="en-US" sz="20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57943" y="2779082"/>
            <a:ext cx="54168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b="1" spc="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交通安全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" y="1948013"/>
            <a:ext cx="8192124" cy="2733248"/>
            <a:chOff x="1" y="1948013"/>
            <a:chExt cx="8192124" cy="2733248"/>
          </a:xfrm>
        </p:grpSpPr>
        <p:sp>
          <p:nvSpPr>
            <p:cNvPr id="7" name="矩形 6"/>
            <p:cNvSpPr/>
            <p:nvPr/>
          </p:nvSpPr>
          <p:spPr>
            <a:xfrm>
              <a:off x="1" y="1948013"/>
              <a:ext cx="8132163" cy="2733248"/>
            </a:xfrm>
            <a:prstGeom prst="rect">
              <a:avLst/>
            </a:prstGeom>
            <a:gradFill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7965753" y="2284748"/>
              <a:ext cx="243140" cy="209604"/>
            </a:xfrm>
            <a:prstGeom prst="triangle">
              <a:avLst/>
            </a:prstGeom>
            <a:solidFill>
              <a:srgbClr val="7B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42122" y="2511120"/>
            <a:ext cx="1965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交通安全</a:t>
            </a:r>
          </a:p>
        </p:txBody>
      </p:sp>
      <p:sp>
        <p:nvSpPr>
          <p:cNvPr id="3" name="矩形 2"/>
          <p:cNvSpPr/>
          <p:nvPr/>
        </p:nvSpPr>
        <p:spPr>
          <a:xfrm>
            <a:off x="942122" y="3014525"/>
            <a:ext cx="630038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交通安全是指学生在校园内和校园外的</a:t>
            </a:r>
            <a:r>
              <a:rPr lang="zh-CN" altLang="zh-CN" u="sng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道路行走、乘坐交通工具时的人身安全</a:t>
            </a:r>
            <a:r>
              <a:rPr lang="zh-CN" altLang="zh-CN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。只要有行人、车辆、道路这三个交通安全要素存在，就有交通安全问题</a:t>
            </a:r>
          </a:p>
        </p:txBody>
      </p:sp>
      <p:sp>
        <p:nvSpPr>
          <p:cNvPr id="4" name="矩形 3"/>
          <p:cNvSpPr/>
          <p:nvPr/>
        </p:nvSpPr>
        <p:spPr>
          <a:xfrm>
            <a:off x="2026058" y="5097296"/>
            <a:ext cx="887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也许只是一个小小的意外，就会造成严重后果，断送美好的前程甚至生命。 </a:t>
            </a:r>
            <a:endParaRPr lang="zh-CN" altLang="en-US" sz="2000" b="1" dirty="0">
              <a:solidFill>
                <a:srgbClr val="C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图片 5" descr="图片包含 道路, 自行车, 建筑物, 骑&#10;&#10;已生成极高可信度的说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125" y="1948013"/>
            <a:ext cx="3999875" cy="2733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81542" y="1774659"/>
            <a:ext cx="2336020" cy="1774740"/>
            <a:chOff x="3315325" y="1514566"/>
            <a:chExt cx="2336020" cy="1774740"/>
          </a:xfrm>
        </p:grpSpPr>
        <p:sp>
          <p:nvSpPr>
            <p:cNvPr id="3" name="矩形 2"/>
            <p:cNvSpPr/>
            <p:nvPr/>
          </p:nvSpPr>
          <p:spPr>
            <a:xfrm>
              <a:off x="3395460" y="1514566"/>
              <a:ext cx="180209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10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万人</a:t>
              </a:r>
              <a:endParaRPr lang="zh-CN" altLang="en-US" sz="2800" b="1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315325" y="2581420"/>
              <a:ext cx="23360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我国每年因各类事故死亡人数约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6671" y="1774102"/>
            <a:ext cx="2432076" cy="1712706"/>
            <a:chOff x="2143781" y="627196"/>
            <a:chExt cx="2432076" cy="1712706"/>
          </a:xfrm>
        </p:grpSpPr>
        <p:sp>
          <p:nvSpPr>
            <p:cNvPr id="9" name="矩形 8"/>
            <p:cNvSpPr/>
            <p:nvPr/>
          </p:nvSpPr>
          <p:spPr>
            <a:xfrm>
              <a:off x="2143781" y="627196"/>
              <a:ext cx="229582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60</a:t>
              </a:r>
              <a:r>
                <a:rPr lang="en-US" altLang="zh-CN" sz="32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%</a:t>
              </a:r>
              <a:r>
                <a:rPr lang="zh-CN" altLang="en-US" sz="32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以上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236033" y="1632016"/>
              <a:ext cx="23398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道路交通事故死亡人数占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27856" y="1866435"/>
            <a:ext cx="3585148" cy="1375188"/>
            <a:chOff x="7320557" y="2447786"/>
            <a:chExt cx="3585148" cy="1375188"/>
          </a:xfrm>
        </p:grpSpPr>
        <p:sp>
          <p:nvSpPr>
            <p:cNvPr id="11" name="矩形 10"/>
            <p:cNvSpPr/>
            <p:nvPr/>
          </p:nvSpPr>
          <p:spPr>
            <a:xfrm>
              <a:off x="7412809" y="2447786"/>
              <a:ext cx="326243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6000" b="1" dirty="0">
                  <a:solidFill>
                    <a:srgbClr val="FF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世界首位</a:t>
              </a:r>
              <a:endParaRPr lang="zh-CN" altLang="en-US" sz="60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0557" y="3422864"/>
              <a:ext cx="358514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我国的交通事故死亡人数位居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0" y="3658399"/>
            <a:ext cx="12192000" cy="1327586"/>
            <a:chOff x="1" y="4136329"/>
            <a:chExt cx="12192000" cy="1327586"/>
          </a:xfrm>
        </p:grpSpPr>
        <p:sp>
          <p:nvSpPr>
            <p:cNvPr id="14" name="矩形 13"/>
            <p:cNvSpPr/>
            <p:nvPr/>
          </p:nvSpPr>
          <p:spPr>
            <a:xfrm>
              <a:off x="1" y="4136329"/>
              <a:ext cx="12192000" cy="132758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437287" y="4303932"/>
              <a:ext cx="5482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zh-CN" sz="24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平均每天有280多人死于车祸。</a:t>
              </a:r>
              <a:endParaRPr lang="en-US" altLang="zh-CN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845736" y="4711854"/>
              <a:ext cx="66656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zh-CN" sz="2800" b="1" dirty="0">
                  <a:solidFill>
                    <a:srgbClr val="FFC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其中中小学生占总人数的８％左右。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88628" y="5220167"/>
            <a:ext cx="8014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这个数字向人们敲响警钟，追根溯源，安全意识淡漠、麻痹大意、违章违纪是造成交通事故的根本原因。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" y="2317089"/>
            <a:ext cx="12191999" cy="3361385"/>
          </a:xfrm>
          <a:prstGeom prst="rect">
            <a:avLst/>
          </a:prstGeom>
          <a:gradFill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42195" y="1394843"/>
            <a:ext cx="6436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交通安全</a:t>
            </a:r>
            <a:r>
              <a:rPr lang="en-US" altLang="zh-CN" sz="4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—</a:t>
            </a:r>
            <a:r>
              <a:rPr lang="zh-CN" altLang="en-US" sz="44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遵守交通规则</a:t>
            </a:r>
          </a:p>
        </p:txBody>
      </p:sp>
      <p:sp>
        <p:nvSpPr>
          <p:cNvPr id="3" name="矩形 2"/>
          <p:cNvSpPr/>
          <p:nvPr/>
        </p:nvSpPr>
        <p:spPr>
          <a:xfrm>
            <a:off x="1412383" y="2469896"/>
            <a:ext cx="6096000" cy="3055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禁骑摩托车上学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横穿马路一看、二慢、三通过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不抢道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不骑英雄车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不骑车带人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不搭肩骑车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不猛拐弯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不攀爬机动车辆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放月假回家不乘坐无牌证车辆及超载车辆 </a:t>
            </a:r>
          </a:p>
        </p:txBody>
      </p:sp>
      <p:pic>
        <p:nvPicPr>
          <p:cNvPr id="5" name="图片 4" descr="图片包含 浅色, 交通, 交通灯, 停止&#10;&#10;已生成极高可信度的说明"/>
          <p:cNvPicPr>
            <a:picLocks noChangeAspect="1"/>
          </p:cNvPicPr>
          <p:nvPr/>
        </p:nvPicPr>
        <p:blipFill rotWithShape="1">
          <a:blip r:embed="rId4" cstate="email"/>
          <a:srcRect l="18620" t="24601" r="19517"/>
          <a:stretch>
            <a:fillRect/>
          </a:stretch>
        </p:blipFill>
        <p:spPr>
          <a:xfrm>
            <a:off x="7508383" y="371276"/>
            <a:ext cx="4108361" cy="75492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487121" y="2530286"/>
            <a:ext cx="74558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关爱生命 安全出行 </a:t>
            </a:r>
          </a:p>
        </p:txBody>
      </p:sp>
      <p:sp>
        <p:nvSpPr>
          <p:cNvPr id="6" name="矩形 5"/>
          <p:cNvSpPr/>
          <p:nvPr/>
        </p:nvSpPr>
        <p:spPr>
          <a:xfrm>
            <a:off x="2590476" y="3638282"/>
            <a:ext cx="701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谈谈发生在你身边的交通事故</a:t>
            </a:r>
          </a:p>
        </p:txBody>
      </p:sp>
      <p:sp>
        <p:nvSpPr>
          <p:cNvPr id="7" name="chat_162848"/>
          <p:cNvSpPr>
            <a:spLocks noChangeAspect="1"/>
          </p:cNvSpPr>
          <p:nvPr/>
        </p:nvSpPr>
        <p:spPr bwMode="auto">
          <a:xfrm>
            <a:off x="9279228" y="1899701"/>
            <a:ext cx="1436037" cy="1388842"/>
          </a:xfrm>
          <a:custGeom>
            <a:avLst/>
            <a:gdLst>
              <a:gd name="connsiteX0" fmla="*/ 210874 w 338138"/>
              <a:gd name="connsiteY0" fmla="*/ 192087 h 327025"/>
              <a:gd name="connsiteX1" fmla="*/ 287603 w 338138"/>
              <a:gd name="connsiteY1" fmla="*/ 192087 h 327025"/>
              <a:gd name="connsiteX2" fmla="*/ 296863 w 338138"/>
              <a:gd name="connsiteY2" fmla="*/ 201612 h 327025"/>
              <a:gd name="connsiteX3" fmla="*/ 287603 w 338138"/>
              <a:gd name="connsiteY3" fmla="*/ 211137 h 327025"/>
              <a:gd name="connsiteX4" fmla="*/ 210874 w 338138"/>
              <a:gd name="connsiteY4" fmla="*/ 211137 h 327025"/>
              <a:gd name="connsiteX5" fmla="*/ 201613 w 338138"/>
              <a:gd name="connsiteY5" fmla="*/ 201612 h 327025"/>
              <a:gd name="connsiteX6" fmla="*/ 210874 w 338138"/>
              <a:gd name="connsiteY6" fmla="*/ 192087 h 327025"/>
              <a:gd name="connsiteX7" fmla="*/ 252148 w 338138"/>
              <a:gd name="connsiteY7" fmla="*/ 117475 h 327025"/>
              <a:gd name="connsiteX8" fmla="*/ 252148 w 338138"/>
              <a:gd name="connsiteY8" fmla="*/ 139895 h 327025"/>
              <a:gd name="connsiteX9" fmla="*/ 216429 w 338138"/>
              <a:gd name="connsiteY9" fmla="*/ 175504 h 327025"/>
              <a:gd name="connsiteX10" fmla="*/ 197908 w 338138"/>
              <a:gd name="connsiteY10" fmla="*/ 175504 h 327025"/>
              <a:gd name="connsiteX11" fmla="*/ 143669 w 338138"/>
              <a:gd name="connsiteY11" fmla="*/ 229577 h 327025"/>
              <a:gd name="connsiteX12" fmla="*/ 135731 w 338138"/>
              <a:gd name="connsiteY12" fmla="*/ 232215 h 327025"/>
              <a:gd name="connsiteX13" fmla="*/ 130439 w 338138"/>
              <a:gd name="connsiteY13" fmla="*/ 230896 h 327025"/>
              <a:gd name="connsiteX14" fmla="*/ 123825 w 338138"/>
              <a:gd name="connsiteY14" fmla="*/ 220345 h 327025"/>
              <a:gd name="connsiteX15" fmla="*/ 123825 w 338138"/>
              <a:gd name="connsiteY15" fmla="*/ 175504 h 327025"/>
              <a:gd name="connsiteX16" fmla="*/ 107950 w 338138"/>
              <a:gd name="connsiteY16" fmla="*/ 175504 h 327025"/>
              <a:gd name="connsiteX17" fmla="*/ 107950 w 338138"/>
              <a:gd name="connsiteY17" fmla="*/ 234852 h 327025"/>
              <a:gd name="connsiteX18" fmla="*/ 121179 w 338138"/>
              <a:gd name="connsiteY18" fmla="*/ 248041 h 327025"/>
              <a:gd name="connsiteX19" fmla="*/ 154252 w 338138"/>
              <a:gd name="connsiteY19" fmla="*/ 248041 h 327025"/>
              <a:gd name="connsiteX20" fmla="*/ 162189 w 338138"/>
              <a:gd name="connsiteY20" fmla="*/ 250679 h 327025"/>
              <a:gd name="connsiteX21" fmla="*/ 200554 w 338138"/>
              <a:gd name="connsiteY21" fmla="*/ 288925 h 327025"/>
              <a:gd name="connsiteX22" fmla="*/ 200554 w 338138"/>
              <a:gd name="connsiteY22" fmla="*/ 258592 h 327025"/>
              <a:gd name="connsiteX23" fmla="*/ 211138 w 338138"/>
              <a:gd name="connsiteY23" fmla="*/ 248041 h 327025"/>
              <a:gd name="connsiteX24" fmla="*/ 302419 w 338138"/>
              <a:gd name="connsiteY24" fmla="*/ 248041 h 327025"/>
              <a:gd name="connsiteX25" fmla="*/ 314325 w 338138"/>
              <a:gd name="connsiteY25" fmla="*/ 234852 h 327025"/>
              <a:gd name="connsiteX26" fmla="*/ 314325 w 338138"/>
              <a:gd name="connsiteY26" fmla="*/ 130663 h 327025"/>
              <a:gd name="connsiteX27" fmla="*/ 302419 w 338138"/>
              <a:gd name="connsiteY27" fmla="*/ 117475 h 327025"/>
              <a:gd name="connsiteX28" fmla="*/ 252148 w 338138"/>
              <a:gd name="connsiteY28" fmla="*/ 117475 h 327025"/>
              <a:gd name="connsiteX29" fmla="*/ 163291 w 338138"/>
              <a:gd name="connsiteY29" fmla="*/ 115887 h 327025"/>
              <a:gd name="connsiteX30" fmla="*/ 201835 w 338138"/>
              <a:gd name="connsiteY30" fmla="*/ 115887 h 327025"/>
              <a:gd name="connsiteX31" fmla="*/ 211138 w 338138"/>
              <a:gd name="connsiteY31" fmla="*/ 125412 h 327025"/>
              <a:gd name="connsiteX32" fmla="*/ 201835 w 338138"/>
              <a:gd name="connsiteY32" fmla="*/ 134937 h 327025"/>
              <a:gd name="connsiteX33" fmla="*/ 163291 w 338138"/>
              <a:gd name="connsiteY33" fmla="*/ 134937 h 327025"/>
              <a:gd name="connsiteX34" fmla="*/ 153988 w 338138"/>
              <a:gd name="connsiteY34" fmla="*/ 125412 h 327025"/>
              <a:gd name="connsiteX35" fmla="*/ 163291 w 338138"/>
              <a:gd name="connsiteY35" fmla="*/ 115887 h 327025"/>
              <a:gd name="connsiteX36" fmla="*/ 50535 w 338138"/>
              <a:gd name="connsiteY36" fmla="*/ 115887 h 327025"/>
              <a:gd name="connsiteX37" fmla="*/ 127264 w 338138"/>
              <a:gd name="connsiteY37" fmla="*/ 115887 h 327025"/>
              <a:gd name="connsiteX38" fmla="*/ 136525 w 338138"/>
              <a:gd name="connsiteY38" fmla="*/ 125412 h 327025"/>
              <a:gd name="connsiteX39" fmla="*/ 127264 w 338138"/>
              <a:gd name="connsiteY39" fmla="*/ 134937 h 327025"/>
              <a:gd name="connsiteX40" fmla="*/ 50535 w 338138"/>
              <a:gd name="connsiteY40" fmla="*/ 134937 h 327025"/>
              <a:gd name="connsiteX41" fmla="*/ 41275 w 338138"/>
              <a:gd name="connsiteY41" fmla="*/ 125412 h 327025"/>
              <a:gd name="connsiteX42" fmla="*/ 50535 w 338138"/>
              <a:gd name="connsiteY42" fmla="*/ 115887 h 327025"/>
              <a:gd name="connsiteX43" fmla="*/ 50492 w 338138"/>
              <a:gd name="connsiteY43" fmla="*/ 77787 h 327025"/>
              <a:gd name="connsiteX44" fmla="*/ 201921 w 338138"/>
              <a:gd name="connsiteY44" fmla="*/ 77787 h 327025"/>
              <a:gd name="connsiteX45" fmla="*/ 211138 w 338138"/>
              <a:gd name="connsiteY45" fmla="*/ 87312 h 327025"/>
              <a:gd name="connsiteX46" fmla="*/ 201921 w 338138"/>
              <a:gd name="connsiteY46" fmla="*/ 96837 h 327025"/>
              <a:gd name="connsiteX47" fmla="*/ 50492 w 338138"/>
              <a:gd name="connsiteY47" fmla="*/ 96837 h 327025"/>
              <a:gd name="connsiteX48" fmla="*/ 41275 w 338138"/>
              <a:gd name="connsiteY48" fmla="*/ 87312 h 327025"/>
              <a:gd name="connsiteX49" fmla="*/ 50492 w 338138"/>
              <a:gd name="connsiteY49" fmla="*/ 77787 h 327025"/>
              <a:gd name="connsiteX50" fmla="*/ 50492 w 338138"/>
              <a:gd name="connsiteY50" fmla="*/ 39687 h 327025"/>
              <a:gd name="connsiteX51" fmla="*/ 201921 w 338138"/>
              <a:gd name="connsiteY51" fmla="*/ 39687 h 327025"/>
              <a:gd name="connsiteX52" fmla="*/ 211138 w 338138"/>
              <a:gd name="connsiteY52" fmla="*/ 49212 h 327025"/>
              <a:gd name="connsiteX53" fmla="*/ 201921 w 338138"/>
              <a:gd name="connsiteY53" fmla="*/ 58737 h 327025"/>
              <a:gd name="connsiteX54" fmla="*/ 50492 w 338138"/>
              <a:gd name="connsiteY54" fmla="*/ 58737 h 327025"/>
              <a:gd name="connsiteX55" fmla="*/ 41275 w 338138"/>
              <a:gd name="connsiteY55" fmla="*/ 49212 h 327025"/>
              <a:gd name="connsiteX56" fmla="*/ 50492 w 338138"/>
              <a:gd name="connsiteY56" fmla="*/ 39687 h 327025"/>
              <a:gd name="connsiteX57" fmla="*/ 35719 w 338138"/>
              <a:gd name="connsiteY57" fmla="*/ 22225 h 327025"/>
              <a:gd name="connsiteX58" fmla="*/ 23813 w 338138"/>
              <a:gd name="connsiteY58" fmla="*/ 35393 h 327025"/>
              <a:gd name="connsiteX59" fmla="*/ 23813 w 338138"/>
              <a:gd name="connsiteY59" fmla="*/ 139417 h 327025"/>
              <a:gd name="connsiteX60" fmla="*/ 35719 w 338138"/>
              <a:gd name="connsiteY60" fmla="*/ 151268 h 327025"/>
              <a:gd name="connsiteX61" fmla="*/ 136261 w 338138"/>
              <a:gd name="connsiteY61" fmla="*/ 151268 h 327025"/>
              <a:gd name="connsiteX62" fmla="*/ 146844 w 338138"/>
              <a:gd name="connsiteY62" fmla="*/ 163119 h 327025"/>
              <a:gd name="connsiteX63" fmla="*/ 146844 w 338138"/>
              <a:gd name="connsiteY63" fmla="*/ 192088 h 327025"/>
              <a:gd name="connsiteX64" fmla="*/ 185209 w 338138"/>
              <a:gd name="connsiteY64" fmla="*/ 155218 h 327025"/>
              <a:gd name="connsiteX65" fmla="*/ 193146 w 338138"/>
              <a:gd name="connsiteY65" fmla="*/ 151268 h 327025"/>
              <a:gd name="connsiteX66" fmla="*/ 216959 w 338138"/>
              <a:gd name="connsiteY66" fmla="*/ 151268 h 327025"/>
              <a:gd name="connsiteX67" fmla="*/ 230188 w 338138"/>
              <a:gd name="connsiteY67" fmla="*/ 139417 h 327025"/>
              <a:gd name="connsiteX68" fmla="*/ 230188 w 338138"/>
              <a:gd name="connsiteY68" fmla="*/ 35393 h 327025"/>
              <a:gd name="connsiteX69" fmla="*/ 216959 w 338138"/>
              <a:gd name="connsiteY69" fmla="*/ 22225 h 327025"/>
              <a:gd name="connsiteX70" fmla="*/ 35719 w 338138"/>
              <a:gd name="connsiteY70" fmla="*/ 22225 h 327025"/>
              <a:gd name="connsiteX71" fmla="*/ 35663 w 338138"/>
              <a:gd name="connsiteY71" fmla="*/ 0 h 327025"/>
              <a:gd name="connsiteX72" fmla="*/ 216620 w 338138"/>
              <a:gd name="connsiteY72" fmla="*/ 0 h 327025"/>
              <a:gd name="connsiteX73" fmla="*/ 252283 w 338138"/>
              <a:gd name="connsiteY73" fmla="*/ 35603 h 327025"/>
              <a:gd name="connsiteX74" fmla="*/ 252283 w 338138"/>
              <a:gd name="connsiteY74" fmla="*/ 94943 h 327025"/>
              <a:gd name="connsiteX75" fmla="*/ 302475 w 338138"/>
              <a:gd name="connsiteY75" fmla="*/ 94943 h 327025"/>
              <a:gd name="connsiteX76" fmla="*/ 338138 w 338138"/>
              <a:gd name="connsiteY76" fmla="*/ 130546 h 327025"/>
              <a:gd name="connsiteX77" fmla="*/ 338138 w 338138"/>
              <a:gd name="connsiteY77" fmla="*/ 234720 h 327025"/>
              <a:gd name="connsiteX78" fmla="*/ 302475 w 338138"/>
              <a:gd name="connsiteY78" fmla="*/ 270323 h 327025"/>
              <a:gd name="connsiteX79" fmla="*/ 223224 w 338138"/>
              <a:gd name="connsiteY79" fmla="*/ 270323 h 327025"/>
              <a:gd name="connsiteX80" fmla="*/ 223224 w 338138"/>
              <a:gd name="connsiteY80" fmla="*/ 316476 h 327025"/>
              <a:gd name="connsiteX81" fmla="*/ 216620 w 338138"/>
              <a:gd name="connsiteY81" fmla="*/ 327025 h 327025"/>
              <a:gd name="connsiteX82" fmla="*/ 211336 w 338138"/>
              <a:gd name="connsiteY82" fmla="*/ 327025 h 327025"/>
              <a:gd name="connsiteX83" fmla="*/ 203411 w 338138"/>
              <a:gd name="connsiteY83" fmla="*/ 324388 h 327025"/>
              <a:gd name="connsiteX84" fmla="*/ 149256 w 338138"/>
              <a:gd name="connsiteY84" fmla="*/ 270323 h 327025"/>
              <a:gd name="connsiteX85" fmla="*/ 121518 w 338138"/>
              <a:gd name="connsiteY85" fmla="*/ 270323 h 327025"/>
              <a:gd name="connsiteX86" fmla="*/ 85855 w 338138"/>
              <a:gd name="connsiteY86" fmla="*/ 234720 h 327025"/>
              <a:gd name="connsiteX87" fmla="*/ 85855 w 338138"/>
              <a:gd name="connsiteY87" fmla="*/ 175380 h 327025"/>
              <a:gd name="connsiteX88" fmla="*/ 35663 w 338138"/>
              <a:gd name="connsiteY88" fmla="*/ 175380 h 327025"/>
              <a:gd name="connsiteX89" fmla="*/ 0 w 338138"/>
              <a:gd name="connsiteY89" fmla="*/ 139777 h 327025"/>
              <a:gd name="connsiteX90" fmla="*/ 0 w 338138"/>
              <a:gd name="connsiteY90" fmla="*/ 35603 h 327025"/>
              <a:gd name="connsiteX91" fmla="*/ 35663 w 338138"/>
              <a:gd name="connsiteY91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138" h="327025">
                <a:moveTo>
                  <a:pt x="210874" y="192087"/>
                </a:moveTo>
                <a:cubicBezTo>
                  <a:pt x="210874" y="192087"/>
                  <a:pt x="210874" y="192087"/>
                  <a:pt x="287603" y="192087"/>
                </a:cubicBezTo>
                <a:cubicBezTo>
                  <a:pt x="292894" y="192087"/>
                  <a:pt x="296863" y="196169"/>
                  <a:pt x="296863" y="201612"/>
                </a:cubicBezTo>
                <a:cubicBezTo>
                  <a:pt x="296863" y="207055"/>
                  <a:pt x="292894" y="211137"/>
                  <a:pt x="287603" y="211137"/>
                </a:cubicBezTo>
                <a:cubicBezTo>
                  <a:pt x="287603" y="211137"/>
                  <a:pt x="287603" y="211137"/>
                  <a:pt x="210874" y="211137"/>
                </a:cubicBezTo>
                <a:cubicBezTo>
                  <a:pt x="206905" y="211137"/>
                  <a:pt x="201613" y="207055"/>
                  <a:pt x="201613" y="201612"/>
                </a:cubicBezTo>
                <a:cubicBezTo>
                  <a:pt x="201613" y="196169"/>
                  <a:pt x="206905" y="192087"/>
                  <a:pt x="210874" y="192087"/>
                </a:cubicBezTo>
                <a:close/>
                <a:moveTo>
                  <a:pt x="252148" y="117475"/>
                </a:moveTo>
                <a:cubicBezTo>
                  <a:pt x="252148" y="117475"/>
                  <a:pt x="252148" y="117475"/>
                  <a:pt x="252148" y="139895"/>
                </a:cubicBezTo>
                <a:cubicBezTo>
                  <a:pt x="252148" y="159678"/>
                  <a:pt x="236273" y="175504"/>
                  <a:pt x="216429" y="175504"/>
                </a:cubicBezTo>
                <a:cubicBezTo>
                  <a:pt x="216429" y="175504"/>
                  <a:pt x="216429" y="175504"/>
                  <a:pt x="197908" y="175504"/>
                </a:cubicBezTo>
                <a:cubicBezTo>
                  <a:pt x="197908" y="175504"/>
                  <a:pt x="197908" y="175504"/>
                  <a:pt x="143669" y="229577"/>
                </a:cubicBezTo>
                <a:cubicBezTo>
                  <a:pt x="141023" y="230896"/>
                  <a:pt x="138377" y="232215"/>
                  <a:pt x="135731" y="232215"/>
                </a:cubicBezTo>
                <a:cubicBezTo>
                  <a:pt x="133085" y="232215"/>
                  <a:pt x="131762" y="232215"/>
                  <a:pt x="130439" y="230896"/>
                </a:cubicBezTo>
                <a:cubicBezTo>
                  <a:pt x="126471" y="229577"/>
                  <a:pt x="123825" y="225621"/>
                  <a:pt x="123825" y="220345"/>
                </a:cubicBezTo>
                <a:cubicBezTo>
                  <a:pt x="123825" y="220345"/>
                  <a:pt x="123825" y="220345"/>
                  <a:pt x="123825" y="175504"/>
                </a:cubicBezTo>
                <a:cubicBezTo>
                  <a:pt x="123825" y="175504"/>
                  <a:pt x="123825" y="175504"/>
                  <a:pt x="107950" y="175504"/>
                </a:cubicBezTo>
                <a:cubicBezTo>
                  <a:pt x="107950" y="175504"/>
                  <a:pt x="107950" y="175504"/>
                  <a:pt x="107950" y="234852"/>
                </a:cubicBezTo>
                <a:cubicBezTo>
                  <a:pt x="107950" y="241447"/>
                  <a:pt x="114564" y="248041"/>
                  <a:pt x="121179" y="248041"/>
                </a:cubicBezTo>
                <a:cubicBezTo>
                  <a:pt x="121179" y="248041"/>
                  <a:pt x="121179" y="248041"/>
                  <a:pt x="154252" y="248041"/>
                </a:cubicBezTo>
                <a:cubicBezTo>
                  <a:pt x="156898" y="248041"/>
                  <a:pt x="160867" y="248041"/>
                  <a:pt x="162189" y="250679"/>
                </a:cubicBezTo>
                <a:cubicBezTo>
                  <a:pt x="162189" y="250679"/>
                  <a:pt x="162189" y="250679"/>
                  <a:pt x="200554" y="288925"/>
                </a:cubicBezTo>
                <a:cubicBezTo>
                  <a:pt x="200554" y="288925"/>
                  <a:pt x="200554" y="288925"/>
                  <a:pt x="200554" y="258592"/>
                </a:cubicBezTo>
                <a:cubicBezTo>
                  <a:pt x="200554" y="251997"/>
                  <a:pt x="205846" y="248041"/>
                  <a:pt x="211138" y="248041"/>
                </a:cubicBezTo>
                <a:cubicBezTo>
                  <a:pt x="211138" y="248041"/>
                  <a:pt x="211138" y="248041"/>
                  <a:pt x="302419" y="248041"/>
                </a:cubicBezTo>
                <a:cubicBezTo>
                  <a:pt x="309033" y="248041"/>
                  <a:pt x="314325" y="241447"/>
                  <a:pt x="314325" y="234852"/>
                </a:cubicBezTo>
                <a:lnTo>
                  <a:pt x="314325" y="130663"/>
                </a:lnTo>
                <a:cubicBezTo>
                  <a:pt x="314325" y="124069"/>
                  <a:pt x="309033" y="117475"/>
                  <a:pt x="302419" y="117475"/>
                </a:cubicBezTo>
                <a:cubicBezTo>
                  <a:pt x="302419" y="117475"/>
                  <a:pt x="302419" y="117475"/>
                  <a:pt x="252148" y="117475"/>
                </a:cubicBezTo>
                <a:close/>
                <a:moveTo>
                  <a:pt x="163291" y="115887"/>
                </a:moveTo>
                <a:cubicBezTo>
                  <a:pt x="163291" y="115887"/>
                  <a:pt x="163291" y="115887"/>
                  <a:pt x="201835" y="115887"/>
                </a:cubicBezTo>
                <a:cubicBezTo>
                  <a:pt x="207151" y="115887"/>
                  <a:pt x="211138" y="119969"/>
                  <a:pt x="211138" y="125412"/>
                </a:cubicBezTo>
                <a:cubicBezTo>
                  <a:pt x="211138" y="130855"/>
                  <a:pt x="207151" y="134937"/>
                  <a:pt x="201835" y="134937"/>
                </a:cubicBezTo>
                <a:cubicBezTo>
                  <a:pt x="201835" y="134937"/>
                  <a:pt x="201835" y="134937"/>
                  <a:pt x="163291" y="134937"/>
                </a:cubicBezTo>
                <a:cubicBezTo>
                  <a:pt x="159304" y="134937"/>
                  <a:pt x="153988" y="130855"/>
                  <a:pt x="153988" y="125412"/>
                </a:cubicBezTo>
                <a:cubicBezTo>
                  <a:pt x="153988" y="119969"/>
                  <a:pt x="159304" y="115887"/>
                  <a:pt x="163291" y="115887"/>
                </a:cubicBezTo>
                <a:close/>
                <a:moveTo>
                  <a:pt x="50535" y="115887"/>
                </a:moveTo>
                <a:cubicBezTo>
                  <a:pt x="50535" y="115887"/>
                  <a:pt x="50535" y="115887"/>
                  <a:pt x="127264" y="115887"/>
                </a:cubicBezTo>
                <a:cubicBezTo>
                  <a:pt x="131233" y="115887"/>
                  <a:pt x="136525" y="119969"/>
                  <a:pt x="136525" y="125412"/>
                </a:cubicBezTo>
                <a:cubicBezTo>
                  <a:pt x="136525" y="130855"/>
                  <a:pt x="131233" y="134937"/>
                  <a:pt x="127264" y="134937"/>
                </a:cubicBezTo>
                <a:cubicBezTo>
                  <a:pt x="127264" y="134937"/>
                  <a:pt x="127264" y="134937"/>
                  <a:pt x="50535" y="134937"/>
                </a:cubicBezTo>
                <a:cubicBezTo>
                  <a:pt x="45244" y="134937"/>
                  <a:pt x="41275" y="130855"/>
                  <a:pt x="41275" y="125412"/>
                </a:cubicBezTo>
                <a:cubicBezTo>
                  <a:pt x="41275" y="119969"/>
                  <a:pt x="45244" y="115887"/>
                  <a:pt x="50535" y="115887"/>
                </a:cubicBezTo>
                <a:close/>
                <a:moveTo>
                  <a:pt x="50492" y="77787"/>
                </a:moveTo>
                <a:cubicBezTo>
                  <a:pt x="50492" y="77787"/>
                  <a:pt x="50492" y="77787"/>
                  <a:pt x="201921" y="77787"/>
                </a:cubicBezTo>
                <a:cubicBezTo>
                  <a:pt x="207188" y="77787"/>
                  <a:pt x="211138" y="81869"/>
                  <a:pt x="211138" y="87312"/>
                </a:cubicBezTo>
                <a:cubicBezTo>
                  <a:pt x="211138" y="92755"/>
                  <a:pt x="207188" y="96837"/>
                  <a:pt x="201921" y="96837"/>
                </a:cubicBezTo>
                <a:cubicBezTo>
                  <a:pt x="201921" y="96837"/>
                  <a:pt x="201921" y="96837"/>
                  <a:pt x="50492" y="96837"/>
                </a:cubicBezTo>
                <a:cubicBezTo>
                  <a:pt x="45225" y="96837"/>
                  <a:pt x="41275" y="92755"/>
                  <a:pt x="41275" y="87312"/>
                </a:cubicBezTo>
                <a:cubicBezTo>
                  <a:pt x="41275" y="81869"/>
                  <a:pt x="45225" y="77787"/>
                  <a:pt x="50492" y="77787"/>
                </a:cubicBezTo>
                <a:close/>
                <a:moveTo>
                  <a:pt x="50492" y="39687"/>
                </a:moveTo>
                <a:cubicBezTo>
                  <a:pt x="50492" y="39687"/>
                  <a:pt x="50492" y="39687"/>
                  <a:pt x="201921" y="39687"/>
                </a:cubicBezTo>
                <a:cubicBezTo>
                  <a:pt x="207188" y="39687"/>
                  <a:pt x="211138" y="43769"/>
                  <a:pt x="211138" y="49212"/>
                </a:cubicBezTo>
                <a:cubicBezTo>
                  <a:pt x="211138" y="54655"/>
                  <a:pt x="207188" y="58737"/>
                  <a:pt x="201921" y="58737"/>
                </a:cubicBezTo>
                <a:cubicBezTo>
                  <a:pt x="201921" y="58737"/>
                  <a:pt x="201921" y="58737"/>
                  <a:pt x="50492" y="58737"/>
                </a:cubicBezTo>
                <a:cubicBezTo>
                  <a:pt x="45225" y="58737"/>
                  <a:pt x="41275" y="54655"/>
                  <a:pt x="41275" y="49212"/>
                </a:cubicBezTo>
                <a:cubicBezTo>
                  <a:pt x="41275" y="43769"/>
                  <a:pt x="45225" y="39687"/>
                  <a:pt x="50492" y="39687"/>
                </a:cubicBezTo>
                <a:close/>
                <a:moveTo>
                  <a:pt x="35719" y="22225"/>
                </a:moveTo>
                <a:cubicBezTo>
                  <a:pt x="29105" y="22225"/>
                  <a:pt x="23813" y="27492"/>
                  <a:pt x="23813" y="35393"/>
                </a:cubicBezTo>
                <a:cubicBezTo>
                  <a:pt x="23813" y="35393"/>
                  <a:pt x="23813" y="35393"/>
                  <a:pt x="23813" y="139417"/>
                </a:cubicBezTo>
                <a:cubicBezTo>
                  <a:pt x="23813" y="146001"/>
                  <a:pt x="29105" y="151268"/>
                  <a:pt x="35719" y="151268"/>
                </a:cubicBezTo>
                <a:cubicBezTo>
                  <a:pt x="35719" y="151268"/>
                  <a:pt x="35719" y="151268"/>
                  <a:pt x="136261" y="151268"/>
                </a:cubicBezTo>
                <a:cubicBezTo>
                  <a:pt x="141552" y="151268"/>
                  <a:pt x="146844" y="156535"/>
                  <a:pt x="146844" y="163119"/>
                </a:cubicBezTo>
                <a:cubicBezTo>
                  <a:pt x="146844" y="163119"/>
                  <a:pt x="146844" y="163119"/>
                  <a:pt x="146844" y="192088"/>
                </a:cubicBezTo>
                <a:cubicBezTo>
                  <a:pt x="146844" y="192088"/>
                  <a:pt x="146844" y="192088"/>
                  <a:pt x="185209" y="155218"/>
                </a:cubicBezTo>
                <a:cubicBezTo>
                  <a:pt x="186532" y="152585"/>
                  <a:pt x="190500" y="151268"/>
                  <a:pt x="193146" y="151268"/>
                </a:cubicBezTo>
                <a:cubicBezTo>
                  <a:pt x="193146" y="151268"/>
                  <a:pt x="193146" y="151268"/>
                  <a:pt x="216959" y="151268"/>
                </a:cubicBezTo>
                <a:cubicBezTo>
                  <a:pt x="223574" y="151268"/>
                  <a:pt x="230188" y="146001"/>
                  <a:pt x="230188" y="139417"/>
                </a:cubicBezTo>
                <a:cubicBezTo>
                  <a:pt x="230188" y="139417"/>
                  <a:pt x="230188" y="139417"/>
                  <a:pt x="230188" y="35393"/>
                </a:cubicBezTo>
                <a:cubicBezTo>
                  <a:pt x="230188" y="27492"/>
                  <a:pt x="223574" y="22225"/>
                  <a:pt x="216959" y="22225"/>
                </a:cubicBezTo>
                <a:cubicBezTo>
                  <a:pt x="216959" y="22225"/>
                  <a:pt x="216959" y="22225"/>
                  <a:pt x="35719" y="22225"/>
                </a:cubicBezTo>
                <a:close/>
                <a:moveTo>
                  <a:pt x="35663" y="0"/>
                </a:moveTo>
                <a:cubicBezTo>
                  <a:pt x="35663" y="0"/>
                  <a:pt x="35663" y="0"/>
                  <a:pt x="216620" y="0"/>
                </a:cubicBezTo>
                <a:cubicBezTo>
                  <a:pt x="236433" y="0"/>
                  <a:pt x="252283" y="15824"/>
                  <a:pt x="252283" y="35603"/>
                </a:cubicBezTo>
                <a:cubicBezTo>
                  <a:pt x="252283" y="35603"/>
                  <a:pt x="252283" y="35603"/>
                  <a:pt x="252283" y="94943"/>
                </a:cubicBezTo>
                <a:cubicBezTo>
                  <a:pt x="252283" y="94943"/>
                  <a:pt x="252283" y="94943"/>
                  <a:pt x="302475" y="94943"/>
                </a:cubicBezTo>
                <a:cubicBezTo>
                  <a:pt x="322288" y="94943"/>
                  <a:pt x="338138" y="110766"/>
                  <a:pt x="338138" y="130546"/>
                </a:cubicBezTo>
                <a:cubicBezTo>
                  <a:pt x="338138" y="130546"/>
                  <a:pt x="338138" y="130546"/>
                  <a:pt x="338138" y="234720"/>
                </a:cubicBezTo>
                <a:cubicBezTo>
                  <a:pt x="338138" y="254499"/>
                  <a:pt x="322288" y="270323"/>
                  <a:pt x="302475" y="270323"/>
                </a:cubicBezTo>
                <a:cubicBezTo>
                  <a:pt x="302475" y="270323"/>
                  <a:pt x="302475" y="270323"/>
                  <a:pt x="223224" y="270323"/>
                </a:cubicBezTo>
                <a:cubicBezTo>
                  <a:pt x="223224" y="270323"/>
                  <a:pt x="223224" y="270323"/>
                  <a:pt x="223224" y="316476"/>
                </a:cubicBezTo>
                <a:cubicBezTo>
                  <a:pt x="223224" y="320432"/>
                  <a:pt x="220582" y="324388"/>
                  <a:pt x="216620" y="327025"/>
                </a:cubicBezTo>
                <a:cubicBezTo>
                  <a:pt x="215299" y="327025"/>
                  <a:pt x="213978" y="327025"/>
                  <a:pt x="211336" y="327025"/>
                </a:cubicBezTo>
                <a:cubicBezTo>
                  <a:pt x="208695" y="327025"/>
                  <a:pt x="206053" y="327025"/>
                  <a:pt x="203411" y="324388"/>
                </a:cubicBezTo>
                <a:cubicBezTo>
                  <a:pt x="203411" y="324388"/>
                  <a:pt x="203411" y="324388"/>
                  <a:pt x="149256" y="270323"/>
                </a:cubicBezTo>
                <a:cubicBezTo>
                  <a:pt x="149256" y="270323"/>
                  <a:pt x="149256" y="270323"/>
                  <a:pt x="121518" y="270323"/>
                </a:cubicBezTo>
                <a:cubicBezTo>
                  <a:pt x="101705" y="270323"/>
                  <a:pt x="85855" y="254499"/>
                  <a:pt x="85855" y="234720"/>
                </a:cubicBezTo>
                <a:cubicBezTo>
                  <a:pt x="85855" y="234720"/>
                  <a:pt x="85855" y="234720"/>
                  <a:pt x="85855" y="175380"/>
                </a:cubicBezTo>
                <a:cubicBezTo>
                  <a:pt x="85855" y="175380"/>
                  <a:pt x="85855" y="175380"/>
                  <a:pt x="35663" y="175380"/>
                </a:cubicBezTo>
                <a:cubicBezTo>
                  <a:pt x="15850" y="175380"/>
                  <a:pt x="0" y="159556"/>
                  <a:pt x="0" y="139777"/>
                </a:cubicBezTo>
                <a:cubicBezTo>
                  <a:pt x="0" y="139777"/>
                  <a:pt x="0" y="139777"/>
                  <a:pt x="0" y="35603"/>
                </a:cubicBezTo>
                <a:cubicBezTo>
                  <a:pt x="0" y="15824"/>
                  <a:pt x="15850" y="0"/>
                  <a:pt x="35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543577" y="3638282"/>
            <a:ext cx="6999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43577" y="4119266"/>
            <a:ext cx="6999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6175" y="32083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选择适当的交通工具</a:t>
            </a:r>
          </a:p>
        </p:txBody>
      </p:sp>
      <p:pic>
        <p:nvPicPr>
          <p:cNvPr id="18" name="图片 17" descr="图片包含 自行车, 运输, 黄色&#10;&#10;已生成极高可信度的说明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32342" y="1526145"/>
            <a:ext cx="6163462" cy="431442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7328308" y="2685246"/>
            <a:ext cx="3672800" cy="1262128"/>
            <a:chOff x="7856342" y="2910626"/>
            <a:chExt cx="3672800" cy="1262128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7955983" y="2910626"/>
              <a:ext cx="311984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955983" y="4172754"/>
              <a:ext cx="3313031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7856342" y="3003081"/>
              <a:ext cx="3672800" cy="1077218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 contourW="25400">
                <a:bevelT w="0" h="50800"/>
                <a:contourClr>
                  <a:schemeClr val="bg1"/>
                </a:contourClr>
              </a:sp3d>
            </a:bodyPr>
            <a:lstStyle/>
            <a:p>
              <a:r>
                <a:rPr lang="zh-CN" altLang="en-US" sz="32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经常做好</a:t>
              </a:r>
            </a:p>
            <a:p>
              <a:r>
                <a:rPr lang="zh-CN" altLang="en-US" sz="3200" dirty="0">
                  <a:gradFill flip="none" rotWithShape="1">
                    <a:gsLst>
                      <a:gs pos="67000">
                        <a:srgbClr val="C00000"/>
                      </a:gs>
                      <a:gs pos="0">
                        <a:srgbClr val="FFC000"/>
                      </a:gs>
                    </a:gsLst>
                    <a:lin ang="16200000" scaled="1"/>
                    <a:tileRect/>
                  </a:gradFill>
                  <a:effectLst>
                    <a:glow>
                      <a:prstClr val="white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自行车的安全检查 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5156108" y="967161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工具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1——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自行车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36256C2-0CEC-48BF-9C94-1C0D0E9053C7}"/>
  <p:tag name="ISPRING_RESOURCE_FOLDER" val="C:\Users\Administrator\Desktop\安全无小事，人人关注安全\"/>
  <p:tag name="ISPRING_PRESENTATION_PATH" val="C:\Users\Administrator\Desktop\安全无小事，人人关注安全.pptx"/>
  <p:tag name="ISPRING_PROJECT_FOLDER_UPDATED" val="1"/>
  <p:tag name="ISPRING_ULTRA_SCORM_COURSE_ID" val="C5E7B3C3-FFDB-41A2-BB17-A9BE623F7BA2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Fp1b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adW5Jv6YZjj0EAAA0EwAAJwAAAHVuaXZlcnNhbC9mbGFzaF9wdWJsaXNoaW5nX3NldHRpbmdzLnhtbNVYX3MaNxB/51NorpPHgJ3areMBPNg+xkwwULjUyRMj7hZOtU66SjoIeeqn6QfrJ+kKGXzYji3ckmmHYeBWu7/9L62ufvYl42QOSjMpGsFh9SAgIGKZMDFrBB+j9tuTgGhDRUK5FNAIhAzIWbNSz4sJZzodgTHIqgnCCH2am0aQGpOf1mqLxaLKdK7squSFQXxdjWVWyxVoEAZULed0iT9mmYMO7hA8APCbSXEn1qxUCKk7pGuZFBwIS9BywaxTlLc51WlQc2wTGt/OlCxEciG5VETNJo3gh5OW/ax5HNQly0DYmOgmEi3ZnNIkYdYKykfsK5AU2CxFcw8PjgKyYIlJG8G7IwuD7LXHMCtw5zu1MBcSgyDMHX4GhibUUPfoFCqYgsJsgG4aVQCCbtFKnAa+mA3BkZKloBmLI1whNlSN4DIaD8N2OAx7F+H447DrTPWWiDpRN/SSGQzDUdiLwuH4vNPfUeI1WsLrVqe7o8xNeD7qRLtq6rWudxUZXPV7fjJXnwfhsNvpfRhH/X436gzupVapLyW5XtuulzrWlSzUVlWs22yQSiMfFIcGg23OqZpBJNsMq3hKuYaA/JbD7JeCcmaWtrJxN7gFyFs6h9gMbdk2AluKwT2cA0TTUFmpJ443PfH+aMv7mlNf8uxpQ+vUGBqn2D9mXf5lypprKsVW5dtnMpE82bgE2QSSHs2gtCuMbploI+dhQKaYCI7OthSjPCDMoPPxRlgXE22YWe0+7TInQSzcJoFcjx4FI06pQhd1mX4Xd9v6cTMUCblUdIFbm4uHI3+LfQDCh+0KY89t/EH5sIeK6h04SYtzH+bhuhJ9mK+pugVFIim5F/9gXSukI6bSy/aMMi+7b2CimQEf1nPmpfpGFjwhS1kQzm6BGEnQ+iLDfymQ8klApkpmKyoeVoZozrCu5gwWkJz5KPqMKrICJfFkzDkYp+H3gn0lE5hKhbhA51hsSGfa4Vd3As6p1vegdG3jm1G3cxmOO73L8NMb6yBN5hTPpt3Asa0hy81e8OmSCGnWchiOmBZYyzYpCUtWaz6+VV+fBs2ygrs0/9vJKEHvMSX70bJLYl60wFttSuerRrTNtYLGFmSYEoeJCzEeCkwU4AsYU0Gk4EtCY9zytG3rOZOFRoprYAetX2+hkydMrJ5meIChRpWA8oI8OHz349HxTz+fvD+t1v7648+3zwrdjSUDTq06N5dcPDsDeks+mDdfkPvmBOktt6ulz0yT3pJPzJTesg8nS2/BR/PlC5LPTJmb+ezxAFOv2cHq6TlrNRD+F8csDNKvPk3SCz9FXv0Zjrzg+j5c/Q+e05SdGAalacHLBDxhZm7HxDOGswwnm+S77Rf7qepXVOY/ugG4st5PZfqG+Tt34//GZfe0uQxv3X43N8rttyx2JWOCZRgIe6RuXs00j48O8D795FKlgmjbb7qalb8BUEsDBBQAAgAIAFp1bknYxnWJuAIAAE8KAAAhAAAAdW5pdmVyc2FsL2ZsYXNoX3NraW5fc2V0dGluZ3MueG1slVZtb9owEP6+X4HYd9K90kkpEqVMqtSt1Vr1u5MciYVjR7ZDx7+fz7EbGwhkWJXw3fOcz+fnjqZqS/niw2SS5oIJ+QxaU14qtHjbhBY306zVWvBZLrgGrmdcyJqw6eLjT/tJE4u8xBI7kGM5G5JDf8zcfsZQ3Bnf5riGCLmoG8L3D6IUs4zk21KKlhcXU6v2DUhG+dYgr37MV+vBAxhV+l5DHeW0vsY1jtJIUAowpe9rXBdZjGTA/ElX9jOS0x91/vYHtB1VVFva8hOuIVpDSoiLfL3ENYznJnr8KnNc5wka/moD/fIZ1yCUkT3IOPjdV1yDDNG0zf9opJGixILGnPOP+M5hghSm/TCrK1wXCXghPOjiK7jy2LveBSD3Nez7FNtVCvaEdT0YCPjoGYOFli2kid91PlWJt8dWm/6AxYYwZQChqQc9maSfSKt8mNjW4/7AG+VFAHKGHvEqWFvDqss3AMb2Hr9a3dpREeb3bgsSlLBzxiDD3tgjf5uyHiEDY498ZrSAR872R/BDT8fxT3xL3GOer77xAidm6+vld96LJz1g46rgaGfwmFoUsFCYzgutAV8tTaytSyk5yinlZEdLoqngvxCX7e1lVJocOJzSTusq1VQzOCU3m6MZ0uF72f1lNXa/Cf3duv1EmxF+MyVak7yqzW+Smk4cz/SICTNNTjNwSBo4yHu+ESM5NZFbkC9CsLGncKEhxNprD4FF11hD8DQJSpAmp2ucuiCnis/bOgO5Nm9GwYsmtnW4ipYVM3/6lcIbFDFhwNkxdWXCcULfNRkYnACAyLzyiu02nadumaYMduD7PjDYCw/dLFVGoUNiW+oH2OhQbs4ySo9uTPRCCXGx4wTh1eQl4oETOmLJu8Cx5jXJlL1Z1PV+APeRo5HsJxlKLxxidu+UFAU2/uMKGiP+I/kPUEsDBBQAAgAIAFp1bkn9pNYkEAQAAEUSAAAmAAAAdW5pdmVyc2FsL2h0bWxfcHVibGlzaGluZ19zZXR0aW5ncy54bWzNWFFzGjcQfvev0Fwnj+Hs1GkdD+DB5jxmgoHCpU6eGHG3cKp10kXSQchTf01/WH9JVwgw2A4WHjvTYTz4Vrvf7mp3pe+onn3LOZmC0kyKWnBUOQwIiESmTExqwaf48u1JQLShIqVcCqgFQgbkrH5QLcoRZzobgDGoqgnCCH1amFqQGVOchuFsNqswXSi7KnlpEF9XEpmHhQINwoAKC07n+GXmBehgieABgH+5FEuz+sEBIVWHdC3TkgNhKUYumE2K8iuT8yB0WiOa3E6ULEV6IblURE1GteCXk4b9rHQcUpPlIOyW6DoKrdic0jRlNgjKB+w7kAzYJMNojw6PAzJjqclqwbtjC4Pq4UOYBbhLnVqYC4l7IMwSPwdDU2qoe3QOFYxBYTFA140qAUG3ZBuaBr6ZtcCJ0rmgOUtiXCF2p2pBMx72o8uoH3UuouGnftuF6m0Rt+J25GXT60eDqBNH/eF5q7unxXO8RNeNVntPm5vofNCK9/XUaVzva9K76nb8bK6+9KJ+u9X5OIy73Xbc6t1ZLUq/UeRquN0vVewrWaqtrlhNWS+TRt5rDg0Gp5xTNYFYXjLs4jHlGgLyVwGTP0rKmZnbzsbD4BagaOgCEtO3bVsLbCsGd3AOEENDZxsz8X49Ex+Ot7IPnfuNzB4PtEqNoUmG82NW7b8pWWmNpdjqfPtMRpKn65TGuNMcs2koRnlAmMHskvWqsXtgLhnHGljbo8pYmAfpJRlVGLTelC930g5zUo9ESpqKzvCschk68Y/UeyB81K5wN7ndUVA+6pGieg9N0uDcR7m/6i0f5WuqbkGRWErupd9bVZ+0xFh6xZ5T5hX3DYw0M+Cjes68XN/IkqdkLkvC2S0QIwlGX+b4XwZk82wnYyXzhZRTbYjmLAUyZTCD9MzH0Rd0kZdoiVddwcE4D19L9p2MYCwV4gKdYrOhnGmHX9kLuKBa34HSVYxvBu1WMxq2Os3o8xubIE2nFG+b/cBxUCEvzKvg0zkR0qzscDsSWmIv26KkLF2s+eRWeX4ZNMtL7sr80sXYgH7FkryOl30K82QE3m4zOl0Moh2uBTSOIMOSOExcSPBQZ6IEX8CECiIFnxOa4JGn7VhPmSw1StwAO2j9/AidPWFi8TRBnooeVQrKC/Lw6N2vx+9/+/3kw2kl/Pfvf97uNFoSjR6n1p1jGhc7WZ235T0G+YTdDzmht92+ke7gh96Wj7BEb9v7XNHb8AFjfMJyB29cM66HBKYaWrrzOHNaULyfQ5ww7T992r4TfY69Ji4aeMF1fbS6Hz35keUAvY373ysEvDMm7gzEW4OzHLlK+tNOgNfp02f02m6W7jrxhXrNd+NeemL+v0m4p/VL5dZb5PrNbPvXigOUb//0Uz/4D1BLAwQUAAIACABadW5JWa6DGqEBAAAsBgAAHwAAAHVuaXZlcnNhbC9odG1sX3NraW5fc2V0dGluZ3MuanONlE1vwjAMhu/8iiq7Toh9wnZDg0lIHCaN27RDKKZUpHGUhA6G+O+rw1fTpoP40rx9+jp25WxbUbFYzKLXaOue3f7D3zsNSLN6Bbe+Lhr0jHRmRDqDSZqBSCWwCpIfPz3JuzMRMmbSmU43n2RrSn4M6c2cC1PGVcBCBzQT0PKA9hPQ1qHEv15lh6r2FZXaPF1Zi7Ido7QgbVuizrhj2M27W+UCKzDmoC+gcx6DZ9p1q4k8Oz51KcpcjJnicjPGBNtTHi8TjSs5a8q/2CjQxQ9f7oHOS/dt6NmJ1NiRhayaeNijaCaVBmPgkPd5SBGEBZ+CKPl23PoH9YzrBVXoPDWpPdL9O4oyrXgCtS71+hQ+JguvWje7FHXOwtruiYd7Co8QfAO6ZjV4pPBAVCt1xQ9UGhPqSA2t9/yECuSzVCaH1B2KIEeHJdum7p0LdccfMG+EsDJCi8BEZk0XxxVTb4ODaypZx6GZFyExlBcDmgp9nJ9E7zS2eo3Q/iti3FoeL7LidihuRuo4mOIZ9EjOkYSM6yXoCaIo6vm+dHL/ct61dn9QSwMEFAACAAgAWnVu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WnVuSQ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WnVuST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BbdW5JEqq4V0YWAAAKLgAAFwAAAHVuaXZlcnNhbC91bml2ZXJzYWwucG5n7Vr7X9Jn36ds022ma92bmiiWTds0DVweUmFOp3XncuugYR5mgGSaiuYBBem2dVp4KEskTWu7557NU6ipKGJNAwyUlVNTRCpOS1RSAkQEni+2ve49r2ev5/kH/IHXl+t6X4f353O9r+vzub5w6csDERvf3vI2CATauG9v2EEQaAMaBLK4bfUmUHNHkx0JPNZlH4z4DNQ8DH4BFDZgQ74IAYFoZe+sJL0BlN/K3IvMBoHeO23+rJtOhuSDQDvr9oWFHM5PmBPGX27CPGMvGG4Q1jFBURa231W89NxW9vHeHR+HBVq9Y/1T+SvOjn//l8UVF9uHnu9ab7LeFgzdcHt2B+SxTJQxs0iaE6QONVKRik6tM8KPUHV3Xq7+pFAooo9P+h2of9ZviwjCmwzaqOlCZe8hJUNlA/ABUXYt/zN2/w1uEOEfaBju7i5zXQxFAzs/4qK6bwnxxG4AKp5mPv76wFlen8mglFqbW4ATYnkbIUfWA19/33eZvjDfo/RyN5cy81OgftGbzW38nUNkvtdM7yl08rrEA+Jl1ZIFCBRHKuad4qzTuVezIcC4y4F7y/GvHkVkLM628ffcYhSz1umURdqeMryiqbNSlWBpRyd6M5eev1hp6dVMZi3TdjubGAfqipZfSNvJot1zQUjlbWXnLHdFj8mdMIBbS4+p/YFZ6tIs34LlCXPGBy1sg14+Cnls0IpIWSKi9mbsEH9ii6VEpJ/WHuhH/hJaBFf/duhHcUKRTipd6fylIgqOv3NWOtVBHFOzHDNqhguFZyMT2mglh+m1CxTiXPJEqFIPRs/T5bUjRMfxli3oUlofYKve/2j5hPNvknvzgHODg5/UsbOZ0eUTb14YqAorx081tWeETbCZiodBlw41pOxscqkYl/uekCxfdFYtEZ0CM8n2bTdyHYoB12Y2gHdywmyWWPcP/cIT5omIezIktzJ4lBQ6vH7I8lJU0MJAhNgV+5wMVGTkrYwGUbKfal7229YNV8wlT/k/AYtZrRRhJ4p+JMRt3AdOYVN9ECvPbKPYH97BxHnZUuGVQ+3QjCJZZAV0p3aCMeX/jjt3O6ikLVuWooKhEPxYfm6iT5FvizuFpOMmFrXXppkgpiU2Oz1RNgRD9T6yijaTH/NlkMeHguAtPy2s8BVoBqu1jOrdoqIxV8D6WraHqoz9kapUPZC/s2msYsGDmpFGqmxbjFaUEkkXeAoOs7E2AvDZhaxrZZ6f26Rn7fK1Kd68W2axFDCGnvQ/swVC5YQcrBySQhPrh7ZieBQutOMmNyDTUZUcPJHbXEbkaMLz6TxmCb7s9vvoxfiP6Bnnw77FHYuo4dw/XS/tcI/cHocuKEperqrk6qgppOWRugMt8qzKOr7/YDutllZC5rbPRtWX4NnL2fg6NZnopOLJcqRZ6akaP657K1pArcTLzuoiuQxxLja2w68eEurBQTuqUj9BqAj8JUYRzIuiKrDnSuHDrahYL/enZIOTYshwTcrqZqtptQsFPNSdWL5Xg0tFDr9lrhHVGCjgd/P1TldzyCJLWslBs+m5v7pUnK0Cz4YZPw62+ZUdEmdDOA/NqJd/usMSIXZJ4YQcllWzpQXHo7zKckpTqCRwPoaIYnKyBDmYCe68AHq3mBddzPZv+/BRUqnrWx9Qay2mtlrSXKPROvC7ZWwC5xW5jsItYNvJk51Q07RaXDDFxwRXULU5mIRxQkBt4Ty9bNt+VhnxoTRg/QOrEFVXaOqbVEY62+EjHVVexMpADVi5X8H4pMcNp57gURRIbAJClb215QEZori4UHj8bm18a6LApQLnyrK+hEBqmX2h4b8NrgjkwPFxDwqWuu4PeHnDtAVu05X1tP36i4CXTpY48Rkvy8+zv3bIInp2CueDSDIqRZgA8erJEKjBBz04vK+OpzruD3/F6UIeD693l2y/ge51vYYmyAaRbgJp1steYThap1t8wublXVGnDSkmpzWeEHrNAipeJd0qlhGDzieX7+PYt4yu8AzUBbGuTl7w/EF+iWT3NS7VNyEQdfOKAsknJCPRE5v8sFSs2QKeJqcGJ9Cn8vx4I1nBI9kBAiducmKr0oFCFIY7g0BnQvdM5nEk95JXMHss8VSsjQM9qNIBwe5aoKj2ghy4YWMBrFOdgRDCKduprC/phv34evktBUzvKws+L4ByyD5oGT6rbvuAhFdJayZzxTfV8qxtQxd9QysH2y9voF5uxqYmjGs6lG/DkCZNICrrPC936vbus7yumvGQbWHN2BWrD1QT26/oA1VlOpY0qdFvMdZBq5pRU+T76lvG2riaHCekVrPAV9aRBdq8vRrUbKrGQ4U2yaWAxGxenAhxs/RzQBgf1pzt1d07Af+U+y8+4Y6vsRs+BrXpyLp1Dc/uaC3FZfrWzwEMIuqxTBwRfCYhWcRSo7qczkbaDLTxukzvJWW5Ra7//JfP60uUxQ6q5FpenQ4WVS/FNis3o1lUXwqSP0YolHNpHpyw59x8GyzivR9YDPZjGxieKcfDP0OxylwqUlSprpS2tHktsJlRsWnjgWMV+tNFBmAQuTGhCUs5Uj7RXBjHhycbkNr8SHYuG15qGDoF0fuMQYsQ5nDTH1IcaXOVdf9XT8uAgB1caSQEYnkxIAsda1PEateBdln2B3y5ZYT1r9Gj6ZHcxYnpqlo1XxVuI2EVwExP5MCOoX1iw8kWkbtoVwW9wa4YAumfxayLHwLbtywFOi/Ye89evNmflRsjqIK0bYoN/53OKeiQCXp655BFsxksvuKhOqyKJlR1ZFuVsElFQ7LdlQrXcPRK/kbJYr5Rftc3YWSiL9LxPqZqvNrlqsL1xE31sqAZSxlV7MltChxedoIpM8aCZYMrqj3mpZlzCTnffxJcnq1f/LuYuBmdHmrDQUwEGYHG43Uu2Y5ZnxoHZQuWIFCXcYMDUHkGFmJOOG5Flq8DHjs2o83x9uHfQT0LDz1aaszwr64c8+PaWzDzA2MONqBPqS7A/KAv3dagNWgNWoPWoDVoDVqD1qA1aA1ag9agNWgNWoPWoDVoDVqD1qA16O+gXPHNvOkA8xvnWxH/7zvp/+t19eFyvH6uM6oWL6NWsJ0LZyW3Lzjv0S1S+giCwSKMqbVuQjQ6Z+4XeqOMEsP+Oe/bWdLKLBbR8ys0x/wLpW60W/mPCRPK99w7llQ/EUElSU3UT2ZhM2ImRLPaGQ3Q9d5WhnFZ0Tm3752YK6iZqY7RU7WY2sAmu1nXshfwTtN3XmB0bcHMT1Kb6flWUYMg+0gUwvDqp9H2Jkvn/KeSu+MJ+idL8jqSUfIoAhKsHtgcRUjbw1Ytcr1Jp0UI/Wyb3xfVEArPL6paCnVU9arHjvl94SjWEuPygiNsaCUqWeHSswt8xs2Y3aYfnr5r2huv8fTXrwPdg0q2nwlltPTEG36PQMROzyNlyJ2FThJa8KtLznY2sLyTcw+LWtL5RyT3NM0983uCOfFfiLqVTD3c1wvqLs5+CdFOZfNf8OcI4Ih5/TdVU3KtiGSK+MrtESroA5yyVztPTkF6IdrSZI4ji4y9Ek47Dp+Qi1GDAwZ8h294d+5W8LMDRuRSG+kT7BhGqF/JaoeAQOBQo4uG41rmKaqOd28QwI/tzL4pgcIlEIQ3GB0dmPPjUWEt9+G6NBuyyseyqwGfHFCV6OQpJ1/UufgrJrHEuPh5bUC6ZLY8rCpuOvzyQGdQNL3moq9z26bTLAIeTvapf89f1oacZ+rnMb855AZHePWUTJ3H6Rp1WdVsle5oSD0uWQjH3p+wBYFKt2I/apmuiPd7zUMooSUINdx30V4phHaU6MxVi2XdrQI7LOeVBDoBz33LTkffiKEHDSfs+8QhZHsSirdZrCt/QgsWfDjOL0jLW50qblj1iqELr6KynSah/DcdWktGO7AaC0Bd3LzLjdNl8RENAsTqXETNbWZUeDn9O1wm44Yv18FK5fC2xyWQ2NO6NEP9pMSlrWQznVGyBSqDsPbEqOrsggBbmrtLiPLADFPzcXVB0Hlg5AZMadLduYmTVNTRU46gM/2D7JhmlZaV1jR/FqhU7IDExwqNl99DN58Ag1vqhzosB9rA32C77UfuFsymY8qRTYgNVENTRzDAyLrhFD+aO7ulaLGizlMuYp8UAIs1nGN8T3B9lLgLaBAv7dMkCC3ttnLiHvn7J3zhuAi9Fq/azpL0BEaLnH7BSVER2Ruq+0LdxGz21eNGGypSBoHoLi0YvBz8xnbXqJ1g2D8s6BkNkQ261wXhpddjDhiBrRi357PGv5BoPN8wUPXaoPxn5+wqlfeb20YNZg43e1893s/VJyV2enLSLhB/jH8wo4kbhYe40TDjJPeasysLmJ/7NZ9SxRxDzS6oc3XQB67d2/MluH27HB+lbbixAn52PMFNQQ2N2MZh8Hy/5Q0XlsYlO+ITEtCJ6UfKdcN5zOzF8T6jmtSiMdn0LY+2VKpqsasOVs1OUqwbFmiTmrS7vNyuWcAlZoINgRrTDXxPrNCubRQ2jqy1iNGJvniD6vHw/pz/r0KMHncliXA4RcFQ4/zpLaort+zXJUfu3+AwkhX90B5B+kl5cTeKqaM5LmwXq1SNT66wibvhgIoas8NqiRpp447TRxrGURK7JyKTUWvqfRx1wLtluFz3wLsIt2enmL98IWOVW3zrzdn950dfxYtRq+W5l3ySUfVJdJNMOG5exjjhEeNlxcqzUx7Yy2Uv8InwKG7hMyXJpIcUZvjzfbiFMlrpqMM4MqZeKs+dxEdrHwA24lu96SWqLloZ3YleK7ii8KDW6r0pcj20dZrML9TjqU3cKbv+I2YNrytNVxeQNwXBJHbPTtZyIqiyZw/sEuNY3wIKFejyBr0lG65AeSMs9UI2ZpUgVNJRslWfGX1mD3+V3xfMQLR6OjWx5/ymDxcTTo+Xax/Im9yVNB8io07IrANjfyx7gtvUoEd1xMqCUFXf7y3dKMOpcP25nFdgR3SVCOE+jLbXspH9SPY2fdesdtAKdu9RU0LZT1Oovd8cHfKZ3dLR5x8jqB1Spd/cnSavJjWvyq0iaeUNFDNj0VaG+Z63SmS6oYXZTRDlbHII337xmyr8lBVMVSgcqMAl66w+cpCp00oQr4awdegJa3xZAL+nZZQIA1RZC5VoSnA9xbwqJqxycG5YL9/0745nKVN9WGEe5YqcNQMPuOxiARbOqP2HCwa9p9uK+3cIUBzvsZXW+PcNq07CYjeilmfkD08KAB0JRvYd0mUfE7cC29csMm7ggOnna0mOFiykB53xNmyhWrQiO71y8R8Ow9++LW68EsAkL7URlfQ/6eDtO3WwEDeWwV8mmr6Aa3Sp+B8czq/0t96A8yDPBjOjhxJPFXbEJvun2o/EIGKiBbVNlchBxHeUEiht0hcEonQW8HO+clis9U1yCT8xCHkOI9q8+dbbtJvYRuxu3qbjNUd8pg+Vfo1r9LkTw61xD01P1ezs9CblC99Hd/T7/ky2up4EFyfnNrpsbtBLPIt5DsYVOaJu5aklwp/4GQ/mNRLNBUE6C4JLk440Yalw5r9TrRt0x1c18qwxKTLREIdc5Zeoc2rf0tf6H0o95xfOtbvak6uubr29DVvFV77BXvrm3ARBw7UK0FExPjXanHVYpNAd8KZ8sNzg3BnYmR1TTs3Appm6AkmHPxqRp5x1UUEESaKUGFp3sMelnfjWomfvJPrrxjqZOYtCZZHWzRa+9HRQDtfSR/DfOPiLzJ6b834Uz0K4OUSPoP43SYiO7WO6l8a/MZHzwdBrOYXaBrevyknmgw4/bR++y57UBcYd1zMD+vFfJdVAr2rLxeJ/CkyXft8WrR007zoYWQAdLuWrrcVMh3G5NFrW8jlnF4k0vGteFGpJDfIDmiE3UEv6DHMZ7okrz+2ivt9f+189QcYl8Y8q9LRnW6zdy8SGcfHSD92Kw7804QowRc317FVV9SP7c5m6PyQmdzBloqu+jyySLecaV49abuE8XV6p7PHa1o+Efu2IPs6wmzZ679eHndNFVhNFhcrW7qjkBsxwRdJUqc6aYm33FkyMYHEY2RcnjQuLR0Pc+CWjxKwPQpJdsfcIUo9EZHjVdV41Jlqx3piqLqgxud/WQaqvM8ZYd36e6l/l4CFueRdV9WOJQvwHKX2Vsm1FfFUhhjSOrjScsgBl7i4L1jxZ7B1nwmret4gOSSZM7egHZL+YsEsxuYX7wN/HrZ+J/RGghnhNbVqu6zX5cniduL2Zg4YK/basAC5Z0Gs4Ow8tjqwFRCgOKuZJpJREuGHHY3CcZoHKJ8gkcoRJNwgxLUXM70IYXkRFIW6w0nVvdBb0xg3MqO2zm0TvYxa3OD7aiuAvr29djbq5g94zNOF/Tlzi0FfJztGq5o6NoHujDINGQDEenNpr5e9BlhjyZIN6Jp6wPpRVph2iM7iMuPUP7BHHH2Ca5svMgQXd16GNgHdfWxDPVkZCOpM8VBL4oHQOksEuyIqEskr02p9xJznZW/mXRg0455Dkq96KoTwWj/bh4lOjprMv+DpX8AI4D/yimEZ1i7ftEt3QtG2D37HeBC8gSyCvwMCPXENnchJQ/UvWv9svFhxrwh41y1XmqZPeSBxrSHGI/sOIyxxim1O0qmnViN7lmQauNnFcOMOsaqqkzycUvPhBSqSVHfsAnX5udI5KNKrqEIaGJfCxg086LF86+PErRirggPdIafB56wbQ/aHoFsrlo73OFw4vL1CfxId+N+Qfv+C5Gt/Br9dfPxneCG2Uxb8O9DIq9q+BPlj92yFzoAeWC0jlej5qH5gBwTtUxJlDdbHD7LmM9126JmbUWZsArXtiv9t+ehiS9LBcEXA9U3TII8Z8jAW8zo80NA8W+uhQn/nouKBaTTwvxMc06L8GPND90PTz6YmyjzcW88LKdejYN6zSO14ver71X4my77zuLavOSHihR89/8kf3AoN6nKK9/7kVrGI0onIxfqPAYolcLV+48kOg4ONPM9tGFdJtW0x7MY7AYLOWwAiVyneRvZCe0uhOEtB/T4E5uQHuBxuo+4z6mVHKsnEZSD5+fxpM6RxR/cDUKVvkZwnz4D+dycF6xLQMhk7KVdXmjBJ1gtHX49SYrgeOjZxsjnYCyOlL+mad++GknUaDkkQqeEnf6CXXAXeZwkUxxJSPv8Ofm7MlLfWzn1v46R9TmO0EwFhalJTX3fZnmooadHePVg41XyZgH87k8mH8kxOKbWULM7mJY+fO8m7GGjVNRxMNMzFRzoSX9zH5yEEGMvmu11OT1KeSvRTxsYLBkfvNAaayM2cR3cKTevChRLnPudKFCD5wewpc2Jd7JXC+xG/a3+BFzSCIHbkgn78eXcBdqg6s63+SQ4bpnQ8lju+4LjhNRhQk+HMGaMbWQmuKLhW3fj8zyg0yyuGfIusA+ROXvyqN3IwCetrP/1ssJca9qlquKNJ7Pz8YIqt4TpfXBuKB21GUKXAWycJMnly9Iaqs/vbCKcwTxR8wA09fPj6ezjAZ9dxLf/41ucQWsZIZsMncu3//ZTpuse4+cnUQNuXNimefcNBLwMrdrVlt0LC/0KE/IsSt3xJCyFycLlTutDP/kfnp88exj+OMJP8AHaJ+IJ/R6RX6jnmEfZ8fCGv+7Ovi/wZQSwMEFAACAAgAW3VuSVhO711MAAAAawAAABsAAAB1bml2ZXJzYWwvdW5pdmVyc2FsLnBuZy54bWyzsa/IzVEoSy0qzszPs1Uy1DNQsrfj5bIpKEoty0wtV6gAigEFIUBJodJWycQIwS3PTCnJAKkwMEAIZqRmpmeU2CpZGJnCBfWBZgIAUEsBAgAAFAACAAgAWnVuSRUOrShkBAAABxEAAB0AAAAAAAAAAQAAAAAAAAAAAHVuaXZlcnNhbC9jb21tb25fbWVzc2FnZXMubG5nUEsBAgAAFAACAAgAWnVuSb+mGY49BAAANBMAACcAAAAAAAAAAQAAAAAAnwQAAHVuaXZlcnNhbC9mbGFzaF9wdWJsaXNoaW5nX3NldHRpbmdzLnhtbFBLAQIAABQAAgAIAFp1bknYxnWJuAIAAE8KAAAhAAAAAAAAAAEAAAAAACEJAAB1bml2ZXJzYWwvZmxhc2hfc2tpbl9zZXR0aW5ncy54bWxQSwECAAAUAAIACABadW5J/aTWJBAEAABFEgAAJgAAAAAAAAABAAAAAAAYDAAAdW5pdmVyc2FsL2h0bWxfcHVibGlzaGluZ19zZXR0aW5ncy54bWxQSwECAAAUAAIACABadW5JWa6DGqEBAAAsBgAAHwAAAAAAAAABAAAAAABsEAAAdW5pdmVyc2FsL2h0bWxfc2tpbl9zZXR0aW5ncy5qc1BLAQIAABQAAgAIAFp1bkk9PC/RwQAAAOUBAAAaAAAAAAAAAAEAAAAAAEoSAAB1bml2ZXJzYWwvaTE4bl9wcmVzZXRzLnhtbFBLAQIAABQAAgAIAFp1bkkM0rasbgAAAG4AAAAcAAAAAAAAAAEAAAAAAEMTAAB1bml2ZXJzYWwvbG9jYWxfc2V0dGluZ3MueG1sUEsBAgAAFAACAAgARJRXRyO0Tvv7AgAAsAgAABQAAAAAAAAAAQAAAAAA6xMAAHVuaXZlcnNhbC9wbGF5ZXIueG1sUEsBAgAAFAACAAgAWnVuSTXb2a1oAQAA8wIAACkAAAAAAAAAAQAAAAAAGBcAAHVuaXZlcnNhbC9za2luX2N1c3RvbWl6YXRpb25fc2V0dGluZ3MueG1sUEsBAgAAFAACAAgAW3VuSRKquFdGFgAACi4AABcAAAAAAAAAAAAAAAAAxxgAAHVuaXZlcnNhbC91bml2ZXJzYWwucG5nUEsBAgAAFAACAAgAW3VuSVhO711MAAAAawAAABsAAAAAAAAAAQAAAAAAQi8AAHVuaXZlcnNhbC91bml2ZXJzYWwucG5nLnhtbFBLBQYAAAAACwALAEkDAADHLwAAAAA="/>
  <p:tag name="ISPRING_PRESENTATION_TITLE" val="安全无小事，人人关注安全"/>
  <p:tag name="ISPRING_SCREEN_RECS_UPDATED" val="C:\Users\Administrator\Desktop\安全无小事，人人关注安全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1523</Words>
  <Application>Microsoft Office PowerPoint</Application>
  <PresentationFormat>宽屏</PresentationFormat>
  <Paragraphs>209</Paragraphs>
  <Slides>32</Slides>
  <Notes>32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4" baseType="lpstr">
      <vt:lpstr>Lifeline JL</vt:lpstr>
      <vt:lpstr>等线</vt:lpstr>
      <vt:lpstr>等线 Light</vt:lpstr>
      <vt:lpstr>微软雅黑</vt:lpstr>
      <vt:lpstr>微软雅黑 Light</vt:lpstr>
      <vt:lpstr>Arial</vt:lpstr>
      <vt:lpstr>Calibri</vt:lpstr>
      <vt:lpstr>Impact</vt:lpstr>
      <vt:lpstr>Times New Roman</vt:lpstr>
      <vt:lpstr>Wingdings</vt:lpstr>
      <vt:lpstr>Office 主题​​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安全无小事，人人关注安全</dc:title>
  <dc:creator/>
  <cp:lastModifiedBy>天 下</cp:lastModifiedBy>
  <cp:revision>5</cp:revision>
  <dcterms:created xsi:type="dcterms:W3CDTF">2017-05-14T05:01:00Z</dcterms:created>
  <dcterms:modified xsi:type="dcterms:W3CDTF">2021-01-05T11:59:50Z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