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77" r:id="rId4"/>
    <p:sldId id="279" r:id="rId5"/>
    <p:sldId id="281" r:id="rId6"/>
    <p:sldId id="282" r:id="rId7"/>
    <p:sldId id="338" r:id="rId8"/>
    <p:sldId id="287" r:id="rId9"/>
    <p:sldId id="289" r:id="rId10"/>
    <p:sldId id="291" r:id="rId11"/>
    <p:sldId id="293" r:id="rId12"/>
    <p:sldId id="296" r:id="rId13"/>
    <p:sldId id="339" r:id="rId14"/>
    <p:sldId id="300" r:id="rId15"/>
    <p:sldId id="301" r:id="rId16"/>
    <p:sldId id="304" r:id="rId17"/>
    <p:sldId id="307" r:id="rId18"/>
    <p:sldId id="340" r:id="rId19"/>
    <p:sldId id="309" r:id="rId20"/>
    <p:sldId id="311" r:id="rId21"/>
    <p:sldId id="315" r:id="rId22"/>
    <p:sldId id="341" r:id="rId23"/>
    <p:sldId id="321" r:id="rId24"/>
    <p:sldId id="324" r:id="rId25"/>
    <p:sldId id="327" r:id="rId26"/>
    <p:sldId id="342" r:id="rId27"/>
    <p:sldId id="328" r:id="rId28"/>
    <p:sldId id="330" r:id="rId29"/>
    <p:sldId id="336" r:id="rId30"/>
    <p:sldId id="343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425"/>
    <a:srgbClr val="9BBB59"/>
    <a:srgbClr val="36B2E6"/>
    <a:srgbClr val="FF0064"/>
    <a:srgbClr val="7F7F7F"/>
    <a:srgbClr val="F0F0F0"/>
    <a:srgbClr val="FFFFCC"/>
    <a:srgbClr val="F9F9F9"/>
    <a:srgbClr val="7BC143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92" autoAdjust="0"/>
  </p:normalViewPr>
  <p:slideViewPr>
    <p:cSldViewPr>
      <p:cViewPr varScale="1">
        <p:scale>
          <a:sx n="74" d="100"/>
          <a:sy n="74" d="100"/>
        </p:scale>
        <p:origin x="738" y="6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B5BB-9AFE-46B2-B9E4-61E598DA624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3999A-0D55-4456-A493-BC0CB5485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56687" y="2555362"/>
            <a:ext cx="6023982" cy="1182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塑造五种心态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423114" y="4056189"/>
            <a:ext cx="4241906" cy="33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点击此处，写上您公司的名称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 b="14746"/>
          <a:stretch>
            <a:fillRect/>
          </a:stretch>
        </p:blipFill>
        <p:spPr>
          <a:xfrm>
            <a:off x="6675655" y="1376099"/>
            <a:ext cx="5254466" cy="47241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83200" y="832836"/>
            <a:ext cx="1486888" cy="1722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conveyor dir="l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8" grpId="0"/>
      <p:bldP spid="4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3453" y="1320225"/>
            <a:ext cx="4177008" cy="3693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悲观的人虽生犹死，乐观的人永生不老</a:t>
            </a:r>
          </a:p>
        </p:txBody>
      </p:sp>
      <p:sp>
        <p:nvSpPr>
          <p:cNvPr id="34" name="TextBox 8"/>
          <p:cNvSpPr>
            <a:spLocks noChangeArrowheads="1"/>
          </p:cNvSpPr>
          <p:nvPr/>
        </p:nvSpPr>
        <p:spPr bwMode="auto">
          <a:xfrm>
            <a:off x="806256" y="1891781"/>
            <a:ext cx="4609112" cy="8347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生活中，每天都会发生很多不可预计的事情，而每件事情都是双刃剑，这样看也许是快乐，那样看看没准就是烦恼，而有些事情看起来很“糟糕”，说不定也会带来意想不到的收获。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8"/>
          <p:cNvSpPr>
            <a:spLocks noChangeArrowheads="1"/>
          </p:cNvSpPr>
          <p:nvPr/>
        </p:nvSpPr>
        <p:spPr bwMode="auto">
          <a:xfrm>
            <a:off x="550662" y="3138951"/>
            <a:ext cx="4745664" cy="28496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不管每件事有多少有形或无形的枷锁，无论是在什么样的条件下，只要保持一颗平和的心，勇敢地面对事实，保持乐观向上的心态，那么收获才会多于损失，开心才会大于烦恼，人生才会拥有真正的快乐。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积极的人像太阳，照到哪里哪里亮；消极的人像月亮，初一十五不一样。如果你是积极的，你看到的是乐观、进步、向上的一面，你的人生、工作、人际关系及周围的一切就都是成功向上的；如果你是消极的，你看到的是悲观、失望、灰暗的一面，你的人生自然也乐观不起来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4000"/>
              </a:lnSpc>
              <a:spcAft>
                <a:spcPts val="1200"/>
              </a:spcAft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0"/>
          <p:cNvSpPr>
            <a:spLocks noChangeArrowheads="1"/>
          </p:cNvSpPr>
          <p:nvPr/>
        </p:nvSpPr>
        <p:spPr bwMode="auto">
          <a:xfrm>
            <a:off x="10280689" y="1619793"/>
            <a:ext cx="492443" cy="391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2000" b="1" spc="6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常保一颗平常心，淡定，冷静</a:t>
            </a:r>
          </a:p>
        </p:txBody>
      </p:sp>
      <p:sp>
        <p:nvSpPr>
          <p:cNvPr id="30" name="TextBox 12"/>
          <p:cNvSpPr txBox="1"/>
          <p:nvPr/>
        </p:nvSpPr>
        <p:spPr>
          <a:xfrm>
            <a:off x="1275384" y="298368"/>
            <a:ext cx="29527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为什么需要积极心态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54891" y="1110650"/>
            <a:ext cx="3240782" cy="2160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84070" y="3787824"/>
            <a:ext cx="3282123" cy="2188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5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1408348" y="909720"/>
            <a:ext cx="9434668" cy="259262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indent="457200">
              <a:lnSpc>
                <a:spcPct val="150000"/>
              </a:lnSpc>
              <a:def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虽然在某些事情上，我们可以表现出积极乐观的心态，但如果要想在对待任何事情上都能做到这样，则不是一件容易的事。</a:t>
            </a:r>
            <a:r>
              <a:rPr lang="zh-CN" altLang="en-US" sz="1200" b="1" dirty="0">
                <a:solidFill>
                  <a:schemeClr val="tx1"/>
                </a:solidFill>
              </a:rPr>
              <a:t>积极乐观的心态需要长期不懈的培养</a:t>
            </a:r>
            <a:r>
              <a:rPr lang="zh-CN" altLang="en-US" sz="1200" dirty="0">
                <a:solidFill>
                  <a:schemeClr val="tx1"/>
                </a:solidFill>
              </a:rPr>
              <a:t>，它就像一种熟练的技艺，手到自然心到，很快就会成为习惯。</a:t>
            </a:r>
            <a:endParaRPr lang="en-US" altLang="zh-CN" sz="1200" dirty="0">
              <a:solidFill>
                <a:schemeClr val="tx1"/>
              </a:solidFill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sym typeface="微软雅黑" panose="020B0503020204020204" pitchFamily="34" charset="-122"/>
              </a:rPr>
              <a:t>若要形成积极的心态，要与你过去的失败经验彻底决裂，消除你脑海中那些与积极心态背道而驰的所有不良因素。要将你的全部思想用来做你想做的事情，而不要留半点思维空间给那些胡思乱想。你要了解真正的挫折是什么？</a:t>
            </a:r>
            <a:endParaRPr lang="zh-CN" alt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1275383" y="298368"/>
            <a:ext cx="3668339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怎样才能具备积极心态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1508" y="2948161"/>
            <a:ext cx="3348808" cy="2232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92464" y="2936267"/>
            <a:ext cx="2922592" cy="1981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473161" y="3084405"/>
            <a:ext cx="2607375" cy="1685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1893237" y="5826238"/>
            <a:ext cx="8921044" cy="46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事实上，打倒你的并不是挫折本身，而是你面对挫折时所抱持的悲观态度。</a:t>
            </a:r>
            <a:endParaRPr lang="zh-CN" altLang="en-US" b="1" dirty="0">
              <a:solidFill>
                <a:srgbClr val="F05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">
        <p14:pan dir="u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/>
          <p:cNvSpPr>
            <a:spLocks noChangeArrowheads="1"/>
          </p:cNvSpPr>
          <p:nvPr/>
        </p:nvSpPr>
        <p:spPr bwMode="auto">
          <a:xfrm>
            <a:off x="6061019" y="1605203"/>
            <a:ext cx="5363675" cy="1939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250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因此，若要形成积极的心态，要将你所经历过的一切困难都当成是激励自己积极向上的机会，要相信，只要你能从中汲取向上的力量，那么即使是最悲伤的经验，也会成为人生珍贵的财富。同时，要善于激励自己，要坚信积极乐观的心态会对一个人的命运产生极大的影响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05113" y="1052427"/>
            <a:ext cx="646415" cy="369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</a:p>
        </p:txBody>
      </p:sp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1275383" y="298368"/>
            <a:ext cx="3956408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怎样才能具备积极心态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3100" y="1474936"/>
            <a:ext cx="2456217" cy="173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80157" y="1751423"/>
            <a:ext cx="2917731" cy="201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 Box 44"/>
          <p:cNvSpPr txBox="1">
            <a:spLocks noChangeArrowheads="1"/>
          </p:cNvSpPr>
          <p:nvPr/>
        </p:nvSpPr>
        <p:spPr bwMode="auto">
          <a:xfrm>
            <a:off x="478645" y="4351048"/>
            <a:ext cx="5185251" cy="193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/>
                </a:solidFill>
              </a:rPr>
              <a:t>若要形成积极的心态，</a:t>
            </a:r>
            <a:r>
              <a:rPr lang="zh-CN" altLang="en-US" sz="1200" b="1" dirty="0">
                <a:solidFill>
                  <a:schemeClr val="tx1"/>
                </a:solidFill>
              </a:rPr>
              <a:t>要多与积极乐观的人交朋友，从他们身上汲取积极正面的力量</a:t>
            </a:r>
            <a:r>
              <a:rPr lang="zh-CN" altLang="en-US" sz="1200" dirty="0">
                <a:solidFill>
                  <a:schemeClr val="tx1"/>
                </a:solidFill>
              </a:rPr>
              <a:t>，对于他人善意的批评应当接受，而不应做出消极的反应。总之，积极的心态并非是与生俱来的，而是个人性格、经历与努力等因素共同作用的结果。我们既然能够意识到自己的不足，就可以努力改变，通过坚持不懈的努力来达到。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832661" y="3729649"/>
            <a:ext cx="2983648" cy="1989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6096794" y="1515444"/>
            <a:ext cx="1680887" cy="1219122"/>
          </a:xfrm>
          <a:prstGeom prst="rect">
            <a:avLst/>
          </a:prstGeom>
          <a:solidFill>
            <a:srgbClr val="FF0064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32" name="矩形 131"/>
          <p:cNvSpPr/>
          <p:nvPr/>
        </p:nvSpPr>
        <p:spPr>
          <a:xfrm>
            <a:off x="6096794" y="3007020"/>
            <a:ext cx="1680887" cy="1219122"/>
          </a:xfrm>
          <a:prstGeom prst="rect">
            <a:avLst/>
          </a:prstGeom>
          <a:solidFill>
            <a:srgbClr val="36B2E6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33" name="矩形 132"/>
          <p:cNvSpPr/>
          <p:nvPr/>
        </p:nvSpPr>
        <p:spPr>
          <a:xfrm>
            <a:off x="6109347" y="4480334"/>
            <a:ext cx="1680887" cy="11522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187" y="2274792"/>
            <a:ext cx="1486888" cy="1722526"/>
          </a:xfrm>
          <a:prstGeom prst="rect">
            <a:avLst/>
          </a:prstGeom>
        </p:spPr>
      </p:pic>
      <p:sp>
        <p:nvSpPr>
          <p:cNvPr id="13" name="TextBox 126"/>
          <p:cNvSpPr txBox="1"/>
          <p:nvPr/>
        </p:nvSpPr>
        <p:spPr>
          <a:xfrm>
            <a:off x="1931859" y="3105793"/>
            <a:ext cx="3692518" cy="646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第三章  空杯心态</a:t>
            </a:r>
          </a:p>
        </p:txBody>
      </p:sp>
      <p:sp>
        <p:nvSpPr>
          <p:cNvPr id="3" name="矩形 2"/>
          <p:cNvSpPr/>
          <p:nvPr/>
        </p:nvSpPr>
        <p:spPr>
          <a:xfrm>
            <a:off x="7800260" y="1758702"/>
            <a:ext cx="2339407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什么是积极心态</a:t>
            </a:r>
          </a:p>
        </p:txBody>
      </p:sp>
      <p:sp>
        <p:nvSpPr>
          <p:cNvPr id="4" name="矩形 3"/>
          <p:cNvSpPr/>
          <p:nvPr/>
        </p:nvSpPr>
        <p:spPr>
          <a:xfrm>
            <a:off x="7790233" y="3291359"/>
            <a:ext cx="2339407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为何要积极心态</a:t>
            </a:r>
          </a:p>
        </p:txBody>
      </p:sp>
      <p:sp>
        <p:nvSpPr>
          <p:cNvPr id="5" name="矩形 4"/>
          <p:cNvSpPr/>
          <p:nvPr/>
        </p:nvSpPr>
        <p:spPr>
          <a:xfrm>
            <a:off x="7800260" y="4721369"/>
            <a:ext cx="2647223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积极心态该如何做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  <p:bldP spid="133" grpId="0" animBg="1"/>
      <p:bldP spid="13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705113" y="1052427"/>
            <a:ext cx="646415" cy="369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</a:p>
        </p:txBody>
      </p:sp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TextBox 10"/>
          <p:cNvSpPr>
            <a:spLocks noChangeArrowheads="1"/>
          </p:cNvSpPr>
          <p:nvPr/>
        </p:nvSpPr>
        <p:spPr bwMode="auto">
          <a:xfrm>
            <a:off x="1816943" y="2060725"/>
            <a:ext cx="2133630" cy="4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/>
          <a:p>
            <a:r>
              <a:rPr lang="zh-CN" altLang="en-US" sz="2000" b="1" spc="12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空杯心态的含义</a:t>
            </a:r>
          </a:p>
        </p:txBody>
      </p:sp>
      <p:sp>
        <p:nvSpPr>
          <p:cNvPr id="25" name="TextBox 8"/>
          <p:cNvSpPr>
            <a:spLocks noChangeArrowheads="1"/>
          </p:cNvSpPr>
          <p:nvPr/>
        </p:nvSpPr>
        <p:spPr bwMode="auto">
          <a:xfrm>
            <a:off x="5748352" y="2060725"/>
            <a:ext cx="5257269" cy="18161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12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空杯心态，最直接的含义就是一个装满水的杯子很难接纳新东西。其引申含义就是：随时对自己所拥有的知识和技能进行重整，清空过时的知识、技能或经验，为新知识、新技能的进入留出空间，保证自己的知识与技能总是最新的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8"/>
          <p:cNvSpPr>
            <a:spLocks noChangeArrowheads="1"/>
          </p:cNvSpPr>
          <p:nvPr/>
        </p:nvSpPr>
        <p:spPr bwMode="auto">
          <a:xfrm>
            <a:off x="5489848" y="4564436"/>
            <a:ext cx="5558943" cy="1385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12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比如，培训师做培训课程优化时，会先把原有的课程放在一边，另起炉灶，重新按照课程设计的步骤，编制目录、搜集素材等，然后再结合原有的课程进行完善，这样才能真正实现课程的优化和进步。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1275384" y="298368"/>
            <a:ext cx="29527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什么是空杯心态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8731" y="3007111"/>
            <a:ext cx="4090053" cy="2711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5578" y="1172167"/>
            <a:ext cx="10513743" cy="6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杯心态是每一个想在职场发展的人所必须拥有的心态。职务提升不等于素质提升，级别提高不等于水平提高，有资历不等于有能力，有学历不等于有学识。因此，这需要我们保持谦虚之心，放下过去的成绩，以“空杯心态”去完善自己，甘当小学生，不懂就问、就学、就研究，从而适应岗位工作的要求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5384" y="298368"/>
            <a:ext cx="29527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为什么需要空杯心态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14871" y="1929622"/>
            <a:ext cx="3349340" cy="2232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28105" y="1941034"/>
            <a:ext cx="3636326" cy="2237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392362" y="5049247"/>
            <a:ext cx="5120204" cy="1339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defTabSz="720725">
              <a:lnSpc>
                <a:spcPct val="13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经验固然重要，但有时也会囚禁了自己，如果我们满足于已有的知识、技能以及工作经验，不愿意接受新鲜事物或汲取新思维，新方法，新视觉，工作按常规惯性来推进，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没有突破，没有创新，便会陷入“吃老本”的可怕状态。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而“空杯心态”则可以让我们时刻保持清醒的头脑，及时清空旧有的思维，吐故纳新，审时度势，从而避免掉入“经验主义”的陷阱。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1126801" y="4480123"/>
            <a:ext cx="4361084" cy="3693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空杯心态可避免掉入“经验主义”的陷阱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69530" y="4480123"/>
            <a:ext cx="3528851" cy="3693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空杯心态是自我不断进步的保障</a:t>
            </a:r>
          </a:p>
        </p:txBody>
      </p:sp>
      <p:sp>
        <p:nvSpPr>
          <p:cNvPr id="18" name="矩形 17"/>
          <p:cNvSpPr/>
          <p:nvPr/>
        </p:nvSpPr>
        <p:spPr>
          <a:xfrm>
            <a:off x="5867999" y="5049247"/>
            <a:ext cx="5331912" cy="1339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defTabSz="720725">
              <a:lnSpc>
                <a:spcPct val="135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古人讲“满招损，谦受益”。有了空杯心态，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将原有的知识、经验打包存储，从心态上清空自己，才有地方去容纳新知识、新技能、新智慧，才能不断进步。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比如，企业花钱培训员工，有的员工学到了东西，而有的员工则抱怨没的学，其实，有的学没的学，关键在于自己想不想学，在于是否有空杯心态。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">
        <p14:pan dir="u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5" grpId="0"/>
      <p:bldP spid="16" grpId="0"/>
      <p:bldP spid="16" grpId="1"/>
      <p:bldP spid="17" grpId="0"/>
      <p:bldP spid="17" grpId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1293" y="1648919"/>
            <a:ext cx="4104991" cy="3693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不断扬弃和否定自我，不断学习和进步</a:t>
            </a: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651828" y="2054103"/>
            <a:ext cx="6294038" cy="163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1"/>
                </a:solidFill>
              </a:rPr>
              <a:t>空杯心态是对自我的不断扬弃和否定，不断学习和进步。客观事物的复杂性和人们认识能力的有限性，决定了人类实践只能是无限接近真理的过程。</a:t>
            </a:r>
            <a:r>
              <a:rPr lang="zh-CN" altLang="en-US" sz="1400" b="1" dirty="0">
                <a:solidFill>
                  <a:schemeClr val="tx1"/>
                </a:solidFill>
              </a:rPr>
              <a:t>昨天正确的东西，今天不见得正确；上一次成功的路径和方法，可能会成为这一次失败的原因。</a:t>
            </a:r>
            <a:endParaRPr lang="zh-CN" altLang="zh-CN" sz="1400" b="1" dirty="0">
              <a:solidFill>
                <a:schemeClr val="tx1"/>
              </a:solidFill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7567420" y="3877819"/>
            <a:ext cx="3672886" cy="240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1"/>
                </a:solidFill>
              </a:rPr>
              <a:t>试想，如果当初哥白尼不敢怀疑“地心说”，我们要什么时候才知道，原来地球是绕着太阳转的？人类认识自己就已经很困难，而不断地否定自己则难上加难。否定自我需要胸襟、需要坦诚、需要胆魄，需要真正的空杯心态。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1275383" y="298368"/>
            <a:ext cx="4073701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怎样才算是具备空杯心态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6443" y="4365226"/>
            <a:ext cx="3103664" cy="2069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77436" y="4542419"/>
            <a:ext cx="2576849" cy="1714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184504" y="1268479"/>
            <a:ext cx="2438718" cy="2540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">
        <p14:pan dir="u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3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1357" y="5937159"/>
            <a:ext cx="5545338" cy="3693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挑战自我，不轻易满足</a:t>
            </a: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782831" y="1367608"/>
            <a:ext cx="10327011" cy="67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tx1"/>
                </a:solidFill>
              </a:rPr>
              <a:t>一般来说，人们比较容易在逆境中，思变求进。而一旦越过逆境，就容易滋生自满骄傲的情绪，进而懒惰懈怠，厌倦变革。直接后果就是扼杀了创造性的思维和开拓性的壮举。这对一个人、一个企业乃到一个国家来说，都是严重的精神危机。</a:t>
            </a:r>
            <a:endParaRPr lang="zh-CN" altLang="zh-CN" b="1" dirty="0">
              <a:solidFill>
                <a:schemeClr val="tx1"/>
              </a:solidFill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1213367" y="5038613"/>
            <a:ext cx="9766854" cy="64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</a:rPr>
              <a:t>而具备挑战自我，不轻易满足的精神，就不会因暂时的发展而傲视一切或止步不前。而总是把昨天的结论、现有的成就与曾经的辉煌，作为不断创新、与时俱进的新起点，不断寻觅，不断琢磨，不断创新。这样，也才能保证自己拥有持续强大的竞争力。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1275383" y="298368"/>
            <a:ext cx="4532547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怎样才算是具备空杯心态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63027" y="2408136"/>
            <a:ext cx="3314298" cy="2205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53332" y="2466755"/>
            <a:ext cx="3261985" cy="214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">
        <p14:pan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3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6096794" y="1515444"/>
            <a:ext cx="1680887" cy="1219122"/>
          </a:xfrm>
          <a:prstGeom prst="rect">
            <a:avLst/>
          </a:prstGeom>
          <a:solidFill>
            <a:srgbClr val="FF0064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32" name="矩形 131"/>
          <p:cNvSpPr/>
          <p:nvPr/>
        </p:nvSpPr>
        <p:spPr>
          <a:xfrm>
            <a:off x="6096794" y="3007020"/>
            <a:ext cx="1680887" cy="1219122"/>
          </a:xfrm>
          <a:prstGeom prst="rect">
            <a:avLst/>
          </a:prstGeom>
          <a:solidFill>
            <a:srgbClr val="36B2E6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33" name="矩形 132"/>
          <p:cNvSpPr/>
          <p:nvPr/>
        </p:nvSpPr>
        <p:spPr>
          <a:xfrm>
            <a:off x="6109347" y="4480334"/>
            <a:ext cx="1680887" cy="11522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187" y="2274792"/>
            <a:ext cx="1486888" cy="1722526"/>
          </a:xfrm>
          <a:prstGeom prst="rect">
            <a:avLst/>
          </a:prstGeom>
        </p:spPr>
      </p:pic>
      <p:sp>
        <p:nvSpPr>
          <p:cNvPr id="13" name="TextBox 126"/>
          <p:cNvSpPr txBox="1"/>
          <p:nvPr/>
        </p:nvSpPr>
        <p:spPr>
          <a:xfrm>
            <a:off x="2069736" y="3105793"/>
            <a:ext cx="3554641" cy="646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第四章 感恩心态</a:t>
            </a:r>
          </a:p>
        </p:txBody>
      </p:sp>
      <p:sp>
        <p:nvSpPr>
          <p:cNvPr id="3" name="矩形 2"/>
          <p:cNvSpPr/>
          <p:nvPr/>
        </p:nvSpPr>
        <p:spPr>
          <a:xfrm>
            <a:off x="7800260" y="1758702"/>
            <a:ext cx="2339407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什么是感恩心态</a:t>
            </a:r>
          </a:p>
        </p:txBody>
      </p:sp>
      <p:sp>
        <p:nvSpPr>
          <p:cNvPr id="4" name="矩形 3"/>
          <p:cNvSpPr/>
          <p:nvPr/>
        </p:nvSpPr>
        <p:spPr>
          <a:xfrm>
            <a:off x="7790233" y="3291359"/>
            <a:ext cx="2339407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为何要感恩心态</a:t>
            </a:r>
          </a:p>
        </p:txBody>
      </p:sp>
      <p:sp>
        <p:nvSpPr>
          <p:cNvPr id="5" name="矩形 4"/>
          <p:cNvSpPr/>
          <p:nvPr/>
        </p:nvSpPr>
        <p:spPr>
          <a:xfrm>
            <a:off x="7800260" y="4721369"/>
            <a:ext cx="2647223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感恩心态该如何做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  <p:bldP spid="133" grpId="0" animBg="1"/>
      <p:bldP spid="13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TextBox 10"/>
          <p:cNvSpPr>
            <a:spLocks noChangeArrowheads="1"/>
          </p:cNvSpPr>
          <p:nvPr/>
        </p:nvSpPr>
        <p:spPr bwMode="auto">
          <a:xfrm>
            <a:off x="4748825" y="1290615"/>
            <a:ext cx="3215483" cy="52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/>
          <a:p>
            <a:r>
              <a:rPr lang="zh-CN" altLang="en-US" sz="2800" b="1" spc="12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什么是感恩心态</a:t>
            </a:r>
          </a:p>
        </p:txBody>
      </p:sp>
      <p:sp>
        <p:nvSpPr>
          <p:cNvPr id="25" name="TextBox 8"/>
          <p:cNvSpPr>
            <a:spLocks noChangeArrowheads="1"/>
          </p:cNvSpPr>
          <p:nvPr/>
        </p:nvSpPr>
        <p:spPr bwMode="auto">
          <a:xfrm>
            <a:off x="1370798" y="2794232"/>
            <a:ext cx="3672886" cy="22470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12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所谓感恩心态就是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知恩图报的心态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，就是对自己的成长、进步或者取得的成绩、成就，获得的利益、地位等并不理所当然仅仅看作是自己的努力结果，而是能够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客观地分析或体察到其他的因素、他人的功劳等等。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spect="1"/>
          </p:cNvSpPr>
          <p:nvPr/>
        </p:nvSpPr>
        <p:spPr>
          <a:xfrm>
            <a:off x="1026259" y="2029954"/>
            <a:ext cx="10399028" cy="3775619"/>
          </a:xfrm>
          <a:prstGeom prst="rect">
            <a:avLst/>
          </a:prstGeom>
          <a:ln>
            <a:solidFill>
              <a:srgbClr val="F05425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2"/>
          <p:cNvSpPr txBox="1"/>
          <p:nvPr/>
        </p:nvSpPr>
        <p:spPr>
          <a:xfrm>
            <a:off x="1275384" y="298368"/>
            <a:ext cx="29527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什么是感恩心态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9698" y="2693467"/>
            <a:ext cx="2462195" cy="244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53921" y="2297330"/>
            <a:ext cx="2286298" cy="2993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">
        <p14:pan dir="u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18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104243" y="1125943"/>
            <a:ext cx="2241320" cy="4606114"/>
            <a:chOff x="3514913" y="1550073"/>
            <a:chExt cx="2241028" cy="4605514"/>
          </a:xfrm>
        </p:grpSpPr>
        <p:sp>
          <p:nvSpPr>
            <p:cNvPr id="45" name="TextBox 44"/>
            <p:cNvSpPr txBox="1"/>
            <p:nvPr/>
          </p:nvSpPr>
          <p:spPr>
            <a:xfrm>
              <a:off x="4427984" y="155007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59505" y="2454634"/>
              <a:ext cx="21964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积极心态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14913" y="3233678"/>
              <a:ext cx="21964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空杯心态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59506" y="4012723"/>
              <a:ext cx="21964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感恩心态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59505" y="4835626"/>
              <a:ext cx="21964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5.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宽容心态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59505" y="5570812"/>
              <a:ext cx="21964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6.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老板心态</a:t>
              </a:r>
            </a:p>
          </p:txBody>
        </p:sp>
        <p:sp>
          <p:nvSpPr>
            <p:cNvPr id="66" name="TextBox 50"/>
            <p:cNvSpPr txBox="1"/>
            <p:nvPr/>
          </p:nvSpPr>
          <p:spPr>
            <a:xfrm>
              <a:off x="3529806" y="1726646"/>
              <a:ext cx="21964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心态概述</a:t>
              </a: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email"/>
          <a:srcRect b="14746"/>
          <a:stretch>
            <a:fillRect/>
          </a:stretch>
        </p:blipFill>
        <p:spPr>
          <a:xfrm>
            <a:off x="1846975" y="3186626"/>
            <a:ext cx="4083981" cy="36718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36687" y="1813071"/>
            <a:ext cx="2304556" cy="101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000">
        <p14:flythrough hasBounce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8985" y="2858517"/>
            <a:ext cx="369332" cy="2876502"/>
          </a:xfrm>
          <a:prstGeom prst="rect">
            <a:avLst/>
          </a:prstGeom>
          <a:noFill/>
        </p:spPr>
        <p:txBody>
          <a:bodyPr vert="eaVert" wrap="square" lIns="0" rtlCol="0">
            <a:spAutoFit/>
          </a:bodyPr>
          <a:lstStyle/>
          <a:p>
            <a:r>
              <a:rPr lang="zh-CN" altLang="en-US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懂得感恩是做人之本</a:t>
            </a:r>
          </a:p>
        </p:txBody>
      </p:sp>
      <p:sp>
        <p:nvSpPr>
          <p:cNvPr id="20" name="TextBox 8"/>
          <p:cNvSpPr>
            <a:spLocks noChangeArrowheads="1"/>
          </p:cNvSpPr>
          <p:nvPr/>
        </p:nvSpPr>
        <p:spPr bwMode="auto">
          <a:xfrm>
            <a:off x="1030887" y="1699792"/>
            <a:ext cx="9784007" cy="7110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“乌鸦有反哺之恩，羊羔有跪乳之德”，“知恩图报”、“谁言寸草心，报得三春晖”，“受人滴水之恩当涌泉相报”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感恩，一直都是中华民族千年传承的道德准则。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8"/>
          <p:cNvSpPr>
            <a:spLocks noChangeArrowheads="1"/>
          </p:cNvSpPr>
          <p:nvPr/>
        </p:nvSpPr>
        <p:spPr bwMode="auto">
          <a:xfrm>
            <a:off x="1877024" y="5699338"/>
            <a:ext cx="8065945" cy="6285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 algn="ctr">
              <a:lnSpc>
                <a:spcPct val="134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懂得感恩一个人与生俱来的本性，是一个人不可磨灭的良知，是一个人最起码的道德品质。因此，在生活中，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我们常把那些知恩不图报的人都叫做没有良心的人。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1275384" y="298368"/>
            <a:ext cx="29527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为什么需要感恩心态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54285" y="3001711"/>
            <a:ext cx="2957457" cy="1971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02458" y="3062763"/>
            <a:ext cx="3299638" cy="1971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05113" y="1052427"/>
            <a:ext cx="646415" cy="369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</a:t>
            </a:r>
          </a:p>
        </p:txBody>
      </p:sp>
      <p:sp>
        <p:nvSpPr>
          <p:cNvPr id="26" name="TextBox 12"/>
          <p:cNvSpPr txBox="1"/>
          <p:nvPr/>
        </p:nvSpPr>
        <p:spPr>
          <a:xfrm>
            <a:off x="1275383" y="298368"/>
            <a:ext cx="43885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怎样才算是具备感恩心态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sp>
        <p:nvSpPr>
          <p:cNvPr id="33" name="TextBox 25"/>
          <p:cNvSpPr txBox="1"/>
          <p:nvPr/>
        </p:nvSpPr>
        <p:spPr>
          <a:xfrm>
            <a:off x="1105085" y="5718748"/>
            <a:ext cx="5833200" cy="3693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不要总是从自己的角度思考，多想想别人的帮助或功劳</a:t>
            </a:r>
          </a:p>
        </p:txBody>
      </p:sp>
      <p:sp>
        <p:nvSpPr>
          <p:cNvPr id="34" name="TextBox 8"/>
          <p:cNvSpPr>
            <a:spLocks noChangeArrowheads="1"/>
          </p:cNvSpPr>
          <p:nvPr/>
        </p:nvSpPr>
        <p:spPr bwMode="auto">
          <a:xfrm>
            <a:off x="7641023" y="1913308"/>
            <a:ext cx="3901060" cy="15358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如前所述，感恩心态就是对自己的成长、进步或者取得的成绩、成就，获得的利益、地位等并不理所当然仅仅看作是自己的努力结果，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而是能够客观地分析或体察到其他的因素、他人的功劳。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8"/>
          <p:cNvSpPr>
            <a:spLocks noChangeArrowheads="1"/>
          </p:cNvSpPr>
          <p:nvPr/>
        </p:nvSpPr>
        <p:spPr bwMode="auto">
          <a:xfrm>
            <a:off x="7548281" y="4318561"/>
            <a:ext cx="3870904" cy="9584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因此，若要具备感恩心态，从思维习惯上，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凡事不要总是从自己的角度思考，多想想别人的帮助或功劳。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129" y="1913868"/>
            <a:ext cx="2581611" cy="3429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2544" y="1913308"/>
            <a:ext cx="3987116" cy="3430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3" grpId="1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6096794" y="1515444"/>
            <a:ext cx="1680887" cy="1219122"/>
          </a:xfrm>
          <a:prstGeom prst="rect">
            <a:avLst/>
          </a:prstGeom>
          <a:solidFill>
            <a:srgbClr val="FF0064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32" name="矩形 131"/>
          <p:cNvSpPr/>
          <p:nvPr/>
        </p:nvSpPr>
        <p:spPr>
          <a:xfrm>
            <a:off x="6096794" y="3007020"/>
            <a:ext cx="1680887" cy="1219122"/>
          </a:xfrm>
          <a:prstGeom prst="rect">
            <a:avLst/>
          </a:prstGeom>
          <a:solidFill>
            <a:srgbClr val="36B2E6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33" name="矩形 132"/>
          <p:cNvSpPr/>
          <p:nvPr/>
        </p:nvSpPr>
        <p:spPr>
          <a:xfrm>
            <a:off x="6109347" y="4480334"/>
            <a:ext cx="1680887" cy="11522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187" y="2274792"/>
            <a:ext cx="1486888" cy="1722526"/>
          </a:xfrm>
          <a:prstGeom prst="rect">
            <a:avLst/>
          </a:prstGeom>
        </p:spPr>
      </p:pic>
      <p:sp>
        <p:nvSpPr>
          <p:cNvPr id="13" name="TextBox 126"/>
          <p:cNvSpPr txBox="1"/>
          <p:nvPr/>
        </p:nvSpPr>
        <p:spPr>
          <a:xfrm>
            <a:off x="2069736" y="3105793"/>
            <a:ext cx="3554641" cy="646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第五章 宽容心态</a:t>
            </a:r>
          </a:p>
        </p:txBody>
      </p:sp>
      <p:sp>
        <p:nvSpPr>
          <p:cNvPr id="3" name="矩形 2"/>
          <p:cNvSpPr/>
          <p:nvPr/>
        </p:nvSpPr>
        <p:spPr>
          <a:xfrm>
            <a:off x="7800260" y="1758702"/>
            <a:ext cx="2339407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什么是宽容心态</a:t>
            </a:r>
          </a:p>
        </p:txBody>
      </p:sp>
      <p:sp>
        <p:nvSpPr>
          <p:cNvPr id="4" name="矩形 3"/>
          <p:cNvSpPr/>
          <p:nvPr/>
        </p:nvSpPr>
        <p:spPr>
          <a:xfrm>
            <a:off x="7790233" y="3291359"/>
            <a:ext cx="2339407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为何要宽容心态</a:t>
            </a:r>
          </a:p>
        </p:txBody>
      </p:sp>
      <p:sp>
        <p:nvSpPr>
          <p:cNvPr id="5" name="矩形 4"/>
          <p:cNvSpPr/>
          <p:nvPr/>
        </p:nvSpPr>
        <p:spPr>
          <a:xfrm>
            <a:off x="7800260" y="4721369"/>
            <a:ext cx="2647223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宽容心态该如何做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  <p:bldP spid="133" grpId="0" animBg="1"/>
      <p:bldP spid="13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10800000">
            <a:off x="4367583" y="1355951"/>
            <a:ext cx="3111137" cy="507897"/>
          </a:xfrm>
          <a:prstGeom prst="rect">
            <a:avLst/>
          </a:prstGeom>
          <a:solidFill>
            <a:srgbClr val="F05425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kumimoji="1"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05113" y="1052427"/>
            <a:ext cx="646415" cy="369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</a:p>
        </p:txBody>
      </p:sp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TextBox 10"/>
          <p:cNvSpPr>
            <a:spLocks noChangeArrowheads="1"/>
          </p:cNvSpPr>
          <p:nvPr/>
        </p:nvSpPr>
        <p:spPr bwMode="auto">
          <a:xfrm>
            <a:off x="4727670" y="1380414"/>
            <a:ext cx="3538577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/>
          <a:p>
            <a:r>
              <a:rPr lang="zh-CN" altLang="en-US" sz="2400" b="1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什么是宽容心态</a:t>
            </a:r>
          </a:p>
        </p:txBody>
      </p:sp>
      <p:sp>
        <p:nvSpPr>
          <p:cNvPr id="25" name="TextBox 8"/>
          <p:cNvSpPr>
            <a:spLocks noChangeArrowheads="1"/>
          </p:cNvSpPr>
          <p:nvPr/>
        </p:nvSpPr>
        <p:spPr bwMode="auto">
          <a:xfrm>
            <a:off x="1558905" y="2708827"/>
            <a:ext cx="4104991" cy="22470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25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所谓宽容的心态，就是这样的心态：能够适当原谅别人的缺点、错误或对自己的伤害，</a:t>
            </a: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不斤斤计较，“得饶人时且饶人”</a:t>
            </a: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，同时，能够在心理上</a:t>
            </a: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容纳各种不同特征的人。</a:t>
            </a:r>
            <a:endParaRPr lang="zh-CN" altLang="en-US" sz="14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spect="1"/>
          </p:cNvSpPr>
          <p:nvPr/>
        </p:nvSpPr>
        <p:spPr>
          <a:xfrm>
            <a:off x="910749" y="2060670"/>
            <a:ext cx="10730589" cy="3658078"/>
          </a:xfrm>
          <a:prstGeom prst="rect">
            <a:avLst/>
          </a:prstGeom>
          <a:ln>
            <a:solidFill>
              <a:srgbClr val="F05425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2"/>
          <p:cNvSpPr txBox="1"/>
          <p:nvPr/>
        </p:nvSpPr>
        <p:spPr>
          <a:xfrm>
            <a:off x="1275384" y="298368"/>
            <a:ext cx="29527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什么是宽容心态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00122" y="2377658"/>
            <a:ext cx="4364097" cy="2909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">
        <p14:pan dir="u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5" grpId="0"/>
      <p:bldP spid="18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 rot="5400000">
            <a:off x="85941" y="3909234"/>
            <a:ext cx="3111137" cy="507897"/>
          </a:xfrm>
          <a:prstGeom prst="rect">
            <a:avLst/>
          </a:prstGeom>
          <a:solidFill>
            <a:srgbClr val="F05425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kumimoji="1"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1662" y="2922003"/>
            <a:ext cx="369332" cy="2482352"/>
          </a:xfrm>
          <a:prstGeom prst="rect">
            <a:avLst/>
          </a:prstGeom>
          <a:noFill/>
        </p:spPr>
        <p:txBody>
          <a:bodyPr vert="eaVert" wrap="square" lIns="0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海纳百川，有容乃大</a:t>
            </a:r>
          </a:p>
        </p:txBody>
      </p:sp>
      <p:sp>
        <p:nvSpPr>
          <p:cNvPr id="20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1052711" y="1756535"/>
            <a:ext cx="10969786" cy="73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曾国藩的境界和气量极高。譬如部下左宗棠，老是自认为学历、带兵打仗的本事都比曾国藩强，因此一直牛</a:t>
            </a:r>
            <a:r>
              <a:rPr lang="en-US" altLang="zh-CN" sz="1400" dirty="0">
                <a:solidFill>
                  <a:schemeClr val="tx1"/>
                </a:solidFill>
              </a:rPr>
              <a:t>B</a:t>
            </a:r>
            <a:r>
              <a:rPr lang="zh-CN" altLang="en-US" sz="1400" dirty="0">
                <a:solidFill>
                  <a:schemeClr val="tx1"/>
                </a:solidFill>
              </a:rPr>
              <a:t>哄哄的，态度傲慢，而且不怎么听话。但曾国藩不以为意，宽容地原谅了他的无礼，还尽力提携他，让他独掌一军（楚军），终于收服了左宗棠这颗骄傲的心。</a:t>
            </a:r>
            <a:endParaRPr lang="zh-CN" altLang="zh-CN" b="1" dirty="0">
              <a:solidFill>
                <a:schemeClr val="tx1"/>
              </a:solidFill>
            </a:endParaRPr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1414870" y="6022064"/>
            <a:ext cx="10082433" cy="3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dirty="0">
                <a:solidFill>
                  <a:schemeClr val="tx1"/>
                </a:solidFill>
              </a:rPr>
              <a:t>曾国藩的处世方式告诉我们，水至清则无鱼，人至察则无徒。因此，若能够接纳差异，包容差异。我们便会有更多的朋友，更多的伙伴。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1275384" y="298368"/>
            <a:ext cx="29527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为什么需要宽容心态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95131" y="2607611"/>
            <a:ext cx="3888938" cy="31111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55357" y="2607612"/>
            <a:ext cx="3610367" cy="3111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">
        <p14:pan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/>
      <p:bldP spid="18" grpId="1"/>
      <p:bldP spid="29" grpId="0"/>
      <p:bldP spid="34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462652" y="1334626"/>
            <a:ext cx="3607129" cy="507897"/>
          </a:xfrm>
          <a:prstGeom prst="rect">
            <a:avLst/>
          </a:prstGeom>
          <a:solidFill>
            <a:srgbClr val="F05425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kumimoji="1"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38732" y="4653296"/>
            <a:ext cx="6647277" cy="1184291"/>
            <a:chOff x="3901614" y="3613015"/>
            <a:chExt cx="6646411" cy="1184137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3924886" y="4797152"/>
              <a:ext cx="6490800" cy="0"/>
            </a:xfrm>
            <a:prstGeom prst="line">
              <a:avLst/>
            </a:prstGeom>
            <a:ln>
              <a:solidFill>
                <a:srgbClr val="F05425"/>
              </a:solidFill>
              <a:prstDash val="dash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>
              <a:off x="3901614" y="3613015"/>
              <a:ext cx="6646411" cy="1016491"/>
              <a:chOff x="3901614" y="3613015"/>
              <a:chExt cx="6646411" cy="1016491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3901614" y="3613015"/>
                <a:ext cx="417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F0542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800" b="1" dirty="0">
                  <a:solidFill>
                    <a:srgbClr val="F054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385189" y="4093975"/>
                <a:ext cx="6162836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马云说，“男人的胸怀都是被委屈撑大的”。因此，在平常的工作和生活中，要意识地去培养自己的气量，要能够受得了委屈、吃得了亏，得饶人处且饶人，切忌得理不让人。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838731" y="3150617"/>
            <a:ext cx="6509312" cy="1035135"/>
            <a:chOff x="3907222" y="2686596"/>
            <a:chExt cx="6508464" cy="103500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3923928" y="3721596"/>
              <a:ext cx="6491758" cy="0"/>
            </a:xfrm>
            <a:prstGeom prst="line">
              <a:avLst/>
            </a:prstGeom>
            <a:ln>
              <a:solidFill>
                <a:srgbClr val="F05425"/>
              </a:solidFill>
              <a:prstDash val="dash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组合 40"/>
            <p:cNvGrpSpPr/>
            <p:nvPr/>
          </p:nvGrpSpPr>
          <p:grpSpPr>
            <a:xfrm>
              <a:off x="3907222" y="2686596"/>
              <a:ext cx="6383406" cy="918761"/>
              <a:chOff x="3907222" y="2686596"/>
              <a:chExt cx="6383406" cy="91876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907222" y="2686596"/>
                <a:ext cx="4058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F0542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800" b="1" dirty="0">
                  <a:solidFill>
                    <a:srgbClr val="F054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343816" y="3069826"/>
                <a:ext cx="5946812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世界是多元的，要明白这个世界上每一个人都有每一个人的思想、观点、兴趣、爱好、价值观等等，因此，要能够求同而存异。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896515" y="1672182"/>
            <a:ext cx="6509311" cy="1048191"/>
            <a:chOff x="3907223" y="2648749"/>
            <a:chExt cx="6508463" cy="1048055"/>
          </a:xfrm>
        </p:grpSpPr>
        <p:grpSp>
          <p:nvGrpSpPr>
            <p:cNvPr id="45" name="组合 44"/>
            <p:cNvGrpSpPr/>
            <p:nvPr/>
          </p:nvGrpSpPr>
          <p:grpSpPr>
            <a:xfrm>
              <a:off x="3907223" y="2648749"/>
              <a:ext cx="6450688" cy="826805"/>
              <a:chOff x="3907223" y="2777663"/>
              <a:chExt cx="6450688" cy="82680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907223" y="2777663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F0542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800" b="1" dirty="0">
                  <a:solidFill>
                    <a:srgbClr val="F054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411099" y="3068937"/>
                <a:ext cx="5946812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你对待一个孩子，会用各种成人的标准去要求吗？我们常常缺少一种设身处地，将心比心的心理来理解对方。多为对方考虑一点，很多事情就会心平气和。</a:t>
                </a: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3924886" y="3696804"/>
              <a:ext cx="6490800" cy="0"/>
            </a:xfrm>
            <a:prstGeom prst="line">
              <a:avLst/>
            </a:prstGeom>
            <a:ln>
              <a:solidFill>
                <a:srgbClr val="F05425"/>
              </a:solidFill>
              <a:prstDash val="dash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2"/>
          <p:cNvSpPr txBox="1"/>
          <p:nvPr/>
        </p:nvSpPr>
        <p:spPr>
          <a:xfrm>
            <a:off x="1275383" y="298368"/>
            <a:ext cx="4100443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怎样才能做到宽容心态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85988" y="3991687"/>
            <a:ext cx="2334246" cy="184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80383" y="1279668"/>
            <a:ext cx="3545459" cy="2359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634787" y="1401583"/>
            <a:ext cx="3262857" cy="387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具备同理心，多从别人的角度考虑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40234" y="2876404"/>
            <a:ext cx="3607129" cy="507897"/>
          </a:xfrm>
          <a:prstGeom prst="rect">
            <a:avLst/>
          </a:prstGeom>
          <a:solidFill>
            <a:srgbClr val="F05425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kumimoji="1"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82912" y="2968752"/>
            <a:ext cx="1339002" cy="424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包容差异性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40234" y="4475988"/>
            <a:ext cx="3607129" cy="507897"/>
          </a:xfrm>
          <a:prstGeom prst="rect">
            <a:avLst/>
          </a:prstGeom>
          <a:solidFill>
            <a:srgbClr val="F05425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kumimoji="1"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68883" y="4497695"/>
            <a:ext cx="2749829" cy="461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培养自己的气量和心胸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">
        <p14:pan dir="u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/>
      <p:bldP spid="4" grpId="0"/>
      <p:bldP spid="28" grpId="0" animBg="1"/>
      <p:bldP spid="30" grpId="0"/>
      <p:bldP spid="31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6096794" y="1515444"/>
            <a:ext cx="1680887" cy="1219122"/>
          </a:xfrm>
          <a:prstGeom prst="rect">
            <a:avLst/>
          </a:prstGeom>
          <a:solidFill>
            <a:srgbClr val="FF0064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32" name="矩形 131"/>
          <p:cNvSpPr/>
          <p:nvPr/>
        </p:nvSpPr>
        <p:spPr>
          <a:xfrm>
            <a:off x="6096794" y="3007020"/>
            <a:ext cx="1680887" cy="1219122"/>
          </a:xfrm>
          <a:prstGeom prst="rect">
            <a:avLst/>
          </a:prstGeom>
          <a:solidFill>
            <a:srgbClr val="36B2E6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33" name="矩形 132"/>
          <p:cNvSpPr/>
          <p:nvPr/>
        </p:nvSpPr>
        <p:spPr>
          <a:xfrm>
            <a:off x="6109347" y="4480334"/>
            <a:ext cx="1680887" cy="11522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187" y="2274792"/>
            <a:ext cx="1486888" cy="1722526"/>
          </a:xfrm>
          <a:prstGeom prst="rect">
            <a:avLst/>
          </a:prstGeom>
        </p:spPr>
      </p:pic>
      <p:sp>
        <p:nvSpPr>
          <p:cNvPr id="13" name="TextBox 126"/>
          <p:cNvSpPr txBox="1"/>
          <p:nvPr/>
        </p:nvSpPr>
        <p:spPr>
          <a:xfrm>
            <a:off x="2069736" y="3105793"/>
            <a:ext cx="3554641" cy="646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第六章 老板心态</a:t>
            </a:r>
          </a:p>
        </p:txBody>
      </p:sp>
      <p:sp>
        <p:nvSpPr>
          <p:cNvPr id="3" name="矩形 2"/>
          <p:cNvSpPr/>
          <p:nvPr/>
        </p:nvSpPr>
        <p:spPr>
          <a:xfrm>
            <a:off x="7800260" y="1758702"/>
            <a:ext cx="2339407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什么是老板心态</a:t>
            </a:r>
          </a:p>
        </p:txBody>
      </p:sp>
      <p:sp>
        <p:nvSpPr>
          <p:cNvPr id="4" name="矩形 3"/>
          <p:cNvSpPr/>
          <p:nvPr/>
        </p:nvSpPr>
        <p:spPr>
          <a:xfrm>
            <a:off x="7790233" y="3291359"/>
            <a:ext cx="2339407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为何要老板心态</a:t>
            </a:r>
          </a:p>
        </p:txBody>
      </p:sp>
      <p:sp>
        <p:nvSpPr>
          <p:cNvPr id="5" name="矩形 4"/>
          <p:cNvSpPr/>
          <p:nvPr/>
        </p:nvSpPr>
        <p:spPr>
          <a:xfrm>
            <a:off x="7800260" y="4721369"/>
            <a:ext cx="2647223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老板心态该如何做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  <p:bldP spid="133" grpId="0" animBg="1"/>
      <p:bldP spid="13" grpId="0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705113" y="1052427"/>
            <a:ext cx="646415" cy="369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</a:p>
        </p:txBody>
      </p:sp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58906" y="1964189"/>
            <a:ext cx="3607129" cy="507897"/>
          </a:xfrm>
          <a:prstGeom prst="rect">
            <a:avLst/>
          </a:prstGeom>
          <a:solidFill>
            <a:srgbClr val="F05425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老板心态，就是当家者的心态！</a:t>
            </a:r>
            <a:endParaRPr kumimoji="1"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18001" y="2591794"/>
            <a:ext cx="3888938" cy="3324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402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洞房花烛夜，当新郎兴奋地揭开新娘的盖头，羞答答的新娘正低头看着地上，忽然间掩口而笑，并以手指地说：“看，看，看，老鼠在吃你家的大米，</a:t>
            </a:r>
            <a:r>
              <a:rPr lang="en-US" altLang="zh-CN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(*^__^*) </a:t>
            </a: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嘻嘻</a:t>
            </a:r>
            <a:r>
              <a:rPr lang="en-US" altLang="zh-CN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……”</a:t>
            </a: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第二天早上，新郎还在酣睡，新娘起床，一声怒喝：“该死的老鼠！敢来偷吃老娘的大米！”“嗖！”的一声一只鞋子飞了过去。新郎不禁莞尔。很显然，新娘子快速完成心态的转变，拥有了当家者的心态，也就是老板的心态。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1275384" y="298368"/>
            <a:ext cx="29527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什么是老板心态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">
        <p14:pan dir="u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604670" y="2057697"/>
            <a:ext cx="3020182" cy="507897"/>
          </a:xfrm>
          <a:prstGeom prst="rect">
            <a:avLst/>
          </a:prstGeom>
          <a:solidFill>
            <a:srgbClr val="F05425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kumimoji="1"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04243" y="2127578"/>
            <a:ext cx="2305350" cy="3693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老板心态，值得信赖</a:t>
            </a:r>
          </a:p>
        </p:txBody>
      </p:sp>
      <p:sp>
        <p:nvSpPr>
          <p:cNvPr id="20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478645" y="1417971"/>
            <a:ext cx="11455669" cy="38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tx1"/>
                </a:solidFill>
              </a:rPr>
              <a:t>一个把公司的命运时刻放在自己心里的人，自然会受到老板的信赖；一个有一分热便发一分光的人，老板自然敢把公司要务托付给他。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1275384" y="298368"/>
            <a:ext cx="29527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为什么需要老板心态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sp>
        <p:nvSpPr>
          <p:cNvPr id="35" name="TextBox 8"/>
          <p:cNvSpPr>
            <a:spLocks noChangeArrowheads="1"/>
          </p:cNvSpPr>
          <p:nvPr/>
        </p:nvSpPr>
        <p:spPr bwMode="auto">
          <a:xfrm>
            <a:off x="1599450" y="5760795"/>
            <a:ext cx="8994689" cy="7387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以老板的心态对待公司，你就会成为一个值得信赖的人，一个老板乐于雇用的人，一个可能成为老板得力助手的人。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一个将企业视为己有并尽职尽责完成工作的人，他会得到工作给他的最高奖赏。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8"/>
          <p:cNvSpPr>
            <a:spLocks noChangeArrowheads="1"/>
          </p:cNvSpPr>
          <p:nvPr/>
        </p:nvSpPr>
        <p:spPr bwMode="auto">
          <a:xfrm>
            <a:off x="1273025" y="2063447"/>
            <a:ext cx="3598680" cy="20721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在竞争的时代，谋求个人利益、自我实现是天经地义的。但是，遗憾的是很多人没有意识到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个性解放、自我实现与忠诚和敬业并不对立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它们是相辅相成、缺一不可的。许多年轻人以玩世不恭的姿态对待工作，他们频繁跳槽，觉得自己工作是在出卖劳动力；他们蔑视敬业精神，嘲讽忠诚，将其视为老板盘剥、愚弄下属的手段。他们认为自己之所以工作，不过是迫于生计的需要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8"/>
          <p:cNvSpPr>
            <a:spLocks noChangeArrowheads="1"/>
          </p:cNvSpPr>
          <p:nvPr/>
        </p:nvSpPr>
        <p:spPr bwMode="auto">
          <a:xfrm>
            <a:off x="1273024" y="4431091"/>
            <a:ext cx="3598680" cy="13297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而实际上，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你糟蹋工作，工作也就会糟蹋你。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理论上说，工作只是一种契约，倘若只将工作看成付出劳动获得报酬，那么人与工具无异。爱上自己的工作，为自己工作，才能获取比物质大的多的收益。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">
        <p14:pan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" grpId="0"/>
      <p:bldP spid="18" grpId="1"/>
      <p:bldP spid="47" grpId="0"/>
      <p:bldP spid="26" grpId="0"/>
      <p:bldP spid="35" grpId="0"/>
      <p:bldP spid="36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3" name="TextBox 8"/>
          <p:cNvSpPr>
            <a:spLocks noChangeArrowheads="1"/>
          </p:cNvSpPr>
          <p:nvPr/>
        </p:nvSpPr>
        <p:spPr bwMode="auto">
          <a:xfrm>
            <a:off x="515448" y="1747529"/>
            <a:ext cx="11162693" cy="3810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只要你把公司当作是自己实现抱负的平台，你就已经是公司的老板了。</a:t>
            </a:r>
            <a:r>
              <a:rPr lang="zh-CN" altLang="en-US" sz="1400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因为你已经和公司融为一体，而你的每一分努力也都不会白费。</a:t>
            </a:r>
            <a:endParaRPr lang="zh-CN" altLang="en-US" sz="1400" b="1" dirty="0">
              <a:solidFill>
                <a:srgbClr val="F05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1275383" y="298368"/>
            <a:ext cx="5252721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怎样才算是具备老板心态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26801" y="2567942"/>
            <a:ext cx="4734962" cy="3150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84070" y="2600783"/>
            <a:ext cx="4726209" cy="3150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">
        <p14:pan dir="u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6096794" y="1515444"/>
            <a:ext cx="1680887" cy="1219122"/>
          </a:xfrm>
          <a:prstGeom prst="rect">
            <a:avLst/>
          </a:prstGeom>
          <a:solidFill>
            <a:srgbClr val="FF0064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32" name="矩形 131"/>
          <p:cNvSpPr/>
          <p:nvPr/>
        </p:nvSpPr>
        <p:spPr>
          <a:xfrm>
            <a:off x="6096794" y="3007020"/>
            <a:ext cx="1680887" cy="1219122"/>
          </a:xfrm>
          <a:prstGeom prst="rect">
            <a:avLst/>
          </a:prstGeom>
          <a:solidFill>
            <a:srgbClr val="36B2E6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33" name="矩形 132"/>
          <p:cNvSpPr/>
          <p:nvPr/>
        </p:nvSpPr>
        <p:spPr>
          <a:xfrm>
            <a:off x="6109347" y="4480334"/>
            <a:ext cx="1680887" cy="11522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187" y="2274792"/>
            <a:ext cx="1486888" cy="1722526"/>
          </a:xfrm>
          <a:prstGeom prst="rect">
            <a:avLst/>
          </a:prstGeom>
        </p:spPr>
      </p:pic>
      <p:sp>
        <p:nvSpPr>
          <p:cNvPr id="13" name="TextBox 126"/>
          <p:cNvSpPr txBox="1"/>
          <p:nvPr/>
        </p:nvSpPr>
        <p:spPr>
          <a:xfrm>
            <a:off x="1931860" y="3105793"/>
            <a:ext cx="3692517" cy="646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第一章  心态概述</a:t>
            </a:r>
          </a:p>
        </p:txBody>
      </p:sp>
      <p:sp>
        <p:nvSpPr>
          <p:cNvPr id="3" name="矩形 2"/>
          <p:cNvSpPr/>
          <p:nvPr/>
        </p:nvSpPr>
        <p:spPr>
          <a:xfrm>
            <a:off x="7800261" y="1758702"/>
            <a:ext cx="1723773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什么是心态</a:t>
            </a:r>
          </a:p>
        </p:txBody>
      </p:sp>
      <p:sp>
        <p:nvSpPr>
          <p:cNvPr id="4" name="矩形 3"/>
          <p:cNvSpPr/>
          <p:nvPr/>
        </p:nvSpPr>
        <p:spPr>
          <a:xfrm>
            <a:off x="7790234" y="3291359"/>
            <a:ext cx="2031590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心态决定命运</a:t>
            </a:r>
          </a:p>
        </p:txBody>
      </p:sp>
      <p:sp>
        <p:nvSpPr>
          <p:cNvPr id="5" name="矩形 4"/>
          <p:cNvSpPr/>
          <p:nvPr/>
        </p:nvSpPr>
        <p:spPr>
          <a:xfrm>
            <a:off x="7800260" y="4721369"/>
            <a:ext cx="2031590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心态自己掌握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  <p:bldP spid="133" grpId="0" animBg="1"/>
      <p:bldP spid="13" grpId="0"/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56687" y="2555362"/>
            <a:ext cx="6023982" cy="1182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塑造五种心态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423114" y="4056189"/>
            <a:ext cx="4241906" cy="33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点击此处，写上您公司的名称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 b="14746"/>
          <a:stretch>
            <a:fillRect/>
          </a:stretch>
        </p:blipFill>
        <p:spPr>
          <a:xfrm>
            <a:off x="6675655" y="1376099"/>
            <a:ext cx="5254466" cy="47241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83200" y="832836"/>
            <a:ext cx="1486888" cy="1722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conveyor dir="l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8" grpId="0"/>
      <p:bldP spid="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75384" y="298368"/>
            <a:ext cx="29527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什么是心态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837239" y="1196461"/>
            <a:ext cx="646415" cy="369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</a:p>
        </p:txBody>
      </p:sp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2115" y="1200164"/>
            <a:ext cx="7489358" cy="460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33000"/>
              </a:lnSpc>
              <a:defRPr/>
            </a:pPr>
            <a:r>
              <a:rPr lang="zh-CN" altLang="en-US" sz="1600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简单的说，心态就是</a:t>
            </a:r>
            <a:r>
              <a:rPr lang="zh-CN" altLang="en-US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人们对待客观事物的看法、观点或心理态度。</a:t>
            </a:r>
            <a:endParaRPr lang="zh-CN" altLang="en-US" b="1" dirty="0">
              <a:solidFill>
                <a:srgbClr val="F0542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4465" y="5049044"/>
            <a:ext cx="8332270" cy="1101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33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如，在现实生活中，往往有这样一种现象：相同的事物，人们往往有不同的看法。如接到顾客投诉，有些员工认为这是顾客故意挑刺，刻意与我们过不去；而有些员工则认为这是顾客对实际问题的反馈，是对我们的关心何信任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ctr">
              <a:lnSpc>
                <a:spcPct val="133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这，就展现出不同员工的不同心态。</a:t>
            </a:r>
            <a:endParaRPr lang="zh-CN" altLang="en-US" sz="1400" b="1" dirty="0">
              <a:solidFill>
                <a:srgbClr val="F0542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74958" y="2024132"/>
            <a:ext cx="3884391" cy="2589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56087" y="1998125"/>
            <a:ext cx="3922489" cy="2614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/>
          <p:cNvSpPr>
            <a:spLocks noChangeArrowheads="1"/>
          </p:cNvSpPr>
          <p:nvPr/>
        </p:nvSpPr>
        <p:spPr bwMode="auto">
          <a:xfrm>
            <a:off x="5663896" y="1844618"/>
            <a:ext cx="4897182" cy="1385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12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“心态决定行为，行为决定习惯，习惯决定性格，性格决定命运”。有什么样的心态，就有什么样的思想和行为，就有什么样的环境和世界，就有什么样的未来和人生。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8"/>
          <p:cNvSpPr>
            <a:spLocks noChangeArrowheads="1"/>
          </p:cNvSpPr>
          <p:nvPr/>
        </p:nvSpPr>
        <p:spPr bwMode="auto">
          <a:xfrm>
            <a:off x="5652012" y="3509475"/>
            <a:ext cx="4897182" cy="1385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12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心态时时刻刻都在支配着我们的一言一行，决定着我们的命运。一个人的现状准确地反映着他的理念或心态。从根本上说，你今天所拥有的，正是你为自己量身定制的东西。</a:t>
            </a:r>
          </a:p>
        </p:txBody>
      </p:sp>
      <p:sp>
        <p:nvSpPr>
          <p:cNvPr id="18" name="TextBox 8"/>
          <p:cNvSpPr>
            <a:spLocks noChangeArrowheads="1"/>
          </p:cNvSpPr>
          <p:nvPr/>
        </p:nvSpPr>
        <p:spPr bwMode="auto">
          <a:xfrm>
            <a:off x="6312052" y="5381236"/>
            <a:ext cx="5690241" cy="463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改变自己，从改变心态开始。</a:t>
            </a:r>
            <a:endParaRPr lang="zh-CN" altLang="en-US" b="1" dirty="0">
              <a:solidFill>
                <a:srgbClr val="F05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1275384" y="298368"/>
            <a:ext cx="29527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心态决定命运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29" y="1628566"/>
            <a:ext cx="3051609" cy="3816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  <p:bldP spid="18" grpId="0"/>
      <p:bldP spid="18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/>
          <p:cNvSpPr txBox="1"/>
          <p:nvPr/>
        </p:nvSpPr>
        <p:spPr>
          <a:xfrm>
            <a:off x="1275383" y="298368"/>
            <a:ext cx="4262853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心态掌握在我们自己的手中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sp>
        <p:nvSpPr>
          <p:cNvPr id="18" name="TextBox 8"/>
          <p:cNvSpPr>
            <a:spLocks noChangeArrowheads="1"/>
          </p:cNvSpPr>
          <p:nvPr/>
        </p:nvSpPr>
        <p:spPr bwMode="auto">
          <a:xfrm>
            <a:off x="1199890" y="1844618"/>
            <a:ext cx="4567473" cy="14775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250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心态可以完全掌握在我们自己的手中，因为“生命中有一件东西任何人都无法从你身上夺去，那就是你对所有事情所做出的回应”。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8"/>
          <p:cNvSpPr>
            <a:spLocks noChangeArrowheads="1"/>
          </p:cNvSpPr>
          <p:nvPr/>
        </p:nvSpPr>
        <p:spPr bwMode="auto">
          <a:xfrm>
            <a:off x="1026712" y="3668190"/>
            <a:ext cx="4740652" cy="14775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250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是我们的信念在决定我们的快乐和痛苦，而不是其它任何附着物。心灵是自己的地方，在那里可以把地狱变成天堂，也可以把天堂变成地狱。因此，我们是命运的主人，我们主宰自己的心灵。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">
        <p14:pan dir="u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6096794" y="1515444"/>
            <a:ext cx="1680887" cy="1219122"/>
          </a:xfrm>
          <a:prstGeom prst="rect">
            <a:avLst/>
          </a:prstGeom>
          <a:solidFill>
            <a:srgbClr val="FF0064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32" name="矩形 131"/>
          <p:cNvSpPr/>
          <p:nvPr/>
        </p:nvSpPr>
        <p:spPr>
          <a:xfrm>
            <a:off x="6096794" y="3007020"/>
            <a:ext cx="1680887" cy="1219122"/>
          </a:xfrm>
          <a:prstGeom prst="rect">
            <a:avLst/>
          </a:prstGeom>
          <a:solidFill>
            <a:srgbClr val="36B2E6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33" name="矩形 132"/>
          <p:cNvSpPr/>
          <p:nvPr/>
        </p:nvSpPr>
        <p:spPr>
          <a:xfrm>
            <a:off x="6109347" y="4480334"/>
            <a:ext cx="1680887" cy="11522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187" y="2274792"/>
            <a:ext cx="1486888" cy="1722526"/>
          </a:xfrm>
          <a:prstGeom prst="rect">
            <a:avLst/>
          </a:prstGeom>
        </p:spPr>
      </p:pic>
      <p:sp>
        <p:nvSpPr>
          <p:cNvPr id="13" name="TextBox 126"/>
          <p:cNvSpPr txBox="1"/>
          <p:nvPr/>
        </p:nvSpPr>
        <p:spPr>
          <a:xfrm>
            <a:off x="1931859" y="3105793"/>
            <a:ext cx="3692518" cy="646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第二章  积极心态</a:t>
            </a:r>
          </a:p>
        </p:txBody>
      </p:sp>
      <p:sp>
        <p:nvSpPr>
          <p:cNvPr id="3" name="矩形 2"/>
          <p:cNvSpPr/>
          <p:nvPr/>
        </p:nvSpPr>
        <p:spPr>
          <a:xfrm>
            <a:off x="7800260" y="1758702"/>
            <a:ext cx="2339407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什么是积极心态</a:t>
            </a:r>
          </a:p>
        </p:txBody>
      </p:sp>
      <p:sp>
        <p:nvSpPr>
          <p:cNvPr id="4" name="矩形 3"/>
          <p:cNvSpPr/>
          <p:nvPr/>
        </p:nvSpPr>
        <p:spPr>
          <a:xfrm>
            <a:off x="7790233" y="3291359"/>
            <a:ext cx="2339407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为何要积极心态</a:t>
            </a:r>
          </a:p>
        </p:txBody>
      </p:sp>
      <p:sp>
        <p:nvSpPr>
          <p:cNvPr id="5" name="矩形 4"/>
          <p:cNvSpPr/>
          <p:nvPr/>
        </p:nvSpPr>
        <p:spPr>
          <a:xfrm>
            <a:off x="7800260" y="4721369"/>
            <a:ext cx="2647223" cy="572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积极心态该如何做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  <p:bldP spid="133" grpId="0" animBg="1"/>
      <p:bldP spid="13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" name="TextBox 8"/>
          <p:cNvSpPr>
            <a:spLocks noChangeArrowheads="1"/>
          </p:cNvSpPr>
          <p:nvPr/>
        </p:nvSpPr>
        <p:spPr bwMode="auto">
          <a:xfrm>
            <a:off x="6672139" y="1700583"/>
            <a:ext cx="4695647" cy="23086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300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世间万事万物，皆有正反两面，即积极的一面和消极的一面，它完全取决于你怎么看。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而积极心态就指当人处于困境中时，看待事物和自身能够突破一时的局限，用发展、成长的眼光来看自己状况的一种心态。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8"/>
          <p:cNvSpPr>
            <a:spLocks noChangeArrowheads="1"/>
          </p:cNvSpPr>
          <p:nvPr/>
        </p:nvSpPr>
        <p:spPr bwMode="auto">
          <a:xfrm>
            <a:off x="6672139" y="3984134"/>
            <a:ext cx="4695648" cy="1754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300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或者说，当人遭遇困境之时，能够尽量放空自己，尽量不带任何主观偏见和心理情结来看待自己。 面对、接纳、行动，是积极心态的重要内容。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1275384" y="298368"/>
            <a:ext cx="29527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什么是积极心态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31" y="2088057"/>
            <a:ext cx="5144170" cy="34294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81"/>
          <p:cNvSpPr txBox="1">
            <a:spLocks noChangeArrowheads="1"/>
          </p:cNvSpPr>
          <p:nvPr/>
        </p:nvSpPr>
        <p:spPr bwMode="auto">
          <a:xfrm>
            <a:off x="6769530" y="5257024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" name="TextBox 8"/>
          <p:cNvSpPr>
            <a:spLocks noChangeArrowheads="1"/>
          </p:cNvSpPr>
          <p:nvPr/>
        </p:nvSpPr>
        <p:spPr bwMode="auto">
          <a:xfrm>
            <a:off x="1991010" y="2203599"/>
            <a:ext cx="3539498" cy="8347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任何的限制都是从自已的内心开始的，世界上的事，总有好坏两面，当你只看到事物消极的一面时，你会自我设限，怀疑退缩，最终丧失机会。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81616" y="1228557"/>
            <a:ext cx="5545338" cy="3693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积极的心态发现机会，消极的心态发现困难</a:t>
            </a:r>
          </a:p>
        </p:txBody>
      </p:sp>
      <p:sp>
        <p:nvSpPr>
          <p:cNvPr id="29" name="TextBox 8"/>
          <p:cNvSpPr>
            <a:spLocks noChangeArrowheads="1"/>
          </p:cNvSpPr>
          <p:nvPr/>
        </p:nvSpPr>
        <p:spPr bwMode="auto">
          <a:xfrm>
            <a:off x="2207062" y="5879339"/>
            <a:ext cx="8686106" cy="463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但当你换个角度，用积极的心态来看事物，事情就会立刻转向积极的那面。</a:t>
            </a:r>
            <a:endParaRPr lang="zh-CN" altLang="en-US" b="1" dirty="0">
              <a:solidFill>
                <a:srgbClr val="F05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14" descr="C:\Documents and Settings\tdz\桌面\dancing1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958323" y="3509595"/>
            <a:ext cx="2880375" cy="1747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user\Desktop\7210527_164917535174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2052" y="1970906"/>
            <a:ext cx="2880375" cy="1747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8"/>
          <p:cNvSpPr>
            <a:spLocks noChangeArrowheads="1"/>
          </p:cNvSpPr>
          <p:nvPr/>
        </p:nvSpPr>
        <p:spPr bwMode="auto">
          <a:xfrm>
            <a:off x="5303809" y="3941548"/>
            <a:ext cx="4174172" cy="13297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34000"/>
              </a:lnSpc>
              <a:spcAft>
                <a:spcPts val="12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也就是曾仕强所倡导的，通过积极的心态，来化“左右为难”为“左右逢源”。所以，当遇到困难或挫折的时候，应该从积极的角度以一种乐观的态度看待问题，这样才能从困难中看到机会。而消极的人不去试图寻找解决问题的办法，而是使问题扩大化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2"/>
          <p:cNvSpPr txBox="1"/>
          <p:nvPr/>
        </p:nvSpPr>
        <p:spPr>
          <a:xfrm>
            <a:off x="1275384" y="298368"/>
            <a:ext cx="2952712" cy="4617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为什么需要积极心态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6627" y="42265"/>
            <a:ext cx="619631" cy="717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7" grpId="0"/>
      <p:bldP spid="29" grpId="0"/>
      <p:bldP spid="29" grpId="1"/>
      <p:bldP spid="32" grpId="0"/>
      <p:bldP spid="32" grpId="1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3100</Words>
  <Application>Microsoft Office PowerPoint</Application>
  <PresentationFormat>宽屏</PresentationFormat>
  <Paragraphs>179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等线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2017-07-18T10:15:00Z</dcterms:created>
  <dcterms:modified xsi:type="dcterms:W3CDTF">2021-01-05T11:18:04Z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