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sldIdLst>
    <p:sldId id="295" r:id="rId2"/>
    <p:sldId id="336" r:id="rId3"/>
    <p:sldId id="337" r:id="rId4"/>
    <p:sldId id="266" r:id="rId5"/>
    <p:sldId id="267" r:id="rId6"/>
    <p:sldId id="338" r:id="rId7"/>
    <p:sldId id="32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9" r:id="rId28"/>
    <p:sldId id="360" r:id="rId29"/>
    <p:sldId id="363" r:id="rId30"/>
    <p:sldId id="362" r:id="rId31"/>
    <p:sldId id="364" r:id="rId32"/>
    <p:sldId id="365" r:id="rId33"/>
    <p:sldId id="366" r:id="rId34"/>
    <p:sldId id="367" r:id="rId35"/>
    <p:sldId id="368" r:id="rId36"/>
    <p:sldId id="369" r:id="rId37"/>
    <p:sldId id="333" r:id="rId38"/>
  </p:sldIdLst>
  <p:sldSz cx="9144000" cy="5145088"/>
  <p:notesSz cx="6858000" cy="9144000"/>
  <p:embeddedFontLst>
    <p:embeddedFont>
      <p:font typeface="华文彩云" panose="02010800040101010101" pitchFamily="2" charset="-122"/>
      <p:regular r:id="rId40"/>
    </p:embeddedFont>
    <p:embeddedFont>
      <p:font typeface="新蒂黑板报底字" panose="03000600000000000000" pitchFamily="66" charset="-122"/>
      <p:regular r:id="rId41"/>
    </p:embeddedFont>
    <p:embeddedFont>
      <p:font typeface="Calibri" panose="020F0502020204030204" pitchFamily="34" charset="0"/>
      <p:regular r:id="rId42"/>
      <p:bold r:id="rId43"/>
      <p:italic r:id="rId44"/>
      <p:boldItalic r:id="rId45"/>
    </p:embeddedFont>
    <p:embeddedFont>
      <p:font typeface="DotumChe" panose="020B0609000101010101" pitchFamily="49" charset="-127"/>
      <p:regular r:id="rId4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AA88E"/>
    <a:srgbClr val="FF2525"/>
    <a:srgbClr val="9E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39" autoAdjust="0"/>
    <p:restoredTop sz="94660"/>
  </p:normalViewPr>
  <p:slideViewPr>
    <p:cSldViewPr>
      <p:cViewPr>
        <p:scale>
          <a:sx n="100" d="100"/>
          <a:sy n="100" d="100"/>
        </p:scale>
        <p:origin x="648" y="306"/>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C55CF8-6833-4208-B620-CF5477A7652B}"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094062-B43C-459B-8DB1-0ECD052926A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26</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27</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28</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29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30</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31</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32</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33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34</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35</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36</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37</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357DB20-2E87-4E5B-9441-63DB909E25D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4094062-B43C-459B-8DB1-0ECD052926A5}" type="slidenum">
              <a:rPr lang="zh-CN" altLang="en-US" smtClean="0"/>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我防范">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46" t="70524" r="17666" b="5506"/>
          <a:stretch>
            <a:fillRect/>
          </a:stretch>
        </p:blipFill>
        <p:spPr>
          <a:xfrm>
            <a:off x="0" y="0"/>
            <a:ext cx="9144000" cy="5145087"/>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63588" y="304292"/>
            <a:ext cx="3276364" cy="377030"/>
          </a:xfrm>
          <a:prstGeom prst="rect">
            <a:avLst/>
          </a:prstGeom>
          <a:noFill/>
        </p:spPr>
        <p:txBody>
          <a:bodyPr wrap="square" lIns="68584" tIns="34292" rIns="68584" bIns="34292" rtlCol="0">
            <a:spAutoFit/>
          </a:bodyPr>
          <a:lstStyle/>
          <a:p>
            <a:pPr algn="dist"/>
            <a:r>
              <a:rPr lang="zh-CN" altLang="en-US" sz="2000" kern="1200" dirty="0">
                <a:solidFill>
                  <a:srgbClr val="5AA88E"/>
                </a:solidFill>
                <a:latin typeface="新蒂黑板报底字" panose="03000600000000000000" pitchFamily="66" charset="-122"/>
                <a:ea typeface="新蒂黑板报底字" panose="03000600000000000000" pitchFamily="66" charset="-122"/>
                <a:cs typeface="+mn-cs"/>
              </a:rPr>
              <a:t>对违法行为的自我防范</a:t>
            </a:r>
          </a:p>
        </p:txBody>
      </p:sp>
    </p:spTree>
  </p:cSld>
  <p:clrMapOvr>
    <a:masterClrMapping/>
  </p:clrMapOvr>
  <p:transition spd="med" advClick="0" advTm="0">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1985167" cy="315475"/>
          </a:xfrm>
          <a:prstGeom prst="rect">
            <a:avLst/>
          </a:prstGeom>
          <a:noFill/>
        </p:spPr>
        <p:txBody>
          <a:bodyPr wrap="none" lIns="68584" tIns="34292" rIns="68584" bIns="34292" rtlCol="0">
            <a:spAutoFit/>
          </a:bodyPr>
          <a:lstStyle/>
          <a:p>
            <a:r>
              <a:rPr lang="zh-CN" altLang="en-US" sz="1600" kern="1200" dirty="0">
                <a:solidFill>
                  <a:schemeClr val="bg1"/>
                </a:solidFill>
                <a:latin typeface="+mn-lt"/>
                <a:ea typeface="微软雅黑" panose="020B0503020204020204" pitchFamily="34" charset="-122"/>
                <a:cs typeface="+mn-cs"/>
              </a:rPr>
              <a:t>青少年三大法律责任</a:t>
            </a:r>
            <a:endParaRPr lang="en-US" altLang="zh-CN" sz="1600" kern="1200" dirty="0">
              <a:solidFill>
                <a:schemeClr val="bg1"/>
              </a:solidFill>
              <a:latin typeface="+mn-lt"/>
              <a:ea typeface="微软雅黑" panose="020B0503020204020204" pitchFamily="34" charset="-122"/>
              <a:cs typeface="+mn-cs"/>
            </a:endParaRPr>
          </a:p>
        </p:txBody>
      </p:sp>
    </p:spTree>
  </p:cSld>
  <p:clrMapOvr>
    <a:masterClrMapping/>
  </p:clrMapOvr>
  <p:transition spd="med" advClick="0" advTm="0">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1369614" cy="315475"/>
          </a:xfrm>
          <a:prstGeom prst="rect">
            <a:avLst/>
          </a:prstGeom>
          <a:noFill/>
        </p:spPr>
        <p:txBody>
          <a:bodyPr wrap="none" lIns="68584" tIns="34292" rIns="68584" bIns="34292" rtlCol="0">
            <a:spAutoFit/>
          </a:bodyPr>
          <a:lstStyle/>
          <a:p>
            <a:r>
              <a:rPr lang="zh-CN" altLang="en-US" sz="1600" kern="1200" dirty="0">
                <a:solidFill>
                  <a:schemeClr val="bg1"/>
                </a:solidFill>
                <a:latin typeface="+mn-lt"/>
                <a:ea typeface="微软雅黑" panose="020B0503020204020204" pitchFamily="34" charset="-122"/>
                <a:cs typeface="+mn-cs"/>
              </a:rPr>
              <a:t>刑事法律责任</a:t>
            </a:r>
          </a:p>
        </p:txBody>
      </p:sp>
    </p:spTree>
  </p:cSld>
  <p:clrMapOvr>
    <a:masterClrMapping/>
  </p:clrMapOvr>
  <p:transition spd="med"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10430" y="340296"/>
            <a:ext cx="2190351" cy="315475"/>
          </a:xfrm>
          <a:prstGeom prst="rect">
            <a:avLst/>
          </a:prstGeom>
          <a:noFill/>
        </p:spPr>
        <p:txBody>
          <a:bodyPr wrap="none" lIns="68584" tIns="34292" rIns="68584" bIns="34292" rtlCol="0">
            <a:spAutoFit/>
          </a:bodyPr>
          <a:lstStyle/>
          <a:p>
            <a:r>
              <a:rPr lang="zh-CN" altLang="en-US" sz="1600" kern="1200" dirty="0">
                <a:solidFill>
                  <a:schemeClr val="bg1"/>
                </a:solidFill>
                <a:latin typeface="+mn-lt"/>
                <a:ea typeface="微软雅黑" panose="020B0503020204020204" pitchFamily="34" charset="-122"/>
                <a:cs typeface="+mn-cs"/>
              </a:rPr>
              <a:t>对违法行为的自我防范</a:t>
            </a:r>
          </a:p>
        </p:txBody>
      </p:sp>
    </p:spTree>
  </p:cSld>
  <p:clrMapOvr>
    <a:masterClrMapping/>
  </p:clrMapOvr>
  <p:transition spd="med" advClick="0" advTm="0">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6091" t="69841" r="15094" b="3431"/>
          <a:stretch>
            <a:fillRect/>
          </a:stretch>
        </p:blipFill>
        <p:spPr>
          <a:xfrm>
            <a:off x="-396552" y="-136479"/>
            <a:ext cx="9901100" cy="5724636"/>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Tree>
  </p:cSld>
  <p:clrMapOvr>
    <a:masterClrMapping/>
  </p:clrMapOvr>
  <p:transition spd="med" advClick="0" advTm="0">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1B8BD18E-2C87-472D-9D6F-1ED03D8B57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133F925-1A0D-4504-88CC-F755884E0715}" type="slidenum">
              <a:rPr lang="zh-CN" altLang="en-US" smtClean="0"/>
              <a:t>‹#›</a:t>
            </a:fld>
            <a:endParaRPr lang="zh-CN" altLang="en-US"/>
          </a:p>
        </p:txBody>
      </p:sp>
    </p:spTree>
  </p:cSld>
  <p:clrMapOvr>
    <a:masterClrMapping/>
  </p:clrMapOvr>
  <p:transition spd="med"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前言">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46" t="70524" r="17666" b="5506"/>
          <a:stretch>
            <a:fillRect/>
          </a:stretch>
        </p:blipFill>
        <p:spPr>
          <a:xfrm>
            <a:off x="0" y="0"/>
            <a:ext cx="9144000" cy="5145087"/>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63588" y="304292"/>
            <a:ext cx="881250" cy="377030"/>
          </a:xfrm>
          <a:prstGeom prst="rect">
            <a:avLst/>
          </a:prstGeom>
          <a:noFill/>
        </p:spPr>
        <p:txBody>
          <a:bodyPr wrap="square" lIns="68584" tIns="34292" rIns="68584" bIns="34292" rtlCol="0">
            <a:spAutoFit/>
          </a:bodyPr>
          <a:lstStyle/>
          <a:p>
            <a:pPr algn="dist"/>
            <a:r>
              <a:rPr lang="zh-CN" altLang="en-US" sz="2000" kern="1200" dirty="0">
                <a:solidFill>
                  <a:schemeClr val="bg1"/>
                </a:solidFill>
                <a:latin typeface="新蒂黑板报底字" panose="03000600000000000000" pitchFamily="66" charset="-122"/>
                <a:ea typeface="新蒂黑板报底字" panose="03000600000000000000" pitchFamily="66" charset="-122"/>
                <a:cs typeface="+mn-cs"/>
              </a:rPr>
              <a:t>前言</a:t>
            </a:r>
          </a:p>
        </p:txBody>
      </p:sp>
    </p:spTree>
  </p:cSld>
  <p:clrMapOvr>
    <a:masterClrMapping/>
  </p:clrMapOvr>
  <p:transition spd="med" advClick="0" advTm="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46" t="70524" r="17666" b="5506"/>
          <a:stretch>
            <a:fillRect/>
          </a:stretch>
        </p:blipFill>
        <p:spPr>
          <a:xfrm>
            <a:off x="0" y="0"/>
            <a:ext cx="9144000" cy="5145087"/>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Tree>
  </p:cSld>
  <p:clrMapOvr>
    <a:masterClrMapping/>
  </p:clrMapOvr>
  <p:transition spd="med" advClick="0" advTm="0">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封面">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46" t="70524" r="17666" b="5506"/>
          <a:stretch>
            <a:fillRect/>
          </a:stretch>
        </p:blipFill>
        <p:spPr>
          <a:xfrm>
            <a:off x="0" y="0"/>
            <a:ext cx="9144000" cy="5145087"/>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Tree>
  </p:cSld>
  <p:clrMapOvr>
    <a:masterClrMapping/>
  </p:clrMapOvr>
  <p:transition spd="med" advClick="0" advTm="0">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民事法律责任">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46" t="70524" r="17666" b="5506"/>
          <a:stretch>
            <a:fillRect/>
          </a:stretch>
        </p:blipFill>
        <p:spPr>
          <a:xfrm>
            <a:off x="0" y="0"/>
            <a:ext cx="9144000" cy="5145087"/>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63588" y="304292"/>
            <a:ext cx="2304256" cy="377030"/>
          </a:xfrm>
          <a:prstGeom prst="rect">
            <a:avLst/>
          </a:prstGeom>
          <a:noFill/>
        </p:spPr>
        <p:txBody>
          <a:bodyPr wrap="square" lIns="68584" tIns="34292" rIns="68584" bIns="34292" rtlCol="0">
            <a:spAutoFit/>
          </a:bodyPr>
          <a:lstStyle/>
          <a:p>
            <a:pPr algn="dist"/>
            <a:r>
              <a:rPr lang="zh-CN" altLang="en-US" sz="2000" kern="1200" dirty="0">
                <a:solidFill>
                  <a:srgbClr val="5AA88E"/>
                </a:solidFill>
                <a:latin typeface="新蒂黑板报底字" panose="03000600000000000000" pitchFamily="66" charset="-122"/>
                <a:ea typeface="新蒂黑板报底字" panose="03000600000000000000" pitchFamily="66" charset="-122"/>
                <a:cs typeface="+mn-cs"/>
              </a:rPr>
              <a:t>民事法律责任</a:t>
            </a:r>
          </a:p>
        </p:txBody>
      </p:sp>
    </p:spTree>
  </p:cSld>
  <p:clrMapOvr>
    <a:masterClrMapping/>
  </p:clrMapOvr>
  <p:transition spd="med" advClick="0" advTm="0">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刑事法律责任">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46" t="70524" r="17666" b="5506"/>
          <a:stretch>
            <a:fillRect/>
          </a:stretch>
        </p:blipFill>
        <p:spPr>
          <a:xfrm>
            <a:off x="0" y="0"/>
            <a:ext cx="9144000" cy="5145087"/>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63588" y="304292"/>
            <a:ext cx="2133600" cy="377030"/>
          </a:xfrm>
          <a:prstGeom prst="rect">
            <a:avLst/>
          </a:prstGeom>
          <a:noFill/>
        </p:spPr>
        <p:txBody>
          <a:bodyPr wrap="square" lIns="68584" tIns="34292" rIns="68584" bIns="34292" rtlCol="0">
            <a:spAutoFit/>
          </a:bodyPr>
          <a:lstStyle/>
          <a:p>
            <a:pPr algn="dist"/>
            <a:r>
              <a:rPr lang="zh-CN" altLang="en-US" sz="2000" kern="1200" dirty="0">
                <a:solidFill>
                  <a:srgbClr val="5AA88E"/>
                </a:solidFill>
                <a:latin typeface="新蒂黑板报底字" panose="03000600000000000000" pitchFamily="66" charset="-122"/>
                <a:ea typeface="新蒂黑板报底字" panose="03000600000000000000" pitchFamily="66" charset="-122"/>
                <a:cs typeface="+mn-cs"/>
              </a:rPr>
              <a:t>刑事法律责任</a:t>
            </a:r>
          </a:p>
        </p:txBody>
      </p:sp>
    </p:spTree>
  </p:cSld>
  <p:clrMapOvr>
    <a:masterClrMapping/>
  </p:clrMapOvr>
  <p:transition spd="med" advClick="0" advTm="0">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治安管理">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19046" t="70524" r="17666" b="5506"/>
          <a:stretch>
            <a:fillRect/>
          </a:stretch>
        </p:blipFill>
        <p:spPr>
          <a:xfrm>
            <a:off x="0" y="0"/>
            <a:ext cx="9144000" cy="5145087"/>
          </a:xfrm>
          <a:prstGeom prst="rect">
            <a:avLst/>
          </a:prstGeom>
        </p:spPr>
      </p:pic>
      <p:sp>
        <p:nvSpPr>
          <p:cNvPr id="2" name="日期占位符 1"/>
          <p:cNvSpPr>
            <a:spLocks noGrp="1"/>
          </p:cNvSpPr>
          <p:nvPr>
            <p:ph type="dt" sz="half" idx="10"/>
          </p:nvPr>
        </p:nvSpPr>
        <p:spPr/>
        <p:txBody>
          <a:bodyPr/>
          <a:lstStyle/>
          <a:p>
            <a:fld id="{B16CC50B-97C3-4EFD-966D-3952C8BC2459}"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44F14BB-5E8E-4CC8-BE8B-E1F7A3390155}" type="slidenum">
              <a:rPr lang="zh-CN" altLang="en-US" smtClean="0"/>
              <a:t>‹#›</a:t>
            </a:fld>
            <a:endParaRPr lang="zh-CN" altLang="en-US"/>
          </a:p>
        </p:txBody>
      </p:sp>
      <p:sp>
        <p:nvSpPr>
          <p:cNvPr id="7" name="矩形 6"/>
          <p:cNvSpPr/>
          <p:nvPr userDrawn="1"/>
        </p:nvSpPr>
        <p:spPr>
          <a:xfrm>
            <a:off x="264985" y="304292"/>
            <a:ext cx="467291" cy="3240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2" rIns="68584" bIns="34292" rtlCol="0" anchor="ctr"/>
          <a:lstStyle/>
          <a:p>
            <a:pPr algn="ctr" defTabSz="685800"/>
            <a:endParaRPr lang="zh-CN" altLang="en-US" sz="1400" dirty="0">
              <a:solidFill>
                <a:srgbClr val="E7E6E6">
                  <a:lumMod val="50000"/>
                </a:srgbClr>
              </a:solidFill>
              <a:cs typeface="+mn-ea"/>
              <a:sym typeface="+mn-lt"/>
            </a:endParaRPr>
          </a:p>
        </p:txBody>
      </p:sp>
      <p:sp>
        <p:nvSpPr>
          <p:cNvPr id="8" name="文本框 37"/>
          <p:cNvSpPr txBox="1"/>
          <p:nvPr userDrawn="1"/>
        </p:nvSpPr>
        <p:spPr>
          <a:xfrm>
            <a:off x="863588" y="304292"/>
            <a:ext cx="3276364" cy="377030"/>
          </a:xfrm>
          <a:prstGeom prst="rect">
            <a:avLst/>
          </a:prstGeom>
          <a:noFill/>
        </p:spPr>
        <p:txBody>
          <a:bodyPr wrap="square" lIns="68584" tIns="34292" rIns="68584" bIns="34292" rtlCol="0">
            <a:spAutoFit/>
          </a:bodyPr>
          <a:lstStyle/>
          <a:p>
            <a:pPr algn="dist"/>
            <a:r>
              <a:rPr lang="zh-CN" altLang="en-US" sz="2000" kern="1200" dirty="0">
                <a:solidFill>
                  <a:srgbClr val="5AA88E"/>
                </a:solidFill>
                <a:latin typeface="新蒂黑板报底字" panose="03000600000000000000" pitchFamily="66" charset="-122"/>
                <a:ea typeface="新蒂黑板报底字" panose="03000600000000000000" pitchFamily="66" charset="-122"/>
                <a:cs typeface="+mn-cs"/>
              </a:rPr>
              <a:t>治安管理行政法律责任</a:t>
            </a:r>
          </a:p>
        </p:txBody>
      </p:sp>
    </p:spTree>
  </p:cSld>
  <p:clrMapOvr>
    <a:masterClrMapping/>
  </p:clrMapOvr>
  <p:transition spd="med" advClick="0" advTm="0">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1B8BD18E-2C87-472D-9D6F-1ED03D8B57B0}" type="datetimeFigureOut">
              <a:rPr lang="zh-CN" altLang="en-US" smtClean="0"/>
              <a:t>2021/1/5</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2133F925-1A0D-4504-88CC-F755884E071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advClick="0" advTm="0">
    <p:random/>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40"/>
          <p:cNvSpPr txBox="1">
            <a:spLocks noChangeArrowheads="1"/>
          </p:cNvSpPr>
          <p:nvPr/>
        </p:nvSpPr>
        <p:spPr bwMode="auto">
          <a:xfrm>
            <a:off x="3862925" y="3265984"/>
            <a:ext cx="2422801" cy="451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713" tIns="34857" rIns="69713" bIns="34857">
            <a:spAutoFit/>
          </a:bodyPr>
          <a:lstStyle>
            <a:lvl1pPr>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1pPr>
            <a:lvl2pPr marL="742950" indent="-28575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2pPr>
            <a:lvl3pPr marL="11430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3pPr>
            <a:lvl4pPr marL="16002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4pPr>
            <a:lvl5pPr marL="2057400" indent="-228600">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i="1">
                <a:solidFill>
                  <a:schemeClr val="tx1"/>
                </a:solidFill>
                <a:latin typeface="Arial" panose="020B0604020202020204" pitchFamily="34" charset="0"/>
                <a:ea typeface="华文细黑" panose="02010600040101010101" pitchFamily="2" charset="-122"/>
              </a:defRPr>
            </a:lvl9pPr>
          </a:lstStyle>
          <a:p>
            <a:pPr algn="ctr" defTabSz="697230" fontAlgn="base">
              <a:lnSpc>
                <a:spcPct val="150000"/>
              </a:lnSpc>
              <a:spcBef>
                <a:spcPct val="0"/>
              </a:spcBef>
              <a:spcAft>
                <a:spcPct val="0"/>
              </a:spcAft>
            </a:pPr>
            <a:r>
              <a:rPr lang="zh-CN" altLang="en-US" i="0" dirty="0">
                <a:solidFill>
                  <a:schemeClr val="bg1"/>
                </a:solidFill>
                <a:latin typeface="新蒂黑板报底字" panose="03000600000000000000" pitchFamily="66" charset="-122"/>
                <a:ea typeface="新蒂黑板报底字" panose="03000600000000000000" pitchFamily="66" charset="-122"/>
                <a:cs typeface="+mn-ea"/>
                <a:sym typeface="微软雅黑" panose="020B0503020204020204" pitchFamily="34" charset="-122"/>
              </a:rPr>
              <a:t>青少年的法律责任</a:t>
            </a: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2656" t="11686" r="21460" b="66621"/>
          <a:stretch>
            <a:fillRect/>
          </a:stretch>
        </p:blipFill>
        <p:spPr>
          <a:xfrm>
            <a:off x="6222244" y="3264304"/>
            <a:ext cx="2670235" cy="1683237"/>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34670" r="77826" b="30233"/>
          <a:stretch>
            <a:fillRect/>
          </a:stretch>
        </p:blipFill>
        <p:spPr>
          <a:xfrm>
            <a:off x="179512" y="1519767"/>
            <a:ext cx="1728198" cy="3647132"/>
          </a:xfrm>
          <a:prstGeom prst="rect">
            <a:avLst/>
          </a:prstGeom>
        </p:spPr>
      </p:pic>
      <p:grpSp>
        <p:nvGrpSpPr>
          <p:cNvPr id="10" name="组合 9"/>
          <p:cNvGrpSpPr/>
          <p:nvPr/>
        </p:nvGrpSpPr>
        <p:grpSpPr>
          <a:xfrm>
            <a:off x="3089897" y="1381507"/>
            <a:ext cx="756084" cy="830997"/>
            <a:chOff x="3089897" y="1381507"/>
            <a:chExt cx="756084" cy="830997"/>
          </a:xfrm>
        </p:grpSpPr>
        <p:sp>
          <p:nvSpPr>
            <p:cNvPr id="8" name="矩形 7"/>
            <p:cNvSpPr/>
            <p:nvPr/>
          </p:nvSpPr>
          <p:spPr>
            <a:xfrm>
              <a:off x="3089897"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3163841"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2</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grpSp>
        <p:nvGrpSpPr>
          <p:cNvPr id="13" name="组合 12"/>
          <p:cNvGrpSpPr/>
          <p:nvPr/>
        </p:nvGrpSpPr>
        <p:grpSpPr>
          <a:xfrm>
            <a:off x="3915518" y="1381507"/>
            <a:ext cx="756084" cy="830997"/>
            <a:chOff x="3915518" y="1381507"/>
            <a:chExt cx="756084" cy="830997"/>
          </a:xfrm>
        </p:grpSpPr>
        <p:sp>
          <p:nvSpPr>
            <p:cNvPr id="14" name="矩形 13"/>
            <p:cNvSpPr/>
            <p:nvPr/>
          </p:nvSpPr>
          <p:spPr>
            <a:xfrm>
              <a:off x="3915518"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050759" y="1381507"/>
              <a:ext cx="534121" cy="830997"/>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0</a:t>
              </a:r>
              <a:endParaRPr lang="zh-CN" altLang="en-US" sz="4800" dirty="0">
                <a:solidFill>
                  <a:schemeClr val="bg1"/>
                </a:solidFill>
                <a:latin typeface="华文彩云" panose="02010800040101010101" pitchFamily="2" charset="-122"/>
                <a:ea typeface="华文彩云" panose="02010800040101010101" pitchFamily="2" charset="-122"/>
              </a:endParaRPr>
            </a:p>
          </p:txBody>
        </p:sp>
      </p:grpSp>
      <p:grpSp>
        <p:nvGrpSpPr>
          <p:cNvPr id="21" name="组合 20"/>
          <p:cNvGrpSpPr/>
          <p:nvPr/>
        </p:nvGrpSpPr>
        <p:grpSpPr>
          <a:xfrm>
            <a:off x="4746081" y="1381507"/>
            <a:ext cx="756084" cy="829945"/>
            <a:chOff x="4746081" y="1381507"/>
            <a:chExt cx="756084" cy="829945"/>
          </a:xfrm>
        </p:grpSpPr>
        <p:sp>
          <p:nvSpPr>
            <p:cNvPr id="16" name="矩形 15"/>
            <p:cNvSpPr/>
            <p:nvPr/>
          </p:nvSpPr>
          <p:spPr>
            <a:xfrm>
              <a:off x="4746081"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894507" y="1381507"/>
              <a:ext cx="528955" cy="829945"/>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2</a:t>
              </a:r>
            </a:p>
          </p:txBody>
        </p:sp>
      </p:grpSp>
      <p:grpSp>
        <p:nvGrpSpPr>
          <p:cNvPr id="22" name="组合 21"/>
          <p:cNvGrpSpPr/>
          <p:nvPr/>
        </p:nvGrpSpPr>
        <p:grpSpPr>
          <a:xfrm>
            <a:off x="5574173" y="1381507"/>
            <a:ext cx="756084" cy="829945"/>
            <a:chOff x="5574173" y="1381507"/>
            <a:chExt cx="756084" cy="829945"/>
          </a:xfrm>
        </p:grpSpPr>
        <p:sp>
          <p:nvSpPr>
            <p:cNvPr id="17" name="矩形 16"/>
            <p:cNvSpPr/>
            <p:nvPr/>
          </p:nvSpPr>
          <p:spPr>
            <a:xfrm>
              <a:off x="5574173" y="1383636"/>
              <a:ext cx="756084" cy="756084"/>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5688124" y="1381507"/>
              <a:ext cx="486410" cy="829945"/>
            </a:xfrm>
            <a:prstGeom prst="rect">
              <a:avLst/>
            </a:prstGeom>
            <a:noFill/>
          </p:spPr>
          <p:txBody>
            <a:bodyPr wrap="none" rtlCol="0">
              <a:spAutoFit/>
            </a:bodyPr>
            <a:lstStyle/>
            <a:p>
              <a:r>
                <a:rPr lang="en-US" altLang="zh-CN" sz="4800" dirty="0">
                  <a:solidFill>
                    <a:schemeClr val="bg1"/>
                  </a:solidFill>
                  <a:latin typeface="华文彩云" panose="02010800040101010101" pitchFamily="2" charset="-122"/>
                  <a:ea typeface="华文彩云" panose="02010800040101010101" pitchFamily="2" charset="-122"/>
                </a:rPr>
                <a:t>X</a:t>
              </a:r>
            </a:p>
          </p:txBody>
        </p:sp>
      </p:grpSp>
      <p:sp>
        <p:nvSpPr>
          <p:cNvPr id="2" name="矩形 1"/>
          <p:cNvSpPr/>
          <p:nvPr/>
        </p:nvSpPr>
        <p:spPr>
          <a:xfrm>
            <a:off x="3233913" y="3468758"/>
            <a:ext cx="612068" cy="457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766955" y="2360523"/>
            <a:ext cx="6255104" cy="830997"/>
          </a:xfrm>
          <a:prstGeom prst="rect">
            <a:avLst/>
          </a:prstGeom>
          <a:noFill/>
        </p:spPr>
        <p:txBody>
          <a:bodyPr wrap="square" rtlCol="0">
            <a:spAutoFit/>
          </a:bodyPr>
          <a:lstStyle/>
          <a:p>
            <a:r>
              <a:rPr lang="zh-CN" altLang="en-US" sz="4800" dirty="0">
                <a:solidFill>
                  <a:srgbClr val="FFFF00"/>
                </a:solidFill>
                <a:latin typeface="新蒂黑板报底字" panose="03000600000000000000" pitchFamily="66" charset="-122"/>
                <a:ea typeface="新蒂黑板报底字" panose="03000600000000000000" pitchFamily="66" charset="-122"/>
              </a:rPr>
              <a:t>中学普法宣传教育</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nodeType="withEffect">
                                  <p:stCondLst>
                                    <p:cond delay="10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nodeType="withEffect">
                                  <p:stCondLst>
                                    <p:cond delay="20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par>
                                <p:cTn id="31" presetID="53" presetClass="entr" presetSubtype="16" fill="hold" nodeType="withEffect">
                                  <p:stCondLst>
                                    <p:cond delay="30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2000"/>
                            </p:stCondLst>
                            <p:childTnLst>
                              <p:par>
                                <p:cTn id="37" presetID="56" presetClass="entr" presetSubtype="0" fill="hold" grpId="0" nodeType="afterEffect">
                                  <p:stCondLst>
                                    <p:cond delay="0"/>
                                  </p:stCondLst>
                                  <p:iterate type="lt">
                                    <p:tmPct val="10000"/>
                                  </p:iterate>
                                  <p:childTnLst>
                                    <p:set>
                                      <p:cBhvr>
                                        <p:cTn id="38" dur="1" fill="hold">
                                          <p:stCondLst>
                                            <p:cond delay="0"/>
                                          </p:stCondLst>
                                        </p:cTn>
                                        <p:tgtEl>
                                          <p:spTgt spid="37"/>
                                        </p:tgtEl>
                                        <p:attrNameLst>
                                          <p:attrName>style.visibility</p:attrName>
                                        </p:attrNameLst>
                                      </p:cBhvr>
                                      <p:to>
                                        <p:strVal val="visible"/>
                                      </p:to>
                                    </p:set>
                                    <p:anim by="(-#ppt_w*2)" calcmode="lin" valueType="num">
                                      <p:cBhvr rctx="PPT">
                                        <p:cTn id="39" dur="500" autoRev="1" fill="hold">
                                          <p:stCondLst>
                                            <p:cond delay="0"/>
                                          </p:stCondLst>
                                        </p:cTn>
                                        <p:tgtEl>
                                          <p:spTgt spid="37"/>
                                        </p:tgtEl>
                                        <p:attrNameLst>
                                          <p:attrName>ppt_w</p:attrName>
                                        </p:attrNameLst>
                                      </p:cBhvr>
                                    </p:anim>
                                    <p:anim by="(#ppt_w*0.50)" calcmode="lin" valueType="num">
                                      <p:cBhvr>
                                        <p:cTn id="40" dur="500" decel="50000" autoRev="1" fill="hold">
                                          <p:stCondLst>
                                            <p:cond delay="0"/>
                                          </p:stCondLst>
                                        </p:cTn>
                                        <p:tgtEl>
                                          <p:spTgt spid="37"/>
                                        </p:tgtEl>
                                        <p:attrNameLst>
                                          <p:attrName>ppt_x</p:attrName>
                                        </p:attrNameLst>
                                      </p:cBhvr>
                                    </p:anim>
                                    <p:anim from="(-#ppt_h/2)" to="(#ppt_y)" calcmode="lin" valueType="num">
                                      <p:cBhvr>
                                        <p:cTn id="41" dur="1000" fill="hold">
                                          <p:stCondLst>
                                            <p:cond delay="0"/>
                                          </p:stCondLst>
                                        </p:cTn>
                                        <p:tgtEl>
                                          <p:spTgt spid="37"/>
                                        </p:tgtEl>
                                        <p:attrNameLst>
                                          <p:attrName>ppt_y</p:attrName>
                                        </p:attrNameLst>
                                      </p:cBhvr>
                                    </p:anim>
                                    <p:animRot by="21600000">
                                      <p:cBhvr>
                                        <p:cTn id="42" dur="1000" fill="hold">
                                          <p:stCondLst>
                                            <p:cond delay="0"/>
                                          </p:stCondLst>
                                        </p:cTn>
                                        <p:tgtEl>
                                          <p:spTgt spid="3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024372"/>
            <a:ext cx="504056" cy="504056"/>
          </a:xfrm>
          <a:prstGeom prst="rect">
            <a:avLst/>
          </a:prstGeom>
        </p:spPr>
      </p:pic>
      <p:sp>
        <p:nvSpPr>
          <p:cNvPr id="2" name="文本框 1"/>
          <p:cNvSpPr txBox="1"/>
          <p:nvPr/>
        </p:nvSpPr>
        <p:spPr>
          <a:xfrm>
            <a:off x="1583668" y="1091734"/>
            <a:ext cx="2772308" cy="369332"/>
          </a:xfrm>
          <a:prstGeom prst="rect">
            <a:avLst/>
          </a:prstGeom>
          <a:noFill/>
        </p:spPr>
        <p:txBody>
          <a:bodyPr wrap="square" rtlCol="0">
            <a:spAutoFit/>
          </a:bodyPr>
          <a:lstStyle/>
          <a:p>
            <a:r>
              <a:rPr lang="zh-CN" altLang="en-US" dirty="0">
                <a:solidFill>
                  <a:srgbClr val="FFFF00"/>
                </a:solidFill>
              </a:rPr>
              <a:t>交通事故责任赔偿</a:t>
            </a: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1816460"/>
            <a:ext cx="3652157" cy="2574770"/>
          </a:xfrm>
          <a:prstGeom prst="rect">
            <a:avLst/>
          </a:prstGeom>
          <a:ln w="57150" cmpd="dbl">
            <a:solidFill>
              <a:srgbClr val="5AA88E"/>
            </a:solidFill>
          </a:ln>
        </p:spPr>
      </p:pic>
      <p:sp>
        <p:nvSpPr>
          <p:cNvPr id="6" name="文本框 5"/>
          <p:cNvSpPr txBox="1"/>
          <p:nvPr/>
        </p:nvSpPr>
        <p:spPr>
          <a:xfrm>
            <a:off x="5364088" y="1996480"/>
            <a:ext cx="2880320" cy="1938992"/>
          </a:xfrm>
          <a:prstGeom prst="rect">
            <a:avLst/>
          </a:prstGeom>
          <a:noFill/>
        </p:spPr>
        <p:txBody>
          <a:bodyPr wrap="square" rtlCol="0">
            <a:spAutoFit/>
          </a:bodyPr>
          <a:lstStyle/>
          <a:p>
            <a:r>
              <a:rPr lang="zh-CN" altLang="en-US" sz="2000" dirty="0">
                <a:solidFill>
                  <a:schemeClr val="bg1"/>
                </a:solidFill>
                <a:latin typeface="新蒂黑板报底字" panose="03000600000000000000" pitchFamily="66" charset="-122"/>
                <a:ea typeface="新蒂黑板报底字" panose="03000600000000000000" pitchFamily="66" charset="-122"/>
              </a:rPr>
              <a:t>“交通事故”</a:t>
            </a:r>
            <a:r>
              <a:rPr lang="en-US" altLang="zh-CN" sz="2000" dirty="0">
                <a:solidFill>
                  <a:schemeClr val="bg1"/>
                </a:solidFill>
                <a:latin typeface="新蒂黑板报底字" panose="03000600000000000000" pitchFamily="66" charset="-122"/>
                <a:ea typeface="新蒂黑板报底字" panose="03000600000000000000" pitchFamily="66" charset="-122"/>
              </a:rPr>
              <a:t>——</a:t>
            </a:r>
            <a:r>
              <a:rPr lang="zh-CN" altLang="en-US" sz="2000" dirty="0">
                <a:solidFill>
                  <a:schemeClr val="bg1"/>
                </a:solidFill>
                <a:latin typeface="新蒂黑板报底字" panose="03000600000000000000" pitchFamily="66" charset="-122"/>
                <a:ea typeface="新蒂黑板报底字" panose="03000600000000000000" pitchFamily="66" charset="-122"/>
              </a:rPr>
              <a:t>是指车辆（机动车和非机动车）在道路上因过错或者意外造成的人身伤亡或者财产损失的事件。</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63588" y="1024372"/>
            <a:ext cx="7272808" cy="369332"/>
          </a:xfrm>
          <a:prstGeom prst="rect">
            <a:avLst/>
          </a:prstGeom>
          <a:noFill/>
        </p:spPr>
        <p:txBody>
          <a:bodyPr wrap="square" rtlCol="0">
            <a:spAutoFit/>
          </a:bodyPr>
          <a:lstStyle/>
          <a:p>
            <a:r>
              <a:rPr lang="en-US" altLang="zh-CN" dirty="0">
                <a:solidFill>
                  <a:srgbClr val="FFFF00"/>
                </a:solidFill>
              </a:rPr>
              <a:t>《</a:t>
            </a:r>
            <a:r>
              <a:rPr lang="zh-CN" altLang="en-US" dirty="0">
                <a:solidFill>
                  <a:srgbClr val="FFFF00"/>
                </a:solidFill>
              </a:rPr>
              <a:t>中华人民共和国道路交通安全法实施条例</a:t>
            </a:r>
            <a:r>
              <a:rPr lang="en-US" altLang="zh-CN" dirty="0">
                <a:solidFill>
                  <a:srgbClr val="FFFF00"/>
                </a:solidFill>
              </a:rPr>
              <a:t>》</a:t>
            </a:r>
            <a:r>
              <a:rPr lang="zh-CN" altLang="en-US" dirty="0">
                <a:solidFill>
                  <a:srgbClr val="FFFF00"/>
                </a:solidFill>
              </a:rPr>
              <a:t>第七十二条： </a:t>
            </a:r>
          </a:p>
        </p:txBody>
      </p:sp>
      <p:sp>
        <p:nvSpPr>
          <p:cNvPr id="7" name="文本框 6"/>
          <p:cNvSpPr txBox="1"/>
          <p:nvPr/>
        </p:nvSpPr>
        <p:spPr>
          <a:xfrm>
            <a:off x="1079612" y="1720060"/>
            <a:ext cx="6840760" cy="2031325"/>
          </a:xfrm>
          <a:prstGeom prst="rect">
            <a:avLst/>
          </a:prstGeom>
          <a:noFill/>
          <a:ln w="19050">
            <a:solidFill>
              <a:srgbClr val="5AA88E"/>
            </a:solidFill>
            <a:prstDash val="sysDash"/>
          </a:ln>
        </p:spPr>
        <p:txBody>
          <a:bodyPr wrap="square" rtlCol="0">
            <a:spAutoFit/>
          </a:bodyPr>
          <a:lstStyle/>
          <a:p>
            <a:r>
              <a:rPr lang="zh-CN" altLang="en-US" dirty="0">
                <a:solidFill>
                  <a:schemeClr val="bg1"/>
                </a:solidFill>
              </a:rPr>
              <a:t>在道路上驾驶自行车、三轮车、电动自行车、残疾人机动轮椅车应当遵守下列规定：</a:t>
            </a:r>
          </a:p>
          <a:p>
            <a:br>
              <a:rPr lang="zh-CN" altLang="en-US" dirty="0">
                <a:solidFill>
                  <a:schemeClr val="bg1"/>
                </a:solidFill>
              </a:rPr>
            </a:br>
            <a:r>
              <a:rPr lang="zh-CN" altLang="en-US" dirty="0">
                <a:solidFill>
                  <a:schemeClr val="bg1"/>
                </a:solidFill>
              </a:rPr>
              <a:t>（一）驾驶自行车、三轮车必须</a:t>
            </a:r>
            <a:r>
              <a:rPr lang="zh-CN" altLang="en-US" dirty="0">
                <a:solidFill>
                  <a:srgbClr val="FFFF00"/>
                </a:solidFill>
              </a:rPr>
              <a:t>年满</a:t>
            </a:r>
            <a:r>
              <a:rPr lang="en-US" altLang="zh-CN" dirty="0">
                <a:solidFill>
                  <a:srgbClr val="FFFF00"/>
                </a:solidFill>
              </a:rPr>
              <a:t>12</a:t>
            </a:r>
            <a:r>
              <a:rPr lang="zh-CN" altLang="en-US" dirty="0">
                <a:solidFill>
                  <a:srgbClr val="FFFF00"/>
                </a:solidFill>
              </a:rPr>
              <a:t>周岁</a:t>
            </a:r>
            <a:r>
              <a:rPr lang="zh-CN" altLang="en-US" dirty="0">
                <a:solidFill>
                  <a:srgbClr val="5AA88E"/>
                </a:solidFill>
              </a:rPr>
              <a:t>；</a:t>
            </a:r>
          </a:p>
          <a:p>
            <a:br>
              <a:rPr lang="zh-CN" altLang="en-US" dirty="0">
                <a:solidFill>
                  <a:srgbClr val="5AA88E"/>
                </a:solidFill>
              </a:rPr>
            </a:br>
            <a:r>
              <a:rPr lang="zh-CN" altLang="en-US" dirty="0">
                <a:solidFill>
                  <a:schemeClr val="bg1"/>
                </a:solidFill>
              </a:rPr>
              <a:t>（二）驾驶电动自行车必须</a:t>
            </a:r>
            <a:r>
              <a:rPr lang="zh-CN" altLang="en-US" dirty="0">
                <a:solidFill>
                  <a:srgbClr val="FFFF00"/>
                </a:solidFill>
              </a:rPr>
              <a:t>年满</a:t>
            </a:r>
            <a:r>
              <a:rPr lang="en-US" altLang="zh-CN" dirty="0">
                <a:solidFill>
                  <a:srgbClr val="FFFF00"/>
                </a:solidFill>
              </a:rPr>
              <a:t>16</a:t>
            </a:r>
            <a:r>
              <a:rPr lang="zh-CN" altLang="en-US" dirty="0">
                <a:solidFill>
                  <a:srgbClr val="FFFF00"/>
                </a:solidFill>
              </a:rPr>
              <a:t>周岁</a:t>
            </a:r>
            <a:r>
              <a:rPr lang="zh-CN" altLang="en-US" dirty="0">
                <a:solidFill>
                  <a:srgbClr val="5AA88E"/>
                </a:solidFill>
              </a:rPr>
              <a:t>；</a:t>
            </a:r>
            <a:br>
              <a:rPr lang="zh-CN" altLang="en-US" dirty="0">
                <a:solidFill>
                  <a:srgbClr val="5AA88E"/>
                </a:solidFill>
              </a:rPr>
            </a:br>
            <a:endParaRPr lang="zh-CN" altLang="en-US" dirty="0">
              <a:solidFill>
                <a:srgbClr val="5AA88E"/>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grpId="1" nodeType="afterEffect">
                                  <p:stCondLst>
                                    <p:cond delay="0"/>
                                  </p:stCondLst>
                                  <p:childTnLst>
                                    <p:animEffect transition="out" filter="fade">
                                      <p:cBhvr>
                                        <p:cTn id="9" dur="500" tmFilter="0, 0; .2, .5; .8, .5; 1, 0"/>
                                        <p:tgtEl>
                                          <p:spTgt spid="3"/>
                                        </p:tgtEl>
                                      </p:cBhvr>
                                    </p:animEffect>
                                    <p:animScale>
                                      <p:cBhvr>
                                        <p:cTn id="10" dur="250" autoRev="1" fill="hold"/>
                                        <p:tgtEl>
                                          <p:spTgt spid="3"/>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99692" y="916360"/>
            <a:ext cx="4176464" cy="523220"/>
          </a:xfrm>
          <a:prstGeom prst="rect">
            <a:avLst/>
          </a:prstGeom>
          <a:noFill/>
        </p:spPr>
        <p:txBody>
          <a:bodyPr wrap="square" rtlCol="0">
            <a:spAutoFit/>
          </a:bodyPr>
          <a:lstStyle/>
          <a:p>
            <a:r>
              <a:rPr lang="zh-CN" altLang="en-US" sz="2800" dirty="0">
                <a:solidFill>
                  <a:srgbClr val="FFFF00"/>
                </a:solidFill>
              </a:rPr>
              <a:t>行人不得有下列行为</a:t>
            </a:r>
          </a:p>
        </p:txBody>
      </p:sp>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128" y="818699"/>
            <a:ext cx="561548" cy="561548"/>
          </a:xfrm>
          <a:prstGeom prst="rect">
            <a:avLst/>
          </a:prstGeom>
        </p:spPr>
      </p:pic>
      <p:pic>
        <p:nvPicPr>
          <p:cNvPr id="6" name="图片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0092" y="2245240"/>
            <a:ext cx="1649760" cy="1099840"/>
          </a:xfrm>
          <a:prstGeom prst="rect">
            <a:avLst/>
          </a:prstGeom>
          <a:ln w="38100">
            <a:solidFill>
              <a:srgbClr val="5AA88E"/>
            </a:solidFill>
          </a:ln>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3160" y="935784"/>
            <a:ext cx="1649760" cy="1099840"/>
          </a:xfrm>
          <a:prstGeom prst="rect">
            <a:avLst/>
          </a:prstGeom>
          <a:ln w="38100">
            <a:solidFill>
              <a:srgbClr val="5AA88E"/>
            </a:solidFill>
          </a:ln>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3557184"/>
            <a:ext cx="1649760" cy="1099840"/>
          </a:xfrm>
          <a:prstGeom prst="rect">
            <a:avLst/>
          </a:prstGeom>
          <a:ln w="38100">
            <a:solidFill>
              <a:srgbClr val="5AA88E"/>
            </a:solidFill>
          </a:ln>
        </p:spPr>
      </p:pic>
      <p:grpSp>
        <p:nvGrpSpPr>
          <p:cNvPr id="21" name="组合 20"/>
          <p:cNvGrpSpPr/>
          <p:nvPr/>
        </p:nvGrpSpPr>
        <p:grpSpPr>
          <a:xfrm>
            <a:off x="1094128" y="1566767"/>
            <a:ext cx="4002501" cy="646331"/>
            <a:chOff x="1151620" y="1740286"/>
            <a:chExt cx="4002501" cy="646331"/>
          </a:xfrm>
        </p:grpSpPr>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51620" y="1816460"/>
              <a:ext cx="401749" cy="401749"/>
            </a:xfrm>
            <a:prstGeom prst="rect">
              <a:avLst/>
            </a:prstGeom>
          </p:spPr>
        </p:pic>
        <p:sp>
          <p:nvSpPr>
            <p:cNvPr id="18" name="文本框 17"/>
            <p:cNvSpPr txBox="1"/>
            <p:nvPr/>
          </p:nvSpPr>
          <p:spPr>
            <a:xfrm>
              <a:off x="1805749" y="1740286"/>
              <a:ext cx="3348372" cy="646331"/>
            </a:xfrm>
            <a:prstGeom prst="rect">
              <a:avLst/>
            </a:prstGeom>
            <a:noFill/>
          </p:spPr>
          <p:txBody>
            <a:bodyPr wrap="square" rtlCol="0">
              <a:spAutoFit/>
            </a:bodyPr>
            <a:lstStyle/>
            <a:p>
              <a:r>
                <a:rPr lang="zh-CN" altLang="en-US" dirty="0">
                  <a:solidFill>
                    <a:schemeClr val="bg1"/>
                  </a:solidFill>
                </a:rPr>
                <a:t>在道路上使用滑板、旱冰鞋等滑行工具</a:t>
              </a:r>
            </a:p>
          </p:txBody>
        </p:sp>
      </p:grpSp>
      <p:grpSp>
        <p:nvGrpSpPr>
          <p:cNvPr id="22" name="组合 21"/>
          <p:cNvGrpSpPr/>
          <p:nvPr/>
        </p:nvGrpSpPr>
        <p:grpSpPr>
          <a:xfrm>
            <a:off x="1094128" y="2285679"/>
            <a:ext cx="3996092" cy="646331"/>
            <a:chOff x="1151620" y="2572544"/>
            <a:chExt cx="3996092" cy="646331"/>
          </a:xfrm>
        </p:grpSpPr>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51620" y="2620071"/>
              <a:ext cx="401749" cy="401749"/>
            </a:xfrm>
            <a:prstGeom prst="rect">
              <a:avLst/>
            </a:prstGeom>
          </p:spPr>
        </p:pic>
        <p:sp>
          <p:nvSpPr>
            <p:cNvPr id="19" name="文本框 18"/>
            <p:cNvSpPr txBox="1"/>
            <p:nvPr/>
          </p:nvSpPr>
          <p:spPr>
            <a:xfrm>
              <a:off x="1799340" y="2572544"/>
              <a:ext cx="3348372" cy="646331"/>
            </a:xfrm>
            <a:prstGeom prst="rect">
              <a:avLst/>
            </a:prstGeom>
            <a:noFill/>
          </p:spPr>
          <p:txBody>
            <a:bodyPr wrap="square" rtlCol="0">
              <a:spAutoFit/>
            </a:bodyPr>
            <a:lstStyle/>
            <a:p>
              <a:r>
                <a:rPr lang="zh-CN" altLang="en-US" dirty="0">
                  <a:solidFill>
                    <a:schemeClr val="bg1"/>
                  </a:solidFill>
                </a:rPr>
                <a:t>在车行道内坐卧、停留、嬉闹</a:t>
              </a:r>
            </a:p>
          </p:txBody>
        </p:sp>
      </p:grpSp>
      <p:grpSp>
        <p:nvGrpSpPr>
          <p:cNvPr id="23" name="组合 22"/>
          <p:cNvGrpSpPr/>
          <p:nvPr/>
        </p:nvGrpSpPr>
        <p:grpSpPr>
          <a:xfrm>
            <a:off x="1094128" y="3004592"/>
            <a:ext cx="4002501" cy="646331"/>
            <a:chOff x="1151620" y="3404802"/>
            <a:chExt cx="4002501" cy="646331"/>
          </a:xfrm>
        </p:grpSpPr>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51620" y="3404802"/>
              <a:ext cx="401749" cy="401749"/>
            </a:xfrm>
            <a:prstGeom prst="rect">
              <a:avLst/>
            </a:prstGeom>
          </p:spPr>
        </p:pic>
        <p:sp>
          <p:nvSpPr>
            <p:cNvPr id="20" name="文本框 19"/>
            <p:cNvSpPr txBox="1"/>
            <p:nvPr/>
          </p:nvSpPr>
          <p:spPr>
            <a:xfrm>
              <a:off x="1805749" y="3404802"/>
              <a:ext cx="3348372" cy="646331"/>
            </a:xfrm>
            <a:prstGeom prst="rect">
              <a:avLst/>
            </a:prstGeom>
            <a:noFill/>
          </p:spPr>
          <p:txBody>
            <a:bodyPr wrap="square" rtlCol="0">
              <a:spAutoFit/>
            </a:bodyPr>
            <a:lstStyle/>
            <a:p>
              <a:r>
                <a:rPr lang="zh-CN" altLang="en-US" dirty="0">
                  <a:solidFill>
                    <a:schemeClr val="bg1"/>
                  </a:solidFill>
                </a:rPr>
                <a:t>车、抛物击车等妨碍道路交通安全的行为</a:t>
              </a:r>
            </a:p>
          </p:txBody>
        </p:sp>
      </p:grpSp>
      <p:sp>
        <p:nvSpPr>
          <p:cNvPr id="24" name="文本框 23"/>
          <p:cNvSpPr txBox="1"/>
          <p:nvPr/>
        </p:nvSpPr>
        <p:spPr>
          <a:xfrm>
            <a:off x="585842" y="3797841"/>
            <a:ext cx="5138285" cy="861774"/>
          </a:xfrm>
          <a:prstGeom prst="rect">
            <a:avLst/>
          </a:prstGeom>
          <a:noFill/>
        </p:spPr>
        <p:txBody>
          <a:bodyPr wrap="square" rtlCol="0">
            <a:spAutoFit/>
          </a:bodyPr>
          <a:lstStyle/>
          <a:p>
            <a:r>
              <a:rPr lang="zh-CN" altLang="en-US" dirty="0"/>
              <a:t>     </a:t>
            </a:r>
            <a:r>
              <a:rPr lang="zh-CN" altLang="en-US" sz="1600" dirty="0">
                <a:solidFill>
                  <a:srgbClr val="FFFF00"/>
                </a:solidFill>
              </a:rPr>
              <a:t>“道路”</a:t>
            </a:r>
            <a:r>
              <a:rPr lang="zh-CN" altLang="en-US" sz="1600" dirty="0">
                <a:solidFill>
                  <a:schemeClr val="bg1"/>
                </a:solidFill>
              </a:rPr>
              <a:t>是指 公路、 城市道路 和虽在单位管辖范围但允许社会机动车通行的地方，包括 广场、公共停车场 等用于公众通行的场所</a:t>
            </a:r>
            <a:endParaRPr lang="zh-CN" altLang="en-US"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1000"/>
                                        <p:tgtEl>
                                          <p:spTgt spid="23"/>
                                        </p:tgtEl>
                                      </p:cBhvr>
                                    </p:animEffect>
                                    <p:anim calcmode="lin" valueType="num">
                                      <p:cBhvr>
                                        <p:cTn id="32" dur="1000" fill="hold"/>
                                        <p:tgtEl>
                                          <p:spTgt spid="23"/>
                                        </p:tgtEl>
                                        <p:attrNameLst>
                                          <p:attrName>ppt_x</p:attrName>
                                        </p:attrNameLst>
                                      </p:cBhvr>
                                      <p:tavLst>
                                        <p:tav tm="0">
                                          <p:val>
                                            <p:strVal val="#ppt_x"/>
                                          </p:val>
                                        </p:tav>
                                        <p:tav tm="100000">
                                          <p:val>
                                            <p:strVal val="#ppt_x"/>
                                          </p:val>
                                        </p:tav>
                                      </p:tavLst>
                                    </p:anim>
                                    <p:anim calcmode="lin" valueType="num">
                                      <p:cBhvr>
                                        <p:cTn id="3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1+#ppt_w/2"/>
                                          </p:val>
                                        </p:tav>
                                        <p:tav tm="100000">
                                          <p:val>
                                            <p:strVal val="#ppt_x"/>
                                          </p:val>
                                        </p:tav>
                                      </p:tavLst>
                                    </p:anim>
                                    <p:anim calcmode="lin" valueType="num">
                                      <p:cBhvr additive="base">
                                        <p:cTn id="39" dur="500" fill="hold"/>
                                        <p:tgtEl>
                                          <p:spTgt spid="9"/>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1+#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 calcmode="lin" valueType="num">
                                      <p:cBhvr additive="base">
                                        <p:cTn id="46" dur="500" fill="hold"/>
                                        <p:tgtEl>
                                          <p:spTgt spid="11"/>
                                        </p:tgtEl>
                                        <p:attrNameLst>
                                          <p:attrName>ppt_x</p:attrName>
                                        </p:attrNameLst>
                                      </p:cBhvr>
                                      <p:tavLst>
                                        <p:tav tm="0">
                                          <p:val>
                                            <p:strVal val="1+#ppt_w/2"/>
                                          </p:val>
                                        </p:tav>
                                        <p:tav tm="100000">
                                          <p:val>
                                            <p:strVal val="#ppt_x"/>
                                          </p:val>
                                        </p:tav>
                                      </p:tavLst>
                                    </p:anim>
                                    <p:anim calcmode="lin" valueType="num">
                                      <p:cBhvr additive="base">
                                        <p:cTn id="4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6" presetClass="entr" presetSubtype="0" fill="hold" grpId="0" nodeType="clickEffect">
                                  <p:stCondLst>
                                    <p:cond delay="0"/>
                                  </p:stCondLst>
                                  <p:iterate type="lt">
                                    <p:tmPct val="10000"/>
                                  </p:iterate>
                                  <p:childTnLst>
                                    <p:set>
                                      <p:cBhvr>
                                        <p:cTn id="51" dur="1" fill="hold">
                                          <p:stCondLst>
                                            <p:cond delay="0"/>
                                          </p:stCondLst>
                                        </p:cTn>
                                        <p:tgtEl>
                                          <p:spTgt spid="24"/>
                                        </p:tgtEl>
                                        <p:attrNameLst>
                                          <p:attrName>style.visibility</p:attrName>
                                        </p:attrNameLst>
                                      </p:cBhvr>
                                      <p:to>
                                        <p:strVal val="visible"/>
                                      </p:to>
                                    </p:set>
                                    <p:anim by="(-#ppt_w*2)" calcmode="lin" valueType="num">
                                      <p:cBhvr rctx="PPT">
                                        <p:cTn id="52" dur="500" autoRev="1" fill="hold">
                                          <p:stCondLst>
                                            <p:cond delay="0"/>
                                          </p:stCondLst>
                                        </p:cTn>
                                        <p:tgtEl>
                                          <p:spTgt spid="24"/>
                                        </p:tgtEl>
                                        <p:attrNameLst>
                                          <p:attrName>ppt_w</p:attrName>
                                        </p:attrNameLst>
                                      </p:cBhvr>
                                    </p:anim>
                                    <p:anim by="(#ppt_w*0.50)" calcmode="lin" valueType="num">
                                      <p:cBhvr>
                                        <p:cTn id="53" dur="500" decel="50000" autoRev="1" fill="hold">
                                          <p:stCondLst>
                                            <p:cond delay="0"/>
                                          </p:stCondLst>
                                        </p:cTn>
                                        <p:tgtEl>
                                          <p:spTgt spid="24"/>
                                        </p:tgtEl>
                                        <p:attrNameLst>
                                          <p:attrName>ppt_x</p:attrName>
                                        </p:attrNameLst>
                                      </p:cBhvr>
                                    </p:anim>
                                    <p:anim from="(-#ppt_h/2)" to="(#ppt_y)" calcmode="lin" valueType="num">
                                      <p:cBhvr>
                                        <p:cTn id="54" dur="1000" fill="hold">
                                          <p:stCondLst>
                                            <p:cond delay="0"/>
                                          </p:stCondLst>
                                        </p:cTn>
                                        <p:tgtEl>
                                          <p:spTgt spid="24"/>
                                        </p:tgtEl>
                                        <p:attrNameLst>
                                          <p:attrName>ppt_y</p:attrName>
                                        </p:attrNameLst>
                                      </p:cBhvr>
                                    </p:anim>
                                    <p:animRot by="21600000">
                                      <p:cBhvr>
                                        <p:cTn id="55" dur="10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619678" y="2032484"/>
            <a:ext cx="1263360" cy="117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chemeClr val="bg1"/>
              </a:solidFill>
            </a:endParaRPr>
          </a:p>
        </p:txBody>
      </p:sp>
      <p:sp>
        <p:nvSpPr>
          <p:cNvPr id="13" name="文本占位符 3"/>
          <p:cNvSpPr txBox="1"/>
          <p:nvPr/>
        </p:nvSpPr>
        <p:spPr>
          <a:xfrm>
            <a:off x="3204794" y="2109700"/>
            <a:ext cx="3741190" cy="432202"/>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dirty="0">
                <a:solidFill>
                  <a:schemeClr val="bg1"/>
                </a:solidFill>
                <a:latin typeface="新蒂黑板报底字" panose="03000600000000000000" pitchFamily="66" charset="-122"/>
                <a:ea typeface="新蒂黑板报底字" panose="03000600000000000000" pitchFamily="66" charset="-122"/>
              </a:rPr>
              <a:t>刑事法律责任</a:t>
            </a:r>
          </a:p>
        </p:txBody>
      </p:sp>
      <p:sp>
        <p:nvSpPr>
          <p:cNvPr id="12" name="TextBox 11"/>
          <p:cNvSpPr txBox="1"/>
          <p:nvPr/>
        </p:nvSpPr>
        <p:spPr>
          <a:xfrm>
            <a:off x="1652456" y="1880183"/>
            <a:ext cx="1191352" cy="1323439"/>
          </a:xfrm>
          <a:prstGeom prst="rect">
            <a:avLst/>
          </a:prstGeom>
          <a:noFill/>
        </p:spPr>
        <p:txBody>
          <a:bodyPr wrap="none" rtlCol="0">
            <a:spAutoFit/>
          </a:bodyPr>
          <a:lstStyle/>
          <a:p>
            <a:pPr algn="r" defTabSz="913765"/>
            <a:r>
              <a:rPr lang="en-US" altLang="zh-CN" sz="8000" b="1" dirty="0">
                <a:solidFill>
                  <a:schemeClr val="bg1"/>
                </a:solidFill>
                <a:latin typeface="DotumChe" panose="020B0609000101010101" pitchFamily="49" charset="-127"/>
                <a:ea typeface="DotumChe" panose="020B0609000101010101" pitchFamily="49" charset="-127"/>
              </a:rPr>
              <a:t>02</a:t>
            </a:r>
            <a:endParaRPr lang="zh-CN" altLang="en-US" sz="8000" b="1" dirty="0">
              <a:solidFill>
                <a:schemeClr val="bg1"/>
              </a:solidFill>
              <a:latin typeface="DotumChe" panose="020B0609000101010101" pitchFamily="49" charset="-127"/>
              <a:ea typeface="DotumChe" panose="020B0609000101010101" pitchFamily="49" charset="-127"/>
            </a:endParaRPr>
          </a:p>
        </p:txBody>
      </p:sp>
      <p:sp>
        <p:nvSpPr>
          <p:cNvPr id="16" name="TextBox 15"/>
          <p:cNvSpPr txBox="1"/>
          <p:nvPr/>
        </p:nvSpPr>
        <p:spPr>
          <a:xfrm>
            <a:off x="3295471" y="2779779"/>
            <a:ext cx="1836204" cy="307795"/>
          </a:xfrm>
          <a:prstGeom prst="rect">
            <a:avLst/>
          </a:prstGeom>
          <a:noFill/>
        </p:spPr>
        <p:txBody>
          <a:bodyPr wrap="square" lIns="91458" tIns="45729" rIns="91458" bIns="45729" rtlCol="0">
            <a:spAutoFit/>
          </a:bodyPr>
          <a:lstStyle/>
          <a:p>
            <a:r>
              <a:rPr lang="zh-CN" altLang="en-US" sz="1400" dirty="0">
                <a:solidFill>
                  <a:srgbClr val="92D050"/>
                </a:solidFill>
                <a:latin typeface="新蒂黑板报底字" panose="03000600000000000000" pitchFamily="66" charset="-122"/>
                <a:ea typeface="新蒂黑板报底字" panose="03000600000000000000" pitchFamily="66" charset="-122"/>
              </a:rPr>
              <a:t>刑事责任年龄</a:t>
            </a:r>
          </a:p>
        </p:txBody>
      </p:sp>
      <p:sp>
        <p:nvSpPr>
          <p:cNvPr id="17" name="TextBox 16"/>
          <p:cNvSpPr txBox="1"/>
          <p:nvPr/>
        </p:nvSpPr>
        <p:spPr>
          <a:xfrm>
            <a:off x="3295470" y="3510317"/>
            <a:ext cx="1960605" cy="307795"/>
          </a:xfrm>
          <a:prstGeom prst="rect">
            <a:avLst/>
          </a:prstGeom>
          <a:noFill/>
        </p:spPr>
        <p:txBody>
          <a:bodyPr wrap="square" lIns="91458" tIns="45729" rIns="91458" bIns="45729" rtlCol="0">
            <a:spAutoFit/>
          </a:bodyPr>
          <a:lstStyle/>
          <a:p>
            <a:r>
              <a:rPr lang="zh-CN" altLang="en-US" sz="1400" dirty="0">
                <a:solidFill>
                  <a:srgbClr val="92D050"/>
                </a:solidFill>
                <a:latin typeface="新蒂黑板报底字" panose="03000600000000000000" pitchFamily="66" charset="-122"/>
                <a:ea typeface="新蒂黑板报底字" panose="03000600000000000000" pitchFamily="66" charset="-122"/>
              </a:rPr>
              <a:t>具体罪名和刑罚</a:t>
            </a:r>
          </a:p>
        </p:txBody>
      </p:sp>
      <p:sp>
        <p:nvSpPr>
          <p:cNvPr id="18" name="TextBox 17"/>
          <p:cNvSpPr txBox="1"/>
          <p:nvPr/>
        </p:nvSpPr>
        <p:spPr>
          <a:xfrm>
            <a:off x="3295470" y="3145048"/>
            <a:ext cx="2284641" cy="307795"/>
          </a:xfrm>
          <a:prstGeom prst="rect">
            <a:avLst/>
          </a:prstGeom>
          <a:noFill/>
        </p:spPr>
        <p:txBody>
          <a:bodyPr wrap="square" lIns="91458" tIns="45729" rIns="91458" bIns="45729" rtlCol="0">
            <a:spAutoFit/>
          </a:bodyPr>
          <a:lstStyle/>
          <a:p>
            <a:r>
              <a:rPr lang="zh-CN" altLang="en-US" sz="1400" dirty="0">
                <a:solidFill>
                  <a:srgbClr val="92D050"/>
                </a:solidFill>
                <a:latin typeface="新蒂黑板报底字" panose="03000600000000000000" pitchFamily="66" charset="-122"/>
                <a:ea typeface="新蒂黑板报底字" panose="03000600000000000000" pitchFamily="66" charset="-122"/>
              </a:rPr>
              <a:t>青少年刑事犯罪类型</a:t>
            </a: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34670" r="77826" b="30233"/>
          <a:stretch>
            <a:fillRect/>
          </a:stretch>
        </p:blipFill>
        <p:spPr>
          <a:xfrm flipH="1">
            <a:off x="7200292" y="1636440"/>
            <a:ext cx="1728186" cy="364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400"/>
                                        <p:tgtEl>
                                          <p:spTgt spid="11"/>
                                        </p:tgtEl>
                                      </p:cBhvr>
                                    </p:animEffect>
                                  </p:childTnLst>
                                </p:cTn>
                              </p:par>
                            </p:childTnLst>
                          </p:cTn>
                        </p:par>
                        <p:par>
                          <p:cTn id="12" fill="hold">
                            <p:stCondLst>
                              <p:cond delay="5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99"/>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400"/>
                                        <p:tgtEl>
                                          <p:spTgt spid="13"/>
                                        </p:tgtEl>
                                      </p:cBhvr>
                                    </p:animEffect>
                                  </p:childTnLst>
                                </p:cTn>
                              </p:par>
                            </p:childTnLst>
                          </p:cTn>
                        </p:par>
                        <p:par>
                          <p:cTn id="23" fill="hold">
                            <p:stCondLst>
                              <p:cond delay="2599"/>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099"/>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2" grpId="0"/>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BEBA8EAE-BF5A-486C-A8C5-ECC9F3942E4B}">
                <a14:imgProps xmlns:a14="http://schemas.microsoft.com/office/drawing/2010/main">
                  <a14:imgLayer r:embed="rId3">
                    <a14:imgEffect>
                      <a14:backgroundRemoval t="9910" b="89640" l="3689" r="97951">
                        <a14:foregroundMark x1="7787" y1="54955" x2="11885" y2="64414"/>
                        <a14:foregroundMark x1="4508" y1="62613" x2="4918" y2="67568"/>
                        <a14:foregroundMark x1="92623" y1="46396" x2="90574" y2="49550"/>
                        <a14:foregroundMark x1="93852" y1="59459" x2="86066" y2="66667"/>
                        <a14:foregroundMark x1="97951" y1="44144" x2="97951" y2="44144"/>
                      </a14:backgroundRemoval>
                    </a14:imgEffect>
                  </a14:imgLayer>
                </a14:imgProps>
              </a:ext>
              <a:ext uri="{28A0092B-C50C-407E-A947-70E740481C1C}">
                <a14:useLocalDpi xmlns:a14="http://schemas.microsoft.com/office/drawing/2010/main" val="0"/>
              </a:ext>
            </a:extLst>
          </a:blip>
          <a:stretch>
            <a:fillRect/>
          </a:stretch>
        </p:blipFill>
        <p:spPr>
          <a:xfrm>
            <a:off x="1295636" y="1672444"/>
            <a:ext cx="2097050" cy="1907972"/>
          </a:xfrm>
          <a:prstGeom prst="rect">
            <a:avLst/>
          </a:prstGeom>
          <a:ln w="28575">
            <a:solidFill>
              <a:srgbClr val="5AA88E"/>
            </a:solidFill>
            <a:prstDash val="sysDash"/>
          </a:ln>
        </p:spPr>
      </p:pic>
      <p:grpSp>
        <p:nvGrpSpPr>
          <p:cNvPr id="7" name="组合 6"/>
          <p:cNvGrpSpPr/>
          <p:nvPr/>
        </p:nvGrpSpPr>
        <p:grpSpPr>
          <a:xfrm>
            <a:off x="4355976" y="1168388"/>
            <a:ext cx="1359338" cy="369332"/>
            <a:chOff x="4355976" y="1168388"/>
            <a:chExt cx="1359338" cy="369332"/>
          </a:xfrm>
        </p:grpSpPr>
        <p:sp>
          <p:nvSpPr>
            <p:cNvPr id="5" name="椭圆 4"/>
            <p:cNvSpPr/>
            <p:nvPr/>
          </p:nvSpPr>
          <p:spPr>
            <a:xfrm>
              <a:off x="4355976" y="1242160"/>
              <a:ext cx="144016"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644010" y="1168388"/>
              <a:ext cx="1071304" cy="369332"/>
            </a:xfrm>
            <a:prstGeom prst="rect">
              <a:avLst/>
            </a:prstGeom>
            <a:noFill/>
          </p:spPr>
          <p:txBody>
            <a:bodyPr wrap="square" rtlCol="0">
              <a:spAutoFit/>
            </a:bodyPr>
            <a:lstStyle/>
            <a:p>
              <a:r>
                <a:rPr lang="zh-CN" altLang="en-US" dirty="0">
                  <a:solidFill>
                    <a:srgbClr val="92D050"/>
                  </a:solidFill>
                </a:rPr>
                <a:t>盗    窃</a:t>
              </a:r>
            </a:p>
          </p:txBody>
        </p:sp>
      </p:grpSp>
      <p:grpSp>
        <p:nvGrpSpPr>
          <p:cNvPr id="8" name="组合 7"/>
          <p:cNvGrpSpPr/>
          <p:nvPr/>
        </p:nvGrpSpPr>
        <p:grpSpPr>
          <a:xfrm>
            <a:off x="6120172" y="1168388"/>
            <a:ext cx="1359338" cy="369332"/>
            <a:chOff x="4355976" y="1168388"/>
            <a:chExt cx="1359338" cy="369332"/>
          </a:xfrm>
        </p:grpSpPr>
        <p:sp>
          <p:nvSpPr>
            <p:cNvPr id="9" name="椭圆 8"/>
            <p:cNvSpPr/>
            <p:nvPr/>
          </p:nvSpPr>
          <p:spPr>
            <a:xfrm>
              <a:off x="4355976" y="1242160"/>
              <a:ext cx="144016"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4644010" y="1168388"/>
              <a:ext cx="1071304" cy="369332"/>
            </a:xfrm>
            <a:prstGeom prst="rect">
              <a:avLst/>
            </a:prstGeom>
            <a:noFill/>
          </p:spPr>
          <p:txBody>
            <a:bodyPr wrap="square" rtlCol="0">
              <a:spAutoFit/>
            </a:bodyPr>
            <a:lstStyle/>
            <a:p>
              <a:r>
                <a:rPr lang="zh-CN" altLang="en-US" dirty="0">
                  <a:solidFill>
                    <a:srgbClr val="92D050"/>
                  </a:solidFill>
                </a:rPr>
                <a:t>抢    夺</a:t>
              </a:r>
            </a:p>
          </p:txBody>
        </p:sp>
      </p:grpSp>
      <p:grpSp>
        <p:nvGrpSpPr>
          <p:cNvPr id="11" name="组合 10"/>
          <p:cNvGrpSpPr/>
          <p:nvPr/>
        </p:nvGrpSpPr>
        <p:grpSpPr>
          <a:xfrm>
            <a:off x="4355976" y="1679645"/>
            <a:ext cx="1359338" cy="369332"/>
            <a:chOff x="4355976" y="1168388"/>
            <a:chExt cx="1359338" cy="369332"/>
          </a:xfrm>
        </p:grpSpPr>
        <p:sp>
          <p:nvSpPr>
            <p:cNvPr id="12" name="椭圆 11"/>
            <p:cNvSpPr/>
            <p:nvPr/>
          </p:nvSpPr>
          <p:spPr>
            <a:xfrm>
              <a:off x="4355976" y="1242160"/>
              <a:ext cx="144016"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4644010" y="1168388"/>
              <a:ext cx="1071304" cy="369332"/>
            </a:xfrm>
            <a:prstGeom prst="rect">
              <a:avLst/>
            </a:prstGeom>
            <a:noFill/>
          </p:spPr>
          <p:txBody>
            <a:bodyPr wrap="square" rtlCol="0">
              <a:spAutoFit/>
            </a:bodyPr>
            <a:lstStyle/>
            <a:p>
              <a:r>
                <a:rPr lang="zh-CN" altLang="en-US" dirty="0">
                  <a:solidFill>
                    <a:srgbClr val="92D050"/>
                  </a:solidFill>
                </a:rPr>
                <a:t>抢    劫</a:t>
              </a:r>
            </a:p>
          </p:txBody>
        </p:sp>
      </p:grpSp>
      <p:grpSp>
        <p:nvGrpSpPr>
          <p:cNvPr id="14" name="组合 13"/>
          <p:cNvGrpSpPr/>
          <p:nvPr/>
        </p:nvGrpSpPr>
        <p:grpSpPr>
          <a:xfrm>
            <a:off x="6120172" y="1679645"/>
            <a:ext cx="1656184" cy="369332"/>
            <a:chOff x="4355976" y="1168388"/>
            <a:chExt cx="1656184" cy="369332"/>
          </a:xfrm>
        </p:grpSpPr>
        <p:sp>
          <p:nvSpPr>
            <p:cNvPr id="15" name="椭圆 14"/>
            <p:cNvSpPr/>
            <p:nvPr/>
          </p:nvSpPr>
          <p:spPr>
            <a:xfrm>
              <a:off x="4355976" y="1242160"/>
              <a:ext cx="144016"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4644010" y="1168388"/>
              <a:ext cx="1368150" cy="369332"/>
            </a:xfrm>
            <a:prstGeom prst="rect">
              <a:avLst/>
            </a:prstGeom>
            <a:noFill/>
          </p:spPr>
          <p:txBody>
            <a:bodyPr wrap="square" rtlCol="0">
              <a:spAutoFit/>
            </a:bodyPr>
            <a:lstStyle/>
            <a:p>
              <a:r>
                <a:rPr lang="zh-CN" altLang="en-US" dirty="0">
                  <a:solidFill>
                    <a:srgbClr val="92D050"/>
                  </a:solidFill>
                </a:rPr>
                <a:t>敲诈勒索</a:t>
              </a:r>
            </a:p>
          </p:txBody>
        </p:sp>
      </p:grpSp>
      <p:grpSp>
        <p:nvGrpSpPr>
          <p:cNvPr id="17" name="组合 16"/>
          <p:cNvGrpSpPr/>
          <p:nvPr/>
        </p:nvGrpSpPr>
        <p:grpSpPr>
          <a:xfrm>
            <a:off x="4355976" y="2190902"/>
            <a:ext cx="1639986" cy="369332"/>
            <a:chOff x="4355976" y="1168388"/>
            <a:chExt cx="1639986" cy="369332"/>
          </a:xfrm>
        </p:grpSpPr>
        <p:sp>
          <p:nvSpPr>
            <p:cNvPr id="18" name="椭圆 17"/>
            <p:cNvSpPr/>
            <p:nvPr/>
          </p:nvSpPr>
          <p:spPr>
            <a:xfrm>
              <a:off x="4355976" y="1242160"/>
              <a:ext cx="144016"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4644010" y="1168388"/>
              <a:ext cx="1351952" cy="369332"/>
            </a:xfrm>
            <a:prstGeom prst="rect">
              <a:avLst/>
            </a:prstGeom>
            <a:noFill/>
          </p:spPr>
          <p:txBody>
            <a:bodyPr wrap="square" rtlCol="0">
              <a:spAutoFit/>
            </a:bodyPr>
            <a:lstStyle/>
            <a:p>
              <a:r>
                <a:rPr lang="zh-CN" altLang="en-US" dirty="0">
                  <a:solidFill>
                    <a:srgbClr val="92D050"/>
                  </a:solidFill>
                </a:rPr>
                <a:t>寻衅滋事</a:t>
              </a:r>
            </a:p>
          </p:txBody>
        </p:sp>
      </p:grpSp>
      <p:grpSp>
        <p:nvGrpSpPr>
          <p:cNvPr id="20" name="组合 19"/>
          <p:cNvGrpSpPr/>
          <p:nvPr/>
        </p:nvGrpSpPr>
        <p:grpSpPr>
          <a:xfrm>
            <a:off x="6120172" y="2190902"/>
            <a:ext cx="2160240" cy="369332"/>
            <a:chOff x="4355976" y="1168388"/>
            <a:chExt cx="2160240" cy="369332"/>
          </a:xfrm>
        </p:grpSpPr>
        <p:sp>
          <p:nvSpPr>
            <p:cNvPr id="21" name="椭圆 20"/>
            <p:cNvSpPr/>
            <p:nvPr/>
          </p:nvSpPr>
          <p:spPr>
            <a:xfrm>
              <a:off x="4355976" y="1242160"/>
              <a:ext cx="144016"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644010" y="1168388"/>
              <a:ext cx="1872206" cy="369332"/>
            </a:xfrm>
            <a:prstGeom prst="rect">
              <a:avLst/>
            </a:prstGeom>
            <a:noFill/>
          </p:spPr>
          <p:txBody>
            <a:bodyPr wrap="square" rtlCol="0">
              <a:spAutoFit/>
            </a:bodyPr>
            <a:lstStyle/>
            <a:p>
              <a:r>
                <a:rPr lang="zh-CN" altLang="en-US" dirty="0">
                  <a:solidFill>
                    <a:srgbClr val="92D050"/>
                  </a:solidFill>
                </a:rPr>
                <a:t>故意毁坏财物</a:t>
              </a:r>
            </a:p>
          </p:txBody>
        </p:sp>
      </p:grpSp>
      <p:grpSp>
        <p:nvGrpSpPr>
          <p:cNvPr id="23" name="组合 22"/>
          <p:cNvGrpSpPr/>
          <p:nvPr/>
        </p:nvGrpSpPr>
        <p:grpSpPr>
          <a:xfrm>
            <a:off x="4355976" y="2702159"/>
            <a:ext cx="1620178" cy="369332"/>
            <a:chOff x="4355976" y="1168388"/>
            <a:chExt cx="1620178" cy="369332"/>
          </a:xfrm>
        </p:grpSpPr>
        <p:sp>
          <p:nvSpPr>
            <p:cNvPr id="24" name="椭圆 23"/>
            <p:cNvSpPr/>
            <p:nvPr/>
          </p:nvSpPr>
          <p:spPr>
            <a:xfrm>
              <a:off x="4355976" y="1242160"/>
              <a:ext cx="144016"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644010" y="1168388"/>
              <a:ext cx="1332144" cy="369332"/>
            </a:xfrm>
            <a:prstGeom prst="rect">
              <a:avLst/>
            </a:prstGeom>
            <a:noFill/>
          </p:spPr>
          <p:txBody>
            <a:bodyPr wrap="square" rtlCol="0">
              <a:spAutoFit/>
            </a:bodyPr>
            <a:lstStyle/>
            <a:p>
              <a:r>
                <a:rPr lang="zh-CN" altLang="en-US" dirty="0">
                  <a:solidFill>
                    <a:srgbClr val="92D050"/>
                  </a:solidFill>
                </a:rPr>
                <a:t>故意伤害</a:t>
              </a:r>
            </a:p>
          </p:txBody>
        </p:sp>
      </p:grpSp>
      <p:grpSp>
        <p:nvGrpSpPr>
          <p:cNvPr id="26" name="组合 25"/>
          <p:cNvGrpSpPr/>
          <p:nvPr/>
        </p:nvGrpSpPr>
        <p:grpSpPr>
          <a:xfrm>
            <a:off x="6120172" y="2702159"/>
            <a:ext cx="1656184" cy="369332"/>
            <a:chOff x="4355976" y="1168388"/>
            <a:chExt cx="1656184" cy="369332"/>
          </a:xfrm>
        </p:grpSpPr>
        <p:sp>
          <p:nvSpPr>
            <p:cNvPr id="27" name="椭圆 26"/>
            <p:cNvSpPr/>
            <p:nvPr/>
          </p:nvSpPr>
          <p:spPr>
            <a:xfrm>
              <a:off x="4355976" y="1242160"/>
              <a:ext cx="144016"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4644010" y="1168388"/>
              <a:ext cx="1368150" cy="369332"/>
            </a:xfrm>
            <a:prstGeom prst="rect">
              <a:avLst/>
            </a:prstGeom>
            <a:noFill/>
          </p:spPr>
          <p:txBody>
            <a:bodyPr wrap="square" rtlCol="0">
              <a:spAutoFit/>
            </a:bodyPr>
            <a:lstStyle/>
            <a:p>
              <a:r>
                <a:rPr lang="zh-CN" altLang="en-US" dirty="0">
                  <a:solidFill>
                    <a:srgbClr val="92D050"/>
                  </a:solidFill>
                </a:rPr>
                <a:t>性侵犯</a:t>
              </a:r>
            </a:p>
          </p:txBody>
        </p:sp>
      </p:grpSp>
      <p:grpSp>
        <p:nvGrpSpPr>
          <p:cNvPr id="29" name="组合 28"/>
          <p:cNvGrpSpPr/>
          <p:nvPr/>
        </p:nvGrpSpPr>
        <p:grpSpPr>
          <a:xfrm>
            <a:off x="4355976" y="3213416"/>
            <a:ext cx="3312368" cy="369332"/>
            <a:chOff x="4355976" y="1168388"/>
            <a:chExt cx="3312368" cy="369332"/>
          </a:xfrm>
        </p:grpSpPr>
        <p:sp>
          <p:nvSpPr>
            <p:cNvPr id="30" name="椭圆 29"/>
            <p:cNvSpPr/>
            <p:nvPr/>
          </p:nvSpPr>
          <p:spPr>
            <a:xfrm>
              <a:off x="4355976" y="1242160"/>
              <a:ext cx="144016"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p:cNvSpPr txBox="1"/>
            <p:nvPr/>
          </p:nvSpPr>
          <p:spPr>
            <a:xfrm>
              <a:off x="4644010" y="1168388"/>
              <a:ext cx="3024334" cy="369332"/>
            </a:xfrm>
            <a:prstGeom prst="rect">
              <a:avLst/>
            </a:prstGeom>
            <a:noFill/>
          </p:spPr>
          <p:txBody>
            <a:bodyPr wrap="square" rtlCol="0">
              <a:spAutoFit/>
            </a:bodyPr>
            <a:lstStyle/>
            <a:p>
              <a:r>
                <a:rPr lang="zh-CN" altLang="en-US" dirty="0">
                  <a:solidFill>
                    <a:srgbClr val="92D050"/>
                  </a:solidFill>
                </a:rPr>
                <a:t>参加黑社会性质组织罪</a:t>
              </a:r>
            </a:p>
          </p:txBody>
        </p:sp>
      </p:grpSp>
      <p:grpSp>
        <p:nvGrpSpPr>
          <p:cNvPr id="32" name="组合 31"/>
          <p:cNvGrpSpPr/>
          <p:nvPr/>
        </p:nvGrpSpPr>
        <p:grpSpPr>
          <a:xfrm>
            <a:off x="4355976" y="3724672"/>
            <a:ext cx="3312368" cy="369332"/>
            <a:chOff x="4355976" y="1168388"/>
            <a:chExt cx="3312368" cy="369332"/>
          </a:xfrm>
        </p:grpSpPr>
        <p:sp>
          <p:nvSpPr>
            <p:cNvPr id="33" name="椭圆 32"/>
            <p:cNvSpPr/>
            <p:nvPr/>
          </p:nvSpPr>
          <p:spPr>
            <a:xfrm>
              <a:off x="4355976" y="1242160"/>
              <a:ext cx="144016" cy="14401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33"/>
            <p:cNvSpPr txBox="1"/>
            <p:nvPr/>
          </p:nvSpPr>
          <p:spPr>
            <a:xfrm>
              <a:off x="4644010" y="1168388"/>
              <a:ext cx="3024334" cy="369332"/>
            </a:xfrm>
            <a:prstGeom prst="rect">
              <a:avLst/>
            </a:prstGeom>
            <a:noFill/>
          </p:spPr>
          <p:txBody>
            <a:bodyPr wrap="square" rtlCol="0">
              <a:spAutoFit/>
            </a:bodyPr>
            <a:lstStyle/>
            <a:p>
              <a:r>
                <a:rPr lang="zh-CN" altLang="en-US" dirty="0">
                  <a:solidFill>
                    <a:srgbClr val="92D050"/>
                  </a:solidFill>
                </a:rPr>
                <a:t>聚众斗殴</a:t>
              </a: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p:cNvSpPr txBox="1"/>
          <p:nvPr/>
        </p:nvSpPr>
        <p:spPr>
          <a:xfrm>
            <a:off x="791580" y="952364"/>
            <a:ext cx="5436604" cy="369332"/>
          </a:xfrm>
          <a:prstGeom prst="rect">
            <a:avLst/>
          </a:prstGeom>
          <a:noFill/>
        </p:spPr>
        <p:txBody>
          <a:bodyPr wrap="square" rtlCol="0">
            <a:spAutoFit/>
          </a:bodyPr>
          <a:lstStyle/>
          <a:p>
            <a:r>
              <a:rPr lang="zh-CN" altLang="en-US" dirty="0">
                <a:solidFill>
                  <a:srgbClr val="92D050"/>
                </a:solidFill>
              </a:rPr>
              <a:t>已满十六周岁的人犯罪，应当负刑事责任</a:t>
            </a:r>
          </a:p>
        </p:txBody>
      </p:sp>
      <p:grpSp>
        <p:nvGrpSpPr>
          <p:cNvPr id="37" name="组合 36"/>
          <p:cNvGrpSpPr/>
          <p:nvPr/>
        </p:nvGrpSpPr>
        <p:grpSpPr>
          <a:xfrm>
            <a:off x="1871700" y="1456420"/>
            <a:ext cx="5779308" cy="612068"/>
            <a:chOff x="1619672" y="1456420"/>
            <a:chExt cx="5779308" cy="612068"/>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1456420"/>
              <a:ext cx="612068" cy="612068"/>
            </a:xfrm>
            <a:prstGeom prst="rect">
              <a:avLst/>
            </a:prstGeom>
          </p:spPr>
        </p:pic>
        <p:sp>
          <p:nvSpPr>
            <p:cNvPr id="36" name="文本框 35"/>
            <p:cNvSpPr txBox="1"/>
            <p:nvPr/>
          </p:nvSpPr>
          <p:spPr>
            <a:xfrm>
              <a:off x="2309272" y="1578340"/>
              <a:ext cx="5089708" cy="461665"/>
            </a:xfrm>
            <a:prstGeom prst="rect">
              <a:avLst/>
            </a:prstGeom>
            <a:noFill/>
          </p:spPr>
          <p:txBody>
            <a:bodyPr wrap="square" rtlCol="0">
              <a:spAutoFit/>
            </a:bodyPr>
            <a:lstStyle/>
            <a:p>
              <a:r>
                <a:rPr lang="zh-CN" altLang="en-US" sz="2400" dirty="0">
                  <a:solidFill>
                    <a:srgbClr val="FFFF00"/>
                  </a:solidFill>
                </a:rPr>
                <a:t>十四至十六周岁八个特定罪名</a:t>
              </a:r>
            </a:p>
          </p:txBody>
        </p:sp>
      </p:grpSp>
      <p:grpSp>
        <p:nvGrpSpPr>
          <p:cNvPr id="40" name="组合 39"/>
          <p:cNvGrpSpPr/>
          <p:nvPr/>
        </p:nvGrpSpPr>
        <p:grpSpPr>
          <a:xfrm>
            <a:off x="917594" y="2477620"/>
            <a:ext cx="1643706" cy="612068"/>
            <a:chOff x="806664" y="2655037"/>
            <a:chExt cx="1908212" cy="612068"/>
          </a:xfrm>
        </p:grpSpPr>
        <p:sp>
          <p:nvSpPr>
            <p:cNvPr id="39" name="矩形: 圆角 38"/>
            <p:cNvSpPr/>
            <p:nvPr/>
          </p:nvSpPr>
          <p:spPr>
            <a:xfrm>
              <a:off x="806664" y="2655037"/>
              <a:ext cx="1908212" cy="612068"/>
            </a:xfrm>
            <a:prstGeom prst="roundRect">
              <a:avLst>
                <a:gd name="adj" fmla="val 32851"/>
              </a:avLst>
            </a:prstGeom>
            <a:noFill/>
            <a:ln>
              <a:solidFill>
                <a:srgbClr val="5AA8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nvSpPr>
          <p:spPr>
            <a:xfrm>
              <a:off x="911158" y="2818695"/>
              <a:ext cx="1713709" cy="338554"/>
            </a:xfrm>
            <a:prstGeom prst="rect">
              <a:avLst/>
            </a:prstGeom>
            <a:noFill/>
          </p:spPr>
          <p:txBody>
            <a:bodyPr wrap="square" rtlCol="0">
              <a:spAutoFit/>
            </a:bodyPr>
            <a:lstStyle/>
            <a:p>
              <a:pPr algn="dist"/>
              <a:r>
                <a:rPr lang="zh-CN" altLang="en-US" sz="1600" dirty="0">
                  <a:solidFill>
                    <a:schemeClr val="bg1"/>
                  </a:solidFill>
                </a:rPr>
                <a:t>故意杀人</a:t>
              </a:r>
            </a:p>
          </p:txBody>
        </p:sp>
      </p:grpSp>
      <p:grpSp>
        <p:nvGrpSpPr>
          <p:cNvPr id="47" name="组合 46"/>
          <p:cNvGrpSpPr/>
          <p:nvPr/>
        </p:nvGrpSpPr>
        <p:grpSpPr>
          <a:xfrm>
            <a:off x="2879828" y="2477620"/>
            <a:ext cx="1643706" cy="612068"/>
            <a:chOff x="806664" y="2655037"/>
            <a:chExt cx="1908212" cy="612068"/>
          </a:xfrm>
        </p:grpSpPr>
        <p:sp>
          <p:nvSpPr>
            <p:cNvPr id="48" name="矩形: 圆角 47"/>
            <p:cNvSpPr/>
            <p:nvPr/>
          </p:nvSpPr>
          <p:spPr>
            <a:xfrm>
              <a:off x="806664" y="2655037"/>
              <a:ext cx="1908212" cy="612068"/>
            </a:xfrm>
            <a:prstGeom prst="roundRect">
              <a:avLst>
                <a:gd name="adj" fmla="val 32851"/>
              </a:avLst>
            </a:prstGeom>
            <a:noFill/>
            <a:ln>
              <a:solidFill>
                <a:srgbClr val="5AA8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9" name="文本框 48"/>
            <p:cNvSpPr txBox="1"/>
            <p:nvPr/>
          </p:nvSpPr>
          <p:spPr>
            <a:xfrm>
              <a:off x="1165161" y="2814202"/>
              <a:ext cx="1191218" cy="338554"/>
            </a:xfrm>
            <a:prstGeom prst="rect">
              <a:avLst/>
            </a:prstGeom>
            <a:noFill/>
          </p:spPr>
          <p:txBody>
            <a:bodyPr wrap="square" rtlCol="0">
              <a:spAutoFit/>
            </a:bodyPr>
            <a:lstStyle/>
            <a:p>
              <a:pPr algn="dist"/>
              <a:r>
                <a:rPr lang="zh-CN" altLang="en-US" sz="1600" dirty="0">
                  <a:solidFill>
                    <a:schemeClr val="bg1"/>
                  </a:solidFill>
                </a:rPr>
                <a:t>强奸</a:t>
              </a:r>
            </a:p>
          </p:txBody>
        </p:sp>
      </p:grpSp>
      <p:grpSp>
        <p:nvGrpSpPr>
          <p:cNvPr id="50" name="组合 49"/>
          <p:cNvGrpSpPr/>
          <p:nvPr/>
        </p:nvGrpSpPr>
        <p:grpSpPr>
          <a:xfrm>
            <a:off x="4854491" y="2477620"/>
            <a:ext cx="1643706" cy="612068"/>
            <a:chOff x="806664" y="2655037"/>
            <a:chExt cx="1908212" cy="612068"/>
          </a:xfrm>
        </p:grpSpPr>
        <p:sp>
          <p:nvSpPr>
            <p:cNvPr id="51" name="矩形: 圆角 50"/>
            <p:cNvSpPr/>
            <p:nvPr/>
          </p:nvSpPr>
          <p:spPr>
            <a:xfrm>
              <a:off x="806664" y="2655037"/>
              <a:ext cx="1908212" cy="612068"/>
            </a:xfrm>
            <a:prstGeom prst="roundRect">
              <a:avLst>
                <a:gd name="adj" fmla="val 32851"/>
              </a:avLst>
            </a:prstGeom>
            <a:noFill/>
            <a:ln>
              <a:solidFill>
                <a:srgbClr val="5AA8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2" name="文本框 51"/>
            <p:cNvSpPr txBox="1"/>
            <p:nvPr/>
          </p:nvSpPr>
          <p:spPr>
            <a:xfrm>
              <a:off x="1217081" y="2814202"/>
              <a:ext cx="1087379" cy="338554"/>
            </a:xfrm>
            <a:prstGeom prst="rect">
              <a:avLst/>
            </a:prstGeom>
            <a:noFill/>
          </p:spPr>
          <p:txBody>
            <a:bodyPr wrap="square" rtlCol="0">
              <a:spAutoFit/>
            </a:bodyPr>
            <a:lstStyle/>
            <a:p>
              <a:pPr algn="dist"/>
              <a:r>
                <a:rPr lang="zh-CN" altLang="en-US" sz="1600" dirty="0">
                  <a:solidFill>
                    <a:schemeClr val="bg1"/>
                  </a:solidFill>
                </a:rPr>
                <a:t>抢劫</a:t>
              </a:r>
            </a:p>
          </p:txBody>
        </p:sp>
      </p:grpSp>
      <p:grpSp>
        <p:nvGrpSpPr>
          <p:cNvPr id="53" name="组合 52"/>
          <p:cNvGrpSpPr/>
          <p:nvPr/>
        </p:nvGrpSpPr>
        <p:grpSpPr>
          <a:xfrm>
            <a:off x="6829155" y="2477620"/>
            <a:ext cx="1643706" cy="612068"/>
            <a:chOff x="806664" y="2655037"/>
            <a:chExt cx="1908212" cy="612068"/>
          </a:xfrm>
        </p:grpSpPr>
        <p:sp>
          <p:nvSpPr>
            <p:cNvPr id="54" name="矩形: 圆角 53"/>
            <p:cNvSpPr/>
            <p:nvPr/>
          </p:nvSpPr>
          <p:spPr>
            <a:xfrm>
              <a:off x="806664" y="2655037"/>
              <a:ext cx="1908212" cy="612068"/>
            </a:xfrm>
            <a:prstGeom prst="roundRect">
              <a:avLst>
                <a:gd name="adj" fmla="val 32851"/>
              </a:avLst>
            </a:prstGeom>
            <a:noFill/>
            <a:ln>
              <a:solidFill>
                <a:srgbClr val="5AA8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5" name="文本框 54"/>
            <p:cNvSpPr txBox="1"/>
            <p:nvPr/>
          </p:nvSpPr>
          <p:spPr>
            <a:xfrm>
              <a:off x="911158" y="2818695"/>
              <a:ext cx="1713709" cy="338554"/>
            </a:xfrm>
            <a:prstGeom prst="rect">
              <a:avLst/>
            </a:prstGeom>
            <a:noFill/>
          </p:spPr>
          <p:txBody>
            <a:bodyPr wrap="square" rtlCol="0">
              <a:spAutoFit/>
            </a:bodyPr>
            <a:lstStyle/>
            <a:p>
              <a:pPr algn="dist"/>
              <a:r>
                <a:rPr lang="zh-CN" altLang="en-US" sz="1600" dirty="0">
                  <a:solidFill>
                    <a:schemeClr val="bg1"/>
                  </a:solidFill>
                </a:rPr>
                <a:t>贩卖毒品</a:t>
              </a:r>
            </a:p>
          </p:txBody>
        </p:sp>
      </p:grpSp>
      <p:grpSp>
        <p:nvGrpSpPr>
          <p:cNvPr id="56" name="组合 55"/>
          <p:cNvGrpSpPr/>
          <p:nvPr/>
        </p:nvGrpSpPr>
        <p:grpSpPr>
          <a:xfrm>
            <a:off x="905165" y="3400636"/>
            <a:ext cx="1643706" cy="612068"/>
            <a:chOff x="806664" y="2655037"/>
            <a:chExt cx="1908212" cy="612068"/>
          </a:xfrm>
        </p:grpSpPr>
        <p:sp>
          <p:nvSpPr>
            <p:cNvPr id="57" name="矩形: 圆角 56"/>
            <p:cNvSpPr/>
            <p:nvPr/>
          </p:nvSpPr>
          <p:spPr>
            <a:xfrm>
              <a:off x="806664" y="2655037"/>
              <a:ext cx="1908212" cy="612068"/>
            </a:xfrm>
            <a:prstGeom prst="roundRect">
              <a:avLst>
                <a:gd name="adj" fmla="val 32851"/>
              </a:avLst>
            </a:prstGeom>
            <a:noFill/>
            <a:ln>
              <a:solidFill>
                <a:srgbClr val="5AA8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 name="文本框 57"/>
            <p:cNvSpPr txBox="1"/>
            <p:nvPr/>
          </p:nvSpPr>
          <p:spPr>
            <a:xfrm>
              <a:off x="1218171" y="2818695"/>
              <a:ext cx="1086743" cy="338554"/>
            </a:xfrm>
            <a:prstGeom prst="rect">
              <a:avLst/>
            </a:prstGeom>
            <a:noFill/>
          </p:spPr>
          <p:txBody>
            <a:bodyPr wrap="square" rtlCol="0">
              <a:spAutoFit/>
            </a:bodyPr>
            <a:lstStyle/>
            <a:p>
              <a:pPr algn="dist"/>
              <a:r>
                <a:rPr lang="zh-CN" altLang="en-US" sz="1600" dirty="0">
                  <a:solidFill>
                    <a:schemeClr val="bg1"/>
                  </a:solidFill>
                </a:rPr>
                <a:t>放火</a:t>
              </a:r>
            </a:p>
          </p:txBody>
        </p:sp>
      </p:grpSp>
      <p:grpSp>
        <p:nvGrpSpPr>
          <p:cNvPr id="59" name="组合 58"/>
          <p:cNvGrpSpPr/>
          <p:nvPr/>
        </p:nvGrpSpPr>
        <p:grpSpPr>
          <a:xfrm>
            <a:off x="2879828" y="3400636"/>
            <a:ext cx="1643706" cy="612068"/>
            <a:chOff x="806664" y="2655037"/>
            <a:chExt cx="1908212" cy="612068"/>
          </a:xfrm>
        </p:grpSpPr>
        <p:sp>
          <p:nvSpPr>
            <p:cNvPr id="60" name="矩形: 圆角 59"/>
            <p:cNvSpPr/>
            <p:nvPr/>
          </p:nvSpPr>
          <p:spPr>
            <a:xfrm>
              <a:off x="806664" y="2655037"/>
              <a:ext cx="1908212" cy="612068"/>
            </a:xfrm>
            <a:prstGeom prst="roundRect">
              <a:avLst>
                <a:gd name="adj" fmla="val 32851"/>
              </a:avLst>
            </a:prstGeom>
            <a:noFill/>
            <a:ln>
              <a:solidFill>
                <a:srgbClr val="5AA8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1" name="文本框 60"/>
            <p:cNvSpPr txBox="1"/>
            <p:nvPr/>
          </p:nvSpPr>
          <p:spPr>
            <a:xfrm>
              <a:off x="1165161" y="2818695"/>
              <a:ext cx="1191218" cy="338554"/>
            </a:xfrm>
            <a:prstGeom prst="rect">
              <a:avLst/>
            </a:prstGeom>
            <a:noFill/>
          </p:spPr>
          <p:txBody>
            <a:bodyPr wrap="square" rtlCol="0">
              <a:spAutoFit/>
            </a:bodyPr>
            <a:lstStyle/>
            <a:p>
              <a:pPr algn="dist"/>
              <a:r>
                <a:rPr lang="zh-CN" altLang="en-US" sz="1600" dirty="0">
                  <a:solidFill>
                    <a:schemeClr val="bg1"/>
                  </a:solidFill>
                </a:rPr>
                <a:t>爆炸</a:t>
              </a:r>
            </a:p>
          </p:txBody>
        </p:sp>
      </p:grpSp>
      <p:grpSp>
        <p:nvGrpSpPr>
          <p:cNvPr id="62" name="组合 61"/>
          <p:cNvGrpSpPr/>
          <p:nvPr/>
        </p:nvGrpSpPr>
        <p:grpSpPr>
          <a:xfrm>
            <a:off x="4854491" y="3400636"/>
            <a:ext cx="1643706" cy="612068"/>
            <a:chOff x="806664" y="2655037"/>
            <a:chExt cx="1908212" cy="612068"/>
          </a:xfrm>
        </p:grpSpPr>
        <p:sp>
          <p:nvSpPr>
            <p:cNvPr id="63" name="矩形: 圆角 62"/>
            <p:cNvSpPr/>
            <p:nvPr/>
          </p:nvSpPr>
          <p:spPr>
            <a:xfrm>
              <a:off x="806664" y="2655037"/>
              <a:ext cx="1908212" cy="612068"/>
            </a:xfrm>
            <a:prstGeom prst="roundRect">
              <a:avLst>
                <a:gd name="adj" fmla="val 32851"/>
              </a:avLst>
            </a:prstGeom>
            <a:noFill/>
            <a:ln>
              <a:solidFill>
                <a:srgbClr val="5AA8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4" name="文本框 63"/>
            <p:cNvSpPr txBox="1"/>
            <p:nvPr/>
          </p:nvSpPr>
          <p:spPr>
            <a:xfrm>
              <a:off x="1217080" y="2818695"/>
              <a:ext cx="1184333" cy="338554"/>
            </a:xfrm>
            <a:prstGeom prst="rect">
              <a:avLst/>
            </a:prstGeom>
            <a:noFill/>
          </p:spPr>
          <p:txBody>
            <a:bodyPr wrap="square" rtlCol="0">
              <a:spAutoFit/>
            </a:bodyPr>
            <a:lstStyle/>
            <a:p>
              <a:pPr algn="dist"/>
              <a:r>
                <a:rPr lang="zh-CN" altLang="en-US" sz="1600" dirty="0">
                  <a:solidFill>
                    <a:schemeClr val="bg1"/>
                  </a:solidFill>
                </a:rPr>
                <a:t>投毒</a:t>
              </a:r>
            </a:p>
          </p:txBody>
        </p:sp>
      </p:grpSp>
      <p:grpSp>
        <p:nvGrpSpPr>
          <p:cNvPr id="65" name="组合 64"/>
          <p:cNvGrpSpPr/>
          <p:nvPr/>
        </p:nvGrpSpPr>
        <p:grpSpPr>
          <a:xfrm>
            <a:off x="6829155" y="3400636"/>
            <a:ext cx="1643706" cy="612068"/>
            <a:chOff x="806664" y="2655037"/>
            <a:chExt cx="1908212" cy="612068"/>
          </a:xfrm>
        </p:grpSpPr>
        <p:sp>
          <p:nvSpPr>
            <p:cNvPr id="66" name="矩形: 圆角 65"/>
            <p:cNvSpPr/>
            <p:nvPr/>
          </p:nvSpPr>
          <p:spPr>
            <a:xfrm>
              <a:off x="806664" y="2655037"/>
              <a:ext cx="1908212" cy="612068"/>
            </a:xfrm>
            <a:prstGeom prst="roundRect">
              <a:avLst>
                <a:gd name="adj" fmla="val 32851"/>
              </a:avLst>
            </a:prstGeom>
            <a:noFill/>
            <a:ln>
              <a:solidFill>
                <a:srgbClr val="5AA88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7" name="文本框 66"/>
            <p:cNvSpPr txBox="1"/>
            <p:nvPr/>
          </p:nvSpPr>
          <p:spPr>
            <a:xfrm>
              <a:off x="911158" y="2763049"/>
              <a:ext cx="1713709" cy="461665"/>
            </a:xfrm>
            <a:prstGeom prst="rect">
              <a:avLst/>
            </a:prstGeom>
            <a:noFill/>
          </p:spPr>
          <p:txBody>
            <a:bodyPr wrap="square" rtlCol="0">
              <a:spAutoFit/>
            </a:bodyPr>
            <a:lstStyle/>
            <a:p>
              <a:pPr algn="dist"/>
              <a:r>
                <a:rPr lang="zh-CN" altLang="en-US" sz="1200" dirty="0">
                  <a:solidFill>
                    <a:schemeClr val="bg1"/>
                  </a:solidFill>
                </a:rPr>
                <a:t>故意伤害致人重伤或者死亡</a:t>
              </a:r>
            </a:p>
          </p:txBody>
        </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1000"/>
                                        <p:tgtEl>
                                          <p:spTgt spid="40"/>
                                        </p:tgtEl>
                                      </p:cBhvr>
                                    </p:animEffect>
                                    <p:anim calcmode="lin" valueType="num">
                                      <p:cBhvr>
                                        <p:cTn id="20" dur="1000" fill="hold"/>
                                        <p:tgtEl>
                                          <p:spTgt spid="40"/>
                                        </p:tgtEl>
                                        <p:attrNameLst>
                                          <p:attrName>ppt_x</p:attrName>
                                        </p:attrNameLst>
                                      </p:cBhvr>
                                      <p:tavLst>
                                        <p:tav tm="0">
                                          <p:val>
                                            <p:strVal val="#ppt_x"/>
                                          </p:val>
                                        </p:tav>
                                        <p:tav tm="100000">
                                          <p:val>
                                            <p:strVal val="#ppt_x"/>
                                          </p:val>
                                        </p:tav>
                                      </p:tavLst>
                                    </p:anim>
                                    <p:anim calcmode="lin" valueType="num">
                                      <p:cBhvr>
                                        <p:cTn id="2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1000"/>
                                        <p:tgtEl>
                                          <p:spTgt spid="47"/>
                                        </p:tgtEl>
                                      </p:cBhvr>
                                    </p:animEffect>
                                    <p:anim calcmode="lin" valueType="num">
                                      <p:cBhvr>
                                        <p:cTn id="27" dur="1000" fill="hold"/>
                                        <p:tgtEl>
                                          <p:spTgt spid="47"/>
                                        </p:tgtEl>
                                        <p:attrNameLst>
                                          <p:attrName>ppt_x</p:attrName>
                                        </p:attrNameLst>
                                      </p:cBhvr>
                                      <p:tavLst>
                                        <p:tav tm="0">
                                          <p:val>
                                            <p:strVal val="#ppt_x"/>
                                          </p:val>
                                        </p:tav>
                                        <p:tav tm="100000">
                                          <p:val>
                                            <p:strVal val="#ppt_x"/>
                                          </p:val>
                                        </p:tav>
                                      </p:tavLst>
                                    </p:anim>
                                    <p:anim calcmode="lin" valueType="num">
                                      <p:cBhvr>
                                        <p:cTn id="2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1000"/>
                                        <p:tgtEl>
                                          <p:spTgt spid="50"/>
                                        </p:tgtEl>
                                      </p:cBhvr>
                                    </p:animEffect>
                                    <p:anim calcmode="lin" valueType="num">
                                      <p:cBhvr>
                                        <p:cTn id="34" dur="1000" fill="hold"/>
                                        <p:tgtEl>
                                          <p:spTgt spid="50"/>
                                        </p:tgtEl>
                                        <p:attrNameLst>
                                          <p:attrName>ppt_x</p:attrName>
                                        </p:attrNameLst>
                                      </p:cBhvr>
                                      <p:tavLst>
                                        <p:tav tm="0">
                                          <p:val>
                                            <p:strVal val="#ppt_x"/>
                                          </p:val>
                                        </p:tav>
                                        <p:tav tm="100000">
                                          <p:val>
                                            <p:strVal val="#ppt_x"/>
                                          </p:val>
                                        </p:tav>
                                      </p:tavLst>
                                    </p:anim>
                                    <p:anim calcmode="lin" valueType="num">
                                      <p:cBhvr>
                                        <p:cTn id="3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1000"/>
                                        <p:tgtEl>
                                          <p:spTgt spid="53"/>
                                        </p:tgtEl>
                                      </p:cBhvr>
                                    </p:animEffect>
                                    <p:anim calcmode="lin" valueType="num">
                                      <p:cBhvr>
                                        <p:cTn id="41" dur="1000" fill="hold"/>
                                        <p:tgtEl>
                                          <p:spTgt spid="53"/>
                                        </p:tgtEl>
                                        <p:attrNameLst>
                                          <p:attrName>ppt_x</p:attrName>
                                        </p:attrNameLst>
                                      </p:cBhvr>
                                      <p:tavLst>
                                        <p:tav tm="0">
                                          <p:val>
                                            <p:strVal val="#ppt_x"/>
                                          </p:val>
                                        </p:tav>
                                        <p:tav tm="100000">
                                          <p:val>
                                            <p:strVal val="#ppt_x"/>
                                          </p:val>
                                        </p:tav>
                                      </p:tavLst>
                                    </p:anim>
                                    <p:anim calcmode="lin" valueType="num">
                                      <p:cBhvr>
                                        <p:cTn id="4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1000"/>
                                        <p:tgtEl>
                                          <p:spTgt spid="59"/>
                                        </p:tgtEl>
                                      </p:cBhvr>
                                    </p:animEffect>
                                    <p:anim calcmode="lin" valueType="num">
                                      <p:cBhvr>
                                        <p:cTn id="55" dur="1000" fill="hold"/>
                                        <p:tgtEl>
                                          <p:spTgt spid="59"/>
                                        </p:tgtEl>
                                        <p:attrNameLst>
                                          <p:attrName>ppt_x</p:attrName>
                                        </p:attrNameLst>
                                      </p:cBhvr>
                                      <p:tavLst>
                                        <p:tav tm="0">
                                          <p:val>
                                            <p:strVal val="#ppt_x"/>
                                          </p:val>
                                        </p:tav>
                                        <p:tav tm="100000">
                                          <p:val>
                                            <p:strVal val="#ppt_x"/>
                                          </p:val>
                                        </p:tav>
                                      </p:tavLst>
                                    </p:anim>
                                    <p:anim calcmode="lin" valueType="num">
                                      <p:cBhvr>
                                        <p:cTn id="5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1000"/>
                                        <p:tgtEl>
                                          <p:spTgt spid="62"/>
                                        </p:tgtEl>
                                      </p:cBhvr>
                                    </p:animEffect>
                                    <p:anim calcmode="lin" valueType="num">
                                      <p:cBhvr>
                                        <p:cTn id="62" dur="1000" fill="hold"/>
                                        <p:tgtEl>
                                          <p:spTgt spid="62"/>
                                        </p:tgtEl>
                                        <p:attrNameLst>
                                          <p:attrName>ppt_x</p:attrName>
                                        </p:attrNameLst>
                                      </p:cBhvr>
                                      <p:tavLst>
                                        <p:tav tm="0">
                                          <p:val>
                                            <p:strVal val="#ppt_x"/>
                                          </p:val>
                                        </p:tav>
                                        <p:tav tm="100000">
                                          <p:val>
                                            <p:strVal val="#ppt_x"/>
                                          </p:val>
                                        </p:tav>
                                      </p:tavLst>
                                    </p:anim>
                                    <p:anim calcmode="lin" valueType="num">
                                      <p:cBhvr>
                                        <p:cTn id="6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5"/>
                                        </p:tgtEl>
                                        <p:attrNameLst>
                                          <p:attrName>style.visibility</p:attrName>
                                        </p:attrNameLst>
                                      </p:cBhvr>
                                      <p:to>
                                        <p:strVal val="visible"/>
                                      </p:to>
                                    </p:set>
                                    <p:animEffect transition="in" filter="fade">
                                      <p:cBhvr>
                                        <p:cTn id="68" dur="1000"/>
                                        <p:tgtEl>
                                          <p:spTgt spid="65"/>
                                        </p:tgtEl>
                                      </p:cBhvr>
                                    </p:animEffect>
                                    <p:anim calcmode="lin" valueType="num">
                                      <p:cBhvr>
                                        <p:cTn id="69" dur="1000" fill="hold"/>
                                        <p:tgtEl>
                                          <p:spTgt spid="65"/>
                                        </p:tgtEl>
                                        <p:attrNameLst>
                                          <p:attrName>ppt_x</p:attrName>
                                        </p:attrNameLst>
                                      </p:cBhvr>
                                      <p:tavLst>
                                        <p:tav tm="0">
                                          <p:val>
                                            <p:strVal val="#ppt_x"/>
                                          </p:val>
                                        </p:tav>
                                        <p:tav tm="100000">
                                          <p:val>
                                            <p:strVal val="#ppt_x"/>
                                          </p:val>
                                        </p:tav>
                                      </p:tavLst>
                                    </p:anim>
                                    <p:anim calcmode="lin" valueType="num">
                                      <p:cBhvr>
                                        <p:cTn id="70"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273432" y="3676780"/>
            <a:ext cx="2457702" cy="497924"/>
            <a:chOff x="4273432" y="3676780"/>
            <a:chExt cx="2457702" cy="497924"/>
          </a:xfrm>
        </p:grpSpPr>
        <p:grpSp>
          <p:nvGrpSpPr>
            <p:cNvPr id="73" name="Group 109"/>
            <p:cNvGrpSpPr/>
            <p:nvPr/>
          </p:nvGrpSpPr>
          <p:grpSpPr>
            <a:xfrm>
              <a:off x="4347604" y="3743818"/>
              <a:ext cx="2383530" cy="430886"/>
              <a:chOff x="4033795" y="1174497"/>
              <a:chExt cx="2383530" cy="430753"/>
            </a:xfrm>
          </p:grpSpPr>
          <p:sp>
            <p:nvSpPr>
              <p:cNvPr id="76" name="Text Placeholder 3"/>
              <p:cNvSpPr txBox="1"/>
              <p:nvPr/>
            </p:nvSpPr>
            <p:spPr>
              <a:xfrm>
                <a:off x="4399177" y="1174497"/>
                <a:ext cx="2018148" cy="27691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dist" defTabSz="914400">
                  <a:spcBef>
                    <a:spcPct val="20000"/>
                  </a:spcBef>
                  <a:defRPr/>
                </a:pPr>
                <a:r>
                  <a:rPr lang="zh-CN" altLang="en-US" sz="1800" dirty="0">
                    <a:solidFill>
                      <a:schemeClr val="bg1"/>
                    </a:solidFill>
                    <a:latin typeface="新蒂黑板报底字" panose="03000600000000000000" pitchFamily="66" charset="-122"/>
                    <a:ea typeface="新蒂黑板报底字" panose="03000600000000000000" pitchFamily="66" charset="-122"/>
                  </a:rPr>
                  <a:t>无知型犯罪 </a:t>
                </a:r>
                <a:endParaRPr lang="en-US" sz="1800" dirty="0">
                  <a:solidFill>
                    <a:schemeClr val="bg1"/>
                  </a:solidFill>
                  <a:latin typeface="新蒂黑板报底字" panose="03000600000000000000" pitchFamily="66" charset="-122"/>
                  <a:ea typeface="新蒂黑板报底字" panose="03000600000000000000" pitchFamily="66" charset="-122"/>
                </a:endParaRPr>
              </a:p>
            </p:txBody>
          </p:sp>
          <p:sp>
            <p:nvSpPr>
              <p:cNvPr id="75" name="Rectangle 111"/>
              <p:cNvSpPr/>
              <p:nvPr/>
            </p:nvSpPr>
            <p:spPr>
              <a:xfrm>
                <a:off x="4033795" y="1236032"/>
                <a:ext cx="65" cy="369218"/>
              </a:xfrm>
              <a:prstGeom prst="rect">
                <a:avLst/>
              </a:prstGeom>
            </p:spPr>
            <p:txBody>
              <a:bodyPr wrap="none" lIns="0" tIns="0" rIns="0" bIns="0">
                <a:spAutoFit/>
              </a:bodyPr>
              <a:lstStyle/>
              <a:p>
                <a:pPr algn="dist" defTabSz="1031875"/>
                <a:endParaRPr lang="en-US" sz="2400" dirty="0">
                  <a:solidFill>
                    <a:srgbClr val="5AA88E"/>
                  </a:solidFill>
                </a:endParaRPr>
              </a:p>
            </p:txBody>
          </p:sp>
        </p:grpSp>
        <p:grpSp>
          <p:nvGrpSpPr>
            <p:cNvPr id="118" name="组合 71"/>
            <p:cNvGrpSpPr/>
            <p:nvPr/>
          </p:nvGrpSpPr>
          <p:grpSpPr>
            <a:xfrm>
              <a:off x="4273432" y="3676780"/>
              <a:ext cx="301630" cy="300921"/>
              <a:chOff x="-959970" y="1422605"/>
              <a:chExt cx="596900" cy="595313"/>
            </a:xfrm>
          </p:grpSpPr>
          <p:sp>
            <p:nvSpPr>
              <p:cNvPr id="119"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pPr algn="dist" defTabSz="1031875"/>
                <a:endParaRPr lang="en-US" sz="2000" dirty="0">
                  <a:solidFill>
                    <a:srgbClr val="5AA88E"/>
                  </a:solidFill>
                </a:endParaRPr>
              </a:p>
            </p:txBody>
          </p:sp>
          <p:sp>
            <p:nvSpPr>
              <p:cNvPr id="12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pPr algn="dist" defTabSz="1031875"/>
                <a:endParaRPr lang="en-US" sz="2000" dirty="0">
                  <a:solidFill>
                    <a:srgbClr val="5AA88E"/>
                  </a:solidFill>
                </a:endParaRPr>
              </a:p>
            </p:txBody>
          </p:sp>
        </p:grpSp>
      </p:grpSp>
      <p:grpSp>
        <p:nvGrpSpPr>
          <p:cNvPr id="4" name="组合 3"/>
          <p:cNvGrpSpPr/>
          <p:nvPr/>
        </p:nvGrpSpPr>
        <p:grpSpPr>
          <a:xfrm>
            <a:off x="864569" y="1222924"/>
            <a:ext cx="2617382" cy="2803562"/>
            <a:chOff x="864569" y="1222924"/>
            <a:chExt cx="2617382" cy="2803562"/>
          </a:xfrm>
        </p:grpSpPr>
        <p:grpSp>
          <p:nvGrpSpPr>
            <p:cNvPr id="2" name="组合 1"/>
            <p:cNvGrpSpPr/>
            <p:nvPr/>
          </p:nvGrpSpPr>
          <p:grpSpPr>
            <a:xfrm>
              <a:off x="1046078" y="2363583"/>
              <a:ext cx="2220963" cy="1662903"/>
              <a:chOff x="910086" y="2684984"/>
              <a:chExt cx="1382568" cy="1035171"/>
            </a:xfrm>
          </p:grpSpPr>
          <p:grpSp>
            <p:nvGrpSpPr>
              <p:cNvPr id="42" name="Group 130"/>
              <p:cNvGrpSpPr/>
              <p:nvPr/>
            </p:nvGrpSpPr>
            <p:grpSpPr>
              <a:xfrm>
                <a:off x="910086" y="2687794"/>
                <a:ext cx="1382568" cy="1032361"/>
                <a:chOff x="1000366" y="2629357"/>
                <a:chExt cx="1382568" cy="1032042"/>
              </a:xfrm>
              <a:solidFill>
                <a:schemeClr val="accent1"/>
              </a:solidFill>
            </p:grpSpPr>
            <p:grpSp>
              <p:nvGrpSpPr>
                <p:cNvPr id="43" name="Group 179"/>
                <p:cNvGrpSpPr/>
                <p:nvPr/>
              </p:nvGrpSpPr>
              <p:grpSpPr>
                <a:xfrm>
                  <a:off x="1000366" y="2629357"/>
                  <a:ext cx="403249" cy="1032042"/>
                  <a:chOff x="5054600" y="1652588"/>
                  <a:chExt cx="187325" cy="479424"/>
                </a:xfrm>
                <a:grpFill/>
              </p:grpSpPr>
              <p:sp>
                <p:nvSpPr>
                  <p:cNvPr id="7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sp>
                <p:nvSpPr>
                  <p:cNvPr id="72"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grpSp>
            <p:grpSp>
              <p:nvGrpSpPr>
                <p:cNvPr id="45" name="Group 179"/>
                <p:cNvGrpSpPr/>
                <p:nvPr/>
              </p:nvGrpSpPr>
              <p:grpSpPr>
                <a:xfrm>
                  <a:off x="1979685" y="2629357"/>
                  <a:ext cx="403249" cy="1032042"/>
                  <a:chOff x="5054600" y="1652588"/>
                  <a:chExt cx="187325" cy="479424"/>
                </a:xfrm>
                <a:grpFill/>
              </p:grpSpPr>
              <p:sp>
                <p:nvSpPr>
                  <p:cNvPr id="46"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sp>
                <p:nvSpPr>
                  <p:cNvPr id="68" name="Oval 97"/>
                  <p:cNvSpPr>
                    <a:spLocks noChangeArrowheads="1"/>
                  </p:cNvSpPr>
                  <p:nvPr/>
                </p:nvSpPr>
                <p:spPr bwMode="auto">
                  <a:xfrm>
                    <a:off x="5110163" y="1652588"/>
                    <a:ext cx="74613" cy="76200"/>
                  </a:xfrm>
                  <a:prstGeom prst="ellipse">
                    <a:avLst/>
                  </a:prstGeom>
                  <a:grp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grpSp>
          </p:grpSp>
          <p:sp>
            <p:nvSpPr>
              <p:cNvPr id="121" name="Oval 98"/>
              <p:cNvSpPr>
                <a:spLocks noChangeArrowheads="1"/>
              </p:cNvSpPr>
              <p:nvPr/>
            </p:nvSpPr>
            <p:spPr bwMode="auto">
              <a:xfrm>
                <a:off x="1536678" y="2684984"/>
                <a:ext cx="153515" cy="153563"/>
              </a:xfrm>
              <a:prstGeom prst="ellipse">
                <a:avLst/>
              </a:prstGeom>
              <a:solidFill>
                <a:schemeClr val="accent2"/>
              </a:solid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sp>
            <p:nvSpPr>
              <p:cNvPr id="122" name="Freeform 99"/>
              <p:cNvSpPr/>
              <p:nvPr/>
            </p:nvSpPr>
            <p:spPr bwMode="auto">
              <a:xfrm>
                <a:off x="1373150" y="2871930"/>
                <a:ext cx="477233" cy="837916"/>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91440" tIns="45720" rIns="91440" bIns="45720" numCol="1" anchor="t" anchorCtr="0" compatLnSpc="1"/>
              <a:lstStyle/>
              <a:p>
                <a:pPr defTabSz="1031875"/>
                <a:endParaRPr lang="en-US" sz="2000" dirty="0">
                  <a:solidFill>
                    <a:prstClr val="black"/>
                  </a:solidFill>
                </a:endParaRPr>
              </a:p>
            </p:txBody>
          </p:sp>
        </p:grpSp>
        <p:sp>
          <p:nvSpPr>
            <p:cNvPr id="3" name="文本框 2"/>
            <p:cNvSpPr txBox="1"/>
            <p:nvPr/>
          </p:nvSpPr>
          <p:spPr>
            <a:xfrm>
              <a:off x="864569" y="1222924"/>
              <a:ext cx="2617382" cy="954107"/>
            </a:xfrm>
            <a:prstGeom prst="rect">
              <a:avLst/>
            </a:prstGeom>
            <a:noFill/>
          </p:spPr>
          <p:txBody>
            <a:bodyPr wrap="square" rtlCol="0">
              <a:spAutoFit/>
            </a:bodyPr>
            <a:lstStyle/>
            <a:p>
              <a:pPr algn="ctr"/>
              <a:r>
                <a:rPr lang="zh-CN" altLang="en-US" sz="2800" dirty="0">
                  <a:solidFill>
                    <a:srgbClr val="FFFF00"/>
                  </a:solidFill>
                </a:rPr>
                <a:t>青少年刑事犯罪类型</a:t>
              </a:r>
            </a:p>
          </p:txBody>
        </p:sp>
      </p:grpSp>
      <p:grpSp>
        <p:nvGrpSpPr>
          <p:cNvPr id="123" name="组合 122"/>
          <p:cNvGrpSpPr/>
          <p:nvPr/>
        </p:nvGrpSpPr>
        <p:grpSpPr>
          <a:xfrm>
            <a:off x="4273432" y="3023514"/>
            <a:ext cx="2458157" cy="497924"/>
            <a:chOff x="4273432" y="3676780"/>
            <a:chExt cx="2458157" cy="497924"/>
          </a:xfrm>
        </p:grpSpPr>
        <p:grpSp>
          <p:nvGrpSpPr>
            <p:cNvPr id="124" name="Group 109"/>
            <p:cNvGrpSpPr/>
            <p:nvPr/>
          </p:nvGrpSpPr>
          <p:grpSpPr>
            <a:xfrm>
              <a:off x="4347604" y="3743818"/>
              <a:ext cx="2383985" cy="430886"/>
              <a:chOff x="4033795" y="1174497"/>
              <a:chExt cx="2383985" cy="430753"/>
            </a:xfrm>
          </p:grpSpPr>
          <p:sp>
            <p:nvSpPr>
              <p:cNvPr id="128" name="Text Placeholder 3"/>
              <p:cNvSpPr txBox="1"/>
              <p:nvPr/>
            </p:nvSpPr>
            <p:spPr>
              <a:xfrm>
                <a:off x="4399177" y="1174497"/>
                <a:ext cx="2018603" cy="27691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dist" defTabSz="914400">
                  <a:spcBef>
                    <a:spcPct val="20000"/>
                  </a:spcBef>
                  <a:defRPr/>
                </a:pPr>
                <a:r>
                  <a:rPr lang="zh-CN" altLang="en-US" sz="1800" dirty="0">
                    <a:solidFill>
                      <a:schemeClr val="bg1"/>
                    </a:solidFill>
                    <a:latin typeface="新蒂黑板报底字" panose="03000600000000000000" pitchFamily="66" charset="-122"/>
                    <a:ea typeface="新蒂黑板报底字" panose="03000600000000000000" pitchFamily="66" charset="-122"/>
                  </a:rPr>
                  <a:t>冲动型犯罪</a:t>
                </a:r>
              </a:p>
            </p:txBody>
          </p:sp>
          <p:sp>
            <p:nvSpPr>
              <p:cNvPr id="129" name="Rectangle 111"/>
              <p:cNvSpPr/>
              <p:nvPr/>
            </p:nvSpPr>
            <p:spPr>
              <a:xfrm>
                <a:off x="4033795" y="1236032"/>
                <a:ext cx="65" cy="369218"/>
              </a:xfrm>
              <a:prstGeom prst="rect">
                <a:avLst/>
              </a:prstGeom>
            </p:spPr>
            <p:txBody>
              <a:bodyPr wrap="none" lIns="0" tIns="0" rIns="0" bIns="0">
                <a:spAutoFit/>
              </a:bodyPr>
              <a:lstStyle/>
              <a:p>
                <a:pPr algn="dist" defTabSz="1031875"/>
                <a:endParaRPr lang="en-US" sz="2400" dirty="0">
                  <a:solidFill>
                    <a:srgbClr val="5AA88E"/>
                  </a:solidFill>
                </a:endParaRPr>
              </a:p>
            </p:txBody>
          </p:sp>
        </p:grpSp>
        <p:grpSp>
          <p:nvGrpSpPr>
            <p:cNvPr id="125" name="组合 71"/>
            <p:cNvGrpSpPr/>
            <p:nvPr/>
          </p:nvGrpSpPr>
          <p:grpSpPr>
            <a:xfrm>
              <a:off x="4273432" y="3676780"/>
              <a:ext cx="301630" cy="300921"/>
              <a:chOff x="-959970" y="1422605"/>
              <a:chExt cx="596900" cy="595313"/>
            </a:xfrm>
          </p:grpSpPr>
          <p:sp>
            <p:nvSpPr>
              <p:cNvPr id="126"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pPr algn="dist" defTabSz="1031875"/>
                <a:endParaRPr lang="en-US" sz="2000" dirty="0">
                  <a:solidFill>
                    <a:srgbClr val="5AA88E"/>
                  </a:solidFill>
                </a:endParaRPr>
              </a:p>
            </p:txBody>
          </p:sp>
          <p:sp>
            <p:nvSpPr>
              <p:cNvPr id="127"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pPr algn="dist" defTabSz="1031875"/>
                <a:endParaRPr lang="en-US" sz="2000" dirty="0">
                  <a:solidFill>
                    <a:srgbClr val="5AA88E"/>
                  </a:solidFill>
                </a:endParaRPr>
              </a:p>
            </p:txBody>
          </p:sp>
        </p:grpSp>
      </p:grpSp>
      <p:grpSp>
        <p:nvGrpSpPr>
          <p:cNvPr id="130" name="组合 129"/>
          <p:cNvGrpSpPr/>
          <p:nvPr/>
        </p:nvGrpSpPr>
        <p:grpSpPr>
          <a:xfrm>
            <a:off x="4273432" y="2370248"/>
            <a:ext cx="2458287" cy="497924"/>
            <a:chOff x="4273432" y="3676780"/>
            <a:chExt cx="2458287" cy="497924"/>
          </a:xfrm>
        </p:grpSpPr>
        <p:grpSp>
          <p:nvGrpSpPr>
            <p:cNvPr id="131" name="Group 109"/>
            <p:cNvGrpSpPr/>
            <p:nvPr/>
          </p:nvGrpSpPr>
          <p:grpSpPr>
            <a:xfrm>
              <a:off x="4347604" y="3743818"/>
              <a:ext cx="2384115" cy="430886"/>
              <a:chOff x="4033795" y="1174497"/>
              <a:chExt cx="2384115" cy="430753"/>
            </a:xfrm>
          </p:grpSpPr>
          <p:sp>
            <p:nvSpPr>
              <p:cNvPr id="135" name="Text Placeholder 3"/>
              <p:cNvSpPr txBox="1"/>
              <p:nvPr/>
            </p:nvSpPr>
            <p:spPr>
              <a:xfrm>
                <a:off x="4399177" y="1174497"/>
                <a:ext cx="2018733" cy="27691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dist" defTabSz="914400">
                  <a:spcBef>
                    <a:spcPct val="20000"/>
                  </a:spcBef>
                  <a:defRPr/>
                </a:pPr>
                <a:r>
                  <a:rPr lang="zh-CN" altLang="en-US" sz="1800" dirty="0">
                    <a:solidFill>
                      <a:schemeClr val="bg1"/>
                    </a:solidFill>
                    <a:latin typeface="新蒂黑板报底字" panose="03000600000000000000" pitchFamily="66" charset="-122"/>
                    <a:ea typeface="新蒂黑板报底字" panose="03000600000000000000" pitchFamily="66" charset="-122"/>
                  </a:rPr>
                  <a:t>报复型犯罪</a:t>
                </a:r>
                <a:endParaRPr lang="en-US" sz="1800" dirty="0">
                  <a:solidFill>
                    <a:schemeClr val="bg1"/>
                  </a:solidFill>
                  <a:latin typeface="新蒂黑板报底字" panose="03000600000000000000" pitchFamily="66" charset="-122"/>
                  <a:ea typeface="新蒂黑板报底字" panose="03000600000000000000" pitchFamily="66" charset="-122"/>
                </a:endParaRPr>
              </a:p>
            </p:txBody>
          </p:sp>
          <p:sp>
            <p:nvSpPr>
              <p:cNvPr id="136" name="Rectangle 111"/>
              <p:cNvSpPr/>
              <p:nvPr/>
            </p:nvSpPr>
            <p:spPr>
              <a:xfrm>
                <a:off x="4033795" y="1236032"/>
                <a:ext cx="65" cy="369218"/>
              </a:xfrm>
              <a:prstGeom prst="rect">
                <a:avLst/>
              </a:prstGeom>
            </p:spPr>
            <p:txBody>
              <a:bodyPr wrap="none" lIns="0" tIns="0" rIns="0" bIns="0">
                <a:spAutoFit/>
              </a:bodyPr>
              <a:lstStyle/>
              <a:p>
                <a:pPr algn="dist" defTabSz="1031875"/>
                <a:endParaRPr lang="en-US" sz="2400" dirty="0">
                  <a:solidFill>
                    <a:srgbClr val="5AA88E"/>
                  </a:solidFill>
                </a:endParaRPr>
              </a:p>
            </p:txBody>
          </p:sp>
        </p:grpSp>
        <p:grpSp>
          <p:nvGrpSpPr>
            <p:cNvPr id="132" name="组合 71"/>
            <p:cNvGrpSpPr/>
            <p:nvPr/>
          </p:nvGrpSpPr>
          <p:grpSpPr>
            <a:xfrm>
              <a:off x="4273432" y="3676780"/>
              <a:ext cx="301630" cy="300921"/>
              <a:chOff x="-959970" y="1422605"/>
              <a:chExt cx="596900" cy="595313"/>
            </a:xfrm>
          </p:grpSpPr>
          <p:sp>
            <p:nvSpPr>
              <p:cNvPr id="133"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pPr algn="dist" defTabSz="1031875"/>
                <a:endParaRPr lang="en-US" sz="2000" dirty="0">
                  <a:solidFill>
                    <a:srgbClr val="5AA88E"/>
                  </a:solidFill>
                </a:endParaRPr>
              </a:p>
            </p:txBody>
          </p:sp>
          <p:sp>
            <p:nvSpPr>
              <p:cNvPr id="134"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pPr algn="dist" defTabSz="1031875"/>
                <a:endParaRPr lang="en-US" sz="2000" dirty="0">
                  <a:solidFill>
                    <a:srgbClr val="5AA88E"/>
                  </a:solidFill>
                </a:endParaRPr>
              </a:p>
            </p:txBody>
          </p:sp>
        </p:grpSp>
      </p:grpSp>
      <p:grpSp>
        <p:nvGrpSpPr>
          <p:cNvPr id="137" name="组合 136"/>
          <p:cNvGrpSpPr/>
          <p:nvPr/>
        </p:nvGrpSpPr>
        <p:grpSpPr>
          <a:xfrm>
            <a:off x="4273432" y="1716981"/>
            <a:ext cx="2458418" cy="497924"/>
            <a:chOff x="4273432" y="3676780"/>
            <a:chExt cx="2458418" cy="497924"/>
          </a:xfrm>
        </p:grpSpPr>
        <p:grpSp>
          <p:nvGrpSpPr>
            <p:cNvPr id="138" name="Group 109"/>
            <p:cNvGrpSpPr/>
            <p:nvPr/>
          </p:nvGrpSpPr>
          <p:grpSpPr>
            <a:xfrm>
              <a:off x="4347604" y="3743818"/>
              <a:ext cx="2384246" cy="430886"/>
              <a:chOff x="4033795" y="1174497"/>
              <a:chExt cx="2384246" cy="430753"/>
            </a:xfrm>
          </p:grpSpPr>
          <p:sp>
            <p:nvSpPr>
              <p:cNvPr id="142" name="Text Placeholder 3"/>
              <p:cNvSpPr txBox="1"/>
              <p:nvPr/>
            </p:nvSpPr>
            <p:spPr>
              <a:xfrm>
                <a:off x="4399177" y="1174497"/>
                <a:ext cx="2018864" cy="27691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dist" defTabSz="914400">
                  <a:spcBef>
                    <a:spcPct val="20000"/>
                  </a:spcBef>
                  <a:defRPr/>
                </a:pPr>
                <a:r>
                  <a:rPr lang="zh-CN" altLang="en-US" sz="1800" dirty="0">
                    <a:solidFill>
                      <a:schemeClr val="bg1"/>
                    </a:solidFill>
                    <a:latin typeface="新蒂黑板报底字" panose="03000600000000000000" pitchFamily="66" charset="-122"/>
                    <a:ea typeface="新蒂黑板报底字" panose="03000600000000000000" pitchFamily="66" charset="-122"/>
                  </a:rPr>
                  <a:t>团伙性犯罪</a:t>
                </a:r>
                <a:endParaRPr lang="en-US" sz="1800" dirty="0">
                  <a:solidFill>
                    <a:schemeClr val="bg1"/>
                  </a:solidFill>
                  <a:latin typeface="新蒂黑板报底字" panose="03000600000000000000" pitchFamily="66" charset="-122"/>
                  <a:ea typeface="新蒂黑板报底字" panose="03000600000000000000" pitchFamily="66" charset="-122"/>
                </a:endParaRPr>
              </a:p>
            </p:txBody>
          </p:sp>
          <p:sp>
            <p:nvSpPr>
              <p:cNvPr id="143" name="Rectangle 111"/>
              <p:cNvSpPr/>
              <p:nvPr/>
            </p:nvSpPr>
            <p:spPr>
              <a:xfrm>
                <a:off x="4033795" y="1236032"/>
                <a:ext cx="65" cy="369218"/>
              </a:xfrm>
              <a:prstGeom prst="rect">
                <a:avLst/>
              </a:prstGeom>
            </p:spPr>
            <p:txBody>
              <a:bodyPr wrap="none" lIns="0" tIns="0" rIns="0" bIns="0">
                <a:spAutoFit/>
              </a:bodyPr>
              <a:lstStyle/>
              <a:p>
                <a:pPr algn="dist" defTabSz="1031875"/>
                <a:endParaRPr lang="en-US" sz="2400" dirty="0">
                  <a:solidFill>
                    <a:srgbClr val="5AA88E"/>
                  </a:solidFill>
                </a:endParaRPr>
              </a:p>
            </p:txBody>
          </p:sp>
        </p:grpSp>
        <p:grpSp>
          <p:nvGrpSpPr>
            <p:cNvPr id="139" name="组合 71"/>
            <p:cNvGrpSpPr/>
            <p:nvPr/>
          </p:nvGrpSpPr>
          <p:grpSpPr>
            <a:xfrm>
              <a:off x="4273432" y="3676780"/>
              <a:ext cx="301630" cy="300921"/>
              <a:chOff x="-959970" y="1422605"/>
              <a:chExt cx="596900" cy="595313"/>
            </a:xfrm>
          </p:grpSpPr>
          <p:sp>
            <p:nvSpPr>
              <p:cNvPr id="140"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pPr algn="dist" defTabSz="1031875"/>
                <a:endParaRPr lang="en-US" sz="2000" dirty="0">
                  <a:solidFill>
                    <a:srgbClr val="5AA88E"/>
                  </a:solidFill>
                </a:endParaRPr>
              </a:p>
            </p:txBody>
          </p:sp>
          <p:sp>
            <p:nvSpPr>
              <p:cNvPr id="141"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pPr algn="dist" defTabSz="1031875"/>
                <a:endParaRPr lang="en-US" sz="2000" dirty="0">
                  <a:solidFill>
                    <a:srgbClr val="5AA88E"/>
                  </a:solidFill>
                </a:endParaRPr>
              </a:p>
            </p:txBody>
          </p:sp>
        </p:grpSp>
      </p:grpSp>
      <p:grpSp>
        <p:nvGrpSpPr>
          <p:cNvPr id="144" name="组合 143"/>
          <p:cNvGrpSpPr/>
          <p:nvPr/>
        </p:nvGrpSpPr>
        <p:grpSpPr>
          <a:xfrm>
            <a:off x="4273432" y="1063714"/>
            <a:ext cx="2458483" cy="497924"/>
            <a:chOff x="4273432" y="3676780"/>
            <a:chExt cx="2458483" cy="497924"/>
          </a:xfrm>
        </p:grpSpPr>
        <p:grpSp>
          <p:nvGrpSpPr>
            <p:cNvPr id="145" name="Group 109"/>
            <p:cNvGrpSpPr/>
            <p:nvPr/>
          </p:nvGrpSpPr>
          <p:grpSpPr>
            <a:xfrm>
              <a:off x="4347604" y="3743818"/>
              <a:ext cx="2384311" cy="430886"/>
              <a:chOff x="4033795" y="1174497"/>
              <a:chExt cx="2384311" cy="430753"/>
            </a:xfrm>
          </p:grpSpPr>
          <p:sp>
            <p:nvSpPr>
              <p:cNvPr id="149" name="Text Placeholder 3"/>
              <p:cNvSpPr txBox="1"/>
              <p:nvPr/>
            </p:nvSpPr>
            <p:spPr>
              <a:xfrm>
                <a:off x="4399177" y="1174497"/>
                <a:ext cx="2018929" cy="276913"/>
              </a:xfrm>
              <a:prstGeom prst="rect">
                <a:avLst/>
              </a:prstGeom>
            </p:spPr>
            <p:txBody>
              <a:bodyPr wrap="squar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dist" defTabSz="914400">
                  <a:spcBef>
                    <a:spcPct val="20000"/>
                  </a:spcBef>
                  <a:defRPr/>
                </a:pPr>
                <a:r>
                  <a:rPr lang="zh-CN" altLang="en-US" sz="1800" dirty="0">
                    <a:solidFill>
                      <a:schemeClr val="bg1"/>
                    </a:solidFill>
                    <a:latin typeface="新蒂黑板报底字" panose="03000600000000000000" pitchFamily="66" charset="-122"/>
                    <a:ea typeface="新蒂黑板报底字" panose="03000600000000000000" pitchFamily="66" charset="-122"/>
                  </a:rPr>
                  <a:t>从属性犯罪</a:t>
                </a:r>
                <a:endParaRPr lang="en-US" sz="1800" dirty="0">
                  <a:solidFill>
                    <a:schemeClr val="bg1"/>
                  </a:solidFill>
                  <a:latin typeface="新蒂黑板报底字" panose="03000600000000000000" pitchFamily="66" charset="-122"/>
                  <a:ea typeface="新蒂黑板报底字" panose="03000600000000000000" pitchFamily="66" charset="-122"/>
                </a:endParaRPr>
              </a:p>
            </p:txBody>
          </p:sp>
          <p:sp>
            <p:nvSpPr>
              <p:cNvPr id="150" name="Rectangle 111"/>
              <p:cNvSpPr/>
              <p:nvPr/>
            </p:nvSpPr>
            <p:spPr>
              <a:xfrm>
                <a:off x="4033795" y="1236032"/>
                <a:ext cx="65" cy="369218"/>
              </a:xfrm>
              <a:prstGeom prst="rect">
                <a:avLst/>
              </a:prstGeom>
            </p:spPr>
            <p:txBody>
              <a:bodyPr wrap="none" lIns="0" tIns="0" rIns="0" bIns="0">
                <a:spAutoFit/>
              </a:bodyPr>
              <a:lstStyle/>
              <a:p>
                <a:pPr algn="dist" defTabSz="1031875"/>
                <a:endParaRPr lang="en-US" sz="2400" dirty="0">
                  <a:solidFill>
                    <a:srgbClr val="5AA88E"/>
                  </a:solidFill>
                </a:endParaRPr>
              </a:p>
            </p:txBody>
          </p:sp>
        </p:grpSp>
        <p:grpSp>
          <p:nvGrpSpPr>
            <p:cNvPr id="146" name="组合 71"/>
            <p:cNvGrpSpPr/>
            <p:nvPr/>
          </p:nvGrpSpPr>
          <p:grpSpPr>
            <a:xfrm>
              <a:off x="4273432" y="3676780"/>
              <a:ext cx="301630" cy="300921"/>
              <a:chOff x="-959970" y="1422605"/>
              <a:chExt cx="596900" cy="595313"/>
            </a:xfrm>
          </p:grpSpPr>
          <p:sp>
            <p:nvSpPr>
              <p:cNvPr id="147"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pPr algn="dist" defTabSz="1031875"/>
                <a:endParaRPr lang="en-US" sz="2000" dirty="0">
                  <a:solidFill>
                    <a:srgbClr val="5AA88E"/>
                  </a:solidFill>
                </a:endParaRPr>
              </a:p>
            </p:txBody>
          </p:sp>
          <p:sp>
            <p:nvSpPr>
              <p:cNvPr id="148"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pPr algn="dist" defTabSz="1031875"/>
                <a:endParaRPr lang="en-US" sz="2000" dirty="0">
                  <a:solidFill>
                    <a:srgbClr val="5AA88E"/>
                  </a:solidFill>
                </a:endParaRPr>
              </a:p>
            </p:txBody>
          </p:sp>
        </p:grpSp>
      </p:gr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44"/>
                                        </p:tgtEl>
                                        <p:attrNameLst>
                                          <p:attrName>style.visibility</p:attrName>
                                        </p:attrNameLst>
                                      </p:cBhvr>
                                      <p:to>
                                        <p:strVal val="visible"/>
                                      </p:to>
                                    </p:set>
                                    <p:anim calcmode="lin" valueType="num">
                                      <p:cBhvr additive="base">
                                        <p:cTn id="12" dur="500" fill="hold"/>
                                        <p:tgtEl>
                                          <p:spTgt spid="144"/>
                                        </p:tgtEl>
                                        <p:attrNameLst>
                                          <p:attrName>ppt_x</p:attrName>
                                        </p:attrNameLst>
                                      </p:cBhvr>
                                      <p:tavLst>
                                        <p:tav tm="0">
                                          <p:val>
                                            <p:strVal val="1+#ppt_w/2"/>
                                          </p:val>
                                        </p:tav>
                                        <p:tav tm="100000">
                                          <p:val>
                                            <p:strVal val="#ppt_x"/>
                                          </p:val>
                                        </p:tav>
                                      </p:tavLst>
                                    </p:anim>
                                    <p:anim calcmode="lin" valueType="num">
                                      <p:cBhvr additive="base">
                                        <p:cTn id="13" dur="500" fill="hold"/>
                                        <p:tgtEl>
                                          <p:spTgt spid="14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additive="base">
                                        <p:cTn id="18" dur="500" fill="hold"/>
                                        <p:tgtEl>
                                          <p:spTgt spid="137"/>
                                        </p:tgtEl>
                                        <p:attrNameLst>
                                          <p:attrName>ppt_x</p:attrName>
                                        </p:attrNameLst>
                                      </p:cBhvr>
                                      <p:tavLst>
                                        <p:tav tm="0">
                                          <p:val>
                                            <p:strVal val="1+#ppt_w/2"/>
                                          </p:val>
                                        </p:tav>
                                        <p:tav tm="100000">
                                          <p:val>
                                            <p:strVal val="#ppt_x"/>
                                          </p:val>
                                        </p:tav>
                                      </p:tavLst>
                                    </p:anim>
                                    <p:anim calcmode="lin" valueType="num">
                                      <p:cBhvr additive="base">
                                        <p:cTn id="19" dur="500" fill="hold"/>
                                        <p:tgtEl>
                                          <p:spTgt spid="137"/>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30"/>
                                        </p:tgtEl>
                                        <p:attrNameLst>
                                          <p:attrName>style.visibility</p:attrName>
                                        </p:attrNameLst>
                                      </p:cBhvr>
                                      <p:to>
                                        <p:strVal val="visible"/>
                                      </p:to>
                                    </p:set>
                                    <p:anim calcmode="lin" valueType="num">
                                      <p:cBhvr additive="base">
                                        <p:cTn id="24" dur="500" fill="hold"/>
                                        <p:tgtEl>
                                          <p:spTgt spid="130"/>
                                        </p:tgtEl>
                                        <p:attrNameLst>
                                          <p:attrName>ppt_x</p:attrName>
                                        </p:attrNameLst>
                                      </p:cBhvr>
                                      <p:tavLst>
                                        <p:tav tm="0">
                                          <p:val>
                                            <p:strVal val="1+#ppt_w/2"/>
                                          </p:val>
                                        </p:tav>
                                        <p:tav tm="100000">
                                          <p:val>
                                            <p:strVal val="#ppt_x"/>
                                          </p:val>
                                        </p:tav>
                                      </p:tavLst>
                                    </p:anim>
                                    <p:anim calcmode="lin" valueType="num">
                                      <p:cBhvr additive="base">
                                        <p:cTn id="25" dur="500" fill="hold"/>
                                        <p:tgtEl>
                                          <p:spTgt spid="130"/>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23"/>
                                        </p:tgtEl>
                                        <p:attrNameLst>
                                          <p:attrName>style.visibility</p:attrName>
                                        </p:attrNameLst>
                                      </p:cBhvr>
                                      <p:to>
                                        <p:strVal val="visible"/>
                                      </p:to>
                                    </p:set>
                                    <p:anim calcmode="lin" valueType="num">
                                      <p:cBhvr additive="base">
                                        <p:cTn id="30" dur="500" fill="hold"/>
                                        <p:tgtEl>
                                          <p:spTgt spid="123"/>
                                        </p:tgtEl>
                                        <p:attrNameLst>
                                          <p:attrName>ppt_x</p:attrName>
                                        </p:attrNameLst>
                                      </p:cBhvr>
                                      <p:tavLst>
                                        <p:tav tm="0">
                                          <p:val>
                                            <p:strVal val="1+#ppt_w/2"/>
                                          </p:val>
                                        </p:tav>
                                        <p:tav tm="100000">
                                          <p:val>
                                            <p:strVal val="#ppt_x"/>
                                          </p:val>
                                        </p:tav>
                                      </p:tavLst>
                                    </p:anim>
                                    <p:anim calcmode="lin" valueType="num">
                                      <p:cBhvr additive="base">
                                        <p:cTn id="31" dur="5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additive="base">
                                        <p:cTn id="36" dur="500" fill="hold"/>
                                        <p:tgtEl>
                                          <p:spTgt spid="5"/>
                                        </p:tgtEl>
                                        <p:attrNameLst>
                                          <p:attrName>ppt_x</p:attrName>
                                        </p:attrNameLst>
                                      </p:cBhvr>
                                      <p:tavLst>
                                        <p:tav tm="0">
                                          <p:val>
                                            <p:strVal val="1+#ppt_w/2"/>
                                          </p:val>
                                        </p:tav>
                                        <p:tav tm="100000">
                                          <p:val>
                                            <p:strVal val="#ppt_x"/>
                                          </p:val>
                                        </p:tav>
                                      </p:tavLst>
                                    </p:anim>
                                    <p:anim calcmode="lin" valueType="num">
                                      <p:cBhvr additive="base">
                                        <p:cTn id="3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403648" y="1014065"/>
            <a:ext cx="4536504" cy="461665"/>
          </a:xfrm>
          <a:prstGeom prst="rect">
            <a:avLst/>
          </a:prstGeom>
          <a:noFill/>
        </p:spPr>
        <p:txBody>
          <a:bodyPr wrap="square" rtlCol="0">
            <a:spAutoFit/>
          </a:bodyPr>
          <a:lstStyle/>
          <a:p>
            <a:r>
              <a:rPr lang="zh-CN" altLang="en-US" sz="2400" dirty="0">
                <a:solidFill>
                  <a:srgbClr val="FFFF00"/>
                </a:solidFill>
              </a:rPr>
              <a:t>从属性犯罪</a:t>
            </a:r>
          </a:p>
        </p:txBody>
      </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1254" y="874695"/>
            <a:ext cx="472699" cy="648071"/>
          </a:xfrm>
          <a:prstGeom prst="rect">
            <a:avLst/>
          </a:prstGeom>
        </p:spPr>
      </p:pic>
      <p:sp>
        <p:nvSpPr>
          <p:cNvPr id="70" name="文本框 69"/>
          <p:cNvSpPr txBox="1"/>
          <p:nvPr/>
        </p:nvSpPr>
        <p:spPr>
          <a:xfrm>
            <a:off x="935596" y="1541202"/>
            <a:ext cx="7380820" cy="923330"/>
          </a:xfrm>
          <a:prstGeom prst="rect">
            <a:avLst/>
          </a:prstGeom>
          <a:noFill/>
        </p:spPr>
        <p:txBody>
          <a:bodyPr wrap="square" rtlCol="0">
            <a:spAutoFit/>
          </a:bodyPr>
          <a:lstStyle/>
          <a:p>
            <a:r>
              <a:rPr lang="zh-CN" altLang="en-US" dirty="0">
                <a:solidFill>
                  <a:schemeClr val="bg1"/>
                </a:solidFill>
              </a:rPr>
              <a:t>青少年由于思维尚不成熟及社会经验的不丰富，容易成 为成人犯罪时控制的对象，并且青少年由于对好坏的识别能力差，在作案时处于一种死心塌地的从属地位。</a:t>
            </a:r>
          </a:p>
        </p:txBody>
      </p:sp>
      <p:sp>
        <p:nvSpPr>
          <p:cNvPr id="5" name="文本框 4"/>
          <p:cNvSpPr txBox="1"/>
          <p:nvPr/>
        </p:nvSpPr>
        <p:spPr>
          <a:xfrm>
            <a:off x="935596" y="2895416"/>
            <a:ext cx="7380820" cy="1477328"/>
          </a:xfrm>
          <a:prstGeom prst="rect">
            <a:avLst/>
          </a:prstGeom>
          <a:noFill/>
        </p:spPr>
        <p:txBody>
          <a:bodyPr wrap="square" rtlCol="0">
            <a:spAutoFit/>
          </a:bodyPr>
          <a:lstStyle/>
          <a:p>
            <a:r>
              <a:rPr lang="zh-CN" altLang="en-US" dirty="0">
                <a:solidFill>
                  <a:srgbClr val="FFFF00"/>
                </a:solidFill>
              </a:rPr>
              <a:t>例如</a:t>
            </a:r>
            <a:r>
              <a:rPr lang="en-US" altLang="zh-CN" dirty="0">
                <a:solidFill>
                  <a:schemeClr val="bg1"/>
                </a:solidFill>
              </a:rPr>
              <a:t>15</a:t>
            </a:r>
            <a:r>
              <a:rPr lang="zh-CN" altLang="en-US" dirty="0">
                <a:solidFill>
                  <a:schemeClr val="bg1"/>
                </a:solidFill>
              </a:rPr>
              <a:t>岁的骆某在与成年人李某所进行的抢劫活动中，一次又一次的充当“放风”的角色，事后未得任何赃物，但仍心于情愿地去做，仅因为李某平时给他买两碗面条，在他不顺心时说两句安慰的话。为了这个简单的原因，骆某甚至经常不回家，与李某吃住在一起，连续做案十余次。</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69"/>
                                        </p:tgtEl>
                                      </p:cBhvr>
                                    </p:animEffect>
                                    <p:animScale>
                                      <p:cBhvr>
                                        <p:cTn id="10" dur="250" autoRev="1" fill="hold"/>
                                        <p:tgtEl>
                                          <p:spTgt spid="6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up)">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403648" y="1014065"/>
            <a:ext cx="4536504" cy="461665"/>
          </a:xfrm>
          <a:prstGeom prst="rect">
            <a:avLst/>
          </a:prstGeom>
          <a:noFill/>
        </p:spPr>
        <p:txBody>
          <a:bodyPr wrap="square" rtlCol="0">
            <a:spAutoFit/>
          </a:bodyPr>
          <a:lstStyle/>
          <a:p>
            <a:r>
              <a:rPr lang="zh-CN" altLang="en-US" sz="2400" dirty="0">
                <a:solidFill>
                  <a:srgbClr val="FFFF00"/>
                </a:solidFill>
              </a:rPr>
              <a:t>团伙性犯罪</a:t>
            </a:r>
          </a:p>
        </p:txBody>
      </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1254" y="874695"/>
            <a:ext cx="472699" cy="648071"/>
          </a:xfrm>
          <a:prstGeom prst="rect">
            <a:avLst/>
          </a:prstGeom>
        </p:spPr>
      </p:pic>
      <p:sp>
        <p:nvSpPr>
          <p:cNvPr id="70" name="文本框 69"/>
          <p:cNvSpPr txBox="1"/>
          <p:nvPr/>
        </p:nvSpPr>
        <p:spPr>
          <a:xfrm>
            <a:off x="935596" y="1541202"/>
            <a:ext cx="7380820" cy="1200329"/>
          </a:xfrm>
          <a:prstGeom prst="rect">
            <a:avLst/>
          </a:prstGeom>
          <a:noFill/>
        </p:spPr>
        <p:txBody>
          <a:bodyPr wrap="square" rtlCol="0">
            <a:spAutoFit/>
          </a:bodyPr>
          <a:lstStyle/>
          <a:p>
            <a:r>
              <a:rPr lang="zh-CN" altLang="en-US" dirty="0">
                <a:solidFill>
                  <a:schemeClr val="bg1"/>
                </a:solidFill>
              </a:rPr>
              <a:t>青少年以一定的特征如地域、性格、年龄、同学等形式一个个的团伙，经常聚在一起，形成一附和，或碍于情面不好推辞共同作案。团伙犯罪的一大特征就是“一个老鼠坏一锅汤”，一个人带坏一群人。</a:t>
            </a:r>
          </a:p>
        </p:txBody>
      </p:sp>
      <p:sp>
        <p:nvSpPr>
          <p:cNvPr id="5" name="文本框 4"/>
          <p:cNvSpPr txBox="1"/>
          <p:nvPr/>
        </p:nvSpPr>
        <p:spPr>
          <a:xfrm>
            <a:off x="935596" y="2884383"/>
            <a:ext cx="7380820" cy="1200329"/>
          </a:xfrm>
          <a:prstGeom prst="rect">
            <a:avLst/>
          </a:prstGeom>
          <a:noFill/>
        </p:spPr>
        <p:txBody>
          <a:bodyPr wrap="square" rtlCol="0">
            <a:spAutoFit/>
          </a:bodyPr>
          <a:lstStyle/>
          <a:p>
            <a:r>
              <a:rPr lang="zh-CN" altLang="en-US" dirty="0">
                <a:solidFill>
                  <a:srgbClr val="FFFF00"/>
                </a:solidFill>
              </a:rPr>
              <a:t>例如</a:t>
            </a:r>
            <a:r>
              <a:rPr lang="zh-CN" altLang="en-US" dirty="0">
                <a:solidFill>
                  <a:schemeClr val="bg1"/>
                </a:solidFill>
              </a:rPr>
              <a:t>徐某等四人合伙抢劫一案，除徐某外其余三人都是在校学生。先是由徐某提议发生了抢劫他人财物的行为。三名学生被捕入狱后，很是后悔，认识到不该和徐某这样的人混在一起。</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69"/>
                                        </p:tgtEl>
                                      </p:cBhvr>
                                    </p:animEffect>
                                    <p:animScale>
                                      <p:cBhvr>
                                        <p:cTn id="10" dur="250" autoRev="1" fill="hold"/>
                                        <p:tgtEl>
                                          <p:spTgt spid="6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ipe(left)">
                                      <p:cBhvr>
                                        <p:cTn id="15" dur="500"/>
                                        <p:tgtEl>
                                          <p:spTgt spid="7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403648" y="1014065"/>
            <a:ext cx="4536504" cy="461665"/>
          </a:xfrm>
          <a:prstGeom prst="rect">
            <a:avLst/>
          </a:prstGeom>
          <a:noFill/>
        </p:spPr>
        <p:txBody>
          <a:bodyPr wrap="square" rtlCol="0">
            <a:spAutoFit/>
          </a:bodyPr>
          <a:lstStyle/>
          <a:p>
            <a:r>
              <a:rPr lang="zh-CN" altLang="en-US" sz="2400" dirty="0">
                <a:solidFill>
                  <a:srgbClr val="FFFF00"/>
                </a:solidFill>
              </a:rPr>
              <a:t>报复型犯罪</a:t>
            </a:r>
          </a:p>
        </p:txBody>
      </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1254" y="874695"/>
            <a:ext cx="472699" cy="648071"/>
          </a:xfrm>
          <a:prstGeom prst="rect">
            <a:avLst/>
          </a:prstGeom>
        </p:spPr>
      </p:pic>
      <p:sp>
        <p:nvSpPr>
          <p:cNvPr id="70" name="文本框 69"/>
          <p:cNvSpPr txBox="1"/>
          <p:nvPr/>
        </p:nvSpPr>
        <p:spPr>
          <a:xfrm>
            <a:off x="935596" y="1541202"/>
            <a:ext cx="7380820" cy="923330"/>
          </a:xfrm>
          <a:prstGeom prst="rect">
            <a:avLst/>
          </a:prstGeom>
          <a:noFill/>
        </p:spPr>
        <p:txBody>
          <a:bodyPr wrap="square" rtlCol="0">
            <a:spAutoFit/>
          </a:bodyPr>
          <a:lstStyle/>
          <a:p>
            <a:r>
              <a:rPr lang="zh-CN" altLang="en-US" dirty="0">
                <a:solidFill>
                  <a:schemeClr val="bg1"/>
                </a:solidFill>
              </a:rPr>
              <a:t>有些青少年在受到不公正待遇后，或因处理不及时，或因对处理结果不能理解，就采取同样的手段去对付别人，从而走上犯罪道路。</a:t>
            </a:r>
          </a:p>
        </p:txBody>
      </p:sp>
      <p:sp>
        <p:nvSpPr>
          <p:cNvPr id="5" name="文本框 4"/>
          <p:cNvSpPr txBox="1"/>
          <p:nvPr/>
        </p:nvSpPr>
        <p:spPr>
          <a:xfrm>
            <a:off x="935596" y="2884383"/>
            <a:ext cx="7380820" cy="1200329"/>
          </a:xfrm>
          <a:prstGeom prst="rect">
            <a:avLst/>
          </a:prstGeom>
          <a:noFill/>
        </p:spPr>
        <p:txBody>
          <a:bodyPr wrap="square" rtlCol="0">
            <a:spAutoFit/>
          </a:bodyPr>
          <a:lstStyle/>
          <a:p>
            <a:r>
              <a:rPr lang="zh-CN" altLang="en-US" dirty="0">
                <a:solidFill>
                  <a:srgbClr val="FFFF00"/>
                </a:solidFill>
              </a:rPr>
              <a:t>例如</a:t>
            </a:r>
            <a:r>
              <a:rPr lang="zh-CN" altLang="en-US" dirty="0">
                <a:solidFill>
                  <a:schemeClr val="bg1"/>
                </a:solidFill>
              </a:rPr>
              <a:t>在校生雷某在自己和同学遭到社会流氓殴打，并被抢走钱物，自己向学校、派出所报案又未得到及时处理后，出于一种报复心理，去打别人，抢夺别人财物和，从而走上了犯罪的道路，毁了自己的前程。</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69"/>
                                        </p:tgtEl>
                                      </p:cBhvr>
                                    </p:animEffect>
                                    <p:animScale>
                                      <p:cBhvr>
                                        <p:cTn id="10" dur="250" autoRev="1" fill="hold"/>
                                        <p:tgtEl>
                                          <p:spTgt spid="6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70"/>
                                        </p:tgtEl>
                                        <p:attrNameLst>
                                          <p:attrName>style.visibility</p:attrName>
                                        </p:attrNameLst>
                                      </p:cBhvr>
                                      <p:to>
                                        <p:strVal val="visible"/>
                                      </p:to>
                                    </p:set>
                                    <p:anim calcmode="lin" valueType="num">
                                      <p:cBhvr>
                                        <p:cTn id="15"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70"/>
                                        </p:tgtEl>
                                        <p:attrNameLst>
                                          <p:attrName>ppt_y</p:attrName>
                                        </p:attrNameLst>
                                      </p:cBhvr>
                                      <p:tavLst>
                                        <p:tav tm="0">
                                          <p:val>
                                            <p:strVal val="#ppt_y"/>
                                          </p:val>
                                        </p:tav>
                                        <p:tav tm="100000">
                                          <p:val>
                                            <p:strVal val="#ppt_y"/>
                                          </p:val>
                                        </p:tav>
                                      </p:tavLst>
                                    </p:anim>
                                    <p:anim calcmode="lin" valueType="num">
                                      <p:cBhvr>
                                        <p:cTn id="17"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7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179885" y="1060377"/>
            <a:ext cx="1836204" cy="584775"/>
          </a:xfrm>
          <a:prstGeom prst="rect">
            <a:avLst/>
          </a:prstGeom>
          <a:noFill/>
        </p:spPr>
        <p:txBody>
          <a:bodyPr wrap="square" rtlCol="0">
            <a:spAutoFit/>
          </a:bodyPr>
          <a:lstStyle/>
          <a:p>
            <a:r>
              <a:rPr lang="zh-CN" altLang="en-US" sz="3200" dirty="0">
                <a:solidFill>
                  <a:srgbClr val="FFFF00"/>
                </a:solidFill>
                <a:latin typeface="新蒂黑板报底字" panose="03000600000000000000" pitchFamily="66" charset="-122"/>
                <a:ea typeface="新蒂黑板报底字" panose="03000600000000000000" pitchFamily="66" charset="-122"/>
              </a:rPr>
              <a:t>青少年</a:t>
            </a:r>
          </a:p>
        </p:txBody>
      </p:sp>
      <p:sp>
        <p:nvSpPr>
          <p:cNvPr id="4" name="文本框 3"/>
          <p:cNvSpPr txBox="1"/>
          <p:nvPr/>
        </p:nvSpPr>
        <p:spPr>
          <a:xfrm>
            <a:off x="5256076" y="1060376"/>
            <a:ext cx="1332148" cy="584775"/>
          </a:xfrm>
          <a:prstGeom prst="rect">
            <a:avLst/>
          </a:prstGeom>
          <a:noFill/>
        </p:spPr>
        <p:txBody>
          <a:bodyPr wrap="square" rtlCol="0">
            <a:spAutoFit/>
          </a:bodyPr>
          <a:lstStyle/>
          <a:p>
            <a:r>
              <a:rPr lang="zh-CN" altLang="en-US" sz="3200" dirty="0">
                <a:solidFill>
                  <a:srgbClr val="FFFF00"/>
                </a:solidFill>
                <a:latin typeface="新蒂黑板报底字" panose="03000600000000000000" pitchFamily="66" charset="-122"/>
                <a:ea typeface="新蒂黑板报底字" panose="03000600000000000000" pitchFamily="66" charset="-122"/>
              </a:rPr>
              <a:t>儿童</a:t>
            </a:r>
          </a:p>
        </p:txBody>
      </p:sp>
      <p:sp>
        <p:nvSpPr>
          <p:cNvPr id="5" name="文本框 4"/>
          <p:cNvSpPr txBox="1"/>
          <p:nvPr/>
        </p:nvSpPr>
        <p:spPr>
          <a:xfrm>
            <a:off x="4255015" y="844353"/>
            <a:ext cx="713030" cy="923330"/>
          </a:xfrm>
          <a:prstGeom prst="rect">
            <a:avLst/>
          </a:prstGeom>
          <a:noFill/>
        </p:spPr>
        <p:txBody>
          <a:bodyPr wrap="square" rtlCol="0">
            <a:spAutoFit/>
          </a:bodyPr>
          <a:lstStyle/>
          <a:p>
            <a:r>
              <a:rPr lang="en-US" altLang="zh-CN" sz="5400" dirty="0">
                <a:solidFill>
                  <a:srgbClr val="92D050"/>
                </a:solidFill>
                <a:latin typeface="Adobe Gothic Std B" panose="020B0800000000000000" pitchFamily="34" charset="-128"/>
                <a:ea typeface="Adobe Gothic Std B" panose="020B0800000000000000" pitchFamily="34" charset="-128"/>
              </a:rPr>
              <a:t>&amp;</a:t>
            </a:r>
            <a:endParaRPr lang="zh-CN" altLang="en-US" sz="5400" dirty="0">
              <a:solidFill>
                <a:srgbClr val="92D050"/>
              </a:solidFill>
              <a:latin typeface="Adobe Gothic Std B" panose="020B0800000000000000" pitchFamily="34" charset="-128"/>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572" y="2047960"/>
            <a:ext cx="348630" cy="348630"/>
          </a:xfrm>
          <a:prstGeom prst="rect">
            <a:avLst/>
          </a:prstGeom>
        </p:spPr>
      </p:pic>
      <p:sp>
        <p:nvSpPr>
          <p:cNvPr id="9" name="文本框 8"/>
          <p:cNvSpPr txBox="1"/>
          <p:nvPr/>
        </p:nvSpPr>
        <p:spPr>
          <a:xfrm>
            <a:off x="1151620" y="2083964"/>
            <a:ext cx="3276364" cy="369332"/>
          </a:xfrm>
          <a:prstGeom prst="rect">
            <a:avLst/>
          </a:prstGeom>
          <a:noFill/>
        </p:spPr>
        <p:txBody>
          <a:bodyPr wrap="square" rtlCol="0">
            <a:spAutoFit/>
          </a:bodyPr>
          <a:lstStyle/>
          <a:p>
            <a:r>
              <a:rPr lang="zh-CN" altLang="en-US" dirty="0">
                <a:solidFill>
                  <a:srgbClr val="FFFF00"/>
                </a:solidFill>
              </a:rPr>
              <a:t>飞机儿童票：</a:t>
            </a:r>
            <a:r>
              <a:rPr lang="en-US" altLang="zh-CN" dirty="0">
                <a:solidFill>
                  <a:srgbClr val="FFFF00"/>
                </a:solidFill>
              </a:rPr>
              <a:t>12</a:t>
            </a:r>
            <a:r>
              <a:rPr lang="zh-CN" altLang="en-US" dirty="0">
                <a:solidFill>
                  <a:srgbClr val="FFFF00"/>
                </a:solidFill>
              </a:rPr>
              <a:t>周岁以下</a:t>
            </a: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572" y="2599256"/>
            <a:ext cx="348630" cy="348630"/>
          </a:xfrm>
          <a:prstGeom prst="rect">
            <a:avLst/>
          </a:prstGeom>
        </p:spPr>
      </p:pic>
      <p:sp>
        <p:nvSpPr>
          <p:cNvPr id="11" name="文本框 10"/>
          <p:cNvSpPr txBox="1"/>
          <p:nvPr/>
        </p:nvSpPr>
        <p:spPr>
          <a:xfrm>
            <a:off x="1151620" y="2635260"/>
            <a:ext cx="3276364" cy="369332"/>
          </a:xfrm>
          <a:prstGeom prst="rect">
            <a:avLst/>
          </a:prstGeom>
          <a:noFill/>
        </p:spPr>
        <p:txBody>
          <a:bodyPr wrap="square" rtlCol="0">
            <a:spAutoFit/>
          </a:bodyPr>
          <a:lstStyle/>
          <a:p>
            <a:r>
              <a:rPr lang="zh-CN" altLang="en-US" dirty="0">
                <a:solidFill>
                  <a:srgbClr val="FFFF00"/>
                </a:solidFill>
              </a:rPr>
              <a:t>骑自行车：</a:t>
            </a:r>
            <a:r>
              <a:rPr lang="en-US" altLang="zh-CN" dirty="0">
                <a:solidFill>
                  <a:srgbClr val="FFFF00"/>
                </a:solidFill>
              </a:rPr>
              <a:t>12</a:t>
            </a:r>
            <a:r>
              <a:rPr lang="zh-CN" altLang="en-US" dirty="0">
                <a:solidFill>
                  <a:srgbClr val="FFFF00"/>
                </a:solidFill>
              </a:rPr>
              <a:t>周岁以上</a:t>
            </a:r>
          </a:p>
        </p:txBody>
      </p:sp>
      <p:sp>
        <p:nvSpPr>
          <p:cNvPr id="12" name="文本框 11"/>
          <p:cNvSpPr txBox="1"/>
          <p:nvPr/>
        </p:nvSpPr>
        <p:spPr>
          <a:xfrm>
            <a:off x="4752020" y="2009328"/>
            <a:ext cx="3996444" cy="887935"/>
          </a:xfrm>
          <a:prstGeom prst="rect">
            <a:avLst/>
          </a:prstGeom>
          <a:noFill/>
        </p:spPr>
        <p:txBody>
          <a:bodyPr wrap="square" rtlCol="0">
            <a:spAutoFit/>
          </a:bodyPr>
          <a:lstStyle/>
          <a:p>
            <a:pPr>
              <a:lnSpc>
                <a:spcPct val="150000"/>
              </a:lnSpc>
            </a:pPr>
            <a:r>
              <a:rPr lang="zh-CN" altLang="en-US" dirty="0">
                <a:solidFill>
                  <a:schemeClr val="bg1"/>
                </a:solidFill>
              </a:rPr>
              <a:t>最高人民法院司法解释中，“儿童”一般指</a:t>
            </a:r>
            <a:r>
              <a:rPr lang="en-US" altLang="zh-CN" dirty="0">
                <a:solidFill>
                  <a:schemeClr val="bg1"/>
                </a:solidFill>
              </a:rPr>
              <a:t>14</a:t>
            </a:r>
            <a:r>
              <a:rPr lang="zh-CN" altLang="en-US" dirty="0">
                <a:solidFill>
                  <a:schemeClr val="bg1"/>
                </a:solidFill>
              </a:rPr>
              <a:t>周岁以下的人</a:t>
            </a:r>
          </a:p>
        </p:txBody>
      </p:sp>
      <p:sp>
        <p:nvSpPr>
          <p:cNvPr id="13" name="文本框 12"/>
          <p:cNvSpPr txBox="1"/>
          <p:nvPr/>
        </p:nvSpPr>
        <p:spPr>
          <a:xfrm>
            <a:off x="1151620" y="3544652"/>
            <a:ext cx="7380820" cy="369332"/>
          </a:xfrm>
          <a:prstGeom prst="rect">
            <a:avLst/>
          </a:prstGeom>
          <a:noFill/>
        </p:spPr>
        <p:txBody>
          <a:bodyPr wrap="square" rtlCol="0">
            <a:spAutoFit/>
          </a:bodyPr>
          <a:lstStyle/>
          <a:p>
            <a:r>
              <a:rPr lang="zh-CN" altLang="en-US" dirty="0">
                <a:solidFill>
                  <a:srgbClr val="FFFF00"/>
                </a:solidFill>
              </a:rPr>
              <a:t>快速成长期（</a:t>
            </a:r>
            <a:r>
              <a:rPr lang="en-US" altLang="zh-CN" dirty="0">
                <a:solidFill>
                  <a:srgbClr val="FFFF00"/>
                </a:solidFill>
              </a:rPr>
              <a:t>12-18</a:t>
            </a:r>
            <a:r>
              <a:rPr lang="zh-CN" altLang="en-US" dirty="0">
                <a:solidFill>
                  <a:srgbClr val="FFFF00"/>
                </a:solidFill>
              </a:rPr>
              <a:t>）：心理、身体、社会（学习、生活）</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572" y="3527249"/>
            <a:ext cx="348630" cy="34863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9" grpId="0"/>
      <p:bldP spid="11" grpId="0"/>
      <p:bldP spid="12"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403648" y="1014065"/>
            <a:ext cx="4536504" cy="461665"/>
          </a:xfrm>
          <a:prstGeom prst="rect">
            <a:avLst/>
          </a:prstGeom>
          <a:noFill/>
        </p:spPr>
        <p:txBody>
          <a:bodyPr wrap="square" rtlCol="0">
            <a:spAutoFit/>
          </a:bodyPr>
          <a:lstStyle/>
          <a:p>
            <a:r>
              <a:rPr lang="zh-CN" altLang="en-US" sz="2400" dirty="0">
                <a:solidFill>
                  <a:srgbClr val="FFFF00"/>
                </a:solidFill>
              </a:rPr>
              <a:t>冲动型犯罪</a:t>
            </a:r>
          </a:p>
        </p:txBody>
      </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1254" y="874695"/>
            <a:ext cx="472699" cy="648071"/>
          </a:xfrm>
          <a:prstGeom prst="rect">
            <a:avLst/>
          </a:prstGeom>
        </p:spPr>
      </p:pic>
      <p:sp>
        <p:nvSpPr>
          <p:cNvPr id="70" name="文本框 69"/>
          <p:cNvSpPr txBox="1"/>
          <p:nvPr/>
        </p:nvSpPr>
        <p:spPr>
          <a:xfrm>
            <a:off x="935596" y="1541202"/>
            <a:ext cx="7380820" cy="646331"/>
          </a:xfrm>
          <a:prstGeom prst="rect">
            <a:avLst/>
          </a:prstGeom>
          <a:noFill/>
        </p:spPr>
        <p:txBody>
          <a:bodyPr wrap="square" rtlCol="0">
            <a:spAutoFit/>
          </a:bodyPr>
          <a:lstStyle/>
          <a:p>
            <a:r>
              <a:rPr lang="zh-CN" altLang="en-US" dirty="0">
                <a:solidFill>
                  <a:schemeClr val="bg1"/>
                </a:solidFill>
              </a:rPr>
              <a:t>青少年由于心理的不成熟，不易控制自己的情绪，遇事不够冷静，往往做出一些事后自己也感到后悔的事。</a:t>
            </a:r>
          </a:p>
        </p:txBody>
      </p:sp>
      <p:sp>
        <p:nvSpPr>
          <p:cNvPr id="5" name="文本框 4"/>
          <p:cNvSpPr txBox="1"/>
          <p:nvPr/>
        </p:nvSpPr>
        <p:spPr>
          <a:xfrm>
            <a:off x="935596" y="2884383"/>
            <a:ext cx="7380820" cy="1200329"/>
          </a:xfrm>
          <a:prstGeom prst="rect">
            <a:avLst/>
          </a:prstGeom>
          <a:noFill/>
        </p:spPr>
        <p:txBody>
          <a:bodyPr wrap="square" rtlCol="0">
            <a:spAutoFit/>
          </a:bodyPr>
          <a:lstStyle/>
          <a:p>
            <a:r>
              <a:rPr lang="zh-CN" altLang="en-US" dirty="0">
                <a:solidFill>
                  <a:srgbClr val="FFFF00"/>
                </a:solidFill>
              </a:rPr>
              <a:t>例如</a:t>
            </a:r>
            <a:r>
              <a:rPr lang="en-US" altLang="zh-CN" dirty="0">
                <a:solidFill>
                  <a:schemeClr val="bg1"/>
                </a:solidFill>
              </a:rPr>
              <a:t>15</a:t>
            </a:r>
            <a:r>
              <a:rPr lang="zh-CN" altLang="en-US" dirty="0">
                <a:solidFill>
                  <a:schemeClr val="bg1"/>
                </a:solidFill>
              </a:rPr>
              <a:t>岁的杀人犯赵某，由于骑车与他相撞，在遭到殴打和辱骂后，失去理智，掏出随身所带的水果刀，连刺数刀，致人死亡。判刑入狱后，深感后悔，希望用自己的例子教育别人。</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69"/>
                                        </p:tgtEl>
                                      </p:cBhvr>
                                    </p:animEffect>
                                    <p:animScale>
                                      <p:cBhvr>
                                        <p:cTn id="10" dur="250" autoRev="1" fill="hold"/>
                                        <p:tgtEl>
                                          <p:spTgt spid="6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p:cTn id="15" dur="500" fill="hold"/>
                                        <p:tgtEl>
                                          <p:spTgt spid="70"/>
                                        </p:tgtEl>
                                        <p:attrNameLst>
                                          <p:attrName>ppt_w</p:attrName>
                                        </p:attrNameLst>
                                      </p:cBhvr>
                                      <p:tavLst>
                                        <p:tav tm="0">
                                          <p:val>
                                            <p:fltVal val="0"/>
                                          </p:val>
                                        </p:tav>
                                        <p:tav tm="100000">
                                          <p:val>
                                            <p:strVal val="#ppt_w"/>
                                          </p:val>
                                        </p:tav>
                                      </p:tavLst>
                                    </p:anim>
                                    <p:anim calcmode="lin" valueType="num">
                                      <p:cBhvr>
                                        <p:cTn id="16" dur="500" fill="hold"/>
                                        <p:tgtEl>
                                          <p:spTgt spid="70"/>
                                        </p:tgtEl>
                                        <p:attrNameLst>
                                          <p:attrName>ppt_h</p:attrName>
                                        </p:attrNameLst>
                                      </p:cBhvr>
                                      <p:tavLst>
                                        <p:tav tm="0">
                                          <p:val>
                                            <p:fltVal val="0"/>
                                          </p:val>
                                        </p:tav>
                                        <p:tav tm="100000">
                                          <p:val>
                                            <p:strVal val="#ppt_h"/>
                                          </p:val>
                                        </p:tav>
                                      </p:tavLst>
                                    </p:anim>
                                    <p:animEffect transition="in" filter="fade">
                                      <p:cBhvr>
                                        <p:cTn id="17" dur="5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403648" y="1014065"/>
            <a:ext cx="4536504" cy="461665"/>
          </a:xfrm>
          <a:prstGeom prst="rect">
            <a:avLst/>
          </a:prstGeom>
          <a:noFill/>
        </p:spPr>
        <p:txBody>
          <a:bodyPr wrap="square" rtlCol="0">
            <a:spAutoFit/>
          </a:bodyPr>
          <a:lstStyle/>
          <a:p>
            <a:r>
              <a:rPr lang="zh-CN" altLang="en-US" sz="2400" dirty="0">
                <a:solidFill>
                  <a:srgbClr val="FFFF00"/>
                </a:solidFill>
              </a:rPr>
              <a:t>无知型犯罪</a:t>
            </a:r>
          </a:p>
        </p:txBody>
      </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1254" y="874695"/>
            <a:ext cx="472699" cy="648071"/>
          </a:xfrm>
          <a:prstGeom prst="rect">
            <a:avLst/>
          </a:prstGeom>
        </p:spPr>
      </p:pic>
      <p:sp>
        <p:nvSpPr>
          <p:cNvPr id="70" name="文本框 69"/>
          <p:cNvSpPr txBox="1"/>
          <p:nvPr/>
        </p:nvSpPr>
        <p:spPr>
          <a:xfrm>
            <a:off x="935596" y="1541202"/>
            <a:ext cx="7380820" cy="646331"/>
          </a:xfrm>
          <a:prstGeom prst="rect">
            <a:avLst/>
          </a:prstGeom>
          <a:noFill/>
        </p:spPr>
        <p:txBody>
          <a:bodyPr wrap="square" rtlCol="0">
            <a:spAutoFit/>
          </a:bodyPr>
          <a:lstStyle/>
          <a:p>
            <a:r>
              <a:rPr lang="zh-CN" altLang="en-US" dirty="0">
                <a:solidFill>
                  <a:schemeClr val="bg1"/>
                </a:solidFill>
              </a:rPr>
              <a:t>这一类型的青少年罪犯缺乏最基本的常识，甚至入狱后，对自己的罪行仍不能有一个清醒的认识。</a:t>
            </a:r>
          </a:p>
        </p:txBody>
      </p:sp>
      <p:sp>
        <p:nvSpPr>
          <p:cNvPr id="5" name="文本框 4"/>
          <p:cNvSpPr txBox="1"/>
          <p:nvPr/>
        </p:nvSpPr>
        <p:spPr>
          <a:xfrm>
            <a:off x="935596" y="2884383"/>
            <a:ext cx="7380820" cy="1477328"/>
          </a:xfrm>
          <a:prstGeom prst="rect">
            <a:avLst/>
          </a:prstGeom>
          <a:noFill/>
        </p:spPr>
        <p:txBody>
          <a:bodyPr wrap="square" rtlCol="0">
            <a:spAutoFit/>
          </a:bodyPr>
          <a:lstStyle/>
          <a:p>
            <a:r>
              <a:rPr lang="zh-CN" altLang="en-US" dirty="0">
                <a:solidFill>
                  <a:srgbClr val="FFFF00"/>
                </a:solidFill>
              </a:rPr>
              <a:t>例如</a:t>
            </a:r>
            <a:r>
              <a:rPr lang="zh-CN" altLang="en-US" dirty="0">
                <a:solidFill>
                  <a:schemeClr val="bg1"/>
                </a:solidFill>
              </a:rPr>
              <a:t>抢劫犯胡某骑车与他人相撞</a:t>
            </a:r>
            <a:r>
              <a:rPr lang="en-US" altLang="zh-CN" dirty="0">
                <a:solidFill>
                  <a:schemeClr val="bg1"/>
                </a:solidFill>
              </a:rPr>
              <a:t>,</a:t>
            </a:r>
            <a:r>
              <a:rPr lang="zh-CN" altLang="en-US" dirty="0">
                <a:solidFill>
                  <a:schemeClr val="bg1"/>
                </a:solidFill>
              </a:rPr>
              <a:t>要求赔偿未得逞后</a:t>
            </a:r>
            <a:r>
              <a:rPr lang="en-US" altLang="zh-CN" dirty="0">
                <a:solidFill>
                  <a:schemeClr val="bg1"/>
                </a:solidFill>
              </a:rPr>
              <a:t>,</a:t>
            </a:r>
            <a:r>
              <a:rPr lang="zh-CN" altLang="en-US" dirty="0">
                <a:solidFill>
                  <a:schemeClr val="bg1"/>
                </a:solidFill>
              </a:rPr>
              <a:t>就强行抢走他人钱物</a:t>
            </a:r>
            <a:r>
              <a:rPr lang="en-US" altLang="zh-CN" dirty="0">
                <a:solidFill>
                  <a:schemeClr val="bg1"/>
                </a:solidFill>
              </a:rPr>
              <a:t>,</a:t>
            </a:r>
            <a:r>
              <a:rPr lang="zh-CN" altLang="en-US" dirty="0">
                <a:solidFill>
                  <a:schemeClr val="bg1"/>
                </a:solidFill>
              </a:rPr>
              <a:t>并始终认为自己的行为是正当行为。</a:t>
            </a:r>
          </a:p>
          <a:p>
            <a:r>
              <a:rPr lang="zh-CN" altLang="en-US" dirty="0">
                <a:solidFill>
                  <a:srgbClr val="FFFF00"/>
                </a:solidFill>
              </a:rPr>
              <a:t>例如</a:t>
            </a:r>
            <a:r>
              <a:rPr lang="zh-CN" altLang="en-US" dirty="0">
                <a:solidFill>
                  <a:schemeClr val="bg1"/>
                </a:solidFill>
              </a:rPr>
              <a:t>抢劫犯李某认为找别人要点东西</a:t>
            </a:r>
            <a:r>
              <a:rPr lang="en-US" altLang="zh-CN" dirty="0">
                <a:solidFill>
                  <a:schemeClr val="bg1"/>
                </a:solidFill>
              </a:rPr>
              <a:t>,</a:t>
            </a:r>
            <a:r>
              <a:rPr lang="zh-CN" altLang="en-US" dirty="0">
                <a:solidFill>
                  <a:schemeClr val="bg1"/>
                </a:solidFill>
              </a:rPr>
              <a:t>不给打两拳没什么大不了的</a:t>
            </a:r>
            <a:r>
              <a:rPr lang="en-US" altLang="zh-CN" dirty="0">
                <a:solidFill>
                  <a:schemeClr val="bg1"/>
                </a:solidFill>
              </a:rPr>
              <a:t>,</a:t>
            </a:r>
            <a:r>
              <a:rPr lang="zh-CN" altLang="en-US" dirty="0">
                <a:solidFill>
                  <a:schemeClr val="bg1"/>
                </a:solidFill>
              </a:rPr>
              <a:t>甚至认为自己是正大光明的找人要</a:t>
            </a:r>
            <a:r>
              <a:rPr lang="en-US" altLang="zh-CN" dirty="0">
                <a:solidFill>
                  <a:schemeClr val="bg1"/>
                </a:solidFill>
              </a:rPr>
              <a:t>,</a:t>
            </a:r>
            <a:r>
              <a:rPr lang="zh-CN" altLang="en-US" dirty="0">
                <a:solidFill>
                  <a:schemeClr val="bg1"/>
                </a:solidFill>
              </a:rPr>
              <a:t>又不是偷偷摸摸地去偷</a:t>
            </a:r>
            <a:r>
              <a:rPr lang="en-US" altLang="zh-CN" dirty="0">
                <a:solidFill>
                  <a:schemeClr val="bg1"/>
                </a:solidFill>
              </a:rPr>
              <a:t>,</a:t>
            </a:r>
            <a:r>
              <a:rPr lang="zh-CN" altLang="en-US" dirty="0">
                <a:solidFill>
                  <a:schemeClr val="bg1"/>
                </a:solidFill>
              </a:rPr>
              <a:t>怎能算犯罪。</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69"/>
                                        </p:tgtEl>
                                      </p:cBhvr>
                                    </p:animEffect>
                                    <p:animScale>
                                      <p:cBhvr>
                                        <p:cTn id="10" dur="250" autoRev="1" fill="hold"/>
                                        <p:tgtEl>
                                          <p:spTgt spid="6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 calcmode="lin" valueType="num">
                                      <p:cBhvr>
                                        <p:cTn id="15" dur="1000" fill="hold"/>
                                        <p:tgtEl>
                                          <p:spTgt spid="70"/>
                                        </p:tgtEl>
                                        <p:attrNameLst>
                                          <p:attrName>ppt_w</p:attrName>
                                        </p:attrNameLst>
                                      </p:cBhvr>
                                      <p:tavLst>
                                        <p:tav tm="0">
                                          <p:val>
                                            <p:strVal val="#ppt_w*0.70"/>
                                          </p:val>
                                        </p:tav>
                                        <p:tav tm="100000">
                                          <p:val>
                                            <p:strVal val="#ppt_w"/>
                                          </p:val>
                                        </p:tav>
                                      </p:tavLst>
                                    </p:anim>
                                    <p:anim calcmode="lin" valueType="num">
                                      <p:cBhvr>
                                        <p:cTn id="16" dur="1000" fill="hold"/>
                                        <p:tgtEl>
                                          <p:spTgt spid="70"/>
                                        </p:tgtEl>
                                        <p:attrNameLst>
                                          <p:attrName>ppt_h</p:attrName>
                                        </p:attrNameLst>
                                      </p:cBhvr>
                                      <p:tavLst>
                                        <p:tav tm="0">
                                          <p:val>
                                            <p:strVal val="#ppt_h"/>
                                          </p:val>
                                        </p:tav>
                                        <p:tav tm="100000">
                                          <p:val>
                                            <p:strVal val="#ppt_h"/>
                                          </p:val>
                                        </p:tav>
                                      </p:tavLst>
                                    </p:anim>
                                    <p:animEffect transition="in" filter="fade">
                                      <p:cBhvr>
                                        <p:cTn id="17" dur="1000"/>
                                        <p:tgtEl>
                                          <p:spTgt spid="7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67744" y="658104"/>
            <a:ext cx="3096344" cy="369332"/>
          </a:xfrm>
          <a:prstGeom prst="rect">
            <a:avLst/>
          </a:prstGeom>
          <a:noFill/>
        </p:spPr>
        <p:txBody>
          <a:bodyPr wrap="square" rtlCol="0">
            <a:spAutoFit/>
          </a:bodyPr>
          <a:lstStyle/>
          <a:p>
            <a:r>
              <a:rPr lang="en-US" altLang="zh-CN" dirty="0">
                <a:solidFill>
                  <a:srgbClr val="FFFF00"/>
                </a:solidFill>
              </a:rPr>
              <a:t>——</a:t>
            </a:r>
            <a:r>
              <a:rPr lang="zh-CN" altLang="en-US" dirty="0">
                <a:solidFill>
                  <a:srgbClr val="FFFF00"/>
                </a:solidFill>
              </a:rPr>
              <a:t>具体罪名和刑罚</a:t>
            </a:r>
          </a:p>
        </p:txBody>
      </p:sp>
      <p:grpSp>
        <p:nvGrpSpPr>
          <p:cNvPr id="3" name="组合 2"/>
          <p:cNvGrpSpPr/>
          <p:nvPr/>
        </p:nvGrpSpPr>
        <p:grpSpPr>
          <a:xfrm>
            <a:off x="992444" y="952364"/>
            <a:ext cx="7380820" cy="1788769"/>
            <a:chOff x="1007604" y="1000960"/>
            <a:chExt cx="7380820" cy="1788769"/>
          </a:xfrm>
        </p:grpSpPr>
        <p:sp>
          <p:nvSpPr>
            <p:cNvPr id="70" name="文本框 69"/>
            <p:cNvSpPr txBox="1"/>
            <p:nvPr/>
          </p:nvSpPr>
          <p:spPr>
            <a:xfrm>
              <a:off x="1007604" y="1404734"/>
              <a:ext cx="7380820" cy="1384995"/>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盗窃公私财物，数额较大的（</a:t>
              </a:r>
              <a:r>
                <a:rPr lang="en-US" altLang="zh-CN" sz="1400" dirty="0">
                  <a:solidFill>
                    <a:schemeClr val="bg1"/>
                  </a:solidFill>
                </a:rPr>
                <a:t>1500</a:t>
              </a:r>
              <a:r>
                <a:rPr lang="zh-CN" altLang="en-US" sz="1400" dirty="0">
                  <a:solidFill>
                    <a:schemeClr val="bg1"/>
                  </a:solidFill>
                </a:rPr>
                <a:t>元），或者多次盗窃、入户盗窃、携带凶器盗窃、扒窃的，处三年以下有期徒刑、拘役或者管制，并处或者单处罚金；</a:t>
              </a:r>
            </a:p>
            <a:p>
              <a:pPr marL="285750" indent="-285750">
                <a:buFont typeface="Arial" panose="020B0604020202020204" pitchFamily="34" charset="0"/>
                <a:buChar char="•"/>
              </a:pPr>
              <a:r>
                <a:rPr lang="zh-CN" altLang="en-US" sz="1400" dirty="0">
                  <a:solidFill>
                    <a:schemeClr val="bg1"/>
                  </a:solidFill>
                </a:rPr>
                <a:t>数额巨大（</a:t>
              </a:r>
              <a:r>
                <a:rPr lang="en-US" altLang="zh-CN" sz="1400" dirty="0">
                  <a:solidFill>
                    <a:schemeClr val="bg1"/>
                  </a:solidFill>
                </a:rPr>
                <a:t>4</a:t>
              </a:r>
              <a:r>
                <a:rPr lang="zh-CN" altLang="en-US" sz="1400" dirty="0">
                  <a:solidFill>
                    <a:schemeClr val="bg1"/>
                  </a:solidFill>
                </a:rPr>
                <a:t>万元）或者有其他严重情节的，处三年以上十年以下有期徒刑，并处罚金；数额特别巨大（</a:t>
              </a:r>
              <a:r>
                <a:rPr lang="en-US" altLang="zh-CN" sz="1400" dirty="0">
                  <a:solidFill>
                    <a:schemeClr val="bg1"/>
                  </a:solidFill>
                </a:rPr>
                <a:t>35</a:t>
              </a:r>
              <a:r>
                <a:rPr lang="zh-CN" altLang="en-US" sz="1400" dirty="0">
                  <a:solidFill>
                    <a:schemeClr val="bg1"/>
                  </a:solidFill>
                </a:rPr>
                <a:t>万元）或者有其他特别严重情节的，处十年以上有期徒刑或者无期徒刑，并处罚金或者没收财产。 </a:t>
              </a:r>
            </a:p>
          </p:txBody>
        </p:sp>
        <p:sp>
          <p:nvSpPr>
            <p:cNvPr id="6" name="文本框 5"/>
            <p:cNvSpPr txBox="1"/>
            <p:nvPr/>
          </p:nvSpPr>
          <p:spPr>
            <a:xfrm>
              <a:off x="1007604" y="1000960"/>
              <a:ext cx="4536504" cy="400110"/>
            </a:xfrm>
            <a:prstGeom prst="rect">
              <a:avLst/>
            </a:prstGeom>
            <a:noFill/>
          </p:spPr>
          <p:txBody>
            <a:bodyPr wrap="square" rtlCol="0">
              <a:spAutoFit/>
            </a:bodyPr>
            <a:lstStyle/>
            <a:p>
              <a:r>
                <a:rPr lang="zh-CN" altLang="en-US" sz="2000" dirty="0">
                  <a:solidFill>
                    <a:srgbClr val="FFC000"/>
                  </a:solidFill>
                </a:rPr>
                <a:t>盗窃罪</a:t>
              </a:r>
            </a:p>
          </p:txBody>
        </p:sp>
      </p:grpSp>
      <p:grpSp>
        <p:nvGrpSpPr>
          <p:cNvPr id="8" name="组合 7"/>
          <p:cNvGrpSpPr/>
          <p:nvPr/>
        </p:nvGrpSpPr>
        <p:grpSpPr>
          <a:xfrm>
            <a:off x="992444" y="2907431"/>
            <a:ext cx="7380820" cy="1573325"/>
            <a:chOff x="1007604" y="1000960"/>
            <a:chExt cx="7380820" cy="1573325"/>
          </a:xfrm>
        </p:grpSpPr>
        <p:sp>
          <p:nvSpPr>
            <p:cNvPr id="9" name="文本框 8"/>
            <p:cNvSpPr txBox="1"/>
            <p:nvPr/>
          </p:nvSpPr>
          <p:spPr>
            <a:xfrm>
              <a:off x="1007604" y="1404734"/>
              <a:ext cx="7380820" cy="1169551"/>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抢夺公私财物，数额较大的</a:t>
              </a:r>
              <a:r>
                <a:rPr lang="en-US" altLang="zh-CN" sz="1400" dirty="0">
                  <a:solidFill>
                    <a:schemeClr val="bg1"/>
                  </a:solidFill>
                </a:rPr>
                <a:t>( 500</a:t>
              </a:r>
              <a:r>
                <a:rPr lang="zh-CN" altLang="en-US" sz="1400" dirty="0">
                  <a:solidFill>
                    <a:schemeClr val="bg1"/>
                  </a:solidFill>
                </a:rPr>
                <a:t>元以上 </a:t>
              </a:r>
              <a:r>
                <a:rPr lang="en-US" altLang="zh-CN" sz="1400" dirty="0">
                  <a:solidFill>
                    <a:schemeClr val="bg1"/>
                  </a:solidFill>
                </a:rPr>
                <a:t>)</a:t>
              </a:r>
              <a:r>
                <a:rPr lang="zh-CN" altLang="en-US" sz="1400" dirty="0">
                  <a:solidFill>
                    <a:schemeClr val="bg1"/>
                  </a:solidFill>
                </a:rPr>
                <a:t>，处三年以下有期徒刑、拘役或者管制，并处或者单处罚金；数额巨大或者有其他严重情节的，处三年以上十年以下有期徒刑，并处罚金；数额特别巨大或者有其他特别严重情节的，处十年以上有期徒刑或者无期徒刑，并处罚金或者没收财产。  　　         </a:t>
              </a:r>
            </a:p>
            <a:p>
              <a:pPr marL="285750" indent="-285750">
                <a:buFont typeface="Arial" panose="020B0604020202020204" pitchFamily="34" charset="0"/>
                <a:buChar char="•"/>
              </a:pPr>
              <a:r>
                <a:rPr lang="zh-CN" altLang="en-US" sz="1400" dirty="0">
                  <a:solidFill>
                    <a:schemeClr val="bg1"/>
                  </a:solidFill>
                </a:rPr>
                <a:t>携带凶器抢夺的，依照抢劫罪定罪处罚。 </a:t>
              </a:r>
            </a:p>
          </p:txBody>
        </p:sp>
        <p:sp>
          <p:nvSpPr>
            <p:cNvPr id="10" name="文本框 9"/>
            <p:cNvSpPr txBox="1"/>
            <p:nvPr/>
          </p:nvSpPr>
          <p:spPr>
            <a:xfrm>
              <a:off x="1007604" y="1000960"/>
              <a:ext cx="4536504" cy="400110"/>
            </a:xfrm>
            <a:prstGeom prst="rect">
              <a:avLst/>
            </a:prstGeom>
            <a:noFill/>
          </p:spPr>
          <p:txBody>
            <a:bodyPr wrap="square" rtlCol="0">
              <a:spAutoFit/>
            </a:bodyPr>
            <a:lstStyle/>
            <a:p>
              <a:r>
                <a:rPr lang="zh-CN" altLang="en-US" sz="2000" dirty="0">
                  <a:solidFill>
                    <a:srgbClr val="FFC000"/>
                  </a:solidFill>
                </a:rPr>
                <a:t>抢夺罪</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67744" y="658104"/>
            <a:ext cx="3096344" cy="369332"/>
          </a:xfrm>
          <a:prstGeom prst="rect">
            <a:avLst/>
          </a:prstGeom>
          <a:noFill/>
        </p:spPr>
        <p:txBody>
          <a:bodyPr wrap="square" rtlCol="0">
            <a:spAutoFit/>
          </a:bodyPr>
          <a:lstStyle/>
          <a:p>
            <a:r>
              <a:rPr lang="en-US" altLang="zh-CN" dirty="0">
                <a:solidFill>
                  <a:srgbClr val="FFFF00"/>
                </a:solidFill>
              </a:rPr>
              <a:t>——</a:t>
            </a:r>
            <a:r>
              <a:rPr lang="zh-CN" altLang="en-US" dirty="0">
                <a:solidFill>
                  <a:srgbClr val="FFFF00"/>
                </a:solidFill>
              </a:rPr>
              <a:t>具体罪名和刑罚</a:t>
            </a:r>
          </a:p>
        </p:txBody>
      </p:sp>
      <p:grpSp>
        <p:nvGrpSpPr>
          <p:cNvPr id="3" name="组合 2"/>
          <p:cNvGrpSpPr/>
          <p:nvPr/>
        </p:nvGrpSpPr>
        <p:grpSpPr>
          <a:xfrm>
            <a:off x="992444" y="952364"/>
            <a:ext cx="7380820" cy="2435099"/>
            <a:chOff x="1007604" y="1000960"/>
            <a:chExt cx="7380820" cy="2435099"/>
          </a:xfrm>
        </p:grpSpPr>
        <p:sp>
          <p:nvSpPr>
            <p:cNvPr id="70" name="文本框 69"/>
            <p:cNvSpPr txBox="1"/>
            <p:nvPr/>
          </p:nvSpPr>
          <p:spPr>
            <a:xfrm>
              <a:off x="1007604" y="1404734"/>
              <a:ext cx="7380820" cy="2031325"/>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以暴力、胁迫或者其他方法抢劫公私财物的，处三年以上十年以下有期徒刑，并处罚金</a:t>
              </a:r>
            </a:p>
            <a:p>
              <a:pPr marL="285750" indent="-285750">
                <a:buFont typeface="Arial" panose="020B0604020202020204" pitchFamily="34" charset="0"/>
                <a:buChar char="•"/>
              </a:pPr>
              <a:r>
                <a:rPr lang="zh-CN" altLang="en-US" sz="1400" dirty="0">
                  <a:solidFill>
                    <a:schemeClr val="bg1"/>
                  </a:solidFill>
                </a:rPr>
                <a:t>抢劫一次的，量刑起点为三年至四年有期徒刑，</a:t>
              </a:r>
            </a:p>
            <a:p>
              <a:pPr marL="285750" indent="-285750">
                <a:buFont typeface="Arial" panose="020B0604020202020204" pitchFamily="34" charset="0"/>
                <a:buChar char="•"/>
              </a:pPr>
              <a:r>
                <a:rPr lang="zh-CN" altLang="en-US" sz="1400" dirty="0">
                  <a:solidFill>
                    <a:schemeClr val="bg1"/>
                  </a:solidFill>
                </a:rPr>
                <a:t>抢劫两次的，量刑起点为五年至六年有期徒刑。</a:t>
              </a:r>
            </a:p>
            <a:p>
              <a:pPr marL="285750" indent="-285750">
                <a:buFont typeface="Arial" panose="020B0604020202020204" pitchFamily="34" charset="0"/>
                <a:buChar char="•"/>
              </a:pPr>
              <a:r>
                <a:rPr lang="zh-CN" altLang="en-US" sz="1400" dirty="0">
                  <a:solidFill>
                    <a:schemeClr val="bg1"/>
                  </a:solidFill>
                </a:rPr>
                <a:t>有下列情形之一的，处十年以上有期徒刑、无期徒刑或者死刑，并处罚金或者没收财产：入户抢劫的； 在公共交通工具上抢劫的； 抢劫银行或者其他金融机构的； 多次抢劫或者抢劫数额巨大的； 抢劫致人重伤、死亡的； 冒充军警人员抢劫的； 持枪抢劫的； 抢劫军用物资或者抢险、救灾、救济物资的。 </a:t>
              </a:r>
            </a:p>
          </p:txBody>
        </p:sp>
        <p:sp>
          <p:nvSpPr>
            <p:cNvPr id="6" name="文本框 5"/>
            <p:cNvSpPr txBox="1"/>
            <p:nvPr/>
          </p:nvSpPr>
          <p:spPr>
            <a:xfrm>
              <a:off x="1007604" y="1000960"/>
              <a:ext cx="4536504" cy="400110"/>
            </a:xfrm>
            <a:prstGeom prst="rect">
              <a:avLst/>
            </a:prstGeom>
            <a:noFill/>
          </p:spPr>
          <p:txBody>
            <a:bodyPr wrap="square" rtlCol="0">
              <a:spAutoFit/>
            </a:bodyPr>
            <a:lstStyle/>
            <a:p>
              <a:r>
                <a:rPr lang="zh-CN" altLang="en-US" sz="2000" dirty="0">
                  <a:solidFill>
                    <a:srgbClr val="FFC000"/>
                  </a:solidFill>
                </a:rPr>
                <a:t>抢劫罪</a:t>
              </a:r>
            </a:p>
          </p:txBody>
        </p:sp>
      </p:grpSp>
      <p:grpSp>
        <p:nvGrpSpPr>
          <p:cNvPr id="8" name="组合 7"/>
          <p:cNvGrpSpPr/>
          <p:nvPr/>
        </p:nvGrpSpPr>
        <p:grpSpPr>
          <a:xfrm>
            <a:off x="992444" y="3472644"/>
            <a:ext cx="7380820" cy="1357881"/>
            <a:chOff x="1007604" y="1000960"/>
            <a:chExt cx="7380820" cy="1357881"/>
          </a:xfrm>
        </p:grpSpPr>
        <p:sp>
          <p:nvSpPr>
            <p:cNvPr id="9" name="文本框 8"/>
            <p:cNvSpPr txBox="1"/>
            <p:nvPr/>
          </p:nvSpPr>
          <p:spPr>
            <a:xfrm>
              <a:off x="1007604" y="1404734"/>
              <a:ext cx="7380820" cy="954107"/>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故意伤害他人身体的（轻伤），处三年以下有期徒刑、拘役或者管制。 致人重伤的，处三年以上十年以下有期徒刑；致人死亡或者以特别残忍手段致人重伤造成严重残疾的，处十年以上有期徒刑、无期徒刑或者死刑。本法另有规定的，依照规定。 </a:t>
              </a:r>
            </a:p>
          </p:txBody>
        </p:sp>
        <p:sp>
          <p:nvSpPr>
            <p:cNvPr id="10" name="文本框 9"/>
            <p:cNvSpPr txBox="1"/>
            <p:nvPr/>
          </p:nvSpPr>
          <p:spPr>
            <a:xfrm>
              <a:off x="1007604" y="1000960"/>
              <a:ext cx="4536504" cy="400110"/>
            </a:xfrm>
            <a:prstGeom prst="rect">
              <a:avLst/>
            </a:prstGeom>
            <a:noFill/>
          </p:spPr>
          <p:txBody>
            <a:bodyPr wrap="square" rtlCol="0">
              <a:spAutoFit/>
            </a:bodyPr>
            <a:lstStyle/>
            <a:p>
              <a:r>
                <a:rPr lang="zh-CN" altLang="en-US" sz="2000" dirty="0">
                  <a:solidFill>
                    <a:srgbClr val="FFC000"/>
                  </a:solidFill>
                </a:rPr>
                <a:t>故意伤害罪</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67744" y="658104"/>
            <a:ext cx="3096344" cy="369332"/>
          </a:xfrm>
          <a:prstGeom prst="rect">
            <a:avLst/>
          </a:prstGeom>
          <a:noFill/>
        </p:spPr>
        <p:txBody>
          <a:bodyPr wrap="square" rtlCol="0">
            <a:spAutoFit/>
          </a:bodyPr>
          <a:lstStyle/>
          <a:p>
            <a:r>
              <a:rPr lang="en-US" altLang="zh-CN" dirty="0">
                <a:solidFill>
                  <a:srgbClr val="FFFF00"/>
                </a:solidFill>
              </a:rPr>
              <a:t>——</a:t>
            </a:r>
            <a:r>
              <a:rPr lang="zh-CN" altLang="en-US" dirty="0">
                <a:solidFill>
                  <a:srgbClr val="FFFF00"/>
                </a:solidFill>
              </a:rPr>
              <a:t>具体罪名和刑罚</a:t>
            </a:r>
          </a:p>
        </p:txBody>
      </p:sp>
      <p:grpSp>
        <p:nvGrpSpPr>
          <p:cNvPr id="3" name="组合 2"/>
          <p:cNvGrpSpPr/>
          <p:nvPr/>
        </p:nvGrpSpPr>
        <p:grpSpPr>
          <a:xfrm>
            <a:off x="992444" y="952364"/>
            <a:ext cx="7380820" cy="1788769"/>
            <a:chOff x="1007604" y="1000960"/>
            <a:chExt cx="7380820" cy="1788769"/>
          </a:xfrm>
        </p:grpSpPr>
        <p:sp>
          <p:nvSpPr>
            <p:cNvPr id="70" name="文本框 69"/>
            <p:cNvSpPr txBox="1"/>
            <p:nvPr/>
          </p:nvSpPr>
          <p:spPr>
            <a:xfrm>
              <a:off x="1007604" y="1404734"/>
              <a:ext cx="7380820" cy="1384995"/>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有下列寻衅滋事行为之一，破坏社会秩序的，处五年以下有期徒刑、拘役或者管制： </a:t>
              </a:r>
            </a:p>
            <a:p>
              <a:pPr marL="285750" indent="-285750">
                <a:buFont typeface="Arial" panose="020B0604020202020204" pitchFamily="34" charset="0"/>
                <a:buChar char="•"/>
              </a:pPr>
              <a:r>
                <a:rPr lang="en-US" altLang="zh-CN" sz="1400" dirty="0">
                  <a:solidFill>
                    <a:schemeClr val="bg1"/>
                  </a:solidFill>
                </a:rPr>
                <a:t>(</a:t>
              </a:r>
              <a:r>
                <a:rPr lang="zh-CN" altLang="en-US" sz="1400" dirty="0">
                  <a:solidFill>
                    <a:schemeClr val="bg1"/>
                  </a:solidFill>
                </a:rPr>
                <a:t>一</a:t>
              </a:r>
              <a:r>
                <a:rPr lang="en-US" altLang="zh-CN" sz="1400" dirty="0">
                  <a:solidFill>
                    <a:schemeClr val="bg1"/>
                  </a:solidFill>
                </a:rPr>
                <a:t>)</a:t>
              </a:r>
              <a:r>
                <a:rPr lang="zh-CN" altLang="en-US" sz="1400" dirty="0">
                  <a:solidFill>
                    <a:schemeClr val="bg1"/>
                  </a:solidFill>
                </a:rPr>
                <a:t>随意殴打他人，情节恶劣的； </a:t>
              </a:r>
            </a:p>
            <a:p>
              <a:pPr marL="285750" indent="-285750">
                <a:buFont typeface="Arial" panose="020B0604020202020204" pitchFamily="34" charset="0"/>
                <a:buChar char="•"/>
              </a:pPr>
              <a:r>
                <a:rPr lang="en-US" altLang="zh-CN" sz="1400" dirty="0">
                  <a:solidFill>
                    <a:schemeClr val="bg1"/>
                  </a:solidFill>
                </a:rPr>
                <a:t>(</a:t>
              </a:r>
              <a:r>
                <a:rPr lang="zh-CN" altLang="en-US" sz="1400" dirty="0">
                  <a:solidFill>
                    <a:schemeClr val="bg1"/>
                  </a:solidFill>
                </a:rPr>
                <a:t>二</a:t>
              </a:r>
              <a:r>
                <a:rPr lang="en-US" altLang="zh-CN" sz="1400" dirty="0">
                  <a:solidFill>
                    <a:schemeClr val="bg1"/>
                  </a:solidFill>
                </a:rPr>
                <a:t>)</a:t>
              </a:r>
              <a:r>
                <a:rPr lang="zh-CN" altLang="en-US" sz="1400" dirty="0">
                  <a:solidFill>
                    <a:schemeClr val="bg1"/>
                  </a:solidFill>
                </a:rPr>
                <a:t>追逐、拦截、辱骂、恐吓他人，情节恶劣的； </a:t>
              </a:r>
            </a:p>
            <a:p>
              <a:pPr marL="285750" indent="-285750">
                <a:buFont typeface="Arial" panose="020B0604020202020204" pitchFamily="34" charset="0"/>
                <a:buChar char="•"/>
              </a:pPr>
              <a:r>
                <a:rPr lang="en-US" altLang="zh-CN" sz="1400" dirty="0">
                  <a:solidFill>
                    <a:schemeClr val="bg1"/>
                  </a:solidFill>
                </a:rPr>
                <a:t>(</a:t>
              </a:r>
              <a:r>
                <a:rPr lang="zh-CN" altLang="en-US" sz="1400" dirty="0">
                  <a:solidFill>
                    <a:schemeClr val="bg1"/>
                  </a:solidFill>
                </a:rPr>
                <a:t>三</a:t>
              </a:r>
              <a:r>
                <a:rPr lang="en-US" altLang="zh-CN" sz="1400" dirty="0">
                  <a:solidFill>
                    <a:schemeClr val="bg1"/>
                  </a:solidFill>
                </a:rPr>
                <a:t>)</a:t>
              </a:r>
              <a:r>
                <a:rPr lang="zh-CN" altLang="en-US" sz="1400" dirty="0">
                  <a:solidFill>
                    <a:schemeClr val="bg1"/>
                  </a:solidFill>
                </a:rPr>
                <a:t>强拿硬要或者任意损毁、占用公私财物，</a:t>
              </a:r>
              <a:r>
                <a:rPr lang="en-US" altLang="zh-CN" sz="1400" dirty="0">
                  <a:solidFill>
                    <a:schemeClr val="bg1"/>
                  </a:solidFill>
                </a:rPr>
                <a:t>1000</a:t>
              </a:r>
              <a:r>
                <a:rPr lang="zh-CN" altLang="en-US" sz="1400" dirty="0">
                  <a:solidFill>
                    <a:schemeClr val="bg1"/>
                  </a:solidFill>
                </a:rPr>
                <a:t>元以上； </a:t>
              </a:r>
            </a:p>
            <a:p>
              <a:pPr marL="285750" indent="-285750">
                <a:buFont typeface="Arial" panose="020B0604020202020204" pitchFamily="34" charset="0"/>
                <a:buChar char="•"/>
              </a:pPr>
              <a:r>
                <a:rPr lang="en-US" altLang="zh-CN" sz="1400" dirty="0">
                  <a:solidFill>
                    <a:schemeClr val="bg1"/>
                  </a:solidFill>
                </a:rPr>
                <a:t>(</a:t>
              </a:r>
              <a:r>
                <a:rPr lang="zh-CN" altLang="en-US" sz="1400" dirty="0">
                  <a:solidFill>
                    <a:schemeClr val="bg1"/>
                  </a:solidFill>
                </a:rPr>
                <a:t>四</a:t>
              </a:r>
              <a:r>
                <a:rPr lang="en-US" altLang="zh-CN" sz="1400" dirty="0">
                  <a:solidFill>
                    <a:schemeClr val="bg1"/>
                  </a:solidFill>
                </a:rPr>
                <a:t>)</a:t>
              </a:r>
              <a:r>
                <a:rPr lang="zh-CN" altLang="en-US" sz="1400" dirty="0">
                  <a:solidFill>
                    <a:schemeClr val="bg1"/>
                  </a:solidFill>
                </a:rPr>
                <a:t>在公共场所起哄闹事，造成公共场所秩序严重混乱的。 </a:t>
              </a:r>
            </a:p>
          </p:txBody>
        </p:sp>
        <p:sp>
          <p:nvSpPr>
            <p:cNvPr id="6" name="文本框 5"/>
            <p:cNvSpPr txBox="1"/>
            <p:nvPr/>
          </p:nvSpPr>
          <p:spPr>
            <a:xfrm>
              <a:off x="1007604" y="1000960"/>
              <a:ext cx="4536504" cy="400110"/>
            </a:xfrm>
            <a:prstGeom prst="rect">
              <a:avLst/>
            </a:prstGeom>
            <a:noFill/>
          </p:spPr>
          <p:txBody>
            <a:bodyPr wrap="square" rtlCol="0">
              <a:spAutoFit/>
            </a:bodyPr>
            <a:lstStyle/>
            <a:p>
              <a:r>
                <a:rPr lang="zh-CN" altLang="en-US" sz="2000" dirty="0">
                  <a:solidFill>
                    <a:srgbClr val="FFC000"/>
                  </a:solidFill>
                </a:rPr>
                <a:t>寻衅滋事罪</a:t>
              </a:r>
            </a:p>
          </p:txBody>
        </p:sp>
      </p:grpSp>
      <p:grpSp>
        <p:nvGrpSpPr>
          <p:cNvPr id="8" name="组合 7"/>
          <p:cNvGrpSpPr/>
          <p:nvPr/>
        </p:nvGrpSpPr>
        <p:grpSpPr>
          <a:xfrm>
            <a:off x="992444" y="3877798"/>
            <a:ext cx="7380820" cy="926994"/>
            <a:chOff x="1007604" y="1000960"/>
            <a:chExt cx="7380820" cy="926994"/>
          </a:xfrm>
        </p:grpSpPr>
        <p:sp>
          <p:nvSpPr>
            <p:cNvPr id="9" name="文本框 8"/>
            <p:cNvSpPr txBox="1"/>
            <p:nvPr/>
          </p:nvSpPr>
          <p:spPr>
            <a:xfrm>
              <a:off x="1007604" y="1404734"/>
              <a:ext cx="7380820"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过失致人死亡的，处三年以上七年以下有期徒刑；情节较轻的，处三年以下有期徒刑。 </a:t>
              </a:r>
            </a:p>
          </p:txBody>
        </p:sp>
        <p:sp>
          <p:nvSpPr>
            <p:cNvPr id="10" name="文本框 9"/>
            <p:cNvSpPr txBox="1"/>
            <p:nvPr/>
          </p:nvSpPr>
          <p:spPr>
            <a:xfrm>
              <a:off x="1007604" y="1000960"/>
              <a:ext cx="4536504" cy="400110"/>
            </a:xfrm>
            <a:prstGeom prst="rect">
              <a:avLst/>
            </a:prstGeom>
            <a:noFill/>
          </p:spPr>
          <p:txBody>
            <a:bodyPr wrap="square" rtlCol="0">
              <a:spAutoFit/>
            </a:bodyPr>
            <a:lstStyle/>
            <a:p>
              <a:r>
                <a:rPr lang="zh-CN" altLang="en-US" sz="2000" dirty="0">
                  <a:solidFill>
                    <a:srgbClr val="FFC000"/>
                  </a:solidFill>
                </a:rPr>
                <a:t>过失致人死亡罪</a:t>
              </a:r>
            </a:p>
          </p:txBody>
        </p:sp>
      </p:grpSp>
      <p:grpSp>
        <p:nvGrpSpPr>
          <p:cNvPr id="11" name="组合 10"/>
          <p:cNvGrpSpPr/>
          <p:nvPr/>
        </p:nvGrpSpPr>
        <p:grpSpPr>
          <a:xfrm>
            <a:off x="992444" y="2845969"/>
            <a:ext cx="7380820" cy="926994"/>
            <a:chOff x="1007604" y="1000960"/>
            <a:chExt cx="7380820" cy="926994"/>
          </a:xfrm>
        </p:grpSpPr>
        <p:sp>
          <p:nvSpPr>
            <p:cNvPr id="12" name="文本框 11"/>
            <p:cNvSpPr txBox="1"/>
            <p:nvPr/>
          </p:nvSpPr>
          <p:spPr>
            <a:xfrm>
              <a:off x="1007604" y="1404734"/>
              <a:ext cx="7380820"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过失伤害他人致人重伤的，处三年以下有期徒刑或者拘役。本法另有规定的，依照规定。</a:t>
              </a:r>
            </a:p>
          </p:txBody>
        </p:sp>
        <p:sp>
          <p:nvSpPr>
            <p:cNvPr id="13" name="文本框 12"/>
            <p:cNvSpPr txBox="1"/>
            <p:nvPr/>
          </p:nvSpPr>
          <p:spPr>
            <a:xfrm>
              <a:off x="1007604" y="1000960"/>
              <a:ext cx="4536504" cy="400110"/>
            </a:xfrm>
            <a:prstGeom prst="rect">
              <a:avLst/>
            </a:prstGeom>
            <a:noFill/>
          </p:spPr>
          <p:txBody>
            <a:bodyPr wrap="square" rtlCol="0">
              <a:spAutoFit/>
            </a:bodyPr>
            <a:lstStyle/>
            <a:p>
              <a:r>
                <a:rPr lang="zh-CN" altLang="en-US" sz="2000" dirty="0">
                  <a:solidFill>
                    <a:srgbClr val="FFC000"/>
                  </a:solidFill>
                </a:rPr>
                <a:t>过失致人重伤罪</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67744" y="658104"/>
            <a:ext cx="3096344" cy="369332"/>
          </a:xfrm>
          <a:prstGeom prst="rect">
            <a:avLst/>
          </a:prstGeom>
          <a:noFill/>
        </p:spPr>
        <p:txBody>
          <a:bodyPr wrap="square" rtlCol="0">
            <a:spAutoFit/>
          </a:bodyPr>
          <a:lstStyle/>
          <a:p>
            <a:r>
              <a:rPr lang="en-US" altLang="zh-CN" dirty="0">
                <a:solidFill>
                  <a:srgbClr val="FFFF00"/>
                </a:solidFill>
              </a:rPr>
              <a:t>——</a:t>
            </a:r>
            <a:r>
              <a:rPr lang="zh-CN" altLang="en-US" dirty="0">
                <a:solidFill>
                  <a:srgbClr val="FFFF00"/>
                </a:solidFill>
              </a:rPr>
              <a:t>具体罪名和刑罚</a:t>
            </a:r>
          </a:p>
        </p:txBody>
      </p:sp>
      <p:grpSp>
        <p:nvGrpSpPr>
          <p:cNvPr id="3" name="组合 2"/>
          <p:cNvGrpSpPr/>
          <p:nvPr/>
        </p:nvGrpSpPr>
        <p:grpSpPr>
          <a:xfrm>
            <a:off x="992444" y="952364"/>
            <a:ext cx="7380820" cy="1357881"/>
            <a:chOff x="1007604" y="1000960"/>
            <a:chExt cx="7380820" cy="1357881"/>
          </a:xfrm>
        </p:grpSpPr>
        <p:sp>
          <p:nvSpPr>
            <p:cNvPr id="70" name="文本框 69"/>
            <p:cNvSpPr txBox="1"/>
            <p:nvPr/>
          </p:nvSpPr>
          <p:spPr>
            <a:xfrm>
              <a:off x="1007604" y="1404734"/>
              <a:ext cx="7380820" cy="954107"/>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敲诈勒索公私财物，数额较大（</a:t>
              </a:r>
              <a:r>
                <a:rPr lang="en-US" altLang="zh-CN" sz="1400" dirty="0">
                  <a:solidFill>
                    <a:schemeClr val="bg1"/>
                  </a:solidFill>
                </a:rPr>
                <a:t>2000</a:t>
              </a:r>
              <a:r>
                <a:rPr lang="zh-CN" altLang="en-US" sz="1400" dirty="0">
                  <a:solidFill>
                    <a:schemeClr val="bg1"/>
                  </a:solidFill>
                </a:rPr>
                <a:t>元）或者多次敲诈勒索的，处三年以下有期徒刑、拘役或者管制，并处或者单处罚金；数额巨大或者有其他严重情节的，处三年以上十年以下有期徒刑，并处罚金；数额特别巨大或者有其他特别严重情节的，处十年以上有期徒刑，并处罚金。</a:t>
              </a:r>
            </a:p>
          </p:txBody>
        </p:sp>
        <p:sp>
          <p:nvSpPr>
            <p:cNvPr id="6" name="文本框 5"/>
            <p:cNvSpPr txBox="1"/>
            <p:nvPr/>
          </p:nvSpPr>
          <p:spPr>
            <a:xfrm>
              <a:off x="1007604" y="1000960"/>
              <a:ext cx="4536504" cy="400110"/>
            </a:xfrm>
            <a:prstGeom prst="rect">
              <a:avLst/>
            </a:prstGeom>
            <a:noFill/>
          </p:spPr>
          <p:txBody>
            <a:bodyPr wrap="square" rtlCol="0">
              <a:spAutoFit/>
            </a:bodyPr>
            <a:lstStyle/>
            <a:p>
              <a:r>
                <a:rPr lang="zh-CN" altLang="en-US" sz="2000" dirty="0">
                  <a:solidFill>
                    <a:srgbClr val="FFC000"/>
                  </a:solidFill>
                </a:rPr>
                <a:t>敲诈勒索罪</a:t>
              </a:r>
            </a:p>
          </p:txBody>
        </p:sp>
      </p:grpSp>
      <p:grpSp>
        <p:nvGrpSpPr>
          <p:cNvPr id="8" name="组合 7"/>
          <p:cNvGrpSpPr/>
          <p:nvPr/>
        </p:nvGrpSpPr>
        <p:grpSpPr>
          <a:xfrm>
            <a:off x="992444" y="3364632"/>
            <a:ext cx="7380820" cy="1573325"/>
            <a:chOff x="1007604" y="1000960"/>
            <a:chExt cx="7380820" cy="1573325"/>
          </a:xfrm>
        </p:grpSpPr>
        <p:sp>
          <p:nvSpPr>
            <p:cNvPr id="9" name="文本框 8"/>
            <p:cNvSpPr txBox="1"/>
            <p:nvPr/>
          </p:nvSpPr>
          <p:spPr>
            <a:xfrm>
              <a:off x="1007604" y="1404734"/>
              <a:ext cx="7380820" cy="1169551"/>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聚众斗殴的，对首要分子和其他积极参加的，处三年以下有期徒刑、拘役或者管制；有下列情形之一的，对首要分子和其他积极参加的，处三年以上十年以下有期徒刑： 多次的； 人数多，规模大，社会影响恶劣的； 在公共场所或者交通要道聚众斗殴，造成社会秩序严重混乱的； 持械聚众斗殴的。 </a:t>
              </a:r>
            </a:p>
          </p:txBody>
        </p:sp>
        <p:sp>
          <p:nvSpPr>
            <p:cNvPr id="10" name="文本框 9"/>
            <p:cNvSpPr txBox="1"/>
            <p:nvPr/>
          </p:nvSpPr>
          <p:spPr>
            <a:xfrm>
              <a:off x="1007604" y="1000960"/>
              <a:ext cx="4536504" cy="400110"/>
            </a:xfrm>
            <a:prstGeom prst="rect">
              <a:avLst/>
            </a:prstGeom>
            <a:noFill/>
          </p:spPr>
          <p:txBody>
            <a:bodyPr wrap="square" rtlCol="0">
              <a:spAutoFit/>
            </a:bodyPr>
            <a:lstStyle/>
            <a:p>
              <a:r>
                <a:rPr lang="zh-CN" altLang="en-US" sz="2000" dirty="0">
                  <a:solidFill>
                    <a:srgbClr val="FFC000"/>
                  </a:solidFill>
                </a:rPr>
                <a:t>聚众斗殴罪</a:t>
              </a:r>
            </a:p>
          </p:txBody>
        </p:sp>
      </p:grpSp>
      <p:grpSp>
        <p:nvGrpSpPr>
          <p:cNvPr id="11" name="组合 10"/>
          <p:cNvGrpSpPr/>
          <p:nvPr/>
        </p:nvGrpSpPr>
        <p:grpSpPr>
          <a:xfrm>
            <a:off x="993992" y="2266219"/>
            <a:ext cx="7380820" cy="1142438"/>
            <a:chOff x="1007604" y="1000960"/>
            <a:chExt cx="7380820" cy="1142438"/>
          </a:xfrm>
        </p:grpSpPr>
        <p:sp>
          <p:nvSpPr>
            <p:cNvPr id="12" name="文本框 11"/>
            <p:cNvSpPr txBox="1"/>
            <p:nvPr/>
          </p:nvSpPr>
          <p:spPr>
            <a:xfrm>
              <a:off x="1007604" y="1404734"/>
              <a:ext cx="7380820" cy="738664"/>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故意毁坏公私财物，数额较大（</a:t>
              </a:r>
              <a:r>
                <a:rPr lang="en-US" altLang="zh-CN" sz="1400" dirty="0">
                  <a:solidFill>
                    <a:schemeClr val="bg1"/>
                  </a:solidFill>
                </a:rPr>
                <a:t>5000</a:t>
              </a:r>
              <a:r>
                <a:rPr lang="zh-CN" altLang="en-US" sz="1400" dirty="0">
                  <a:solidFill>
                    <a:schemeClr val="bg1"/>
                  </a:solidFill>
                </a:rPr>
                <a:t>元）或者有其他严重情节的，处三年以下有期徒刑、拘役或者罚金；数额巨大或者有其他特别严重情节的，处三年以上七年以下有期徒刑。</a:t>
              </a:r>
            </a:p>
          </p:txBody>
        </p:sp>
        <p:sp>
          <p:nvSpPr>
            <p:cNvPr id="13" name="文本框 12"/>
            <p:cNvSpPr txBox="1"/>
            <p:nvPr/>
          </p:nvSpPr>
          <p:spPr>
            <a:xfrm>
              <a:off x="1007604" y="1000960"/>
              <a:ext cx="4536504" cy="400110"/>
            </a:xfrm>
            <a:prstGeom prst="rect">
              <a:avLst/>
            </a:prstGeom>
            <a:noFill/>
          </p:spPr>
          <p:txBody>
            <a:bodyPr wrap="square" rtlCol="0">
              <a:spAutoFit/>
            </a:bodyPr>
            <a:lstStyle/>
            <a:p>
              <a:r>
                <a:rPr lang="zh-CN" altLang="en-US" sz="2000" dirty="0">
                  <a:solidFill>
                    <a:srgbClr val="FFC000"/>
                  </a:solidFill>
                </a:rPr>
                <a:t>故意毁坏财物罪</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67744" y="658104"/>
            <a:ext cx="3096344" cy="369332"/>
          </a:xfrm>
          <a:prstGeom prst="rect">
            <a:avLst/>
          </a:prstGeom>
          <a:noFill/>
        </p:spPr>
        <p:txBody>
          <a:bodyPr wrap="square" rtlCol="0">
            <a:spAutoFit/>
          </a:bodyPr>
          <a:lstStyle/>
          <a:p>
            <a:r>
              <a:rPr lang="en-US" altLang="zh-CN" dirty="0">
                <a:solidFill>
                  <a:srgbClr val="FFFF00"/>
                </a:solidFill>
              </a:rPr>
              <a:t>——</a:t>
            </a:r>
            <a:r>
              <a:rPr lang="zh-CN" altLang="en-US" dirty="0">
                <a:solidFill>
                  <a:srgbClr val="FFFF00"/>
                </a:solidFill>
              </a:rPr>
              <a:t>具体罪名和刑罚</a:t>
            </a:r>
          </a:p>
        </p:txBody>
      </p:sp>
      <p:grpSp>
        <p:nvGrpSpPr>
          <p:cNvPr id="3" name="组合 2"/>
          <p:cNvGrpSpPr/>
          <p:nvPr/>
        </p:nvGrpSpPr>
        <p:grpSpPr>
          <a:xfrm>
            <a:off x="992444" y="952364"/>
            <a:ext cx="7380820" cy="1573325"/>
            <a:chOff x="1007604" y="1000960"/>
            <a:chExt cx="7380820" cy="1573325"/>
          </a:xfrm>
        </p:grpSpPr>
        <p:sp>
          <p:nvSpPr>
            <p:cNvPr id="70" name="文本框 69"/>
            <p:cNvSpPr txBox="1"/>
            <p:nvPr/>
          </p:nvSpPr>
          <p:spPr>
            <a:xfrm>
              <a:off x="1007604" y="1404734"/>
              <a:ext cx="7380820" cy="1169551"/>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以暴力、胁迫或者其他手段强奸妇女的，处三年以上十年以下有期徒刑。 </a:t>
              </a:r>
            </a:p>
            <a:p>
              <a:pPr marL="285750" indent="-285750">
                <a:buFont typeface="Arial" panose="020B0604020202020204" pitchFamily="34" charset="0"/>
                <a:buChar char="•"/>
              </a:pPr>
              <a:r>
                <a:rPr lang="zh-CN" altLang="en-US" sz="1400" dirty="0">
                  <a:solidFill>
                    <a:schemeClr val="bg1"/>
                  </a:solidFill>
                </a:rPr>
                <a:t>　奸淫不满十四周岁的幼女的，以强奸论，从重处罚。 </a:t>
              </a:r>
            </a:p>
            <a:p>
              <a:pPr marL="285750" indent="-285750">
                <a:buFont typeface="Arial" panose="020B0604020202020204" pitchFamily="34" charset="0"/>
                <a:buChar char="•"/>
              </a:pPr>
              <a:r>
                <a:rPr lang="zh-CN" altLang="en-US" sz="1400" dirty="0">
                  <a:solidFill>
                    <a:schemeClr val="bg1"/>
                  </a:solidFill>
                </a:rPr>
                <a:t>　　    强奸妇女、奸淫幼女，有下列情形之一的，处十年以上有期徒刑、无期徒刑或者死刑： 情节恶劣的； 强奸多人的； 在公共场所当众强奸的； 轮奸的； 致使被害人重伤、死亡或者造成其他严重后果的。 </a:t>
              </a:r>
            </a:p>
          </p:txBody>
        </p:sp>
        <p:sp>
          <p:nvSpPr>
            <p:cNvPr id="6" name="文本框 5"/>
            <p:cNvSpPr txBox="1"/>
            <p:nvPr/>
          </p:nvSpPr>
          <p:spPr>
            <a:xfrm>
              <a:off x="1007604" y="1000960"/>
              <a:ext cx="4536504" cy="400110"/>
            </a:xfrm>
            <a:prstGeom prst="rect">
              <a:avLst/>
            </a:prstGeom>
            <a:noFill/>
          </p:spPr>
          <p:txBody>
            <a:bodyPr wrap="square" rtlCol="0">
              <a:spAutoFit/>
            </a:bodyPr>
            <a:lstStyle/>
            <a:p>
              <a:r>
                <a:rPr lang="zh-CN" altLang="en-US" sz="2000" dirty="0">
                  <a:solidFill>
                    <a:srgbClr val="FFC000"/>
                  </a:solidFill>
                </a:rPr>
                <a:t>强奸罪</a:t>
              </a:r>
            </a:p>
          </p:txBody>
        </p:sp>
      </p:grpSp>
      <p:grpSp>
        <p:nvGrpSpPr>
          <p:cNvPr id="8" name="组合 7"/>
          <p:cNvGrpSpPr/>
          <p:nvPr/>
        </p:nvGrpSpPr>
        <p:grpSpPr>
          <a:xfrm>
            <a:off x="992444" y="2716560"/>
            <a:ext cx="7380820" cy="1788769"/>
            <a:chOff x="1007604" y="1000960"/>
            <a:chExt cx="7380820" cy="1788769"/>
          </a:xfrm>
        </p:grpSpPr>
        <p:sp>
          <p:nvSpPr>
            <p:cNvPr id="9" name="文本框 8"/>
            <p:cNvSpPr txBox="1"/>
            <p:nvPr/>
          </p:nvSpPr>
          <p:spPr>
            <a:xfrm>
              <a:off x="1007604" y="1404734"/>
              <a:ext cx="7380820" cy="1384995"/>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以勒索财物为目的绑架他人的，或者绑架他人作为人质的，处十年以上有期徒刑或者无期徒刑，并处罚金或者没收财产；情节较轻的，处五年以上十年以下有期徒刑，并处罚金。 </a:t>
              </a:r>
            </a:p>
            <a:p>
              <a:pPr marL="285750" indent="-285750">
                <a:buFont typeface="Arial" panose="020B0604020202020204" pitchFamily="34" charset="0"/>
                <a:buChar char="•"/>
              </a:pPr>
              <a:r>
                <a:rPr lang="zh-CN" altLang="en-US" sz="1400" dirty="0">
                  <a:solidFill>
                    <a:schemeClr val="bg1"/>
                  </a:solidFill>
                </a:rPr>
                <a:t>犯前款罪，致使被绑架人死亡或者杀害被绑架人的，处死刑，并处没收财产。 </a:t>
              </a:r>
            </a:p>
            <a:p>
              <a:pPr marL="285750" indent="-285750">
                <a:buFont typeface="Arial" panose="020B0604020202020204" pitchFamily="34" charset="0"/>
                <a:buChar char="•"/>
              </a:pPr>
              <a:r>
                <a:rPr lang="zh-CN" altLang="en-US" sz="1400" dirty="0">
                  <a:solidFill>
                    <a:schemeClr val="bg1"/>
                  </a:solidFill>
                </a:rPr>
                <a:t>以勒索财物为目的偷盗婴幼儿的，依照前两款的规定处罚。 </a:t>
              </a:r>
            </a:p>
          </p:txBody>
        </p:sp>
        <p:sp>
          <p:nvSpPr>
            <p:cNvPr id="10" name="文本框 9"/>
            <p:cNvSpPr txBox="1"/>
            <p:nvPr/>
          </p:nvSpPr>
          <p:spPr>
            <a:xfrm>
              <a:off x="1007604" y="1000960"/>
              <a:ext cx="4536504" cy="400110"/>
            </a:xfrm>
            <a:prstGeom prst="rect">
              <a:avLst/>
            </a:prstGeom>
            <a:noFill/>
          </p:spPr>
          <p:txBody>
            <a:bodyPr wrap="square" rtlCol="0">
              <a:spAutoFit/>
            </a:bodyPr>
            <a:lstStyle/>
            <a:p>
              <a:r>
                <a:rPr lang="zh-CN" altLang="en-US" sz="2000" dirty="0">
                  <a:solidFill>
                    <a:srgbClr val="FFC000"/>
                  </a:solidFill>
                </a:rPr>
                <a:t>绑架罪</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267744" y="658104"/>
            <a:ext cx="3096344" cy="369332"/>
          </a:xfrm>
          <a:prstGeom prst="rect">
            <a:avLst/>
          </a:prstGeom>
          <a:noFill/>
        </p:spPr>
        <p:txBody>
          <a:bodyPr wrap="square" rtlCol="0">
            <a:spAutoFit/>
          </a:bodyPr>
          <a:lstStyle/>
          <a:p>
            <a:r>
              <a:rPr lang="en-US" altLang="zh-CN" dirty="0">
                <a:solidFill>
                  <a:srgbClr val="FFFF00"/>
                </a:solidFill>
              </a:rPr>
              <a:t>——</a:t>
            </a:r>
            <a:r>
              <a:rPr lang="zh-CN" altLang="en-US" dirty="0">
                <a:solidFill>
                  <a:srgbClr val="FFFF00"/>
                </a:solidFill>
              </a:rPr>
              <a:t>具体罪名和刑罚</a:t>
            </a:r>
          </a:p>
        </p:txBody>
      </p:sp>
      <p:grpSp>
        <p:nvGrpSpPr>
          <p:cNvPr id="11" name="组合 10"/>
          <p:cNvGrpSpPr/>
          <p:nvPr/>
        </p:nvGrpSpPr>
        <p:grpSpPr>
          <a:xfrm>
            <a:off x="992444" y="2150186"/>
            <a:ext cx="7380820" cy="1142438"/>
            <a:chOff x="1007604" y="1000960"/>
            <a:chExt cx="7380820" cy="1142438"/>
          </a:xfrm>
        </p:grpSpPr>
        <p:sp>
          <p:nvSpPr>
            <p:cNvPr id="12" name="文本框 11"/>
            <p:cNvSpPr txBox="1"/>
            <p:nvPr/>
          </p:nvSpPr>
          <p:spPr>
            <a:xfrm>
              <a:off x="1007604" y="1404734"/>
              <a:ext cx="7380820" cy="738664"/>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组织、领导黑社会性质的组织的，处七年以上有期徒刑，并处没收财产；</a:t>
              </a:r>
            </a:p>
            <a:p>
              <a:pPr marL="285750" indent="-285750">
                <a:buFont typeface="Arial" panose="020B0604020202020204" pitchFamily="34" charset="0"/>
                <a:buChar char="•"/>
              </a:pPr>
              <a:r>
                <a:rPr lang="zh-CN" altLang="en-US" sz="1400" dirty="0">
                  <a:solidFill>
                    <a:schemeClr val="bg1"/>
                  </a:solidFill>
                </a:rPr>
                <a:t>积极参加的，处三年以上七年以下有期徒刑，可以并处罚金或者没收财产；</a:t>
              </a:r>
            </a:p>
            <a:p>
              <a:pPr marL="285750" indent="-285750">
                <a:buFont typeface="Arial" panose="020B0604020202020204" pitchFamily="34" charset="0"/>
                <a:buChar char="•"/>
              </a:pPr>
              <a:r>
                <a:rPr lang="zh-CN" altLang="en-US" sz="1400" dirty="0">
                  <a:solidFill>
                    <a:schemeClr val="bg1"/>
                  </a:solidFill>
                </a:rPr>
                <a:t>其他参加的，处三年以下有期徒刑、拘役、管制，可以并处罚金。 </a:t>
              </a:r>
            </a:p>
          </p:txBody>
        </p:sp>
        <p:sp>
          <p:nvSpPr>
            <p:cNvPr id="13" name="文本框 12"/>
            <p:cNvSpPr txBox="1"/>
            <p:nvPr/>
          </p:nvSpPr>
          <p:spPr>
            <a:xfrm>
              <a:off x="1007604" y="1000960"/>
              <a:ext cx="5595780" cy="400110"/>
            </a:xfrm>
            <a:prstGeom prst="rect">
              <a:avLst/>
            </a:prstGeom>
            <a:noFill/>
          </p:spPr>
          <p:txBody>
            <a:bodyPr wrap="square" rtlCol="0">
              <a:spAutoFit/>
            </a:bodyPr>
            <a:lstStyle/>
            <a:p>
              <a:r>
                <a:rPr lang="zh-CN" altLang="en-US" sz="2000" dirty="0">
                  <a:solidFill>
                    <a:srgbClr val="FFC000"/>
                  </a:solidFill>
                </a:rPr>
                <a:t>组织、领导、参加黑社会性质组织罪</a:t>
              </a:r>
            </a:p>
          </p:txBody>
        </p:sp>
      </p:grpSp>
      <p:grpSp>
        <p:nvGrpSpPr>
          <p:cNvPr id="14" name="组合 13"/>
          <p:cNvGrpSpPr/>
          <p:nvPr/>
        </p:nvGrpSpPr>
        <p:grpSpPr>
          <a:xfrm>
            <a:off x="992444" y="952364"/>
            <a:ext cx="7380820" cy="926994"/>
            <a:chOff x="1007604" y="1000960"/>
            <a:chExt cx="7380820" cy="926994"/>
          </a:xfrm>
        </p:grpSpPr>
        <p:sp>
          <p:nvSpPr>
            <p:cNvPr id="15" name="文本框 14"/>
            <p:cNvSpPr txBox="1"/>
            <p:nvPr/>
          </p:nvSpPr>
          <p:spPr>
            <a:xfrm>
              <a:off x="1007604" y="1404734"/>
              <a:ext cx="7380820" cy="523220"/>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solidFill>
                    <a:schemeClr val="bg1"/>
                  </a:solidFill>
                </a:rPr>
                <a:t>非法拘禁他人或者以其他方法非法剥夺他人人身自由的（</a:t>
              </a:r>
              <a:r>
                <a:rPr lang="en-US" altLang="zh-CN" sz="1400" dirty="0">
                  <a:solidFill>
                    <a:schemeClr val="bg1"/>
                  </a:solidFill>
                </a:rPr>
                <a:t>24</a:t>
              </a:r>
              <a:r>
                <a:rPr lang="zh-CN" altLang="en-US" sz="1400" dirty="0">
                  <a:solidFill>
                    <a:schemeClr val="bg1"/>
                  </a:solidFill>
                </a:rPr>
                <a:t>小时），处三年以下有期徒刑、拘役、管制或者剥夺政治权利。</a:t>
              </a:r>
            </a:p>
          </p:txBody>
        </p:sp>
        <p:sp>
          <p:nvSpPr>
            <p:cNvPr id="16" name="文本框 15"/>
            <p:cNvSpPr txBox="1"/>
            <p:nvPr/>
          </p:nvSpPr>
          <p:spPr>
            <a:xfrm>
              <a:off x="1007604" y="1000960"/>
              <a:ext cx="4536504" cy="400110"/>
            </a:xfrm>
            <a:prstGeom prst="rect">
              <a:avLst/>
            </a:prstGeom>
            <a:noFill/>
          </p:spPr>
          <p:txBody>
            <a:bodyPr wrap="square" rtlCol="0">
              <a:spAutoFit/>
            </a:bodyPr>
            <a:lstStyle/>
            <a:p>
              <a:r>
                <a:rPr lang="zh-CN" altLang="en-US" sz="2000" dirty="0">
                  <a:solidFill>
                    <a:srgbClr val="FFC000"/>
                  </a:solidFill>
                </a:rPr>
                <a:t>非法拘禁罪</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619678" y="2032484"/>
            <a:ext cx="1263360" cy="117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chemeClr val="bg1"/>
              </a:solidFill>
            </a:endParaRPr>
          </a:p>
        </p:txBody>
      </p:sp>
      <p:sp>
        <p:nvSpPr>
          <p:cNvPr id="12" name="TextBox 11"/>
          <p:cNvSpPr txBox="1"/>
          <p:nvPr/>
        </p:nvSpPr>
        <p:spPr>
          <a:xfrm>
            <a:off x="1652456" y="1880183"/>
            <a:ext cx="1191352" cy="1323439"/>
          </a:xfrm>
          <a:prstGeom prst="rect">
            <a:avLst/>
          </a:prstGeom>
          <a:noFill/>
        </p:spPr>
        <p:txBody>
          <a:bodyPr wrap="none" rtlCol="0">
            <a:spAutoFit/>
          </a:bodyPr>
          <a:lstStyle/>
          <a:p>
            <a:pPr algn="r" defTabSz="913765"/>
            <a:r>
              <a:rPr lang="en-US" altLang="zh-CN" sz="8000" b="1" dirty="0">
                <a:solidFill>
                  <a:schemeClr val="bg1"/>
                </a:solidFill>
                <a:latin typeface="DotumChe" panose="020B0609000101010101" pitchFamily="49" charset="-127"/>
                <a:ea typeface="DotumChe" panose="020B0609000101010101" pitchFamily="49" charset="-127"/>
              </a:rPr>
              <a:t>03</a:t>
            </a:r>
            <a:endParaRPr lang="zh-CN" altLang="en-US" sz="8000" b="1" dirty="0">
              <a:solidFill>
                <a:schemeClr val="bg1"/>
              </a:solidFill>
              <a:latin typeface="DotumChe" panose="020B0609000101010101" pitchFamily="49" charset="-127"/>
              <a:ea typeface="DotumChe" panose="020B0609000101010101" pitchFamily="49" charset="-127"/>
            </a:endParaRPr>
          </a:p>
        </p:txBody>
      </p:sp>
      <p:sp>
        <p:nvSpPr>
          <p:cNvPr id="16" name="TextBox 15"/>
          <p:cNvSpPr txBox="1"/>
          <p:nvPr/>
        </p:nvSpPr>
        <p:spPr>
          <a:xfrm>
            <a:off x="3295471" y="2779779"/>
            <a:ext cx="1836204" cy="307795"/>
          </a:xfrm>
          <a:prstGeom prst="rect">
            <a:avLst/>
          </a:prstGeom>
          <a:noFill/>
        </p:spPr>
        <p:txBody>
          <a:bodyPr wrap="square" lIns="91458" tIns="45729" rIns="91458" bIns="45729" rtlCol="0">
            <a:spAutoFit/>
          </a:bodyPr>
          <a:lstStyle/>
          <a:p>
            <a:r>
              <a:rPr lang="zh-CN" altLang="en-US" sz="1400" dirty="0">
                <a:solidFill>
                  <a:srgbClr val="92D050"/>
                </a:solidFill>
                <a:latin typeface="新蒂黑板报底字" panose="03000600000000000000" pitchFamily="66" charset="-122"/>
                <a:ea typeface="新蒂黑板报底字" panose="03000600000000000000" pitchFamily="66" charset="-122"/>
              </a:rPr>
              <a:t>治安管理处罚法</a:t>
            </a: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34670" r="77826" b="30233"/>
          <a:stretch>
            <a:fillRect/>
          </a:stretch>
        </p:blipFill>
        <p:spPr>
          <a:xfrm flipH="1">
            <a:off x="7200292" y="1636440"/>
            <a:ext cx="1728186" cy="3647132"/>
          </a:xfrm>
          <a:prstGeom prst="rect">
            <a:avLst/>
          </a:prstGeom>
        </p:spPr>
      </p:pic>
      <p:sp>
        <p:nvSpPr>
          <p:cNvPr id="13" name="文本占位符 3"/>
          <p:cNvSpPr txBox="1"/>
          <p:nvPr/>
        </p:nvSpPr>
        <p:spPr>
          <a:xfrm>
            <a:off x="3095836" y="2109700"/>
            <a:ext cx="5291642" cy="432202"/>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dirty="0">
                <a:solidFill>
                  <a:schemeClr val="bg1"/>
                </a:solidFill>
                <a:latin typeface="新蒂黑板报底字" panose="03000600000000000000" pitchFamily="66" charset="-122"/>
                <a:ea typeface="新蒂黑板报底字" panose="03000600000000000000" pitchFamily="66" charset="-122"/>
              </a:rPr>
              <a:t>治安管理行政法律责任</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400"/>
                                        <p:tgtEl>
                                          <p:spTgt spid="11"/>
                                        </p:tgtEl>
                                      </p:cBhvr>
                                    </p:animEffect>
                                  </p:childTnLst>
                                </p:cTn>
                              </p:par>
                            </p:childTnLst>
                          </p:cTn>
                        </p:par>
                        <p:par>
                          <p:cTn id="12" fill="hold">
                            <p:stCondLst>
                              <p:cond delay="5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99"/>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400"/>
                                        <p:tgtEl>
                                          <p:spTgt spid="13"/>
                                        </p:tgtEl>
                                      </p:cBhvr>
                                    </p:animEffect>
                                  </p:childTnLst>
                                </p:cTn>
                              </p:par>
                            </p:childTnLst>
                          </p:cTn>
                        </p:par>
                        <p:par>
                          <p:cTn id="23" fill="hold">
                            <p:stCondLst>
                              <p:cond delay="2599"/>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6"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63588" y="808348"/>
            <a:ext cx="7272808" cy="369332"/>
          </a:xfrm>
          <a:prstGeom prst="rect">
            <a:avLst/>
          </a:prstGeom>
          <a:noFill/>
        </p:spPr>
        <p:txBody>
          <a:bodyPr wrap="square" rtlCol="0">
            <a:spAutoFit/>
          </a:bodyPr>
          <a:lstStyle/>
          <a:p>
            <a:r>
              <a:rPr lang="en-US" altLang="zh-CN" dirty="0">
                <a:solidFill>
                  <a:srgbClr val="FFFF00"/>
                </a:solidFill>
              </a:rPr>
              <a:t>《</a:t>
            </a:r>
            <a:r>
              <a:rPr lang="zh-CN" altLang="en-US" dirty="0">
                <a:solidFill>
                  <a:srgbClr val="FFFF00"/>
                </a:solidFill>
              </a:rPr>
              <a:t>治安管理处罚法</a:t>
            </a:r>
            <a:r>
              <a:rPr lang="en-US" altLang="zh-CN" dirty="0">
                <a:solidFill>
                  <a:srgbClr val="FFFF00"/>
                </a:solidFill>
              </a:rPr>
              <a:t>》</a:t>
            </a:r>
            <a:endParaRPr lang="zh-CN" altLang="en-US" dirty="0">
              <a:solidFill>
                <a:srgbClr val="FFFF00"/>
              </a:solidFill>
            </a:endParaRPr>
          </a:p>
        </p:txBody>
      </p:sp>
      <p:sp>
        <p:nvSpPr>
          <p:cNvPr id="7" name="文本框 6"/>
          <p:cNvSpPr txBox="1"/>
          <p:nvPr/>
        </p:nvSpPr>
        <p:spPr>
          <a:xfrm>
            <a:off x="1043608" y="1312404"/>
            <a:ext cx="7272808" cy="3404137"/>
          </a:xfrm>
          <a:prstGeom prst="rect">
            <a:avLst/>
          </a:prstGeom>
          <a:noFill/>
          <a:ln w="19050">
            <a:solidFill>
              <a:srgbClr val="5AA88E"/>
            </a:solidFill>
            <a:prstDash val="sysDash"/>
          </a:ln>
        </p:spPr>
        <p:txBody>
          <a:bodyPr wrap="square" rtlCol="0">
            <a:spAutoFit/>
          </a:bodyPr>
          <a:lstStyle/>
          <a:p>
            <a:pPr marL="285750" indent="-285750">
              <a:lnSpc>
                <a:spcPts val="2600"/>
              </a:lnSpc>
              <a:buFont typeface="Arial" panose="020B0604020202020204" pitchFamily="34" charset="0"/>
              <a:buChar char="•"/>
            </a:pPr>
            <a:r>
              <a:rPr lang="zh-CN" altLang="en-US" sz="1600" dirty="0">
                <a:solidFill>
                  <a:srgbClr val="FFFF00"/>
                </a:solidFill>
              </a:rPr>
              <a:t>第十二条</a:t>
            </a:r>
            <a:r>
              <a:rPr lang="zh-CN" altLang="en-US" sz="1600" dirty="0">
                <a:solidFill>
                  <a:srgbClr val="5AA88E"/>
                </a:solidFill>
              </a:rPr>
              <a:t> </a:t>
            </a:r>
            <a:r>
              <a:rPr lang="zh-CN" altLang="en-US" sz="1600" dirty="0">
                <a:solidFill>
                  <a:schemeClr val="bg1"/>
                </a:solidFill>
              </a:rPr>
              <a:t>已满十四周岁不满十八周岁的人违反治安管理的，从轻或者减轻处罚；不满十四周岁的人违反治安管理的，不予处罚，但是应当责令其监护人严加管教。</a:t>
            </a:r>
          </a:p>
          <a:p>
            <a:pPr marL="285750" indent="-285750">
              <a:lnSpc>
                <a:spcPts val="2600"/>
              </a:lnSpc>
              <a:buFont typeface="Arial" panose="020B0604020202020204" pitchFamily="34" charset="0"/>
              <a:buChar char="•"/>
            </a:pPr>
            <a:r>
              <a:rPr lang="zh-CN" altLang="en-US" sz="1600" dirty="0">
                <a:solidFill>
                  <a:srgbClr val="FFFF00"/>
                </a:solidFill>
              </a:rPr>
              <a:t>第二十一条</a:t>
            </a:r>
            <a:r>
              <a:rPr lang="zh-CN" altLang="en-US" sz="1600" dirty="0">
                <a:solidFill>
                  <a:srgbClr val="5AA88E"/>
                </a:solidFill>
              </a:rPr>
              <a:t> </a:t>
            </a:r>
            <a:r>
              <a:rPr lang="zh-CN" altLang="en-US" sz="1600" dirty="0">
                <a:solidFill>
                  <a:schemeClr val="bg1"/>
                </a:solidFill>
              </a:rPr>
              <a:t>违反治安管理行为人有下列情形之一，依照本法应当给予行政拘留处罚的，不执行行政拘留处罚：</a:t>
            </a:r>
          </a:p>
          <a:p>
            <a:pPr marL="285750" indent="-285750">
              <a:lnSpc>
                <a:spcPts val="2600"/>
              </a:lnSpc>
              <a:buFont typeface="Arial" panose="020B0604020202020204" pitchFamily="34" charset="0"/>
              <a:buChar char="•"/>
            </a:pPr>
            <a:r>
              <a:rPr lang="zh-CN" altLang="en-US" sz="1600" dirty="0">
                <a:solidFill>
                  <a:schemeClr val="bg1"/>
                </a:solidFill>
              </a:rPr>
              <a:t>   </a:t>
            </a:r>
            <a:r>
              <a:rPr lang="en-US" altLang="zh-CN" sz="1600" dirty="0">
                <a:solidFill>
                  <a:schemeClr val="bg1"/>
                </a:solidFill>
              </a:rPr>
              <a:t>(</a:t>
            </a:r>
            <a:r>
              <a:rPr lang="zh-CN" altLang="en-US" sz="1600" dirty="0">
                <a:solidFill>
                  <a:schemeClr val="bg1"/>
                </a:solidFill>
              </a:rPr>
              <a:t>一</a:t>
            </a:r>
            <a:r>
              <a:rPr lang="en-US" altLang="zh-CN" sz="1600" dirty="0">
                <a:solidFill>
                  <a:schemeClr val="bg1"/>
                </a:solidFill>
              </a:rPr>
              <a:t>)</a:t>
            </a:r>
            <a:r>
              <a:rPr lang="zh-CN" altLang="en-US" sz="1600" dirty="0">
                <a:solidFill>
                  <a:schemeClr val="bg1"/>
                </a:solidFill>
              </a:rPr>
              <a:t>已满十四周岁不满十六周岁的；</a:t>
            </a:r>
          </a:p>
          <a:p>
            <a:pPr marL="285750" indent="-285750">
              <a:lnSpc>
                <a:spcPts val="2600"/>
              </a:lnSpc>
              <a:buFont typeface="Arial" panose="020B0604020202020204" pitchFamily="34" charset="0"/>
              <a:buChar char="•"/>
            </a:pPr>
            <a:r>
              <a:rPr lang="zh-CN" altLang="en-US" sz="1600" dirty="0">
                <a:solidFill>
                  <a:schemeClr val="bg1"/>
                </a:solidFill>
              </a:rPr>
              <a:t>   </a:t>
            </a:r>
            <a:r>
              <a:rPr lang="en-US" altLang="zh-CN" sz="1600" dirty="0">
                <a:solidFill>
                  <a:schemeClr val="bg1"/>
                </a:solidFill>
              </a:rPr>
              <a:t>(</a:t>
            </a:r>
            <a:r>
              <a:rPr lang="zh-CN" altLang="en-US" sz="1600" dirty="0">
                <a:solidFill>
                  <a:schemeClr val="bg1"/>
                </a:solidFill>
              </a:rPr>
              <a:t>二</a:t>
            </a:r>
            <a:r>
              <a:rPr lang="en-US" altLang="zh-CN" sz="1600" dirty="0">
                <a:solidFill>
                  <a:schemeClr val="bg1"/>
                </a:solidFill>
              </a:rPr>
              <a:t>)</a:t>
            </a:r>
            <a:r>
              <a:rPr lang="zh-CN" altLang="en-US" sz="1600" dirty="0">
                <a:solidFill>
                  <a:schemeClr val="bg1"/>
                </a:solidFill>
              </a:rPr>
              <a:t>已满十六周岁不满十八周岁，初次违反治安管理的；</a:t>
            </a:r>
          </a:p>
          <a:p>
            <a:pPr marL="285750" indent="-285750">
              <a:lnSpc>
                <a:spcPts val="2600"/>
              </a:lnSpc>
              <a:buFont typeface="Arial" panose="020B0604020202020204" pitchFamily="34" charset="0"/>
              <a:buChar char="•"/>
            </a:pPr>
            <a:r>
              <a:rPr lang="zh-CN" altLang="en-US" sz="1600" dirty="0">
                <a:solidFill>
                  <a:srgbClr val="FFFF00"/>
                </a:solidFill>
              </a:rPr>
              <a:t>第四十三条</a:t>
            </a:r>
            <a:r>
              <a:rPr lang="zh-CN" altLang="en-US" sz="1600" dirty="0">
                <a:solidFill>
                  <a:srgbClr val="5AA88E"/>
                </a:solidFill>
              </a:rPr>
              <a:t> </a:t>
            </a:r>
            <a:r>
              <a:rPr lang="zh-CN" altLang="en-US" sz="1600" dirty="0">
                <a:solidFill>
                  <a:schemeClr val="bg1"/>
                </a:solidFill>
              </a:rPr>
              <a:t>殴打他人的，或者故意伤害他人身体的，处五日以上十日以下拘留，并处二百元以上五百元以下罚款；情节较轻的，处五日以下拘留或者五百元以下罚款。</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3563888" y="590946"/>
            <a:ext cx="2016224" cy="923330"/>
          </a:xfrm>
          <a:prstGeom prst="rect">
            <a:avLst/>
          </a:prstGeom>
          <a:noFill/>
        </p:spPr>
        <p:txBody>
          <a:bodyPr wrap="square" rtlCol="0">
            <a:spAutoFit/>
          </a:bodyPr>
          <a:lstStyle/>
          <a:p>
            <a:pPr algn="dist"/>
            <a:r>
              <a:rPr lang="zh-CN" altLang="en-US" sz="5400" dirty="0">
                <a:solidFill>
                  <a:srgbClr val="FFFF00"/>
                </a:solidFill>
              </a:rPr>
              <a:t>法制</a:t>
            </a:r>
          </a:p>
        </p:txBody>
      </p:sp>
      <p:sp>
        <p:nvSpPr>
          <p:cNvPr id="68" name="文本框 67"/>
          <p:cNvSpPr txBox="1"/>
          <p:nvPr/>
        </p:nvSpPr>
        <p:spPr>
          <a:xfrm>
            <a:off x="791580" y="1825467"/>
            <a:ext cx="3168352" cy="523220"/>
          </a:xfrm>
          <a:prstGeom prst="rect">
            <a:avLst/>
          </a:prstGeom>
          <a:noFill/>
        </p:spPr>
        <p:txBody>
          <a:bodyPr wrap="square" rtlCol="0">
            <a:spAutoFit/>
          </a:bodyPr>
          <a:lstStyle/>
          <a:p>
            <a:r>
              <a:rPr lang="zh-CN" altLang="en-US" sz="2800" dirty="0">
                <a:solidFill>
                  <a:srgbClr val="FFFF00"/>
                </a:solidFill>
              </a:rPr>
              <a:t>为什么要守法？</a:t>
            </a:r>
          </a:p>
        </p:txBody>
      </p:sp>
      <p:pic>
        <p:nvPicPr>
          <p:cNvPr id="70" name="图片 6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1433" y="2376560"/>
            <a:ext cx="3241575" cy="2161050"/>
          </a:xfrm>
          <a:prstGeom prst="rect">
            <a:avLst/>
          </a:prstGeom>
          <a:ln w="38100">
            <a:solidFill>
              <a:srgbClr val="5AA88E"/>
            </a:solidFill>
          </a:ln>
        </p:spPr>
      </p:pic>
      <p:grpSp>
        <p:nvGrpSpPr>
          <p:cNvPr id="2" name="组合 1"/>
          <p:cNvGrpSpPr/>
          <p:nvPr/>
        </p:nvGrpSpPr>
        <p:grpSpPr>
          <a:xfrm>
            <a:off x="1727988" y="2796402"/>
            <a:ext cx="2585364" cy="707886"/>
            <a:chOff x="1727988" y="2796402"/>
            <a:chExt cx="2585364" cy="707886"/>
          </a:xfrm>
        </p:grpSpPr>
        <p:sp>
          <p:nvSpPr>
            <p:cNvPr id="71" name="文本框 70"/>
            <p:cNvSpPr txBox="1"/>
            <p:nvPr/>
          </p:nvSpPr>
          <p:spPr>
            <a:xfrm>
              <a:off x="2368528" y="2796402"/>
              <a:ext cx="1944824" cy="707886"/>
            </a:xfrm>
            <a:prstGeom prst="rect">
              <a:avLst/>
            </a:prstGeom>
            <a:noFill/>
          </p:spPr>
          <p:txBody>
            <a:bodyPr wrap="square" rtlCol="0">
              <a:spAutoFit/>
            </a:bodyPr>
            <a:lstStyle/>
            <a:p>
              <a:r>
                <a:rPr lang="zh-CN" altLang="en-US" sz="4000" dirty="0">
                  <a:solidFill>
                    <a:schemeClr val="bg1"/>
                  </a:solidFill>
                </a:rPr>
                <a:t>自由</a:t>
              </a:r>
            </a:p>
          </p:txBody>
        </p:sp>
        <p:sp>
          <p:nvSpPr>
            <p:cNvPr id="72" name="矩形: 圆角 71"/>
            <p:cNvSpPr/>
            <p:nvPr/>
          </p:nvSpPr>
          <p:spPr>
            <a:xfrm>
              <a:off x="1727988" y="3054826"/>
              <a:ext cx="576064" cy="6765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92D050"/>
                </a:solidFill>
              </a:endParaRPr>
            </a:p>
          </p:txBody>
        </p:sp>
      </p:grpSp>
      <p:sp>
        <p:nvSpPr>
          <p:cNvPr id="73" name="文本框 72"/>
          <p:cNvSpPr txBox="1"/>
          <p:nvPr/>
        </p:nvSpPr>
        <p:spPr>
          <a:xfrm>
            <a:off x="4860032" y="1825467"/>
            <a:ext cx="3384377" cy="369332"/>
          </a:xfrm>
          <a:prstGeom prst="rect">
            <a:avLst/>
          </a:prstGeom>
          <a:noFill/>
        </p:spPr>
        <p:txBody>
          <a:bodyPr wrap="square" rtlCol="0">
            <a:spAutoFit/>
          </a:bodyPr>
          <a:lstStyle/>
          <a:p>
            <a:r>
              <a:rPr lang="zh-CN" altLang="en-US" dirty="0">
                <a:solidFill>
                  <a:schemeClr val="bg1"/>
                </a:solidFill>
              </a:rPr>
              <a:t>自由来源于对规则的遵守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1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1000"/>
                                        <p:tgtEl>
                                          <p:spTgt spid="68"/>
                                        </p:tgtEl>
                                      </p:cBhvr>
                                    </p:animEffect>
                                    <p:anim calcmode="lin" valueType="num">
                                      <p:cBhvr>
                                        <p:cTn id="13" dur="1000" fill="hold"/>
                                        <p:tgtEl>
                                          <p:spTgt spid="68"/>
                                        </p:tgtEl>
                                        <p:attrNameLst>
                                          <p:attrName>ppt_x</p:attrName>
                                        </p:attrNameLst>
                                      </p:cBhvr>
                                      <p:tavLst>
                                        <p:tav tm="0">
                                          <p:val>
                                            <p:strVal val="#ppt_x"/>
                                          </p:val>
                                        </p:tav>
                                        <p:tav tm="100000">
                                          <p:val>
                                            <p:strVal val="#ppt_x"/>
                                          </p:val>
                                        </p:tav>
                                      </p:tavLst>
                                    </p:anim>
                                    <p:anim calcmode="lin" valueType="num">
                                      <p:cBhvr>
                                        <p:cTn id="14"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barn(outVertical)">
                                      <p:cBhvr>
                                        <p:cTn id="26" dur="500"/>
                                        <p:tgtEl>
                                          <p:spTgt spid="7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fade">
                                      <p:cBhvr>
                                        <p:cTn id="3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68"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63588" y="808348"/>
            <a:ext cx="7272808" cy="369332"/>
          </a:xfrm>
          <a:prstGeom prst="rect">
            <a:avLst/>
          </a:prstGeom>
          <a:noFill/>
        </p:spPr>
        <p:txBody>
          <a:bodyPr wrap="square" rtlCol="0">
            <a:spAutoFit/>
          </a:bodyPr>
          <a:lstStyle/>
          <a:p>
            <a:r>
              <a:rPr lang="en-US" altLang="zh-CN" dirty="0">
                <a:solidFill>
                  <a:srgbClr val="FFFF00"/>
                </a:solidFill>
              </a:rPr>
              <a:t>《</a:t>
            </a:r>
            <a:r>
              <a:rPr lang="zh-CN" altLang="en-US" dirty="0">
                <a:solidFill>
                  <a:srgbClr val="FFFF00"/>
                </a:solidFill>
              </a:rPr>
              <a:t>治安管理处罚法</a:t>
            </a:r>
            <a:r>
              <a:rPr lang="en-US" altLang="zh-CN" dirty="0">
                <a:solidFill>
                  <a:srgbClr val="FFFF00"/>
                </a:solidFill>
              </a:rPr>
              <a:t>》</a:t>
            </a:r>
            <a:endParaRPr lang="zh-CN" altLang="en-US" dirty="0">
              <a:solidFill>
                <a:srgbClr val="FFFF00"/>
              </a:solidFill>
            </a:endParaRPr>
          </a:p>
        </p:txBody>
      </p:sp>
      <p:sp>
        <p:nvSpPr>
          <p:cNvPr id="7" name="文本框 6"/>
          <p:cNvSpPr txBox="1"/>
          <p:nvPr/>
        </p:nvSpPr>
        <p:spPr>
          <a:xfrm>
            <a:off x="1043608" y="1300531"/>
            <a:ext cx="7272808" cy="3070712"/>
          </a:xfrm>
          <a:prstGeom prst="rect">
            <a:avLst/>
          </a:prstGeom>
          <a:noFill/>
          <a:ln w="19050">
            <a:solidFill>
              <a:srgbClr val="5AA88E"/>
            </a:solidFill>
            <a:prstDash val="sysDash"/>
          </a:ln>
        </p:spPr>
        <p:txBody>
          <a:bodyPr wrap="square" rtlCol="0">
            <a:spAutoFit/>
          </a:bodyPr>
          <a:lstStyle/>
          <a:p>
            <a:pPr marL="285750" indent="-285750">
              <a:lnSpc>
                <a:spcPts val="2600"/>
              </a:lnSpc>
              <a:buFont typeface="Arial" panose="020B0604020202020204" pitchFamily="34" charset="0"/>
              <a:buChar char="•"/>
            </a:pPr>
            <a:r>
              <a:rPr lang="zh-CN" altLang="en-US" sz="1600" dirty="0">
                <a:solidFill>
                  <a:srgbClr val="FFFF00"/>
                </a:solidFill>
              </a:rPr>
              <a:t>第四十九条</a:t>
            </a:r>
            <a:r>
              <a:rPr lang="zh-CN" altLang="en-US" sz="1600" dirty="0">
                <a:solidFill>
                  <a:srgbClr val="FF2525"/>
                </a:solidFill>
              </a:rPr>
              <a:t> </a:t>
            </a:r>
            <a:r>
              <a:rPr lang="zh-CN" altLang="en-US" sz="1600" dirty="0">
                <a:solidFill>
                  <a:schemeClr val="bg1"/>
                </a:solidFill>
              </a:rPr>
              <a:t>盗窃、诈骗、哄抢、抢夺、敲诈勒索或者故意损毁公私财物的，处五日以上十日以下拘留，可以并处五百元以下罚款；情节较重的，处十日以上十五日以下拘留，可以并处一千元以下罚款。</a:t>
            </a:r>
          </a:p>
          <a:p>
            <a:pPr marL="285750" indent="-285750">
              <a:lnSpc>
                <a:spcPts val="2600"/>
              </a:lnSpc>
              <a:buFont typeface="Arial" panose="020B0604020202020204" pitchFamily="34" charset="0"/>
              <a:buChar char="•"/>
            </a:pPr>
            <a:r>
              <a:rPr lang="zh-CN" altLang="en-US" sz="1600" dirty="0">
                <a:solidFill>
                  <a:srgbClr val="FFFF00"/>
                </a:solidFill>
              </a:rPr>
              <a:t>第六十八条</a:t>
            </a:r>
            <a:r>
              <a:rPr lang="zh-CN" altLang="en-US" sz="1600" dirty="0">
                <a:solidFill>
                  <a:srgbClr val="FF2525"/>
                </a:solidFill>
              </a:rPr>
              <a:t> </a:t>
            </a:r>
            <a:r>
              <a:rPr lang="zh-CN" altLang="en-US" sz="1600" dirty="0">
                <a:solidFill>
                  <a:schemeClr val="bg1"/>
                </a:solidFill>
              </a:rPr>
              <a:t>制作、运输、复制、出售、出租淫秽的书刊、图片、影片、音像制品等淫秽物品或者利用计算机信息网络、电话以及其他通讯工具传播淫秽信息的，处十日以上十五日以下拘留，可以并处三千元以下罚款；情节较轻的，处五日以下拘留或者五百元以下罚款。</a:t>
            </a:r>
            <a:endParaRPr lang="en-US" altLang="zh-CN" sz="16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63588" y="808348"/>
            <a:ext cx="7272808" cy="369332"/>
          </a:xfrm>
          <a:prstGeom prst="rect">
            <a:avLst/>
          </a:prstGeom>
          <a:noFill/>
        </p:spPr>
        <p:txBody>
          <a:bodyPr wrap="square" rtlCol="0">
            <a:spAutoFit/>
          </a:bodyPr>
          <a:lstStyle/>
          <a:p>
            <a:r>
              <a:rPr lang="en-US" altLang="zh-CN" dirty="0">
                <a:solidFill>
                  <a:srgbClr val="FFFF00"/>
                </a:solidFill>
              </a:rPr>
              <a:t>《</a:t>
            </a:r>
            <a:r>
              <a:rPr lang="zh-CN" altLang="en-US" dirty="0">
                <a:solidFill>
                  <a:srgbClr val="FFFF00"/>
                </a:solidFill>
              </a:rPr>
              <a:t>治安管理处罚法</a:t>
            </a:r>
            <a:r>
              <a:rPr lang="en-US" altLang="zh-CN" dirty="0">
                <a:solidFill>
                  <a:srgbClr val="FFFF00"/>
                </a:solidFill>
              </a:rPr>
              <a:t>》</a:t>
            </a:r>
            <a:endParaRPr lang="zh-CN" altLang="en-US" dirty="0">
              <a:solidFill>
                <a:srgbClr val="FFFF00"/>
              </a:solidFill>
            </a:endParaRPr>
          </a:p>
        </p:txBody>
      </p:sp>
      <p:sp>
        <p:nvSpPr>
          <p:cNvPr id="7" name="文本框 6"/>
          <p:cNvSpPr txBox="1"/>
          <p:nvPr/>
        </p:nvSpPr>
        <p:spPr>
          <a:xfrm>
            <a:off x="1043608" y="1312404"/>
            <a:ext cx="7272808" cy="2403863"/>
          </a:xfrm>
          <a:prstGeom prst="rect">
            <a:avLst/>
          </a:prstGeom>
          <a:noFill/>
          <a:ln w="19050">
            <a:solidFill>
              <a:srgbClr val="5AA88E"/>
            </a:solidFill>
            <a:prstDash val="sysDash"/>
          </a:ln>
        </p:spPr>
        <p:txBody>
          <a:bodyPr wrap="square" rtlCol="0">
            <a:spAutoFit/>
          </a:bodyPr>
          <a:lstStyle/>
          <a:p>
            <a:pPr marL="285750" indent="-285750">
              <a:lnSpc>
                <a:spcPts val="2600"/>
              </a:lnSpc>
              <a:buFont typeface="Arial" panose="020B0604020202020204" pitchFamily="34" charset="0"/>
              <a:buChar char="•"/>
            </a:pPr>
            <a:r>
              <a:rPr lang="zh-CN" altLang="en-US" sz="1600" dirty="0">
                <a:solidFill>
                  <a:srgbClr val="FFFF00"/>
                </a:solidFill>
              </a:rPr>
              <a:t>第三十二条</a:t>
            </a:r>
            <a:r>
              <a:rPr lang="zh-CN" altLang="en-US" sz="1600" dirty="0">
                <a:solidFill>
                  <a:srgbClr val="FF2525"/>
                </a:solidFill>
              </a:rPr>
              <a:t> </a:t>
            </a:r>
            <a:r>
              <a:rPr lang="zh-CN" altLang="en-US" sz="1600" dirty="0">
                <a:solidFill>
                  <a:schemeClr val="bg1"/>
                </a:solidFill>
              </a:rPr>
              <a:t>非法携带枪支、弹药或者弩、匕首等国家规定的管制器具的，处五日以下拘留，可以并处五百元以下罚款；情节较轻的，处警告或者二百元以下罚款。</a:t>
            </a:r>
          </a:p>
          <a:p>
            <a:pPr marL="285750" indent="-285750">
              <a:lnSpc>
                <a:spcPts val="2600"/>
              </a:lnSpc>
              <a:buFont typeface="Arial" panose="020B0604020202020204" pitchFamily="34" charset="0"/>
              <a:buChar char="•"/>
            </a:pPr>
            <a:endParaRPr lang="zh-CN" altLang="en-US" sz="1600" dirty="0">
              <a:solidFill>
                <a:schemeClr val="bg1"/>
              </a:solidFill>
            </a:endParaRPr>
          </a:p>
          <a:p>
            <a:pPr marL="285750" indent="-285750">
              <a:lnSpc>
                <a:spcPts val="2600"/>
              </a:lnSpc>
              <a:buFont typeface="Arial" panose="020B0604020202020204" pitchFamily="34" charset="0"/>
              <a:buChar char="•"/>
            </a:pPr>
            <a:r>
              <a:rPr lang="zh-CN" altLang="en-US" sz="1600" dirty="0">
                <a:solidFill>
                  <a:schemeClr val="bg1"/>
                </a:solidFill>
              </a:rPr>
              <a:t>非法携带枪支、弹药或者弩、匕首等国家规定的管制器具进入公共场所或者公共交通工具的，处五日以上十日以下拘留，可以并处五百元以下罚款。</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619678" y="2032484"/>
            <a:ext cx="1263360" cy="117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chemeClr val="bg1"/>
              </a:solidFill>
            </a:endParaRPr>
          </a:p>
        </p:txBody>
      </p:sp>
      <p:sp>
        <p:nvSpPr>
          <p:cNvPr id="12" name="TextBox 11"/>
          <p:cNvSpPr txBox="1"/>
          <p:nvPr/>
        </p:nvSpPr>
        <p:spPr>
          <a:xfrm>
            <a:off x="1652456" y="1880183"/>
            <a:ext cx="1191352" cy="1323439"/>
          </a:xfrm>
          <a:prstGeom prst="rect">
            <a:avLst/>
          </a:prstGeom>
          <a:noFill/>
        </p:spPr>
        <p:txBody>
          <a:bodyPr wrap="none" rtlCol="0">
            <a:spAutoFit/>
          </a:bodyPr>
          <a:lstStyle/>
          <a:p>
            <a:pPr algn="r" defTabSz="913765"/>
            <a:r>
              <a:rPr lang="en-US" altLang="zh-CN" sz="8000" b="1" dirty="0">
                <a:solidFill>
                  <a:schemeClr val="bg1"/>
                </a:solidFill>
                <a:latin typeface="DotumChe" panose="020B0609000101010101" pitchFamily="49" charset="-127"/>
                <a:ea typeface="DotumChe" panose="020B0609000101010101" pitchFamily="49" charset="-127"/>
              </a:rPr>
              <a:t>04</a:t>
            </a:r>
            <a:endParaRPr lang="zh-CN" altLang="en-US" sz="8000" b="1" dirty="0">
              <a:solidFill>
                <a:schemeClr val="bg1"/>
              </a:solidFill>
              <a:latin typeface="DotumChe" panose="020B0609000101010101" pitchFamily="49" charset="-127"/>
              <a:ea typeface="DotumChe" panose="020B0609000101010101" pitchFamily="49" charset="-127"/>
            </a:endParaRPr>
          </a:p>
        </p:txBody>
      </p:sp>
      <p:sp>
        <p:nvSpPr>
          <p:cNvPr id="16" name="TextBox 15"/>
          <p:cNvSpPr txBox="1"/>
          <p:nvPr/>
        </p:nvSpPr>
        <p:spPr>
          <a:xfrm>
            <a:off x="3295470" y="2779779"/>
            <a:ext cx="3760805" cy="307795"/>
          </a:xfrm>
          <a:prstGeom prst="rect">
            <a:avLst/>
          </a:prstGeom>
          <a:noFill/>
        </p:spPr>
        <p:txBody>
          <a:bodyPr wrap="square" lIns="91458" tIns="45729" rIns="91458" bIns="45729" rtlCol="0">
            <a:spAutoFit/>
          </a:bodyPr>
          <a:lstStyle/>
          <a:p>
            <a:r>
              <a:rPr lang="zh-CN" altLang="en-US" sz="1400" dirty="0">
                <a:solidFill>
                  <a:srgbClr val="92D050"/>
                </a:solidFill>
                <a:latin typeface="新蒂黑板报底字" panose="03000600000000000000" pitchFamily="66" charset="-122"/>
                <a:ea typeface="新蒂黑板报底字" panose="03000600000000000000" pitchFamily="66" charset="-122"/>
              </a:rPr>
              <a:t>遵守法律及社会规范，养成良好习惯</a:t>
            </a:r>
          </a:p>
        </p:txBody>
      </p:sp>
      <p:sp>
        <p:nvSpPr>
          <p:cNvPr id="17" name="TextBox 16"/>
          <p:cNvSpPr txBox="1"/>
          <p:nvPr/>
        </p:nvSpPr>
        <p:spPr>
          <a:xfrm>
            <a:off x="3295470" y="3510317"/>
            <a:ext cx="3508778" cy="307795"/>
          </a:xfrm>
          <a:prstGeom prst="rect">
            <a:avLst/>
          </a:prstGeom>
          <a:noFill/>
        </p:spPr>
        <p:txBody>
          <a:bodyPr wrap="square" lIns="91458" tIns="45729" rIns="91458" bIns="45729" rtlCol="0">
            <a:spAutoFit/>
          </a:bodyPr>
          <a:lstStyle/>
          <a:p>
            <a:r>
              <a:rPr lang="zh-CN" altLang="en-US" sz="1400" dirty="0">
                <a:solidFill>
                  <a:srgbClr val="92D050"/>
                </a:solidFill>
                <a:latin typeface="新蒂黑板报底字" panose="03000600000000000000" pitchFamily="66" charset="-122"/>
                <a:ea typeface="新蒂黑板报底字" panose="03000600000000000000" pitchFamily="66" charset="-122"/>
              </a:rPr>
              <a:t>用法律维护自身合法权益</a:t>
            </a:r>
          </a:p>
        </p:txBody>
      </p:sp>
      <p:sp>
        <p:nvSpPr>
          <p:cNvPr id="18" name="TextBox 17"/>
          <p:cNvSpPr txBox="1"/>
          <p:nvPr/>
        </p:nvSpPr>
        <p:spPr>
          <a:xfrm>
            <a:off x="3295470" y="3145048"/>
            <a:ext cx="3508778" cy="307795"/>
          </a:xfrm>
          <a:prstGeom prst="rect">
            <a:avLst/>
          </a:prstGeom>
          <a:noFill/>
        </p:spPr>
        <p:txBody>
          <a:bodyPr wrap="square" lIns="91458" tIns="45729" rIns="91458" bIns="45729" rtlCol="0">
            <a:spAutoFit/>
          </a:bodyPr>
          <a:lstStyle/>
          <a:p>
            <a:r>
              <a:rPr lang="zh-CN" altLang="en-US" sz="1400" dirty="0">
                <a:solidFill>
                  <a:srgbClr val="92D050"/>
                </a:solidFill>
                <a:latin typeface="新蒂黑板报底字" panose="03000600000000000000" pitchFamily="66" charset="-122"/>
                <a:ea typeface="新蒂黑板报底字" panose="03000600000000000000" pitchFamily="66" charset="-122"/>
              </a:rPr>
              <a:t>增强辨别是非和自我保护的能力</a:t>
            </a: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34670" r="77826" b="30233"/>
          <a:stretch>
            <a:fillRect/>
          </a:stretch>
        </p:blipFill>
        <p:spPr>
          <a:xfrm flipH="1">
            <a:off x="7200292" y="1636440"/>
            <a:ext cx="1728186" cy="3647132"/>
          </a:xfrm>
          <a:prstGeom prst="rect">
            <a:avLst/>
          </a:prstGeom>
        </p:spPr>
      </p:pic>
      <p:sp>
        <p:nvSpPr>
          <p:cNvPr id="13" name="文本占位符 3"/>
          <p:cNvSpPr txBox="1"/>
          <p:nvPr/>
        </p:nvSpPr>
        <p:spPr>
          <a:xfrm>
            <a:off x="3204794" y="2109700"/>
            <a:ext cx="5363650" cy="432202"/>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dirty="0">
                <a:solidFill>
                  <a:schemeClr val="bg1"/>
                </a:solidFill>
                <a:latin typeface="新蒂黑板报底字" panose="03000600000000000000" pitchFamily="66" charset="-122"/>
                <a:ea typeface="新蒂黑板报底字" panose="03000600000000000000" pitchFamily="66" charset="-122"/>
              </a:rPr>
              <a:t>对违法行为的自我防范</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400"/>
                                        <p:tgtEl>
                                          <p:spTgt spid="11"/>
                                        </p:tgtEl>
                                      </p:cBhvr>
                                    </p:animEffect>
                                  </p:childTnLst>
                                </p:cTn>
                              </p:par>
                            </p:childTnLst>
                          </p:cTn>
                        </p:par>
                        <p:par>
                          <p:cTn id="12" fill="hold">
                            <p:stCondLst>
                              <p:cond delay="5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99"/>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400"/>
                                        <p:tgtEl>
                                          <p:spTgt spid="13"/>
                                        </p:tgtEl>
                                      </p:cBhvr>
                                    </p:animEffect>
                                  </p:childTnLst>
                                </p:cTn>
                              </p:par>
                            </p:childTnLst>
                          </p:cTn>
                        </p:par>
                        <p:par>
                          <p:cTn id="23" fill="hold">
                            <p:stCondLst>
                              <p:cond delay="2599"/>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par>
                          <p:cTn id="30" fill="hold">
                            <p:stCondLst>
                              <p:cond delay="3099"/>
                            </p:stCondLst>
                            <p:childTnLst>
                              <p:par>
                                <p:cTn id="31" presetID="10"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6" grpId="0"/>
      <p:bldP spid="17" grpId="0"/>
      <p:bldP spid="18"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403648" y="1014065"/>
            <a:ext cx="6264696" cy="461665"/>
          </a:xfrm>
          <a:prstGeom prst="rect">
            <a:avLst/>
          </a:prstGeom>
          <a:noFill/>
        </p:spPr>
        <p:txBody>
          <a:bodyPr wrap="square" rtlCol="0">
            <a:spAutoFit/>
          </a:bodyPr>
          <a:lstStyle/>
          <a:p>
            <a:r>
              <a:rPr lang="zh-CN" altLang="en-US" sz="2400" dirty="0">
                <a:solidFill>
                  <a:srgbClr val="92D050"/>
                </a:solidFill>
              </a:rPr>
              <a:t>遵守法律及社会规范，养成良好习惯</a:t>
            </a:r>
          </a:p>
        </p:txBody>
      </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1254" y="874695"/>
            <a:ext cx="472699" cy="648071"/>
          </a:xfrm>
          <a:prstGeom prst="rect">
            <a:avLst/>
          </a:prstGeom>
        </p:spPr>
      </p:pic>
      <p:sp>
        <p:nvSpPr>
          <p:cNvPr id="70" name="文本框 69"/>
          <p:cNvSpPr txBox="1"/>
          <p:nvPr/>
        </p:nvSpPr>
        <p:spPr>
          <a:xfrm>
            <a:off x="935596" y="1636440"/>
            <a:ext cx="7380820" cy="1988237"/>
          </a:xfrm>
          <a:prstGeom prst="rect">
            <a:avLst/>
          </a:prstGeom>
          <a:noFill/>
        </p:spPr>
        <p:txBody>
          <a:bodyPr wrap="square" rtlCol="0">
            <a:spAutoFit/>
          </a:bodyPr>
          <a:lstStyle/>
          <a:p>
            <a:pPr marL="285750" indent="-285750">
              <a:lnSpc>
                <a:spcPts val="3000"/>
              </a:lnSpc>
              <a:buFont typeface="Wingdings" panose="05000000000000000000" pitchFamily="2" charset="2"/>
              <a:buChar char="Ø"/>
            </a:pPr>
            <a:r>
              <a:rPr lang="zh-CN" altLang="en-US" dirty="0">
                <a:solidFill>
                  <a:schemeClr val="bg1"/>
                </a:solidFill>
              </a:rPr>
              <a:t>实践证明未成年人一旦养成了种种不良习性后要矫正过来是很不容易的，需要花费更大的力气，“学好三年难，学坏一天易”。       </a:t>
            </a:r>
          </a:p>
          <a:p>
            <a:pPr marL="285750" indent="-285750">
              <a:lnSpc>
                <a:spcPts val="3000"/>
              </a:lnSpc>
              <a:buFont typeface="Wingdings" panose="05000000000000000000" pitchFamily="2" charset="2"/>
              <a:buChar char="Ø"/>
            </a:pPr>
            <a:r>
              <a:rPr lang="zh-CN" altLang="en-US" dirty="0">
                <a:solidFill>
                  <a:schemeClr val="bg1"/>
                </a:solidFill>
              </a:rPr>
              <a:t>因此，未成年人就应该在日常生活和学习中，从小养良好习惯，自觉抵制违法犯罪行为的引诱。</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69"/>
                                        </p:tgtEl>
                                      </p:cBhvr>
                                    </p:animEffect>
                                    <p:animScale>
                                      <p:cBhvr>
                                        <p:cTn id="10" dur="250" autoRev="1" fill="hold"/>
                                        <p:tgtEl>
                                          <p:spTgt spid="6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6"/>
                                        </p:tgtEl>
                                        <p:attrNameLst>
                                          <p:attrName>ppt_y</p:attrName>
                                        </p:attrNameLst>
                                      </p:cBhvr>
                                      <p:tavLst>
                                        <p:tav tm="0">
                                          <p:val>
                                            <p:strVal val="#ppt_y"/>
                                          </p:val>
                                        </p:tav>
                                        <p:tav tm="100000">
                                          <p:val>
                                            <p:strVal val="#ppt_y"/>
                                          </p:val>
                                        </p:tav>
                                      </p:tavLst>
                                    </p:anim>
                                    <p:anim calcmode="lin" valueType="num">
                                      <p:cBhvr>
                                        <p:cTn id="17"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403648" y="1014065"/>
            <a:ext cx="6264696" cy="461665"/>
          </a:xfrm>
          <a:prstGeom prst="rect">
            <a:avLst/>
          </a:prstGeom>
          <a:noFill/>
        </p:spPr>
        <p:txBody>
          <a:bodyPr wrap="square" rtlCol="0">
            <a:spAutoFit/>
          </a:bodyPr>
          <a:lstStyle/>
          <a:p>
            <a:r>
              <a:rPr lang="zh-CN" altLang="en-US" sz="2400" dirty="0">
                <a:solidFill>
                  <a:srgbClr val="92D050"/>
                </a:solidFill>
              </a:rPr>
              <a:t>增强辨别是非和自我保护的能力</a:t>
            </a:r>
          </a:p>
        </p:txBody>
      </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1254" y="874695"/>
            <a:ext cx="472699" cy="648071"/>
          </a:xfrm>
          <a:prstGeom prst="rect">
            <a:avLst/>
          </a:prstGeom>
        </p:spPr>
      </p:pic>
      <p:sp>
        <p:nvSpPr>
          <p:cNvPr id="70" name="文本框 69"/>
          <p:cNvSpPr txBox="1"/>
          <p:nvPr/>
        </p:nvSpPr>
        <p:spPr>
          <a:xfrm>
            <a:off x="935596" y="1636440"/>
            <a:ext cx="7380820" cy="1988237"/>
          </a:xfrm>
          <a:prstGeom prst="rect">
            <a:avLst/>
          </a:prstGeom>
          <a:noFill/>
        </p:spPr>
        <p:txBody>
          <a:bodyPr wrap="square" rtlCol="0">
            <a:spAutoFit/>
          </a:bodyPr>
          <a:lstStyle/>
          <a:p>
            <a:pPr marL="285750" indent="-285750">
              <a:lnSpc>
                <a:spcPts val="3000"/>
              </a:lnSpc>
              <a:buFont typeface="Wingdings" panose="05000000000000000000" pitchFamily="2" charset="2"/>
              <a:buChar char="Ø"/>
            </a:pPr>
            <a:r>
              <a:rPr lang="zh-CN" altLang="en-US" dirty="0">
                <a:solidFill>
                  <a:schemeClr val="bg1"/>
                </a:solidFill>
              </a:rPr>
              <a:t>学好知识，丰富社会生活经验，煅炼各种能力，才能对违法犯罪行为有一个清醒的认识，才能分清是非。</a:t>
            </a:r>
          </a:p>
          <a:p>
            <a:pPr marL="285750" indent="-285750">
              <a:lnSpc>
                <a:spcPts val="3000"/>
              </a:lnSpc>
              <a:buFont typeface="Wingdings" panose="05000000000000000000" pitchFamily="2" charset="2"/>
              <a:buChar char="Ø"/>
            </a:pPr>
            <a:r>
              <a:rPr lang="zh-CN" altLang="en-US" dirty="0">
                <a:solidFill>
                  <a:schemeClr val="bg1"/>
                </a:solidFill>
              </a:rPr>
              <a:t>未成年人还要加强锻炼身体，增强体魄，这样有助于未成年人在遭到暴力侵害的时候，及时逃脱或者进行正当防卫，不至于受犯罪行为的随意侵害。</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69"/>
                                        </p:tgtEl>
                                      </p:cBhvr>
                                    </p:animEffect>
                                    <p:animScale>
                                      <p:cBhvr>
                                        <p:cTn id="10" dur="250" autoRev="1" fill="hold"/>
                                        <p:tgtEl>
                                          <p:spTgt spid="6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6"/>
                                        </p:tgtEl>
                                        <p:attrNameLst>
                                          <p:attrName>ppt_y</p:attrName>
                                        </p:attrNameLst>
                                      </p:cBhvr>
                                      <p:tavLst>
                                        <p:tav tm="0">
                                          <p:val>
                                            <p:strVal val="#ppt_y"/>
                                          </p:val>
                                        </p:tav>
                                        <p:tav tm="100000">
                                          <p:val>
                                            <p:strVal val="#ppt_y"/>
                                          </p:val>
                                        </p:tav>
                                      </p:tavLst>
                                    </p:anim>
                                    <p:anim calcmode="lin" valueType="num">
                                      <p:cBhvr>
                                        <p:cTn id="17"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403648" y="1014065"/>
            <a:ext cx="6264696" cy="461665"/>
          </a:xfrm>
          <a:prstGeom prst="rect">
            <a:avLst/>
          </a:prstGeom>
          <a:noFill/>
        </p:spPr>
        <p:txBody>
          <a:bodyPr wrap="square" rtlCol="0">
            <a:spAutoFit/>
          </a:bodyPr>
          <a:lstStyle/>
          <a:p>
            <a:r>
              <a:rPr lang="zh-CN" altLang="en-US" sz="2400" dirty="0">
                <a:solidFill>
                  <a:srgbClr val="92D050"/>
                </a:solidFill>
              </a:rPr>
              <a:t>用法律维护自身合法权益</a:t>
            </a:r>
          </a:p>
        </p:txBody>
      </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1254" y="874695"/>
            <a:ext cx="472699" cy="648071"/>
          </a:xfrm>
          <a:prstGeom prst="rect">
            <a:avLst/>
          </a:prstGeom>
        </p:spPr>
      </p:pic>
      <p:sp>
        <p:nvSpPr>
          <p:cNvPr id="70" name="文本框 69"/>
          <p:cNvSpPr txBox="1"/>
          <p:nvPr/>
        </p:nvSpPr>
        <p:spPr>
          <a:xfrm>
            <a:off x="935596" y="1636440"/>
            <a:ext cx="7380820" cy="3190489"/>
          </a:xfrm>
          <a:prstGeom prst="rect">
            <a:avLst/>
          </a:prstGeom>
          <a:noFill/>
        </p:spPr>
        <p:txBody>
          <a:bodyPr wrap="square" rtlCol="0">
            <a:spAutoFit/>
          </a:bodyPr>
          <a:lstStyle/>
          <a:p>
            <a:pPr marL="285750" indent="-285750">
              <a:lnSpc>
                <a:spcPts val="2700"/>
              </a:lnSpc>
              <a:buFont typeface="Wingdings" panose="05000000000000000000" pitchFamily="2" charset="2"/>
              <a:buChar char="Ø"/>
            </a:pPr>
            <a:r>
              <a:rPr lang="zh-CN" altLang="en-US" dirty="0">
                <a:solidFill>
                  <a:schemeClr val="bg1"/>
                </a:solidFill>
              </a:rPr>
              <a:t>遭到违法犯罪行为侵害的，切实要记住两点：</a:t>
            </a:r>
          </a:p>
          <a:p>
            <a:pPr marL="285750" indent="-285750">
              <a:lnSpc>
                <a:spcPts val="2700"/>
              </a:lnSpc>
              <a:buFont typeface="Wingdings" panose="05000000000000000000" pitchFamily="2" charset="2"/>
              <a:buChar char="Ø"/>
            </a:pPr>
            <a:r>
              <a:rPr lang="zh-CN" altLang="en-US" dirty="0">
                <a:solidFill>
                  <a:schemeClr val="bg1"/>
                </a:solidFill>
              </a:rPr>
              <a:t>第一，同学们要以躲避免受违法犯罪行为侵害，为自己的首要任务。不提倡你们去同违法犯罪分子面对面搏斗，比较明智的做法是遇事不慌，然后设法摆脱或向四周的大人呼救，或拔打“</a:t>
            </a:r>
            <a:r>
              <a:rPr lang="en-US" altLang="zh-CN" dirty="0">
                <a:solidFill>
                  <a:schemeClr val="bg1"/>
                </a:solidFill>
              </a:rPr>
              <a:t>110”</a:t>
            </a:r>
            <a:r>
              <a:rPr lang="zh-CN" altLang="en-US" dirty="0">
                <a:solidFill>
                  <a:schemeClr val="bg1"/>
                </a:solidFill>
              </a:rPr>
              <a:t>报警。</a:t>
            </a:r>
          </a:p>
          <a:p>
            <a:pPr marL="285750" indent="-285750">
              <a:lnSpc>
                <a:spcPts val="2700"/>
              </a:lnSpc>
              <a:buFont typeface="Wingdings" panose="05000000000000000000" pitchFamily="2" charset="2"/>
              <a:buChar char="Ø"/>
            </a:pPr>
            <a:r>
              <a:rPr lang="zh-CN" altLang="en-US" dirty="0">
                <a:solidFill>
                  <a:schemeClr val="bg1"/>
                </a:solidFill>
              </a:rPr>
              <a:t>第二、如果自己正或已经受到非法侵害的就应该采取正确的途径解决，如及时向学校、家庭或者其他监护人报告（求助），由家长、老师或学校出面制止不法侵害，也可以向公安机关和政府主管部门的报告。</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69"/>
                                        </p:tgtEl>
                                      </p:cBhvr>
                                    </p:animEffect>
                                    <p:animScale>
                                      <p:cBhvr>
                                        <p:cTn id="10" dur="250" autoRev="1" fill="hold"/>
                                        <p:tgtEl>
                                          <p:spTgt spid="6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36"/>
                                        </p:tgtEl>
                                        <p:attrNameLst>
                                          <p:attrName>style.visibility</p:attrName>
                                        </p:attrNameLst>
                                      </p:cBhvr>
                                      <p:to>
                                        <p:strVal val="visible"/>
                                      </p:to>
                                    </p:set>
                                    <p:anim calcmode="lin" valueType="num">
                                      <p:cBhvr>
                                        <p:cTn id="15" dur="500" fill="hold"/>
                                        <p:tgtEl>
                                          <p:spTgt spid="36"/>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36"/>
                                        </p:tgtEl>
                                        <p:attrNameLst>
                                          <p:attrName>ppt_y</p:attrName>
                                        </p:attrNameLst>
                                      </p:cBhvr>
                                      <p:tavLst>
                                        <p:tav tm="0">
                                          <p:val>
                                            <p:strVal val="#ppt_y"/>
                                          </p:val>
                                        </p:tav>
                                        <p:tav tm="100000">
                                          <p:val>
                                            <p:strVal val="#ppt_y"/>
                                          </p:val>
                                        </p:tav>
                                      </p:tavLst>
                                    </p:anim>
                                    <p:anim calcmode="lin" valueType="num">
                                      <p:cBhvr>
                                        <p:cTn id="17" dur="500" fill="hold"/>
                                        <p:tgtEl>
                                          <p:spTgt spid="36"/>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3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3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wipe(left)">
                                      <p:cBhvr>
                                        <p:cTn id="2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2656" t="11686" r="21460" b="66621"/>
          <a:stretch>
            <a:fillRect/>
          </a:stretch>
        </p:blipFill>
        <p:spPr>
          <a:xfrm>
            <a:off x="6222244" y="3264304"/>
            <a:ext cx="2670235" cy="1683237"/>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34670" r="77826" b="30233"/>
          <a:stretch>
            <a:fillRect/>
          </a:stretch>
        </p:blipFill>
        <p:spPr>
          <a:xfrm>
            <a:off x="179512" y="1519767"/>
            <a:ext cx="1728198" cy="3647132"/>
          </a:xfrm>
          <a:prstGeom prst="rect">
            <a:avLst/>
          </a:prstGeom>
        </p:spPr>
      </p:pic>
      <p:sp>
        <p:nvSpPr>
          <p:cNvPr id="2" name="文本框 1"/>
          <p:cNvSpPr txBox="1"/>
          <p:nvPr/>
        </p:nvSpPr>
        <p:spPr>
          <a:xfrm>
            <a:off x="2402759" y="1496576"/>
            <a:ext cx="4716524" cy="584775"/>
          </a:xfrm>
          <a:prstGeom prst="rect">
            <a:avLst/>
          </a:prstGeom>
          <a:noFill/>
        </p:spPr>
        <p:txBody>
          <a:bodyPr wrap="square" rtlCol="0">
            <a:spAutoFit/>
          </a:bodyPr>
          <a:lstStyle/>
          <a:p>
            <a:r>
              <a:rPr lang="zh-CN" altLang="en-US" sz="3200" dirty="0">
                <a:solidFill>
                  <a:srgbClr val="FFFF00"/>
                </a:solidFill>
              </a:rPr>
              <a:t>人生没有彩排的机会</a:t>
            </a:r>
          </a:p>
        </p:txBody>
      </p:sp>
      <p:sp>
        <p:nvSpPr>
          <p:cNvPr id="23" name="文本框 22"/>
          <p:cNvSpPr txBox="1"/>
          <p:nvPr/>
        </p:nvSpPr>
        <p:spPr>
          <a:xfrm>
            <a:off x="1835696" y="2445368"/>
            <a:ext cx="5850650" cy="523220"/>
          </a:xfrm>
          <a:prstGeom prst="rect">
            <a:avLst/>
          </a:prstGeom>
          <a:noFill/>
        </p:spPr>
        <p:txBody>
          <a:bodyPr wrap="square" rtlCol="0">
            <a:spAutoFit/>
          </a:bodyPr>
          <a:lstStyle/>
          <a:p>
            <a:pPr algn="dist"/>
            <a:r>
              <a:rPr lang="zh-CN" altLang="en-US" sz="2800" dirty="0">
                <a:solidFill>
                  <a:srgbClr val="FFFF00"/>
                </a:solidFill>
              </a:rPr>
              <a:t>自由来源于对规则的遵守</a:t>
            </a: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8" presetClass="entr" presetSubtype="0" accel="50000" fill="hold" grpId="0" nodeType="clickEffect">
                                  <p:stCondLst>
                                    <p:cond delay="0"/>
                                  </p:stCondLst>
                                  <p:iterate type="lt">
                                    <p:tmPct val="50000"/>
                                  </p:iterate>
                                  <p:childTnLst>
                                    <p:set>
                                      <p:cBhvr>
                                        <p:cTn id="18" dur="1" fill="hold">
                                          <p:stCondLst>
                                            <p:cond delay="0"/>
                                          </p:stCondLst>
                                        </p:cTn>
                                        <p:tgtEl>
                                          <p:spTgt spid="2"/>
                                        </p:tgtEl>
                                        <p:attrNameLst>
                                          <p:attrName>style.visibility</p:attrName>
                                        </p:attrNameLst>
                                      </p:cBhvr>
                                      <p:to>
                                        <p:strVal val="visible"/>
                                      </p:to>
                                    </p:set>
                                    <p:set>
                                      <p:cBhvr>
                                        <p:cTn id="19" dur="455" fill="hold">
                                          <p:stCondLst>
                                            <p:cond delay="0"/>
                                          </p:stCondLst>
                                        </p:cTn>
                                        <p:tgtEl>
                                          <p:spTgt spid="2"/>
                                        </p:tgtEl>
                                        <p:attrNameLst>
                                          <p:attrName>style.rotation</p:attrName>
                                        </p:attrNameLst>
                                      </p:cBhvr>
                                      <p:to>
                                        <p:strVal val="-45.0"/>
                                      </p:to>
                                    </p:set>
                                    <p:anim calcmode="lin" valueType="num">
                                      <p:cBhvr>
                                        <p:cTn id="20"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21"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22"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23"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24" fill="hold">
                            <p:stCondLst>
                              <p:cond delay="50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23"/>
                                        </p:tgtEl>
                                        <p:attrNameLst>
                                          <p:attrName>style.visibility</p:attrName>
                                        </p:attrNameLst>
                                      </p:cBhvr>
                                      <p:to>
                                        <p:strVal val="visible"/>
                                      </p:to>
                                    </p:set>
                                    <p:anim by="(-#ppt_w*2)" calcmode="lin" valueType="num">
                                      <p:cBhvr rctx="PPT">
                                        <p:cTn id="27" dur="500" autoRev="1" fill="hold">
                                          <p:stCondLst>
                                            <p:cond delay="0"/>
                                          </p:stCondLst>
                                        </p:cTn>
                                        <p:tgtEl>
                                          <p:spTgt spid="23"/>
                                        </p:tgtEl>
                                        <p:attrNameLst>
                                          <p:attrName>ppt_w</p:attrName>
                                        </p:attrNameLst>
                                      </p:cBhvr>
                                    </p:anim>
                                    <p:anim by="(#ppt_w*0.50)" calcmode="lin" valueType="num">
                                      <p:cBhvr>
                                        <p:cTn id="28" dur="500" decel="50000" autoRev="1" fill="hold">
                                          <p:stCondLst>
                                            <p:cond delay="0"/>
                                          </p:stCondLst>
                                        </p:cTn>
                                        <p:tgtEl>
                                          <p:spTgt spid="23"/>
                                        </p:tgtEl>
                                        <p:attrNameLst>
                                          <p:attrName>ppt_x</p:attrName>
                                        </p:attrNameLst>
                                      </p:cBhvr>
                                    </p:anim>
                                    <p:anim from="(-#ppt_h/2)" to="(#ppt_y)" calcmode="lin" valueType="num">
                                      <p:cBhvr>
                                        <p:cTn id="29" dur="1000" fill="hold">
                                          <p:stCondLst>
                                            <p:cond delay="0"/>
                                          </p:stCondLst>
                                        </p:cTn>
                                        <p:tgtEl>
                                          <p:spTgt spid="23"/>
                                        </p:tgtEl>
                                        <p:attrNameLst>
                                          <p:attrName>ppt_y</p:attrName>
                                        </p:attrNameLst>
                                      </p:cBhvr>
                                    </p:anim>
                                    <p:animRot by="21600000">
                                      <p:cBhvr>
                                        <p:cTn id="30" dur="1000" fill="hold">
                                          <p:stCondLst>
                                            <p:cond delay="0"/>
                                          </p:stCondLst>
                                        </p:cTn>
                                        <p:tgtEl>
                                          <p:spTgt spid="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2591780" y="1780456"/>
            <a:ext cx="3960440" cy="992579"/>
          </a:xfrm>
          <a:prstGeom prst="rect">
            <a:avLst/>
          </a:prstGeom>
          <a:noFill/>
        </p:spPr>
        <p:txBody>
          <a:bodyPr wrap="square" lIns="68580" tIns="34290" rIns="68580" bIns="34290" rtlCol="0">
            <a:spAutoFit/>
          </a:bodyPr>
          <a:lstStyle/>
          <a:p>
            <a:pPr algn="dist"/>
            <a:r>
              <a:rPr lang="zh-CN" altLang="en-US" sz="6000" dirty="0">
                <a:solidFill>
                  <a:srgbClr val="FFFF00"/>
                </a:solidFill>
                <a:latin typeface="新蒂黑板报底字" panose="03000600000000000000" pitchFamily="66" charset="-122"/>
                <a:ea typeface="新蒂黑板报底字" panose="03000600000000000000" pitchFamily="66" charset="-122"/>
                <a:cs typeface="+mn-ea"/>
              </a:rPr>
              <a:t>感谢聆听</a:t>
            </a:r>
          </a:p>
        </p:txBody>
      </p:sp>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32656" t="11686" r="21460" b="66621"/>
          <a:stretch>
            <a:fillRect/>
          </a:stretch>
        </p:blipFill>
        <p:spPr>
          <a:xfrm>
            <a:off x="6222244" y="3264304"/>
            <a:ext cx="2670235" cy="1683237"/>
          </a:xfrm>
          <a:prstGeom prst="rect">
            <a:avLst/>
          </a:prstGeom>
        </p:spPr>
      </p:pic>
      <p:pic>
        <p:nvPicPr>
          <p:cNvPr id="12" name="图片 11"/>
          <p:cNvPicPr>
            <a:picLocks noChangeAspect="1"/>
          </p:cNvPicPr>
          <p:nvPr/>
        </p:nvPicPr>
        <p:blipFill rotWithShape="1">
          <a:blip r:embed="rId4" cstate="print">
            <a:extLst>
              <a:ext uri="{28A0092B-C50C-407E-A947-70E740481C1C}">
                <a14:useLocalDpi xmlns:a14="http://schemas.microsoft.com/office/drawing/2010/main" val="0"/>
              </a:ext>
            </a:extLst>
          </a:blip>
          <a:srcRect t="34670" r="77826" b="30233"/>
          <a:stretch>
            <a:fillRect/>
          </a:stretch>
        </p:blipFill>
        <p:spPr>
          <a:xfrm>
            <a:off x="179512" y="1519767"/>
            <a:ext cx="1728198" cy="364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20000"/>
                                  </p:iterate>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840632" y="1600436"/>
            <a:ext cx="4863716" cy="464421"/>
            <a:chOff x="3236676" y="2119547"/>
            <a:chExt cx="4863716" cy="464421"/>
          </a:xfrm>
        </p:grpSpPr>
        <p:grpSp>
          <p:nvGrpSpPr>
            <p:cNvPr id="2" name="组合 27"/>
            <p:cNvGrpSpPr/>
            <p:nvPr/>
          </p:nvGrpSpPr>
          <p:grpSpPr>
            <a:xfrm>
              <a:off x="3236676" y="2119547"/>
              <a:ext cx="470000" cy="464421"/>
              <a:chOff x="4965079" y="546100"/>
              <a:chExt cx="588369" cy="581025"/>
            </a:xfrm>
          </p:grpSpPr>
          <p:sp>
            <p:nvSpPr>
              <p:cNvPr id="29" name="Oval 6"/>
              <p:cNvSpPr>
                <a:spLocks noChangeArrowheads="1"/>
              </p:cNvSpPr>
              <p:nvPr/>
            </p:nvSpPr>
            <p:spPr bwMode="auto">
              <a:xfrm>
                <a:off x="4968752" y="546100"/>
                <a:ext cx="581024" cy="581025"/>
              </a:xfrm>
              <a:prstGeom prst="ellipse">
                <a:avLst/>
              </a:prstGeom>
              <a:solidFill>
                <a:schemeClr val="accent1"/>
              </a:solidFill>
              <a:ln w="12700">
                <a:noFill/>
                <a:round/>
              </a:ln>
            </p:spPr>
            <p:txBody>
              <a:bodyPr/>
              <a:lstStyle/>
              <a:p>
                <a:endParaRPr lang="zh-CN" altLang="en-US">
                  <a:solidFill>
                    <a:schemeClr val="bg1"/>
                  </a:solidFill>
                </a:endParaRPr>
              </a:p>
            </p:txBody>
          </p:sp>
          <p:sp>
            <p:nvSpPr>
              <p:cNvPr id="30" name="Text Box 24"/>
              <p:cNvSpPr txBox="1">
                <a:spLocks noChangeArrowheads="1"/>
              </p:cNvSpPr>
              <p:nvPr/>
            </p:nvSpPr>
            <p:spPr bwMode="auto">
              <a:xfrm>
                <a:off x="4965079" y="586175"/>
                <a:ext cx="588369" cy="50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dirty="0">
                    <a:solidFill>
                      <a:schemeClr val="bg1"/>
                    </a:solidFill>
                  </a:rPr>
                  <a:t>01</a:t>
                </a:r>
              </a:p>
            </p:txBody>
          </p:sp>
        </p:grpSp>
        <p:sp>
          <p:nvSpPr>
            <p:cNvPr id="31" name="TextBox 30"/>
            <p:cNvSpPr txBox="1"/>
            <p:nvPr/>
          </p:nvSpPr>
          <p:spPr>
            <a:xfrm>
              <a:off x="3849997" y="2182376"/>
              <a:ext cx="4250395" cy="400110"/>
            </a:xfrm>
            <a:prstGeom prst="rect">
              <a:avLst/>
            </a:prstGeom>
            <a:noFill/>
            <a:effectLst/>
          </p:spPr>
          <p:txBody>
            <a:bodyPr wrap="square" rtlCol="0">
              <a:spAutoFit/>
            </a:bodyPr>
            <a:lstStyle/>
            <a:p>
              <a:r>
                <a:rPr lang="zh-CN" altLang="en-US" sz="2000" dirty="0">
                  <a:solidFill>
                    <a:schemeClr val="bg1"/>
                  </a:solidFill>
                  <a:latin typeface="新蒂黑板报底字" panose="03000600000000000000" pitchFamily="66" charset="-122"/>
                  <a:ea typeface="新蒂黑板报底字" panose="03000600000000000000" pitchFamily="66" charset="-122"/>
                </a:rPr>
                <a:t>民事法律责任 </a:t>
              </a:r>
            </a:p>
          </p:txBody>
        </p:sp>
      </p:grpSp>
      <p:grpSp>
        <p:nvGrpSpPr>
          <p:cNvPr id="7" name="组合 6"/>
          <p:cNvGrpSpPr/>
          <p:nvPr/>
        </p:nvGrpSpPr>
        <p:grpSpPr>
          <a:xfrm>
            <a:off x="2840632" y="2363926"/>
            <a:ext cx="2955504" cy="464421"/>
            <a:chOff x="3236676" y="2804760"/>
            <a:chExt cx="2955504" cy="464421"/>
          </a:xfrm>
        </p:grpSpPr>
        <p:grpSp>
          <p:nvGrpSpPr>
            <p:cNvPr id="3" name="组合 31"/>
            <p:cNvGrpSpPr/>
            <p:nvPr/>
          </p:nvGrpSpPr>
          <p:grpSpPr>
            <a:xfrm>
              <a:off x="3236676" y="2804760"/>
              <a:ext cx="470000" cy="464421"/>
              <a:chOff x="4965079" y="546100"/>
              <a:chExt cx="588369" cy="581025"/>
            </a:xfrm>
          </p:grpSpPr>
          <p:sp>
            <p:nvSpPr>
              <p:cNvPr id="38" name="Oval 6"/>
              <p:cNvSpPr>
                <a:spLocks noChangeArrowheads="1"/>
              </p:cNvSpPr>
              <p:nvPr/>
            </p:nvSpPr>
            <p:spPr bwMode="auto">
              <a:xfrm>
                <a:off x="4968752" y="546100"/>
                <a:ext cx="581024" cy="581025"/>
              </a:xfrm>
              <a:prstGeom prst="ellipse">
                <a:avLst/>
              </a:prstGeom>
              <a:solidFill>
                <a:schemeClr val="accent1"/>
              </a:solidFill>
              <a:ln w="12700">
                <a:noFill/>
                <a:round/>
              </a:ln>
            </p:spPr>
            <p:txBody>
              <a:bodyPr/>
              <a:lstStyle/>
              <a:p>
                <a:endParaRPr lang="zh-CN" altLang="en-US">
                  <a:solidFill>
                    <a:schemeClr val="bg1"/>
                  </a:solidFill>
                </a:endParaRPr>
              </a:p>
            </p:txBody>
          </p:sp>
          <p:sp>
            <p:nvSpPr>
              <p:cNvPr id="45"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rPr>
                  <a:t>02</a:t>
                </a:r>
                <a:endParaRPr lang="zh-CN" altLang="zh-CN" sz="2000" b="1" dirty="0">
                  <a:solidFill>
                    <a:schemeClr val="bg1"/>
                  </a:solidFill>
                </a:endParaRPr>
              </a:p>
            </p:txBody>
          </p:sp>
        </p:grpSp>
        <p:sp>
          <p:nvSpPr>
            <p:cNvPr id="46" name="TextBox 45"/>
            <p:cNvSpPr txBox="1"/>
            <p:nvPr/>
          </p:nvSpPr>
          <p:spPr>
            <a:xfrm>
              <a:off x="3849997" y="2867589"/>
              <a:ext cx="2342183" cy="400110"/>
            </a:xfrm>
            <a:prstGeom prst="rect">
              <a:avLst/>
            </a:prstGeom>
            <a:noFill/>
            <a:effectLst/>
          </p:spPr>
          <p:txBody>
            <a:bodyPr wrap="square" rtlCol="0">
              <a:spAutoFit/>
            </a:bodyPr>
            <a:lstStyle/>
            <a:p>
              <a:r>
                <a:rPr lang="zh-CN" altLang="en-US" sz="2000" dirty="0">
                  <a:solidFill>
                    <a:schemeClr val="bg1"/>
                  </a:solidFill>
                  <a:latin typeface="新蒂黑板报底字" panose="03000600000000000000" pitchFamily="66" charset="-122"/>
                  <a:ea typeface="新蒂黑板报底字" panose="03000600000000000000" pitchFamily="66" charset="-122"/>
                </a:rPr>
                <a:t>刑事法律责任</a:t>
              </a:r>
            </a:p>
          </p:txBody>
        </p:sp>
      </p:grpSp>
      <p:grpSp>
        <p:nvGrpSpPr>
          <p:cNvPr id="8" name="组合 7"/>
          <p:cNvGrpSpPr/>
          <p:nvPr/>
        </p:nvGrpSpPr>
        <p:grpSpPr>
          <a:xfrm>
            <a:off x="2840632" y="3127416"/>
            <a:ext cx="4431668" cy="464421"/>
            <a:chOff x="5578859" y="3352888"/>
            <a:chExt cx="4431668" cy="464421"/>
          </a:xfrm>
        </p:grpSpPr>
        <p:grpSp>
          <p:nvGrpSpPr>
            <p:cNvPr id="4" name="组合 46"/>
            <p:cNvGrpSpPr/>
            <p:nvPr/>
          </p:nvGrpSpPr>
          <p:grpSpPr>
            <a:xfrm>
              <a:off x="5578859" y="3352888"/>
              <a:ext cx="470000" cy="464421"/>
              <a:chOff x="4965079" y="546100"/>
              <a:chExt cx="588369" cy="581025"/>
            </a:xfrm>
          </p:grpSpPr>
          <p:sp>
            <p:nvSpPr>
              <p:cNvPr id="48" name="Oval 6"/>
              <p:cNvSpPr>
                <a:spLocks noChangeArrowheads="1"/>
              </p:cNvSpPr>
              <p:nvPr/>
            </p:nvSpPr>
            <p:spPr bwMode="auto">
              <a:xfrm>
                <a:off x="4968752" y="546100"/>
                <a:ext cx="581024" cy="581025"/>
              </a:xfrm>
              <a:prstGeom prst="ellipse">
                <a:avLst/>
              </a:prstGeom>
              <a:solidFill>
                <a:schemeClr val="accent1"/>
              </a:solidFill>
              <a:ln w="12700">
                <a:noFill/>
                <a:round/>
              </a:ln>
            </p:spPr>
            <p:txBody>
              <a:bodyPr/>
              <a:lstStyle/>
              <a:p>
                <a:endParaRPr lang="zh-CN" altLang="en-US">
                  <a:solidFill>
                    <a:schemeClr val="bg1"/>
                  </a:solidFill>
                </a:endParaRPr>
              </a:p>
            </p:txBody>
          </p:sp>
          <p:sp>
            <p:nvSpPr>
              <p:cNvPr id="49" name="Text Box 24"/>
              <p:cNvSpPr txBox="1">
                <a:spLocks noChangeArrowheads="1"/>
              </p:cNvSpPr>
              <p:nvPr/>
            </p:nvSpPr>
            <p:spPr bwMode="auto">
              <a:xfrm>
                <a:off x="4965079" y="586175"/>
                <a:ext cx="588369" cy="50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zh-CN" sz="2000" b="1" dirty="0">
                    <a:solidFill>
                      <a:schemeClr val="bg1"/>
                    </a:solidFill>
                  </a:rPr>
                  <a:t>0</a:t>
                </a:r>
                <a:r>
                  <a:rPr lang="en-US" altLang="zh-CN" sz="2000" b="1" dirty="0">
                    <a:solidFill>
                      <a:schemeClr val="bg1"/>
                    </a:solidFill>
                  </a:rPr>
                  <a:t>3</a:t>
                </a:r>
                <a:endParaRPr lang="zh-CN" altLang="zh-CN" sz="2000" b="1" dirty="0">
                  <a:solidFill>
                    <a:schemeClr val="bg1"/>
                  </a:solidFill>
                </a:endParaRPr>
              </a:p>
            </p:txBody>
          </p:sp>
        </p:grpSp>
        <p:sp>
          <p:nvSpPr>
            <p:cNvPr id="50" name="TextBox 49"/>
            <p:cNvSpPr txBox="1"/>
            <p:nvPr/>
          </p:nvSpPr>
          <p:spPr>
            <a:xfrm>
              <a:off x="6192180" y="3415717"/>
              <a:ext cx="3818347" cy="400110"/>
            </a:xfrm>
            <a:prstGeom prst="rect">
              <a:avLst/>
            </a:prstGeom>
            <a:noFill/>
            <a:effectLst/>
          </p:spPr>
          <p:txBody>
            <a:bodyPr wrap="square" rtlCol="0">
              <a:spAutoFit/>
            </a:bodyPr>
            <a:lstStyle/>
            <a:p>
              <a:r>
                <a:rPr lang="zh-CN" altLang="en-US" sz="2000" dirty="0">
                  <a:solidFill>
                    <a:schemeClr val="bg1"/>
                  </a:solidFill>
                  <a:latin typeface="新蒂黑板报底字" panose="03000600000000000000" pitchFamily="66" charset="-122"/>
                  <a:ea typeface="新蒂黑板报底字" panose="03000600000000000000" pitchFamily="66" charset="-122"/>
                </a:rPr>
                <a:t>治安管理行政法律责任 </a:t>
              </a:r>
            </a:p>
          </p:txBody>
        </p:sp>
      </p:grpSp>
      <p:sp>
        <p:nvSpPr>
          <p:cNvPr id="33" name="TextBox 32"/>
          <p:cNvSpPr txBox="1"/>
          <p:nvPr/>
        </p:nvSpPr>
        <p:spPr>
          <a:xfrm>
            <a:off x="5044969" y="736502"/>
            <a:ext cx="1502334" cy="523220"/>
          </a:xfrm>
          <a:prstGeom prst="rect">
            <a:avLst/>
          </a:prstGeom>
          <a:solidFill>
            <a:schemeClr val="bg1"/>
          </a:solidFill>
        </p:spPr>
        <p:txBody>
          <a:bodyPr wrap="none" rtlCol="0">
            <a:spAutoFit/>
          </a:bodyPr>
          <a:lstStyle>
            <a:defPPr>
              <a:defRPr lang="zh-CN"/>
            </a:defPPr>
            <a:lvl1pPr>
              <a:defRPr sz="4000" b="1">
                <a:solidFill>
                  <a:schemeClr val="bg1"/>
                </a:solidFill>
                <a:latin typeface="微软雅黑" panose="020B0503020204020204" pitchFamily="34" charset="-122"/>
                <a:ea typeface="微软雅黑" panose="020B0503020204020204" pitchFamily="34" charset="-122"/>
              </a:defRPr>
            </a:lvl1pPr>
          </a:lstStyle>
          <a:p>
            <a:r>
              <a:rPr lang="zh-CN" altLang="en-US" sz="2800" dirty="0">
                <a:solidFill>
                  <a:schemeClr val="accent1"/>
                </a:solidFill>
                <a:latin typeface="新蒂黑板报底字" panose="03000600000000000000" pitchFamily="66" charset="-122"/>
                <a:ea typeface="新蒂黑板报底字" panose="03000600000000000000" pitchFamily="66" charset="-122"/>
              </a:rPr>
              <a:t>目录页</a:t>
            </a:r>
          </a:p>
        </p:txBody>
      </p:sp>
      <p:sp>
        <p:nvSpPr>
          <p:cNvPr id="34" name="TextBox 33"/>
          <p:cNvSpPr txBox="1"/>
          <p:nvPr/>
        </p:nvSpPr>
        <p:spPr>
          <a:xfrm rot="21560070">
            <a:off x="2309475" y="813332"/>
            <a:ext cx="2446854" cy="3695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r>
              <a:rPr lang="en-US" altLang="zh-CN" sz="1400" b="1" dirty="0">
                <a:solidFill>
                  <a:schemeClr val="bg1"/>
                </a:solidFill>
                <a:effectLst>
                  <a:outerShdw blurRad="38100" dist="38100" dir="2700000" algn="tl">
                    <a:srgbClr val="000000">
                      <a:alpha val="43137"/>
                    </a:srgbClr>
                  </a:outerShdw>
                </a:effectLst>
              </a:rPr>
              <a:t>CONTENTS   PAGE </a:t>
            </a:r>
          </a:p>
        </p:txBody>
      </p:sp>
      <p:grpSp>
        <p:nvGrpSpPr>
          <p:cNvPr id="24" name="组合 23"/>
          <p:cNvGrpSpPr/>
          <p:nvPr/>
        </p:nvGrpSpPr>
        <p:grpSpPr>
          <a:xfrm>
            <a:off x="2834364" y="3890905"/>
            <a:ext cx="4431668" cy="464421"/>
            <a:chOff x="5578859" y="3352888"/>
            <a:chExt cx="4431668" cy="464421"/>
          </a:xfrm>
        </p:grpSpPr>
        <p:grpSp>
          <p:nvGrpSpPr>
            <p:cNvPr id="25" name="组合 46"/>
            <p:cNvGrpSpPr/>
            <p:nvPr/>
          </p:nvGrpSpPr>
          <p:grpSpPr>
            <a:xfrm>
              <a:off x="5578859" y="3352888"/>
              <a:ext cx="470000" cy="464421"/>
              <a:chOff x="4965079" y="546100"/>
              <a:chExt cx="588369" cy="581025"/>
            </a:xfrm>
          </p:grpSpPr>
          <p:sp>
            <p:nvSpPr>
              <p:cNvPr id="27" name="Oval 6"/>
              <p:cNvSpPr>
                <a:spLocks noChangeArrowheads="1"/>
              </p:cNvSpPr>
              <p:nvPr/>
            </p:nvSpPr>
            <p:spPr bwMode="auto">
              <a:xfrm>
                <a:off x="4968752" y="546100"/>
                <a:ext cx="581024" cy="581025"/>
              </a:xfrm>
              <a:prstGeom prst="ellipse">
                <a:avLst/>
              </a:prstGeom>
              <a:solidFill>
                <a:schemeClr val="accent1"/>
              </a:solidFill>
              <a:ln w="12700">
                <a:noFill/>
                <a:round/>
              </a:ln>
            </p:spPr>
            <p:txBody>
              <a:bodyPr/>
              <a:lstStyle/>
              <a:p>
                <a:endParaRPr lang="zh-CN" altLang="en-US">
                  <a:solidFill>
                    <a:schemeClr val="bg1"/>
                  </a:solidFill>
                </a:endParaRPr>
              </a:p>
            </p:txBody>
          </p:sp>
          <p:sp>
            <p:nvSpPr>
              <p:cNvPr id="28" name="Text Box 24"/>
              <p:cNvSpPr txBox="1">
                <a:spLocks noChangeArrowheads="1"/>
              </p:cNvSpPr>
              <p:nvPr/>
            </p:nvSpPr>
            <p:spPr bwMode="auto">
              <a:xfrm>
                <a:off x="4965079" y="586174"/>
                <a:ext cx="588369" cy="500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000" b="1" dirty="0">
                    <a:solidFill>
                      <a:schemeClr val="bg1"/>
                    </a:solidFill>
                  </a:rPr>
                  <a:t>04</a:t>
                </a:r>
                <a:endParaRPr lang="zh-CN" altLang="zh-CN" sz="2000" b="1" dirty="0">
                  <a:solidFill>
                    <a:schemeClr val="bg1"/>
                  </a:solidFill>
                </a:endParaRPr>
              </a:p>
            </p:txBody>
          </p:sp>
        </p:grpSp>
        <p:sp>
          <p:nvSpPr>
            <p:cNvPr id="26" name="TextBox 49"/>
            <p:cNvSpPr txBox="1"/>
            <p:nvPr/>
          </p:nvSpPr>
          <p:spPr>
            <a:xfrm>
              <a:off x="6192180" y="3415717"/>
              <a:ext cx="3818347" cy="400110"/>
            </a:xfrm>
            <a:prstGeom prst="rect">
              <a:avLst/>
            </a:prstGeom>
            <a:noFill/>
            <a:effectLst/>
          </p:spPr>
          <p:txBody>
            <a:bodyPr wrap="square" rtlCol="0">
              <a:spAutoFit/>
            </a:bodyPr>
            <a:lstStyle/>
            <a:p>
              <a:r>
                <a:rPr lang="zh-CN" altLang="en-US" sz="2000" dirty="0">
                  <a:solidFill>
                    <a:schemeClr val="bg1"/>
                  </a:solidFill>
                  <a:latin typeface="新蒂黑板报底字" panose="03000600000000000000" pitchFamily="66" charset="-122"/>
                  <a:ea typeface="新蒂黑板报底字" panose="03000600000000000000" pitchFamily="66" charset="-122"/>
                </a:rPr>
                <a:t>对违法行为的自我防范</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600"/>
                            </p:stCondLst>
                            <p:childTnLst>
                              <p:par>
                                <p:cTn id="10" presetID="2" presetClass="entr" presetSubtype="9" fill="hold" grpId="0" nodeType="afterEffect">
                                  <p:stCondLst>
                                    <p:cond delay="0"/>
                                  </p:stCondLst>
                                  <p:iterate type="lt">
                                    <p:tmPct val="10000"/>
                                  </p:iterate>
                                  <p:childTnLst>
                                    <p:set>
                                      <p:cBhvr>
                                        <p:cTn id="11" dur="1" fill="hold">
                                          <p:stCondLst>
                                            <p:cond delay="0"/>
                                          </p:stCondLst>
                                        </p:cTn>
                                        <p:tgtEl>
                                          <p:spTgt spid="34"/>
                                        </p:tgtEl>
                                        <p:attrNameLst>
                                          <p:attrName>style.visibility</p:attrName>
                                        </p:attrNameLst>
                                      </p:cBhvr>
                                      <p:to>
                                        <p:strVal val="visible"/>
                                      </p:to>
                                    </p:set>
                                    <p:anim calcmode="lin" valueType="num">
                                      <p:cBhvr additive="base">
                                        <p:cTn id="12" dur="500" fill="hold"/>
                                        <p:tgtEl>
                                          <p:spTgt spid="34"/>
                                        </p:tgtEl>
                                        <p:attrNameLst>
                                          <p:attrName>ppt_x</p:attrName>
                                        </p:attrNameLst>
                                      </p:cBhvr>
                                      <p:tavLst>
                                        <p:tav tm="0">
                                          <p:val>
                                            <p:strVal val="0-#ppt_w/2"/>
                                          </p:val>
                                        </p:tav>
                                        <p:tav tm="100000">
                                          <p:val>
                                            <p:strVal val="#ppt_x"/>
                                          </p:val>
                                        </p:tav>
                                      </p:tavLst>
                                    </p:anim>
                                    <p:anim calcmode="lin" valueType="num">
                                      <p:cBhvr additive="base">
                                        <p:cTn id="13"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25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0-#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50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0-#ppt_w/2"/>
                                          </p:val>
                                        </p:tav>
                                        <p:tav tm="100000">
                                          <p:val>
                                            <p:strVal val="#ppt_x"/>
                                          </p:val>
                                        </p:tav>
                                      </p:tavLst>
                                    </p:anim>
                                    <p:anim calcmode="lin" valueType="num">
                                      <p:cBhvr additive="base">
                                        <p:cTn id="27" dur="5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75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0-#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1619678" y="2032484"/>
            <a:ext cx="1263360" cy="11711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765"/>
            <a:endParaRPr lang="zh-CN" altLang="en-US" sz="1700">
              <a:solidFill>
                <a:schemeClr val="bg1"/>
              </a:solidFill>
            </a:endParaRPr>
          </a:p>
        </p:txBody>
      </p:sp>
      <p:sp>
        <p:nvSpPr>
          <p:cNvPr id="13" name="文本占位符 3"/>
          <p:cNvSpPr txBox="1"/>
          <p:nvPr/>
        </p:nvSpPr>
        <p:spPr>
          <a:xfrm>
            <a:off x="3204794" y="2109700"/>
            <a:ext cx="3741190" cy="432202"/>
          </a:xfrm>
          <a:prstGeom prst="rect">
            <a:avLst/>
          </a:prstGeom>
        </p:spPr>
        <p:txBody>
          <a:bodyPr vert="horz" lIns="91416" tIns="45708" rIns="91416" bIns="45708" rtlCol="0" anchor="ctr">
            <a:noAutofit/>
          </a:bodyPr>
          <a:lstStyle>
            <a:lvl1pPr marL="0" indent="0" algn="l" defTabSz="914400" rtl="0" eaLnBrk="1" latinLnBrk="0" hangingPunct="1">
              <a:spcBef>
                <a:spcPct val="20000"/>
              </a:spcBef>
              <a:buFont typeface="Arial" panose="020B0604020202020204" pitchFamily="34" charset="0"/>
              <a:buNone/>
              <a:defRPr sz="2800" b="1" kern="1200">
                <a:solidFill>
                  <a:srgbClr val="56762C"/>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zh-CN" altLang="en-US" sz="3200" dirty="0">
                <a:solidFill>
                  <a:schemeClr val="bg1"/>
                </a:solidFill>
                <a:latin typeface="新蒂黑板报底字" panose="03000600000000000000" pitchFamily="66" charset="-122"/>
                <a:ea typeface="新蒂黑板报底字" panose="03000600000000000000" pitchFamily="66" charset="-122"/>
              </a:rPr>
              <a:t>民事法律责任 </a:t>
            </a:r>
          </a:p>
        </p:txBody>
      </p:sp>
      <p:sp>
        <p:nvSpPr>
          <p:cNvPr id="12" name="TextBox 11"/>
          <p:cNvSpPr txBox="1"/>
          <p:nvPr/>
        </p:nvSpPr>
        <p:spPr>
          <a:xfrm>
            <a:off x="1691686" y="1880183"/>
            <a:ext cx="1191352" cy="1323439"/>
          </a:xfrm>
          <a:prstGeom prst="rect">
            <a:avLst/>
          </a:prstGeom>
          <a:noFill/>
        </p:spPr>
        <p:txBody>
          <a:bodyPr wrap="none" rtlCol="0">
            <a:spAutoFit/>
          </a:bodyPr>
          <a:lstStyle/>
          <a:p>
            <a:pPr algn="r" defTabSz="913765"/>
            <a:r>
              <a:rPr lang="en-US" altLang="zh-CN" sz="8000" b="1" dirty="0">
                <a:solidFill>
                  <a:schemeClr val="bg1"/>
                </a:solidFill>
                <a:latin typeface="DotumChe" panose="020B0609000101010101" pitchFamily="49" charset="-127"/>
                <a:ea typeface="DotumChe" panose="020B0609000101010101" pitchFamily="49" charset="-127"/>
              </a:rPr>
              <a:t>01</a:t>
            </a:r>
            <a:endParaRPr lang="zh-CN" altLang="en-US" sz="8000" b="1" dirty="0">
              <a:solidFill>
                <a:schemeClr val="bg1"/>
              </a:solidFill>
              <a:latin typeface="DotumChe" panose="020B0609000101010101" pitchFamily="49" charset="-127"/>
              <a:ea typeface="DotumChe" panose="020B0609000101010101" pitchFamily="49" charset="-127"/>
            </a:endParaRPr>
          </a:p>
        </p:txBody>
      </p:sp>
      <p:sp>
        <p:nvSpPr>
          <p:cNvPr id="16" name="TextBox 15"/>
          <p:cNvSpPr txBox="1"/>
          <p:nvPr/>
        </p:nvSpPr>
        <p:spPr>
          <a:xfrm>
            <a:off x="3295471" y="2779779"/>
            <a:ext cx="1836204" cy="307795"/>
          </a:xfrm>
          <a:prstGeom prst="rect">
            <a:avLst/>
          </a:prstGeom>
          <a:noFill/>
        </p:spPr>
        <p:txBody>
          <a:bodyPr wrap="square" lIns="91458" tIns="45729" rIns="91458" bIns="45729" rtlCol="0">
            <a:spAutoFit/>
          </a:bodyPr>
          <a:lstStyle/>
          <a:p>
            <a:r>
              <a:rPr lang="zh-CN" altLang="en-US" sz="1400" dirty="0">
                <a:solidFill>
                  <a:srgbClr val="92D050"/>
                </a:solidFill>
                <a:latin typeface="新蒂黑板报底字" panose="03000600000000000000" pitchFamily="66" charset="-122"/>
                <a:ea typeface="新蒂黑板报底字" panose="03000600000000000000" pitchFamily="66" charset="-122"/>
              </a:rPr>
              <a:t>人身损害赔偿</a:t>
            </a:r>
          </a:p>
        </p:txBody>
      </p:sp>
      <p:sp>
        <p:nvSpPr>
          <p:cNvPr id="17" name="TextBox 16"/>
          <p:cNvSpPr txBox="1"/>
          <p:nvPr/>
        </p:nvSpPr>
        <p:spPr>
          <a:xfrm>
            <a:off x="3295470" y="3510317"/>
            <a:ext cx="1960605" cy="307795"/>
          </a:xfrm>
          <a:prstGeom prst="rect">
            <a:avLst/>
          </a:prstGeom>
          <a:noFill/>
        </p:spPr>
        <p:txBody>
          <a:bodyPr wrap="square" lIns="91458" tIns="45729" rIns="91458" bIns="45729" rtlCol="0">
            <a:spAutoFit/>
          </a:bodyPr>
          <a:lstStyle/>
          <a:p>
            <a:r>
              <a:rPr lang="zh-CN" altLang="en-US" sz="1400" dirty="0">
                <a:solidFill>
                  <a:srgbClr val="92D050"/>
                </a:solidFill>
                <a:latin typeface="新蒂黑板报底字" panose="03000600000000000000" pitchFamily="66" charset="-122"/>
                <a:ea typeface="新蒂黑板报底字" panose="03000600000000000000" pitchFamily="66" charset="-122"/>
              </a:rPr>
              <a:t>交通事故赔偿责任</a:t>
            </a:r>
          </a:p>
        </p:txBody>
      </p:sp>
      <p:sp>
        <p:nvSpPr>
          <p:cNvPr id="18" name="TextBox 17"/>
          <p:cNvSpPr txBox="1"/>
          <p:nvPr/>
        </p:nvSpPr>
        <p:spPr>
          <a:xfrm>
            <a:off x="3295471" y="3145048"/>
            <a:ext cx="1836204" cy="307795"/>
          </a:xfrm>
          <a:prstGeom prst="rect">
            <a:avLst/>
          </a:prstGeom>
          <a:noFill/>
        </p:spPr>
        <p:txBody>
          <a:bodyPr wrap="square" lIns="91458" tIns="45729" rIns="91458" bIns="45729" rtlCol="0">
            <a:spAutoFit/>
          </a:bodyPr>
          <a:lstStyle/>
          <a:p>
            <a:r>
              <a:rPr lang="zh-CN" altLang="en-US" sz="1400" dirty="0">
                <a:solidFill>
                  <a:srgbClr val="92D050"/>
                </a:solidFill>
                <a:latin typeface="新蒂黑板报底字" panose="03000600000000000000" pitchFamily="66" charset="-122"/>
                <a:ea typeface="新蒂黑板报底字" panose="03000600000000000000" pitchFamily="66" charset="-122"/>
              </a:rPr>
              <a:t>财产损害赔偿</a:t>
            </a:r>
          </a:p>
        </p:txBody>
      </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34670" r="77826" b="30233"/>
          <a:stretch>
            <a:fillRect/>
          </a:stretch>
        </p:blipFill>
        <p:spPr>
          <a:xfrm flipH="1">
            <a:off x="7200292" y="1636440"/>
            <a:ext cx="1728186" cy="364713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60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400"/>
                                        <p:tgtEl>
                                          <p:spTgt spid="11"/>
                                        </p:tgtEl>
                                      </p:cBhvr>
                                    </p:animEffect>
                                  </p:childTnLst>
                                </p:cTn>
                              </p:par>
                            </p:childTnLst>
                          </p:cTn>
                        </p:par>
                        <p:par>
                          <p:cTn id="12" fill="hold">
                            <p:stCondLst>
                              <p:cond delay="5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calcmode="lin" valueType="num">
                                      <p:cBhvr>
                                        <p:cTn id="15" dur="1000" fill="hold"/>
                                        <p:tgtEl>
                                          <p:spTgt spid="12"/>
                                        </p:tgtEl>
                                        <p:attrNameLst>
                                          <p:attrName>ppt_w</p:attrName>
                                        </p:attrNameLst>
                                      </p:cBhvr>
                                      <p:tavLst>
                                        <p:tav tm="0">
                                          <p:val>
                                            <p:fltVal val="0"/>
                                          </p:val>
                                        </p:tav>
                                        <p:tav tm="100000">
                                          <p:val>
                                            <p:strVal val="#ppt_w"/>
                                          </p:val>
                                        </p:tav>
                                      </p:tavLst>
                                    </p:anim>
                                    <p:anim calcmode="lin" valueType="num">
                                      <p:cBhvr>
                                        <p:cTn id="16" dur="1000" fill="hold"/>
                                        <p:tgtEl>
                                          <p:spTgt spid="12"/>
                                        </p:tgtEl>
                                        <p:attrNameLst>
                                          <p:attrName>ppt_h</p:attrName>
                                        </p:attrNameLst>
                                      </p:cBhvr>
                                      <p:tavLst>
                                        <p:tav tm="0">
                                          <p:val>
                                            <p:fltVal val="0"/>
                                          </p:val>
                                        </p:tav>
                                        <p:tav tm="100000">
                                          <p:val>
                                            <p:strVal val="#ppt_h"/>
                                          </p:val>
                                        </p:tav>
                                      </p:tavLst>
                                    </p:anim>
                                    <p:anim calcmode="lin" valueType="num">
                                      <p:cBhvr>
                                        <p:cTn id="17"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2099"/>
                            </p:stCondLst>
                            <p:childTnLst>
                              <p:par>
                                <p:cTn id="20" presetID="2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400"/>
                                        <p:tgtEl>
                                          <p:spTgt spid="13"/>
                                        </p:tgtEl>
                                      </p:cBhvr>
                                    </p:animEffect>
                                  </p:childTnLst>
                                </p:cTn>
                              </p:par>
                            </p:childTnLst>
                          </p:cTn>
                        </p:par>
                        <p:par>
                          <p:cTn id="23" fill="hold">
                            <p:stCondLst>
                              <p:cond delay="2599"/>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3099"/>
                            </p:stCondLst>
                            <p:childTnLst>
                              <p:par>
                                <p:cTn id="28" presetID="10"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par>
                          <p:cTn id="31" fill="hold">
                            <p:stCondLst>
                              <p:cond delay="3599"/>
                            </p:stCondLst>
                            <p:childTnLst>
                              <p:par>
                                <p:cTn id="32" presetID="10" presetClass="entr" presetSubtype="0"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2" grpId="0"/>
      <p:bldP spid="16" grpId="0"/>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07604" y="1204392"/>
            <a:ext cx="2556284" cy="963295"/>
            <a:chOff x="1007604" y="1204392"/>
            <a:chExt cx="2556284" cy="963295"/>
          </a:xfrm>
        </p:grpSpPr>
        <p:sp>
          <p:nvSpPr>
            <p:cNvPr id="2" name="文本框 1"/>
            <p:cNvSpPr txBox="1"/>
            <p:nvPr/>
          </p:nvSpPr>
          <p:spPr>
            <a:xfrm>
              <a:off x="1007604" y="1204392"/>
              <a:ext cx="2484276" cy="369332"/>
            </a:xfrm>
            <a:prstGeom prst="rect">
              <a:avLst/>
            </a:prstGeom>
            <a:noFill/>
          </p:spPr>
          <p:txBody>
            <a:bodyPr wrap="square" rtlCol="0">
              <a:spAutoFit/>
            </a:bodyPr>
            <a:lstStyle/>
            <a:p>
              <a:r>
                <a:rPr lang="zh-CN" altLang="en-US" dirty="0">
                  <a:solidFill>
                    <a:srgbClr val="FFFF00"/>
                  </a:solidFill>
                </a:rPr>
                <a:t>校园内的侵权责任</a:t>
              </a:r>
            </a:p>
          </p:txBody>
        </p:sp>
        <p:sp>
          <p:nvSpPr>
            <p:cNvPr id="3" name="文本框 2"/>
            <p:cNvSpPr txBox="1"/>
            <p:nvPr/>
          </p:nvSpPr>
          <p:spPr>
            <a:xfrm>
              <a:off x="1763688" y="1582912"/>
              <a:ext cx="1800200" cy="584775"/>
            </a:xfrm>
            <a:prstGeom prst="rect">
              <a:avLst/>
            </a:prstGeom>
            <a:noFill/>
          </p:spPr>
          <p:txBody>
            <a:bodyPr wrap="square" rtlCol="0">
              <a:spAutoFit/>
            </a:bodyPr>
            <a:lstStyle/>
            <a:p>
              <a:r>
                <a:rPr lang="zh-CN" altLang="en-US" sz="1600" dirty="0">
                  <a:solidFill>
                    <a:srgbClr val="92D050"/>
                  </a:solidFill>
                </a:rPr>
                <a:t>人身损害赔偿</a:t>
              </a:r>
              <a:endParaRPr lang="en-US" altLang="zh-CN" sz="1600" dirty="0">
                <a:solidFill>
                  <a:srgbClr val="92D050"/>
                </a:solidFill>
              </a:endParaRPr>
            </a:p>
            <a:p>
              <a:r>
                <a:rPr lang="zh-CN" altLang="en-US" sz="1600" dirty="0">
                  <a:solidFill>
                    <a:srgbClr val="92D050"/>
                  </a:solidFill>
                </a:rPr>
                <a:t>财产损害赔偿</a:t>
              </a:r>
            </a:p>
          </p:txBody>
        </p:sp>
      </p:gr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80" y="2284512"/>
            <a:ext cx="3077105" cy="2304926"/>
          </a:xfrm>
          <a:prstGeom prst="rect">
            <a:avLst/>
          </a:prstGeom>
          <a:ln w="57150">
            <a:solidFill>
              <a:srgbClr val="5AA88E"/>
            </a:solidFill>
          </a:ln>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2284512"/>
            <a:ext cx="4115939" cy="2304926"/>
          </a:xfrm>
          <a:prstGeom prst="rect">
            <a:avLst/>
          </a:prstGeom>
          <a:ln w="57150">
            <a:solidFill>
              <a:srgbClr val="5AA88E"/>
            </a:solidFill>
          </a:ln>
        </p:spPr>
      </p:pic>
      <p:sp>
        <p:nvSpPr>
          <p:cNvPr id="8" name="文本框 7"/>
          <p:cNvSpPr txBox="1"/>
          <p:nvPr/>
        </p:nvSpPr>
        <p:spPr>
          <a:xfrm>
            <a:off x="5243815" y="1204392"/>
            <a:ext cx="2484276" cy="369332"/>
          </a:xfrm>
          <a:prstGeom prst="rect">
            <a:avLst/>
          </a:prstGeom>
          <a:noFill/>
        </p:spPr>
        <p:txBody>
          <a:bodyPr wrap="square" rtlCol="0">
            <a:spAutoFit/>
          </a:bodyPr>
          <a:lstStyle/>
          <a:p>
            <a:r>
              <a:rPr lang="zh-CN" altLang="en-US" dirty="0">
                <a:solidFill>
                  <a:srgbClr val="FFFF00"/>
                </a:solidFill>
              </a:rPr>
              <a:t>交通事故赔偿责任</a:t>
            </a:r>
          </a:p>
        </p:txBody>
      </p:sp>
    </p:spTree>
  </p:cSld>
  <p:clrMapOvr>
    <a:masterClrMapping/>
  </p:clrMapOvr>
  <p:transition spd="med" advClick="0" advTm="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403648" y="1014065"/>
            <a:ext cx="4536504" cy="369332"/>
          </a:xfrm>
          <a:prstGeom prst="rect">
            <a:avLst/>
          </a:prstGeom>
          <a:noFill/>
        </p:spPr>
        <p:txBody>
          <a:bodyPr wrap="square" rtlCol="0">
            <a:spAutoFit/>
          </a:bodyPr>
          <a:lstStyle/>
          <a:p>
            <a:r>
              <a:rPr lang="zh-CN" altLang="en-US" dirty="0">
                <a:solidFill>
                  <a:srgbClr val="92D050"/>
                </a:solidFill>
              </a:rPr>
              <a:t>校园内的侵权责任：人身损害赔偿</a:t>
            </a:r>
          </a:p>
        </p:txBody>
      </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1254" y="874695"/>
            <a:ext cx="472699" cy="648071"/>
          </a:xfrm>
          <a:prstGeom prst="rect">
            <a:avLst/>
          </a:prstGeom>
        </p:spPr>
      </p:pic>
      <p:sp>
        <p:nvSpPr>
          <p:cNvPr id="70" name="文本框 69"/>
          <p:cNvSpPr txBox="1"/>
          <p:nvPr/>
        </p:nvSpPr>
        <p:spPr>
          <a:xfrm>
            <a:off x="935596" y="1492424"/>
            <a:ext cx="7380820" cy="3139321"/>
          </a:xfrm>
          <a:prstGeom prst="rect">
            <a:avLst/>
          </a:prstGeom>
          <a:noFill/>
        </p:spPr>
        <p:txBody>
          <a:bodyPr wrap="square" rtlCol="0">
            <a:spAutoFit/>
          </a:bodyPr>
          <a:lstStyle/>
          <a:p>
            <a:r>
              <a:rPr lang="zh-CN" altLang="en-US" dirty="0">
                <a:solidFill>
                  <a:srgbClr val="FFC000"/>
                </a:solidFill>
              </a:rPr>
              <a:t>           </a:t>
            </a:r>
            <a:r>
              <a:rPr lang="zh-CN" altLang="en-US" dirty="0">
                <a:solidFill>
                  <a:schemeClr val="bg1"/>
                </a:solidFill>
              </a:rPr>
              <a:t>某日，中铁一中初三</a:t>
            </a:r>
            <a:r>
              <a:rPr lang="en-US" altLang="zh-CN" dirty="0">
                <a:solidFill>
                  <a:schemeClr val="bg1"/>
                </a:solidFill>
              </a:rPr>
              <a:t>(</a:t>
            </a:r>
            <a:r>
              <a:rPr lang="zh-CN" altLang="en-US" dirty="0">
                <a:solidFill>
                  <a:schemeClr val="bg1"/>
                </a:solidFill>
              </a:rPr>
              <a:t>四</a:t>
            </a:r>
            <a:r>
              <a:rPr lang="en-US" altLang="zh-CN" dirty="0">
                <a:solidFill>
                  <a:schemeClr val="bg1"/>
                </a:solidFill>
              </a:rPr>
              <a:t>)</a:t>
            </a:r>
            <a:r>
              <a:rPr lang="zh-CN" altLang="en-US" dirty="0">
                <a:solidFill>
                  <a:schemeClr val="bg1"/>
                </a:solidFill>
              </a:rPr>
              <a:t>班上化学课晚自习时纪律很差，化学老师在课后将全班同学留下，要求安静后再走。</a:t>
            </a:r>
          </a:p>
          <a:p>
            <a:r>
              <a:rPr lang="zh-CN" altLang="en-US" dirty="0">
                <a:solidFill>
                  <a:schemeClr val="bg1"/>
                </a:solidFill>
              </a:rPr>
              <a:t>            原告李某大声要求老师将纪律差的同学留下，其余的放走。被告王某叫李某别闹并上前打李一耳光，双方因此扭打并同时摔倒。李某摔倒时头部撞到墙上受伤，王某仍继续打李波，化学老师和同学将双方分开，随即扶李某到校外一诊所就医，遵医嘱购药一盒。</a:t>
            </a:r>
          </a:p>
          <a:p>
            <a:r>
              <a:rPr lang="zh-CN" altLang="en-US" dirty="0">
                <a:solidFill>
                  <a:schemeClr val="bg1"/>
                </a:solidFill>
              </a:rPr>
              <a:t>           后老师安排同学陪李某回家，途中李某突然昏迷，被送往医院手术急救，共住院治疗</a:t>
            </a:r>
            <a:r>
              <a:rPr lang="en-US" altLang="zh-CN" dirty="0">
                <a:solidFill>
                  <a:schemeClr val="bg1"/>
                </a:solidFill>
              </a:rPr>
              <a:t>29</a:t>
            </a:r>
            <a:r>
              <a:rPr lang="zh-CN" altLang="en-US" dirty="0">
                <a:solidFill>
                  <a:schemeClr val="bg1"/>
                </a:solidFill>
              </a:rPr>
              <a:t>天，支付医药费</a:t>
            </a:r>
            <a:r>
              <a:rPr lang="en-US" altLang="zh-CN" dirty="0">
                <a:solidFill>
                  <a:schemeClr val="bg1"/>
                </a:solidFill>
              </a:rPr>
              <a:t>37781</a:t>
            </a:r>
            <a:r>
              <a:rPr lang="zh-CN" altLang="en-US" dirty="0">
                <a:solidFill>
                  <a:schemeClr val="bg1"/>
                </a:solidFill>
              </a:rPr>
              <a:t>元，护理费</a:t>
            </a:r>
            <a:r>
              <a:rPr lang="en-US" altLang="zh-CN" dirty="0">
                <a:solidFill>
                  <a:schemeClr val="bg1"/>
                </a:solidFill>
              </a:rPr>
              <a:t>5600</a:t>
            </a:r>
            <a:r>
              <a:rPr lang="zh-CN" altLang="en-US" dirty="0">
                <a:solidFill>
                  <a:schemeClr val="bg1"/>
                </a:solidFill>
              </a:rPr>
              <a:t>元，交通费</a:t>
            </a:r>
            <a:r>
              <a:rPr lang="en-US" altLang="zh-CN" dirty="0">
                <a:solidFill>
                  <a:schemeClr val="bg1"/>
                </a:solidFill>
              </a:rPr>
              <a:t>1000</a:t>
            </a:r>
            <a:r>
              <a:rPr lang="zh-CN" altLang="en-US" dirty="0">
                <a:solidFill>
                  <a:schemeClr val="bg1"/>
                </a:solidFill>
              </a:rPr>
              <a:t>元等。出院后，经医学技术鉴定为</a:t>
            </a:r>
            <a:r>
              <a:rPr lang="en-US" altLang="zh-CN" dirty="0">
                <a:solidFill>
                  <a:schemeClr val="bg1"/>
                </a:solidFill>
              </a:rPr>
              <a:t>9</a:t>
            </a:r>
            <a:r>
              <a:rPr lang="zh-CN" altLang="en-US" dirty="0">
                <a:solidFill>
                  <a:schemeClr val="bg1"/>
                </a:solidFill>
              </a:rPr>
              <a:t>级伤残。    故请求法院判决两被告赔偿各种损失</a:t>
            </a:r>
            <a:r>
              <a:rPr lang="en-US" altLang="zh-CN" dirty="0">
                <a:solidFill>
                  <a:schemeClr val="bg1"/>
                </a:solidFill>
              </a:rPr>
              <a:t>7</a:t>
            </a:r>
            <a:r>
              <a:rPr lang="zh-CN" altLang="en-US" dirty="0">
                <a:solidFill>
                  <a:schemeClr val="bg1"/>
                </a:solidFill>
              </a:rPr>
              <a:t>万元。</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69"/>
                                        </p:tgtEl>
                                      </p:cBhvr>
                                    </p:animEffect>
                                    <p:animScale>
                                      <p:cBhvr>
                                        <p:cTn id="10" dur="250" autoRev="1" fill="hold"/>
                                        <p:tgtEl>
                                          <p:spTgt spid="6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randombar(horizontal)">
                                      <p:cBhvr>
                                        <p:cTn id="20"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403648" y="1014065"/>
            <a:ext cx="4536504" cy="369332"/>
          </a:xfrm>
          <a:prstGeom prst="rect">
            <a:avLst/>
          </a:prstGeom>
          <a:noFill/>
        </p:spPr>
        <p:txBody>
          <a:bodyPr wrap="square" rtlCol="0">
            <a:spAutoFit/>
          </a:bodyPr>
          <a:lstStyle/>
          <a:p>
            <a:r>
              <a:rPr lang="zh-CN" altLang="en-US" dirty="0">
                <a:solidFill>
                  <a:srgbClr val="FFFF00"/>
                </a:solidFill>
              </a:rPr>
              <a:t>审判</a:t>
            </a:r>
          </a:p>
        </p:txBody>
      </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254" y="962381"/>
            <a:ext cx="472699" cy="472699"/>
          </a:xfrm>
          <a:prstGeom prst="rect">
            <a:avLst/>
          </a:prstGeom>
        </p:spPr>
      </p:pic>
      <p:sp>
        <p:nvSpPr>
          <p:cNvPr id="70" name="文本框 69"/>
          <p:cNvSpPr txBox="1"/>
          <p:nvPr/>
        </p:nvSpPr>
        <p:spPr>
          <a:xfrm>
            <a:off x="935596" y="1492424"/>
            <a:ext cx="7380820" cy="3108543"/>
          </a:xfrm>
          <a:prstGeom prst="rect">
            <a:avLst/>
          </a:prstGeom>
          <a:noFill/>
        </p:spPr>
        <p:txBody>
          <a:bodyPr wrap="square" rtlCol="0">
            <a:spAutoFit/>
          </a:bodyPr>
          <a:lstStyle/>
          <a:p>
            <a:r>
              <a:rPr lang="zh-CN" altLang="en-US" sz="1600" dirty="0">
                <a:solidFill>
                  <a:srgbClr val="92D050"/>
                </a:solidFill>
              </a:rPr>
              <a:t>法院认为：</a:t>
            </a:r>
            <a:r>
              <a:rPr lang="zh-CN" altLang="en-US" sz="1600" dirty="0">
                <a:solidFill>
                  <a:schemeClr val="bg1"/>
                </a:solidFill>
              </a:rPr>
              <a:t>被告王某故意伤害他人身体，直接造成了原告李某受伤致残，应当承担主要责任。</a:t>
            </a:r>
          </a:p>
          <a:p>
            <a:r>
              <a:rPr lang="zh-CN" altLang="en-US" sz="1600" dirty="0">
                <a:solidFill>
                  <a:schemeClr val="bg1"/>
                </a:solidFill>
              </a:rPr>
              <a:t>但是，校方对学生有管理教育之责，事发当时课堂教学秩序混乱，任课老师对学生的哄闹未能及时予以有效的管教，致使肖、屈二人在有老师在场的情况下由吵闹发展到打斗，学校对此有疏于管教的过失，应承担相应责任。</a:t>
            </a:r>
          </a:p>
          <a:p>
            <a:r>
              <a:rPr lang="zh-CN" altLang="en-US" sz="1600" dirty="0">
                <a:solidFill>
                  <a:schemeClr val="bg1"/>
                </a:solidFill>
              </a:rPr>
              <a:t>李某在王某有挑衅行为时，未能报告老师进行处理，而同被告王某互相扭打，对损害结果的发生也有过错，应承担一定责任。   </a:t>
            </a:r>
          </a:p>
          <a:p>
            <a:r>
              <a:rPr lang="zh-CN" altLang="en-US" sz="1600" dirty="0">
                <a:solidFill>
                  <a:schemeClr val="bg1"/>
                </a:solidFill>
              </a:rPr>
              <a:t>据此判决：一、王某赔偿肖波医药费、护理费、陪伴床位费、交通费、精神抚慰金等费用</a:t>
            </a:r>
            <a:r>
              <a:rPr lang="en-US" altLang="zh-CN" sz="1600" dirty="0">
                <a:solidFill>
                  <a:schemeClr val="bg1"/>
                </a:solidFill>
              </a:rPr>
              <a:t>45000</a:t>
            </a:r>
            <a:r>
              <a:rPr lang="zh-CN" altLang="en-US" sz="1600" dirty="0">
                <a:solidFill>
                  <a:schemeClr val="bg1"/>
                </a:solidFill>
              </a:rPr>
              <a:t>元。二、中铁一中赔偿李某医药费、护理费、陪伴床位费、交通费、精神抚慰金等费用</a:t>
            </a:r>
            <a:r>
              <a:rPr lang="en-US" altLang="zh-CN" sz="1600" dirty="0">
                <a:solidFill>
                  <a:schemeClr val="bg1"/>
                </a:solidFill>
              </a:rPr>
              <a:t>10000</a:t>
            </a:r>
            <a:r>
              <a:rPr lang="zh-CN" altLang="en-US" sz="1600" dirty="0">
                <a:solidFill>
                  <a:schemeClr val="bg1"/>
                </a:solidFill>
              </a:rPr>
              <a:t>元。</a:t>
            </a:r>
          </a:p>
          <a:p>
            <a:r>
              <a:rPr lang="zh-CN" altLang="en-US" sz="2000" dirty="0">
                <a:solidFill>
                  <a:schemeClr val="bg1"/>
                </a:solidFill>
              </a:rPr>
              <a:t>宣判后，原、被告均未上诉。</a:t>
            </a:r>
            <a:endParaRPr lang="zh-CN" altLang="en-US" sz="2400" dirty="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69"/>
                                        </p:tgtEl>
                                      </p:cBhvr>
                                    </p:animEffect>
                                    <p:animScale>
                                      <p:cBhvr>
                                        <p:cTn id="10" dur="250" autoRev="1" fill="hold"/>
                                        <p:tgtEl>
                                          <p:spTgt spid="6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wheel(1)">
                                      <p:cBhvr>
                                        <p:cTn id="15" dur="2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1403648" y="1014065"/>
            <a:ext cx="4536504" cy="369332"/>
          </a:xfrm>
          <a:prstGeom prst="rect">
            <a:avLst/>
          </a:prstGeom>
          <a:noFill/>
        </p:spPr>
        <p:txBody>
          <a:bodyPr wrap="square" rtlCol="0">
            <a:spAutoFit/>
          </a:bodyPr>
          <a:lstStyle/>
          <a:p>
            <a:r>
              <a:rPr lang="zh-CN" altLang="en-US" dirty="0">
                <a:solidFill>
                  <a:srgbClr val="92D050"/>
                </a:solidFill>
              </a:rPr>
              <a:t>校园内的侵权责任：人身损害赔偿</a:t>
            </a:r>
          </a:p>
        </p:txBody>
      </p:sp>
      <p:pic>
        <p:nvPicPr>
          <p:cNvPr id="69" name="图片 6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771254" y="874695"/>
            <a:ext cx="472699" cy="648071"/>
          </a:xfrm>
          <a:prstGeom prst="rect">
            <a:avLst/>
          </a:prstGeom>
        </p:spPr>
      </p:pic>
      <p:sp>
        <p:nvSpPr>
          <p:cNvPr id="70" name="文本框 69"/>
          <p:cNvSpPr txBox="1"/>
          <p:nvPr/>
        </p:nvSpPr>
        <p:spPr>
          <a:xfrm>
            <a:off x="935596" y="1492424"/>
            <a:ext cx="7380820" cy="2308324"/>
          </a:xfrm>
          <a:prstGeom prst="rect">
            <a:avLst/>
          </a:prstGeom>
          <a:noFill/>
        </p:spPr>
        <p:txBody>
          <a:bodyPr wrap="square" rtlCol="0">
            <a:spAutoFit/>
          </a:bodyPr>
          <a:lstStyle/>
          <a:p>
            <a:r>
              <a:rPr lang="zh-CN" altLang="en-US" dirty="0">
                <a:solidFill>
                  <a:schemeClr val="bg1"/>
                </a:solidFill>
              </a:rPr>
              <a:t>踢球致伤，学生责任公平分担 </a:t>
            </a:r>
          </a:p>
          <a:p>
            <a:endParaRPr lang="zh-CN" altLang="en-US" dirty="0">
              <a:solidFill>
                <a:schemeClr val="bg1"/>
              </a:solidFill>
            </a:endParaRPr>
          </a:p>
          <a:p>
            <a:r>
              <a:rPr lang="zh-CN" altLang="en-US" dirty="0">
                <a:solidFill>
                  <a:schemeClr val="bg1"/>
                </a:solidFill>
              </a:rPr>
              <a:t>          </a:t>
            </a:r>
            <a:r>
              <a:rPr lang="en-US" altLang="zh-CN" dirty="0">
                <a:solidFill>
                  <a:schemeClr val="bg1"/>
                </a:solidFill>
              </a:rPr>
              <a:t>13</a:t>
            </a:r>
            <a:r>
              <a:rPr lang="zh-CN" altLang="en-US" dirty="0">
                <a:solidFill>
                  <a:schemeClr val="bg1"/>
                </a:solidFill>
              </a:rPr>
              <a:t>岁小胡与小孟为某校同龄同学，两人在课间踢球时为争球而发生碰撞，小胡摔倒在地，痛苦万分。学校管理人员随即赶到现场将小胡送往医院救治并及时通知其父母。经诊断为锁骨骨折，共计花销医疗费近</a:t>
            </a:r>
            <a:r>
              <a:rPr lang="en-US" altLang="zh-CN" dirty="0">
                <a:solidFill>
                  <a:schemeClr val="bg1"/>
                </a:solidFill>
              </a:rPr>
              <a:t>4</a:t>
            </a:r>
            <a:r>
              <a:rPr lang="zh-CN" altLang="en-US" dirty="0">
                <a:solidFill>
                  <a:schemeClr val="bg1"/>
                </a:solidFill>
              </a:rPr>
              <a:t>万元。出院后，小胡父母将学校及小孟父母诉至法院。法院依据公平原则，最后判决由小胡、小孟双方监护人各自承担费用的</a:t>
            </a:r>
            <a:r>
              <a:rPr lang="en-US" altLang="zh-CN" dirty="0">
                <a:solidFill>
                  <a:schemeClr val="bg1"/>
                </a:solidFill>
              </a:rPr>
              <a:t>50%</a:t>
            </a:r>
            <a:r>
              <a:rPr lang="zh-CN" altLang="en-US" dirty="0">
                <a:solidFill>
                  <a:schemeClr val="bg1"/>
                </a:solidFill>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par>
                          <p:cTn id="7" fill="hold">
                            <p:stCondLst>
                              <p:cond delay="0"/>
                            </p:stCondLst>
                            <p:childTnLst>
                              <p:par>
                                <p:cTn id="8" presetID="26" presetClass="emph" presetSubtype="0" fill="hold" nodeType="afterEffect">
                                  <p:stCondLst>
                                    <p:cond delay="0"/>
                                  </p:stCondLst>
                                  <p:childTnLst>
                                    <p:animEffect transition="out" filter="fade">
                                      <p:cBhvr>
                                        <p:cTn id="9" dur="500" tmFilter="0, 0; .2, .5; .8, .5; 1, 0"/>
                                        <p:tgtEl>
                                          <p:spTgt spid="69"/>
                                        </p:tgtEl>
                                      </p:cBhvr>
                                    </p:animEffect>
                                    <p:animScale>
                                      <p:cBhvr>
                                        <p:cTn id="10" dur="250" autoRev="1" fill="hold"/>
                                        <p:tgtEl>
                                          <p:spTgt spid="69"/>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barn(inVertical)">
                                      <p:cBhvr>
                                        <p:cTn id="1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theme/theme1.xml><?xml version="1.0" encoding="utf-8"?>
<a:theme xmlns:a="http://schemas.openxmlformats.org/drawingml/2006/main" name="Office 主题">
  <a:themeElements>
    <a:clrScheme name="自定义 1113">
      <a:dk1>
        <a:sysClr val="windowText" lastClr="000000"/>
      </a:dk1>
      <a:lt1>
        <a:sysClr val="window" lastClr="FFFFFF"/>
      </a:lt1>
      <a:dk2>
        <a:srgbClr val="1F497D"/>
      </a:dk2>
      <a:lt2>
        <a:srgbClr val="EEECE1"/>
      </a:lt2>
      <a:accent1>
        <a:srgbClr val="5AA88E"/>
      </a:accent1>
      <a:accent2>
        <a:srgbClr val="8CBF03"/>
      </a:accent2>
      <a:accent3>
        <a:srgbClr val="5AA88E"/>
      </a:accent3>
      <a:accent4>
        <a:srgbClr val="8CBF03"/>
      </a:accent4>
      <a:accent5>
        <a:srgbClr val="5AA88E"/>
      </a:accent5>
      <a:accent6>
        <a:srgbClr val="8CBF03"/>
      </a:accent6>
      <a:hlink>
        <a:srgbClr val="0000FF"/>
      </a:hlink>
      <a:folHlink>
        <a:srgbClr val="800080"/>
      </a:folHlink>
    </a:clrScheme>
    <a:fontScheme name="自定义 1">
      <a:majorFont>
        <a:latin typeface="Calibri"/>
        <a:ea typeface="新蒂黑板报底字"/>
        <a:cs typeface=""/>
      </a:majorFont>
      <a:minorFont>
        <a:latin typeface="Adobe Gothic Std B"/>
        <a:ea typeface="新蒂黑板报底字"/>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3095</Words>
  <Application>Microsoft Office PowerPoint</Application>
  <PresentationFormat>自定义</PresentationFormat>
  <Paragraphs>224</Paragraphs>
  <Slides>37</Slides>
  <Notes>33</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37</vt:i4>
      </vt:variant>
    </vt:vector>
  </HeadingPairs>
  <TitlesOfParts>
    <vt:vector size="45" baseType="lpstr">
      <vt:lpstr>Calibri</vt:lpstr>
      <vt:lpstr>Wingdings</vt:lpstr>
      <vt:lpstr>Adobe Gothic Std B</vt:lpstr>
      <vt:lpstr>Arial</vt:lpstr>
      <vt:lpstr>DotumChe</vt:lpstr>
      <vt:lpstr>新蒂黑板报底字</vt:lpstr>
      <vt:lpstr>华文彩云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keywords>http:/www.ypppt.com</cp:keywords>
  <cp:lastModifiedBy>天 下</cp:lastModifiedBy>
  <cp:revision>154</cp:revision>
  <dcterms:created xsi:type="dcterms:W3CDTF">2017-06-18T08:54:00Z</dcterms:created>
  <dcterms:modified xsi:type="dcterms:W3CDTF">2021-01-05T11:18:09Z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