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heme/themeOverride5.xml" ContentType="application/vnd.openxmlformats-officedocument.themeOverr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heme/themeOverride6.xml" ContentType="application/vnd.openxmlformats-officedocument.themeOverr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heme/themeOverride7.xml" ContentType="application/vnd.openxmlformats-officedocument.themeOverride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heme/themeOverride8.xml" ContentType="application/vnd.openxmlformats-officedocument.themeOverride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theme/themeOverride9.xml" ContentType="application/vnd.openxmlformats-officedocument.themeOverride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ppt/theme/themeOverride10.xml" ContentType="application/vnd.openxmlformats-officedocument.themeOverride+xml"/>
  <Override PartName="/ppt/tags/tag20.xml" ContentType="application/vnd.openxmlformats-officedocument.presentationml.tags+xml"/>
  <Override PartName="/ppt/notesSlides/notesSlide15.xml" ContentType="application/vnd.openxmlformats-officedocument.presentationml.notesSlide+xml"/>
  <Override PartName="/ppt/theme/themeOverride11.xml" ContentType="application/vnd.openxmlformats-officedocument.themeOverride+xml"/>
  <Override PartName="/ppt/tags/tag21.xml" ContentType="application/vnd.openxmlformats-officedocument.presentationml.tags+xml"/>
  <Override PartName="/ppt/notesSlides/notesSlide1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7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8.xml" ContentType="application/vnd.openxmlformats-officedocument.presentationml.notesSlide+xml"/>
  <Override PartName="/ppt/theme/themeOverride12.xml" ContentType="application/vnd.openxmlformats-officedocument.themeOverride+xml"/>
  <Override PartName="/ppt/tags/tag29.xml" ContentType="application/vnd.openxmlformats-officedocument.presentationml.tags+xml"/>
  <Override PartName="/ppt/notesSlides/notesSlide19.xml" ContentType="application/vnd.openxmlformats-officedocument.presentationml.notesSlide+xml"/>
  <Override PartName="/ppt/theme/themeOverride13.xml" ContentType="application/vnd.openxmlformats-officedocument.themeOverride+xml"/>
  <Override PartName="/ppt/tags/tag30.xml" ContentType="application/vnd.openxmlformats-officedocument.presentationml.tags+xml"/>
  <Override PartName="/ppt/notesSlides/notesSlide20.xml" ContentType="application/vnd.openxmlformats-officedocument.presentationml.notesSlide+xml"/>
  <Override PartName="/ppt/theme/themeOverride14.xml" ContentType="application/vnd.openxmlformats-officedocument.themeOverride+xml"/>
  <Override PartName="/ppt/tags/tag31.xml" ContentType="application/vnd.openxmlformats-officedocument.presentationml.tags+xml"/>
  <Override PartName="/ppt/notesSlides/notesSlide21.xml" ContentType="application/vnd.openxmlformats-officedocument.presentationml.notesSlide+xml"/>
  <Override PartName="/ppt/theme/themeOverride15.xml" ContentType="application/vnd.openxmlformats-officedocument.themeOverride+xml"/>
  <Override PartName="/ppt/tags/tag32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sldIdLst>
    <p:sldId id="258" r:id="rId2"/>
    <p:sldId id="256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1" r:id="rId13"/>
    <p:sldId id="270" r:id="rId14"/>
    <p:sldId id="269" r:id="rId15"/>
    <p:sldId id="272" r:id="rId16"/>
    <p:sldId id="277" r:id="rId17"/>
    <p:sldId id="276" r:id="rId18"/>
    <p:sldId id="278" r:id="rId19"/>
    <p:sldId id="273" r:id="rId20"/>
    <p:sldId id="274" r:id="rId21"/>
    <p:sldId id="275" r:id="rId22"/>
    <p:sldId id="280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95" d="100"/>
          <a:sy n="95" d="100"/>
        </p:scale>
        <p:origin x="96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0dd9ca17c5f14af900b314e80c1f0781"/>
          <p:cNvPicPr>
            <a:picLocks noChangeAspect="1"/>
          </p:cNvPicPr>
          <p:nvPr userDrawn="1"/>
        </p:nvPicPr>
        <p:blipFill>
          <a:blip r:embed="rId5"/>
          <a:srcRect b="-729"/>
          <a:stretch>
            <a:fillRect/>
          </a:stretch>
        </p:blipFill>
        <p:spPr>
          <a:xfrm>
            <a:off x="-13970" y="-16510"/>
            <a:ext cx="12173585" cy="68910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 advClick="0" advTm="3000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tags" Target="../tags/tag17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21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0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tags" Target="../tags/tag21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31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30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27.xml"/><Relationship Id="rId7" Type="http://schemas.openxmlformats.org/officeDocument/2006/relationships/image" Target="../media/image32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.xml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tags" Target="../tags/tag29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10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9.png"/><Relationship Id="rId2" Type="http://schemas.openxmlformats.org/officeDocument/2006/relationships/tags" Target="../tags/tag3.xml"/><Relationship Id="rId16" Type="http://schemas.openxmlformats.org/officeDocument/2006/relationships/image" Target="../media/image13.png"/><Relationship Id="rId1" Type="http://schemas.openxmlformats.org/officeDocument/2006/relationships/themeOverride" Target="../theme/themeOverride2.xml"/><Relationship Id="rId6" Type="http://schemas.openxmlformats.org/officeDocument/2006/relationships/tags" Target="../tags/tag7.xml"/><Relationship Id="rId11" Type="http://schemas.openxmlformats.org/officeDocument/2006/relationships/image" Target="../media/image8.png"/><Relationship Id="rId5" Type="http://schemas.openxmlformats.org/officeDocument/2006/relationships/tags" Target="../tags/tag6.xml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tags" Target="../tags/tag5.xml"/><Relationship Id="rId9" Type="http://schemas.openxmlformats.org/officeDocument/2006/relationships/image" Target="../media/image3.jpeg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0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1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tags" Target="../tags/tag32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2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tags" Target="../tags/tag8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tags" Target="../tags/tag14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7708a103025320801c7c9500e4e3afc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55880" y="-16510"/>
            <a:ext cx="12246610" cy="6845300"/>
          </a:xfrm>
          <a:prstGeom prst="rect">
            <a:avLst/>
          </a:prstGeom>
        </p:spPr>
      </p:pic>
      <p:pic>
        <p:nvPicPr>
          <p:cNvPr id="12" name="图片 11" descr="0dd9ca17c5f14af900b314e80c1f078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52070" y="-13970"/>
            <a:ext cx="12296775" cy="6886575"/>
          </a:xfrm>
          <a:prstGeom prst="rect">
            <a:avLst/>
          </a:prstGeom>
        </p:spPr>
      </p:pic>
      <p:pic>
        <p:nvPicPr>
          <p:cNvPr id="8" name="图片 7" descr="f29e63d0559e9a615ac063f41529a93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8580" y="2486660"/>
            <a:ext cx="5322570" cy="4135755"/>
          </a:xfrm>
          <a:prstGeom prst="rect">
            <a:avLst/>
          </a:prstGeom>
        </p:spPr>
      </p:pic>
      <p:pic>
        <p:nvPicPr>
          <p:cNvPr id="3" name="图片 2" descr="d4e169b33111d577d7e787d291a6f92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4140" y="2617470"/>
            <a:ext cx="4453255" cy="3874770"/>
          </a:xfrm>
          <a:prstGeom prst="rect">
            <a:avLst/>
          </a:prstGeom>
        </p:spPr>
      </p:pic>
      <p:pic>
        <p:nvPicPr>
          <p:cNvPr id="16" name="图片 15" descr="99c5a431e6fb8fb8e2f9d6533cf073e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98845" y="633730"/>
            <a:ext cx="5590540" cy="55905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87400" y="1167765"/>
            <a:ext cx="5130165" cy="48723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6600" dirty="0">
                <a:cs typeface="+mn-ea"/>
                <a:sym typeface="+mn-lt"/>
              </a:rPr>
              <a:t>北京</a:t>
            </a:r>
            <a:endParaRPr lang="zh-CN" altLang="en-US" dirty="0">
              <a:cs typeface="+mn-ea"/>
              <a:sym typeface="+mn-lt"/>
            </a:endParaRPr>
          </a:p>
          <a:p>
            <a:pPr>
              <a:lnSpc>
                <a:spcPct val="170000"/>
              </a:lnSpc>
            </a:pPr>
            <a:endParaRPr lang="zh-CN" altLang="en-US" dirty="0">
              <a:cs typeface="+mn-ea"/>
              <a:sym typeface="+mn-lt"/>
            </a:endParaRPr>
          </a:p>
          <a:p>
            <a:pPr>
              <a:lnSpc>
                <a:spcPct val="170000"/>
              </a:lnSpc>
            </a:pPr>
            <a:r>
              <a:rPr lang="zh-CN" altLang="en-US" dirty="0">
                <a:cs typeface="+mn-ea"/>
                <a:sym typeface="+mn-lt"/>
              </a:rPr>
              <a:t>“冬至饺子夏至面”，好吃的北京人在夏至这天讲究吃面。按照老北京的风俗习惯，每年一到夏至节气就可以大啖生菜、凉面了，因为这个时候气候炎热，吃些生冷之物可以降火开胃，又不至于因寒凉而损害健康。夏至这天，北京各家面馆人气很旺。无论面馆的四川凉面、担担面、红烧肉面还是炸酱面等等，各种面条都很“畅销”。</a:t>
            </a:r>
          </a:p>
        </p:txBody>
      </p:sp>
      <p:pic>
        <p:nvPicPr>
          <p:cNvPr id="4" name="图片 3" descr="03f6b6ee75471d7926867e2fa0282c5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5690" y="1306195"/>
            <a:ext cx="5852795" cy="47339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096000" y="2018665"/>
            <a:ext cx="4991100" cy="31354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6600" dirty="0">
                <a:cs typeface="+mn-ea"/>
                <a:sym typeface="+mn-lt"/>
              </a:rPr>
              <a:t>无锡</a:t>
            </a:r>
          </a:p>
          <a:p>
            <a:pPr>
              <a:lnSpc>
                <a:spcPct val="190000"/>
              </a:lnSpc>
            </a:pPr>
            <a:r>
              <a:rPr lang="zh-CN" altLang="en-US" dirty="0">
                <a:cs typeface="+mn-ea"/>
                <a:sym typeface="+mn-lt"/>
              </a:rPr>
              <a:t>夏至这天，无锡人早晨吃麦粥，中午吃馄饨，取混沌和合之意。有谚语说：“夏至馄饨冬至团，四季安康人团圆。”吃过馄饨，为孩童称体重，希望孩童体重增加更健康。</a:t>
            </a:r>
          </a:p>
        </p:txBody>
      </p:sp>
      <p:pic>
        <p:nvPicPr>
          <p:cNvPr id="3" name="图片 2" descr="511a6bfb6d2738df45fb72f8436c61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650" y="933450"/>
            <a:ext cx="4991100" cy="49911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0dd9ca17c5f14af900b314e80c1f0781"/>
          <p:cNvPicPr>
            <a:picLocks noChangeAspect="1"/>
          </p:cNvPicPr>
          <p:nvPr/>
        </p:nvPicPr>
        <p:blipFill>
          <a:blip r:embed="rId5"/>
          <a:srcRect t="-970" b="-1126"/>
          <a:stretch>
            <a:fillRect/>
          </a:stretch>
        </p:blipFill>
        <p:spPr>
          <a:xfrm>
            <a:off x="-40640" y="-6985"/>
            <a:ext cx="12273280" cy="6871335"/>
          </a:xfrm>
          <a:prstGeom prst="rect">
            <a:avLst/>
          </a:prstGeom>
        </p:spPr>
      </p:pic>
      <p:pic>
        <p:nvPicPr>
          <p:cNvPr id="14" name="图片 13" descr="4e96cd02ee8c67337551be93a5ff73e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920" y="3482340"/>
            <a:ext cx="3262630" cy="4018915"/>
          </a:xfrm>
          <a:prstGeom prst="rect">
            <a:avLst/>
          </a:prstGeom>
        </p:spPr>
      </p:pic>
      <p:sp>
        <p:nvSpPr>
          <p:cNvPr id="166" name="文本框 165"/>
          <p:cNvSpPr txBox="1"/>
          <p:nvPr/>
        </p:nvSpPr>
        <p:spPr>
          <a:xfrm>
            <a:off x="3235745" y="2383702"/>
            <a:ext cx="312507" cy="255333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夏至养生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344896" y="2413635"/>
            <a:ext cx="738664" cy="41021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ruth is the lifeblood of life, is the foundation of all values</a:t>
            </a:r>
          </a:p>
        </p:txBody>
      </p:sp>
      <p:pic>
        <p:nvPicPr>
          <p:cNvPr id="19" name="图片 18" descr="105b7a923aed46658bf76fe645f648c2"/>
          <p:cNvPicPr>
            <a:picLocks noChangeAspect="1"/>
          </p:cNvPicPr>
          <p:nvPr/>
        </p:nvPicPr>
        <p:blipFill>
          <a:blip r:embed="rId7"/>
          <a:srcRect r="-35634"/>
          <a:stretch>
            <a:fillRect/>
          </a:stretch>
        </p:blipFill>
        <p:spPr>
          <a:xfrm rot="8880000">
            <a:off x="2607310" y="446405"/>
            <a:ext cx="1152525" cy="17989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78560" y="4118610"/>
            <a:ext cx="10253980" cy="1967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[</a:t>
            </a:r>
            <a:r>
              <a:rPr lang="zh-CN" altLang="en-US" sz="2800" dirty="0">
                <a:cs typeface="+mn-ea"/>
                <a:sym typeface="+mn-lt"/>
              </a:rPr>
              <a:t>标题</a:t>
            </a:r>
            <a:r>
              <a:rPr lang="en-US" altLang="zh-CN" sz="2800" dirty="0">
                <a:cs typeface="+mn-ea"/>
                <a:sym typeface="+mn-lt"/>
              </a:rPr>
              <a:t>]</a:t>
            </a:r>
          </a:p>
          <a:p>
            <a:endParaRPr lang="en-US" altLang="zh-CN" sz="2800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  <a:p>
            <a:pPr>
              <a:lnSpc>
                <a:spcPct val="160000"/>
              </a:lnSpc>
            </a:pPr>
            <a:r>
              <a:rPr lang="zh-CN" altLang="en-US" sz="1200" dirty="0">
                <a:cs typeface="+mn-ea"/>
                <a:sym typeface="+mn-lt"/>
              </a:rPr>
              <a:t>标题数字等都可以通过点击和重新输入进行更改，顶部</a:t>
            </a:r>
            <a:r>
              <a:rPr lang="en-US" altLang="zh-CN" sz="1200" dirty="0">
                <a:cs typeface="+mn-ea"/>
                <a:sym typeface="+mn-lt"/>
              </a:rPr>
              <a:t>“</a:t>
            </a:r>
            <a:r>
              <a:rPr lang="zh-CN" altLang="en-US" sz="1200" dirty="0">
                <a:cs typeface="+mn-ea"/>
                <a:sym typeface="+mn-lt"/>
              </a:rPr>
              <a:t>开始</a:t>
            </a:r>
            <a:r>
              <a:rPr lang="en-US" altLang="zh-CN" sz="1200" dirty="0">
                <a:cs typeface="+mn-ea"/>
                <a:sym typeface="+mn-lt"/>
              </a:rPr>
              <a:t>”</a:t>
            </a:r>
            <a:r>
              <a:rPr lang="zh-CN" altLang="en-US" sz="1200" dirty="0">
                <a:cs typeface="+mn-ea"/>
                <a:sym typeface="+mn-lt"/>
              </a:rPr>
              <a:t>面板中可以对字体、字号、颜色、行距等进行修改。标题数字等都可以通过点击和重新输入进行更改，顶部</a:t>
            </a:r>
            <a:r>
              <a:rPr lang="en-US" altLang="zh-CN" sz="1200" dirty="0">
                <a:cs typeface="+mn-ea"/>
                <a:sym typeface="+mn-lt"/>
              </a:rPr>
              <a:t>“</a:t>
            </a:r>
            <a:r>
              <a:rPr lang="zh-CN" altLang="en-US" sz="1200" dirty="0">
                <a:cs typeface="+mn-ea"/>
                <a:sym typeface="+mn-lt"/>
              </a:rPr>
              <a:t>开始</a:t>
            </a:r>
            <a:r>
              <a:rPr lang="en-US" altLang="zh-CN" sz="1200" dirty="0">
                <a:cs typeface="+mn-ea"/>
                <a:sym typeface="+mn-lt"/>
              </a:rPr>
              <a:t>”</a:t>
            </a:r>
            <a:r>
              <a:rPr lang="zh-CN" altLang="en-US" sz="1200" dirty="0">
                <a:cs typeface="+mn-ea"/>
                <a:sym typeface="+mn-lt"/>
              </a:rPr>
              <a:t>面板中可以对字体、字号、颜色、行距等进行修改</a:t>
            </a:r>
            <a:r>
              <a:rPr lang="zh-CN" altLang="en-US" dirty="0">
                <a:cs typeface="+mn-ea"/>
                <a:sym typeface="+mn-lt"/>
              </a:rPr>
              <a:t>。</a:t>
            </a:r>
          </a:p>
        </p:txBody>
      </p:sp>
      <p:pic>
        <p:nvPicPr>
          <p:cNvPr id="5" name="图片 4" descr="f60e7c54286b3e461b7b6a90985fb6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5760" y="1005205"/>
            <a:ext cx="4058285" cy="3362325"/>
          </a:xfrm>
          <a:prstGeom prst="rect">
            <a:avLst/>
          </a:prstGeom>
        </p:spPr>
      </p:pic>
      <p:pic>
        <p:nvPicPr>
          <p:cNvPr id="6" name="图片 5" descr="adfa7cefad1dffc1dfeec1c0e6275010"/>
          <p:cNvPicPr>
            <a:picLocks noChangeAspect="1"/>
          </p:cNvPicPr>
          <p:nvPr/>
        </p:nvPicPr>
        <p:blipFill>
          <a:blip r:embed="rId5"/>
          <a:srcRect r="-324"/>
          <a:stretch>
            <a:fillRect/>
          </a:stretch>
        </p:blipFill>
        <p:spPr>
          <a:xfrm flipH="1">
            <a:off x="4688840" y="-94615"/>
            <a:ext cx="7803515" cy="41052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62100" y="2494280"/>
            <a:ext cx="4102100" cy="1868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 sz="1000">
              <a:cs typeface="+mn-ea"/>
              <a:sym typeface="+mn-lt"/>
            </a:endParaRPr>
          </a:p>
          <a:p>
            <a:pPr>
              <a:lnSpc>
                <a:spcPct val="220000"/>
              </a:lnSpc>
            </a:pPr>
            <a:r>
              <a:rPr lang="zh-CN" altLang="en-US" sz="1200">
                <a:cs typeface="+mn-ea"/>
                <a:sym typeface="+mn-lt"/>
              </a:rPr>
              <a:t>标题数字等都可以通过点击和重新输入进行更改，顶部</a:t>
            </a:r>
            <a:r>
              <a:rPr lang="en-US" altLang="zh-CN" sz="1200">
                <a:cs typeface="+mn-ea"/>
                <a:sym typeface="+mn-lt"/>
              </a:rPr>
              <a:t>“</a:t>
            </a:r>
            <a:r>
              <a:rPr lang="zh-CN" altLang="en-US" sz="1200">
                <a:cs typeface="+mn-ea"/>
                <a:sym typeface="+mn-lt"/>
              </a:rPr>
              <a:t>开始</a:t>
            </a:r>
            <a:r>
              <a:rPr lang="en-US" altLang="zh-CN" sz="1200">
                <a:cs typeface="+mn-ea"/>
                <a:sym typeface="+mn-lt"/>
              </a:rPr>
              <a:t>”</a:t>
            </a:r>
            <a:r>
              <a:rPr lang="zh-CN" altLang="en-US" sz="1200">
                <a:cs typeface="+mn-ea"/>
                <a:sym typeface="+mn-lt"/>
              </a:rPr>
              <a:t>面板中可以对字体、字号、颜色、行距等进行修改。标题数字等都可以通过点击和重新输入进行更改，顶部</a:t>
            </a:r>
            <a:r>
              <a:rPr lang="en-US" altLang="zh-CN" sz="1200">
                <a:cs typeface="+mn-ea"/>
                <a:sym typeface="+mn-lt"/>
              </a:rPr>
              <a:t>“</a:t>
            </a:r>
            <a:r>
              <a:rPr lang="zh-CN" altLang="en-US" sz="1200">
                <a:cs typeface="+mn-ea"/>
                <a:sym typeface="+mn-lt"/>
              </a:rPr>
              <a:t>开始</a:t>
            </a:r>
            <a:r>
              <a:rPr lang="en-US" altLang="zh-CN" sz="1200">
                <a:cs typeface="+mn-ea"/>
                <a:sym typeface="+mn-lt"/>
              </a:rPr>
              <a:t>”</a:t>
            </a:r>
            <a:r>
              <a:rPr lang="zh-CN" altLang="en-US" sz="1200">
                <a:cs typeface="+mn-ea"/>
                <a:sym typeface="+mn-lt"/>
              </a:rPr>
              <a:t>面板中可以对字体、字号、颜色、行距等进行修改。</a:t>
            </a:r>
          </a:p>
        </p:txBody>
      </p:sp>
      <p:pic>
        <p:nvPicPr>
          <p:cNvPr id="6" name="图片 5" descr="9ac25908dfc72997ebc7f9020d149c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6240" y="485775"/>
            <a:ext cx="5396230" cy="58858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62100" y="2216150"/>
            <a:ext cx="780983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>
                <a:cs typeface="+mn-ea"/>
                <a:sym typeface="+mn-lt"/>
              </a:rPr>
              <a:t>[</a:t>
            </a:r>
            <a:r>
              <a:rPr lang="zh-CN" altLang="en-US">
                <a:cs typeface="+mn-ea"/>
                <a:sym typeface="+mn-lt"/>
              </a:rPr>
              <a:t>标题</a:t>
            </a:r>
            <a:r>
              <a:rPr lang="en-US" altLang="zh-CN">
                <a:cs typeface="+mn-ea"/>
                <a:sym typeface="+mn-lt"/>
              </a:rPr>
              <a:t>]</a:t>
            </a:r>
          </a:p>
        </p:txBody>
      </p:sp>
    </p:spTree>
    <p:custDataLst>
      <p:tags r:id="rId2"/>
    </p:custData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23950" y="2947035"/>
            <a:ext cx="2292350" cy="1345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1200">
                <a:cs typeface="+mn-ea"/>
                <a:sym typeface="+mn-lt"/>
              </a:rPr>
              <a:t>标题数字等都可以通过点击和重新输入进行更改，顶部</a:t>
            </a:r>
            <a:r>
              <a:rPr lang="en-US" altLang="zh-CN" sz="1200">
                <a:cs typeface="+mn-ea"/>
                <a:sym typeface="+mn-lt"/>
              </a:rPr>
              <a:t>“</a:t>
            </a:r>
            <a:r>
              <a:rPr lang="zh-CN" altLang="en-US" sz="1200">
                <a:cs typeface="+mn-ea"/>
                <a:sym typeface="+mn-lt"/>
              </a:rPr>
              <a:t>开始</a:t>
            </a:r>
            <a:r>
              <a:rPr lang="en-US" altLang="zh-CN" sz="1200">
                <a:cs typeface="+mn-ea"/>
                <a:sym typeface="+mn-lt"/>
              </a:rPr>
              <a:t>”</a:t>
            </a:r>
            <a:r>
              <a:rPr lang="zh-CN" altLang="en-US" sz="1200">
                <a:cs typeface="+mn-ea"/>
                <a:sym typeface="+mn-lt"/>
              </a:rPr>
              <a:t>面板中可以对字体、字号、颜色、行距等进行修改</a:t>
            </a:r>
          </a:p>
        </p:txBody>
      </p:sp>
      <p:pic>
        <p:nvPicPr>
          <p:cNvPr id="2" name="图片 1" descr="8e37d04cc2b1e6a82f62ca87c192e78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7300" y="1602105"/>
            <a:ext cx="4231640" cy="38557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831580" y="2894330"/>
            <a:ext cx="2292350" cy="12712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1200">
                <a:cs typeface="+mn-ea"/>
                <a:sym typeface="+mn-lt"/>
              </a:rPr>
              <a:t>标题数字等都可以通过点击和重新输入进行更改，顶部</a:t>
            </a:r>
            <a:r>
              <a:rPr lang="en-US" altLang="zh-CN" sz="1200">
                <a:cs typeface="+mn-ea"/>
                <a:sym typeface="+mn-lt"/>
              </a:rPr>
              <a:t>“</a:t>
            </a:r>
            <a:r>
              <a:rPr lang="zh-CN" altLang="en-US" sz="1200">
                <a:cs typeface="+mn-ea"/>
                <a:sym typeface="+mn-lt"/>
              </a:rPr>
              <a:t>开始</a:t>
            </a:r>
            <a:r>
              <a:rPr lang="en-US" altLang="zh-CN" sz="1200">
                <a:cs typeface="+mn-ea"/>
                <a:sym typeface="+mn-lt"/>
              </a:rPr>
              <a:t>”</a:t>
            </a:r>
            <a:r>
              <a:rPr lang="zh-CN" altLang="en-US" sz="1200">
                <a:cs typeface="+mn-ea"/>
                <a:sym typeface="+mn-lt"/>
              </a:rPr>
              <a:t>面板中可以对字体、字号、颜色、行距等进行修改</a:t>
            </a:r>
          </a:p>
        </p:txBody>
      </p:sp>
      <p:sp>
        <p:nvSpPr>
          <p:cNvPr id="12" name="矩形 11"/>
          <p:cNvSpPr/>
          <p:nvPr/>
        </p:nvSpPr>
        <p:spPr>
          <a:xfrm>
            <a:off x="1169814" y="2206583"/>
            <a:ext cx="2200751" cy="345440"/>
          </a:xfrm>
          <a:prstGeom prst="rect">
            <a:avLst/>
          </a:prstGeom>
          <a:ln w="3175">
            <a:solidFill>
              <a:srgbClr val="008E42"/>
            </a:solidFill>
          </a:ln>
        </p:spPr>
        <p:txBody>
          <a:bodyPr vert="horz" wrap="square" lIns="68580" tIns="34290" rIns="68580" bIns="3429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请在这里输入标题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8831724" y="2236428"/>
            <a:ext cx="2200751" cy="315471"/>
          </a:xfrm>
          <a:prstGeom prst="rect">
            <a:avLst/>
          </a:prstGeom>
          <a:ln w="3175">
            <a:solidFill>
              <a:srgbClr val="008E42"/>
            </a:solidFill>
          </a:ln>
        </p:spPr>
        <p:txBody>
          <a:bodyPr vert="horz" wrap="square" lIns="68580" tIns="34290" rIns="68580" bIns="3429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请在这里输入标题</a:t>
            </a:r>
            <a:endParaRPr lang="en-US" altLang="zh-CN" sz="1600" dirty="0"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95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2" grpId="0" bldLvl="0" animBg="1"/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0dd9ca17c5f14af900b314e80c1f0781"/>
          <p:cNvPicPr>
            <a:picLocks noChangeAspect="1"/>
          </p:cNvPicPr>
          <p:nvPr/>
        </p:nvPicPr>
        <p:blipFill>
          <a:blip r:embed="rId5"/>
          <a:srcRect t="-970" b="-1126"/>
          <a:stretch>
            <a:fillRect/>
          </a:stretch>
        </p:blipFill>
        <p:spPr>
          <a:xfrm>
            <a:off x="-40640" y="-6985"/>
            <a:ext cx="12273280" cy="6871335"/>
          </a:xfrm>
          <a:prstGeom prst="rect">
            <a:avLst/>
          </a:prstGeom>
        </p:spPr>
      </p:pic>
      <p:pic>
        <p:nvPicPr>
          <p:cNvPr id="14" name="图片 13" descr="4e96cd02ee8c67337551be93a5ff73e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920" y="3482340"/>
            <a:ext cx="3262630" cy="4018915"/>
          </a:xfrm>
          <a:prstGeom prst="rect">
            <a:avLst/>
          </a:prstGeom>
        </p:spPr>
      </p:pic>
      <p:sp>
        <p:nvSpPr>
          <p:cNvPr id="166" name="文本框 165"/>
          <p:cNvSpPr txBox="1"/>
          <p:nvPr/>
        </p:nvSpPr>
        <p:spPr>
          <a:xfrm>
            <a:off x="3235745" y="2383702"/>
            <a:ext cx="312507" cy="255333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夏至风俗</a:t>
            </a:r>
            <a:endParaRPr lang="en-US" altLang="zh-CN" sz="4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44896" y="2413635"/>
            <a:ext cx="738664" cy="41021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ruth is the lifeblood of life, is the foundation of all values</a:t>
            </a:r>
          </a:p>
        </p:txBody>
      </p:sp>
      <p:pic>
        <p:nvPicPr>
          <p:cNvPr id="19" name="图片 18" descr="105b7a923aed46658bf76fe645f648c2"/>
          <p:cNvPicPr>
            <a:picLocks noChangeAspect="1"/>
          </p:cNvPicPr>
          <p:nvPr/>
        </p:nvPicPr>
        <p:blipFill>
          <a:blip r:embed="rId7"/>
          <a:srcRect r="-35634"/>
          <a:stretch>
            <a:fillRect/>
          </a:stretch>
        </p:blipFill>
        <p:spPr>
          <a:xfrm rot="8880000">
            <a:off x="2607310" y="446405"/>
            <a:ext cx="1152525" cy="17989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PA_直接连接符 34"/>
          <p:cNvCxnSpPr/>
          <p:nvPr>
            <p:custDataLst>
              <p:tags r:id="rId2"/>
            </p:custDataLst>
          </p:nvPr>
        </p:nvCxnSpPr>
        <p:spPr>
          <a:xfrm>
            <a:off x="5000136" y="2038599"/>
            <a:ext cx="0" cy="1504701"/>
          </a:xfrm>
          <a:prstGeom prst="line">
            <a:avLst/>
          </a:prstGeom>
          <a:ln>
            <a:solidFill>
              <a:srgbClr val="722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淘宝网chenying0907出品 20"/>
          <p:cNvSpPr txBox="1"/>
          <p:nvPr/>
        </p:nvSpPr>
        <p:spPr>
          <a:xfrm>
            <a:off x="5156557" y="2018030"/>
            <a:ext cx="553998" cy="17564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消夏避伏</a:t>
            </a:r>
            <a:endParaRPr lang="zh-CN" altLang="en-US" sz="2400" spc="188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淘宝网chenying0907出品 22"/>
          <p:cNvSpPr txBox="1"/>
          <p:nvPr/>
        </p:nvSpPr>
        <p:spPr>
          <a:xfrm>
            <a:off x="3623476" y="2122504"/>
            <a:ext cx="1431161" cy="27849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夏至日，妇女们即互相赠送折扇、脂粉等什物。《酉阳杂俎·礼异》：“夏至日，进扇及粉脂囊，皆有辞。”“扇”，借以生风；“粉脂”，以之涂抹，散体热所生浊气，防生痱子。在朝廷，“夏至”之后，皇家则拿出“冬藏夏用”的冰“消夏避伏”，而且从周代始，历朝沿用，进而成为制度。</a:t>
            </a:r>
          </a:p>
        </p:txBody>
      </p:sp>
      <p:sp>
        <p:nvSpPr>
          <p:cNvPr id="32" name="淘宝网chenying0907出品 20"/>
          <p:cNvSpPr txBox="1"/>
          <p:nvPr/>
        </p:nvSpPr>
        <p:spPr>
          <a:xfrm>
            <a:off x="10159087" y="2159635"/>
            <a:ext cx="553998" cy="18027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祭神祀祖</a:t>
            </a:r>
            <a:endParaRPr lang="zh-CN" altLang="en-US" sz="2400" spc="188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淘宝网chenying0907出品 22"/>
          <p:cNvSpPr txBox="1"/>
          <p:nvPr/>
        </p:nvSpPr>
        <p:spPr>
          <a:xfrm>
            <a:off x="8584184" y="2134117"/>
            <a:ext cx="1638910" cy="27849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夏至时值麦收，自古以来有在此时庆祝丰收、祭祀祖先之俗，以祈求消灾年丰。因此，夏至作为节日，纳入了古代祭神礼典。《周礼·春官》载：“以夏日至，致地方物魈。”周代夏至祭神，意为清除荒年、饥饿和死亡。夏至日正是麦收之后，农人既感谢天赐丰收，又祈求获得“秋报”。夏至前后，有的地方举办隆重的“过夏麦”，系古代“夏祭”活动的遗存。</a:t>
            </a:r>
          </a:p>
        </p:txBody>
      </p:sp>
      <p:cxnSp>
        <p:nvCxnSpPr>
          <p:cNvPr id="38" name="PA_直接连接符 34"/>
          <p:cNvCxnSpPr/>
          <p:nvPr>
            <p:custDataLst>
              <p:tags r:id="rId3"/>
            </p:custDataLst>
          </p:nvPr>
        </p:nvCxnSpPr>
        <p:spPr>
          <a:xfrm>
            <a:off x="10176673" y="2159517"/>
            <a:ext cx="0" cy="1504701"/>
          </a:xfrm>
          <a:prstGeom prst="line">
            <a:avLst/>
          </a:prstGeom>
          <a:ln>
            <a:solidFill>
              <a:srgbClr val="722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 descr="bd2c60e484acdde2e671ddca1a0a52a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665" y="2159635"/>
            <a:ext cx="2206625" cy="2545080"/>
          </a:xfrm>
          <a:prstGeom prst="rect">
            <a:avLst/>
          </a:prstGeom>
        </p:spPr>
      </p:pic>
      <p:pic>
        <p:nvPicPr>
          <p:cNvPr id="23" name="图片 22" descr="7766ca32aa5042f21f22b7b108365a7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0065" y="1816735"/>
            <a:ext cx="3173730" cy="33966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_淘宝网chenying0907出品 1"/>
          <p:cNvGrpSpPr/>
          <p:nvPr>
            <p:custDataLst>
              <p:tags r:id="rId2"/>
            </p:custDataLst>
          </p:nvPr>
        </p:nvGrpSpPr>
        <p:grpSpPr>
          <a:xfrm>
            <a:off x="2104198" y="4059287"/>
            <a:ext cx="2345690" cy="1454785"/>
            <a:chOff x="2236403" y="4270501"/>
            <a:chExt cx="3127760" cy="1939825"/>
          </a:xfrm>
        </p:grpSpPr>
        <p:sp>
          <p:nvSpPr>
            <p:cNvPr id="13" name="Rectangle 23"/>
            <p:cNvSpPr/>
            <p:nvPr/>
          </p:nvSpPr>
          <p:spPr>
            <a:xfrm>
              <a:off x="2782533" y="5329742"/>
              <a:ext cx="2581630" cy="8805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87755">
                <a:lnSpc>
                  <a:spcPct val="120000"/>
                </a:lnSpc>
              </a:pPr>
              <a:r>
                <a:rPr lang="zh-CN" altLang="en-US" sz="1030" dirty="0">
                  <a:solidFill>
                    <a:schemeClr val="tx1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14" name="淘宝网chenying0907出品 13"/>
            <p:cNvSpPr txBox="1"/>
            <p:nvPr/>
          </p:nvSpPr>
          <p:spPr>
            <a:xfrm>
              <a:off x="2782956" y="4392850"/>
              <a:ext cx="2465630" cy="408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/>
                  </a:solidFill>
                  <a:cs typeface="+mn-ea"/>
                  <a:sym typeface="+mn-lt"/>
                </a:rPr>
                <a:t>点击添加标题</a:t>
              </a:r>
            </a:p>
          </p:txBody>
        </p:sp>
        <p:sp>
          <p:nvSpPr>
            <p:cNvPr id="15" name="Rectangle 27"/>
            <p:cNvSpPr/>
            <p:nvPr/>
          </p:nvSpPr>
          <p:spPr>
            <a:xfrm rot="5400000">
              <a:off x="1429906" y="5076997"/>
              <a:ext cx="1939824" cy="326831"/>
            </a:xfrm>
            <a:prstGeom prst="rect">
              <a:avLst/>
            </a:prstGeom>
            <a:solidFill>
              <a:srgbClr val="008E42"/>
            </a:solidFill>
            <a:ln w="12700">
              <a:noFill/>
            </a:ln>
          </p:spPr>
          <p:txBody>
            <a:bodyPr wrap="square">
              <a:spAutoFit/>
            </a:bodyPr>
            <a:lstStyle/>
            <a:p>
              <a:pPr algn="ctr"/>
              <a:endParaRPr lang="en-US" altLang="zh-CN" sz="10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cxnSp>
          <p:nvCxnSpPr>
            <p:cNvPr id="16" name="淘宝网chenying0907出品 15"/>
            <p:cNvCxnSpPr/>
            <p:nvPr/>
          </p:nvCxnSpPr>
          <p:spPr>
            <a:xfrm>
              <a:off x="2898976" y="5065723"/>
              <a:ext cx="378595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b632ac20d7014e309bc89e93e5a39ea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9500" y="1393190"/>
            <a:ext cx="1936115" cy="1891030"/>
          </a:xfrm>
          <a:prstGeom prst="rect">
            <a:avLst/>
          </a:prstGeom>
        </p:spPr>
      </p:pic>
      <p:pic>
        <p:nvPicPr>
          <p:cNvPr id="4" name="图片 3" descr="8ca56ce5ebaeeb54204847d61034d2ed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1885" y="1335405"/>
            <a:ext cx="2287270" cy="2006600"/>
          </a:xfrm>
          <a:prstGeom prst="rect">
            <a:avLst/>
          </a:prstGeom>
        </p:spPr>
      </p:pic>
      <p:pic>
        <p:nvPicPr>
          <p:cNvPr id="5" name="图片 4" descr="f128389b1a722c84c9adda6bd4fe82a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84565" y="1537335"/>
            <a:ext cx="1454150" cy="1603375"/>
          </a:xfrm>
          <a:prstGeom prst="rect">
            <a:avLst/>
          </a:prstGeom>
        </p:spPr>
      </p:pic>
      <p:grpSp>
        <p:nvGrpSpPr>
          <p:cNvPr id="7" name="PA_淘宝网chenying0907出品 1"/>
          <p:cNvGrpSpPr/>
          <p:nvPr>
            <p:custDataLst>
              <p:tags r:id="rId3"/>
            </p:custDataLst>
          </p:nvPr>
        </p:nvGrpSpPr>
        <p:grpSpPr>
          <a:xfrm>
            <a:off x="5075998" y="4059287"/>
            <a:ext cx="2345690" cy="1454785"/>
            <a:chOff x="2236403" y="4270501"/>
            <a:chExt cx="3127760" cy="1939825"/>
          </a:xfrm>
        </p:grpSpPr>
        <p:sp>
          <p:nvSpPr>
            <p:cNvPr id="8" name="Rectangle 23"/>
            <p:cNvSpPr/>
            <p:nvPr/>
          </p:nvSpPr>
          <p:spPr>
            <a:xfrm>
              <a:off x="2782533" y="5329742"/>
              <a:ext cx="2581630" cy="8805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87755">
                <a:lnSpc>
                  <a:spcPct val="120000"/>
                </a:lnSpc>
              </a:pPr>
              <a:r>
                <a:rPr lang="zh-CN" altLang="en-US" sz="1030" dirty="0">
                  <a:solidFill>
                    <a:schemeClr val="tx1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12" name="淘宝网chenying0907出品 13"/>
            <p:cNvSpPr txBox="1"/>
            <p:nvPr/>
          </p:nvSpPr>
          <p:spPr>
            <a:xfrm>
              <a:off x="2782956" y="4392850"/>
              <a:ext cx="2465630" cy="408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/>
                  </a:solidFill>
                  <a:cs typeface="+mn-ea"/>
                  <a:sym typeface="+mn-lt"/>
                </a:rPr>
                <a:t>点击添加标题</a:t>
              </a:r>
            </a:p>
          </p:txBody>
        </p:sp>
        <p:sp>
          <p:nvSpPr>
            <p:cNvPr id="17" name="Rectangle 27"/>
            <p:cNvSpPr/>
            <p:nvPr/>
          </p:nvSpPr>
          <p:spPr>
            <a:xfrm rot="5400000">
              <a:off x="1429906" y="5076997"/>
              <a:ext cx="1939824" cy="326831"/>
            </a:xfrm>
            <a:prstGeom prst="rect">
              <a:avLst/>
            </a:prstGeom>
            <a:solidFill>
              <a:srgbClr val="008E42"/>
            </a:solidFill>
            <a:ln w="12700">
              <a:noFill/>
            </a:ln>
          </p:spPr>
          <p:txBody>
            <a:bodyPr wrap="square">
              <a:spAutoFit/>
            </a:bodyPr>
            <a:lstStyle/>
            <a:p>
              <a:pPr algn="ctr"/>
              <a:endParaRPr lang="en-US" altLang="zh-CN" sz="10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cxnSp>
          <p:nvCxnSpPr>
            <p:cNvPr id="18" name="淘宝网chenying0907出品 15"/>
            <p:cNvCxnSpPr/>
            <p:nvPr/>
          </p:nvCxnSpPr>
          <p:spPr>
            <a:xfrm>
              <a:off x="2898976" y="5065723"/>
              <a:ext cx="378595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PA_淘宝网chenying0907出品 1"/>
          <p:cNvGrpSpPr/>
          <p:nvPr>
            <p:custDataLst>
              <p:tags r:id="rId4"/>
            </p:custDataLst>
          </p:nvPr>
        </p:nvGrpSpPr>
        <p:grpSpPr>
          <a:xfrm>
            <a:off x="8584373" y="4059287"/>
            <a:ext cx="2345690" cy="1454785"/>
            <a:chOff x="2236403" y="4270501"/>
            <a:chExt cx="3127760" cy="1939825"/>
          </a:xfrm>
        </p:grpSpPr>
        <p:sp>
          <p:nvSpPr>
            <p:cNvPr id="20" name="Rectangle 23"/>
            <p:cNvSpPr/>
            <p:nvPr/>
          </p:nvSpPr>
          <p:spPr>
            <a:xfrm>
              <a:off x="2782533" y="5329742"/>
              <a:ext cx="2581630" cy="8805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87755">
                <a:lnSpc>
                  <a:spcPct val="120000"/>
                </a:lnSpc>
              </a:pPr>
              <a:r>
                <a:rPr lang="zh-CN" altLang="en-US" sz="1030" dirty="0">
                  <a:solidFill>
                    <a:schemeClr val="tx1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21" name="淘宝网chenying0907出品 13"/>
            <p:cNvSpPr txBox="1"/>
            <p:nvPr/>
          </p:nvSpPr>
          <p:spPr>
            <a:xfrm>
              <a:off x="2782956" y="4392850"/>
              <a:ext cx="2465630" cy="408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/>
                  </a:solidFill>
                  <a:cs typeface="+mn-ea"/>
                  <a:sym typeface="+mn-lt"/>
                </a:rPr>
                <a:t>点击添加标题</a:t>
              </a:r>
            </a:p>
          </p:txBody>
        </p:sp>
        <p:sp>
          <p:nvSpPr>
            <p:cNvPr id="22" name="Rectangle 27"/>
            <p:cNvSpPr/>
            <p:nvPr/>
          </p:nvSpPr>
          <p:spPr>
            <a:xfrm rot="5400000">
              <a:off x="1429906" y="5076997"/>
              <a:ext cx="1939824" cy="326831"/>
            </a:xfrm>
            <a:prstGeom prst="rect">
              <a:avLst/>
            </a:prstGeom>
            <a:solidFill>
              <a:srgbClr val="008E42"/>
            </a:solidFill>
            <a:ln w="12700">
              <a:noFill/>
            </a:ln>
          </p:spPr>
          <p:txBody>
            <a:bodyPr wrap="square">
              <a:spAutoFit/>
            </a:bodyPr>
            <a:lstStyle/>
            <a:p>
              <a:pPr algn="ctr"/>
              <a:endParaRPr lang="en-US" altLang="zh-CN" sz="10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cxnSp>
          <p:nvCxnSpPr>
            <p:cNvPr id="23" name="淘宝网chenying0907出品 15"/>
            <p:cNvCxnSpPr/>
            <p:nvPr/>
          </p:nvCxnSpPr>
          <p:spPr>
            <a:xfrm>
              <a:off x="2898976" y="5065723"/>
              <a:ext cx="378595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0dd9ca17c5f14af900b314e80c1f0781"/>
          <p:cNvPicPr>
            <a:picLocks noChangeAspect="1"/>
          </p:cNvPicPr>
          <p:nvPr/>
        </p:nvPicPr>
        <p:blipFill>
          <a:blip r:embed="rId5"/>
          <a:srcRect t="-970" b="-1126"/>
          <a:stretch>
            <a:fillRect/>
          </a:stretch>
        </p:blipFill>
        <p:spPr>
          <a:xfrm>
            <a:off x="-40640" y="-6985"/>
            <a:ext cx="12273280" cy="6871335"/>
          </a:xfrm>
          <a:prstGeom prst="rect">
            <a:avLst/>
          </a:prstGeom>
        </p:spPr>
      </p:pic>
      <p:pic>
        <p:nvPicPr>
          <p:cNvPr id="14" name="图片 13" descr="4e96cd02ee8c67337551be93a5ff73e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920" y="3482340"/>
            <a:ext cx="3262630" cy="4018915"/>
          </a:xfrm>
          <a:prstGeom prst="rect">
            <a:avLst/>
          </a:prstGeom>
        </p:spPr>
      </p:pic>
      <p:sp>
        <p:nvSpPr>
          <p:cNvPr id="166" name="文本框 165"/>
          <p:cNvSpPr txBox="1"/>
          <p:nvPr/>
        </p:nvSpPr>
        <p:spPr>
          <a:xfrm>
            <a:off x="3235745" y="2383702"/>
            <a:ext cx="312507" cy="255333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夏至诗词</a:t>
            </a:r>
            <a:endParaRPr lang="en-US" altLang="zh-CN" sz="4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44896" y="2413635"/>
            <a:ext cx="738664" cy="41021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ruth is the lifeblood of life, is the foundation of all values</a:t>
            </a:r>
          </a:p>
        </p:txBody>
      </p:sp>
      <p:pic>
        <p:nvPicPr>
          <p:cNvPr id="19" name="图片 18" descr="105b7a923aed46658bf76fe645f648c2"/>
          <p:cNvPicPr>
            <a:picLocks noChangeAspect="1"/>
          </p:cNvPicPr>
          <p:nvPr/>
        </p:nvPicPr>
        <p:blipFill>
          <a:blip r:embed="rId7"/>
          <a:srcRect r="-35634"/>
          <a:stretch>
            <a:fillRect/>
          </a:stretch>
        </p:blipFill>
        <p:spPr>
          <a:xfrm rot="8880000">
            <a:off x="2607310" y="446405"/>
            <a:ext cx="1152525" cy="17989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0dd9ca17c5f14af900b314e80c1f078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52070" y="-13970"/>
            <a:ext cx="12296775" cy="6886575"/>
          </a:xfrm>
          <a:prstGeom prst="rect">
            <a:avLst/>
          </a:prstGeom>
        </p:spPr>
      </p:pic>
      <p:pic>
        <p:nvPicPr>
          <p:cNvPr id="2" name="图片 1" descr="2bf721b92b1b00794da6333f3207608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" y="-16510"/>
            <a:ext cx="2567940" cy="2567940"/>
          </a:xfrm>
          <a:prstGeom prst="rect">
            <a:avLst/>
          </a:prstGeom>
        </p:spPr>
      </p:pic>
      <p:pic>
        <p:nvPicPr>
          <p:cNvPr id="15" name="图片 14" descr="f29e63d0559e9a615ac063f41529a93d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6612890" y="2780665"/>
            <a:ext cx="5556885" cy="4135755"/>
          </a:xfrm>
          <a:prstGeom prst="rect">
            <a:avLst/>
          </a:prstGeom>
        </p:spPr>
      </p:pic>
      <p:pic>
        <p:nvPicPr>
          <p:cNvPr id="13" name="图片 12" descr="e8162fee322a5bff53e4105d58c4d2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59040" y="485775"/>
            <a:ext cx="2906395" cy="4201795"/>
          </a:xfrm>
          <a:prstGeom prst="rect">
            <a:avLst/>
          </a:prstGeom>
        </p:spPr>
      </p:pic>
      <p:pic>
        <p:nvPicPr>
          <p:cNvPr id="18" name="图片 17" descr="105b7a923aed46658bf76fe645f648c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663700" y="2014220"/>
            <a:ext cx="588645" cy="918210"/>
          </a:xfrm>
          <a:prstGeom prst="rect">
            <a:avLst/>
          </a:prstGeom>
        </p:spPr>
      </p:pic>
      <p:pic>
        <p:nvPicPr>
          <p:cNvPr id="19" name="图片 18" descr="105b7a923aed46658bf76fe645f648c2"/>
          <p:cNvPicPr>
            <a:picLocks noChangeAspect="1"/>
          </p:cNvPicPr>
          <p:nvPr/>
        </p:nvPicPr>
        <p:blipFill>
          <a:blip r:embed="rId14"/>
          <a:srcRect r="-35634"/>
          <a:stretch>
            <a:fillRect/>
          </a:stretch>
        </p:blipFill>
        <p:spPr>
          <a:xfrm>
            <a:off x="2675255" y="2336165"/>
            <a:ext cx="679450" cy="1060450"/>
          </a:xfrm>
          <a:prstGeom prst="rect">
            <a:avLst/>
          </a:prstGeom>
        </p:spPr>
      </p:pic>
      <p:pic>
        <p:nvPicPr>
          <p:cNvPr id="20" name="图片 19" descr="105b7a923aed46658bf76fe645f648c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3938270" y="2075180"/>
            <a:ext cx="540385" cy="844550"/>
          </a:xfrm>
          <a:prstGeom prst="rect">
            <a:avLst/>
          </a:prstGeom>
        </p:spPr>
      </p:pic>
      <p:pic>
        <p:nvPicPr>
          <p:cNvPr id="21" name="图片 20" descr="105b7a923aed46658bf76fe645f648c2"/>
          <p:cNvPicPr>
            <a:picLocks noChangeAspect="1"/>
          </p:cNvPicPr>
          <p:nvPr/>
        </p:nvPicPr>
        <p:blipFill>
          <a:blip r:embed="rId16"/>
          <a:srcRect r="-35634"/>
          <a:stretch>
            <a:fillRect/>
          </a:stretch>
        </p:blipFill>
        <p:spPr>
          <a:xfrm>
            <a:off x="5101590" y="2336165"/>
            <a:ext cx="734060" cy="1144905"/>
          </a:xfrm>
          <a:prstGeom prst="rect">
            <a:avLst/>
          </a:prstGeom>
        </p:spPr>
      </p:pic>
      <p:grpSp>
        <p:nvGrpSpPr>
          <p:cNvPr id="261" name="PA_组合 260"/>
          <p:cNvGrpSpPr/>
          <p:nvPr>
            <p:custDataLst>
              <p:tags r:id="rId3"/>
            </p:custDataLst>
          </p:nvPr>
        </p:nvGrpSpPr>
        <p:grpSpPr>
          <a:xfrm>
            <a:off x="1538988" y="2932526"/>
            <a:ext cx="713257" cy="2316372"/>
            <a:chOff x="4264669" y="2000581"/>
            <a:chExt cx="951066" cy="3088665"/>
          </a:xfrm>
        </p:grpSpPr>
        <p:sp>
          <p:nvSpPr>
            <p:cNvPr id="259" name="文本框 258"/>
            <p:cNvSpPr txBox="1"/>
            <p:nvPr/>
          </p:nvSpPr>
          <p:spPr>
            <a:xfrm>
              <a:off x="4661705" y="2000581"/>
              <a:ext cx="554030" cy="2175074"/>
            </a:xfrm>
            <a:prstGeom prst="rect">
              <a:avLst/>
            </a:prstGeom>
            <a:noFill/>
          </p:spPr>
          <p:txBody>
            <a:bodyPr vert="eaVert" wrap="none" rtlCol="0" anchor="b">
              <a:spAutoFit/>
            </a:bodyPr>
            <a:lstStyle/>
            <a:p>
              <a:r>
                <a:rPr lang="zh-CN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单击此处添加标题</a:t>
              </a:r>
            </a:p>
          </p:txBody>
        </p:sp>
        <p:sp>
          <p:nvSpPr>
            <p:cNvPr id="260" name="文本框 259"/>
            <p:cNvSpPr txBox="1"/>
            <p:nvPr/>
          </p:nvSpPr>
          <p:spPr>
            <a:xfrm>
              <a:off x="4264669" y="2000581"/>
              <a:ext cx="410394" cy="3088665"/>
            </a:xfrm>
            <a:prstGeom prst="rect">
              <a:avLst/>
            </a:prstGeom>
            <a:noFill/>
          </p:spPr>
          <p:txBody>
            <a:bodyPr vert="eaVert" wrap="square" rtlCol="0" anchor="b">
              <a:spAutoFit/>
            </a:bodyPr>
            <a:lstStyle/>
            <a:p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Truth is the lifeblood of life, is the foundation of all values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2" name="PA_组合 261"/>
          <p:cNvGrpSpPr/>
          <p:nvPr>
            <p:custDataLst>
              <p:tags r:id="rId4"/>
            </p:custDataLst>
          </p:nvPr>
        </p:nvGrpSpPr>
        <p:grpSpPr>
          <a:xfrm>
            <a:off x="2654656" y="3481136"/>
            <a:ext cx="700557" cy="2316372"/>
            <a:chOff x="4264669" y="2000581"/>
            <a:chExt cx="934131" cy="3088665"/>
          </a:xfrm>
        </p:grpSpPr>
        <p:sp>
          <p:nvSpPr>
            <p:cNvPr id="263" name="文本框 262"/>
            <p:cNvSpPr txBox="1"/>
            <p:nvPr/>
          </p:nvSpPr>
          <p:spPr>
            <a:xfrm>
              <a:off x="4644770" y="2000581"/>
              <a:ext cx="554030" cy="2175074"/>
            </a:xfrm>
            <a:prstGeom prst="rect">
              <a:avLst/>
            </a:prstGeom>
            <a:noFill/>
          </p:spPr>
          <p:txBody>
            <a:bodyPr vert="eaVert" wrap="none" rtlCol="0" anchor="b">
              <a:spAutoFit/>
            </a:bodyPr>
            <a:lstStyle/>
            <a:p>
              <a:r>
                <a:rPr lang="zh-CN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单击此处添加标题</a:t>
              </a:r>
            </a:p>
          </p:txBody>
        </p:sp>
        <p:sp>
          <p:nvSpPr>
            <p:cNvPr id="264" name="文本框 263"/>
            <p:cNvSpPr txBox="1"/>
            <p:nvPr/>
          </p:nvSpPr>
          <p:spPr>
            <a:xfrm>
              <a:off x="4264669" y="2000581"/>
              <a:ext cx="410393" cy="3088665"/>
            </a:xfrm>
            <a:prstGeom prst="rect">
              <a:avLst/>
            </a:prstGeom>
            <a:noFill/>
          </p:spPr>
          <p:txBody>
            <a:bodyPr vert="eaVert" wrap="square" rtlCol="0" anchor="b">
              <a:spAutoFit/>
            </a:bodyPr>
            <a:lstStyle/>
            <a:p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Truth is the lifeblood of life, is the foundation of all values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5" name="PA_组合 264"/>
          <p:cNvGrpSpPr/>
          <p:nvPr>
            <p:custDataLst>
              <p:tags r:id="rId5"/>
            </p:custDataLst>
          </p:nvPr>
        </p:nvGrpSpPr>
        <p:grpSpPr>
          <a:xfrm>
            <a:off x="3864541" y="2919856"/>
            <a:ext cx="713257" cy="2316372"/>
            <a:chOff x="4264669" y="2000581"/>
            <a:chExt cx="951066" cy="3088665"/>
          </a:xfrm>
        </p:grpSpPr>
        <p:sp>
          <p:nvSpPr>
            <p:cNvPr id="266" name="文本框 265"/>
            <p:cNvSpPr txBox="1"/>
            <p:nvPr/>
          </p:nvSpPr>
          <p:spPr>
            <a:xfrm>
              <a:off x="4661705" y="2000581"/>
              <a:ext cx="554030" cy="2175074"/>
            </a:xfrm>
            <a:prstGeom prst="rect">
              <a:avLst/>
            </a:prstGeom>
            <a:noFill/>
          </p:spPr>
          <p:txBody>
            <a:bodyPr vert="eaVert" wrap="none" rtlCol="0" anchor="b">
              <a:spAutoFit/>
            </a:bodyPr>
            <a:lstStyle/>
            <a:p>
              <a:r>
                <a:rPr lang="zh-CN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单击此处添加标题</a:t>
              </a:r>
            </a:p>
          </p:txBody>
        </p:sp>
        <p:sp>
          <p:nvSpPr>
            <p:cNvPr id="267" name="文本框 266"/>
            <p:cNvSpPr txBox="1"/>
            <p:nvPr/>
          </p:nvSpPr>
          <p:spPr>
            <a:xfrm>
              <a:off x="4264669" y="2000581"/>
              <a:ext cx="410394" cy="3088665"/>
            </a:xfrm>
            <a:prstGeom prst="rect">
              <a:avLst/>
            </a:prstGeom>
            <a:noFill/>
          </p:spPr>
          <p:txBody>
            <a:bodyPr vert="eaVert" wrap="square" rtlCol="0" anchor="b">
              <a:spAutoFit/>
            </a:bodyPr>
            <a:lstStyle/>
            <a:p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Truth is the lifeblood of life, is the foundation of all values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8" name="PA_组合 267"/>
          <p:cNvGrpSpPr/>
          <p:nvPr>
            <p:custDataLst>
              <p:tags r:id="rId6"/>
            </p:custDataLst>
          </p:nvPr>
        </p:nvGrpSpPr>
        <p:grpSpPr>
          <a:xfrm>
            <a:off x="5101815" y="3481136"/>
            <a:ext cx="700557" cy="2316372"/>
            <a:chOff x="4264669" y="2000581"/>
            <a:chExt cx="934131" cy="3088665"/>
          </a:xfrm>
        </p:grpSpPr>
        <p:sp>
          <p:nvSpPr>
            <p:cNvPr id="269" name="文本框 268"/>
            <p:cNvSpPr txBox="1"/>
            <p:nvPr/>
          </p:nvSpPr>
          <p:spPr>
            <a:xfrm>
              <a:off x="4644770" y="2000581"/>
              <a:ext cx="554030" cy="2175074"/>
            </a:xfrm>
            <a:prstGeom prst="rect">
              <a:avLst/>
            </a:prstGeom>
            <a:noFill/>
          </p:spPr>
          <p:txBody>
            <a:bodyPr vert="eaVert" wrap="none" rtlCol="0" anchor="b">
              <a:spAutoFit/>
            </a:bodyPr>
            <a:lstStyle/>
            <a:p>
              <a:r>
                <a:rPr lang="zh-CN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单击此处添加标题</a:t>
              </a:r>
            </a:p>
          </p:txBody>
        </p:sp>
        <p:sp>
          <p:nvSpPr>
            <p:cNvPr id="270" name="文本框 269"/>
            <p:cNvSpPr txBox="1"/>
            <p:nvPr/>
          </p:nvSpPr>
          <p:spPr>
            <a:xfrm>
              <a:off x="4264669" y="2000581"/>
              <a:ext cx="410393" cy="3088665"/>
            </a:xfrm>
            <a:prstGeom prst="rect">
              <a:avLst/>
            </a:prstGeom>
            <a:noFill/>
          </p:spPr>
          <p:txBody>
            <a:bodyPr vert="eaVert" wrap="square" rtlCol="0" anchor="b">
              <a:spAutoFit/>
            </a:bodyPr>
            <a:lstStyle/>
            <a:p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Truth is the lifeblood of life, is the foundation of all values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2"/>
    </p:custData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371090" y="4919980"/>
            <a:ext cx="9474200" cy="950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90000"/>
              </a:lnSpc>
            </a:pPr>
            <a:r>
              <a:rPr sz="1400">
                <a:cs typeface="+mn-ea"/>
                <a:sym typeface="+mn-lt"/>
              </a:rPr>
              <a:t>  长养功已极，大运忽云迁</a:t>
            </a:r>
            <a:r>
              <a:rPr lang="zh-CN" sz="1400">
                <a:cs typeface="+mn-ea"/>
                <a:sym typeface="+mn-lt"/>
              </a:rPr>
              <a:t>。</a:t>
            </a:r>
            <a:r>
              <a:rPr sz="1400">
                <a:cs typeface="+mn-ea"/>
                <a:sym typeface="+mn-lt"/>
              </a:rPr>
              <a:t>人间漫未知，微阴生九原。杀生忽更柄，寒暑将成年。</a:t>
            </a:r>
          </a:p>
          <a:p>
            <a:pPr algn="l">
              <a:lnSpc>
                <a:spcPct val="190000"/>
              </a:lnSpc>
            </a:pPr>
            <a:r>
              <a:rPr sz="1400">
                <a:cs typeface="+mn-ea"/>
                <a:sym typeface="+mn-lt"/>
              </a:rPr>
              <a:t>  崔巍干云树，安得保芳鲜。几微物所忽，渐进理必然。韪哉观化子，默坐付忘言</a:t>
            </a:r>
            <a:r>
              <a:rPr>
                <a:cs typeface="+mn-ea"/>
                <a:sym typeface="+mn-lt"/>
              </a:rPr>
              <a:t>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485390" y="3976370"/>
            <a:ext cx="1491114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>
                <a:cs typeface="+mn-ea"/>
                <a:sym typeface="+mn-lt"/>
              </a:rPr>
              <a:t>夏至</a:t>
            </a:r>
            <a:r>
              <a:rPr sz="4000">
                <a:cs typeface="+mn-ea"/>
                <a:sym typeface="+mn-lt"/>
              </a:rPr>
              <a:t> </a:t>
            </a:r>
            <a:r>
              <a:rPr>
                <a:cs typeface="+mn-ea"/>
                <a:sym typeface="+mn-lt"/>
              </a:rPr>
              <a:t>    </a:t>
            </a:r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 descr="dba325ba249eb9d6a47dd4898b1dcaf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3235" y="1129665"/>
            <a:ext cx="6145530" cy="28467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73150" y="1286510"/>
            <a:ext cx="4121150" cy="41097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200">
                <a:cs typeface="+mn-ea"/>
                <a:sym typeface="+mn-lt"/>
              </a:rPr>
              <a:t>夏至避暑北池</a:t>
            </a:r>
          </a:p>
          <a:p>
            <a:pPr algn="ctr"/>
            <a:endParaRPr lang="zh-CN" altLang="en-US" sz="3200">
              <a:cs typeface="+mn-ea"/>
              <a:sym typeface="+mn-lt"/>
            </a:endParaRPr>
          </a:p>
          <a:p>
            <a:pPr algn="ctr">
              <a:lnSpc>
                <a:spcPct val="170000"/>
              </a:lnSpc>
            </a:pPr>
            <a:r>
              <a:rPr>
                <a:cs typeface="+mn-ea"/>
                <a:sym typeface="+mn-lt"/>
              </a:rPr>
              <a:t> </a:t>
            </a:r>
            <a:r>
              <a:rPr sz="1400">
                <a:cs typeface="+mn-ea"/>
                <a:sym typeface="+mn-lt"/>
              </a:rPr>
              <a:t>       昼晷已云极，宵漏自此长。</a:t>
            </a:r>
          </a:p>
          <a:p>
            <a:pPr algn="ctr">
              <a:lnSpc>
                <a:spcPct val="170000"/>
              </a:lnSpc>
            </a:pPr>
            <a:r>
              <a:rPr sz="1400">
                <a:cs typeface="+mn-ea"/>
                <a:sym typeface="+mn-lt"/>
              </a:rPr>
              <a:t>　　未及施政教，所忧变炎凉。</a:t>
            </a:r>
          </a:p>
          <a:p>
            <a:pPr algn="ctr">
              <a:lnSpc>
                <a:spcPct val="170000"/>
              </a:lnSpc>
            </a:pPr>
            <a:r>
              <a:rPr sz="1400">
                <a:cs typeface="+mn-ea"/>
                <a:sym typeface="+mn-lt"/>
              </a:rPr>
              <a:t>　　公门日多暇，是月农稍忙。</a:t>
            </a:r>
          </a:p>
          <a:p>
            <a:pPr algn="ctr">
              <a:lnSpc>
                <a:spcPct val="170000"/>
              </a:lnSpc>
            </a:pPr>
            <a:r>
              <a:rPr sz="1400">
                <a:cs typeface="+mn-ea"/>
                <a:sym typeface="+mn-lt"/>
              </a:rPr>
              <a:t>　　高居念田里，苦热安可当。</a:t>
            </a:r>
          </a:p>
          <a:p>
            <a:pPr algn="ctr">
              <a:lnSpc>
                <a:spcPct val="170000"/>
              </a:lnSpc>
            </a:pPr>
            <a:r>
              <a:rPr sz="1400">
                <a:cs typeface="+mn-ea"/>
                <a:sym typeface="+mn-lt"/>
              </a:rPr>
              <a:t>　　亭午息群物，独游爱方塘。</a:t>
            </a:r>
          </a:p>
          <a:p>
            <a:pPr algn="ctr">
              <a:lnSpc>
                <a:spcPct val="170000"/>
              </a:lnSpc>
            </a:pPr>
            <a:r>
              <a:rPr sz="1400">
                <a:cs typeface="+mn-ea"/>
                <a:sym typeface="+mn-lt"/>
              </a:rPr>
              <a:t>　　门闭阴寂寂，城高树苍苍。</a:t>
            </a:r>
          </a:p>
          <a:p>
            <a:pPr algn="ctr">
              <a:lnSpc>
                <a:spcPct val="170000"/>
              </a:lnSpc>
            </a:pPr>
            <a:r>
              <a:rPr sz="1400">
                <a:cs typeface="+mn-ea"/>
                <a:sym typeface="+mn-lt"/>
              </a:rPr>
              <a:t>　　绿筠尚含粉，圆荷始散芳。</a:t>
            </a:r>
          </a:p>
          <a:p>
            <a:pPr algn="ctr">
              <a:lnSpc>
                <a:spcPct val="170000"/>
              </a:lnSpc>
            </a:pPr>
            <a:r>
              <a:rPr sz="1400">
                <a:cs typeface="+mn-ea"/>
                <a:sym typeface="+mn-lt"/>
              </a:rPr>
              <a:t>　　于焉洒烦抱，可以对华觞。</a:t>
            </a:r>
          </a:p>
        </p:txBody>
      </p:sp>
      <p:pic>
        <p:nvPicPr>
          <p:cNvPr id="5" name="图片 4" descr="f128389b1a722c84c9adda6bd4fe82a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2340" y="596900"/>
            <a:ext cx="5015865" cy="55308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7708a103025320801c7c9500e4e3afc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55880" y="-16510"/>
            <a:ext cx="12246610" cy="6845300"/>
          </a:xfrm>
          <a:prstGeom prst="rect">
            <a:avLst/>
          </a:prstGeom>
        </p:spPr>
      </p:pic>
      <p:pic>
        <p:nvPicPr>
          <p:cNvPr id="12" name="图片 11" descr="0dd9ca17c5f14af900b314e80c1f078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52070" y="-13970"/>
            <a:ext cx="12296775" cy="6886575"/>
          </a:xfrm>
          <a:prstGeom prst="rect">
            <a:avLst/>
          </a:prstGeom>
        </p:spPr>
      </p:pic>
      <p:pic>
        <p:nvPicPr>
          <p:cNvPr id="8" name="图片 7" descr="f29e63d0559e9a615ac063f41529a93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8580" y="2486660"/>
            <a:ext cx="5322570" cy="4135755"/>
          </a:xfrm>
          <a:prstGeom prst="rect">
            <a:avLst/>
          </a:prstGeom>
        </p:spPr>
      </p:pic>
      <p:pic>
        <p:nvPicPr>
          <p:cNvPr id="3" name="图片 2" descr="d4e169b33111d577d7e787d291a6f92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4140" y="2617470"/>
            <a:ext cx="4453255" cy="3874770"/>
          </a:xfrm>
          <a:prstGeom prst="rect">
            <a:avLst/>
          </a:prstGeom>
        </p:spPr>
      </p:pic>
      <p:pic>
        <p:nvPicPr>
          <p:cNvPr id="16" name="图片 15" descr="99c5a431e6fb8fb8e2f9d6533cf073e1"/>
          <p:cNvPicPr>
            <a:picLocks noChangeAspect="1"/>
          </p:cNvPicPr>
          <p:nvPr/>
        </p:nvPicPr>
        <p:blipFill>
          <a:blip r:embed="rId9"/>
          <a:srcRect r="62017"/>
          <a:stretch>
            <a:fillRect/>
          </a:stretch>
        </p:blipFill>
        <p:spPr>
          <a:xfrm>
            <a:off x="6417945" y="634365"/>
            <a:ext cx="2123440" cy="55905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539470" y="1194435"/>
            <a:ext cx="1708160" cy="4470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6600" dirty="0">
                <a:solidFill>
                  <a:srgbClr val="008E42"/>
                </a:solidFill>
                <a:latin typeface="隶书" panose="02010509060101010101" pitchFamily="49" charset="-122"/>
                <a:ea typeface="隶书" panose="02010509060101010101" pitchFamily="49" charset="-122"/>
                <a:cs typeface="+mn-ea"/>
                <a:sym typeface="+mn-lt"/>
              </a:rPr>
              <a:t>感谢观看</a:t>
            </a:r>
          </a:p>
        </p:txBody>
      </p:sp>
    </p:spTree>
    <p:custDataLst>
      <p:tags r:id="rId2"/>
    </p:custData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0dd9ca17c5f14af900b314e80c1f0781"/>
          <p:cNvPicPr>
            <a:picLocks noChangeAspect="1"/>
          </p:cNvPicPr>
          <p:nvPr/>
        </p:nvPicPr>
        <p:blipFill>
          <a:blip r:embed="rId5"/>
          <a:srcRect t="-970" b="-1126"/>
          <a:stretch>
            <a:fillRect/>
          </a:stretch>
        </p:blipFill>
        <p:spPr>
          <a:xfrm>
            <a:off x="-40640" y="-6985"/>
            <a:ext cx="12273280" cy="6871335"/>
          </a:xfrm>
          <a:prstGeom prst="rect">
            <a:avLst/>
          </a:prstGeom>
        </p:spPr>
      </p:pic>
      <p:pic>
        <p:nvPicPr>
          <p:cNvPr id="14" name="图片 13" descr="4e96cd02ee8c67337551be93a5ff73e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920" y="3482340"/>
            <a:ext cx="3262630" cy="4018915"/>
          </a:xfrm>
          <a:prstGeom prst="rect">
            <a:avLst/>
          </a:prstGeom>
        </p:spPr>
      </p:pic>
      <p:sp>
        <p:nvSpPr>
          <p:cNvPr id="166" name="文本框 165"/>
          <p:cNvSpPr txBox="1"/>
          <p:nvPr/>
        </p:nvSpPr>
        <p:spPr>
          <a:xfrm>
            <a:off x="3235745" y="2383702"/>
            <a:ext cx="312507" cy="255333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夏至由来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344896" y="2413635"/>
            <a:ext cx="738664" cy="41021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ruth is the lifeblood of life, is the foundation of all values</a:t>
            </a:r>
          </a:p>
        </p:txBody>
      </p:sp>
      <p:pic>
        <p:nvPicPr>
          <p:cNvPr id="19" name="图片 18" descr="105b7a923aed46658bf76fe645f648c2"/>
          <p:cNvPicPr>
            <a:picLocks noChangeAspect="1"/>
          </p:cNvPicPr>
          <p:nvPr/>
        </p:nvPicPr>
        <p:blipFill>
          <a:blip r:embed="rId7"/>
          <a:srcRect r="-35634"/>
          <a:stretch>
            <a:fillRect/>
          </a:stretch>
        </p:blipFill>
        <p:spPr>
          <a:xfrm rot="8880000">
            <a:off x="2607310" y="446405"/>
            <a:ext cx="1152525" cy="17989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78510" y="1981200"/>
            <a:ext cx="5206365" cy="3385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dirty="0">
                <a:cs typeface="+mn-ea"/>
                <a:sym typeface="+mn-lt"/>
              </a:rPr>
              <a:t>夏至是二十四节气之一，在每年公历6月20日，或21日，或22日。夏至这天，太阳运行至黄经90度（夏至点，目前处在双子座），太阳直射地面的位置到达一年的最北端，几乎直射北回归线，此时，北半球各地的白昼时间达到全年最长。对于北回归线及其以北的地区来说，夏至日也是一年中正午太阳高度最高的一天。</a:t>
            </a:r>
          </a:p>
        </p:txBody>
      </p:sp>
      <p:pic>
        <p:nvPicPr>
          <p:cNvPr id="4" name="图片 3" descr="433aba8fb6348c3d7fcd94f81033c7e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4285" y="1036320"/>
            <a:ext cx="5873750" cy="47866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78330" y="5016500"/>
            <a:ext cx="8434705" cy="92179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dirty="0">
                <a:cs typeface="+mn-ea"/>
                <a:sym typeface="+mn-lt"/>
              </a:rPr>
              <a:t>在北京地区，夏至日白昼可长达15小时，正午太阳高度高达73°32′。这一天北半球得到的太阳辐射最多，比南半球多了将近一倍。</a:t>
            </a:r>
          </a:p>
        </p:txBody>
      </p:sp>
      <p:pic>
        <p:nvPicPr>
          <p:cNvPr id="3" name="图片 2" descr="adfa7cefad1dffc1dfeec1c0e6275010"/>
          <p:cNvPicPr>
            <a:picLocks noChangeAspect="1"/>
          </p:cNvPicPr>
          <p:nvPr/>
        </p:nvPicPr>
        <p:blipFill>
          <a:blip r:embed="rId4"/>
          <a:srcRect r="-324"/>
          <a:stretch>
            <a:fillRect/>
          </a:stretch>
        </p:blipFill>
        <p:spPr>
          <a:xfrm>
            <a:off x="-137160" y="-204470"/>
            <a:ext cx="8445500" cy="4105275"/>
          </a:xfrm>
          <a:prstGeom prst="rect">
            <a:avLst/>
          </a:prstGeom>
        </p:spPr>
      </p:pic>
      <p:pic>
        <p:nvPicPr>
          <p:cNvPr id="7" name="图片 6" descr="30f4673fb191296932ba828da9500ef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4395" y="175895"/>
            <a:ext cx="2985135" cy="2861945"/>
          </a:xfrm>
          <a:prstGeom prst="rect">
            <a:avLst/>
          </a:prstGeom>
        </p:spPr>
      </p:pic>
      <p:pic>
        <p:nvPicPr>
          <p:cNvPr id="6" name="图片 5" descr="4e96cd02ee8c67337551be93a5ff73e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886450" y="702945"/>
            <a:ext cx="4426585" cy="41573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adfa7cefad1dffc1dfeec1c0e6275010"/>
          <p:cNvPicPr>
            <a:picLocks noChangeAspect="1"/>
          </p:cNvPicPr>
          <p:nvPr/>
        </p:nvPicPr>
        <p:blipFill>
          <a:blip r:embed="rId4"/>
          <a:srcRect r="-324"/>
          <a:stretch>
            <a:fillRect/>
          </a:stretch>
        </p:blipFill>
        <p:spPr>
          <a:xfrm flipH="1">
            <a:off x="4422140" y="-128270"/>
            <a:ext cx="7803515" cy="41052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54100" y="1971040"/>
            <a:ext cx="4919980" cy="2915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dirty="0">
                <a:cs typeface="+mn-ea"/>
                <a:sym typeface="+mn-lt"/>
              </a:rPr>
              <a:t>天文专家称，夏至是太阳的转折点，这天过后它将走“回头路”，阳光直射点开始从北回归线向南移动，北半球白昼将会逐日减短。夏至日过后，北回归线及其以北的地区，正午太阳高度角也开始逐日降低。同时，夏至到来后，夜空星象也逐渐变成夏季星空。</a:t>
            </a:r>
          </a:p>
        </p:txBody>
      </p:sp>
      <p:pic>
        <p:nvPicPr>
          <p:cNvPr id="6" name="图片 5" descr="f5d52e258ba47d99097b139f307895e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8510" y="2274570"/>
            <a:ext cx="5448300" cy="54483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766ca32aa5042f21f22b7b108365a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090" y="713740"/>
            <a:ext cx="5516880" cy="59048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43220" y="1628140"/>
            <a:ext cx="6463665" cy="2582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dirty="0">
                <a:cs typeface="+mn-ea"/>
                <a:sym typeface="+mn-lt"/>
              </a:rPr>
              <a:t>中国民间把夏至后的15天分成3“时”，一般头时3天，中时5天，末时7天。这期间我国大部分地区气温较高，日照充足，作物生长很快，生理和生态需水均较多。此时的降水对农业产量影响很大，有“夏至雨点值千金”之说。一般年份，这时长江中下游地区和黄淮地区降水一般可满足作物生长的要求。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74790" y="2391410"/>
            <a:ext cx="3472815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20000"/>
              </a:lnSpc>
            </a:pPr>
            <a:r>
              <a:rPr lang="zh-CN" altLang="en-US" dirty="0">
                <a:cs typeface="+mn-ea"/>
                <a:sym typeface="+mn-lt"/>
              </a:rPr>
              <a:t>《荆楚岁时记》中记有：“六月必有三时雨，田家以为甘泽，邑里相贺。”可见在1000多年前人们已对此降雨特点有明确的认识。</a:t>
            </a:r>
          </a:p>
        </p:txBody>
      </p:sp>
      <p:pic>
        <p:nvPicPr>
          <p:cNvPr id="4" name="图片 3" descr="cc7857b418491ed54d94a7ae9efa61c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40" y="390525"/>
            <a:ext cx="6076950" cy="60769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0dd9ca17c5f14af900b314e80c1f0781"/>
          <p:cNvPicPr>
            <a:picLocks noChangeAspect="1"/>
          </p:cNvPicPr>
          <p:nvPr/>
        </p:nvPicPr>
        <p:blipFill>
          <a:blip r:embed="rId5"/>
          <a:srcRect t="-970" b="-1126"/>
          <a:stretch>
            <a:fillRect/>
          </a:stretch>
        </p:blipFill>
        <p:spPr>
          <a:xfrm>
            <a:off x="-40640" y="-6985"/>
            <a:ext cx="12273280" cy="6871335"/>
          </a:xfrm>
          <a:prstGeom prst="rect">
            <a:avLst/>
          </a:prstGeom>
        </p:spPr>
      </p:pic>
      <p:pic>
        <p:nvPicPr>
          <p:cNvPr id="14" name="图片 13" descr="4e96cd02ee8c67337551be93a5ff73e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920" y="3482340"/>
            <a:ext cx="3262630" cy="4018915"/>
          </a:xfrm>
          <a:prstGeom prst="rect">
            <a:avLst/>
          </a:prstGeom>
        </p:spPr>
      </p:pic>
      <p:sp>
        <p:nvSpPr>
          <p:cNvPr id="166" name="文本框 165"/>
          <p:cNvSpPr txBox="1"/>
          <p:nvPr/>
        </p:nvSpPr>
        <p:spPr>
          <a:xfrm>
            <a:off x="3235745" y="2383702"/>
            <a:ext cx="312507" cy="255333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节气食物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344896" y="2413635"/>
            <a:ext cx="738664" cy="41021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ruth is the lifeblood of life, is the foundation of all values</a:t>
            </a:r>
          </a:p>
        </p:txBody>
      </p:sp>
      <p:pic>
        <p:nvPicPr>
          <p:cNvPr id="19" name="图片 18" descr="105b7a923aed46658bf76fe645f648c2"/>
          <p:cNvPicPr>
            <a:picLocks noChangeAspect="1"/>
          </p:cNvPicPr>
          <p:nvPr/>
        </p:nvPicPr>
        <p:blipFill>
          <a:blip r:embed="rId7"/>
          <a:srcRect r="-35634"/>
          <a:stretch>
            <a:fillRect/>
          </a:stretch>
        </p:blipFill>
        <p:spPr>
          <a:xfrm rot="8880000">
            <a:off x="2607310" y="446405"/>
            <a:ext cx="1152525" cy="17989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  <p:tag name="KSO_WM_SLIDE_MODEL_TYPE" val="cove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x5u41mu0">
      <a:majorFont>
        <a:latin typeface="Agency FB"/>
        <a:ea typeface="Microsoft YaHei"/>
        <a:cs typeface=""/>
      </a:majorFont>
      <a:minorFont>
        <a:latin typeface="Agency FB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1183</Words>
  <Application>Microsoft Office PowerPoint</Application>
  <PresentationFormat>宽屏</PresentationFormat>
  <Paragraphs>85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隶书</vt:lpstr>
      <vt:lpstr>Agency FB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简约清新二十四节气夏至ppt模板</dc:title>
  <dc:creator/>
  <cp:lastModifiedBy/>
  <cp:revision>9</cp:revision>
  <dcterms:created xsi:type="dcterms:W3CDTF">2018-03-01T02:03:00Z</dcterms:created>
  <dcterms:modified xsi:type="dcterms:W3CDTF">2021-01-05T11:19:05Z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