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80" r:id="rId4"/>
    <p:sldId id="258" r:id="rId5"/>
    <p:sldId id="259" r:id="rId6"/>
    <p:sldId id="294" r:id="rId7"/>
    <p:sldId id="268" r:id="rId8"/>
    <p:sldId id="260" r:id="rId9"/>
    <p:sldId id="264" r:id="rId10"/>
    <p:sldId id="265" r:id="rId11"/>
    <p:sldId id="266" r:id="rId12"/>
    <p:sldId id="286" r:id="rId13"/>
    <p:sldId id="267" r:id="rId14"/>
    <p:sldId id="285" r:id="rId15"/>
    <p:sldId id="295" r:id="rId16"/>
    <p:sldId id="269" r:id="rId17"/>
    <p:sldId id="270" r:id="rId18"/>
    <p:sldId id="287" r:id="rId19"/>
    <p:sldId id="271" r:id="rId20"/>
    <p:sldId id="272" r:id="rId21"/>
    <p:sldId id="288" r:id="rId22"/>
    <p:sldId id="273" r:id="rId23"/>
    <p:sldId id="290" r:id="rId24"/>
    <p:sldId id="274" r:id="rId25"/>
    <p:sldId id="278" r:id="rId26"/>
    <p:sldId id="291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方正启体繁体" panose="02010600030101010101" charset="-122"/>
      <p:regular r:id="rId32"/>
    </p:embeddedFont>
    <p:embeddedFont>
      <p:font typeface="方正清刻本悦宋简体" panose="02000000000000000000" pitchFamily="2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131"/>
    <a:srgbClr val="F9F8F3"/>
    <a:srgbClr val="FDF6F0"/>
    <a:srgbClr val="FC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90" y="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310F-0380-4BD1-BA7C-E66C064CCB2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C7A6-A43E-4B77-AFDC-0F0805233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C7A6-A43E-4B77-AFDC-0F08052337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C7A6-A43E-4B77-AFDC-0F08052337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C7A6-A43E-4B77-AFDC-0F08052337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C7A6-A43E-4B77-AFDC-0F08052337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06E0-5618-46CE-B3BA-7123439F33F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3A19-0375-4D7A-8122-E2847921AF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0108" y="507999"/>
            <a:ext cx="3449237" cy="51743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3178" y="2336799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家风、家规、家训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228598"/>
            <a:ext cx="12192000" cy="4495802"/>
            <a:chOff x="0" y="-2"/>
            <a:chExt cx="12192000" cy="44958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7432756" cy="449580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7267656" y="-2"/>
              <a:ext cx="4924344" cy="4495801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622286" y="2357517"/>
            <a:ext cx="8379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要尽可能分担父母的忧愁，不可无视父母的感受，要积极为父母做一些力所能及的事情，不可推辞，不可讲条件。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90442" y="2390023"/>
            <a:ext cx="1054202" cy="1042987"/>
            <a:chOff x="1190442" y="2390023"/>
            <a:chExt cx="1054202" cy="10429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1190442" y="2390023"/>
              <a:ext cx="1054202" cy="10429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420025" y="261912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六</a:t>
              </a:r>
              <a:endParaRPr lang="zh-CN" altLang="en-US" sz="3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0442" y="3982447"/>
            <a:ext cx="1054202" cy="1042987"/>
            <a:chOff x="1190442" y="3982447"/>
            <a:chExt cx="1054202" cy="1042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1190442" y="3982447"/>
              <a:ext cx="1054202" cy="104298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420025" y="421155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七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593753" y="3990152"/>
            <a:ext cx="8407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要孝顺父母，懂得感恩，珍惜幸福生活，遵从父母教导，出门进门要和父母打招呼，不可忘恩，不可与父母顶撞、狡辩或者无理取闹。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-1680353" y="0"/>
            <a:ext cx="4770405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028" y="0"/>
            <a:ext cx="3924300" cy="16573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23547" y="1524642"/>
            <a:ext cx="1054202" cy="1042987"/>
            <a:chOff x="3323547" y="1524642"/>
            <a:chExt cx="1054202" cy="104298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3323547" y="1524642"/>
              <a:ext cx="1054202" cy="104298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553130" y="175374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八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26858" y="1466748"/>
            <a:ext cx="704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要学会感激，感激无私奉献、默默付出的父母，感激一切曾经关心过爱护过支持过帮助过的人，要珍视社会和自然中一切真实的美好的善良的事物，憎恨虚伪、丑恶的不良现象，不可是非不分、善恶不辨。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23547" y="3723563"/>
            <a:ext cx="1054202" cy="1042987"/>
            <a:chOff x="3323547" y="3723563"/>
            <a:chExt cx="1054202" cy="104298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3323547" y="3723563"/>
              <a:ext cx="1054202" cy="1042987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3553131" y="395266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九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26858" y="3665669"/>
            <a:ext cx="7044202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要尊敬师长，见到老师、长辈、熟人要主动热情打招呼，不可视而不见见而避之。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23547" y="5160556"/>
            <a:ext cx="1054202" cy="1042987"/>
            <a:chOff x="3323547" y="5160556"/>
            <a:chExt cx="1054202" cy="104298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3323547" y="5160556"/>
              <a:ext cx="1054202" cy="104298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3553130" y="538966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726858" y="5102662"/>
            <a:ext cx="7044202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要团结同学，要有爱心有同情心，不可以大欺小，不可歧视弱者，不可嘲笑残疾人或者成绩差的同学。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 flipH="1">
            <a:off x="0" y="228598"/>
            <a:ext cx="12192000" cy="4495802"/>
            <a:chOff x="0" y="-2"/>
            <a:chExt cx="12192000" cy="449580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7432756" cy="449580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7267656" y="-2"/>
              <a:ext cx="4924344" cy="449580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170588" y="1566313"/>
            <a:ext cx="1054202" cy="1042987"/>
            <a:chOff x="1170588" y="1566313"/>
            <a:chExt cx="1054202" cy="10429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170588" y="1566313"/>
              <a:ext cx="1054202" cy="104298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400171" y="179541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70587" y="2828836"/>
            <a:ext cx="103537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要待人真诚，为人谦虚，要脚踏实地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不可弄虚作假，不可骄傲自满狂妄自大。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331730" y="1566313"/>
            <a:ext cx="1054202" cy="1042987"/>
            <a:chOff x="2331730" y="1566313"/>
            <a:chExt cx="1054202" cy="10429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2331730" y="1566313"/>
              <a:ext cx="1054202" cy="104298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561313" y="179541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71273" y="3961170"/>
            <a:ext cx="1054202" cy="1042987"/>
            <a:chOff x="8471273" y="3961170"/>
            <a:chExt cx="1054202" cy="10429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8471273" y="3961170"/>
              <a:ext cx="1054202" cy="104298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700856" y="419027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32415" y="3961170"/>
            <a:ext cx="1054202" cy="1042987"/>
            <a:chOff x="9632415" y="3961170"/>
            <a:chExt cx="1054202" cy="10429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9632415" y="3961170"/>
              <a:ext cx="1054202" cy="104298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861998" y="419027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170588" y="5233262"/>
            <a:ext cx="9516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在影剧院、商场、会场、宴会等公共场合要保持举止文雅，谈吐得体，不可大声喧哗，不可嬉戏打闹。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79797" y="-1"/>
            <a:ext cx="4770405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61844" y="4537812"/>
            <a:ext cx="86580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按时按质按量完成老师布置的家庭作业，以及父母交代的学习任务，不可粗心大意、字迹潦草，不可少做或者借故不做、拖延，写完作业方可玩耍，除周末、假期以外一般不得看电视（晚七点新闻联播除外）、玩电脑。</a:t>
            </a:r>
          </a:p>
          <a:p>
            <a:pPr>
              <a:lnSpc>
                <a:spcPct val="150000"/>
              </a:lnSpc>
            </a:pPr>
            <a:endParaRPr lang="zh-CN" altLang="en-US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-858815" y="3807479"/>
            <a:ext cx="3924300" cy="214406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70587" y="1979990"/>
            <a:ext cx="829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要志存高远，锲而不舍，勇往直前，自强不息，不可胸无大志，不可有丝毫懈怠，不可轻言放弃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0588" y="717467"/>
            <a:ext cx="2215344" cy="1042987"/>
            <a:chOff x="1170588" y="717467"/>
            <a:chExt cx="2215344" cy="104298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1170588" y="717467"/>
              <a:ext cx="1054202" cy="104298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400171" y="9465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2331730" y="717467"/>
              <a:ext cx="1054202" cy="104298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561313" y="9465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04109" y="3307522"/>
            <a:ext cx="2215344" cy="1042987"/>
            <a:chOff x="2304109" y="3307522"/>
            <a:chExt cx="2215344" cy="1042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2304109" y="3307522"/>
              <a:ext cx="1054202" cy="104298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533692" y="353662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3465251" y="3307522"/>
              <a:ext cx="1054202" cy="104298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3694834" y="353662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94016" y="2619191"/>
            <a:ext cx="9588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本规范规定诸内容须切切实实不折不扣做到。</a:t>
            </a:r>
            <a:endParaRPr lang="en-US" altLang="zh-CN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如有违反，视情节较轻分别予以提醒、批评、警告、面壁思过、</a:t>
            </a:r>
            <a:endParaRPr lang="en-US" altLang="zh-CN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书面检讨、抄课文、做家务、限制部分家庭自由和权利、适当体罚等。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-1651634"/>
            <a:ext cx="12192000" cy="267080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537028"/>
            <a:ext cx="392430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:dissolve/>
      </p:transition>
    </mc:Choice>
    <mc:Fallback xmlns=""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251450" y="2178651"/>
            <a:ext cx="1689100" cy="1689100"/>
          </a:xfrm>
          <a:prstGeom prst="ellipse">
            <a:avLst/>
          </a:prstGeom>
          <a:blipFill dpi="0" rotWithShape="1">
            <a:blip r:embed="rId2" cstate="email"/>
            <a:srcRect/>
            <a:tile tx="0" ty="0" sx="30000" sy="3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48000" y="2170259"/>
            <a:ext cx="6096000" cy="1488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</a:rPr>
              <a:t>叁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4094824"/>
            <a:ext cx="60960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</a:rPr>
              <a:t>家规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21000" y="4839258"/>
            <a:ext cx="6858000" cy="16891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7000" y="152400"/>
            <a:ext cx="11899900" cy="65151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71" y="0"/>
              <a:ext cx="1142857" cy="1219048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0"/>
            <a:ext cx="3924300" cy="16573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5623558"/>
            <a:ext cx="851116" cy="1234442"/>
            <a:chOff x="0" y="5623558"/>
            <a:chExt cx="851116" cy="12344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风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0494" y="1219048"/>
            <a:ext cx="2181225" cy="2908300"/>
            <a:chOff x="671778" y="1219048"/>
            <a:chExt cx="2181225" cy="2908300"/>
          </a:xfrm>
        </p:grpSpPr>
        <p:grpSp>
          <p:nvGrpSpPr>
            <p:cNvPr id="23" name="组合 22"/>
            <p:cNvGrpSpPr/>
            <p:nvPr/>
          </p:nvGrpSpPr>
          <p:grpSpPr>
            <a:xfrm>
              <a:off x="671778" y="1219048"/>
              <a:ext cx="2181225" cy="2908300"/>
              <a:chOff x="1423520" y="1427757"/>
              <a:chExt cx="2181225" cy="2908300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1206260" y="188070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家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08953" y="1219048"/>
            <a:ext cx="2181225" cy="2908300"/>
            <a:chOff x="2485976" y="1219048"/>
            <a:chExt cx="2181225" cy="2908300"/>
          </a:xfrm>
        </p:grpSpPr>
        <p:grpSp>
          <p:nvGrpSpPr>
            <p:cNvPr id="28" name="组合 27"/>
            <p:cNvGrpSpPr/>
            <p:nvPr/>
          </p:nvGrpSpPr>
          <p:grpSpPr>
            <a:xfrm>
              <a:off x="2485976" y="1219048"/>
              <a:ext cx="2181225" cy="2908300"/>
              <a:chOff x="1423520" y="1427757"/>
              <a:chExt cx="2181225" cy="29083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3006509" y="188070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规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78116" y="3489736"/>
            <a:ext cx="9588500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是指对子孙立身处世、持家治业的教诲。</a:t>
            </a:r>
            <a:endParaRPr lang="zh-CN" altLang="zh-CN" sz="2400" kern="100" dirty="0"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prestig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28598"/>
            <a:ext cx="12192000" cy="4495802"/>
            <a:chOff x="0" y="-2"/>
            <a:chExt cx="12192000" cy="44958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7432756" cy="449580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7267656" y="-2"/>
              <a:ext cx="4924344" cy="449580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379621" y="2752293"/>
            <a:ext cx="9570775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作善降之百祥，作不善降之百殃。勿以善小而不为，勿以恶小而为之。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此四语，当终身服膺。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22107" y="2838730"/>
            <a:ext cx="809661" cy="878568"/>
            <a:chOff x="1222107" y="2838730"/>
            <a:chExt cx="809661" cy="8785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22107" y="2838730"/>
              <a:ext cx="809661" cy="87856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329421" y="298562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32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22107" y="4631987"/>
            <a:ext cx="809661" cy="878568"/>
            <a:chOff x="1222107" y="4631987"/>
            <a:chExt cx="809661" cy="8785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22107" y="4631987"/>
              <a:ext cx="809661" cy="878568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329421" y="477888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3200" dirty="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79622" y="4710904"/>
            <a:ext cx="7432756" cy="5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举止要安和，毋急遽怠缓；言语要诚实，毋欺妄躁率。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044943" y="1178687"/>
            <a:ext cx="2726117" cy="1178862"/>
            <a:chOff x="9044943" y="1178687"/>
            <a:chExt cx="2726117" cy="117886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9818571" y="405059"/>
              <a:ext cx="1178862" cy="272611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254493" y="1508163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zh-CN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举止行为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79797" y="-1"/>
            <a:ext cx="477040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3924300" cy="1657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79622" y="2713822"/>
            <a:ext cx="7432756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见人之善扬之，见人之恶掩之。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彼之于我，亦如是矣。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22107" y="2838730"/>
            <a:ext cx="809661" cy="878568"/>
            <a:chOff x="1222107" y="2838730"/>
            <a:chExt cx="809661" cy="8785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22107" y="2838730"/>
              <a:ext cx="809661" cy="87856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329421" y="298562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  <a:endParaRPr lang="zh-CN" altLang="en-US" sz="3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22107" y="4631987"/>
            <a:ext cx="809661" cy="878568"/>
            <a:chOff x="1222107" y="4631987"/>
            <a:chExt cx="809661" cy="87856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22107" y="4631987"/>
              <a:ext cx="809661" cy="87856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329421" y="477888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  <a:endParaRPr lang="zh-CN" altLang="en-US" sz="32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79622" y="4545550"/>
            <a:ext cx="7432756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内外亲族，无论尊长同列，皆当以礼接之。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毋得简傲笑谑，不恭不敬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16563" y="1178687"/>
            <a:ext cx="2726117" cy="1178862"/>
            <a:chOff x="9044943" y="1178687"/>
            <a:chExt cx="2726117" cy="117886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9818571" y="405059"/>
              <a:ext cx="1178862" cy="272611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9254493" y="1508163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zh-CN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举止行为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59688"/>
            <a:ext cx="12192000" cy="11788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37028"/>
            <a:ext cx="3924300" cy="1657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400576" y="2664227"/>
            <a:ext cx="8477250" cy="5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交友，所以辅德也。须亲直谅、多闻者，远便僻、柔佞者。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67703" y="1178689"/>
            <a:ext cx="2726117" cy="1178862"/>
            <a:chOff x="8267703" y="1178689"/>
            <a:chExt cx="2726117" cy="11788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9041331" y="405061"/>
              <a:ext cx="1178862" cy="272611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390165" y="1508165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交友治家</a:t>
              </a:r>
              <a:endParaRPr lang="zh-CN" altLang="zh-CN" sz="3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473147" y="4421667"/>
            <a:ext cx="8477250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治家之余，日取经史传记三五百言读之，以养德性，以长识见。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毋博弈嬉戏，虚费时日。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54221" y="2664227"/>
            <a:ext cx="809661" cy="878568"/>
            <a:chOff x="2354221" y="2664227"/>
            <a:chExt cx="809661" cy="87856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354221" y="2664227"/>
              <a:ext cx="809661" cy="87856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461535" y="281112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五</a:t>
              </a:r>
              <a:endParaRPr lang="zh-CN" altLang="en-US" sz="32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4221" y="4457484"/>
            <a:ext cx="809661" cy="878568"/>
            <a:chOff x="2354221" y="4457484"/>
            <a:chExt cx="809661" cy="87856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354221" y="4457484"/>
              <a:ext cx="809661" cy="878568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2461535" y="460438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六</a:t>
              </a:r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4428" y="1003299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50032" y="3289299"/>
            <a:ext cx="569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家</a:t>
            </a:r>
            <a:endParaRPr lang="en-US" altLang="zh-CN" sz="3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sz="3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3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88836" y="3289299"/>
            <a:ext cx="569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家</a:t>
            </a:r>
            <a:endParaRPr lang="en-US" altLang="zh-CN" sz="3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sz="3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3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27640" y="3289299"/>
            <a:ext cx="569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家</a:t>
            </a:r>
            <a:endParaRPr lang="en-US" altLang="zh-CN" sz="3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en-US" altLang="zh-CN" sz="3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3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5785830" cy="68579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1458" y="2769106"/>
            <a:ext cx="763518" cy="3997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770" y="2769106"/>
            <a:ext cx="763518" cy="3997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0574" y="2769106"/>
            <a:ext cx="763518" cy="39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228598"/>
            <a:ext cx="12192000" cy="4495802"/>
            <a:chOff x="0" y="-2"/>
            <a:chExt cx="12192000" cy="44958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7432756" cy="449580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7267656" y="-2"/>
              <a:ext cx="4924344" cy="4495801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79622" y="2713822"/>
            <a:ext cx="7432756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作家，但得衣食、祭祀、宾客之费无缺，足矣。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毋过求赢余，为世所讥。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22107" y="2838730"/>
            <a:ext cx="809661" cy="878568"/>
            <a:chOff x="1222107" y="2838730"/>
            <a:chExt cx="809661" cy="87856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22107" y="2838730"/>
              <a:ext cx="809661" cy="87856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329421" y="298562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七</a:t>
              </a:r>
              <a:endParaRPr lang="zh-CN" altLang="en-US" sz="3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2107" y="4631987"/>
            <a:ext cx="809661" cy="878568"/>
            <a:chOff x="1222107" y="4631987"/>
            <a:chExt cx="809661" cy="8785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22107" y="4631987"/>
              <a:ext cx="809661" cy="878568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329421" y="477888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八</a:t>
              </a:r>
              <a:endParaRPr lang="zh-CN" altLang="en-US" sz="3200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79622" y="4545550"/>
            <a:ext cx="7432756" cy="155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凡邻里亲故，平昔善良，倘有婚姻丧疾应助者，即量力助之。毋慕豪侠之名，轻意肆志，贻忧父母。其无赖之人，当敬而远之，一与交游，为患不小。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22106" y="1178688"/>
            <a:ext cx="2726117" cy="1178862"/>
            <a:chOff x="1222106" y="1178688"/>
            <a:chExt cx="2726117" cy="11788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1995734" y="405060"/>
              <a:ext cx="1178862" cy="2726117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431656" y="1508164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交友治家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-1680353" y="0"/>
            <a:ext cx="477040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028" y="0"/>
            <a:ext cx="3924300" cy="1657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2572" y="1657350"/>
            <a:ext cx="69884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人之生死，秉于有生之初。世俗愚昧，多倾家荡产听于巫祝，深可悯笑。神聪明正直，岂邀人祭祀，以为祸福？戒之戒之！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625057" y="1782258"/>
            <a:ext cx="809661" cy="878568"/>
            <a:chOff x="3625057" y="1782258"/>
            <a:chExt cx="809661" cy="87856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25057" y="1782258"/>
              <a:ext cx="809661" cy="87856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732371" y="192915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九</a:t>
              </a:r>
              <a:endParaRPr lang="zh-CN" altLang="en-US" sz="32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5057" y="4197175"/>
            <a:ext cx="809661" cy="878568"/>
            <a:chOff x="3625057" y="4197175"/>
            <a:chExt cx="809661" cy="8785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25057" y="4197175"/>
              <a:ext cx="809661" cy="87856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732371" y="43440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82572" y="4110738"/>
            <a:ext cx="69884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田亩差役，承事官府，必诚必信。如有所费量，于人户均取。毋损人利己，暴敛多科。本户钱粮，尤当蚤为完纳。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25057" y="299745"/>
            <a:ext cx="2726117" cy="1178862"/>
            <a:chOff x="3625057" y="299745"/>
            <a:chExt cx="2726117" cy="117886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4398685" y="-473883"/>
              <a:ext cx="1178862" cy="272611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834607" y="629221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交友治家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9876" y="2212332"/>
            <a:ext cx="2726117" cy="1178862"/>
            <a:chOff x="329876" y="2212332"/>
            <a:chExt cx="2726117" cy="11788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1103504" y="1438704"/>
              <a:ext cx="1178862" cy="272611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39426" y="2541808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为人处事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79797" y="-1"/>
            <a:ext cx="4770405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1"/>
            <a:ext cx="3924300" cy="16573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58457" y="2026281"/>
            <a:ext cx="6121340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世之生事诈人者，亦必伺人有过，然后起衅。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我若无缺，彼虽凶恶，岂敢凌我谨守礼法之人。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15943" y="1049751"/>
            <a:ext cx="1726636" cy="878568"/>
            <a:chOff x="3615943" y="1049751"/>
            <a:chExt cx="1726636" cy="87856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615943" y="1049751"/>
              <a:ext cx="809661" cy="87856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3723257" y="11966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32918" y="1049751"/>
              <a:ext cx="809661" cy="878568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4640232" y="11966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3200" dirty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558457" y="4367724"/>
            <a:ext cx="6121340" cy="5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不可习学吏事，为人写状害人，以干阴谴。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15943" y="3391194"/>
            <a:ext cx="1726636" cy="878568"/>
            <a:chOff x="3615943" y="3391194"/>
            <a:chExt cx="1726636" cy="87856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615943" y="3391194"/>
              <a:ext cx="809661" cy="878568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3723257" y="353809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32918" y="3391194"/>
              <a:ext cx="809661" cy="878568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4640232" y="353809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79797" y="-1"/>
            <a:ext cx="4770405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-858815" y="3807479"/>
            <a:ext cx="3924300" cy="21440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58457" y="2026281"/>
            <a:ext cx="6121340" cy="5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饮酒随量，不可过度，以灭德丧仪。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9876" y="847420"/>
            <a:ext cx="2726117" cy="1178862"/>
            <a:chOff x="329876" y="847420"/>
            <a:chExt cx="2726117" cy="11788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1103504" y="73792"/>
              <a:ext cx="1178862" cy="272611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39426" y="1176896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为人处事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15943" y="1049751"/>
            <a:ext cx="1726636" cy="878568"/>
            <a:chOff x="3615943" y="1049751"/>
            <a:chExt cx="1726636" cy="87856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615943" y="1049751"/>
              <a:ext cx="809661" cy="87856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3723257" y="11966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32918" y="1049751"/>
              <a:ext cx="809661" cy="878568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4640232" y="11966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  <a:endParaRPr lang="zh-CN" altLang="en-US" sz="3200" dirty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558457" y="4367724"/>
            <a:ext cx="6121340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待奴仆小过，宜以理谴责，毋轻出恶言，非理挞辱。若有故犯，则重惩不恕。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15943" y="3391194"/>
            <a:ext cx="1726636" cy="878568"/>
            <a:chOff x="3615943" y="3391194"/>
            <a:chExt cx="1726636" cy="87856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615943" y="3391194"/>
              <a:ext cx="809661" cy="878568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3723257" y="353809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532918" y="3391194"/>
              <a:ext cx="809661" cy="878568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4640232" y="353809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规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-1651634"/>
            <a:ext cx="12192000" cy="26708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37028"/>
            <a:ext cx="3924300" cy="1657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552501" y="931103"/>
            <a:ext cx="2726117" cy="1178862"/>
            <a:chOff x="8552501" y="931103"/>
            <a:chExt cx="2726117" cy="11788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9326129" y="157475"/>
              <a:ext cx="1178862" cy="272611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762051" y="1260579"/>
              <a:ext cx="20986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9875" algn="just"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为人处事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23887" y="3601911"/>
            <a:ext cx="3384815" cy="206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讨租讨债，宜善言催取。彼贫民岂无羞恶？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遽出恶言，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在我亦有所不忍。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6971" y="2392923"/>
            <a:ext cx="1726636" cy="878568"/>
            <a:chOff x="596971" y="2392923"/>
            <a:chExt cx="1726636" cy="8785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96971" y="2392923"/>
              <a:ext cx="809661" cy="87856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04285" y="253982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513946" y="2392923"/>
              <a:ext cx="809661" cy="878568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621260" y="253982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五</a:t>
              </a:r>
              <a:endParaRPr lang="zh-CN" altLang="en-US" sz="3200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054928" y="3601911"/>
            <a:ext cx="3813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蚤起夜眠，闻犬吠声即起。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有盗徐逐之，勿急追。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98365" y="2392923"/>
            <a:ext cx="1726636" cy="878568"/>
            <a:chOff x="4198365" y="2392923"/>
            <a:chExt cx="1726636" cy="87856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198365" y="2392923"/>
              <a:ext cx="809661" cy="878568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305679" y="253982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115340" y="2392923"/>
              <a:ext cx="809661" cy="878568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5222654" y="253982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六</a:t>
              </a:r>
              <a:endParaRPr lang="zh-CN" altLang="en-US" sz="3200" dirty="0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708280" y="3601911"/>
            <a:ext cx="46461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日逐衣食及冠婚丧祭、亲故往来，量入为出，务从节俭。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毋暗举债息，外示有余。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765766" y="2392923"/>
            <a:ext cx="1726636" cy="878568"/>
            <a:chOff x="7765766" y="2392923"/>
            <a:chExt cx="1726636" cy="87856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765766" y="2392923"/>
              <a:ext cx="809661" cy="878568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7873080" y="253982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  <a:endParaRPr lang="zh-CN" altLang="en-US" sz="3200" dirty="0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682741" y="2392923"/>
              <a:ext cx="809661" cy="878568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8790055" y="253982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七</a:t>
              </a:r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古风画卷版式0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49592" y="-3254601"/>
            <a:ext cx="7341276" cy="134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47051" y="1983056"/>
            <a:ext cx="9879628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付出，福报就多；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感恩，顺利就多；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助人，贵人就多；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抱怨，烦恼就多；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知足，快乐就多；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逃避，失败就多；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分享，朋友就多；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生气，疾病就多；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贪婪，贫穷就多；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施财，富贵就多；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享福，痛苦就多；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学习，智慧就多；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慈悲，吉祥就多；</a:t>
            </a:r>
            <a:endParaRPr lang="en-US" altLang="zh-CN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忍辱，平安就多。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 flipV="1">
            <a:off x="366638" y="4182686"/>
            <a:ext cx="2513922" cy="1373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362451" y="1689729"/>
            <a:ext cx="3467100" cy="34785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7000" y="152400"/>
            <a:ext cx="11899900" cy="65151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34226" y="2459504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</a:t>
            </a:r>
            <a:endParaRPr lang="en-US" altLang="zh-CN" sz="6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6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ripple/>
      </p:transition>
    </mc:Choice>
    <mc:Fallback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251450" y="2178651"/>
            <a:ext cx="1689100" cy="1689100"/>
          </a:xfrm>
          <a:prstGeom prst="ellipse">
            <a:avLst/>
          </a:prstGeom>
          <a:blipFill dpi="0" rotWithShape="1">
            <a:blip r:embed="rId2" cstate="email"/>
            <a:srcRect/>
            <a:tile tx="0" ty="0" sx="30000" sy="3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48000" y="2170259"/>
            <a:ext cx="6096000" cy="1488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</a:rPr>
              <a:t>壹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4094824"/>
            <a:ext cx="60960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</a:rPr>
              <a:t>家风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21000" y="4839258"/>
            <a:ext cx="6858000" cy="16891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7000" y="152400"/>
            <a:ext cx="11899900" cy="65151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71" y="0"/>
              <a:ext cx="1142857" cy="1219048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0"/>
            <a:ext cx="3924300" cy="16573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5623558"/>
            <a:ext cx="851116" cy="1234442"/>
            <a:chOff x="0" y="5623558"/>
            <a:chExt cx="851116" cy="12344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风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78116" y="3489736"/>
            <a:ext cx="9588500" cy="169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是家族的传统、规范及习俗。</a:t>
            </a:r>
            <a:endParaRPr lang="en-US" altLang="zh-CN" sz="2400" kern="1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旧指一家或一族世代相传的道德准则和处世方法。</a:t>
            </a:r>
            <a:endParaRPr lang="en-US" altLang="zh-CN" sz="2400" kern="1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家风是上辈人对下辈人的言传身教，是靠自身的行为影响下一代。</a:t>
            </a:r>
            <a:endParaRPr lang="zh-CN" altLang="zh-CN" sz="2400" kern="100" dirty="0"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494" y="1219048"/>
            <a:ext cx="2181225" cy="2908300"/>
            <a:chOff x="671778" y="1219048"/>
            <a:chExt cx="2181225" cy="2908300"/>
          </a:xfrm>
        </p:grpSpPr>
        <p:grpSp>
          <p:nvGrpSpPr>
            <p:cNvPr id="15" name="组合 14"/>
            <p:cNvGrpSpPr/>
            <p:nvPr/>
          </p:nvGrpSpPr>
          <p:grpSpPr>
            <a:xfrm>
              <a:off x="671778" y="1219048"/>
              <a:ext cx="2181225" cy="2908300"/>
              <a:chOff x="1423520" y="1427757"/>
              <a:chExt cx="2181225" cy="2908300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1206260" y="188070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家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08953" y="1219048"/>
            <a:ext cx="2181225" cy="2908300"/>
            <a:chOff x="2485976" y="1219048"/>
            <a:chExt cx="2181225" cy="290830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5976" y="1219048"/>
              <a:ext cx="2181225" cy="2908300"/>
              <a:chOff x="1423520" y="1427757"/>
              <a:chExt cx="2181225" cy="290830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3006509" y="188070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79797" y="-1"/>
            <a:ext cx="477040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59976" y="2370435"/>
            <a:ext cx="6096000" cy="58464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勤劳、孝顺、友善、忍让、舍得、守法。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3924300" cy="1657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458" y="2502406"/>
            <a:ext cx="763518" cy="399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458" y="3547341"/>
            <a:ext cx="763518" cy="3997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458" y="4716602"/>
            <a:ext cx="763518" cy="3997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9976" y="3454895"/>
            <a:ext cx="6096000" cy="58464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勤俭持家，和睦相处。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959976" y="4539356"/>
            <a:ext cx="3534942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孝，恭，善，勤，俭。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5623558"/>
            <a:ext cx="851116" cy="1234442"/>
            <a:chOff x="0" y="5623558"/>
            <a:chExt cx="851116" cy="12344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251450" y="2178651"/>
            <a:ext cx="1689100" cy="1689100"/>
          </a:xfrm>
          <a:prstGeom prst="ellipse">
            <a:avLst/>
          </a:prstGeom>
          <a:blipFill dpi="0" rotWithShape="1">
            <a:blip r:embed="rId2" cstate="email"/>
            <a:srcRect/>
            <a:tile tx="0" ty="0" sx="30000" sy="3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48000" y="2170259"/>
            <a:ext cx="6096000" cy="1488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</a:rPr>
              <a:t>贰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4094824"/>
            <a:ext cx="60960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方正启体繁体" panose="03000509000000000000" pitchFamily="65" charset="-122"/>
                <a:ea typeface="方正启体繁体" panose="03000509000000000000" pitchFamily="65" charset="-122"/>
              </a:rPr>
              <a:t>家训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21000" y="4839258"/>
            <a:ext cx="6858000" cy="16891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7000" y="152400"/>
            <a:ext cx="11899900" cy="65151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71" y="0"/>
              <a:ext cx="1142857" cy="1219048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0"/>
            <a:ext cx="3924300" cy="16573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10494" y="1219048"/>
            <a:ext cx="2181225" cy="2908300"/>
            <a:chOff x="671778" y="1219048"/>
            <a:chExt cx="2181225" cy="2908300"/>
          </a:xfrm>
        </p:grpSpPr>
        <p:grpSp>
          <p:nvGrpSpPr>
            <p:cNvPr id="23" name="组合 22"/>
            <p:cNvGrpSpPr/>
            <p:nvPr/>
          </p:nvGrpSpPr>
          <p:grpSpPr>
            <a:xfrm>
              <a:off x="671778" y="1219048"/>
              <a:ext cx="2181225" cy="2908300"/>
              <a:chOff x="1423520" y="1427757"/>
              <a:chExt cx="2181225" cy="2908300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1206260" y="188070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家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08953" y="1219048"/>
            <a:ext cx="2181225" cy="2908300"/>
            <a:chOff x="2485976" y="1219048"/>
            <a:chExt cx="2181225" cy="2908300"/>
          </a:xfrm>
        </p:grpSpPr>
        <p:grpSp>
          <p:nvGrpSpPr>
            <p:cNvPr id="28" name="组合 27"/>
            <p:cNvGrpSpPr/>
            <p:nvPr/>
          </p:nvGrpSpPr>
          <p:grpSpPr>
            <a:xfrm>
              <a:off x="2485976" y="1219048"/>
              <a:ext cx="2181225" cy="2908300"/>
              <a:chOff x="1423520" y="1427757"/>
              <a:chExt cx="2181225" cy="29083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3520" y="1427757"/>
                <a:ext cx="2181225" cy="2908300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3006509" y="188070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训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78116" y="3489736"/>
            <a:ext cx="9588500" cy="169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是祖上对家族内人的行为规范。</a:t>
            </a:r>
            <a:endParaRPr lang="en-US" altLang="zh-CN" sz="2400" kern="1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一般是由一个家族所遗传下来的教育、规范后代子孙的准则，</a:t>
            </a:r>
            <a:endParaRPr lang="en-US" altLang="zh-CN" sz="2400" kern="1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也叫家法。</a:t>
            </a:r>
            <a:endParaRPr lang="zh-CN" altLang="zh-CN" sz="2400" kern="100" dirty="0"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28598"/>
            <a:ext cx="12192000" cy="4495802"/>
            <a:chOff x="0" y="-2"/>
            <a:chExt cx="12192000" cy="44958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7432756" cy="449580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7267656" y="-2"/>
              <a:ext cx="4924344" cy="4495801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470226" y="1839490"/>
            <a:ext cx="7432756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自己能够做到的事情要独立完成，今日事今日毕，不可马虎了事，不可依赖父母，不可无故拖延。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190442" y="1784907"/>
            <a:ext cx="1054202" cy="104298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20025" y="201401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</a:t>
            </a:r>
            <a:endParaRPr lang="zh-CN" altLang="en-US" sz="3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190442" y="3274473"/>
            <a:ext cx="1054202" cy="104298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20025" y="350357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190442" y="4782293"/>
            <a:ext cx="1054202" cy="10429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20025" y="501139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0226" y="3350403"/>
            <a:ext cx="7432756" cy="54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要吃饱吃好，保证全面营养，不可挑食厌食少食。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0226" y="4811040"/>
            <a:ext cx="7432756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每天坚持看书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小时。要坚持课前认真预习，课堂认真听讲，做好详细笔记，课后认真温习，完成各科学习任务</a:t>
            </a:r>
            <a:endParaRPr lang="zh-CN" altLang="en-US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79797" y="-1"/>
            <a:ext cx="4770405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3924300" cy="1657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92845" y="2159405"/>
            <a:ext cx="8477250" cy="1559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要加强体育锻炼，增强体质，每天运动量不得少于一小时（寒暑假可适当增加运动量），不可偷懒，不可随意，不可只做自己喜欢的运动。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099281" y="5623558"/>
            <a:ext cx="851116" cy="1234442"/>
            <a:chOff x="0" y="5623558"/>
            <a:chExt cx="851116" cy="123444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5623558"/>
              <a:ext cx="851116" cy="123444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79336" y="58252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家</a:t>
              </a:r>
              <a:endParaRPr lang="en-US" altLang="zh-CN" sz="2400" dirty="0">
                <a:solidFill>
                  <a:schemeClr val="bg1"/>
                </a:solidFill>
                <a:latin typeface="陈继世-行楷简体" panose="02010601030101010101" pitchFamily="2" charset="-122"/>
                <a:ea typeface="陈继世-行楷简体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陈继世-行楷简体" panose="02010601030101010101" pitchFamily="2" charset="-122"/>
                  <a:ea typeface="陈继世-行楷简体" panose="02010601030101010101" pitchFamily="2" charset="-122"/>
                </a:rPr>
                <a:t>训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6300" y="2031650"/>
            <a:ext cx="1054202" cy="1042987"/>
            <a:chOff x="876300" y="2031650"/>
            <a:chExt cx="1054202" cy="104298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876300" y="2031650"/>
              <a:ext cx="1054202" cy="104298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105883" y="226075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  <a:endParaRPr lang="zh-CN" altLang="en-US" sz="32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6300" y="4421102"/>
            <a:ext cx="1054202" cy="1042987"/>
            <a:chOff x="876300" y="4421102"/>
            <a:chExt cx="1054202" cy="104298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876300" y="4421102"/>
              <a:ext cx="1054202" cy="104298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105883" y="465020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五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292845" y="4388596"/>
            <a:ext cx="8477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家庭就餐应遵从家规，吃有吃相，坐有坐相，礼貌待客，不可无视父母、长辈和客人，不可边吃边玩，不可浪费粮食。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theme/theme1.xml><?xml version="1.0" encoding="utf-8"?>
<a:theme xmlns:a="http://schemas.openxmlformats.org/drawingml/2006/main" name="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宽屏</PresentationFormat>
  <Paragraphs>188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陈继世-行楷简体</vt:lpstr>
      <vt:lpstr>方正启体繁体</vt:lpstr>
      <vt:lpstr>方正清刻本悦宋简体</vt:lpstr>
      <vt:lpstr>等线 Light</vt:lpstr>
      <vt:lpstr>等线</vt:lpstr>
      <vt:lpstr>Arial</vt:lpstr>
      <vt:lpstr>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2017-12-05T13:49:00Z</dcterms:created>
  <dcterms:modified xsi:type="dcterms:W3CDTF">2021-01-05T11:19:15Z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