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5" r:id="rId16"/>
    <p:sldId id="273" r:id="rId17"/>
    <p:sldId id="274" r:id="rId18"/>
    <p:sldId id="260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6380"/>
    <a:srgbClr val="F8909F"/>
    <a:srgbClr val="6CB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63945-4036-4628-9B30-35851BEC1201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92EC4-3605-4AAD-8A1C-08DD31CCFA8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92EC4-3605-4AAD-8A1C-08DD31CCFA8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29BE-9D63-41E7-880C-75915BE50DF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A29BE-9D63-41E7-880C-75915BE50DFF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395CB-C6BF-4BB2-8E2A-F3C9936320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2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s://baike.baidu.com/item/%E6%98%A5%E7%89%9B%E5%9B%B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文字&#10;&#10;已生成极高可信度的说明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sp>
        <p:nvSpPr>
          <p:cNvPr id="10" name="18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 flipH="1">
            <a:off x="2131839" y="2372811"/>
            <a:ext cx="646331" cy="2112378"/>
          </a:xfrm>
          <a:prstGeom prst="rect">
            <a:avLst/>
          </a:prstGeom>
          <a:noFill/>
          <a:ln w="12700">
            <a:noFill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春已归来，望丽人发髻，悠悠浮云，何来风雨，莫非残雪已尽。</a:t>
            </a:r>
            <a:endParaRPr lang="en-US" altLang="zh-CN" sz="1400" dirty="0">
              <a:solidFill>
                <a:sysClr val="windowText" lastClr="000000"/>
              </a:solidFill>
              <a:latin typeface="幼圆" panose="02010509060101010101" pitchFamily="49" charset="-122"/>
              <a:ea typeface="幼圆" panose="02010509060101010101" pitchFamily="49" charset="-122"/>
              <a:cs typeface="宋体" panose="02010600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065873" y="2286791"/>
            <a:ext cx="400110" cy="151658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14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二十四节气之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2903962" y="2174028"/>
            <a:ext cx="0" cy="2112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/>
          <p:cNvSpPr/>
          <p:nvPr/>
        </p:nvSpPr>
        <p:spPr>
          <a:xfrm>
            <a:off x="1866999" y="2504663"/>
            <a:ext cx="53008" cy="53008"/>
          </a:xfrm>
          <a:prstGeom prst="ellipse">
            <a:avLst/>
          </a:prstGeom>
          <a:solidFill>
            <a:srgbClr val="2D63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930920" y="2181445"/>
            <a:ext cx="1107996" cy="23191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60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春 分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766447" y="2120349"/>
            <a:ext cx="5576887" cy="545366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三糊春牛：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在家里用米或纸糊成春牛，摆放在家中。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TextBox 19"/>
          <p:cNvSpPr txBox="1"/>
          <p:nvPr/>
        </p:nvSpPr>
        <p:spPr>
          <a:xfrm>
            <a:off x="1766446" y="2715703"/>
            <a:ext cx="5576887" cy="64160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四贴春字画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：家家在门上张贴迎春的字画字和春字有关画有腊梅迎春之类。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TextBox 19"/>
          <p:cNvSpPr txBox="1"/>
          <p:nvPr/>
        </p:nvSpPr>
        <p:spPr>
          <a:xfrm>
            <a:off x="1766445" y="3219492"/>
            <a:ext cx="5576887" cy="737841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五搭燕子窝：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给花树戴燕子胜帛条。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" name="TextBox 19"/>
          <p:cNvSpPr txBox="1"/>
          <p:nvPr/>
        </p:nvSpPr>
        <p:spPr>
          <a:xfrm>
            <a:off x="1766444" y="3878658"/>
            <a:ext cx="5576887" cy="737841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六种迎春花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7" name="TextBox 19"/>
          <p:cNvSpPr txBox="1"/>
          <p:nvPr/>
        </p:nvSpPr>
        <p:spPr>
          <a:xfrm>
            <a:off x="1766443" y="4451591"/>
            <a:ext cx="5942652" cy="737841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七春胜贴门窗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：妇女剪春燕花鸟簪（或有专门买的春燕簪花鸟簪）用红纸剪鸡贴屋门。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8002168" y="1453996"/>
            <a:ext cx="3530991" cy="3530991"/>
          </a:xfrm>
          <a:prstGeom prst="ellipse">
            <a:avLst/>
          </a:prstGeom>
          <a:blipFill>
            <a:blip r:embed="rId5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  <p:bldP spid="12" grpId="0"/>
      <p:bldP spid="15" grpId="0"/>
      <p:bldP spid="17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5" cstate="email"/>
          <a:srcRect t="-4"/>
          <a:stretch>
            <a:fillRect/>
          </a:stretch>
        </p:blipFill>
        <p:spPr>
          <a:xfrm>
            <a:off x="2588225" y="856413"/>
            <a:ext cx="3589606" cy="137171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6177831" y="2206987"/>
            <a:ext cx="3589606" cy="128180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 rotWithShape="1">
          <a:blip r:embed="rId7" cstate="email"/>
          <a:srcRect/>
          <a:stretch>
            <a:fillRect/>
          </a:stretch>
        </p:blipFill>
        <p:spPr>
          <a:xfrm>
            <a:off x="6177831" y="4879121"/>
            <a:ext cx="3589606" cy="1295987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8" cstate="email"/>
          <a:srcRect/>
          <a:stretch>
            <a:fillRect/>
          </a:stretch>
        </p:blipFill>
        <p:spPr>
          <a:xfrm>
            <a:off x="2588225" y="3488789"/>
            <a:ext cx="3589606" cy="1390332"/>
          </a:xfrm>
          <a:prstGeom prst="rect">
            <a:avLst/>
          </a:prstGeom>
        </p:spPr>
      </p:pic>
      <p:sp>
        <p:nvSpPr>
          <p:cNvPr id="22" name="TextBox 19"/>
          <p:cNvSpPr txBox="1"/>
          <p:nvPr/>
        </p:nvSpPr>
        <p:spPr>
          <a:xfrm>
            <a:off x="6549458" y="1173351"/>
            <a:ext cx="3424536" cy="737841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春饼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：馅（萝卜，豆芽，豆子，为主）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4" name="TextBox 19"/>
          <p:cNvSpPr txBox="1"/>
          <p:nvPr/>
        </p:nvSpPr>
        <p:spPr>
          <a:xfrm>
            <a:off x="2644496" y="2674732"/>
            <a:ext cx="3424536" cy="737841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春盘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：主要是蔬菜取生菜瓜果饼糖放盘中为春盘（或拼成盘）馈送亲友或自食取迎春之意。杜甫</a:t>
            </a:r>
            <a:r>
              <a:rPr lang="en-US" altLang="zh-CN" sz="12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《</a:t>
            </a:r>
            <a:r>
              <a:rPr lang="zh-CN" altLang="en-US" sz="12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立春</a:t>
            </a:r>
            <a:r>
              <a:rPr lang="en-US" altLang="zh-CN" sz="12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》</a:t>
            </a:r>
            <a:r>
              <a:rPr lang="zh-CN" altLang="en-US" sz="12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：“春日春盘细生菜，忽忆两京梅发时。”。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5" name="TextBox 19"/>
          <p:cNvSpPr txBox="1"/>
          <p:nvPr/>
        </p:nvSpPr>
        <p:spPr>
          <a:xfrm>
            <a:off x="6549458" y="4010141"/>
            <a:ext cx="3424536" cy="737841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春卷（春蚕）：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《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岁时广记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》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：“京师富贵人家造面蚕，名曰‘探官蚕’。又因立春日做此，故又称‘探春蚕’。”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6" name="TextBox 19"/>
          <p:cNvSpPr txBox="1"/>
          <p:nvPr/>
        </p:nvSpPr>
        <p:spPr>
          <a:xfrm>
            <a:off x="2644496" y="5499640"/>
            <a:ext cx="3424536" cy="737841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咬春（吃萝卜）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：明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《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酌中志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》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：“立春之时，无贵贱嚼罗卜，曰‘咬春’。”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816200" y="2049668"/>
            <a:ext cx="8854659" cy="1276378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在养生上主要是护肝。在作息时间上，人们也应顺应自然界的规律，早睡早起。在精神养生方面，要力戒暴怒，更忌忧郁，做到心胸开阔，保持心境愉悦。。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Rectangle 57"/>
          <p:cNvSpPr/>
          <p:nvPr/>
        </p:nvSpPr>
        <p:spPr>
          <a:xfrm>
            <a:off x="1816200" y="1618991"/>
            <a:ext cx="1278135" cy="430677"/>
          </a:xfrm>
          <a:prstGeom prst="rect">
            <a:avLst/>
          </a:prstGeom>
        </p:spPr>
        <p:txBody>
          <a:bodyPr wrap="none" lIns="121712" tIns="60856" rIns="121712" bIns="60856">
            <a:spAutoFit/>
          </a:bodyPr>
          <a:lstStyle/>
          <a:p>
            <a:r>
              <a:rPr lang="zh-CN" altLang="en-US" sz="20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节气养生</a:t>
            </a:r>
          </a:p>
        </p:txBody>
      </p:sp>
      <p:sp>
        <p:nvSpPr>
          <p:cNvPr id="9" name="TextBox 19"/>
          <p:cNvSpPr txBox="1"/>
          <p:nvPr/>
        </p:nvSpPr>
        <p:spPr>
          <a:xfrm>
            <a:off x="1816197" y="3065412"/>
            <a:ext cx="8854659" cy="1276378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对于健康人群而言，饮食要清淡，不要过度食用干燥、辛辣的食物。同时，因为此时阳气上升容易伤阴，所以要特别注重养阴，可以多选用百合、山药、莲子、枸杞等食物。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TextBox 19"/>
          <p:cNvSpPr txBox="1"/>
          <p:nvPr/>
        </p:nvSpPr>
        <p:spPr>
          <a:xfrm>
            <a:off x="1816198" y="4259718"/>
            <a:ext cx="8854659" cy="1276378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立春之后的一段时间往往冷暖不定，要当心“到春寒”的侵扰，特别是对于体弱的人来说，感冒、发烧是常有的事情。对此专家表示，要想杀菌并防寒，在饮食上可增加吃大蒜、洋葱、芹菜等“味冲”食物的次数，对预防伤寒感冒等春季多发的呼吸道感染大有益处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flipV="1">
            <a:off x="3094335" y="1480873"/>
            <a:ext cx="726114" cy="726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3" grpId="0"/>
      <p:bldP spid="9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0880" y="0"/>
            <a:ext cx="7527348" cy="7104353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096717" y="252667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文学记述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73001" y="1185096"/>
            <a:ext cx="2855270" cy="533527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761269" y="4544953"/>
            <a:ext cx="2867002" cy="197542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816634" y="4688292"/>
            <a:ext cx="2756272" cy="185315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en-US" altLang="zh-CN" sz="1100" b="1" dirty="0"/>
              <a:t>《</a:t>
            </a:r>
            <a:r>
              <a:rPr lang="zh-CN" altLang="en-US" sz="1100" b="1" dirty="0"/>
              <a:t>题望苑驿</a:t>
            </a:r>
            <a:r>
              <a:rPr lang="en-US" altLang="zh-CN" sz="1100" b="1" dirty="0"/>
              <a:t>》</a:t>
            </a:r>
            <a:r>
              <a:rPr lang="zh-CN" altLang="en-US" sz="1100" dirty="0"/>
              <a:t> （唐代）温庭筠</a:t>
            </a:r>
            <a:br>
              <a:rPr lang="zh-CN" altLang="en-US" sz="1100" dirty="0"/>
            </a:br>
            <a:r>
              <a:rPr lang="zh-CN" altLang="en-US" sz="1100" dirty="0"/>
              <a:t>　　弱柳千条杏一枝，半含春雨半垂丝。</a:t>
            </a:r>
            <a:br>
              <a:rPr lang="zh-CN" altLang="en-US" sz="1100" dirty="0"/>
            </a:br>
            <a:r>
              <a:rPr lang="zh-CN" altLang="en-US" sz="1100" dirty="0"/>
              <a:t>　　景阳寒井人难到，长乐晨钟鸟自知。</a:t>
            </a:r>
            <a:br>
              <a:rPr lang="zh-CN" altLang="en-US" sz="1100" dirty="0"/>
            </a:br>
            <a:r>
              <a:rPr lang="zh-CN" altLang="en-US" sz="1100" dirty="0"/>
              <a:t>　　花影至今通博望，树名从此号相思。</a:t>
            </a:r>
            <a:br>
              <a:rPr lang="zh-CN" altLang="en-US" sz="1100" dirty="0"/>
            </a:br>
            <a:r>
              <a:rPr lang="zh-CN" altLang="en-US" sz="1100" dirty="0"/>
              <a:t>　　分明十二楼前月，不向西陵照盛姬。</a:t>
            </a:r>
            <a:br>
              <a:rPr lang="zh-CN" altLang="en-US" sz="11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1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889891" y="1179673"/>
            <a:ext cx="3002165" cy="5335277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153676" y="1179673"/>
            <a:ext cx="2855270" cy="5335277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8153676" y="4539530"/>
            <a:ext cx="2867002" cy="197542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4878158" y="4539530"/>
            <a:ext cx="3013897" cy="1975420"/>
          </a:xfrm>
          <a:prstGeom prst="rect">
            <a:avLst/>
          </a:prstGeom>
          <a:solidFill>
            <a:schemeClr val="bg1">
              <a:alpha val="7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9"/>
          <p:cNvSpPr txBox="1"/>
          <p:nvPr/>
        </p:nvSpPr>
        <p:spPr>
          <a:xfrm>
            <a:off x="8101163" y="4688291"/>
            <a:ext cx="2756272" cy="185315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en-US" altLang="zh-CN" sz="1100" b="1" dirty="0"/>
              <a:t>《</a:t>
            </a:r>
            <a:r>
              <a:rPr lang="zh-CN" altLang="en-US" sz="1100" b="1" dirty="0"/>
              <a:t>咏柳</a:t>
            </a:r>
            <a:r>
              <a:rPr lang="en-US" altLang="zh-CN" sz="1100" b="1" dirty="0"/>
              <a:t>》</a:t>
            </a:r>
            <a:r>
              <a:rPr lang="zh-CN" altLang="en-US" sz="1100" b="1" dirty="0"/>
              <a:t>（ 唐代） 贺知章</a:t>
            </a:r>
            <a:r>
              <a:rPr lang="zh-CN" altLang="en-US" sz="1100" dirty="0"/>
              <a:t>　　</a:t>
            </a:r>
            <a:endParaRPr lang="en-US" altLang="zh-CN" sz="1100" dirty="0"/>
          </a:p>
          <a:p>
            <a:pPr algn="ctr" defTabSz="914400">
              <a:lnSpc>
                <a:spcPct val="150000"/>
              </a:lnSpc>
              <a:defRPr/>
            </a:pPr>
            <a:r>
              <a:rPr lang="zh-CN" altLang="en-US" sz="1100" dirty="0"/>
              <a:t>碧玉妆成一树高，万条垂下绿丝绦。</a:t>
            </a:r>
            <a:br>
              <a:rPr lang="zh-CN" altLang="en-US" sz="1100" dirty="0"/>
            </a:br>
            <a:r>
              <a:rPr lang="zh-CN" altLang="en-US" sz="1100" dirty="0"/>
              <a:t>　　不知细叶谁裁出，二月春风似剪刀。</a:t>
            </a:r>
            <a:br>
              <a:rPr lang="zh-CN" altLang="en-US" sz="11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1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5068203" y="4539530"/>
            <a:ext cx="2756272" cy="1853153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br>
              <a:rPr lang="zh-CN" altLang="en-US" sz="11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r>
              <a:rPr lang="en-US" altLang="zh-CN" sz="1100" dirty="0"/>
              <a:t>【</a:t>
            </a:r>
            <a:r>
              <a:rPr lang="zh-CN" altLang="en-US" sz="1100" dirty="0"/>
              <a:t>越调</a:t>
            </a:r>
            <a:r>
              <a:rPr lang="en-US" altLang="zh-CN" sz="1100" dirty="0"/>
              <a:t>】</a:t>
            </a:r>
            <a:r>
              <a:rPr lang="zh-CN" altLang="en-US" sz="1100" dirty="0"/>
              <a:t>天净沙</a:t>
            </a:r>
            <a:r>
              <a:rPr lang="en-US" altLang="zh-CN" sz="1100" dirty="0"/>
              <a:t>·</a:t>
            </a:r>
            <a:r>
              <a:rPr lang="zh-CN" altLang="en-US" sz="1100" dirty="0"/>
              <a:t>春（元代）白朴</a:t>
            </a:r>
            <a:br>
              <a:rPr lang="zh-CN" altLang="en-US" sz="1100" dirty="0"/>
            </a:br>
            <a:r>
              <a:rPr lang="zh-CN" altLang="en-US" sz="1100" dirty="0"/>
              <a:t>　　春山暖日和风，阑干楼阁帘栊，杨柳秋千院中。</a:t>
            </a:r>
            <a:br>
              <a:rPr lang="zh-CN" altLang="en-US" sz="1100" dirty="0"/>
            </a:br>
            <a:r>
              <a:rPr lang="zh-CN" altLang="en-US" sz="1100" dirty="0"/>
              <a:t>　　啼莺舞燕，小桥流水飞红。</a:t>
            </a:r>
            <a:endParaRPr lang="zh-CN" altLang="en-US" sz="11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sp>
        <p:nvSpPr>
          <p:cNvPr id="2" name="椭圆 1"/>
          <p:cNvSpPr/>
          <p:nvPr/>
        </p:nvSpPr>
        <p:spPr>
          <a:xfrm>
            <a:off x="5484772" y="2966582"/>
            <a:ext cx="1223890" cy="122389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9"/>
          <p:cNvSpPr txBox="1"/>
          <p:nvPr/>
        </p:nvSpPr>
        <p:spPr>
          <a:xfrm>
            <a:off x="5908581" y="3151164"/>
            <a:ext cx="432544" cy="1039308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谚语</a:t>
            </a:r>
            <a:br>
              <a:rPr lang="zh-CN" altLang="en-US" sz="11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100" dirty="0">
              <a:solidFill>
                <a:srgbClr val="2D638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TextBox 19"/>
          <p:cNvSpPr txBox="1"/>
          <p:nvPr/>
        </p:nvSpPr>
        <p:spPr>
          <a:xfrm>
            <a:off x="4648734" y="2292973"/>
            <a:ext cx="3291921" cy="673609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dirty="0"/>
              <a:t>一年之计在于春，一生之计在于勤。</a:t>
            </a:r>
            <a:b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" name="TextBox 19"/>
          <p:cNvSpPr txBox="1"/>
          <p:nvPr/>
        </p:nvSpPr>
        <p:spPr>
          <a:xfrm>
            <a:off x="5134204" y="1695614"/>
            <a:ext cx="2895113" cy="673609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dirty="0"/>
              <a:t>一场春风对一场秋雨。</a:t>
            </a:r>
            <a:b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6" name="TextBox 19"/>
          <p:cNvSpPr txBox="1"/>
          <p:nvPr/>
        </p:nvSpPr>
        <p:spPr>
          <a:xfrm>
            <a:off x="5372150" y="1122856"/>
            <a:ext cx="3291921" cy="673609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400" dirty="0"/>
              <a:t>行下春风望夏雨。</a:t>
            </a:r>
            <a:b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7" name="TextBox 19"/>
          <p:cNvSpPr txBox="1"/>
          <p:nvPr/>
        </p:nvSpPr>
        <p:spPr>
          <a:xfrm>
            <a:off x="4737396" y="5080745"/>
            <a:ext cx="3291921" cy="1151827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r>
              <a:rPr lang="zh-CN" altLang="en-US" sz="1400" dirty="0"/>
              <a:t>八月十五云遮月，正月十五雪打灯。</a:t>
            </a:r>
            <a:endParaRPr lang="en-US" altLang="zh-CN" sz="1400" dirty="0"/>
          </a:p>
          <a:p>
            <a:endParaRPr lang="zh-CN" altLang="en-US" sz="1400" dirty="0"/>
          </a:p>
          <a:p>
            <a:r>
              <a:rPr lang="zh-CN" altLang="en-US" sz="1400" dirty="0"/>
              <a:t>正月十五雪打灯，清明时节雨纷纷。</a:t>
            </a:r>
          </a:p>
          <a:p>
            <a:pPr defTabSz="914400">
              <a:lnSpc>
                <a:spcPct val="150000"/>
              </a:lnSpc>
              <a:defRPr/>
            </a:pPr>
            <a:r>
              <a:rPr lang="zh-CN" altLang="en-US" sz="1400" dirty="0"/>
              <a:t>。</a:t>
            </a:r>
            <a:b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-836038" y="1879171"/>
            <a:ext cx="3868615" cy="3868615"/>
          </a:xfrm>
          <a:prstGeom prst="ellipse">
            <a:avLst/>
          </a:prstGeom>
          <a:blipFill>
            <a:blip r:embed="rId5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9133127" y="1879171"/>
            <a:ext cx="3868615" cy="3868615"/>
          </a:xfrm>
          <a:prstGeom prst="ellipse">
            <a:avLst/>
          </a:prstGeom>
          <a:blipFill>
            <a:blip r:embed="rId6" cstate="email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0880" y="0"/>
            <a:ext cx="7527348" cy="7104353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096717" y="252667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典籍记载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854334" y="0"/>
            <a:ext cx="4849091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75249" y="1674055"/>
            <a:ext cx="11000936" cy="382641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9"/>
          <p:cNvSpPr txBox="1"/>
          <p:nvPr/>
        </p:nvSpPr>
        <p:spPr>
          <a:xfrm>
            <a:off x="1288146" y="2198342"/>
            <a:ext cx="9797195" cy="3516922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r>
              <a:rPr lang="zh-CN" altLang="en-US" sz="14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立春立春，正月节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。立，建始也。五行之气往者过来者续于此。而春木之气始至，故谓之立也。立夏、秋、冬同。</a:t>
            </a:r>
            <a:endParaRPr lang="en-US" altLang="zh-CN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zh-CN" altLang="en-US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14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东风解冻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。冻结于冬，遇春风而解散；不曰春而曰东者，</a:t>
            </a:r>
            <a:r>
              <a:rPr lang="en-US" altLang="zh-CN" sz="1400" dirty="0">
                <a:latin typeface="幼圆" panose="02010509060101010101" pitchFamily="49" charset="-122"/>
                <a:ea typeface="幼圆" panose="02010509060101010101" pitchFamily="49" charset="-122"/>
              </a:rPr>
              <a:t>《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吕氏春秋</a:t>
            </a:r>
            <a:r>
              <a:rPr lang="en-US" altLang="zh-CN" sz="1400" dirty="0">
                <a:latin typeface="幼圆" panose="02010509060101010101" pitchFamily="49" charset="-122"/>
                <a:ea typeface="幼圆" panose="02010509060101010101" pitchFamily="49" charset="-122"/>
              </a:rPr>
              <a:t>》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曰：东方属木，木，火母也。然气温，故解冻。</a:t>
            </a:r>
            <a:endParaRPr lang="en-US" altLang="zh-CN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zh-CN" altLang="en-US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14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蛰虫始振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。蛰，藏也；振，动也。密藏之虫，因气至，而皆苏动之矣。鲍氏曰：动而未出，至二月，乃大惊而走也。</a:t>
            </a:r>
            <a:endParaRPr lang="en-US" altLang="zh-CN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endParaRPr lang="zh-CN" altLang="en-US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14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鱼陟负冰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。陟，升也。鱼当盛寒伏水底而遂暖，至正月阳气至，则上游而近冰，故曰负。</a:t>
            </a:r>
          </a:p>
          <a:p>
            <a:pPr defTabSz="914400">
              <a:lnSpc>
                <a:spcPct val="150000"/>
              </a:lnSpc>
              <a:defRPr/>
            </a:pPr>
            <a:b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4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文字&#10;&#10;已生成极高可信度的说明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209327" y="2524540"/>
            <a:ext cx="800219" cy="23191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0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谢谢观看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3273288" y="2524540"/>
            <a:ext cx="0" cy="2073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-636104" y="2436427"/>
            <a:ext cx="2014330" cy="2014330"/>
          </a:xfrm>
          <a:prstGeom prst="ellipse">
            <a:avLst/>
          </a:prstGeom>
          <a:solidFill>
            <a:srgbClr val="6CBEDE">
              <a:alpha val="7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6CBEDE"/>
              </a:solidFill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103171" y="2407242"/>
            <a:ext cx="923330" cy="20435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4800" b="1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目 录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V="1">
            <a:off x="3006579" y="5066465"/>
            <a:ext cx="823299" cy="82329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V="1">
            <a:off x="2975106" y="3875010"/>
            <a:ext cx="823299" cy="82329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V="1">
            <a:off x="2975108" y="2683555"/>
            <a:ext cx="823299" cy="82329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V="1">
            <a:off x="2975105" y="1525856"/>
            <a:ext cx="823299" cy="823299"/>
          </a:xfrm>
          <a:prstGeom prst="rect">
            <a:avLst/>
          </a:prstGeom>
        </p:spPr>
      </p:pic>
      <p:grpSp>
        <p:nvGrpSpPr>
          <p:cNvPr id="20" name="组合 19"/>
          <p:cNvGrpSpPr/>
          <p:nvPr/>
        </p:nvGrpSpPr>
        <p:grpSpPr>
          <a:xfrm>
            <a:off x="3973005" y="5072695"/>
            <a:ext cx="3894793" cy="817069"/>
            <a:chOff x="3973005" y="5072695"/>
            <a:chExt cx="3894793" cy="817069"/>
          </a:xfrm>
        </p:grpSpPr>
        <p:sp>
          <p:nvSpPr>
            <p:cNvPr id="14" name="Rectangle 57"/>
            <p:cNvSpPr/>
            <p:nvPr/>
          </p:nvSpPr>
          <p:spPr>
            <a:xfrm>
              <a:off x="3973005" y="5072695"/>
              <a:ext cx="1483319" cy="492232"/>
            </a:xfrm>
            <a:prstGeom prst="rect">
              <a:avLst/>
            </a:prstGeom>
          </p:spPr>
          <p:txBody>
            <a:bodyPr wrap="none" lIns="121712" tIns="60856" rIns="121712" bIns="60856">
              <a:spAutoFit/>
            </a:bodyPr>
            <a:lstStyle/>
            <a:p>
              <a:r>
                <a:rPr lang="zh-CN" altLang="en-US" sz="2400" b="1" dirty="0">
                  <a:latin typeface="幼圆" panose="02010509060101010101" pitchFamily="49" charset="-122"/>
                  <a:ea typeface="幼圆" panose="02010509060101010101" pitchFamily="49" charset="-122"/>
                </a:rPr>
                <a:t>典籍记载</a:t>
              </a:r>
            </a:p>
          </p:txBody>
        </p:sp>
        <p:sp>
          <p:nvSpPr>
            <p:cNvPr id="15" name="Rectangle 58"/>
            <p:cNvSpPr/>
            <p:nvPr/>
          </p:nvSpPr>
          <p:spPr>
            <a:xfrm>
              <a:off x="3973005" y="5551420"/>
              <a:ext cx="3894793" cy="338344"/>
            </a:xfrm>
            <a:prstGeom prst="rect">
              <a:avLst/>
            </a:prstGeom>
          </p:spPr>
          <p:txBody>
            <a:bodyPr wrap="square" lIns="121712" tIns="60856" rIns="121712" bIns="60856" anchor="ctr">
              <a:spAutoFit/>
            </a:bodyPr>
            <a:lstStyle/>
            <a:p>
              <a:pPr>
                <a:buClr>
                  <a:srgbClr val="E24848"/>
                </a:buClr>
                <a:defRPr/>
              </a:pPr>
              <a:r>
                <a:rPr lang="zh-CN" altLang="en-US" sz="1400" noProof="1">
                  <a:latin typeface="腾祥铁山楷书简繁合集" panose="01010104010101010101" pitchFamily="2" charset="-122"/>
                  <a:ea typeface="腾祥铁山楷书简繁合集" panose="01010104010101010101" pitchFamily="2" charset="-122"/>
                  <a:cs typeface="Arial" panose="020B0604020202020204" pitchFamily="34" charset="0"/>
                </a:rPr>
                <a:t>单击此处添加副标题或详细文本描述</a:t>
              </a:r>
              <a:endParaRPr lang="en-US" sz="1400" noProof="1">
                <a:latin typeface="腾祥铁山楷书简繁合集" panose="01010104010101010101" pitchFamily="2" charset="-122"/>
                <a:ea typeface="腾祥铁山楷书简繁合集" panose="0101010401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973004" y="3766115"/>
            <a:ext cx="3894793" cy="817069"/>
            <a:chOff x="3973005" y="5072695"/>
            <a:chExt cx="3894793" cy="817069"/>
          </a:xfrm>
        </p:grpSpPr>
        <p:sp>
          <p:nvSpPr>
            <p:cNvPr id="23" name="Rectangle 57"/>
            <p:cNvSpPr/>
            <p:nvPr/>
          </p:nvSpPr>
          <p:spPr>
            <a:xfrm>
              <a:off x="3973005" y="5072695"/>
              <a:ext cx="1476907" cy="492232"/>
            </a:xfrm>
            <a:prstGeom prst="rect">
              <a:avLst/>
            </a:prstGeom>
          </p:spPr>
          <p:txBody>
            <a:bodyPr wrap="none" lIns="121712" tIns="60856" rIns="121712" bIns="60856">
              <a:spAutoFit/>
            </a:bodyPr>
            <a:lstStyle/>
            <a:p>
              <a:r>
                <a:rPr lang="zh-CN" altLang="en-US" sz="2400" b="1" dirty="0">
                  <a:latin typeface="幼圆" panose="02010509060101010101" pitchFamily="49" charset="-122"/>
                  <a:ea typeface="幼圆" panose="02010509060101010101" pitchFamily="49" charset="-122"/>
                </a:rPr>
                <a:t>文学记述</a:t>
              </a:r>
            </a:p>
          </p:txBody>
        </p:sp>
        <p:sp>
          <p:nvSpPr>
            <p:cNvPr id="24" name="Rectangle 58"/>
            <p:cNvSpPr/>
            <p:nvPr/>
          </p:nvSpPr>
          <p:spPr>
            <a:xfrm>
              <a:off x="3973005" y="5551420"/>
              <a:ext cx="3894793" cy="338344"/>
            </a:xfrm>
            <a:prstGeom prst="rect">
              <a:avLst/>
            </a:prstGeom>
          </p:spPr>
          <p:txBody>
            <a:bodyPr wrap="square" lIns="121712" tIns="60856" rIns="121712" bIns="60856" anchor="ctr">
              <a:spAutoFit/>
            </a:bodyPr>
            <a:lstStyle/>
            <a:p>
              <a:pPr>
                <a:buClr>
                  <a:srgbClr val="E24848"/>
                </a:buClr>
                <a:defRPr/>
              </a:pPr>
              <a:r>
                <a:rPr lang="zh-CN" altLang="en-US" sz="1400" noProof="1">
                  <a:latin typeface="腾祥铁山楷书简繁合集" panose="01010104010101010101" pitchFamily="2" charset="-122"/>
                  <a:ea typeface="腾祥铁山楷书简繁合集" panose="01010104010101010101" pitchFamily="2" charset="-122"/>
                  <a:cs typeface="Arial" panose="020B0604020202020204" pitchFamily="34" charset="0"/>
                </a:rPr>
                <a:t>单击此处添加副标题或详细文本描述</a:t>
              </a:r>
              <a:endParaRPr lang="en-US" sz="1400" noProof="1">
                <a:latin typeface="腾祥铁山楷书简繁合集" panose="01010104010101010101" pitchFamily="2" charset="-122"/>
                <a:ea typeface="腾祥铁山楷书简繁合集" panose="0101010401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3973003" y="2683555"/>
            <a:ext cx="3894793" cy="817069"/>
            <a:chOff x="3973005" y="5072695"/>
            <a:chExt cx="3894793" cy="817069"/>
          </a:xfrm>
        </p:grpSpPr>
        <p:sp>
          <p:nvSpPr>
            <p:cNvPr id="26" name="Rectangle 57"/>
            <p:cNvSpPr/>
            <p:nvPr/>
          </p:nvSpPr>
          <p:spPr>
            <a:xfrm>
              <a:off x="3973005" y="5072695"/>
              <a:ext cx="1476907" cy="492232"/>
            </a:xfrm>
            <a:prstGeom prst="rect">
              <a:avLst/>
            </a:prstGeom>
          </p:spPr>
          <p:txBody>
            <a:bodyPr wrap="none" lIns="121712" tIns="60856" rIns="121712" bIns="60856">
              <a:spAutoFit/>
            </a:bodyPr>
            <a:lstStyle/>
            <a:p>
              <a:r>
                <a:rPr lang="zh-CN" altLang="en-US" sz="2400" b="1" dirty="0">
                  <a:latin typeface="幼圆" panose="02010509060101010101" pitchFamily="49" charset="-122"/>
                  <a:ea typeface="幼圆" panose="02010509060101010101" pitchFamily="49" charset="-122"/>
                </a:rPr>
                <a:t>民间习俗</a:t>
              </a:r>
            </a:p>
          </p:txBody>
        </p:sp>
        <p:sp>
          <p:nvSpPr>
            <p:cNvPr id="27" name="Rectangle 58"/>
            <p:cNvSpPr/>
            <p:nvPr/>
          </p:nvSpPr>
          <p:spPr>
            <a:xfrm>
              <a:off x="3973005" y="5551420"/>
              <a:ext cx="3894793" cy="338344"/>
            </a:xfrm>
            <a:prstGeom prst="rect">
              <a:avLst/>
            </a:prstGeom>
          </p:spPr>
          <p:txBody>
            <a:bodyPr wrap="square" lIns="121712" tIns="60856" rIns="121712" bIns="60856" anchor="ctr">
              <a:spAutoFit/>
            </a:bodyPr>
            <a:lstStyle/>
            <a:p>
              <a:pPr>
                <a:buClr>
                  <a:srgbClr val="E24848"/>
                </a:buClr>
                <a:defRPr/>
              </a:pPr>
              <a:r>
                <a:rPr lang="zh-CN" altLang="en-US" sz="1400" noProof="1">
                  <a:latin typeface="腾祥铁山楷书简繁合集" panose="01010104010101010101" pitchFamily="2" charset="-122"/>
                  <a:ea typeface="腾祥铁山楷书简繁合集" panose="01010104010101010101" pitchFamily="2" charset="-122"/>
                  <a:cs typeface="Arial" panose="020B0604020202020204" pitchFamily="34" charset="0"/>
                </a:rPr>
                <a:t>单击此处添加副标题或详细文本描述</a:t>
              </a:r>
              <a:endParaRPr lang="en-US" sz="1400" noProof="1">
                <a:latin typeface="腾祥铁山楷书简繁合集" panose="01010104010101010101" pitchFamily="2" charset="-122"/>
                <a:ea typeface="腾祥铁山楷书简繁合集" panose="01010104010101010101" pitchFamily="2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973002" y="1432749"/>
            <a:ext cx="3894793" cy="817069"/>
            <a:chOff x="3973005" y="5072695"/>
            <a:chExt cx="3894793" cy="817069"/>
          </a:xfrm>
        </p:grpSpPr>
        <p:sp>
          <p:nvSpPr>
            <p:cNvPr id="29" name="Rectangle 57"/>
            <p:cNvSpPr/>
            <p:nvPr/>
          </p:nvSpPr>
          <p:spPr>
            <a:xfrm>
              <a:off x="3973005" y="5072695"/>
              <a:ext cx="1483319" cy="492232"/>
            </a:xfrm>
            <a:prstGeom prst="rect">
              <a:avLst/>
            </a:prstGeom>
          </p:spPr>
          <p:txBody>
            <a:bodyPr wrap="none" lIns="121712" tIns="60856" rIns="121712" bIns="60856">
              <a:spAutoFit/>
            </a:bodyPr>
            <a:lstStyle/>
            <a:p>
              <a:r>
                <a:rPr lang="zh-CN" altLang="en-US" sz="2400" b="1" dirty="0">
                  <a:latin typeface="幼圆" panose="02010509060101010101" pitchFamily="49" charset="-122"/>
                  <a:ea typeface="幼圆" panose="02010509060101010101" pitchFamily="49" charset="-122"/>
                </a:rPr>
                <a:t>历史发展</a:t>
              </a:r>
            </a:p>
          </p:txBody>
        </p:sp>
        <p:sp>
          <p:nvSpPr>
            <p:cNvPr id="30" name="Rectangle 58"/>
            <p:cNvSpPr/>
            <p:nvPr/>
          </p:nvSpPr>
          <p:spPr>
            <a:xfrm>
              <a:off x="3973005" y="5551420"/>
              <a:ext cx="3894793" cy="338344"/>
            </a:xfrm>
            <a:prstGeom prst="rect">
              <a:avLst/>
            </a:prstGeom>
          </p:spPr>
          <p:txBody>
            <a:bodyPr wrap="square" lIns="121712" tIns="60856" rIns="121712" bIns="60856" anchor="ctr">
              <a:spAutoFit/>
            </a:bodyPr>
            <a:lstStyle/>
            <a:p>
              <a:pPr>
                <a:buClr>
                  <a:srgbClr val="E24848"/>
                </a:buClr>
                <a:defRPr/>
              </a:pPr>
              <a:r>
                <a:rPr lang="zh-CN" altLang="en-US" sz="1400" noProof="1">
                  <a:latin typeface="腾祥铁山楷书简繁合集" panose="01010104010101010101" pitchFamily="2" charset="-122"/>
                  <a:ea typeface="腾祥铁山楷书简繁合集" panose="01010104010101010101" pitchFamily="2" charset="-122"/>
                  <a:cs typeface="Arial" panose="020B0604020202020204" pitchFamily="34" charset="0"/>
                </a:rPr>
                <a:t>单击此处添加副标题或详细文本描述</a:t>
              </a:r>
              <a:endParaRPr lang="en-US" sz="1400" noProof="1">
                <a:latin typeface="腾祥铁山楷书简繁合集" panose="01010104010101010101" pitchFamily="2" charset="-122"/>
                <a:ea typeface="腾祥铁山楷书简繁合集" panose="01010104010101010101" pitchFamily="2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0880" y="0"/>
            <a:ext cx="7527348" cy="7104353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305222" y="252667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历史发展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sp>
        <p:nvSpPr>
          <p:cNvPr id="13" name="Rectangle 57"/>
          <p:cNvSpPr/>
          <p:nvPr/>
        </p:nvSpPr>
        <p:spPr>
          <a:xfrm>
            <a:off x="10215169" y="2206987"/>
            <a:ext cx="1278135" cy="430677"/>
          </a:xfrm>
          <a:prstGeom prst="rect">
            <a:avLst/>
          </a:prstGeom>
        </p:spPr>
        <p:txBody>
          <a:bodyPr wrap="none" lIns="121712" tIns="60856" rIns="121712" bIns="60856">
            <a:spAutoFit/>
          </a:bodyPr>
          <a:lstStyle/>
          <a:p>
            <a:r>
              <a:rPr lang="zh-CN" altLang="en-US" sz="20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节气由来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669280" y="2517034"/>
            <a:ext cx="5964701" cy="2169376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r" defTabSz="914400">
              <a:lnSpc>
                <a:spcPct val="150000"/>
              </a:lnSpc>
              <a:defRPr/>
            </a:pP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春分，是春季九十天的中分点。二十四节气之一，每年公历大约为</a:t>
            </a:r>
            <a:r>
              <a:rPr lang="en-US" altLang="zh-CN" sz="1400" dirty="0"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月</a:t>
            </a:r>
            <a:r>
              <a:rPr lang="en-US" altLang="zh-CN" sz="1400" dirty="0">
                <a:latin typeface="幼圆" panose="02010509060101010101" pitchFamily="49" charset="-122"/>
                <a:ea typeface="幼圆" panose="02010509060101010101" pitchFamily="49" charset="-122"/>
              </a:rPr>
              <a:t>20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日左右，太阳位于黄经</a:t>
            </a:r>
            <a:r>
              <a:rPr lang="en-US" altLang="zh-CN" sz="1400" dirty="0">
                <a:latin typeface="幼圆" panose="02010509060101010101" pitchFamily="49" charset="-122"/>
                <a:ea typeface="幼圆" panose="02010509060101010101" pitchFamily="49" charset="-122"/>
              </a:rPr>
              <a:t>0°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（春分点）时。春分这一天太阳直射地球赤道，南北半球季节相反，北半球是春分，在南半球来说就是秋分。春分是伊朗、土耳其、阿富汗、乌兹别克斯坦等国的新年，有着</a:t>
            </a:r>
            <a:r>
              <a:rPr lang="en-US" altLang="zh-CN" sz="1400" dirty="0">
                <a:latin typeface="幼圆" panose="02010509060101010101" pitchFamily="49" charset="-122"/>
                <a:ea typeface="幼圆" panose="02010509060101010101" pitchFamily="49" charset="-122"/>
              </a:rPr>
              <a:t>3000</a:t>
            </a:r>
            <a:r>
              <a:rPr lang="zh-CN" altLang="en-US" sz="1400" dirty="0">
                <a:latin typeface="幼圆" panose="02010509060101010101" pitchFamily="49" charset="-122"/>
                <a:ea typeface="幼圆" panose="02010509060101010101" pitchFamily="49" charset="-122"/>
              </a:rPr>
              <a:t>年的历史。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33624" y="1927275"/>
            <a:ext cx="4020970" cy="3348894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flipV="1">
            <a:off x="9516473" y="2059268"/>
            <a:ext cx="726114" cy="726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V="1">
            <a:off x="847595" y="2531371"/>
            <a:ext cx="726114" cy="72611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738342" y="2356503"/>
            <a:ext cx="8637959" cy="1435554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立春是中国民间重要的传统节日之一。“立”是“开始”的意思，自秦代以来，中国就一直以立春作为孟春时节的开始。所谓“一年之计在于春”，自古以来立春就是一个传统节日。中国自官方到民间都极为重视，立春之日迎春已有三千多年历史。立春时天子亲率 三公九卿、诸侯 大夫去东郊迎春，祈求丰收。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V="1">
            <a:off x="10433400" y="4074651"/>
            <a:ext cx="726114" cy="726114"/>
          </a:xfrm>
          <a:prstGeom prst="rect">
            <a:avLst/>
          </a:prstGeom>
        </p:spPr>
      </p:pic>
      <p:sp>
        <p:nvSpPr>
          <p:cNvPr id="9" name="TextBox 19"/>
          <p:cNvSpPr txBox="1"/>
          <p:nvPr/>
        </p:nvSpPr>
        <p:spPr>
          <a:xfrm>
            <a:off x="1738341" y="3889474"/>
            <a:ext cx="8637959" cy="1435554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r"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战国后期成书的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《 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吕氏春秋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》“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十二月纪”中，就有了立春、 春分、 立夏、 夏至、 立秋、 秋分、 立冬、 冬至等八个节气名称。这八个节气，是二十四个节气中最重要的节气。标示出季节的转换，清楚地划分出一年的四季。立春到立夏前为春季，立夏到立秋前为 夏季，立秋到立冬前为 秋季，立冬到立春前为 冬季。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450557" y="1830690"/>
            <a:ext cx="2214680" cy="3910819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立春这天“阳和起 蛰，品物皆春”，过了立春， 万物复苏生机勃勃，一年四季从此开始了。古代有这样一个传说：立春快到来的时候，县官会带着本地的知名人士去土地里挖一个坑，然后把羽毛、鸡毛等轻物质放在坑里，等到了某个时辰，坑里的羽毛和鸡毛会从坑里飘上来，这个时刻就是立春时辰，开始放鞭炮庆祝，预祝明年风调雨顺、五谷丰登。</a:t>
            </a:r>
          </a:p>
        </p:txBody>
      </p:sp>
      <p:sp>
        <p:nvSpPr>
          <p:cNvPr id="9" name="TextBox 19"/>
          <p:cNvSpPr txBox="1"/>
          <p:nvPr/>
        </p:nvSpPr>
        <p:spPr>
          <a:xfrm>
            <a:off x="8693834" y="2078298"/>
            <a:ext cx="2293034" cy="3130468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立春是一个时间点，也可以是一个时间段。中国传统将立春的十五天分为三候：“一候东风解冻，二候蛰虫始振，三候鱼陟负冰”，说的是东风送暖，大地开始解冻。立春五日后，蛰居的虫类慢慢在洞中苏醒，再过五日，河里的冰开始溶化，鱼开始到水面上游动，此时水面上还有没完全溶解的碎冰片，如同被鱼负着一般浮在水面。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60908" y="0"/>
            <a:ext cx="3670183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251547" y="3221502"/>
            <a:ext cx="3679544" cy="42203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Rectangle 57"/>
          <p:cNvSpPr/>
          <p:nvPr/>
        </p:nvSpPr>
        <p:spPr>
          <a:xfrm>
            <a:off x="5452251" y="3212855"/>
            <a:ext cx="1278135" cy="430677"/>
          </a:xfrm>
          <a:prstGeom prst="rect">
            <a:avLst/>
          </a:prstGeom>
        </p:spPr>
        <p:txBody>
          <a:bodyPr wrap="none" lIns="121712" tIns="60856" rIns="121712" bIns="60856">
            <a:spAutoFit/>
          </a:bodyPr>
          <a:lstStyle/>
          <a:p>
            <a:r>
              <a:rPr lang="zh-CN" altLang="en-US" sz="20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节气详解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12193434" cy="6858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0880" y="0"/>
            <a:ext cx="7527348" cy="7104353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6096717" y="2526679"/>
            <a:ext cx="738664" cy="29696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36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民间习俗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-1434" y="0"/>
            <a:ext cx="12193434" cy="68580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334000" y="5818113"/>
            <a:ext cx="7153422" cy="928469"/>
          </a:xfrm>
          <a:prstGeom prst="rect">
            <a:avLst/>
          </a:prstGeom>
          <a:solidFill>
            <a:schemeClr val="bg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288147" y="2198342"/>
            <a:ext cx="2756272" cy="3516922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algn="ctr" defTabSz="914400">
              <a:lnSpc>
                <a:spcPct val="150000"/>
              </a:lnSpc>
              <a:defRPr/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周礼春官要主祭祀。入朝称贺赴宴接受赏赐。宋末元初周密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《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武林旧事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》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：“（立春）前一日，临安府进大春牛，设之福宁殿庭。</a:t>
            </a: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……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预造小春牛数十，饰彩幡雪柳，分送殿阁，巨各随以金银线彩段为酬．是日赐百宫春幡胜，宰执亲王以金，余以金裹银及罗帛为之。系文思院造进，各垂于幞头之左人谢。”。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Rectangle 57"/>
          <p:cNvSpPr/>
          <p:nvPr/>
        </p:nvSpPr>
        <p:spPr>
          <a:xfrm>
            <a:off x="2027215" y="2224837"/>
            <a:ext cx="1278135" cy="430677"/>
          </a:xfrm>
          <a:prstGeom prst="rect">
            <a:avLst/>
          </a:prstGeom>
        </p:spPr>
        <p:txBody>
          <a:bodyPr wrap="none" lIns="121712" tIns="60856" rIns="121712" bIns="60856">
            <a:spAutoFit/>
          </a:bodyPr>
          <a:lstStyle/>
          <a:p>
            <a:r>
              <a:rPr lang="zh-CN" altLang="en-US" sz="20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官方活动</a:t>
            </a:r>
          </a:p>
        </p:txBody>
      </p:sp>
      <p:sp>
        <p:nvSpPr>
          <p:cNvPr id="14" name="TextBox 19"/>
          <p:cNvSpPr txBox="1"/>
          <p:nvPr/>
        </p:nvSpPr>
        <p:spPr>
          <a:xfrm>
            <a:off x="6340823" y="5715264"/>
            <a:ext cx="5998888" cy="1435554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en-US" altLang="zh-CN" sz="11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《</a:t>
            </a:r>
            <a:r>
              <a:rPr lang="zh-CN" altLang="en-US" sz="11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燕京岁时记</a:t>
            </a:r>
            <a:r>
              <a:rPr lang="en-US" altLang="zh-CN" sz="11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》</a:t>
            </a:r>
            <a:r>
              <a:rPr lang="zh-CN" altLang="en-US" sz="11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：“立春日，礼部呈进春山宝座，顺天府呈进春牛图，礼毕回署。”</a:t>
            </a:r>
            <a:br>
              <a:rPr lang="zh-CN" altLang="en-US" sz="1100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100" dirty="0">
              <a:solidFill>
                <a:srgbClr val="2D638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59260"/>
            <a:ext cx="12193434" cy="6858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299799" y="1804246"/>
            <a:ext cx="4361817" cy="2757085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 defTabSz="914400">
              <a:lnSpc>
                <a:spcPct val="150000"/>
              </a:lnSpc>
              <a:defRPr/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一游春（探春、游行）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：县里活动之后，民间也不甘示弱，他们纷纷装扮起来，开始游行。队伍先是报春人打扮成公鸡的样子走在最前面，之后一群人抬着巨大春牛形象，之后的人打扮成牧童牵牛的、打扮成大头娃娃送春桃的、打扮成燕子的应有尽有。另外还有的意义就是：这次游春之后就是可以开始踏青的信号，一直到端午之间都是游春的好时候（立春那日游春叫探春）。</a:t>
            </a: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Rectangle 57"/>
          <p:cNvSpPr/>
          <p:nvPr/>
        </p:nvSpPr>
        <p:spPr>
          <a:xfrm>
            <a:off x="5582824" y="916542"/>
            <a:ext cx="1278135" cy="430677"/>
          </a:xfrm>
          <a:prstGeom prst="rect">
            <a:avLst/>
          </a:prstGeom>
        </p:spPr>
        <p:txBody>
          <a:bodyPr wrap="none" lIns="121712" tIns="60856" rIns="121712" bIns="60856">
            <a:spAutoFit/>
          </a:bodyPr>
          <a:lstStyle/>
          <a:p>
            <a:r>
              <a:rPr lang="zh-CN" altLang="en-US" sz="2000" b="1" dirty="0">
                <a:solidFill>
                  <a:srgbClr val="2D638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民间活动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961415" y="1858040"/>
            <a:ext cx="3134657" cy="180681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547446" y="4402273"/>
            <a:ext cx="3268389" cy="180774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6" cstate="email"/>
          <a:srcRect/>
          <a:stretch>
            <a:fillRect/>
          </a:stretch>
        </p:blipFill>
        <p:spPr>
          <a:xfrm>
            <a:off x="-493573" y="-890273"/>
            <a:ext cx="2589659" cy="3097260"/>
          </a:xfrm>
          <a:prstGeom prst="rect">
            <a:avLst/>
          </a:prstGeom>
        </p:spPr>
      </p:pic>
      <p:sp>
        <p:nvSpPr>
          <p:cNvPr id="15" name="TextBox 19"/>
          <p:cNvSpPr txBox="1"/>
          <p:nvPr/>
        </p:nvSpPr>
        <p:spPr>
          <a:xfrm>
            <a:off x="6363281" y="4041655"/>
            <a:ext cx="4361817" cy="2757085"/>
          </a:xfrm>
          <a:prstGeom prst="rect">
            <a:avLst/>
          </a:prstGeom>
          <a:noFill/>
        </p:spPr>
        <p:txBody>
          <a:bodyPr wrap="square" lIns="72000" tIns="0" rIns="72000" bIns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b="1" dirty="0">
                <a:latin typeface="幼圆" panose="02010509060101010101" pitchFamily="49" charset="-122"/>
                <a:ea typeface="幼圆" panose="02010509060101010101" pitchFamily="49" charset="-122"/>
              </a:rPr>
              <a:t>二民间互相馈送：</a:t>
            </a: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春牛：民间艺人制作许多小泥牛，称为“春牛”。送往各家，谓之“送春”。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春牛图：也有的地方是在墙上贴一幅画有春牛的黄纸。黄色代表土地，春牛代表农事，俗称“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  <a:hlinkClick r:id="rId7"/>
              </a:rPr>
              <a:t>春牛图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”。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春娃：乡宁等地习惯用绢制作小娃娃，名为“春娃”，佩戴在孩童身上。</a:t>
            </a:r>
          </a:p>
          <a:p>
            <a:pPr>
              <a:lnSpc>
                <a:spcPct val="150000"/>
              </a:lnSpc>
            </a:pPr>
            <a: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  <a:t>互相赠贺礼拜贺，称为拜春</a:t>
            </a:r>
          </a:p>
          <a:p>
            <a:pPr algn="ctr" defTabSz="914400">
              <a:lnSpc>
                <a:spcPct val="150000"/>
              </a:lnSpc>
              <a:defRPr/>
            </a:pPr>
            <a:br>
              <a:rPr lang="zh-CN" altLang="en-US" sz="1200" dirty="0">
                <a:latin typeface="幼圆" panose="02010509060101010101" pitchFamily="49" charset="-122"/>
                <a:ea typeface="幼圆" panose="02010509060101010101" pitchFamily="49" charset="-122"/>
              </a:rPr>
            </a:br>
            <a:endParaRPr lang="zh-CN" altLang="en-US" sz="1200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清新水彩立春节日庆典PPT模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1682</Words>
  <Application>Microsoft Office PowerPoint</Application>
  <PresentationFormat>宽屏</PresentationFormat>
  <Paragraphs>86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4" baseType="lpstr">
      <vt:lpstr>等线</vt:lpstr>
      <vt:lpstr>等线 Light</vt:lpstr>
      <vt:lpstr>腾祥铁山楷书简繁合集</vt:lpstr>
      <vt:lpstr>幼圆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清新水彩立春节日庆典PPT模板</dc:title>
  <dc:creator/>
  <cp:lastModifiedBy>天 下</cp:lastModifiedBy>
  <cp:revision>3</cp:revision>
  <dcterms:created xsi:type="dcterms:W3CDTF">2018-03-11T11:11:00Z</dcterms:created>
  <dcterms:modified xsi:type="dcterms:W3CDTF">2021-01-05T11:19:16Z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