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AFCC"/>
    <a:srgbClr val="FE9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BF95C-6ED2-4A10-B4AF-AC0EE33393D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508CB-F55D-4B51-901F-FB631F228F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08CB-F55D-4B51-901F-FB631F228F4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08CB-F55D-4B51-901F-FB631F228F4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08CB-F55D-4B51-901F-FB631F228F4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08CB-F55D-4B51-901F-FB631F228F4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08CB-F55D-4B51-901F-FB631F228F4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08CB-F55D-4B51-901F-FB631F228F4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08CB-F55D-4B51-901F-FB631F228F4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08CB-F55D-4B51-901F-FB631F228F4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08CB-F55D-4B51-901F-FB631F228F4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08CB-F55D-4B51-901F-FB631F228F4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08CB-F55D-4B51-901F-FB631F228F4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08CB-F55D-4B51-901F-FB631F228F4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08CB-F55D-4B51-901F-FB631F228F4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08CB-F55D-4B51-901F-FB631F228F4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08CB-F55D-4B51-901F-FB631F228F4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08CB-F55D-4B51-901F-FB631F228F4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08CB-F55D-4B51-901F-FB631F228F4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08CB-F55D-4B51-901F-FB631F228F4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08CB-F55D-4B51-901F-FB631F228F4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08CB-F55D-4B51-901F-FB631F228F4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方法"/>
          <p:cNvPicPr>
            <a:picLocks noChangeAspect="1"/>
          </p:cNvPicPr>
          <p:nvPr/>
        </p:nvPicPr>
        <p:blipFill>
          <a:blip r:embed="rId3" cstate="email"/>
          <a:srcRect b="643"/>
          <a:stretch>
            <a:fillRect/>
          </a:stretch>
        </p:blipFill>
        <p:spPr>
          <a:xfrm>
            <a:off x="-18415" y="-40640"/>
            <a:ext cx="12295505" cy="6917055"/>
          </a:xfrm>
          <a:prstGeom prst="rect">
            <a:avLst/>
          </a:prstGeom>
        </p:spPr>
      </p:pic>
      <p:pic>
        <p:nvPicPr>
          <p:cNvPr id="16" name="图片 15" descr="简洁唯美节气春分海报_0002_立春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19425" y="473710"/>
            <a:ext cx="3464560" cy="5567045"/>
          </a:xfrm>
          <a:prstGeom prst="rect">
            <a:avLst/>
          </a:prstGeom>
        </p:spPr>
      </p:pic>
      <p:pic>
        <p:nvPicPr>
          <p:cNvPr id="8" name="图片 7" descr="简洁唯美节气春分海报_0002_立春4"/>
          <p:cNvPicPr>
            <a:picLocks noChangeAspect="1"/>
          </p:cNvPicPr>
          <p:nvPr/>
        </p:nvPicPr>
        <p:blipFill>
          <a:blip r:embed="rId4" cstate="email"/>
          <a:srcRect l="45596" t="41333" r="26141" b="25038"/>
          <a:stretch>
            <a:fillRect/>
          </a:stretch>
        </p:blipFill>
        <p:spPr>
          <a:xfrm>
            <a:off x="4427220" y="3613785"/>
            <a:ext cx="955675" cy="1826895"/>
          </a:xfrm>
          <a:prstGeom prst="rect">
            <a:avLst/>
          </a:prstGeom>
        </p:spPr>
      </p:pic>
      <p:pic>
        <p:nvPicPr>
          <p:cNvPr id="9" name="图片 8" descr="简洁唯美节气春分海报_0003_立春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84550" y="4244340"/>
            <a:ext cx="1477645" cy="535305"/>
          </a:xfrm>
          <a:prstGeom prst="rect">
            <a:avLst/>
          </a:prstGeom>
        </p:spPr>
      </p:pic>
      <p:pic>
        <p:nvPicPr>
          <p:cNvPr id="14" name="图片 13" descr="简洁唯美节气春分海报_0008_图层-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46300" y="2681605"/>
            <a:ext cx="866775" cy="2106295"/>
          </a:xfrm>
          <a:prstGeom prst="rect">
            <a:avLst/>
          </a:prstGeom>
        </p:spPr>
      </p:pic>
      <p:pic>
        <p:nvPicPr>
          <p:cNvPr id="11" name="图片 10" descr="简洁唯美节气春分海报_0005_未命名--1-副本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910330" y="1753870"/>
            <a:ext cx="1318260" cy="2280920"/>
          </a:xfrm>
          <a:prstGeom prst="rect">
            <a:avLst/>
          </a:prstGeom>
        </p:spPr>
      </p:pic>
      <p:pic>
        <p:nvPicPr>
          <p:cNvPr id="17" name="图片 16" descr="w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930275" y="1575435"/>
            <a:ext cx="1414145" cy="1372870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1289685" y="6054725"/>
            <a:ext cx="4534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汇报人：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xiazaii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汇报时间：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192270" y="2724150"/>
            <a:ext cx="8731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叶根友特楷简体" panose="02010601030101010101" charset="-122"/>
                <a:ea typeface="叶根友特楷简体" panose="02010601030101010101" charset="-122"/>
              </a:rPr>
              <a:t>二月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5085" y="-14605"/>
            <a:ext cx="12237085" cy="6948805"/>
          </a:xfrm>
          <a:prstGeom prst="rect">
            <a:avLst/>
          </a:prstGeom>
          <a:gradFill>
            <a:gsLst>
              <a:gs pos="0">
                <a:srgbClr val="88AF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w"/>
          <p:cNvPicPr>
            <a:picLocks noChangeAspect="1"/>
          </p:cNvPicPr>
          <p:nvPr/>
        </p:nvPicPr>
        <p:blipFill>
          <a:blip r:embed="rId3" cstate="email"/>
          <a:srcRect l="26831" t="20063" r="27734" b="35846"/>
          <a:stretch>
            <a:fillRect/>
          </a:stretch>
        </p:blipFill>
        <p:spPr>
          <a:xfrm>
            <a:off x="4191635" y="-1823720"/>
            <a:ext cx="3974465" cy="38582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45635" y="3051175"/>
            <a:ext cx="3079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文学记述</a:t>
            </a:r>
          </a:p>
        </p:txBody>
      </p:sp>
      <p:pic>
        <p:nvPicPr>
          <p:cNvPr id="7" name="图片 6" descr="w"/>
          <p:cNvPicPr>
            <a:picLocks noChangeAspect="1"/>
          </p:cNvPicPr>
          <p:nvPr/>
        </p:nvPicPr>
        <p:blipFill>
          <a:blip r:embed="rId3" cstate="email"/>
          <a:srcRect l="26831" t="20063" r="27734" b="35846"/>
          <a:stretch>
            <a:fillRect/>
          </a:stretch>
        </p:blipFill>
        <p:spPr>
          <a:xfrm>
            <a:off x="4191635" y="4846320"/>
            <a:ext cx="3974465" cy="3858260"/>
          </a:xfrm>
          <a:prstGeom prst="rect">
            <a:avLst/>
          </a:prstGeom>
        </p:spPr>
      </p:pic>
      <p:sp>
        <p:nvSpPr>
          <p:cNvPr id="2050" name="左大括号"/>
          <p:cNvSpPr/>
          <p:nvPr/>
        </p:nvSpPr>
        <p:spPr bwMode="auto">
          <a:xfrm flipH="1">
            <a:off x="3856990" y="3004820"/>
            <a:ext cx="248920" cy="82867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左大括号"/>
          <p:cNvSpPr/>
          <p:nvPr/>
        </p:nvSpPr>
        <p:spPr bwMode="auto">
          <a:xfrm>
            <a:off x="7586980" y="3004820"/>
            <a:ext cx="248920" cy="82867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1"/>
      <p:bldP spid="2050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5085" y="-14605"/>
            <a:ext cx="12237085" cy="6948805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23950" y="808355"/>
            <a:ext cx="10229850" cy="5363210"/>
          </a:xfrm>
          <a:prstGeom prst="rect">
            <a:avLst/>
          </a:prstGeom>
          <a:gradFill>
            <a:gsLst>
              <a:gs pos="0">
                <a:srgbClr val="88AF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965065" y="110172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文学记述</a:t>
            </a:r>
            <a:endParaRPr lang="zh-CN" altLang="en-US" sz="2800" b="0" i="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553592" y="2153034"/>
            <a:ext cx="3946712" cy="3170132"/>
            <a:chOff x="6514212" y="2824864"/>
            <a:chExt cx="3946712" cy="3170132"/>
          </a:xfrm>
        </p:grpSpPr>
        <p:sp>
          <p:nvSpPr>
            <p:cNvPr id="16" name="矩形 15"/>
            <p:cNvSpPr/>
            <p:nvPr/>
          </p:nvSpPr>
          <p:spPr>
            <a:xfrm>
              <a:off x="6579941" y="2824864"/>
              <a:ext cx="2240280" cy="9220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 algn="ctr"/>
              <a:r>
                <a:rPr lang="zh-CN" altLang="en-US" sz="54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诗词曲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514212" y="3723005"/>
              <a:ext cx="3779520" cy="227199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蝶恋花 葛胜仲</a:t>
              </a:r>
            </a:p>
            <a:p>
              <a:pPr>
                <a:lnSpc>
                  <a:spcPct val="130000"/>
                </a:lnSpc>
              </a:pPr>
              <a:endPara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已过春分春欲去。千炬花间，作意留春住。一曲清歌无误顾。绕梁馀韵归何处。尽日劝春春不语。红气蒸霞，        且看桃千树。才子霏谈更五鼓。剩看走笔挥风雨。</a:t>
              </a:r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9685402" y="5508056"/>
              <a:ext cx="100604" cy="103329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F51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63F37"/>
                </a:solidFill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0354061" y="3877128"/>
              <a:ext cx="0" cy="362857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0460924" y="3877128"/>
              <a:ext cx="0" cy="1697106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 descr="t0125dfc23ee88fe3a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150" y="2292350"/>
            <a:ext cx="4053205" cy="2690495"/>
          </a:xfrm>
          <a:prstGeom prst="rect">
            <a:avLst/>
          </a:prstGeom>
          <a:effectLst>
            <a:softEdge rad="1778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5085" y="-14605"/>
            <a:ext cx="12237085" cy="6948805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23950" y="808355"/>
            <a:ext cx="10229850" cy="5363210"/>
          </a:xfrm>
          <a:prstGeom prst="rect">
            <a:avLst/>
          </a:prstGeom>
          <a:gradFill>
            <a:gsLst>
              <a:gs pos="0">
                <a:srgbClr val="88AF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410835" y="110045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76905" y="2242820"/>
            <a:ext cx="6096000" cy="33286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春分 七绝·苏醒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春分雨脚落声微，柳岸斜风带客归。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时令北方偏向晚，可知早有绿腰肥。</a:t>
            </a:r>
          </a:p>
          <a:p>
            <a:pPr>
              <a:lnSpc>
                <a:spcPct val="130000"/>
              </a:lnSpc>
            </a:pPr>
            <a:endParaRPr lang="zh-CN" altLang="en-US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偷声木兰花·春分遇雨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天将小雨交春半，谁见枝头花历乱。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纵目天涯，浅黛春山处处纱。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焦人不过轻寒恼，问卜怕听情未了。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许是今生，误把前生草踏青。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5085" y="-14605"/>
            <a:ext cx="12237085" cy="6948805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23950" y="808355"/>
            <a:ext cx="10229850" cy="5363210"/>
          </a:xfrm>
          <a:prstGeom prst="rect">
            <a:avLst/>
          </a:prstGeom>
          <a:gradFill>
            <a:gsLst>
              <a:gs pos="0">
                <a:srgbClr val="88AF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499485" y="2087245"/>
            <a:ext cx="48171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320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少年游 杜安世</a:t>
            </a:r>
            <a:r>
              <a:rPr lang="zh-CN" altLang="en-US" sz="32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》 </a:t>
            </a:r>
          </a:p>
        </p:txBody>
      </p:sp>
      <p:sp>
        <p:nvSpPr>
          <p:cNvPr id="19" name="矩形 18"/>
          <p:cNvSpPr/>
          <p:nvPr/>
        </p:nvSpPr>
        <p:spPr>
          <a:xfrm>
            <a:off x="3736340" y="3089275"/>
            <a:ext cx="4799330" cy="248031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小楼归燕又黄昏。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寂寞锁高门。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轻风细雨，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惜花天气，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相次过春分。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画堂无绪，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初燃绛蜡，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罗帐掩馀薰。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多情不解怨王孙。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任薄幸、一从君。</a:t>
            </a:r>
          </a:p>
        </p:txBody>
      </p:sp>
      <p:sp>
        <p:nvSpPr>
          <p:cNvPr id="46" name="矩形 45"/>
          <p:cNvSpPr/>
          <p:nvPr/>
        </p:nvSpPr>
        <p:spPr>
          <a:xfrm>
            <a:off x="5280660" y="106997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17" grpId="0"/>
      <p:bldP spid="19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5085" y="-14605"/>
            <a:ext cx="12237085" cy="6948805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23950" y="808355"/>
            <a:ext cx="10229850" cy="5363210"/>
          </a:xfrm>
          <a:prstGeom prst="rect">
            <a:avLst/>
          </a:prstGeom>
          <a:gradFill>
            <a:gsLst>
              <a:gs pos="0">
                <a:srgbClr val="88AF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5255895" y="1411605"/>
            <a:ext cx="1605280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92780" y="2598420"/>
            <a:ext cx="5907405" cy="279082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4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《春分日》年代：唐 作者： 徐铉</a:t>
            </a:r>
          </a:p>
          <a:p>
            <a:pPr algn="l" fontAlgn="auto">
              <a:lnSpc>
                <a:spcPct val="150000"/>
              </a:lnSpc>
            </a:pP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4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仲春初四日，春色正中分。绿野徘徊月，晴天断续云。</a:t>
            </a:r>
          </a:p>
          <a:p>
            <a:pPr algn="l" fontAlgn="auto">
              <a:lnSpc>
                <a:spcPct val="150000"/>
              </a:lnSpc>
            </a:pP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4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燕飞犹个个，花落已纷纷。思妇高楼晚，歌声不可闻。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4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5085" y="-14605"/>
            <a:ext cx="12237085" cy="6948805"/>
          </a:xfrm>
          <a:prstGeom prst="rect">
            <a:avLst/>
          </a:prstGeom>
          <a:gradFill>
            <a:gsLst>
              <a:gs pos="0">
                <a:srgbClr val="88AF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w"/>
          <p:cNvPicPr>
            <a:picLocks noChangeAspect="1"/>
          </p:cNvPicPr>
          <p:nvPr/>
        </p:nvPicPr>
        <p:blipFill>
          <a:blip r:embed="rId3" cstate="email"/>
          <a:srcRect l="26831" t="20063" r="27734" b="35846"/>
          <a:stretch>
            <a:fillRect/>
          </a:stretch>
        </p:blipFill>
        <p:spPr>
          <a:xfrm>
            <a:off x="4191635" y="-1823720"/>
            <a:ext cx="3974465" cy="38582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45635" y="3051175"/>
            <a:ext cx="3079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典籍记载</a:t>
            </a:r>
          </a:p>
        </p:txBody>
      </p:sp>
      <p:pic>
        <p:nvPicPr>
          <p:cNvPr id="7" name="图片 6" descr="w"/>
          <p:cNvPicPr>
            <a:picLocks noChangeAspect="1"/>
          </p:cNvPicPr>
          <p:nvPr/>
        </p:nvPicPr>
        <p:blipFill>
          <a:blip r:embed="rId3" cstate="email"/>
          <a:srcRect l="26831" t="20063" r="27734" b="35846"/>
          <a:stretch>
            <a:fillRect/>
          </a:stretch>
        </p:blipFill>
        <p:spPr>
          <a:xfrm>
            <a:off x="4191635" y="4846320"/>
            <a:ext cx="3974465" cy="3858260"/>
          </a:xfrm>
          <a:prstGeom prst="rect">
            <a:avLst/>
          </a:prstGeom>
        </p:spPr>
      </p:pic>
      <p:sp>
        <p:nvSpPr>
          <p:cNvPr id="2050" name="左大括号"/>
          <p:cNvSpPr/>
          <p:nvPr/>
        </p:nvSpPr>
        <p:spPr bwMode="auto">
          <a:xfrm flipH="1">
            <a:off x="3856990" y="3004820"/>
            <a:ext cx="248920" cy="82867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左大括号"/>
          <p:cNvSpPr/>
          <p:nvPr/>
        </p:nvSpPr>
        <p:spPr bwMode="auto">
          <a:xfrm>
            <a:off x="7586980" y="3004820"/>
            <a:ext cx="248920" cy="82867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1"/>
      <p:bldP spid="2050" grpId="0" bldLvl="0" animBg="1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45085" y="-14605"/>
            <a:ext cx="12237085" cy="6948805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23950" y="808355"/>
            <a:ext cx="10229850" cy="5363210"/>
          </a:xfrm>
          <a:prstGeom prst="rect">
            <a:avLst/>
          </a:prstGeom>
          <a:gradFill>
            <a:gsLst>
              <a:gs pos="0">
                <a:srgbClr val="88AF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299710" y="1328420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典籍记载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38910" y="2362835"/>
            <a:ext cx="5260975" cy="291655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春分，古时又称为“日中”、“日夜分”、“仲春之月”。《明史·历一》说：“分者，黄赤相交之点，太阳行至此，乃昼夜平分。”所以，春分的意义，一是指一天时间白天黑夜平分，各为12小时；二是古时以立春至立夏为春季，春分正当春季三个月之中，平分了春季。</a:t>
            </a:r>
          </a:p>
        </p:txBody>
      </p:sp>
      <p:pic>
        <p:nvPicPr>
          <p:cNvPr id="3" name="图片 2" descr="t01ef7b04d3f7ea2d1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370" y="3055620"/>
            <a:ext cx="3037205" cy="1932940"/>
          </a:xfrm>
          <a:prstGeom prst="rect">
            <a:avLst/>
          </a:prstGeom>
          <a:effectLst>
            <a:softEdge rad="1524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5085" y="-14605"/>
            <a:ext cx="12237085" cy="6948805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23950" y="808355"/>
            <a:ext cx="10229850" cy="5363210"/>
          </a:xfrm>
          <a:prstGeom prst="rect">
            <a:avLst/>
          </a:prstGeom>
          <a:gradFill>
            <a:gsLst>
              <a:gs pos="0">
                <a:srgbClr val="88AF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157041" y="1954329"/>
            <a:ext cx="1300480" cy="14452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/>
            <a:r>
              <a:rPr lang="zh-CN" altLang="en-US" sz="4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春分</a:t>
            </a:r>
          </a:p>
          <a:p>
            <a:endParaRPr lang="zh-CN" altLang="en-US" sz="4400" dirty="0">
              <a:solidFill>
                <a:srgbClr val="063F37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49240" y="121475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典籍记载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23017" y="3293840"/>
            <a:ext cx="4852783" cy="16916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汉董仲舒《春秋繁露·阴阳出入上下》：“至于中春之月，阳在正东，阴在正西，谓之春分。春分者，阴阳相半也，故昼夜均而寒暑平。”</a:t>
            </a:r>
          </a:p>
        </p:txBody>
      </p:sp>
      <p:pic>
        <p:nvPicPr>
          <p:cNvPr id="2" name="图片 1" descr="106-1F3141106494L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99250" y="2155190"/>
            <a:ext cx="3724275" cy="2797175"/>
          </a:xfrm>
          <a:prstGeom prst="triangle">
            <a:avLst/>
          </a:prstGeom>
          <a:effectLst>
            <a:softEdge rad="1778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18" grpId="0"/>
      <p:bldP spid="14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5085" y="-14605"/>
            <a:ext cx="12237085" cy="6948805"/>
          </a:xfrm>
          <a:prstGeom prst="rect">
            <a:avLst/>
          </a:prstGeom>
          <a:gradFill>
            <a:gsLst>
              <a:gs pos="0">
                <a:srgbClr val="88AF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w"/>
          <p:cNvPicPr>
            <a:picLocks noChangeAspect="1"/>
          </p:cNvPicPr>
          <p:nvPr/>
        </p:nvPicPr>
        <p:blipFill>
          <a:blip r:embed="rId3" cstate="email"/>
          <a:srcRect l="26831" t="20063" r="27734" b="35846"/>
          <a:stretch>
            <a:fillRect/>
          </a:stretch>
        </p:blipFill>
        <p:spPr>
          <a:xfrm>
            <a:off x="4191635" y="-1823720"/>
            <a:ext cx="3974465" cy="38582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45635" y="3051175"/>
            <a:ext cx="3079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节日意义</a:t>
            </a:r>
          </a:p>
        </p:txBody>
      </p:sp>
      <p:pic>
        <p:nvPicPr>
          <p:cNvPr id="7" name="图片 6" descr="w"/>
          <p:cNvPicPr>
            <a:picLocks noChangeAspect="1"/>
          </p:cNvPicPr>
          <p:nvPr/>
        </p:nvPicPr>
        <p:blipFill>
          <a:blip r:embed="rId3" cstate="email"/>
          <a:srcRect l="26831" t="20063" r="27734" b="35846"/>
          <a:stretch>
            <a:fillRect/>
          </a:stretch>
        </p:blipFill>
        <p:spPr>
          <a:xfrm>
            <a:off x="4191635" y="4846320"/>
            <a:ext cx="3974465" cy="3858260"/>
          </a:xfrm>
          <a:prstGeom prst="rect">
            <a:avLst/>
          </a:prstGeom>
        </p:spPr>
      </p:pic>
      <p:sp>
        <p:nvSpPr>
          <p:cNvPr id="2050" name="左大括号"/>
          <p:cNvSpPr/>
          <p:nvPr/>
        </p:nvSpPr>
        <p:spPr bwMode="auto">
          <a:xfrm flipH="1">
            <a:off x="3856990" y="3004820"/>
            <a:ext cx="248920" cy="82867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左大括号"/>
          <p:cNvSpPr/>
          <p:nvPr/>
        </p:nvSpPr>
        <p:spPr bwMode="auto">
          <a:xfrm>
            <a:off x="7586980" y="3004820"/>
            <a:ext cx="248920" cy="82867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1"/>
      <p:bldP spid="2050" grpId="0" bldLvl="0" animBg="1"/>
      <p:bldP spid="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5085" y="-14605"/>
            <a:ext cx="12237085" cy="6948805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23950" y="808355"/>
            <a:ext cx="10229850" cy="5363210"/>
          </a:xfrm>
          <a:prstGeom prst="rect">
            <a:avLst/>
          </a:prstGeom>
          <a:gradFill>
            <a:gsLst>
              <a:gs pos="0">
                <a:srgbClr val="88AF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052695" y="131381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节日意义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845945" y="2914015"/>
            <a:ext cx="3713480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2760"/>
              </a:lnSpc>
            </a:pPr>
            <a:r>
              <a:rPr lang="zh-CN" altLang="en-US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春分的意义，一是指一天时间白天黑夜平分，各为12小时；二是古时以立春至立夏为春季，春分正当春季三个月之中，平分了春季。</a:t>
            </a:r>
          </a:p>
        </p:txBody>
      </p:sp>
      <p:pic>
        <p:nvPicPr>
          <p:cNvPr id="2" name="图片 1" descr="d565664f412f440bb7fa34050046fb21_th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88175" y="2646045"/>
            <a:ext cx="3837940" cy="2606040"/>
          </a:xfrm>
          <a:prstGeom prst="rect">
            <a:avLst/>
          </a:prstGeom>
          <a:effectLst>
            <a:softEdge rad="1778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33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45085" y="-14605"/>
            <a:ext cx="12237085" cy="6948805"/>
          </a:xfrm>
          <a:prstGeom prst="rect">
            <a:avLst/>
          </a:prstGeom>
          <a:gradFill>
            <a:gsLst>
              <a:gs pos="0">
                <a:srgbClr val="88AF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883400" y="1693545"/>
            <a:ext cx="1819275" cy="52197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l"/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方正舒体" panose="02010601030101010101" charset="-122"/>
                <a:ea typeface="方正舒体" panose="02010601030101010101" charset="-122"/>
              </a:rPr>
              <a:t>1 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舒体" panose="02010601030101010101" charset="-122"/>
                <a:ea typeface="方正舒体" panose="02010601030101010101" charset="-122"/>
              </a:rPr>
              <a:t>历史发展</a:t>
            </a:r>
          </a:p>
        </p:txBody>
      </p:sp>
      <p:sp>
        <p:nvSpPr>
          <p:cNvPr id="21" name="矩形 20"/>
          <p:cNvSpPr/>
          <p:nvPr/>
        </p:nvSpPr>
        <p:spPr>
          <a:xfrm>
            <a:off x="6883400" y="2348865"/>
            <a:ext cx="1960880" cy="52197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l"/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方正舒体" panose="02010601030101010101" charset="-122"/>
                <a:ea typeface="方正舒体" panose="02010601030101010101" charset="-122"/>
              </a:rPr>
              <a:t>2 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舒体" panose="02010601030101010101" charset="-122"/>
                <a:ea typeface="方正舒体" panose="02010601030101010101" charset="-122"/>
              </a:rPr>
              <a:t>民间习俗</a:t>
            </a:r>
          </a:p>
        </p:txBody>
      </p:sp>
      <p:sp>
        <p:nvSpPr>
          <p:cNvPr id="22" name="矩形 21"/>
          <p:cNvSpPr/>
          <p:nvPr/>
        </p:nvSpPr>
        <p:spPr>
          <a:xfrm>
            <a:off x="6883400" y="3007360"/>
            <a:ext cx="1960880" cy="52197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l"/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方正舒体" panose="02010601030101010101" charset="-122"/>
                <a:ea typeface="方正舒体" panose="02010601030101010101" charset="-122"/>
              </a:rPr>
              <a:t>3 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舒体" panose="02010601030101010101" charset="-122"/>
                <a:ea typeface="方正舒体" panose="02010601030101010101" charset="-122"/>
              </a:rPr>
              <a:t>文学记述</a:t>
            </a:r>
          </a:p>
        </p:txBody>
      </p:sp>
      <p:sp>
        <p:nvSpPr>
          <p:cNvPr id="23" name="矩形 22"/>
          <p:cNvSpPr/>
          <p:nvPr/>
        </p:nvSpPr>
        <p:spPr>
          <a:xfrm>
            <a:off x="6883400" y="3647440"/>
            <a:ext cx="1960880" cy="52197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l"/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方正舒体" panose="02010601030101010101" charset="-122"/>
                <a:ea typeface="方正舒体" panose="02010601030101010101" charset="-122"/>
              </a:rPr>
              <a:t>4 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舒体" panose="02010601030101010101" charset="-122"/>
                <a:ea typeface="方正舒体" panose="02010601030101010101" charset="-122"/>
              </a:rPr>
              <a:t>典籍记载</a:t>
            </a:r>
          </a:p>
        </p:txBody>
      </p:sp>
      <p:sp>
        <p:nvSpPr>
          <p:cNvPr id="24" name="矩形 23"/>
          <p:cNvSpPr/>
          <p:nvPr/>
        </p:nvSpPr>
        <p:spPr>
          <a:xfrm>
            <a:off x="6883400" y="4392295"/>
            <a:ext cx="1960880" cy="52197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l"/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方正舒体" panose="02010601030101010101" charset="-122"/>
                <a:ea typeface="方正舒体" panose="02010601030101010101" charset="-122"/>
              </a:rPr>
              <a:t>5 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舒体" panose="02010601030101010101" charset="-122"/>
                <a:ea typeface="方正舒体" panose="02010601030101010101" charset="-122"/>
              </a:rPr>
              <a:t>节日意义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26460" y="2847340"/>
            <a:ext cx="1645920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>
                <a:latin typeface="叶根友特楷简体" panose="02010601030101010101" charset="-122"/>
                <a:ea typeface="叶根友特楷简体" panose="02010601030101010101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0" grpId="0"/>
      <p:bldP spid="21" grpId="0"/>
      <p:bldP spid="22" grpId="0"/>
      <p:bldP spid="23" grpId="0"/>
      <p:bldP spid="2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5085" y="-14605"/>
            <a:ext cx="12237085" cy="6948805"/>
          </a:xfrm>
          <a:prstGeom prst="rect">
            <a:avLst/>
          </a:prstGeom>
          <a:gradFill>
            <a:gsLst>
              <a:gs pos="0">
                <a:srgbClr val="88AF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w"/>
          <p:cNvPicPr>
            <a:picLocks noChangeAspect="1"/>
          </p:cNvPicPr>
          <p:nvPr/>
        </p:nvPicPr>
        <p:blipFill>
          <a:blip r:embed="rId3" cstate="email"/>
          <a:srcRect l="26831" t="20063" r="27734" b="35846"/>
          <a:stretch>
            <a:fillRect/>
          </a:stretch>
        </p:blipFill>
        <p:spPr>
          <a:xfrm>
            <a:off x="4191635" y="-1823720"/>
            <a:ext cx="3974465" cy="38582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45635" y="3051175"/>
            <a:ext cx="3079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叶根友特楷简体" panose="02010601030101010101" charset="-122"/>
                <a:ea typeface="叶根友特楷简体" panose="02010601030101010101" charset="-122"/>
              </a:rPr>
              <a:t>感谢观看</a:t>
            </a:r>
          </a:p>
        </p:txBody>
      </p:sp>
      <p:pic>
        <p:nvPicPr>
          <p:cNvPr id="7" name="图片 6" descr="w"/>
          <p:cNvPicPr>
            <a:picLocks noChangeAspect="1"/>
          </p:cNvPicPr>
          <p:nvPr/>
        </p:nvPicPr>
        <p:blipFill>
          <a:blip r:embed="rId3" cstate="email"/>
          <a:srcRect l="26831" t="20063" r="27734" b="35846"/>
          <a:stretch>
            <a:fillRect/>
          </a:stretch>
        </p:blipFill>
        <p:spPr>
          <a:xfrm>
            <a:off x="4191635" y="4846320"/>
            <a:ext cx="3974465" cy="3858260"/>
          </a:xfrm>
          <a:prstGeom prst="rect">
            <a:avLst/>
          </a:prstGeom>
        </p:spPr>
      </p:pic>
      <p:sp>
        <p:nvSpPr>
          <p:cNvPr id="2050" name="左大括号"/>
          <p:cNvSpPr/>
          <p:nvPr/>
        </p:nvSpPr>
        <p:spPr bwMode="auto">
          <a:xfrm flipH="1">
            <a:off x="3856990" y="3004820"/>
            <a:ext cx="248920" cy="82867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左大括号"/>
          <p:cNvSpPr/>
          <p:nvPr/>
        </p:nvSpPr>
        <p:spPr bwMode="auto">
          <a:xfrm>
            <a:off x="7586980" y="3004820"/>
            <a:ext cx="248920" cy="82867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  <p:bldP spid="2050" grpId="0" bldLvl="0" animBg="1"/>
      <p:bldP spid="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5085" y="-14605"/>
            <a:ext cx="12237085" cy="6948805"/>
          </a:xfrm>
          <a:prstGeom prst="rect">
            <a:avLst/>
          </a:prstGeom>
          <a:gradFill>
            <a:gsLst>
              <a:gs pos="0">
                <a:srgbClr val="88AF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w"/>
          <p:cNvPicPr>
            <a:picLocks noChangeAspect="1"/>
          </p:cNvPicPr>
          <p:nvPr/>
        </p:nvPicPr>
        <p:blipFill>
          <a:blip r:embed="rId3" cstate="email"/>
          <a:srcRect l="26831" t="20063" r="27734" b="35846"/>
          <a:stretch>
            <a:fillRect/>
          </a:stretch>
        </p:blipFill>
        <p:spPr>
          <a:xfrm>
            <a:off x="4191635" y="-1823720"/>
            <a:ext cx="3974465" cy="38582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45635" y="3051175"/>
            <a:ext cx="3079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节气摘要</a:t>
            </a:r>
          </a:p>
        </p:txBody>
      </p:sp>
      <p:pic>
        <p:nvPicPr>
          <p:cNvPr id="6" name="图片 5" descr="w"/>
          <p:cNvPicPr>
            <a:picLocks noChangeAspect="1"/>
          </p:cNvPicPr>
          <p:nvPr/>
        </p:nvPicPr>
        <p:blipFill>
          <a:blip r:embed="rId3" cstate="email"/>
          <a:srcRect l="26831" t="20063" r="27734" b="35846"/>
          <a:stretch>
            <a:fillRect/>
          </a:stretch>
        </p:blipFill>
        <p:spPr>
          <a:xfrm>
            <a:off x="4191635" y="4846320"/>
            <a:ext cx="3974465" cy="3858260"/>
          </a:xfrm>
          <a:prstGeom prst="rect">
            <a:avLst/>
          </a:prstGeom>
        </p:spPr>
      </p:pic>
      <p:sp>
        <p:nvSpPr>
          <p:cNvPr id="2050" name="左大括号"/>
          <p:cNvSpPr/>
          <p:nvPr/>
        </p:nvSpPr>
        <p:spPr bwMode="auto">
          <a:xfrm flipH="1">
            <a:off x="3856990" y="3004820"/>
            <a:ext cx="248920" cy="82867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左大括号"/>
          <p:cNvSpPr/>
          <p:nvPr/>
        </p:nvSpPr>
        <p:spPr bwMode="auto">
          <a:xfrm>
            <a:off x="7586980" y="3004820"/>
            <a:ext cx="248920" cy="82867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1"/>
      <p:bldP spid="2050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5085" y="-14605"/>
            <a:ext cx="12237085" cy="6948805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23950" y="808355"/>
            <a:ext cx="10229850" cy="5363210"/>
          </a:xfrm>
          <a:prstGeom prst="rect">
            <a:avLst/>
          </a:prstGeom>
          <a:gradFill>
            <a:gsLst>
              <a:gs pos="0">
                <a:srgbClr val="88AF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886719" y="1734791"/>
            <a:ext cx="1013460" cy="283464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algn="l"/>
            <a:r>
              <a:rPr lang="zh-CN" altLang="en-US" sz="5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历史发展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48460" y="1807210"/>
            <a:ext cx="5499735" cy="3228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春分是个比较重要的节气，它不仅有天文学上的意义：南北半球昼夜平分；在气候上，也有比较明显的特征，春分时节，我国除青藏高原、东北、西北和华北北部地区外都进入明媚的春天，在辽阔的大地上，杨柳青青、莺飞草长、小麦拔节、油菜花香。二十四节气之日前后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5085" y="-14605"/>
            <a:ext cx="12237085" cy="6948805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23950" y="808355"/>
            <a:ext cx="10229850" cy="5363210"/>
          </a:xfrm>
          <a:prstGeom prst="rect">
            <a:avLst/>
          </a:prstGeom>
          <a:gradFill>
            <a:gsLst>
              <a:gs pos="0">
                <a:srgbClr val="88AF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098415" y="105473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b="0" i="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节气由来</a:t>
            </a:r>
          </a:p>
        </p:txBody>
      </p:sp>
      <p:sp>
        <p:nvSpPr>
          <p:cNvPr id="16" name="矩形 15"/>
          <p:cNvSpPr/>
          <p:nvPr/>
        </p:nvSpPr>
        <p:spPr>
          <a:xfrm>
            <a:off x="3708400" y="2380615"/>
            <a:ext cx="5150485" cy="28613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春分，是春季九十天的中分点。二十四节气之一，每年农历二月十五日前后。太阳位于黄经0°(春分点)时。春分这一天太阳直射地球赤道，南北半球季节相反，北半球是春分，在南半球来说就是秋分。这一天昼夜长短平均，正当春季九十日之半，故称</a:t>
            </a:r>
            <a:r>
              <a:rPr lang="en-US" altLang="zh-CN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春分</a:t>
            </a:r>
            <a:r>
              <a:rPr lang="en-US" altLang="zh-CN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5085" y="-14605"/>
            <a:ext cx="12237085" cy="6948805"/>
          </a:xfrm>
          <a:prstGeom prst="rect">
            <a:avLst/>
          </a:prstGeom>
          <a:gradFill>
            <a:gsLst>
              <a:gs pos="0">
                <a:srgbClr val="88AF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w"/>
          <p:cNvPicPr>
            <a:picLocks noChangeAspect="1"/>
          </p:cNvPicPr>
          <p:nvPr/>
        </p:nvPicPr>
        <p:blipFill>
          <a:blip r:embed="rId3" cstate="email"/>
          <a:srcRect l="26831" t="20063" r="27734" b="35846"/>
          <a:stretch>
            <a:fillRect/>
          </a:stretch>
        </p:blipFill>
        <p:spPr>
          <a:xfrm>
            <a:off x="4191635" y="-1823720"/>
            <a:ext cx="3974465" cy="38582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45635" y="3051175"/>
            <a:ext cx="3079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民间习俗</a:t>
            </a:r>
          </a:p>
        </p:txBody>
      </p:sp>
      <p:pic>
        <p:nvPicPr>
          <p:cNvPr id="7" name="图片 6" descr="w"/>
          <p:cNvPicPr>
            <a:picLocks noChangeAspect="1"/>
          </p:cNvPicPr>
          <p:nvPr/>
        </p:nvPicPr>
        <p:blipFill>
          <a:blip r:embed="rId3" cstate="email"/>
          <a:srcRect l="26831" t="20063" r="27734" b="35846"/>
          <a:stretch>
            <a:fillRect/>
          </a:stretch>
        </p:blipFill>
        <p:spPr>
          <a:xfrm>
            <a:off x="4191635" y="4846320"/>
            <a:ext cx="3974465" cy="3858260"/>
          </a:xfrm>
          <a:prstGeom prst="rect">
            <a:avLst/>
          </a:prstGeom>
        </p:spPr>
      </p:pic>
      <p:sp>
        <p:nvSpPr>
          <p:cNvPr id="2050" name="左大括号"/>
          <p:cNvSpPr/>
          <p:nvPr/>
        </p:nvSpPr>
        <p:spPr bwMode="auto">
          <a:xfrm flipH="1">
            <a:off x="3856990" y="3004820"/>
            <a:ext cx="248920" cy="82867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左大括号"/>
          <p:cNvSpPr/>
          <p:nvPr/>
        </p:nvSpPr>
        <p:spPr bwMode="auto">
          <a:xfrm>
            <a:off x="7586980" y="3004820"/>
            <a:ext cx="248920" cy="82867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1"/>
      <p:bldP spid="2050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5085" y="-14605"/>
            <a:ext cx="12237085" cy="6948805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23950" y="808355"/>
            <a:ext cx="10229850" cy="5363210"/>
          </a:xfrm>
          <a:prstGeom prst="rect">
            <a:avLst/>
          </a:prstGeom>
          <a:gradFill>
            <a:gsLst>
              <a:gs pos="0">
                <a:srgbClr val="88AF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908415" y="2030730"/>
            <a:ext cx="859790" cy="2326640"/>
          </a:xfrm>
          <a:prstGeom prst="rect">
            <a:avLst/>
          </a:prstGeom>
          <a:ln>
            <a:noFill/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4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民间习俗</a:t>
            </a:r>
          </a:p>
        </p:txBody>
      </p:sp>
      <p:sp>
        <p:nvSpPr>
          <p:cNvPr id="2" name="矩形 1"/>
          <p:cNvSpPr/>
          <p:nvPr/>
        </p:nvSpPr>
        <p:spPr>
          <a:xfrm>
            <a:off x="2172970" y="1795780"/>
            <a:ext cx="4979035" cy="322453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在每年的春分那一天，世界各地都会有数以千万计的人在做“竖蛋”试验。这一被称之为“中国习俗”的玩艺儿。春分成了竖蛋游戏的最佳时光，故有“春分到，蛋儿俏”的说法。有个不成节的习俗，叫做“春分吃春菜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5085" y="-14605"/>
            <a:ext cx="12237085" cy="6948805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23950" y="808355"/>
            <a:ext cx="10229850" cy="5363210"/>
          </a:xfrm>
          <a:prstGeom prst="rect">
            <a:avLst/>
          </a:prstGeom>
          <a:gradFill>
            <a:gsLst>
              <a:gs pos="0">
                <a:srgbClr val="88AF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802370" y="2075180"/>
            <a:ext cx="859790" cy="232664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4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节气养生</a:t>
            </a:r>
          </a:p>
        </p:txBody>
      </p:sp>
      <p:sp>
        <p:nvSpPr>
          <p:cNvPr id="4" name="矩形 3"/>
          <p:cNvSpPr/>
          <p:nvPr/>
        </p:nvSpPr>
        <p:spPr>
          <a:xfrm>
            <a:off x="5526405" y="1902460"/>
            <a:ext cx="2101215" cy="354901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由于春分节气平分了昼夜、寒暑，人们在保健养生时应注意保持人体的阴阳平衡状态。</a:t>
            </a:r>
          </a:p>
        </p:txBody>
      </p:sp>
      <p:sp>
        <p:nvSpPr>
          <p:cNvPr id="184" name=" 184"/>
          <p:cNvSpPr/>
          <p:nvPr/>
        </p:nvSpPr>
        <p:spPr>
          <a:xfrm>
            <a:off x="2059305" y="2751455"/>
            <a:ext cx="2628900" cy="241554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6" grpId="0" bldLvl="0" animBg="1"/>
      <p:bldP spid="4" grpId="0"/>
      <p:bldP spid="18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5085" y="-14605"/>
            <a:ext cx="12237085" cy="6948805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23950" y="808355"/>
            <a:ext cx="10229850" cy="5363210"/>
          </a:xfrm>
          <a:prstGeom prst="rect">
            <a:avLst/>
          </a:prstGeom>
          <a:gradFill>
            <a:gsLst>
              <a:gs pos="0">
                <a:srgbClr val="88AF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067935" y="1094740"/>
            <a:ext cx="2418080" cy="76835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节气养生</a:t>
            </a:r>
          </a:p>
        </p:txBody>
      </p:sp>
      <p:sp>
        <p:nvSpPr>
          <p:cNvPr id="2" name="矩形 1"/>
          <p:cNvSpPr/>
          <p:nvPr/>
        </p:nvSpPr>
        <p:spPr>
          <a:xfrm>
            <a:off x="2611120" y="2674620"/>
            <a:ext cx="6897370" cy="268795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中医也有很多讲究，俗称吃“春”。在这个季节，可以多吃一些红枣等养脾的甜食，而在每日的午餐，也适宜补充炖汤食品，如胡萝卜排骨汤、白果乌鸡汤等，既可补充人体在季节过渡中需要的水分，又可增加蛋白质的摄入，有助于增强人体抵抗力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4" grpId="0"/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</Words>
  <Application>Microsoft Office PowerPoint</Application>
  <PresentationFormat>宽屏</PresentationFormat>
  <Paragraphs>84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方正舒体</vt:lpstr>
      <vt:lpstr>楷体</vt:lpstr>
      <vt:lpstr>微软雅黑</vt:lpstr>
      <vt:lpstr>叶根友特楷简体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简洁唯美节气春分海报PPT模板</dc:title>
  <dc:creator/>
  <cp:lastModifiedBy>天 下</cp:lastModifiedBy>
  <cp:revision>4</cp:revision>
  <dcterms:created xsi:type="dcterms:W3CDTF">2018-03-07T08:17:00Z</dcterms:created>
  <dcterms:modified xsi:type="dcterms:W3CDTF">2021-01-05T12:07:19Z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