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6" r:id="rId2"/>
    <p:sldId id="259" r:id="rId3"/>
    <p:sldId id="261" r:id="rId4"/>
    <p:sldId id="262" r:id="rId5"/>
    <p:sldId id="278" r:id="rId6"/>
    <p:sldId id="263" r:id="rId7"/>
    <p:sldId id="279" r:id="rId8"/>
    <p:sldId id="266" r:id="rId9"/>
    <p:sldId id="267" r:id="rId10"/>
    <p:sldId id="268" r:id="rId11"/>
    <p:sldId id="269" r:id="rId12"/>
    <p:sldId id="270" r:id="rId13"/>
    <p:sldId id="281" r:id="rId14"/>
    <p:sldId id="271" r:id="rId15"/>
    <p:sldId id="275" r:id="rId16"/>
    <p:sldId id="280" r:id="rId17"/>
    <p:sldId id="274" r:id="rId18"/>
    <p:sldId id="277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9F"/>
    <a:srgbClr val="FFFF66"/>
    <a:srgbClr val="C0F0B6"/>
    <a:srgbClr val="FEFE2C"/>
    <a:srgbClr val="2D6380"/>
    <a:srgbClr val="6C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3945-4036-4628-9B30-35851BEC120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2EC4-3605-4AAD-8A1C-08DD31CCF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29BE-9D63-41E7-880C-75915BE50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baidu.com/item/%E8%9B%B0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6069496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97" y="0"/>
            <a:ext cx="6122504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69497" y="1141319"/>
            <a:ext cx="5035827" cy="433346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33670" y="1141319"/>
            <a:ext cx="5035827" cy="4333460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8" y="-329413"/>
            <a:ext cx="5086146" cy="71874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77676" y="2779569"/>
            <a:ext cx="1107996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>
                <a:solidFill>
                  <a:srgbClr val="F8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 分</a:t>
            </a:r>
          </a:p>
        </p:txBody>
      </p:sp>
      <p:sp>
        <p:nvSpPr>
          <p:cNvPr id="11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388418" y="2208104"/>
            <a:ext cx="646331" cy="2112378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春已归来，望丽人发髻，悠悠浮云，何来风雨，莫非残雪已尽。</a:t>
            </a:r>
            <a:endParaRPr lang="en-US" altLang="zh-CN" sz="140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31619" y="1262986"/>
            <a:ext cx="400110" cy="15165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二十四节气之</a:t>
            </a:r>
          </a:p>
        </p:txBody>
      </p:sp>
      <p:sp>
        <p:nvSpPr>
          <p:cNvPr id="13" name="半闭框 12"/>
          <p:cNvSpPr/>
          <p:nvPr/>
        </p:nvSpPr>
        <p:spPr>
          <a:xfrm>
            <a:off x="8738004" y="2518139"/>
            <a:ext cx="644209" cy="59084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半闭框 14"/>
          <p:cNvSpPr/>
          <p:nvPr/>
        </p:nvSpPr>
        <p:spPr>
          <a:xfrm rot="10800000">
            <a:off x="9411676" y="4197524"/>
            <a:ext cx="644209" cy="59084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solidFill>
            <a:srgbClr val="FF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9201" y="1073435"/>
            <a:ext cx="10381957" cy="471113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87" y="-212494"/>
            <a:ext cx="5003409" cy="7070494"/>
          </a:xfrm>
          <a:prstGeom prst="rect">
            <a:avLst/>
          </a:prstGeom>
        </p:spPr>
      </p:pic>
      <p:pic>
        <p:nvPicPr>
          <p:cNvPr id="3" name="图片 2" descr="图片包含 鲜花, 餐桌, 室内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06" y="0"/>
            <a:ext cx="5145455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15339" y="1073435"/>
            <a:ext cx="10381957" cy="471113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454570" y="2092213"/>
            <a:ext cx="5576887" cy="54536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三糊春牛：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在家里用米或纸糊成春牛，摆放在家中。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3454569" y="2687567"/>
            <a:ext cx="5576887" cy="64160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四贴春字画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：家家在门上张贴迎春的字画字和春字有关画有腊梅迎春之类。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454568" y="3191356"/>
            <a:ext cx="5576887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五搭燕子窝：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给花树戴燕子胜帛条。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3454567" y="3850522"/>
            <a:ext cx="5576887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六种迎春花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3454566" y="4423455"/>
            <a:ext cx="5942652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七春胜贴门窗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：妇女剪春燕花鸟簪（或有专门买的春燕簪花鸟簪）用红纸剪鸡贴屋门。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7"/>
          <p:cNvSpPr/>
          <p:nvPr/>
        </p:nvSpPr>
        <p:spPr>
          <a:xfrm>
            <a:off x="3375839" y="1494409"/>
            <a:ext cx="1278135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  <p:bldP spid="9" grpId="0"/>
      <p:bldP spid="1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814268" y="1778177"/>
            <a:ext cx="1338920" cy="3264629"/>
          </a:xfrm>
          <a:prstGeom prst="rect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77831" y="856413"/>
            <a:ext cx="3589606" cy="137171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88225" y="2228131"/>
            <a:ext cx="3589606" cy="1260658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77831" y="3488789"/>
            <a:ext cx="3589606" cy="137171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88225" y="4865763"/>
            <a:ext cx="3589606" cy="1274016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>
            <a:fillRect/>
          </a:stretch>
        </p:blipFill>
        <p:spPr>
          <a:xfrm>
            <a:off x="2588225" y="856413"/>
            <a:ext cx="3589606" cy="13717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7831" y="2206987"/>
            <a:ext cx="3589606" cy="12818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7831" y="4879121"/>
            <a:ext cx="3589606" cy="129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225" y="3488789"/>
            <a:ext cx="3589606" cy="1390332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6549458" y="1173351"/>
            <a:ext cx="3424536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春饼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：馅（萝卜，豆芽，豆子，为主）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44496" y="2674732"/>
            <a:ext cx="3424536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春盘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：主要是蔬菜取生菜瓜果饼糖放盘中为春盘（或拼成盘）馈送亲友或自食取迎春之意。杜甫</a:t>
            </a:r>
            <a:r>
              <a:rPr lang="en-US" altLang="zh-CN" sz="1200" dirty="0">
                <a:solidFill>
                  <a:srgbClr val="2D638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200" dirty="0">
                <a:solidFill>
                  <a:srgbClr val="2D638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立春</a:t>
            </a:r>
            <a:r>
              <a:rPr lang="en-US" altLang="zh-CN" sz="1200" dirty="0">
                <a:solidFill>
                  <a:srgbClr val="2D638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200" dirty="0">
                <a:solidFill>
                  <a:srgbClr val="2D638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：“春日春盘细生菜，忽忆两京梅发时。”。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6549458" y="4010141"/>
            <a:ext cx="3424536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春卷（春蚕）：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岁时广记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：“京师富贵人家造面蚕，名曰‘探官蚕’。又因立春日做此，故又称‘探春蚕’。”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70760" y="5251226"/>
            <a:ext cx="3424536" cy="73784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咬春（吃萝卜）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：明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酌中志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：“立春之时，无贵贱嚼罗卜，曰‘咬春’。”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8465" y="485336"/>
            <a:ext cx="10958732" cy="6006905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005" y="1911192"/>
            <a:ext cx="1338920" cy="3264629"/>
          </a:xfrm>
          <a:prstGeom prst="rect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92643" y="2710620"/>
            <a:ext cx="8854659" cy="127637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在养生上主要是护肝。在作息时间上，人们也应顺应自然界的规律，早睡早起。在精神养生方面，要力戒暴怒，更忌忧郁，做到心胸开阔，保持心境愉悦。。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Rectangle 57"/>
          <p:cNvSpPr/>
          <p:nvPr/>
        </p:nvSpPr>
        <p:spPr>
          <a:xfrm>
            <a:off x="5280901" y="2317639"/>
            <a:ext cx="1278135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节气养生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1492640" y="3726364"/>
            <a:ext cx="8854659" cy="127637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对于健康人群而言，饮食要清淡，不要过度食用干燥、辛辣的食物。同时，因为此时阳气上升容易伤阴，所以要特别注重养阴，可以多选用百合、山药、莲子、枸杞等食物。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492641" y="4920670"/>
            <a:ext cx="8854659" cy="127637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立春之后的一段时间往往冷暖不定，要当心“到春寒”的侵扰，特别是对于体弱的人来说，感冒、发烧是常有的事情。对此专家表示，要想杀菌并防寒，在饮食上可增加吃大蒜、洋葱、芹菜等“味冲”食物的次数，对预防伤寒感冒等春季多发的呼吸道感染大有益处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578" y="-2836"/>
            <a:ext cx="12180422" cy="1873942"/>
          </a:xfrm>
          <a:prstGeom prst="rect">
            <a:avLst/>
          </a:prstGeom>
          <a:solidFill>
            <a:srgbClr val="FF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78213" y="1156022"/>
            <a:ext cx="10502550" cy="5041025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图片包含 兰花, 植物, 鲜花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94" y="-226103"/>
            <a:ext cx="1353610" cy="2320475"/>
          </a:xfrm>
          <a:prstGeom prst="rect">
            <a:avLst/>
          </a:prstGeom>
        </p:spPr>
      </p:pic>
      <p:pic>
        <p:nvPicPr>
          <p:cNvPr id="19" name="图片 18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59" y="-58215"/>
            <a:ext cx="1365277" cy="1929321"/>
          </a:xfrm>
          <a:prstGeom prst="rect">
            <a:avLst/>
          </a:prstGeom>
        </p:spPr>
      </p:pic>
      <p:pic>
        <p:nvPicPr>
          <p:cNvPr id="21" name="图片 20" descr="图片包含 兰花, 植物, 鲜花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06" y="-207008"/>
            <a:ext cx="1353610" cy="232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13" grpId="0"/>
      <p:bldP spid="9" grpId="0"/>
      <p:bldP spid="12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06060" y="-1185"/>
            <a:ext cx="2963738" cy="685918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18597" y="1118205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文学记述</a:t>
            </a:r>
          </a:p>
        </p:txBody>
      </p:sp>
      <p:sp>
        <p:nvSpPr>
          <p:cNvPr id="11" name="矩形 10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01" y="3229752"/>
            <a:ext cx="2567516" cy="362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solidFill>
            <a:srgbClr val="FF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68446" y="884252"/>
            <a:ext cx="2867002" cy="5334447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955871" y="849573"/>
            <a:ext cx="2867002" cy="5334447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674262" y="891777"/>
            <a:ext cx="3010217" cy="5334447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36209" y="849573"/>
            <a:ext cx="2867002" cy="53344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687175" y="884251"/>
            <a:ext cx="2997305" cy="53344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556692" y="884250"/>
            <a:ext cx="2867002" cy="533444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68446" y="4243279"/>
            <a:ext cx="2867002" cy="19754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534312" y="4408704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100" b="1" dirty="0"/>
              <a:t>《</a:t>
            </a:r>
            <a:r>
              <a:rPr lang="zh-CN" altLang="en-US" sz="1100" b="1" dirty="0"/>
              <a:t>题望苑驿</a:t>
            </a:r>
            <a:r>
              <a:rPr lang="en-US" altLang="zh-CN" sz="1100" b="1" dirty="0"/>
              <a:t>》</a:t>
            </a:r>
            <a:r>
              <a:rPr lang="zh-CN" altLang="en-US" sz="1100" dirty="0"/>
              <a:t> （唐代）温庭筠</a:t>
            </a:r>
            <a:br>
              <a:rPr lang="zh-CN" altLang="en-US" sz="1100" dirty="0"/>
            </a:br>
            <a:r>
              <a:rPr lang="zh-CN" altLang="en-US" sz="1100" dirty="0"/>
              <a:t>　　弱柳千条杏一枝，半含春雨半垂丝。</a:t>
            </a:r>
            <a:br>
              <a:rPr lang="zh-CN" altLang="en-US" sz="1100" dirty="0"/>
            </a:br>
            <a:r>
              <a:rPr lang="zh-CN" altLang="en-US" sz="1100" dirty="0"/>
              <a:t>　　景阳寒井人难到，长乐晨钟鸟自知。</a:t>
            </a:r>
            <a:br>
              <a:rPr lang="zh-CN" altLang="en-US" sz="1100" dirty="0"/>
            </a:br>
            <a:r>
              <a:rPr lang="zh-CN" altLang="en-US" sz="1100" dirty="0"/>
              <a:t>　　花影至今通博望，树名从此号相思。</a:t>
            </a:r>
            <a:br>
              <a:rPr lang="zh-CN" altLang="en-US" sz="1100" dirty="0"/>
            </a:br>
            <a:r>
              <a:rPr lang="zh-CN" altLang="en-US" sz="1100" dirty="0"/>
              <a:t>　　分明十二楼前月，不向西陵照盛姬。</a:t>
            </a:r>
            <a:br>
              <a:rPr lang="zh-CN" altLang="en-US" sz="11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1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14987" y="4243279"/>
            <a:ext cx="2867002" cy="19754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670584" y="4243279"/>
            <a:ext cx="3013897" cy="19754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9"/>
          <p:cNvSpPr txBox="1"/>
          <p:nvPr/>
        </p:nvSpPr>
        <p:spPr>
          <a:xfrm>
            <a:off x="8059851" y="4408704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100" b="1" dirty="0"/>
              <a:t>《</a:t>
            </a:r>
            <a:r>
              <a:rPr lang="zh-CN" altLang="en-US" sz="1100" b="1" dirty="0"/>
              <a:t>咏柳</a:t>
            </a:r>
            <a:r>
              <a:rPr lang="en-US" altLang="zh-CN" sz="1100" b="1" dirty="0"/>
              <a:t>》</a:t>
            </a:r>
            <a:r>
              <a:rPr lang="zh-CN" altLang="en-US" sz="1100" dirty="0"/>
              <a:t>（唐代）贺知章</a:t>
            </a:r>
            <a:br>
              <a:rPr lang="zh-CN" altLang="en-US" sz="1100" dirty="0"/>
            </a:br>
            <a:r>
              <a:rPr lang="zh-CN" altLang="en-US" sz="1100" dirty="0"/>
              <a:t>　　碧玉妆成一树高，万条垂下绿丝绦。</a:t>
            </a:r>
            <a:br>
              <a:rPr lang="zh-CN" altLang="en-US" sz="1100" dirty="0"/>
            </a:br>
            <a:r>
              <a:rPr lang="zh-CN" altLang="en-US" sz="1100" dirty="0"/>
              <a:t>　　不知细叶谁裁出，二月春风似剪刀。</a:t>
            </a:r>
            <a:br>
              <a:rPr lang="zh-CN" altLang="en-US" sz="11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1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36116" y="4290344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br>
              <a:rPr lang="zh-CN" altLang="en-US" sz="11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en-US" altLang="zh-CN" sz="1100" dirty="0"/>
              <a:t>【</a:t>
            </a:r>
            <a:r>
              <a:rPr lang="zh-CN" altLang="en-US" sz="1100" dirty="0"/>
              <a:t>越调</a:t>
            </a:r>
            <a:r>
              <a:rPr lang="en-US" altLang="zh-CN" sz="1100" dirty="0"/>
              <a:t>】</a:t>
            </a:r>
            <a:r>
              <a:rPr lang="zh-CN" altLang="en-US" sz="1100" dirty="0"/>
              <a:t>天净沙</a:t>
            </a:r>
            <a:r>
              <a:rPr lang="en-US" altLang="zh-CN" sz="1100" dirty="0"/>
              <a:t>·</a:t>
            </a:r>
            <a:r>
              <a:rPr lang="zh-CN" altLang="en-US" sz="1100" dirty="0"/>
              <a:t>春（元代）白朴</a:t>
            </a:r>
            <a:br>
              <a:rPr lang="zh-CN" altLang="en-US" sz="1100" dirty="0"/>
            </a:br>
            <a:r>
              <a:rPr lang="zh-CN" altLang="en-US" sz="1100" dirty="0"/>
              <a:t>　　春山暖日和风，阑干楼阁帘栊，杨柳秋千院中。</a:t>
            </a:r>
            <a:br>
              <a:rPr lang="zh-CN" altLang="en-US" sz="1100" dirty="0"/>
            </a:br>
            <a:r>
              <a:rPr lang="zh-CN" altLang="en-US" sz="1100" dirty="0"/>
              <a:t>　　啼莺舞燕，小桥流水飞红。</a:t>
            </a:r>
            <a:endParaRPr lang="zh-CN" altLang="en-US" sz="11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0" grpId="0"/>
      <p:bldP spid="18" grpId="0"/>
      <p:bldP spid="1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341707" y="3036921"/>
            <a:ext cx="1223890" cy="122389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9"/>
          <p:cNvSpPr txBox="1"/>
          <p:nvPr/>
        </p:nvSpPr>
        <p:spPr>
          <a:xfrm>
            <a:off x="7765516" y="3221503"/>
            <a:ext cx="432544" cy="103930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谚语</a:t>
            </a:r>
            <a:br>
              <a:rPr lang="zh-CN" altLang="en-US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100" dirty="0">
              <a:solidFill>
                <a:srgbClr val="F8909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6505669" y="2363312"/>
            <a:ext cx="3291921" cy="67360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dirty="0"/>
              <a:t>一年之计在于春，一生之计在于勤。</a:t>
            </a: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6991139" y="1765953"/>
            <a:ext cx="2895113" cy="67360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dirty="0"/>
              <a:t>一场春风对一场秋雨。</a:t>
            </a: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7229085" y="1193195"/>
            <a:ext cx="3291921" cy="67360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dirty="0"/>
              <a:t>行下春风望夏雨。</a:t>
            </a: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594331" y="5151084"/>
            <a:ext cx="3291921" cy="115182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400" dirty="0"/>
              <a:t>八月十五云遮月，正月十五雪打灯。</a:t>
            </a:r>
            <a:endParaRPr lang="en-US" altLang="zh-CN" sz="1400" dirty="0"/>
          </a:p>
          <a:p>
            <a:endParaRPr lang="zh-CN" altLang="en-US" sz="1400" dirty="0"/>
          </a:p>
          <a:p>
            <a:r>
              <a:rPr lang="zh-CN" altLang="en-US" sz="1400" dirty="0"/>
              <a:t>正月十五雪打灯，清明时节雨纷纷。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400" dirty="0"/>
              <a:t>。</a:t>
            </a: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67124" y="1582489"/>
            <a:ext cx="3868615" cy="3868615"/>
          </a:xfrm>
          <a:prstGeom prst="ellipse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267124" y="1529999"/>
            <a:ext cx="3868615" cy="386861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118521" y="-4069"/>
            <a:ext cx="3073479" cy="1273514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5" grpId="0" animBg="1"/>
      <p:bldP spid="13" grpId="0" animBg="1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06060" y="-1185"/>
            <a:ext cx="2963738" cy="685918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18597" y="1118205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古籍记载</a:t>
            </a:r>
          </a:p>
        </p:txBody>
      </p:sp>
      <p:sp>
        <p:nvSpPr>
          <p:cNvPr id="11" name="矩形 10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兰花, 植物, 鲜花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60" y="2442285"/>
            <a:ext cx="2768605" cy="474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68554" cy="6858000"/>
          </a:xfrm>
          <a:prstGeom prst="fram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3809" y="1674054"/>
            <a:ext cx="11000936" cy="3826413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鲜花, 餐桌, 室内, 植物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12" y="158261"/>
            <a:ext cx="5145455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83809" y="1674053"/>
            <a:ext cx="11000936" cy="382641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9"/>
          <p:cNvSpPr txBox="1"/>
          <p:nvPr/>
        </p:nvSpPr>
        <p:spPr>
          <a:xfrm>
            <a:off x="1185679" y="2141805"/>
            <a:ext cx="9797195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4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立春立春，正月节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。立，建始也。五行之气往者过来者续于此。而春木之气始至，故谓之立也。立夏、秋、冬同。</a:t>
            </a:r>
            <a:endParaRPr lang="en-US" altLang="zh-CN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400" dirty="0">
              <a:solidFill>
                <a:srgbClr val="F8909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4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东风解冻。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冻结于冬，遇春风而解散；不曰春而曰东者，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吕氏春秋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曰：东方属木，木，火母也。然气温，故解冻。</a:t>
            </a:r>
            <a:endParaRPr lang="en-US" altLang="zh-CN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4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蛰虫始振。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蛰，藏也；振，动也。密藏之虫，因气至，而皆苏动之矣。鲍氏曰：动而未出，至二月，乃大惊而走也。</a:t>
            </a:r>
            <a:endParaRPr lang="en-US" altLang="zh-CN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400" dirty="0">
              <a:solidFill>
                <a:srgbClr val="F8909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4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鱼陟负冰。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陟，升也。鱼当盛寒伏水底而遂暖，至正月阳气至，则上游而近冰，故曰负。</a:t>
            </a:r>
          </a:p>
          <a:p>
            <a:pPr defTabSz="914400">
              <a:lnSpc>
                <a:spcPct val="150000"/>
              </a:lnSpc>
              <a:defRPr/>
            </a:pP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9080" y="0"/>
            <a:ext cx="6122504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22504" y="0"/>
            <a:ext cx="6069496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69497" y="1253861"/>
            <a:ext cx="5035827" cy="4333460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33670" y="1141319"/>
            <a:ext cx="5035827" cy="433346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8" y="-329413"/>
            <a:ext cx="5086146" cy="71874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22973" y="1944167"/>
            <a:ext cx="86177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rgbClr val="F8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1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388418" y="2208104"/>
            <a:ext cx="646331" cy="2112378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春已归来，望丽人发髻，悠悠浮云，何来风雨，莫非残雪已尽。</a:t>
            </a:r>
            <a:endParaRPr lang="en-US" altLang="zh-CN" sz="140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半闭框 12"/>
          <p:cNvSpPr/>
          <p:nvPr/>
        </p:nvSpPr>
        <p:spPr>
          <a:xfrm>
            <a:off x="8340896" y="1473512"/>
            <a:ext cx="644209" cy="590843"/>
          </a:xfrm>
          <a:prstGeom prst="halfFram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半闭框 14"/>
          <p:cNvSpPr/>
          <p:nvPr/>
        </p:nvSpPr>
        <p:spPr>
          <a:xfrm rot="10800000">
            <a:off x="9411676" y="4197524"/>
            <a:ext cx="644209" cy="590843"/>
          </a:xfrm>
          <a:prstGeom prst="halfFram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89885" y="4659628"/>
            <a:ext cx="400110" cy="805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400" dirty="0">
              <a:solidFill>
                <a:srgbClr val="F8909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6" grpId="0" animBg="1"/>
      <p:bldP spid="10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"/>
          <p:cNvSpPr txBox="1"/>
          <p:nvPr/>
        </p:nvSpPr>
        <p:spPr>
          <a:xfrm>
            <a:off x="9504354" y="122085"/>
            <a:ext cx="923330" cy="204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973005" y="5072695"/>
            <a:ext cx="3894793" cy="817069"/>
            <a:chOff x="3973005" y="5072695"/>
            <a:chExt cx="3894793" cy="817069"/>
          </a:xfrm>
        </p:grpSpPr>
        <p:sp>
          <p:nvSpPr>
            <p:cNvPr id="14" name="Rectangle 57"/>
            <p:cNvSpPr/>
            <p:nvPr/>
          </p:nvSpPr>
          <p:spPr>
            <a:xfrm>
              <a:off x="3973005" y="5072695"/>
              <a:ext cx="1483319" cy="492232"/>
            </a:xfrm>
            <a:prstGeom prst="rect">
              <a:avLst/>
            </a:prstGeom>
          </p:spPr>
          <p:txBody>
            <a:bodyPr wrap="none" lIns="121712" tIns="60856" rIns="121712" bIns="60856">
              <a:spAutoFit/>
            </a:bodyPr>
            <a:lstStyle/>
            <a:p>
              <a:r>
                <a:rPr lang="zh-CN" altLang="en-US" sz="2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典籍记载</a:t>
              </a:r>
            </a:p>
          </p:txBody>
        </p:sp>
        <p:sp>
          <p:nvSpPr>
            <p:cNvPr id="15" name="Rectangle 58"/>
            <p:cNvSpPr/>
            <p:nvPr/>
          </p:nvSpPr>
          <p:spPr>
            <a:xfrm>
              <a:off x="3973005" y="5551420"/>
              <a:ext cx="3894793" cy="338344"/>
            </a:xfrm>
            <a:prstGeom prst="rect">
              <a:avLst/>
            </a:prstGeom>
          </p:spPr>
          <p:txBody>
            <a:bodyPr wrap="square" lIns="121712" tIns="60856" rIns="121712" bIns="60856" anchor="ctr">
              <a:sp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noProof="1">
                  <a:latin typeface="腾祥铁山楷书简繁合集" panose="01010104010101010101" pitchFamily="2" charset="-122"/>
                  <a:ea typeface="腾祥铁山楷书简繁合集" panose="01010104010101010101" pitchFamily="2" charset="-122"/>
                  <a:cs typeface="Arial" panose="020B0604020202020204" pitchFamily="34" charset="0"/>
                </a:rPr>
                <a:t>单击此处添加副标题或详细文本描述</a:t>
              </a:r>
              <a:endParaRPr lang="en-US" sz="1400" noProof="1">
                <a:latin typeface="腾祥铁山楷书简繁合集" panose="01010104010101010101" pitchFamily="2" charset="-122"/>
                <a:ea typeface="腾祥铁山楷书简繁合集" panose="0101010401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73004" y="3766115"/>
            <a:ext cx="3894793" cy="817069"/>
            <a:chOff x="3973005" y="5072695"/>
            <a:chExt cx="3894793" cy="817069"/>
          </a:xfrm>
        </p:grpSpPr>
        <p:sp>
          <p:nvSpPr>
            <p:cNvPr id="23" name="Rectangle 57"/>
            <p:cNvSpPr/>
            <p:nvPr/>
          </p:nvSpPr>
          <p:spPr>
            <a:xfrm>
              <a:off x="3973005" y="5072695"/>
              <a:ext cx="1476907" cy="492232"/>
            </a:xfrm>
            <a:prstGeom prst="rect">
              <a:avLst/>
            </a:prstGeom>
          </p:spPr>
          <p:txBody>
            <a:bodyPr wrap="none" lIns="121712" tIns="60856" rIns="121712" bIns="60856">
              <a:spAutoFit/>
            </a:bodyPr>
            <a:lstStyle/>
            <a:p>
              <a:r>
                <a:rPr lang="zh-CN" altLang="en-US" sz="2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文学记述</a:t>
              </a:r>
            </a:p>
          </p:txBody>
        </p:sp>
        <p:sp>
          <p:nvSpPr>
            <p:cNvPr id="24" name="Rectangle 58"/>
            <p:cNvSpPr/>
            <p:nvPr/>
          </p:nvSpPr>
          <p:spPr>
            <a:xfrm>
              <a:off x="3973005" y="5551420"/>
              <a:ext cx="3894793" cy="338344"/>
            </a:xfrm>
            <a:prstGeom prst="rect">
              <a:avLst/>
            </a:prstGeom>
          </p:spPr>
          <p:txBody>
            <a:bodyPr wrap="square" lIns="121712" tIns="60856" rIns="121712" bIns="60856" anchor="ctr">
              <a:sp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noProof="1">
                  <a:latin typeface="腾祥铁山楷书简繁合集" panose="01010104010101010101" pitchFamily="2" charset="-122"/>
                  <a:ea typeface="腾祥铁山楷书简繁合集" panose="01010104010101010101" pitchFamily="2" charset="-122"/>
                  <a:cs typeface="Arial" panose="020B0604020202020204" pitchFamily="34" charset="0"/>
                </a:rPr>
                <a:t>单击此处添加副标题或详细文本描述</a:t>
              </a:r>
              <a:endParaRPr lang="en-US" sz="1400" noProof="1">
                <a:latin typeface="腾祥铁山楷书简繁合集" panose="01010104010101010101" pitchFamily="2" charset="-122"/>
                <a:ea typeface="腾祥铁山楷书简繁合集" panose="0101010401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73003" y="2683555"/>
            <a:ext cx="3894793" cy="817069"/>
            <a:chOff x="3973005" y="5072695"/>
            <a:chExt cx="3894793" cy="817069"/>
          </a:xfrm>
        </p:grpSpPr>
        <p:sp>
          <p:nvSpPr>
            <p:cNvPr id="26" name="Rectangle 57"/>
            <p:cNvSpPr/>
            <p:nvPr/>
          </p:nvSpPr>
          <p:spPr>
            <a:xfrm>
              <a:off x="3973005" y="5072695"/>
              <a:ext cx="1476907" cy="492232"/>
            </a:xfrm>
            <a:prstGeom prst="rect">
              <a:avLst/>
            </a:prstGeom>
          </p:spPr>
          <p:txBody>
            <a:bodyPr wrap="none" lIns="121712" tIns="60856" rIns="121712" bIns="60856">
              <a:spAutoFit/>
            </a:bodyPr>
            <a:lstStyle/>
            <a:p>
              <a:r>
                <a:rPr lang="zh-CN" altLang="en-US" sz="2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民间习俗</a:t>
              </a:r>
            </a:p>
          </p:txBody>
        </p:sp>
        <p:sp>
          <p:nvSpPr>
            <p:cNvPr id="27" name="Rectangle 58"/>
            <p:cNvSpPr/>
            <p:nvPr/>
          </p:nvSpPr>
          <p:spPr>
            <a:xfrm>
              <a:off x="3973005" y="5551420"/>
              <a:ext cx="3894793" cy="338344"/>
            </a:xfrm>
            <a:prstGeom prst="rect">
              <a:avLst/>
            </a:prstGeom>
          </p:spPr>
          <p:txBody>
            <a:bodyPr wrap="square" lIns="121712" tIns="60856" rIns="121712" bIns="60856" anchor="ctr">
              <a:sp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noProof="1">
                  <a:latin typeface="腾祥铁山楷书简繁合集" panose="01010104010101010101" pitchFamily="2" charset="-122"/>
                  <a:ea typeface="腾祥铁山楷书简繁合集" panose="01010104010101010101" pitchFamily="2" charset="-122"/>
                  <a:cs typeface="Arial" panose="020B0604020202020204" pitchFamily="34" charset="0"/>
                </a:rPr>
                <a:t>单击此处添加副标题或详细文本描述</a:t>
              </a:r>
              <a:endParaRPr lang="en-US" sz="1400" noProof="1">
                <a:latin typeface="腾祥铁山楷书简繁合集" panose="01010104010101010101" pitchFamily="2" charset="-122"/>
                <a:ea typeface="腾祥铁山楷书简繁合集" panose="0101010401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73002" y="1432749"/>
            <a:ext cx="3894793" cy="817069"/>
            <a:chOff x="3973005" y="5072695"/>
            <a:chExt cx="3894793" cy="817069"/>
          </a:xfrm>
        </p:grpSpPr>
        <p:sp>
          <p:nvSpPr>
            <p:cNvPr id="29" name="Rectangle 57"/>
            <p:cNvSpPr/>
            <p:nvPr/>
          </p:nvSpPr>
          <p:spPr>
            <a:xfrm>
              <a:off x="3973005" y="5072695"/>
              <a:ext cx="1483319" cy="492232"/>
            </a:xfrm>
            <a:prstGeom prst="rect">
              <a:avLst/>
            </a:prstGeom>
          </p:spPr>
          <p:txBody>
            <a:bodyPr wrap="none" lIns="121712" tIns="60856" rIns="121712" bIns="60856">
              <a:spAutoFit/>
            </a:bodyPr>
            <a:lstStyle/>
            <a:p>
              <a:r>
                <a:rPr lang="zh-CN" altLang="en-US" sz="2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历史发展</a:t>
              </a:r>
            </a:p>
          </p:txBody>
        </p:sp>
        <p:sp>
          <p:nvSpPr>
            <p:cNvPr id="30" name="Rectangle 58"/>
            <p:cNvSpPr/>
            <p:nvPr/>
          </p:nvSpPr>
          <p:spPr>
            <a:xfrm>
              <a:off x="3973005" y="5551420"/>
              <a:ext cx="3894793" cy="338344"/>
            </a:xfrm>
            <a:prstGeom prst="rect">
              <a:avLst/>
            </a:prstGeom>
          </p:spPr>
          <p:txBody>
            <a:bodyPr wrap="square" lIns="121712" tIns="60856" rIns="121712" bIns="60856" anchor="ctr">
              <a:sp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noProof="1">
                  <a:latin typeface="腾祥铁山楷书简繁合集" panose="01010104010101010101" pitchFamily="2" charset="-122"/>
                  <a:ea typeface="腾祥铁山楷书简繁合集" panose="01010104010101010101" pitchFamily="2" charset="-122"/>
                  <a:cs typeface="Arial" panose="020B0604020202020204" pitchFamily="34" charset="0"/>
                </a:rPr>
                <a:t>单击此处添加副标题或详细文本描述</a:t>
              </a:r>
              <a:endParaRPr lang="en-US" sz="1400" noProof="1">
                <a:latin typeface="腾祥铁山楷书简繁合集" panose="01010104010101010101" pitchFamily="2" charset="-122"/>
                <a:ea typeface="腾祥铁山楷书简繁合集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半闭框 30"/>
          <p:cNvSpPr/>
          <p:nvPr/>
        </p:nvSpPr>
        <p:spPr>
          <a:xfrm>
            <a:off x="9335212" y="198520"/>
            <a:ext cx="644209" cy="590843"/>
          </a:xfrm>
          <a:prstGeom prst="halfFram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半闭框 31"/>
          <p:cNvSpPr/>
          <p:nvPr/>
        </p:nvSpPr>
        <p:spPr>
          <a:xfrm rot="10800000">
            <a:off x="9979421" y="1595343"/>
            <a:ext cx="644209" cy="590843"/>
          </a:xfrm>
          <a:prstGeom prst="halfFram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3670" y="1145827"/>
            <a:ext cx="9869557" cy="5080158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74504" y="1595343"/>
            <a:ext cx="596348" cy="596348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39" name="矩形 38"/>
          <p:cNvSpPr/>
          <p:nvPr/>
        </p:nvSpPr>
        <p:spPr>
          <a:xfrm>
            <a:off x="3074504" y="2756555"/>
            <a:ext cx="596348" cy="596348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40" name="矩形 39"/>
          <p:cNvSpPr/>
          <p:nvPr/>
        </p:nvSpPr>
        <p:spPr>
          <a:xfrm>
            <a:off x="3074504" y="3894922"/>
            <a:ext cx="596348" cy="596348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41" name="矩形 40"/>
          <p:cNvSpPr/>
          <p:nvPr/>
        </p:nvSpPr>
        <p:spPr>
          <a:xfrm>
            <a:off x="3074504" y="5033289"/>
            <a:ext cx="596348" cy="596348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pic>
        <p:nvPicPr>
          <p:cNvPr id="4" name="图片 3" descr="图片包含 兰花, 植物, 鲜花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61" y="2165600"/>
            <a:ext cx="3054531" cy="523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06060" y="-1185"/>
            <a:ext cx="2963738" cy="685918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18597" y="1118205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历史发展</a:t>
            </a:r>
          </a:p>
        </p:txBody>
      </p:sp>
      <p:sp>
        <p:nvSpPr>
          <p:cNvPr id="11" name="矩形 10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01" y="3229752"/>
            <a:ext cx="2567516" cy="362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solidFill>
            <a:srgbClr val="FFFF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57"/>
          <p:cNvSpPr/>
          <p:nvPr/>
        </p:nvSpPr>
        <p:spPr>
          <a:xfrm>
            <a:off x="1537337" y="2620171"/>
            <a:ext cx="1278135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节气由来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7337" y="3435061"/>
            <a:ext cx="3624308" cy="216937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立春不仅是农历二十四节气中的第一个节气，立春是从天文上来划分的，而在自然界、在人们的心目中，春意味着风和日暖，鸟语花香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春也意味着万物生长，农家播种。古籍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群芳谱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对立春解释为：“立，始建也。春气始而建立也。”立春期间，气温、日照、降雨，开始趋于上升、增多。但这一切对全国大多数地方来说仅仅是春天的前奏。</a:t>
            </a:r>
            <a:b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8978" y="175595"/>
            <a:ext cx="3671668" cy="13645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91" y="-212494"/>
            <a:ext cx="5003409" cy="7070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578" y="5922247"/>
            <a:ext cx="1772529" cy="935753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8978" y="175595"/>
            <a:ext cx="3671668" cy="13645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8563" y="425547"/>
            <a:ext cx="10958732" cy="6006905"/>
          </a:xfrm>
          <a:prstGeom prst="rect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096643" y="1491047"/>
            <a:ext cx="3910819" cy="3910819"/>
          </a:xfrm>
          <a:prstGeom prst="ellipse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9"/>
          <p:cNvSpPr txBox="1"/>
          <p:nvPr/>
        </p:nvSpPr>
        <p:spPr>
          <a:xfrm>
            <a:off x="947020" y="630837"/>
            <a:ext cx="8637959" cy="1435554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立春是中国民间重要的传统节日之一。“立”是“开始”的意思，自秦代以来，中国就一直以立春作为孟春时节的开始。所谓“一年之计在于春”，自古以来立春就是一个传统节日。中国自官方到民间都极为重视，立春之日迎春已有三千多年历史。立春时天子亲率三公九卿、诸侯大夫去东郊迎春，祈求丰收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19550" y="5253571"/>
            <a:ext cx="8637959" cy="1435554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战国后期成书的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吕氏春秋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》“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十二月纪”中，就有了立春、春分、立夏、夏至、立秋、秋分、立冬、冬至等八个节气名称。这八个节气，是二十四个节气中最重要的节气。标示出季节的转换，清楚地划分出一年的四季。立春到立夏前为春季，立夏到立秋前为夏季，立秋到立冬前为秋季，立冬到立春前为冬季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96643" y="1473589"/>
            <a:ext cx="3910819" cy="391081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91751" y="0"/>
            <a:ext cx="1772529" cy="935753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1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31259" y="1192110"/>
            <a:ext cx="5022166" cy="5022166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73724" y="1192110"/>
            <a:ext cx="5022166" cy="50221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1516699"/>
            <a:ext cx="3167522" cy="4476138"/>
          </a:xfrm>
          <a:prstGeom prst="rect">
            <a:avLst/>
          </a:prstGeom>
        </p:spPr>
      </p:pic>
      <p:pic>
        <p:nvPicPr>
          <p:cNvPr id="15" name="图片 14" descr="图片包含 兰花, 植物, 鲜花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73" y="1271304"/>
            <a:ext cx="3054531" cy="523633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80234" y="1519213"/>
            <a:ext cx="4200610" cy="420061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7010090" y="1455696"/>
            <a:ext cx="4052115" cy="4052115"/>
          </a:xfrm>
          <a:prstGeom prst="ellipse">
            <a:avLst/>
          </a:prstGeom>
          <a:solidFill>
            <a:srgbClr val="FFFF6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19"/>
          <p:cNvSpPr txBox="1"/>
          <p:nvPr/>
        </p:nvSpPr>
        <p:spPr>
          <a:xfrm>
            <a:off x="2129471" y="1760838"/>
            <a:ext cx="2214680" cy="391081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立春这天“阳和起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  <a:hlinkClick r:id="rId5"/>
              </a:rPr>
              <a:t>蛰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，品物皆春”，过了立春，万物复苏生机勃勃，一年四季从此开始了。古代有这样一个传说：立春快到来的时候，县官会带着本地的知名人士去土地里挖一个坑，然后把羽毛、鸡毛等轻物质放在坑里，等到了某个时辰，坑里的羽毛和鸡毛会从坑里飘上来，这个时刻就是立春时辰，开始放鞭炮庆祝，预祝明年风调雨顺、五谷丰登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7889630" y="2069344"/>
            <a:ext cx="2293034" cy="313046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立春是一个时间点，也可以是一个时间段。中国传统将立春的十五天分为三候：“一候东风解冻，二候蛰虫始振，三候鱼陟负冰”，说的是东风送暖，大地开始解冻。立春五日后，蛰居的虫类慢慢在洞中苏醒，再过五日，河里的冰开始溶化，鱼开始到水面上游动，此时水面上还有没完全溶解的碎冰片，如同被鱼负着一般浮在水面。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9442" y="3419239"/>
            <a:ext cx="1278135" cy="470234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57"/>
          <p:cNvSpPr/>
          <p:nvPr/>
        </p:nvSpPr>
        <p:spPr>
          <a:xfrm>
            <a:off x="5498894" y="3419239"/>
            <a:ext cx="1278135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节气详解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78" y="0"/>
            <a:ext cx="121527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06060" y="-1185"/>
            <a:ext cx="2963738" cy="685918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18597" y="1118205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民间习俗</a:t>
            </a:r>
          </a:p>
        </p:txBody>
      </p:sp>
      <p:sp>
        <p:nvSpPr>
          <p:cNvPr id="11" name="矩形 10"/>
          <p:cNvSpPr/>
          <p:nvPr/>
        </p:nvSpPr>
        <p:spPr>
          <a:xfrm>
            <a:off x="608563" y="513345"/>
            <a:ext cx="10958732" cy="6006905"/>
          </a:xfrm>
          <a:prstGeom prst="rect">
            <a:avLst/>
          </a:prstGeom>
          <a:noFill/>
          <a:ln w="38100">
            <a:solidFill>
              <a:srgbClr val="F8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兰花, 植物, 鲜花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60" y="2498556"/>
            <a:ext cx="2768605" cy="474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0"/>
            <a:ext cx="6069496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069497" y="0"/>
            <a:ext cx="6122504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49312" y="1972561"/>
            <a:ext cx="3287470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周礼春官要主祭祀。入朝称贺赴宴接受赏赐。宋末元初周密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武林旧事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：“（立春）前一日，临安府进大春牛，设之福宁殿庭。</a:t>
            </a: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……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预造小春牛数十，饰彩幡雪柳，分送殿阁，巨各随以金银线彩段为酬．是日赐百宫春幡胜，宰执亲王以金，余以金裹银及罗帛为之。系文思院造进，各垂于幞头之左人谢。”。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Rectangle 57"/>
          <p:cNvSpPr/>
          <p:nvPr/>
        </p:nvSpPr>
        <p:spPr>
          <a:xfrm>
            <a:off x="2226716" y="1541884"/>
            <a:ext cx="1278135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官方活动</a:t>
            </a:r>
          </a:p>
        </p:txBody>
      </p:sp>
      <p:pic>
        <p:nvPicPr>
          <p:cNvPr id="15" name="图片 14" descr="图片包含 鲜花, 植物, 花束, 餐桌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87" y="-212494"/>
            <a:ext cx="5003409" cy="70704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69496" y="5929531"/>
            <a:ext cx="6122505" cy="92846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9"/>
          <p:cNvSpPr txBox="1"/>
          <p:nvPr/>
        </p:nvSpPr>
        <p:spPr>
          <a:xfrm>
            <a:off x="6641091" y="5834838"/>
            <a:ext cx="5382097" cy="1435554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燕京岁时记</a:t>
            </a:r>
            <a:r>
              <a:rPr lang="en-US" altLang="zh-CN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  <a:r>
              <a:rPr lang="zh-CN" altLang="en-US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：“立春日，礼部呈进春山宝座，顺天府呈进春牛图，礼毕回署。”</a:t>
            </a:r>
            <a:br>
              <a:rPr lang="zh-CN" altLang="en-US" sz="1100" dirty="0">
                <a:solidFill>
                  <a:srgbClr val="F8909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100" dirty="0">
              <a:solidFill>
                <a:srgbClr val="F8909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8213" y="1156023"/>
            <a:ext cx="3975142" cy="4333460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6122504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22504" y="0"/>
            <a:ext cx="6069496" cy="6858000"/>
          </a:xfrm>
          <a:prstGeom prst="rect">
            <a:avLst/>
          </a:prstGeom>
          <a:pattFill prst="pct5">
            <a:fgClr>
              <a:srgbClr val="F8909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22533" y="2437937"/>
            <a:ext cx="4361817" cy="275708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一游春（探春、游行）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：县里活动之后，民间也不甘示弱，他们纷纷装扮起来，开始游行。队伍先是报春人打扮成公鸡的样子走在最前面，之后一群人抬着巨大春牛形象，之后的人打扮成牧童牵牛的、打扮成大头娃娃送春桃的、打扮成燕子的应有尽有。另外还有的意义就是：这次游春之后就是可以开始踏青的信号，一直到端午之间都是游春的好时候（立春那日游春叫探春）。</a:t>
            </a: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6760658" y="2437936"/>
            <a:ext cx="4361817" cy="275708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二民间互相馈送：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春牛：民间艺人制作许多小泥牛，称为“春牛”。送往各家，谓之“送春”。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春牛图：也有的地方是在墙上贴一幅画有春牛的黄纸。黄色代表土地，春牛代表农事，俗称“春牛图”。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春娃：乡宁等地习惯用绢制作小娃娃，名为“春娃”，佩戴在孩童身上。</a:t>
            </a: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互相赠贺礼拜贺，称为拜春</a:t>
            </a:r>
          </a:p>
          <a:p>
            <a:pPr algn="ctr" defTabSz="914400">
              <a:lnSpc>
                <a:spcPct val="150000"/>
              </a:lnSpc>
              <a:defRPr/>
            </a:pPr>
            <a:b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86648" y="2236762"/>
            <a:ext cx="5828687" cy="2958259"/>
          </a:xfrm>
          <a:prstGeom prst="rect">
            <a:avLst/>
          </a:prstGeom>
          <a:noFill/>
          <a:ln w="635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3817" y="2197205"/>
            <a:ext cx="5828687" cy="295825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5400000">
            <a:off x="5465508" y="3316118"/>
            <a:ext cx="1278135" cy="470234"/>
          </a:xfrm>
          <a:prstGeom prst="rect">
            <a:avLst/>
          </a:prstGeom>
          <a:solidFill>
            <a:srgbClr val="F8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892757" y="3042199"/>
            <a:ext cx="430887" cy="104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/>
      <p:bldP spid="17" grpId="0" animBg="1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炫酷撞色立春节日庆典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宽屏</PresentationFormat>
  <Paragraphs>91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腾祥铁山楷书简繁合集</vt:lpstr>
      <vt:lpstr>微软雅黑</vt:lpstr>
      <vt:lpstr>幼圆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创意炫酷撞色立春节日庆典PPT模板</dc:title>
  <dc:creator/>
  <cp:lastModifiedBy>天 下</cp:lastModifiedBy>
  <cp:revision>4</cp:revision>
  <dcterms:created xsi:type="dcterms:W3CDTF">2018-03-11T11:11:00Z</dcterms:created>
  <dcterms:modified xsi:type="dcterms:W3CDTF">2021-01-05T11:19:18Z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