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7" r:id="rId2"/>
    <p:sldId id="266" r:id="rId3"/>
    <p:sldId id="267" r:id="rId4"/>
    <p:sldId id="268" r:id="rId5"/>
    <p:sldId id="270" r:id="rId6"/>
    <p:sldId id="269" r:id="rId7"/>
    <p:sldId id="271" r:id="rId8"/>
    <p:sldId id="272" r:id="rId9"/>
    <p:sldId id="274" r:id="rId10"/>
    <p:sldId id="275" r:id="rId11"/>
    <p:sldId id="277" r:id="rId12"/>
    <p:sldId id="280" r:id="rId13"/>
    <p:sldId id="279" r:id="rId14"/>
    <p:sldId id="281" r:id="rId15"/>
    <p:sldId id="282" r:id="rId16"/>
    <p:sldId id="284" r:id="rId17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1C4"/>
    <a:srgbClr val="009900"/>
    <a:srgbClr val="B53607"/>
    <a:srgbClr val="73A701"/>
    <a:srgbClr val="2562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9" d="100"/>
          <a:sy n="99" d="100"/>
        </p:scale>
        <p:origin x="108" y="4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9E36FF-5393-48FB-9F64-029E52765627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C1C077-A3C1-48BD-9CDA-7F2D1B98EE0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12DE3-9305-4FDC-8B8D-27C8969D081B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/>
          <p:cNvSpPr txBox="1"/>
          <p:nvPr/>
        </p:nvSpPr>
        <p:spPr>
          <a:xfrm>
            <a:off x="2090604" y="1689909"/>
            <a:ext cx="801079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6600" b="1" dirty="0">
                <a:solidFill>
                  <a:srgbClr val="256299"/>
                </a:solidFill>
                <a:latin typeface="方正兰亭中黑_GBK" panose="02000000000000000000" pitchFamily="2" charset="-122"/>
                <a:ea typeface="方正兰亭中黑_GBK" panose="02000000000000000000" pitchFamily="2" charset="-122"/>
              </a:rPr>
              <a:t>节水行动 与我同行</a:t>
            </a:r>
          </a:p>
        </p:txBody>
      </p:sp>
      <p:sp>
        <p:nvSpPr>
          <p:cNvPr id="17" name="矩形 16"/>
          <p:cNvSpPr/>
          <p:nvPr/>
        </p:nvSpPr>
        <p:spPr>
          <a:xfrm>
            <a:off x="2322964" y="2797905"/>
            <a:ext cx="75460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b="1" dirty="0">
                <a:solidFill>
                  <a:srgbClr val="256299"/>
                </a:solidFill>
              </a:rPr>
              <a:t>OPERATION WATER SAVING. WALK WITH ME.</a:t>
            </a:r>
            <a:endParaRPr lang="zh-CN" altLang="en-US" b="1" dirty="0">
              <a:solidFill>
                <a:srgbClr val="256299"/>
              </a:solidFill>
            </a:endParaRPr>
          </a:p>
        </p:txBody>
      </p:sp>
      <p:sp>
        <p:nvSpPr>
          <p:cNvPr id="18" name="圆角矩形 20"/>
          <p:cNvSpPr/>
          <p:nvPr/>
        </p:nvSpPr>
        <p:spPr>
          <a:xfrm>
            <a:off x="5250542" y="4054663"/>
            <a:ext cx="1690916" cy="425126"/>
          </a:xfrm>
          <a:prstGeom prst="roundRect">
            <a:avLst>
              <a:gd name="adj" fmla="val 50000"/>
            </a:avLst>
          </a:prstGeom>
          <a:solidFill>
            <a:srgbClr val="73A70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>
                <a:solidFill>
                  <a:schemeClr val="bg1"/>
                </a:solidFill>
              </a:rPr>
              <a:t>xiazaii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pic>
        <p:nvPicPr>
          <p:cNvPr id="2" name="欢快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85750" y="-6096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8493" y="0"/>
            <a:ext cx="12192000" cy="6858000"/>
          </a:xfrm>
          <a:prstGeom prst="rect">
            <a:avLst/>
          </a:prstGeom>
          <a:solidFill>
            <a:srgbClr val="FFFFFF">
              <a:alpha val="70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558800" sx="103000" sy="103000" algn="ctr" rotWithShape="0">
              <a:prstClr val="black">
                <a:alpha val="12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gency FB" panose="020B0503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3280228"/>
            <a:ext cx="12220493" cy="357777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78685" y="558044"/>
            <a:ext cx="28007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57200"/>
            <a:r>
              <a:rPr lang="zh-CN" altLang="en-US" sz="2800" b="1" spc="600" dirty="0">
                <a:solidFill>
                  <a:srgbClr val="00B0F0"/>
                </a:solidFill>
                <a:latin typeface="庞门正道标题体" panose="02010600030101010101" pitchFamily="2" charset="-122"/>
                <a:ea typeface="思源宋体 CN Heavy" panose="02020900000000000000" pitchFamily="18" charset="-122"/>
              </a:rPr>
              <a:t>水污染与干涸</a:t>
            </a:r>
          </a:p>
        </p:txBody>
      </p:sp>
      <p:sp>
        <p:nvSpPr>
          <p:cNvPr id="8" name="矩形 7"/>
          <p:cNvSpPr/>
          <p:nvPr/>
        </p:nvSpPr>
        <p:spPr>
          <a:xfrm>
            <a:off x="954885" y="1024114"/>
            <a:ext cx="254499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57200"/>
            <a:r>
              <a:rPr lang="en-US" altLang="zh-CN" sz="1200" spc="1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Water pollution and drying up</a:t>
            </a:r>
            <a:endParaRPr kumimoji="0" lang="zh-CN" altLang="en-US" sz="1200" b="0" i="0" u="none" strike="noStrike" kern="1200" cap="none" spc="10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878685" y="634244"/>
            <a:ext cx="0" cy="56647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17"/>
          <p:cNvSpPr/>
          <p:nvPr/>
        </p:nvSpPr>
        <p:spPr>
          <a:xfrm>
            <a:off x="1535275" y="4740075"/>
            <a:ext cx="2339102" cy="13175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dirty="0">
                <a:solidFill>
                  <a:schemeClr val="bg1"/>
                </a:solidFill>
                <a:latin typeface="方正兰亭中黑_GBK" panose="02000000000000000000" pitchFamily="2" charset="-122"/>
                <a:ea typeface="方正兰亭中黑_GBK" panose="02000000000000000000" pitchFamily="2" charset="-122"/>
              </a:rPr>
              <a:t>工业废水</a:t>
            </a:r>
            <a:endParaRPr lang="en-US" altLang="zh-CN" sz="2800" dirty="0">
              <a:solidFill>
                <a:schemeClr val="bg1"/>
              </a:solidFill>
              <a:latin typeface="方正兰亭中黑_GBK" panose="02000000000000000000" pitchFamily="2" charset="-122"/>
              <a:ea typeface="方正兰亭中黑_GBK" panose="02000000000000000000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dirty="0">
                <a:solidFill>
                  <a:schemeClr val="bg1"/>
                </a:solidFill>
                <a:latin typeface="方正兰亭中黑_GBK" panose="02000000000000000000" pitchFamily="2" charset="-122"/>
                <a:ea typeface="方正兰亭中黑_GBK" panose="02000000000000000000" pitchFamily="2" charset="-122"/>
              </a:rPr>
              <a:t>导致鱼塘污染</a:t>
            </a:r>
          </a:p>
        </p:txBody>
      </p:sp>
      <p:sp>
        <p:nvSpPr>
          <p:cNvPr id="20" name="矩形 19"/>
          <p:cNvSpPr/>
          <p:nvPr/>
        </p:nvSpPr>
        <p:spPr>
          <a:xfrm>
            <a:off x="4746912" y="4740075"/>
            <a:ext cx="2698175" cy="13175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dirty="0">
                <a:solidFill>
                  <a:schemeClr val="bg1"/>
                </a:solidFill>
                <a:latin typeface="方正兰亭中黑_GBK" panose="02000000000000000000" pitchFamily="2" charset="-122"/>
                <a:ea typeface="方正兰亭中黑_GBK" panose="02000000000000000000" pitchFamily="2" charset="-122"/>
              </a:rPr>
              <a:t>湖泊酸化</a:t>
            </a:r>
            <a:endParaRPr lang="en-US" altLang="zh-CN" sz="2800" dirty="0">
              <a:solidFill>
                <a:schemeClr val="bg1"/>
              </a:solidFill>
              <a:latin typeface="方正兰亭中黑_GBK" panose="02000000000000000000" pitchFamily="2" charset="-122"/>
              <a:ea typeface="方正兰亭中黑_GBK" panose="02000000000000000000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dirty="0">
                <a:solidFill>
                  <a:schemeClr val="bg1"/>
                </a:solidFill>
                <a:latin typeface="方正兰亭中黑_GBK" panose="02000000000000000000" pitchFamily="2" charset="-122"/>
                <a:ea typeface="方正兰亭中黑_GBK" panose="02000000000000000000" pitchFamily="2" charset="-122"/>
              </a:rPr>
              <a:t>使大量生物死亡</a:t>
            </a:r>
          </a:p>
        </p:txBody>
      </p:sp>
      <p:sp>
        <p:nvSpPr>
          <p:cNvPr id="21" name="矩形 20"/>
          <p:cNvSpPr/>
          <p:nvPr/>
        </p:nvSpPr>
        <p:spPr>
          <a:xfrm>
            <a:off x="8753007" y="4740075"/>
            <a:ext cx="1980029" cy="6712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dirty="0">
                <a:solidFill>
                  <a:schemeClr val="bg1"/>
                </a:solidFill>
                <a:latin typeface="方正兰亭中黑_GBK" panose="02000000000000000000" pitchFamily="2" charset="-122"/>
                <a:ea typeface="方正兰亭中黑_GBK" panose="02000000000000000000" pitchFamily="2" charset="-122"/>
              </a:rPr>
              <a:t>干渴的土地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724" y="1909853"/>
            <a:ext cx="2800767" cy="240290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5" t="12262" r="9198" b="15357"/>
          <a:stretch>
            <a:fillRect/>
          </a:stretch>
        </p:blipFill>
        <p:spPr>
          <a:xfrm>
            <a:off x="4605166" y="1920739"/>
            <a:ext cx="3162301" cy="240290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500" y="1909853"/>
            <a:ext cx="3152693" cy="242509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8493" y="0"/>
            <a:ext cx="12192000" cy="6858000"/>
          </a:xfrm>
          <a:prstGeom prst="rect">
            <a:avLst/>
          </a:prstGeom>
          <a:solidFill>
            <a:srgbClr val="FFFFFF">
              <a:alpha val="70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558800" sx="103000" sy="103000" algn="ctr" rotWithShape="0">
              <a:prstClr val="black">
                <a:alpha val="12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gency FB" panose="020B0503020202020204"/>
              <a:ea typeface="微软雅黑" panose="020B0503020204020204" charset="-122"/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78" b="5278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6891090" y="1821934"/>
            <a:ext cx="4134465" cy="20176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400" dirty="0">
                <a:solidFill>
                  <a:srgbClr val="0091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兰亭中黑_GBK" panose="02000000000000000000" pitchFamily="2" charset="-122"/>
                <a:ea typeface="方正兰亭中黑_GBK" panose="02000000000000000000" pitchFamily="2" charset="-122"/>
              </a:rPr>
              <a:t>再看看我们身边</a:t>
            </a:r>
            <a:endParaRPr lang="en-US" altLang="zh-CN" sz="4400" dirty="0">
              <a:solidFill>
                <a:srgbClr val="0091C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兰亭中黑_GBK" panose="02000000000000000000" pitchFamily="2" charset="-122"/>
              <a:ea typeface="方正兰亭中黑_GBK" panose="02000000000000000000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4400" dirty="0">
                <a:solidFill>
                  <a:srgbClr val="0091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兰亭中黑_GBK" panose="02000000000000000000" pitchFamily="2" charset="-122"/>
                <a:ea typeface="方正兰亭中黑_GBK" panose="02000000000000000000" pitchFamily="2" charset="-122"/>
              </a:rPr>
              <a:t>浪费水的行为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8493" y="0"/>
            <a:ext cx="12192000" cy="6858000"/>
          </a:xfrm>
          <a:prstGeom prst="rect">
            <a:avLst/>
          </a:prstGeom>
          <a:solidFill>
            <a:srgbClr val="FFFFFF">
              <a:alpha val="70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558800" sx="103000" sy="103000" algn="ctr" rotWithShape="0">
              <a:prstClr val="black">
                <a:alpha val="12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gency FB" panose="020B0503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878685" y="558044"/>
            <a:ext cx="23647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57200"/>
            <a:r>
              <a:rPr lang="zh-CN" altLang="en-US" sz="2800" b="1" spc="600" dirty="0">
                <a:solidFill>
                  <a:srgbClr val="00B0F0"/>
                </a:solidFill>
                <a:latin typeface="庞门正道标题体" panose="02010600030101010101" pitchFamily="2" charset="-122"/>
                <a:ea typeface="思源宋体 CN Heavy" panose="02020900000000000000" pitchFamily="18" charset="-122"/>
              </a:rPr>
              <a:t>水资源浪费</a:t>
            </a:r>
          </a:p>
        </p:txBody>
      </p:sp>
      <p:sp>
        <p:nvSpPr>
          <p:cNvPr id="14" name="矩形 13"/>
          <p:cNvSpPr/>
          <p:nvPr/>
        </p:nvSpPr>
        <p:spPr>
          <a:xfrm>
            <a:off x="954885" y="1024114"/>
            <a:ext cx="22292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57200"/>
            <a:r>
              <a:rPr lang="en-US" altLang="zh-CN" sz="1200" spc="1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Waste of water resources</a:t>
            </a:r>
            <a:endParaRPr kumimoji="0" lang="zh-CN" altLang="en-US" sz="1200" b="0" i="0" u="none" strike="noStrike" kern="1200" cap="none" spc="10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878685" y="634244"/>
            <a:ext cx="0" cy="56647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矩形 25"/>
          <p:cNvSpPr/>
          <p:nvPr/>
        </p:nvSpPr>
        <p:spPr>
          <a:xfrm>
            <a:off x="9159085" y="1812606"/>
            <a:ext cx="2349500" cy="4533900"/>
          </a:xfrm>
          <a:prstGeom prst="rect">
            <a:avLst/>
          </a:prstGeom>
          <a:solidFill>
            <a:srgbClr val="0091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9215577" y="3584452"/>
            <a:ext cx="2236510" cy="961289"/>
            <a:chOff x="8825708" y="1999895"/>
            <a:chExt cx="2142211" cy="961289"/>
          </a:xfrm>
        </p:grpSpPr>
        <p:sp>
          <p:nvSpPr>
            <p:cNvPr id="28" name="文本框 27"/>
            <p:cNvSpPr txBox="1"/>
            <p:nvPr/>
          </p:nvSpPr>
          <p:spPr>
            <a:xfrm>
              <a:off x="8825708" y="1999895"/>
              <a:ext cx="2142211" cy="961289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生活中</a:t>
              </a:r>
              <a:endParaRPr lang="en-US" altLang="zh-CN" sz="2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浪费水资源的现象</a:t>
              </a: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8941901" y="2393911"/>
              <a:ext cx="19098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just"/>
              <a:endPara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pic>
        <p:nvPicPr>
          <p:cNvPr id="31" name="图片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884" y="1812606"/>
            <a:ext cx="1809751" cy="4533900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77" r="9313"/>
          <a:stretch>
            <a:fillRect/>
          </a:stretch>
        </p:blipFill>
        <p:spPr>
          <a:xfrm>
            <a:off x="3005935" y="1812606"/>
            <a:ext cx="1809750" cy="4533900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985" y="1816234"/>
            <a:ext cx="1809750" cy="4530271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736" y="1830967"/>
            <a:ext cx="2171046" cy="45155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图片 6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576"/>
          <a:stretch>
            <a:fillRect/>
          </a:stretch>
        </p:blipFill>
        <p:spPr>
          <a:xfrm>
            <a:off x="0" y="-2986"/>
            <a:ext cx="7639050" cy="6860985"/>
          </a:xfrm>
          <a:prstGeom prst="rect">
            <a:avLst/>
          </a:prstGeom>
        </p:spPr>
      </p:pic>
      <p:sp>
        <p:nvSpPr>
          <p:cNvPr id="22" name="矩形 21"/>
          <p:cNvSpPr/>
          <p:nvPr/>
        </p:nvSpPr>
        <p:spPr>
          <a:xfrm>
            <a:off x="7639050" y="0"/>
            <a:ext cx="4552950" cy="6858000"/>
          </a:xfrm>
          <a:prstGeom prst="rect">
            <a:avLst/>
          </a:prstGeom>
          <a:solidFill>
            <a:srgbClr val="0091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647700" y="958755"/>
            <a:ext cx="10746013" cy="4940490"/>
          </a:xfrm>
          <a:prstGeom prst="rect">
            <a:avLst/>
          </a:prstGeom>
          <a:solidFill>
            <a:schemeClr val="bg1">
              <a:lumMod val="95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55" name="组合 54"/>
          <p:cNvGrpSpPr/>
          <p:nvPr/>
        </p:nvGrpSpPr>
        <p:grpSpPr>
          <a:xfrm>
            <a:off x="982541" y="3691786"/>
            <a:ext cx="3214809" cy="1253147"/>
            <a:chOff x="8129700" y="1949095"/>
            <a:chExt cx="3079261" cy="1253147"/>
          </a:xfrm>
        </p:grpSpPr>
        <p:sp>
          <p:nvSpPr>
            <p:cNvPr id="58" name="文本框 27"/>
            <p:cNvSpPr txBox="1"/>
            <p:nvPr/>
          </p:nvSpPr>
          <p:spPr>
            <a:xfrm>
              <a:off x="9580859" y="1949095"/>
              <a:ext cx="176941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000" b="1" dirty="0">
                <a:solidFill>
                  <a:srgbClr val="002F7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9" name="文本框 28"/>
            <p:cNvSpPr txBox="1"/>
            <p:nvPr/>
          </p:nvSpPr>
          <p:spPr>
            <a:xfrm>
              <a:off x="8129700" y="2327835"/>
              <a:ext cx="3079261" cy="87440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lnSpc>
                  <a:spcPct val="150000"/>
                </a:lnSpc>
              </a:pPr>
              <a:r>
                <a:rPr lang="zh-CN" altLang="en-US" dirty="0">
                  <a:solidFill>
                    <a:prstClr val="white">
                      <a:lumMod val="50000"/>
                    </a:prstClr>
                  </a:solidFill>
                  <a:latin typeface="微软雅黑" panose="020B0503020204020204" charset="-122"/>
                  <a:ea typeface="微软雅黑" panose="020B0503020204020204" charset="-122"/>
                </a:rPr>
                <a:t>用水时不要将水龙头开到最大，用完水，立刻关紧水龙头。</a:t>
              </a:r>
            </a:p>
          </p:txBody>
        </p:sp>
      </p:grpSp>
      <p:sp>
        <p:nvSpPr>
          <p:cNvPr id="56" name="椭圆 55"/>
          <p:cNvSpPr/>
          <p:nvPr/>
        </p:nvSpPr>
        <p:spPr>
          <a:xfrm>
            <a:off x="2304195" y="3070894"/>
            <a:ext cx="571500" cy="571500"/>
          </a:xfrm>
          <a:prstGeom prst="ellipse">
            <a:avLst/>
          </a:prstGeom>
          <a:solidFill>
            <a:srgbClr val="0091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7" name="椭圆 10"/>
          <p:cNvSpPr/>
          <p:nvPr/>
        </p:nvSpPr>
        <p:spPr>
          <a:xfrm>
            <a:off x="2450637" y="3216666"/>
            <a:ext cx="278616" cy="279956"/>
          </a:xfrm>
          <a:custGeom>
            <a:avLst/>
            <a:gdLst>
              <a:gd name="connsiteX0" fmla="*/ 104237 w 330200"/>
              <a:gd name="connsiteY0" fmla="*/ 80507 h 331788"/>
              <a:gd name="connsiteX1" fmla="*/ 112148 w 330200"/>
              <a:gd name="connsiteY1" fmla="*/ 84551 h 331788"/>
              <a:gd name="connsiteX2" fmla="*/ 163809 w 330200"/>
              <a:gd name="connsiteY2" fmla="*/ 154423 h 331788"/>
              <a:gd name="connsiteX3" fmla="*/ 166392 w 330200"/>
              <a:gd name="connsiteY3" fmla="*/ 154423 h 331788"/>
              <a:gd name="connsiteX4" fmla="*/ 219344 w 330200"/>
              <a:gd name="connsiteY4" fmla="*/ 84551 h 331788"/>
              <a:gd name="connsiteX5" fmla="*/ 234842 w 330200"/>
              <a:gd name="connsiteY5" fmla="*/ 83257 h 331788"/>
              <a:gd name="connsiteX6" fmla="*/ 237425 w 330200"/>
              <a:gd name="connsiteY6" fmla="*/ 98784 h 331788"/>
              <a:gd name="connsiteX7" fmla="*/ 194805 w 330200"/>
              <a:gd name="connsiteY7" fmla="*/ 154423 h 331788"/>
              <a:gd name="connsiteX8" fmla="*/ 216761 w 330200"/>
              <a:gd name="connsiteY8" fmla="*/ 154423 h 331788"/>
              <a:gd name="connsiteX9" fmla="*/ 228385 w 330200"/>
              <a:gd name="connsiteY9" fmla="*/ 166068 h 331788"/>
              <a:gd name="connsiteX10" fmla="*/ 216761 w 330200"/>
              <a:gd name="connsiteY10" fmla="*/ 177714 h 331788"/>
              <a:gd name="connsiteX11" fmla="*/ 178015 w 330200"/>
              <a:gd name="connsiteY11" fmla="*/ 177714 h 331788"/>
              <a:gd name="connsiteX12" fmla="*/ 176724 w 330200"/>
              <a:gd name="connsiteY12" fmla="*/ 179007 h 331788"/>
              <a:gd name="connsiteX13" fmla="*/ 176724 w 330200"/>
              <a:gd name="connsiteY13" fmla="*/ 194535 h 331788"/>
              <a:gd name="connsiteX14" fmla="*/ 216761 w 330200"/>
              <a:gd name="connsiteY14" fmla="*/ 194535 h 331788"/>
              <a:gd name="connsiteX15" fmla="*/ 228385 w 330200"/>
              <a:gd name="connsiteY15" fmla="*/ 206180 h 331788"/>
              <a:gd name="connsiteX16" fmla="*/ 216761 w 330200"/>
              <a:gd name="connsiteY16" fmla="*/ 217825 h 331788"/>
              <a:gd name="connsiteX17" fmla="*/ 176724 w 330200"/>
              <a:gd name="connsiteY17" fmla="*/ 217825 h 331788"/>
              <a:gd name="connsiteX18" fmla="*/ 176724 w 330200"/>
              <a:gd name="connsiteY18" fmla="*/ 257937 h 331788"/>
              <a:gd name="connsiteX19" fmla="*/ 165100 w 330200"/>
              <a:gd name="connsiteY19" fmla="*/ 268288 h 331788"/>
              <a:gd name="connsiteX20" fmla="*/ 153476 w 330200"/>
              <a:gd name="connsiteY20" fmla="*/ 257937 h 331788"/>
              <a:gd name="connsiteX21" fmla="*/ 153476 w 330200"/>
              <a:gd name="connsiteY21" fmla="*/ 217825 h 331788"/>
              <a:gd name="connsiteX22" fmla="*/ 113439 w 330200"/>
              <a:gd name="connsiteY22" fmla="*/ 217825 h 331788"/>
              <a:gd name="connsiteX23" fmla="*/ 101815 w 330200"/>
              <a:gd name="connsiteY23" fmla="*/ 206180 h 331788"/>
              <a:gd name="connsiteX24" fmla="*/ 113439 w 330200"/>
              <a:gd name="connsiteY24" fmla="*/ 194535 h 331788"/>
              <a:gd name="connsiteX25" fmla="*/ 153476 w 330200"/>
              <a:gd name="connsiteY25" fmla="*/ 194535 h 331788"/>
              <a:gd name="connsiteX26" fmla="*/ 153476 w 330200"/>
              <a:gd name="connsiteY26" fmla="*/ 179007 h 331788"/>
              <a:gd name="connsiteX27" fmla="*/ 152185 w 330200"/>
              <a:gd name="connsiteY27" fmla="*/ 177714 h 331788"/>
              <a:gd name="connsiteX28" fmla="*/ 113439 w 330200"/>
              <a:gd name="connsiteY28" fmla="*/ 177714 h 331788"/>
              <a:gd name="connsiteX29" fmla="*/ 101815 w 330200"/>
              <a:gd name="connsiteY29" fmla="*/ 166068 h 331788"/>
              <a:gd name="connsiteX30" fmla="*/ 113439 w 330200"/>
              <a:gd name="connsiteY30" fmla="*/ 154423 h 331788"/>
              <a:gd name="connsiteX31" fmla="*/ 135395 w 330200"/>
              <a:gd name="connsiteY31" fmla="*/ 154423 h 331788"/>
              <a:gd name="connsiteX32" fmla="*/ 92775 w 330200"/>
              <a:gd name="connsiteY32" fmla="*/ 98784 h 331788"/>
              <a:gd name="connsiteX33" fmla="*/ 95358 w 330200"/>
              <a:gd name="connsiteY33" fmla="*/ 83257 h 331788"/>
              <a:gd name="connsiteX34" fmla="*/ 104237 w 330200"/>
              <a:gd name="connsiteY34" fmla="*/ 80507 h 331788"/>
              <a:gd name="connsiteX35" fmla="*/ 165100 w 330200"/>
              <a:gd name="connsiteY35" fmla="*/ 26988 h 331788"/>
              <a:gd name="connsiteX36" fmla="*/ 26987 w 330200"/>
              <a:gd name="connsiteY36" fmla="*/ 165101 h 331788"/>
              <a:gd name="connsiteX37" fmla="*/ 165100 w 330200"/>
              <a:gd name="connsiteY37" fmla="*/ 303214 h 331788"/>
              <a:gd name="connsiteX38" fmla="*/ 303213 w 330200"/>
              <a:gd name="connsiteY38" fmla="*/ 165101 h 331788"/>
              <a:gd name="connsiteX39" fmla="*/ 165100 w 330200"/>
              <a:gd name="connsiteY39" fmla="*/ 26988 h 331788"/>
              <a:gd name="connsiteX40" fmla="*/ 165100 w 330200"/>
              <a:gd name="connsiteY40" fmla="*/ 0 h 331788"/>
              <a:gd name="connsiteX41" fmla="*/ 330200 w 330200"/>
              <a:gd name="connsiteY41" fmla="*/ 165894 h 331788"/>
              <a:gd name="connsiteX42" fmla="*/ 165100 w 330200"/>
              <a:gd name="connsiteY42" fmla="*/ 331788 h 331788"/>
              <a:gd name="connsiteX43" fmla="*/ 0 w 330200"/>
              <a:gd name="connsiteY43" fmla="*/ 165894 h 331788"/>
              <a:gd name="connsiteX44" fmla="*/ 165100 w 330200"/>
              <a:gd name="connsiteY44" fmla="*/ 0 h 331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330200" h="331788">
                <a:moveTo>
                  <a:pt x="104237" y="80507"/>
                </a:moveTo>
                <a:cubicBezTo>
                  <a:pt x="107304" y="80669"/>
                  <a:pt x="110210" y="81963"/>
                  <a:pt x="112148" y="84551"/>
                </a:cubicBezTo>
                <a:cubicBezTo>
                  <a:pt x="163809" y="154423"/>
                  <a:pt x="163809" y="154423"/>
                  <a:pt x="163809" y="154423"/>
                </a:cubicBezTo>
                <a:cubicBezTo>
                  <a:pt x="166392" y="154423"/>
                  <a:pt x="166392" y="154423"/>
                  <a:pt x="166392" y="154423"/>
                </a:cubicBezTo>
                <a:cubicBezTo>
                  <a:pt x="219344" y="84551"/>
                  <a:pt x="219344" y="84551"/>
                  <a:pt x="219344" y="84551"/>
                </a:cubicBezTo>
                <a:cubicBezTo>
                  <a:pt x="221927" y="79375"/>
                  <a:pt x="229676" y="79375"/>
                  <a:pt x="234842" y="83257"/>
                </a:cubicBezTo>
                <a:cubicBezTo>
                  <a:pt x="240009" y="85845"/>
                  <a:pt x="241300" y="93608"/>
                  <a:pt x="237425" y="98784"/>
                </a:cubicBezTo>
                <a:cubicBezTo>
                  <a:pt x="194805" y="154423"/>
                  <a:pt x="194805" y="154423"/>
                  <a:pt x="194805" y="154423"/>
                </a:cubicBezTo>
                <a:cubicBezTo>
                  <a:pt x="216761" y="154423"/>
                  <a:pt x="216761" y="154423"/>
                  <a:pt x="216761" y="154423"/>
                </a:cubicBezTo>
                <a:cubicBezTo>
                  <a:pt x="223219" y="154423"/>
                  <a:pt x="228385" y="159599"/>
                  <a:pt x="228385" y="166068"/>
                </a:cubicBezTo>
                <a:cubicBezTo>
                  <a:pt x="228385" y="172538"/>
                  <a:pt x="223219" y="177714"/>
                  <a:pt x="216761" y="177714"/>
                </a:cubicBezTo>
                <a:cubicBezTo>
                  <a:pt x="178015" y="177714"/>
                  <a:pt x="178015" y="177714"/>
                  <a:pt x="178015" y="177714"/>
                </a:cubicBezTo>
                <a:cubicBezTo>
                  <a:pt x="176724" y="179007"/>
                  <a:pt x="176724" y="179007"/>
                  <a:pt x="176724" y="179007"/>
                </a:cubicBezTo>
                <a:cubicBezTo>
                  <a:pt x="176724" y="194535"/>
                  <a:pt x="176724" y="194535"/>
                  <a:pt x="176724" y="194535"/>
                </a:cubicBezTo>
                <a:cubicBezTo>
                  <a:pt x="216761" y="194535"/>
                  <a:pt x="216761" y="194535"/>
                  <a:pt x="216761" y="194535"/>
                </a:cubicBezTo>
                <a:cubicBezTo>
                  <a:pt x="223219" y="194535"/>
                  <a:pt x="228385" y="199710"/>
                  <a:pt x="228385" y="206180"/>
                </a:cubicBezTo>
                <a:cubicBezTo>
                  <a:pt x="228385" y="212649"/>
                  <a:pt x="223219" y="217825"/>
                  <a:pt x="216761" y="217825"/>
                </a:cubicBezTo>
                <a:cubicBezTo>
                  <a:pt x="176724" y="217825"/>
                  <a:pt x="176724" y="217825"/>
                  <a:pt x="176724" y="217825"/>
                </a:cubicBezTo>
                <a:cubicBezTo>
                  <a:pt x="176724" y="257937"/>
                  <a:pt x="176724" y="257937"/>
                  <a:pt x="176724" y="257937"/>
                </a:cubicBezTo>
                <a:cubicBezTo>
                  <a:pt x="176724" y="264406"/>
                  <a:pt x="171558" y="268288"/>
                  <a:pt x="165100" y="268288"/>
                </a:cubicBezTo>
                <a:cubicBezTo>
                  <a:pt x="158642" y="268288"/>
                  <a:pt x="153476" y="264406"/>
                  <a:pt x="153476" y="257937"/>
                </a:cubicBezTo>
                <a:cubicBezTo>
                  <a:pt x="153476" y="217825"/>
                  <a:pt x="153476" y="217825"/>
                  <a:pt x="153476" y="217825"/>
                </a:cubicBezTo>
                <a:cubicBezTo>
                  <a:pt x="113439" y="217825"/>
                  <a:pt x="113439" y="217825"/>
                  <a:pt x="113439" y="217825"/>
                </a:cubicBezTo>
                <a:cubicBezTo>
                  <a:pt x="106981" y="217825"/>
                  <a:pt x="101815" y="212649"/>
                  <a:pt x="101815" y="206180"/>
                </a:cubicBezTo>
                <a:cubicBezTo>
                  <a:pt x="101815" y="199710"/>
                  <a:pt x="106981" y="194535"/>
                  <a:pt x="113439" y="194535"/>
                </a:cubicBezTo>
                <a:cubicBezTo>
                  <a:pt x="153476" y="194535"/>
                  <a:pt x="153476" y="194535"/>
                  <a:pt x="153476" y="194535"/>
                </a:cubicBezTo>
                <a:cubicBezTo>
                  <a:pt x="153476" y="179007"/>
                  <a:pt x="153476" y="179007"/>
                  <a:pt x="153476" y="179007"/>
                </a:cubicBezTo>
                <a:cubicBezTo>
                  <a:pt x="152185" y="177714"/>
                  <a:pt x="152185" y="177714"/>
                  <a:pt x="152185" y="177714"/>
                </a:cubicBezTo>
                <a:cubicBezTo>
                  <a:pt x="113439" y="177714"/>
                  <a:pt x="113439" y="177714"/>
                  <a:pt x="113439" y="177714"/>
                </a:cubicBezTo>
                <a:cubicBezTo>
                  <a:pt x="106981" y="177714"/>
                  <a:pt x="101815" y="172538"/>
                  <a:pt x="101815" y="166068"/>
                </a:cubicBezTo>
                <a:cubicBezTo>
                  <a:pt x="101815" y="159599"/>
                  <a:pt x="106981" y="154423"/>
                  <a:pt x="113439" y="154423"/>
                </a:cubicBezTo>
                <a:cubicBezTo>
                  <a:pt x="135395" y="154423"/>
                  <a:pt x="135395" y="154423"/>
                  <a:pt x="135395" y="154423"/>
                </a:cubicBezTo>
                <a:cubicBezTo>
                  <a:pt x="92775" y="98784"/>
                  <a:pt x="92775" y="98784"/>
                  <a:pt x="92775" y="98784"/>
                </a:cubicBezTo>
                <a:cubicBezTo>
                  <a:pt x="88900" y="93608"/>
                  <a:pt x="90192" y="85845"/>
                  <a:pt x="95358" y="83257"/>
                </a:cubicBezTo>
                <a:cubicBezTo>
                  <a:pt x="97941" y="81316"/>
                  <a:pt x="101170" y="80346"/>
                  <a:pt x="104237" y="80507"/>
                </a:cubicBezTo>
                <a:close/>
                <a:moveTo>
                  <a:pt x="165100" y="26988"/>
                </a:moveTo>
                <a:cubicBezTo>
                  <a:pt x="88822" y="26988"/>
                  <a:pt x="26987" y="88823"/>
                  <a:pt x="26987" y="165101"/>
                </a:cubicBezTo>
                <a:cubicBezTo>
                  <a:pt x="26987" y="241379"/>
                  <a:pt x="88822" y="303214"/>
                  <a:pt x="165100" y="303214"/>
                </a:cubicBezTo>
                <a:cubicBezTo>
                  <a:pt x="241378" y="303214"/>
                  <a:pt x="303213" y="241379"/>
                  <a:pt x="303213" y="165101"/>
                </a:cubicBezTo>
                <a:cubicBezTo>
                  <a:pt x="303213" y="88823"/>
                  <a:pt x="241378" y="26988"/>
                  <a:pt x="165100" y="26988"/>
                </a:cubicBezTo>
                <a:close/>
                <a:moveTo>
                  <a:pt x="165100" y="0"/>
                </a:moveTo>
                <a:cubicBezTo>
                  <a:pt x="256282" y="0"/>
                  <a:pt x="330200" y="74273"/>
                  <a:pt x="330200" y="165894"/>
                </a:cubicBezTo>
                <a:cubicBezTo>
                  <a:pt x="330200" y="257515"/>
                  <a:pt x="256282" y="331788"/>
                  <a:pt x="165100" y="331788"/>
                </a:cubicBezTo>
                <a:cubicBezTo>
                  <a:pt x="73918" y="331788"/>
                  <a:pt x="0" y="257515"/>
                  <a:pt x="0" y="165894"/>
                </a:cubicBezTo>
                <a:cubicBezTo>
                  <a:pt x="0" y="74273"/>
                  <a:pt x="73918" y="0"/>
                  <a:pt x="1651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50" name="组合 49"/>
          <p:cNvGrpSpPr/>
          <p:nvPr/>
        </p:nvGrpSpPr>
        <p:grpSpPr>
          <a:xfrm>
            <a:off x="4405170" y="3691786"/>
            <a:ext cx="3214809" cy="1253147"/>
            <a:chOff x="8129700" y="1949095"/>
            <a:chExt cx="3079261" cy="1253147"/>
          </a:xfrm>
        </p:grpSpPr>
        <p:sp>
          <p:nvSpPr>
            <p:cNvPr id="53" name="文本框 27"/>
            <p:cNvSpPr txBox="1"/>
            <p:nvPr/>
          </p:nvSpPr>
          <p:spPr>
            <a:xfrm>
              <a:off x="9580859" y="1949095"/>
              <a:ext cx="176941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000" b="1" dirty="0">
                <a:solidFill>
                  <a:srgbClr val="002F7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4" name="文本框 28"/>
            <p:cNvSpPr txBox="1"/>
            <p:nvPr/>
          </p:nvSpPr>
          <p:spPr>
            <a:xfrm>
              <a:off x="8129700" y="2327835"/>
              <a:ext cx="3079261" cy="87440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lnSpc>
                  <a:spcPct val="150000"/>
                </a:lnSpc>
              </a:pPr>
              <a:r>
                <a:rPr lang="zh-CN" altLang="en-US" dirty="0">
                  <a:solidFill>
                    <a:prstClr val="white">
                      <a:lumMod val="50000"/>
                    </a:prstClr>
                  </a:solidFill>
                  <a:latin typeface="微软雅黑" panose="020B0503020204020204" charset="-122"/>
                  <a:ea typeface="微软雅黑" panose="020B0503020204020204" charset="-122"/>
                </a:rPr>
                <a:t>洗手时</a:t>
              </a:r>
              <a:endParaRPr lang="en-US" altLang="zh-CN" dirty="0">
                <a:solidFill>
                  <a:prstClr val="white">
                    <a:lumMod val="50000"/>
                  </a:prst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lvl="0" algn="ctr">
                <a:lnSpc>
                  <a:spcPct val="150000"/>
                </a:lnSpc>
              </a:pPr>
              <a:r>
                <a:rPr lang="zh-CN" altLang="en-US" dirty="0">
                  <a:solidFill>
                    <a:prstClr val="white">
                      <a:lumMod val="50000"/>
                    </a:prstClr>
                  </a:solidFill>
                  <a:latin typeface="微软雅黑" panose="020B0503020204020204" charset="-122"/>
                  <a:ea typeface="微软雅黑" panose="020B0503020204020204" charset="-122"/>
                </a:rPr>
                <a:t>用盆洗比直接冲更好。</a:t>
              </a:r>
            </a:p>
          </p:txBody>
        </p:sp>
      </p:grpSp>
      <p:sp>
        <p:nvSpPr>
          <p:cNvPr id="51" name="椭圆 50"/>
          <p:cNvSpPr/>
          <p:nvPr/>
        </p:nvSpPr>
        <p:spPr>
          <a:xfrm>
            <a:off x="5726824" y="3070894"/>
            <a:ext cx="571500" cy="571500"/>
          </a:xfrm>
          <a:prstGeom prst="ellipse">
            <a:avLst/>
          </a:prstGeom>
          <a:solidFill>
            <a:srgbClr val="0091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2" name="椭圆 16"/>
          <p:cNvSpPr/>
          <p:nvPr/>
        </p:nvSpPr>
        <p:spPr>
          <a:xfrm>
            <a:off x="5885141" y="3216666"/>
            <a:ext cx="254865" cy="279956"/>
          </a:xfrm>
          <a:custGeom>
            <a:avLst/>
            <a:gdLst>
              <a:gd name="connsiteX0" fmla="*/ 265967 w 306388"/>
              <a:gd name="connsiteY0" fmla="*/ 243697 h 336550"/>
              <a:gd name="connsiteX1" fmla="*/ 232996 w 306388"/>
              <a:gd name="connsiteY1" fmla="*/ 278234 h 336550"/>
              <a:gd name="connsiteX2" fmla="*/ 219808 w 306388"/>
              <a:gd name="connsiteY2" fmla="*/ 264950 h 336550"/>
              <a:gd name="connsiteX3" fmla="*/ 203982 w 306388"/>
              <a:gd name="connsiteY3" fmla="*/ 264950 h 336550"/>
              <a:gd name="connsiteX4" fmla="*/ 203982 w 306388"/>
              <a:gd name="connsiteY4" fmla="*/ 280890 h 336550"/>
              <a:gd name="connsiteX5" fmla="*/ 225083 w 306388"/>
              <a:gd name="connsiteY5" fmla="*/ 300815 h 336550"/>
              <a:gd name="connsiteX6" fmla="*/ 232996 w 306388"/>
              <a:gd name="connsiteY6" fmla="*/ 304800 h 336550"/>
              <a:gd name="connsiteX7" fmla="*/ 239591 w 306388"/>
              <a:gd name="connsiteY7" fmla="*/ 300815 h 336550"/>
              <a:gd name="connsiteX8" fmla="*/ 281794 w 306388"/>
              <a:gd name="connsiteY8" fmla="*/ 259637 h 336550"/>
              <a:gd name="connsiteX9" fmla="*/ 281794 w 306388"/>
              <a:gd name="connsiteY9" fmla="*/ 243697 h 336550"/>
              <a:gd name="connsiteX10" fmla="*/ 265967 w 306388"/>
              <a:gd name="connsiteY10" fmla="*/ 243697 h 336550"/>
              <a:gd name="connsiteX11" fmla="*/ 242094 w 306388"/>
              <a:gd name="connsiteY11" fmla="*/ 209550 h 336550"/>
              <a:gd name="connsiteX12" fmla="*/ 306388 w 306388"/>
              <a:gd name="connsiteY12" fmla="*/ 273050 h 336550"/>
              <a:gd name="connsiteX13" fmla="*/ 242094 w 306388"/>
              <a:gd name="connsiteY13" fmla="*/ 336550 h 336550"/>
              <a:gd name="connsiteX14" fmla="*/ 177800 w 306388"/>
              <a:gd name="connsiteY14" fmla="*/ 273050 h 336550"/>
              <a:gd name="connsiteX15" fmla="*/ 242094 w 306388"/>
              <a:gd name="connsiteY15" fmla="*/ 209550 h 336550"/>
              <a:gd name="connsiteX16" fmla="*/ 65986 w 306388"/>
              <a:gd name="connsiteY16" fmla="*/ 133087 h 336550"/>
              <a:gd name="connsiteX17" fmla="*/ 69946 w 306388"/>
              <a:gd name="connsiteY17" fmla="*/ 135738 h 336550"/>
              <a:gd name="connsiteX18" fmla="*/ 104259 w 306388"/>
              <a:gd name="connsiteY18" fmla="*/ 228503 h 336550"/>
              <a:gd name="connsiteX19" fmla="*/ 116136 w 306388"/>
              <a:gd name="connsiteY19" fmla="*/ 228503 h 336550"/>
              <a:gd name="connsiteX20" fmla="*/ 149130 w 306388"/>
              <a:gd name="connsiteY20" fmla="*/ 135738 h 336550"/>
              <a:gd name="connsiteX21" fmla="*/ 155728 w 306388"/>
              <a:gd name="connsiteY21" fmla="*/ 133087 h 336550"/>
              <a:gd name="connsiteX22" fmla="*/ 184762 w 306388"/>
              <a:gd name="connsiteY22" fmla="*/ 138388 h 336550"/>
              <a:gd name="connsiteX23" fmla="*/ 219075 w 306388"/>
              <a:gd name="connsiteY23" fmla="*/ 184771 h 336550"/>
              <a:gd name="connsiteX24" fmla="*/ 219075 w 306388"/>
              <a:gd name="connsiteY24" fmla="*/ 195373 h 336550"/>
              <a:gd name="connsiteX25" fmla="*/ 161007 w 306388"/>
              <a:gd name="connsiteY25" fmla="*/ 273561 h 336550"/>
              <a:gd name="connsiteX26" fmla="*/ 162327 w 306388"/>
              <a:gd name="connsiteY26" fmla="*/ 284162 h 336550"/>
              <a:gd name="connsiteX27" fmla="*/ 21116 w 306388"/>
              <a:gd name="connsiteY27" fmla="*/ 284162 h 336550"/>
              <a:gd name="connsiteX28" fmla="*/ 0 w 306388"/>
              <a:gd name="connsiteY28" fmla="*/ 262959 h 336550"/>
              <a:gd name="connsiteX29" fmla="*/ 0 w 306388"/>
              <a:gd name="connsiteY29" fmla="*/ 186096 h 336550"/>
              <a:gd name="connsiteX30" fmla="*/ 34313 w 306388"/>
              <a:gd name="connsiteY30" fmla="*/ 138388 h 336550"/>
              <a:gd name="connsiteX31" fmla="*/ 65986 w 306388"/>
              <a:gd name="connsiteY31" fmla="*/ 133087 h 336550"/>
              <a:gd name="connsiteX32" fmla="*/ 103043 w 306388"/>
              <a:gd name="connsiteY32" fmla="*/ 125412 h 336550"/>
              <a:gd name="connsiteX33" fmla="*/ 117331 w 306388"/>
              <a:gd name="connsiteY33" fmla="*/ 125412 h 336550"/>
              <a:gd name="connsiteX34" fmla="*/ 122526 w 306388"/>
              <a:gd name="connsiteY34" fmla="*/ 128077 h 336550"/>
              <a:gd name="connsiteX35" fmla="*/ 122526 w 306388"/>
              <a:gd name="connsiteY35" fmla="*/ 136071 h 336550"/>
              <a:gd name="connsiteX36" fmla="*/ 116032 w 306388"/>
              <a:gd name="connsiteY36" fmla="*/ 148063 h 336550"/>
              <a:gd name="connsiteX37" fmla="*/ 118630 w 306388"/>
              <a:gd name="connsiteY37" fmla="*/ 178707 h 336550"/>
              <a:gd name="connsiteX38" fmla="*/ 112135 w 306388"/>
              <a:gd name="connsiteY38" fmla="*/ 197360 h 336550"/>
              <a:gd name="connsiteX39" fmla="*/ 108239 w 306388"/>
              <a:gd name="connsiteY39" fmla="*/ 197360 h 336550"/>
              <a:gd name="connsiteX40" fmla="*/ 100446 w 306388"/>
              <a:gd name="connsiteY40" fmla="*/ 178707 h 336550"/>
              <a:gd name="connsiteX41" fmla="*/ 104342 w 306388"/>
              <a:gd name="connsiteY41" fmla="*/ 148063 h 336550"/>
              <a:gd name="connsiteX42" fmla="*/ 96549 w 306388"/>
              <a:gd name="connsiteY42" fmla="*/ 136071 h 336550"/>
              <a:gd name="connsiteX43" fmla="*/ 97848 w 306388"/>
              <a:gd name="connsiteY43" fmla="*/ 128077 h 336550"/>
              <a:gd name="connsiteX44" fmla="*/ 103043 w 306388"/>
              <a:gd name="connsiteY44" fmla="*/ 125412 h 336550"/>
              <a:gd name="connsiteX45" fmla="*/ 110332 w 306388"/>
              <a:gd name="connsiteY45" fmla="*/ 0 h 336550"/>
              <a:gd name="connsiteX46" fmla="*/ 166689 w 306388"/>
              <a:gd name="connsiteY46" fmla="*/ 55563 h 336550"/>
              <a:gd name="connsiteX47" fmla="*/ 110332 w 306388"/>
              <a:gd name="connsiteY47" fmla="*/ 111126 h 336550"/>
              <a:gd name="connsiteX48" fmla="*/ 53975 w 306388"/>
              <a:gd name="connsiteY48" fmla="*/ 55563 h 336550"/>
              <a:gd name="connsiteX49" fmla="*/ 110332 w 306388"/>
              <a:gd name="connsiteY49" fmla="*/ 0 h 33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306388" h="336550">
                <a:moveTo>
                  <a:pt x="265967" y="243697"/>
                </a:moveTo>
                <a:cubicBezTo>
                  <a:pt x="265967" y="243697"/>
                  <a:pt x="265967" y="243697"/>
                  <a:pt x="232996" y="278234"/>
                </a:cubicBezTo>
                <a:cubicBezTo>
                  <a:pt x="232996" y="278234"/>
                  <a:pt x="232996" y="278234"/>
                  <a:pt x="219808" y="264950"/>
                </a:cubicBezTo>
                <a:cubicBezTo>
                  <a:pt x="214532" y="260965"/>
                  <a:pt x="207938" y="260965"/>
                  <a:pt x="203982" y="264950"/>
                </a:cubicBezTo>
                <a:cubicBezTo>
                  <a:pt x="200025" y="268935"/>
                  <a:pt x="200025" y="275577"/>
                  <a:pt x="203982" y="280890"/>
                </a:cubicBezTo>
                <a:cubicBezTo>
                  <a:pt x="203982" y="280890"/>
                  <a:pt x="203982" y="280890"/>
                  <a:pt x="225083" y="300815"/>
                </a:cubicBezTo>
                <a:cubicBezTo>
                  <a:pt x="227721" y="303472"/>
                  <a:pt x="230359" y="304800"/>
                  <a:pt x="232996" y="304800"/>
                </a:cubicBezTo>
                <a:cubicBezTo>
                  <a:pt x="235634" y="304800"/>
                  <a:pt x="238272" y="303472"/>
                  <a:pt x="239591" y="300815"/>
                </a:cubicBezTo>
                <a:cubicBezTo>
                  <a:pt x="239591" y="300815"/>
                  <a:pt x="239591" y="300815"/>
                  <a:pt x="281794" y="259637"/>
                </a:cubicBezTo>
                <a:cubicBezTo>
                  <a:pt x="285750" y="255652"/>
                  <a:pt x="285750" y="249011"/>
                  <a:pt x="281794" y="243697"/>
                </a:cubicBezTo>
                <a:cubicBezTo>
                  <a:pt x="277837" y="239712"/>
                  <a:pt x="271243" y="239712"/>
                  <a:pt x="265967" y="243697"/>
                </a:cubicBezTo>
                <a:close/>
                <a:moveTo>
                  <a:pt x="242094" y="209550"/>
                </a:moveTo>
                <a:cubicBezTo>
                  <a:pt x="277603" y="209550"/>
                  <a:pt x="306388" y="237980"/>
                  <a:pt x="306388" y="273050"/>
                </a:cubicBezTo>
                <a:cubicBezTo>
                  <a:pt x="306388" y="308120"/>
                  <a:pt x="277603" y="336550"/>
                  <a:pt x="242094" y="336550"/>
                </a:cubicBezTo>
                <a:cubicBezTo>
                  <a:pt x="206585" y="336550"/>
                  <a:pt x="177800" y="308120"/>
                  <a:pt x="177800" y="273050"/>
                </a:cubicBezTo>
                <a:cubicBezTo>
                  <a:pt x="177800" y="237980"/>
                  <a:pt x="206585" y="209550"/>
                  <a:pt x="242094" y="209550"/>
                </a:cubicBezTo>
                <a:close/>
                <a:moveTo>
                  <a:pt x="65986" y="133087"/>
                </a:moveTo>
                <a:cubicBezTo>
                  <a:pt x="67306" y="133087"/>
                  <a:pt x="69946" y="134413"/>
                  <a:pt x="69946" y="135738"/>
                </a:cubicBezTo>
                <a:cubicBezTo>
                  <a:pt x="69946" y="135738"/>
                  <a:pt x="69946" y="135738"/>
                  <a:pt x="104259" y="228503"/>
                </a:cubicBezTo>
                <a:cubicBezTo>
                  <a:pt x="105578" y="233804"/>
                  <a:pt x="113497" y="233804"/>
                  <a:pt x="116136" y="228503"/>
                </a:cubicBezTo>
                <a:cubicBezTo>
                  <a:pt x="116136" y="228503"/>
                  <a:pt x="116136" y="228503"/>
                  <a:pt x="149130" y="135738"/>
                </a:cubicBezTo>
                <a:cubicBezTo>
                  <a:pt x="150449" y="133087"/>
                  <a:pt x="153089" y="131762"/>
                  <a:pt x="155728" y="133087"/>
                </a:cubicBezTo>
                <a:cubicBezTo>
                  <a:pt x="155728" y="133087"/>
                  <a:pt x="155728" y="133087"/>
                  <a:pt x="184762" y="138388"/>
                </a:cubicBezTo>
                <a:cubicBezTo>
                  <a:pt x="205878" y="145014"/>
                  <a:pt x="219075" y="163567"/>
                  <a:pt x="219075" y="184771"/>
                </a:cubicBezTo>
                <a:cubicBezTo>
                  <a:pt x="219075" y="184771"/>
                  <a:pt x="219075" y="184771"/>
                  <a:pt x="219075" y="195373"/>
                </a:cubicBezTo>
                <a:cubicBezTo>
                  <a:pt x="186082" y="204649"/>
                  <a:pt x="161007" y="236454"/>
                  <a:pt x="161007" y="273561"/>
                </a:cubicBezTo>
                <a:cubicBezTo>
                  <a:pt x="161007" y="277536"/>
                  <a:pt x="161007" y="280187"/>
                  <a:pt x="162327" y="284162"/>
                </a:cubicBezTo>
                <a:cubicBezTo>
                  <a:pt x="162327" y="284162"/>
                  <a:pt x="162327" y="284162"/>
                  <a:pt x="21116" y="284162"/>
                </a:cubicBezTo>
                <a:cubicBezTo>
                  <a:pt x="9238" y="284162"/>
                  <a:pt x="0" y="274886"/>
                  <a:pt x="0" y="262959"/>
                </a:cubicBezTo>
                <a:cubicBezTo>
                  <a:pt x="0" y="262959"/>
                  <a:pt x="0" y="262959"/>
                  <a:pt x="0" y="186096"/>
                </a:cubicBezTo>
                <a:cubicBezTo>
                  <a:pt x="0" y="163567"/>
                  <a:pt x="14517" y="145014"/>
                  <a:pt x="34313" y="138388"/>
                </a:cubicBezTo>
                <a:cubicBezTo>
                  <a:pt x="34313" y="138388"/>
                  <a:pt x="65986" y="133087"/>
                  <a:pt x="65986" y="133087"/>
                </a:cubicBezTo>
                <a:close/>
                <a:moveTo>
                  <a:pt x="103043" y="125412"/>
                </a:moveTo>
                <a:cubicBezTo>
                  <a:pt x="103043" y="125412"/>
                  <a:pt x="103043" y="125412"/>
                  <a:pt x="117331" y="125412"/>
                </a:cubicBezTo>
                <a:cubicBezTo>
                  <a:pt x="118630" y="125412"/>
                  <a:pt x="121227" y="126745"/>
                  <a:pt x="122526" y="128077"/>
                </a:cubicBezTo>
                <a:cubicBezTo>
                  <a:pt x="123825" y="129409"/>
                  <a:pt x="123825" y="133406"/>
                  <a:pt x="122526" y="136071"/>
                </a:cubicBezTo>
                <a:cubicBezTo>
                  <a:pt x="122526" y="136071"/>
                  <a:pt x="122526" y="136071"/>
                  <a:pt x="116032" y="148063"/>
                </a:cubicBezTo>
                <a:cubicBezTo>
                  <a:pt x="116032" y="148063"/>
                  <a:pt x="116032" y="148063"/>
                  <a:pt x="118630" y="178707"/>
                </a:cubicBezTo>
                <a:cubicBezTo>
                  <a:pt x="118630" y="178707"/>
                  <a:pt x="118630" y="178707"/>
                  <a:pt x="112135" y="197360"/>
                </a:cubicBezTo>
                <a:cubicBezTo>
                  <a:pt x="110836" y="200025"/>
                  <a:pt x="108239" y="200025"/>
                  <a:pt x="108239" y="197360"/>
                </a:cubicBezTo>
                <a:cubicBezTo>
                  <a:pt x="108239" y="197360"/>
                  <a:pt x="108239" y="197360"/>
                  <a:pt x="100446" y="178707"/>
                </a:cubicBezTo>
                <a:cubicBezTo>
                  <a:pt x="100446" y="178707"/>
                  <a:pt x="100446" y="178707"/>
                  <a:pt x="104342" y="148063"/>
                </a:cubicBezTo>
                <a:cubicBezTo>
                  <a:pt x="104342" y="148063"/>
                  <a:pt x="104342" y="148063"/>
                  <a:pt x="96549" y="136071"/>
                </a:cubicBezTo>
                <a:cubicBezTo>
                  <a:pt x="95250" y="133406"/>
                  <a:pt x="95250" y="129409"/>
                  <a:pt x="97848" y="128077"/>
                </a:cubicBezTo>
                <a:cubicBezTo>
                  <a:pt x="99147" y="126745"/>
                  <a:pt x="100446" y="125412"/>
                  <a:pt x="103043" y="125412"/>
                </a:cubicBezTo>
                <a:close/>
                <a:moveTo>
                  <a:pt x="110332" y="0"/>
                </a:moveTo>
                <a:cubicBezTo>
                  <a:pt x="141457" y="0"/>
                  <a:pt x="166689" y="24876"/>
                  <a:pt x="166689" y="55563"/>
                </a:cubicBezTo>
                <a:cubicBezTo>
                  <a:pt x="166689" y="86250"/>
                  <a:pt x="141457" y="111126"/>
                  <a:pt x="110332" y="111126"/>
                </a:cubicBezTo>
                <a:cubicBezTo>
                  <a:pt x="79207" y="111126"/>
                  <a:pt x="53975" y="86250"/>
                  <a:pt x="53975" y="55563"/>
                </a:cubicBezTo>
                <a:cubicBezTo>
                  <a:pt x="53975" y="24876"/>
                  <a:pt x="79207" y="0"/>
                  <a:pt x="11033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7827798" y="3691786"/>
            <a:ext cx="3214809" cy="1000609"/>
            <a:chOff x="8129700" y="1949095"/>
            <a:chExt cx="3079261" cy="1000609"/>
          </a:xfrm>
        </p:grpSpPr>
        <p:sp>
          <p:nvSpPr>
            <p:cNvPr id="43" name="文本框 27"/>
            <p:cNvSpPr txBox="1"/>
            <p:nvPr/>
          </p:nvSpPr>
          <p:spPr>
            <a:xfrm>
              <a:off x="9580859" y="1949095"/>
              <a:ext cx="176941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000" b="1" dirty="0">
                <a:solidFill>
                  <a:srgbClr val="002F7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4" name="文本框 28"/>
            <p:cNvSpPr txBox="1"/>
            <p:nvPr/>
          </p:nvSpPr>
          <p:spPr>
            <a:xfrm>
              <a:off x="8129700" y="2580372"/>
              <a:ext cx="30792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r>
                <a:rPr lang="zh-CN" altLang="en-US" dirty="0">
                  <a:solidFill>
                    <a:prstClr val="white">
                      <a:lumMod val="50000"/>
                    </a:prstClr>
                  </a:solidFill>
                  <a:latin typeface="微软雅黑" panose="020B0503020204020204" charset="-122"/>
                  <a:ea typeface="微软雅黑" panose="020B0503020204020204" charset="-122"/>
                </a:rPr>
                <a:t>善用洗澡水。</a:t>
              </a:r>
            </a:p>
          </p:txBody>
        </p:sp>
      </p:grpSp>
      <p:sp>
        <p:nvSpPr>
          <p:cNvPr id="41" name="椭圆 40"/>
          <p:cNvSpPr/>
          <p:nvPr/>
        </p:nvSpPr>
        <p:spPr>
          <a:xfrm>
            <a:off x="9149452" y="3070894"/>
            <a:ext cx="571500" cy="571500"/>
          </a:xfrm>
          <a:prstGeom prst="ellipse">
            <a:avLst/>
          </a:prstGeom>
          <a:solidFill>
            <a:srgbClr val="0091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2" name="椭圆 28"/>
          <p:cNvSpPr/>
          <p:nvPr/>
        </p:nvSpPr>
        <p:spPr>
          <a:xfrm>
            <a:off x="9344744" y="3216666"/>
            <a:ext cx="180915" cy="279956"/>
          </a:xfrm>
          <a:custGeom>
            <a:avLst/>
            <a:gdLst>
              <a:gd name="connsiteX0" fmla="*/ 143066 w 217488"/>
              <a:gd name="connsiteY0" fmla="*/ 166133 h 336550"/>
              <a:gd name="connsiteX1" fmla="*/ 156401 w 217488"/>
              <a:gd name="connsiteY1" fmla="*/ 167443 h 336550"/>
              <a:gd name="connsiteX2" fmla="*/ 179071 w 217488"/>
              <a:gd name="connsiteY2" fmla="*/ 239498 h 336550"/>
              <a:gd name="connsiteX3" fmla="*/ 133732 w 217488"/>
              <a:gd name="connsiteY3" fmla="*/ 297141 h 336550"/>
              <a:gd name="connsiteX4" fmla="*/ 129731 w 217488"/>
              <a:gd name="connsiteY4" fmla="*/ 298451 h 336550"/>
              <a:gd name="connsiteX5" fmla="*/ 121730 w 217488"/>
              <a:gd name="connsiteY5" fmla="*/ 293211 h 336550"/>
              <a:gd name="connsiteX6" fmla="*/ 124397 w 217488"/>
              <a:gd name="connsiteY6" fmla="*/ 281420 h 336550"/>
              <a:gd name="connsiteX7" fmla="*/ 161735 w 217488"/>
              <a:gd name="connsiteY7" fmla="*/ 236878 h 336550"/>
              <a:gd name="connsiteX8" fmla="*/ 156401 w 217488"/>
              <a:gd name="connsiteY8" fmla="*/ 204126 h 336550"/>
              <a:gd name="connsiteX9" fmla="*/ 151067 w 217488"/>
              <a:gd name="connsiteY9" fmla="*/ 191025 h 336550"/>
              <a:gd name="connsiteX10" fmla="*/ 141733 w 217488"/>
              <a:gd name="connsiteY10" fmla="*/ 179234 h 336550"/>
              <a:gd name="connsiteX11" fmla="*/ 143066 w 217488"/>
              <a:gd name="connsiteY11" fmla="*/ 166133 h 336550"/>
              <a:gd name="connsiteX12" fmla="*/ 108744 w 217488"/>
              <a:gd name="connsiteY12" fmla="*/ 26988 h 336550"/>
              <a:gd name="connsiteX13" fmla="*/ 52026 w 217488"/>
              <a:gd name="connsiteY13" fmla="*/ 132725 h 336550"/>
              <a:gd name="connsiteX14" fmla="*/ 28283 w 217488"/>
              <a:gd name="connsiteY14" fmla="*/ 189560 h 336550"/>
              <a:gd name="connsiteX15" fmla="*/ 19050 w 217488"/>
              <a:gd name="connsiteY15" fmla="*/ 229211 h 336550"/>
              <a:gd name="connsiteX16" fmla="*/ 30921 w 217488"/>
              <a:gd name="connsiteY16" fmla="*/ 274150 h 336550"/>
              <a:gd name="connsiteX17" fmla="*/ 63897 w 217488"/>
              <a:gd name="connsiteY17" fmla="*/ 307193 h 336550"/>
              <a:gd name="connsiteX18" fmla="*/ 108744 w 217488"/>
              <a:gd name="connsiteY18" fmla="*/ 319088 h 336550"/>
              <a:gd name="connsiteX19" fmla="*/ 153591 w 217488"/>
              <a:gd name="connsiteY19" fmla="*/ 307193 h 336550"/>
              <a:gd name="connsiteX20" fmla="*/ 186567 w 217488"/>
              <a:gd name="connsiteY20" fmla="*/ 274150 h 336550"/>
              <a:gd name="connsiteX21" fmla="*/ 198438 w 217488"/>
              <a:gd name="connsiteY21" fmla="*/ 229211 h 336550"/>
              <a:gd name="connsiteX22" fmla="*/ 189205 w 217488"/>
              <a:gd name="connsiteY22" fmla="*/ 189560 h 336550"/>
              <a:gd name="connsiteX23" fmla="*/ 165462 w 217488"/>
              <a:gd name="connsiteY23" fmla="*/ 132725 h 336550"/>
              <a:gd name="connsiteX24" fmla="*/ 108744 w 217488"/>
              <a:gd name="connsiteY24" fmla="*/ 26988 h 336550"/>
              <a:gd name="connsiteX25" fmla="*/ 108744 w 217488"/>
              <a:gd name="connsiteY25" fmla="*/ 0 h 336550"/>
              <a:gd name="connsiteX26" fmla="*/ 116701 w 217488"/>
              <a:gd name="connsiteY26" fmla="*/ 3944 h 336550"/>
              <a:gd name="connsiteX27" fmla="*/ 217488 w 217488"/>
              <a:gd name="connsiteY27" fmla="*/ 228749 h 336550"/>
              <a:gd name="connsiteX28" fmla="*/ 202901 w 217488"/>
              <a:gd name="connsiteY28" fmla="*/ 282650 h 336550"/>
              <a:gd name="connsiteX29" fmla="*/ 163116 w 217488"/>
              <a:gd name="connsiteY29" fmla="*/ 322089 h 336550"/>
              <a:gd name="connsiteX30" fmla="*/ 108744 w 217488"/>
              <a:gd name="connsiteY30" fmla="*/ 336550 h 336550"/>
              <a:gd name="connsiteX31" fmla="*/ 54372 w 217488"/>
              <a:gd name="connsiteY31" fmla="*/ 322089 h 336550"/>
              <a:gd name="connsiteX32" fmla="*/ 14587 w 217488"/>
              <a:gd name="connsiteY32" fmla="*/ 282650 h 336550"/>
              <a:gd name="connsiteX33" fmla="*/ 0 w 217488"/>
              <a:gd name="connsiteY33" fmla="*/ 228749 h 336550"/>
              <a:gd name="connsiteX34" fmla="*/ 100787 w 217488"/>
              <a:gd name="connsiteY34" fmla="*/ 3944 h 336550"/>
              <a:gd name="connsiteX35" fmla="*/ 108744 w 217488"/>
              <a:gd name="connsiteY35" fmla="*/ 0 h 33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217488" h="336550">
                <a:moveTo>
                  <a:pt x="143066" y="166133"/>
                </a:moveTo>
                <a:cubicBezTo>
                  <a:pt x="147067" y="163513"/>
                  <a:pt x="152401" y="163513"/>
                  <a:pt x="156401" y="167443"/>
                </a:cubicBezTo>
                <a:cubicBezTo>
                  <a:pt x="157735" y="168754"/>
                  <a:pt x="185738" y="202816"/>
                  <a:pt x="179071" y="239498"/>
                </a:cubicBezTo>
                <a:cubicBezTo>
                  <a:pt x="176404" y="263079"/>
                  <a:pt x="160402" y="281420"/>
                  <a:pt x="133732" y="297141"/>
                </a:cubicBezTo>
                <a:cubicBezTo>
                  <a:pt x="132398" y="297141"/>
                  <a:pt x="131065" y="298451"/>
                  <a:pt x="129731" y="298451"/>
                </a:cubicBezTo>
                <a:cubicBezTo>
                  <a:pt x="125731" y="298451"/>
                  <a:pt x="123064" y="295831"/>
                  <a:pt x="121730" y="293211"/>
                </a:cubicBezTo>
                <a:cubicBezTo>
                  <a:pt x="119063" y="289281"/>
                  <a:pt x="120397" y="284040"/>
                  <a:pt x="124397" y="281420"/>
                </a:cubicBezTo>
                <a:cubicBezTo>
                  <a:pt x="145733" y="268319"/>
                  <a:pt x="157735" y="253909"/>
                  <a:pt x="161735" y="236878"/>
                </a:cubicBezTo>
                <a:cubicBezTo>
                  <a:pt x="163069" y="225087"/>
                  <a:pt x="160402" y="213296"/>
                  <a:pt x="156401" y="204126"/>
                </a:cubicBezTo>
                <a:cubicBezTo>
                  <a:pt x="155068" y="198885"/>
                  <a:pt x="153734" y="194955"/>
                  <a:pt x="151067" y="191025"/>
                </a:cubicBezTo>
                <a:cubicBezTo>
                  <a:pt x="145733" y="183164"/>
                  <a:pt x="143066" y="180544"/>
                  <a:pt x="141733" y="179234"/>
                </a:cubicBezTo>
                <a:cubicBezTo>
                  <a:pt x="139066" y="175304"/>
                  <a:pt x="139066" y="168754"/>
                  <a:pt x="143066" y="166133"/>
                </a:cubicBezTo>
                <a:close/>
                <a:moveTo>
                  <a:pt x="108744" y="26988"/>
                </a:moveTo>
                <a:cubicBezTo>
                  <a:pt x="90277" y="57387"/>
                  <a:pt x="71811" y="91752"/>
                  <a:pt x="52026" y="132725"/>
                </a:cubicBezTo>
                <a:cubicBezTo>
                  <a:pt x="42792" y="152551"/>
                  <a:pt x="34878" y="172377"/>
                  <a:pt x="28283" y="189560"/>
                </a:cubicBezTo>
                <a:cubicBezTo>
                  <a:pt x="21688" y="206742"/>
                  <a:pt x="19050" y="219959"/>
                  <a:pt x="19050" y="229211"/>
                </a:cubicBezTo>
                <a:cubicBezTo>
                  <a:pt x="19050" y="245072"/>
                  <a:pt x="23007" y="260933"/>
                  <a:pt x="30921" y="274150"/>
                </a:cubicBezTo>
                <a:cubicBezTo>
                  <a:pt x="38835" y="288689"/>
                  <a:pt x="49388" y="299262"/>
                  <a:pt x="63897" y="307193"/>
                </a:cubicBezTo>
                <a:cubicBezTo>
                  <a:pt x="77087" y="315123"/>
                  <a:pt x="92916" y="319088"/>
                  <a:pt x="108744" y="319088"/>
                </a:cubicBezTo>
                <a:cubicBezTo>
                  <a:pt x="124572" y="319088"/>
                  <a:pt x="140401" y="315123"/>
                  <a:pt x="153591" y="307193"/>
                </a:cubicBezTo>
                <a:cubicBezTo>
                  <a:pt x="168100" y="299262"/>
                  <a:pt x="178653" y="288689"/>
                  <a:pt x="186567" y="274150"/>
                </a:cubicBezTo>
                <a:cubicBezTo>
                  <a:pt x="194481" y="260933"/>
                  <a:pt x="198438" y="245072"/>
                  <a:pt x="198438" y="229211"/>
                </a:cubicBezTo>
                <a:cubicBezTo>
                  <a:pt x="198438" y="219959"/>
                  <a:pt x="195800" y="206742"/>
                  <a:pt x="189205" y="189560"/>
                </a:cubicBezTo>
                <a:cubicBezTo>
                  <a:pt x="182610" y="172377"/>
                  <a:pt x="174696" y="152551"/>
                  <a:pt x="165462" y="132725"/>
                </a:cubicBezTo>
                <a:cubicBezTo>
                  <a:pt x="145677" y="91752"/>
                  <a:pt x="127211" y="57387"/>
                  <a:pt x="108744" y="26988"/>
                </a:cubicBezTo>
                <a:close/>
                <a:moveTo>
                  <a:pt x="108744" y="0"/>
                </a:moveTo>
                <a:cubicBezTo>
                  <a:pt x="112722" y="0"/>
                  <a:pt x="115375" y="1314"/>
                  <a:pt x="116701" y="3944"/>
                </a:cubicBezTo>
                <a:cubicBezTo>
                  <a:pt x="184334" y="119633"/>
                  <a:pt x="217488" y="194568"/>
                  <a:pt x="217488" y="228749"/>
                </a:cubicBezTo>
                <a:cubicBezTo>
                  <a:pt x="217488" y="248469"/>
                  <a:pt x="212184" y="265559"/>
                  <a:pt x="202901" y="282650"/>
                </a:cubicBezTo>
                <a:cubicBezTo>
                  <a:pt x="193617" y="299740"/>
                  <a:pt x="180356" y="312887"/>
                  <a:pt x="163116" y="322089"/>
                </a:cubicBezTo>
                <a:cubicBezTo>
                  <a:pt x="147202" y="331292"/>
                  <a:pt x="128636" y="336550"/>
                  <a:pt x="108744" y="336550"/>
                </a:cubicBezTo>
                <a:cubicBezTo>
                  <a:pt x="88852" y="336550"/>
                  <a:pt x="70286" y="331292"/>
                  <a:pt x="54372" y="322089"/>
                </a:cubicBezTo>
                <a:cubicBezTo>
                  <a:pt x="37132" y="312887"/>
                  <a:pt x="23871" y="299740"/>
                  <a:pt x="14587" y="282650"/>
                </a:cubicBezTo>
                <a:cubicBezTo>
                  <a:pt x="3978" y="266874"/>
                  <a:pt x="0" y="248469"/>
                  <a:pt x="0" y="228749"/>
                </a:cubicBezTo>
                <a:cubicBezTo>
                  <a:pt x="0" y="194568"/>
                  <a:pt x="33154" y="119633"/>
                  <a:pt x="100787" y="3944"/>
                </a:cubicBezTo>
                <a:cubicBezTo>
                  <a:pt x="102113" y="1314"/>
                  <a:pt x="104765" y="0"/>
                  <a:pt x="10874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1238436" y="1593363"/>
            <a:ext cx="32367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57200"/>
            <a:r>
              <a:rPr lang="zh-CN" altLang="en-US" sz="2800" b="1" spc="600" dirty="0">
                <a:solidFill>
                  <a:srgbClr val="00B0F0"/>
                </a:solidFill>
                <a:latin typeface="庞门正道标题体" panose="02010600030101010101" pitchFamily="2" charset="-122"/>
                <a:ea typeface="思源宋体 CN Heavy" panose="02020900000000000000" pitchFamily="18" charset="-122"/>
              </a:rPr>
              <a:t>节约用水小妙招</a:t>
            </a:r>
          </a:p>
        </p:txBody>
      </p:sp>
      <p:sp>
        <p:nvSpPr>
          <p:cNvPr id="61" name="矩形 60"/>
          <p:cNvSpPr/>
          <p:nvPr/>
        </p:nvSpPr>
        <p:spPr>
          <a:xfrm>
            <a:off x="1314636" y="2059433"/>
            <a:ext cx="20785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57200"/>
            <a:r>
              <a:rPr lang="en-US" altLang="zh-CN" sz="1200" spc="1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Water conservation tips</a:t>
            </a:r>
            <a:endParaRPr kumimoji="0" lang="zh-CN" altLang="en-US" sz="1200" b="0" i="0" u="none" strike="noStrike" kern="1200" cap="none" spc="10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cxnSp>
        <p:nvCxnSpPr>
          <p:cNvPr id="62" name="直接连接符 61"/>
          <p:cNvCxnSpPr/>
          <p:nvPr/>
        </p:nvCxnSpPr>
        <p:spPr>
          <a:xfrm>
            <a:off x="1238436" y="1669563"/>
            <a:ext cx="0" cy="56647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3000">
        <p:wipe/>
      </p:transition>
    </mc:Choice>
    <mc:Fallback xmlns="">
      <p:transition spd="slow" advTm="3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8493" y="0"/>
            <a:ext cx="12192000" cy="6858000"/>
          </a:xfrm>
          <a:prstGeom prst="rect">
            <a:avLst/>
          </a:prstGeom>
          <a:solidFill>
            <a:srgbClr val="FFFFFF">
              <a:alpha val="70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558800" sx="103000" sy="103000" algn="ctr" rotWithShape="0">
              <a:prstClr val="black">
                <a:alpha val="12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gency FB" panose="020B0503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878685" y="558044"/>
            <a:ext cx="36728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57200"/>
            <a:r>
              <a:rPr lang="zh-CN" altLang="en-US" sz="2800" b="1" spc="600" dirty="0">
                <a:solidFill>
                  <a:srgbClr val="00B0F0"/>
                </a:solidFill>
                <a:latin typeface="庞门正道标题体" panose="02010600030101010101" pitchFamily="2" charset="-122"/>
                <a:ea typeface="思源宋体 CN Heavy" panose="02020900000000000000" pitchFamily="18" charset="-122"/>
              </a:rPr>
              <a:t>国家节水标志意义</a:t>
            </a:r>
          </a:p>
        </p:txBody>
      </p:sp>
      <p:sp>
        <p:nvSpPr>
          <p:cNvPr id="14" name="矩形 13"/>
          <p:cNvSpPr/>
          <p:nvPr/>
        </p:nvSpPr>
        <p:spPr>
          <a:xfrm>
            <a:off x="954885" y="1024114"/>
            <a:ext cx="406553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57200"/>
            <a:r>
              <a:rPr lang="en-US" altLang="zh-CN" sz="1200" spc="1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Meaning of National water conservation markers</a:t>
            </a:r>
            <a:endParaRPr kumimoji="0" lang="zh-CN" altLang="en-US" sz="1200" b="0" i="0" u="none" strike="noStrike" kern="1200" cap="none" spc="10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878685" y="634244"/>
            <a:ext cx="0" cy="56647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878685" y="1767183"/>
            <a:ext cx="6779411" cy="36989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000" dirty="0">
                <a:latin typeface="方正兰亭中黑_GBK" panose="02000000000000000000" pitchFamily="2" charset="-122"/>
                <a:ea typeface="方正兰亭中黑_GBK" panose="02000000000000000000" pitchFamily="2" charset="-122"/>
              </a:rPr>
              <a:t>“</a:t>
            </a:r>
            <a:r>
              <a:rPr lang="zh-CN" altLang="en-US" sz="2000" dirty="0">
                <a:latin typeface="方正兰亭中黑_GBK" panose="02000000000000000000" pitchFamily="2" charset="-122"/>
                <a:ea typeface="方正兰亭中黑_GBK" panose="02000000000000000000" pitchFamily="2" charset="-122"/>
              </a:rPr>
              <a:t>国家节水标志”由水滴、人手和地球变形而成。绿色的圆形代表地球，象征节约用水是保护地球生态的重要措施。标志留白部分像一只手托起一滴水，手是拼音字母 </a:t>
            </a:r>
            <a:r>
              <a:rPr lang="en-US" altLang="zh-CN" sz="2000" dirty="0">
                <a:latin typeface="方正兰亭中黑_GBK" panose="02000000000000000000" pitchFamily="2" charset="-122"/>
                <a:ea typeface="方正兰亭中黑_GBK" panose="02000000000000000000" pitchFamily="2" charset="-122"/>
              </a:rPr>
              <a:t>JS</a:t>
            </a:r>
            <a:r>
              <a:rPr lang="zh-CN" altLang="en-US" sz="2000" dirty="0">
                <a:latin typeface="方正兰亭中黑_GBK" panose="02000000000000000000" pitchFamily="2" charset="-122"/>
                <a:ea typeface="方正兰亭中黑_GBK" panose="02000000000000000000" pitchFamily="2" charset="-122"/>
              </a:rPr>
              <a:t>的变形，寓意节水，表示节水需要公众参与，鼓励人们从我做起，人人动手节约每一滴水；手又象一条蜿蜒的河流，象征滴水汇成江河。</a:t>
            </a:r>
          </a:p>
        </p:txBody>
      </p:sp>
      <p:pic>
        <p:nvPicPr>
          <p:cNvPr id="16" name="Picture 5" descr="节约用水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BFFFF"/>
              </a:clrFrom>
              <a:clrTo>
                <a:srgbClr val="FB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2992" y="1839535"/>
            <a:ext cx="3265823" cy="3554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624013" y="1859340"/>
            <a:ext cx="8943975" cy="1569660"/>
            <a:chOff x="2085975" y="2206080"/>
            <a:chExt cx="8020050" cy="1569660"/>
          </a:xfrm>
        </p:grpSpPr>
        <p:sp>
          <p:nvSpPr>
            <p:cNvPr id="3" name="矩形 2"/>
            <p:cNvSpPr/>
            <p:nvPr/>
          </p:nvSpPr>
          <p:spPr>
            <a:xfrm>
              <a:off x="2085975" y="2206080"/>
              <a:ext cx="8020050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FontTx/>
                <a:buNone/>
              </a:pPr>
              <a:r>
                <a:rPr lang="en-US" altLang="zh-CN" sz="4800" b="1" dirty="0">
                  <a:solidFill>
                    <a:srgbClr val="0091C4"/>
                  </a:solidFill>
                  <a:latin typeface="黑体" panose="02010609060101010101" charset="-122"/>
                  <a:ea typeface="黑体" panose="02010609060101010101" charset="-122"/>
                </a:rPr>
                <a:t> </a:t>
              </a:r>
              <a:r>
                <a:rPr lang="zh-CN" altLang="en-US" sz="4800" b="1" dirty="0">
                  <a:solidFill>
                    <a:srgbClr val="0091C4"/>
                  </a:solidFill>
                  <a:latin typeface="黑体" panose="02010609060101010101" charset="-122"/>
                  <a:ea typeface="黑体" panose="02010609060101010101" charset="-122"/>
                </a:rPr>
                <a:t>你能拟一条节约用水的标语吗？</a:t>
              </a:r>
            </a:p>
          </p:txBody>
        </p:sp>
        <p:sp>
          <p:nvSpPr>
            <p:cNvPr id="9" name="矩形 8"/>
            <p:cNvSpPr/>
            <p:nvPr/>
          </p:nvSpPr>
          <p:spPr>
            <a:xfrm>
              <a:off x="2442575" y="3044279"/>
              <a:ext cx="730685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>
                <a:buFontTx/>
                <a:buNone/>
              </a:pPr>
              <a:r>
                <a:rPr lang="en-US" altLang="zh-CN" sz="2800" dirty="0">
                  <a:solidFill>
                    <a:srgbClr val="0091C4"/>
                  </a:solidFill>
                  <a:latin typeface="黑体" panose="02010609060101010101" charset="-122"/>
                  <a:ea typeface="黑体" panose="02010609060101010101" charset="-122"/>
                </a:rPr>
                <a:t>Can you draw up a sign to save water?</a:t>
              </a:r>
              <a:endParaRPr lang="zh-CN" altLang="en-US" sz="2800" dirty="0">
                <a:solidFill>
                  <a:srgbClr val="0091C4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/>
          <p:cNvSpPr txBox="1"/>
          <p:nvPr/>
        </p:nvSpPr>
        <p:spPr>
          <a:xfrm>
            <a:off x="2090604" y="1689909"/>
            <a:ext cx="801079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6600" b="1" dirty="0">
                <a:solidFill>
                  <a:srgbClr val="256299"/>
                </a:solidFill>
                <a:latin typeface="方正兰亭中黑_GBK" panose="02000000000000000000" pitchFamily="2" charset="-122"/>
                <a:ea typeface="方正兰亭中黑_GBK" panose="02000000000000000000" pitchFamily="2" charset="-122"/>
              </a:rPr>
              <a:t>节水行动 从我做起</a:t>
            </a:r>
          </a:p>
        </p:txBody>
      </p:sp>
      <p:sp>
        <p:nvSpPr>
          <p:cNvPr id="17" name="矩形 16"/>
          <p:cNvSpPr/>
          <p:nvPr/>
        </p:nvSpPr>
        <p:spPr>
          <a:xfrm>
            <a:off x="2322964" y="2797905"/>
            <a:ext cx="75460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b="1" dirty="0">
                <a:solidFill>
                  <a:srgbClr val="256299"/>
                </a:solidFill>
              </a:rPr>
              <a:t>Water saving. Start with me.</a:t>
            </a:r>
            <a:endParaRPr lang="zh-CN" altLang="en-US" b="1" dirty="0">
              <a:solidFill>
                <a:srgbClr val="256299"/>
              </a:solidFill>
            </a:endParaRPr>
          </a:p>
        </p:txBody>
      </p:sp>
      <p:sp>
        <p:nvSpPr>
          <p:cNvPr id="18" name="圆角矩形 20"/>
          <p:cNvSpPr/>
          <p:nvPr/>
        </p:nvSpPr>
        <p:spPr>
          <a:xfrm>
            <a:off x="5250542" y="4054663"/>
            <a:ext cx="1690916" cy="425126"/>
          </a:xfrm>
          <a:prstGeom prst="roundRect">
            <a:avLst>
              <a:gd name="adj" fmla="val 50000"/>
            </a:avLst>
          </a:prstGeom>
          <a:solidFill>
            <a:srgbClr val="73A70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>
                <a:solidFill>
                  <a:schemeClr val="bg1"/>
                </a:solidFill>
              </a:rPr>
              <a:t>xiazaii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8493" y="0"/>
            <a:ext cx="12192000" cy="6858000"/>
          </a:xfrm>
          <a:prstGeom prst="rect">
            <a:avLst/>
          </a:prstGeom>
          <a:solidFill>
            <a:srgbClr val="FFFFFF">
              <a:alpha val="70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558800" sx="103000" sy="103000" algn="ctr" rotWithShape="0">
              <a:prstClr val="black">
                <a:alpha val="12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gency FB" panose="020B0503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3280228"/>
            <a:ext cx="12220493" cy="357777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78685" y="558044"/>
            <a:ext cx="19287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b="1" spc="600" dirty="0">
                <a:solidFill>
                  <a:srgbClr val="00B0F0"/>
                </a:solidFill>
                <a:latin typeface="庞门正道标题体" panose="02010600030101010101" pitchFamily="2" charset="-122"/>
                <a:ea typeface="思源宋体 CN Heavy" panose="02020900000000000000" pitchFamily="18" charset="-122"/>
              </a:rPr>
              <a:t>水的分类</a:t>
            </a:r>
            <a:endParaRPr kumimoji="0" lang="zh-CN" altLang="en-US" sz="2800" b="1" i="0" u="none" strike="noStrike" kern="1200" cap="none" spc="60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庞门正道标题体" panose="02010600030101010101" pitchFamily="2" charset="-122"/>
              <a:ea typeface="庞门正道标题体" panose="02010600030101010101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954885" y="1024114"/>
            <a:ext cx="19720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57200"/>
            <a:r>
              <a:rPr lang="en-US" altLang="zh-CN" sz="1200" spc="1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Classification of water</a:t>
            </a:r>
            <a:endParaRPr kumimoji="0" lang="zh-CN" altLang="en-US" sz="1200" b="0" i="0" u="none" strike="noStrike" kern="1200" cap="none" spc="10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878685" y="634244"/>
            <a:ext cx="0" cy="56647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4836097" y="3280227"/>
            <a:ext cx="6979723" cy="2941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457200">
              <a:lnSpc>
                <a:spcPct val="130000"/>
              </a:lnSpc>
            </a:pPr>
            <a:endParaRPr lang="zh-CN" altLang="en-US" sz="1600" spc="100" dirty="0">
              <a:solidFill>
                <a:prstClr val="white"/>
              </a:solidFill>
              <a:latin typeface="思源宋体 CN ExtraLight" panose="02020200000000000000" pitchFamily="18" charset="-122"/>
              <a:ea typeface="思源宋体 CN ExtraLight" panose="02020200000000000000" pitchFamily="18" charset="-122"/>
            </a:endParaRPr>
          </a:p>
          <a:p>
            <a:pPr lvl="0" algn="just" defTabSz="457200">
              <a:lnSpc>
                <a:spcPct val="130000"/>
              </a:lnSpc>
            </a:pPr>
            <a:r>
              <a:rPr lang="zh-CN" altLang="en-US" sz="1600" spc="100" dirty="0">
                <a:solidFill>
                  <a:prstClr val="white"/>
                </a:solidFill>
                <a:latin typeface="思源宋体 CN ExtraLight" panose="02020200000000000000" pitchFamily="18" charset="-122"/>
                <a:ea typeface="思源宋体 CN ExtraLight" panose="02020200000000000000" pitchFamily="18" charset="-122"/>
              </a:rPr>
              <a:t>　　海水是咸水，不能直接饮用，所以通常所说的水资源主要是指陆地上的淡水资源，如河流水、淡水、湖泊水、地下水和冰川等。陆地上的淡水资源只占地球上水体总量</a:t>
            </a:r>
            <a:r>
              <a:rPr lang="en-US" altLang="zh-CN" sz="1600" spc="100" dirty="0">
                <a:solidFill>
                  <a:prstClr val="white"/>
                </a:solidFill>
                <a:latin typeface="思源宋体 CN ExtraLight" panose="02020200000000000000" pitchFamily="18" charset="-122"/>
                <a:ea typeface="思源宋体 CN ExtraLight" panose="02020200000000000000" pitchFamily="18" charset="-122"/>
              </a:rPr>
              <a:t>2.53</a:t>
            </a:r>
            <a:r>
              <a:rPr lang="zh-CN" altLang="en-US" sz="1600" spc="100" dirty="0">
                <a:solidFill>
                  <a:prstClr val="white"/>
                </a:solidFill>
                <a:latin typeface="思源宋体 CN ExtraLight" panose="02020200000000000000" pitchFamily="18" charset="-122"/>
                <a:ea typeface="思源宋体 CN ExtraLight" panose="02020200000000000000" pitchFamily="18" charset="-122"/>
              </a:rPr>
              <a:t>％左右，其中近</a:t>
            </a:r>
            <a:r>
              <a:rPr lang="en-US" altLang="zh-CN" sz="1600" spc="100" dirty="0">
                <a:solidFill>
                  <a:prstClr val="white"/>
                </a:solidFill>
                <a:latin typeface="思源宋体 CN ExtraLight" panose="02020200000000000000" pitchFamily="18" charset="-122"/>
                <a:ea typeface="思源宋体 CN ExtraLight" panose="02020200000000000000" pitchFamily="18" charset="-122"/>
              </a:rPr>
              <a:t>70</a:t>
            </a:r>
            <a:r>
              <a:rPr lang="zh-CN" altLang="en-US" sz="1600" spc="100" dirty="0">
                <a:solidFill>
                  <a:prstClr val="white"/>
                </a:solidFill>
                <a:latin typeface="思源宋体 CN ExtraLight" panose="02020200000000000000" pitchFamily="18" charset="-122"/>
                <a:ea typeface="思源宋体 CN ExtraLight" panose="02020200000000000000" pitchFamily="18" charset="-122"/>
              </a:rPr>
              <a:t>％是固体冰川，即分布在两极地区和中、低纬度地区的高山冰川，还很难加以利用。目前人类比较容易利用的淡水资源，主要是河流水、淡水湖泊水，以及浅层地下水，储量约占全球淡水总储量的</a:t>
            </a:r>
            <a:r>
              <a:rPr lang="en-US" altLang="zh-CN" sz="1600" spc="100" dirty="0">
                <a:solidFill>
                  <a:prstClr val="white"/>
                </a:solidFill>
                <a:latin typeface="思源宋体 CN ExtraLight" panose="02020200000000000000" pitchFamily="18" charset="-122"/>
                <a:ea typeface="思源宋体 CN ExtraLight" panose="02020200000000000000" pitchFamily="18" charset="-122"/>
              </a:rPr>
              <a:t>0.3</a:t>
            </a:r>
            <a:r>
              <a:rPr lang="zh-CN" altLang="en-US" sz="1600" spc="100" dirty="0">
                <a:solidFill>
                  <a:prstClr val="white"/>
                </a:solidFill>
                <a:latin typeface="思源宋体 CN ExtraLight" panose="02020200000000000000" pitchFamily="18" charset="-122"/>
                <a:ea typeface="思源宋体 CN ExtraLight" panose="02020200000000000000" pitchFamily="18" charset="-122"/>
              </a:rPr>
              <a:t>％，只占全球总储水量的十万分之七。据研究，从水循环的观点来看，全世界真正有效利用的淡水资源每年约有</a:t>
            </a:r>
            <a:r>
              <a:rPr lang="en-US" altLang="zh-CN" sz="1600" spc="100" dirty="0">
                <a:solidFill>
                  <a:prstClr val="white"/>
                </a:solidFill>
                <a:latin typeface="思源宋体 CN ExtraLight" panose="02020200000000000000" pitchFamily="18" charset="-122"/>
                <a:ea typeface="思源宋体 CN ExtraLight" panose="02020200000000000000" pitchFamily="18" charset="-122"/>
              </a:rPr>
              <a:t>9000</a:t>
            </a:r>
            <a:r>
              <a:rPr lang="zh-CN" altLang="en-US" sz="1600" spc="100" dirty="0">
                <a:solidFill>
                  <a:prstClr val="white"/>
                </a:solidFill>
                <a:latin typeface="思源宋体 CN ExtraLight" panose="02020200000000000000" pitchFamily="18" charset="-122"/>
                <a:ea typeface="思源宋体 CN ExtraLight" panose="02020200000000000000" pitchFamily="18" charset="-122"/>
              </a:rPr>
              <a:t>立方千米。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3"/>
          <a:srcRect l="7545" r="11440"/>
          <a:stretch>
            <a:fillRect/>
          </a:stretch>
        </p:blipFill>
        <p:spPr>
          <a:xfrm>
            <a:off x="714477" y="1767183"/>
            <a:ext cx="3804033" cy="4272242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effectLst>
            <a:outerShdw blurRad="139700" dist="12700" sx="103000" sy="103000" algn="ctr" rotWithShape="0">
              <a:prstClr val="black">
                <a:alpha val="20000"/>
              </a:prstClr>
            </a:outerShdw>
          </a:effectLst>
        </p:spPr>
      </p:pic>
      <p:sp>
        <p:nvSpPr>
          <p:cNvPr id="13" name="矩形 12"/>
          <p:cNvSpPr/>
          <p:nvPr/>
        </p:nvSpPr>
        <p:spPr>
          <a:xfrm>
            <a:off x="4836097" y="2526092"/>
            <a:ext cx="6647974" cy="4534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defTabSz="457200">
              <a:lnSpc>
                <a:spcPct val="130000"/>
              </a:lnSpc>
            </a:pPr>
            <a:r>
              <a:rPr lang="zh-CN" altLang="en-US" sz="2000" b="1" spc="100" dirty="0">
                <a:solidFill>
                  <a:srgbClr val="00B0F0"/>
                </a:solidFill>
                <a:latin typeface="思源宋体 CN ExtraLight" panose="02020200000000000000" pitchFamily="18" charset="-122"/>
                <a:ea typeface="思源宋体 CN ExtraLight" panose="02020200000000000000" pitchFamily="18" charset="-122"/>
              </a:rPr>
              <a:t>地球上的水资源，从广义来说是指水圈内水量的总体。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8493" y="0"/>
            <a:ext cx="12192000" cy="6858000"/>
          </a:xfrm>
          <a:prstGeom prst="rect">
            <a:avLst/>
          </a:prstGeom>
          <a:solidFill>
            <a:srgbClr val="FFFFFF">
              <a:alpha val="70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558800" sx="103000" sy="103000" algn="ctr" rotWithShape="0">
              <a:prstClr val="black">
                <a:alpha val="12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gency FB" panose="020B0503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3280228"/>
            <a:ext cx="12220493" cy="357777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78685" y="558044"/>
            <a:ext cx="19287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57200"/>
            <a:r>
              <a:rPr lang="zh-CN" altLang="en-US" sz="2800" b="1" spc="600" dirty="0">
                <a:solidFill>
                  <a:srgbClr val="00B0F0"/>
                </a:solidFill>
                <a:latin typeface="庞门正道标题体" panose="02010600030101010101" pitchFamily="2" charset="-122"/>
                <a:ea typeface="思源宋体 CN Heavy" panose="02020900000000000000" pitchFamily="18" charset="-122"/>
              </a:rPr>
              <a:t>水的形态</a:t>
            </a:r>
          </a:p>
        </p:txBody>
      </p:sp>
      <p:sp>
        <p:nvSpPr>
          <p:cNvPr id="8" name="矩形 7"/>
          <p:cNvSpPr/>
          <p:nvPr/>
        </p:nvSpPr>
        <p:spPr>
          <a:xfrm>
            <a:off x="954885" y="1024114"/>
            <a:ext cx="160813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57200"/>
            <a:r>
              <a:rPr lang="en-US" altLang="zh-CN" sz="1200" spc="1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The form of water</a:t>
            </a:r>
            <a:endParaRPr kumimoji="0" lang="zh-CN" altLang="en-US" sz="1200" b="0" i="0" u="none" strike="noStrike" kern="1200" cap="none" spc="10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878685" y="634244"/>
            <a:ext cx="0" cy="56647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17"/>
          <p:cNvSpPr/>
          <p:nvPr/>
        </p:nvSpPr>
        <p:spPr>
          <a:xfrm>
            <a:off x="1535275" y="4740075"/>
            <a:ext cx="2339102" cy="13175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dirty="0">
                <a:solidFill>
                  <a:schemeClr val="bg1"/>
                </a:solidFill>
                <a:latin typeface="方正兰亭中黑_GBK" panose="02000000000000000000" pitchFamily="2" charset="-122"/>
                <a:ea typeface="方正兰亭中黑_GBK" panose="02000000000000000000" pitchFamily="2" charset="-122"/>
              </a:rPr>
              <a:t>固态</a:t>
            </a:r>
            <a:endParaRPr lang="en-US" altLang="zh-CN" sz="2800" dirty="0">
              <a:solidFill>
                <a:schemeClr val="bg1"/>
              </a:solidFill>
              <a:latin typeface="方正兰亭中黑_GBK" panose="02000000000000000000" pitchFamily="2" charset="-122"/>
              <a:ea typeface="方正兰亭中黑_GBK" panose="02000000000000000000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dirty="0">
                <a:solidFill>
                  <a:schemeClr val="bg1"/>
                </a:solidFill>
                <a:latin typeface="方正兰亭中黑_GBK" panose="02000000000000000000" pitchFamily="2" charset="-122"/>
                <a:ea typeface="方正兰亭中黑_GBK" panose="02000000000000000000" pitchFamily="2" charset="-122"/>
              </a:rPr>
              <a:t>冰、冰雹、雪</a:t>
            </a:r>
          </a:p>
        </p:txBody>
      </p:sp>
      <p:sp>
        <p:nvSpPr>
          <p:cNvPr id="20" name="矩形 19"/>
          <p:cNvSpPr/>
          <p:nvPr/>
        </p:nvSpPr>
        <p:spPr>
          <a:xfrm>
            <a:off x="4746912" y="4740075"/>
            <a:ext cx="2698175" cy="13175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dirty="0">
                <a:solidFill>
                  <a:schemeClr val="bg1"/>
                </a:solidFill>
                <a:latin typeface="方正兰亭中黑_GBK" panose="02000000000000000000" pitchFamily="2" charset="-122"/>
                <a:ea typeface="方正兰亭中黑_GBK" panose="02000000000000000000" pitchFamily="2" charset="-122"/>
              </a:rPr>
              <a:t>液态</a:t>
            </a:r>
            <a:endParaRPr lang="en-US" altLang="zh-CN" sz="2800" dirty="0">
              <a:solidFill>
                <a:schemeClr val="bg1"/>
              </a:solidFill>
              <a:latin typeface="方正兰亭中黑_GBK" panose="02000000000000000000" pitchFamily="2" charset="-122"/>
              <a:ea typeface="方正兰亭中黑_GBK" panose="02000000000000000000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dirty="0">
                <a:solidFill>
                  <a:schemeClr val="bg1"/>
                </a:solidFill>
                <a:latin typeface="方正兰亭中黑_GBK" panose="02000000000000000000" pitchFamily="2" charset="-122"/>
                <a:ea typeface="方正兰亭中黑_GBK" panose="02000000000000000000" pitchFamily="2" charset="-122"/>
              </a:rPr>
              <a:t>云、雨、雾、露</a:t>
            </a:r>
          </a:p>
        </p:txBody>
      </p:sp>
      <p:sp>
        <p:nvSpPr>
          <p:cNvPr id="21" name="矩形 20"/>
          <p:cNvSpPr/>
          <p:nvPr/>
        </p:nvSpPr>
        <p:spPr>
          <a:xfrm>
            <a:off x="9112079" y="4740075"/>
            <a:ext cx="1261884" cy="13175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dirty="0">
                <a:solidFill>
                  <a:schemeClr val="bg1"/>
                </a:solidFill>
                <a:latin typeface="方正兰亭中黑_GBK" panose="02000000000000000000" pitchFamily="2" charset="-122"/>
                <a:ea typeface="方正兰亭中黑_GBK" panose="02000000000000000000" pitchFamily="2" charset="-122"/>
              </a:rPr>
              <a:t>气态</a:t>
            </a:r>
            <a:endParaRPr lang="en-US" altLang="zh-CN" sz="2800" dirty="0">
              <a:solidFill>
                <a:schemeClr val="bg1"/>
              </a:solidFill>
              <a:latin typeface="方正兰亭中黑_GBK" panose="02000000000000000000" pitchFamily="2" charset="-122"/>
              <a:ea typeface="方正兰亭中黑_GBK" panose="02000000000000000000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dirty="0">
                <a:solidFill>
                  <a:schemeClr val="bg1"/>
                </a:solidFill>
                <a:latin typeface="方正兰亭中黑_GBK" panose="02000000000000000000" pitchFamily="2" charset="-122"/>
                <a:ea typeface="方正兰亭中黑_GBK" panose="02000000000000000000" pitchFamily="2" charset="-122"/>
              </a:rPr>
              <a:t>水蒸气</a:t>
            </a: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875" y="1920741"/>
            <a:ext cx="2714626" cy="244075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526" y="1920740"/>
            <a:ext cx="3162300" cy="244075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500" y="1920740"/>
            <a:ext cx="3124200" cy="240290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8493" y="0"/>
            <a:ext cx="12192000" cy="6858000"/>
          </a:xfrm>
          <a:prstGeom prst="rect">
            <a:avLst/>
          </a:prstGeom>
          <a:solidFill>
            <a:srgbClr val="FFFFFF">
              <a:alpha val="70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558800" sx="103000" sy="103000" algn="ctr" rotWithShape="0">
              <a:prstClr val="black">
                <a:alpha val="12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gency FB" panose="020B0503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78685" y="558044"/>
            <a:ext cx="32367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57200"/>
            <a:r>
              <a:rPr lang="zh-CN" altLang="en-US" sz="2800" b="1" spc="600" dirty="0">
                <a:solidFill>
                  <a:srgbClr val="00B0F0"/>
                </a:solidFill>
                <a:latin typeface="庞门正道标题体" panose="02010600030101010101" pitchFamily="2" charset="-122"/>
                <a:ea typeface="思源宋体 CN Heavy" panose="02020900000000000000" pitchFamily="18" charset="-122"/>
              </a:rPr>
              <a:t>水有哪些用途？</a:t>
            </a:r>
          </a:p>
        </p:txBody>
      </p:sp>
      <p:sp>
        <p:nvSpPr>
          <p:cNvPr id="8" name="矩形 7"/>
          <p:cNvSpPr/>
          <p:nvPr/>
        </p:nvSpPr>
        <p:spPr>
          <a:xfrm>
            <a:off x="954885" y="1024114"/>
            <a:ext cx="245291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57200"/>
            <a:r>
              <a:rPr lang="en-US" altLang="zh-CN" sz="1200" spc="1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What are the uses of water?</a:t>
            </a:r>
            <a:endParaRPr kumimoji="0" lang="zh-CN" altLang="en-US" sz="1200" b="0" i="0" u="none" strike="noStrike" kern="1200" cap="none" spc="10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878685" y="634244"/>
            <a:ext cx="0" cy="56647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íṥľïďe"/>
          <p:cNvSpPr/>
          <p:nvPr/>
        </p:nvSpPr>
        <p:spPr>
          <a:xfrm>
            <a:off x="3879929" y="2093255"/>
            <a:ext cx="4320310" cy="3893653"/>
          </a:xfrm>
          <a:prstGeom prst="rect">
            <a:avLst/>
          </a:prstGeom>
          <a:solidFill>
            <a:srgbClr val="0091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altLang="zh-CN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001640" y="2762808"/>
            <a:ext cx="207688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dist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zh-CN" altLang="en-US" sz="4000" b="1" dirty="0">
                <a:solidFill>
                  <a:schemeClr val="bg1"/>
                </a:solidFill>
                <a:latin typeface="方正兰亭中黑_GBK" panose="02000000000000000000" pitchFamily="2" charset="-122"/>
                <a:ea typeface="方正兰亭中黑_GBK" panose="02000000000000000000" pitchFamily="2" charset="-122"/>
              </a:rPr>
              <a:t>饮 用</a:t>
            </a:r>
            <a:endParaRPr lang="en-US" altLang="zh-CN" sz="4000" b="1" dirty="0">
              <a:solidFill>
                <a:schemeClr val="bg1"/>
              </a:solidFill>
              <a:latin typeface="方正兰亭中黑_GBK" panose="02000000000000000000" pitchFamily="2" charset="-122"/>
              <a:ea typeface="方正兰亭中黑_GBK" panose="02000000000000000000" pitchFamily="2" charset="-122"/>
            </a:endParaRPr>
          </a:p>
          <a:p>
            <a:pPr marL="571500" indent="-571500" algn="dist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zh-CN" altLang="en-US" sz="4000" b="1" dirty="0">
                <a:solidFill>
                  <a:schemeClr val="bg1"/>
                </a:solidFill>
                <a:latin typeface="方正兰亭中黑_GBK" panose="02000000000000000000" pitchFamily="2" charset="-122"/>
                <a:ea typeface="方正兰亭中黑_GBK" panose="02000000000000000000" pitchFamily="2" charset="-122"/>
              </a:rPr>
              <a:t>浇 灌</a:t>
            </a:r>
            <a:endParaRPr lang="en-US" altLang="zh-CN" sz="4000" b="1" dirty="0">
              <a:solidFill>
                <a:schemeClr val="bg1"/>
              </a:solidFill>
              <a:latin typeface="方正兰亭中黑_GBK" panose="02000000000000000000" pitchFamily="2" charset="-122"/>
              <a:ea typeface="方正兰亭中黑_GBK" panose="02000000000000000000" pitchFamily="2" charset="-122"/>
            </a:endParaRPr>
          </a:p>
          <a:p>
            <a:pPr marL="571500" indent="-571500" algn="dist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zh-CN" altLang="en-US" sz="4000" b="1" dirty="0">
                <a:solidFill>
                  <a:schemeClr val="bg1"/>
                </a:solidFill>
                <a:latin typeface="方正兰亭中黑_GBK" panose="02000000000000000000" pitchFamily="2" charset="-122"/>
                <a:ea typeface="方正兰亭中黑_GBK" panose="02000000000000000000" pitchFamily="2" charset="-122"/>
              </a:rPr>
              <a:t>生 产</a:t>
            </a: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221" y="2093254"/>
            <a:ext cx="2660230" cy="3892171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717" y="2093254"/>
            <a:ext cx="2772062" cy="2008361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5147" y="4267403"/>
            <a:ext cx="2757631" cy="17168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8493" y="0"/>
            <a:ext cx="12192000" cy="6858000"/>
          </a:xfrm>
          <a:prstGeom prst="rect">
            <a:avLst/>
          </a:prstGeom>
          <a:solidFill>
            <a:srgbClr val="FFFFFF">
              <a:alpha val="70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558800" sx="103000" sy="103000" algn="ctr" rotWithShape="0">
              <a:prstClr val="black">
                <a:alpha val="12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gency FB" panose="020B0503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78685" y="558044"/>
            <a:ext cx="32367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57200"/>
            <a:r>
              <a:rPr lang="zh-CN" altLang="en-US" sz="2800" b="1" spc="600" dirty="0">
                <a:solidFill>
                  <a:srgbClr val="00B0F0"/>
                </a:solidFill>
                <a:latin typeface="庞门正道标题体" panose="02010600030101010101" pitchFamily="2" charset="-122"/>
                <a:ea typeface="思源宋体 CN Heavy" panose="02020900000000000000" pitchFamily="18" charset="-122"/>
              </a:rPr>
              <a:t>水有哪些用途？</a:t>
            </a:r>
          </a:p>
        </p:txBody>
      </p:sp>
      <p:sp>
        <p:nvSpPr>
          <p:cNvPr id="8" name="矩形 7"/>
          <p:cNvSpPr/>
          <p:nvPr/>
        </p:nvSpPr>
        <p:spPr>
          <a:xfrm>
            <a:off x="954885" y="1024114"/>
            <a:ext cx="312777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10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Click on the content of the entry title</a:t>
            </a:r>
            <a:endParaRPr kumimoji="0" lang="zh-CN" altLang="en-US" sz="1200" b="0" i="0" u="none" strike="noStrike" kern="1200" cap="none" spc="10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878685" y="634244"/>
            <a:ext cx="0" cy="56647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18" b="8018"/>
          <a:stretch>
            <a:fillRect/>
          </a:stretch>
        </p:blipFill>
        <p:spPr>
          <a:xfrm>
            <a:off x="-1" y="0"/>
            <a:ext cx="12220493" cy="68580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-1" y="0"/>
            <a:ext cx="12220492" cy="1973943"/>
          </a:xfrm>
          <a:prstGeom prst="rect">
            <a:avLst/>
          </a:prstGeom>
          <a:gradFill>
            <a:gsLst>
              <a:gs pos="0">
                <a:srgbClr val="B53607"/>
              </a:gs>
              <a:gs pos="100000">
                <a:srgbClr val="B53607">
                  <a:alpha val="1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8307364" y="133241"/>
            <a:ext cx="3005951" cy="10020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兰亭中黑_GBK" panose="02000000000000000000" pitchFamily="2" charset="-122"/>
                <a:ea typeface="方正兰亭中黑_GBK" panose="02000000000000000000" pitchFamily="2" charset="-122"/>
              </a:rPr>
              <a:t>水用于灭火</a:t>
            </a:r>
          </a:p>
        </p:txBody>
      </p:sp>
      <p:sp>
        <p:nvSpPr>
          <p:cNvPr id="6" name="矩形 5"/>
          <p:cNvSpPr/>
          <p:nvPr/>
        </p:nvSpPr>
        <p:spPr>
          <a:xfrm>
            <a:off x="11313315" y="435429"/>
            <a:ext cx="138456" cy="10020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8168908" y="1024114"/>
            <a:ext cx="3068207" cy="423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en-US" altLang="zh-CN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兰亭中黑_GBK" panose="02000000000000000000" pitchFamily="2" charset="-122"/>
                <a:ea typeface="方正兰亭中黑_GBK" panose="02000000000000000000" pitchFamily="2" charset="-122"/>
              </a:rPr>
              <a:t>Water for fire fighting</a:t>
            </a:r>
            <a:endParaRPr lang="zh-CN" altLang="en-US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兰亭中黑_GBK" panose="02000000000000000000" pitchFamily="2" charset="-122"/>
              <a:ea typeface="方正兰亭中黑_GBK" panose="02000000000000000000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8493" y="0"/>
            <a:ext cx="12192000" cy="6858000"/>
          </a:xfrm>
          <a:prstGeom prst="rect">
            <a:avLst/>
          </a:prstGeom>
          <a:solidFill>
            <a:srgbClr val="FFFFFF">
              <a:alpha val="70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558800" sx="103000" sy="103000" algn="ctr" rotWithShape="0">
              <a:prstClr val="black">
                <a:alpha val="12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gency FB" panose="020B0503020202020204"/>
              <a:ea typeface="微软雅黑" panose="020B0503020204020204" charset="-122"/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78" b="5278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6096000" y="1821934"/>
            <a:ext cx="5724644" cy="24552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5400" dirty="0">
                <a:solidFill>
                  <a:srgbClr val="0091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兰亭中黑_GBK" panose="02000000000000000000" pitchFamily="2" charset="-122"/>
                <a:ea typeface="方正兰亭中黑_GBK" panose="02000000000000000000" pitchFamily="2" charset="-122"/>
              </a:rPr>
              <a:t>人类的生存和发展</a:t>
            </a:r>
            <a:endParaRPr lang="en-US" altLang="zh-CN" sz="5400" dirty="0">
              <a:solidFill>
                <a:srgbClr val="0091C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兰亭中黑_GBK" panose="02000000000000000000" pitchFamily="2" charset="-122"/>
              <a:ea typeface="方正兰亭中黑_GBK" panose="02000000000000000000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5400" dirty="0">
                <a:solidFill>
                  <a:srgbClr val="0091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兰亭中黑_GBK" panose="02000000000000000000" pitchFamily="2" charset="-122"/>
                <a:ea typeface="方正兰亭中黑_GBK" panose="02000000000000000000" pitchFamily="2" charset="-122"/>
              </a:rPr>
              <a:t>都离不开水！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8493" y="0"/>
            <a:ext cx="12192000" cy="6858000"/>
          </a:xfrm>
          <a:prstGeom prst="rect">
            <a:avLst/>
          </a:prstGeom>
          <a:solidFill>
            <a:srgbClr val="FFFFFF">
              <a:alpha val="70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558800" sx="103000" sy="103000" algn="ctr" rotWithShape="0">
              <a:prstClr val="black">
                <a:alpha val="12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gency FB" panose="020B0503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78685" y="558044"/>
            <a:ext cx="23647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57200"/>
            <a:r>
              <a:rPr lang="zh-CN" altLang="en-US" sz="2800" b="1" spc="600" dirty="0">
                <a:solidFill>
                  <a:srgbClr val="00B0F0"/>
                </a:solidFill>
                <a:latin typeface="庞门正道标题体" panose="02010600030101010101" pitchFamily="2" charset="-122"/>
                <a:ea typeface="思源宋体 CN Heavy" panose="02020900000000000000" pitchFamily="18" charset="-122"/>
              </a:rPr>
              <a:t>海水和淡水</a:t>
            </a:r>
          </a:p>
        </p:txBody>
      </p:sp>
      <p:sp>
        <p:nvSpPr>
          <p:cNvPr id="7" name="矩形 6"/>
          <p:cNvSpPr/>
          <p:nvPr/>
        </p:nvSpPr>
        <p:spPr>
          <a:xfrm>
            <a:off x="954885" y="1024114"/>
            <a:ext cx="21852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57200"/>
            <a:r>
              <a:rPr lang="en-US" altLang="zh-CN" sz="1200" spc="1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Seawater and freshwater</a:t>
            </a:r>
            <a:endParaRPr kumimoji="0" lang="zh-CN" altLang="en-US" sz="1200" b="0" i="0" u="none" strike="noStrike" kern="1200" cap="none" spc="10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878685" y="634244"/>
            <a:ext cx="0" cy="56647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Group 4"/>
          <p:cNvGraphicFramePr/>
          <p:nvPr/>
        </p:nvGraphicFramePr>
        <p:xfrm>
          <a:off x="9939530" y="1713132"/>
          <a:ext cx="503238" cy="518160"/>
        </p:xfrm>
        <a:graphic>
          <a:graphicData uri="http://schemas.openxmlformats.org/drawingml/2006/table">
            <a:tbl>
              <a:tblPr/>
              <a:tblGrid>
                <a:gridCol w="5032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75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Group 10"/>
          <p:cNvGraphicFramePr/>
          <p:nvPr/>
        </p:nvGraphicFramePr>
        <p:xfrm>
          <a:off x="7010845" y="1698845"/>
          <a:ext cx="504825" cy="519113"/>
        </p:xfrm>
        <a:graphic>
          <a:graphicData uri="http://schemas.openxmlformats.org/drawingml/2006/table">
            <a:tbl>
              <a:tblPr/>
              <a:tblGrid>
                <a:gridCol w="504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91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99FF">
                            <a:alpha val="75000"/>
                          </a:srgbClr>
                        </a:gs>
                        <a:gs pos="100000">
                          <a:srgbClr val="004776">
                            <a:alpha val="73000"/>
                          </a:srgb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" name="Group 16"/>
          <p:cNvGraphicFramePr>
            <a:graphicFrameLocks noGrp="1"/>
          </p:cNvGraphicFramePr>
          <p:nvPr/>
        </p:nvGraphicFramePr>
        <p:xfrm>
          <a:off x="8345933" y="1713132"/>
          <a:ext cx="500062" cy="518160"/>
        </p:xfrm>
        <a:graphic>
          <a:graphicData uri="http://schemas.openxmlformats.org/drawingml/2006/table">
            <a:tbl>
              <a:tblPr/>
              <a:tblGrid>
                <a:gridCol w="5000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75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" name="Rectangle 22"/>
          <p:cNvSpPr>
            <a:spLocks noChangeArrowheads="1"/>
          </p:cNvSpPr>
          <p:nvPr/>
        </p:nvSpPr>
        <p:spPr bwMode="auto">
          <a:xfrm>
            <a:off x="6794945" y="1352770"/>
            <a:ext cx="9366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zh-CN" altLang="en-US" sz="2000" b="1">
                <a:ea typeface="黑体" panose="02010609060101010101" charset="-122"/>
              </a:rPr>
              <a:t>海水</a:t>
            </a:r>
          </a:p>
        </p:txBody>
      </p:sp>
      <p:sp>
        <p:nvSpPr>
          <p:cNvPr id="13" name="Rectangle 23"/>
          <p:cNvSpPr>
            <a:spLocks noChangeArrowheads="1"/>
          </p:cNvSpPr>
          <p:nvPr/>
        </p:nvSpPr>
        <p:spPr bwMode="auto">
          <a:xfrm>
            <a:off x="8272114" y="1352770"/>
            <a:ext cx="6477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zh-CN" altLang="en-US" sz="2000" b="1">
                <a:ea typeface="黑体" panose="02010609060101010101" charset="-122"/>
              </a:rPr>
              <a:t>冰</a:t>
            </a:r>
          </a:p>
        </p:txBody>
      </p:sp>
      <p:sp>
        <p:nvSpPr>
          <p:cNvPr id="14" name="Rectangle 24"/>
          <p:cNvSpPr>
            <a:spLocks noChangeArrowheads="1"/>
          </p:cNvSpPr>
          <p:nvPr/>
        </p:nvSpPr>
        <p:spPr bwMode="auto">
          <a:xfrm>
            <a:off x="8967187" y="1352770"/>
            <a:ext cx="24479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zh-CN" altLang="en-US" sz="2000" b="1">
                <a:ea typeface="黑体" panose="02010609060101010101" charset="-122"/>
              </a:rPr>
              <a:t>可供利用的淡水</a:t>
            </a:r>
          </a:p>
        </p:txBody>
      </p:sp>
      <p:graphicFrame>
        <p:nvGraphicFramePr>
          <p:cNvPr id="15" name="Group 25"/>
          <p:cNvGraphicFramePr>
            <a:graphicFrameLocks noGrp="1"/>
          </p:cNvGraphicFramePr>
          <p:nvPr/>
        </p:nvGraphicFramePr>
        <p:xfrm>
          <a:off x="6386278" y="2526436"/>
          <a:ext cx="4800600" cy="3678959"/>
        </p:xfrm>
        <a:graphic>
          <a:graphicData uri="http://schemas.openxmlformats.org/drawingml/2006/table">
            <a:tbl>
              <a:tblPr/>
              <a:tblGrid>
                <a:gridCol w="480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00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00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00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00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800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800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8006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8006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8006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0805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72009" marR="72009" marT="36004" marB="360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99FF">
                            <a:alpha val="89999"/>
                          </a:srgbClr>
                        </a:gs>
                        <a:gs pos="100000">
                          <a:srgbClr val="004776">
                            <a:alpha val="87999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72009" marR="72009" marT="36004" marB="36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99FF">
                            <a:alpha val="89999"/>
                          </a:srgbClr>
                        </a:gs>
                        <a:gs pos="100000">
                          <a:srgbClr val="004776">
                            <a:alpha val="87999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72009" marR="72009" marT="36004" marB="36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99FF">
                            <a:alpha val="89999"/>
                          </a:srgbClr>
                        </a:gs>
                        <a:gs pos="100000">
                          <a:srgbClr val="004776">
                            <a:alpha val="87999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72009" marR="72009" marT="36004" marB="36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99FF">
                            <a:alpha val="89999"/>
                          </a:srgbClr>
                        </a:gs>
                        <a:gs pos="100000">
                          <a:srgbClr val="004776">
                            <a:alpha val="87999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72009" marR="72009" marT="36004" marB="36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99FF">
                            <a:alpha val="89999"/>
                          </a:srgbClr>
                        </a:gs>
                        <a:gs pos="100000">
                          <a:srgbClr val="004776">
                            <a:alpha val="87999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72009" marR="72009" marT="36004" marB="36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99FF">
                            <a:alpha val="89999"/>
                          </a:srgbClr>
                        </a:gs>
                        <a:gs pos="100000">
                          <a:srgbClr val="004776">
                            <a:alpha val="87999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72009" marR="72009" marT="36004" marB="36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99FF">
                            <a:alpha val="89999"/>
                          </a:srgbClr>
                        </a:gs>
                        <a:gs pos="100000">
                          <a:srgbClr val="004776">
                            <a:alpha val="87999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72009" marR="72009" marT="36004" marB="36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99FF">
                            <a:alpha val="89999"/>
                          </a:srgbClr>
                        </a:gs>
                        <a:gs pos="100000">
                          <a:srgbClr val="004776">
                            <a:alpha val="87999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72009" marR="72009" marT="36004" marB="36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99FF">
                            <a:alpha val="89999"/>
                          </a:srgbClr>
                        </a:gs>
                        <a:gs pos="100000">
                          <a:srgbClr val="004776">
                            <a:alpha val="87999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72009" marR="72009" marT="36004" marB="36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99FF">
                            <a:alpha val="89999"/>
                          </a:srgbClr>
                        </a:gs>
                        <a:gs pos="100000">
                          <a:srgbClr val="004776">
                            <a:alpha val="87999"/>
                          </a:srgb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005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72009" marR="72009" marT="36004" marB="360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99FF">
                            <a:alpha val="89999"/>
                          </a:srgbClr>
                        </a:gs>
                        <a:gs pos="100000">
                          <a:srgbClr val="004776">
                            <a:alpha val="87999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72009" marR="72009" marT="36004" marB="36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99FF">
                            <a:alpha val="89999"/>
                          </a:srgbClr>
                        </a:gs>
                        <a:gs pos="100000">
                          <a:srgbClr val="004776">
                            <a:alpha val="87999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72009" marR="72009" marT="36004" marB="36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99FF">
                            <a:alpha val="89999"/>
                          </a:srgbClr>
                        </a:gs>
                        <a:gs pos="100000">
                          <a:srgbClr val="004776">
                            <a:alpha val="87999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72009" marR="72009" marT="36004" marB="36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99FF">
                            <a:alpha val="89999"/>
                          </a:srgbClr>
                        </a:gs>
                        <a:gs pos="100000">
                          <a:srgbClr val="004776">
                            <a:alpha val="87999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72009" marR="72009" marT="36004" marB="36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99FF">
                            <a:alpha val="89999"/>
                          </a:srgbClr>
                        </a:gs>
                        <a:gs pos="100000">
                          <a:srgbClr val="004776">
                            <a:alpha val="87999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72009" marR="72009" marT="36004" marB="36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99FF">
                            <a:alpha val="89999"/>
                          </a:srgbClr>
                        </a:gs>
                        <a:gs pos="100000">
                          <a:srgbClr val="004776">
                            <a:alpha val="87999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72009" marR="72009" marT="36004" marB="36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99FF">
                            <a:alpha val="89999"/>
                          </a:srgbClr>
                        </a:gs>
                        <a:gs pos="100000">
                          <a:srgbClr val="004776">
                            <a:alpha val="87999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72009" marR="72009" marT="36004" marB="36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99FF">
                            <a:alpha val="89999"/>
                          </a:srgbClr>
                        </a:gs>
                        <a:gs pos="100000">
                          <a:srgbClr val="004776">
                            <a:alpha val="87999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72009" marR="72009" marT="36004" marB="36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99FF">
                            <a:alpha val="89999"/>
                          </a:srgbClr>
                        </a:gs>
                        <a:gs pos="100000">
                          <a:srgbClr val="004776">
                            <a:alpha val="87999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72009" marR="72009" marT="36004" marB="36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99FF">
                            <a:alpha val="89999"/>
                          </a:srgbClr>
                        </a:gs>
                        <a:gs pos="100000">
                          <a:srgbClr val="004776">
                            <a:alpha val="87999"/>
                          </a:srgb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880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72009" marR="72009" marT="36004" marB="360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99FF">
                            <a:alpha val="89999"/>
                          </a:srgbClr>
                        </a:gs>
                        <a:gs pos="100000">
                          <a:srgbClr val="004776">
                            <a:alpha val="87999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72009" marR="72009" marT="36004" marB="36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99FF">
                            <a:alpha val="89999"/>
                          </a:srgbClr>
                        </a:gs>
                        <a:gs pos="100000">
                          <a:srgbClr val="004776">
                            <a:alpha val="87999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72009" marR="72009" marT="36004" marB="36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99FF">
                            <a:alpha val="89999"/>
                          </a:srgbClr>
                        </a:gs>
                        <a:gs pos="100000">
                          <a:srgbClr val="004776">
                            <a:alpha val="87999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72009" marR="72009" marT="36004" marB="36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99FF">
                            <a:alpha val="89999"/>
                          </a:srgbClr>
                        </a:gs>
                        <a:gs pos="100000">
                          <a:srgbClr val="004776">
                            <a:alpha val="87999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72009" marR="72009" marT="36004" marB="36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99FF">
                            <a:alpha val="89999"/>
                          </a:srgbClr>
                        </a:gs>
                        <a:gs pos="100000">
                          <a:srgbClr val="004776">
                            <a:alpha val="87999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72009" marR="72009" marT="36004" marB="36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99FF">
                            <a:alpha val="89999"/>
                          </a:srgbClr>
                        </a:gs>
                        <a:gs pos="100000">
                          <a:srgbClr val="004776">
                            <a:alpha val="87999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72009" marR="72009" marT="36004" marB="36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99FF">
                            <a:alpha val="89999"/>
                          </a:srgbClr>
                        </a:gs>
                        <a:gs pos="100000">
                          <a:srgbClr val="004776">
                            <a:alpha val="87999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72009" marR="72009" marT="36004" marB="36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99FF">
                            <a:alpha val="89999"/>
                          </a:srgbClr>
                        </a:gs>
                        <a:gs pos="100000">
                          <a:srgbClr val="004776">
                            <a:alpha val="87999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72009" marR="72009" marT="36004" marB="36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99FF">
                            <a:alpha val="89999"/>
                          </a:srgbClr>
                        </a:gs>
                        <a:gs pos="100000">
                          <a:srgbClr val="004776">
                            <a:alpha val="87999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72009" marR="72009" marT="36004" marB="36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99FF">
                            <a:alpha val="89999"/>
                          </a:srgbClr>
                        </a:gs>
                        <a:gs pos="100000">
                          <a:srgbClr val="004776">
                            <a:alpha val="87999"/>
                          </a:srgb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880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72009" marR="72009" marT="36004" marB="360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99FF">
                            <a:alpha val="89999"/>
                          </a:srgbClr>
                        </a:gs>
                        <a:gs pos="100000">
                          <a:srgbClr val="004776">
                            <a:alpha val="87999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72009" marR="72009" marT="36004" marB="36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99FF">
                            <a:alpha val="89999"/>
                          </a:srgbClr>
                        </a:gs>
                        <a:gs pos="100000">
                          <a:srgbClr val="004776">
                            <a:alpha val="87999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72009" marR="72009" marT="36004" marB="36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99FF">
                            <a:alpha val="89999"/>
                          </a:srgbClr>
                        </a:gs>
                        <a:gs pos="100000">
                          <a:srgbClr val="004776">
                            <a:alpha val="87999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72009" marR="72009" marT="36004" marB="36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99FF">
                            <a:alpha val="89999"/>
                          </a:srgbClr>
                        </a:gs>
                        <a:gs pos="100000">
                          <a:srgbClr val="004776">
                            <a:alpha val="87999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72009" marR="72009" marT="36004" marB="36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99FF">
                            <a:alpha val="89999"/>
                          </a:srgbClr>
                        </a:gs>
                        <a:gs pos="100000">
                          <a:srgbClr val="004776">
                            <a:alpha val="87999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72009" marR="72009" marT="36004" marB="36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99FF">
                            <a:alpha val="89999"/>
                          </a:srgbClr>
                        </a:gs>
                        <a:gs pos="100000">
                          <a:srgbClr val="004776">
                            <a:alpha val="87999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72009" marR="72009" marT="36004" marB="36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99FF">
                            <a:alpha val="89999"/>
                          </a:srgbClr>
                        </a:gs>
                        <a:gs pos="100000">
                          <a:srgbClr val="004776">
                            <a:alpha val="87999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72009" marR="72009" marT="36004" marB="36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99FF">
                            <a:alpha val="89999"/>
                          </a:srgbClr>
                        </a:gs>
                        <a:gs pos="100000">
                          <a:srgbClr val="004776">
                            <a:alpha val="87999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72009" marR="72009" marT="36004" marB="36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99FF">
                            <a:alpha val="89999"/>
                          </a:srgbClr>
                        </a:gs>
                        <a:gs pos="100000">
                          <a:srgbClr val="004776">
                            <a:alpha val="87999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72009" marR="72009" marT="36004" marB="36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99FF">
                            <a:alpha val="89999"/>
                          </a:srgbClr>
                        </a:gs>
                        <a:gs pos="100000">
                          <a:srgbClr val="004776">
                            <a:alpha val="87999"/>
                          </a:srgb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805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72009" marR="72009" marT="36004" marB="360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99FF">
                            <a:alpha val="89999"/>
                          </a:srgbClr>
                        </a:gs>
                        <a:gs pos="100000">
                          <a:srgbClr val="004776">
                            <a:alpha val="87999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72009" marR="72009" marT="36004" marB="36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99FF">
                            <a:alpha val="89999"/>
                          </a:srgbClr>
                        </a:gs>
                        <a:gs pos="100000">
                          <a:srgbClr val="004776">
                            <a:alpha val="87999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72009" marR="72009" marT="36004" marB="36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99FF">
                            <a:alpha val="89999"/>
                          </a:srgbClr>
                        </a:gs>
                        <a:gs pos="100000">
                          <a:srgbClr val="004776">
                            <a:alpha val="87999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72009" marR="72009" marT="36004" marB="36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99FF">
                            <a:alpha val="89999"/>
                          </a:srgbClr>
                        </a:gs>
                        <a:gs pos="100000">
                          <a:srgbClr val="004776">
                            <a:alpha val="87999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72009" marR="72009" marT="36004" marB="36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99FF">
                            <a:alpha val="89999"/>
                          </a:srgbClr>
                        </a:gs>
                        <a:gs pos="100000">
                          <a:srgbClr val="004776">
                            <a:alpha val="87999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72009" marR="72009" marT="36004" marB="36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99FF">
                            <a:alpha val="89999"/>
                          </a:srgbClr>
                        </a:gs>
                        <a:gs pos="100000">
                          <a:srgbClr val="004776">
                            <a:alpha val="87999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72009" marR="72009" marT="36004" marB="36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99FF">
                            <a:alpha val="89999"/>
                          </a:srgbClr>
                        </a:gs>
                        <a:gs pos="100000">
                          <a:srgbClr val="004776">
                            <a:alpha val="87999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72009" marR="72009" marT="36004" marB="36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99FF">
                            <a:alpha val="89999"/>
                          </a:srgbClr>
                        </a:gs>
                        <a:gs pos="100000">
                          <a:srgbClr val="004776">
                            <a:alpha val="87999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72009" marR="72009" marT="36004" marB="36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99FF">
                            <a:alpha val="89999"/>
                          </a:srgbClr>
                        </a:gs>
                        <a:gs pos="100000">
                          <a:srgbClr val="004776">
                            <a:alpha val="87999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72009" marR="72009" marT="36004" marB="36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99FF">
                            <a:alpha val="89999"/>
                          </a:srgbClr>
                        </a:gs>
                        <a:gs pos="100000">
                          <a:srgbClr val="004776">
                            <a:alpha val="87999"/>
                          </a:srgb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880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72009" marR="72009" marT="36004" marB="360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99FF">
                            <a:alpha val="89999"/>
                          </a:srgbClr>
                        </a:gs>
                        <a:gs pos="100000">
                          <a:srgbClr val="004776">
                            <a:alpha val="87999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72009" marR="72009" marT="36004" marB="36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99FF">
                            <a:alpha val="89999"/>
                          </a:srgbClr>
                        </a:gs>
                        <a:gs pos="100000">
                          <a:srgbClr val="004776">
                            <a:alpha val="87999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72009" marR="72009" marT="36004" marB="36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99FF">
                            <a:alpha val="89999"/>
                          </a:srgbClr>
                        </a:gs>
                        <a:gs pos="100000">
                          <a:srgbClr val="004776">
                            <a:alpha val="87999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72009" marR="72009" marT="36004" marB="36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99FF">
                            <a:alpha val="89999"/>
                          </a:srgbClr>
                        </a:gs>
                        <a:gs pos="100000">
                          <a:srgbClr val="004776">
                            <a:alpha val="87999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72009" marR="72009" marT="36004" marB="36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99FF">
                            <a:alpha val="89999"/>
                          </a:srgbClr>
                        </a:gs>
                        <a:gs pos="100000">
                          <a:srgbClr val="004776">
                            <a:alpha val="87999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72009" marR="72009" marT="36004" marB="36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99FF">
                            <a:alpha val="89999"/>
                          </a:srgbClr>
                        </a:gs>
                        <a:gs pos="100000">
                          <a:srgbClr val="004776">
                            <a:alpha val="87999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72009" marR="72009" marT="36004" marB="36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99FF">
                            <a:alpha val="89999"/>
                          </a:srgbClr>
                        </a:gs>
                        <a:gs pos="100000">
                          <a:srgbClr val="004776">
                            <a:alpha val="87999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72009" marR="72009" marT="36004" marB="36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99FF">
                            <a:alpha val="89999"/>
                          </a:srgbClr>
                        </a:gs>
                        <a:gs pos="100000">
                          <a:srgbClr val="004776">
                            <a:alpha val="87999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72009" marR="72009" marT="36004" marB="36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99FF">
                            <a:alpha val="89999"/>
                          </a:srgbClr>
                        </a:gs>
                        <a:gs pos="100000">
                          <a:srgbClr val="004776">
                            <a:alpha val="87999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72009" marR="72009" marT="36004" marB="36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99FF">
                            <a:alpha val="89999"/>
                          </a:srgbClr>
                        </a:gs>
                        <a:gs pos="100000">
                          <a:srgbClr val="004776">
                            <a:alpha val="87999"/>
                          </a:srgb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880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72009" marR="72009" marT="36004" marB="360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99FF">
                            <a:alpha val="89999"/>
                          </a:srgbClr>
                        </a:gs>
                        <a:gs pos="100000">
                          <a:srgbClr val="004776">
                            <a:alpha val="87999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72009" marR="72009" marT="36004" marB="36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99FF">
                            <a:alpha val="89999"/>
                          </a:srgbClr>
                        </a:gs>
                        <a:gs pos="100000">
                          <a:srgbClr val="004776">
                            <a:alpha val="87999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72009" marR="72009" marT="36004" marB="36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99FF">
                            <a:alpha val="89999"/>
                          </a:srgbClr>
                        </a:gs>
                        <a:gs pos="100000">
                          <a:srgbClr val="004776">
                            <a:alpha val="87999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72009" marR="72009" marT="36004" marB="36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99FF">
                            <a:alpha val="89999"/>
                          </a:srgbClr>
                        </a:gs>
                        <a:gs pos="100000">
                          <a:srgbClr val="004776">
                            <a:alpha val="87999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72009" marR="72009" marT="36004" marB="36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99FF">
                            <a:alpha val="89999"/>
                          </a:srgbClr>
                        </a:gs>
                        <a:gs pos="100000">
                          <a:srgbClr val="004776">
                            <a:alpha val="87999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72009" marR="72009" marT="36004" marB="36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99FF">
                            <a:alpha val="89999"/>
                          </a:srgbClr>
                        </a:gs>
                        <a:gs pos="100000">
                          <a:srgbClr val="004776">
                            <a:alpha val="87999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72009" marR="72009" marT="36004" marB="36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99FF">
                            <a:alpha val="89999"/>
                          </a:srgbClr>
                        </a:gs>
                        <a:gs pos="100000">
                          <a:srgbClr val="004776">
                            <a:alpha val="87999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72009" marR="72009" marT="36004" marB="36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99FF">
                            <a:alpha val="89999"/>
                          </a:srgbClr>
                        </a:gs>
                        <a:gs pos="100000">
                          <a:srgbClr val="004776">
                            <a:alpha val="87999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72009" marR="72009" marT="36004" marB="36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99FF">
                            <a:alpha val="89999"/>
                          </a:srgbClr>
                        </a:gs>
                        <a:gs pos="100000">
                          <a:srgbClr val="004776">
                            <a:alpha val="87999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72009" marR="72009" marT="36004" marB="36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99FF">
                            <a:alpha val="89999"/>
                          </a:srgbClr>
                        </a:gs>
                        <a:gs pos="100000">
                          <a:srgbClr val="004776">
                            <a:alpha val="87999"/>
                          </a:srgb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880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72009" marR="72009" marT="36004" marB="360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99FF">
                            <a:alpha val="89999"/>
                          </a:srgbClr>
                        </a:gs>
                        <a:gs pos="100000">
                          <a:srgbClr val="004776">
                            <a:alpha val="87999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72009" marR="72009" marT="36004" marB="36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99FF">
                            <a:alpha val="89999"/>
                          </a:srgbClr>
                        </a:gs>
                        <a:gs pos="100000">
                          <a:srgbClr val="004776">
                            <a:alpha val="87999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72009" marR="72009" marT="36004" marB="36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99FF">
                            <a:alpha val="89999"/>
                          </a:srgbClr>
                        </a:gs>
                        <a:gs pos="100000">
                          <a:srgbClr val="004776">
                            <a:alpha val="87999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72009" marR="72009" marT="36004" marB="36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99FF">
                            <a:alpha val="89999"/>
                          </a:srgbClr>
                        </a:gs>
                        <a:gs pos="100000">
                          <a:srgbClr val="004776">
                            <a:alpha val="87999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72009" marR="72009" marT="36004" marB="36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99FF">
                            <a:alpha val="89999"/>
                          </a:srgbClr>
                        </a:gs>
                        <a:gs pos="100000">
                          <a:srgbClr val="004776">
                            <a:alpha val="87999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72009" marR="72009" marT="36004" marB="36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99FF">
                            <a:alpha val="89999"/>
                          </a:srgbClr>
                        </a:gs>
                        <a:gs pos="100000">
                          <a:srgbClr val="004776">
                            <a:alpha val="87999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72009" marR="72009" marT="36004" marB="36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99FF">
                            <a:alpha val="89999"/>
                          </a:srgbClr>
                        </a:gs>
                        <a:gs pos="100000">
                          <a:srgbClr val="004776">
                            <a:alpha val="87999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72009" marR="72009" marT="36004" marB="36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99FF">
                            <a:alpha val="89999"/>
                          </a:srgbClr>
                        </a:gs>
                        <a:gs pos="100000">
                          <a:srgbClr val="004776">
                            <a:alpha val="87999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72009" marR="72009" marT="36004" marB="36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99FF">
                            <a:alpha val="89999"/>
                          </a:srgbClr>
                        </a:gs>
                        <a:gs pos="100000">
                          <a:srgbClr val="004776">
                            <a:alpha val="87999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72009" marR="72009" marT="36004" marB="36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99FF">
                            <a:alpha val="89999"/>
                          </a:srgbClr>
                        </a:gs>
                        <a:gs pos="100000">
                          <a:srgbClr val="004776">
                            <a:alpha val="87999"/>
                          </a:srgb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880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72009" marR="72009" marT="36004" marB="360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99FF">
                            <a:alpha val="89999"/>
                          </a:srgbClr>
                        </a:gs>
                        <a:gs pos="100000">
                          <a:srgbClr val="004776">
                            <a:alpha val="87999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72009" marR="72009" marT="36004" marB="36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99FF">
                            <a:alpha val="89999"/>
                          </a:srgbClr>
                        </a:gs>
                        <a:gs pos="100000">
                          <a:srgbClr val="004776">
                            <a:alpha val="87999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72009" marR="72009" marT="36004" marB="36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99FF">
                            <a:alpha val="89999"/>
                          </a:srgbClr>
                        </a:gs>
                        <a:gs pos="100000">
                          <a:srgbClr val="004776">
                            <a:alpha val="87999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72009" marR="72009" marT="36004" marB="36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99FF">
                            <a:alpha val="89999"/>
                          </a:srgbClr>
                        </a:gs>
                        <a:gs pos="100000">
                          <a:srgbClr val="004776">
                            <a:alpha val="87999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72009" marR="72009" marT="36004" marB="36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99FF">
                            <a:alpha val="89999"/>
                          </a:srgbClr>
                        </a:gs>
                        <a:gs pos="100000">
                          <a:srgbClr val="004776">
                            <a:alpha val="87999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72009" marR="72009" marT="36004" marB="36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99FF">
                            <a:alpha val="89999"/>
                          </a:srgbClr>
                        </a:gs>
                        <a:gs pos="100000">
                          <a:srgbClr val="004776">
                            <a:alpha val="87999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72009" marR="72009" marT="36004" marB="36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99FF">
                            <a:alpha val="89999"/>
                          </a:srgbClr>
                        </a:gs>
                        <a:gs pos="100000">
                          <a:srgbClr val="004776">
                            <a:alpha val="87999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72009" marR="72009" marT="36004" marB="36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72009" marR="72009" marT="36004" marB="36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72009" marR="72009" marT="36004" marB="36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1" name="Rectangle 3"/>
          <p:cNvSpPr txBox="1">
            <a:spLocks noChangeArrowheads="1"/>
          </p:cNvSpPr>
          <p:nvPr/>
        </p:nvSpPr>
        <p:spPr>
          <a:xfrm>
            <a:off x="715641" y="2217958"/>
            <a:ext cx="5090082" cy="322855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Tx/>
              <a:buNone/>
            </a:pPr>
            <a:r>
              <a:rPr lang="en-US" altLang="zh-CN" sz="2400" dirty="0"/>
              <a:t>          </a:t>
            </a: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</a:rPr>
              <a:t>如果把地球的总水量平均分成</a:t>
            </a:r>
            <a:r>
              <a:rPr lang="en-US" altLang="zh-CN" sz="3200" b="1" dirty="0">
                <a:solidFill>
                  <a:srgbClr val="0091C4"/>
                </a:solidFill>
                <a:latin typeface="黑体" panose="02010609060101010101" charset="-122"/>
                <a:ea typeface="黑体" panose="02010609060101010101" charset="-122"/>
              </a:rPr>
              <a:t>100</a:t>
            </a: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</a:rPr>
              <a:t>份，海水大约占</a:t>
            </a:r>
            <a:r>
              <a:rPr lang="en-US" altLang="zh-CN" sz="3200" b="1" dirty="0">
                <a:solidFill>
                  <a:srgbClr val="0091C4"/>
                </a:solidFill>
                <a:latin typeface="黑体" panose="02010609060101010101" charset="-122"/>
                <a:ea typeface="黑体" panose="02010609060101010101" charset="-122"/>
              </a:rPr>
              <a:t>97</a:t>
            </a: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</a:rPr>
              <a:t>份，在不足</a:t>
            </a:r>
            <a:r>
              <a:rPr lang="en-US" altLang="zh-CN" sz="3200" b="1" dirty="0">
                <a:solidFill>
                  <a:srgbClr val="0091C4"/>
                </a:solidFill>
                <a:latin typeface="黑体" panose="02010609060101010101" charset="-122"/>
                <a:ea typeface="黑体" panose="02010609060101010101" charset="-122"/>
              </a:rPr>
              <a:t>3</a:t>
            </a: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</a:rPr>
              <a:t>份的淡水中，冰又占了</a:t>
            </a:r>
            <a:r>
              <a:rPr lang="en-US" altLang="zh-CN" sz="3200" b="1" dirty="0">
                <a:solidFill>
                  <a:srgbClr val="0091C4"/>
                </a:solidFill>
                <a:latin typeface="黑体" panose="02010609060101010101" charset="-122"/>
                <a:ea typeface="黑体" panose="02010609060101010101" charset="-122"/>
              </a:rPr>
              <a:t>2</a:t>
            </a: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</a:rPr>
              <a:t>份，可供利用的淡水还不到</a:t>
            </a:r>
            <a:r>
              <a:rPr lang="en-US" altLang="zh-CN" sz="3200" b="1" dirty="0">
                <a:solidFill>
                  <a:srgbClr val="0091C4"/>
                </a:solidFill>
                <a:latin typeface="黑体" panose="02010609060101010101" charset="-122"/>
                <a:ea typeface="黑体" panose="02010609060101010101" charset="-122"/>
              </a:rPr>
              <a:t>1</a:t>
            </a: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</a:rPr>
              <a:t>份。请将海水、冰和可供利用的淡水的份数在下图中用不同的颜色表示出来。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8493" y="0"/>
            <a:ext cx="12192000" cy="6858000"/>
          </a:xfrm>
          <a:prstGeom prst="rect">
            <a:avLst/>
          </a:prstGeom>
          <a:solidFill>
            <a:srgbClr val="FFFFFF">
              <a:alpha val="70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558800" sx="103000" sy="103000" algn="ctr" rotWithShape="0">
              <a:prstClr val="black">
                <a:alpha val="12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gency FB" panose="020B0503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78685" y="558044"/>
            <a:ext cx="23647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57200"/>
            <a:r>
              <a:rPr lang="zh-CN" altLang="en-US" sz="2800" b="1" spc="600" dirty="0">
                <a:solidFill>
                  <a:srgbClr val="00B0F0"/>
                </a:solidFill>
                <a:latin typeface="庞门正道标题体" panose="02010600030101010101" pitchFamily="2" charset="-122"/>
                <a:ea typeface="思源宋体 CN Heavy" panose="02020900000000000000" pitchFamily="18" charset="-122"/>
              </a:rPr>
              <a:t>你知道吗？</a:t>
            </a:r>
          </a:p>
        </p:txBody>
      </p:sp>
      <p:sp>
        <p:nvSpPr>
          <p:cNvPr id="7" name="矩形 6"/>
          <p:cNvSpPr/>
          <p:nvPr/>
        </p:nvSpPr>
        <p:spPr>
          <a:xfrm>
            <a:off x="954885" y="1024114"/>
            <a:ext cx="147540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57200"/>
            <a:r>
              <a:rPr lang="en-US" altLang="zh-CN" sz="1200" spc="1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You know what?</a:t>
            </a:r>
            <a:endParaRPr kumimoji="0" lang="zh-CN" altLang="en-US" sz="1200" b="0" i="0" u="none" strike="noStrike" kern="1200" cap="none" spc="10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878685" y="634244"/>
            <a:ext cx="0" cy="56647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742950" y="1767183"/>
            <a:ext cx="10706100" cy="4368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600" dirty="0">
                <a:solidFill>
                  <a:srgbClr val="001414"/>
                </a:solidFill>
                <a:latin typeface="方正兰亭中黑_GBK" panose="02000000000000000000" pitchFamily="2" charset="-122"/>
                <a:ea typeface="方正兰亭中黑_GBK" panose="02000000000000000000" pitchFamily="2" charset="-122"/>
              </a:rPr>
              <a:t>我国是一个干旱缺水严重的国家。我国的淡水资源总量为</a:t>
            </a:r>
            <a:r>
              <a:rPr lang="en-US" altLang="zh-CN" sz="1600" dirty="0">
                <a:solidFill>
                  <a:srgbClr val="001414"/>
                </a:solidFill>
                <a:latin typeface="方正兰亭中黑_GBK" panose="02000000000000000000" pitchFamily="2" charset="-122"/>
                <a:ea typeface="方正兰亭中黑_GBK" panose="02000000000000000000" pitchFamily="2" charset="-122"/>
              </a:rPr>
              <a:t>28000</a:t>
            </a:r>
            <a:r>
              <a:rPr lang="zh-CN" altLang="en-US" sz="1600" dirty="0">
                <a:solidFill>
                  <a:srgbClr val="001414"/>
                </a:solidFill>
                <a:latin typeface="方正兰亭中黑_GBK" panose="02000000000000000000" pitchFamily="2" charset="-122"/>
                <a:ea typeface="方正兰亭中黑_GBK" panose="02000000000000000000" pitchFamily="2" charset="-122"/>
              </a:rPr>
              <a:t>亿立方米，占全球水资源的</a:t>
            </a:r>
            <a:r>
              <a:rPr lang="en-US" altLang="zh-CN" sz="1600" dirty="0">
                <a:solidFill>
                  <a:srgbClr val="001414"/>
                </a:solidFill>
                <a:latin typeface="方正兰亭中黑_GBK" panose="02000000000000000000" pitchFamily="2" charset="-122"/>
                <a:ea typeface="方正兰亭中黑_GBK" panose="02000000000000000000" pitchFamily="2" charset="-122"/>
              </a:rPr>
              <a:t>6%</a:t>
            </a:r>
            <a:r>
              <a:rPr lang="zh-CN" altLang="en-US" sz="1600" dirty="0">
                <a:solidFill>
                  <a:srgbClr val="001414"/>
                </a:solidFill>
                <a:latin typeface="方正兰亭中黑_GBK" panose="02000000000000000000" pitchFamily="2" charset="-122"/>
                <a:ea typeface="方正兰亭中黑_GBK" panose="02000000000000000000" pitchFamily="2" charset="-122"/>
              </a:rPr>
              <a:t>，仅次于巴西、俄罗斯和加拿大，名列世界第四位。但是，我国的人均水资源量只有</a:t>
            </a:r>
            <a:r>
              <a:rPr lang="en-US" altLang="zh-CN" sz="1600" dirty="0">
                <a:solidFill>
                  <a:srgbClr val="001414"/>
                </a:solidFill>
                <a:latin typeface="方正兰亭中黑_GBK" panose="02000000000000000000" pitchFamily="2" charset="-122"/>
                <a:ea typeface="方正兰亭中黑_GBK" panose="02000000000000000000" pitchFamily="2" charset="-122"/>
              </a:rPr>
              <a:t>2300</a:t>
            </a:r>
            <a:r>
              <a:rPr lang="zh-CN" altLang="en-US" sz="1600" dirty="0">
                <a:solidFill>
                  <a:srgbClr val="001414"/>
                </a:solidFill>
                <a:latin typeface="方正兰亭中黑_GBK" panose="02000000000000000000" pitchFamily="2" charset="-122"/>
                <a:ea typeface="方正兰亭中黑_GBK" panose="02000000000000000000" pitchFamily="2" charset="-122"/>
              </a:rPr>
              <a:t>立方米，仅为世界平均水平的</a:t>
            </a:r>
            <a:r>
              <a:rPr lang="en-US" altLang="zh-CN" sz="1600" dirty="0">
                <a:solidFill>
                  <a:srgbClr val="001414"/>
                </a:solidFill>
                <a:latin typeface="方正兰亭中黑_GBK" panose="02000000000000000000" pitchFamily="2" charset="-122"/>
                <a:ea typeface="方正兰亭中黑_GBK" panose="02000000000000000000" pitchFamily="2" charset="-122"/>
              </a:rPr>
              <a:t>1/4</a:t>
            </a:r>
            <a:r>
              <a:rPr lang="zh-CN" altLang="en-US" sz="1600" dirty="0">
                <a:solidFill>
                  <a:srgbClr val="001414"/>
                </a:solidFill>
                <a:latin typeface="方正兰亭中黑_GBK" panose="02000000000000000000" pitchFamily="2" charset="-122"/>
                <a:ea typeface="方正兰亭中黑_GBK" panose="02000000000000000000" pitchFamily="2" charset="-122"/>
              </a:rPr>
              <a:t>，是全球人均水资源最贫乏的国家之一。然而，中国又是世界上用水量最多的国家。仅</a:t>
            </a:r>
            <a:r>
              <a:rPr lang="en-US" altLang="zh-CN" sz="1600" dirty="0">
                <a:solidFill>
                  <a:srgbClr val="001414"/>
                </a:solidFill>
                <a:latin typeface="方正兰亭中黑_GBK" panose="02000000000000000000" pitchFamily="2" charset="-122"/>
                <a:ea typeface="方正兰亭中黑_GBK" panose="02000000000000000000" pitchFamily="2" charset="-122"/>
              </a:rPr>
              <a:t>2002</a:t>
            </a:r>
            <a:r>
              <a:rPr lang="zh-CN" altLang="en-US" sz="1600" dirty="0">
                <a:solidFill>
                  <a:srgbClr val="001414"/>
                </a:solidFill>
                <a:latin typeface="方正兰亭中黑_GBK" panose="02000000000000000000" pitchFamily="2" charset="-122"/>
                <a:ea typeface="方正兰亭中黑_GBK" panose="02000000000000000000" pitchFamily="2" charset="-122"/>
              </a:rPr>
              <a:t>年，全国淡水取用量达到</a:t>
            </a:r>
            <a:r>
              <a:rPr lang="en-US" altLang="zh-CN" sz="1600" dirty="0">
                <a:solidFill>
                  <a:srgbClr val="001414"/>
                </a:solidFill>
                <a:latin typeface="方正兰亭中黑_GBK" panose="02000000000000000000" pitchFamily="2" charset="-122"/>
                <a:ea typeface="方正兰亭中黑_GBK" panose="02000000000000000000" pitchFamily="2" charset="-122"/>
              </a:rPr>
              <a:t>5497</a:t>
            </a:r>
            <a:r>
              <a:rPr lang="zh-CN" altLang="en-US" sz="1600" dirty="0">
                <a:solidFill>
                  <a:srgbClr val="001414"/>
                </a:solidFill>
                <a:latin typeface="方正兰亭中黑_GBK" panose="02000000000000000000" pitchFamily="2" charset="-122"/>
                <a:ea typeface="方正兰亭中黑_GBK" panose="02000000000000000000" pitchFamily="2" charset="-122"/>
              </a:rPr>
              <a:t>亿立方米，大约占世界年取用量的</a:t>
            </a:r>
            <a:r>
              <a:rPr lang="en-US" altLang="zh-CN" sz="1600" dirty="0">
                <a:solidFill>
                  <a:srgbClr val="001414"/>
                </a:solidFill>
                <a:latin typeface="方正兰亭中黑_GBK" panose="02000000000000000000" pitchFamily="2" charset="-122"/>
                <a:ea typeface="方正兰亭中黑_GBK" panose="02000000000000000000" pitchFamily="2" charset="-122"/>
              </a:rPr>
              <a:t>13%</a:t>
            </a:r>
            <a:r>
              <a:rPr lang="zh-CN" altLang="en-US" sz="1600" dirty="0">
                <a:solidFill>
                  <a:srgbClr val="001414"/>
                </a:solidFill>
                <a:latin typeface="方正兰亭中黑_GBK" panose="02000000000000000000" pitchFamily="2" charset="-122"/>
                <a:ea typeface="方正兰亭中黑_GBK" panose="02000000000000000000" pitchFamily="2" charset="-122"/>
              </a:rPr>
              <a:t>，是美国</a:t>
            </a:r>
            <a:r>
              <a:rPr lang="en-US" altLang="zh-CN" sz="1600" dirty="0">
                <a:solidFill>
                  <a:srgbClr val="001414"/>
                </a:solidFill>
                <a:latin typeface="方正兰亭中黑_GBK" panose="02000000000000000000" pitchFamily="2" charset="-122"/>
                <a:ea typeface="方正兰亭中黑_GBK" panose="02000000000000000000" pitchFamily="2" charset="-122"/>
              </a:rPr>
              <a:t>1995</a:t>
            </a:r>
            <a:r>
              <a:rPr lang="zh-CN" altLang="en-US" sz="1600" dirty="0">
                <a:solidFill>
                  <a:srgbClr val="001414"/>
                </a:solidFill>
                <a:latin typeface="方正兰亭中黑_GBK" panose="02000000000000000000" pitchFamily="2" charset="-122"/>
                <a:ea typeface="方正兰亭中黑_GBK" panose="02000000000000000000" pitchFamily="2" charset="-122"/>
              </a:rPr>
              <a:t>年淡水供应量</a:t>
            </a:r>
            <a:r>
              <a:rPr lang="en-US" altLang="zh-CN" sz="1600" dirty="0">
                <a:solidFill>
                  <a:srgbClr val="001414"/>
                </a:solidFill>
                <a:latin typeface="方正兰亭中黑_GBK" panose="02000000000000000000" pitchFamily="2" charset="-122"/>
                <a:ea typeface="方正兰亭中黑_GBK" panose="02000000000000000000" pitchFamily="2" charset="-122"/>
              </a:rPr>
              <a:t>4700</a:t>
            </a:r>
            <a:r>
              <a:rPr lang="zh-CN" altLang="en-US" sz="1600" dirty="0">
                <a:solidFill>
                  <a:srgbClr val="001414"/>
                </a:solidFill>
                <a:latin typeface="方正兰亭中黑_GBK" panose="02000000000000000000" pitchFamily="2" charset="-122"/>
                <a:ea typeface="方正兰亭中黑_GBK" panose="02000000000000000000" pitchFamily="2" charset="-122"/>
              </a:rPr>
              <a:t>亿立方米的约</a:t>
            </a:r>
            <a:r>
              <a:rPr lang="en-US" altLang="zh-CN" sz="1600" dirty="0">
                <a:solidFill>
                  <a:srgbClr val="001414"/>
                </a:solidFill>
                <a:latin typeface="方正兰亭中黑_GBK" panose="02000000000000000000" pitchFamily="2" charset="-122"/>
                <a:ea typeface="方正兰亭中黑_GBK" panose="02000000000000000000" pitchFamily="2" charset="-122"/>
              </a:rPr>
              <a:t>1.2</a:t>
            </a:r>
            <a:r>
              <a:rPr lang="zh-CN" altLang="en-US" sz="1600" dirty="0">
                <a:solidFill>
                  <a:srgbClr val="001414"/>
                </a:solidFill>
                <a:latin typeface="方正兰亭中黑_GBK" panose="02000000000000000000" pitchFamily="2" charset="-122"/>
                <a:ea typeface="方正兰亭中黑_GBK" panose="02000000000000000000" pitchFamily="2" charset="-122"/>
              </a:rPr>
              <a:t>倍。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600" dirty="0">
                <a:solidFill>
                  <a:srgbClr val="001414"/>
                </a:solidFill>
                <a:latin typeface="方正兰亭中黑_GBK" panose="02000000000000000000" pitchFamily="2" charset="-122"/>
                <a:ea typeface="方正兰亭中黑_GBK" panose="02000000000000000000" pitchFamily="2" charset="-122"/>
              </a:rPr>
              <a:t>    中国从</a:t>
            </a:r>
            <a:r>
              <a:rPr lang="en-US" altLang="zh-CN" sz="1600" dirty="0">
                <a:solidFill>
                  <a:srgbClr val="001414"/>
                </a:solidFill>
                <a:latin typeface="方正兰亭中黑_GBK" panose="02000000000000000000" pitchFamily="2" charset="-122"/>
                <a:ea typeface="方正兰亭中黑_GBK" panose="02000000000000000000" pitchFamily="2" charset="-122"/>
              </a:rPr>
              <a:t>20</a:t>
            </a:r>
            <a:r>
              <a:rPr lang="zh-CN" altLang="en-US" sz="1600" dirty="0">
                <a:solidFill>
                  <a:srgbClr val="001414"/>
                </a:solidFill>
                <a:latin typeface="方正兰亭中黑_GBK" panose="02000000000000000000" pitchFamily="2" charset="-122"/>
                <a:ea typeface="方正兰亭中黑_GBK" panose="02000000000000000000" pitchFamily="2" charset="-122"/>
              </a:rPr>
              <a:t>世纪</a:t>
            </a:r>
            <a:r>
              <a:rPr lang="en-US" altLang="zh-CN" sz="1600" dirty="0">
                <a:solidFill>
                  <a:srgbClr val="001414"/>
                </a:solidFill>
                <a:latin typeface="方正兰亭中黑_GBK" panose="02000000000000000000" pitchFamily="2" charset="-122"/>
                <a:ea typeface="方正兰亭中黑_GBK" panose="02000000000000000000" pitchFamily="2" charset="-122"/>
              </a:rPr>
              <a:t>70</a:t>
            </a:r>
            <a:r>
              <a:rPr lang="zh-CN" altLang="en-US" sz="1600" dirty="0">
                <a:solidFill>
                  <a:srgbClr val="001414"/>
                </a:solidFill>
                <a:latin typeface="方正兰亭中黑_GBK" panose="02000000000000000000" pitchFamily="2" charset="-122"/>
                <a:ea typeface="方正兰亭中黑_GBK" panose="02000000000000000000" pitchFamily="2" charset="-122"/>
              </a:rPr>
              <a:t>年代以来就开始闹水荒，这不是危言耸听，而是客观存在的事实。</a:t>
            </a:r>
            <a:r>
              <a:rPr lang="en-US" altLang="zh-CN" sz="1600" dirty="0">
                <a:solidFill>
                  <a:srgbClr val="001414"/>
                </a:solidFill>
                <a:latin typeface="方正兰亭中黑_GBK" panose="02000000000000000000" pitchFamily="2" charset="-122"/>
                <a:ea typeface="方正兰亭中黑_GBK" panose="02000000000000000000" pitchFamily="2" charset="-122"/>
              </a:rPr>
              <a:t>80</a:t>
            </a:r>
            <a:r>
              <a:rPr lang="zh-CN" altLang="en-US" sz="1600" dirty="0">
                <a:solidFill>
                  <a:srgbClr val="001414"/>
                </a:solidFill>
                <a:latin typeface="方正兰亭中黑_GBK" panose="02000000000000000000" pitchFamily="2" charset="-122"/>
                <a:ea typeface="方正兰亭中黑_GBK" panose="02000000000000000000" pitchFamily="2" charset="-122"/>
              </a:rPr>
              <a:t>年代以来，中国的水荒由局部逐渐蔓延至全国，情势越来越严重，对农业和国民经济已经带来了严重影响。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600" dirty="0">
                <a:solidFill>
                  <a:srgbClr val="001414"/>
                </a:solidFill>
                <a:latin typeface="方正兰亭中黑_GBK" panose="02000000000000000000" pitchFamily="2" charset="-122"/>
                <a:ea typeface="方正兰亭中黑_GBK" panose="02000000000000000000" pitchFamily="2" charset="-122"/>
              </a:rPr>
              <a:t>     中国水资源的分布情况是南多北少，而耕地的分布却是南少北多。比如，中国小麦、棉花的集中产区</a:t>
            </a:r>
            <a:r>
              <a:rPr lang="en-US" altLang="zh-CN" sz="1600" dirty="0">
                <a:solidFill>
                  <a:srgbClr val="001414"/>
                </a:solidFill>
                <a:latin typeface="方正兰亭中黑_GBK" panose="02000000000000000000" pitchFamily="2" charset="-122"/>
                <a:ea typeface="方正兰亭中黑_GBK" panose="02000000000000000000" pitchFamily="2" charset="-122"/>
              </a:rPr>
              <a:t>——</a:t>
            </a:r>
            <a:r>
              <a:rPr lang="zh-CN" altLang="en-US" sz="1600" dirty="0">
                <a:solidFill>
                  <a:srgbClr val="001414"/>
                </a:solidFill>
                <a:latin typeface="方正兰亭中黑_GBK" panose="02000000000000000000" pitchFamily="2" charset="-122"/>
                <a:ea typeface="方正兰亭中黑_GBK" panose="02000000000000000000" pitchFamily="2" charset="-122"/>
              </a:rPr>
              <a:t>华北平原，耕地面积约占全国的</a:t>
            </a:r>
            <a:r>
              <a:rPr lang="en-US" altLang="zh-CN" sz="1600" dirty="0">
                <a:solidFill>
                  <a:srgbClr val="001414"/>
                </a:solidFill>
                <a:latin typeface="方正兰亭中黑_GBK" panose="02000000000000000000" pitchFamily="2" charset="-122"/>
                <a:ea typeface="方正兰亭中黑_GBK" panose="02000000000000000000" pitchFamily="2" charset="-122"/>
              </a:rPr>
              <a:t>40%</a:t>
            </a:r>
            <a:r>
              <a:rPr lang="zh-CN" altLang="en-US" sz="1600" dirty="0">
                <a:solidFill>
                  <a:srgbClr val="001414"/>
                </a:solidFill>
                <a:latin typeface="方正兰亭中黑_GBK" panose="02000000000000000000" pitchFamily="2" charset="-122"/>
                <a:ea typeface="方正兰亭中黑_GBK" panose="02000000000000000000" pitchFamily="2" charset="-122"/>
              </a:rPr>
              <a:t>，而水资源只占全国的</a:t>
            </a:r>
            <a:r>
              <a:rPr lang="en-US" altLang="zh-CN" sz="1600" dirty="0">
                <a:solidFill>
                  <a:srgbClr val="001414"/>
                </a:solidFill>
                <a:latin typeface="方正兰亭中黑_GBK" panose="02000000000000000000" pitchFamily="2" charset="-122"/>
                <a:ea typeface="方正兰亭中黑_GBK" panose="02000000000000000000" pitchFamily="2" charset="-122"/>
              </a:rPr>
              <a:t>6%</a:t>
            </a:r>
            <a:r>
              <a:rPr lang="zh-CN" altLang="en-US" sz="1600" dirty="0">
                <a:solidFill>
                  <a:srgbClr val="001414"/>
                </a:solidFill>
                <a:latin typeface="方正兰亭中黑_GBK" panose="02000000000000000000" pitchFamily="2" charset="-122"/>
                <a:ea typeface="方正兰亭中黑_GBK" panose="02000000000000000000" pitchFamily="2" charset="-122"/>
              </a:rPr>
              <a:t>左右。水、土资源配合欠佳的状况，进一步加剧了中国北方地区缺水的程度。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8493" y="0"/>
            <a:ext cx="12192000" cy="6858000"/>
          </a:xfrm>
          <a:prstGeom prst="rect">
            <a:avLst/>
          </a:prstGeom>
          <a:solidFill>
            <a:srgbClr val="FFFFFF">
              <a:alpha val="70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558800" sx="103000" sy="103000" algn="ctr" rotWithShape="0">
              <a:prstClr val="black">
                <a:alpha val="12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gency FB" panose="020B0503020202020204"/>
              <a:ea typeface="微软雅黑" panose="020B0503020204020204" charset="-122"/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78" b="5278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6326833" y="1821934"/>
            <a:ext cx="5262979" cy="20176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400" dirty="0">
                <a:solidFill>
                  <a:srgbClr val="0091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兰亭中黑_GBK" panose="02000000000000000000" pitchFamily="2" charset="-122"/>
                <a:ea typeface="方正兰亭中黑_GBK" panose="02000000000000000000" pitchFamily="2" charset="-122"/>
              </a:rPr>
              <a:t>如此珍贵的淡水资源</a:t>
            </a:r>
            <a:endParaRPr lang="en-US" altLang="zh-CN" sz="4400" dirty="0">
              <a:solidFill>
                <a:srgbClr val="0091C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兰亭中黑_GBK" panose="02000000000000000000" pitchFamily="2" charset="-122"/>
              <a:ea typeface="方正兰亭中黑_GBK" panose="02000000000000000000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4400" dirty="0">
                <a:solidFill>
                  <a:srgbClr val="0091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兰亭中黑_GBK" panose="02000000000000000000" pitchFamily="2" charset="-122"/>
                <a:ea typeface="方正兰亭中黑_GBK" panose="02000000000000000000" pitchFamily="2" charset="-122"/>
              </a:rPr>
              <a:t>可是</a:t>
            </a:r>
            <a:r>
              <a:rPr lang="en-US" altLang="zh-CN" sz="4400" dirty="0">
                <a:solidFill>
                  <a:srgbClr val="0091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兰亭中黑_GBK" panose="02000000000000000000" pitchFamily="2" charset="-122"/>
                <a:ea typeface="方正兰亭中黑_GBK" panose="02000000000000000000" pitchFamily="2" charset="-122"/>
              </a:rPr>
              <a:t>……</a:t>
            </a:r>
            <a:endParaRPr lang="zh-CN" altLang="en-US" sz="4400" dirty="0">
              <a:solidFill>
                <a:srgbClr val="0091C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兰亭中黑_GBK" panose="02000000000000000000" pitchFamily="2" charset="-122"/>
              <a:ea typeface="方正兰亭中黑_GBK" panose="02000000000000000000" pitchFamily="2" charset="-12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799</Words>
  <Application>Microsoft Office PowerPoint</Application>
  <PresentationFormat>宽屏</PresentationFormat>
  <Paragraphs>68</Paragraphs>
  <Slides>16</Slides>
  <Notes>1</Notes>
  <HiddenSlides>0</HiddenSlides>
  <MMClips>1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8" baseType="lpstr">
      <vt:lpstr>等线</vt:lpstr>
      <vt:lpstr>方正兰亭中黑_GBK</vt:lpstr>
      <vt:lpstr>黑体</vt:lpstr>
      <vt:lpstr>庞门正道标题体</vt:lpstr>
      <vt:lpstr>思源宋体 CN ExtraLight</vt:lpstr>
      <vt:lpstr>微软雅黑</vt:lpstr>
      <vt:lpstr>Agency FB</vt:lpstr>
      <vt:lpstr>Arial</vt:lpstr>
      <vt:lpstr>Calibri</vt:lpstr>
      <vt:lpstr>Calibri Light</vt:lpstr>
      <vt:lpstr>Wingdings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102</cp:revision>
  <dcterms:created xsi:type="dcterms:W3CDTF">2018-03-21T15:05:00Z</dcterms:created>
  <dcterms:modified xsi:type="dcterms:W3CDTF">2021-01-05T11:23:10Z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