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509" r:id="rId2"/>
    <p:sldId id="524" r:id="rId3"/>
    <p:sldId id="525" r:id="rId4"/>
    <p:sldId id="512" r:id="rId5"/>
    <p:sldId id="513" r:id="rId6"/>
    <p:sldId id="514" r:id="rId7"/>
    <p:sldId id="526" r:id="rId8"/>
    <p:sldId id="516" r:id="rId9"/>
    <p:sldId id="529" r:id="rId10"/>
    <p:sldId id="517" r:id="rId11"/>
    <p:sldId id="530" r:id="rId12"/>
    <p:sldId id="527" r:id="rId13"/>
    <p:sldId id="519" r:id="rId14"/>
    <p:sldId id="520" r:id="rId15"/>
    <p:sldId id="528" r:id="rId16"/>
    <p:sldId id="522" r:id="rId17"/>
    <p:sldId id="531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CCF"/>
    <a:srgbClr val="B9B8F1"/>
    <a:srgbClr val="FFDB45"/>
    <a:srgbClr val="713DC6"/>
    <a:srgbClr val="FBF9F8"/>
    <a:srgbClr val="F4F0ED"/>
    <a:srgbClr val="F7AB07"/>
    <a:srgbClr val="E44A27"/>
    <a:srgbClr val="A9282C"/>
    <a:srgbClr val="EF7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>
        <p:scale>
          <a:sx n="78" d="100"/>
          <a:sy n="78" d="100"/>
        </p:scale>
        <p:origin x="1944" y="1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366" y="860612"/>
            <a:ext cx="8821270" cy="413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59475" y="481666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如何取得更好的成绩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361950"/>
            <a:ext cx="498704" cy="49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366" y="860612"/>
            <a:ext cx="8821270" cy="413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59475" y="481666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如何取得最佳状态呢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361950"/>
            <a:ext cx="498704" cy="49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366" y="860612"/>
            <a:ext cx="8821270" cy="413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59475" y="481666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如何将压力转为动力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361950"/>
            <a:ext cx="498704" cy="49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366" y="860612"/>
            <a:ext cx="8821270" cy="413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59475" y="481666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迎接期末考试班会总结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361950"/>
            <a:ext cx="498704" cy="49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366" y="860612"/>
            <a:ext cx="8821270" cy="413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图文框 5"/>
          <p:cNvSpPr/>
          <p:nvPr userDrawn="1"/>
        </p:nvSpPr>
        <p:spPr>
          <a:xfrm>
            <a:off x="321851" y="3599037"/>
            <a:ext cx="1496156" cy="1333815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43508" y="151749"/>
            <a:ext cx="8856984" cy="4781103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2" name="任意多边形: 形状 11"/>
          <p:cNvSpPr/>
          <p:nvPr userDrawn="1"/>
        </p:nvSpPr>
        <p:spPr>
          <a:xfrm rot="16200000" flipH="1" flipV="1">
            <a:off x="674858" y="-260153"/>
            <a:ext cx="303500" cy="823805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307811" y="303500"/>
            <a:ext cx="8514338" cy="4493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 userDrawn="1"/>
        </p:nvSpPr>
        <p:spPr>
          <a:xfrm>
            <a:off x="4923500" y="4742526"/>
            <a:ext cx="4137125" cy="29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125" b="1" cap="all" dirty="0">
                <a:solidFill>
                  <a:srgbClr val="80C8F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125" b="1" cap="all" dirty="0">
              <a:solidFill>
                <a:srgbClr val="80C8F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330"/>
          <a:stretch>
            <a:fillRect/>
          </a:stretch>
        </p:blipFill>
        <p:spPr>
          <a:xfrm>
            <a:off x="6622514" y="2038350"/>
            <a:ext cx="2521486" cy="32310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239"/>
            <a:ext cx="1447800" cy="12765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38400" y="819150"/>
            <a:ext cx="4480894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zh-CN" altLang="en-US" sz="7200" spc="1200" dirty="0">
                <a:solidFill>
                  <a:schemeClr val="bg1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</a:rPr>
              <a:t>努力学习</a:t>
            </a:r>
            <a:endParaRPr lang="en-US" altLang="zh-CN" sz="7200" spc="1200" dirty="0">
              <a:solidFill>
                <a:schemeClr val="bg1"/>
              </a:solidFill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  <a:p>
            <a:pPr algn="ctr">
              <a:lnSpc>
                <a:spcPct val="89000"/>
              </a:lnSpc>
            </a:pPr>
            <a:r>
              <a:rPr lang="zh-CN" altLang="en-US" sz="4400" spc="1200" dirty="0">
                <a:solidFill>
                  <a:schemeClr val="bg1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</a:rPr>
              <a:t>迎接期末考试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97539" y="3559373"/>
            <a:ext cx="2971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+mn-ea"/>
              </a:rPr>
              <a:t>宣讲：喜爱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      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时间：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20XX.XX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29510" y="2647950"/>
            <a:ext cx="4216243" cy="363831"/>
            <a:chOff x="2346960" y="2665066"/>
            <a:chExt cx="4216243" cy="363831"/>
          </a:xfrm>
        </p:grpSpPr>
        <p:sp>
          <p:nvSpPr>
            <p:cNvPr id="16" name="圆角矩形 15"/>
            <p:cNvSpPr/>
            <p:nvPr/>
          </p:nvSpPr>
          <p:spPr>
            <a:xfrm>
              <a:off x="2346960" y="2665066"/>
              <a:ext cx="4216243" cy="3617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6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432431" y="2690343"/>
              <a:ext cx="41163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spc="600" dirty="0">
                  <a:solidFill>
                    <a:schemeClr val="accent1"/>
                  </a:solidFill>
                  <a:latin typeface="+mn-ea"/>
                </a:rPr>
                <a:t>努力学习迎接期末考试主题班会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209800" y="3105150"/>
            <a:ext cx="464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study hard to meet the theme class meeting of final examination</a:t>
            </a:r>
          </a:p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meeting of final examination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38" y="2504122"/>
            <a:ext cx="2352209" cy="2299499"/>
          </a:xfrm>
          <a:prstGeom prst="rect">
            <a:avLst/>
          </a:prstGeom>
        </p:spPr>
      </p:pic>
      <p:pic>
        <p:nvPicPr>
          <p:cNvPr id="4" name="mp3-5ba075e49b21f16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" y="549495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762000" y="1733550"/>
            <a:ext cx="2362200" cy="2438400"/>
            <a:chOff x="4006084" y="1570682"/>
            <a:chExt cx="5200258" cy="2438400"/>
          </a:xfrm>
        </p:grpSpPr>
        <p:sp>
          <p:nvSpPr>
            <p:cNvPr id="62" name="矩形 61"/>
            <p:cNvSpPr/>
            <p:nvPr/>
          </p:nvSpPr>
          <p:spPr>
            <a:xfrm>
              <a:off x="4397803" y="1799282"/>
              <a:ext cx="4416818" cy="175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latin typeface="+mn-ea"/>
                </a:rPr>
                <a:t>充分做好课前准备包括学习用品的准备，也包括情绪的准备，以饱满的精神状态迎接上课。</a:t>
              </a: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4006084" y="1570682"/>
              <a:ext cx="5200258" cy="2438400"/>
            </a:xfrm>
            <a:prstGeom prst="roundRect">
              <a:avLst>
                <a:gd name="adj" fmla="val 1245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43600" y="1733550"/>
            <a:ext cx="2362200" cy="2438400"/>
            <a:chOff x="4006084" y="1570682"/>
            <a:chExt cx="5200258" cy="2438400"/>
          </a:xfrm>
        </p:grpSpPr>
        <p:sp>
          <p:nvSpPr>
            <p:cNvPr id="73" name="矩形 72"/>
            <p:cNvSpPr/>
            <p:nvPr/>
          </p:nvSpPr>
          <p:spPr>
            <a:xfrm>
              <a:off x="4397803" y="1799282"/>
              <a:ext cx="4416818" cy="175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latin typeface="+mn-ea"/>
                </a:rPr>
                <a:t>认真听课，当堂可掌握</a:t>
              </a:r>
              <a:r>
                <a:rPr lang="en-US" altLang="zh-CN" sz="1400" dirty="0">
                  <a:latin typeface="+mn-ea"/>
                </a:rPr>
                <a:t>70</a:t>
              </a:r>
              <a:r>
                <a:rPr lang="zh-CN" altLang="en-US" sz="1400" dirty="0">
                  <a:latin typeface="+mn-ea"/>
                </a:rPr>
                <a:t>－</a:t>
              </a:r>
              <a:r>
                <a:rPr lang="en-US" altLang="zh-CN" sz="1400" dirty="0">
                  <a:latin typeface="+mn-ea"/>
                </a:rPr>
                <a:t>100%</a:t>
              </a:r>
              <a:r>
                <a:rPr lang="zh-CN" altLang="en-US" sz="1400" dirty="0">
                  <a:latin typeface="+mn-ea"/>
                </a:rPr>
                <a:t>的知识，这样，课后复习就轻松多了。教师的思路走。</a:t>
              </a: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006084" y="1570682"/>
              <a:ext cx="5200258" cy="2438400"/>
            </a:xfrm>
            <a:prstGeom prst="roundRect">
              <a:avLst>
                <a:gd name="adj" fmla="val 1245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81150"/>
            <a:ext cx="2421355" cy="2666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8600" y="1657350"/>
            <a:ext cx="4051101" cy="127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0" dirty="0"/>
              <a:t>作业是复习的一种形式，通过作业了解自己对知识掌握的情况，从而发现问题、解决问题，因而要端正作业的态度。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0922"/>
            <a:ext cx="2743200" cy="27672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39969" y="3333750"/>
            <a:ext cx="4051101" cy="86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0" dirty="0"/>
              <a:t>时间要抓紧，但要注意休息好，中午要午休，只有休息好效率才会高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28670" y="320345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505548"/>
            <a:ext cx="3124200" cy="3124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762839"/>
            <a:ext cx="1295400" cy="11524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4950"/>
            <a:ext cx="3733800" cy="37338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09800" y="11634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600" dirty="0">
                <a:solidFill>
                  <a:schemeClr val="bg1"/>
                </a:solidFill>
                <a:latin typeface="+mn-ea"/>
              </a:rPr>
              <a:t>第三部分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33600" y="1809750"/>
            <a:ext cx="5638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如何将压力转为动力</a:t>
            </a:r>
          </a:p>
        </p:txBody>
      </p:sp>
      <p:sp>
        <p:nvSpPr>
          <p:cNvPr id="43" name="矩形 42"/>
          <p:cNvSpPr/>
          <p:nvPr/>
        </p:nvSpPr>
        <p:spPr>
          <a:xfrm>
            <a:off x="2133600" y="2644973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简单的讲一下、总结一下月考的情况，分析自己的实际情况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75350" y="1657350"/>
            <a:ext cx="55540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/>
              <a:t>有学习压力的学生不在少数，只要你把学习当回事，只要你在学习上有不满意的状况，你就会感到一种无形的东西好像影响着你，产生压力。</a:t>
            </a:r>
          </a:p>
        </p:txBody>
      </p:sp>
      <p:sp>
        <p:nvSpPr>
          <p:cNvPr id="10" name="矩形 9"/>
          <p:cNvSpPr/>
          <p:nvPr/>
        </p:nvSpPr>
        <p:spPr>
          <a:xfrm>
            <a:off x="3208950" y="3334207"/>
            <a:ext cx="5249250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/>
              <a:t>压力对人并非只是一件坏事。很多时候，我们需要一种力量来推动我们。正是生存的压力让人在改变自然的同时也在改变自身。压力其实是一把双刃剑，关键是我们如何利用它。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1590"/>
            <a:ext cx="2438400" cy="1889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3688"/>
            <a:ext cx="2065950" cy="1738269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276600" y="3028950"/>
            <a:ext cx="250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8"/>
          <p:cNvSpPr txBox="1"/>
          <p:nvPr/>
        </p:nvSpPr>
        <p:spPr>
          <a:xfrm>
            <a:off x="685800" y="1581150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</a:rPr>
              <a:t>01</a:t>
            </a:r>
            <a:endParaRPr lang="en-GB" sz="2700" b="1" dirty="0">
              <a:solidFill>
                <a:schemeClr val="accent1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685800" y="2594570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</a:rPr>
              <a:t>02</a:t>
            </a:r>
            <a:endParaRPr lang="en-GB" sz="2700" b="1" dirty="0">
              <a:solidFill>
                <a:schemeClr val="accent1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685800" y="3662973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</a:rPr>
              <a:t>03</a:t>
            </a:r>
            <a:endParaRPr lang="en-GB" sz="2700" b="1" dirty="0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0" y="1634986"/>
            <a:ext cx="44172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首先让自己心情平静，不要再想过去了。每个人都必须在必要时给自己机会，允许自己从零开始。</a:t>
            </a:r>
          </a:p>
        </p:txBody>
      </p:sp>
      <p:sp>
        <p:nvSpPr>
          <p:cNvPr id="4" name="矩形 3"/>
          <p:cNvSpPr/>
          <p:nvPr/>
        </p:nvSpPr>
        <p:spPr>
          <a:xfrm>
            <a:off x="1219200" y="2622061"/>
            <a:ext cx="42146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其次你必须认定目标并开始行动</a:t>
            </a:r>
            <a:r>
              <a:rPr lang="en-US" altLang="zh-CN" sz="1350" dirty="0"/>
              <a:t>.</a:t>
            </a:r>
            <a:r>
              <a:rPr lang="zh-CN" altLang="en-US" sz="1350" dirty="0"/>
              <a:t>根据自己的实际情况</a:t>
            </a:r>
            <a:endParaRPr lang="en-US" altLang="zh-CN" sz="1350" dirty="0"/>
          </a:p>
          <a:p>
            <a:r>
              <a:rPr lang="zh-CN" altLang="en-US" sz="1350" dirty="0"/>
              <a:t>制定适合自己的目标！</a:t>
            </a:r>
          </a:p>
        </p:txBody>
      </p:sp>
      <p:sp>
        <p:nvSpPr>
          <p:cNvPr id="5" name="矩形 4"/>
          <p:cNvSpPr/>
          <p:nvPr/>
        </p:nvSpPr>
        <p:spPr>
          <a:xfrm>
            <a:off x="1219200" y="3664119"/>
            <a:ext cx="43877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所有取得成功的人都知道，要成功就必须坚持。你也必须马上行动，并且要坚持下去。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04950"/>
            <a:ext cx="3048000" cy="29796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505548"/>
            <a:ext cx="3124200" cy="3124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762839"/>
            <a:ext cx="1295400" cy="11524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4950"/>
            <a:ext cx="3733800" cy="37338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09800" y="11634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600" dirty="0">
                <a:solidFill>
                  <a:schemeClr val="bg1"/>
                </a:solidFill>
                <a:latin typeface="+mn-ea"/>
              </a:rPr>
              <a:t>第四部分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33600" y="1863864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+mn-ea"/>
              </a:rPr>
              <a:t>迎接期末考试班会总结</a:t>
            </a:r>
          </a:p>
        </p:txBody>
      </p:sp>
      <p:sp>
        <p:nvSpPr>
          <p:cNvPr id="43" name="矩形 42"/>
          <p:cNvSpPr/>
          <p:nvPr/>
        </p:nvSpPr>
        <p:spPr>
          <a:xfrm>
            <a:off x="2133600" y="2644973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对本次班会的总结 ，引导大家更加的去坚定自己的目标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24200" y="1733550"/>
            <a:ext cx="5257800" cy="218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/>
              <a:t>昨天已经过去，明天还未到来，每一位“立志成才”的同学。都要把握今天，时间一分一秒的过去，离期末考试只剩下一个多月的时间了。同学们，花有重开日，人无再少年。让我们用剩下的时间，勤奋读书，勤思好问，让我们把握手中的时间，争取在期末考试中取得好的成绩，给父母一份满意的答卷！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7"/>
          <a:stretch>
            <a:fillRect/>
          </a:stretch>
        </p:blipFill>
        <p:spPr>
          <a:xfrm>
            <a:off x="304800" y="1522625"/>
            <a:ext cx="3048000" cy="34875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330"/>
          <a:stretch>
            <a:fillRect/>
          </a:stretch>
        </p:blipFill>
        <p:spPr>
          <a:xfrm>
            <a:off x="6622514" y="2038350"/>
            <a:ext cx="2521486" cy="32310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239"/>
            <a:ext cx="1447800" cy="12765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38400" y="819150"/>
            <a:ext cx="4480894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zh-CN" altLang="en-US" sz="7200" spc="1200" dirty="0">
                <a:solidFill>
                  <a:schemeClr val="bg1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</a:rPr>
              <a:t>努力学习</a:t>
            </a:r>
            <a:endParaRPr lang="en-US" altLang="zh-CN" sz="7200" spc="1200" dirty="0">
              <a:solidFill>
                <a:schemeClr val="bg1"/>
              </a:solidFill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  <a:p>
            <a:pPr algn="ctr">
              <a:lnSpc>
                <a:spcPct val="89000"/>
              </a:lnSpc>
            </a:pPr>
            <a:r>
              <a:rPr lang="zh-CN" altLang="en-US" sz="4400" spc="1200" dirty="0">
                <a:solidFill>
                  <a:schemeClr val="bg1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</a:rPr>
              <a:t>迎接期末考试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23966" y="3524202"/>
            <a:ext cx="316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600" dirty="0">
                <a:solidFill>
                  <a:schemeClr val="bg1"/>
                </a:solidFill>
                <a:latin typeface="+mn-ea"/>
              </a:rPr>
              <a:t>演示完毕感谢您的观看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29510" y="2647950"/>
            <a:ext cx="4216243" cy="363831"/>
            <a:chOff x="2346960" y="2665066"/>
            <a:chExt cx="4216243" cy="363831"/>
          </a:xfrm>
        </p:grpSpPr>
        <p:sp>
          <p:nvSpPr>
            <p:cNvPr id="16" name="圆角矩形 15"/>
            <p:cNvSpPr/>
            <p:nvPr/>
          </p:nvSpPr>
          <p:spPr>
            <a:xfrm>
              <a:off x="2346960" y="2665066"/>
              <a:ext cx="4216243" cy="3617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6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432431" y="2690343"/>
              <a:ext cx="41163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spc="600" dirty="0">
                  <a:solidFill>
                    <a:schemeClr val="accent1"/>
                  </a:solidFill>
                  <a:latin typeface="+mn-ea"/>
                </a:rPr>
                <a:t>努力学习迎接期末考试主题班会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209800" y="3105150"/>
            <a:ext cx="464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study hard to meet the theme class meeting of final examination</a:t>
            </a:r>
          </a:p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meeting of final examination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38" y="2504122"/>
            <a:ext cx="2352209" cy="22994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09" y="3239490"/>
            <a:ext cx="1866016" cy="16990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965" flipH="1">
            <a:off x="7273696" y="1089254"/>
            <a:ext cx="1295400" cy="1295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2491141"/>
            <a:ext cx="2317112" cy="2667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19200" y="8966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13237" y="1123950"/>
            <a:ext cx="4092363" cy="307777"/>
            <a:chOff x="2590800" y="1149019"/>
            <a:chExt cx="5533351" cy="307777"/>
          </a:xfrm>
        </p:grpSpPr>
        <p:sp>
          <p:nvSpPr>
            <p:cNvPr id="17" name="文本框 16"/>
            <p:cNvSpPr txBox="1"/>
            <p:nvPr/>
          </p:nvSpPr>
          <p:spPr>
            <a:xfrm>
              <a:off x="2590800" y="1149019"/>
              <a:ext cx="557129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76600" y="1149019"/>
              <a:ext cx="4847551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如何取得更好的成绩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13237" y="2597616"/>
            <a:ext cx="4092363" cy="307777"/>
            <a:chOff x="2590800" y="1149019"/>
            <a:chExt cx="5533351" cy="307777"/>
          </a:xfrm>
        </p:grpSpPr>
        <p:sp>
          <p:nvSpPr>
            <p:cNvPr id="26" name="文本框 25"/>
            <p:cNvSpPr txBox="1"/>
            <p:nvPr/>
          </p:nvSpPr>
          <p:spPr>
            <a:xfrm>
              <a:off x="2590800" y="1149019"/>
              <a:ext cx="557129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76600" y="1149019"/>
              <a:ext cx="4847551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如何将压力转为动力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13237" y="3334450"/>
            <a:ext cx="4092363" cy="307777"/>
            <a:chOff x="2590800" y="1149019"/>
            <a:chExt cx="5533351" cy="307777"/>
          </a:xfrm>
        </p:grpSpPr>
        <p:sp>
          <p:nvSpPr>
            <p:cNvPr id="29" name="文本框 28"/>
            <p:cNvSpPr txBox="1"/>
            <p:nvPr/>
          </p:nvSpPr>
          <p:spPr>
            <a:xfrm>
              <a:off x="2590800" y="1149019"/>
              <a:ext cx="557129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76600" y="1149019"/>
              <a:ext cx="4847551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迎接期末考试班会总结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613237" y="1860783"/>
            <a:ext cx="4092363" cy="307777"/>
            <a:chOff x="2590800" y="1149019"/>
            <a:chExt cx="5533351" cy="307777"/>
          </a:xfrm>
        </p:grpSpPr>
        <p:sp>
          <p:nvSpPr>
            <p:cNvPr id="41" name="文本框 40"/>
            <p:cNvSpPr txBox="1"/>
            <p:nvPr/>
          </p:nvSpPr>
          <p:spPr>
            <a:xfrm>
              <a:off x="2590800" y="1149019"/>
              <a:ext cx="557129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276600" y="1149019"/>
              <a:ext cx="4847551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如何取得最佳状态呢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505548"/>
            <a:ext cx="3124200" cy="3124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762839"/>
            <a:ext cx="1295400" cy="11524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4950"/>
            <a:ext cx="3733800" cy="37338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09800" y="11634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600" dirty="0">
                <a:solidFill>
                  <a:schemeClr val="bg1"/>
                </a:solidFill>
                <a:latin typeface="+mn-ea"/>
              </a:rPr>
              <a:t>第一部分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33600" y="1809750"/>
            <a:ext cx="5638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如何取得更好的成绩</a:t>
            </a:r>
          </a:p>
        </p:txBody>
      </p:sp>
      <p:sp>
        <p:nvSpPr>
          <p:cNvPr id="43" name="矩形 42"/>
          <p:cNvSpPr/>
          <p:nvPr/>
        </p:nvSpPr>
        <p:spPr>
          <a:xfrm>
            <a:off x="2133600" y="2644973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简单的讲一下、总结一下月考的情况，分析自己的实际情况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9298" y="2190750"/>
            <a:ext cx="4139902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400" dirty="0">
                <a:latin typeface="+mn-ea"/>
              </a:rPr>
              <a:t>要认真总结这次月考的经验教训，不放松学习，不放松纪律。尤其是晚上的就寝纪律，那可是全靠咱们同学自觉的时候。无规矩不成方圆，纪律问题对我们的学习尤为重要</a:t>
            </a:r>
            <a:r>
              <a:rPr lang="zh-CN" altLang="en-US" sz="1200" dirty="0">
                <a:latin typeface="+mn-ea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2346" y="18389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认真总结月考的成绩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04950"/>
            <a:ext cx="3383280" cy="2718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6066" y="13525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坚定信心与信念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59" y="1687068"/>
            <a:ext cx="4264489" cy="28452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92248" y="2296668"/>
            <a:ext cx="28194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无论在什么情况下都要坚定自己的信心，心静如水，拼博到底 。人生难得几回搏，今日不搏何时搏？面临期末，面临奖学金……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111" y="1691640"/>
            <a:ext cx="4264489" cy="28452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301240"/>
            <a:ext cx="28194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为了我们亲爱的父母亲，为了我们的将来</a:t>
            </a:r>
            <a:r>
              <a:rPr lang="en-US" altLang="zh-CN" sz="1400" dirty="0">
                <a:latin typeface="+mn-ea"/>
              </a:rPr>
              <a:t>……</a:t>
            </a:r>
            <a:r>
              <a:rPr lang="zh-CN" altLang="en-US" sz="1400" dirty="0">
                <a:latin typeface="+mn-ea"/>
              </a:rPr>
              <a:t>我们要振作，要奋起，要拼搏</a:t>
            </a:r>
            <a:r>
              <a:rPr lang="en-US" altLang="zh-CN" sz="1400" dirty="0">
                <a:latin typeface="+mn-ea"/>
              </a:rPr>
              <a:t>……</a:t>
            </a:r>
            <a:r>
              <a:rPr lang="zh-CN" altLang="en-US" sz="1400" dirty="0">
                <a:latin typeface="+mn-ea"/>
              </a:rPr>
              <a:t>勤奋的汗水会有报偿</a:t>
            </a:r>
            <a:r>
              <a:rPr lang="en-US" altLang="zh-CN" sz="1400" dirty="0">
                <a:latin typeface="+mn-ea"/>
              </a:rPr>
              <a:t>!</a:t>
            </a:r>
            <a:r>
              <a:rPr lang="zh-CN" altLang="en-US" sz="1400" dirty="0">
                <a:latin typeface="+mn-ea"/>
              </a:rPr>
              <a:t>爱拼才会赢，拼搏创造奇迹</a:t>
            </a:r>
            <a:r>
              <a:rPr lang="en-US" altLang="zh-CN" sz="1400" dirty="0">
                <a:latin typeface="+mn-ea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85950"/>
            <a:ext cx="5565715" cy="22069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4000" y="2423883"/>
            <a:ext cx="3962400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500" dirty="0">
                <a:latin typeface="字魂95号-手刻宋" panose="00000500000000000000" charset="-122"/>
                <a:ea typeface="字魂95号-手刻宋" panose="00000500000000000000" charset="-122"/>
              </a:rPr>
              <a:t>争取以最佳状态进行全面复习。白天在老师的指导下，认真复习；自习时间要自觉地有计划性地学习。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4192" y="1629394"/>
            <a:ext cx="27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字魂95号-手刻宋" panose="00000500000000000000" charset="-122"/>
                <a:ea typeface="字魂95号-手刻宋" panose="00000500000000000000" charset="-122"/>
              </a:rPr>
              <a:t>老师辅导加自主复习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53" y="1352550"/>
            <a:ext cx="2579647" cy="2928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482"/>
            <a:ext cx="9144000" cy="2109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5" y="2644972"/>
            <a:ext cx="2984775" cy="2984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762839"/>
            <a:ext cx="1295400" cy="11524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4950"/>
            <a:ext cx="3733800" cy="37338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09800" y="11634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600" dirty="0">
                <a:solidFill>
                  <a:schemeClr val="bg1"/>
                </a:solidFill>
                <a:latin typeface="+mn-ea"/>
              </a:rPr>
              <a:t>第二部分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33600" y="1809750"/>
            <a:ext cx="5638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如何取得最佳状态呢</a:t>
            </a:r>
          </a:p>
        </p:txBody>
      </p:sp>
      <p:sp>
        <p:nvSpPr>
          <p:cNvPr id="43" name="矩形 42"/>
          <p:cNvSpPr/>
          <p:nvPr/>
        </p:nvSpPr>
        <p:spPr>
          <a:xfrm>
            <a:off x="2133600" y="2644973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如何保持考前的最佳的状态呢？分享一些方法给大家参考学习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6350"/>
            <a:ext cx="3048000" cy="295150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006084" y="1504950"/>
            <a:ext cx="4265339" cy="1254814"/>
            <a:chOff x="4006084" y="1570682"/>
            <a:chExt cx="4265339" cy="1254814"/>
          </a:xfrm>
        </p:grpSpPr>
        <p:sp>
          <p:nvSpPr>
            <p:cNvPr id="3" name="矩形 2"/>
            <p:cNvSpPr/>
            <p:nvPr/>
          </p:nvSpPr>
          <p:spPr>
            <a:xfrm>
              <a:off x="4118523" y="1667175"/>
              <a:ext cx="41529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n-ea"/>
                </a:rPr>
                <a:t>首先我们要保持一种平稳、自信、饱满的心态，在最后的一个多月里，把握住自己，不让一些小事使自己情绪低落或过于兴奋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006084" y="1570682"/>
              <a:ext cx="4263477" cy="1254814"/>
            </a:xfrm>
            <a:prstGeom prst="roundRect">
              <a:avLst>
                <a:gd name="adj" fmla="val 1245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38600" y="3003804"/>
            <a:ext cx="4265339" cy="1254814"/>
            <a:chOff x="4006084" y="1570682"/>
            <a:chExt cx="4265339" cy="1254814"/>
          </a:xfrm>
        </p:grpSpPr>
        <p:sp>
          <p:nvSpPr>
            <p:cNvPr id="15" name="矩形 14"/>
            <p:cNvSpPr/>
            <p:nvPr/>
          </p:nvSpPr>
          <p:spPr>
            <a:xfrm>
              <a:off x="4118523" y="1667175"/>
              <a:ext cx="41529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n-ea"/>
                </a:rPr>
                <a:t>其次，我们要轻装，我们要冷静，我们要积极，做到乐观、热情、大度、奉献、进取、自信、必胜。还是我常说的那句话：积极的心态，成功的一半。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006084" y="1570682"/>
              <a:ext cx="4263477" cy="1254814"/>
            </a:xfrm>
            <a:prstGeom prst="roundRect">
              <a:avLst>
                <a:gd name="adj" fmla="val 1245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7350"/>
            <a:ext cx="4191000" cy="25235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71600" y="2260252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另外  我们要心情愉快，心情愉快才会学习效率高。把一切不开心的事见鬼去吧！端正学习态度，掌握学习方法，有效地利用每一分每一秒</a:t>
            </a:r>
            <a:r>
              <a:rPr lang="zh-CN" altLang="en-US" sz="1200" dirty="0">
                <a:latin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95121"/>
            <a:ext cx="2992582" cy="30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OUTPUT_FOLDER" val="F:\我图VIP设计PPT上传\10月份上传文件\325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">
  <a:themeElements>
    <a:clrScheme name="自定义 5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EB0"/>
      </a:accent1>
      <a:accent2>
        <a:srgbClr val="FF9600"/>
      </a:accent2>
      <a:accent3>
        <a:srgbClr val="009EB0"/>
      </a:accent3>
      <a:accent4>
        <a:srgbClr val="FF9600"/>
      </a:accent4>
      <a:accent5>
        <a:srgbClr val="009EB0"/>
      </a:accent5>
      <a:accent6>
        <a:srgbClr val="FF9600"/>
      </a:accent6>
      <a:hlink>
        <a:srgbClr val="009EB0"/>
      </a:hlink>
      <a:folHlink>
        <a:srgbClr val="FF96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全屏显示(16:9)</PresentationFormat>
  <Paragraphs>69</Paragraphs>
  <Slides>17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汉仪菱心体简</vt:lpstr>
      <vt:lpstr>思源宋体 CN ExtraLight</vt:lpstr>
      <vt:lpstr>微软雅黑</vt:lpstr>
      <vt:lpstr>字魂95号-手刻宋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2019-05-07T21:53:00Z</dcterms:created>
  <dcterms:modified xsi:type="dcterms:W3CDTF">2021-02-25T00:18:37Z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