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96" r:id="rId11"/>
    <p:sldId id="273" r:id="rId12"/>
    <p:sldId id="283" r:id="rId13"/>
    <p:sldId id="286" r:id="rId14"/>
    <p:sldId id="291" r:id="rId15"/>
  </p:sldIdLst>
  <p:sldSz cx="10160000" cy="5715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5A20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7" autoAdjust="0"/>
    <p:restoredTop sz="63918" autoAdjust="0"/>
  </p:normalViewPr>
  <p:slideViewPr>
    <p:cSldViewPr>
      <p:cViewPr varScale="1">
        <p:scale>
          <a:sx n="134" d="100"/>
          <a:sy n="134" d="100"/>
        </p:scale>
        <p:origin x="504" y="126"/>
      </p:cViewPr>
      <p:guideLst>
        <p:guide orient="horz" pos="1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52607508712201E-2"/>
          <c:y val="0"/>
          <c:w val="0.85423244750656202"/>
          <c:h val="0.6521212289543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电子商务交易规模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320-4FC4-8CC0-C625585C61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2011E</c:v>
                </c:pt>
                <c:pt idx="4">
                  <c:v>2012E</c:v>
                </c:pt>
                <c:pt idx="5">
                  <c:v>2013E</c:v>
                </c:pt>
                <c:pt idx="6">
                  <c:v>2014E</c:v>
                </c:pt>
              </c:strCache>
            </c:strRef>
          </c:cat>
          <c:val>
            <c:numRef>
              <c:f>Sheet1!$B$2:$B$8</c:f>
              <c:numCache>
                <c:formatCode>0.0_ </c:formatCode>
                <c:ptCount val="7"/>
                <c:pt idx="0">
                  <c:v>2.9</c:v>
                </c:pt>
                <c:pt idx="1">
                  <c:v>3.6</c:v>
                </c:pt>
                <c:pt idx="2">
                  <c:v>4.8</c:v>
                </c:pt>
                <c:pt idx="3">
                  <c:v>7</c:v>
                </c:pt>
                <c:pt idx="4">
                  <c:v>10.1</c:v>
                </c:pt>
                <c:pt idx="5">
                  <c:v>14.8</c:v>
                </c:pt>
                <c:pt idx="6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20-4FC4-8CC0-C625585C6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938544"/>
        <c:axId val="209939104"/>
      </c:barChart>
      <c:catAx>
        <c:axId val="20993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209939104"/>
        <c:crosses val="autoZero"/>
        <c:auto val="1"/>
        <c:lblAlgn val="ctr"/>
        <c:lblOffset val="100"/>
        <c:noMultiLvlLbl val="0"/>
      </c:catAx>
      <c:valAx>
        <c:axId val="209939104"/>
        <c:scaling>
          <c:orientation val="minMax"/>
        </c:scaling>
        <c:delete val="1"/>
        <c:axPos val="l"/>
        <c:numFmt formatCode="0_ " sourceLinked="0"/>
        <c:majorTickMark val="out"/>
        <c:minorTickMark val="none"/>
        <c:tickLblPos val="nextTo"/>
        <c:crossAx val="209938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60653391453"/>
          <c:y val="0.12135475098541"/>
          <c:w val="0.760878693217094"/>
          <c:h val="0.46247024280185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E44-48C1-9A43-E87C27A4996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E44-48C1-9A43-E87C27A4996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E44-48C1-9A43-E87C27A4996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E44-48C1-9A43-E87C27A4996C}"/>
              </c:ext>
            </c:extLst>
          </c:dPt>
          <c:dLbls>
            <c:dLbl>
              <c:idx val="0"/>
              <c:layout>
                <c:manualLayout>
                  <c:x val="3.2564861620313801E-2"/>
                  <c:y val="-5.764984736962130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44-48C1-9A43-E87C27A4996C}"/>
                </c:ext>
              </c:extLst>
            </c:dLbl>
            <c:dLbl>
              <c:idx val="1"/>
              <c:layout>
                <c:manualLayout>
                  <c:x val="9.9567833512325801E-2"/>
                  <c:y val="2.025149735480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44-48C1-9A43-E87C27A4996C}"/>
                </c:ext>
              </c:extLst>
            </c:dLbl>
            <c:dLbl>
              <c:idx val="2"/>
              <c:layout>
                <c:manualLayout>
                  <c:x val="-9.7406808194151304E-2"/>
                  <c:y val="-7.833096176674719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44-48C1-9A43-E87C27A4996C}"/>
                </c:ext>
              </c:extLst>
            </c:dLbl>
            <c:dLbl>
              <c:idx val="3"/>
              <c:layout>
                <c:manualLayout>
                  <c:x val="-2.01752274438643E-3"/>
                  <c:y val="-5.04468798684898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44-48C1-9A43-E87C27A4996C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网络购物</c:v>
                </c:pt>
                <c:pt idx="1">
                  <c:v>中小企业B2B</c:v>
                </c:pt>
                <c:pt idx="2">
                  <c:v>规模以上企业B2B</c:v>
                </c:pt>
                <c:pt idx="3">
                  <c:v>机票酒店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9.6000000000000002E-2</c:v>
                </c:pt>
                <c:pt idx="1">
                  <c:v>0.52700000000000002</c:v>
                </c:pt>
                <c:pt idx="2">
                  <c:v>0.35499999999999998</c:v>
                </c:pt>
                <c:pt idx="3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44-48C1-9A43-E87C27A49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legend>
      <c:legendPos val="b"/>
      <c:layout>
        <c:manualLayout>
          <c:xMode val="edge"/>
          <c:yMode val="edge"/>
          <c:x val="0.163592548358824"/>
          <c:y val="0.62275517774010802"/>
          <c:w val="0.64698482576010097"/>
          <c:h val="8.7088889764936506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52607508712201E-2"/>
          <c:y val="0"/>
          <c:w val="0.69045727825316106"/>
          <c:h val="0.6521212289543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Internet cost per month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727A-45DA-9D28-41CC602FA5D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27A-45DA-9D28-41CC602FA5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China</c:v>
                </c:pt>
                <c:pt idx="1">
                  <c:v>India</c:v>
                </c:pt>
                <c:pt idx="2">
                  <c:v>Brazil</c:v>
                </c:pt>
              </c:strCache>
            </c:strRef>
          </c:cat>
          <c:val>
            <c:numRef>
              <c:f>Sheet1!$B$2:$B$4</c:f>
              <c:numCache>
                <c:formatCode>0.0_ 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7A-45DA-9D28-41CC602FA5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943024"/>
        <c:axId val="209943584"/>
      </c:barChart>
      <c:catAx>
        <c:axId val="20994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209943584"/>
        <c:crosses val="autoZero"/>
        <c:auto val="1"/>
        <c:lblAlgn val="ctr"/>
        <c:lblOffset val="100"/>
        <c:noMultiLvlLbl val="0"/>
      </c:catAx>
      <c:valAx>
        <c:axId val="209943584"/>
        <c:scaling>
          <c:orientation val="minMax"/>
        </c:scaling>
        <c:delete val="1"/>
        <c:axPos val="l"/>
        <c:numFmt formatCode="0_ " sourceLinked="0"/>
        <c:majorTickMark val="out"/>
        <c:minorTickMark val="none"/>
        <c:tickLblPos val="nextTo"/>
        <c:crossAx val="20994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952607508712201E-2"/>
          <c:y val="0"/>
          <c:w val="0.74504905122998799"/>
          <c:h val="0.65212122895435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电子商务交易规模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7B3A-4643-8D7D-EF5F432443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China</c:v>
                </c:pt>
                <c:pt idx="1">
                  <c:v>US</c:v>
                </c:pt>
              </c:strCache>
            </c:strRef>
          </c:cat>
          <c:val>
            <c:numRef>
              <c:f>Sheet1!$B$2:$B$3</c:f>
              <c:numCache>
                <c:formatCode>0.0_ </c:formatCode>
                <c:ptCount val="2"/>
                <c:pt idx="0">
                  <c:v>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A-4643-8D7D-EF5F43244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539040"/>
        <c:axId val="209539600"/>
      </c:barChart>
      <c:catAx>
        <c:axId val="20953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209539600"/>
        <c:crosses val="autoZero"/>
        <c:auto val="1"/>
        <c:lblAlgn val="ctr"/>
        <c:lblOffset val="100"/>
        <c:noMultiLvlLbl val="0"/>
      </c:catAx>
      <c:valAx>
        <c:axId val="209539600"/>
        <c:scaling>
          <c:orientation val="minMax"/>
        </c:scaling>
        <c:delete val="1"/>
        <c:axPos val="l"/>
        <c:numFmt formatCode="0_ " sourceLinked="0"/>
        <c:majorTickMark val="out"/>
        <c:minorTickMark val="none"/>
        <c:tickLblPos val="nextTo"/>
        <c:crossAx val="209539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>
          <a:latin typeface="Arial" panose="020B0604020202020204" pitchFamily="34" charset="0"/>
          <a:cs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366469816273"/>
          <c:y val="4.9960875984252001E-2"/>
          <c:w val="0.87511712598425195"/>
          <c:h val="0.66745546259842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internet user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17</c:v>
                </c:pt>
                <c:pt idx="1">
                  <c:v>26</c:v>
                </c:pt>
                <c:pt idx="2">
                  <c:v>73</c:v>
                </c:pt>
                <c:pt idx="3">
                  <c:v>88</c:v>
                </c:pt>
                <c:pt idx="4">
                  <c:v>86</c:v>
                </c:pt>
                <c:pt idx="5">
                  <c:v>73</c:v>
                </c:pt>
                <c:pt idx="6">
                  <c:v>61</c:v>
                </c:pt>
                <c:pt idx="7">
                  <c:v>48</c:v>
                </c:pt>
                <c:pt idx="8">
                  <c:v>50</c:v>
                </c:pt>
                <c:pt idx="9">
                  <c:v>47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2-4767-8786-611DBD7CDD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e-shopper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11</c:v>
                </c:pt>
                <c:pt idx="1">
                  <c:v>10</c:v>
                </c:pt>
                <c:pt idx="2">
                  <c:v>12</c:v>
                </c:pt>
                <c:pt idx="3">
                  <c:v>25</c:v>
                </c:pt>
                <c:pt idx="4">
                  <c:v>29</c:v>
                </c:pt>
                <c:pt idx="5">
                  <c:v>36</c:v>
                </c:pt>
                <c:pt idx="6">
                  <c:v>43</c:v>
                </c:pt>
                <c:pt idx="7">
                  <c:v>38</c:v>
                </c:pt>
                <c:pt idx="8">
                  <c:v>38</c:v>
                </c:pt>
                <c:pt idx="9">
                  <c:v>34</c:v>
                </c:pt>
                <c:pt idx="1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62-4767-8786-611DBD7CD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42400"/>
        <c:axId val="209542960"/>
      </c:barChart>
      <c:catAx>
        <c:axId val="2095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209542960"/>
        <c:crosses val="autoZero"/>
        <c:auto val="1"/>
        <c:lblAlgn val="ctr"/>
        <c:lblOffset val="100"/>
        <c:noMultiLvlLbl val="0"/>
      </c:catAx>
      <c:valAx>
        <c:axId val="209542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zh-CN"/>
          </a:p>
        </c:txPr>
        <c:crossAx val="209542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8102040719463107E-2"/>
          <c:y val="0.82028001968503905"/>
          <c:w val="0.82332058451321599"/>
          <c:h val="0.17346998031496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560653391453"/>
          <c:y val="0.12135475098541"/>
          <c:w val="0.760878693217094"/>
          <c:h val="0.46247024280185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113-4AB9-935C-E82480C51C2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113-4AB9-935C-E82480C51C2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113-4AB9-935C-E82480C51C27}"/>
              </c:ext>
            </c:extLst>
          </c:dPt>
          <c:dLbls>
            <c:dLbl>
              <c:idx val="0"/>
              <c:layout>
                <c:manualLayout>
                  <c:x val="0.101171859083035"/>
                  <c:y val="2.28665715886640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13-4AB9-935C-E82480C51C27}"/>
                </c:ext>
              </c:extLst>
            </c:dLbl>
            <c:dLbl>
              <c:idx val="1"/>
              <c:layout>
                <c:manualLayout>
                  <c:x val="-3.5685797791489199E-2"/>
                  <c:y val="-4.68454893900678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13-4AB9-935C-E82480C51C27}"/>
                </c:ext>
              </c:extLst>
            </c:dLbl>
            <c:dLbl>
              <c:idx val="2"/>
              <c:layout>
                <c:manualLayout>
                  <c:x val="-9.1978065534217297E-3"/>
                  <c:y val="-5.19253899325195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13-4AB9-935C-E82480C51C27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淘宝</c:v>
                </c:pt>
                <c:pt idx="1">
                  <c:v>腾讯拍拍</c:v>
                </c:pt>
                <c:pt idx="2">
                  <c:v>易趣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0.86</c:v>
                </c:pt>
                <c:pt idx="1">
                  <c:v>0.106</c:v>
                </c:pt>
                <c:pt idx="2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13-4AB9-935C-E82480C51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legend>
      <c:legendPos val="b"/>
      <c:layout>
        <c:manualLayout>
          <c:xMode val="edge"/>
          <c:yMode val="edge"/>
          <c:x val="0.163592548358824"/>
          <c:y val="0.62275517774010802"/>
          <c:w val="0.64698482576010097"/>
          <c:h val="8.7088889764936506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F752-77AE-4058-BAF6-C4162C122C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5D843-C123-4F0B-88F4-8181FAEC48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5D843-C123-4F0B-88F4-8181FAEC48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2000" y="1775358"/>
            <a:ext cx="86360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6000" y="228868"/>
            <a:ext cx="22860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868"/>
            <a:ext cx="6688667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2570" y="3672421"/>
            <a:ext cx="86360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279261"/>
            <a:ext cx="448909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61146" y="1279261"/>
            <a:ext cx="4490861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61146" y="1812396"/>
            <a:ext cx="4490861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72278" y="227545"/>
            <a:ext cx="5679722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003" y="1195920"/>
            <a:ext cx="3342570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431" y="4000502"/>
            <a:ext cx="60960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91431" y="4472785"/>
            <a:ext cx="60960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8000" y="228864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8000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71334" y="5296962"/>
            <a:ext cx="321733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81333" y="5296962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3816" y="3145532"/>
            <a:ext cx="324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Raleway" pitchFamily="2" charset="0"/>
              </a:rPr>
              <a:t>April, 2020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  <a:ea typeface="Ralewa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3831" y="5111234"/>
            <a:ext cx="213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PCA-APG LIMITED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2813" y="2497461"/>
            <a:ext cx="4428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Balham" pitchFamily="2" charset="0"/>
                <a:ea typeface="Raleway" pitchFamily="2" charset="0"/>
              </a:rPr>
              <a:t>E-COMMERCE</a:t>
            </a:r>
            <a:endParaRPr lang="zh-CN" altLang="en-US" sz="3600" dirty="0">
              <a:solidFill>
                <a:schemeClr val="bg1"/>
              </a:solidFill>
              <a:latin typeface="Balham" pitchFamily="2" charset="0"/>
              <a:ea typeface="Raleway" pitchFamily="2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2872" y="625252"/>
            <a:ext cx="9980202" cy="1531300"/>
            <a:chOff x="615504" y="707556"/>
            <a:chExt cx="8939732" cy="1371657"/>
          </a:xfrm>
        </p:grpSpPr>
        <p:pic>
          <p:nvPicPr>
            <p:cNvPr id="1026" name="Picture 2" descr="C:\Users\LINCOLN\Desktop\doing buz in china\16-9-1.jpg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2237" y="720153"/>
              <a:ext cx="2178646" cy="13590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LINCOLN\Desktop\doing buz in china\16-9-2.jp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504" y="720153"/>
              <a:ext cx="2174496" cy="13590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LINCOLN\Desktop\doing buz in china\16-9-3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813" y="720154"/>
              <a:ext cx="2166615" cy="135013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LINCOLN\Desktop\doing buz in china\16-9-4.jpg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3694" y="720153"/>
              <a:ext cx="2171542" cy="1359060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39"/>
            <a:stretch>
              <a:fillRect/>
            </a:stretch>
          </p:blipFill>
          <p:spPr>
            <a:xfrm>
              <a:off x="5122237" y="707556"/>
              <a:ext cx="2178646" cy="1362729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42"/>
            <a:stretch>
              <a:fillRect/>
            </a:stretch>
          </p:blipFill>
          <p:spPr>
            <a:xfrm>
              <a:off x="615504" y="707556"/>
              <a:ext cx="2174496" cy="1362728"/>
            </a:xfrm>
            <a:prstGeom prst="rect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6536" y="247412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aleway" pitchFamily="2" charset="0"/>
                <a:cs typeface="Arial" panose="020B0604020202020204" pitchFamily="34" charset="0"/>
              </a:rPr>
              <a:t>B2C Overview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aleway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57976"/>
            <a:ext cx="9144000" cy="36078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7259" y="725714"/>
            <a:ext cx="7775189" cy="1483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37259" y="1181572"/>
            <a:ext cx="7775189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预计行业整体将超过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CAGR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高速增长，总规模有望在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年突破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千亿元。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337259" y="1546842"/>
            <a:ext cx="7775188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中国电子商务行业在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年吸金总额超过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亿美元。年底，麦考林和当当网相继在美国成功上市，后者市值最高超过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亿美元。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335585" y="708734"/>
            <a:ext cx="6071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97460" y="723248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56" y="3429788"/>
            <a:ext cx="1928298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9" y="2106119"/>
            <a:ext cx="2716401" cy="1548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44" y="939709"/>
            <a:ext cx="2436000" cy="147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205" y="1227739"/>
            <a:ext cx="3473928" cy="1944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3" y="2885971"/>
            <a:ext cx="3017801" cy="178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6223294" y="1489349"/>
            <a:ext cx="262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Biggest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retailer in China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6370" y="966128"/>
            <a:ext cx="262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TAOBAO.COM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4097" y="2416742"/>
            <a:ext cx="2953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&gt;800,000,000</a:t>
            </a:r>
            <a:endParaRPr lang="zh-CN" alt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217211" y="285750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PRODUCTS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92382" y="3620246"/>
            <a:ext cx="2953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 PER</a:t>
            </a: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872088" y="3498022"/>
            <a:ext cx="25378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48,000</a:t>
            </a:r>
            <a:endParaRPr lang="zh-CN" altLang="en-US" sz="6000" dirty="0">
              <a:solidFill>
                <a:srgbClr val="0070C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944096" y="2230944"/>
            <a:ext cx="352839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965332" y="3361556"/>
            <a:ext cx="350715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094196" y="1633364"/>
            <a:ext cx="129099" cy="186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INCOLN\Desktop\2012.4.7 桌面\doing buz in china\1312075_160501674086_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2"/>
          <a:stretch>
            <a:fillRect/>
          </a:stretch>
        </p:blipFill>
        <p:spPr bwMode="auto">
          <a:xfrm>
            <a:off x="0" y="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6736184" y="481236"/>
            <a:ext cx="2232248" cy="129614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736184" y="697261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</a:rPr>
              <a:t>Firm-based Perspective</a:t>
            </a:r>
            <a:endParaRPr lang="zh-CN" altLang="en-US" sz="2800" b="1" dirty="0">
              <a:solidFill>
                <a:schemeClr val="bg1"/>
              </a:solidFill>
              <a:latin typeface="Raleway" pitchFamily="2" charset="0"/>
              <a:ea typeface="Raleway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08895" y="625252"/>
            <a:ext cx="1674411" cy="44644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16678" b="16000"/>
          <a:stretch>
            <a:fillRect/>
          </a:stretch>
        </p:blipFill>
        <p:spPr>
          <a:xfrm>
            <a:off x="7205862" y="625252"/>
            <a:ext cx="2232248" cy="22322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9" r="19373"/>
          <a:stretch>
            <a:fillRect/>
          </a:stretch>
        </p:blipFill>
        <p:spPr>
          <a:xfrm>
            <a:off x="2722787" y="625252"/>
            <a:ext cx="2232249" cy="223224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2254" y="625252"/>
            <a:ext cx="2232249" cy="22322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722786" y="2857500"/>
            <a:ext cx="2232249" cy="22322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7194503" y="2857500"/>
            <a:ext cx="2232249" cy="22322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935984" y="227272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Times New Roman" panose="02020603050405020304" pitchFamily="18" charset="0"/>
              </a:rPr>
              <a:t>Company</a:t>
            </a:r>
            <a:endParaRPr lang="zh-CN" altLang="en-US" sz="2800" b="1" dirty="0">
              <a:solidFill>
                <a:schemeClr val="bg1"/>
              </a:solidFill>
              <a:latin typeface="Raleway" pitchFamily="2" charset="0"/>
              <a:ea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7162" y="356270"/>
            <a:ext cx="1008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sz="19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3736" y="449956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Times New Roman" panose="02020603050405020304" pitchFamily="18" charset="0"/>
              </a:rPr>
              <a:t>E-</a:t>
            </a:r>
            <a:r>
              <a:rPr lang="en-US" altLang="zh-CN" sz="2800" b="1" dirty="0" err="1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Times New Roman" panose="02020603050405020304" pitchFamily="18" charset="0"/>
              </a:rPr>
              <a:t>tailer</a:t>
            </a:r>
            <a:endParaRPr lang="zh-CN" altLang="en-US" sz="2800" b="1" dirty="0">
              <a:solidFill>
                <a:schemeClr val="bg1"/>
              </a:solidFill>
              <a:latin typeface="Raleway" pitchFamily="2" charset="0"/>
              <a:ea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3856" y="2583110"/>
            <a:ext cx="1008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</a:t>
            </a:r>
            <a:endParaRPr lang="zh-CN" altLang="en-US" sz="19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2" b="4917"/>
          <a:stretch>
            <a:fillRect/>
          </a:stretch>
        </p:blipFill>
        <p:spPr>
          <a:xfrm>
            <a:off x="4971381" y="2857500"/>
            <a:ext cx="2220889" cy="22322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58820" y="451293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  <a:cs typeface="Times New Roman" panose="02020603050405020304" pitchFamily="18" charset="0"/>
              </a:rPr>
              <a:t>Retailer</a:t>
            </a:r>
            <a:endParaRPr lang="zh-CN" altLang="en-US" sz="2800" b="1" dirty="0">
              <a:solidFill>
                <a:schemeClr val="bg1"/>
              </a:solidFill>
              <a:latin typeface="Raleway" pitchFamily="2" charset="0"/>
              <a:ea typeface="Raleway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76344" y="2596480"/>
            <a:ext cx="1008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3</a:t>
            </a:r>
            <a:endParaRPr lang="zh-CN" altLang="en-US" sz="199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0362" y="4708158"/>
            <a:ext cx="1994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</a:t>
            </a:r>
            <a:endParaRPr lang="zh-CN" alt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83656" y="3073524"/>
            <a:ext cx="2232248" cy="108012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983656" y="328954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</a:rPr>
              <a:t>Investment-based Perspective</a:t>
            </a:r>
            <a:endParaRPr lang="zh-CN" altLang="en-US" b="1" dirty="0">
              <a:solidFill>
                <a:schemeClr val="bg1"/>
              </a:solidFill>
              <a:latin typeface="Raleway" pitchFamily="2" charset="0"/>
              <a:ea typeface="Raleway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3456" y="5226053"/>
            <a:ext cx="611560" cy="3200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52591" y="516743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Raleway" pitchFamily="2" charset="0"/>
              <a:ea typeface="Raleway" pitchFamily="2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7672" y="441260"/>
            <a:ext cx="8032328" cy="4416462"/>
          </a:xfrm>
          <a:custGeom>
            <a:avLst/>
            <a:gdLst>
              <a:gd name="connsiteX0" fmla="*/ 0 w 7884368"/>
              <a:gd name="connsiteY0" fmla="*/ 0 h 3744416"/>
              <a:gd name="connsiteX1" fmla="*/ 7884368 w 7884368"/>
              <a:gd name="connsiteY1" fmla="*/ 0 h 3744416"/>
              <a:gd name="connsiteX2" fmla="*/ 7884368 w 7884368"/>
              <a:gd name="connsiteY2" fmla="*/ 3744416 h 3744416"/>
              <a:gd name="connsiteX3" fmla="*/ 0 w 7884368"/>
              <a:gd name="connsiteY3" fmla="*/ 3744416 h 3744416"/>
              <a:gd name="connsiteX4" fmla="*/ 0 w 7884368"/>
              <a:gd name="connsiteY4" fmla="*/ 0 h 3744416"/>
              <a:gd name="connsiteX0-1" fmla="*/ 0 w 7884368"/>
              <a:gd name="connsiteY0-2" fmla="*/ 0 h 3744416"/>
              <a:gd name="connsiteX1-3" fmla="*/ 7884368 w 7884368"/>
              <a:gd name="connsiteY1-4" fmla="*/ 0 h 3744416"/>
              <a:gd name="connsiteX2-5" fmla="*/ 7884368 w 7884368"/>
              <a:gd name="connsiteY2-6" fmla="*/ 3744416 h 3744416"/>
              <a:gd name="connsiteX3-7" fmla="*/ 750771 w 7884368"/>
              <a:gd name="connsiteY3-8" fmla="*/ 2916644 h 3744416"/>
              <a:gd name="connsiteX4-9" fmla="*/ 0 w 7884368"/>
              <a:gd name="connsiteY4-10" fmla="*/ 0 h 3744416"/>
              <a:gd name="connsiteX0-11" fmla="*/ 0 w 7884368"/>
              <a:gd name="connsiteY0-12" fmla="*/ 0 h 3744416"/>
              <a:gd name="connsiteX1-13" fmla="*/ 7884368 w 7884368"/>
              <a:gd name="connsiteY1-14" fmla="*/ 0 h 3744416"/>
              <a:gd name="connsiteX2-15" fmla="*/ 7884368 w 7884368"/>
              <a:gd name="connsiteY2-16" fmla="*/ 3744416 h 3744416"/>
              <a:gd name="connsiteX3-17" fmla="*/ 721895 w 7884368"/>
              <a:gd name="connsiteY3-18" fmla="*/ 3426783 h 3744416"/>
              <a:gd name="connsiteX4-19" fmla="*/ 0 w 7884368"/>
              <a:gd name="connsiteY4-20" fmla="*/ 0 h 3744416"/>
              <a:gd name="connsiteX0-21" fmla="*/ 0 w 7566734"/>
              <a:gd name="connsiteY0-22" fmla="*/ 134753 h 3744416"/>
              <a:gd name="connsiteX1-23" fmla="*/ 7566734 w 7566734"/>
              <a:gd name="connsiteY1-24" fmla="*/ 0 h 3744416"/>
              <a:gd name="connsiteX2-25" fmla="*/ 7566734 w 7566734"/>
              <a:gd name="connsiteY2-26" fmla="*/ 3744416 h 3744416"/>
              <a:gd name="connsiteX3-27" fmla="*/ 404261 w 7566734"/>
              <a:gd name="connsiteY3-28" fmla="*/ 3426783 h 3744416"/>
              <a:gd name="connsiteX4-29" fmla="*/ 0 w 7566734"/>
              <a:gd name="connsiteY4-30" fmla="*/ 134753 h 37444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7566734" h="3744416">
                <a:moveTo>
                  <a:pt x="0" y="134753"/>
                </a:moveTo>
                <a:lnTo>
                  <a:pt x="7566734" y="0"/>
                </a:lnTo>
                <a:lnTo>
                  <a:pt x="7566734" y="3744416"/>
                </a:lnTo>
                <a:lnTo>
                  <a:pt x="404261" y="3426783"/>
                </a:lnTo>
                <a:lnTo>
                  <a:pt x="0" y="13475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058801" y="20881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Balham" pitchFamily="2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zh-CN" altLang="en-US" sz="6000" dirty="0">
              <a:solidFill>
                <a:schemeClr val="bg1"/>
              </a:solidFill>
              <a:latin typeface="Balham" pitchFamily="2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7752" y="2212330"/>
            <a:ext cx="60472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				</a:t>
            </a:r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15’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ONLINE PURCHASE			</a:t>
            </a:r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20’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FIRM-BASED PERSPECTIVE 			</a:t>
            </a:r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10’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INVESTMENT-BASED PERSPECTIVE		</a:t>
            </a:r>
            <a:r>
              <a: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10’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7337" y="2212330"/>
            <a:ext cx="504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03</a:t>
            </a:r>
          </a:p>
          <a:p>
            <a:r>
              <a:rPr lang="en-US" altLang="zh-CN" dirty="0"/>
              <a:t>08</a:t>
            </a:r>
          </a:p>
          <a:p>
            <a:r>
              <a:rPr lang="en-US" altLang="zh-CN" dirty="0"/>
              <a:t>09</a:t>
            </a:r>
          </a:p>
          <a:p>
            <a:r>
              <a:rPr lang="en-US" altLang="zh-CN" dirty="0"/>
              <a:t>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 rot="20201738">
            <a:off x="-352155" y="431549"/>
            <a:ext cx="4489269" cy="4022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Definition of E-commerce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58092" y="1347614"/>
            <a:ext cx="1440160" cy="1440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39592" y="188302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</a:p>
        </p:txBody>
      </p:sp>
      <p:sp>
        <p:nvSpPr>
          <p:cNvPr id="11" name="椭圆 10"/>
          <p:cNvSpPr/>
          <p:nvPr/>
        </p:nvSpPr>
        <p:spPr>
          <a:xfrm>
            <a:off x="7600280" y="1992815"/>
            <a:ext cx="1224136" cy="122413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68743" y="242021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商业模式</a:t>
            </a:r>
          </a:p>
        </p:txBody>
      </p:sp>
      <p:sp>
        <p:nvSpPr>
          <p:cNvPr id="13" name="椭圆 12"/>
          <p:cNvSpPr/>
          <p:nvPr/>
        </p:nvSpPr>
        <p:spPr>
          <a:xfrm>
            <a:off x="6376144" y="3003798"/>
            <a:ext cx="1224136" cy="122413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18801" y="3431200"/>
            <a:ext cx="1338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虚拟数字化</a:t>
            </a:r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8953" y="2281436"/>
            <a:ext cx="170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528" y="2281475"/>
            <a:ext cx="2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0397" y="2281475"/>
            <a:ext cx="29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31528" y="2791952"/>
            <a:ext cx="4948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电子商务是基于互联网及移动互联网诞生的一种全新的商业模式，用户不需要进入实体店面，通过虚拟数字化电子方式完成交易。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3456" y="5226053"/>
            <a:ext cx="611560" cy="3200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52591" y="516743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Raleway" pitchFamily="2" charset="0"/>
                <a:ea typeface="Raleway" pitchFamily="2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Raleway" pitchFamily="2" charset="0"/>
              <a:ea typeface="Raleway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831528" y="1183884"/>
            <a:ext cx="5112568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376144" y="1183884"/>
            <a:ext cx="2865806" cy="410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16536" y="247412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aleway" pitchFamily="2" charset="0"/>
                <a:cs typeface="Arial" panose="020B0604020202020204" pitchFamily="34" charset="0"/>
              </a:rPr>
              <a:t>E-COMMERCE: PAST, NOW &amp; FUTURE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aleway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831528" y="2137420"/>
          <a:ext cx="569605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矩形 20"/>
          <p:cNvSpPr/>
          <p:nvPr/>
        </p:nvSpPr>
        <p:spPr>
          <a:xfrm>
            <a:off x="6664176" y="2719378"/>
            <a:ext cx="1008112" cy="19383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032328" y="2145596"/>
            <a:ext cx="1008112" cy="25121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664176" y="4657701"/>
            <a:ext cx="2577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电子商务拉动网络经济</a:t>
            </a:r>
            <a:r>
              <a:rPr lang="en-US" altLang="zh-CN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19.7%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的增长，贡献率最高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08192" y="307941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3838" y="307941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61590" y="3445189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25.9%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88607" y="3453971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34.2%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37504" y="4549676"/>
            <a:ext cx="4788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年中国电子商务整体交易规模达到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4.8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万亿，较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2009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年增长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32.4%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年前三年中国电子商务市场交易规模总额已超过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年全年的水平。</a:t>
            </a:r>
          </a:p>
        </p:txBody>
      </p:sp>
      <p:sp>
        <p:nvSpPr>
          <p:cNvPr id="34" name="矩形 33"/>
          <p:cNvSpPr/>
          <p:nvPr/>
        </p:nvSpPr>
        <p:spPr>
          <a:xfrm>
            <a:off x="831528" y="1183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EXPONENTIAL</a:t>
            </a:r>
          </a:p>
          <a:p>
            <a:r>
              <a:rPr lang="en-US" altLang="zh-CN" b="1" dirty="0"/>
              <a:t>GROWTH</a:t>
            </a:r>
          </a:p>
        </p:txBody>
      </p:sp>
      <p:sp>
        <p:nvSpPr>
          <p:cNvPr id="35" name="矩形 34"/>
          <p:cNvSpPr/>
          <p:nvPr/>
        </p:nvSpPr>
        <p:spPr>
          <a:xfrm>
            <a:off x="6376144" y="11801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/>
              <a:t>INCREASING</a:t>
            </a:r>
          </a:p>
          <a:p>
            <a:r>
              <a:rPr lang="en-US" altLang="zh-CN" b="1" dirty="0"/>
              <a:t>IMPORTANCE</a:t>
            </a:r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5844578" y="1183884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131269" y="1177446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INCOLN\Desktop\e-commerce\Enterprise-e-Comme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4" y="1867125"/>
            <a:ext cx="1433512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图表 8"/>
          <p:cNvGraphicFramePr/>
          <p:nvPr/>
        </p:nvGraphicFramePr>
        <p:xfrm>
          <a:off x="255464" y="439738"/>
          <a:ext cx="647893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 13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316536" y="247412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aleway" pitchFamily="2" charset="0"/>
                <a:cs typeface="Arial" panose="020B0604020202020204" pitchFamily="34" charset="0"/>
              </a:rPr>
              <a:t>E-COMMERCE: B2B, B2C, C2C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800080" y="1974240"/>
            <a:ext cx="3096344" cy="1963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800080" y="2539913"/>
            <a:ext cx="309634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将仍然是未来电子商务交易规模的最主要组成部分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9206" y="3187985"/>
            <a:ext cx="3097219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个人消费领域的网上交易规模增速略快于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B2B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电子商务市场</a:t>
            </a:r>
          </a:p>
        </p:txBody>
      </p:sp>
      <p:sp>
        <p:nvSpPr>
          <p:cNvPr id="17" name="矩形 16"/>
          <p:cNvSpPr/>
          <p:nvPr/>
        </p:nvSpPr>
        <p:spPr>
          <a:xfrm>
            <a:off x="8796906" y="1964281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99206" y="1974239"/>
            <a:ext cx="14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HIGHLIGHTS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567832" y="671860"/>
            <a:ext cx="5832648" cy="4938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87514" y="671860"/>
            <a:ext cx="2664295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479600" y="-211574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Identify key drivers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560994" y="-31191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The years 2007 through 2010 saw rapid growth in the number of consumers going online.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8020" y="671860"/>
            <a:ext cx="2231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is affordable 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43896" y="-1746413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shipping—$1 on average to ship a, versus $6 in the United States.</a:t>
            </a:r>
            <a:endParaRPr lang="zh-CN" altLang="en-US" dirty="0"/>
          </a:p>
        </p:txBody>
      </p:sp>
      <p:graphicFrame>
        <p:nvGraphicFramePr>
          <p:cNvPr id="9" name="图表 8"/>
          <p:cNvGraphicFramePr/>
          <p:nvPr/>
        </p:nvGraphicFramePr>
        <p:xfrm>
          <a:off x="716621" y="1252093"/>
          <a:ext cx="3256901" cy="226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10"/>
          <p:cNvSpPr/>
          <p:nvPr/>
        </p:nvSpPr>
        <p:spPr>
          <a:xfrm>
            <a:off x="687512" y="3161638"/>
            <a:ext cx="2664296" cy="2448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87513" y="3183125"/>
            <a:ext cx="1965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China’s low cost of shipping</a:t>
            </a:r>
          </a:p>
        </p:txBody>
      </p:sp>
      <p:graphicFrame>
        <p:nvGraphicFramePr>
          <p:cNvPr id="13" name="图表 12"/>
          <p:cNvGraphicFramePr/>
          <p:nvPr/>
        </p:nvGraphicFramePr>
        <p:xfrm>
          <a:off x="688021" y="3655101"/>
          <a:ext cx="3256901" cy="226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矩形 14"/>
          <p:cNvSpPr/>
          <p:nvPr/>
        </p:nvSpPr>
        <p:spPr>
          <a:xfrm>
            <a:off x="687512" y="3769964"/>
            <a:ext cx="117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1-kilogram parcel cost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($)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6" y="6961956"/>
            <a:ext cx="10929800" cy="7069673"/>
          </a:xfrm>
          <a:prstGeom prst="rect">
            <a:avLst/>
          </a:prstGeom>
        </p:spPr>
      </p:pic>
      <p:graphicFrame>
        <p:nvGraphicFramePr>
          <p:cNvPr id="20" name="图表 19"/>
          <p:cNvGraphicFramePr/>
          <p:nvPr/>
        </p:nvGraphicFramePr>
        <p:xfrm>
          <a:off x="3701101" y="1545910"/>
          <a:ext cx="568863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矩形 21"/>
          <p:cNvSpPr/>
          <p:nvPr/>
        </p:nvSpPr>
        <p:spPr>
          <a:xfrm>
            <a:off x="3580143" y="7087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Exponential Growth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New Internet Users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00962" y="673619"/>
            <a:ext cx="99518" cy="35314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7512" y="1033660"/>
            <a:ext cx="117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Internet cost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per month ($)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8001" y="276622"/>
            <a:ext cx="827585" cy="276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1316536" y="234712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aleway" pitchFamily="2" charset="0"/>
                <a:cs typeface="Arial" panose="020B0604020202020204" pitchFamily="34" charset="0"/>
              </a:rPr>
              <a:t>E-COMMERCE: UNDERLYING DRYERS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68862" y="1459732"/>
            <a:ext cx="1315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Millions of People</a:t>
            </a:r>
            <a:endParaRPr lang="zh-CN" altLang="en-US" sz="12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4319354" y="3494814"/>
            <a:ext cx="4981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268862" y="2713484"/>
            <a:ext cx="4981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268862" y="3122689"/>
            <a:ext cx="498160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等腰三角形 32"/>
          <p:cNvSpPr/>
          <p:nvPr/>
        </p:nvSpPr>
        <p:spPr>
          <a:xfrm rot="5400000">
            <a:off x="3123096" y="2957781"/>
            <a:ext cx="648072" cy="288032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34586" y="1201317"/>
            <a:ext cx="4087765" cy="40106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8204" y="1465871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8204" y="2473983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8204" y="3482095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32083" y="1403388"/>
            <a:ext cx="305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[Dominance of </a:t>
            </a:r>
            <a:r>
              <a:rPr lang="en-US" altLang="zh-CN" dirty="0" err="1"/>
              <a:t>Taobao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5800" y="1734854"/>
            <a:ext cx="3039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79% of transaction value</a:t>
            </a:r>
          </a:p>
          <a:p>
            <a:r>
              <a:rPr lang="en-US" altLang="zh-CN" sz="1600" dirty="0"/>
              <a:t>Define the e-commerce landscape</a:t>
            </a:r>
            <a:endParaRPr lang="zh-CN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6893" y="2430550"/>
            <a:ext cx="388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[Delivery and logistic challenge]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0610" y="2762016"/>
            <a:ext cx="3367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immaturity of the infrastructure</a:t>
            </a:r>
          </a:p>
          <a:p>
            <a:r>
              <a:rPr lang="en-US" altLang="zh-CN" sz="1600" dirty="0"/>
              <a:t>3 of 6 top hesitate reasons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36893" y="3410087"/>
            <a:ext cx="3624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[Distinctive online behavior]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0610" y="3741553"/>
            <a:ext cx="2628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19% manufacturer website</a:t>
            </a:r>
          </a:p>
          <a:p>
            <a:r>
              <a:rPr lang="en-US" altLang="zh-CN" sz="1600" dirty="0"/>
              <a:t>Most social</a:t>
            </a:r>
            <a:endParaRPr lang="zh-CN" altLang="en-US" sz="1600" dirty="0"/>
          </a:p>
        </p:txBody>
      </p:sp>
      <p:sp>
        <p:nvSpPr>
          <p:cNvPr id="25" name="矩形 24"/>
          <p:cNvSpPr/>
          <p:nvPr/>
        </p:nvSpPr>
        <p:spPr>
          <a:xfrm>
            <a:off x="628204" y="4405777"/>
            <a:ext cx="216024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6893" y="4333769"/>
            <a:ext cx="42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[A Unique Online-Shopping Ecosystem]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850610" y="4665235"/>
            <a:ext cx="377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Baidu</a:t>
            </a:r>
            <a:r>
              <a:rPr lang="en-US" altLang="zh-CN" sz="1600" dirty="0"/>
              <a:t> VS </a:t>
            </a:r>
            <a:r>
              <a:rPr lang="en-US" altLang="zh-CN" sz="1600" dirty="0" err="1"/>
              <a:t>taobao</a:t>
            </a:r>
            <a:endParaRPr lang="en-US" altLang="zh-CN" sz="1600" dirty="0"/>
          </a:p>
          <a:p>
            <a:r>
              <a:rPr lang="en-US" altLang="zh-CN" sz="1600" dirty="0"/>
              <a:t>NO single top contender in SNS</a:t>
            </a:r>
            <a:endParaRPr lang="zh-CN" altLang="en-US" sz="1600" dirty="0"/>
          </a:p>
        </p:txBody>
      </p:sp>
      <p:sp>
        <p:nvSpPr>
          <p:cNvPr id="28" name="矩形 27"/>
          <p:cNvSpPr/>
          <p:nvPr/>
        </p:nvSpPr>
        <p:spPr>
          <a:xfrm>
            <a:off x="508001" y="297830"/>
            <a:ext cx="827585" cy="2766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536" y="255920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aleway" pitchFamily="2" charset="0"/>
                <a:cs typeface="Arial" panose="020B0604020202020204" pitchFamily="34" charset="0"/>
              </a:rPr>
              <a:t>E-COMMERCE: DIFFERENCE IN CHINA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622833" y="1201316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76" y="3242372"/>
            <a:ext cx="2294014" cy="193624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78" y="3237006"/>
            <a:ext cx="2294014" cy="1936248"/>
          </a:xfrm>
          <a:prstGeom prst="rect">
            <a:avLst/>
          </a:prstGeom>
        </p:spPr>
      </p:pic>
      <p:pic>
        <p:nvPicPr>
          <p:cNvPr id="6146" name="Picture 2" descr="C:\Users\LINCOLN\Desktop\2012.4.7 桌面\doing buz in china\china-fla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5"/>
          <a:stretch>
            <a:fillRect/>
          </a:stretch>
        </p:blipFill>
        <p:spPr bwMode="auto">
          <a:xfrm>
            <a:off x="4863977" y="1201317"/>
            <a:ext cx="2294014" cy="193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/>
          <a:stretch>
            <a:fillRect/>
          </a:stretch>
        </p:blipFill>
        <p:spPr>
          <a:xfrm>
            <a:off x="7239678" y="3217540"/>
            <a:ext cx="2304818" cy="1955714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/>
          <a:stretch>
            <a:fillRect/>
          </a:stretch>
        </p:blipFill>
        <p:spPr>
          <a:xfrm>
            <a:off x="4863977" y="3237007"/>
            <a:ext cx="2294014" cy="1930881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/>
          <a:stretch>
            <a:fillRect/>
          </a:stretch>
        </p:blipFill>
        <p:spPr>
          <a:xfrm>
            <a:off x="7239679" y="1199263"/>
            <a:ext cx="2308035" cy="1946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00516" y="4225652"/>
            <a:ext cx="3427356" cy="50405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pc="500" dirty="0">
                <a:latin typeface="Elephant" pitchFamily="18" charset="0"/>
                <a:ea typeface="Raleway" pitchFamily="2" charset="0"/>
              </a:rPr>
              <a:t>Online Purchase</a:t>
            </a:r>
            <a:endParaRPr lang="zh-CN" altLang="en-US" spc="500" dirty="0">
              <a:latin typeface="Elephant" pitchFamily="18" charset="0"/>
              <a:ea typeface="Raleway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LINCOLN\Desktop\e-commerce\Enterprise-e-Comme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4" y="1867125"/>
            <a:ext cx="1433512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图表 3"/>
          <p:cNvGraphicFramePr/>
          <p:nvPr/>
        </p:nvGraphicFramePr>
        <p:xfrm>
          <a:off x="255464" y="439738"/>
          <a:ext cx="6478936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矩形 4"/>
          <p:cNvSpPr/>
          <p:nvPr/>
        </p:nvSpPr>
        <p:spPr>
          <a:xfrm>
            <a:off x="1048751" y="0"/>
            <a:ext cx="286834" cy="5532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16536" y="247412"/>
            <a:ext cx="4608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aleway" pitchFamily="2" charset="0"/>
                <a:cs typeface="Arial" panose="020B0604020202020204" pitchFamily="34" charset="0"/>
              </a:rPr>
              <a:t>C2C Overview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00080" y="1499307"/>
            <a:ext cx="3096344" cy="26114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800080" y="2064980"/>
            <a:ext cx="3096344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寡头垄断型市场格局已经形成，很难在短期内打破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9206" y="2713053"/>
            <a:ext cx="3097219" cy="116955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预计在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C2C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电子商务市场交易规模会突破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万亿元，但占总体网络购物规模的比重将由目前的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左右，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年的复合增长率降至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96906" y="1489348"/>
            <a:ext cx="99518" cy="3531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99206" y="1499306"/>
            <a:ext cx="144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HIGHLIGHTS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自定义</PresentationFormat>
  <Paragraphs>89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Balham</vt:lpstr>
      <vt:lpstr>Raleway</vt:lpstr>
      <vt:lpstr>华文细黑</vt:lpstr>
      <vt:lpstr>微软雅黑</vt:lpstr>
      <vt:lpstr>Arial</vt:lpstr>
      <vt:lpstr>Calibri</vt:lpstr>
      <vt:lpstr>Elephant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126</cp:revision>
  <dcterms:created xsi:type="dcterms:W3CDTF">2012-04-05T14:28:00Z</dcterms:created>
  <dcterms:modified xsi:type="dcterms:W3CDTF">2021-01-06T00:36:23Z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