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8" r:id="rId9"/>
    <p:sldId id="269" r:id="rId10"/>
    <p:sldId id="272" r:id="rId11"/>
    <p:sldId id="274" r:id="rId12"/>
    <p:sldId id="271" r:id="rId13"/>
    <p:sldId id="276" r:id="rId14"/>
    <p:sldId id="275" r:id="rId15"/>
    <p:sldId id="277" r:id="rId16"/>
    <p:sldId id="280" r:id="rId17"/>
    <p:sldId id="281" r:id="rId18"/>
    <p:sldId id="282" r:id="rId19"/>
    <p:sldId id="284" r:id="rId20"/>
    <p:sldId id="283" r:id="rId21"/>
    <p:sldId id="270" r:id="rId22"/>
    <p:sldId id="264" r:id="rId23"/>
    <p:sldId id="278" r:id="rId24"/>
    <p:sldId id="279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A08"/>
    <a:srgbClr val="EBD206"/>
    <a:srgbClr val="FFE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8" autoAdjust="0"/>
  </p:normalViewPr>
  <p:slideViewPr>
    <p:cSldViewPr showGuides="1">
      <p:cViewPr varScale="1">
        <p:scale>
          <a:sx n="114" d="100"/>
          <a:sy n="114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alpha val="76000"/>
              </a:schemeClr>
            </a:solidFill>
            <a:ln w="19050">
              <a:noFill/>
            </a:ln>
          </c:spPr>
          <c:explosion val="9"/>
          <c:dPt>
            <c:idx val="0"/>
            <c:bubble3D val="0"/>
            <c:spPr>
              <a:solidFill>
                <a:schemeClr val="tx1">
                  <a:lumMod val="95000"/>
                  <a:lumOff val="5000"/>
                  <a:alpha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85-496F-A941-61E1E81F19E4}"/>
              </c:ext>
            </c:extLst>
          </c:dPt>
          <c:dPt>
            <c:idx val="1"/>
            <c:bubble3D val="0"/>
            <c:spPr>
              <a:solidFill>
                <a:srgbClr val="D4AA08">
                  <a:alpha val="76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85-496F-A941-61E1E81F19E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  <a:alpha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85-496F-A941-61E1E81F19E4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  <a:alpha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85-496F-A941-61E1E81F19E4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300</c:v>
                </c:pt>
                <c:pt idx="1">
                  <c:v>400</c:v>
                </c:pt>
                <c:pt idx="2">
                  <c:v>200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85-496F-A941-61E1E81F1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42BB-4729-47CF-9938-5C6A5552F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454C5-7596-4F44-A295-062C2A5FFF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so.com/doc/446497-472781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39804" r="365" b="17060"/>
          <a:stretch>
            <a:fillRect/>
          </a:stretch>
        </p:blipFill>
        <p:spPr>
          <a:xfrm>
            <a:off x="0" y="0"/>
            <a:ext cx="12192000" cy="68858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16042"/>
            <a:ext cx="12192000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D4AA08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71187" y="219402"/>
            <a:ext cx="4438446" cy="523220"/>
            <a:chOff x="7771187" y="219402"/>
            <a:chExt cx="4438446" cy="523220"/>
          </a:xfrm>
        </p:grpSpPr>
        <p:sp>
          <p:nvSpPr>
            <p:cNvPr id="9" name="流程图: 联系 8"/>
            <p:cNvSpPr/>
            <p:nvPr/>
          </p:nvSpPr>
          <p:spPr>
            <a:xfrm>
              <a:off x="7771187" y="273944"/>
              <a:ext cx="181996" cy="181996"/>
            </a:xfrm>
            <a:prstGeom prst="flowChartConnector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939855" y="219402"/>
              <a:ext cx="949589" cy="307777"/>
              <a:chOff x="6513095" y="230959"/>
              <a:chExt cx="949589" cy="30777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6513095" y="230959"/>
                <a:ext cx="9495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公司概况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7366821" y="266451"/>
                <a:ext cx="0" cy="24836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8956780" y="219402"/>
              <a:ext cx="1168534" cy="523220"/>
              <a:chOff x="6513095" y="230959"/>
              <a:chExt cx="949589" cy="52322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6513095" y="230959"/>
                <a:ext cx="9495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产品与服务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7366821" y="266451"/>
                <a:ext cx="0" cy="24836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>
              <a:off x="10103189" y="219513"/>
              <a:ext cx="949589" cy="307777"/>
              <a:chOff x="6513095" y="230959"/>
              <a:chExt cx="949589" cy="30777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6513095" y="230959"/>
                <a:ext cx="9495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市场分析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7366821" y="266451"/>
                <a:ext cx="0" cy="24836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11053203" y="234088"/>
              <a:ext cx="1156430" cy="307777"/>
              <a:chOff x="6650988" y="245645"/>
              <a:chExt cx="949589" cy="307777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6650988" y="245645"/>
                <a:ext cx="9495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前景展望</a:t>
                </a: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7366821" y="266451"/>
                <a:ext cx="0" cy="24836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矩形 26"/>
          <p:cNvSpPr/>
          <p:nvPr/>
        </p:nvSpPr>
        <p:spPr>
          <a:xfrm>
            <a:off x="4315415" y="3429000"/>
            <a:ext cx="7876585" cy="2247900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rgbClr val="D4A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金融理财</a:t>
            </a:r>
            <a:r>
              <a:rPr lang="en-US" altLang="zh-CN" sz="3600" b="1" dirty="0">
                <a:solidFill>
                  <a:srgbClr val="D4A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600" b="1" dirty="0">
                <a:solidFill>
                  <a:srgbClr val="D4A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资产管理</a:t>
            </a:r>
            <a:endParaRPr lang="en-US" altLang="zh-CN" sz="3600" b="1" dirty="0">
              <a:solidFill>
                <a:srgbClr val="D4A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>
                <a:solidFill>
                  <a:srgbClr val="D4A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企业简介宣传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招商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创业项目计划书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流程图: 联系 2"/>
          <p:cNvSpPr/>
          <p:nvPr/>
        </p:nvSpPr>
        <p:spPr>
          <a:xfrm>
            <a:off x="764275" y="31782"/>
            <a:ext cx="532262" cy="532262"/>
          </a:xfrm>
          <a:prstGeom prst="flowChartConnector">
            <a:avLst/>
          </a:prstGeom>
          <a:solidFill>
            <a:srgbClr val="D4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6979" y="133178"/>
            <a:ext cx="79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LOGO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8256" y="111680"/>
            <a:ext cx="121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D4A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公司名称</a:t>
            </a:r>
            <a:endParaRPr lang="zh-CN" altLang="en-US" b="1" dirty="0">
              <a:solidFill>
                <a:srgbClr val="D4AA0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 b="77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013" y="1283369"/>
            <a:ext cx="11041127" cy="5213683"/>
          </a:xfrm>
          <a:custGeom>
            <a:avLst/>
            <a:gdLst>
              <a:gd name="connsiteX0" fmla="*/ 0 w 7876585"/>
              <a:gd name="connsiteY0" fmla="*/ 0 h 2247900"/>
              <a:gd name="connsiteX1" fmla="*/ 7876585 w 7876585"/>
              <a:gd name="connsiteY1" fmla="*/ 0 h 2247900"/>
              <a:gd name="connsiteX2" fmla="*/ 7876585 w 7876585"/>
              <a:gd name="connsiteY2" fmla="*/ 2247900 h 2247900"/>
              <a:gd name="connsiteX3" fmla="*/ 0 w 7876585"/>
              <a:gd name="connsiteY3" fmla="*/ 2247900 h 2247900"/>
              <a:gd name="connsiteX4" fmla="*/ 0 w 7876585"/>
              <a:gd name="connsiteY4" fmla="*/ 0 h 2247900"/>
              <a:gd name="connsiteX0-1" fmla="*/ 1021976 w 7876585"/>
              <a:gd name="connsiteY0-2" fmla="*/ 13447 h 2247900"/>
              <a:gd name="connsiteX1-3" fmla="*/ 7876585 w 7876585"/>
              <a:gd name="connsiteY1-4" fmla="*/ 0 h 2247900"/>
              <a:gd name="connsiteX2-5" fmla="*/ 7876585 w 7876585"/>
              <a:gd name="connsiteY2-6" fmla="*/ 2247900 h 2247900"/>
              <a:gd name="connsiteX3-7" fmla="*/ 0 w 7876585"/>
              <a:gd name="connsiteY3-8" fmla="*/ 2247900 h 2247900"/>
              <a:gd name="connsiteX4-9" fmla="*/ 1021976 w 7876585"/>
              <a:gd name="connsiteY4-10" fmla="*/ 13447 h 2247900"/>
              <a:gd name="connsiteX0-11" fmla="*/ 5124 w 7876585"/>
              <a:gd name="connsiteY0-12" fmla="*/ 0 h 2267634"/>
              <a:gd name="connsiteX1-13" fmla="*/ 7876585 w 7876585"/>
              <a:gd name="connsiteY1-14" fmla="*/ 19734 h 2267634"/>
              <a:gd name="connsiteX2-15" fmla="*/ 7876585 w 7876585"/>
              <a:gd name="connsiteY2-16" fmla="*/ 2267634 h 2267634"/>
              <a:gd name="connsiteX3-17" fmla="*/ 0 w 7876585"/>
              <a:gd name="connsiteY3-18" fmla="*/ 2267634 h 2267634"/>
              <a:gd name="connsiteX4-19" fmla="*/ 5124 w 7876585"/>
              <a:gd name="connsiteY4-20" fmla="*/ 0 h 22676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76585" h="2267634">
                <a:moveTo>
                  <a:pt x="5124" y="0"/>
                </a:moveTo>
                <a:lnTo>
                  <a:pt x="7876585" y="19734"/>
                </a:lnTo>
                <a:lnTo>
                  <a:pt x="7876585" y="2267634"/>
                </a:lnTo>
                <a:lnTo>
                  <a:pt x="0" y="2267634"/>
                </a:lnTo>
                <a:lnTo>
                  <a:pt x="5124" y="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8242" y="966422"/>
            <a:ext cx="10655205" cy="5354167"/>
            <a:chOff x="339292" y="254327"/>
            <a:chExt cx="11413509" cy="6401537"/>
          </a:xfrm>
        </p:grpSpPr>
        <p:sp>
          <p:nvSpPr>
            <p:cNvPr id="6" name="平行四边形 14"/>
            <p:cNvSpPr/>
            <p:nvPr/>
          </p:nvSpPr>
          <p:spPr>
            <a:xfrm rot="2652705">
              <a:off x="873601" y="254327"/>
              <a:ext cx="772072" cy="2577446"/>
            </a:xfrm>
            <a:custGeom>
              <a:avLst/>
              <a:gdLst>
                <a:gd name="connsiteX0" fmla="*/ 0 w 645193"/>
                <a:gd name="connsiteY0" fmla="*/ 1177116 h 1177116"/>
                <a:gd name="connsiteX1" fmla="*/ 161298 w 645193"/>
                <a:gd name="connsiteY1" fmla="*/ 0 h 1177116"/>
                <a:gd name="connsiteX2" fmla="*/ 645193 w 645193"/>
                <a:gd name="connsiteY2" fmla="*/ 0 h 1177116"/>
                <a:gd name="connsiteX3" fmla="*/ 483895 w 645193"/>
                <a:gd name="connsiteY3" fmla="*/ 1177116 h 1177116"/>
                <a:gd name="connsiteX4" fmla="*/ 0 w 645193"/>
                <a:gd name="connsiteY4" fmla="*/ 1177116 h 1177116"/>
                <a:gd name="connsiteX0-1" fmla="*/ 0 w 691653"/>
                <a:gd name="connsiteY0-2" fmla="*/ 1705544 h 1705544"/>
                <a:gd name="connsiteX1-3" fmla="*/ 161298 w 691653"/>
                <a:gd name="connsiteY1-4" fmla="*/ 528428 h 1705544"/>
                <a:gd name="connsiteX2-5" fmla="*/ 691653 w 691653"/>
                <a:gd name="connsiteY2-6" fmla="*/ 0 h 1705544"/>
                <a:gd name="connsiteX3-7" fmla="*/ 483895 w 691653"/>
                <a:gd name="connsiteY3-8" fmla="*/ 1705544 h 1705544"/>
                <a:gd name="connsiteX4-9" fmla="*/ 0 w 691653"/>
                <a:gd name="connsiteY4-10" fmla="*/ 1705544 h 1705544"/>
                <a:gd name="connsiteX0-11" fmla="*/ 0 w 691653"/>
                <a:gd name="connsiteY0-12" fmla="*/ 1705544 h 2155606"/>
                <a:gd name="connsiteX1-13" fmla="*/ 161298 w 691653"/>
                <a:gd name="connsiteY1-14" fmla="*/ 528428 h 2155606"/>
                <a:gd name="connsiteX2-15" fmla="*/ 691653 w 691653"/>
                <a:gd name="connsiteY2-16" fmla="*/ 0 h 2155606"/>
                <a:gd name="connsiteX3-17" fmla="*/ 438513 w 691653"/>
                <a:gd name="connsiteY3-18" fmla="*/ 2155606 h 2155606"/>
                <a:gd name="connsiteX4-19" fmla="*/ 0 w 691653"/>
                <a:gd name="connsiteY4-20" fmla="*/ 1705544 h 2155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1653" h="2155606">
                  <a:moveTo>
                    <a:pt x="0" y="1705544"/>
                  </a:moveTo>
                  <a:lnTo>
                    <a:pt x="161298" y="528428"/>
                  </a:lnTo>
                  <a:lnTo>
                    <a:pt x="691653" y="0"/>
                  </a:lnTo>
                  <a:lnTo>
                    <a:pt x="438513" y="2155606"/>
                  </a:lnTo>
                  <a:lnTo>
                    <a:pt x="0" y="1705544"/>
                  </a:lnTo>
                  <a:close/>
                </a:path>
              </a:pathLst>
            </a:custGeom>
            <a:solidFill>
              <a:srgbClr val="D4AA08"/>
            </a:solidFill>
            <a:ln>
              <a:solidFill>
                <a:srgbClr val="D4AA0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 rot="19347847">
              <a:off x="339292" y="1273668"/>
              <a:ext cx="1858092" cy="55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发展历程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78504" y="909997"/>
              <a:ext cx="11274297" cy="5745867"/>
            </a:xfrm>
            <a:prstGeom prst="rect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83013" y="567280"/>
            <a:ext cx="2435915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</a:p>
        </p:txBody>
      </p:sp>
      <p:sp>
        <p:nvSpPr>
          <p:cNvPr id="24" name="流程图: 或者 23"/>
          <p:cNvSpPr/>
          <p:nvPr/>
        </p:nvSpPr>
        <p:spPr>
          <a:xfrm>
            <a:off x="10858755" y="2097600"/>
            <a:ext cx="385237" cy="385237"/>
          </a:xfrm>
          <a:prstGeom prst="flowChartOr">
            <a:avLst/>
          </a:prstGeom>
          <a:noFill/>
          <a:ln>
            <a:solidFill>
              <a:srgbClr val="D4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620253" y="3561578"/>
            <a:ext cx="9238502" cy="1465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729517" y="3480156"/>
            <a:ext cx="306896" cy="306896"/>
            <a:chOff x="2376894" y="4012632"/>
            <a:chExt cx="306896" cy="306896"/>
          </a:xfrm>
        </p:grpSpPr>
        <p:sp>
          <p:nvSpPr>
            <p:cNvPr id="14" name="流程图: 联系 13"/>
            <p:cNvSpPr/>
            <p:nvPr/>
          </p:nvSpPr>
          <p:spPr>
            <a:xfrm>
              <a:off x="2376894" y="4012632"/>
              <a:ext cx="306896" cy="306896"/>
            </a:xfrm>
            <a:prstGeom prst="flowChartConnector">
              <a:avLst/>
            </a:prstGeom>
            <a:solidFill>
              <a:srgbClr val="D4A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流程图: 联系 46"/>
            <p:cNvSpPr/>
            <p:nvPr/>
          </p:nvSpPr>
          <p:spPr>
            <a:xfrm>
              <a:off x="2457432" y="4094441"/>
              <a:ext cx="140675" cy="140675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877654" y="3477667"/>
            <a:ext cx="306896" cy="306896"/>
            <a:chOff x="2376894" y="4012632"/>
            <a:chExt cx="306896" cy="306896"/>
          </a:xfrm>
        </p:grpSpPr>
        <p:sp>
          <p:nvSpPr>
            <p:cNvPr id="49" name="流程图: 联系 48"/>
            <p:cNvSpPr/>
            <p:nvPr/>
          </p:nvSpPr>
          <p:spPr>
            <a:xfrm>
              <a:off x="2376894" y="4012632"/>
              <a:ext cx="306896" cy="306896"/>
            </a:xfrm>
            <a:prstGeom prst="flowChartConnector">
              <a:avLst/>
            </a:prstGeom>
            <a:solidFill>
              <a:srgbClr val="D4A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流程图: 联系 49"/>
            <p:cNvSpPr/>
            <p:nvPr/>
          </p:nvSpPr>
          <p:spPr>
            <a:xfrm>
              <a:off x="2457432" y="4094441"/>
              <a:ext cx="140675" cy="140675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199168" y="3502731"/>
            <a:ext cx="306896" cy="306896"/>
            <a:chOff x="2376894" y="4012632"/>
            <a:chExt cx="306896" cy="306896"/>
          </a:xfrm>
        </p:grpSpPr>
        <p:sp>
          <p:nvSpPr>
            <p:cNvPr id="55" name="流程图: 联系 54"/>
            <p:cNvSpPr/>
            <p:nvPr/>
          </p:nvSpPr>
          <p:spPr>
            <a:xfrm>
              <a:off x="2376894" y="4012632"/>
              <a:ext cx="306896" cy="306896"/>
            </a:xfrm>
            <a:prstGeom prst="flowChartConnector">
              <a:avLst/>
            </a:prstGeom>
            <a:solidFill>
              <a:srgbClr val="D4A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流程图: 联系 55"/>
            <p:cNvSpPr/>
            <p:nvPr/>
          </p:nvSpPr>
          <p:spPr>
            <a:xfrm>
              <a:off x="2457432" y="4094441"/>
              <a:ext cx="140675" cy="140675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490780" y="3485621"/>
            <a:ext cx="306896" cy="306896"/>
            <a:chOff x="2376894" y="4012632"/>
            <a:chExt cx="306896" cy="306896"/>
          </a:xfrm>
        </p:grpSpPr>
        <p:sp>
          <p:nvSpPr>
            <p:cNvPr id="58" name="流程图: 联系 57"/>
            <p:cNvSpPr/>
            <p:nvPr/>
          </p:nvSpPr>
          <p:spPr>
            <a:xfrm>
              <a:off x="2376894" y="4012632"/>
              <a:ext cx="306896" cy="306896"/>
            </a:xfrm>
            <a:prstGeom prst="flowChartConnector">
              <a:avLst/>
            </a:prstGeom>
            <a:solidFill>
              <a:srgbClr val="D4A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流程图: 联系 58"/>
            <p:cNvSpPr/>
            <p:nvPr/>
          </p:nvSpPr>
          <p:spPr>
            <a:xfrm>
              <a:off x="2457432" y="4094441"/>
              <a:ext cx="140675" cy="140675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流程图: 离页连接符 16"/>
          <p:cNvSpPr/>
          <p:nvPr/>
        </p:nvSpPr>
        <p:spPr>
          <a:xfrm>
            <a:off x="2493859" y="2833040"/>
            <a:ext cx="817011" cy="542791"/>
          </a:xfrm>
          <a:prstGeom prst="flowChartOffpageConnector">
            <a:avLst/>
          </a:prstGeom>
          <a:solidFill>
            <a:srgbClr val="D4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035789" y="3875284"/>
            <a:ext cx="164553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843915" y="4323171"/>
            <a:ext cx="202928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流程图: 离页连接符 61"/>
          <p:cNvSpPr/>
          <p:nvPr/>
        </p:nvSpPr>
        <p:spPr>
          <a:xfrm>
            <a:off x="4614103" y="2833040"/>
            <a:ext cx="817011" cy="542791"/>
          </a:xfrm>
          <a:prstGeom prst="flowChartOffpageConnector">
            <a:avLst/>
          </a:prstGeom>
          <a:solidFill>
            <a:srgbClr val="D4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204159" y="3875284"/>
            <a:ext cx="164553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012285" y="4323171"/>
            <a:ext cx="202928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流程图: 离页连接符 64"/>
          <p:cNvSpPr/>
          <p:nvPr/>
        </p:nvSpPr>
        <p:spPr>
          <a:xfrm>
            <a:off x="6944111" y="2833040"/>
            <a:ext cx="817011" cy="542791"/>
          </a:xfrm>
          <a:prstGeom prst="flowChartOffpageConnector">
            <a:avLst/>
          </a:prstGeom>
          <a:solidFill>
            <a:srgbClr val="D4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566251" y="3875284"/>
            <a:ext cx="164553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374377" y="4323171"/>
            <a:ext cx="202928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流程图: 离页连接符 67"/>
          <p:cNvSpPr/>
          <p:nvPr/>
        </p:nvSpPr>
        <p:spPr>
          <a:xfrm>
            <a:off x="9162812" y="2833040"/>
            <a:ext cx="817011" cy="542791"/>
          </a:xfrm>
          <a:prstGeom prst="flowChartOffpageConnector">
            <a:avLst/>
          </a:prstGeom>
          <a:solidFill>
            <a:srgbClr val="D4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817036" y="3875284"/>
            <a:ext cx="164553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625162" y="4323171"/>
            <a:ext cx="202928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"/>
          <a:stretch>
            <a:fillRect/>
          </a:stretch>
        </p:blipFill>
        <p:spPr>
          <a:xfrm>
            <a:off x="-11676" y="0"/>
            <a:ext cx="12203676" cy="685117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245993" y="2593027"/>
            <a:ext cx="5361472" cy="992704"/>
            <a:chOff x="5684520" y="3292039"/>
            <a:chExt cx="5361472" cy="992704"/>
          </a:xfrm>
        </p:grpSpPr>
        <p:sp>
          <p:nvSpPr>
            <p:cNvPr id="13" name="文本框 12"/>
            <p:cNvSpPr txBox="1"/>
            <p:nvPr/>
          </p:nvSpPr>
          <p:spPr>
            <a:xfrm>
              <a:off x="5916206" y="3319631"/>
              <a:ext cx="5129786" cy="923330"/>
            </a:xfrm>
            <a:custGeom>
              <a:avLst/>
              <a:gdLst>
                <a:gd name="connsiteX0" fmla="*/ 0 w 3943229"/>
                <a:gd name="connsiteY0" fmla="*/ 0 h 707886"/>
                <a:gd name="connsiteX1" fmla="*/ 3943229 w 3943229"/>
                <a:gd name="connsiteY1" fmla="*/ 0 h 707886"/>
                <a:gd name="connsiteX2" fmla="*/ 3943229 w 3943229"/>
                <a:gd name="connsiteY2" fmla="*/ 707886 h 707886"/>
                <a:gd name="connsiteX3" fmla="*/ 0 w 3943229"/>
                <a:gd name="connsiteY3" fmla="*/ 707886 h 707886"/>
                <a:gd name="connsiteX4" fmla="*/ 0 w 3943229"/>
                <a:gd name="connsiteY4" fmla="*/ 0 h 707886"/>
                <a:gd name="connsiteX0-1" fmla="*/ 161365 w 3943229"/>
                <a:gd name="connsiteY0-2" fmla="*/ 0 h 721333"/>
                <a:gd name="connsiteX1-3" fmla="*/ 3943229 w 3943229"/>
                <a:gd name="connsiteY1-4" fmla="*/ 13447 h 721333"/>
                <a:gd name="connsiteX2-5" fmla="*/ 3943229 w 3943229"/>
                <a:gd name="connsiteY2-6" fmla="*/ 721333 h 721333"/>
                <a:gd name="connsiteX3-7" fmla="*/ 0 w 3943229"/>
                <a:gd name="connsiteY3-8" fmla="*/ 721333 h 721333"/>
                <a:gd name="connsiteX4-9" fmla="*/ 161365 w 3943229"/>
                <a:gd name="connsiteY4-10" fmla="*/ 0 h 721333"/>
                <a:gd name="connsiteX0-11" fmla="*/ 161365 w 3943229"/>
                <a:gd name="connsiteY0-12" fmla="*/ 0 h 721333"/>
                <a:gd name="connsiteX1-13" fmla="*/ 3943229 w 3943229"/>
                <a:gd name="connsiteY1-14" fmla="*/ 13447 h 721333"/>
                <a:gd name="connsiteX2-15" fmla="*/ 3728076 w 3943229"/>
                <a:gd name="connsiteY2-16" fmla="*/ 694438 h 721333"/>
                <a:gd name="connsiteX3-17" fmla="*/ 0 w 3943229"/>
                <a:gd name="connsiteY3-18" fmla="*/ 721333 h 721333"/>
                <a:gd name="connsiteX4-19" fmla="*/ 161365 w 3943229"/>
                <a:gd name="connsiteY4-20" fmla="*/ 0 h 721333"/>
                <a:gd name="connsiteX0-21" fmla="*/ 161365 w 3943229"/>
                <a:gd name="connsiteY0-22" fmla="*/ 0 h 721333"/>
                <a:gd name="connsiteX1-23" fmla="*/ 3943229 w 3943229"/>
                <a:gd name="connsiteY1-24" fmla="*/ 13447 h 721333"/>
                <a:gd name="connsiteX2-25" fmla="*/ 3808759 w 3943229"/>
                <a:gd name="connsiteY2-26" fmla="*/ 694438 h 721333"/>
                <a:gd name="connsiteX3-27" fmla="*/ 0 w 3943229"/>
                <a:gd name="connsiteY3-28" fmla="*/ 721333 h 721333"/>
                <a:gd name="connsiteX4-29" fmla="*/ 161365 w 3943229"/>
                <a:gd name="connsiteY4-30" fmla="*/ 0 h 721333"/>
                <a:gd name="connsiteX0-31" fmla="*/ 201706 w 3983570"/>
                <a:gd name="connsiteY0-32" fmla="*/ 0 h 709661"/>
                <a:gd name="connsiteX1-33" fmla="*/ 3983570 w 3983570"/>
                <a:gd name="connsiteY1-34" fmla="*/ 13447 h 709661"/>
                <a:gd name="connsiteX2-35" fmla="*/ 3849100 w 3983570"/>
                <a:gd name="connsiteY2-36" fmla="*/ 694438 h 709661"/>
                <a:gd name="connsiteX3-37" fmla="*/ 0 w 3983570"/>
                <a:gd name="connsiteY3-38" fmla="*/ 709661 h 709661"/>
                <a:gd name="connsiteX4-39" fmla="*/ 201706 w 3983570"/>
                <a:gd name="connsiteY4-40" fmla="*/ 0 h 709661"/>
                <a:gd name="connsiteX0-41" fmla="*/ 349624 w 4131488"/>
                <a:gd name="connsiteY0-42" fmla="*/ 0 h 709661"/>
                <a:gd name="connsiteX1-43" fmla="*/ 4131488 w 4131488"/>
                <a:gd name="connsiteY1-44" fmla="*/ 13447 h 709661"/>
                <a:gd name="connsiteX2-45" fmla="*/ 3997018 w 4131488"/>
                <a:gd name="connsiteY2-46" fmla="*/ 694438 h 709661"/>
                <a:gd name="connsiteX3-47" fmla="*/ 0 w 4131488"/>
                <a:gd name="connsiteY3-48" fmla="*/ 709661 h 709661"/>
                <a:gd name="connsiteX4-49" fmla="*/ 349624 w 4131488"/>
                <a:gd name="connsiteY4-50" fmla="*/ 0 h 7096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131488" h="709661">
                  <a:moveTo>
                    <a:pt x="349624" y="0"/>
                  </a:moveTo>
                  <a:lnTo>
                    <a:pt x="4131488" y="13447"/>
                  </a:lnTo>
                  <a:lnTo>
                    <a:pt x="3997018" y="694438"/>
                  </a:lnTo>
                  <a:lnTo>
                    <a:pt x="0" y="709661"/>
                  </a:lnTo>
                  <a:lnTo>
                    <a:pt x="349624" y="0"/>
                  </a:lnTo>
                  <a:close/>
                </a:path>
              </a:pathLst>
            </a:custGeom>
            <a:solidFill>
              <a:srgbClr val="D4AA08">
                <a:alpha val="73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zh-CN" alt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产品与服务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5684520" y="3292039"/>
              <a:ext cx="451372" cy="992704"/>
            </a:xfrm>
            <a:prstGeom prst="line">
              <a:avLst/>
            </a:prstGeom>
            <a:ln w="3175">
              <a:solidFill>
                <a:srgbClr val="D4A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2862174" y="3725838"/>
            <a:ext cx="8562946" cy="1997672"/>
            <a:chOff x="1990053" y="3700712"/>
            <a:chExt cx="9489658" cy="2213867"/>
          </a:xfrm>
        </p:grpSpPr>
        <p:grpSp>
          <p:nvGrpSpPr>
            <p:cNvPr id="7" name="组合 6"/>
            <p:cNvGrpSpPr/>
            <p:nvPr/>
          </p:nvGrpSpPr>
          <p:grpSpPr>
            <a:xfrm>
              <a:off x="1990053" y="3700712"/>
              <a:ext cx="3097295" cy="2213867"/>
              <a:chOff x="1990053" y="3700712"/>
              <a:chExt cx="3097295" cy="2213867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61" b="7061"/>
              <a:stretch>
                <a:fillRect/>
              </a:stretch>
            </p:blipFill>
            <p:spPr>
              <a:xfrm>
                <a:off x="2023306" y="3700712"/>
                <a:ext cx="3017918" cy="1697579"/>
              </a:xfrm>
              <a:prstGeom prst="rect">
                <a:avLst/>
              </a:prstGeom>
              <a:ln w="38100">
                <a:solidFill>
                  <a:srgbClr val="D4AA08"/>
                </a:solidFill>
              </a:ln>
            </p:spPr>
          </p:pic>
          <p:sp>
            <p:nvSpPr>
              <p:cNvPr id="6" name="矩形 5"/>
              <p:cNvSpPr/>
              <p:nvPr/>
            </p:nvSpPr>
            <p:spPr>
              <a:xfrm>
                <a:off x="1990053" y="5409375"/>
                <a:ext cx="3097295" cy="505204"/>
              </a:xfrm>
              <a:prstGeom prst="rect">
                <a:avLst/>
              </a:prstGeom>
              <a:solidFill>
                <a:srgbClr val="D4AA08"/>
              </a:solidFill>
              <a:ln>
                <a:solidFill>
                  <a:srgbClr val="D4A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2.3 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我们的优势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206079" y="3700712"/>
              <a:ext cx="3097295" cy="2213867"/>
              <a:chOff x="5206079" y="3700712"/>
              <a:chExt cx="3097295" cy="2213867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13" b="7813"/>
              <a:stretch>
                <a:fillRect/>
              </a:stretch>
            </p:blipFill>
            <p:spPr>
              <a:xfrm>
                <a:off x="5245768" y="3700712"/>
                <a:ext cx="3017918" cy="1697579"/>
              </a:xfrm>
              <a:prstGeom prst="rect">
                <a:avLst/>
              </a:prstGeom>
              <a:ln w="38100">
                <a:solidFill>
                  <a:srgbClr val="D4AA08"/>
                </a:solidFill>
              </a:ln>
            </p:spPr>
          </p:pic>
          <p:sp>
            <p:nvSpPr>
              <p:cNvPr id="11" name="矩形 10"/>
              <p:cNvSpPr/>
              <p:nvPr/>
            </p:nvSpPr>
            <p:spPr>
              <a:xfrm>
                <a:off x="5206079" y="5409375"/>
                <a:ext cx="3097295" cy="505204"/>
              </a:xfrm>
              <a:prstGeom prst="rect">
                <a:avLst/>
              </a:prstGeom>
              <a:solidFill>
                <a:srgbClr val="D4AA08"/>
              </a:solidFill>
              <a:ln>
                <a:solidFill>
                  <a:srgbClr val="D4A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2.2 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主要服务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382416" y="3700712"/>
              <a:ext cx="3097295" cy="2213867"/>
              <a:chOff x="8382416" y="3700712"/>
              <a:chExt cx="3097295" cy="2213867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22" b="8022"/>
              <a:stretch>
                <a:fillRect/>
              </a:stretch>
            </p:blipFill>
            <p:spPr>
              <a:xfrm>
                <a:off x="8422105" y="3700712"/>
                <a:ext cx="3017918" cy="1697579"/>
              </a:xfrm>
              <a:prstGeom prst="rect">
                <a:avLst/>
              </a:prstGeom>
              <a:ln w="38100">
                <a:solidFill>
                  <a:srgbClr val="D4AA08"/>
                </a:soli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8382416" y="5409375"/>
                <a:ext cx="3097295" cy="505204"/>
              </a:xfrm>
              <a:prstGeom prst="rect">
                <a:avLst/>
              </a:prstGeom>
              <a:solidFill>
                <a:srgbClr val="D4AA08"/>
              </a:solidFill>
              <a:ln>
                <a:solidFill>
                  <a:srgbClr val="D4A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2.1 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产品展示及分析</a:t>
                </a: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"/>
          <a:stretch>
            <a:fillRect/>
          </a:stretch>
        </p:blipFill>
        <p:spPr>
          <a:xfrm>
            <a:off x="-11676" y="0"/>
            <a:ext cx="12203676" cy="685117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11140" y="802903"/>
            <a:ext cx="11611780" cy="5708733"/>
            <a:chOff x="903014" y="892630"/>
            <a:chExt cx="10402295" cy="5114111"/>
          </a:xfrm>
        </p:grpSpPr>
        <p:sp>
          <p:nvSpPr>
            <p:cNvPr id="6" name="矩形 5"/>
            <p:cNvSpPr/>
            <p:nvPr/>
          </p:nvSpPr>
          <p:spPr>
            <a:xfrm>
              <a:off x="914400" y="1288473"/>
              <a:ext cx="10390909" cy="4718268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流程图: 或者 6"/>
            <p:cNvSpPr/>
            <p:nvPr/>
          </p:nvSpPr>
          <p:spPr>
            <a:xfrm>
              <a:off x="10567555" y="1687901"/>
              <a:ext cx="345111" cy="345111"/>
            </a:xfrm>
            <a:prstGeom prst="flowChartOr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平行四边形 14"/>
            <p:cNvSpPr/>
            <p:nvPr/>
          </p:nvSpPr>
          <p:spPr>
            <a:xfrm rot="2652705">
              <a:off x="1404676" y="892630"/>
              <a:ext cx="691653" cy="2155606"/>
            </a:xfrm>
            <a:custGeom>
              <a:avLst/>
              <a:gdLst>
                <a:gd name="connsiteX0" fmla="*/ 0 w 645193"/>
                <a:gd name="connsiteY0" fmla="*/ 1177116 h 1177116"/>
                <a:gd name="connsiteX1" fmla="*/ 161298 w 645193"/>
                <a:gd name="connsiteY1" fmla="*/ 0 h 1177116"/>
                <a:gd name="connsiteX2" fmla="*/ 645193 w 645193"/>
                <a:gd name="connsiteY2" fmla="*/ 0 h 1177116"/>
                <a:gd name="connsiteX3" fmla="*/ 483895 w 645193"/>
                <a:gd name="connsiteY3" fmla="*/ 1177116 h 1177116"/>
                <a:gd name="connsiteX4" fmla="*/ 0 w 645193"/>
                <a:gd name="connsiteY4" fmla="*/ 1177116 h 1177116"/>
                <a:gd name="connsiteX0-1" fmla="*/ 0 w 691653"/>
                <a:gd name="connsiteY0-2" fmla="*/ 1705544 h 1705544"/>
                <a:gd name="connsiteX1-3" fmla="*/ 161298 w 691653"/>
                <a:gd name="connsiteY1-4" fmla="*/ 528428 h 1705544"/>
                <a:gd name="connsiteX2-5" fmla="*/ 691653 w 691653"/>
                <a:gd name="connsiteY2-6" fmla="*/ 0 h 1705544"/>
                <a:gd name="connsiteX3-7" fmla="*/ 483895 w 691653"/>
                <a:gd name="connsiteY3-8" fmla="*/ 1705544 h 1705544"/>
                <a:gd name="connsiteX4-9" fmla="*/ 0 w 691653"/>
                <a:gd name="connsiteY4-10" fmla="*/ 1705544 h 1705544"/>
                <a:gd name="connsiteX0-11" fmla="*/ 0 w 691653"/>
                <a:gd name="connsiteY0-12" fmla="*/ 1705544 h 2155606"/>
                <a:gd name="connsiteX1-13" fmla="*/ 161298 w 691653"/>
                <a:gd name="connsiteY1-14" fmla="*/ 528428 h 2155606"/>
                <a:gd name="connsiteX2-15" fmla="*/ 691653 w 691653"/>
                <a:gd name="connsiteY2-16" fmla="*/ 0 h 2155606"/>
                <a:gd name="connsiteX3-17" fmla="*/ 438513 w 691653"/>
                <a:gd name="connsiteY3-18" fmla="*/ 2155606 h 2155606"/>
                <a:gd name="connsiteX4-19" fmla="*/ 0 w 691653"/>
                <a:gd name="connsiteY4-20" fmla="*/ 1705544 h 2155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1653" h="2155606">
                  <a:moveTo>
                    <a:pt x="0" y="1705544"/>
                  </a:moveTo>
                  <a:lnTo>
                    <a:pt x="161298" y="528428"/>
                  </a:lnTo>
                  <a:lnTo>
                    <a:pt x="691653" y="0"/>
                  </a:lnTo>
                  <a:lnTo>
                    <a:pt x="438513" y="2155606"/>
                  </a:lnTo>
                  <a:lnTo>
                    <a:pt x="0" y="1705544"/>
                  </a:lnTo>
                  <a:close/>
                </a:path>
              </a:pathLst>
            </a:custGeom>
            <a:solidFill>
              <a:srgbClr val="D4AA08"/>
            </a:solidFill>
            <a:ln>
              <a:solidFill>
                <a:srgbClr val="D4AA0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 rot="19275172">
              <a:off x="903014" y="1775871"/>
              <a:ext cx="1645633" cy="41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产品展示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052945" y="1440873"/>
              <a:ext cx="10099964" cy="4392108"/>
            </a:xfrm>
            <a:prstGeom prst="rect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23850" y="463310"/>
            <a:ext cx="2919996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主要产品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801504" y="2258308"/>
            <a:ext cx="2674961" cy="3507475"/>
            <a:chOff x="1992573" y="2224585"/>
            <a:chExt cx="2674961" cy="3507475"/>
          </a:xfrm>
        </p:grpSpPr>
        <p:sp>
          <p:nvSpPr>
            <p:cNvPr id="17" name="矩形 16"/>
            <p:cNvSpPr/>
            <p:nvPr/>
          </p:nvSpPr>
          <p:spPr>
            <a:xfrm>
              <a:off x="1992573" y="2224585"/>
              <a:ext cx="2674961" cy="3507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38" b="29538"/>
            <a:stretch>
              <a:fillRect/>
            </a:stretch>
          </p:blipFill>
          <p:spPr>
            <a:xfrm>
              <a:off x="2109493" y="2354519"/>
              <a:ext cx="2423330" cy="13631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文本框 17"/>
            <p:cNvSpPr txBox="1"/>
            <p:nvPr/>
          </p:nvSpPr>
          <p:spPr>
            <a:xfrm>
              <a:off x="2498390" y="5228877"/>
              <a:ext cx="1645536" cy="40011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产品一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306515" y="3810358"/>
              <a:ext cx="2029285" cy="13234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17660" y="2258308"/>
            <a:ext cx="2674961" cy="3507475"/>
            <a:chOff x="1992573" y="2224585"/>
            <a:chExt cx="2674961" cy="3507475"/>
          </a:xfrm>
        </p:grpSpPr>
        <p:sp>
          <p:nvSpPr>
            <p:cNvPr id="22" name="矩形 21"/>
            <p:cNvSpPr/>
            <p:nvPr/>
          </p:nvSpPr>
          <p:spPr>
            <a:xfrm>
              <a:off x="1992573" y="2224585"/>
              <a:ext cx="2674961" cy="3507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38" b="29538"/>
            <a:stretch>
              <a:fillRect/>
            </a:stretch>
          </p:blipFill>
          <p:spPr>
            <a:xfrm>
              <a:off x="2109493" y="2354519"/>
              <a:ext cx="2423330" cy="13631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文本框 23"/>
            <p:cNvSpPr txBox="1"/>
            <p:nvPr/>
          </p:nvSpPr>
          <p:spPr>
            <a:xfrm>
              <a:off x="2498390" y="5228877"/>
              <a:ext cx="1645536" cy="40011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产品二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306515" y="3810358"/>
              <a:ext cx="2029285" cy="13234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53950" y="2258308"/>
            <a:ext cx="2674961" cy="3507475"/>
            <a:chOff x="1992573" y="2224585"/>
            <a:chExt cx="2674961" cy="3507475"/>
          </a:xfrm>
        </p:grpSpPr>
        <p:sp>
          <p:nvSpPr>
            <p:cNvPr id="27" name="矩形 26"/>
            <p:cNvSpPr/>
            <p:nvPr/>
          </p:nvSpPr>
          <p:spPr>
            <a:xfrm>
              <a:off x="1992573" y="2224585"/>
              <a:ext cx="2674961" cy="3507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38" b="29538"/>
            <a:stretch>
              <a:fillRect/>
            </a:stretch>
          </p:blipFill>
          <p:spPr>
            <a:xfrm>
              <a:off x="2109493" y="2354519"/>
              <a:ext cx="2423330" cy="13631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文本框 28"/>
            <p:cNvSpPr txBox="1"/>
            <p:nvPr/>
          </p:nvSpPr>
          <p:spPr>
            <a:xfrm>
              <a:off x="2498390" y="5228877"/>
              <a:ext cx="1645536" cy="40011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产品三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306515" y="3810358"/>
              <a:ext cx="2029285" cy="13234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1676" y="0"/>
            <a:ext cx="12203676" cy="25384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" b="45205"/>
          <a:stretch>
            <a:fillRect/>
          </a:stretch>
        </p:blipFill>
        <p:spPr>
          <a:xfrm>
            <a:off x="-11676" y="-13648"/>
            <a:ext cx="12203676" cy="39032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9768" y="1460311"/>
            <a:ext cx="10740788" cy="32345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16540" y="4980591"/>
            <a:ext cx="164553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产品分析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9768" y="695171"/>
            <a:ext cx="2919996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主要产品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>
          <a:xfrm>
            <a:off x="6341658" y="873431"/>
            <a:ext cx="4868064" cy="273828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51687" y="1790563"/>
            <a:ext cx="1645536" cy="369332"/>
          </a:xfrm>
          <a:prstGeom prst="rect">
            <a:avLst/>
          </a:prstGeom>
          <a:solidFill>
            <a:srgbClr val="D4AA0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产品展示</a:t>
            </a:r>
          </a:p>
        </p:txBody>
      </p:sp>
      <p:sp>
        <p:nvSpPr>
          <p:cNvPr id="13" name="矩形 12"/>
          <p:cNvSpPr/>
          <p:nvPr/>
        </p:nvSpPr>
        <p:spPr>
          <a:xfrm>
            <a:off x="916540" y="2319562"/>
            <a:ext cx="4693674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产品是指资金融通过程的各种载体，它包括货币、黄金、外汇、有价证券等。就是说，这些金融产品就是金融市场的买卖对象，供求双方通过市场竞争原则形成金融产品价格，如利率或收益率，最终完成交易，达到融通资金的目的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16540" y="5349923"/>
            <a:ext cx="10544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产品是指资金融通过程的各种载体，它包括货币、黄金、外汇、有价证券等。就是说，这些金融产品就是金融市场的买卖对象，供求双方通过市场竞争原则形成金融产品价格，如利率或收益率，最终完成交易，达到融通资金的目的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1" b="3484"/>
          <a:stretch>
            <a:fillRect/>
          </a:stretch>
        </p:blipFill>
        <p:spPr>
          <a:xfrm>
            <a:off x="3534770" y="0"/>
            <a:ext cx="865723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405356" y="1107781"/>
            <a:ext cx="8424524" cy="1617504"/>
            <a:chOff x="1416748" y="1071854"/>
            <a:chExt cx="8672401" cy="1665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任意多边形 12"/>
            <p:cNvSpPr/>
            <p:nvPr/>
          </p:nvSpPr>
          <p:spPr>
            <a:xfrm rot="5400000">
              <a:off x="6193823" y="-1158746"/>
              <a:ext cx="1664725" cy="6125926"/>
            </a:xfrm>
            <a:custGeom>
              <a:avLst/>
              <a:gdLst>
                <a:gd name="connsiteX0" fmla="*/ 532102 w 1460727"/>
                <a:gd name="connsiteY0" fmla="*/ 5375246 h 5375246"/>
                <a:gd name="connsiteX1" fmla="*/ 532764 w 1460727"/>
                <a:gd name="connsiteY1" fmla="*/ 5374106 h 5375246"/>
                <a:gd name="connsiteX2" fmla="*/ 729704 w 1460727"/>
                <a:gd name="connsiteY2" fmla="*/ 5374106 h 5375246"/>
                <a:gd name="connsiteX3" fmla="*/ 730365 w 1460727"/>
                <a:gd name="connsiteY3" fmla="*/ 5375246 h 5375246"/>
                <a:gd name="connsiteX4" fmla="*/ 0 w 1460727"/>
                <a:gd name="connsiteY4" fmla="*/ 5374106 h 5375246"/>
                <a:gd name="connsiteX5" fmla="*/ 0 w 1460727"/>
                <a:gd name="connsiteY5" fmla="*/ 0 h 5375246"/>
                <a:gd name="connsiteX6" fmla="*/ 1460727 w 1460727"/>
                <a:gd name="connsiteY6" fmla="*/ 0 h 5375246"/>
                <a:gd name="connsiteX7" fmla="*/ 1460727 w 1460727"/>
                <a:gd name="connsiteY7" fmla="*/ 5374106 h 5375246"/>
                <a:gd name="connsiteX8" fmla="*/ 729704 w 1460727"/>
                <a:gd name="connsiteY8" fmla="*/ 5374106 h 5375246"/>
                <a:gd name="connsiteX9" fmla="*/ 631234 w 1460727"/>
                <a:gd name="connsiteY9" fmla="*/ 5204330 h 5375246"/>
                <a:gd name="connsiteX10" fmla="*/ 532764 w 1460727"/>
                <a:gd name="connsiteY10" fmla="*/ 5374106 h 537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727" h="5375246">
                  <a:moveTo>
                    <a:pt x="532102" y="5375246"/>
                  </a:moveTo>
                  <a:lnTo>
                    <a:pt x="532764" y="5374106"/>
                  </a:lnTo>
                  <a:lnTo>
                    <a:pt x="729704" y="5374106"/>
                  </a:lnTo>
                  <a:lnTo>
                    <a:pt x="730365" y="5375246"/>
                  </a:lnTo>
                  <a:close/>
                  <a:moveTo>
                    <a:pt x="0" y="5374106"/>
                  </a:moveTo>
                  <a:lnTo>
                    <a:pt x="0" y="0"/>
                  </a:lnTo>
                  <a:lnTo>
                    <a:pt x="1460727" y="0"/>
                  </a:lnTo>
                  <a:lnTo>
                    <a:pt x="1460727" y="5374106"/>
                  </a:lnTo>
                  <a:lnTo>
                    <a:pt x="729704" y="5374106"/>
                  </a:lnTo>
                  <a:lnTo>
                    <a:pt x="631234" y="5204330"/>
                  </a:lnTo>
                  <a:lnTo>
                    <a:pt x="532764" y="5374106"/>
                  </a:lnTo>
                  <a:close/>
                </a:path>
              </a:pathLst>
            </a:cu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748" y="1076581"/>
              <a:ext cx="2554414" cy="1660369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1416749" y="2905900"/>
            <a:ext cx="8413131" cy="1615319"/>
            <a:chOff x="1416749" y="2905900"/>
            <a:chExt cx="8672381" cy="1665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>
            <a:xfrm rot="5400000">
              <a:off x="6193804" y="675670"/>
              <a:ext cx="1664725" cy="6125926"/>
            </a:xfrm>
            <a:custGeom>
              <a:avLst/>
              <a:gdLst>
                <a:gd name="connsiteX0" fmla="*/ 532102 w 1460727"/>
                <a:gd name="connsiteY0" fmla="*/ 5375246 h 5375246"/>
                <a:gd name="connsiteX1" fmla="*/ 532764 w 1460727"/>
                <a:gd name="connsiteY1" fmla="*/ 5374106 h 5375246"/>
                <a:gd name="connsiteX2" fmla="*/ 729704 w 1460727"/>
                <a:gd name="connsiteY2" fmla="*/ 5374106 h 5375246"/>
                <a:gd name="connsiteX3" fmla="*/ 730365 w 1460727"/>
                <a:gd name="connsiteY3" fmla="*/ 5375246 h 5375246"/>
                <a:gd name="connsiteX4" fmla="*/ 0 w 1460727"/>
                <a:gd name="connsiteY4" fmla="*/ 5374106 h 5375246"/>
                <a:gd name="connsiteX5" fmla="*/ 0 w 1460727"/>
                <a:gd name="connsiteY5" fmla="*/ 0 h 5375246"/>
                <a:gd name="connsiteX6" fmla="*/ 1460727 w 1460727"/>
                <a:gd name="connsiteY6" fmla="*/ 0 h 5375246"/>
                <a:gd name="connsiteX7" fmla="*/ 1460727 w 1460727"/>
                <a:gd name="connsiteY7" fmla="*/ 5374106 h 5375246"/>
                <a:gd name="connsiteX8" fmla="*/ 729704 w 1460727"/>
                <a:gd name="connsiteY8" fmla="*/ 5374106 h 5375246"/>
                <a:gd name="connsiteX9" fmla="*/ 631234 w 1460727"/>
                <a:gd name="connsiteY9" fmla="*/ 5204330 h 5375246"/>
                <a:gd name="connsiteX10" fmla="*/ 532764 w 1460727"/>
                <a:gd name="connsiteY10" fmla="*/ 5374106 h 537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727" h="5375246">
                  <a:moveTo>
                    <a:pt x="532102" y="5375246"/>
                  </a:moveTo>
                  <a:lnTo>
                    <a:pt x="532764" y="5374106"/>
                  </a:lnTo>
                  <a:lnTo>
                    <a:pt x="729704" y="5374106"/>
                  </a:lnTo>
                  <a:lnTo>
                    <a:pt x="730365" y="5375246"/>
                  </a:lnTo>
                  <a:close/>
                  <a:moveTo>
                    <a:pt x="0" y="5374106"/>
                  </a:moveTo>
                  <a:lnTo>
                    <a:pt x="0" y="0"/>
                  </a:lnTo>
                  <a:lnTo>
                    <a:pt x="1460727" y="0"/>
                  </a:lnTo>
                  <a:lnTo>
                    <a:pt x="1460727" y="5374106"/>
                  </a:lnTo>
                  <a:lnTo>
                    <a:pt x="729704" y="5374106"/>
                  </a:lnTo>
                  <a:lnTo>
                    <a:pt x="631234" y="5204330"/>
                  </a:lnTo>
                  <a:lnTo>
                    <a:pt x="532764" y="5374106"/>
                  </a:lnTo>
                  <a:close/>
                </a:path>
              </a:pathLst>
            </a:cu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5"/>
            <a:stretch>
              <a:fillRect/>
            </a:stretch>
          </p:blipFill>
          <p:spPr>
            <a:xfrm>
              <a:off x="1416749" y="2905900"/>
              <a:ext cx="2554414" cy="1652452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1416749" y="4727303"/>
            <a:ext cx="8413132" cy="1615144"/>
            <a:chOff x="1416748" y="4727302"/>
            <a:chExt cx="8672382" cy="1664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任意多边形 23"/>
            <p:cNvSpPr/>
            <p:nvPr/>
          </p:nvSpPr>
          <p:spPr>
            <a:xfrm rot="5400000">
              <a:off x="6193804" y="2496892"/>
              <a:ext cx="1664725" cy="6125926"/>
            </a:xfrm>
            <a:custGeom>
              <a:avLst/>
              <a:gdLst>
                <a:gd name="connsiteX0" fmla="*/ 532102 w 1460727"/>
                <a:gd name="connsiteY0" fmla="*/ 5375246 h 5375246"/>
                <a:gd name="connsiteX1" fmla="*/ 532764 w 1460727"/>
                <a:gd name="connsiteY1" fmla="*/ 5374106 h 5375246"/>
                <a:gd name="connsiteX2" fmla="*/ 729704 w 1460727"/>
                <a:gd name="connsiteY2" fmla="*/ 5374106 h 5375246"/>
                <a:gd name="connsiteX3" fmla="*/ 730365 w 1460727"/>
                <a:gd name="connsiteY3" fmla="*/ 5375246 h 5375246"/>
                <a:gd name="connsiteX4" fmla="*/ 0 w 1460727"/>
                <a:gd name="connsiteY4" fmla="*/ 5374106 h 5375246"/>
                <a:gd name="connsiteX5" fmla="*/ 0 w 1460727"/>
                <a:gd name="connsiteY5" fmla="*/ 0 h 5375246"/>
                <a:gd name="connsiteX6" fmla="*/ 1460727 w 1460727"/>
                <a:gd name="connsiteY6" fmla="*/ 0 h 5375246"/>
                <a:gd name="connsiteX7" fmla="*/ 1460727 w 1460727"/>
                <a:gd name="connsiteY7" fmla="*/ 5374106 h 5375246"/>
                <a:gd name="connsiteX8" fmla="*/ 729704 w 1460727"/>
                <a:gd name="connsiteY8" fmla="*/ 5374106 h 5375246"/>
                <a:gd name="connsiteX9" fmla="*/ 631234 w 1460727"/>
                <a:gd name="connsiteY9" fmla="*/ 5204330 h 5375246"/>
                <a:gd name="connsiteX10" fmla="*/ 532764 w 1460727"/>
                <a:gd name="connsiteY10" fmla="*/ 5374106 h 537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727" h="5375246">
                  <a:moveTo>
                    <a:pt x="532102" y="5375246"/>
                  </a:moveTo>
                  <a:lnTo>
                    <a:pt x="532764" y="5374106"/>
                  </a:lnTo>
                  <a:lnTo>
                    <a:pt x="729704" y="5374106"/>
                  </a:lnTo>
                  <a:lnTo>
                    <a:pt x="730365" y="5375246"/>
                  </a:lnTo>
                  <a:close/>
                  <a:moveTo>
                    <a:pt x="0" y="5374106"/>
                  </a:moveTo>
                  <a:lnTo>
                    <a:pt x="0" y="0"/>
                  </a:lnTo>
                  <a:lnTo>
                    <a:pt x="1460727" y="0"/>
                  </a:lnTo>
                  <a:lnTo>
                    <a:pt x="1460727" y="5374106"/>
                  </a:lnTo>
                  <a:lnTo>
                    <a:pt x="729704" y="5374106"/>
                  </a:lnTo>
                  <a:lnTo>
                    <a:pt x="631234" y="5204330"/>
                  </a:lnTo>
                  <a:lnTo>
                    <a:pt x="532764" y="5374106"/>
                  </a:lnTo>
                  <a:close/>
                </a:path>
              </a:pathLst>
            </a:cu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748" y="4727302"/>
              <a:ext cx="2554414" cy="1655261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416748" y="395590"/>
            <a:ext cx="2919996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主要服务</a:t>
            </a:r>
          </a:p>
        </p:txBody>
      </p:sp>
      <p:sp>
        <p:nvSpPr>
          <p:cNvPr id="4" name="平行四边形 14"/>
          <p:cNvSpPr/>
          <p:nvPr/>
        </p:nvSpPr>
        <p:spPr>
          <a:xfrm rot="18947295" flipH="1">
            <a:off x="11029926" y="-648521"/>
            <a:ext cx="812740" cy="2532474"/>
          </a:xfrm>
          <a:custGeom>
            <a:avLst/>
            <a:gdLst>
              <a:gd name="connsiteX0" fmla="*/ 0 w 645193"/>
              <a:gd name="connsiteY0" fmla="*/ 1177116 h 1177116"/>
              <a:gd name="connsiteX1" fmla="*/ 161298 w 645193"/>
              <a:gd name="connsiteY1" fmla="*/ 0 h 1177116"/>
              <a:gd name="connsiteX2" fmla="*/ 645193 w 645193"/>
              <a:gd name="connsiteY2" fmla="*/ 0 h 1177116"/>
              <a:gd name="connsiteX3" fmla="*/ 483895 w 645193"/>
              <a:gd name="connsiteY3" fmla="*/ 1177116 h 1177116"/>
              <a:gd name="connsiteX4" fmla="*/ 0 w 645193"/>
              <a:gd name="connsiteY4" fmla="*/ 1177116 h 1177116"/>
              <a:gd name="connsiteX0-1" fmla="*/ 0 w 691653"/>
              <a:gd name="connsiteY0-2" fmla="*/ 1705544 h 1705544"/>
              <a:gd name="connsiteX1-3" fmla="*/ 161298 w 691653"/>
              <a:gd name="connsiteY1-4" fmla="*/ 528428 h 1705544"/>
              <a:gd name="connsiteX2-5" fmla="*/ 691653 w 691653"/>
              <a:gd name="connsiteY2-6" fmla="*/ 0 h 1705544"/>
              <a:gd name="connsiteX3-7" fmla="*/ 483895 w 691653"/>
              <a:gd name="connsiteY3-8" fmla="*/ 1705544 h 1705544"/>
              <a:gd name="connsiteX4-9" fmla="*/ 0 w 691653"/>
              <a:gd name="connsiteY4-10" fmla="*/ 1705544 h 1705544"/>
              <a:gd name="connsiteX0-11" fmla="*/ 0 w 691653"/>
              <a:gd name="connsiteY0-12" fmla="*/ 1705544 h 2155606"/>
              <a:gd name="connsiteX1-13" fmla="*/ 161298 w 691653"/>
              <a:gd name="connsiteY1-14" fmla="*/ 528428 h 2155606"/>
              <a:gd name="connsiteX2-15" fmla="*/ 691653 w 691653"/>
              <a:gd name="connsiteY2-16" fmla="*/ 0 h 2155606"/>
              <a:gd name="connsiteX3-17" fmla="*/ 438513 w 691653"/>
              <a:gd name="connsiteY3-18" fmla="*/ 2155606 h 2155606"/>
              <a:gd name="connsiteX4-19" fmla="*/ 0 w 691653"/>
              <a:gd name="connsiteY4-20" fmla="*/ 1705544 h 21556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653" h="2155606">
                <a:moveTo>
                  <a:pt x="0" y="1705544"/>
                </a:moveTo>
                <a:lnTo>
                  <a:pt x="161298" y="528428"/>
                </a:lnTo>
                <a:lnTo>
                  <a:pt x="691653" y="0"/>
                </a:lnTo>
                <a:lnTo>
                  <a:pt x="438513" y="2155606"/>
                </a:lnTo>
                <a:lnTo>
                  <a:pt x="0" y="1705544"/>
                </a:lnTo>
                <a:close/>
              </a:path>
            </a:pathLst>
          </a:custGeom>
          <a:solidFill>
            <a:srgbClr val="D4AA08"/>
          </a:solidFill>
          <a:ln>
            <a:solidFill>
              <a:srgbClr val="D4AA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 rot="2361848">
            <a:off x="10517809" y="386883"/>
            <a:ext cx="183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产品分析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263847" y="1301754"/>
            <a:ext cx="164553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主要服务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071972" y="1759867"/>
            <a:ext cx="565228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63847" y="3136170"/>
            <a:ext cx="164553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主要服务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071972" y="3594283"/>
            <a:ext cx="565228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63847" y="4957392"/>
            <a:ext cx="164553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主要服务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71972" y="5415505"/>
            <a:ext cx="565228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12522" r="358" b="45886"/>
          <a:stretch>
            <a:fillRect/>
          </a:stretch>
        </p:blipFill>
        <p:spPr>
          <a:xfrm>
            <a:off x="-27296" y="0"/>
            <a:ext cx="12219760" cy="398514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0"/>
            <a:ext cx="12219296" cy="3985146"/>
          </a:xfrm>
          <a:prstGeom prst="rect">
            <a:avLst/>
          </a:prstGeom>
          <a:solidFill>
            <a:schemeClr val="tx1">
              <a:lumMod val="85000"/>
              <a:lumOff val="1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16748" y="1862920"/>
            <a:ext cx="2129051" cy="4258099"/>
            <a:chOff x="1009934" y="2620372"/>
            <a:chExt cx="2129051" cy="42580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1009934" y="2620372"/>
              <a:ext cx="2129051" cy="2129051"/>
            </a:xfrm>
            <a:prstGeom prst="rect">
              <a:avLst/>
            </a:prstGeom>
            <a:solidFill>
              <a:srgbClr val="D4A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09934" y="4749420"/>
              <a:ext cx="2129051" cy="2129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50515" y="1862920"/>
            <a:ext cx="2129051" cy="4258099"/>
            <a:chOff x="1009934" y="2620372"/>
            <a:chExt cx="2129051" cy="42580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" name="矩形 6"/>
            <p:cNvSpPr/>
            <p:nvPr/>
          </p:nvSpPr>
          <p:spPr>
            <a:xfrm>
              <a:off x="1009934" y="2620372"/>
              <a:ext cx="2129051" cy="212905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09934" y="4749420"/>
              <a:ext cx="2129051" cy="2129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56987" y="1862920"/>
            <a:ext cx="2129051" cy="4258099"/>
            <a:chOff x="1009934" y="2620372"/>
            <a:chExt cx="2129051" cy="42580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1009934" y="2620372"/>
              <a:ext cx="2129051" cy="2129051"/>
            </a:xfrm>
            <a:prstGeom prst="rect">
              <a:avLst/>
            </a:prstGeom>
            <a:solidFill>
              <a:srgbClr val="D4A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09934" y="4749420"/>
              <a:ext cx="2129051" cy="2129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49811" y="1862920"/>
            <a:ext cx="2129051" cy="4258099"/>
            <a:chOff x="1009934" y="2620372"/>
            <a:chExt cx="2129051" cy="42580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009934" y="2620372"/>
              <a:ext cx="2129051" cy="212905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009934" y="4749420"/>
              <a:ext cx="2129051" cy="2129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416748" y="837363"/>
            <a:ext cx="3046070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我们的优势</a:t>
            </a:r>
          </a:p>
        </p:txBody>
      </p:sp>
      <p:sp>
        <p:nvSpPr>
          <p:cNvPr id="17" name="直角三角形 16"/>
          <p:cNvSpPr/>
          <p:nvPr/>
        </p:nvSpPr>
        <p:spPr>
          <a:xfrm flipH="1">
            <a:off x="3150014" y="5725234"/>
            <a:ext cx="395785" cy="395785"/>
          </a:xfrm>
          <a:prstGeom prst="rtTriangle">
            <a:avLst/>
          </a:prstGeom>
          <a:solidFill>
            <a:srgbClr val="D4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18" name="直角三角形 17"/>
          <p:cNvSpPr/>
          <p:nvPr/>
        </p:nvSpPr>
        <p:spPr>
          <a:xfrm flipH="1">
            <a:off x="5483781" y="5725234"/>
            <a:ext cx="395785" cy="39578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19" name="直角三角形 18"/>
          <p:cNvSpPr/>
          <p:nvPr/>
        </p:nvSpPr>
        <p:spPr>
          <a:xfrm flipH="1">
            <a:off x="7787634" y="5725234"/>
            <a:ext cx="395785" cy="395785"/>
          </a:xfrm>
          <a:prstGeom prst="rtTriangle">
            <a:avLst/>
          </a:prstGeom>
          <a:solidFill>
            <a:srgbClr val="D4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20" name="直角三角形 19"/>
          <p:cNvSpPr/>
          <p:nvPr/>
        </p:nvSpPr>
        <p:spPr>
          <a:xfrm flipH="1">
            <a:off x="10083077" y="5725234"/>
            <a:ext cx="395785" cy="39578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0800000" flipH="1">
            <a:off x="3154219" y="5718409"/>
            <a:ext cx="395785" cy="38157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直角三角形 21"/>
          <p:cNvSpPr/>
          <p:nvPr/>
        </p:nvSpPr>
        <p:spPr>
          <a:xfrm rot="10800000" flipH="1">
            <a:off x="5481162" y="5718409"/>
            <a:ext cx="395785" cy="38157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直角三角形 22"/>
          <p:cNvSpPr/>
          <p:nvPr/>
        </p:nvSpPr>
        <p:spPr>
          <a:xfrm rot="10800000" flipH="1">
            <a:off x="7785015" y="5718409"/>
            <a:ext cx="395785" cy="38157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直角三角形 23"/>
          <p:cNvSpPr/>
          <p:nvPr/>
        </p:nvSpPr>
        <p:spPr>
          <a:xfrm rot="10800000" flipH="1">
            <a:off x="10083076" y="5718409"/>
            <a:ext cx="395785" cy="38157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流程图: 联系 24"/>
          <p:cNvSpPr/>
          <p:nvPr/>
        </p:nvSpPr>
        <p:spPr>
          <a:xfrm>
            <a:off x="2140079" y="2155209"/>
            <a:ext cx="685007" cy="68500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联系 26"/>
          <p:cNvSpPr/>
          <p:nvPr/>
        </p:nvSpPr>
        <p:spPr>
          <a:xfrm>
            <a:off x="4462818" y="2155209"/>
            <a:ext cx="685007" cy="68500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联系 27"/>
          <p:cNvSpPr/>
          <p:nvPr/>
        </p:nvSpPr>
        <p:spPr>
          <a:xfrm>
            <a:off x="6779008" y="2155209"/>
            <a:ext cx="685007" cy="68500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联系 28"/>
          <p:cNvSpPr/>
          <p:nvPr/>
        </p:nvSpPr>
        <p:spPr>
          <a:xfrm>
            <a:off x="9071832" y="2155209"/>
            <a:ext cx="685007" cy="68500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961967" y="2358805"/>
            <a:ext cx="319088" cy="277813"/>
            <a:chOff x="5622926" y="3975100"/>
            <a:chExt cx="319088" cy="2778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2" name="Freeform 839"/>
            <p:cNvSpPr>
              <a:spLocks noEditPoints="1"/>
            </p:cNvSpPr>
            <p:nvPr/>
          </p:nvSpPr>
          <p:spPr bwMode="auto">
            <a:xfrm>
              <a:off x="5727701" y="4038600"/>
              <a:ext cx="214313" cy="214313"/>
            </a:xfrm>
            <a:custGeom>
              <a:avLst/>
              <a:gdLst>
                <a:gd name="T0" fmla="*/ 6 w 57"/>
                <a:gd name="T1" fmla="*/ 14 h 57"/>
                <a:gd name="T2" fmla="*/ 7 w 57"/>
                <a:gd name="T3" fmla="*/ 18 h 57"/>
                <a:gd name="T4" fmla="*/ 4 w 57"/>
                <a:gd name="T5" fmla="*/ 19 h 57"/>
                <a:gd name="T6" fmla="*/ 0 w 57"/>
                <a:gd name="T7" fmla="*/ 22 h 57"/>
                <a:gd name="T8" fmla="*/ 2 w 57"/>
                <a:gd name="T9" fmla="*/ 26 h 57"/>
                <a:gd name="T10" fmla="*/ 5 w 57"/>
                <a:gd name="T11" fmla="*/ 30 h 57"/>
                <a:gd name="T12" fmla="*/ 2 w 57"/>
                <a:gd name="T13" fmla="*/ 33 h 57"/>
                <a:gd name="T14" fmla="*/ 1 w 57"/>
                <a:gd name="T15" fmla="*/ 37 h 57"/>
                <a:gd name="T16" fmla="*/ 5 w 57"/>
                <a:gd name="T17" fmla="*/ 40 h 57"/>
                <a:gd name="T18" fmla="*/ 8 w 57"/>
                <a:gd name="T19" fmla="*/ 40 h 57"/>
                <a:gd name="T20" fmla="*/ 8 w 57"/>
                <a:gd name="T21" fmla="*/ 45 h 57"/>
                <a:gd name="T22" fmla="*/ 9 w 57"/>
                <a:gd name="T23" fmla="*/ 50 h 57"/>
                <a:gd name="T24" fmla="*/ 14 w 57"/>
                <a:gd name="T25" fmla="*/ 50 h 57"/>
                <a:gd name="T26" fmla="*/ 18 w 57"/>
                <a:gd name="T27" fmla="*/ 50 h 57"/>
                <a:gd name="T28" fmla="*/ 19 w 57"/>
                <a:gd name="T29" fmla="*/ 53 h 57"/>
                <a:gd name="T30" fmla="*/ 22 w 57"/>
                <a:gd name="T31" fmla="*/ 56 h 57"/>
                <a:gd name="T32" fmla="*/ 26 w 57"/>
                <a:gd name="T33" fmla="*/ 55 h 57"/>
                <a:gd name="T34" fmla="*/ 30 w 57"/>
                <a:gd name="T35" fmla="*/ 52 h 57"/>
                <a:gd name="T36" fmla="*/ 33 w 57"/>
                <a:gd name="T37" fmla="*/ 54 h 57"/>
                <a:gd name="T38" fmla="*/ 37 w 57"/>
                <a:gd name="T39" fmla="*/ 56 h 57"/>
                <a:gd name="T40" fmla="*/ 40 w 57"/>
                <a:gd name="T41" fmla="*/ 52 h 57"/>
                <a:gd name="T42" fmla="*/ 42 w 57"/>
                <a:gd name="T43" fmla="*/ 48 h 57"/>
                <a:gd name="T44" fmla="*/ 45 w 57"/>
                <a:gd name="T45" fmla="*/ 49 h 57"/>
                <a:gd name="T46" fmla="*/ 50 w 57"/>
                <a:gd name="T47" fmla="*/ 48 h 57"/>
                <a:gd name="T48" fmla="*/ 50 w 57"/>
                <a:gd name="T49" fmla="*/ 43 h 57"/>
                <a:gd name="T50" fmla="*/ 50 w 57"/>
                <a:gd name="T51" fmla="*/ 38 h 57"/>
                <a:gd name="T52" fmla="*/ 53 w 57"/>
                <a:gd name="T53" fmla="*/ 37 h 57"/>
                <a:gd name="T54" fmla="*/ 56 w 57"/>
                <a:gd name="T55" fmla="*/ 34 h 57"/>
                <a:gd name="T56" fmla="*/ 55 w 57"/>
                <a:gd name="T57" fmla="*/ 30 h 57"/>
                <a:gd name="T58" fmla="*/ 52 w 57"/>
                <a:gd name="T59" fmla="*/ 26 h 57"/>
                <a:gd name="T60" fmla="*/ 54 w 57"/>
                <a:gd name="T61" fmla="*/ 24 h 57"/>
                <a:gd name="T62" fmla="*/ 56 w 57"/>
                <a:gd name="T63" fmla="*/ 19 h 57"/>
                <a:gd name="T64" fmla="*/ 52 w 57"/>
                <a:gd name="T65" fmla="*/ 17 h 57"/>
                <a:gd name="T66" fmla="*/ 48 w 57"/>
                <a:gd name="T67" fmla="*/ 15 h 57"/>
                <a:gd name="T68" fmla="*/ 49 w 57"/>
                <a:gd name="T69" fmla="*/ 12 h 57"/>
                <a:gd name="T70" fmla="*/ 48 w 57"/>
                <a:gd name="T71" fmla="*/ 7 h 57"/>
                <a:gd name="T72" fmla="*/ 43 w 57"/>
                <a:gd name="T73" fmla="*/ 6 h 57"/>
                <a:gd name="T74" fmla="*/ 38 w 57"/>
                <a:gd name="T75" fmla="*/ 7 h 57"/>
                <a:gd name="T76" fmla="*/ 37 w 57"/>
                <a:gd name="T77" fmla="*/ 4 h 57"/>
                <a:gd name="T78" fmla="*/ 34 w 57"/>
                <a:gd name="T79" fmla="*/ 0 h 57"/>
                <a:gd name="T80" fmla="*/ 30 w 57"/>
                <a:gd name="T81" fmla="*/ 2 h 57"/>
                <a:gd name="T82" fmla="*/ 26 w 57"/>
                <a:gd name="T83" fmla="*/ 5 h 57"/>
                <a:gd name="T84" fmla="*/ 24 w 57"/>
                <a:gd name="T85" fmla="*/ 2 h 57"/>
                <a:gd name="T86" fmla="*/ 19 w 57"/>
                <a:gd name="T87" fmla="*/ 1 h 57"/>
                <a:gd name="T88" fmla="*/ 17 w 57"/>
                <a:gd name="T89" fmla="*/ 5 h 57"/>
                <a:gd name="T90" fmla="*/ 15 w 57"/>
                <a:gd name="T91" fmla="*/ 9 h 57"/>
                <a:gd name="T92" fmla="*/ 11 w 57"/>
                <a:gd name="T93" fmla="*/ 8 h 57"/>
                <a:gd name="T94" fmla="*/ 7 w 57"/>
                <a:gd name="T95" fmla="*/ 9 h 57"/>
                <a:gd name="T96" fmla="*/ 6 w 57"/>
                <a:gd name="T97" fmla="*/ 14 h 57"/>
                <a:gd name="T98" fmla="*/ 23 w 57"/>
                <a:gd name="T99" fmla="*/ 13 h 57"/>
                <a:gd name="T100" fmla="*/ 44 w 57"/>
                <a:gd name="T101" fmla="*/ 23 h 57"/>
                <a:gd name="T102" fmla="*/ 33 w 57"/>
                <a:gd name="T103" fmla="*/ 44 h 57"/>
                <a:gd name="T104" fmla="*/ 13 w 57"/>
                <a:gd name="T105" fmla="*/ 33 h 57"/>
                <a:gd name="T106" fmla="*/ 23 w 57"/>
                <a:gd name="T10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7"/>
                    <a:pt x="7" y="18"/>
                  </a:cubicBezTo>
                  <a:cubicBezTo>
                    <a:pt x="7" y="19"/>
                    <a:pt x="5" y="19"/>
                    <a:pt x="4" y="19"/>
                  </a:cubicBezTo>
                  <a:cubicBezTo>
                    <a:pt x="2" y="19"/>
                    <a:pt x="1" y="20"/>
                    <a:pt x="0" y="22"/>
                  </a:cubicBezTo>
                  <a:cubicBezTo>
                    <a:pt x="0" y="24"/>
                    <a:pt x="1" y="26"/>
                    <a:pt x="2" y="26"/>
                  </a:cubicBezTo>
                  <a:cubicBezTo>
                    <a:pt x="3" y="27"/>
                    <a:pt x="5" y="29"/>
                    <a:pt x="5" y="30"/>
                  </a:cubicBezTo>
                  <a:cubicBezTo>
                    <a:pt x="5" y="31"/>
                    <a:pt x="4" y="32"/>
                    <a:pt x="2" y="33"/>
                  </a:cubicBezTo>
                  <a:cubicBezTo>
                    <a:pt x="1" y="33"/>
                    <a:pt x="0" y="35"/>
                    <a:pt x="1" y="37"/>
                  </a:cubicBezTo>
                  <a:cubicBezTo>
                    <a:pt x="1" y="39"/>
                    <a:pt x="3" y="40"/>
                    <a:pt x="5" y="40"/>
                  </a:cubicBezTo>
                  <a:cubicBezTo>
                    <a:pt x="6" y="39"/>
                    <a:pt x="8" y="40"/>
                    <a:pt x="8" y="40"/>
                  </a:cubicBezTo>
                  <a:cubicBezTo>
                    <a:pt x="8" y="41"/>
                    <a:pt x="9" y="44"/>
                    <a:pt x="8" y="45"/>
                  </a:cubicBezTo>
                  <a:cubicBezTo>
                    <a:pt x="7" y="46"/>
                    <a:pt x="7" y="48"/>
                    <a:pt x="9" y="50"/>
                  </a:cubicBezTo>
                  <a:cubicBezTo>
                    <a:pt x="10" y="51"/>
                    <a:pt x="13" y="51"/>
                    <a:pt x="14" y="50"/>
                  </a:cubicBezTo>
                  <a:cubicBezTo>
                    <a:pt x="15" y="49"/>
                    <a:pt x="17" y="49"/>
                    <a:pt x="18" y="50"/>
                  </a:cubicBezTo>
                  <a:cubicBezTo>
                    <a:pt x="19" y="50"/>
                    <a:pt x="19" y="51"/>
                    <a:pt x="19" y="53"/>
                  </a:cubicBezTo>
                  <a:cubicBezTo>
                    <a:pt x="19" y="54"/>
                    <a:pt x="20" y="56"/>
                    <a:pt x="22" y="56"/>
                  </a:cubicBezTo>
                  <a:cubicBezTo>
                    <a:pt x="24" y="57"/>
                    <a:pt x="26" y="56"/>
                    <a:pt x="26" y="55"/>
                  </a:cubicBezTo>
                  <a:cubicBezTo>
                    <a:pt x="27" y="53"/>
                    <a:pt x="29" y="52"/>
                    <a:pt x="30" y="52"/>
                  </a:cubicBezTo>
                  <a:cubicBezTo>
                    <a:pt x="31" y="52"/>
                    <a:pt x="32" y="53"/>
                    <a:pt x="33" y="54"/>
                  </a:cubicBezTo>
                  <a:cubicBezTo>
                    <a:pt x="33" y="56"/>
                    <a:pt x="35" y="56"/>
                    <a:pt x="37" y="56"/>
                  </a:cubicBezTo>
                  <a:cubicBezTo>
                    <a:pt x="39" y="55"/>
                    <a:pt x="40" y="53"/>
                    <a:pt x="40" y="52"/>
                  </a:cubicBezTo>
                  <a:cubicBezTo>
                    <a:pt x="39" y="50"/>
                    <a:pt x="41" y="48"/>
                    <a:pt x="42" y="48"/>
                  </a:cubicBezTo>
                  <a:cubicBezTo>
                    <a:pt x="42" y="47"/>
                    <a:pt x="44" y="48"/>
                    <a:pt x="45" y="49"/>
                  </a:cubicBezTo>
                  <a:cubicBezTo>
                    <a:pt x="46" y="50"/>
                    <a:pt x="48" y="49"/>
                    <a:pt x="50" y="48"/>
                  </a:cubicBezTo>
                  <a:cubicBezTo>
                    <a:pt x="51" y="46"/>
                    <a:pt x="51" y="44"/>
                    <a:pt x="50" y="43"/>
                  </a:cubicBezTo>
                  <a:cubicBezTo>
                    <a:pt x="49" y="42"/>
                    <a:pt x="49" y="39"/>
                    <a:pt x="50" y="38"/>
                  </a:cubicBezTo>
                  <a:cubicBezTo>
                    <a:pt x="50" y="38"/>
                    <a:pt x="51" y="37"/>
                    <a:pt x="53" y="37"/>
                  </a:cubicBezTo>
                  <a:cubicBezTo>
                    <a:pt x="54" y="38"/>
                    <a:pt x="56" y="36"/>
                    <a:pt x="56" y="34"/>
                  </a:cubicBezTo>
                  <a:cubicBezTo>
                    <a:pt x="57" y="32"/>
                    <a:pt x="56" y="30"/>
                    <a:pt x="55" y="30"/>
                  </a:cubicBezTo>
                  <a:cubicBezTo>
                    <a:pt x="53" y="30"/>
                    <a:pt x="52" y="27"/>
                    <a:pt x="52" y="26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6" y="23"/>
                    <a:pt x="56" y="21"/>
                    <a:pt x="56" y="19"/>
                  </a:cubicBezTo>
                  <a:cubicBezTo>
                    <a:pt x="55" y="17"/>
                    <a:pt x="53" y="16"/>
                    <a:pt x="52" y="17"/>
                  </a:cubicBezTo>
                  <a:cubicBezTo>
                    <a:pt x="50" y="17"/>
                    <a:pt x="48" y="16"/>
                    <a:pt x="48" y="15"/>
                  </a:cubicBezTo>
                  <a:cubicBezTo>
                    <a:pt x="47" y="14"/>
                    <a:pt x="48" y="13"/>
                    <a:pt x="49" y="12"/>
                  </a:cubicBezTo>
                  <a:cubicBezTo>
                    <a:pt x="50" y="10"/>
                    <a:pt x="49" y="8"/>
                    <a:pt x="48" y="7"/>
                  </a:cubicBezTo>
                  <a:cubicBezTo>
                    <a:pt x="46" y="6"/>
                    <a:pt x="44" y="5"/>
                    <a:pt x="43" y="6"/>
                  </a:cubicBezTo>
                  <a:cubicBezTo>
                    <a:pt x="42" y="8"/>
                    <a:pt x="39" y="7"/>
                    <a:pt x="38" y="7"/>
                  </a:cubicBezTo>
                  <a:cubicBezTo>
                    <a:pt x="38" y="7"/>
                    <a:pt x="37" y="5"/>
                    <a:pt x="37" y="4"/>
                  </a:cubicBezTo>
                  <a:cubicBezTo>
                    <a:pt x="38" y="2"/>
                    <a:pt x="36" y="1"/>
                    <a:pt x="34" y="0"/>
                  </a:cubicBezTo>
                  <a:cubicBezTo>
                    <a:pt x="32" y="0"/>
                    <a:pt x="30" y="1"/>
                    <a:pt x="30" y="2"/>
                  </a:cubicBezTo>
                  <a:cubicBezTo>
                    <a:pt x="30" y="3"/>
                    <a:pt x="27" y="5"/>
                    <a:pt x="26" y="5"/>
                  </a:cubicBezTo>
                  <a:cubicBezTo>
                    <a:pt x="25" y="5"/>
                    <a:pt x="24" y="4"/>
                    <a:pt x="24" y="2"/>
                  </a:cubicBezTo>
                  <a:cubicBezTo>
                    <a:pt x="23" y="1"/>
                    <a:pt x="21" y="0"/>
                    <a:pt x="19" y="1"/>
                  </a:cubicBezTo>
                  <a:cubicBezTo>
                    <a:pt x="17" y="1"/>
                    <a:pt x="16" y="3"/>
                    <a:pt x="17" y="5"/>
                  </a:cubicBezTo>
                  <a:cubicBezTo>
                    <a:pt x="17" y="6"/>
                    <a:pt x="16" y="8"/>
                    <a:pt x="15" y="9"/>
                  </a:cubicBezTo>
                  <a:cubicBezTo>
                    <a:pt x="14" y="9"/>
                    <a:pt x="13" y="9"/>
                    <a:pt x="11" y="8"/>
                  </a:cubicBezTo>
                  <a:cubicBezTo>
                    <a:pt x="10" y="7"/>
                    <a:pt x="8" y="7"/>
                    <a:pt x="7" y="9"/>
                  </a:cubicBezTo>
                  <a:cubicBezTo>
                    <a:pt x="6" y="10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1" y="15"/>
                    <a:pt x="44" y="23"/>
                  </a:cubicBezTo>
                  <a:cubicBezTo>
                    <a:pt x="47" y="32"/>
                    <a:pt x="42" y="41"/>
                    <a:pt x="33" y="44"/>
                  </a:cubicBezTo>
                  <a:cubicBezTo>
                    <a:pt x="25" y="47"/>
                    <a:pt x="15" y="42"/>
                    <a:pt x="13" y="33"/>
                  </a:cubicBezTo>
                  <a:cubicBezTo>
                    <a:pt x="10" y="25"/>
                    <a:pt x="15" y="15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40"/>
            <p:cNvSpPr>
              <a:spLocks noEditPoints="1"/>
            </p:cNvSpPr>
            <p:nvPr/>
          </p:nvSpPr>
          <p:spPr bwMode="auto">
            <a:xfrm>
              <a:off x="5622926" y="3975100"/>
              <a:ext cx="139700" cy="139700"/>
            </a:xfrm>
            <a:custGeom>
              <a:avLst/>
              <a:gdLst>
                <a:gd name="T0" fmla="*/ 5 w 37"/>
                <a:gd name="T1" fmla="*/ 9 h 37"/>
                <a:gd name="T2" fmla="*/ 5 w 37"/>
                <a:gd name="T3" fmla="*/ 12 h 37"/>
                <a:gd name="T4" fmla="*/ 3 w 37"/>
                <a:gd name="T5" fmla="*/ 13 h 37"/>
                <a:gd name="T6" fmla="*/ 1 w 37"/>
                <a:gd name="T7" fmla="*/ 15 h 37"/>
                <a:gd name="T8" fmla="*/ 2 w 37"/>
                <a:gd name="T9" fmla="*/ 17 h 37"/>
                <a:gd name="T10" fmla="*/ 4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4 w 37"/>
                <a:gd name="T17" fmla="*/ 26 h 37"/>
                <a:gd name="T18" fmla="*/ 6 w 37"/>
                <a:gd name="T19" fmla="*/ 26 h 37"/>
                <a:gd name="T20" fmla="*/ 6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3 w 37"/>
                <a:gd name="T29" fmla="*/ 35 h 37"/>
                <a:gd name="T30" fmla="*/ 15 w 37"/>
                <a:gd name="T31" fmla="*/ 37 h 37"/>
                <a:gd name="T32" fmla="*/ 18 w 37"/>
                <a:gd name="T33" fmla="*/ 36 h 37"/>
                <a:gd name="T34" fmla="*/ 20 w 37"/>
                <a:gd name="T35" fmla="*/ 34 h 37"/>
                <a:gd name="T36" fmla="*/ 22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30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5 h 37"/>
                <a:gd name="T54" fmla="*/ 37 w 37"/>
                <a:gd name="T55" fmla="*/ 23 h 37"/>
                <a:gd name="T56" fmla="*/ 36 w 37"/>
                <a:gd name="T57" fmla="*/ 20 h 37"/>
                <a:gd name="T58" fmla="*/ 34 w 37"/>
                <a:gd name="T59" fmla="*/ 17 h 37"/>
                <a:gd name="T60" fmla="*/ 35 w 37"/>
                <a:gd name="T61" fmla="*/ 16 h 37"/>
                <a:gd name="T62" fmla="*/ 36 w 37"/>
                <a:gd name="T63" fmla="*/ 13 h 37"/>
                <a:gd name="T64" fmla="*/ 34 w 37"/>
                <a:gd name="T65" fmla="*/ 11 h 37"/>
                <a:gd name="T66" fmla="*/ 31 w 37"/>
                <a:gd name="T67" fmla="*/ 10 h 37"/>
                <a:gd name="T68" fmla="*/ 32 w 37"/>
                <a:gd name="T69" fmla="*/ 8 h 37"/>
                <a:gd name="T70" fmla="*/ 31 w 37"/>
                <a:gd name="T71" fmla="*/ 5 h 37"/>
                <a:gd name="T72" fmla="*/ 28 w 37"/>
                <a:gd name="T73" fmla="*/ 5 h 37"/>
                <a:gd name="T74" fmla="*/ 25 w 37"/>
                <a:gd name="T75" fmla="*/ 5 h 37"/>
                <a:gd name="T76" fmla="*/ 25 w 37"/>
                <a:gd name="T77" fmla="*/ 3 h 37"/>
                <a:gd name="T78" fmla="*/ 23 w 37"/>
                <a:gd name="T79" fmla="*/ 1 h 37"/>
                <a:gd name="T80" fmla="*/ 20 w 37"/>
                <a:gd name="T81" fmla="*/ 2 h 37"/>
                <a:gd name="T82" fmla="*/ 17 w 37"/>
                <a:gd name="T83" fmla="*/ 4 h 37"/>
                <a:gd name="T84" fmla="*/ 16 w 37"/>
                <a:gd name="T85" fmla="*/ 2 h 37"/>
                <a:gd name="T86" fmla="*/ 13 w 37"/>
                <a:gd name="T87" fmla="*/ 1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6 h 37"/>
                <a:gd name="T94" fmla="*/ 5 w 37"/>
                <a:gd name="T95" fmla="*/ 6 h 37"/>
                <a:gd name="T96" fmla="*/ 5 w 37"/>
                <a:gd name="T97" fmla="*/ 9 h 37"/>
                <a:gd name="T98" fmla="*/ 15 w 37"/>
                <a:gd name="T99" fmla="*/ 9 h 37"/>
                <a:gd name="T100" fmla="*/ 29 w 37"/>
                <a:gd name="T101" fmla="*/ 15 h 37"/>
                <a:gd name="T102" fmla="*/ 22 w 37"/>
                <a:gd name="T103" fmla="*/ 29 h 37"/>
                <a:gd name="T104" fmla="*/ 9 w 37"/>
                <a:gd name="T105" fmla="*/ 22 h 37"/>
                <a:gd name="T106" fmla="*/ 15 w 37"/>
                <a:gd name="T10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5" y="9"/>
                  </a:moveTo>
                  <a:cubicBezTo>
                    <a:pt x="5" y="10"/>
                    <a:pt x="5" y="12"/>
                    <a:pt x="5" y="12"/>
                  </a:cubicBezTo>
                  <a:cubicBezTo>
                    <a:pt x="5" y="13"/>
                    <a:pt x="4" y="13"/>
                    <a:pt x="3" y="13"/>
                  </a:cubicBezTo>
                  <a:cubicBezTo>
                    <a:pt x="2" y="13"/>
                    <a:pt x="1" y="13"/>
                    <a:pt x="1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8"/>
                    <a:pt x="4" y="19"/>
                    <a:pt x="4" y="20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2" y="26"/>
                    <a:pt x="3" y="26"/>
                    <a:pt x="4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9"/>
                    <a:pt x="6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9" y="33"/>
                    <a:pt x="9" y="33"/>
                  </a:cubicBezTo>
                  <a:cubicBezTo>
                    <a:pt x="10" y="32"/>
                    <a:pt x="12" y="32"/>
                    <a:pt x="12" y="32"/>
                  </a:cubicBezTo>
                  <a:cubicBezTo>
                    <a:pt x="13" y="33"/>
                    <a:pt x="13" y="34"/>
                    <a:pt x="13" y="35"/>
                  </a:cubicBezTo>
                  <a:cubicBezTo>
                    <a:pt x="13" y="35"/>
                    <a:pt x="14" y="36"/>
                    <a:pt x="15" y="37"/>
                  </a:cubicBezTo>
                  <a:cubicBezTo>
                    <a:pt x="16" y="37"/>
                    <a:pt x="17" y="36"/>
                    <a:pt x="18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1" y="34"/>
                    <a:pt x="21" y="34"/>
                    <a:pt x="22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30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9"/>
                    <a:pt x="33" y="28"/>
                  </a:cubicBezTo>
                  <a:cubicBezTo>
                    <a:pt x="32" y="27"/>
                    <a:pt x="32" y="26"/>
                    <a:pt x="32" y="25"/>
                  </a:cubicBezTo>
                  <a:cubicBezTo>
                    <a:pt x="33" y="25"/>
                    <a:pt x="34" y="24"/>
                    <a:pt x="35" y="25"/>
                  </a:cubicBezTo>
                  <a:cubicBezTo>
                    <a:pt x="36" y="25"/>
                    <a:pt x="37" y="24"/>
                    <a:pt x="37" y="23"/>
                  </a:cubicBezTo>
                  <a:cubicBezTo>
                    <a:pt x="37" y="21"/>
                    <a:pt x="37" y="20"/>
                    <a:pt x="36" y="20"/>
                  </a:cubicBezTo>
                  <a:cubicBezTo>
                    <a:pt x="35" y="20"/>
                    <a:pt x="34" y="18"/>
                    <a:pt x="34" y="17"/>
                  </a:cubicBezTo>
                  <a:cubicBezTo>
                    <a:pt x="34" y="17"/>
                    <a:pt x="35" y="16"/>
                    <a:pt x="35" y="16"/>
                  </a:cubicBezTo>
                  <a:cubicBezTo>
                    <a:pt x="36" y="16"/>
                    <a:pt x="37" y="14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3" y="11"/>
                    <a:pt x="32" y="10"/>
                    <a:pt x="31" y="10"/>
                  </a:cubicBezTo>
                  <a:cubicBezTo>
                    <a:pt x="31" y="10"/>
                    <a:pt x="31" y="9"/>
                    <a:pt x="32" y="8"/>
                  </a:cubicBezTo>
                  <a:cubicBezTo>
                    <a:pt x="32" y="7"/>
                    <a:pt x="32" y="6"/>
                    <a:pt x="31" y="5"/>
                  </a:cubicBezTo>
                  <a:cubicBezTo>
                    <a:pt x="30" y="4"/>
                    <a:pt x="29" y="4"/>
                    <a:pt x="28" y="5"/>
                  </a:cubicBezTo>
                  <a:cubicBezTo>
                    <a:pt x="28" y="5"/>
                    <a:pt x="26" y="5"/>
                    <a:pt x="25" y="5"/>
                  </a:cubicBezTo>
                  <a:cubicBezTo>
                    <a:pt x="25" y="5"/>
                    <a:pt x="24" y="4"/>
                    <a:pt x="25" y="3"/>
                  </a:cubicBezTo>
                  <a:cubicBezTo>
                    <a:pt x="25" y="2"/>
                    <a:pt x="24" y="1"/>
                    <a:pt x="23" y="1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3"/>
                    <a:pt x="18" y="3"/>
                    <a:pt x="17" y="4"/>
                  </a:cubicBezTo>
                  <a:cubicBezTo>
                    <a:pt x="17" y="4"/>
                    <a:pt x="16" y="3"/>
                    <a:pt x="16" y="2"/>
                  </a:cubicBezTo>
                  <a:cubicBezTo>
                    <a:pt x="16" y="1"/>
                    <a:pt x="14" y="1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5" y="9"/>
                  </a:cubicBezTo>
                  <a:close/>
                  <a:moveTo>
                    <a:pt x="15" y="9"/>
                  </a:moveTo>
                  <a:cubicBezTo>
                    <a:pt x="21" y="7"/>
                    <a:pt x="27" y="10"/>
                    <a:pt x="29" y="15"/>
                  </a:cubicBezTo>
                  <a:cubicBezTo>
                    <a:pt x="31" y="21"/>
                    <a:pt x="28" y="27"/>
                    <a:pt x="22" y="29"/>
                  </a:cubicBezTo>
                  <a:cubicBezTo>
                    <a:pt x="16" y="31"/>
                    <a:pt x="10" y="27"/>
                    <a:pt x="9" y="22"/>
                  </a:cubicBezTo>
                  <a:cubicBezTo>
                    <a:pt x="7" y="16"/>
                    <a:pt x="10" y="10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41"/>
            <p:cNvSpPr>
              <a:spLocks noEditPoints="1"/>
            </p:cNvSpPr>
            <p:nvPr/>
          </p:nvSpPr>
          <p:spPr bwMode="auto">
            <a:xfrm>
              <a:off x="5626101" y="4114800"/>
              <a:ext cx="106363" cy="104775"/>
            </a:xfrm>
            <a:custGeom>
              <a:avLst/>
              <a:gdLst>
                <a:gd name="T0" fmla="*/ 3 w 28"/>
                <a:gd name="T1" fmla="*/ 7 h 28"/>
                <a:gd name="T2" fmla="*/ 3 w 28"/>
                <a:gd name="T3" fmla="*/ 9 h 28"/>
                <a:gd name="T4" fmla="*/ 1 w 28"/>
                <a:gd name="T5" fmla="*/ 9 h 28"/>
                <a:gd name="T6" fmla="*/ 0 w 28"/>
                <a:gd name="T7" fmla="*/ 11 h 28"/>
                <a:gd name="T8" fmla="*/ 1 w 28"/>
                <a:gd name="T9" fmla="*/ 13 h 28"/>
                <a:gd name="T10" fmla="*/ 2 w 28"/>
                <a:gd name="T11" fmla="*/ 15 h 28"/>
                <a:gd name="T12" fmla="*/ 1 w 28"/>
                <a:gd name="T13" fmla="*/ 16 h 28"/>
                <a:gd name="T14" fmla="*/ 0 w 28"/>
                <a:gd name="T15" fmla="*/ 18 h 28"/>
                <a:gd name="T16" fmla="*/ 2 w 28"/>
                <a:gd name="T17" fmla="*/ 20 h 28"/>
                <a:gd name="T18" fmla="*/ 4 w 28"/>
                <a:gd name="T19" fmla="*/ 20 h 28"/>
                <a:gd name="T20" fmla="*/ 4 w 28"/>
                <a:gd name="T21" fmla="*/ 22 h 28"/>
                <a:gd name="T22" fmla="*/ 4 w 28"/>
                <a:gd name="T23" fmla="*/ 25 h 28"/>
                <a:gd name="T24" fmla="*/ 6 w 28"/>
                <a:gd name="T25" fmla="*/ 25 h 28"/>
                <a:gd name="T26" fmla="*/ 9 w 28"/>
                <a:gd name="T27" fmla="*/ 25 h 28"/>
                <a:gd name="T28" fmla="*/ 9 w 28"/>
                <a:gd name="T29" fmla="*/ 26 h 28"/>
                <a:gd name="T30" fmla="*/ 11 w 28"/>
                <a:gd name="T31" fmla="*/ 28 h 28"/>
                <a:gd name="T32" fmla="*/ 13 w 28"/>
                <a:gd name="T33" fmla="*/ 27 h 28"/>
                <a:gd name="T34" fmla="*/ 15 w 28"/>
                <a:gd name="T35" fmla="*/ 26 h 28"/>
                <a:gd name="T36" fmla="*/ 16 w 28"/>
                <a:gd name="T37" fmla="*/ 27 h 28"/>
                <a:gd name="T38" fmla="*/ 18 w 28"/>
                <a:gd name="T39" fmla="*/ 28 h 28"/>
                <a:gd name="T40" fmla="*/ 19 w 28"/>
                <a:gd name="T41" fmla="*/ 26 h 28"/>
                <a:gd name="T42" fmla="*/ 20 w 28"/>
                <a:gd name="T43" fmla="*/ 24 h 28"/>
                <a:gd name="T44" fmla="*/ 22 w 28"/>
                <a:gd name="T45" fmla="*/ 24 h 28"/>
                <a:gd name="T46" fmla="*/ 24 w 28"/>
                <a:gd name="T47" fmla="*/ 24 h 28"/>
                <a:gd name="T48" fmla="*/ 24 w 28"/>
                <a:gd name="T49" fmla="*/ 21 h 28"/>
                <a:gd name="T50" fmla="*/ 24 w 28"/>
                <a:gd name="T51" fmla="*/ 19 h 28"/>
                <a:gd name="T52" fmla="*/ 26 w 28"/>
                <a:gd name="T53" fmla="*/ 19 h 28"/>
                <a:gd name="T54" fmla="*/ 28 w 28"/>
                <a:gd name="T55" fmla="*/ 17 h 28"/>
                <a:gd name="T56" fmla="*/ 27 w 28"/>
                <a:gd name="T57" fmla="*/ 15 h 28"/>
                <a:gd name="T58" fmla="*/ 25 w 28"/>
                <a:gd name="T59" fmla="*/ 13 h 28"/>
                <a:gd name="T60" fmla="*/ 27 w 28"/>
                <a:gd name="T61" fmla="*/ 12 h 28"/>
                <a:gd name="T62" fmla="*/ 27 w 28"/>
                <a:gd name="T63" fmla="*/ 10 h 28"/>
                <a:gd name="T64" fmla="*/ 25 w 28"/>
                <a:gd name="T65" fmla="*/ 8 h 28"/>
                <a:gd name="T66" fmla="*/ 23 w 28"/>
                <a:gd name="T67" fmla="*/ 7 h 28"/>
                <a:gd name="T68" fmla="*/ 24 w 28"/>
                <a:gd name="T69" fmla="*/ 6 h 28"/>
                <a:gd name="T70" fmla="*/ 23 w 28"/>
                <a:gd name="T71" fmla="*/ 3 h 28"/>
                <a:gd name="T72" fmla="*/ 21 w 28"/>
                <a:gd name="T73" fmla="*/ 3 h 28"/>
                <a:gd name="T74" fmla="*/ 19 w 28"/>
                <a:gd name="T75" fmla="*/ 3 h 28"/>
                <a:gd name="T76" fmla="*/ 18 w 28"/>
                <a:gd name="T77" fmla="*/ 2 h 28"/>
                <a:gd name="T78" fmla="*/ 17 w 28"/>
                <a:gd name="T79" fmla="*/ 0 h 28"/>
                <a:gd name="T80" fmla="*/ 15 w 28"/>
                <a:gd name="T81" fmla="*/ 1 h 28"/>
                <a:gd name="T82" fmla="*/ 13 w 28"/>
                <a:gd name="T83" fmla="*/ 2 h 28"/>
                <a:gd name="T84" fmla="*/ 12 w 28"/>
                <a:gd name="T85" fmla="*/ 1 h 28"/>
                <a:gd name="T86" fmla="*/ 9 w 28"/>
                <a:gd name="T87" fmla="*/ 0 h 28"/>
                <a:gd name="T88" fmla="*/ 8 w 28"/>
                <a:gd name="T89" fmla="*/ 2 h 28"/>
                <a:gd name="T90" fmla="*/ 7 w 28"/>
                <a:gd name="T91" fmla="*/ 4 h 28"/>
                <a:gd name="T92" fmla="*/ 5 w 28"/>
                <a:gd name="T93" fmla="*/ 4 h 28"/>
                <a:gd name="T94" fmla="*/ 3 w 28"/>
                <a:gd name="T95" fmla="*/ 4 h 28"/>
                <a:gd name="T96" fmla="*/ 3 w 28"/>
                <a:gd name="T97" fmla="*/ 7 h 28"/>
                <a:gd name="T98" fmla="*/ 11 w 28"/>
                <a:gd name="T99" fmla="*/ 6 h 28"/>
                <a:gd name="T100" fmla="*/ 21 w 28"/>
                <a:gd name="T101" fmla="*/ 12 h 28"/>
                <a:gd name="T102" fmla="*/ 16 w 28"/>
                <a:gd name="T103" fmla="*/ 22 h 28"/>
                <a:gd name="T104" fmla="*/ 6 w 28"/>
                <a:gd name="T105" fmla="*/ 17 h 28"/>
                <a:gd name="T106" fmla="*/ 11 w 28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3" y="7"/>
                    <a:pt x="3" y="9"/>
                    <a:pt x="3" y="9"/>
                  </a:cubicBezTo>
                  <a:cubicBezTo>
                    <a:pt x="3" y="9"/>
                    <a:pt x="2" y="10"/>
                    <a:pt x="1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1" y="13"/>
                    <a:pt x="2" y="15"/>
                    <a:pt x="2" y="15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4" y="22"/>
                    <a:pt x="4" y="22"/>
                  </a:cubicBezTo>
                  <a:cubicBezTo>
                    <a:pt x="3" y="23"/>
                    <a:pt x="3" y="24"/>
                    <a:pt x="4" y="25"/>
                  </a:cubicBezTo>
                  <a:cubicBezTo>
                    <a:pt x="5" y="25"/>
                    <a:pt x="6" y="25"/>
                    <a:pt x="6" y="25"/>
                  </a:cubicBezTo>
                  <a:cubicBezTo>
                    <a:pt x="7" y="24"/>
                    <a:pt x="8" y="24"/>
                    <a:pt x="9" y="25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9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3" y="26"/>
                    <a:pt x="14" y="26"/>
                    <a:pt x="15" y="26"/>
                  </a:cubicBezTo>
                  <a:cubicBezTo>
                    <a:pt x="15" y="26"/>
                    <a:pt x="16" y="26"/>
                    <a:pt x="16" y="27"/>
                  </a:cubicBezTo>
                  <a:cubicBezTo>
                    <a:pt x="16" y="28"/>
                    <a:pt x="17" y="28"/>
                    <a:pt x="18" y="28"/>
                  </a:cubicBezTo>
                  <a:cubicBezTo>
                    <a:pt x="19" y="27"/>
                    <a:pt x="20" y="26"/>
                    <a:pt x="19" y="26"/>
                  </a:cubicBezTo>
                  <a:cubicBezTo>
                    <a:pt x="19" y="25"/>
                    <a:pt x="20" y="24"/>
                    <a:pt x="20" y="24"/>
                  </a:cubicBezTo>
                  <a:cubicBezTo>
                    <a:pt x="21" y="23"/>
                    <a:pt x="21" y="24"/>
                    <a:pt x="22" y="24"/>
                  </a:cubicBezTo>
                  <a:cubicBezTo>
                    <a:pt x="23" y="25"/>
                    <a:pt x="24" y="24"/>
                    <a:pt x="24" y="24"/>
                  </a:cubicBezTo>
                  <a:cubicBezTo>
                    <a:pt x="25" y="23"/>
                    <a:pt x="25" y="22"/>
                    <a:pt x="24" y="21"/>
                  </a:cubicBezTo>
                  <a:cubicBezTo>
                    <a:pt x="24" y="21"/>
                    <a:pt x="24" y="19"/>
                    <a:pt x="24" y="19"/>
                  </a:cubicBezTo>
                  <a:cubicBezTo>
                    <a:pt x="24" y="19"/>
                    <a:pt x="25" y="18"/>
                    <a:pt x="26" y="19"/>
                  </a:cubicBezTo>
                  <a:cubicBezTo>
                    <a:pt x="27" y="19"/>
                    <a:pt x="27" y="18"/>
                    <a:pt x="28" y="17"/>
                  </a:cubicBezTo>
                  <a:cubicBezTo>
                    <a:pt x="28" y="16"/>
                    <a:pt x="27" y="15"/>
                    <a:pt x="27" y="15"/>
                  </a:cubicBezTo>
                  <a:cubicBezTo>
                    <a:pt x="26" y="15"/>
                    <a:pt x="25" y="13"/>
                    <a:pt x="25" y="13"/>
                  </a:cubicBezTo>
                  <a:cubicBezTo>
                    <a:pt x="25" y="13"/>
                    <a:pt x="26" y="12"/>
                    <a:pt x="27" y="12"/>
                  </a:cubicBezTo>
                  <a:cubicBezTo>
                    <a:pt x="27" y="12"/>
                    <a:pt x="28" y="11"/>
                    <a:pt x="27" y="10"/>
                  </a:cubicBezTo>
                  <a:cubicBezTo>
                    <a:pt x="27" y="9"/>
                    <a:pt x="26" y="8"/>
                    <a:pt x="25" y="8"/>
                  </a:cubicBezTo>
                  <a:cubicBezTo>
                    <a:pt x="25" y="9"/>
                    <a:pt x="24" y="8"/>
                    <a:pt x="23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4" y="5"/>
                    <a:pt x="24" y="4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20" y="4"/>
                    <a:pt x="19" y="4"/>
                    <a:pt x="19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2" y="5"/>
                    <a:pt x="2" y="6"/>
                    <a:pt x="3" y="7"/>
                  </a:cubicBezTo>
                  <a:close/>
                  <a:moveTo>
                    <a:pt x="11" y="6"/>
                  </a:moveTo>
                  <a:cubicBezTo>
                    <a:pt x="15" y="5"/>
                    <a:pt x="20" y="7"/>
                    <a:pt x="21" y="12"/>
                  </a:cubicBezTo>
                  <a:cubicBezTo>
                    <a:pt x="23" y="16"/>
                    <a:pt x="20" y="20"/>
                    <a:pt x="16" y="22"/>
                  </a:cubicBezTo>
                  <a:cubicBezTo>
                    <a:pt x="12" y="23"/>
                    <a:pt x="7" y="21"/>
                    <a:pt x="6" y="17"/>
                  </a:cubicBezTo>
                  <a:cubicBezTo>
                    <a:pt x="5" y="12"/>
                    <a:pt x="7" y="8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297029" y="2236901"/>
            <a:ext cx="425355" cy="452136"/>
            <a:chOff x="8102600" y="3851275"/>
            <a:chExt cx="428626" cy="455613"/>
          </a:xfrm>
          <a:solidFill>
            <a:schemeClr val="bg2">
              <a:lumMod val="25000"/>
            </a:schemeClr>
          </a:solidFill>
        </p:grpSpPr>
        <p:sp>
          <p:nvSpPr>
            <p:cNvPr id="36" name="Freeform 145"/>
            <p:cNvSpPr/>
            <p:nvPr/>
          </p:nvSpPr>
          <p:spPr bwMode="auto">
            <a:xfrm>
              <a:off x="8102600" y="3851275"/>
              <a:ext cx="263525" cy="455613"/>
            </a:xfrm>
            <a:custGeom>
              <a:avLst/>
              <a:gdLst>
                <a:gd name="T0" fmla="*/ 64 w 70"/>
                <a:gd name="T1" fmla="*/ 112 h 121"/>
                <a:gd name="T2" fmla="*/ 67 w 70"/>
                <a:gd name="T3" fmla="*/ 104 h 121"/>
                <a:gd name="T4" fmla="*/ 63 w 70"/>
                <a:gd name="T5" fmla="*/ 104 h 121"/>
                <a:gd name="T6" fmla="*/ 50 w 70"/>
                <a:gd name="T7" fmla="*/ 93 h 121"/>
                <a:gd name="T8" fmla="*/ 56 w 70"/>
                <a:gd name="T9" fmla="*/ 84 h 121"/>
                <a:gd name="T10" fmla="*/ 49 w 70"/>
                <a:gd name="T11" fmla="*/ 75 h 121"/>
                <a:gd name="T12" fmla="*/ 62 w 70"/>
                <a:gd name="T13" fmla="*/ 64 h 121"/>
                <a:gd name="T14" fmla="*/ 66 w 70"/>
                <a:gd name="T15" fmla="*/ 64 h 121"/>
                <a:gd name="T16" fmla="*/ 62 w 70"/>
                <a:gd name="T17" fmla="*/ 56 h 121"/>
                <a:gd name="T18" fmla="*/ 69 w 70"/>
                <a:gd name="T19" fmla="*/ 46 h 121"/>
                <a:gd name="T20" fmla="*/ 36 w 70"/>
                <a:gd name="T21" fmla="*/ 46 h 121"/>
                <a:gd name="T22" fmla="*/ 41 w 70"/>
                <a:gd name="T23" fmla="*/ 26 h 121"/>
                <a:gd name="T24" fmla="*/ 42 w 70"/>
                <a:gd name="T25" fmla="*/ 16 h 121"/>
                <a:gd name="T26" fmla="*/ 32 w 70"/>
                <a:gd name="T27" fmla="*/ 0 h 121"/>
                <a:gd name="T28" fmla="*/ 31 w 70"/>
                <a:gd name="T29" fmla="*/ 0 h 121"/>
                <a:gd name="T30" fmla="*/ 21 w 70"/>
                <a:gd name="T31" fmla="*/ 11 h 121"/>
                <a:gd name="T32" fmla="*/ 20 w 70"/>
                <a:gd name="T33" fmla="*/ 22 h 121"/>
                <a:gd name="T34" fmla="*/ 12 w 70"/>
                <a:gd name="T35" fmla="*/ 46 h 121"/>
                <a:gd name="T36" fmla="*/ 2 w 70"/>
                <a:gd name="T37" fmla="*/ 56 h 121"/>
                <a:gd name="T38" fmla="*/ 2 w 70"/>
                <a:gd name="T39" fmla="*/ 104 h 121"/>
                <a:gd name="T40" fmla="*/ 16 w 70"/>
                <a:gd name="T41" fmla="*/ 121 h 121"/>
                <a:gd name="T42" fmla="*/ 70 w 70"/>
                <a:gd name="T43" fmla="*/ 121 h 121"/>
                <a:gd name="T44" fmla="*/ 64 w 70"/>
                <a:gd name="T45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21">
                  <a:moveTo>
                    <a:pt x="64" y="112"/>
                  </a:moveTo>
                  <a:cubicBezTo>
                    <a:pt x="64" y="108"/>
                    <a:pt x="65" y="106"/>
                    <a:pt x="67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56" y="104"/>
                    <a:pt x="50" y="99"/>
                    <a:pt x="50" y="93"/>
                  </a:cubicBezTo>
                  <a:cubicBezTo>
                    <a:pt x="50" y="89"/>
                    <a:pt x="53" y="86"/>
                    <a:pt x="56" y="84"/>
                  </a:cubicBezTo>
                  <a:cubicBezTo>
                    <a:pt x="52" y="82"/>
                    <a:pt x="49" y="79"/>
                    <a:pt x="49" y="75"/>
                  </a:cubicBezTo>
                  <a:cubicBezTo>
                    <a:pt x="49" y="68"/>
                    <a:pt x="55" y="64"/>
                    <a:pt x="62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4" y="62"/>
                    <a:pt x="62" y="59"/>
                    <a:pt x="62" y="56"/>
                  </a:cubicBezTo>
                  <a:cubicBezTo>
                    <a:pt x="62" y="51"/>
                    <a:pt x="65" y="48"/>
                    <a:pt x="69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5"/>
                    <a:pt x="40" y="34"/>
                    <a:pt x="41" y="2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9"/>
                    <a:pt x="37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0"/>
                    <a:pt x="21" y="5"/>
                    <a:pt x="21" y="1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34"/>
                    <a:pt x="17" y="42"/>
                    <a:pt x="12" y="46"/>
                  </a:cubicBezTo>
                  <a:cubicBezTo>
                    <a:pt x="7" y="50"/>
                    <a:pt x="2" y="52"/>
                    <a:pt x="2" y="56"/>
                  </a:cubicBezTo>
                  <a:cubicBezTo>
                    <a:pt x="0" y="68"/>
                    <a:pt x="2" y="92"/>
                    <a:pt x="2" y="104"/>
                  </a:cubicBezTo>
                  <a:cubicBezTo>
                    <a:pt x="2" y="110"/>
                    <a:pt x="15" y="121"/>
                    <a:pt x="16" y="121"/>
                  </a:cubicBezTo>
                  <a:cubicBezTo>
                    <a:pt x="30" y="121"/>
                    <a:pt x="70" y="121"/>
                    <a:pt x="70" y="121"/>
                  </a:cubicBezTo>
                  <a:cubicBezTo>
                    <a:pt x="66" y="120"/>
                    <a:pt x="64" y="116"/>
                    <a:pt x="6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6"/>
            <p:cNvSpPr/>
            <p:nvPr/>
          </p:nvSpPr>
          <p:spPr bwMode="auto">
            <a:xfrm>
              <a:off x="8351838" y="4035425"/>
              <a:ext cx="160338" cy="52388"/>
            </a:xfrm>
            <a:custGeom>
              <a:avLst/>
              <a:gdLst>
                <a:gd name="T0" fmla="*/ 36 w 43"/>
                <a:gd name="T1" fmla="*/ 14 h 14"/>
                <a:gd name="T2" fmla="*/ 43 w 43"/>
                <a:gd name="T3" fmla="*/ 7 h 14"/>
                <a:gd name="T4" fmla="*/ 36 w 43"/>
                <a:gd name="T5" fmla="*/ 0 h 14"/>
                <a:gd name="T6" fmla="*/ 17 w 43"/>
                <a:gd name="T7" fmla="*/ 0 h 14"/>
                <a:gd name="T8" fmla="*/ 7 w 43"/>
                <a:gd name="T9" fmla="*/ 0 h 14"/>
                <a:gd name="T10" fmla="*/ 0 w 43"/>
                <a:gd name="T11" fmla="*/ 7 h 14"/>
                <a:gd name="T12" fmla="*/ 0 w 43"/>
                <a:gd name="T13" fmla="*/ 7 h 14"/>
                <a:gd name="T14" fmla="*/ 7 w 43"/>
                <a:gd name="T15" fmla="*/ 14 h 14"/>
                <a:gd name="T16" fmla="*/ 23 w 43"/>
                <a:gd name="T17" fmla="*/ 14 h 14"/>
                <a:gd name="T18" fmla="*/ 36 w 43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4">
                  <a:moveTo>
                    <a:pt x="36" y="14"/>
                  </a:moveTo>
                  <a:cubicBezTo>
                    <a:pt x="40" y="14"/>
                    <a:pt x="43" y="11"/>
                    <a:pt x="43" y="7"/>
                  </a:cubicBezTo>
                  <a:cubicBezTo>
                    <a:pt x="43" y="3"/>
                    <a:pt x="40" y="0"/>
                    <a:pt x="3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3" y="14"/>
                    <a:pt x="23" y="14"/>
                    <a:pt x="23" y="14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7"/>
            <p:cNvSpPr/>
            <p:nvPr/>
          </p:nvSpPr>
          <p:spPr bwMode="auto">
            <a:xfrm>
              <a:off x="8297863" y="4103687"/>
              <a:ext cx="233363" cy="55563"/>
            </a:xfrm>
            <a:custGeom>
              <a:avLst/>
              <a:gdLst>
                <a:gd name="T0" fmla="*/ 10 w 62"/>
                <a:gd name="T1" fmla="*/ 0 h 15"/>
                <a:gd name="T2" fmla="*/ 3 w 62"/>
                <a:gd name="T3" fmla="*/ 3 h 15"/>
                <a:gd name="T4" fmla="*/ 0 w 62"/>
                <a:gd name="T5" fmla="*/ 8 h 15"/>
                <a:gd name="T6" fmla="*/ 3 w 62"/>
                <a:gd name="T7" fmla="*/ 12 h 15"/>
                <a:gd name="T8" fmla="*/ 10 w 62"/>
                <a:gd name="T9" fmla="*/ 15 h 15"/>
                <a:gd name="T10" fmla="*/ 37 w 62"/>
                <a:gd name="T11" fmla="*/ 15 h 15"/>
                <a:gd name="T12" fmla="*/ 52 w 62"/>
                <a:gd name="T13" fmla="*/ 15 h 15"/>
                <a:gd name="T14" fmla="*/ 59 w 62"/>
                <a:gd name="T15" fmla="*/ 12 h 15"/>
                <a:gd name="T16" fmla="*/ 62 w 62"/>
                <a:gd name="T17" fmla="*/ 8 h 15"/>
                <a:gd name="T18" fmla="*/ 59 w 62"/>
                <a:gd name="T19" fmla="*/ 3 h 15"/>
                <a:gd name="T20" fmla="*/ 52 w 62"/>
                <a:gd name="T21" fmla="*/ 0 h 15"/>
                <a:gd name="T22" fmla="*/ 37 w 62"/>
                <a:gd name="T23" fmla="*/ 0 h 15"/>
                <a:gd name="T24" fmla="*/ 10 w 62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5">
                  <a:moveTo>
                    <a:pt x="10" y="0"/>
                  </a:move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5" y="14"/>
                    <a:pt x="8" y="15"/>
                    <a:pt x="10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5" y="15"/>
                    <a:pt x="57" y="14"/>
                    <a:pt x="59" y="12"/>
                  </a:cubicBezTo>
                  <a:cubicBezTo>
                    <a:pt x="61" y="11"/>
                    <a:pt x="62" y="9"/>
                    <a:pt x="62" y="8"/>
                  </a:cubicBezTo>
                  <a:cubicBezTo>
                    <a:pt x="62" y="6"/>
                    <a:pt x="61" y="4"/>
                    <a:pt x="59" y="3"/>
                  </a:cubicBezTo>
                  <a:cubicBezTo>
                    <a:pt x="57" y="1"/>
                    <a:pt x="55" y="0"/>
                    <a:pt x="52" y="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8"/>
            <p:cNvSpPr/>
            <p:nvPr/>
          </p:nvSpPr>
          <p:spPr bwMode="auto">
            <a:xfrm>
              <a:off x="8302625" y="4175125"/>
              <a:ext cx="225425" cy="52388"/>
            </a:xfrm>
            <a:custGeom>
              <a:avLst/>
              <a:gdLst>
                <a:gd name="T0" fmla="*/ 3 w 60"/>
                <a:gd name="T1" fmla="*/ 2 h 14"/>
                <a:gd name="T2" fmla="*/ 0 w 60"/>
                <a:gd name="T3" fmla="*/ 7 h 14"/>
                <a:gd name="T4" fmla="*/ 3 w 60"/>
                <a:gd name="T5" fmla="*/ 12 h 14"/>
                <a:gd name="T6" fmla="*/ 10 w 60"/>
                <a:gd name="T7" fmla="*/ 14 h 14"/>
                <a:gd name="T8" fmla="*/ 50 w 60"/>
                <a:gd name="T9" fmla="*/ 14 h 14"/>
                <a:gd name="T10" fmla="*/ 58 w 60"/>
                <a:gd name="T11" fmla="*/ 12 h 14"/>
                <a:gd name="T12" fmla="*/ 60 w 60"/>
                <a:gd name="T13" fmla="*/ 7 h 14"/>
                <a:gd name="T14" fmla="*/ 58 w 60"/>
                <a:gd name="T15" fmla="*/ 2 h 14"/>
                <a:gd name="T16" fmla="*/ 50 w 60"/>
                <a:gd name="T17" fmla="*/ 0 h 14"/>
                <a:gd name="T18" fmla="*/ 10 w 60"/>
                <a:gd name="T19" fmla="*/ 0 h 14"/>
                <a:gd name="T20" fmla="*/ 3 w 60"/>
                <a:gd name="T2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4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5" y="13"/>
                    <a:pt x="7" y="14"/>
                    <a:pt x="1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3" y="14"/>
                    <a:pt x="56" y="13"/>
                    <a:pt x="58" y="12"/>
                  </a:cubicBezTo>
                  <a:cubicBezTo>
                    <a:pt x="59" y="11"/>
                    <a:pt x="60" y="9"/>
                    <a:pt x="60" y="7"/>
                  </a:cubicBezTo>
                  <a:cubicBezTo>
                    <a:pt x="60" y="5"/>
                    <a:pt x="59" y="3"/>
                    <a:pt x="58" y="2"/>
                  </a:cubicBezTo>
                  <a:cubicBezTo>
                    <a:pt x="56" y="1"/>
                    <a:pt x="53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9"/>
            <p:cNvSpPr/>
            <p:nvPr/>
          </p:nvSpPr>
          <p:spPr bwMode="auto">
            <a:xfrm>
              <a:off x="8355013" y="4241800"/>
              <a:ext cx="150813" cy="57150"/>
            </a:xfrm>
            <a:custGeom>
              <a:avLst/>
              <a:gdLst>
                <a:gd name="T0" fmla="*/ 7 w 40"/>
                <a:gd name="T1" fmla="*/ 0 h 15"/>
                <a:gd name="T2" fmla="*/ 0 w 40"/>
                <a:gd name="T3" fmla="*/ 8 h 15"/>
                <a:gd name="T4" fmla="*/ 7 w 40"/>
                <a:gd name="T5" fmla="*/ 15 h 15"/>
                <a:gd name="T6" fmla="*/ 34 w 40"/>
                <a:gd name="T7" fmla="*/ 15 h 15"/>
                <a:gd name="T8" fmla="*/ 40 w 40"/>
                <a:gd name="T9" fmla="*/ 8 h 15"/>
                <a:gd name="T10" fmla="*/ 34 w 40"/>
                <a:gd name="T11" fmla="*/ 0 h 15"/>
                <a:gd name="T12" fmla="*/ 34 w 40"/>
                <a:gd name="T13" fmla="*/ 0 h 15"/>
                <a:gd name="T14" fmla="*/ 7 w 40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5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7" y="15"/>
                    <a:pt x="40" y="12"/>
                    <a:pt x="40" y="8"/>
                  </a:cubicBezTo>
                  <a:cubicBezTo>
                    <a:pt x="40" y="4"/>
                    <a:pt x="37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32347" y="2358805"/>
            <a:ext cx="330200" cy="293688"/>
            <a:chOff x="9256713" y="5646737"/>
            <a:chExt cx="330200" cy="293688"/>
          </a:xfrm>
          <a:solidFill>
            <a:schemeClr val="bg2">
              <a:lumMod val="25000"/>
            </a:schemeClr>
          </a:solidFill>
        </p:grpSpPr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9256713" y="5830887"/>
              <a:ext cx="330200" cy="109538"/>
            </a:xfrm>
            <a:custGeom>
              <a:avLst/>
              <a:gdLst>
                <a:gd name="T0" fmla="*/ 87 w 88"/>
                <a:gd name="T1" fmla="*/ 24 h 29"/>
                <a:gd name="T2" fmla="*/ 81 w 88"/>
                <a:gd name="T3" fmla="*/ 5 h 29"/>
                <a:gd name="T4" fmla="*/ 75 w 88"/>
                <a:gd name="T5" fmla="*/ 0 h 29"/>
                <a:gd name="T6" fmla="*/ 13 w 88"/>
                <a:gd name="T7" fmla="*/ 0 h 29"/>
                <a:gd name="T8" fmla="*/ 6 w 88"/>
                <a:gd name="T9" fmla="*/ 5 h 29"/>
                <a:gd name="T10" fmla="*/ 1 w 88"/>
                <a:gd name="T11" fmla="*/ 24 h 29"/>
                <a:gd name="T12" fmla="*/ 5 w 88"/>
                <a:gd name="T13" fmla="*/ 29 h 29"/>
                <a:gd name="T14" fmla="*/ 83 w 88"/>
                <a:gd name="T15" fmla="*/ 29 h 29"/>
                <a:gd name="T16" fmla="*/ 87 w 88"/>
                <a:gd name="T17" fmla="*/ 24 h 29"/>
                <a:gd name="T18" fmla="*/ 76 w 88"/>
                <a:gd name="T19" fmla="*/ 26 h 29"/>
                <a:gd name="T20" fmla="*/ 13 w 88"/>
                <a:gd name="T21" fmla="*/ 26 h 29"/>
                <a:gd name="T22" fmla="*/ 9 w 88"/>
                <a:gd name="T23" fmla="*/ 22 h 29"/>
                <a:gd name="T24" fmla="*/ 9 w 88"/>
                <a:gd name="T25" fmla="*/ 20 h 29"/>
                <a:gd name="T26" fmla="*/ 12 w 88"/>
                <a:gd name="T27" fmla="*/ 8 h 29"/>
                <a:gd name="T28" fmla="*/ 20 w 88"/>
                <a:gd name="T29" fmla="*/ 3 h 29"/>
                <a:gd name="T30" fmla="*/ 69 w 88"/>
                <a:gd name="T31" fmla="*/ 3 h 29"/>
                <a:gd name="T32" fmla="*/ 76 w 88"/>
                <a:gd name="T33" fmla="*/ 8 h 29"/>
                <a:gd name="T34" fmla="*/ 80 w 88"/>
                <a:gd name="T35" fmla="*/ 20 h 29"/>
                <a:gd name="T36" fmla="*/ 81 w 88"/>
                <a:gd name="T37" fmla="*/ 22 h 29"/>
                <a:gd name="T38" fmla="*/ 76 w 88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29">
                  <a:moveTo>
                    <a:pt x="87" y="24"/>
                  </a:moveTo>
                  <a:cubicBezTo>
                    <a:pt x="81" y="5"/>
                    <a:pt x="81" y="5"/>
                    <a:pt x="81" y="5"/>
                  </a:cubicBezTo>
                  <a:cubicBezTo>
                    <a:pt x="81" y="2"/>
                    <a:pt x="78" y="0"/>
                    <a:pt x="7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2"/>
                    <a:pt x="6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2" y="29"/>
                    <a:pt x="5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6" y="29"/>
                    <a:pt x="88" y="27"/>
                    <a:pt x="87" y="24"/>
                  </a:cubicBezTo>
                  <a:close/>
                  <a:moveTo>
                    <a:pt x="76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9" y="24"/>
                    <a:pt x="9" y="22"/>
                  </a:cubicBezTo>
                  <a:cubicBezTo>
                    <a:pt x="9" y="21"/>
                    <a:pt x="9" y="21"/>
                    <a:pt x="9" y="2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5"/>
                    <a:pt x="17" y="3"/>
                    <a:pt x="2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2" y="3"/>
                    <a:pt x="75" y="5"/>
                    <a:pt x="76" y="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1"/>
                    <a:pt x="81" y="21"/>
                    <a:pt x="81" y="22"/>
                  </a:cubicBezTo>
                  <a:cubicBezTo>
                    <a:pt x="81" y="24"/>
                    <a:pt x="79" y="26"/>
                    <a:pt x="7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9290050" y="5842000"/>
              <a:ext cx="266700" cy="82550"/>
            </a:xfrm>
            <a:custGeom>
              <a:avLst/>
              <a:gdLst>
                <a:gd name="T0" fmla="*/ 60 w 71"/>
                <a:gd name="T1" fmla="*/ 0 h 22"/>
                <a:gd name="T2" fmla="*/ 11 w 71"/>
                <a:gd name="T3" fmla="*/ 0 h 22"/>
                <a:gd name="T4" fmla="*/ 4 w 71"/>
                <a:gd name="T5" fmla="*/ 5 h 22"/>
                <a:gd name="T6" fmla="*/ 0 w 71"/>
                <a:gd name="T7" fmla="*/ 17 h 22"/>
                <a:gd name="T8" fmla="*/ 0 w 71"/>
                <a:gd name="T9" fmla="*/ 19 h 22"/>
                <a:gd name="T10" fmla="*/ 4 w 71"/>
                <a:gd name="T11" fmla="*/ 22 h 22"/>
                <a:gd name="T12" fmla="*/ 67 w 71"/>
                <a:gd name="T13" fmla="*/ 22 h 22"/>
                <a:gd name="T14" fmla="*/ 71 w 71"/>
                <a:gd name="T15" fmla="*/ 19 h 22"/>
                <a:gd name="T16" fmla="*/ 71 w 71"/>
                <a:gd name="T17" fmla="*/ 17 h 22"/>
                <a:gd name="T18" fmla="*/ 67 w 71"/>
                <a:gd name="T19" fmla="*/ 5 h 22"/>
                <a:gd name="T20" fmla="*/ 60 w 71"/>
                <a:gd name="T21" fmla="*/ 0 h 22"/>
                <a:gd name="T22" fmla="*/ 41 w 71"/>
                <a:gd name="T23" fmla="*/ 19 h 22"/>
                <a:gd name="T24" fmla="*/ 29 w 71"/>
                <a:gd name="T25" fmla="*/ 19 h 22"/>
                <a:gd name="T26" fmla="*/ 27 w 71"/>
                <a:gd name="T27" fmla="*/ 17 h 22"/>
                <a:gd name="T28" fmla="*/ 27 w 71"/>
                <a:gd name="T29" fmla="*/ 17 h 22"/>
                <a:gd name="T30" fmla="*/ 28 w 71"/>
                <a:gd name="T31" fmla="*/ 16 h 22"/>
                <a:gd name="T32" fmla="*/ 31 w 71"/>
                <a:gd name="T33" fmla="*/ 13 h 22"/>
                <a:gd name="T34" fmla="*/ 39 w 71"/>
                <a:gd name="T35" fmla="*/ 13 h 22"/>
                <a:gd name="T36" fmla="*/ 43 w 71"/>
                <a:gd name="T37" fmla="*/ 16 h 22"/>
                <a:gd name="T38" fmla="*/ 43 w 71"/>
                <a:gd name="T39" fmla="*/ 17 h 22"/>
                <a:gd name="T40" fmla="*/ 43 w 71"/>
                <a:gd name="T41" fmla="*/ 17 h 22"/>
                <a:gd name="T42" fmla="*/ 43 w 71"/>
                <a:gd name="T43" fmla="*/ 17 h 22"/>
                <a:gd name="T44" fmla="*/ 43 w 71"/>
                <a:gd name="T45" fmla="*/ 17 h 22"/>
                <a:gd name="T46" fmla="*/ 41 w 71"/>
                <a:gd name="T4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22">
                  <a:moveTo>
                    <a:pt x="6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4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1"/>
                    <a:pt x="2" y="22"/>
                    <a:pt x="4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70" y="22"/>
                    <a:pt x="71" y="21"/>
                    <a:pt x="71" y="19"/>
                  </a:cubicBezTo>
                  <a:cubicBezTo>
                    <a:pt x="71" y="18"/>
                    <a:pt x="71" y="18"/>
                    <a:pt x="71" y="17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2"/>
                    <a:pt x="63" y="0"/>
                    <a:pt x="60" y="0"/>
                  </a:cubicBezTo>
                  <a:close/>
                  <a:moveTo>
                    <a:pt x="41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7" y="18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9" y="13"/>
                    <a:pt x="31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1" y="13"/>
                    <a:pt x="42" y="14"/>
                    <a:pt x="43" y="16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2" y="19"/>
                    <a:pt x="4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9286875" y="5842000"/>
              <a:ext cx="273050" cy="87313"/>
            </a:xfrm>
            <a:custGeom>
              <a:avLst/>
              <a:gdLst>
                <a:gd name="T0" fmla="*/ 72 w 73"/>
                <a:gd name="T1" fmla="*/ 17 h 23"/>
                <a:gd name="T2" fmla="*/ 72 w 73"/>
                <a:gd name="T3" fmla="*/ 17 h 23"/>
                <a:gd name="T4" fmla="*/ 68 w 73"/>
                <a:gd name="T5" fmla="*/ 23 h 23"/>
                <a:gd name="T6" fmla="*/ 5 w 73"/>
                <a:gd name="T7" fmla="*/ 23 h 23"/>
                <a:gd name="T8" fmla="*/ 1 w 73"/>
                <a:gd name="T9" fmla="*/ 17 h 23"/>
                <a:gd name="T10" fmla="*/ 5 w 73"/>
                <a:gd name="T11" fmla="*/ 5 h 23"/>
                <a:gd name="T12" fmla="*/ 12 w 73"/>
                <a:gd name="T13" fmla="*/ 0 h 23"/>
                <a:gd name="T14" fmla="*/ 61 w 73"/>
                <a:gd name="T15" fmla="*/ 0 h 23"/>
                <a:gd name="T16" fmla="*/ 68 w 73"/>
                <a:gd name="T17" fmla="*/ 5 h 23"/>
                <a:gd name="T18" fmla="*/ 72 w 73"/>
                <a:gd name="T19" fmla="*/ 17 h 23"/>
                <a:gd name="T20" fmla="*/ 72 w 73"/>
                <a:gd name="T21" fmla="*/ 17 h 23"/>
                <a:gd name="T22" fmla="*/ 68 w 73"/>
                <a:gd name="T23" fmla="*/ 5 h 23"/>
                <a:gd name="T24" fmla="*/ 61 w 73"/>
                <a:gd name="T25" fmla="*/ 0 h 23"/>
                <a:gd name="T26" fmla="*/ 12 w 73"/>
                <a:gd name="T27" fmla="*/ 0 h 23"/>
                <a:gd name="T28" fmla="*/ 4 w 73"/>
                <a:gd name="T29" fmla="*/ 5 h 23"/>
                <a:gd name="T30" fmla="*/ 1 w 73"/>
                <a:gd name="T31" fmla="*/ 17 h 23"/>
                <a:gd name="T32" fmla="*/ 1 w 73"/>
                <a:gd name="T33" fmla="*/ 19 h 23"/>
                <a:gd name="T34" fmla="*/ 5 w 73"/>
                <a:gd name="T35" fmla="*/ 23 h 23"/>
                <a:gd name="T36" fmla="*/ 68 w 73"/>
                <a:gd name="T37" fmla="*/ 23 h 23"/>
                <a:gd name="T38" fmla="*/ 73 w 73"/>
                <a:gd name="T39" fmla="*/ 19 h 23"/>
                <a:gd name="T40" fmla="*/ 72 w 73"/>
                <a:gd name="T4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23">
                  <a:moveTo>
                    <a:pt x="72" y="17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3" y="20"/>
                    <a:pt x="71" y="23"/>
                    <a:pt x="68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0"/>
                    <a:pt x="1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7" y="2"/>
                    <a:pt x="68" y="5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2"/>
                    <a:pt x="64" y="0"/>
                    <a:pt x="6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5" y="2"/>
                    <a:pt x="4" y="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21"/>
                    <a:pt x="2" y="23"/>
                    <a:pt x="5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3"/>
                    <a:pt x="73" y="21"/>
                    <a:pt x="73" y="19"/>
                  </a:cubicBezTo>
                  <a:cubicBezTo>
                    <a:pt x="73" y="18"/>
                    <a:pt x="72" y="18"/>
                    <a:pt x="7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9394825" y="5894387"/>
              <a:ext cx="52388" cy="19050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0 h 5"/>
                <a:gd name="T4" fmla="*/ 3 w 14"/>
                <a:gd name="T5" fmla="*/ 0 h 5"/>
                <a:gd name="T6" fmla="*/ 0 w 14"/>
                <a:gd name="T7" fmla="*/ 2 h 5"/>
                <a:gd name="T8" fmla="*/ 0 w 14"/>
                <a:gd name="T9" fmla="*/ 3 h 5"/>
                <a:gd name="T10" fmla="*/ 0 w 14"/>
                <a:gd name="T11" fmla="*/ 3 h 5"/>
                <a:gd name="T12" fmla="*/ 1 w 14"/>
                <a:gd name="T13" fmla="*/ 5 h 5"/>
                <a:gd name="T14" fmla="*/ 13 w 14"/>
                <a:gd name="T15" fmla="*/ 5 h 5"/>
                <a:gd name="T16" fmla="*/ 14 w 14"/>
                <a:gd name="T17" fmla="*/ 3 h 5"/>
                <a:gd name="T18" fmla="*/ 14 w 14"/>
                <a:gd name="T19" fmla="*/ 3 h 5"/>
                <a:gd name="T20" fmla="*/ 14 w 14"/>
                <a:gd name="T21" fmla="*/ 3 h 5"/>
                <a:gd name="T22" fmla="*/ 14 w 14"/>
                <a:gd name="T23" fmla="*/ 2 h 5"/>
                <a:gd name="T24" fmla="*/ 11 w 14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9391650" y="5891212"/>
              <a:ext cx="60325" cy="22225"/>
            </a:xfrm>
            <a:custGeom>
              <a:avLst/>
              <a:gdLst>
                <a:gd name="T0" fmla="*/ 16 w 16"/>
                <a:gd name="T1" fmla="*/ 4 h 6"/>
                <a:gd name="T2" fmla="*/ 14 w 16"/>
                <a:gd name="T3" fmla="*/ 6 h 6"/>
                <a:gd name="T4" fmla="*/ 2 w 16"/>
                <a:gd name="T5" fmla="*/ 6 h 6"/>
                <a:gd name="T6" fmla="*/ 1 w 16"/>
                <a:gd name="T7" fmla="*/ 4 h 6"/>
                <a:gd name="T8" fmla="*/ 1 w 16"/>
                <a:gd name="T9" fmla="*/ 3 h 6"/>
                <a:gd name="T10" fmla="*/ 4 w 16"/>
                <a:gd name="T11" fmla="*/ 1 h 6"/>
                <a:gd name="T12" fmla="*/ 12 w 16"/>
                <a:gd name="T13" fmla="*/ 1 h 6"/>
                <a:gd name="T14" fmla="*/ 15 w 16"/>
                <a:gd name="T15" fmla="*/ 3 h 6"/>
                <a:gd name="T16" fmla="*/ 16 w 16"/>
                <a:gd name="T17" fmla="*/ 4 h 6"/>
                <a:gd name="T18" fmla="*/ 16 w 16"/>
                <a:gd name="T19" fmla="*/ 4 h 6"/>
                <a:gd name="T20" fmla="*/ 16 w 16"/>
                <a:gd name="T21" fmla="*/ 3 h 6"/>
                <a:gd name="T22" fmla="*/ 12 w 16"/>
                <a:gd name="T23" fmla="*/ 0 h 6"/>
                <a:gd name="T24" fmla="*/ 4 w 16"/>
                <a:gd name="T25" fmla="*/ 0 h 6"/>
                <a:gd name="T26" fmla="*/ 1 w 16"/>
                <a:gd name="T27" fmla="*/ 3 h 6"/>
                <a:gd name="T28" fmla="*/ 0 w 16"/>
                <a:gd name="T29" fmla="*/ 4 h 6"/>
                <a:gd name="T30" fmla="*/ 0 w 16"/>
                <a:gd name="T31" fmla="*/ 4 h 6"/>
                <a:gd name="T32" fmla="*/ 2 w 16"/>
                <a:gd name="T33" fmla="*/ 6 h 6"/>
                <a:gd name="T34" fmla="*/ 14 w 16"/>
                <a:gd name="T35" fmla="*/ 6 h 6"/>
                <a:gd name="T36" fmla="*/ 16 w 16"/>
                <a:gd name="T37" fmla="*/ 4 h 6"/>
                <a:gd name="T38" fmla="*/ 16 w 16"/>
                <a:gd name="T3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6">
                  <a:moveTo>
                    <a:pt x="16" y="4"/>
                  </a:moveTo>
                  <a:cubicBezTo>
                    <a:pt x="16" y="5"/>
                    <a:pt x="15" y="6"/>
                    <a:pt x="1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1"/>
                    <a:pt x="15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9286875" y="5646737"/>
              <a:ext cx="269875" cy="176213"/>
            </a:xfrm>
            <a:custGeom>
              <a:avLst/>
              <a:gdLst>
                <a:gd name="T0" fmla="*/ 0 w 170"/>
                <a:gd name="T1" fmla="*/ 0 h 111"/>
                <a:gd name="T2" fmla="*/ 0 w 170"/>
                <a:gd name="T3" fmla="*/ 111 h 111"/>
                <a:gd name="T4" fmla="*/ 170 w 170"/>
                <a:gd name="T5" fmla="*/ 111 h 111"/>
                <a:gd name="T6" fmla="*/ 170 w 170"/>
                <a:gd name="T7" fmla="*/ 0 h 111"/>
                <a:gd name="T8" fmla="*/ 0 w 170"/>
                <a:gd name="T9" fmla="*/ 0 h 111"/>
                <a:gd name="T10" fmla="*/ 156 w 170"/>
                <a:gd name="T11" fmla="*/ 100 h 111"/>
                <a:gd name="T12" fmla="*/ 14 w 170"/>
                <a:gd name="T13" fmla="*/ 100 h 111"/>
                <a:gd name="T14" fmla="*/ 14 w 170"/>
                <a:gd name="T15" fmla="*/ 14 h 111"/>
                <a:gd name="T16" fmla="*/ 156 w 170"/>
                <a:gd name="T17" fmla="*/ 14 h 111"/>
                <a:gd name="T18" fmla="*/ 156 w 170"/>
                <a:gd name="T1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11">
                  <a:moveTo>
                    <a:pt x="0" y="0"/>
                  </a:moveTo>
                  <a:lnTo>
                    <a:pt x="0" y="111"/>
                  </a:lnTo>
                  <a:lnTo>
                    <a:pt x="170" y="111"/>
                  </a:lnTo>
                  <a:lnTo>
                    <a:pt x="170" y="0"/>
                  </a:lnTo>
                  <a:lnTo>
                    <a:pt x="0" y="0"/>
                  </a:lnTo>
                  <a:close/>
                  <a:moveTo>
                    <a:pt x="156" y="100"/>
                  </a:moveTo>
                  <a:lnTo>
                    <a:pt x="14" y="100"/>
                  </a:lnTo>
                  <a:lnTo>
                    <a:pt x="14" y="14"/>
                  </a:lnTo>
                  <a:lnTo>
                    <a:pt x="156" y="14"/>
                  </a:lnTo>
                  <a:lnTo>
                    <a:pt x="156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689703" y="2953474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企业文化先进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13751" y="2953474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科研力量雄厚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382328" y="2953474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管理效率高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697828" y="2953474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国家政策好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9231772" y="2309915"/>
            <a:ext cx="365125" cy="379413"/>
            <a:chOff x="9372600" y="4494212"/>
            <a:chExt cx="365125" cy="379413"/>
          </a:xfrm>
          <a:solidFill>
            <a:schemeClr val="bg2">
              <a:lumMod val="25000"/>
            </a:schemeClr>
          </a:solidFill>
        </p:grpSpPr>
        <p:sp>
          <p:nvSpPr>
            <p:cNvPr id="56" name="Freeform 113"/>
            <p:cNvSpPr>
              <a:spLocks noEditPoints="1"/>
            </p:cNvSpPr>
            <p:nvPr/>
          </p:nvSpPr>
          <p:spPr bwMode="auto">
            <a:xfrm>
              <a:off x="9372600" y="4513262"/>
              <a:ext cx="115888" cy="360363"/>
            </a:xfrm>
            <a:custGeom>
              <a:avLst/>
              <a:gdLst>
                <a:gd name="T0" fmla="*/ 26 w 31"/>
                <a:gd name="T1" fmla="*/ 0 h 96"/>
                <a:gd name="T2" fmla="*/ 4 w 31"/>
                <a:gd name="T3" fmla="*/ 0 h 96"/>
                <a:gd name="T4" fmla="*/ 0 w 31"/>
                <a:gd name="T5" fmla="*/ 1 h 96"/>
                <a:gd name="T6" fmla="*/ 0 w 31"/>
                <a:gd name="T7" fmla="*/ 95 h 96"/>
                <a:gd name="T8" fmla="*/ 4 w 31"/>
                <a:gd name="T9" fmla="*/ 96 h 96"/>
                <a:gd name="T10" fmla="*/ 26 w 31"/>
                <a:gd name="T11" fmla="*/ 96 h 96"/>
                <a:gd name="T12" fmla="*/ 31 w 31"/>
                <a:gd name="T13" fmla="*/ 95 h 96"/>
                <a:gd name="T14" fmla="*/ 31 w 31"/>
                <a:gd name="T15" fmla="*/ 1 h 96"/>
                <a:gd name="T16" fmla="*/ 26 w 31"/>
                <a:gd name="T17" fmla="*/ 0 h 96"/>
                <a:gd name="T18" fmla="*/ 28 w 31"/>
                <a:gd name="T19" fmla="*/ 85 h 96"/>
                <a:gd name="T20" fmla="*/ 28 w 31"/>
                <a:gd name="T21" fmla="*/ 85 h 96"/>
                <a:gd name="T22" fmla="*/ 4 w 31"/>
                <a:gd name="T23" fmla="*/ 85 h 96"/>
                <a:gd name="T24" fmla="*/ 4 w 31"/>
                <a:gd name="T25" fmla="*/ 85 h 96"/>
                <a:gd name="T26" fmla="*/ 4 w 31"/>
                <a:gd name="T27" fmla="*/ 82 h 96"/>
                <a:gd name="T28" fmla="*/ 4 w 31"/>
                <a:gd name="T29" fmla="*/ 82 h 96"/>
                <a:gd name="T30" fmla="*/ 28 w 31"/>
                <a:gd name="T31" fmla="*/ 82 h 96"/>
                <a:gd name="T32" fmla="*/ 28 w 31"/>
                <a:gd name="T33" fmla="*/ 82 h 96"/>
                <a:gd name="T34" fmla="*/ 28 w 31"/>
                <a:gd name="T35" fmla="*/ 85 h 96"/>
                <a:gd name="T36" fmla="*/ 28 w 31"/>
                <a:gd name="T37" fmla="*/ 28 h 96"/>
                <a:gd name="T38" fmla="*/ 28 w 31"/>
                <a:gd name="T39" fmla="*/ 28 h 96"/>
                <a:gd name="T40" fmla="*/ 4 w 31"/>
                <a:gd name="T41" fmla="*/ 28 h 96"/>
                <a:gd name="T42" fmla="*/ 4 w 31"/>
                <a:gd name="T43" fmla="*/ 28 h 96"/>
                <a:gd name="T44" fmla="*/ 4 w 31"/>
                <a:gd name="T45" fmla="*/ 25 h 96"/>
                <a:gd name="T46" fmla="*/ 4 w 31"/>
                <a:gd name="T47" fmla="*/ 24 h 96"/>
                <a:gd name="T48" fmla="*/ 28 w 31"/>
                <a:gd name="T49" fmla="*/ 24 h 96"/>
                <a:gd name="T50" fmla="*/ 28 w 31"/>
                <a:gd name="T51" fmla="*/ 25 h 96"/>
                <a:gd name="T52" fmla="*/ 28 w 31"/>
                <a:gd name="T53" fmla="*/ 28 h 96"/>
                <a:gd name="T54" fmla="*/ 28 w 31"/>
                <a:gd name="T55" fmla="*/ 16 h 96"/>
                <a:gd name="T56" fmla="*/ 28 w 31"/>
                <a:gd name="T57" fmla="*/ 17 h 96"/>
                <a:gd name="T58" fmla="*/ 4 w 31"/>
                <a:gd name="T59" fmla="*/ 17 h 96"/>
                <a:gd name="T60" fmla="*/ 4 w 31"/>
                <a:gd name="T61" fmla="*/ 16 h 96"/>
                <a:gd name="T62" fmla="*/ 4 w 31"/>
                <a:gd name="T63" fmla="*/ 14 h 96"/>
                <a:gd name="T64" fmla="*/ 4 w 31"/>
                <a:gd name="T65" fmla="*/ 13 h 96"/>
                <a:gd name="T66" fmla="*/ 28 w 31"/>
                <a:gd name="T67" fmla="*/ 13 h 96"/>
                <a:gd name="T68" fmla="*/ 28 w 31"/>
                <a:gd name="T69" fmla="*/ 14 h 96"/>
                <a:gd name="T70" fmla="*/ 28 w 31"/>
                <a:gd name="T71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96">
                  <a:moveTo>
                    <a:pt x="2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2" y="96"/>
                    <a:pt x="4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9" y="96"/>
                    <a:pt x="31" y="96"/>
                    <a:pt x="31" y="9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29" y="0"/>
                    <a:pt x="26" y="0"/>
                  </a:cubicBezTo>
                  <a:close/>
                  <a:moveTo>
                    <a:pt x="28" y="85"/>
                  </a:moveTo>
                  <a:cubicBezTo>
                    <a:pt x="28" y="85"/>
                    <a:pt x="28" y="85"/>
                    <a:pt x="28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lnTo>
                    <a:pt x="28" y="85"/>
                  </a:lnTo>
                  <a:close/>
                  <a:moveTo>
                    <a:pt x="28" y="28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4"/>
                    <a:pt x="4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5"/>
                    <a:pt x="28" y="25"/>
                  </a:cubicBezTo>
                  <a:lnTo>
                    <a:pt x="28" y="28"/>
                  </a:lnTo>
                  <a:close/>
                  <a:moveTo>
                    <a:pt x="28" y="16"/>
                  </a:moveTo>
                  <a:cubicBezTo>
                    <a:pt x="28" y="16"/>
                    <a:pt x="28" y="17"/>
                    <a:pt x="2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4"/>
                  </a:cubicBezTo>
                  <a:lnTo>
                    <a:pt x="2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14"/>
            <p:cNvSpPr>
              <a:spLocks noEditPoints="1"/>
            </p:cNvSpPr>
            <p:nvPr/>
          </p:nvSpPr>
          <p:spPr bwMode="auto">
            <a:xfrm>
              <a:off x="9493250" y="4494212"/>
              <a:ext cx="244475" cy="374650"/>
            </a:xfrm>
            <a:custGeom>
              <a:avLst/>
              <a:gdLst>
                <a:gd name="T0" fmla="*/ 65 w 65"/>
                <a:gd name="T1" fmla="*/ 87 h 100"/>
                <a:gd name="T2" fmla="*/ 29 w 65"/>
                <a:gd name="T3" fmla="*/ 1 h 100"/>
                <a:gd name="T4" fmla="*/ 24 w 65"/>
                <a:gd name="T5" fmla="*/ 2 h 100"/>
                <a:gd name="T6" fmla="*/ 4 w 65"/>
                <a:gd name="T7" fmla="*/ 10 h 100"/>
                <a:gd name="T8" fmla="*/ 0 w 65"/>
                <a:gd name="T9" fmla="*/ 13 h 100"/>
                <a:gd name="T10" fmla="*/ 36 w 65"/>
                <a:gd name="T11" fmla="*/ 100 h 100"/>
                <a:gd name="T12" fmla="*/ 41 w 65"/>
                <a:gd name="T13" fmla="*/ 99 h 100"/>
                <a:gd name="T14" fmla="*/ 61 w 65"/>
                <a:gd name="T15" fmla="*/ 91 h 100"/>
                <a:gd name="T16" fmla="*/ 65 w 65"/>
                <a:gd name="T17" fmla="*/ 87 h 100"/>
                <a:gd name="T18" fmla="*/ 10 w 65"/>
                <a:gd name="T19" fmla="*/ 25 h 100"/>
                <a:gd name="T20" fmla="*/ 9 w 65"/>
                <a:gd name="T21" fmla="*/ 23 h 100"/>
                <a:gd name="T22" fmla="*/ 9 w 65"/>
                <a:gd name="T23" fmla="*/ 22 h 100"/>
                <a:gd name="T24" fmla="*/ 31 w 65"/>
                <a:gd name="T25" fmla="*/ 13 h 100"/>
                <a:gd name="T26" fmla="*/ 31 w 65"/>
                <a:gd name="T27" fmla="*/ 14 h 100"/>
                <a:gd name="T28" fmla="*/ 32 w 65"/>
                <a:gd name="T29" fmla="*/ 16 h 100"/>
                <a:gd name="T30" fmla="*/ 32 w 65"/>
                <a:gd name="T31" fmla="*/ 17 h 100"/>
                <a:gd name="T32" fmla="*/ 10 w 65"/>
                <a:gd name="T33" fmla="*/ 26 h 100"/>
                <a:gd name="T34" fmla="*/ 10 w 65"/>
                <a:gd name="T35" fmla="*/ 25 h 100"/>
                <a:gd name="T36" fmla="*/ 14 w 65"/>
                <a:gd name="T37" fmla="*/ 36 h 100"/>
                <a:gd name="T38" fmla="*/ 13 w 65"/>
                <a:gd name="T39" fmla="*/ 34 h 100"/>
                <a:gd name="T40" fmla="*/ 13 w 65"/>
                <a:gd name="T41" fmla="*/ 33 h 100"/>
                <a:gd name="T42" fmla="*/ 35 w 65"/>
                <a:gd name="T43" fmla="*/ 24 h 100"/>
                <a:gd name="T44" fmla="*/ 36 w 65"/>
                <a:gd name="T45" fmla="*/ 24 h 100"/>
                <a:gd name="T46" fmla="*/ 37 w 65"/>
                <a:gd name="T47" fmla="*/ 27 h 100"/>
                <a:gd name="T48" fmla="*/ 36 w 65"/>
                <a:gd name="T49" fmla="*/ 27 h 100"/>
                <a:gd name="T50" fmla="*/ 15 w 65"/>
                <a:gd name="T51" fmla="*/ 36 h 100"/>
                <a:gd name="T52" fmla="*/ 14 w 65"/>
                <a:gd name="T53" fmla="*/ 36 h 100"/>
                <a:gd name="T54" fmla="*/ 58 w 65"/>
                <a:gd name="T55" fmla="*/ 80 h 100"/>
                <a:gd name="T56" fmla="*/ 37 w 65"/>
                <a:gd name="T57" fmla="*/ 89 h 100"/>
                <a:gd name="T58" fmla="*/ 36 w 65"/>
                <a:gd name="T59" fmla="*/ 89 h 100"/>
                <a:gd name="T60" fmla="*/ 35 w 65"/>
                <a:gd name="T61" fmla="*/ 86 h 100"/>
                <a:gd name="T62" fmla="*/ 35 w 65"/>
                <a:gd name="T63" fmla="*/ 86 h 100"/>
                <a:gd name="T64" fmla="*/ 57 w 65"/>
                <a:gd name="T65" fmla="*/ 77 h 100"/>
                <a:gd name="T66" fmla="*/ 57 w 65"/>
                <a:gd name="T67" fmla="*/ 77 h 100"/>
                <a:gd name="T68" fmla="*/ 58 w 65"/>
                <a:gd name="T69" fmla="*/ 79 h 100"/>
                <a:gd name="T70" fmla="*/ 58 w 65"/>
                <a:gd name="T7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" h="100">
                  <a:moveTo>
                    <a:pt x="65" y="87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7" y="1"/>
                    <a:pt x="2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1"/>
                    <a:pt x="0" y="12"/>
                    <a:pt x="0" y="13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00"/>
                    <a:pt x="39" y="100"/>
                    <a:pt x="41" y="99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4" y="90"/>
                    <a:pt x="65" y="88"/>
                    <a:pt x="65" y="87"/>
                  </a:cubicBezTo>
                  <a:close/>
                  <a:moveTo>
                    <a:pt x="10" y="25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5"/>
                  </a:cubicBezTo>
                  <a:close/>
                  <a:moveTo>
                    <a:pt x="14" y="36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6" y="2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4" y="36"/>
                    <a:pt x="14" y="36"/>
                  </a:cubicBezTo>
                  <a:close/>
                  <a:moveTo>
                    <a:pt x="58" y="80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76"/>
                    <a:pt x="57" y="77"/>
                    <a:pt x="57" y="77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80"/>
                    <a:pt x="58" y="80"/>
                    <a:pt x="5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476159" y="4125341"/>
            <a:ext cx="202928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800397" y="4125341"/>
            <a:ext cx="202928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080077" y="4125341"/>
            <a:ext cx="202928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437488" y="4125341"/>
            <a:ext cx="202928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>
          <a:xfrm>
            <a:off x="13447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-1"/>
            <a:ext cx="12219296" cy="6858001"/>
          </a:xfrm>
          <a:prstGeom prst="rect">
            <a:avLst/>
          </a:prstGeom>
          <a:solidFill>
            <a:schemeClr val="tx1">
              <a:lumMod val="85000"/>
              <a:lumOff val="1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8252" y="3037711"/>
            <a:ext cx="10539664" cy="2614862"/>
          </a:xfrm>
          <a:prstGeom prst="rect">
            <a:avLst/>
          </a:prstGeom>
          <a:solidFill>
            <a:schemeClr val="bg1"/>
          </a:solidFill>
          <a:ln>
            <a:solidFill>
              <a:srgbClr val="D4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832521" y="3404358"/>
            <a:ext cx="818147" cy="818147"/>
            <a:chOff x="5291501" y="3064041"/>
            <a:chExt cx="818147" cy="818147"/>
          </a:xfrm>
        </p:grpSpPr>
        <p:sp>
          <p:nvSpPr>
            <p:cNvPr id="6" name="流程图: 联系 5"/>
            <p:cNvSpPr/>
            <p:nvPr/>
          </p:nvSpPr>
          <p:spPr>
            <a:xfrm>
              <a:off x="5291501" y="3064041"/>
              <a:ext cx="818147" cy="818147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433560" y="3206100"/>
              <a:ext cx="534027" cy="534027"/>
              <a:chOff x="1274763" y="3573463"/>
              <a:chExt cx="823913" cy="823913"/>
            </a:xfrm>
            <a:solidFill>
              <a:schemeClr val="bg1"/>
            </a:solidFill>
          </p:grpSpPr>
          <p:sp>
            <p:nvSpPr>
              <p:cNvPr id="9" name="Freeform 491"/>
              <p:cNvSpPr/>
              <p:nvPr/>
            </p:nvSpPr>
            <p:spPr bwMode="auto">
              <a:xfrm>
                <a:off x="1395413" y="3573463"/>
                <a:ext cx="669925" cy="411163"/>
              </a:xfrm>
              <a:custGeom>
                <a:avLst/>
                <a:gdLst>
                  <a:gd name="T0" fmla="*/ 131 w 303"/>
                  <a:gd name="T1" fmla="*/ 0 h 186"/>
                  <a:gd name="T2" fmla="*/ 0 w 303"/>
                  <a:gd name="T3" fmla="*/ 54 h 186"/>
                  <a:gd name="T4" fmla="*/ 131 w 303"/>
                  <a:gd name="T5" fmla="*/ 186 h 186"/>
                  <a:gd name="T6" fmla="*/ 301 w 303"/>
                  <a:gd name="T7" fmla="*/ 115 h 186"/>
                  <a:gd name="T8" fmla="*/ 303 w 303"/>
                  <a:gd name="T9" fmla="*/ 113 h 186"/>
                  <a:gd name="T10" fmla="*/ 131 w 303"/>
                  <a:gd name="T1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186">
                    <a:moveTo>
                      <a:pt x="131" y="0"/>
                    </a:moveTo>
                    <a:cubicBezTo>
                      <a:pt x="80" y="0"/>
                      <a:pt x="33" y="21"/>
                      <a:pt x="0" y="54"/>
                    </a:cubicBezTo>
                    <a:cubicBezTo>
                      <a:pt x="131" y="186"/>
                      <a:pt x="131" y="186"/>
                      <a:pt x="131" y="186"/>
                    </a:cubicBezTo>
                    <a:cubicBezTo>
                      <a:pt x="301" y="115"/>
                      <a:pt x="301" y="115"/>
                      <a:pt x="301" y="115"/>
                    </a:cubicBezTo>
                    <a:cubicBezTo>
                      <a:pt x="303" y="113"/>
                      <a:pt x="303" y="113"/>
                      <a:pt x="303" y="113"/>
                    </a:cubicBezTo>
                    <a:cubicBezTo>
                      <a:pt x="274" y="46"/>
                      <a:pt x="208" y="0"/>
                      <a:pt x="131" y="0"/>
                    </a:cubicBezTo>
                    <a:close/>
                  </a:path>
                </a:pathLst>
              </a:custGeom>
              <a:solidFill>
                <a:srgbClr val="D4AA08"/>
              </a:solidFill>
              <a:ln w="17463" cap="flat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492"/>
              <p:cNvSpPr/>
              <p:nvPr/>
            </p:nvSpPr>
            <p:spPr bwMode="auto">
              <a:xfrm>
                <a:off x="2060576" y="3824288"/>
                <a:ext cx="9525" cy="7938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493"/>
              <p:cNvSpPr/>
              <p:nvPr/>
            </p:nvSpPr>
            <p:spPr bwMode="auto">
              <a:xfrm>
                <a:off x="1274763" y="3692526"/>
                <a:ext cx="411163" cy="523875"/>
              </a:xfrm>
              <a:custGeom>
                <a:avLst/>
                <a:gdLst>
                  <a:gd name="T0" fmla="*/ 55 w 186"/>
                  <a:gd name="T1" fmla="*/ 0 h 237"/>
                  <a:gd name="T2" fmla="*/ 0 w 186"/>
                  <a:gd name="T3" fmla="*/ 132 h 237"/>
                  <a:gd name="T4" fmla="*/ 32 w 186"/>
                  <a:gd name="T5" fmla="*/ 237 h 237"/>
                  <a:gd name="T6" fmla="*/ 186 w 186"/>
                  <a:gd name="T7" fmla="*/ 132 h 237"/>
                  <a:gd name="T8" fmla="*/ 55 w 186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237">
                    <a:moveTo>
                      <a:pt x="55" y="0"/>
                    </a:moveTo>
                    <a:cubicBezTo>
                      <a:pt x="21" y="34"/>
                      <a:pt x="0" y="81"/>
                      <a:pt x="0" y="132"/>
                    </a:cubicBezTo>
                    <a:cubicBezTo>
                      <a:pt x="0" y="171"/>
                      <a:pt x="12" y="207"/>
                      <a:pt x="32" y="237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BD206"/>
              </a:solidFill>
              <a:ln w="17463" cap="flat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494"/>
              <p:cNvSpPr/>
              <p:nvPr/>
            </p:nvSpPr>
            <p:spPr bwMode="auto">
              <a:xfrm>
                <a:off x="1344613" y="3827463"/>
                <a:ext cx="754063" cy="569913"/>
              </a:xfrm>
              <a:custGeom>
                <a:avLst/>
                <a:gdLst>
                  <a:gd name="T0" fmla="*/ 154 w 341"/>
                  <a:gd name="T1" fmla="*/ 258 h 258"/>
                  <a:gd name="T2" fmla="*/ 341 w 341"/>
                  <a:gd name="T3" fmla="*/ 71 h 258"/>
                  <a:gd name="T4" fmla="*/ 328 w 341"/>
                  <a:gd name="T5" fmla="*/ 2 h 258"/>
                  <a:gd name="T6" fmla="*/ 324 w 341"/>
                  <a:gd name="T7" fmla="*/ 0 h 258"/>
                  <a:gd name="T8" fmla="*/ 154 w 341"/>
                  <a:gd name="T9" fmla="*/ 71 h 258"/>
                  <a:gd name="T10" fmla="*/ 0 w 341"/>
                  <a:gd name="T11" fmla="*/ 176 h 258"/>
                  <a:gd name="T12" fmla="*/ 154 w 341"/>
                  <a:gd name="T13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1" h="258">
                    <a:moveTo>
                      <a:pt x="154" y="258"/>
                    </a:moveTo>
                    <a:cubicBezTo>
                      <a:pt x="257" y="258"/>
                      <a:pt x="341" y="174"/>
                      <a:pt x="341" y="71"/>
                    </a:cubicBezTo>
                    <a:cubicBezTo>
                      <a:pt x="341" y="47"/>
                      <a:pt x="336" y="23"/>
                      <a:pt x="328" y="2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154" y="71"/>
                      <a:pt x="154" y="71"/>
                      <a:pt x="154" y="71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34" y="225"/>
                      <a:pt x="90" y="258"/>
                      <a:pt x="154" y="258"/>
                    </a:cubicBezTo>
                    <a:close/>
                  </a:path>
                </a:pathLst>
              </a:custGeom>
              <a:solidFill>
                <a:srgbClr val="FFE401"/>
              </a:solidFill>
              <a:ln w="17463" cap="flat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9785685" y="3424996"/>
            <a:ext cx="818147" cy="818147"/>
            <a:chOff x="5291501" y="3064041"/>
            <a:chExt cx="818147" cy="818147"/>
          </a:xfrm>
        </p:grpSpPr>
        <p:sp>
          <p:nvSpPr>
            <p:cNvPr id="22" name="流程图: 联系 21"/>
            <p:cNvSpPr/>
            <p:nvPr/>
          </p:nvSpPr>
          <p:spPr>
            <a:xfrm>
              <a:off x="5291501" y="3064041"/>
              <a:ext cx="818147" cy="818147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492"/>
            <p:cNvSpPr/>
            <p:nvPr/>
          </p:nvSpPr>
          <p:spPr bwMode="auto">
            <a:xfrm>
              <a:off x="5942953" y="3368631"/>
              <a:ext cx="6174" cy="5145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4 w 4"/>
                <a:gd name="T5" fmla="*/ 4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279675" y="4364564"/>
            <a:ext cx="18374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当前市场分析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169377" y="4764674"/>
            <a:ext cx="202928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533756" y="3404358"/>
            <a:ext cx="818147" cy="818147"/>
            <a:chOff x="4515320" y="3206100"/>
            <a:chExt cx="818147" cy="818147"/>
          </a:xfrm>
        </p:grpSpPr>
        <p:grpSp>
          <p:nvGrpSpPr>
            <p:cNvPr id="14" name="组合 13"/>
            <p:cNvGrpSpPr/>
            <p:nvPr/>
          </p:nvGrpSpPr>
          <p:grpSpPr>
            <a:xfrm>
              <a:off x="4515320" y="3206100"/>
              <a:ext cx="818147" cy="818147"/>
              <a:chOff x="5291501" y="3064041"/>
              <a:chExt cx="818147" cy="818147"/>
            </a:xfrm>
          </p:grpSpPr>
          <p:sp>
            <p:nvSpPr>
              <p:cNvPr id="15" name="流程图: 联系 14"/>
              <p:cNvSpPr/>
              <p:nvPr/>
            </p:nvSpPr>
            <p:spPr>
              <a:xfrm>
                <a:off x="5291501" y="3064041"/>
                <a:ext cx="818147" cy="818147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492"/>
              <p:cNvSpPr/>
              <p:nvPr/>
            </p:nvSpPr>
            <p:spPr bwMode="auto">
              <a:xfrm>
                <a:off x="5942953" y="3368631"/>
                <a:ext cx="6174" cy="5145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638299" y="3337132"/>
              <a:ext cx="568719" cy="568719"/>
              <a:chOff x="5672139" y="4816475"/>
              <a:chExt cx="220663" cy="220663"/>
            </a:xfrm>
            <a:solidFill>
              <a:srgbClr val="EBD206"/>
            </a:solidFill>
          </p:grpSpPr>
          <p:sp>
            <p:nvSpPr>
              <p:cNvPr id="32" name="Freeform 544"/>
              <p:cNvSpPr/>
              <p:nvPr/>
            </p:nvSpPr>
            <p:spPr bwMode="auto">
              <a:xfrm>
                <a:off x="5795964" y="4852988"/>
                <a:ext cx="96838" cy="173038"/>
              </a:xfrm>
              <a:custGeom>
                <a:avLst/>
                <a:gdLst>
                  <a:gd name="T0" fmla="*/ 26 w 26"/>
                  <a:gd name="T1" fmla="*/ 21 h 46"/>
                  <a:gd name="T2" fmla="*/ 26 w 26"/>
                  <a:gd name="T3" fmla="*/ 20 h 46"/>
                  <a:gd name="T4" fmla="*/ 26 w 26"/>
                  <a:gd name="T5" fmla="*/ 18 h 46"/>
                  <a:gd name="T6" fmla="*/ 18 w 26"/>
                  <a:gd name="T7" fmla="*/ 0 h 46"/>
                  <a:gd name="T8" fmla="*/ 1 w 26"/>
                  <a:gd name="T9" fmla="*/ 18 h 46"/>
                  <a:gd name="T10" fmla="*/ 0 w 26"/>
                  <a:gd name="T11" fmla="*/ 20 h 46"/>
                  <a:gd name="T12" fmla="*/ 0 w 26"/>
                  <a:gd name="T13" fmla="*/ 21 h 46"/>
                  <a:gd name="T14" fmla="*/ 10 w 26"/>
                  <a:gd name="T15" fmla="*/ 46 h 46"/>
                  <a:gd name="T16" fmla="*/ 26 w 26"/>
                  <a:gd name="T17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46">
                    <a:moveTo>
                      <a:pt x="26" y="21"/>
                    </a:moveTo>
                    <a:cubicBezTo>
                      <a:pt x="26" y="21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8"/>
                    </a:cubicBezTo>
                    <a:cubicBezTo>
                      <a:pt x="25" y="11"/>
                      <a:pt x="22" y="4"/>
                      <a:pt x="18" y="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9" y="41"/>
                      <a:pt x="25" y="32"/>
                      <a:pt x="26" y="21"/>
                    </a:cubicBezTo>
                    <a:close/>
                  </a:path>
                </a:pathLst>
              </a:custGeom>
              <a:solidFill>
                <a:srgbClr val="D4AA08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45"/>
              <p:cNvSpPr/>
              <p:nvPr/>
            </p:nvSpPr>
            <p:spPr bwMode="auto">
              <a:xfrm>
                <a:off x="5672139" y="4932363"/>
                <a:ext cx="142875" cy="104775"/>
              </a:xfrm>
              <a:custGeom>
                <a:avLst/>
                <a:gdLst>
                  <a:gd name="T0" fmla="*/ 38 w 38"/>
                  <a:gd name="T1" fmla="*/ 26 h 28"/>
                  <a:gd name="T2" fmla="*/ 29 w 38"/>
                  <a:gd name="T3" fmla="*/ 2 h 28"/>
                  <a:gd name="T4" fmla="*/ 28 w 38"/>
                  <a:gd name="T5" fmla="*/ 0 h 28"/>
                  <a:gd name="T6" fmla="*/ 26 w 38"/>
                  <a:gd name="T7" fmla="*/ 0 h 28"/>
                  <a:gd name="T8" fmla="*/ 0 w 38"/>
                  <a:gd name="T9" fmla="*/ 0 h 28"/>
                  <a:gd name="T10" fmla="*/ 9 w 38"/>
                  <a:gd name="T11" fmla="*/ 20 h 28"/>
                  <a:gd name="T12" fmla="*/ 11 w 38"/>
                  <a:gd name="T13" fmla="*/ 22 h 28"/>
                  <a:gd name="T14" fmla="*/ 29 w 38"/>
                  <a:gd name="T15" fmla="*/ 28 h 28"/>
                  <a:gd name="T16" fmla="*/ 38 w 38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8">
                    <a:moveTo>
                      <a:pt x="38" y="26"/>
                    </a:move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3" y="15"/>
                      <a:pt x="9" y="20"/>
                    </a:cubicBezTo>
                    <a:cubicBezTo>
                      <a:pt x="9" y="21"/>
                      <a:pt x="10" y="21"/>
                      <a:pt x="11" y="22"/>
                    </a:cubicBezTo>
                    <a:cubicBezTo>
                      <a:pt x="16" y="26"/>
                      <a:pt x="22" y="28"/>
                      <a:pt x="29" y="28"/>
                    </a:cubicBezTo>
                    <a:cubicBezTo>
                      <a:pt x="32" y="28"/>
                      <a:pt x="35" y="27"/>
                      <a:pt x="38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46"/>
              <p:cNvSpPr/>
              <p:nvPr/>
            </p:nvSpPr>
            <p:spPr bwMode="auto">
              <a:xfrm>
                <a:off x="5672139" y="4816475"/>
                <a:ext cx="179388" cy="101600"/>
              </a:xfrm>
              <a:custGeom>
                <a:avLst/>
                <a:gdLst>
                  <a:gd name="T0" fmla="*/ 29 w 48"/>
                  <a:gd name="T1" fmla="*/ 0 h 27"/>
                  <a:gd name="T2" fmla="*/ 21 w 48"/>
                  <a:gd name="T3" fmla="*/ 1 h 27"/>
                  <a:gd name="T4" fmla="*/ 18 w 48"/>
                  <a:gd name="T5" fmla="*/ 2 h 27"/>
                  <a:gd name="T6" fmla="*/ 4 w 48"/>
                  <a:gd name="T7" fmla="*/ 14 h 27"/>
                  <a:gd name="T8" fmla="*/ 26 w 48"/>
                  <a:gd name="T9" fmla="*/ 14 h 27"/>
                  <a:gd name="T10" fmla="*/ 27 w 48"/>
                  <a:gd name="T11" fmla="*/ 15 h 27"/>
                  <a:gd name="T12" fmla="*/ 27 w 48"/>
                  <a:gd name="T13" fmla="*/ 16 h 27"/>
                  <a:gd name="T14" fmla="*/ 26 w 48"/>
                  <a:gd name="T15" fmla="*/ 17 h 27"/>
                  <a:gd name="T16" fmla="*/ 3 w 48"/>
                  <a:gd name="T17" fmla="*/ 17 h 27"/>
                  <a:gd name="T18" fmla="*/ 2 w 48"/>
                  <a:gd name="T19" fmla="*/ 20 h 27"/>
                  <a:gd name="T20" fmla="*/ 24 w 48"/>
                  <a:gd name="T21" fmla="*/ 20 h 27"/>
                  <a:gd name="T22" fmla="*/ 25 w 48"/>
                  <a:gd name="T23" fmla="*/ 20 h 27"/>
                  <a:gd name="T24" fmla="*/ 25 w 48"/>
                  <a:gd name="T25" fmla="*/ 22 h 27"/>
                  <a:gd name="T26" fmla="*/ 24 w 48"/>
                  <a:gd name="T27" fmla="*/ 22 h 27"/>
                  <a:gd name="T28" fmla="*/ 1 w 48"/>
                  <a:gd name="T29" fmla="*/ 22 h 27"/>
                  <a:gd name="T30" fmla="*/ 0 w 48"/>
                  <a:gd name="T31" fmla="*/ 27 h 27"/>
                  <a:gd name="T32" fmla="*/ 28 w 48"/>
                  <a:gd name="T33" fmla="*/ 27 h 27"/>
                  <a:gd name="T34" fmla="*/ 29 w 48"/>
                  <a:gd name="T35" fmla="*/ 27 h 27"/>
                  <a:gd name="T36" fmla="*/ 31 w 48"/>
                  <a:gd name="T37" fmla="*/ 26 h 27"/>
                  <a:gd name="T38" fmla="*/ 48 w 48"/>
                  <a:gd name="T39" fmla="*/ 6 h 27"/>
                  <a:gd name="T40" fmla="*/ 29 w 4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27">
                    <a:moveTo>
                      <a:pt x="29" y="0"/>
                    </a:moveTo>
                    <a:cubicBezTo>
                      <a:pt x="26" y="0"/>
                      <a:pt x="24" y="0"/>
                      <a:pt x="21" y="1"/>
                    </a:cubicBezTo>
                    <a:cubicBezTo>
                      <a:pt x="20" y="1"/>
                      <a:pt x="19" y="2"/>
                      <a:pt x="18" y="2"/>
                    </a:cubicBezTo>
                    <a:cubicBezTo>
                      <a:pt x="12" y="4"/>
                      <a:pt x="7" y="9"/>
                      <a:pt x="4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4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7"/>
                      <a:pt x="27" y="17"/>
                      <a:pt x="26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4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4"/>
                      <a:pt x="1" y="25"/>
                      <a:pt x="0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3" y="2"/>
                      <a:pt x="36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7208098" y="3424480"/>
            <a:ext cx="818147" cy="818147"/>
            <a:chOff x="4515320" y="3206100"/>
            <a:chExt cx="818147" cy="818147"/>
          </a:xfrm>
        </p:grpSpPr>
        <p:grpSp>
          <p:nvGrpSpPr>
            <p:cNvPr id="37" name="组合 36"/>
            <p:cNvGrpSpPr/>
            <p:nvPr/>
          </p:nvGrpSpPr>
          <p:grpSpPr>
            <a:xfrm>
              <a:off x="4515320" y="3206100"/>
              <a:ext cx="818147" cy="818147"/>
              <a:chOff x="5291501" y="3064041"/>
              <a:chExt cx="818147" cy="818147"/>
            </a:xfrm>
          </p:grpSpPr>
          <p:sp>
            <p:nvSpPr>
              <p:cNvPr id="42" name="流程图: 联系 41"/>
              <p:cNvSpPr/>
              <p:nvPr/>
            </p:nvSpPr>
            <p:spPr>
              <a:xfrm>
                <a:off x="5291501" y="3064041"/>
                <a:ext cx="818147" cy="818147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Freeform 492"/>
              <p:cNvSpPr/>
              <p:nvPr/>
            </p:nvSpPr>
            <p:spPr bwMode="auto">
              <a:xfrm>
                <a:off x="5942953" y="3368631"/>
                <a:ext cx="6174" cy="5145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638299" y="3337132"/>
              <a:ext cx="568719" cy="568719"/>
              <a:chOff x="5672139" y="4816475"/>
              <a:chExt cx="220663" cy="220663"/>
            </a:xfrm>
            <a:solidFill>
              <a:srgbClr val="EBD206"/>
            </a:solidFill>
          </p:grpSpPr>
          <p:sp>
            <p:nvSpPr>
              <p:cNvPr id="39" name="Freeform 544"/>
              <p:cNvSpPr/>
              <p:nvPr/>
            </p:nvSpPr>
            <p:spPr bwMode="auto">
              <a:xfrm>
                <a:off x="5795964" y="4852988"/>
                <a:ext cx="96838" cy="173038"/>
              </a:xfrm>
              <a:custGeom>
                <a:avLst/>
                <a:gdLst>
                  <a:gd name="T0" fmla="*/ 26 w 26"/>
                  <a:gd name="T1" fmla="*/ 21 h 46"/>
                  <a:gd name="T2" fmla="*/ 26 w 26"/>
                  <a:gd name="T3" fmla="*/ 20 h 46"/>
                  <a:gd name="T4" fmla="*/ 26 w 26"/>
                  <a:gd name="T5" fmla="*/ 18 h 46"/>
                  <a:gd name="T6" fmla="*/ 18 w 26"/>
                  <a:gd name="T7" fmla="*/ 0 h 46"/>
                  <a:gd name="T8" fmla="*/ 1 w 26"/>
                  <a:gd name="T9" fmla="*/ 18 h 46"/>
                  <a:gd name="T10" fmla="*/ 0 w 26"/>
                  <a:gd name="T11" fmla="*/ 20 h 46"/>
                  <a:gd name="T12" fmla="*/ 0 w 26"/>
                  <a:gd name="T13" fmla="*/ 21 h 46"/>
                  <a:gd name="T14" fmla="*/ 10 w 26"/>
                  <a:gd name="T15" fmla="*/ 46 h 46"/>
                  <a:gd name="T16" fmla="*/ 26 w 26"/>
                  <a:gd name="T17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46">
                    <a:moveTo>
                      <a:pt x="26" y="21"/>
                    </a:moveTo>
                    <a:cubicBezTo>
                      <a:pt x="26" y="21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8"/>
                    </a:cubicBezTo>
                    <a:cubicBezTo>
                      <a:pt x="25" y="11"/>
                      <a:pt x="22" y="4"/>
                      <a:pt x="18" y="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9" y="41"/>
                      <a:pt x="25" y="32"/>
                      <a:pt x="26" y="21"/>
                    </a:cubicBezTo>
                    <a:close/>
                  </a:path>
                </a:pathLst>
              </a:custGeom>
              <a:solidFill>
                <a:srgbClr val="D4AA08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45"/>
              <p:cNvSpPr/>
              <p:nvPr/>
            </p:nvSpPr>
            <p:spPr bwMode="auto">
              <a:xfrm>
                <a:off x="5672139" y="4932363"/>
                <a:ext cx="142875" cy="104775"/>
              </a:xfrm>
              <a:custGeom>
                <a:avLst/>
                <a:gdLst>
                  <a:gd name="T0" fmla="*/ 38 w 38"/>
                  <a:gd name="T1" fmla="*/ 26 h 28"/>
                  <a:gd name="T2" fmla="*/ 29 w 38"/>
                  <a:gd name="T3" fmla="*/ 2 h 28"/>
                  <a:gd name="T4" fmla="*/ 28 w 38"/>
                  <a:gd name="T5" fmla="*/ 0 h 28"/>
                  <a:gd name="T6" fmla="*/ 26 w 38"/>
                  <a:gd name="T7" fmla="*/ 0 h 28"/>
                  <a:gd name="T8" fmla="*/ 0 w 38"/>
                  <a:gd name="T9" fmla="*/ 0 h 28"/>
                  <a:gd name="T10" fmla="*/ 9 w 38"/>
                  <a:gd name="T11" fmla="*/ 20 h 28"/>
                  <a:gd name="T12" fmla="*/ 11 w 38"/>
                  <a:gd name="T13" fmla="*/ 22 h 28"/>
                  <a:gd name="T14" fmla="*/ 29 w 38"/>
                  <a:gd name="T15" fmla="*/ 28 h 28"/>
                  <a:gd name="T16" fmla="*/ 38 w 38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8">
                    <a:moveTo>
                      <a:pt x="38" y="26"/>
                    </a:move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3" y="15"/>
                      <a:pt x="9" y="20"/>
                    </a:cubicBezTo>
                    <a:cubicBezTo>
                      <a:pt x="9" y="21"/>
                      <a:pt x="10" y="21"/>
                      <a:pt x="11" y="22"/>
                    </a:cubicBezTo>
                    <a:cubicBezTo>
                      <a:pt x="16" y="26"/>
                      <a:pt x="22" y="28"/>
                      <a:pt x="29" y="28"/>
                    </a:cubicBezTo>
                    <a:cubicBezTo>
                      <a:pt x="32" y="28"/>
                      <a:pt x="35" y="27"/>
                      <a:pt x="38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46"/>
              <p:cNvSpPr/>
              <p:nvPr/>
            </p:nvSpPr>
            <p:spPr bwMode="auto">
              <a:xfrm>
                <a:off x="5672139" y="4816475"/>
                <a:ext cx="179388" cy="101600"/>
              </a:xfrm>
              <a:custGeom>
                <a:avLst/>
                <a:gdLst>
                  <a:gd name="T0" fmla="*/ 29 w 48"/>
                  <a:gd name="T1" fmla="*/ 0 h 27"/>
                  <a:gd name="T2" fmla="*/ 21 w 48"/>
                  <a:gd name="T3" fmla="*/ 1 h 27"/>
                  <a:gd name="T4" fmla="*/ 18 w 48"/>
                  <a:gd name="T5" fmla="*/ 2 h 27"/>
                  <a:gd name="T6" fmla="*/ 4 w 48"/>
                  <a:gd name="T7" fmla="*/ 14 h 27"/>
                  <a:gd name="T8" fmla="*/ 26 w 48"/>
                  <a:gd name="T9" fmla="*/ 14 h 27"/>
                  <a:gd name="T10" fmla="*/ 27 w 48"/>
                  <a:gd name="T11" fmla="*/ 15 h 27"/>
                  <a:gd name="T12" fmla="*/ 27 w 48"/>
                  <a:gd name="T13" fmla="*/ 16 h 27"/>
                  <a:gd name="T14" fmla="*/ 26 w 48"/>
                  <a:gd name="T15" fmla="*/ 17 h 27"/>
                  <a:gd name="T16" fmla="*/ 3 w 48"/>
                  <a:gd name="T17" fmla="*/ 17 h 27"/>
                  <a:gd name="T18" fmla="*/ 2 w 48"/>
                  <a:gd name="T19" fmla="*/ 20 h 27"/>
                  <a:gd name="T20" fmla="*/ 24 w 48"/>
                  <a:gd name="T21" fmla="*/ 20 h 27"/>
                  <a:gd name="T22" fmla="*/ 25 w 48"/>
                  <a:gd name="T23" fmla="*/ 20 h 27"/>
                  <a:gd name="T24" fmla="*/ 25 w 48"/>
                  <a:gd name="T25" fmla="*/ 22 h 27"/>
                  <a:gd name="T26" fmla="*/ 24 w 48"/>
                  <a:gd name="T27" fmla="*/ 22 h 27"/>
                  <a:gd name="T28" fmla="*/ 1 w 48"/>
                  <a:gd name="T29" fmla="*/ 22 h 27"/>
                  <a:gd name="T30" fmla="*/ 0 w 48"/>
                  <a:gd name="T31" fmla="*/ 27 h 27"/>
                  <a:gd name="T32" fmla="*/ 28 w 48"/>
                  <a:gd name="T33" fmla="*/ 27 h 27"/>
                  <a:gd name="T34" fmla="*/ 29 w 48"/>
                  <a:gd name="T35" fmla="*/ 27 h 27"/>
                  <a:gd name="T36" fmla="*/ 31 w 48"/>
                  <a:gd name="T37" fmla="*/ 26 h 27"/>
                  <a:gd name="T38" fmla="*/ 48 w 48"/>
                  <a:gd name="T39" fmla="*/ 6 h 27"/>
                  <a:gd name="T40" fmla="*/ 29 w 4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27">
                    <a:moveTo>
                      <a:pt x="29" y="0"/>
                    </a:moveTo>
                    <a:cubicBezTo>
                      <a:pt x="26" y="0"/>
                      <a:pt x="24" y="0"/>
                      <a:pt x="21" y="1"/>
                    </a:cubicBezTo>
                    <a:cubicBezTo>
                      <a:pt x="20" y="1"/>
                      <a:pt x="19" y="2"/>
                      <a:pt x="18" y="2"/>
                    </a:cubicBezTo>
                    <a:cubicBezTo>
                      <a:pt x="12" y="4"/>
                      <a:pt x="7" y="9"/>
                      <a:pt x="4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4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7"/>
                      <a:pt x="27" y="17"/>
                      <a:pt x="26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4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4"/>
                      <a:pt x="1" y="25"/>
                      <a:pt x="0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3" y="2"/>
                      <a:pt x="36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6731508" y="4364564"/>
            <a:ext cx="18374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同类产品分析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621210" y="4764674"/>
            <a:ext cx="202928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164709" y="4364564"/>
            <a:ext cx="18374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客户需求分析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054411" y="4764674"/>
            <a:ext cx="202928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047061" y="4364564"/>
            <a:ext cx="18374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936763" y="4764674"/>
            <a:ext cx="202928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922982" y="3652867"/>
            <a:ext cx="569690" cy="439475"/>
            <a:chOff x="6145214" y="4827588"/>
            <a:chExt cx="277813" cy="214313"/>
          </a:xfrm>
          <a:solidFill>
            <a:srgbClr val="D4AA08"/>
          </a:solidFill>
        </p:grpSpPr>
        <p:sp>
          <p:nvSpPr>
            <p:cNvPr id="55" name="Freeform 593"/>
            <p:cNvSpPr/>
            <p:nvPr/>
          </p:nvSpPr>
          <p:spPr bwMode="auto">
            <a:xfrm>
              <a:off x="6145214" y="5033963"/>
              <a:ext cx="277813" cy="7938"/>
            </a:xfrm>
            <a:custGeom>
              <a:avLst/>
              <a:gdLst>
                <a:gd name="T0" fmla="*/ 1 w 74"/>
                <a:gd name="T1" fmla="*/ 2 h 2"/>
                <a:gd name="T2" fmla="*/ 0 w 74"/>
                <a:gd name="T3" fmla="*/ 1 h 2"/>
                <a:gd name="T4" fmla="*/ 1 w 74"/>
                <a:gd name="T5" fmla="*/ 0 h 2"/>
                <a:gd name="T6" fmla="*/ 73 w 74"/>
                <a:gd name="T7" fmla="*/ 0 h 2"/>
                <a:gd name="T8" fmla="*/ 74 w 74"/>
                <a:gd name="T9" fmla="*/ 1 h 2"/>
                <a:gd name="T10" fmla="*/ 73 w 74"/>
                <a:gd name="T11" fmla="*/ 2 h 2"/>
                <a:gd name="T12" fmla="*/ 1 w 7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1"/>
                    <a:pt x="74" y="1"/>
                  </a:cubicBezTo>
                  <a:cubicBezTo>
                    <a:pt x="74" y="2"/>
                    <a:pt x="74" y="2"/>
                    <a:pt x="73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594"/>
            <p:cNvSpPr>
              <a:spLocks noChangeArrowheads="1"/>
            </p:cNvSpPr>
            <p:nvPr/>
          </p:nvSpPr>
          <p:spPr bwMode="auto">
            <a:xfrm>
              <a:off x="6178551" y="4876800"/>
              <a:ext cx="41275" cy="13493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595"/>
            <p:cNvSpPr>
              <a:spLocks noChangeArrowheads="1"/>
            </p:cNvSpPr>
            <p:nvPr/>
          </p:nvSpPr>
          <p:spPr bwMode="auto">
            <a:xfrm>
              <a:off x="6238876" y="4827588"/>
              <a:ext cx="41275" cy="18415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596"/>
            <p:cNvSpPr>
              <a:spLocks noChangeArrowheads="1"/>
            </p:cNvSpPr>
            <p:nvPr/>
          </p:nvSpPr>
          <p:spPr bwMode="auto">
            <a:xfrm>
              <a:off x="6294439" y="4887913"/>
              <a:ext cx="41275" cy="12382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597"/>
            <p:cNvSpPr>
              <a:spLocks noChangeArrowheads="1"/>
            </p:cNvSpPr>
            <p:nvPr/>
          </p:nvSpPr>
          <p:spPr bwMode="auto">
            <a:xfrm>
              <a:off x="6354764" y="4929188"/>
              <a:ext cx="41275" cy="8255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71900" y="1300172"/>
            <a:ext cx="3046070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09864" y="2101978"/>
            <a:ext cx="1053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企业的营销战略决策只有建立在扎实的市场分析的基础上，只有在对影响需求的外部因素和影响企业购、产、销的内部因素充分了解和掌握以后，才能减少失误，提高决策的科学性和正确性，从而将经营风险降到最低限度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3446" y="-1"/>
            <a:ext cx="12219296" cy="6858001"/>
            <a:chOff x="-13446" y="-1"/>
            <a:chExt cx="12219296" cy="685800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3" b="783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-13446" y="-1"/>
              <a:ext cx="12219296" cy="6858001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95349" y="1882589"/>
            <a:ext cx="4158747" cy="3417683"/>
            <a:chOff x="1197959" y="1763812"/>
            <a:chExt cx="5256210" cy="4319591"/>
          </a:xfrm>
          <a:solidFill>
            <a:srgbClr val="D4AA08"/>
          </a:solidFill>
        </p:grpSpPr>
        <p:sp>
          <p:nvSpPr>
            <p:cNvPr id="7" name="Freeform 4"/>
            <p:cNvSpPr/>
            <p:nvPr/>
          </p:nvSpPr>
          <p:spPr bwMode="auto">
            <a:xfrm>
              <a:off x="5263544" y="1763812"/>
              <a:ext cx="1190625" cy="1057275"/>
            </a:xfrm>
            <a:custGeom>
              <a:avLst/>
              <a:gdLst>
                <a:gd name="T0" fmla="*/ 332 w 1088"/>
                <a:gd name="T1" fmla="*/ 807 h 988"/>
                <a:gd name="T2" fmla="*/ 394 w 1088"/>
                <a:gd name="T3" fmla="*/ 879 h 988"/>
                <a:gd name="T4" fmla="*/ 441 w 1088"/>
                <a:gd name="T5" fmla="*/ 869 h 988"/>
                <a:gd name="T6" fmla="*/ 502 w 1088"/>
                <a:gd name="T7" fmla="*/ 874 h 988"/>
                <a:gd name="T8" fmla="*/ 567 w 1088"/>
                <a:gd name="T9" fmla="*/ 859 h 988"/>
                <a:gd name="T10" fmla="*/ 614 w 1088"/>
                <a:gd name="T11" fmla="*/ 915 h 988"/>
                <a:gd name="T12" fmla="*/ 651 w 1088"/>
                <a:gd name="T13" fmla="*/ 929 h 988"/>
                <a:gd name="T14" fmla="*/ 695 w 1088"/>
                <a:gd name="T15" fmla="*/ 957 h 988"/>
                <a:gd name="T16" fmla="*/ 707 w 1088"/>
                <a:gd name="T17" fmla="*/ 903 h 988"/>
                <a:gd name="T18" fmla="*/ 754 w 1088"/>
                <a:gd name="T19" fmla="*/ 959 h 988"/>
                <a:gd name="T20" fmla="*/ 797 w 1088"/>
                <a:gd name="T21" fmla="*/ 984 h 988"/>
                <a:gd name="T22" fmla="*/ 843 w 1088"/>
                <a:gd name="T23" fmla="*/ 927 h 988"/>
                <a:gd name="T24" fmla="*/ 873 w 1088"/>
                <a:gd name="T25" fmla="*/ 922 h 988"/>
                <a:gd name="T26" fmla="*/ 922 w 1088"/>
                <a:gd name="T27" fmla="*/ 957 h 988"/>
                <a:gd name="T28" fmla="*/ 964 w 1088"/>
                <a:gd name="T29" fmla="*/ 959 h 988"/>
                <a:gd name="T30" fmla="*/ 950 w 1088"/>
                <a:gd name="T31" fmla="*/ 881 h 988"/>
                <a:gd name="T32" fmla="*/ 929 w 1088"/>
                <a:gd name="T33" fmla="*/ 786 h 988"/>
                <a:gd name="T34" fmla="*/ 1035 w 1088"/>
                <a:gd name="T35" fmla="*/ 744 h 988"/>
                <a:gd name="T36" fmla="*/ 1045 w 1088"/>
                <a:gd name="T37" fmla="*/ 697 h 988"/>
                <a:gd name="T38" fmla="*/ 1058 w 1088"/>
                <a:gd name="T39" fmla="*/ 651 h 988"/>
                <a:gd name="T40" fmla="*/ 1063 w 1088"/>
                <a:gd name="T41" fmla="*/ 468 h 988"/>
                <a:gd name="T42" fmla="*/ 1059 w 1088"/>
                <a:gd name="T43" fmla="*/ 388 h 988"/>
                <a:gd name="T44" fmla="*/ 1053 w 1088"/>
                <a:gd name="T45" fmla="*/ 352 h 988"/>
                <a:gd name="T46" fmla="*/ 983 w 1088"/>
                <a:gd name="T47" fmla="*/ 406 h 988"/>
                <a:gd name="T48" fmla="*/ 909 w 1088"/>
                <a:gd name="T49" fmla="*/ 473 h 988"/>
                <a:gd name="T50" fmla="*/ 777 w 1088"/>
                <a:gd name="T51" fmla="*/ 473 h 988"/>
                <a:gd name="T52" fmla="*/ 761 w 1088"/>
                <a:gd name="T53" fmla="*/ 422 h 988"/>
                <a:gd name="T54" fmla="*/ 715 w 1088"/>
                <a:gd name="T55" fmla="*/ 388 h 988"/>
                <a:gd name="T56" fmla="*/ 629 w 1088"/>
                <a:gd name="T57" fmla="*/ 366 h 988"/>
                <a:gd name="T58" fmla="*/ 559 w 1088"/>
                <a:gd name="T59" fmla="*/ 358 h 988"/>
                <a:gd name="T60" fmla="*/ 497 w 1088"/>
                <a:gd name="T61" fmla="*/ 314 h 988"/>
                <a:gd name="T62" fmla="*/ 467 w 1088"/>
                <a:gd name="T63" fmla="*/ 263 h 988"/>
                <a:gd name="T64" fmla="*/ 424 w 1088"/>
                <a:gd name="T65" fmla="*/ 208 h 988"/>
                <a:gd name="T66" fmla="*/ 370 w 1088"/>
                <a:gd name="T67" fmla="*/ 122 h 988"/>
                <a:gd name="T68" fmla="*/ 313 w 1088"/>
                <a:gd name="T69" fmla="*/ 35 h 988"/>
                <a:gd name="T70" fmla="*/ 221 w 1088"/>
                <a:gd name="T71" fmla="*/ 21 h 988"/>
                <a:gd name="T72" fmla="*/ 118 w 1088"/>
                <a:gd name="T73" fmla="*/ 0 h 988"/>
                <a:gd name="T74" fmla="*/ 4 w 1088"/>
                <a:gd name="T75" fmla="*/ 49 h 988"/>
                <a:gd name="T76" fmla="*/ 0 w 1088"/>
                <a:gd name="T77" fmla="*/ 139 h 988"/>
                <a:gd name="T78" fmla="*/ 50 w 1088"/>
                <a:gd name="T79" fmla="*/ 173 h 988"/>
                <a:gd name="T80" fmla="*/ 110 w 1088"/>
                <a:gd name="T81" fmla="*/ 161 h 988"/>
                <a:gd name="T82" fmla="*/ 123 w 1088"/>
                <a:gd name="T83" fmla="*/ 223 h 988"/>
                <a:gd name="T84" fmla="*/ 197 w 1088"/>
                <a:gd name="T85" fmla="*/ 257 h 988"/>
                <a:gd name="T86" fmla="*/ 242 w 1088"/>
                <a:gd name="T87" fmla="*/ 238 h 988"/>
                <a:gd name="T88" fmla="*/ 370 w 1088"/>
                <a:gd name="T89" fmla="*/ 245 h 988"/>
                <a:gd name="T90" fmla="*/ 350 w 1088"/>
                <a:gd name="T91" fmla="*/ 417 h 988"/>
                <a:gd name="T92" fmla="*/ 332 w 1088"/>
                <a:gd name="T93" fmla="*/ 471 h 988"/>
                <a:gd name="T94" fmla="*/ 325 w 1088"/>
                <a:gd name="T95" fmla="*/ 582 h 988"/>
                <a:gd name="T96" fmla="*/ 295 w 1088"/>
                <a:gd name="T97" fmla="*/ 558 h 988"/>
                <a:gd name="T98" fmla="*/ 229 w 1088"/>
                <a:gd name="T99" fmla="*/ 659 h 988"/>
                <a:gd name="T100" fmla="*/ 202 w 1088"/>
                <a:gd name="T101" fmla="*/ 708 h 988"/>
                <a:gd name="T102" fmla="*/ 295 w 1088"/>
                <a:gd name="T103" fmla="*/ 742 h 988"/>
                <a:gd name="T104" fmla="*/ 295 w 1088"/>
                <a:gd name="T105" fmla="*/ 762 h 988"/>
                <a:gd name="T106" fmla="*/ 262 w 1088"/>
                <a:gd name="T107" fmla="*/ 80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3374420" y="1816200"/>
              <a:ext cx="2314574" cy="2038351"/>
            </a:xfrm>
            <a:custGeom>
              <a:avLst/>
              <a:gdLst>
                <a:gd name="T0" fmla="*/ 690 w 2117"/>
                <a:gd name="T1" fmla="*/ 1843 h 1903"/>
                <a:gd name="T2" fmla="*/ 782 w 2117"/>
                <a:gd name="T3" fmla="*/ 1683 h 1903"/>
                <a:gd name="T4" fmla="*/ 849 w 2117"/>
                <a:gd name="T5" fmla="*/ 1833 h 1903"/>
                <a:gd name="T6" fmla="*/ 932 w 2117"/>
                <a:gd name="T7" fmla="*/ 1866 h 1903"/>
                <a:gd name="T8" fmla="*/ 1039 w 2117"/>
                <a:gd name="T9" fmla="*/ 1706 h 1903"/>
                <a:gd name="T10" fmla="*/ 1151 w 2117"/>
                <a:gd name="T11" fmla="*/ 1652 h 1903"/>
                <a:gd name="T12" fmla="*/ 1279 w 2117"/>
                <a:gd name="T13" fmla="*/ 1550 h 1903"/>
                <a:gd name="T14" fmla="*/ 1356 w 2117"/>
                <a:gd name="T15" fmla="*/ 1448 h 1903"/>
                <a:gd name="T16" fmla="*/ 1430 w 2117"/>
                <a:gd name="T17" fmla="*/ 1334 h 1903"/>
                <a:gd name="T18" fmla="*/ 1505 w 2117"/>
                <a:gd name="T19" fmla="*/ 1339 h 1903"/>
                <a:gd name="T20" fmla="*/ 1591 w 2117"/>
                <a:gd name="T21" fmla="*/ 1312 h 1903"/>
                <a:gd name="T22" fmla="*/ 1700 w 2117"/>
                <a:gd name="T23" fmla="*/ 1303 h 1903"/>
                <a:gd name="T24" fmla="*/ 1803 w 2117"/>
                <a:gd name="T25" fmla="*/ 1342 h 1903"/>
                <a:gd name="T26" fmla="*/ 1859 w 2117"/>
                <a:gd name="T27" fmla="*/ 1300 h 1903"/>
                <a:gd name="T28" fmla="*/ 1967 w 2117"/>
                <a:gd name="T29" fmla="*/ 1198 h 1903"/>
                <a:gd name="T30" fmla="*/ 2060 w 2117"/>
                <a:gd name="T31" fmla="*/ 1146 h 1903"/>
                <a:gd name="T32" fmla="*/ 2085 w 2117"/>
                <a:gd name="T33" fmla="*/ 1060 h 1903"/>
                <a:gd name="T34" fmla="*/ 1971 w 2117"/>
                <a:gd name="T35" fmla="*/ 996 h 1903"/>
                <a:gd name="T36" fmla="*/ 1944 w 2117"/>
                <a:gd name="T37" fmla="*/ 870 h 1903"/>
                <a:gd name="T38" fmla="*/ 1979 w 2117"/>
                <a:gd name="T39" fmla="*/ 828 h 1903"/>
                <a:gd name="T40" fmla="*/ 1992 w 2117"/>
                <a:gd name="T41" fmla="*/ 729 h 1903"/>
                <a:gd name="T42" fmla="*/ 1992 w 2117"/>
                <a:gd name="T43" fmla="*/ 704 h 1903"/>
                <a:gd name="T44" fmla="*/ 2017 w 2117"/>
                <a:gd name="T45" fmla="*/ 518 h 1903"/>
                <a:gd name="T46" fmla="*/ 2058 w 2117"/>
                <a:gd name="T47" fmla="*/ 538 h 1903"/>
                <a:gd name="T48" fmla="*/ 2073 w 2117"/>
                <a:gd name="T49" fmla="*/ 297 h 1903"/>
                <a:gd name="T50" fmla="*/ 1939 w 2117"/>
                <a:gd name="T51" fmla="*/ 194 h 1903"/>
                <a:gd name="T52" fmla="*/ 1836 w 2117"/>
                <a:gd name="T53" fmla="*/ 132 h 1903"/>
                <a:gd name="T54" fmla="*/ 1734 w 2117"/>
                <a:gd name="T55" fmla="*/ 98 h 1903"/>
                <a:gd name="T56" fmla="*/ 1715 w 2117"/>
                <a:gd name="T57" fmla="*/ 0 h 1903"/>
                <a:gd name="T58" fmla="*/ 1674 w 2117"/>
                <a:gd name="T59" fmla="*/ 98 h 1903"/>
                <a:gd name="T60" fmla="*/ 1622 w 2117"/>
                <a:gd name="T61" fmla="*/ 358 h 1903"/>
                <a:gd name="T62" fmla="*/ 1485 w 2117"/>
                <a:gd name="T63" fmla="*/ 463 h 1903"/>
                <a:gd name="T64" fmla="*/ 1393 w 2117"/>
                <a:gd name="T65" fmla="*/ 646 h 1903"/>
                <a:gd name="T66" fmla="*/ 1537 w 2117"/>
                <a:gd name="T67" fmla="*/ 679 h 1903"/>
                <a:gd name="T68" fmla="*/ 1739 w 2117"/>
                <a:gd name="T69" fmla="*/ 746 h 1903"/>
                <a:gd name="T70" fmla="*/ 1596 w 2117"/>
                <a:gd name="T71" fmla="*/ 807 h 1903"/>
                <a:gd name="T72" fmla="*/ 1479 w 2117"/>
                <a:gd name="T73" fmla="*/ 884 h 1903"/>
                <a:gd name="T74" fmla="*/ 1326 w 2117"/>
                <a:gd name="T75" fmla="*/ 1023 h 1903"/>
                <a:gd name="T76" fmla="*/ 1143 w 2117"/>
                <a:gd name="T77" fmla="*/ 1051 h 1903"/>
                <a:gd name="T78" fmla="*/ 1104 w 2117"/>
                <a:gd name="T79" fmla="*/ 1226 h 1903"/>
                <a:gd name="T80" fmla="*/ 825 w 2117"/>
                <a:gd name="T81" fmla="*/ 1345 h 1903"/>
                <a:gd name="T82" fmla="*/ 583 w 2117"/>
                <a:gd name="T83" fmla="*/ 1420 h 1903"/>
                <a:gd name="T84" fmla="*/ 212 w 2117"/>
                <a:gd name="T85" fmla="*/ 1332 h 1903"/>
                <a:gd name="T86" fmla="*/ 12 w 2117"/>
                <a:gd name="T87" fmla="*/ 1398 h 1903"/>
                <a:gd name="T88" fmla="*/ 127 w 2117"/>
                <a:gd name="T89" fmla="*/ 1527 h 1903"/>
                <a:gd name="T90" fmla="*/ 240 w 2117"/>
                <a:gd name="T91" fmla="*/ 1576 h 1903"/>
                <a:gd name="T92" fmla="*/ 274 w 2117"/>
                <a:gd name="T93" fmla="*/ 1678 h 1903"/>
                <a:gd name="T94" fmla="*/ 394 w 2117"/>
                <a:gd name="T95" fmla="*/ 1744 h 1903"/>
                <a:gd name="T96" fmla="*/ 566 w 2117"/>
                <a:gd name="T97" fmla="*/ 1729 h 1903"/>
                <a:gd name="T98" fmla="*/ 510 w 2117"/>
                <a:gd name="T99" fmla="*/ 1819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197959" y="2381351"/>
              <a:ext cx="2101848" cy="1558926"/>
            </a:xfrm>
            <a:custGeom>
              <a:avLst/>
              <a:gdLst>
                <a:gd name="T0" fmla="*/ 1318 w 1922"/>
                <a:gd name="T1" fmla="*/ 50 h 1456"/>
                <a:gd name="T2" fmla="*/ 1377 w 1922"/>
                <a:gd name="T3" fmla="*/ 123 h 1456"/>
                <a:gd name="T4" fmla="*/ 1460 w 1922"/>
                <a:gd name="T5" fmla="*/ 177 h 1456"/>
                <a:gd name="T6" fmla="*/ 1532 w 1922"/>
                <a:gd name="T7" fmla="*/ 319 h 1456"/>
                <a:gd name="T8" fmla="*/ 1492 w 1922"/>
                <a:gd name="T9" fmla="*/ 427 h 1456"/>
                <a:gd name="T10" fmla="*/ 1701 w 1922"/>
                <a:gd name="T11" fmla="*/ 521 h 1456"/>
                <a:gd name="T12" fmla="*/ 1846 w 1922"/>
                <a:gd name="T13" fmla="*/ 627 h 1456"/>
                <a:gd name="T14" fmla="*/ 1921 w 1922"/>
                <a:gd name="T15" fmla="*/ 788 h 1456"/>
                <a:gd name="T16" fmla="*/ 1867 w 1922"/>
                <a:gd name="T17" fmla="*/ 858 h 1456"/>
                <a:gd name="T18" fmla="*/ 1673 w 1922"/>
                <a:gd name="T19" fmla="*/ 965 h 1456"/>
                <a:gd name="T20" fmla="*/ 1645 w 1922"/>
                <a:gd name="T21" fmla="*/ 1133 h 1456"/>
                <a:gd name="T22" fmla="*/ 1370 w 1922"/>
                <a:gd name="T23" fmla="*/ 1215 h 1456"/>
                <a:gd name="T24" fmla="*/ 1419 w 1922"/>
                <a:gd name="T25" fmla="*/ 1367 h 1456"/>
                <a:gd name="T26" fmla="*/ 1389 w 1922"/>
                <a:gd name="T27" fmla="*/ 1416 h 1456"/>
                <a:gd name="T28" fmla="*/ 1349 w 1922"/>
                <a:gd name="T29" fmla="*/ 1455 h 1456"/>
                <a:gd name="T30" fmla="*/ 1240 w 1922"/>
                <a:gd name="T31" fmla="*/ 1427 h 1456"/>
                <a:gd name="T32" fmla="*/ 1053 w 1922"/>
                <a:gd name="T33" fmla="*/ 1401 h 1456"/>
                <a:gd name="T34" fmla="*/ 865 w 1922"/>
                <a:gd name="T35" fmla="*/ 1434 h 1456"/>
                <a:gd name="T36" fmla="*/ 719 w 1922"/>
                <a:gd name="T37" fmla="*/ 1411 h 1456"/>
                <a:gd name="T38" fmla="*/ 553 w 1922"/>
                <a:gd name="T39" fmla="*/ 1425 h 1456"/>
                <a:gd name="T40" fmla="*/ 459 w 1922"/>
                <a:gd name="T41" fmla="*/ 1379 h 1456"/>
                <a:gd name="T42" fmla="*/ 359 w 1922"/>
                <a:gd name="T43" fmla="*/ 1311 h 1456"/>
                <a:gd name="T44" fmla="*/ 146 w 1922"/>
                <a:gd name="T45" fmla="*/ 1272 h 1456"/>
                <a:gd name="T46" fmla="*/ 118 w 1922"/>
                <a:gd name="T47" fmla="*/ 1189 h 1456"/>
                <a:gd name="T48" fmla="*/ 74 w 1922"/>
                <a:gd name="T49" fmla="*/ 1131 h 1456"/>
                <a:gd name="T50" fmla="*/ 41 w 1922"/>
                <a:gd name="T51" fmla="*/ 1074 h 1456"/>
                <a:gd name="T52" fmla="*/ 71 w 1922"/>
                <a:gd name="T53" fmla="*/ 1007 h 1456"/>
                <a:gd name="T54" fmla="*/ 9 w 1922"/>
                <a:gd name="T55" fmla="*/ 926 h 1456"/>
                <a:gd name="T56" fmla="*/ 7 w 1922"/>
                <a:gd name="T57" fmla="*/ 840 h 1456"/>
                <a:gd name="T58" fmla="*/ 44 w 1922"/>
                <a:gd name="T59" fmla="*/ 783 h 1456"/>
                <a:gd name="T60" fmla="*/ 151 w 1922"/>
                <a:gd name="T61" fmla="*/ 746 h 1456"/>
                <a:gd name="T62" fmla="*/ 203 w 1922"/>
                <a:gd name="T63" fmla="*/ 750 h 1456"/>
                <a:gd name="T64" fmla="*/ 267 w 1922"/>
                <a:gd name="T65" fmla="*/ 780 h 1456"/>
                <a:gd name="T66" fmla="*/ 459 w 1922"/>
                <a:gd name="T67" fmla="*/ 713 h 1456"/>
                <a:gd name="T68" fmla="*/ 625 w 1922"/>
                <a:gd name="T69" fmla="*/ 606 h 1456"/>
                <a:gd name="T70" fmla="*/ 676 w 1922"/>
                <a:gd name="T71" fmla="*/ 560 h 1456"/>
                <a:gd name="T72" fmla="*/ 647 w 1922"/>
                <a:gd name="T73" fmla="*/ 380 h 1456"/>
                <a:gd name="T74" fmla="*/ 794 w 1922"/>
                <a:gd name="T75" fmla="*/ 349 h 1456"/>
                <a:gd name="T76" fmla="*/ 857 w 1922"/>
                <a:gd name="T77" fmla="*/ 380 h 1456"/>
                <a:gd name="T78" fmla="*/ 932 w 1922"/>
                <a:gd name="T79" fmla="*/ 183 h 1456"/>
                <a:gd name="T80" fmla="*/ 1048 w 1922"/>
                <a:gd name="T81" fmla="*/ 207 h 1456"/>
                <a:gd name="T82" fmla="*/ 1147 w 1922"/>
                <a:gd name="T83" fmla="*/ 92 h 1456"/>
                <a:gd name="T84" fmla="*/ 1238 w 1922"/>
                <a:gd name="T85" fmla="*/ 41 h 1456"/>
                <a:gd name="T86" fmla="*/ 1310 w 1922"/>
                <a:gd name="T87" fmla="*/ 13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5314344" y="2951263"/>
              <a:ext cx="596900" cy="568325"/>
            </a:xfrm>
            <a:custGeom>
              <a:avLst/>
              <a:gdLst>
                <a:gd name="T0" fmla="*/ 453 w 548"/>
                <a:gd name="T1" fmla="*/ 368 h 530"/>
                <a:gd name="T2" fmla="*/ 508 w 548"/>
                <a:gd name="T3" fmla="*/ 281 h 530"/>
                <a:gd name="T4" fmla="*/ 547 w 548"/>
                <a:gd name="T5" fmla="*/ 239 h 530"/>
                <a:gd name="T6" fmla="*/ 542 w 548"/>
                <a:gd name="T7" fmla="*/ 197 h 530"/>
                <a:gd name="T8" fmla="*/ 503 w 548"/>
                <a:gd name="T9" fmla="*/ 153 h 530"/>
                <a:gd name="T10" fmla="*/ 497 w 548"/>
                <a:gd name="T11" fmla="*/ 117 h 530"/>
                <a:gd name="T12" fmla="*/ 429 w 548"/>
                <a:gd name="T13" fmla="*/ 22 h 530"/>
                <a:gd name="T14" fmla="*/ 423 w 548"/>
                <a:gd name="T15" fmla="*/ 32 h 530"/>
                <a:gd name="T16" fmla="*/ 411 w 548"/>
                <a:gd name="T17" fmla="*/ 45 h 530"/>
                <a:gd name="T18" fmla="*/ 382 w 548"/>
                <a:gd name="T19" fmla="*/ 13 h 530"/>
                <a:gd name="T20" fmla="*/ 337 w 548"/>
                <a:gd name="T21" fmla="*/ 0 h 530"/>
                <a:gd name="T22" fmla="*/ 337 w 548"/>
                <a:gd name="T23" fmla="*/ 13 h 530"/>
                <a:gd name="T24" fmla="*/ 337 w 548"/>
                <a:gd name="T25" fmla="*/ 32 h 530"/>
                <a:gd name="T26" fmla="*/ 320 w 548"/>
                <a:gd name="T27" fmla="*/ 47 h 530"/>
                <a:gd name="T28" fmla="*/ 283 w 548"/>
                <a:gd name="T29" fmla="*/ 82 h 530"/>
                <a:gd name="T30" fmla="*/ 246 w 548"/>
                <a:gd name="T31" fmla="*/ 82 h 530"/>
                <a:gd name="T32" fmla="*/ 232 w 548"/>
                <a:gd name="T33" fmla="*/ 107 h 530"/>
                <a:gd name="T34" fmla="*/ 218 w 548"/>
                <a:gd name="T35" fmla="*/ 107 h 530"/>
                <a:gd name="T36" fmla="*/ 191 w 548"/>
                <a:gd name="T37" fmla="*/ 134 h 530"/>
                <a:gd name="T38" fmla="*/ 175 w 548"/>
                <a:gd name="T39" fmla="*/ 134 h 530"/>
                <a:gd name="T40" fmla="*/ 144 w 548"/>
                <a:gd name="T41" fmla="*/ 166 h 530"/>
                <a:gd name="T42" fmla="*/ 125 w 548"/>
                <a:gd name="T43" fmla="*/ 171 h 530"/>
                <a:gd name="T44" fmla="*/ 82 w 548"/>
                <a:gd name="T45" fmla="*/ 235 h 530"/>
                <a:gd name="T46" fmla="*/ 55 w 548"/>
                <a:gd name="T47" fmla="*/ 196 h 530"/>
                <a:gd name="T48" fmla="*/ 26 w 548"/>
                <a:gd name="T49" fmla="*/ 176 h 530"/>
                <a:gd name="T50" fmla="*/ 12 w 548"/>
                <a:gd name="T51" fmla="*/ 190 h 530"/>
                <a:gd name="T52" fmla="*/ 28 w 548"/>
                <a:gd name="T53" fmla="*/ 277 h 530"/>
                <a:gd name="T54" fmla="*/ 14 w 548"/>
                <a:gd name="T55" fmla="*/ 307 h 530"/>
                <a:gd name="T56" fmla="*/ 0 w 548"/>
                <a:gd name="T57" fmla="*/ 350 h 530"/>
                <a:gd name="T58" fmla="*/ 42 w 548"/>
                <a:gd name="T59" fmla="*/ 377 h 530"/>
                <a:gd name="T60" fmla="*/ 62 w 548"/>
                <a:gd name="T61" fmla="*/ 380 h 530"/>
                <a:gd name="T62" fmla="*/ 92 w 548"/>
                <a:gd name="T63" fmla="*/ 421 h 530"/>
                <a:gd name="T64" fmla="*/ 115 w 548"/>
                <a:gd name="T65" fmla="*/ 409 h 530"/>
                <a:gd name="T66" fmla="*/ 149 w 548"/>
                <a:gd name="T67" fmla="*/ 368 h 530"/>
                <a:gd name="T68" fmla="*/ 182 w 548"/>
                <a:gd name="T69" fmla="*/ 308 h 530"/>
                <a:gd name="T70" fmla="*/ 240 w 548"/>
                <a:gd name="T71" fmla="*/ 296 h 530"/>
                <a:gd name="T72" fmla="*/ 276 w 548"/>
                <a:gd name="T73" fmla="*/ 332 h 530"/>
                <a:gd name="T74" fmla="*/ 251 w 548"/>
                <a:gd name="T75" fmla="*/ 392 h 530"/>
                <a:gd name="T76" fmla="*/ 218 w 548"/>
                <a:gd name="T77" fmla="*/ 445 h 530"/>
                <a:gd name="T78" fmla="*/ 246 w 548"/>
                <a:gd name="T79" fmla="*/ 467 h 530"/>
                <a:gd name="T80" fmla="*/ 246 w 548"/>
                <a:gd name="T81" fmla="*/ 494 h 530"/>
                <a:gd name="T82" fmla="*/ 223 w 548"/>
                <a:gd name="T83" fmla="*/ 518 h 530"/>
                <a:gd name="T84" fmla="*/ 228 w 548"/>
                <a:gd name="T85" fmla="*/ 529 h 530"/>
                <a:gd name="T86" fmla="*/ 269 w 548"/>
                <a:gd name="T87" fmla="*/ 507 h 530"/>
                <a:gd name="T88" fmla="*/ 330 w 548"/>
                <a:gd name="T89" fmla="*/ 425 h 530"/>
                <a:gd name="T90" fmla="*/ 423 w 548"/>
                <a:gd name="T91" fmla="*/ 374 h 530"/>
                <a:gd name="T92" fmla="*/ 453 w 548"/>
                <a:gd name="T93" fmla="*/ 36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299807" y="4803878"/>
              <a:ext cx="947738" cy="962025"/>
            </a:xfrm>
            <a:custGeom>
              <a:avLst/>
              <a:gdLst>
                <a:gd name="T0" fmla="*/ 756 w 867"/>
                <a:gd name="T1" fmla="*/ 139 h 900"/>
                <a:gd name="T2" fmla="*/ 695 w 867"/>
                <a:gd name="T3" fmla="*/ 156 h 900"/>
                <a:gd name="T4" fmla="*/ 671 w 867"/>
                <a:gd name="T5" fmla="*/ 110 h 900"/>
                <a:gd name="T6" fmla="*/ 658 w 867"/>
                <a:gd name="T7" fmla="*/ 78 h 900"/>
                <a:gd name="T8" fmla="*/ 616 w 867"/>
                <a:gd name="T9" fmla="*/ 80 h 900"/>
                <a:gd name="T10" fmla="*/ 591 w 867"/>
                <a:gd name="T11" fmla="*/ 117 h 900"/>
                <a:gd name="T12" fmla="*/ 591 w 867"/>
                <a:gd name="T13" fmla="*/ 157 h 900"/>
                <a:gd name="T14" fmla="*/ 540 w 867"/>
                <a:gd name="T15" fmla="*/ 313 h 900"/>
                <a:gd name="T16" fmla="*/ 497 w 867"/>
                <a:gd name="T17" fmla="*/ 322 h 900"/>
                <a:gd name="T18" fmla="*/ 416 w 867"/>
                <a:gd name="T19" fmla="*/ 345 h 900"/>
                <a:gd name="T20" fmla="*/ 296 w 867"/>
                <a:gd name="T21" fmla="*/ 156 h 900"/>
                <a:gd name="T22" fmla="*/ 255 w 867"/>
                <a:gd name="T23" fmla="*/ 124 h 900"/>
                <a:gd name="T24" fmla="*/ 245 w 867"/>
                <a:gd name="T25" fmla="*/ 80 h 900"/>
                <a:gd name="T26" fmla="*/ 188 w 867"/>
                <a:gd name="T27" fmla="*/ 110 h 900"/>
                <a:gd name="T28" fmla="*/ 163 w 867"/>
                <a:gd name="T29" fmla="*/ 0 h 900"/>
                <a:gd name="T30" fmla="*/ 121 w 867"/>
                <a:gd name="T31" fmla="*/ 44 h 900"/>
                <a:gd name="T32" fmla="*/ 116 w 867"/>
                <a:gd name="T33" fmla="*/ 112 h 900"/>
                <a:gd name="T34" fmla="*/ 88 w 867"/>
                <a:gd name="T35" fmla="*/ 100 h 900"/>
                <a:gd name="T36" fmla="*/ 88 w 867"/>
                <a:gd name="T37" fmla="*/ 182 h 900"/>
                <a:gd name="T38" fmla="*/ 121 w 867"/>
                <a:gd name="T39" fmla="*/ 192 h 900"/>
                <a:gd name="T40" fmla="*/ 117 w 867"/>
                <a:gd name="T41" fmla="*/ 367 h 900"/>
                <a:gd name="T42" fmla="*/ 20 w 867"/>
                <a:gd name="T43" fmla="*/ 482 h 900"/>
                <a:gd name="T44" fmla="*/ 0 w 867"/>
                <a:gd name="T45" fmla="*/ 514 h 900"/>
                <a:gd name="T46" fmla="*/ 2 w 867"/>
                <a:gd name="T47" fmla="*/ 583 h 900"/>
                <a:gd name="T48" fmla="*/ 57 w 867"/>
                <a:gd name="T49" fmla="*/ 572 h 900"/>
                <a:gd name="T50" fmla="*/ 116 w 867"/>
                <a:gd name="T51" fmla="*/ 597 h 900"/>
                <a:gd name="T52" fmla="*/ 133 w 867"/>
                <a:gd name="T53" fmla="*/ 660 h 900"/>
                <a:gd name="T54" fmla="*/ 179 w 867"/>
                <a:gd name="T55" fmla="*/ 672 h 900"/>
                <a:gd name="T56" fmla="*/ 177 w 867"/>
                <a:gd name="T57" fmla="*/ 709 h 900"/>
                <a:gd name="T58" fmla="*/ 160 w 867"/>
                <a:gd name="T59" fmla="*/ 775 h 900"/>
                <a:gd name="T60" fmla="*/ 195 w 867"/>
                <a:gd name="T61" fmla="*/ 790 h 900"/>
                <a:gd name="T62" fmla="*/ 230 w 867"/>
                <a:gd name="T63" fmla="*/ 820 h 900"/>
                <a:gd name="T64" fmla="*/ 297 w 867"/>
                <a:gd name="T65" fmla="*/ 861 h 900"/>
                <a:gd name="T66" fmla="*/ 361 w 867"/>
                <a:gd name="T67" fmla="*/ 841 h 900"/>
                <a:gd name="T68" fmla="*/ 368 w 867"/>
                <a:gd name="T69" fmla="*/ 882 h 900"/>
                <a:gd name="T70" fmla="*/ 409 w 867"/>
                <a:gd name="T71" fmla="*/ 891 h 900"/>
                <a:gd name="T72" fmla="*/ 428 w 867"/>
                <a:gd name="T73" fmla="*/ 886 h 900"/>
                <a:gd name="T74" fmla="*/ 410 w 867"/>
                <a:gd name="T75" fmla="*/ 775 h 900"/>
                <a:gd name="T76" fmla="*/ 465 w 867"/>
                <a:gd name="T77" fmla="*/ 756 h 900"/>
                <a:gd name="T78" fmla="*/ 497 w 867"/>
                <a:gd name="T79" fmla="*/ 728 h 900"/>
                <a:gd name="T80" fmla="*/ 578 w 867"/>
                <a:gd name="T81" fmla="*/ 726 h 900"/>
                <a:gd name="T82" fmla="*/ 616 w 867"/>
                <a:gd name="T83" fmla="*/ 721 h 900"/>
                <a:gd name="T84" fmla="*/ 647 w 867"/>
                <a:gd name="T85" fmla="*/ 745 h 900"/>
                <a:gd name="T86" fmla="*/ 676 w 867"/>
                <a:gd name="T87" fmla="*/ 714 h 900"/>
                <a:gd name="T88" fmla="*/ 713 w 867"/>
                <a:gd name="T89" fmla="*/ 716 h 900"/>
                <a:gd name="T90" fmla="*/ 762 w 867"/>
                <a:gd name="T91" fmla="*/ 660 h 900"/>
                <a:gd name="T92" fmla="*/ 809 w 867"/>
                <a:gd name="T93" fmla="*/ 672 h 900"/>
                <a:gd name="T94" fmla="*/ 846 w 867"/>
                <a:gd name="T95" fmla="*/ 636 h 900"/>
                <a:gd name="T96" fmla="*/ 866 w 867"/>
                <a:gd name="T97" fmla="*/ 595 h 900"/>
                <a:gd name="T98" fmla="*/ 771 w 867"/>
                <a:gd name="T99" fmla="*/ 561 h 900"/>
                <a:gd name="T100" fmla="*/ 734 w 867"/>
                <a:gd name="T101" fmla="*/ 538 h 900"/>
                <a:gd name="T102" fmla="*/ 694 w 867"/>
                <a:gd name="T103" fmla="*/ 512 h 900"/>
                <a:gd name="T104" fmla="*/ 706 w 867"/>
                <a:gd name="T105" fmla="*/ 438 h 900"/>
                <a:gd name="T106" fmla="*/ 695 w 867"/>
                <a:gd name="T107" fmla="*/ 302 h 900"/>
                <a:gd name="T108" fmla="*/ 628 w 867"/>
                <a:gd name="T109" fmla="*/ 306 h 900"/>
                <a:gd name="T110" fmla="*/ 616 w 867"/>
                <a:gd name="T111" fmla="*/ 258 h 900"/>
                <a:gd name="T112" fmla="*/ 630 w 867"/>
                <a:gd name="T113" fmla="*/ 210 h 900"/>
                <a:gd name="T114" fmla="*/ 671 w 867"/>
                <a:gd name="T115" fmla="*/ 207 h 900"/>
                <a:gd name="T116" fmla="*/ 752 w 867"/>
                <a:gd name="T117" fmla="*/ 207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031770" y="4603852"/>
              <a:ext cx="493711" cy="673100"/>
            </a:xfrm>
            <a:custGeom>
              <a:avLst/>
              <a:gdLst>
                <a:gd name="T0" fmla="*/ 9 w 449"/>
                <a:gd name="T1" fmla="*/ 138 h 630"/>
                <a:gd name="T2" fmla="*/ 38 w 449"/>
                <a:gd name="T3" fmla="*/ 194 h 630"/>
                <a:gd name="T4" fmla="*/ 40 w 449"/>
                <a:gd name="T5" fmla="*/ 223 h 630"/>
                <a:gd name="T6" fmla="*/ 27 w 449"/>
                <a:gd name="T7" fmla="*/ 253 h 630"/>
                <a:gd name="T8" fmla="*/ 4 w 449"/>
                <a:gd name="T9" fmla="*/ 270 h 630"/>
                <a:gd name="T10" fmla="*/ 0 w 449"/>
                <a:gd name="T11" fmla="*/ 322 h 630"/>
                <a:gd name="T12" fmla="*/ 7 w 449"/>
                <a:gd name="T13" fmla="*/ 331 h 630"/>
                <a:gd name="T14" fmla="*/ 19 w 449"/>
                <a:gd name="T15" fmla="*/ 326 h 630"/>
                <a:gd name="T16" fmla="*/ 27 w 449"/>
                <a:gd name="T17" fmla="*/ 331 h 630"/>
                <a:gd name="T18" fmla="*/ 27 w 449"/>
                <a:gd name="T19" fmla="*/ 366 h 630"/>
                <a:gd name="T20" fmla="*/ 40 w 449"/>
                <a:gd name="T21" fmla="*/ 405 h 630"/>
                <a:gd name="T22" fmla="*/ 58 w 449"/>
                <a:gd name="T23" fmla="*/ 412 h 630"/>
                <a:gd name="T24" fmla="*/ 61 w 449"/>
                <a:gd name="T25" fmla="*/ 471 h 630"/>
                <a:gd name="T26" fmla="*/ 50 w 449"/>
                <a:gd name="T27" fmla="*/ 510 h 630"/>
                <a:gd name="T28" fmla="*/ 61 w 449"/>
                <a:gd name="T29" fmla="*/ 528 h 630"/>
                <a:gd name="T30" fmla="*/ 81 w 449"/>
                <a:gd name="T31" fmla="*/ 547 h 630"/>
                <a:gd name="T32" fmla="*/ 126 w 449"/>
                <a:gd name="T33" fmla="*/ 535 h 630"/>
                <a:gd name="T34" fmla="*/ 136 w 449"/>
                <a:gd name="T35" fmla="*/ 553 h 630"/>
                <a:gd name="T36" fmla="*/ 120 w 449"/>
                <a:gd name="T37" fmla="*/ 572 h 630"/>
                <a:gd name="T38" fmla="*/ 97 w 449"/>
                <a:gd name="T39" fmla="*/ 608 h 630"/>
                <a:gd name="T40" fmla="*/ 97 w 449"/>
                <a:gd name="T41" fmla="*/ 618 h 630"/>
                <a:gd name="T42" fmla="*/ 112 w 449"/>
                <a:gd name="T43" fmla="*/ 629 h 630"/>
                <a:gd name="T44" fmla="*/ 209 w 449"/>
                <a:gd name="T45" fmla="*/ 588 h 630"/>
                <a:gd name="T46" fmla="*/ 244 w 449"/>
                <a:gd name="T47" fmla="*/ 608 h 630"/>
                <a:gd name="T48" fmla="*/ 253 w 449"/>
                <a:gd name="T49" fmla="*/ 598 h 630"/>
                <a:gd name="T50" fmla="*/ 244 w 449"/>
                <a:gd name="T51" fmla="*/ 576 h 630"/>
                <a:gd name="T52" fmla="*/ 246 w 449"/>
                <a:gd name="T53" fmla="*/ 562 h 630"/>
                <a:gd name="T54" fmla="*/ 261 w 449"/>
                <a:gd name="T55" fmla="*/ 472 h 630"/>
                <a:gd name="T56" fmla="*/ 275 w 449"/>
                <a:gd name="T57" fmla="*/ 452 h 630"/>
                <a:gd name="T58" fmla="*/ 282 w 449"/>
                <a:gd name="T59" fmla="*/ 427 h 630"/>
                <a:gd name="T60" fmla="*/ 299 w 449"/>
                <a:gd name="T61" fmla="*/ 390 h 630"/>
                <a:gd name="T62" fmla="*/ 289 w 449"/>
                <a:gd name="T63" fmla="*/ 375 h 630"/>
                <a:gd name="T64" fmla="*/ 292 w 449"/>
                <a:gd name="T65" fmla="*/ 344 h 630"/>
                <a:gd name="T66" fmla="*/ 334 w 449"/>
                <a:gd name="T67" fmla="*/ 296 h 630"/>
                <a:gd name="T68" fmla="*/ 333 w 449"/>
                <a:gd name="T69" fmla="*/ 264 h 630"/>
                <a:gd name="T70" fmla="*/ 358 w 449"/>
                <a:gd name="T71" fmla="*/ 218 h 630"/>
                <a:gd name="T72" fmla="*/ 385 w 449"/>
                <a:gd name="T73" fmla="*/ 226 h 630"/>
                <a:gd name="T74" fmla="*/ 438 w 449"/>
                <a:gd name="T75" fmla="*/ 186 h 630"/>
                <a:gd name="T76" fmla="*/ 448 w 449"/>
                <a:gd name="T77" fmla="*/ 166 h 630"/>
                <a:gd name="T78" fmla="*/ 414 w 449"/>
                <a:gd name="T79" fmla="*/ 103 h 630"/>
                <a:gd name="T80" fmla="*/ 392 w 449"/>
                <a:gd name="T81" fmla="*/ 70 h 630"/>
                <a:gd name="T82" fmla="*/ 408 w 449"/>
                <a:gd name="T83" fmla="*/ 56 h 630"/>
                <a:gd name="T84" fmla="*/ 388 w 449"/>
                <a:gd name="T85" fmla="*/ 37 h 630"/>
                <a:gd name="T86" fmla="*/ 336 w 449"/>
                <a:gd name="T87" fmla="*/ 37 h 630"/>
                <a:gd name="T88" fmla="*/ 315 w 449"/>
                <a:gd name="T89" fmla="*/ 12 h 630"/>
                <a:gd name="T90" fmla="*/ 273 w 449"/>
                <a:gd name="T91" fmla="*/ 54 h 630"/>
                <a:gd name="T92" fmla="*/ 258 w 449"/>
                <a:gd name="T93" fmla="*/ 46 h 630"/>
                <a:gd name="T94" fmla="*/ 275 w 449"/>
                <a:gd name="T95" fmla="*/ 14 h 630"/>
                <a:gd name="T96" fmla="*/ 273 w 449"/>
                <a:gd name="T97" fmla="*/ 4 h 630"/>
                <a:gd name="T98" fmla="*/ 258 w 449"/>
                <a:gd name="T99" fmla="*/ 0 h 630"/>
                <a:gd name="T100" fmla="*/ 209 w 449"/>
                <a:gd name="T101" fmla="*/ 27 h 630"/>
                <a:gd name="T102" fmla="*/ 171 w 449"/>
                <a:gd name="T103" fmla="*/ 39 h 630"/>
                <a:gd name="T104" fmla="*/ 138 w 449"/>
                <a:gd name="T105" fmla="*/ 37 h 630"/>
                <a:gd name="T106" fmla="*/ 70 w 449"/>
                <a:gd name="T107" fmla="*/ 100 h 630"/>
                <a:gd name="T108" fmla="*/ 34 w 449"/>
                <a:gd name="T109" fmla="*/ 112 h 630"/>
                <a:gd name="T110" fmla="*/ 9 w 449"/>
                <a:gd name="T111" fmla="*/ 13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960208" y="4800702"/>
              <a:ext cx="657224" cy="541337"/>
            </a:xfrm>
            <a:custGeom>
              <a:avLst/>
              <a:gdLst>
                <a:gd name="T0" fmla="*/ 163 w 600"/>
                <a:gd name="T1" fmla="*/ 169 h 506"/>
                <a:gd name="T2" fmla="*/ 152 w 600"/>
                <a:gd name="T3" fmla="*/ 210 h 506"/>
                <a:gd name="T4" fmla="*/ 126 w 600"/>
                <a:gd name="T5" fmla="*/ 217 h 506"/>
                <a:gd name="T6" fmla="*/ 70 w 600"/>
                <a:gd name="T7" fmla="*/ 210 h 506"/>
                <a:gd name="T8" fmla="*/ 57 w 600"/>
                <a:gd name="T9" fmla="*/ 222 h 506"/>
                <a:gd name="T10" fmla="*/ 28 w 600"/>
                <a:gd name="T11" fmla="*/ 212 h 506"/>
                <a:gd name="T12" fmla="*/ 0 w 600"/>
                <a:gd name="T13" fmla="*/ 249 h 506"/>
                <a:gd name="T14" fmla="*/ 13 w 600"/>
                <a:gd name="T15" fmla="*/ 261 h 506"/>
                <a:gd name="T16" fmla="*/ 13 w 600"/>
                <a:gd name="T17" fmla="*/ 286 h 506"/>
                <a:gd name="T18" fmla="*/ 26 w 600"/>
                <a:gd name="T19" fmla="*/ 308 h 506"/>
                <a:gd name="T20" fmla="*/ 80 w 600"/>
                <a:gd name="T21" fmla="*/ 291 h 506"/>
                <a:gd name="T22" fmla="*/ 95 w 600"/>
                <a:gd name="T23" fmla="*/ 304 h 506"/>
                <a:gd name="T24" fmla="*/ 70 w 600"/>
                <a:gd name="T25" fmla="*/ 407 h 506"/>
                <a:gd name="T26" fmla="*/ 106 w 600"/>
                <a:gd name="T27" fmla="*/ 439 h 506"/>
                <a:gd name="T28" fmla="*/ 94 w 600"/>
                <a:gd name="T29" fmla="*/ 496 h 506"/>
                <a:gd name="T30" fmla="*/ 130 w 600"/>
                <a:gd name="T31" fmla="*/ 500 h 506"/>
                <a:gd name="T32" fmla="*/ 163 w 600"/>
                <a:gd name="T33" fmla="*/ 467 h 506"/>
                <a:gd name="T34" fmla="*/ 177 w 600"/>
                <a:gd name="T35" fmla="*/ 476 h 506"/>
                <a:gd name="T36" fmla="*/ 246 w 600"/>
                <a:gd name="T37" fmla="*/ 505 h 506"/>
                <a:gd name="T38" fmla="*/ 257 w 600"/>
                <a:gd name="T39" fmla="*/ 496 h 506"/>
                <a:gd name="T40" fmla="*/ 260 w 600"/>
                <a:gd name="T41" fmla="*/ 476 h 506"/>
                <a:gd name="T42" fmla="*/ 274 w 600"/>
                <a:gd name="T43" fmla="*/ 463 h 506"/>
                <a:gd name="T44" fmla="*/ 372 w 600"/>
                <a:gd name="T45" fmla="*/ 402 h 506"/>
                <a:gd name="T46" fmla="*/ 386 w 600"/>
                <a:gd name="T47" fmla="*/ 422 h 506"/>
                <a:gd name="T48" fmla="*/ 448 w 600"/>
                <a:gd name="T49" fmla="*/ 439 h 506"/>
                <a:gd name="T50" fmla="*/ 478 w 600"/>
                <a:gd name="T51" fmla="*/ 397 h 506"/>
                <a:gd name="T52" fmla="*/ 493 w 600"/>
                <a:gd name="T53" fmla="*/ 407 h 506"/>
                <a:gd name="T54" fmla="*/ 517 w 600"/>
                <a:gd name="T55" fmla="*/ 407 h 506"/>
                <a:gd name="T56" fmla="*/ 517 w 600"/>
                <a:gd name="T57" fmla="*/ 395 h 506"/>
                <a:gd name="T58" fmla="*/ 548 w 600"/>
                <a:gd name="T59" fmla="*/ 385 h 506"/>
                <a:gd name="T60" fmla="*/ 548 w 600"/>
                <a:gd name="T61" fmla="*/ 377 h 506"/>
                <a:gd name="T62" fmla="*/ 559 w 600"/>
                <a:gd name="T63" fmla="*/ 364 h 506"/>
                <a:gd name="T64" fmla="*/ 566 w 600"/>
                <a:gd name="T65" fmla="*/ 366 h 506"/>
                <a:gd name="T66" fmla="*/ 599 w 600"/>
                <a:gd name="T67" fmla="*/ 337 h 506"/>
                <a:gd name="T68" fmla="*/ 571 w 600"/>
                <a:gd name="T69" fmla="*/ 293 h 506"/>
                <a:gd name="T70" fmla="*/ 585 w 600"/>
                <a:gd name="T71" fmla="*/ 232 h 506"/>
                <a:gd name="T72" fmla="*/ 570 w 600"/>
                <a:gd name="T73" fmla="*/ 212 h 506"/>
                <a:gd name="T74" fmla="*/ 524 w 600"/>
                <a:gd name="T75" fmla="*/ 224 h 506"/>
                <a:gd name="T76" fmla="*/ 519 w 600"/>
                <a:gd name="T77" fmla="*/ 217 h 506"/>
                <a:gd name="T78" fmla="*/ 570 w 600"/>
                <a:gd name="T79" fmla="*/ 164 h 506"/>
                <a:gd name="T80" fmla="*/ 548 w 600"/>
                <a:gd name="T81" fmla="*/ 78 h 506"/>
                <a:gd name="T82" fmla="*/ 514 w 600"/>
                <a:gd name="T83" fmla="*/ 103 h 506"/>
                <a:gd name="T84" fmla="*/ 483 w 600"/>
                <a:gd name="T85" fmla="*/ 74 h 506"/>
                <a:gd name="T86" fmla="*/ 456 w 600"/>
                <a:gd name="T87" fmla="*/ 38 h 506"/>
                <a:gd name="T88" fmla="*/ 452 w 600"/>
                <a:gd name="T89" fmla="*/ 15 h 506"/>
                <a:gd name="T90" fmla="*/ 436 w 600"/>
                <a:gd name="T91" fmla="*/ 10 h 506"/>
                <a:gd name="T92" fmla="*/ 410 w 600"/>
                <a:gd name="T93" fmla="*/ 17 h 506"/>
                <a:gd name="T94" fmla="*/ 372 w 600"/>
                <a:gd name="T95" fmla="*/ 0 h 506"/>
                <a:gd name="T96" fmla="*/ 354 w 600"/>
                <a:gd name="T97" fmla="*/ 41 h 506"/>
                <a:gd name="T98" fmla="*/ 322 w 600"/>
                <a:gd name="T99" fmla="*/ 44 h 506"/>
                <a:gd name="T100" fmla="*/ 298 w 600"/>
                <a:gd name="T101" fmla="*/ 78 h 506"/>
                <a:gd name="T102" fmla="*/ 283 w 600"/>
                <a:gd name="T103" fmla="*/ 71 h 506"/>
                <a:gd name="T104" fmla="*/ 260 w 600"/>
                <a:gd name="T105" fmla="*/ 78 h 506"/>
                <a:gd name="T106" fmla="*/ 225 w 600"/>
                <a:gd name="T107" fmla="*/ 58 h 506"/>
                <a:gd name="T108" fmla="*/ 197 w 600"/>
                <a:gd name="T109" fmla="*/ 90 h 506"/>
                <a:gd name="T110" fmla="*/ 197 w 600"/>
                <a:gd name="T111" fmla="*/ 106 h 506"/>
                <a:gd name="T112" fmla="*/ 252 w 600"/>
                <a:gd name="T113" fmla="*/ 133 h 506"/>
                <a:gd name="T114" fmla="*/ 265 w 600"/>
                <a:gd name="T115" fmla="*/ 156 h 506"/>
                <a:gd name="T116" fmla="*/ 225 w 600"/>
                <a:gd name="T117" fmla="*/ 170 h 506"/>
                <a:gd name="T118" fmla="*/ 163 w 600"/>
                <a:gd name="T119" fmla="*/ 16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3329971" y="4229202"/>
              <a:ext cx="1290636" cy="954087"/>
            </a:xfrm>
            <a:custGeom>
              <a:avLst/>
              <a:gdLst>
                <a:gd name="T0" fmla="*/ 462 w 1181"/>
                <a:gd name="T1" fmla="*/ 75 h 893"/>
                <a:gd name="T2" fmla="*/ 441 w 1181"/>
                <a:gd name="T3" fmla="*/ 27 h 893"/>
                <a:gd name="T4" fmla="*/ 517 w 1181"/>
                <a:gd name="T5" fmla="*/ 0 h 893"/>
                <a:gd name="T6" fmla="*/ 530 w 1181"/>
                <a:gd name="T7" fmla="*/ 52 h 893"/>
                <a:gd name="T8" fmla="*/ 600 w 1181"/>
                <a:gd name="T9" fmla="*/ 111 h 893"/>
                <a:gd name="T10" fmla="*/ 636 w 1181"/>
                <a:gd name="T11" fmla="*/ 111 h 893"/>
                <a:gd name="T12" fmla="*/ 667 w 1181"/>
                <a:gd name="T13" fmla="*/ 166 h 893"/>
                <a:gd name="T14" fmla="*/ 739 w 1181"/>
                <a:gd name="T15" fmla="*/ 160 h 893"/>
                <a:gd name="T16" fmla="*/ 771 w 1181"/>
                <a:gd name="T17" fmla="*/ 135 h 893"/>
                <a:gd name="T18" fmla="*/ 794 w 1181"/>
                <a:gd name="T19" fmla="*/ 160 h 893"/>
                <a:gd name="T20" fmla="*/ 876 w 1181"/>
                <a:gd name="T21" fmla="*/ 150 h 893"/>
                <a:gd name="T22" fmla="*/ 893 w 1181"/>
                <a:gd name="T23" fmla="*/ 171 h 893"/>
                <a:gd name="T24" fmla="*/ 974 w 1181"/>
                <a:gd name="T25" fmla="*/ 207 h 893"/>
                <a:gd name="T26" fmla="*/ 1076 w 1181"/>
                <a:gd name="T27" fmla="*/ 219 h 893"/>
                <a:gd name="T28" fmla="*/ 1124 w 1181"/>
                <a:gd name="T29" fmla="*/ 230 h 893"/>
                <a:gd name="T30" fmla="*/ 1169 w 1181"/>
                <a:gd name="T31" fmla="*/ 262 h 893"/>
                <a:gd name="T32" fmla="*/ 1172 w 1181"/>
                <a:gd name="T33" fmla="*/ 339 h 893"/>
                <a:gd name="T34" fmla="*/ 1115 w 1181"/>
                <a:gd name="T35" fmla="*/ 367 h 893"/>
                <a:gd name="T36" fmla="*/ 1025 w 1181"/>
                <a:gd name="T37" fmla="*/ 398 h 893"/>
                <a:gd name="T38" fmla="*/ 1041 w 1181"/>
                <a:gd name="T39" fmla="*/ 461 h 893"/>
                <a:gd name="T40" fmla="*/ 1110 w 1181"/>
                <a:gd name="T41" fmla="*/ 527 h 893"/>
                <a:gd name="T42" fmla="*/ 1081 w 1181"/>
                <a:gd name="T43" fmla="*/ 633 h 893"/>
                <a:gd name="T44" fmla="*/ 1025 w 1181"/>
                <a:gd name="T45" fmla="*/ 566 h 893"/>
                <a:gd name="T46" fmla="*/ 1004 w 1181"/>
                <a:gd name="T47" fmla="*/ 539 h 893"/>
                <a:gd name="T48" fmla="*/ 942 w 1181"/>
                <a:gd name="T49" fmla="*/ 528 h 893"/>
                <a:gd name="T50" fmla="*/ 893 w 1181"/>
                <a:gd name="T51" fmla="*/ 573 h 893"/>
                <a:gd name="T52" fmla="*/ 857 w 1181"/>
                <a:gd name="T53" fmla="*/ 601 h 893"/>
                <a:gd name="T54" fmla="*/ 799 w 1181"/>
                <a:gd name="T55" fmla="*/ 588 h 893"/>
                <a:gd name="T56" fmla="*/ 771 w 1181"/>
                <a:gd name="T57" fmla="*/ 636 h 893"/>
                <a:gd name="T58" fmla="*/ 839 w 1181"/>
                <a:gd name="T59" fmla="*/ 686 h 893"/>
                <a:gd name="T60" fmla="*/ 739 w 1181"/>
                <a:gd name="T61" fmla="*/ 699 h 893"/>
                <a:gd name="T62" fmla="*/ 710 w 1181"/>
                <a:gd name="T63" fmla="*/ 668 h 893"/>
                <a:gd name="T64" fmla="*/ 649 w 1181"/>
                <a:gd name="T65" fmla="*/ 677 h 893"/>
                <a:gd name="T66" fmla="*/ 636 w 1181"/>
                <a:gd name="T67" fmla="*/ 631 h 893"/>
                <a:gd name="T68" fmla="*/ 600 w 1181"/>
                <a:gd name="T69" fmla="*/ 606 h 893"/>
                <a:gd name="T70" fmla="*/ 597 w 1181"/>
                <a:gd name="T71" fmla="*/ 641 h 893"/>
                <a:gd name="T72" fmla="*/ 561 w 1181"/>
                <a:gd name="T73" fmla="*/ 668 h 893"/>
                <a:gd name="T74" fmla="*/ 505 w 1181"/>
                <a:gd name="T75" fmla="*/ 764 h 893"/>
                <a:gd name="T76" fmla="*/ 488 w 1181"/>
                <a:gd name="T77" fmla="*/ 871 h 893"/>
                <a:gd name="T78" fmla="*/ 414 w 1181"/>
                <a:gd name="T79" fmla="*/ 892 h 893"/>
                <a:gd name="T80" fmla="*/ 304 w 1181"/>
                <a:gd name="T81" fmla="*/ 714 h 893"/>
                <a:gd name="T82" fmla="*/ 244 w 1181"/>
                <a:gd name="T83" fmla="*/ 681 h 893"/>
                <a:gd name="T84" fmla="*/ 247 w 1181"/>
                <a:gd name="T85" fmla="*/ 636 h 893"/>
                <a:gd name="T86" fmla="*/ 192 w 1181"/>
                <a:gd name="T87" fmla="*/ 641 h 893"/>
                <a:gd name="T88" fmla="*/ 142 w 1181"/>
                <a:gd name="T89" fmla="*/ 557 h 893"/>
                <a:gd name="T90" fmla="*/ 132 w 1181"/>
                <a:gd name="T91" fmla="*/ 391 h 893"/>
                <a:gd name="T92" fmla="*/ 124 w 1181"/>
                <a:gd name="T93" fmla="*/ 306 h 893"/>
                <a:gd name="T94" fmla="*/ 0 w 1181"/>
                <a:gd name="T95" fmla="*/ 147 h 893"/>
                <a:gd name="T96" fmla="*/ 16 w 1181"/>
                <a:gd name="T97" fmla="*/ 106 h 893"/>
                <a:gd name="T98" fmla="*/ 184 w 1181"/>
                <a:gd name="T99" fmla="*/ 111 h 893"/>
                <a:gd name="T100" fmla="*/ 240 w 1181"/>
                <a:gd name="T101" fmla="*/ 122 h 893"/>
                <a:gd name="T102" fmla="*/ 327 w 1181"/>
                <a:gd name="T103" fmla="*/ 165 h 893"/>
                <a:gd name="T104" fmla="*/ 337 w 1181"/>
                <a:gd name="T105" fmla="*/ 116 h 893"/>
                <a:gd name="T106" fmla="*/ 392 w 1181"/>
                <a:gd name="T107" fmla="*/ 126 h 893"/>
                <a:gd name="T108" fmla="*/ 446 w 1181"/>
                <a:gd name="T109" fmla="*/ 112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1445609" y="3865664"/>
              <a:ext cx="2035173" cy="1076326"/>
            </a:xfrm>
            <a:custGeom>
              <a:avLst/>
              <a:gdLst>
                <a:gd name="T0" fmla="*/ 1132 w 1863"/>
                <a:gd name="T1" fmla="*/ 958 h 1005"/>
                <a:gd name="T2" fmla="*/ 1161 w 1863"/>
                <a:gd name="T3" fmla="*/ 990 h 1005"/>
                <a:gd name="T4" fmla="*/ 1256 w 1863"/>
                <a:gd name="T5" fmla="*/ 958 h 1005"/>
                <a:gd name="T6" fmla="*/ 1316 w 1863"/>
                <a:gd name="T7" fmla="*/ 915 h 1005"/>
                <a:gd name="T8" fmla="*/ 1386 w 1863"/>
                <a:gd name="T9" fmla="*/ 887 h 1005"/>
                <a:gd name="T10" fmla="*/ 1461 w 1863"/>
                <a:gd name="T11" fmla="*/ 863 h 1005"/>
                <a:gd name="T12" fmla="*/ 1582 w 1863"/>
                <a:gd name="T13" fmla="*/ 843 h 1005"/>
                <a:gd name="T14" fmla="*/ 1584 w 1863"/>
                <a:gd name="T15" fmla="*/ 887 h 1005"/>
                <a:gd name="T16" fmla="*/ 1622 w 1863"/>
                <a:gd name="T17" fmla="*/ 895 h 1005"/>
                <a:gd name="T18" fmla="*/ 1599 w 1863"/>
                <a:gd name="T19" fmla="*/ 951 h 1005"/>
                <a:gd name="T20" fmla="*/ 1622 w 1863"/>
                <a:gd name="T21" fmla="*/ 958 h 1005"/>
                <a:gd name="T22" fmla="*/ 1725 w 1863"/>
                <a:gd name="T23" fmla="*/ 951 h 1005"/>
                <a:gd name="T24" fmla="*/ 1787 w 1863"/>
                <a:gd name="T25" fmla="*/ 971 h 1005"/>
                <a:gd name="T26" fmla="*/ 1815 w 1863"/>
                <a:gd name="T27" fmla="*/ 983 h 1005"/>
                <a:gd name="T28" fmla="*/ 1820 w 1863"/>
                <a:gd name="T29" fmla="*/ 915 h 1005"/>
                <a:gd name="T30" fmla="*/ 1862 w 1863"/>
                <a:gd name="T31" fmla="*/ 870 h 1005"/>
                <a:gd name="T32" fmla="*/ 1829 w 1863"/>
                <a:gd name="T33" fmla="*/ 655 h 1005"/>
                <a:gd name="T34" fmla="*/ 1792 w 1863"/>
                <a:gd name="T35" fmla="*/ 538 h 1005"/>
                <a:gd name="T36" fmla="*/ 1703 w 1863"/>
                <a:gd name="T37" fmla="*/ 495 h 1005"/>
                <a:gd name="T38" fmla="*/ 1647 w 1863"/>
                <a:gd name="T39" fmla="*/ 602 h 1005"/>
                <a:gd name="T40" fmla="*/ 1540 w 1863"/>
                <a:gd name="T41" fmla="*/ 547 h 1005"/>
                <a:gd name="T42" fmla="*/ 1342 w 1863"/>
                <a:gd name="T43" fmla="*/ 475 h 1005"/>
                <a:gd name="T44" fmla="*/ 1260 w 1863"/>
                <a:gd name="T45" fmla="*/ 463 h 1005"/>
                <a:gd name="T46" fmla="*/ 1102 w 1863"/>
                <a:gd name="T47" fmla="*/ 397 h 1005"/>
                <a:gd name="T48" fmla="*/ 1026 w 1863"/>
                <a:gd name="T49" fmla="*/ 214 h 1005"/>
                <a:gd name="T50" fmla="*/ 1055 w 1863"/>
                <a:gd name="T51" fmla="*/ 157 h 1005"/>
                <a:gd name="T52" fmla="*/ 1054 w 1863"/>
                <a:gd name="T53" fmla="*/ 78 h 1005"/>
                <a:gd name="T54" fmla="*/ 1066 w 1863"/>
                <a:gd name="T55" fmla="*/ 39 h 1005"/>
                <a:gd name="T56" fmla="*/ 927 w 1863"/>
                <a:gd name="T57" fmla="*/ 0 h 1005"/>
                <a:gd name="T58" fmla="*/ 827 w 1863"/>
                <a:gd name="T59" fmla="*/ 13 h 1005"/>
                <a:gd name="T60" fmla="*/ 703 w 1863"/>
                <a:gd name="T61" fmla="*/ 54 h 1005"/>
                <a:gd name="T62" fmla="*/ 578 w 1863"/>
                <a:gd name="T63" fmla="*/ 67 h 1005"/>
                <a:gd name="T64" fmla="*/ 494 w 1863"/>
                <a:gd name="T65" fmla="*/ 24 h 1005"/>
                <a:gd name="T66" fmla="*/ 358 w 1863"/>
                <a:gd name="T67" fmla="*/ 49 h 1005"/>
                <a:gd name="T68" fmla="*/ 304 w 1863"/>
                <a:gd name="T69" fmla="*/ 18 h 1005"/>
                <a:gd name="T70" fmla="*/ 202 w 1863"/>
                <a:gd name="T71" fmla="*/ 28 h 1005"/>
                <a:gd name="T72" fmla="*/ 153 w 1863"/>
                <a:gd name="T73" fmla="*/ 94 h 1005"/>
                <a:gd name="T74" fmla="*/ 124 w 1863"/>
                <a:gd name="T75" fmla="*/ 127 h 1005"/>
                <a:gd name="T76" fmla="*/ 89 w 1863"/>
                <a:gd name="T77" fmla="*/ 147 h 1005"/>
                <a:gd name="T78" fmla="*/ 74 w 1863"/>
                <a:gd name="T79" fmla="*/ 172 h 1005"/>
                <a:gd name="T80" fmla="*/ 101 w 1863"/>
                <a:gd name="T81" fmla="*/ 231 h 1005"/>
                <a:gd name="T82" fmla="*/ 94 w 1863"/>
                <a:gd name="T83" fmla="*/ 288 h 1005"/>
                <a:gd name="T84" fmla="*/ 27 w 1863"/>
                <a:gd name="T85" fmla="*/ 267 h 1005"/>
                <a:gd name="T86" fmla="*/ 0 w 1863"/>
                <a:gd name="T87" fmla="*/ 293 h 1005"/>
                <a:gd name="T88" fmla="*/ 17 w 1863"/>
                <a:gd name="T89" fmla="*/ 347 h 1005"/>
                <a:gd name="T90" fmla="*/ 9 w 1863"/>
                <a:gd name="T91" fmla="*/ 397 h 1005"/>
                <a:gd name="T92" fmla="*/ 43 w 1863"/>
                <a:gd name="T93" fmla="*/ 415 h 1005"/>
                <a:gd name="T94" fmla="*/ 124 w 1863"/>
                <a:gd name="T95" fmla="*/ 495 h 1005"/>
                <a:gd name="T96" fmla="*/ 172 w 1863"/>
                <a:gd name="T97" fmla="*/ 565 h 1005"/>
                <a:gd name="T98" fmla="*/ 205 w 1863"/>
                <a:gd name="T99" fmla="*/ 588 h 1005"/>
                <a:gd name="T100" fmla="*/ 261 w 1863"/>
                <a:gd name="T101" fmla="*/ 584 h 1005"/>
                <a:gd name="T102" fmla="*/ 395 w 1863"/>
                <a:gd name="T103" fmla="*/ 730 h 1005"/>
                <a:gd name="T104" fmla="*/ 435 w 1863"/>
                <a:gd name="T105" fmla="*/ 715 h 1005"/>
                <a:gd name="T106" fmla="*/ 447 w 1863"/>
                <a:gd name="T107" fmla="*/ 771 h 1005"/>
                <a:gd name="T108" fmla="*/ 529 w 1863"/>
                <a:gd name="T109" fmla="*/ 805 h 1005"/>
                <a:gd name="T110" fmla="*/ 596 w 1863"/>
                <a:gd name="T111" fmla="*/ 875 h 1005"/>
                <a:gd name="T112" fmla="*/ 608 w 1863"/>
                <a:gd name="T113" fmla="*/ 905 h 1005"/>
                <a:gd name="T114" fmla="*/ 682 w 1863"/>
                <a:gd name="T115" fmla="*/ 903 h 1005"/>
                <a:gd name="T116" fmla="*/ 813 w 1863"/>
                <a:gd name="T117" fmla="*/ 928 h 1005"/>
                <a:gd name="T118" fmla="*/ 872 w 1863"/>
                <a:gd name="T119" fmla="*/ 946 h 1005"/>
                <a:gd name="T120" fmla="*/ 872 w 1863"/>
                <a:gd name="T121" fmla="*/ 1004 h 1005"/>
                <a:gd name="T122" fmla="*/ 984 w 1863"/>
                <a:gd name="T123" fmla="*/ 918 h 1005"/>
                <a:gd name="T124" fmla="*/ 1073 w 1863"/>
                <a:gd name="T125" fmla="*/ 95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607907" y="3921226"/>
              <a:ext cx="633413" cy="542925"/>
            </a:xfrm>
            <a:custGeom>
              <a:avLst/>
              <a:gdLst>
                <a:gd name="T0" fmla="*/ 67 w 580"/>
                <a:gd name="T1" fmla="*/ 352 h 507"/>
                <a:gd name="T2" fmla="*/ 151 w 580"/>
                <a:gd name="T3" fmla="*/ 423 h 507"/>
                <a:gd name="T4" fmla="*/ 220 w 580"/>
                <a:gd name="T5" fmla="*/ 437 h 507"/>
                <a:gd name="T6" fmla="*/ 282 w 580"/>
                <a:gd name="T7" fmla="*/ 430 h 507"/>
                <a:gd name="T8" fmla="*/ 303 w 580"/>
                <a:gd name="T9" fmla="*/ 437 h 507"/>
                <a:gd name="T10" fmla="*/ 326 w 580"/>
                <a:gd name="T11" fmla="*/ 425 h 507"/>
                <a:gd name="T12" fmla="*/ 340 w 580"/>
                <a:gd name="T13" fmla="*/ 443 h 507"/>
                <a:gd name="T14" fmla="*/ 347 w 580"/>
                <a:gd name="T15" fmla="*/ 465 h 507"/>
                <a:gd name="T16" fmla="*/ 378 w 580"/>
                <a:gd name="T17" fmla="*/ 480 h 507"/>
                <a:gd name="T18" fmla="*/ 418 w 580"/>
                <a:gd name="T19" fmla="*/ 480 h 507"/>
                <a:gd name="T20" fmla="*/ 448 w 580"/>
                <a:gd name="T21" fmla="*/ 506 h 507"/>
                <a:gd name="T22" fmla="*/ 475 w 580"/>
                <a:gd name="T23" fmla="*/ 494 h 507"/>
                <a:gd name="T24" fmla="*/ 496 w 580"/>
                <a:gd name="T25" fmla="*/ 506 h 507"/>
                <a:gd name="T26" fmla="*/ 513 w 580"/>
                <a:gd name="T27" fmla="*/ 471 h 507"/>
                <a:gd name="T28" fmla="*/ 538 w 580"/>
                <a:gd name="T29" fmla="*/ 460 h 507"/>
                <a:gd name="T30" fmla="*/ 543 w 580"/>
                <a:gd name="T31" fmla="*/ 432 h 507"/>
                <a:gd name="T32" fmla="*/ 533 w 580"/>
                <a:gd name="T33" fmla="*/ 382 h 507"/>
                <a:gd name="T34" fmla="*/ 529 w 580"/>
                <a:gd name="T35" fmla="*/ 378 h 507"/>
                <a:gd name="T36" fmla="*/ 503 w 580"/>
                <a:gd name="T37" fmla="*/ 405 h 507"/>
                <a:gd name="T38" fmla="*/ 465 w 580"/>
                <a:gd name="T39" fmla="*/ 374 h 507"/>
                <a:gd name="T40" fmla="*/ 437 w 580"/>
                <a:gd name="T41" fmla="*/ 340 h 507"/>
                <a:gd name="T42" fmla="*/ 465 w 580"/>
                <a:gd name="T43" fmla="*/ 320 h 507"/>
                <a:gd name="T44" fmla="*/ 474 w 580"/>
                <a:gd name="T45" fmla="*/ 286 h 507"/>
                <a:gd name="T46" fmla="*/ 490 w 580"/>
                <a:gd name="T47" fmla="*/ 274 h 507"/>
                <a:gd name="T48" fmla="*/ 489 w 580"/>
                <a:gd name="T49" fmla="*/ 227 h 507"/>
                <a:gd name="T50" fmla="*/ 501 w 580"/>
                <a:gd name="T51" fmla="*/ 217 h 507"/>
                <a:gd name="T52" fmla="*/ 524 w 580"/>
                <a:gd name="T53" fmla="*/ 235 h 507"/>
                <a:gd name="T54" fmla="*/ 538 w 580"/>
                <a:gd name="T55" fmla="*/ 254 h 507"/>
                <a:gd name="T56" fmla="*/ 569 w 580"/>
                <a:gd name="T57" fmla="*/ 235 h 507"/>
                <a:gd name="T58" fmla="*/ 579 w 580"/>
                <a:gd name="T59" fmla="*/ 223 h 507"/>
                <a:gd name="T60" fmla="*/ 574 w 580"/>
                <a:gd name="T61" fmla="*/ 199 h 507"/>
                <a:gd name="T62" fmla="*/ 538 w 580"/>
                <a:gd name="T63" fmla="*/ 181 h 507"/>
                <a:gd name="T64" fmla="*/ 530 w 580"/>
                <a:gd name="T65" fmla="*/ 155 h 507"/>
                <a:gd name="T66" fmla="*/ 469 w 580"/>
                <a:gd name="T67" fmla="*/ 164 h 507"/>
                <a:gd name="T68" fmla="*/ 428 w 580"/>
                <a:gd name="T69" fmla="*/ 131 h 507"/>
                <a:gd name="T70" fmla="*/ 410 w 580"/>
                <a:gd name="T71" fmla="*/ 127 h 507"/>
                <a:gd name="T72" fmla="*/ 410 w 580"/>
                <a:gd name="T73" fmla="*/ 103 h 507"/>
                <a:gd name="T74" fmla="*/ 498 w 580"/>
                <a:gd name="T75" fmla="*/ 9 h 507"/>
                <a:gd name="T76" fmla="*/ 465 w 580"/>
                <a:gd name="T77" fmla="*/ 17 h 507"/>
                <a:gd name="T78" fmla="*/ 445 w 580"/>
                <a:gd name="T79" fmla="*/ 28 h 507"/>
                <a:gd name="T80" fmla="*/ 437 w 580"/>
                <a:gd name="T81" fmla="*/ 17 h 507"/>
                <a:gd name="T82" fmla="*/ 437 w 580"/>
                <a:gd name="T83" fmla="*/ 4 h 507"/>
                <a:gd name="T84" fmla="*/ 423 w 580"/>
                <a:gd name="T85" fmla="*/ 0 h 507"/>
                <a:gd name="T86" fmla="*/ 383 w 580"/>
                <a:gd name="T87" fmla="*/ 14 h 507"/>
                <a:gd name="T88" fmla="*/ 282 w 580"/>
                <a:gd name="T89" fmla="*/ 2 h 507"/>
                <a:gd name="T90" fmla="*/ 277 w 580"/>
                <a:gd name="T91" fmla="*/ 82 h 507"/>
                <a:gd name="T92" fmla="*/ 230 w 580"/>
                <a:gd name="T93" fmla="*/ 121 h 507"/>
                <a:gd name="T94" fmla="*/ 163 w 580"/>
                <a:gd name="T95" fmla="*/ 131 h 507"/>
                <a:gd name="T96" fmla="*/ 72 w 580"/>
                <a:gd name="T97" fmla="*/ 190 h 507"/>
                <a:gd name="T98" fmla="*/ 0 w 580"/>
                <a:gd name="T99" fmla="*/ 211 h 507"/>
                <a:gd name="T100" fmla="*/ 0 w 580"/>
                <a:gd name="T101" fmla="*/ 223 h 507"/>
                <a:gd name="T102" fmla="*/ 67 w 580"/>
                <a:gd name="T103" fmla="*/ 322 h 507"/>
                <a:gd name="T104" fmla="*/ 67 w 580"/>
                <a:gd name="T105" fmla="*/ 35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2571146" y="3594202"/>
              <a:ext cx="1317623" cy="915987"/>
            </a:xfrm>
            <a:custGeom>
              <a:avLst/>
              <a:gdLst>
                <a:gd name="T0" fmla="*/ 98 w 1202"/>
                <a:gd name="T1" fmla="*/ 320 h 856"/>
                <a:gd name="T2" fmla="*/ 154 w 1202"/>
                <a:gd name="T3" fmla="*/ 281 h 856"/>
                <a:gd name="T4" fmla="*/ 129 w 1202"/>
                <a:gd name="T5" fmla="*/ 266 h 856"/>
                <a:gd name="T6" fmla="*/ 166 w 1202"/>
                <a:gd name="T7" fmla="*/ 232 h 856"/>
                <a:gd name="T8" fmla="*/ 122 w 1202"/>
                <a:gd name="T9" fmla="*/ 140 h 856"/>
                <a:gd name="T10" fmla="*/ 149 w 1202"/>
                <a:gd name="T11" fmla="*/ 56 h 856"/>
                <a:gd name="T12" fmla="*/ 392 w 1202"/>
                <a:gd name="T13" fmla="*/ 0 h 856"/>
                <a:gd name="T14" fmla="*/ 539 w 1202"/>
                <a:gd name="T15" fmla="*/ 31 h 856"/>
                <a:gd name="T16" fmla="*/ 623 w 1202"/>
                <a:gd name="T17" fmla="*/ 80 h 856"/>
                <a:gd name="T18" fmla="*/ 705 w 1202"/>
                <a:gd name="T19" fmla="*/ 49 h 856"/>
                <a:gd name="T20" fmla="*/ 811 w 1202"/>
                <a:gd name="T21" fmla="*/ 37 h 856"/>
                <a:gd name="T22" fmla="*/ 944 w 1202"/>
                <a:gd name="T23" fmla="*/ 73 h 856"/>
                <a:gd name="T24" fmla="*/ 1028 w 1202"/>
                <a:gd name="T25" fmla="*/ 169 h 856"/>
                <a:gd name="T26" fmla="*/ 1103 w 1202"/>
                <a:gd name="T27" fmla="*/ 197 h 856"/>
                <a:gd name="T28" fmla="*/ 1175 w 1202"/>
                <a:gd name="T29" fmla="*/ 329 h 856"/>
                <a:gd name="T30" fmla="*/ 1193 w 1202"/>
                <a:gd name="T31" fmla="*/ 423 h 856"/>
                <a:gd name="T32" fmla="*/ 1154 w 1202"/>
                <a:gd name="T33" fmla="*/ 484 h 856"/>
                <a:gd name="T34" fmla="*/ 1108 w 1202"/>
                <a:gd name="T35" fmla="*/ 526 h 856"/>
                <a:gd name="T36" fmla="*/ 1088 w 1202"/>
                <a:gd name="T37" fmla="*/ 587 h 856"/>
                <a:gd name="T38" fmla="*/ 1037 w 1202"/>
                <a:gd name="T39" fmla="*/ 557 h 856"/>
                <a:gd name="T40" fmla="*/ 1040 w 1202"/>
                <a:gd name="T41" fmla="*/ 601 h 856"/>
                <a:gd name="T42" fmla="*/ 1117 w 1202"/>
                <a:gd name="T43" fmla="*/ 643 h 856"/>
                <a:gd name="T44" fmla="*/ 1156 w 1202"/>
                <a:gd name="T45" fmla="*/ 663 h 856"/>
                <a:gd name="T46" fmla="*/ 1141 w 1202"/>
                <a:gd name="T47" fmla="*/ 700 h 856"/>
                <a:gd name="T48" fmla="*/ 1088 w 1202"/>
                <a:gd name="T49" fmla="*/ 713 h 856"/>
                <a:gd name="T50" fmla="*/ 1033 w 1202"/>
                <a:gd name="T51" fmla="*/ 703 h 856"/>
                <a:gd name="T52" fmla="*/ 1023 w 1202"/>
                <a:gd name="T53" fmla="*/ 753 h 856"/>
                <a:gd name="T54" fmla="*/ 934 w 1202"/>
                <a:gd name="T55" fmla="*/ 709 h 856"/>
                <a:gd name="T56" fmla="*/ 880 w 1202"/>
                <a:gd name="T57" fmla="*/ 699 h 856"/>
                <a:gd name="T58" fmla="*/ 711 w 1202"/>
                <a:gd name="T59" fmla="*/ 694 h 856"/>
                <a:gd name="T60" fmla="*/ 695 w 1202"/>
                <a:gd name="T61" fmla="*/ 735 h 856"/>
                <a:gd name="T62" fmla="*/ 677 w 1202"/>
                <a:gd name="T63" fmla="*/ 780 h 856"/>
                <a:gd name="T64" fmla="*/ 519 w 1202"/>
                <a:gd name="T65" fmla="*/ 835 h 856"/>
                <a:gd name="T66" fmla="*/ 451 w 1202"/>
                <a:gd name="T67" fmla="*/ 749 h 856"/>
                <a:gd name="T68" fmla="*/ 256 w 1202"/>
                <a:gd name="T69" fmla="*/ 718 h 856"/>
                <a:gd name="T70" fmla="*/ 182 w 1202"/>
                <a:gd name="T71" fmla="*/ 672 h 856"/>
                <a:gd name="T72" fmla="*/ 1 w 1202"/>
                <a:gd name="T73" fmla="*/ 506 h 856"/>
                <a:gd name="T74" fmla="*/ 28 w 1202"/>
                <a:gd name="T75" fmla="*/ 454 h 856"/>
                <a:gd name="T76" fmla="*/ 51 w 1202"/>
                <a:gd name="T77" fmla="*/ 356 h 856"/>
                <a:gd name="T78" fmla="*/ 58 w 1202"/>
                <a:gd name="T79" fmla="*/ 30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036406" y="3618014"/>
              <a:ext cx="271463" cy="474663"/>
            </a:xfrm>
            <a:custGeom>
              <a:avLst/>
              <a:gdLst>
                <a:gd name="T0" fmla="*/ 232 w 252"/>
                <a:gd name="T1" fmla="*/ 247 h 443"/>
                <a:gd name="T2" fmla="*/ 236 w 252"/>
                <a:gd name="T3" fmla="*/ 200 h 443"/>
                <a:gd name="T4" fmla="*/ 251 w 252"/>
                <a:gd name="T5" fmla="*/ 178 h 443"/>
                <a:gd name="T6" fmla="*/ 246 w 252"/>
                <a:gd name="T7" fmla="*/ 156 h 443"/>
                <a:gd name="T8" fmla="*/ 165 w 252"/>
                <a:gd name="T9" fmla="*/ 127 h 443"/>
                <a:gd name="T10" fmla="*/ 174 w 252"/>
                <a:gd name="T11" fmla="*/ 96 h 443"/>
                <a:gd name="T12" fmla="*/ 196 w 252"/>
                <a:gd name="T13" fmla="*/ 61 h 443"/>
                <a:gd name="T14" fmla="*/ 181 w 252"/>
                <a:gd name="T15" fmla="*/ 7 h 443"/>
                <a:gd name="T16" fmla="*/ 174 w 252"/>
                <a:gd name="T17" fmla="*/ 0 h 443"/>
                <a:gd name="T18" fmla="*/ 124 w 252"/>
                <a:gd name="T19" fmla="*/ 34 h 443"/>
                <a:gd name="T20" fmla="*/ 102 w 252"/>
                <a:gd name="T21" fmla="*/ 111 h 443"/>
                <a:gd name="T22" fmla="*/ 91 w 252"/>
                <a:gd name="T23" fmla="*/ 165 h 443"/>
                <a:gd name="T24" fmla="*/ 52 w 252"/>
                <a:gd name="T25" fmla="*/ 200 h 443"/>
                <a:gd name="T26" fmla="*/ 28 w 252"/>
                <a:gd name="T27" fmla="*/ 210 h 443"/>
                <a:gd name="T28" fmla="*/ 0 w 252"/>
                <a:gd name="T29" fmla="*/ 214 h 443"/>
                <a:gd name="T30" fmla="*/ 63 w 252"/>
                <a:gd name="T31" fmla="*/ 299 h 443"/>
                <a:gd name="T32" fmla="*/ 80 w 252"/>
                <a:gd name="T33" fmla="*/ 356 h 443"/>
                <a:gd name="T34" fmla="*/ 72 w 252"/>
                <a:gd name="T35" fmla="*/ 389 h 443"/>
                <a:gd name="T36" fmla="*/ 115 w 252"/>
                <a:gd name="T37" fmla="*/ 413 h 443"/>
                <a:gd name="T38" fmla="*/ 115 w 252"/>
                <a:gd name="T39" fmla="*/ 429 h 443"/>
                <a:gd name="T40" fmla="*/ 156 w 252"/>
                <a:gd name="T41" fmla="*/ 442 h 443"/>
                <a:gd name="T42" fmla="*/ 169 w 252"/>
                <a:gd name="T43" fmla="*/ 442 h 443"/>
                <a:gd name="T44" fmla="*/ 169 w 252"/>
                <a:gd name="T45" fmla="*/ 408 h 443"/>
                <a:gd name="T46" fmla="*/ 200 w 252"/>
                <a:gd name="T47" fmla="*/ 402 h 443"/>
                <a:gd name="T48" fmla="*/ 210 w 252"/>
                <a:gd name="T49" fmla="*/ 361 h 443"/>
                <a:gd name="T50" fmla="*/ 186 w 252"/>
                <a:gd name="T51" fmla="*/ 344 h 443"/>
                <a:gd name="T52" fmla="*/ 169 w 252"/>
                <a:gd name="T53" fmla="*/ 327 h 443"/>
                <a:gd name="T54" fmla="*/ 176 w 252"/>
                <a:gd name="T55" fmla="*/ 251 h 443"/>
                <a:gd name="T56" fmla="*/ 192 w 252"/>
                <a:gd name="T57" fmla="*/ 239 h 443"/>
                <a:gd name="T58" fmla="*/ 223 w 252"/>
                <a:gd name="T59" fmla="*/ 252 h 443"/>
                <a:gd name="T60" fmla="*/ 232 w 252"/>
                <a:gd name="T61" fmla="*/ 247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4861906" y="3148113"/>
              <a:ext cx="557213" cy="785813"/>
            </a:xfrm>
            <a:custGeom>
              <a:avLst/>
              <a:gdLst>
                <a:gd name="T0" fmla="*/ 201 w 507"/>
                <a:gd name="T1" fmla="*/ 710 h 733"/>
                <a:gd name="T2" fmla="*/ 243 w 507"/>
                <a:gd name="T3" fmla="*/ 572 h 733"/>
                <a:gd name="T4" fmla="*/ 336 w 507"/>
                <a:gd name="T5" fmla="*/ 514 h 733"/>
                <a:gd name="T6" fmla="*/ 359 w 507"/>
                <a:gd name="T7" fmla="*/ 457 h 733"/>
                <a:gd name="T8" fmla="*/ 317 w 507"/>
                <a:gd name="T9" fmla="*/ 434 h 733"/>
                <a:gd name="T10" fmla="*/ 268 w 507"/>
                <a:gd name="T11" fmla="*/ 411 h 733"/>
                <a:gd name="T12" fmla="*/ 242 w 507"/>
                <a:gd name="T13" fmla="*/ 340 h 733"/>
                <a:gd name="T14" fmla="*/ 195 w 507"/>
                <a:gd name="T15" fmla="*/ 346 h 733"/>
                <a:gd name="T16" fmla="*/ 146 w 507"/>
                <a:gd name="T17" fmla="*/ 334 h 733"/>
                <a:gd name="T18" fmla="*/ 183 w 507"/>
                <a:gd name="T19" fmla="*/ 261 h 733"/>
                <a:gd name="T20" fmla="*/ 221 w 507"/>
                <a:gd name="T21" fmla="*/ 186 h 733"/>
                <a:gd name="T22" fmla="*/ 293 w 507"/>
                <a:gd name="T23" fmla="*/ 216 h 733"/>
                <a:gd name="T24" fmla="*/ 318 w 507"/>
                <a:gd name="T25" fmla="*/ 266 h 733"/>
                <a:gd name="T26" fmla="*/ 324 w 507"/>
                <a:gd name="T27" fmla="*/ 309 h 733"/>
                <a:gd name="T28" fmla="*/ 364 w 507"/>
                <a:gd name="T29" fmla="*/ 354 h 733"/>
                <a:gd name="T30" fmla="*/ 464 w 507"/>
                <a:gd name="T31" fmla="*/ 326 h 733"/>
                <a:gd name="T32" fmla="*/ 506 w 507"/>
                <a:gd name="T33" fmla="*/ 243 h 733"/>
                <a:gd name="T34" fmla="*/ 455 w 507"/>
                <a:gd name="T35" fmla="*/ 199 h 733"/>
                <a:gd name="T36" fmla="*/ 428 w 507"/>
                <a:gd name="T37" fmla="*/ 128 h 733"/>
                <a:gd name="T38" fmla="*/ 336 w 507"/>
                <a:gd name="T39" fmla="*/ 80 h 733"/>
                <a:gd name="T40" fmla="*/ 286 w 507"/>
                <a:gd name="T41" fmla="*/ 0 h 733"/>
                <a:gd name="T42" fmla="*/ 221 w 507"/>
                <a:gd name="T43" fmla="*/ 46 h 733"/>
                <a:gd name="T44" fmla="*/ 224 w 507"/>
                <a:gd name="T45" fmla="*/ 82 h 733"/>
                <a:gd name="T46" fmla="*/ 163 w 507"/>
                <a:gd name="T47" fmla="*/ 103 h 733"/>
                <a:gd name="T48" fmla="*/ 129 w 507"/>
                <a:gd name="T49" fmla="*/ 112 h 733"/>
                <a:gd name="T50" fmla="*/ 73 w 507"/>
                <a:gd name="T51" fmla="*/ 130 h 733"/>
                <a:gd name="T52" fmla="*/ 58 w 507"/>
                <a:gd name="T53" fmla="*/ 82 h 733"/>
                <a:gd name="T54" fmla="*/ 9 w 507"/>
                <a:gd name="T55" fmla="*/ 150 h 733"/>
                <a:gd name="T56" fmla="*/ 32 w 507"/>
                <a:gd name="T57" fmla="*/ 258 h 733"/>
                <a:gd name="T58" fmla="*/ 58 w 507"/>
                <a:gd name="T59" fmla="*/ 326 h 733"/>
                <a:gd name="T60" fmla="*/ 68 w 507"/>
                <a:gd name="T61" fmla="*/ 406 h 733"/>
                <a:gd name="T62" fmla="*/ 7 w 507"/>
                <a:gd name="T63" fmla="*/ 496 h 733"/>
                <a:gd name="T64" fmla="*/ 65 w 507"/>
                <a:gd name="T65" fmla="*/ 584 h 733"/>
                <a:gd name="T66" fmla="*/ 45 w 507"/>
                <a:gd name="T67" fmla="*/ 644 h 733"/>
                <a:gd name="T68" fmla="*/ 23 w 507"/>
                <a:gd name="T69" fmla="*/ 691 h 733"/>
                <a:gd name="T70" fmla="*/ 143 w 507"/>
                <a:gd name="T71" fmla="*/ 732 h 733"/>
                <a:gd name="T72" fmla="*/ 197 w 507"/>
                <a:gd name="T73" fmla="*/ 72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154007" y="3424338"/>
              <a:ext cx="114300" cy="184150"/>
            </a:xfrm>
            <a:custGeom>
              <a:avLst/>
              <a:gdLst>
                <a:gd name="T0" fmla="*/ 86 w 105"/>
                <a:gd name="T1" fmla="*/ 159 h 173"/>
                <a:gd name="T2" fmla="*/ 60 w 105"/>
                <a:gd name="T3" fmla="*/ 172 h 173"/>
                <a:gd name="T4" fmla="*/ 14 w 105"/>
                <a:gd name="T5" fmla="*/ 162 h 173"/>
                <a:gd name="T6" fmla="*/ 3 w 105"/>
                <a:gd name="T7" fmla="*/ 150 h 173"/>
                <a:gd name="T8" fmla="*/ 0 w 105"/>
                <a:gd name="T9" fmla="*/ 74 h 173"/>
                <a:gd name="T10" fmla="*/ 41 w 105"/>
                <a:gd name="T11" fmla="*/ 57 h 173"/>
                <a:gd name="T12" fmla="*/ 37 w 105"/>
                <a:gd name="T13" fmla="*/ 43 h 173"/>
                <a:gd name="T14" fmla="*/ 44 w 105"/>
                <a:gd name="T15" fmla="*/ 14 h 173"/>
                <a:gd name="T16" fmla="*/ 47 w 105"/>
                <a:gd name="T17" fmla="*/ 0 h 173"/>
                <a:gd name="T18" fmla="*/ 62 w 105"/>
                <a:gd name="T19" fmla="*/ 8 h 173"/>
                <a:gd name="T20" fmla="*/ 69 w 105"/>
                <a:gd name="T21" fmla="*/ 33 h 173"/>
                <a:gd name="T22" fmla="*/ 66 w 105"/>
                <a:gd name="T23" fmla="*/ 50 h 173"/>
                <a:gd name="T24" fmla="*/ 99 w 105"/>
                <a:gd name="T25" fmla="*/ 74 h 173"/>
                <a:gd name="T26" fmla="*/ 104 w 105"/>
                <a:gd name="T27" fmla="*/ 93 h 173"/>
                <a:gd name="T28" fmla="*/ 86 w 105"/>
                <a:gd name="T29" fmla="*/ 107 h 173"/>
                <a:gd name="T30" fmla="*/ 78 w 105"/>
                <a:gd name="T31" fmla="*/ 139 h 173"/>
                <a:gd name="T32" fmla="*/ 86 w 105"/>
                <a:gd name="T33" fmla="*/ 15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019070" y="3344963"/>
              <a:ext cx="180975" cy="182563"/>
            </a:xfrm>
            <a:custGeom>
              <a:avLst/>
              <a:gdLst>
                <a:gd name="T0" fmla="*/ 125 w 164"/>
                <a:gd name="T1" fmla="*/ 141 h 169"/>
                <a:gd name="T2" fmla="*/ 124 w 164"/>
                <a:gd name="T3" fmla="*/ 118 h 169"/>
                <a:gd name="T4" fmla="*/ 117 w 164"/>
                <a:gd name="T5" fmla="*/ 100 h 169"/>
                <a:gd name="T6" fmla="*/ 159 w 164"/>
                <a:gd name="T7" fmla="*/ 84 h 169"/>
                <a:gd name="T8" fmla="*/ 163 w 164"/>
                <a:gd name="T9" fmla="*/ 69 h 169"/>
                <a:gd name="T10" fmla="*/ 152 w 164"/>
                <a:gd name="T11" fmla="*/ 30 h 169"/>
                <a:gd name="T12" fmla="*/ 139 w 164"/>
                <a:gd name="T13" fmla="*/ 30 h 169"/>
                <a:gd name="T14" fmla="*/ 74 w 164"/>
                <a:gd name="T15" fmla="*/ 0 h 169"/>
                <a:gd name="T16" fmla="*/ 47 w 164"/>
                <a:gd name="T17" fmla="*/ 30 h 169"/>
                <a:gd name="T18" fmla="*/ 35 w 164"/>
                <a:gd name="T19" fmla="*/ 66 h 169"/>
                <a:gd name="T20" fmla="*/ 5 w 164"/>
                <a:gd name="T21" fmla="*/ 109 h 169"/>
                <a:gd name="T22" fmla="*/ 0 w 164"/>
                <a:gd name="T23" fmla="*/ 139 h 169"/>
                <a:gd name="T24" fmla="*/ 11 w 164"/>
                <a:gd name="T25" fmla="*/ 159 h 169"/>
                <a:gd name="T26" fmla="*/ 57 w 164"/>
                <a:gd name="T27" fmla="*/ 156 h 169"/>
                <a:gd name="T28" fmla="*/ 81 w 164"/>
                <a:gd name="T29" fmla="*/ 168 h 169"/>
                <a:gd name="T30" fmla="*/ 103 w 164"/>
                <a:gd name="T31" fmla="*/ 151 h 169"/>
                <a:gd name="T32" fmla="*/ 125 w 164"/>
                <a:gd name="T33" fmla="*/ 14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4590445" y="3419576"/>
              <a:ext cx="352425" cy="717551"/>
            </a:xfrm>
            <a:custGeom>
              <a:avLst/>
              <a:gdLst>
                <a:gd name="T0" fmla="*/ 21 w 323"/>
                <a:gd name="T1" fmla="*/ 671 h 672"/>
                <a:gd name="T2" fmla="*/ 90 w 323"/>
                <a:gd name="T3" fmla="*/ 650 h 672"/>
                <a:gd name="T4" fmla="*/ 179 w 323"/>
                <a:gd name="T5" fmla="*/ 592 h 672"/>
                <a:gd name="T6" fmla="*/ 241 w 323"/>
                <a:gd name="T7" fmla="*/ 580 h 672"/>
                <a:gd name="T8" fmla="*/ 288 w 323"/>
                <a:gd name="T9" fmla="*/ 542 h 672"/>
                <a:gd name="T10" fmla="*/ 293 w 323"/>
                <a:gd name="T11" fmla="*/ 462 h 672"/>
                <a:gd name="T12" fmla="*/ 270 w 323"/>
                <a:gd name="T13" fmla="*/ 433 h 672"/>
                <a:gd name="T14" fmla="*/ 278 w 323"/>
                <a:gd name="T15" fmla="*/ 406 h 672"/>
                <a:gd name="T16" fmla="*/ 293 w 323"/>
                <a:gd name="T17" fmla="*/ 386 h 672"/>
                <a:gd name="T18" fmla="*/ 296 w 323"/>
                <a:gd name="T19" fmla="*/ 351 h 672"/>
                <a:gd name="T20" fmla="*/ 312 w 323"/>
                <a:gd name="T21" fmla="*/ 326 h 672"/>
                <a:gd name="T22" fmla="*/ 288 w 323"/>
                <a:gd name="T23" fmla="*/ 278 h 672"/>
                <a:gd name="T24" fmla="*/ 253 w 323"/>
                <a:gd name="T25" fmla="*/ 238 h 672"/>
                <a:gd name="T26" fmla="*/ 274 w 323"/>
                <a:gd name="T27" fmla="*/ 174 h 672"/>
                <a:gd name="T28" fmla="*/ 314 w 323"/>
                <a:gd name="T29" fmla="*/ 148 h 672"/>
                <a:gd name="T30" fmla="*/ 322 w 323"/>
                <a:gd name="T31" fmla="*/ 105 h 672"/>
                <a:gd name="T32" fmla="*/ 305 w 323"/>
                <a:gd name="T33" fmla="*/ 68 h 672"/>
                <a:gd name="T34" fmla="*/ 305 w 323"/>
                <a:gd name="T35" fmla="*/ 25 h 672"/>
                <a:gd name="T36" fmla="*/ 278 w 323"/>
                <a:gd name="T37" fmla="*/ 0 h 672"/>
                <a:gd name="T38" fmla="*/ 215 w 323"/>
                <a:gd name="T39" fmla="*/ 32 h 672"/>
                <a:gd name="T40" fmla="*/ 205 w 323"/>
                <a:gd name="T41" fmla="*/ 22 h 672"/>
                <a:gd name="T42" fmla="*/ 172 w 323"/>
                <a:gd name="T43" fmla="*/ 48 h 672"/>
                <a:gd name="T44" fmla="*/ 144 w 323"/>
                <a:gd name="T45" fmla="*/ 45 h 672"/>
                <a:gd name="T46" fmla="*/ 90 w 323"/>
                <a:gd name="T47" fmla="*/ 123 h 672"/>
                <a:gd name="T48" fmla="*/ 75 w 323"/>
                <a:gd name="T49" fmla="*/ 123 h 672"/>
                <a:gd name="T50" fmla="*/ 45 w 323"/>
                <a:gd name="T51" fmla="*/ 148 h 672"/>
                <a:gd name="T52" fmla="*/ 47 w 323"/>
                <a:gd name="T53" fmla="*/ 181 h 672"/>
                <a:gd name="T54" fmla="*/ 33 w 323"/>
                <a:gd name="T55" fmla="*/ 211 h 672"/>
                <a:gd name="T56" fmla="*/ 28 w 323"/>
                <a:gd name="T57" fmla="*/ 252 h 672"/>
                <a:gd name="T58" fmla="*/ 2 w 323"/>
                <a:gd name="T59" fmla="*/ 292 h 672"/>
                <a:gd name="T60" fmla="*/ 31 w 323"/>
                <a:gd name="T61" fmla="*/ 351 h 672"/>
                <a:gd name="T62" fmla="*/ 21 w 323"/>
                <a:gd name="T63" fmla="*/ 386 h 672"/>
                <a:gd name="T64" fmla="*/ 0 w 323"/>
                <a:gd name="T65" fmla="*/ 423 h 672"/>
                <a:gd name="T66" fmla="*/ 31 w 323"/>
                <a:gd name="T67" fmla="*/ 567 h 672"/>
                <a:gd name="T68" fmla="*/ 10 w 323"/>
                <a:gd name="T69" fmla="*/ 640 h 672"/>
                <a:gd name="T70" fmla="*/ 21 w 323"/>
                <a:gd name="T71" fmla="*/ 67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5155594" y="3437038"/>
              <a:ext cx="41275" cy="58738"/>
            </a:xfrm>
            <a:custGeom>
              <a:avLst/>
              <a:gdLst>
                <a:gd name="T0" fmla="*/ 37 w 38"/>
                <a:gd name="T1" fmla="*/ 0 h 53"/>
                <a:gd name="T2" fmla="*/ 31 w 38"/>
                <a:gd name="T3" fmla="*/ 27 h 53"/>
                <a:gd name="T4" fmla="*/ 34 w 38"/>
                <a:gd name="T5" fmla="*/ 39 h 53"/>
                <a:gd name="T6" fmla="*/ 8 w 38"/>
                <a:gd name="T7" fmla="*/ 52 h 53"/>
                <a:gd name="T8" fmla="*/ 5 w 38"/>
                <a:gd name="T9" fmla="*/ 30 h 53"/>
                <a:gd name="T10" fmla="*/ 0 w 38"/>
                <a:gd name="T11" fmla="*/ 15 h 53"/>
                <a:gd name="T12" fmla="*/ 37 w 3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5127019" y="5518253"/>
              <a:ext cx="79375" cy="55562"/>
            </a:xfrm>
            <a:custGeom>
              <a:avLst/>
              <a:gdLst>
                <a:gd name="T0" fmla="*/ 4 w 72"/>
                <a:gd name="T1" fmla="*/ 13 h 49"/>
                <a:gd name="T2" fmla="*/ 30 w 72"/>
                <a:gd name="T3" fmla="*/ 18 h 49"/>
                <a:gd name="T4" fmla="*/ 57 w 72"/>
                <a:gd name="T5" fmla="*/ 0 h 49"/>
                <a:gd name="T6" fmla="*/ 71 w 72"/>
                <a:gd name="T7" fmla="*/ 36 h 49"/>
                <a:gd name="T8" fmla="*/ 42 w 72"/>
                <a:gd name="T9" fmla="*/ 48 h 49"/>
                <a:gd name="T10" fmla="*/ 6 w 72"/>
                <a:gd name="T11" fmla="*/ 45 h 49"/>
                <a:gd name="T12" fmla="*/ 0 w 72"/>
                <a:gd name="T13" fmla="*/ 18 h 49"/>
                <a:gd name="T14" fmla="*/ 4 w 72"/>
                <a:gd name="T15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4666645" y="5167414"/>
              <a:ext cx="798512" cy="646113"/>
            </a:xfrm>
            <a:custGeom>
              <a:avLst/>
              <a:gdLst>
                <a:gd name="T0" fmla="*/ 214 w 729"/>
                <a:gd name="T1" fmla="*/ 87 h 604"/>
                <a:gd name="T2" fmla="*/ 224 w 729"/>
                <a:gd name="T3" fmla="*/ 49 h 604"/>
                <a:gd name="T4" fmla="*/ 291 w 729"/>
                <a:gd name="T5" fmla="*/ 70 h 604"/>
                <a:gd name="T6" fmla="*/ 289 w 729"/>
                <a:gd name="T7" fmla="*/ 39 h 604"/>
                <a:gd name="T8" fmla="*/ 317 w 729"/>
                <a:gd name="T9" fmla="*/ 4 h 604"/>
                <a:gd name="T10" fmla="*/ 392 w 729"/>
                <a:gd name="T11" fmla="*/ 0 h 604"/>
                <a:gd name="T12" fmla="*/ 458 w 729"/>
                <a:gd name="T13" fmla="*/ 7 h 604"/>
                <a:gd name="T14" fmla="*/ 452 w 729"/>
                <a:gd name="T15" fmla="*/ 44 h 604"/>
                <a:gd name="T16" fmla="*/ 426 w 729"/>
                <a:gd name="T17" fmla="*/ 89 h 604"/>
                <a:gd name="T18" fmla="*/ 542 w 729"/>
                <a:gd name="T19" fmla="*/ 59 h 604"/>
                <a:gd name="T20" fmla="*/ 585 w 729"/>
                <a:gd name="T21" fmla="*/ 70 h 604"/>
                <a:gd name="T22" fmla="*/ 578 w 729"/>
                <a:gd name="T23" fmla="*/ 34 h 604"/>
                <a:gd name="T24" fmla="*/ 654 w 729"/>
                <a:gd name="T25" fmla="*/ 57 h 604"/>
                <a:gd name="T26" fmla="*/ 698 w 729"/>
                <a:gd name="T27" fmla="*/ 89 h 604"/>
                <a:gd name="T28" fmla="*/ 708 w 729"/>
                <a:gd name="T29" fmla="*/ 167 h 604"/>
                <a:gd name="T30" fmla="*/ 675 w 729"/>
                <a:gd name="T31" fmla="*/ 206 h 604"/>
                <a:gd name="T32" fmla="*/ 612 w 729"/>
                <a:gd name="T33" fmla="*/ 258 h 604"/>
                <a:gd name="T34" fmla="*/ 580 w 729"/>
                <a:gd name="T35" fmla="*/ 268 h 604"/>
                <a:gd name="T36" fmla="*/ 566 w 729"/>
                <a:gd name="T37" fmla="*/ 275 h 604"/>
                <a:gd name="T38" fmla="*/ 514 w 729"/>
                <a:gd name="T39" fmla="*/ 293 h 604"/>
                <a:gd name="T40" fmla="*/ 474 w 729"/>
                <a:gd name="T41" fmla="*/ 296 h 604"/>
                <a:gd name="T42" fmla="*/ 376 w 729"/>
                <a:gd name="T43" fmla="*/ 285 h 604"/>
                <a:gd name="T44" fmla="*/ 389 w 729"/>
                <a:gd name="T45" fmla="*/ 354 h 604"/>
                <a:gd name="T46" fmla="*/ 327 w 729"/>
                <a:gd name="T47" fmla="*/ 399 h 604"/>
                <a:gd name="T48" fmla="*/ 263 w 729"/>
                <a:gd name="T49" fmla="*/ 418 h 604"/>
                <a:gd name="T50" fmla="*/ 189 w 729"/>
                <a:gd name="T51" fmla="*/ 450 h 604"/>
                <a:gd name="T52" fmla="*/ 70 w 729"/>
                <a:gd name="T53" fmla="*/ 502 h 604"/>
                <a:gd name="T54" fmla="*/ 88 w 729"/>
                <a:gd name="T55" fmla="*/ 582 h 604"/>
                <a:gd name="T56" fmla="*/ 35 w 729"/>
                <a:gd name="T57" fmla="*/ 599 h 604"/>
                <a:gd name="T58" fmla="*/ 8 w 729"/>
                <a:gd name="T59" fmla="*/ 491 h 604"/>
                <a:gd name="T60" fmla="*/ 33 w 729"/>
                <a:gd name="T61" fmla="*/ 431 h 604"/>
                <a:gd name="T62" fmla="*/ 61 w 729"/>
                <a:gd name="T63" fmla="*/ 403 h 604"/>
                <a:gd name="T64" fmla="*/ 98 w 729"/>
                <a:gd name="T65" fmla="*/ 352 h 604"/>
                <a:gd name="T66" fmla="*/ 153 w 729"/>
                <a:gd name="T67" fmla="*/ 246 h 604"/>
                <a:gd name="T68" fmla="*/ 194 w 729"/>
                <a:gd name="T69" fmla="*/ 170 h 604"/>
                <a:gd name="T70" fmla="*/ 194 w 729"/>
                <a:gd name="T71" fmla="*/ 10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4069744" y="5099152"/>
              <a:ext cx="822325" cy="581025"/>
            </a:xfrm>
            <a:custGeom>
              <a:avLst/>
              <a:gdLst>
                <a:gd name="T0" fmla="*/ 34 w 753"/>
                <a:gd name="T1" fmla="*/ 211 h 542"/>
                <a:gd name="T2" fmla="*/ 80 w 753"/>
                <a:gd name="T3" fmla="*/ 187 h 542"/>
                <a:gd name="T4" fmla="*/ 159 w 753"/>
                <a:gd name="T5" fmla="*/ 207 h 542"/>
                <a:gd name="T6" fmla="*/ 175 w 753"/>
                <a:gd name="T7" fmla="*/ 173 h 542"/>
                <a:gd name="T8" fmla="*/ 284 w 753"/>
                <a:gd name="T9" fmla="*/ 133 h 542"/>
                <a:gd name="T10" fmla="*/ 373 w 753"/>
                <a:gd name="T11" fmla="*/ 107 h 542"/>
                <a:gd name="T12" fmla="*/ 410 w 753"/>
                <a:gd name="T13" fmla="*/ 117 h 542"/>
                <a:gd name="T14" fmla="*/ 438 w 753"/>
                <a:gd name="T15" fmla="*/ 95 h 542"/>
                <a:gd name="T16" fmla="*/ 450 w 753"/>
                <a:gd name="T17" fmla="*/ 73 h 542"/>
                <a:gd name="T18" fmla="*/ 489 w 753"/>
                <a:gd name="T19" fmla="*/ 46 h 542"/>
                <a:gd name="T20" fmla="*/ 537 w 753"/>
                <a:gd name="T21" fmla="*/ 19 h 542"/>
                <a:gd name="T22" fmla="*/ 557 w 753"/>
                <a:gd name="T23" fmla="*/ 44 h 542"/>
                <a:gd name="T24" fmla="*/ 606 w 753"/>
                <a:gd name="T25" fmla="*/ 9 h 542"/>
                <a:gd name="T26" fmla="*/ 656 w 753"/>
                <a:gd name="T27" fmla="*/ 9 h 542"/>
                <a:gd name="T28" fmla="*/ 681 w 753"/>
                <a:gd name="T29" fmla="*/ 47 h 542"/>
                <a:gd name="T30" fmla="*/ 651 w 753"/>
                <a:gd name="T31" fmla="*/ 119 h 542"/>
                <a:gd name="T32" fmla="*/ 651 w 753"/>
                <a:gd name="T33" fmla="*/ 151 h 542"/>
                <a:gd name="T34" fmla="*/ 700 w 753"/>
                <a:gd name="T35" fmla="*/ 176 h 542"/>
                <a:gd name="T36" fmla="*/ 736 w 753"/>
                <a:gd name="T37" fmla="*/ 164 h 542"/>
                <a:gd name="T38" fmla="*/ 736 w 753"/>
                <a:gd name="T39" fmla="*/ 231 h 542"/>
                <a:gd name="T40" fmla="*/ 694 w 753"/>
                <a:gd name="T41" fmla="*/ 308 h 542"/>
                <a:gd name="T42" fmla="*/ 640 w 753"/>
                <a:gd name="T43" fmla="*/ 413 h 542"/>
                <a:gd name="T44" fmla="*/ 603 w 753"/>
                <a:gd name="T45" fmla="*/ 465 h 542"/>
                <a:gd name="T46" fmla="*/ 574 w 753"/>
                <a:gd name="T47" fmla="*/ 493 h 542"/>
                <a:gd name="T48" fmla="*/ 485 w 753"/>
                <a:gd name="T49" fmla="*/ 541 h 542"/>
                <a:gd name="T50" fmla="*/ 417 w 753"/>
                <a:gd name="T51" fmla="*/ 503 h 542"/>
                <a:gd name="T52" fmla="*/ 347 w 753"/>
                <a:gd name="T53" fmla="*/ 541 h 542"/>
                <a:gd name="T54" fmla="*/ 232 w 753"/>
                <a:gd name="T55" fmla="*/ 499 h 542"/>
                <a:gd name="T56" fmla="*/ 237 w 753"/>
                <a:gd name="T57" fmla="*/ 418 h 542"/>
                <a:gd name="T58" fmla="*/ 185 w 753"/>
                <a:gd name="T59" fmla="*/ 404 h 542"/>
                <a:gd name="T60" fmla="*/ 147 w 753"/>
                <a:gd name="T61" fmla="*/ 404 h 542"/>
                <a:gd name="T62" fmla="*/ 127 w 753"/>
                <a:gd name="T63" fmla="*/ 346 h 542"/>
                <a:gd name="T64" fmla="*/ 161 w 753"/>
                <a:gd name="T65" fmla="*/ 337 h 542"/>
                <a:gd name="T66" fmla="*/ 159 w 753"/>
                <a:gd name="T67" fmla="*/ 289 h 542"/>
                <a:gd name="T68" fmla="*/ 62 w 753"/>
                <a:gd name="T69" fmla="*/ 249 h 542"/>
                <a:gd name="T70" fmla="*/ 14 w 753"/>
                <a:gd name="T71" fmla="*/ 249 h 542"/>
                <a:gd name="T72" fmla="*/ 0 w 753"/>
                <a:gd name="T73" fmla="*/ 20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4523770" y="4668939"/>
              <a:ext cx="569911" cy="622300"/>
            </a:xfrm>
            <a:custGeom>
              <a:avLst/>
              <a:gdLst>
                <a:gd name="T0" fmla="*/ 446 w 521"/>
                <a:gd name="T1" fmla="*/ 70 h 582"/>
                <a:gd name="T2" fmla="*/ 435 w 521"/>
                <a:gd name="T3" fmla="*/ 21 h 582"/>
                <a:gd name="T4" fmla="*/ 399 w 521"/>
                <a:gd name="T5" fmla="*/ 28 h 582"/>
                <a:gd name="T6" fmla="*/ 371 w 521"/>
                <a:gd name="T7" fmla="*/ 46 h 582"/>
                <a:gd name="T8" fmla="*/ 343 w 521"/>
                <a:gd name="T9" fmla="*/ 26 h 582"/>
                <a:gd name="T10" fmla="*/ 295 w 521"/>
                <a:gd name="T11" fmla="*/ 33 h 582"/>
                <a:gd name="T12" fmla="*/ 141 w 521"/>
                <a:gd name="T13" fmla="*/ 0 h 582"/>
                <a:gd name="T14" fmla="*/ 151 w 521"/>
                <a:gd name="T15" fmla="*/ 39 h 582"/>
                <a:gd name="T16" fmla="*/ 82 w 521"/>
                <a:gd name="T17" fmla="*/ 39 h 582"/>
                <a:gd name="T18" fmla="*/ 25 w 521"/>
                <a:gd name="T19" fmla="*/ 110 h 582"/>
                <a:gd name="T20" fmla="*/ 49 w 521"/>
                <a:gd name="T21" fmla="*/ 277 h 582"/>
                <a:gd name="T22" fmla="*/ 4 w 521"/>
                <a:gd name="T23" fmla="*/ 338 h 582"/>
                <a:gd name="T24" fmla="*/ 63 w 521"/>
                <a:gd name="T25" fmla="*/ 345 h 582"/>
                <a:gd name="T26" fmla="*/ 76 w 521"/>
                <a:gd name="T27" fmla="*/ 451 h 582"/>
                <a:gd name="T28" fmla="*/ 124 w 521"/>
                <a:gd name="T29" fmla="*/ 423 h 582"/>
                <a:gd name="T30" fmla="*/ 144 w 521"/>
                <a:gd name="T31" fmla="*/ 447 h 582"/>
                <a:gd name="T32" fmla="*/ 194 w 521"/>
                <a:gd name="T33" fmla="*/ 414 h 582"/>
                <a:gd name="T34" fmla="*/ 242 w 521"/>
                <a:gd name="T35" fmla="*/ 414 h 582"/>
                <a:gd name="T36" fmla="*/ 267 w 521"/>
                <a:gd name="T37" fmla="*/ 452 h 582"/>
                <a:gd name="T38" fmla="*/ 237 w 521"/>
                <a:gd name="T39" fmla="*/ 524 h 582"/>
                <a:gd name="T40" fmla="*/ 237 w 521"/>
                <a:gd name="T41" fmla="*/ 555 h 582"/>
                <a:gd name="T42" fmla="*/ 288 w 521"/>
                <a:gd name="T43" fmla="*/ 581 h 582"/>
                <a:gd name="T44" fmla="*/ 323 w 521"/>
                <a:gd name="T45" fmla="*/ 568 h 582"/>
                <a:gd name="T46" fmla="*/ 343 w 521"/>
                <a:gd name="T47" fmla="*/ 524 h 582"/>
                <a:gd name="T48" fmla="*/ 378 w 521"/>
                <a:gd name="T49" fmla="*/ 517 h 582"/>
                <a:gd name="T50" fmla="*/ 426 w 521"/>
                <a:gd name="T51" fmla="*/ 522 h 582"/>
                <a:gd name="T52" fmla="*/ 419 w 521"/>
                <a:gd name="T53" fmla="*/ 493 h 582"/>
                <a:gd name="T54" fmla="*/ 492 w 521"/>
                <a:gd name="T55" fmla="*/ 482 h 582"/>
                <a:gd name="T56" fmla="*/ 509 w 521"/>
                <a:gd name="T57" fmla="*/ 447 h 582"/>
                <a:gd name="T58" fmla="*/ 517 w 521"/>
                <a:gd name="T59" fmla="*/ 350 h 582"/>
                <a:gd name="T60" fmla="*/ 485 w 521"/>
                <a:gd name="T61" fmla="*/ 303 h 582"/>
                <a:gd name="T62" fmla="*/ 476 w 521"/>
                <a:gd name="T63" fmla="*/ 264 h 582"/>
                <a:gd name="T64" fmla="*/ 458 w 521"/>
                <a:gd name="T65" fmla="*/ 260 h 582"/>
                <a:gd name="T66" fmla="*/ 485 w 521"/>
                <a:gd name="T67" fmla="*/ 190 h 582"/>
                <a:gd name="T68" fmla="*/ 497 w 521"/>
                <a:gd name="T69" fmla="*/ 13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4457095" y="4300639"/>
              <a:ext cx="801687" cy="490539"/>
            </a:xfrm>
            <a:custGeom>
              <a:avLst/>
              <a:gdLst>
                <a:gd name="T0" fmla="*/ 99 w 733"/>
                <a:gd name="T1" fmla="*/ 420 h 456"/>
                <a:gd name="T2" fmla="*/ 184 w 733"/>
                <a:gd name="T3" fmla="*/ 400 h 456"/>
                <a:gd name="T4" fmla="*/ 189 w 733"/>
                <a:gd name="T5" fmla="*/ 356 h 456"/>
                <a:gd name="T6" fmla="*/ 315 w 733"/>
                <a:gd name="T7" fmla="*/ 351 h 456"/>
                <a:gd name="T8" fmla="*/ 375 w 733"/>
                <a:gd name="T9" fmla="*/ 391 h 456"/>
                <a:gd name="T10" fmla="*/ 427 w 733"/>
                <a:gd name="T11" fmla="*/ 363 h 456"/>
                <a:gd name="T12" fmla="*/ 448 w 733"/>
                <a:gd name="T13" fmla="*/ 391 h 456"/>
                <a:gd name="T14" fmla="*/ 486 w 733"/>
                <a:gd name="T15" fmla="*/ 349 h 456"/>
                <a:gd name="T16" fmla="*/ 498 w 733"/>
                <a:gd name="T17" fmla="*/ 400 h 456"/>
                <a:gd name="T18" fmla="*/ 530 w 733"/>
                <a:gd name="T19" fmla="*/ 420 h 456"/>
                <a:gd name="T20" fmla="*/ 591 w 733"/>
                <a:gd name="T21" fmla="*/ 384 h 456"/>
                <a:gd name="T22" fmla="*/ 692 w 733"/>
                <a:gd name="T23" fmla="*/ 322 h 456"/>
                <a:gd name="T24" fmla="*/ 684 w 733"/>
                <a:gd name="T25" fmla="*/ 222 h 456"/>
                <a:gd name="T26" fmla="*/ 693 w 733"/>
                <a:gd name="T27" fmla="*/ 187 h 456"/>
                <a:gd name="T28" fmla="*/ 628 w 733"/>
                <a:gd name="T29" fmla="*/ 153 h 456"/>
                <a:gd name="T30" fmla="*/ 582 w 733"/>
                <a:gd name="T31" fmla="*/ 153 h 456"/>
                <a:gd name="T32" fmla="*/ 513 w 733"/>
                <a:gd name="T33" fmla="*/ 128 h 456"/>
                <a:gd name="T34" fmla="*/ 476 w 733"/>
                <a:gd name="T35" fmla="*/ 91 h 456"/>
                <a:gd name="T36" fmla="*/ 439 w 733"/>
                <a:gd name="T37" fmla="*/ 85 h 456"/>
                <a:gd name="T38" fmla="*/ 358 w 733"/>
                <a:gd name="T39" fmla="*/ 85 h 456"/>
                <a:gd name="T40" fmla="*/ 210 w 733"/>
                <a:gd name="T41" fmla="*/ 0 h 456"/>
                <a:gd name="T42" fmla="*/ 180 w 733"/>
                <a:gd name="T43" fmla="*/ 10 h 456"/>
                <a:gd name="T44" fmla="*/ 87 w 733"/>
                <a:gd name="T45" fmla="*/ 10 h 456"/>
                <a:gd name="T46" fmla="*/ 99 w 733"/>
                <a:gd name="T47" fmla="*/ 42 h 456"/>
                <a:gd name="T48" fmla="*/ 142 w 733"/>
                <a:gd name="T49" fmla="*/ 52 h 456"/>
                <a:gd name="T50" fmla="*/ 94 w 733"/>
                <a:gd name="T51" fmla="*/ 85 h 456"/>
                <a:gd name="T52" fmla="*/ 94 w 733"/>
                <a:gd name="T53" fmla="*/ 123 h 456"/>
                <a:gd name="T54" fmla="*/ 122 w 733"/>
                <a:gd name="T55" fmla="*/ 164 h 456"/>
                <a:gd name="T56" fmla="*/ 154 w 733"/>
                <a:gd name="T57" fmla="*/ 249 h 456"/>
                <a:gd name="T58" fmla="*/ 133 w 733"/>
                <a:gd name="T59" fmla="*/ 264 h 456"/>
                <a:gd name="T60" fmla="*/ 19 w 733"/>
                <a:gd name="T61" fmla="*/ 308 h 456"/>
                <a:gd name="T62" fmla="*/ 14 w 733"/>
                <a:gd name="T63" fmla="*/ 346 h 456"/>
                <a:gd name="T64" fmla="*/ 36 w 733"/>
                <a:gd name="T65" fmla="*/ 39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4565045" y="5851627"/>
              <a:ext cx="258761" cy="231776"/>
            </a:xfrm>
            <a:custGeom>
              <a:avLst/>
              <a:gdLst>
                <a:gd name="T0" fmla="*/ 237 w 238"/>
                <a:gd name="T1" fmla="*/ 36 h 215"/>
                <a:gd name="T2" fmla="*/ 192 w 238"/>
                <a:gd name="T3" fmla="*/ 110 h 215"/>
                <a:gd name="T4" fmla="*/ 192 w 238"/>
                <a:gd name="T5" fmla="*/ 144 h 215"/>
                <a:gd name="T6" fmla="*/ 105 w 238"/>
                <a:gd name="T7" fmla="*/ 214 h 215"/>
                <a:gd name="T8" fmla="*/ 18 w 238"/>
                <a:gd name="T9" fmla="*/ 182 h 215"/>
                <a:gd name="T10" fmla="*/ 0 w 238"/>
                <a:gd name="T11" fmla="*/ 120 h 215"/>
                <a:gd name="T12" fmla="*/ 4 w 238"/>
                <a:gd name="T13" fmla="*/ 90 h 215"/>
                <a:gd name="T14" fmla="*/ 54 w 238"/>
                <a:gd name="T15" fmla="*/ 43 h 215"/>
                <a:gd name="T16" fmla="*/ 69 w 238"/>
                <a:gd name="T17" fmla="*/ 28 h 215"/>
                <a:gd name="T18" fmla="*/ 150 w 238"/>
                <a:gd name="T19" fmla="*/ 16 h 215"/>
                <a:gd name="T20" fmla="*/ 186 w 238"/>
                <a:gd name="T21" fmla="*/ 12 h 215"/>
                <a:gd name="T22" fmla="*/ 198 w 238"/>
                <a:gd name="T23" fmla="*/ 0 h 215"/>
                <a:gd name="T24" fmla="*/ 224 w 238"/>
                <a:gd name="T25" fmla="*/ 4 h 215"/>
                <a:gd name="T26" fmla="*/ 237 w 238"/>
                <a:gd name="T27" fmla="*/ 3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5484206" y="4368902"/>
              <a:ext cx="66675" cy="6508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9091" tIns="19545" rIns="39091" bIns="19545"/>
            <a:lstStyle/>
            <a:p>
              <a:endParaRPr lang="zh-CN" altLang="zh-CN" sz="1015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3017233" y="3225902"/>
              <a:ext cx="1417636" cy="1185863"/>
            </a:xfrm>
            <a:custGeom>
              <a:avLst/>
              <a:gdLst>
                <a:gd name="T0" fmla="*/ 0 w 1299"/>
                <a:gd name="T1" fmla="*/ 207 h 1107"/>
                <a:gd name="T2" fmla="*/ 49 w 1299"/>
                <a:gd name="T3" fmla="*/ 157 h 1107"/>
                <a:gd name="T4" fmla="*/ 200 w 1299"/>
                <a:gd name="T5" fmla="*/ 71 h 1107"/>
                <a:gd name="T6" fmla="*/ 237 w 1299"/>
                <a:gd name="T7" fmla="*/ 19 h 1107"/>
                <a:gd name="T8" fmla="*/ 269 w 1299"/>
                <a:gd name="T9" fmla="*/ 2 h 1107"/>
                <a:gd name="T10" fmla="*/ 327 w 1299"/>
                <a:gd name="T11" fmla="*/ 39 h 1107"/>
                <a:gd name="T12" fmla="*/ 332 w 1299"/>
                <a:gd name="T13" fmla="*/ 149 h 1107"/>
                <a:gd name="T14" fmla="*/ 412 w 1299"/>
                <a:gd name="T15" fmla="*/ 244 h 1107"/>
                <a:gd name="T16" fmla="*/ 542 w 1299"/>
                <a:gd name="T17" fmla="*/ 212 h 1107"/>
                <a:gd name="T18" fmla="*/ 577 w 1299"/>
                <a:gd name="T19" fmla="*/ 239 h 1107"/>
                <a:gd name="T20" fmla="*/ 519 w 1299"/>
                <a:gd name="T21" fmla="*/ 299 h 1107"/>
                <a:gd name="T22" fmla="*/ 580 w 1299"/>
                <a:gd name="T23" fmla="*/ 362 h 1107"/>
                <a:gd name="T24" fmla="*/ 609 w 1299"/>
                <a:gd name="T25" fmla="*/ 371 h 1107"/>
                <a:gd name="T26" fmla="*/ 639 w 1299"/>
                <a:gd name="T27" fmla="*/ 417 h 1107"/>
                <a:gd name="T28" fmla="*/ 756 w 1299"/>
                <a:gd name="T29" fmla="*/ 419 h 1107"/>
                <a:gd name="T30" fmla="*/ 868 w 1299"/>
                <a:gd name="T31" fmla="*/ 374 h 1107"/>
                <a:gd name="T32" fmla="*/ 879 w 1299"/>
                <a:gd name="T33" fmla="*/ 446 h 1107"/>
                <a:gd name="T34" fmla="*/ 849 w 1299"/>
                <a:gd name="T35" fmla="*/ 485 h 1107"/>
                <a:gd name="T36" fmla="*/ 840 w 1299"/>
                <a:gd name="T37" fmla="*/ 543 h 1107"/>
                <a:gd name="T38" fmla="*/ 923 w 1299"/>
                <a:gd name="T39" fmla="*/ 576 h 1107"/>
                <a:gd name="T40" fmla="*/ 1005 w 1299"/>
                <a:gd name="T41" fmla="*/ 719 h 1107"/>
                <a:gd name="T42" fmla="*/ 1041 w 1299"/>
                <a:gd name="T43" fmla="*/ 777 h 1107"/>
                <a:gd name="T44" fmla="*/ 1083 w 1299"/>
                <a:gd name="T45" fmla="*/ 806 h 1107"/>
                <a:gd name="T46" fmla="*/ 1096 w 1299"/>
                <a:gd name="T47" fmla="*/ 772 h 1107"/>
                <a:gd name="T48" fmla="*/ 1138 w 1299"/>
                <a:gd name="T49" fmla="*/ 724 h 1107"/>
                <a:gd name="T50" fmla="*/ 1096 w 1299"/>
                <a:gd name="T51" fmla="*/ 689 h 1107"/>
                <a:gd name="T52" fmla="*/ 1120 w 1299"/>
                <a:gd name="T53" fmla="*/ 600 h 1107"/>
                <a:gd name="T54" fmla="*/ 1162 w 1299"/>
                <a:gd name="T55" fmla="*/ 609 h 1107"/>
                <a:gd name="T56" fmla="*/ 1247 w 1299"/>
                <a:gd name="T57" fmla="*/ 662 h 1107"/>
                <a:gd name="T58" fmla="*/ 1298 w 1299"/>
                <a:gd name="T59" fmla="*/ 714 h 1107"/>
                <a:gd name="T60" fmla="*/ 1288 w 1299"/>
                <a:gd name="T61" fmla="*/ 784 h 1107"/>
                <a:gd name="T62" fmla="*/ 1223 w 1299"/>
                <a:gd name="T63" fmla="*/ 806 h 1107"/>
                <a:gd name="T64" fmla="*/ 1214 w 1299"/>
                <a:gd name="T65" fmla="*/ 824 h 1107"/>
                <a:gd name="T66" fmla="*/ 1167 w 1299"/>
                <a:gd name="T67" fmla="*/ 843 h 1107"/>
                <a:gd name="T68" fmla="*/ 1113 w 1299"/>
                <a:gd name="T69" fmla="*/ 830 h 1107"/>
                <a:gd name="T70" fmla="*/ 1113 w 1299"/>
                <a:gd name="T71" fmla="*/ 855 h 1107"/>
                <a:gd name="T72" fmla="*/ 1091 w 1299"/>
                <a:gd name="T73" fmla="*/ 892 h 1107"/>
                <a:gd name="T74" fmla="*/ 1101 w 1299"/>
                <a:gd name="T75" fmla="*/ 962 h 1107"/>
                <a:gd name="T76" fmla="*/ 1106 w 1299"/>
                <a:gd name="T77" fmla="*/ 996 h 1107"/>
                <a:gd name="T78" fmla="*/ 1046 w 1299"/>
                <a:gd name="T79" fmla="*/ 1008 h 1107"/>
                <a:gd name="T80" fmla="*/ 1053 w 1299"/>
                <a:gd name="T81" fmla="*/ 1070 h 1107"/>
                <a:gd name="T82" fmla="*/ 1020 w 1299"/>
                <a:gd name="T83" fmla="*/ 1095 h 1107"/>
                <a:gd name="T84" fmla="*/ 948 w 1299"/>
                <a:gd name="T85" fmla="*/ 1101 h 1107"/>
                <a:gd name="T86" fmla="*/ 917 w 1299"/>
                <a:gd name="T87" fmla="*/ 1046 h 1107"/>
                <a:gd name="T88" fmla="*/ 881 w 1299"/>
                <a:gd name="T89" fmla="*/ 1046 h 1107"/>
                <a:gd name="T90" fmla="*/ 812 w 1299"/>
                <a:gd name="T91" fmla="*/ 987 h 1107"/>
                <a:gd name="T92" fmla="*/ 798 w 1299"/>
                <a:gd name="T93" fmla="*/ 934 h 1107"/>
                <a:gd name="T94" fmla="*/ 723 w 1299"/>
                <a:gd name="T95" fmla="*/ 962 h 1107"/>
                <a:gd name="T96" fmla="*/ 704 w 1299"/>
                <a:gd name="T97" fmla="*/ 992 h 1107"/>
                <a:gd name="T98" fmla="*/ 626 w 1299"/>
                <a:gd name="T99" fmla="*/ 948 h 1107"/>
                <a:gd name="T100" fmla="*/ 623 w 1299"/>
                <a:gd name="T101" fmla="*/ 904 h 1107"/>
                <a:gd name="T102" fmla="*/ 674 w 1299"/>
                <a:gd name="T103" fmla="*/ 934 h 1107"/>
                <a:gd name="T104" fmla="*/ 695 w 1299"/>
                <a:gd name="T105" fmla="*/ 873 h 1107"/>
                <a:gd name="T106" fmla="*/ 741 w 1299"/>
                <a:gd name="T107" fmla="*/ 830 h 1107"/>
                <a:gd name="T108" fmla="*/ 779 w 1299"/>
                <a:gd name="T109" fmla="*/ 770 h 1107"/>
                <a:gd name="T110" fmla="*/ 761 w 1299"/>
                <a:gd name="T111" fmla="*/ 675 h 1107"/>
                <a:gd name="T112" fmla="*/ 690 w 1299"/>
                <a:gd name="T113" fmla="*/ 543 h 1107"/>
                <a:gd name="T114" fmla="*/ 614 w 1299"/>
                <a:gd name="T115" fmla="*/ 514 h 1107"/>
                <a:gd name="T116" fmla="*/ 531 w 1299"/>
                <a:gd name="T117" fmla="*/ 419 h 1107"/>
                <a:gd name="T118" fmla="*/ 397 w 1299"/>
                <a:gd name="T119" fmla="*/ 382 h 1107"/>
                <a:gd name="T120" fmla="*/ 292 w 1299"/>
                <a:gd name="T121" fmla="*/ 394 h 1107"/>
                <a:gd name="T122" fmla="*/ 209 w 1299"/>
                <a:gd name="T123" fmla="*/ 427 h 1107"/>
                <a:gd name="T124" fmla="*/ 125 w 1299"/>
                <a:gd name="T125" fmla="*/ 37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4158645" y="3570389"/>
              <a:ext cx="530224" cy="908050"/>
            </a:xfrm>
            <a:custGeom>
              <a:avLst/>
              <a:gdLst>
                <a:gd name="T0" fmla="*/ 401 w 482"/>
                <a:gd name="T1" fmla="*/ 504 h 849"/>
                <a:gd name="T2" fmla="*/ 390 w 482"/>
                <a:gd name="T3" fmla="*/ 287 h 849"/>
                <a:gd name="T4" fmla="*/ 424 w 482"/>
                <a:gd name="T5" fmla="*/ 213 h 849"/>
                <a:gd name="T6" fmla="*/ 421 w 482"/>
                <a:gd name="T7" fmla="*/ 114 h 849"/>
                <a:gd name="T8" fmla="*/ 441 w 482"/>
                <a:gd name="T9" fmla="*/ 44 h 849"/>
                <a:gd name="T10" fmla="*/ 426 w 482"/>
                <a:gd name="T11" fmla="*/ 0 h 849"/>
                <a:gd name="T12" fmla="*/ 353 w 482"/>
                <a:gd name="T13" fmla="*/ 25 h 849"/>
                <a:gd name="T14" fmla="*/ 327 w 482"/>
                <a:gd name="T15" fmla="*/ 86 h 849"/>
                <a:gd name="T16" fmla="*/ 299 w 482"/>
                <a:gd name="T17" fmla="*/ 109 h 849"/>
                <a:gd name="T18" fmla="*/ 205 w 482"/>
                <a:gd name="T19" fmla="*/ 217 h 849"/>
                <a:gd name="T20" fmla="*/ 136 w 482"/>
                <a:gd name="T21" fmla="*/ 213 h 849"/>
                <a:gd name="T22" fmla="*/ 118 w 482"/>
                <a:gd name="T23" fmla="*/ 283 h 849"/>
                <a:gd name="T24" fmla="*/ 205 w 482"/>
                <a:gd name="T25" fmla="*/ 337 h 849"/>
                <a:gd name="T26" fmla="*/ 257 w 482"/>
                <a:gd name="T27" fmla="*/ 389 h 849"/>
                <a:gd name="T28" fmla="*/ 247 w 482"/>
                <a:gd name="T29" fmla="*/ 458 h 849"/>
                <a:gd name="T30" fmla="*/ 181 w 482"/>
                <a:gd name="T31" fmla="*/ 480 h 849"/>
                <a:gd name="T32" fmla="*/ 171 w 482"/>
                <a:gd name="T33" fmla="*/ 497 h 849"/>
                <a:gd name="T34" fmla="*/ 122 w 482"/>
                <a:gd name="T35" fmla="*/ 517 h 849"/>
                <a:gd name="T36" fmla="*/ 68 w 482"/>
                <a:gd name="T37" fmla="*/ 504 h 849"/>
                <a:gd name="T38" fmla="*/ 68 w 482"/>
                <a:gd name="T39" fmla="*/ 529 h 849"/>
                <a:gd name="T40" fmla="*/ 45 w 482"/>
                <a:gd name="T41" fmla="*/ 566 h 849"/>
                <a:gd name="T42" fmla="*/ 55 w 482"/>
                <a:gd name="T43" fmla="*/ 636 h 849"/>
                <a:gd name="T44" fmla="*/ 60 w 482"/>
                <a:gd name="T45" fmla="*/ 670 h 849"/>
                <a:gd name="T46" fmla="*/ 0 w 482"/>
                <a:gd name="T47" fmla="*/ 682 h 849"/>
                <a:gd name="T48" fmla="*/ 7 w 482"/>
                <a:gd name="T49" fmla="*/ 744 h 849"/>
                <a:gd name="T50" fmla="*/ 30 w 482"/>
                <a:gd name="T51" fmla="*/ 769 h 849"/>
                <a:gd name="T52" fmla="*/ 113 w 482"/>
                <a:gd name="T53" fmla="*/ 759 h 849"/>
                <a:gd name="T54" fmla="*/ 131 w 482"/>
                <a:gd name="T55" fmla="*/ 779 h 849"/>
                <a:gd name="T56" fmla="*/ 213 w 482"/>
                <a:gd name="T57" fmla="*/ 815 h 849"/>
                <a:gd name="T58" fmla="*/ 317 w 482"/>
                <a:gd name="T59" fmla="*/ 827 h 849"/>
                <a:gd name="T60" fmla="*/ 367 w 482"/>
                <a:gd name="T61" fmla="*/ 839 h 849"/>
                <a:gd name="T62" fmla="*/ 356 w 482"/>
                <a:gd name="T63" fmla="*/ 792 h 849"/>
                <a:gd name="T64" fmla="*/ 401 w 482"/>
                <a:gd name="T65" fmla="*/ 747 h 849"/>
                <a:gd name="T66" fmla="*/ 390 w 482"/>
                <a:gd name="T67" fmla="*/ 725 h 849"/>
                <a:gd name="T68" fmla="*/ 346 w 482"/>
                <a:gd name="T69" fmla="*/ 697 h 849"/>
                <a:gd name="T70" fmla="*/ 431 w 482"/>
                <a:gd name="T71" fmla="*/ 688 h 849"/>
                <a:gd name="T72" fmla="*/ 458 w 482"/>
                <a:gd name="T73" fmla="*/ 694 h 849"/>
                <a:gd name="T74" fmla="*/ 481 w 482"/>
                <a:gd name="T75" fmla="*/ 647 h 849"/>
                <a:gd name="T76" fmla="*/ 412 w 482"/>
                <a:gd name="T77" fmla="*/ 534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5088919" y="4083153"/>
              <a:ext cx="493711" cy="582612"/>
            </a:xfrm>
            <a:custGeom>
              <a:avLst/>
              <a:gdLst>
                <a:gd name="T0" fmla="*/ 108 w 451"/>
                <a:gd name="T1" fmla="*/ 0 h 543"/>
                <a:gd name="T2" fmla="*/ 186 w 451"/>
                <a:gd name="T3" fmla="*/ 46 h 543"/>
                <a:gd name="T4" fmla="*/ 247 w 451"/>
                <a:gd name="T5" fmla="*/ 73 h 543"/>
                <a:gd name="T6" fmla="*/ 276 w 451"/>
                <a:gd name="T7" fmla="*/ 77 h 543"/>
                <a:gd name="T8" fmla="*/ 292 w 451"/>
                <a:gd name="T9" fmla="*/ 143 h 543"/>
                <a:gd name="T10" fmla="*/ 339 w 451"/>
                <a:gd name="T11" fmla="*/ 171 h 543"/>
                <a:gd name="T12" fmla="*/ 376 w 451"/>
                <a:gd name="T13" fmla="*/ 148 h 543"/>
                <a:gd name="T14" fmla="*/ 388 w 451"/>
                <a:gd name="T15" fmla="*/ 187 h 543"/>
                <a:gd name="T16" fmla="*/ 344 w 451"/>
                <a:gd name="T17" fmla="*/ 212 h 543"/>
                <a:gd name="T18" fmla="*/ 328 w 451"/>
                <a:gd name="T19" fmla="*/ 244 h 543"/>
                <a:gd name="T20" fmla="*/ 376 w 451"/>
                <a:gd name="T21" fmla="*/ 292 h 543"/>
                <a:gd name="T22" fmla="*/ 450 w 451"/>
                <a:gd name="T23" fmla="*/ 328 h 543"/>
                <a:gd name="T24" fmla="*/ 438 w 451"/>
                <a:gd name="T25" fmla="*/ 388 h 543"/>
                <a:gd name="T26" fmla="*/ 438 w 451"/>
                <a:gd name="T27" fmla="*/ 418 h 543"/>
                <a:gd name="T28" fmla="*/ 398 w 451"/>
                <a:gd name="T29" fmla="*/ 441 h 543"/>
                <a:gd name="T30" fmla="*/ 364 w 451"/>
                <a:gd name="T31" fmla="*/ 534 h 543"/>
                <a:gd name="T32" fmla="*/ 337 w 451"/>
                <a:gd name="T33" fmla="*/ 521 h 543"/>
                <a:gd name="T34" fmla="*/ 264 w 451"/>
                <a:gd name="T35" fmla="*/ 496 h 543"/>
                <a:gd name="T36" fmla="*/ 207 w 451"/>
                <a:gd name="T37" fmla="*/ 531 h 543"/>
                <a:gd name="T38" fmla="*/ 223 w 451"/>
                <a:gd name="T39" fmla="*/ 490 h 543"/>
                <a:gd name="T40" fmla="*/ 159 w 451"/>
                <a:gd name="T41" fmla="*/ 512 h 543"/>
                <a:gd name="T42" fmla="*/ 127 w 451"/>
                <a:gd name="T43" fmla="*/ 398 h 543"/>
                <a:gd name="T44" fmla="*/ 98 w 451"/>
                <a:gd name="T45" fmla="*/ 380 h 543"/>
                <a:gd name="T46" fmla="*/ 73 w 451"/>
                <a:gd name="T47" fmla="*/ 320 h 543"/>
                <a:gd name="T48" fmla="*/ 103 w 451"/>
                <a:gd name="T49" fmla="*/ 281 h 543"/>
                <a:gd name="T50" fmla="*/ 88 w 451"/>
                <a:gd name="T51" fmla="*/ 226 h 543"/>
                <a:gd name="T52" fmla="*/ 27 w 451"/>
                <a:gd name="T53" fmla="*/ 223 h 543"/>
                <a:gd name="T54" fmla="*/ 27 w 451"/>
                <a:gd name="T55" fmla="*/ 169 h 543"/>
                <a:gd name="T56" fmla="*/ 50 w 451"/>
                <a:gd name="T57" fmla="*/ 123 h 543"/>
                <a:gd name="T58" fmla="*/ 61 w 451"/>
                <a:gd name="T59" fmla="*/ 65 h 543"/>
                <a:gd name="T60" fmla="*/ 98 w 451"/>
                <a:gd name="T61" fmla="*/ 103 h 543"/>
                <a:gd name="T62" fmla="*/ 136 w 451"/>
                <a:gd name="T63" fmla="*/ 71 h 543"/>
                <a:gd name="T64" fmla="*/ 98 w 451"/>
                <a:gd name="T65" fmla="*/ 2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5207982" y="3997427"/>
              <a:ext cx="584200" cy="454026"/>
            </a:xfrm>
            <a:custGeom>
              <a:avLst/>
              <a:gdLst>
                <a:gd name="T0" fmla="*/ 494 w 533"/>
                <a:gd name="T1" fmla="*/ 338 h 427"/>
                <a:gd name="T2" fmla="*/ 483 w 533"/>
                <a:gd name="T3" fmla="*/ 374 h 427"/>
                <a:gd name="T4" fmla="*/ 468 w 533"/>
                <a:gd name="T5" fmla="*/ 394 h 427"/>
                <a:gd name="T6" fmla="*/ 441 w 533"/>
                <a:gd name="T7" fmla="*/ 426 h 427"/>
                <a:gd name="T8" fmla="*/ 398 w 533"/>
                <a:gd name="T9" fmla="*/ 418 h 427"/>
                <a:gd name="T10" fmla="*/ 365 w 533"/>
                <a:gd name="T11" fmla="*/ 399 h 427"/>
                <a:gd name="T12" fmla="*/ 343 w 533"/>
                <a:gd name="T13" fmla="*/ 409 h 427"/>
                <a:gd name="T14" fmla="*/ 272 w 533"/>
                <a:gd name="T15" fmla="*/ 400 h 427"/>
                <a:gd name="T16" fmla="*/ 270 w 533"/>
                <a:gd name="T17" fmla="*/ 373 h 427"/>
                <a:gd name="T18" fmla="*/ 232 w 533"/>
                <a:gd name="T19" fmla="*/ 347 h 427"/>
                <a:gd name="T20" fmla="*/ 222 w 533"/>
                <a:gd name="T21" fmla="*/ 324 h 427"/>
                <a:gd name="T22" fmla="*/ 237 w 533"/>
                <a:gd name="T23" fmla="*/ 306 h 427"/>
                <a:gd name="T24" fmla="*/ 237 w 533"/>
                <a:gd name="T25" fmla="*/ 292 h 427"/>
                <a:gd name="T26" fmla="*/ 237 w 533"/>
                <a:gd name="T27" fmla="*/ 274 h 427"/>
                <a:gd name="T28" fmla="*/ 282 w 533"/>
                <a:gd name="T29" fmla="*/ 267 h 427"/>
                <a:gd name="T30" fmla="*/ 284 w 533"/>
                <a:gd name="T31" fmla="*/ 249 h 427"/>
                <a:gd name="T32" fmla="*/ 270 w 533"/>
                <a:gd name="T33" fmla="*/ 229 h 427"/>
                <a:gd name="T34" fmla="*/ 244 w 533"/>
                <a:gd name="T35" fmla="*/ 227 h 427"/>
                <a:gd name="T36" fmla="*/ 232 w 533"/>
                <a:gd name="T37" fmla="*/ 251 h 427"/>
                <a:gd name="T38" fmla="*/ 196 w 533"/>
                <a:gd name="T39" fmla="*/ 245 h 427"/>
                <a:gd name="T40" fmla="*/ 186 w 533"/>
                <a:gd name="T41" fmla="*/ 225 h 427"/>
                <a:gd name="T42" fmla="*/ 162 w 533"/>
                <a:gd name="T43" fmla="*/ 213 h 427"/>
                <a:gd name="T44" fmla="*/ 169 w 533"/>
                <a:gd name="T45" fmla="*/ 158 h 427"/>
                <a:gd name="T46" fmla="*/ 164 w 533"/>
                <a:gd name="T47" fmla="*/ 152 h 427"/>
                <a:gd name="T48" fmla="*/ 139 w 533"/>
                <a:gd name="T49" fmla="*/ 154 h 427"/>
                <a:gd name="T50" fmla="*/ 123 w 533"/>
                <a:gd name="T51" fmla="*/ 139 h 427"/>
                <a:gd name="T52" fmla="*/ 78 w 533"/>
                <a:gd name="T53" fmla="*/ 127 h 427"/>
                <a:gd name="T54" fmla="*/ 54 w 533"/>
                <a:gd name="T55" fmla="*/ 103 h 427"/>
                <a:gd name="T56" fmla="*/ 0 w 533"/>
                <a:gd name="T57" fmla="*/ 80 h 427"/>
                <a:gd name="T58" fmla="*/ 4 w 533"/>
                <a:gd name="T59" fmla="*/ 56 h 427"/>
                <a:gd name="T60" fmla="*/ 27 w 533"/>
                <a:gd name="T61" fmla="*/ 49 h 427"/>
                <a:gd name="T62" fmla="*/ 66 w 533"/>
                <a:gd name="T63" fmla="*/ 80 h 427"/>
                <a:gd name="T64" fmla="*/ 78 w 533"/>
                <a:gd name="T65" fmla="*/ 80 h 427"/>
                <a:gd name="T66" fmla="*/ 116 w 533"/>
                <a:gd name="T67" fmla="*/ 78 h 427"/>
                <a:gd name="T68" fmla="*/ 136 w 533"/>
                <a:gd name="T69" fmla="*/ 61 h 427"/>
                <a:gd name="T70" fmla="*/ 166 w 533"/>
                <a:gd name="T71" fmla="*/ 85 h 427"/>
                <a:gd name="T72" fmla="*/ 180 w 533"/>
                <a:gd name="T73" fmla="*/ 63 h 427"/>
                <a:gd name="T74" fmla="*/ 181 w 533"/>
                <a:gd name="T75" fmla="*/ 51 h 427"/>
                <a:gd name="T76" fmla="*/ 206 w 533"/>
                <a:gd name="T77" fmla="*/ 36 h 427"/>
                <a:gd name="T78" fmla="*/ 214 w 533"/>
                <a:gd name="T79" fmla="*/ 4 h 427"/>
                <a:gd name="T80" fmla="*/ 237 w 533"/>
                <a:gd name="T81" fmla="*/ 0 h 427"/>
                <a:gd name="T82" fmla="*/ 300 w 533"/>
                <a:gd name="T83" fmla="*/ 44 h 427"/>
                <a:gd name="T84" fmla="*/ 343 w 533"/>
                <a:gd name="T85" fmla="*/ 61 h 427"/>
                <a:gd name="T86" fmla="*/ 427 w 533"/>
                <a:gd name="T87" fmla="*/ 200 h 427"/>
                <a:gd name="T88" fmla="*/ 422 w 533"/>
                <a:gd name="T89" fmla="*/ 213 h 427"/>
                <a:gd name="T90" fmla="*/ 479 w 533"/>
                <a:gd name="T91" fmla="*/ 240 h 427"/>
                <a:gd name="T92" fmla="*/ 494 w 533"/>
                <a:gd name="T93" fmla="*/ 264 h 427"/>
                <a:gd name="T94" fmla="*/ 519 w 533"/>
                <a:gd name="T95" fmla="*/ 276 h 427"/>
                <a:gd name="T96" fmla="*/ 532 w 533"/>
                <a:gd name="T97" fmla="*/ 302 h 427"/>
                <a:gd name="T98" fmla="*/ 515 w 533"/>
                <a:gd name="T99" fmla="*/ 308 h 427"/>
                <a:gd name="T100" fmla="*/ 487 w 533"/>
                <a:gd name="T101" fmla="*/ 298 h 427"/>
                <a:gd name="T102" fmla="*/ 446 w 533"/>
                <a:gd name="T103" fmla="*/ 298 h 427"/>
                <a:gd name="T104" fmla="*/ 409 w 533"/>
                <a:gd name="T105" fmla="*/ 286 h 427"/>
                <a:gd name="T106" fmla="*/ 398 w 533"/>
                <a:gd name="T107" fmla="*/ 298 h 427"/>
                <a:gd name="T108" fmla="*/ 429 w 533"/>
                <a:gd name="T109" fmla="*/ 308 h 427"/>
                <a:gd name="T110" fmla="*/ 463 w 533"/>
                <a:gd name="T111" fmla="*/ 323 h 427"/>
                <a:gd name="T112" fmla="*/ 494 w 533"/>
                <a:gd name="T113" fmla="*/ 33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5727095" y="4364140"/>
              <a:ext cx="82549" cy="85726"/>
            </a:xfrm>
            <a:custGeom>
              <a:avLst/>
              <a:gdLst>
                <a:gd name="T0" fmla="*/ 32 w 76"/>
                <a:gd name="T1" fmla="*/ 79 h 80"/>
                <a:gd name="T2" fmla="*/ 0 w 76"/>
                <a:gd name="T3" fmla="*/ 52 h 80"/>
                <a:gd name="T4" fmla="*/ 14 w 76"/>
                <a:gd name="T5" fmla="*/ 33 h 80"/>
                <a:gd name="T6" fmla="*/ 25 w 76"/>
                <a:gd name="T7" fmla="*/ 0 h 80"/>
                <a:gd name="T8" fmla="*/ 58 w 76"/>
                <a:gd name="T9" fmla="*/ 13 h 80"/>
                <a:gd name="T10" fmla="*/ 75 w 76"/>
                <a:gd name="T11" fmla="*/ 35 h 80"/>
                <a:gd name="T12" fmla="*/ 64 w 76"/>
                <a:gd name="T13" fmla="*/ 52 h 80"/>
                <a:gd name="T14" fmla="*/ 32 w 76"/>
                <a:gd name="T15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5306406" y="4784828"/>
              <a:ext cx="450849" cy="550863"/>
            </a:xfrm>
            <a:custGeom>
              <a:avLst/>
              <a:gdLst>
                <a:gd name="T0" fmla="*/ 0 w 410"/>
                <a:gd name="T1" fmla="*/ 393 h 515"/>
                <a:gd name="T2" fmla="*/ 15 w 410"/>
                <a:gd name="T3" fmla="*/ 305 h 515"/>
                <a:gd name="T4" fmla="*/ 30 w 410"/>
                <a:gd name="T5" fmla="*/ 284 h 515"/>
                <a:gd name="T6" fmla="*/ 36 w 410"/>
                <a:gd name="T7" fmla="*/ 259 h 515"/>
                <a:gd name="T8" fmla="*/ 52 w 410"/>
                <a:gd name="T9" fmla="*/ 222 h 515"/>
                <a:gd name="T10" fmla="*/ 43 w 410"/>
                <a:gd name="T11" fmla="*/ 208 h 515"/>
                <a:gd name="T12" fmla="*/ 45 w 410"/>
                <a:gd name="T13" fmla="*/ 176 h 515"/>
                <a:gd name="T14" fmla="*/ 87 w 410"/>
                <a:gd name="T15" fmla="*/ 128 h 515"/>
                <a:gd name="T16" fmla="*/ 86 w 410"/>
                <a:gd name="T17" fmla="*/ 97 h 515"/>
                <a:gd name="T18" fmla="*/ 111 w 410"/>
                <a:gd name="T19" fmla="*/ 50 h 515"/>
                <a:gd name="T20" fmla="*/ 139 w 410"/>
                <a:gd name="T21" fmla="*/ 58 h 515"/>
                <a:gd name="T22" fmla="*/ 192 w 410"/>
                <a:gd name="T23" fmla="*/ 19 h 515"/>
                <a:gd name="T24" fmla="*/ 202 w 410"/>
                <a:gd name="T25" fmla="*/ 0 h 515"/>
                <a:gd name="T26" fmla="*/ 235 w 410"/>
                <a:gd name="T27" fmla="*/ 4 h 515"/>
                <a:gd name="T28" fmla="*/ 251 w 410"/>
                <a:gd name="T29" fmla="*/ 48 h 515"/>
                <a:gd name="T30" fmla="*/ 265 w 410"/>
                <a:gd name="T31" fmla="*/ 78 h 515"/>
                <a:gd name="T32" fmla="*/ 300 w 410"/>
                <a:gd name="T33" fmla="*/ 78 h 515"/>
                <a:gd name="T34" fmla="*/ 319 w 410"/>
                <a:gd name="T35" fmla="*/ 50 h 515"/>
                <a:gd name="T36" fmla="*/ 352 w 410"/>
                <a:gd name="T37" fmla="*/ 82 h 515"/>
                <a:gd name="T38" fmla="*/ 409 w 410"/>
                <a:gd name="T39" fmla="*/ 63 h 515"/>
                <a:gd name="T40" fmla="*/ 374 w 410"/>
                <a:gd name="T41" fmla="*/ 145 h 515"/>
                <a:gd name="T42" fmla="*/ 352 w 410"/>
                <a:gd name="T43" fmla="*/ 135 h 515"/>
                <a:gd name="T44" fmla="*/ 340 w 410"/>
                <a:gd name="T45" fmla="*/ 144 h 515"/>
                <a:gd name="T46" fmla="*/ 338 w 410"/>
                <a:gd name="T47" fmla="*/ 150 h 515"/>
                <a:gd name="T48" fmla="*/ 357 w 410"/>
                <a:gd name="T49" fmla="*/ 172 h 515"/>
                <a:gd name="T50" fmla="*/ 352 w 410"/>
                <a:gd name="T51" fmla="*/ 249 h 515"/>
                <a:gd name="T52" fmla="*/ 357 w 410"/>
                <a:gd name="T53" fmla="*/ 273 h 515"/>
                <a:gd name="T54" fmla="*/ 352 w 410"/>
                <a:gd name="T55" fmla="*/ 281 h 515"/>
                <a:gd name="T56" fmla="*/ 327 w 410"/>
                <a:gd name="T57" fmla="*/ 276 h 515"/>
                <a:gd name="T58" fmla="*/ 315 w 410"/>
                <a:gd name="T59" fmla="*/ 290 h 515"/>
                <a:gd name="T60" fmla="*/ 324 w 410"/>
                <a:gd name="T61" fmla="*/ 311 h 515"/>
                <a:gd name="T62" fmla="*/ 295 w 410"/>
                <a:gd name="T63" fmla="*/ 337 h 515"/>
                <a:gd name="T64" fmla="*/ 303 w 410"/>
                <a:gd name="T65" fmla="*/ 347 h 515"/>
                <a:gd name="T66" fmla="*/ 275 w 410"/>
                <a:gd name="T67" fmla="*/ 362 h 515"/>
                <a:gd name="T68" fmla="*/ 279 w 410"/>
                <a:gd name="T69" fmla="*/ 381 h 515"/>
                <a:gd name="T70" fmla="*/ 270 w 410"/>
                <a:gd name="T71" fmla="*/ 391 h 515"/>
                <a:gd name="T72" fmla="*/ 235 w 410"/>
                <a:gd name="T73" fmla="*/ 391 h 515"/>
                <a:gd name="T74" fmla="*/ 215 w 410"/>
                <a:gd name="T75" fmla="*/ 408 h 515"/>
                <a:gd name="T76" fmla="*/ 212 w 410"/>
                <a:gd name="T77" fmla="*/ 415 h 515"/>
                <a:gd name="T78" fmla="*/ 229 w 410"/>
                <a:gd name="T79" fmla="*/ 427 h 515"/>
                <a:gd name="T80" fmla="*/ 210 w 410"/>
                <a:gd name="T81" fmla="*/ 457 h 515"/>
                <a:gd name="T82" fmla="*/ 185 w 410"/>
                <a:gd name="T83" fmla="*/ 489 h 515"/>
                <a:gd name="T84" fmla="*/ 173 w 410"/>
                <a:gd name="T85" fmla="*/ 485 h 515"/>
                <a:gd name="T86" fmla="*/ 149 w 410"/>
                <a:gd name="T87" fmla="*/ 514 h 515"/>
                <a:gd name="T88" fmla="*/ 119 w 410"/>
                <a:gd name="T89" fmla="*/ 450 h 515"/>
                <a:gd name="T90" fmla="*/ 92 w 410"/>
                <a:gd name="T91" fmla="*/ 415 h 515"/>
                <a:gd name="T92" fmla="*/ 75 w 410"/>
                <a:gd name="T93" fmla="*/ 417 h 515"/>
                <a:gd name="T94" fmla="*/ 63 w 410"/>
                <a:gd name="T95" fmla="*/ 408 h 515"/>
                <a:gd name="T96" fmla="*/ 0 w 410"/>
                <a:gd name="T97" fmla="*/ 39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5447694" y="4403828"/>
              <a:ext cx="395287" cy="452437"/>
            </a:xfrm>
            <a:custGeom>
              <a:avLst/>
              <a:gdLst>
                <a:gd name="T0" fmla="*/ 261 w 361"/>
                <a:gd name="T1" fmla="*/ 399 h 420"/>
                <a:gd name="T2" fmla="*/ 205 w 361"/>
                <a:gd name="T3" fmla="*/ 419 h 420"/>
                <a:gd name="T4" fmla="*/ 172 w 361"/>
                <a:gd name="T5" fmla="*/ 386 h 420"/>
                <a:gd name="T6" fmla="*/ 152 w 361"/>
                <a:gd name="T7" fmla="*/ 414 h 420"/>
                <a:gd name="T8" fmla="*/ 118 w 361"/>
                <a:gd name="T9" fmla="*/ 414 h 420"/>
                <a:gd name="T10" fmla="*/ 104 w 361"/>
                <a:gd name="T11" fmla="*/ 384 h 420"/>
                <a:gd name="T12" fmla="*/ 88 w 361"/>
                <a:gd name="T13" fmla="*/ 340 h 420"/>
                <a:gd name="T14" fmla="*/ 55 w 361"/>
                <a:gd name="T15" fmla="*/ 336 h 420"/>
                <a:gd name="T16" fmla="*/ 22 w 361"/>
                <a:gd name="T17" fmla="*/ 272 h 420"/>
                <a:gd name="T18" fmla="*/ 0 w 361"/>
                <a:gd name="T19" fmla="*/ 241 h 420"/>
                <a:gd name="T20" fmla="*/ 15 w 361"/>
                <a:gd name="T21" fmla="*/ 226 h 420"/>
                <a:gd name="T22" fmla="*/ 22 w 361"/>
                <a:gd name="T23" fmla="*/ 219 h 420"/>
                <a:gd name="T24" fmla="*/ 57 w 361"/>
                <a:gd name="T25" fmla="*/ 168 h 420"/>
                <a:gd name="T26" fmla="*/ 55 w 361"/>
                <a:gd name="T27" fmla="*/ 126 h 420"/>
                <a:gd name="T28" fmla="*/ 68 w 361"/>
                <a:gd name="T29" fmla="*/ 108 h 420"/>
                <a:gd name="T30" fmla="*/ 94 w 361"/>
                <a:gd name="T31" fmla="*/ 104 h 420"/>
                <a:gd name="T32" fmla="*/ 104 w 361"/>
                <a:gd name="T33" fmla="*/ 92 h 420"/>
                <a:gd name="T34" fmla="*/ 94 w 361"/>
                <a:gd name="T35" fmla="*/ 73 h 420"/>
                <a:gd name="T36" fmla="*/ 106 w 361"/>
                <a:gd name="T37" fmla="*/ 51 h 420"/>
                <a:gd name="T38" fmla="*/ 106 w 361"/>
                <a:gd name="T39" fmla="*/ 14 h 420"/>
                <a:gd name="T40" fmla="*/ 128 w 361"/>
                <a:gd name="T41" fmla="*/ 4 h 420"/>
                <a:gd name="T42" fmla="*/ 160 w 361"/>
                <a:gd name="T43" fmla="*/ 24 h 420"/>
                <a:gd name="T44" fmla="*/ 205 w 361"/>
                <a:gd name="T45" fmla="*/ 31 h 420"/>
                <a:gd name="T46" fmla="*/ 230 w 361"/>
                <a:gd name="T47" fmla="*/ 0 h 420"/>
                <a:gd name="T48" fmla="*/ 266 w 361"/>
                <a:gd name="T49" fmla="*/ 28 h 420"/>
                <a:gd name="T50" fmla="*/ 250 w 361"/>
                <a:gd name="T51" fmla="*/ 37 h 420"/>
                <a:gd name="T52" fmla="*/ 232 w 361"/>
                <a:gd name="T53" fmla="*/ 64 h 420"/>
                <a:gd name="T54" fmla="*/ 205 w 361"/>
                <a:gd name="T55" fmla="*/ 73 h 420"/>
                <a:gd name="T56" fmla="*/ 198 w 361"/>
                <a:gd name="T57" fmla="*/ 79 h 420"/>
                <a:gd name="T58" fmla="*/ 220 w 361"/>
                <a:gd name="T59" fmla="*/ 94 h 420"/>
                <a:gd name="T60" fmla="*/ 270 w 361"/>
                <a:gd name="T61" fmla="*/ 73 h 420"/>
                <a:gd name="T62" fmla="*/ 350 w 361"/>
                <a:gd name="T63" fmla="*/ 105 h 420"/>
                <a:gd name="T64" fmla="*/ 360 w 361"/>
                <a:gd name="T65" fmla="*/ 174 h 420"/>
                <a:gd name="T66" fmla="*/ 326 w 361"/>
                <a:gd name="T67" fmla="*/ 174 h 420"/>
                <a:gd name="T68" fmla="*/ 324 w 361"/>
                <a:gd name="T69" fmla="*/ 194 h 420"/>
                <a:gd name="T70" fmla="*/ 340 w 361"/>
                <a:gd name="T71" fmla="*/ 224 h 420"/>
                <a:gd name="T72" fmla="*/ 326 w 361"/>
                <a:gd name="T73" fmla="*/ 241 h 420"/>
                <a:gd name="T74" fmla="*/ 343 w 361"/>
                <a:gd name="T75" fmla="*/ 266 h 420"/>
                <a:gd name="T76" fmla="*/ 316 w 361"/>
                <a:gd name="T77" fmla="*/ 300 h 420"/>
                <a:gd name="T78" fmla="*/ 306 w 361"/>
                <a:gd name="T79" fmla="*/ 284 h 420"/>
                <a:gd name="T80" fmla="*/ 266 w 361"/>
                <a:gd name="T81" fmla="*/ 384 h 420"/>
                <a:gd name="T82" fmla="*/ 261 w 361"/>
                <a:gd name="T83" fmla="*/ 39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5803295" y="5132488"/>
              <a:ext cx="168275" cy="333375"/>
            </a:xfrm>
            <a:custGeom>
              <a:avLst/>
              <a:gdLst>
                <a:gd name="T0" fmla="*/ 0 w 152"/>
                <a:gd name="T1" fmla="*/ 151 h 313"/>
                <a:gd name="T2" fmla="*/ 0 w 152"/>
                <a:gd name="T3" fmla="*/ 200 h 313"/>
                <a:gd name="T4" fmla="*/ 10 w 152"/>
                <a:gd name="T5" fmla="*/ 252 h 313"/>
                <a:gd name="T6" fmla="*/ 40 w 152"/>
                <a:gd name="T7" fmla="*/ 271 h 313"/>
                <a:gd name="T8" fmla="*/ 59 w 152"/>
                <a:gd name="T9" fmla="*/ 312 h 313"/>
                <a:gd name="T10" fmla="*/ 70 w 152"/>
                <a:gd name="T11" fmla="*/ 252 h 313"/>
                <a:gd name="T12" fmla="*/ 99 w 152"/>
                <a:gd name="T13" fmla="*/ 217 h 313"/>
                <a:gd name="T14" fmla="*/ 151 w 152"/>
                <a:gd name="T15" fmla="*/ 65 h 313"/>
                <a:gd name="T16" fmla="*/ 151 w 152"/>
                <a:gd name="T17" fmla="*/ 16 h 313"/>
                <a:gd name="T18" fmla="*/ 124 w 152"/>
                <a:gd name="T19" fmla="*/ 0 h 313"/>
                <a:gd name="T20" fmla="*/ 75 w 152"/>
                <a:gd name="T21" fmla="*/ 21 h 313"/>
                <a:gd name="T22" fmla="*/ 0 w 152"/>
                <a:gd name="T23" fmla="*/ 15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5046057" y="3648178"/>
              <a:ext cx="692150" cy="447675"/>
            </a:xfrm>
            <a:custGeom>
              <a:avLst/>
              <a:gdLst>
                <a:gd name="T0" fmla="*/ 139 w 629"/>
                <a:gd name="T1" fmla="*/ 403 h 418"/>
                <a:gd name="T2" fmla="*/ 144 w 629"/>
                <a:gd name="T3" fmla="*/ 380 h 418"/>
                <a:gd name="T4" fmla="*/ 166 w 629"/>
                <a:gd name="T5" fmla="*/ 373 h 418"/>
                <a:gd name="T6" fmla="*/ 206 w 629"/>
                <a:gd name="T7" fmla="*/ 403 h 418"/>
                <a:gd name="T8" fmla="*/ 219 w 629"/>
                <a:gd name="T9" fmla="*/ 403 h 418"/>
                <a:gd name="T10" fmla="*/ 258 w 629"/>
                <a:gd name="T11" fmla="*/ 401 h 418"/>
                <a:gd name="T12" fmla="*/ 279 w 629"/>
                <a:gd name="T13" fmla="*/ 384 h 418"/>
                <a:gd name="T14" fmla="*/ 310 w 629"/>
                <a:gd name="T15" fmla="*/ 408 h 418"/>
                <a:gd name="T16" fmla="*/ 323 w 629"/>
                <a:gd name="T17" fmla="*/ 386 h 418"/>
                <a:gd name="T18" fmla="*/ 325 w 629"/>
                <a:gd name="T19" fmla="*/ 376 h 418"/>
                <a:gd name="T20" fmla="*/ 350 w 629"/>
                <a:gd name="T21" fmla="*/ 360 h 418"/>
                <a:gd name="T22" fmla="*/ 359 w 629"/>
                <a:gd name="T23" fmla="*/ 327 h 418"/>
                <a:gd name="T24" fmla="*/ 382 w 629"/>
                <a:gd name="T25" fmla="*/ 322 h 418"/>
                <a:gd name="T26" fmla="*/ 454 w 629"/>
                <a:gd name="T27" fmla="*/ 208 h 418"/>
                <a:gd name="T28" fmla="*/ 440 w 629"/>
                <a:gd name="T29" fmla="*/ 190 h 418"/>
                <a:gd name="T30" fmla="*/ 454 w 629"/>
                <a:gd name="T31" fmla="*/ 178 h 418"/>
                <a:gd name="T32" fmla="*/ 470 w 629"/>
                <a:gd name="T33" fmla="*/ 183 h 418"/>
                <a:gd name="T34" fmla="*/ 491 w 629"/>
                <a:gd name="T35" fmla="*/ 172 h 418"/>
                <a:gd name="T36" fmla="*/ 503 w 629"/>
                <a:gd name="T37" fmla="*/ 144 h 418"/>
                <a:gd name="T38" fmla="*/ 560 w 629"/>
                <a:gd name="T39" fmla="*/ 94 h 418"/>
                <a:gd name="T40" fmla="*/ 604 w 629"/>
                <a:gd name="T41" fmla="*/ 78 h 418"/>
                <a:gd name="T42" fmla="*/ 628 w 629"/>
                <a:gd name="T43" fmla="*/ 59 h 418"/>
                <a:gd name="T44" fmla="*/ 621 w 629"/>
                <a:gd name="T45" fmla="*/ 18 h 418"/>
                <a:gd name="T46" fmla="*/ 592 w 629"/>
                <a:gd name="T47" fmla="*/ 15 h 418"/>
                <a:gd name="T48" fmla="*/ 522 w 629"/>
                <a:gd name="T49" fmla="*/ 22 h 418"/>
                <a:gd name="T50" fmla="*/ 476 w 629"/>
                <a:gd name="T51" fmla="*/ 0 h 418"/>
                <a:gd name="T52" fmla="*/ 449 w 629"/>
                <a:gd name="T53" fmla="*/ 4 h 418"/>
                <a:gd name="T54" fmla="*/ 378 w 629"/>
                <a:gd name="T55" fmla="*/ 94 h 418"/>
                <a:gd name="T56" fmla="*/ 359 w 629"/>
                <a:gd name="T57" fmla="*/ 104 h 418"/>
                <a:gd name="T58" fmla="*/ 312 w 629"/>
                <a:gd name="T59" fmla="*/ 86 h 418"/>
                <a:gd name="T60" fmla="*/ 310 w 629"/>
                <a:gd name="T61" fmla="*/ 63 h 418"/>
                <a:gd name="T62" fmla="*/ 300 w 629"/>
                <a:gd name="T63" fmla="*/ 25 h 418"/>
                <a:gd name="T64" fmla="*/ 274 w 629"/>
                <a:gd name="T65" fmla="*/ 9 h 418"/>
                <a:gd name="T66" fmla="*/ 235 w 629"/>
                <a:gd name="T67" fmla="*/ 20 h 418"/>
                <a:gd name="T68" fmla="*/ 209 w 629"/>
                <a:gd name="T69" fmla="*/ 2 h 418"/>
                <a:gd name="T70" fmla="*/ 171 w 629"/>
                <a:gd name="T71" fmla="*/ 49 h 418"/>
                <a:gd name="T72" fmla="*/ 131 w 629"/>
                <a:gd name="T73" fmla="*/ 59 h 418"/>
                <a:gd name="T74" fmla="*/ 75 w 629"/>
                <a:gd name="T75" fmla="*/ 107 h 418"/>
                <a:gd name="T76" fmla="*/ 16 w 629"/>
                <a:gd name="T77" fmla="*/ 216 h 418"/>
                <a:gd name="T78" fmla="*/ 32 w 629"/>
                <a:gd name="T79" fmla="*/ 244 h 418"/>
                <a:gd name="T80" fmla="*/ 28 w 629"/>
                <a:gd name="T81" fmla="*/ 256 h 418"/>
                <a:gd name="T82" fmla="*/ 28 w 629"/>
                <a:gd name="T83" fmla="*/ 269 h 418"/>
                <a:gd name="T84" fmla="*/ 36 w 629"/>
                <a:gd name="T85" fmla="*/ 280 h 418"/>
                <a:gd name="T86" fmla="*/ 55 w 629"/>
                <a:gd name="T87" fmla="*/ 269 h 418"/>
                <a:gd name="T88" fmla="*/ 88 w 629"/>
                <a:gd name="T89" fmla="*/ 261 h 418"/>
                <a:gd name="T90" fmla="*/ 0 w 629"/>
                <a:gd name="T91" fmla="*/ 355 h 418"/>
                <a:gd name="T92" fmla="*/ 0 w 629"/>
                <a:gd name="T93" fmla="*/ 380 h 418"/>
                <a:gd name="T94" fmla="*/ 18 w 629"/>
                <a:gd name="T95" fmla="*/ 384 h 418"/>
                <a:gd name="T96" fmla="*/ 59 w 629"/>
                <a:gd name="T97" fmla="*/ 417 h 418"/>
                <a:gd name="T98" fmla="*/ 121 w 629"/>
                <a:gd name="T99" fmla="*/ 408 h 418"/>
                <a:gd name="T100" fmla="*/ 139 w 629"/>
                <a:gd name="T101" fmla="*/ 40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0" name="Freeform 38"/>
            <p:cNvSpPr>
              <a:spLocks noChangeAspect="1"/>
            </p:cNvSpPr>
            <p:nvPr/>
          </p:nvSpPr>
          <p:spPr bwMode="auto">
            <a:xfrm>
              <a:off x="4077686" y="4422875"/>
              <a:ext cx="544513" cy="488950"/>
            </a:xfrm>
            <a:custGeom>
              <a:avLst/>
              <a:gdLst>
                <a:gd name="T0" fmla="*/ 87 w 353"/>
                <a:gd name="T1" fmla="*/ 307 h 330"/>
                <a:gd name="T2" fmla="*/ 117 w 353"/>
                <a:gd name="T3" fmla="*/ 285 h 330"/>
                <a:gd name="T4" fmla="*/ 156 w 353"/>
                <a:gd name="T5" fmla="*/ 253 h 330"/>
                <a:gd name="T6" fmla="*/ 215 w 353"/>
                <a:gd name="T7" fmla="*/ 261 h 330"/>
                <a:gd name="T8" fmla="*/ 219 w 353"/>
                <a:gd name="T9" fmla="*/ 285 h 330"/>
                <a:gd name="T10" fmla="*/ 296 w 353"/>
                <a:gd name="T11" fmla="*/ 316 h 330"/>
                <a:gd name="T12" fmla="*/ 255 w 353"/>
                <a:gd name="T13" fmla="*/ 208 h 330"/>
                <a:gd name="T14" fmla="*/ 236 w 353"/>
                <a:gd name="T15" fmla="*/ 169 h 330"/>
                <a:gd name="T16" fmla="*/ 239 w 353"/>
                <a:gd name="T17" fmla="*/ 136 h 330"/>
                <a:gd name="T18" fmla="*/ 294 w 353"/>
                <a:gd name="T19" fmla="*/ 129 h 330"/>
                <a:gd name="T20" fmla="*/ 336 w 353"/>
                <a:gd name="T21" fmla="*/ 102 h 330"/>
                <a:gd name="T22" fmla="*/ 353 w 353"/>
                <a:gd name="T23" fmla="*/ 91 h 330"/>
                <a:gd name="T24" fmla="*/ 344 w 353"/>
                <a:gd name="T25" fmla="*/ 52 h 330"/>
                <a:gd name="T26" fmla="*/ 302 w 353"/>
                <a:gd name="T27" fmla="*/ 24 h 330"/>
                <a:gd name="T28" fmla="*/ 260 w 353"/>
                <a:gd name="T29" fmla="*/ 15 h 330"/>
                <a:gd name="T30" fmla="*/ 215 w 353"/>
                <a:gd name="T31" fmla="*/ 0 h 330"/>
                <a:gd name="T32" fmla="*/ 221 w 353"/>
                <a:gd name="T33" fmla="*/ 31 h 330"/>
                <a:gd name="T34" fmla="*/ 222 w 353"/>
                <a:gd name="T35" fmla="*/ 48 h 330"/>
                <a:gd name="T36" fmla="*/ 204 w 353"/>
                <a:gd name="T37" fmla="*/ 66 h 330"/>
                <a:gd name="T38" fmla="*/ 195 w 353"/>
                <a:gd name="T39" fmla="*/ 94 h 330"/>
                <a:gd name="T40" fmla="*/ 183 w 353"/>
                <a:gd name="T41" fmla="*/ 115 h 330"/>
                <a:gd name="T42" fmla="*/ 153 w 353"/>
                <a:gd name="T43" fmla="*/ 117 h 330"/>
                <a:gd name="T44" fmla="*/ 150 w 353"/>
                <a:gd name="T45" fmla="*/ 138 h 330"/>
                <a:gd name="T46" fmla="*/ 132 w 353"/>
                <a:gd name="T47" fmla="*/ 172 h 330"/>
                <a:gd name="T48" fmla="*/ 107 w 353"/>
                <a:gd name="T49" fmla="*/ 178 h 330"/>
                <a:gd name="T50" fmla="*/ 101 w 353"/>
                <a:gd name="T51" fmla="*/ 153 h 330"/>
                <a:gd name="T52" fmla="*/ 69 w 353"/>
                <a:gd name="T53" fmla="*/ 168 h 330"/>
                <a:gd name="T54" fmla="*/ 44 w 353"/>
                <a:gd name="T55" fmla="*/ 147 h 330"/>
                <a:gd name="T56" fmla="*/ 26 w 353"/>
                <a:gd name="T57" fmla="*/ 163 h 330"/>
                <a:gd name="T58" fmla="*/ 24 w 353"/>
                <a:gd name="T59" fmla="*/ 193 h 330"/>
                <a:gd name="T60" fmla="*/ 6 w 353"/>
                <a:gd name="T61" fmla="*/ 208 h 330"/>
                <a:gd name="T62" fmla="*/ 11 w 353"/>
                <a:gd name="T63" fmla="*/ 229 h 330"/>
                <a:gd name="T64" fmla="*/ 30 w 353"/>
                <a:gd name="T65" fmla="*/ 243 h 330"/>
                <a:gd name="T66" fmla="*/ 39 w 353"/>
                <a:gd name="T67" fmla="*/ 268 h 330"/>
                <a:gd name="T68" fmla="*/ 63 w 353"/>
                <a:gd name="T69" fmla="*/ 273 h 330"/>
                <a:gd name="T70" fmla="*/ 77 w 353"/>
                <a:gd name="T71" fmla="*/ 29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414064" y="3215864"/>
            <a:ext cx="623121" cy="964661"/>
            <a:chOff x="2384410" y="4089663"/>
            <a:chExt cx="830826" cy="1286213"/>
          </a:xfrm>
        </p:grpSpPr>
        <p:sp>
          <p:nvSpPr>
            <p:cNvPr id="42" name="Freeform 111"/>
            <p:cNvSpPr/>
            <p:nvPr/>
          </p:nvSpPr>
          <p:spPr bwMode="auto">
            <a:xfrm flipV="1">
              <a:off x="2427201" y="4089663"/>
              <a:ext cx="788035" cy="1286213"/>
            </a:xfrm>
            <a:custGeom>
              <a:avLst/>
              <a:gdLst>
                <a:gd name="T0" fmla="*/ 36 w 37"/>
                <a:gd name="T1" fmla="*/ 42 h 60"/>
                <a:gd name="T2" fmla="*/ 18 w 37"/>
                <a:gd name="T3" fmla="*/ 60 h 60"/>
                <a:gd name="T4" fmla="*/ 0 w 37"/>
                <a:gd name="T5" fmla="*/ 42 h 60"/>
                <a:gd name="T6" fmla="*/ 18 w 37"/>
                <a:gd name="T7" fmla="*/ 0 h 60"/>
                <a:gd name="T8" fmla="*/ 36 w 37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36" y="42"/>
                  </a:moveTo>
                  <a:cubicBezTo>
                    <a:pt x="36" y="52"/>
                    <a:pt x="28" y="60"/>
                    <a:pt x="18" y="60"/>
                  </a:cubicBezTo>
                  <a:cubicBezTo>
                    <a:pt x="8" y="60"/>
                    <a:pt x="0" y="52"/>
                    <a:pt x="0" y="42"/>
                  </a:cubicBezTo>
                  <a:cubicBezTo>
                    <a:pt x="0" y="32"/>
                    <a:pt x="14" y="24"/>
                    <a:pt x="18" y="0"/>
                  </a:cubicBezTo>
                  <a:cubicBezTo>
                    <a:pt x="23" y="25"/>
                    <a:pt x="37" y="31"/>
                    <a:pt x="36" y="4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2384410" y="4192876"/>
              <a:ext cx="822589" cy="609183"/>
              <a:chOff x="6025242" y="1350596"/>
              <a:chExt cx="1061358" cy="786007"/>
            </a:xfrm>
          </p:grpSpPr>
          <p:sp>
            <p:nvSpPr>
              <p:cNvPr id="44" name="流程图: 联系 43"/>
              <p:cNvSpPr/>
              <p:nvPr/>
            </p:nvSpPr>
            <p:spPr>
              <a:xfrm>
                <a:off x="6192139" y="1350596"/>
                <a:ext cx="746297" cy="746297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6025242" y="1421801"/>
                <a:ext cx="1061358" cy="714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endParaRPr lang="zh-CN" altLang="en-US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909656" y="2258867"/>
            <a:ext cx="485891" cy="759746"/>
            <a:chOff x="2399159" y="4089663"/>
            <a:chExt cx="822589" cy="1286213"/>
          </a:xfrm>
        </p:grpSpPr>
        <p:sp>
          <p:nvSpPr>
            <p:cNvPr id="47" name="Freeform 111"/>
            <p:cNvSpPr/>
            <p:nvPr/>
          </p:nvSpPr>
          <p:spPr bwMode="auto">
            <a:xfrm flipV="1">
              <a:off x="2427201" y="4089663"/>
              <a:ext cx="788035" cy="1286213"/>
            </a:xfrm>
            <a:custGeom>
              <a:avLst/>
              <a:gdLst>
                <a:gd name="T0" fmla="*/ 36 w 37"/>
                <a:gd name="T1" fmla="*/ 42 h 60"/>
                <a:gd name="T2" fmla="*/ 18 w 37"/>
                <a:gd name="T3" fmla="*/ 60 h 60"/>
                <a:gd name="T4" fmla="*/ 0 w 37"/>
                <a:gd name="T5" fmla="*/ 42 h 60"/>
                <a:gd name="T6" fmla="*/ 18 w 37"/>
                <a:gd name="T7" fmla="*/ 0 h 60"/>
                <a:gd name="T8" fmla="*/ 36 w 37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36" y="42"/>
                  </a:moveTo>
                  <a:cubicBezTo>
                    <a:pt x="36" y="52"/>
                    <a:pt x="28" y="60"/>
                    <a:pt x="18" y="60"/>
                  </a:cubicBezTo>
                  <a:cubicBezTo>
                    <a:pt x="8" y="60"/>
                    <a:pt x="0" y="52"/>
                    <a:pt x="0" y="42"/>
                  </a:cubicBezTo>
                  <a:cubicBezTo>
                    <a:pt x="0" y="32"/>
                    <a:pt x="14" y="24"/>
                    <a:pt x="18" y="0"/>
                  </a:cubicBezTo>
                  <a:cubicBezTo>
                    <a:pt x="23" y="25"/>
                    <a:pt x="37" y="31"/>
                    <a:pt x="36" y="4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399159" y="4152577"/>
              <a:ext cx="822589" cy="734241"/>
              <a:chOff x="6044272" y="1298599"/>
              <a:chExt cx="1061358" cy="947365"/>
            </a:xfrm>
          </p:grpSpPr>
          <p:sp>
            <p:nvSpPr>
              <p:cNvPr id="49" name="流程图: 联系 48"/>
              <p:cNvSpPr/>
              <p:nvPr/>
            </p:nvSpPr>
            <p:spPr>
              <a:xfrm>
                <a:off x="6192139" y="1350596"/>
                <a:ext cx="746297" cy="746297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6044272" y="1298599"/>
                <a:ext cx="1061358" cy="947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506221" y="4052443"/>
            <a:ext cx="485891" cy="759746"/>
            <a:chOff x="2399159" y="4089663"/>
            <a:chExt cx="822589" cy="1286213"/>
          </a:xfrm>
        </p:grpSpPr>
        <p:sp>
          <p:nvSpPr>
            <p:cNvPr id="52" name="Freeform 111"/>
            <p:cNvSpPr/>
            <p:nvPr/>
          </p:nvSpPr>
          <p:spPr bwMode="auto">
            <a:xfrm flipV="1">
              <a:off x="2427201" y="4089663"/>
              <a:ext cx="788035" cy="1286213"/>
            </a:xfrm>
            <a:custGeom>
              <a:avLst/>
              <a:gdLst>
                <a:gd name="T0" fmla="*/ 36 w 37"/>
                <a:gd name="T1" fmla="*/ 42 h 60"/>
                <a:gd name="T2" fmla="*/ 18 w 37"/>
                <a:gd name="T3" fmla="*/ 60 h 60"/>
                <a:gd name="T4" fmla="*/ 0 w 37"/>
                <a:gd name="T5" fmla="*/ 42 h 60"/>
                <a:gd name="T6" fmla="*/ 18 w 37"/>
                <a:gd name="T7" fmla="*/ 0 h 60"/>
                <a:gd name="T8" fmla="*/ 36 w 37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36" y="42"/>
                  </a:moveTo>
                  <a:cubicBezTo>
                    <a:pt x="36" y="52"/>
                    <a:pt x="28" y="60"/>
                    <a:pt x="18" y="60"/>
                  </a:cubicBezTo>
                  <a:cubicBezTo>
                    <a:pt x="8" y="60"/>
                    <a:pt x="0" y="52"/>
                    <a:pt x="0" y="42"/>
                  </a:cubicBezTo>
                  <a:cubicBezTo>
                    <a:pt x="0" y="32"/>
                    <a:pt x="14" y="24"/>
                    <a:pt x="18" y="0"/>
                  </a:cubicBezTo>
                  <a:cubicBezTo>
                    <a:pt x="23" y="25"/>
                    <a:pt x="37" y="31"/>
                    <a:pt x="36" y="4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399159" y="4152577"/>
              <a:ext cx="822589" cy="703417"/>
              <a:chOff x="6044272" y="1298599"/>
              <a:chExt cx="1061358" cy="907594"/>
            </a:xfrm>
          </p:grpSpPr>
          <p:sp>
            <p:nvSpPr>
              <p:cNvPr id="54" name="流程图: 联系 53"/>
              <p:cNvSpPr/>
              <p:nvPr/>
            </p:nvSpPr>
            <p:spPr>
              <a:xfrm>
                <a:off x="6192139" y="1350596"/>
                <a:ext cx="746297" cy="746297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6044272" y="1298599"/>
                <a:ext cx="1061358" cy="907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endParaRPr lang="zh-CN" altLang="en-US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592137" y="2729734"/>
            <a:ext cx="893520" cy="237272"/>
            <a:chOff x="5633740" y="1566153"/>
            <a:chExt cx="893520" cy="237272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5950774" y="1566153"/>
              <a:ext cx="576486" cy="9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5633740" y="1578902"/>
              <a:ext cx="317034" cy="224523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8348354" y="2487003"/>
            <a:ext cx="521526" cy="449046"/>
            <a:chOff x="6238366" y="1483279"/>
            <a:chExt cx="521526" cy="449046"/>
          </a:xfrm>
        </p:grpSpPr>
        <p:sp>
          <p:nvSpPr>
            <p:cNvPr id="60" name="流程图: 联系 59"/>
            <p:cNvSpPr/>
            <p:nvPr/>
          </p:nvSpPr>
          <p:spPr>
            <a:xfrm>
              <a:off x="6250307" y="1483279"/>
              <a:ext cx="449047" cy="449046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238366" y="1532215"/>
              <a:ext cx="5215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900541" y="2561776"/>
            <a:ext cx="1234152" cy="3359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830203" y="2899467"/>
            <a:ext cx="250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 此处添加文本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 此处添加文本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 flipV="1">
            <a:off x="6988265" y="4814132"/>
            <a:ext cx="893520" cy="237272"/>
            <a:chOff x="5633740" y="1566153"/>
            <a:chExt cx="893520" cy="237272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5950774" y="1566153"/>
              <a:ext cx="576486" cy="9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5633740" y="1578902"/>
              <a:ext cx="317034" cy="224523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7895231" y="4815071"/>
            <a:ext cx="521526" cy="449046"/>
            <a:chOff x="6238366" y="1483279"/>
            <a:chExt cx="521526" cy="449046"/>
          </a:xfrm>
        </p:grpSpPr>
        <p:sp>
          <p:nvSpPr>
            <p:cNvPr id="68" name="流程图: 联系 67"/>
            <p:cNvSpPr/>
            <p:nvPr/>
          </p:nvSpPr>
          <p:spPr>
            <a:xfrm>
              <a:off x="6250307" y="1483279"/>
              <a:ext cx="449047" cy="449046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6238366" y="1532215"/>
              <a:ext cx="5215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8447418" y="4889844"/>
            <a:ext cx="1234152" cy="3359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8377081" y="5227535"/>
            <a:ext cx="263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 此处添加文本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 此处添加文本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989792" y="4406559"/>
            <a:ext cx="521526" cy="449046"/>
            <a:chOff x="6098992" y="1331202"/>
            <a:chExt cx="1061358" cy="913855"/>
          </a:xfrm>
        </p:grpSpPr>
        <p:sp>
          <p:nvSpPr>
            <p:cNvPr id="73" name="流程图: 联系 72"/>
            <p:cNvSpPr/>
            <p:nvPr/>
          </p:nvSpPr>
          <p:spPr>
            <a:xfrm>
              <a:off x="6172745" y="1331202"/>
              <a:ext cx="913855" cy="913855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6098992" y="1413046"/>
              <a:ext cx="1061358" cy="8142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 flipH="1" flipV="1">
            <a:off x="4476673" y="4484553"/>
            <a:ext cx="893520" cy="237272"/>
            <a:chOff x="5633740" y="1566153"/>
            <a:chExt cx="893520" cy="237272"/>
          </a:xfrm>
        </p:grpSpPr>
        <p:cxnSp>
          <p:nvCxnSpPr>
            <p:cNvPr id="76" name="直接连接符 75"/>
            <p:cNvCxnSpPr/>
            <p:nvPr/>
          </p:nvCxnSpPr>
          <p:spPr>
            <a:xfrm flipV="1">
              <a:off x="5950774" y="1566153"/>
              <a:ext cx="576486" cy="9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633740" y="1578902"/>
              <a:ext cx="317034" cy="224523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文本框 77"/>
          <p:cNvSpPr txBox="1"/>
          <p:nvPr/>
        </p:nvSpPr>
        <p:spPr>
          <a:xfrm>
            <a:off x="2740555" y="4481936"/>
            <a:ext cx="1234152" cy="3359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583102" y="4842716"/>
            <a:ext cx="257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 此处添加文本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 此处添加文本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023581" y="2235129"/>
            <a:ext cx="521526" cy="449046"/>
            <a:chOff x="6098992" y="1331202"/>
            <a:chExt cx="1061358" cy="913855"/>
          </a:xfrm>
        </p:grpSpPr>
        <p:sp>
          <p:nvSpPr>
            <p:cNvPr id="81" name="流程图: 联系 80"/>
            <p:cNvSpPr/>
            <p:nvPr/>
          </p:nvSpPr>
          <p:spPr>
            <a:xfrm>
              <a:off x="6172745" y="1331202"/>
              <a:ext cx="913855" cy="913855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6098992" y="1413046"/>
              <a:ext cx="1061358" cy="8142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 flipH="1">
            <a:off x="3510462" y="2313123"/>
            <a:ext cx="893520" cy="237272"/>
            <a:chOff x="5633740" y="1566153"/>
            <a:chExt cx="893520" cy="237272"/>
          </a:xfrm>
        </p:grpSpPr>
        <p:cxnSp>
          <p:nvCxnSpPr>
            <p:cNvPr id="84" name="直接连接符 83"/>
            <p:cNvCxnSpPr/>
            <p:nvPr/>
          </p:nvCxnSpPr>
          <p:spPr>
            <a:xfrm flipV="1">
              <a:off x="5950774" y="1566153"/>
              <a:ext cx="576486" cy="9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5633740" y="1578902"/>
              <a:ext cx="317034" cy="224523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文本框 85"/>
          <p:cNvSpPr txBox="1"/>
          <p:nvPr/>
        </p:nvSpPr>
        <p:spPr>
          <a:xfrm>
            <a:off x="1774344" y="2310506"/>
            <a:ext cx="1234152" cy="3359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16891" y="2671286"/>
            <a:ext cx="257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 此处添加文本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 此处添加文本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45220" y="586919"/>
            <a:ext cx="3558761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当前市场分析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4434094" y="1953329"/>
            <a:ext cx="623121" cy="964661"/>
            <a:chOff x="2384410" y="4089663"/>
            <a:chExt cx="830826" cy="1286213"/>
          </a:xfrm>
        </p:grpSpPr>
        <p:sp>
          <p:nvSpPr>
            <p:cNvPr id="90" name="Freeform 111"/>
            <p:cNvSpPr/>
            <p:nvPr/>
          </p:nvSpPr>
          <p:spPr bwMode="auto">
            <a:xfrm flipV="1">
              <a:off x="2427201" y="4089663"/>
              <a:ext cx="788035" cy="1286213"/>
            </a:xfrm>
            <a:custGeom>
              <a:avLst/>
              <a:gdLst>
                <a:gd name="T0" fmla="*/ 36 w 37"/>
                <a:gd name="T1" fmla="*/ 42 h 60"/>
                <a:gd name="T2" fmla="*/ 18 w 37"/>
                <a:gd name="T3" fmla="*/ 60 h 60"/>
                <a:gd name="T4" fmla="*/ 0 w 37"/>
                <a:gd name="T5" fmla="*/ 42 h 60"/>
                <a:gd name="T6" fmla="*/ 18 w 37"/>
                <a:gd name="T7" fmla="*/ 0 h 60"/>
                <a:gd name="T8" fmla="*/ 36 w 37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36" y="42"/>
                  </a:moveTo>
                  <a:cubicBezTo>
                    <a:pt x="36" y="52"/>
                    <a:pt x="28" y="60"/>
                    <a:pt x="18" y="60"/>
                  </a:cubicBezTo>
                  <a:cubicBezTo>
                    <a:pt x="8" y="60"/>
                    <a:pt x="0" y="52"/>
                    <a:pt x="0" y="42"/>
                  </a:cubicBezTo>
                  <a:cubicBezTo>
                    <a:pt x="0" y="32"/>
                    <a:pt x="14" y="24"/>
                    <a:pt x="18" y="0"/>
                  </a:cubicBezTo>
                  <a:cubicBezTo>
                    <a:pt x="23" y="25"/>
                    <a:pt x="37" y="31"/>
                    <a:pt x="36" y="4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2384410" y="4192876"/>
              <a:ext cx="822589" cy="609183"/>
              <a:chOff x="6025242" y="1350596"/>
              <a:chExt cx="1061358" cy="786007"/>
            </a:xfrm>
          </p:grpSpPr>
          <p:sp>
            <p:nvSpPr>
              <p:cNvPr id="92" name="流程图: 联系 91"/>
              <p:cNvSpPr/>
              <p:nvPr/>
            </p:nvSpPr>
            <p:spPr>
              <a:xfrm>
                <a:off x="6192139" y="1350596"/>
                <a:ext cx="746297" cy="746297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6025242" y="1421801"/>
                <a:ext cx="1061358" cy="714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</a:t>
                </a:r>
                <a:endParaRPr lang="zh-CN" altLang="en-US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03981" y="2426351"/>
            <a:ext cx="1615328" cy="1627095"/>
            <a:chOff x="4386543" y="1700212"/>
            <a:chExt cx="1615328" cy="162709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r="17500"/>
            <a:stretch>
              <a:fillRect/>
            </a:stretch>
          </p:blipFill>
          <p:spPr>
            <a:xfrm>
              <a:off x="4386543" y="1719543"/>
              <a:ext cx="1588434" cy="1588434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388224" y="1700212"/>
              <a:ext cx="1613647" cy="162709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dirty="0"/>
                <a:t>S</a:t>
              </a:r>
              <a:endParaRPr lang="zh-CN" altLang="en-US" sz="11500" b="1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32781" y="2426351"/>
            <a:ext cx="1615328" cy="1627095"/>
            <a:chOff x="4386543" y="1700212"/>
            <a:chExt cx="1615328" cy="16270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r="17500"/>
            <a:stretch>
              <a:fillRect/>
            </a:stretch>
          </p:blipFill>
          <p:spPr>
            <a:xfrm>
              <a:off x="4386543" y="1719543"/>
              <a:ext cx="1588434" cy="158843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388224" y="1700212"/>
              <a:ext cx="1613647" cy="162709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dirty="0"/>
                <a:t>W</a:t>
              </a:r>
              <a:endParaRPr lang="zh-CN" altLang="en-US" sz="11500" b="1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32781" y="4268598"/>
            <a:ext cx="1615328" cy="1627095"/>
            <a:chOff x="4386543" y="1700212"/>
            <a:chExt cx="1615328" cy="162709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r="17500"/>
            <a:stretch>
              <a:fillRect/>
            </a:stretch>
          </p:blipFill>
          <p:spPr>
            <a:xfrm>
              <a:off x="4386543" y="1719543"/>
              <a:ext cx="1588434" cy="158843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388224" y="1700212"/>
              <a:ext cx="1613647" cy="162709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dirty="0"/>
                <a:t>O</a:t>
              </a:r>
              <a:endParaRPr lang="zh-CN" altLang="en-US" sz="11500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04821" y="4268598"/>
            <a:ext cx="1615328" cy="1627095"/>
            <a:chOff x="4386543" y="1700212"/>
            <a:chExt cx="1615328" cy="162709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r="17500"/>
            <a:stretch>
              <a:fillRect/>
            </a:stretch>
          </p:blipFill>
          <p:spPr>
            <a:xfrm>
              <a:off x="4386543" y="1719543"/>
              <a:ext cx="1588434" cy="158843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388224" y="1700212"/>
              <a:ext cx="1613647" cy="162709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dirty="0"/>
                <a:t>T</a:t>
              </a:r>
              <a:endParaRPr lang="zh-CN" altLang="en-US" sz="11500" b="1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848111" y="2426351"/>
            <a:ext cx="3547725" cy="1617144"/>
            <a:chOff x="3879048" y="1107782"/>
            <a:chExt cx="3437962" cy="1617144"/>
          </a:xfrm>
        </p:grpSpPr>
        <p:sp>
          <p:nvSpPr>
            <p:cNvPr id="15" name="任意多边形 14"/>
            <p:cNvSpPr/>
            <p:nvPr/>
          </p:nvSpPr>
          <p:spPr>
            <a:xfrm rot="5400000">
              <a:off x="4789457" y="197373"/>
              <a:ext cx="1617144" cy="3437961"/>
            </a:xfrm>
            <a:custGeom>
              <a:avLst/>
              <a:gdLst>
                <a:gd name="connsiteX0" fmla="*/ 532102 w 1460727"/>
                <a:gd name="connsiteY0" fmla="*/ 5375246 h 5375246"/>
                <a:gd name="connsiteX1" fmla="*/ 532764 w 1460727"/>
                <a:gd name="connsiteY1" fmla="*/ 5374106 h 5375246"/>
                <a:gd name="connsiteX2" fmla="*/ 729704 w 1460727"/>
                <a:gd name="connsiteY2" fmla="*/ 5374106 h 5375246"/>
                <a:gd name="connsiteX3" fmla="*/ 730365 w 1460727"/>
                <a:gd name="connsiteY3" fmla="*/ 5375246 h 5375246"/>
                <a:gd name="connsiteX4" fmla="*/ 0 w 1460727"/>
                <a:gd name="connsiteY4" fmla="*/ 5374106 h 5375246"/>
                <a:gd name="connsiteX5" fmla="*/ 0 w 1460727"/>
                <a:gd name="connsiteY5" fmla="*/ 0 h 5375246"/>
                <a:gd name="connsiteX6" fmla="*/ 1460727 w 1460727"/>
                <a:gd name="connsiteY6" fmla="*/ 0 h 5375246"/>
                <a:gd name="connsiteX7" fmla="*/ 1460727 w 1460727"/>
                <a:gd name="connsiteY7" fmla="*/ 5374106 h 5375246"/>
                <a:gd name="connsiteX8" fmla="*/ 729704 w 1460727"/>
                <a:gd name="connsiteY8" fmla="*/ 5374106 h 5375246"/>
                <a:gd name="connsiteX9" fmla="*/ 631234 w 1460727"/>
                <a:gd name="connsiteY9" fmla="*/ 5204330 h 5375246"/>
                <a:gd name="connsiteX10" fmla="*/ 532764 w 1460727"/>
                <a:gd name="connsiteY10" fmla="*/ 5374106 h 537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727" h="5375246">
                  <a:moveTo>
                    <a:pt x="532102" y="5375246"/>
                  </a:moveTo>
                  <a:lnTo>
                    <a:pt x="532764" y="5374106"/>
                  </a:lnTo>
                  <a:lnTo>
                    <a:pt x="729704" y="5374106"/>
                  </a:lnTo>
                  <a:lnTo>
                    <a:pt x="730365" y="5375246"/>
                  </a:lnTo>
                  <a:close/>
                  <a:moveTo>
                    <a:pt x="0" y="5374106"/>
                  </a:moveTo>
                  <a:lnTo>
                    <a:pt x="0" y="0"/>
                  </a:lnTo>
                  <a:lnTo>
                    <a:pt x="1460727" y="0"/>
                  </a:lnTo>
                  <a:lnTo>
                    <a:pt x="1460727" y="5374106"/>
                  </a:lnTo>
                  <a:lnTo>
                    <a:pt x="729704" y="5374106"/>
                  </a:lnTo>
                  <a:lnTo>
                    <a:pt x="631234" y="5204330"/>
                  </a:lnTo>
                  <a:lnTo>
                    <a:pt x="532764" y="5374106"/>
                  </a:lnTo>
                  <a:close/>
                </a:path>
              </a:pathLst>
            </a:custGeom>
            <a:solidFill>
              <a:srgbClr val="D4AA08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63847" y="1301754"/>
              <a:ext cx="1645536" cy="3693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71972" y="1759867"/>
              <a:ext cx="3245038" cy="7386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添加文本 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添加文本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48111" y="4259219"/>
            <a:ext cx="3547725" cy="1617144"/>
            <a:chOff x="3879048" y="1107782"/>
            <a:chExt cx="3437962" cy="1617144"/>
          </a:xfrm>
        </p:grpSpPr>
        <p:sp>
          <p:nvSpPr>
            <p:cNvPr id="21" name="任意多边形 20"/>
            <p:cNvSpPr/>
            <p:nvPr/>
          </p:nvSpPr>
          <p:spPr>
            <a:xfrm rot="5400000">
              <a:off x="4789457" y="197373"/>
              <a:ext cx="1617144" cy="3437961"/>
            </a:xfrm>
            <a:custGeom>
              <a:avLst/>
              <a:gdLst>
                <a:gd name="connsiteX0" fmla="*/ 532102 w 1460727"/>
                <a:gd name="connsiteY0" fmla="*/ 5375246 h 5375246"/>
                <a:gd name="connsiteX1" fmla="*/ 532764 w 1460727"/>
                <a:gd name="connsiteY1" fmla="*/ 5374106 h 5375246"/>
                <a:gd name="connsiteX2" fmla="*/ 729704 w 1460727"/>
                <a:gd name="connsiteY2" fmla="*/ 5374106 h 5375246"/>
                <a:gd name="connsiteX3" fmla="*/ 730365 w 1460727"/>
                <a:gd name="connsiteY3" fmla="*/ 5375246 h 5375246"/>
                <a:gd name="connsiteX4" fmla="*/ 0 w 1460727"/>
                <a:gd name="connsiteY4" fmla="*/ 5374106 h 5375246"/>
                <a:gd name="connsiteX5" fmla="*/ 0 w 1460727"/>
                <a:gd name="connsiteY5" fmla="*/ 0 h 5375246"/>
                <a:gd name="connsiteX6" fmla="*/ 1460727 w 1460727"/>
                <a:gd name="connsiteY6" fmla="*/ 0 h 5375246"/>
                <a:gd name="connsiteX7" fmla="*/ 1460727 w 1460727"/>
                <a:gd name="connsiteY7" fmla="*/ 5374106 h 5375246"/>
                <a:gd name="connsiteX8" fmla="*/ 729704 w 1460727"/>
                <a:gd name="connsiteY8" fmla="*/ 5374106 h 5375246"/>
                <a:gd name="connsiteX9" fmla="*/ 631234 w 1460727"/>
                <a:gd name="connsiteY9" fmla="*/ 5204330 h 5375246"/>
                <a:gd name="connsiteX10" fmla="*/ 532764 w 1460727"/>
                <a:gd name="connsiteY10" fmla="*/ 5374106 h 537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727" h="5375246">
                  <a:moveTo>
                    <a:pt x="532102" y="5375246"/>
                  </a:moveTo>
                  <a:lnTo>
                    <a:pt x="532764" y="5374106"/>
                  </a:lnTo>
                  <a:lnTo>
                    <a:pt x="729704" y="5374106"/>
                  </a:lnTo>
                  <a:lnTo>
                    <a:pt x="730365" y="5375246"/>
                  </a:lnTo>
                  <a:close/>
                  <a:moveTo>
                    <a:pt x="0" y="5374106"/>
                  </a:moveTo>
                  <a:lnTo>
                    <a:pt x="0" y="0"/>
                  </a:lnTo>
                  <a:lnTo>
                    <a:pt x="1460727" y="0"/>
                  </a:lnTo>
                  <a:lnTo>
                    <a:pt x="1460727" y="5374106"/>
                  </a:lnTo>
                  <a:lnTo>
                    <a:pt x="729704" y="5374106"/>
                  </a:lnTo>
                  <a:lnTo>
                    <a:pt x="631234" y="5204330"/>
                  </a:lnTo>
                  <a:lnTo>
                    <a:pt x="532764" y="5374106"/>
                  </a:lnTo>
                  <a:close/>
                </a:path>
              </a:pathLst>
            </a:custGeom>
            <a:solidFill>
              <a:srgbClr val="D4AA08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63847" y="1301754"/>
              <a:ext cx="1645536" cy="3693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71972" y="1759867"/>
              <a:ext cx="3245038" cy="7386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添加文本 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添加文本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6256" y="4259219"/>
            <a:ext cx="3547724" cy="1617144"/>
            <a:chOff x="3879048" y="1107782"/>
            <a:chExt cx="3437961" cy="1617144"/>
          </a:xfrm>
        </p:grpSpPr>
        <p:sp>
          <p:nvSpPr>
            <p:cNvPr id="25" name="任意多边形 24"/>
            <p:cNvSpPr/>
            <p:nvPr/>
          </p:nvSpPr>
          <p:spPr>
            <a:xfrm rot="16200000" flipH="1">
              <a:off x="4789457" y="197373"/>
              <a:ext cx="1617144" cy="3437961"/>
            </a:xfrm>
            <a:custGeom>
              <a:avLst/>
              <a:gdLst>
                <a:gd name="connsiteX0" fmla="*/ 532102 w 1460727"/>
                <a:gd name="connsiteY0" fmla="*/ 5375246 h 5375246"/>
                <a:gd name="connsiteX1" fmla="*/ 532764 w 1460727"/>
                <a:gd name="connsiteY1" fmla="*/ 5374106 h 5375246"/>
                <a:gd name="connsiteX2" fmla="*/ 729704 w 1460727"/>
                <a:gd name="connsiteY2" fmla="*/ 5374106 h 5375246"/>
                <a:gd name="connsiteX3" fmla="*/ 730365 w 1460727"/>
                <a:gd name="connsiteY3" fmla="*/ 5375246 h 5375246"/>
                <a:gd name="connsiteX4" fmla="*/ 0 w 1460727"/>
                <a:gd name="connsiteY4" fmla="*/ 5374106 h 5375246"/>
                <a:gd name="connsiteX5" fmla="*/ 0 w 1460727"/>
                <a:gd name="connsiteY5" fmla="*/ 0 h 5375246"/>
                <a:gd name="connsiteX6" fmla="*/ 1460727 w 1460727"/>
                <a:gd name="connsiteY6" fmla="*/ 0 h 5375246"/>
                <a:gd name="connsiteX7" fmla="*/ 1460727 w 1460727"/>
                <a:gd name="connsiteY7" fmla="*/ 5374106 h 5375246"/>
                <a:gd name="connsiteX8" fmla="*/ 729704 w 1460727"/>
                <a:gd name="connsiteY8" fmla="*/ 5374106 h 5375246"/>
                <a:gd name="connsiteX9" fmla="*/ 631234 w 1460727"/>
                <a:gd name="connsiteY9" fmla="*/ 5204330 h 5375246"/>
                <a:gd name="connsiteX10" fmla="*/ 532764 w 1460727"/>
                <a:gd name="connsiteY10" fmla="*/ 5374106 h 537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727" h="5375246">
                  <a:moveTo>
                    <a:pt x="532102" y="5375246"/>
                  </a:moveTo>
                  <a:lnTo>
                    <a:pt x="532764" y="5374106"/>
                  </a:lnTo>
                  <a:lnTo>
                    <a:pt x="729704" y="5374106"/>
                  </a:lnTo>
                  <a:lnTo>
                    <a:pt x="730365" y="5375246"/>
                  </a:lnTo>
                  <a:close/>
                  <a:moveTo>
                    <a:pt x="0" y="5374106"/>
                  </a:moveTo>
                  <a:lnTo>
                    <a:pt x="0" y="0"/>
                  </a:lnTo>
                  <a:lnTo>
                    <a:pt x="1460727" y="0"/>
                  </a:lnTo>
                  <a:lnTo>
                    <a:pt x="1460727" y="5374106"/>
                  </a:lnTo>
                  <a:lnTo>
                    <a:pt x="729704" y="5374106"/>
                  </a:lnTo>
                  <a:lnTo>
                    <a:pt x="631234" y="5204330"/>
                  </a:lnTo>
                  <a:lnTo>
                    <a:pt x="532764" y="5374106"/>
                  </a:lnTo>
                  <a:close/>
                </a:path>
              </a:pathLst>
            </a:custGeom>
            <a:solidFill>
              <a:srgbClr val="D4AA08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464605" y="1301754"/>
              <a:ext cx="1645536" cy="3693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968945" y="1759867"/>
              <a:ext cx="3245038" cy="7386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添加文本 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添加文本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6256" y="2416972"/>
            <a:ext cx="3547724" cy="1617144"/>
            <a:chOff x="3879048" y="1107782"/>
            <a:chExt cx="3437961" cy="1617144"/>
          </a:xfrm>
        </p:grpSpPr>
        <p:sp>
          <p:nvSpPr>
            <p:cNvPr id="29" name="任意多边形 28"/>
            <p:cNvSpPr/>
            <p:nvPr/>
          </p:nvSpPr>
          <p:spPr>
            <a:xfrm rot="16200000" flipH="1">
              <a:off x="4789457" y="197373"/>
              <a:ext cx="1617144" cy="3437961"/>
            </a:xfrm>
            <a:custGeom>
              <a:avLst/>
              <a:gdLst>
                <a:gd name="connsiteX0" fmla="*/ 532102 w 1460727"/>
                <a:gd name="connsiteY0" fmla="*/ 5375246 h 5375246"/>
                <a:gd name="connsiteX1" fmla="*/ 532764 w 1460727"/>
                <a:gd name="connsiteY1" fmla="*/ 5374106 h 5375246"/>
                <a:gd name="connsiteX2" fmla="*/ 729704 w 1460727"/>
                <a:gd name="connsiteY2" fmla="*/ 5374106 h 5375246"/>
                <a:gd name="connsiteX3" fmla="*/ 730365 w 1460727"/>
                <a:gd name="connsiteY3" fmla="*/ 5375246 h 5375246"/>
                <a:gd name="connsiteX4" fmla="*/ 0 w 1460727"/>
                <a:gd name="connsiteY4" fmla="*/ 5374106 h 5375246"/>
                <a:gd name="connsiteX5" fmla="*/ 0 w 1460727"/>
                <a:gd name="connsiteY5" fmla="*/ 0 h 5375246"/>
                <a:gd name="connsiteX6" fmla="*/ 1460727 w 1460727"/>
                <a:gd name="connsiteY6" fmla="*/ 0 h 5375246"/>
                <a:gd name="connsiteX7" fmla="*/ 1460727 w 1460727"/>
                <a:gd name="connsiteY7" fmla="*/ 5374106 h 5375246"/>
                <a:gd name="connsiteX8" fmla="*/ 729704 w 1460727"/>
                <a:gd name="connsiteY8" fmla="*/ 5374106 h 5375246"/>
                <a:gd name="connsiteX9" fmla="*/ 631234 w 1460727"/>
                <a:gd name="connsiteY9" fmla="*/ 5204330 h 5375246"/>
                <a:gd name="connsiteX10" fmla="*/ 532764 w 1460727"/>
                <a:gd name="connsiteY10" fmla="*/ 5374106 h 537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727" h="5375246">
                  <a:moveTo>
                    <a:pt x="532102" y="5375246"/>
                  </a:moveTo>
                  <a:lnTo>
                    <a:pt x="532764" y="5374106"/>
                  </a:lnTo>
                  <a:lnTo>
                    <a:pt x="729704" y="5374106"/>
                  </a:lnTo>
                  <a:lnTo>
                    <a:pt x="730365" y="5375246"/>
                  </a:lnTo>
                  <a:close/>
                  <a:moveTo>
                    <a:pt x="0" y="5374106"/>
                  </a:moveTo>
                  <a:lnTo>
                    <a:pt x="0" y="0"/>
                  </a:lnTo>
                  <a:lnTo>
                    <a:pt x="1460727" y="0"/>
                  </a:lnTo>
                  <a:lnTo>
                    <a:pt x="1460727" y="5374106"/>
                  </a:lnTo>
                  <a:lnTo>
                    <a:pt x="729704" y="5374106"/>
                  </a:lnTo>
                  <a:lnTo>
                    <a:pt x="631234" y="5204330"/>
                  </a:lnTo>
                  <a:lnTo>
                    <a:pt x="532764" y="5374106"/>
                  </a:lnTo>
                  <a:close/>
                </a:path>
              </a:pathLst>
            </a:custGeom>
            <a:solidFill>
              <a:srgbClr val="D4AA08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464605" y="1301754"/>
              <a:ext cx="1645536" cy="3693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68945" y="1759867"/>
              <a:ext cx="3245038" cy="7386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添加文本 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 添加文本 添加文本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45220" y="717155"/>
            <a:ext cx="3558761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 SWOT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62658" y="1613729"/>
            <a:ext cx="1053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SWOT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分析法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是用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来确定企业自身的竞争优势、竞争劣势、机会和威胁，从而将公司的战略与公司内部资源、外部环境有机地结合起来的一种科学的分析方法。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2" y="2264899"/>
            <a:ext cx="2072279" cy="134698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5220" y="717155"/>
            <a:ext cx="3558761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同类产品分析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46585" y="2504050"/>
            <a:ext cx="4797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427,550</a:t>
            </a:r>
            <a:endParaRPr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46585" y="2273217"/>
            <a:ext cx="368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DEMAND ANALYSIS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24195" y="2415104"/>
            <a:ext cx="164553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32320" y="2873217"/>
            <a:ext cx="495182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230012" y="3766625"/>
            <a:ext cx="1046024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97" y="3979892"/>
            <a:ext cx="2072279" cy="134698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270370" y="4219043"/>
            <a:ext cx="4797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427,550</a:t>
            </a:r>
            <a:endParaRPr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70370" y="3988210"/>
            <a:ext cx="368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DEMAND ANALYSIS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19681" y="4274685"/>
            <a:ext cx="164553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44172" y="4672617"/>
            <a:ext cx="495182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14400" y="1288473"/>
            <a:ext cx="10390909" cy="4516582"/>
          </a:xfrm>
          <a:prstGeom prst="rect">
            <a:avLst/>
          </a:prstGeom>
          <a:solidFill>
            <a:schemeClr val="tx1">
              <a:lumMod val="95000"/>
              <a:lumOff val="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2945" y="1440873"/>
            <a:ext cx="10099964" cy="4211782"/>
          </a:xfrm>
          <a:prstGeom prst="rect">
            <a:avLst/>
          </a:prstGeom>
          <a:noFill/>
          <a:ln>
            <a:solidFill>
              <a:srgbClr val="D4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32218" y="2385486"/>
            <a:ext cx="2552700" cy="584775"/>
          </a:xfrm>
          <a:prstGeom prst="rect">
            <a:avLst/>
          </a:prstGeom>
          <a:solidFill>
            <a:srgbClr val="D4AA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2566555" y="2970261"/>
            <a:ext cx="8001000" cy="226215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深圳公司名称有限公司，成立于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日，公司坐落于深圳市前海深港合作区，公司地理环境优越，交通便利。</a:t>
            </a:r>
          </a:p>
          <a:p>
            <a:pPr lvl="0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公司名称是一家从事证券投资、股权投资和投资顾问等业务的专业资产管理机构。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公司注册资本人民币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1000.00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公司主要管理产品包括：定向增发、量化对冲策略、趋势投资等等。</a:t>
            </a:r>
          </a:p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流程图: 或者 13"/>
          <p:cNvSpPr/>
          <p:nvPr/>
        </p:nvSpPr>
        <p:spPr>
          <a:xfrm>
            <a:off x="10567555" y="1687901"/>
            <a:ext cx="345111" cy="345111"/>
          </a:xfrm>
          <a:prstGeom prst="flowChartOr">
            <a:avLst/>
          </a:prstGeom>
          <a:noFill/>
          <a:ln>
            <a:solidFill>
              <a:srgbClr val="D4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4"/>
          <p:cNvSpPr/>
          <p:nvPr/>
        </p:nvSpPr>
        <p:spPr>
          <a:xfrm rot="2652705">
            <a:off x="1404676" y="892630"/>
            <a:ext cx="691653" cy="2155606"/>
          </a:xfrm>
          <a:custGeom>
            <a:avLst/>
            <a:gdLst>
              <a:gd name="connsiteX0" fmla="*/ 0 w 645193"/>
              <a:gd name="connsiteY0" fmla="*/ 1177116 h 1177116"/>
              <a:gd name="connsiteX1" fmla="*/ 161298 w 645193"/>
              <a:gd name="connsiteY1" fmla="*/ 0 h 1177116"/>
              <a:gd name="connsiteX2" fmla="*/ 645193 w 645193"/>
              <a:gd name="connsiteY2" fmla="*/ 0 h 1177116"/>
              <a:gd name="connsiteX3" fmla="*/ 483895 w 645193"/>
              <a:gd name="connsiteY3" fmla="*/ 1177116 h 1177116"/>
              <a:gd name="connsiteX4" fmla="*/ 0 w 645193"/>
              <a:gd name="connsiteY4" fmla="*/ 1177116 h 1177116"/>
              <a:gd name="connsiteX0-1" fmla="*/ 0 w 691653"/>
              <a:gd name="connsiteY0-2" fmla="*/ 1705544 h 1705544"/>
              <a:gd name="connsiteX1-3" fmla="*/ 161298 w 691653"/>
              <a:gd name="connsiteY1-4" fmla="*/ 528428 h 1705544"/>
              <a:gd name="connsiteX2-5" fmla="*/ 691653 w 691653"/>
              <a:gd name="connsiteY2-6" fmla="*/ 0 h 1705544"/>
              <a:gd name="connsiteX3-7" fmla="*/ 483895 w 691653"/>
              <a:gd name="connsiteY3-8" fmla="*/ 1705544 h 1705544"/>
              <a:gd name="connsiteX4-9" fmla="*/ 0 w 691653"/>
              <a:gd name="connsiteY4-10" fmla="*/ 1705544 h 1705544"/>
              <a:gd name="connsiteX0-11" fmla="*/ 0 w 691653"/>
              <a:gd name="connsiteY0-12" fmla="*/ 1705544 h 2155606"/>
              <a:gd name="connsiteX1-13" fmla="*/ 161298 w 691653"/>
              <a:gd name="connsiteY1-14" fmla="*/ 528428 h 2155606"/>
              <a:gd name="connsiteX2-15" fmla="*/ 691653 w 691653"/>
              <a:gd name="connsiteY2-16" fmla="*/ 0 h 2155606"/>
              <a:gd name="connsiteX3-17" fmla="*/ 438513 w 691653"/>
              <a:gd name="connsiteY3-18" fmla="*/ 2155606 h 2155606"/>
              <a:gd name="connsiteX4-19" fmla="*/ 0 w 691653"/>
              <a:gd name="connsiteY4-20" fmla="*/ 1705544 h 21556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653" h="2155606">
                <a:moveTo>
                  <a:pt x="0" y="1705544"/>
                </a:moveTo>
                <a:lnTo>
                  <a:pt x="161298" y="528428"/>
                </a:lnTo>
                <a:lnTo>
                  <a:pt x="691653" y="0"/>
                </a:lnTo>
                <a:lnTo>
                  <a:pt x="438513" y="2155606"/>
                </a:lnTo>
                <a:lnTo>
                  <a:pt x="0" y="1705544"/>
                </a:lnTo>
                <a:close/>
              </a:path>
            </a:pathLst>
          </a:custGeom>
          <a:solidFill>
            <a:srgbClr val="D4AA08"/>
          </a:solidFill>
          <a:ln>
            <a:solidFill>
              <a:srgbClr val="D4AA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 rot="19347847">
            <a:off x="958969" y="1700830"/>
            <a:ext cx="151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About Us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-13446" y="-1"/>
            <a:ext cx="12219296" cy="6858001"/>
            <a:chOff x="-13446" y="-1"/>
            <a:chExt cx="12219296" cy="6858001"/>
          </a:xfrm>
        </p:grpSpPr>
        <p:pic>
          <p:nvPicPr>
            <p:cNvPr id="82" name="图片 8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3" b="783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3" name="矩形 82"/>
            <p:cNvSpPr/>
            <p:nvPr/>
          </p:nvSpPr>
          <p:spPr>
            <a:xfrm>
              <a:off x="-13446" y="-1"/>
              <a:ext cx="12219296" cy="6858001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67251" y="717155"/>
            <a:ext cx="3558761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客户需求分析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4809681" y="2232873"/>
            <a:ext cx="2353351" cy="3647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298268" y="3058429"/>
            <a:ext cx="3405093" cy="1378678"/>
            <a:chOff x="6313005" y="1482499"/>
            <a:chExt cx="3676843" cy="1488704"/>
          </a:xfrm>
        </p:grpSpPr>
        <p:sp>
          <p:nvSpPr>
            <p:cNvPr id="7" name="文本框 6"/>
            <p:cNvSpPr txBox="1"/>
            <p:nvPr/>
          </p:nvSpPr>
          <p:spPr>
            <a:xfrm>
              <a:off x="6387910" y="1482499"/>
              <a:ext cx="2315219" cy="447886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81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313005" y="1940953"/>
              <a:ext cx="3676843" cy="1030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点击此处添加文本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点击此处添加文本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点击此处添加文本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点击此处添加文本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610117" y="4677212"/>
            <a:ext cx="1081153" cy="56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33%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7230193" y="3780777"/>
            <a:ext cx="3660897" cy="1500602"/>
            <a:chOff x="7648017" y="1481259"/>
            <a:chExt cx="3953063" cy="1620357"/>
          </a:xfrm>
        </p:grpSpPr>
        <p:sp>
          <p:nvSpPr>
            <p:cNvPr id="14" name="文本框 13"/>
            <p:cNvSpPr txBox="1"/>
            <p:nvPr/>
          </p:nvSpPr>
          <p:spPr>
            <a:xfrm>
              <a:off x="9145469" y="1481259"/>
              <a:ext cx="2315219" cy="365572"/>
            </a:xfrm>
            <a:prstGeom prst="rect">
              <a:avLst/>
            </a:prstGeom>
            <a:solidFill>
              <a:srgbClr val="D4AA08">
                <a:alpha val="8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48017" y="1838728"/>
              <a:ext cx="3953063" cy="1262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点击此处添加文本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点击此处添加文本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点击此处添加文本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点击此处添加文本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48621" y="2186618"/>
            <a:ext cx="2712628" cy="829177"/>
            <a:chOff x="1082378" y="1695689"/>
            <a:chExt cx="2929115" cy="895350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17" name="组合 16"/>
            <p:cNvGrpSpPr/>
            <p:nvPr/>
          </p:nvGrpSpPr>
          <p:grpSpPr>
            <a:xfrm>
              <a:off x="1082378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34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5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6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674446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31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2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3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285736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28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9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0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09527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25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6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7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501905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22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3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4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136596" y="5093321"/>
            <a:ext cx="2712628" cy="829177"/>
            <a:chOff x="1082378" y="1695689"/>
            <a:chExt cx="2929115" cy="895350"/>
          </a:xfrm>
          <a:solidFill>
            <a:srgbClr val="D4AA08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37"/>
            <p:cNvGrpSpPr/>
            <p:nvPr/>
          </p:nvGrpSpPr>
          <p:grpSpPr>
            <a:xfrm>
              <a:off x="1082378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55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6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7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674446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52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3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4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285736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49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0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1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2909527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46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7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8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501905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43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4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5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350327" y="5093321"/>
            <a:ext cx="2712628" cy="829177"/>
            <a:chOff x="1082378" y="1695689"/>
            <a:chExt cx="2929115" cy="895350"/>
          </a:xfrm>
          <a:solidFill>
            <a:srgbClr val="D4AA08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59" name="组合 58"/>
            <p:cNvGrpSpPr/>
            <p:nvPr/>
          </p:nvGrpSpPr>
          <p:grpSpPr>
            <a:xfrm>
              <a:off x="1082378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76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7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8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674446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73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4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5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2285736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70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1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2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909527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67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68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69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3501905" y="1695689"/>
              <a:ext cx="509588" cy="895350"/>
              <a:chOff x="3797301" y="1241426"/>
              <a:chExt cx="509588" cy="895350"/>
            </a:xfrm>
            <a:grpFill/>
          </p:grpSpPr>
          <p:sp>
            <p:nvSpPr>
              <p:cNvPr id="64" name="Freeform 448"/>
              <p:cNvSpPr/>
              <p:nvPr/>
            </p:nvSpPr>
            <p:spPr bwMode="auto">
              <a:xfrm>
                <a:off x="3984626" y="1500188"/>
                <a:ext cx="134938" cy="334963"/>
              </a:xfrm>
              <a:custGeom>
                <a:avLst/>
                <a:gdLst>
                  <a:gd name="T0" fmla="*/ 49 w 85"/>
                  <a:gd name="T1" fmla="*/ 62 h 211"/>
                  <a:gd name="T2" fmla="*/ 72 w 85"/>
                  <a:gd name="T3" fmla="*/ 35 h 211"/>
                  <a:gd name="T4" fmla="*/ 43 w 85"/>
                  <a:gd name="T5" fmla="*/ 0 h 211"/>
                  <a:gd name="T6" fmla="*/ 12 w 85"/>
                  <a:gd name="T7" fmla="*/ 35 h 211"/>
                  <a:gd name="T8" fmla="*/ 37 w 85"/>
                  <a:gd name="T9" fmla="*/ 62 h 211"/>
                  <a:gd name="T10" fmla="*/ 0 w 85"/>
                  <a:gd name="T11" fmla="*/ 178 h 211"/>
                  <a:gd name="T12" fmla="*/ 43 w 85"/>
                  <a:gd name="T13" fmla="*/ 211 h 211"/>
                  <a:gd name="T14" fmla="*/ 85 w 85"/>
                  <a:gd name="T15" fmla="*/ 178 h 211"/>
                  <a:gd name="T16" fmla="*/ 49 w 85"/>
                  <a:gd name="T17" fmla="*/ 6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11">
                    <a:moveTo>
                      <a:pt x="49" y="62"/>
                    </a:moveTo>
                    <a:lnTo>
                      <a:pt x="72" y="35"/>
                    </a:lnTo>
                    <a:lnTo>
                      <a:pt x="43" y="0"/>
                    </a:lnTo>
                    <a:lnTo>
                      <a:pt x="12" y="35"/>
                    </a:lnTo>
                    <a:lnTo>
                      <a:pt x="37" y="62"/>
                    </a:lnTo>
                    <a:lnTo>
                      <a:pt x="0" y="178"/>
                    </a:lnTo>
                    <a:lnTo>
                      <a:pt x="43" y="211"/>
                    </a:lnTo>
                    <a:lnTo>
                      <a:pt x="85" y="178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65" name="Freeform 449"/>
              <p:cNvSpPr/>
              <p:nvPr/>
            </p:nvSpPr>
            <p:spPr bwMode="auto">
              <a:xfrm>
                <a:off x="3797301" y="1497013"/>
                <a:ext cx="509588" cy="639763"/>
              </a:xfrm>
              <a:custGeom>
                <a:avLst/>
                <a:gdLst>
                  <a:gd name="T0" fmla="*/ 180 w 231"/>
                  <a:gd name="T1" fmla="*/ 0 h 289"/>
                  <a:gd name="T2" fmla="*/ 161 w 231"/>
                  <a:gd name="T3" fmla="*/ 0 h 289"/>
                  <a:gd name="T4" fmla="*/ 139 w 231"/>
                  <a:gd name="T5" fmla="*/ 69 h 289"/>
                  <a:gd name="T6" fmla="*/ 115 w 231"/>
                  <a:gd name="T7" fmla="*/ 143 h 289"/>
                  <a:gd name="T8" fmla="*/ 92 w 231"/>
                  <a:gd name="T9" fmla="*/ 69 h 289"/>
                  <a:gd name="T10" fmla="*/ 70 w 231"/>
                  <a:gd name="T11" fmla="*/ 0 h 289"/>
                  <a:gd name="T12" fmla="*/ 50 w 231"/>
                  <a:gd name="T13" fmla="*/ 0 h 289"/>
                  <a:gd name="T14" fmla="*/ 0 w 231"/>
                  <a:gd name="T15" fmla="*/ 62 h 289"/>
                  <a:gd name="T16" fmla="*/ 0 w 231"/>
                  <a:gd name="T17" fmla="*/ 227 h 289"/>
                  <a:gd name="T18" fmla="*/ 50 w 231"/>
                  <a:gd name="T19" fmla="*/ 289 h 289"/>
                  <a:gd name="T20" fmla="*/ 180 w 231"/>
                  <a:gd name="T21" fmla="*/ 289 h 289"/>
                  <a:gd name="T22" fmla="*/ 231 w 231"/>
                  <a:gd name="T23" fmla="*/ 227 h 289"/>
                  <a:gd name="T24" fmla="*/ 231 w 231"/>
                  <a:gd name="T25" fmla="*/ 62 h 289"/>
                  <a:gd name="T26" fmla="*/ 180 w 231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289">
                    <a:moveTo>
                      <a:pt x="180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8"/>
                      <a:pt x="0" y="6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61"/>
                      <a:pt x="22" y="289"/>
                      <a:pt x="50" y="289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208" y="289"/>
                      <a:pt x="231" y="261"/>
                      <a:pt x="231" y="227"/>
                    </a:cubicBezTo>
                    <a:cubicBezTo>
                      <a:pt x="231" y="62"/>
                      <a:pt x="231" y="62"/>
                      <a:pt x="231" y="62"/>
                    </a:cubicBezTo>
                    <a:cubicBezTo>
                      <a:pt x="231" y="28"/>
                      <a:pt x="208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66" name="Oval 450"/>
              <p:cNvSpPr>
                <a:spLocks noChangeArrowheads="1"/>
              </p:cNvSpPr>
              <p:nvPr/>
            </p:nvSpPr>
            <p:spPr bwMode="auto">
              <a:xfrm>
                <a:off x="3944938" y="1241426"/>
                <a:ext cx="211138" cy="209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390987" y="4763164"/>
            <a:ext cx="2820789" cy="1094083"/>
            <a:chOff x="1390987" y="4763164"/>
            <a:chExt cx="2820789" cy="1094083"/>
          </a:xfrm>
        </p:grpSpPr>
        <p:sp>
          <p:nvSpPr>
            <p:cNvPr id="86" name="文本框 85"/>
            <p:cNvSpPr txBox="1"/>
            <p:nvPr/>
          </p:nvSpPr>
          <p:spPr>
            <a:xfrm>
              <a:off x="1390988" y="4763164"/>
              <a:ext cx="1263574" cy="324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81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390988" y="5160597"/>
              <a:ext cx="1948186" cy="316824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81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390987" y="5546015"/>
              <a:ext cx="2820789" cy="311232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81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3311678" y="5050542"/>
            <a:ext cx="108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50%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  <p:sp>
        <p:nvSpPr>
          <p:cNvPr id="92" name="文本框 91"/>
          <p:cNvSpPr txBox="1"/>
          <p:nvPr/>
        </p:nvSpPr>
        <p:spPr>
          <a:xfrm>
            <a:off x="4197180" y="5470798"/>
            <a:ext cx="108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70%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  <p:sp>
        <p:nvSpPr>
          <p:cNvPr id="93" name="文本框 92"/>
          <p:cNvSpPr txBox="1"/>
          <p:nvPr/>
        </p:nvSpPr>
        <p:spPr>
          <a:xfrm>
            <a:off x="8731263" y="2047154"/>
            <a:ext cx="1081153" cy="56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33%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  <p:grpSp>
        <p:nvGrpSpPr>
          <p:cNvPr id="94" name="组合 93"/>
          <p:cNvGrpSpPr/>
          <p:nvPr/>
        </p:nvGrpSpPr>
        <p:grpSpPr>
          <a:xfrm flipH="1">
            <a:off x="7923313" y="2175723"/>
            <a:ext cx="2820789" cy="1094083"/>
            <a:chOff x="1390987" y="4763164"/>
            <a:chExt cx="2820789" cy="1094083"/>
          </a:xfrm>
          <a:solidFill>
            <a:srgbClr val="D4AA08"/>
          </a:solidFill>
        </p:grpSpPr>
        <p:sp>
          <p:nvSpPr>
            <p:cNvPr id="95" name="文本框 94"/>
            <p:cNvSpPr txBox="1"/>
            <p:nvPr/>
          </p:nvSpPr>
          <p:spPr>
            <a:xfrm>
              <a:off x="1390988" y="4763164"/>
              <a:ext cx="1263574" cy="324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390988" y="5160597"/>
              <a:ext cx="1948186" cy="3168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390987" y="5546015"/>
              <a:ext cx="2820789" cy="3112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8077736" y="2504145"/>
            <a:ext cx="108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50%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  <p:sp>
        <p:nvSpPr>
          <p:cNvPr id="99" name="文本框 98"/>
          <p:cNvSpPr txBox="1"/>
          <p:nvPr/>
        </p:nvSpPr>
        <p:spPr>
          <a:xfrm>
            <a:off x="7220360" y="2861549"/>
            <a:ext cx="108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70%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4" b="17772"/>
          <a:stretch>
            <a:fillRect/>
          </a:stretch>
        </p:blipFill>
        <p:spPr>
          <a:xfrm>
            <a:off x="0" y="-54591"/>
            <a:ext cx="12188774" cy="41216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86642" y="2356176"/>
            <a:ext cx="2818716" cy="646331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前景展望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364776" y="3712191"/>
            <a:ext cx="3029803" cy="1064526"/>
            <a:chOff x="1364776" y="3712191"/>
            <a:chExt cx="3029803" cy="1064526"/>
          </a:xfrm>
        </p:grpSpPr>
        <p:sp>
          <p:nvSpPr>
            <p:cNvPr id="11" name="矩形 10"/>
            <p:cNvSpPr/>
            <p:nvPr/>
          </p:nvSpPr>
          <p:spPr>
            <a:xfrm>
              <a:off x="1364776" y="3712191"/>
              <a:ext cx="2729552" cy="105087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公司前景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092379" y="3725839"/>
              <a:ext cx="302200" cy="1050878"/>
            </a:xfrm>
            <a:prstGeom prst="rect">
              <a:avLst/>
            </a:prstGeom>
            <a:solidFill>
              <a:srgbClr val="D4A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&gt;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66955" y="3712191"/>
            <a:ext cx="3029803" cy="1064526"/>
            <a:chOff x="1364776" y="3712191"/>
            <a:chExt cx="3029803" cy="1064526"/>
          </a:xfrm>
        </p:grpSpPr>
        <p:sp>
          <p:nvSpPr>
            <p:cNvPr id="15" name="矩形 14"/>
            <p:cNvSpPr/>
            <p:nvPr/>
          </p:nvSpPr>
          <p:spPr>
            <a:xfrm>
              <a:off x="1364776" y="3712191"/>
              <a:ext cx="2729552" cy="105087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产品前景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092379" y="3725839"/>
              <a:ext cx="302200" cy="1050878"/>
            </a:xfrm>
            <a:prstGeom prst="rect">
              <a:avLst/>
            </a:prstGeom>
            <a:solidFill>
              <a:srgbClr val="D4A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&gt;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56066" y="3712191"/>
            <a:ext cx="3029803" cy="1064526"/>
            <a:chOff x="1364776" y="3712191"/>
            <a:chExt cx="3029803" cy="1064526"/>
          </a:xfrm>
        </p:grpSpPr>
        <p:sp>
          <p:nvSpPr>
            <p:cNvPr id="18" name="矩形 17"/>
            <p:cNvSpPr/>
            <p:nvPr/>
          </p:nvSpPr>
          <p:spPr>
            <a:xfrm>
              <a:off x="1364776" y="3712191"/>
              <a:ext cx="2729552" cy="105087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行业前景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092379" y="3725839"/>
              <a:ext cx="302200" cy="1050878"/>
            </a:xfrm>
            <a:prstGeom prst="rect">
              <a:avLst/>
            </a:prstGeom>
            <a:solidFill>
              <a:srgbClr val="D4A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&gt;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7" b="65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013" y="840468"/>
            <a:ext cx="2605137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公司前景</a:t>
            </a:r>
          </a:p>
        </p:txBody>
      </p:sp>
      <p:sp>
        <p:nvSpPr>
          <p:cNvPr id="22" name="矩形 2"/>
          <p:cNvSpPr/>
          <p:nvPr/>
        </p:nvSpPr>
        <p:spPr>
          <a:xfrm>
            <a:off x="683013" y="1697986"/>
            <a:ext cx="11041127" cy="4594884"/>
          </a:xfrm>
          <a:custGeom>
            <a:avLst/>
            <a:gdLst>
              <a:gd name="connsiteX0" fmla="*/ 0 w 7876585"/>
              <a:gd name="connsiteY0" fmla="*/ 0 h 2247900"/>
              <a:gd name="connsiteX1" fmla="*/ 7876585 w 7876585"/>
              <a:gd name="connsiteY1" fmla="*/ 0 h 2247900"/>
              <a:gd name="connsiteX2" fmla="*/ 7876585 w 7876585"/>
              <a:gd name="connsiteY2" fmla="*/ 2247900 h 2247900"/>
              <a:gd name="connsiteX3" fmla="*/ 0 w 7876585"/>
              <a:gd name="connsiteY3" fmla="*/ 2247900 h 2247900"/>
              <a:gd name="connsiteX4" fmla="*/ 0 w 7876585"/>
              <a:gd name="connsiteY4" fmla="*/ 0 h 2247900"/>
              <a:gd name="connsiteX0-1" fmla="*/ 1021976 w 7876585"/>
              <a:gd name="connsiteY0-2" fmla="*/ 13447 h 2247900"/>
              <a:gd name="connsiteX1-3" fmla="*/ 7876585 w 7876585"/>
              <a:gd name="connsiteY1-4" fmla="*/ 0 h 2247900"/>
              <a:gd name="connsiteX2-5" fmla="*/ 7876585 w 7876585"/>
              <a:gd name="connsiteY2-6" fmla="*/ 2247900 h 2247900"/>
              <a:gd name="connsiteX3-7" fmla="*/ 0 w 7876585"/>
              <a:gd name="connsiteY3-8" fmla="*/ 2247900 h 2247900"/>
              <a:gd name="connsiteX4-9" fmla="*/ 1021976 w 7876585"/>
              <a:gd name="connsiteY4-10" fmla="*/ 13447 h 2247900"/>
              <a:gd name="connsiteX0-11" fmla="*/ 5124 w 7876585"/>
              <a:gd name="connsiteY0-12" fmla="*/ 0 h 2267634"/>
              <a:gd name="connsiteX1-13" fmla="*/ 7876585 w 7876585"/>
              <a:gd name="connsiteY1-14" fmla="*/ 19734 h 2267634"/>
              <a:gd name="connsiteX2-15" fmla="*/ 7876585 w 7876585"/>
              <a:gd name="connsiteY2-16" fmla="*/ 2267634 h 2267634"/>
              <a:gd name="connsiteX3-17" fmla="*/ 0 w 7876585"/>
              <a:gd name="connsiteY3-18" fmla="*/ 2267634 h 2267634"/>
              <a:gd name="connsiteX4-19" fmla="*/ 5124 w 7876585"/>
              <a:gd name="connsiteY4-20" fmla="*/ 0 h 22676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76585" h="2267634">
                <a:moveTo>
                  <a:pt x="5124" y="0"/>
                </a:moveTo>
                <a:lnTo>
                  <a:pt x="7876585" y="19734"/>
                </a:lnTo>
                <a:lnTo>
                  <a:pt x="7876585" y="2267634"/>
                </a:lnTo>
                <a:lnTo>
                  <a:pt x="0" y="2267634"/>
                </a:lnTo>
                <a:lnTo>
                  <a:pt x="5124" y="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57709" y="1404965"/>
            <a:ext cx="10585738" cy="4632765"/>
            <a:chOff x="413703" y="778657"/>
            <a:chExt cx="11339098" cy="5539016"/>
          </a:xfrm>
        </p:grpSpPr>
        <p:sp>
          <p:nvSpPr>
            <p:cNvPr id="25" name="平行四边形 14"/>
            <p:cNvSpPr/>
            <p:nvPr/>
          </p:nvSpPr>
          <p:spPr>
            <a:xfrm rot="2652705">
              <a:off x="817653" y="778657"/>
              <a:ext cx="772072" cy="2577446"/>
            </a:xfrm>
            <a:custGeom>
              <a:avLst/>
              <a:gdLst>
                <a:gd name="connsiteX0" fmla="*/ 0 w 645193"/>
                <a:gd name="connsiteY0" fmla="*/ 1177116 h 1177116"/>
                <a:gd name="connsiteX1" fmla="*/ 161298 w 645193"/>
                <a:gd name="connsiteY1" fmla="*/ 0 h 1177116"/>
                <a:gd name="connsiteX2" fmla="*/ 645193 w 645193"/>
                <a:gd name="connsiteY2" fmla="*/ 0 h 1177116"/>
                <a:gd name="connsiteX3" fmla="*/ 483895 w 645193"/>
                <a:gd name="connsiteY3" fmla="*/ 1177116 h 1177116"/>
                <a:gd name="connsiteX4" fmla="*/ 0 w 645193"/>
                <a:gd name="connsiteY4" fmla="*/ 1177116 h 1177116"/>
                <a:gd name="connsiteX0-1" fmla="*/ 0 w 691653"/>
                <a:gd name="connsiteY0-2" fmla="*/ 1705544 h 1705544"/>
                <a:gd name="connsiteX1-3" fmla="*/ 161298 w 691653"/>
                <a:gd name="connsiteY1-4" fmla="*/ 528428 h 1705544"/>
                <a:gd name="connsiteX2-5" fmla="*/ 691653 w 691653"/>
                <a:gd name="connsiteY2-6" fmla="*/ 0 h 1705544"/>
                <a:gd name="connsiteX3-7" fmla="*/ 483895 w 691653"/>
                <a:gd name="connsiteY3-8" fmla="*/ 1705544 h 1705544"/>
                <a:gd name="connsiteX4-9" fmla="*/ 0 w 691653"/>
                <a:gd name="connsiteY4-10" fmla="*/ 1705544 h 1705544"/>
                <a:gd name="connsiteX0-11" fmla="*/ 0 w 691653"/>
                <a:gd name="connsiteY0-12" fmla="*/ 1705544 h 2155606"/>
                <a:gd name="connsiteX1-13" fmla="*/ 161298 w 691653"/>
                <a:gd name="connsiteY1-14" fmla="*/ 528428 h 2155606"/>
                <a:gd name="connsiteX2-15" fmla="*/ 691653 w 691653"/>
                <a:gd name="connsiteY2-16" fmla="*/ 0 h 2155606"/>
                <a:gd name="connsiteX3-17" fmla="*/ 438513 w 691653"/>
                <a:gd name="connsiteY3-18" fmla="*/ 2155606 h 2155606"/>
                <a:gd name="connsiteX4-19" fmla="*/ 0 w 691653"/>
                <a:gd name="connsiteY4-20" fmla="*/ 1705544 h 2155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1653" h="2155606">
                  <a:moveTo>
                    <a:pt x="0" y="1705544"/>
                  </a:moveTo>
                  <a:lnTo>
                    <a:pt x="161298" y="528428"/>
                  </a:lnTo>
                  <a:lnTo>
                    <a:pt x="691653" y="0"/>
                  </a:lnTo>
                  <a:lnTo>
                    <a:pt x="438513" y="2155606"/>
                  </a:lnTo>
                  <a:lnTo>
                    <a:pt x="0" y="1705544"/>
                  </a:lnTo>
                  <a:close/>
                </a:path>
              </a:pathLst>
            </a:custGeom>
            <a:solidFill>
              <a:srgbClr val="D4AA08"/>
            </a:solidFill>
            <a:ln>
              <a:solidFill>
                <a:srgbClr val="D4AA0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 rot="19347847">
              <a:off x="413703" y="1768632"/>
              <a:ext cx="1579972" cy="55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公司前景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478504" y="1414891"/>
              <a:ext cx="11274297" cy="4902782"/>
            </a:xfrm>
            <a:prstGeom prst="rect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48972" y="2433711"/>
            <a:ext cx="39389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公司始终坚持以“价值创造”为主导，以“贴心服务”为辅助的经营理念。在业务目标上，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公司名称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通过有效的风险控制，把握相对确定的投资机会，力争创造领先大盘及同业的收益水平；在服务目标上，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公司名称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通过全面、有效的评估，为客户量身定做专属的理财计划，着实解决客户迫切的理财需求。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这就是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“公司名称”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，我们致力在不久的将来成为国内顶尖一流的专业资产管理集团。我们一直在为了给股东、客户创造价值而不懈努力。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48977" y="4408368"/>
            <a:ext cx="5243772" cy="603437"/>
            <a:chOff x="662152" y="3764758"/>
            <a:chExt cx="5243772" cy="603437"/>
          </a:xfrm>
        </p:grpSpPr>
        <p:sp>
          <p:nvSpPr>
            <p:cNvPr id="11" name="平行四边形 10"/>
            <p:cNvSpPr/>
            <p:nvPr/>
          </p:nvSpPr>
          <p:spPr>
            <a:xfrm>
              <a:off x="662152" y="3909849"/>
              <a:ext cx="609600" cy="458346"/>
            </a:xfrm>
            <a:prstGeom prst="parallelogram">
              <a:avLst/>
            </a:prstGeom>
            <a:solidFill>
              <a:srgbClr val="D4AA08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01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1059627" y="3764758"/>
              <a:ext cx="2650526" cy="502442"/>
            </a:xfrm>
            <a:prstGeom prst="parallelogram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牛市领涨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05049" y="3820375"/>
              <a:ext cx="2300875" cy="46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此处添加文本此处添加文本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此处添加文本此处添加文本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58577" y="3607288"/>
            <a:ext cx="5296324" cy="603437"/>
            <a:chOff x="662152" y="3764758"/>
            <a:chExt cx="5296324" cy="603437"/>
          </a:xfrm>
        </p:grpSpPr>
        <p:sp>
          <p:nvSpPr>
            <p:cNvPr id="15" name="平行四边形 14"/>
            <p:cNvSpPr/>
            <p:nvPr/>
          </p:nvSpPr>
          <p:spPr>
            <a:xfrm>
              <a:off x="662152" y="3909849"/>
              <a:ext cx="609600" cy="458346"/>
            </a:xfrm>
            <a:prstGeom prst="parallelogram">
              <a:avLst/>
            </a:prstGeom>
            <a:solidFill>
              <a:srgbClr val="D4AA08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02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>
              <a:off x="1059627" y="3764758"/>
              <a:ext cx="2650526" cy="502442"/>
            </a:xfrm>
            <a:prstGeom prst="parallelogram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熊市抗跌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05049" y="3820375"/>
              <a:ext cx="2353427" cy="46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此处添加文本此处添加文本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此处添加文本此处添加文本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68177" y="2825563"/>
            <a:ext cx="5306836" cy="603437"/>
            <a:chOff x="662152" y="3764758"/>
            <a:chExt cx="5306836" cy="603437"/>
          </a:xfrm>
        </p:grpSpPr>
        <p:sp>
          <p:nvSpPr>
            <p:cNvPr id="19" name="平行四边形 18"/>
            <p:cNvSpPr/>
            <p:nvPr/>
          </p:nvSpPr>
          <p:spPr>
            <a:xfrm>
              <a:off x="662152" y="3909849"/>
              <a:ext cx="609600" cy="458346"/>
            </a:xfrm>
            <a:prstGeom prst="parallelogram">
              <a:avLst/>
            </a:prstGeom>
            <a:solidFill>
              <a:srgbClr val="D4AA08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03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平行四边形 19"/>
            <p:cNvSpPr/>
            <p:nvPr/>
          </p:nvSpPr>
          <p:spPr>
            <a:xfrm>
              <a:off x="1059627" y="3764758"/>
              <a:ext cx="2650526" cy="502442"/>
            </a:xfrm>
            <a:prstGeom prst="parallelogram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国内一流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605050" y="3820375"/>
              <a:ext cx="2363938" cy="46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此处添加文本此处添加文本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此处添加文本此处添加文本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流程图: 或者 27"/>
          <p:cNvSpPr/>
          <p:nvPr/>
        </p:nvSpPr>
        <p:spPr>
          <a:xfrm>
            <a:off x="10885568" y="2097600"/>
            <a:ext cx="385237" cy="385237"/>
          </a:xfrm>
          <a:prstGeom prst="flowChartOr">
            <a:avLst/>
          </a:prstGeom>
          <a:noFill/>
          <a:ln>
            <a:solidFill>
              <a:srgbClr val="D4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b="13155"/>
          <a:stretch>
            <a:fillRect/>
          </a:stretch>
        </p:blipFill>
        <p:spPr>
          <a:xfrm>
            <a:off x="-1" y="0"/>
            <a:ext cx="12192001" cy="28660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37480" y="1460310"/>
            <a:ext cx="4449171" cy="48040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00799" y="1460310"/>
            <a:ext cx="4449171" cy="48040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25883"/>
          <a:stretch>
            <a:fillRect/>
          </a:stretch>
        </p:blipFill>
        <p:spPr>
          <a:xfrm>
            <a:off x="1341765" y="1460310"/>
            <a:ext cx="4444886" cy="19652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37480" y="1460310"/>
            <a:ext cx="4449171" cy="1968690"/>
          </a:xfrm>
          <a:prstGeom prst="rect">
            <a:avLst/>
          </a:prstGeom>
          <a:solidFill>
            <a:srgbClr val="D4AA0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" r="5111"/>
          <a:stretch>
            <a:fillRect/>
          </a:stretch>
        </p:blipFill>
        <p:spPr>
          <a:xfrm>
            <a:off x="1521566" y="3069362"/>
            <a:ext cx="2647833" cy="17619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521566" y="1895504"/>
            <a:ext cx="421747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添加文本添加文本 添加文本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80446" y="3507868"/>
            <a:ext cx="160620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337480" y="5500048"/>
            <a:ext cx="4449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199795" y="5707916"/>
            <a:ext cx="395785" cy="395785"/>
          </a:xfrm>
          <a:prstGeom prst="rect">
            <a:avLst/>
          </a:prstGeom>
          <a:solidFill>
            <a:srgbClr val="D4A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+</a:t>
            </a:r>
            <a:endParaRPr lang="zh-CN" alt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3971499" y="5703591"/>
            <a:ext cx="1228296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产品前景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56" y="1460310"/>
            <a:ext cx="4455314" cy="140572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400799" y="1460310"/>
            <a:ext cx="4449171" cy="140572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91" y="2593226"/>
            <a:ext cx="2599805" cy="17457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9207530" y="2940798"/>
            <a:ext cx="160620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82875" y="1704285"/>
            <a:ext cx="421747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添加文本添加文本 添加文本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82875" y="4600384"/>
            <a:ext cx="421747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400799" y="5500048"/>
            <a:ext cx="4449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0263114" y="5707916"/>
            <a:ext cx="395785" cy="3957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+</a:t>
            </a:r>
            <a:endParaRPr lang="zh-CN" altLang="en-US" sz="2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9034818" y="5703591"/>
            <a:ext cx="1228296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产品前景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44464" y="609080"/>
            <a:ext cx="2605137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产品前景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35855" y="2425752"/>
            <a:ext cx="4603538" cy="3561786"/>
            <a:chOff x="846161" y="2039961"/>
            <a:chExt cx="4189863" cy="32417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07" y="2039961"/>
              <a:ext cx="4167117" cy="2778078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846161" y="4817660"/>
              <a:ext cx="4176215" cy="4640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76" y="2428287"/>
            <a:ext cx="2082542" cy="13890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76" y="4367163"/>
            <a:ext cx="2082542" cy="1388362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5548476" y="5987537"/>
            <a:ext cx="5913044" cy="66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0330878" y="5688990"/>
            <a:ext cx="1130642" cy="307777"/>
            <a:chOff x="10008872" y="4983137"/>
            <a:chExt cx="1305122" cy="307777"/>
          </a:xfrm>
        </p:grpSpPr>
        <p:sp>
          <p:nvSpPr>
            <p:cNvPr id="8" name="矩形 7"/>
            <p:cNvSpPr/>
            <p:nvPr/>
          </p:nvSpPr>
          <p:spPr>
            <a:xfrm>
              <a:off x="11058932" y="4994665"/>
              <a:ext cx="255062" cy="25506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008872" y="4983137"/>
              <a:ext cx="1114247" cy="307777"/>
              <a:chOff x="10008872" y="4983137"/>
              <a:chExt cx="1114247" cy="30777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073059" y="4994665"/>
                <a:ext cx="985874" cy="255062"/>
              </a:xfrm>
              <a:prstGeom prst="rect">
                <a:avLst/>
              </a:prstGeom>
              <a:solidFill>
                <a:srgbClr val="D4A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0008872" y="4983137"/>
                <a:ext cx="111424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行业前景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7682230" y="4380066"/>
            <a:ext cx="164553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25502" y="4824978"/>
            <a:ext cx="399186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添加文本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82230" y="2458699"/>
            <a:ext cx="1645536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625502" y="2883865"/>
            <a:ext cx="399186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添加文本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添加文本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548476" y="4071866"/>
            <a:ext cx="5913044" cy="66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10330878" y="3773319"/>
            <a:ext cx="1130642" cy="307777"/>
            <a:chOff x="10008872" y="4983137"/>
            <a:chExt cx="1305122" cy="307777"/>
          </a:xfrm>
        </p:grpSpPr>
        <p:sp>
          <p:nvSpPr>
            <p:cNvPr id="22" name="矩形 21"/>
            <p:cNvSpPr/>
            <p:nvPr/>
          </p:nvSpPr>
          <p:spPr>
            <a:xfrm>
              <a:off x="11058932" y="4994665"/>
              <a:ext cx="255062" cy="25506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0008872" y="4983137"/>
              <a:ext cx="1114247" cy="307777"/>
              <a:chOff x="10008872" y="4983137"/>
              <a:chExt cx="1114247" cy="3077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0073059" y="4994665"/>
                <a:ext cx="985874" cy="255062"/>
              </a:xfrm>
              <a:prstGeom prst="rect">
                <a:avLst/>
              </a:prstGeom>
              <a:solidFill>
                <a:srgbClr val="D4A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008872" y="4983137"/>
                <a:ext cx="111424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行业前景</a:t>
                </a: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735855" y="713187"/>
            <a:ext cx="2605137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7742" y="1297962"/>
            <a:ext cx="108565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根据调查，我们得知去年金融业的平均工资是最高的，由此可见，金融业是一个传统行业，同时在我国也是一个发展中的行业，与我们的生活息息相关。首先社会各阶层各行业所有人，都需要资金融通，不论长期的或短期的资金需求，不论国内的或海外的现金需求，不论即期的或远期的资金需求，金融业都可以满足这些需要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0160013" y="0"/>
            <a:ext cx="1162050" cy="6210300"/>
            <a:chOff x="10160013" y="0"/>
            <a:chExt cx="1162050" cy="62103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9" r="28122"/>
            <a:stretch>
              <a:fillRect/>
            </a:stretch>
          </p:blipFill>
          <p:spPr>
            <a:xfrm>
              <a:off x="10160013" y="0"/>
              <a:ext cx="1162050" cy="3429000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0198113" y="2457450"/>
              <a:ext cx="1123950" cy="3752850"/>
              <a:chOff x="10198113" y="2457450"/>
              <a:chExt cx="1123950" cy="3752850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0198113" y="2457450"/>
                <a:ext cx="11239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  <a:endPara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0375367" y="3429000"/>
                <a:ext cx="769441" cy="27813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公司概况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Company Instruction 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814277" y="0"/>
            <a:ext cx="1168884" cy="6210300"/>
            <a:chOff x="8800629" y="0"/>
            <a:chExt cx="1168884" cy="62103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7" t="8734" r="46391" b="13537"/>
            <a:stretch>
              <a:fillRect/>
            </a:stretch>
          </p:blipFill>
          <p:spPr>
            <a:xfrm>
              <a:off x="8800629" y="0"/>
              <a:ext cx="1168884" cy="340995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8823096" y="2457450"/>
              <a:ext cx="1123950" cy="3752850"/>
              <a:chOff x="10198113" y="2457450"/>
              <a:chExt cx="1123950" cy="375285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0198113" y="2457450"/>
                <a:ext cx="11239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02</a:t>
                </a:r>
                <a:endPara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0375367" y="3429000"/>
                <a:ext cx="769441" cy="27813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产品与服务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Product and Service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7451463" y="-19050"/>
            <a:ext cx="1169458" cy="6229350"/>
            <a:chOff x="7410519" y="-19050"/>
            <a:chExt cx="1169458" cy="62293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00" t="8205" r="15000"/>
            <a:stretch>
              <a:fillRect/>
            </a:stretch>
          </p:blipFill>
          <p:spPr>
            <a:xfrm>
              <a:off x="7410519" y="-19050"/>
              <a:ext cx="1169458" cy="342900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7442712" y="2457450"/>
              <a:ext cx="1123950" cy="3752850"/>
              <a:chOff x="10198113" y="2457450"/>
              <a:chExt cx="1123950" cy="375285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0198113" y="2457450"/>
                <a:ext cx="11239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03</a:t>
                </a:r>
                <a:endPara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0375367" y="3429000"/>
                <a:ext cx="769441" cy="27813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市场分析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Market Analysis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131835" y="-9525"/>
            <a:ext cx="1154458" cy="6219825"/>
            <a:chOff x="6090891" y="-9525"/>
            <a:chExt cx="1154458" cy="621982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38" t="22844"/>
            <a:stretch>
              <a:fillRect/>
            </a:stretch>
          </p:blipFill>
          <p:spPr>
            <a:xfrm>
              <a:off x="6090891" y="-9525"/>
              <a:ext cx="1154458" cy="3429000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6118754" y="2457450"/>
              <a:ext cx="1123950" cy="3752850"/>
              <a:chOff x="10198113" y="2457450"/>
              <a:chExt cx="1123950" cy="375285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0198113" y="2457450"/>
                <a:ext cx="11239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04</a:t>
                </a:r>
                <a:endPara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0375367" y="3429000"/>
                <a:ext cx="769441" cy="27813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前景展望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Our Vision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237551" y="4095347"/>
            <a:ext cx="4969830" cy="792525"/>
            <a:chOff x="594407" y="3096309"/>
            <a:chExt cx="4969830" cy="792525"/>
          </a:xfrm>
        </p:grpSpPr>
        <p:sp>
          <p:nvSpPr>
            <p:cNvPr id="20" name="TextBox 8"/>
            <p:cNvSpPr txBox="1"/>
            <p:nvPr/>
          </p:nvSpPr>
          <p:spPr>
            <a:xfrm>
              <a:off x="664841" y="3096309"/>
              <a:ext cx="4899396" cy="6463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r>
                <a:rPr lang="zh-CN" altLang="en-US" sz="3600" b="1" dirty="0">
                  <a:solidFill>
                    <a:srgbClr val="D4A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有限公司介绍</a:t>
              </a:r>
            </a:p>
          </p:txBody>
        </p:sp>
        <p:sp>
          <p:nvSpPr>
            <p:cNvPr id="22" name="Text Box 13"/>
            <p:cNvSpPr txBox="1"/>
            <p:nvPr/>
          </p:nvSpPr>
          <p:spPr>
            <a:xfrm>
              <a:off x="594407" y="3596446"/>
              <a:ext cx="4939071" cy="29238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hangingPunct="1">
                <a:spcBef>
                  <a:spcPct val="50000"/>
                </a:spcBef>
              </a:pPr>
              <a:r>
                <a:rPr lang="en-US" altLang="zh-CN" sz="12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INSTRUCTION OF BILLIONBO ASSET MANAGEMENT CO.,LTD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56381" r="365" b="19578"/>
          <a:stretch>
            <a:fillRect/>
          </a:stretch>
        </p:blipFill>
        <p:spPr>
          <a:xfrm>
            <a:off x="-8556" y="-59854"/>
            <a:ext cx="12200556" cy="3837709"/>
          </a:xfrm>
          <a:prstGeom prst="rect">
            <a:avLst/>
          </a:prstGeom>
        </p:spPr>
      </p:pic>
      <p:sp>
        <p:nvSpPr>
          <p:cNvPr id="19" name="梯形 18"/>
          <p:cNvSpPr/>
          <p:nvPr/>
        </p:nvSpPr>
        <p:spPr>
          <a:xfrm flipV="1">
            <a:off x="-25347" y="-59853"/>
            <a:ext cx="6259892" cy="3865418"/>
          </a:xfrm>
          <a:custGeom>
            <a:avLst/>
            <a:gdLst>
              <a:gd name="connsiteX0" fmla="*/ 0 w 6259892"/>
              <a:gd name="connsiteY0" fmla="*/ 3837709 h 3837709"/>
              <a:gd name="connsiteX1" fmla="*/ 959427 w 6259892"/>
              <a:gd name="connsiteY1" fmla="*/ 0 h 3837709"/>
              <a:gd name="connsiteX2" fmla="*/ 5300465 w 6259892"/>
              <a:gd name="connsiteY2" fmla="*/ 0 h 3837709"/>
              <a:gd name="connsiteX3" fmla="*/ 6259892 w 6259892"/>
              <a:gd name="connsiteY3" fmla="*/ 3837709 h 3837709"/>
              <a:gd name="connsiteX4" fmla="*/ 0 w 6259892"/>
              <a:gd name="connsiteY4" fmla="*/ 3837709 h 3837709"/>
              <a:gd name="connsiteX0-1" fmla="*/ 0 w 6259892"/>
              <a:gd name="connsiteY0-2" fmla="*/ 3865418 h 3865418"/>
              <a:gd name="connsiteX1-3" fmla="*/ 31172 w 6259892"/>
              <a:gd name="connsiteY1-4" fmla="*/ 0 h 3865418"/>
              <a:gd name="connsiteX2-5" fmla="*/ 5300465 w 6259892"/>
              <a:gd name="connsiteY2-6" fmla="*/ 27709 h 3865418"/>
              <a:gd name="connsiteX3-7" fmla="*/ 6259892 w 6259892"/>
              <a:gd name="connsiteY3-8" fmla="*/ 3865418 h 3865418"/>
              <a:gd name="connsiteX4-9" fmla="*/ 0 w 6259892"/>
              <a:gd name="connsiteY4-10" fmla="*/ 3865418 h 3865418"/>
              <a:gd name="connsiteX0-11" fmla="*/ 0 w 6259892"/>
              <a:gd name="connsiteY0-12" fmla="*/ 3865418 h 3865418"/>
              <a:gd name="connsiteX1-13" fmla="*/ 31172 w 6259892"/>
              <a:gd name="connsiteY1-14" fmla="*/ 0 h 3865418"/>
              <a:gd name="connsiteX2-15" fmla="*/ 4815556 w 6259892"/>
              <a:gd name="connsiteY2-16" fmla="*/ 83127 h 3865418"/>
              <a:gd name="connsiteX3-17" fmla="*/ 6259892 w 6259892"/>
              <a:gd name="connsiteY3-18" fmla="*/ 3865418 h 3865418"/>
              <a:gd name="connsiteX4-19" fmla="*/ 0 w 6259892"/>
              <a:gd name="connsiteY4-20" fmla="*/ 3865418 h 3865418"/>
              <a:gd name="connsiteX0-21" fmla="*/ 0 w 6259892"/>
              <a:gd name="connsiteY0-22" fmla="*/ 3865418 h 3865418"/>
              <a:gd name="connsiteX1-23" fmla="*/ 31172 w 6259892"/>
              <a:gd name="connsiteY1-24" fmla="*/ 0 h 3865418"/>
              <a:gd name="connsiteX2-25" fmla="*/ 4801701 w 6259892"/>
              <a:gd name="connsiteY2-26" fmla="*/ 27709 h 3865418"/>
              <a:gd name="connsiteX3-27" fmla="*/ 6259892 w 6259892"/>
              <a:gd name="connsiteY3-28" fmla="*/ 3865418 h 3865418"/>
              <a:gd name="connsiteX4-29" fmla="*/ 0 w 6259892"/>
              <a:gd name="connsiteY4-30" fmla="*/ 3865418 h 3865418"/>
              <a:gd name="connsiteX0-31" fmla="*/ 0 w 6259892"/>
              <a:gd name="connsiteY0-32" fmla="*/ 3865418 h 3865418"/>
              <a:gd name="connsiteX1-33" fmla="*/ 31172 w 6259892"/>
              <a:gd name="connsiteY1-34" fmla="*/ 0 h 3865418"/>
              <a:gd name="connsiteX2-35" fmla="*/ 4829410 w 6259892"/>
              <a:gd name="connsiteY2-36" fmla="*/ 0 h 3865418"/>
              <a:gd name="connsiteX3-37" fmla="*/ 6259892 w 6259892"/>
              <a:gd name="connsiteY3-38" fmla="*/ 3865418 h 3865418"/>
              <a:gd name="connsiteX4-39" fmla="*/ 0 w 6259892"/>
              <a:gd name="connsiteY4-40" fmla="*/ 3865418 h 3865418"/>
              <a:gd name="connsiteX0-41" fmla="*/ 0 w 6259892"/>
              <a:gd name="connsiteY0-42" fmla="*/ 3865418 h 3865418"/>
              <a:gd name="connsiteX1-43" fmla="*/ 17317 w 6259892"/>
              <a:gd name="connsiteY1-44" fmla="*/ 0 h 3865418"/>
              <a:gd name="connsiteX2-45" fmla="*/ 4829410 w 6259892"/>
              <a:gd name="connsiteY2-46" fmla="*/ 0 h 3865418"/>
              <a:gd name="connsiteX3-47" fmla="*/ 6259892 w 6259892"/>
              <a:gd name="connsiteY3-48" fmla="*/ 3865418 h 3865418"/>
              <a:gd name="connsiteX4-49" fmla="*/ 0 w 6259892"/>
              <a:gd name="connsiteY4-50" fmla="*/ 3865418 h 3865418"/>
              <a:gd name="connsiteX0-51" fmla="*/ 0 w 6259892"/>
              <a:gd name="connsiteY0-52" fmla="*/ 3865418 h 3865418"/>
              <a:gd name="connsiteX1-53" fmla="*/ 17317 w 6259892"/>
              <a:gd name="connsiteY1-54" fmla="*/ 0 h 3865418"/>
              <a:gd name="connsiteX2-55" fmla="*/ 4316792 w 6259892"/>
              <a:gd name="connsiteY2-56" fmla="*/ 0 h 3865418"/>
              <a:gd name="connsiteX3-57" fmla="*/ 6259892 w 6259892"/>
              <a:gd name="connsiteY3-58" fmla="*/ 3865418 h 3865418"/>
              <a:gd name="connsiteX4-59" fmla="*/ 0 w 6259892"/>
              <a:gd name="connsiteY4-60" fmla="*/ 3865418 h 38654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59892" h="3865418">
                <a:moveTo>
                  <a:pt x="0" y="3865418"/>
                </a:moveTo>
                <a:cubicBezTo>
                  <a:pt x="5772" y="2576945"/>
                  <a:pt x="11545" y="1288473"/>
                  <a:pt x="17317" y="0"/>
                </a:cubicBezTo>
                <a:lnTo>
                  <a:pt x="4316792" y="0"/>
                </a:lnTo>
                <a:lnTo>
                  <a:pt x="6259892" y="3865418"/>
                </a:lnTo>
                <a:lnTo>
                  <a:pt x="0" y="3865418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29048" y="3429000"/>
            <a:ext cx="1869427" cy="1452281"/>
            <a:chOff x="465144" y="3429000"/>
            <a:chExt cx="1869427" cy="14522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69" y="3429000"/>
              <a:ext cx="1828125" cy="1188281"/>
            </a:xfrm>
            <a:prstGeom prst="rect">
              <a:avLst/>
            </a:prstGeom>
            <a:ln w="38100">
              <a:solidFill>
                <a:srgbClr val="D4AA08"/>
              </a:solidFill>
            </a:ln>
          </p:spPr>
        </p:pic>
        <p:sp>
          <p:nvSpPr>
            <p:cNvPr id="7" name="矩形 6"/>
            <p:cNvSpPr/>
            <p:nvPr/>
          </p:nvSpPr>
          <p:spPr>
            <a:xfrm>
              <a:off x="465144" y="4617281"/>
              <a:ext cx="1869427" cy="264000"/>
            </a:xfrm>
            <a:prstGeom prst="rect">
              <a:avLst/>
            </a:prstGeom>
            <a:solidFill>
              <a:srgbClr val="D4AA08"/>
            </a:solidFill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组织框架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63247" y="3429000"/>
            <a:ext cx="1806968" cy="1452281"/>
            <a:chOff x="2399343" y="3429000"/>
            <a:chExt cx="1806968" cy="14522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688" y="3429000"/>
              <a:ext cx="1767394" cy="1178263"/>
            </a:xfrm>
            <a:prstGeom prst="rect">
              <a:avLst/>
            </a:prstGeom>
            <a:ln w="38100">
              <a:solidFill>
                <a:srgbClr val="D4AA08"/>
              </a:solidFill>
            </a:ln>
          </p:spPr>
        </p:pic>
        <p:sp>
          <p:nvSpPr>
            <p:cNvPr id="8" name="矩形 7"/>
            <p:cNvSpPr/>
            <p:nvPr/>
          </p:nvSpPr>
          <p:spPr>
            <a:xfrm>
              <a:off x="2399343" y="4617281"/>
              <a:ext cx="1806968" cy="264000"/>
            </a:xfrm>
            <a:prstGeom prst="rect">
              <a:avLst/>
            </a:prstGeom>
            <a:solidFill>
              <a:srgbClr val="D4AA08"/>
            </a:solidFill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部门简介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34987" y="3429000"/>
            <a:ext cx="1824917" cy="1452281"/>
            <a:chOff x="4271083" y="3429000"/>
            <a:chExt cx="1824917" cy="14522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575" y="3429000"/>
              <a:ext cx="1782420" cy="1188281"/>
            </a:xfrm>
            <a:prstGeom prst="rect">
              <a:avLst/>
            </a:prstGeom>
            <a:ln w="38100">
              <a:solidFill>
                <a:srgbClr val="D4AA08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4271083" y="4617281"/>
              <a:ext cx="1824917" cy="264000"/>
            </a:xfrm>
            <a:prstGeom prst="rect">
              <a:avLst/>
            </a:prstGeom>
            <a:solidFill>
              <a:srgbClr val="D4AA08"/>
            </a:solidFill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业务介绍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878042" y="2041643"/>
            <a:ext cx="2435915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公司概况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134277" y="3429000"/>
            <a:ext cx="1835506" cy="1475845"/>
            <a:chOff x="6203493" y="3405436"/>
            <a:chExt cx="1835506" cy="14758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矩形 23"/>
            <p:cNvSpPr/>
            <p:nvPr/>
          </p:nvSpPr>
          <p:spPr>
            <a:xfrm>
              <a:off x="6203493" y="4617281"/>
              <a:ext cx="1835506" cy="264000"/>
            </a:xfrm>
            <a:prstGeom prst="rect">
              <a:avLst/>
            </a:prstGeom>
            <a:solidFill>
              <a:srgbClr val="D4AA08"/>
            </a:solidFill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1.4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股权分布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1" r="2754"/>
            <a:stretch>
              <a:fillRect/>
            </a:stretch>
          </p:blipFill>
          <p:spPr>
            <a:xfrm>
              <a:off x="6235991" y="3405436"/>
              <a:ext cx="1770509" cy="1211845"/>
            </a:xfrm>
            <a:prstGeom prst="rect">
              <a:avLst/>
            </a:prstGeom>
            <a:ln w="38100">
              <a:solidFill>
                <a:srgbClr val="D4AA08"/>
              </a:solidFill>
            </a:ln>
          </p:spPr>
        </p:pic>
      </p:grpSp>
      <p:grpSp>
        <p:nvGrpSpPr>
          <p:cNvPr id="34" name="组合 33"/>
          <p:cNvGrpSpPr/>
          <p:nvPr/>
        </p:nvGrpSpPr>
        <p:grpSpPr>
          <a:xfrm>
            <a:off x="8020908" y="3433649"/>
            <a:ext cx="1874798" cy="1471196"/>
            <a:chOff x="8057004" y="3433649"/>
            <a:chExt cx="1874798" cy="1471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矩形 25"/>
            <p:cNvSpPr/>
            <p:nvPr/>
          </p:nvSpPr>
          <p:spPr>
            <a:xfrm>
              <a:off x="8057004" y="4640845"/>
              <a:ext cx="1874798" cy="264000"/>
            </a:xfrm>
            <a:prstGeom prst="rect">
              <a:avLst/>
            </a:prstGeom>
            <a:solidFill>
              <a:srgbClr val="D4AA08"/>
            </a:solidFill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团队介绍</a:t>
              </a: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4" r="3404"/>
            <a:stretch>
              <a:fillRect/>
            </a:stretch>
          </p:blipFill>
          <p:spPr>
            <a:xfrm>
              <a:off x="8090124" y="3433649"/>
              <a:ext cx="1802385" cy="1173614"/>
            </a:xfrm>
            <a:prstGeom prst="rect">
              <a:avLst/>
            </a:prstGeom>
            <a:ln w="38100">
              <a:solidFill>
                <a:srgbClr val="D4AA08"/>
              </a:solidFill>
            </a:ln>
          </p:spPr>
        </p:pic>
      </p:grpSp>
      <p:grpSp>
        <p:nvGrpSpPr>
          <p:cNvPr id="33" name="组合 32"/>
          <p:cNvGrpSpPr/>
          <p:nvPr/>
        </p:nvGrpSpPr>
        <p:grpSpPr>
          <a:xfrm>
            <a:off x="9946831" y="3429000"/>
            <a:ext cx="1835506" cy="1452281"/>
            <a:chOff x="9982927" y="3429000"/>
            <a:chExt cx="1835506" cy="14522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9982927" y="4617281"/>
              <a:ext cx="1835506" cy="264000"/>
            </a:xfrm>
            <a:prstGeom prst="rect">
              <a:avLst/>
            </a:prstGeom>
            <a:solidFill>
              <a:srgbClr val="D4AA08"/>
            </a:solidFill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1.6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发展历程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253" y="3429000"/>
              <a:ext cx="1778641" cy="1169619"/>
            </a:xfrm>
            <a:prstGeom prst="rect">
              <a:avLst/>
            </a:prstGeom>
            <a:ln w="38100">
              <a:solidFill>
                <a:srgbClr val="D4AA08"/>
              </a:solidFill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67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850" y="501820"/>
            <a:ext cx="2435915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组织框架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323850" y="802903"/>
            <a:ext cx="11599070" cy="5483597"/>
            <a:chOff x="914400" y="892630"/>
            <a:chExt cx="10390909" cy="4912425"/>
          </a:xfrm>
        </p:grpSpPr>
        <p:sp>
          <p:nvSpPr>
            <p:cNvPr id="53" name="矩形 52"/>
            <p:cNvSpPr/>
            <p:nvPr/>
          </p:nvSpPr>
          <p:spPr>
            <a:xfrm>
              <a:off x="914400" y="1288473"/>
              <a:ext cx="10390909" cy="451658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流程图: 或者 53"/>
            <p:cNvSpPr/>
            <p:nvPr/>
          </p:nvSpPr>
          <p:spPr>
            <a:xfrm>
              <a:off x="10567555" y="1687901"/>
              <a:ext cx="345111" cy="345111"/>
            </a:xfrm>
            <a:prstGeom prst="flowChartOr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平行四边形 14"/>
            <p:cNvSpPr/>
            <p:nvPr/>
          </p:nvSpPr>
          <p:spPr>
            <a:xfrm rot="2652705">
              <a:off x="1404676" y="892630"/>
              <a:ext cx="691653" cy="2155606"/>
            </a:xfrm>
            <a:custGeom>
              <a:avLst/>
              <a:gdLst>
                <a:gd name="connsiteX0" fmla="*/ 0 w 645193"/>
                <a:gd name="connsiteY0" fmla="*/ 1177116 h 1177116"/>
                <a:gd name="connsiteX1" fmla="*/ 161298 w 645193"/>
                <a:gd name="connsiteY1" fmla="*/ 0 h 1177116"/>
                <a:gd name="connsiteX2" fmla="*/ 645193 w 645193"/>
                <a:gd name="connsiteY2" fmla="*/ 0 h 1177116"/>
                <a:gd name="connsiteX3" fmla="*/ 483895 w 645193"/>
                <a:gd name="connsiteY3" fmla="*/ 1177116 h 1177116"/>
                <a:gd name="connsiteX4" fmla="*/ 0 w 645193"/>
                <a:gd name="connsiteY4" fmla="*/ 1177116 h 1177116"/>
                <a:gd name="connsiteX0-1" fmla="*/ 0 w 691653"/>
                <a:gd name="connsiteY0-2" fmla="*/ 1705544 h 1705544"/>
                <a:gd name="connsiteX1-3" fmla="*/ 161298 w 691653"/>
                <a:gd name="connsiteY1-4" fmla="*/ 528428 h 1705544"/>
                <a:gd name="connsiteX2-5" fmla="*/ 691653 w 691653"/>
                <a:gd name="connsiteY2-6" fmla="*/ 0 h 1705544"/>
                <a:gd name="connsiteX3-7" fmla="*/ 483895 w 691653"/>
                <a:gd name="connsiteY3-8" fmla="*/ 1705544 h 1705544"/>
                <a:gd name="connsiteX4-9" fmla="*/ 0 w 691653"/>
                <a:gd name="connsiteY4-10" fmla="*/ 1705544 h 1705544"/>
                <a:gd name="connsiteX0-11" fmla="*/ 0 w 691653"/>
                <a:gd name="connsiteY0-12" fmla="*/ 1705544 h 2155606"/>
                <a:gd name="connsiteX1-13" fmla="*/ 161298 w 691653"/>
                <a:gd name="connsiteY1-14" fmla="*/ 528428 h 2155606"/>
                <a:gd name="connsiteX2-15" fmla="*/ 691653 w 691653"/>
                <a:gd name="connsiteY2-16" fmla="*/ 0 h 2155606"/>
                <a:gd name="connsiteX3-17" fmla="*/ 438513 w 691653"/>
                <a:gd name="connsiteY3-18" fmla="*/ 2155606 h 2155606"/>
                <a:gd name="connsiteX4-19" fmla="*/ 0 w 691653"/>
                <a:gd name="connsiteY4-20" fmla="*/ 1705544 h 2155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1653" h="2155606">
                  <a:moveTo>
                    <a:pt x="0" y="1705544"/>
                  </a:moveTo>
                  <a:lnTo>
                    <a:pt x="161298" y="528428"/>
                  </a:lnTo>
                  <a:lnTo>
                    <a:pt x="691653" y="0"/>
                  </a:lnTo>
                  <a:lnTo>
                    <a:pt x="438513" y="2155606"/>
                  </a:lnTo>
                  <a:lnTo>
                    <a:pt x="0" y="1705544"/>
                  </a:lnTo>
                  <a:close/>
                </a:path>
              </a:pathLst>
            </a:custGeom>
            <a:solidFill>
              <a:srgbClr val="D4AA08"/>
            </a:solidFill>
            <a:ln>
              <a:solidFill>
                <a:srgbClr val="D4AA0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文本框 55"/>
            <p:cNvSpPr txBox="1"/>
            <p:nvPr/>
          </p:nvSpPr>
          <p:spPr>
            <a:xfrm rot="19347847">
              <a:off x="958969" y="1724873"/>
              <a:ext cx="1510512" cy="41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组织框架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1052945" y="1440873"/>
              <a:ext cx="10099964" cy="4211782"/>
            </a:xfrm>
            <a:prstGeom prst="rect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398427" y="1962744"/>
            <a:ext cx="7086197" cy="3599748"/>
            <a:chOff x="3686631" y="1687901"/>
            <a:chExt cx="7086197" cy="3599748"/>
          </a:xfrm>
        </p:grpSpPr>
        <p:grpSp>
          <p:nvGrpSpPr>
            <p:cNvPr id="51" name="组合 50"/>
            <p:cNvGrpSpPr/>
            <p:nvPr/>
          </p:nvGrpSpPr>
          <p:grpSpPr>
            <a:xfrm>
              <a:off x="3686631" y="1687901"/>
              <a:ext cx="7086197" cy="3599748"/>
              <a:chOff x="5481760" y="1721223"/>
              <a:chExt cx="7086197" cy="35997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203603" y="1721223"/>
                <a:ext cx="1591567" cy="738949"/>
                <a:chOff x="7704831" y="1542994"/>
                <a:chExt cx="1242119" cy="744928"/>
              </a:xfrm>
            </p:grpSpPr>
            <p:sp>
              <p:nvSpPr>
                <p:cNvPr id="4" name="圆角矩形 3"/>
                <p:cNvSpPr/>
                <p:nvPr/>
              </p:nvSpPr>
              <p:spPr>
                <a:xfrm>
                  <a:off x="7704831" y="1542994"/>
                  <a:ext cx="1129094" cy="632012"/>
                </a:xfrm>
                <a:prstGeom prst="roundRect">
                  <a:avLst/>
                </a:prstGeom>
                <a:solidFill>
                  <a:srgbClr val="D4AA08"/>
                </a:solidFill>
                <a:ln>
                  <a:solidFill>
                    <a:srgbClr val="D4AA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圆角矩形 7"/>
                <p:cNvSpPr/>
                <p:nvPr/>
              </p:nvSpPr>
              <p:spPr>
                <a:xfrm>
                  <a:off x="7817857" y="1655910"/>
                  <a:ext cx="1129093" cy="632012"/>
                </a:xfrm>
                <a:prstGeom prst="roundRect">
                  <a:avLst/>
                </a:prstGeom>
                <a:solidFill>
                  <a:schemeClr val="bg1">
                    <a:alpha val="83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股东大会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9339676" y="2572182"/>
                <a:ext cx="1591567" cy="738949"/>
                <a:chOff x="7704831" y="1542994"/>
                <a:chExt cx="1242119" cy="744928"/>
              </a:xfrm>
            </p:grpSpPr>
            <p:sp>
              <p:nvSpPr>
                <p:cNvPr id="11" name="圆角矩形 10"/>
                <p:cNvSpPr/>
                <p:nvPr/>
              </p:nvSpPr>
              <p:spPr>
                <a:xfrm>
                  <a:off x="7704831" y="1542994"/>
                  <a:ext cx="1129094" cy="632012"/>
                </a:xfrm>
                <a:prstGeom prst="roundRect">
                  <a:avLst/>
                </a:prstGeom>
                <a:solidFill>
                  <a:srgbClr val="D4AA08"/>
                </a:solidFill>
                <a:ln>
                  <a:solidFill>
                    <a:srgbClr val="D4AA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>
                  <a:off x="7817857" y="1655910"/>
                  <a:ext cx="1129093" cy="632012"/>
                </a:xfrm>
                <a:prstGeom prst="roundRect">
                  <a:avLst/>
                </a:prstGeom>
                <a:solidFill>
                  <a:schemeClr val="bg1">
                    <a:alpha val="83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监事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6170739" y="3429000"/>
                <a:ext cx="1591567" cy="738949"/>
                <a:chOff x="7704831" y="1542994"/>
                <a:chExt cx="1242119" cy="744928"/>
              </a:xfrm>
            </p:grpSpPr>
            <p:sp>
              <p:nvSpPr>
                <p:cNvPr id="14" name="圆角矩形 13"/>
                <p:cNvSpPr/>
                <p:nvPr/>
              </p:nvSpPr>
              <p:spPr>
                <a:xfrm>
                  <a:off x="7704831" y="1542994"/>
                  <a:ext cx="1129094" cy="632012"/>
                </a:xfrm>
                <a:prstGeom prst="roundRect">
                  <a:avLst/>
                </a:prstGeom>
                <a:solidFill>
                  <a:srgbClr val="D4AA08"/>
                </a:solidFill>
                <a:ln>
                  <a:solidFill>
                    <a:srgbClr val="D4AA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>
                  <a:off x="7817857" y="1655910"/>
                  <a:ext cx="1129093" cy="632012"/>
                </a:xfrm>
                <a:prstGeom prst="roundRect">
                  <a:avLst/>
                </a:prstGeom>
                <a:solidFill>
                  <a:schemeClr val="bg1">
                    <a:alpha val="83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投资决策委员会</a:t>
                  </a: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7958073" y="3429000"/>
                <a:ext cx="1591567" cy="738949"/>
                <a:chOff x="7704831" y="1542994"/>
                <a:chExt cx="1242119" cy="744928"/>
              </a:xfrm>
            </p:grpSpPr>
            <p:sp>
              <p:nvSpPr>
                <p:cNvPr id="17" name="圆角矩形 16"/>
                <p:cNvSpPr/>
                <p:nvPr/>
              </p:nvSpPr>
              <p:spPr>
                <a:xfrm>
                  <a:off x="7704831" y="1542994"/>
                  <a:ext cx="1129094" cy="632012"/>
                </a:xfrm>
                <a:prstGeom prst="roundRect">
                  <a:avLst/>
                </a:prstGeom>
                <a:solidFill>
                  <a:srgbClr val="D4AA08"/>
                </a:solidFill>
                <a:ln>
                  <a:solidFill>
                    <a:srgbClr val="D4AA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圆角矩形 17"/>
                <p:cNvSpPr/>
                <p:nvPr/>
              </p:nvSpPr>
              <p:spPr>
                <a:xfrm>
                  <a:off x="7817857" y="1655910"/>
                  <a:ext cx="1129093" cy="632012"/>
                </a:xfrm>
                <a:prstGeom prst="roundRect">
                  <a:avLst/>
                </a:prstGeom>
                <a:solidFill>
                  <a:schemeClr val="bg1">
                    <a:alpha val="83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董事</a:t>
                  </a: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9795170" y="3429000"/>
                <a:ext cx="1591567" cy="738949"/>
                <a:chOff x="7704831" y="1542994"/>
                <a:chExt cx="1242119" cy="744928"/>
              </a:xfrm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7704831" y="1542994"/>
                  <a:ext cx="1129094" cy="632012"/>
                </a:xfrm>
                <a:prstGeom prst="roundRect">
                  <a:avLst/>
                </a:prstGeom>
                <a:solidFill>
                  <a:srgbClr val="D4AA08"/>
                </a:solidFill>
                <a:ln>
                  <a:solidFill>
                    <a:srgbClr val="D4AA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7817857" y="1655910"/>
                  <a:ext cx="1129093" cy="632012"/>
                </a:xfrm>
                <a:prstGeom prst="roundRect">
                  <a:avLst/>
                </a:prstGeom>
                <a:solidFill>
                  <a:schemeClr val="bg1">
                    <a:alpha val="83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风险控制委员会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5481760" y="4582022"/>
                <a:ext cx="1591567" cy="738949"/>
                <a:chOff x="7704831" y="1542994"/>
                <a:chExt cx="1242119" cy="744928"/>
              </a:xfrm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7704831" y="1542994"/>
                  <a:ext cx="1129094" cy="632012"/>
                </a:xfrm>
                <a:prstGeom prst="roundRect">
                  <a:avLst/>
                </a:prstGeom>
                <a:solidFill>
                  <a:srgbClr val="D4AA08"/>
                </a:solidFill>
                <a:ln>
                  <a:solidFill>
                    <a:srgbClr val="D4AA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7817857" y="1655910"/>
                  <a:ext cx="1129093" cy="632012"/>
                </a:xfrm>
                <a:prstGeom prst="roundRect">
                  <a:avLst/>
                </a:prstGeom>
                <a:solidFill>
                  <a:schemeClr val="bg1">
                    <a:alpha val="83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投资管理部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7269094" y="4582022"/>
                <a:ext cx="1591567" cy="738949"/>
                <a:chOff x="7704831" y="1542994"/>
                <a:chExt cx="1242119" cy="744928"/>
              </a:xfrm>
            </p:grpSpPr>
            <p:sp>
              <p:nvSpPr>
                <p:cNvPr id="26" name="圆角矩形 25"/>
                <p:cNvSpPr/>
                <p:nvPr/>
              </p:nvSpPr>
              <p:spPr>
                <a:xfrm>
                  <a:off x="7704831" y="1542994"/>
                  <a:ext cx="1129094" cy="632012"/>
                </a:xfrm>
                <a:prstGeom prst="roundRect">
                  <a:avLst/>
                </a:prstGeom>
                <a:solidFill>
                  <a:srgbClr val="D4AA08"/>
                </a:solidFill>
                <a:ln>
                  <a:solidFill>
                    <a:srgbClr val="D4AA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7817857" y="1655910"/>
                  <a:ext cx="1129093" cy="632012"/>
                </a:xfrm>
                <a:prstGeom prst="roundRect">
                  <a:avLst/>
                </a:prstGeom>
                <a:solidFill>
                  <a:schemeClr val="bg1">
                    <a:alpha val="83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市场部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9106191" y="4582022"/>
                <a:ext cx="1591567" cy="738949"/>
                <a:chOff x="7704831" y="1542994"/>
                <a:chExt cx="1242119" cy="744928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>
                  <a:off x="7704831" y="1542994"/>
                  <a:ext cx="1129094" cy="632012"/>
                </a:xfrm>
                <a:prstGeom prst="roundRect">
                  <a:avLst/>
                </a:prstGeom>
                <a:solidFill>
                  <a:srgbClr val="D4AA08"/>
                </a:solidFill>
                <a:ln>
                  <a:solidFill>
                    <a:srgbClr val="D4AA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7817857" y="1655910"/>
                  <a:ext cx="1129093" cy="632012"/>
                </a:xfrm>
                <a:prstGeom prst="roundRect">
                  <a:avLst/>
                </a:prstGeom>
                <a:solidFill>
                  <a:schemeClr val="bg1">
                    <a:alpha val="83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综合部</a:t>
                  </a: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10976390" y="4582022"/>
                <a:ext cx="1591567" cy="738949"/>
                <a:chOff x="7704831" y="1542994"/>
                <a:chExt cx="1242119" cy="744928"/>
              </a:xfrm>
            </p:grpSpPr>
            <p:sp>
              <p:nvSpPr>
                <p:cNvPr id="32" name="圆角矩形 31"/>
                <p:cNvSpPr/>
                <p:nvPr/>
              </p:nvSpPr>
              <p:spPr>
                <a:xfrm>
                  <a:off x="7704831" y="1542994"/>
                  <a:ext cx="1129094" cy="632012"/>
                </a:xfrm>
                <a:prstGeom prst="roundRect">
                  <a:avLst/>
                </a:prstGeom>
                <a:solidFill>
                  <a:srgbClr val="D4AA08"/>
                </a:solidFill>
                <a:ln>
                  <a:solidFill>
                    <a:srgbClr val="D4AA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7817857" y="1655910"/>
                  <a:ext cx="1129093" cy="632012"/>
                </a:xfrm>
                <a:prstGeom prst="roundRect">
                  <a:avLst/>
                </a:prstGeom>
                <a:solidFill>
                  <a:schemeClr val="bg1">
                    <a:alpha val="83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风险控制部</a:t>
                  </a: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 flipH="1">
                <a:off x="9072840" y="2475738"/>
                <a:ext cx="3558" cy="922130"/>
              </a:xfrm>
              <a:prstGeom prst="line">
                <a:avLst/>
              </a:prstGeom>
              <a:ln>
                <a:solidFill>
                  <a:srgbClr val="D4AA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9072840" y="2881961"/>
                <a:ext cx="236358" cy="2762"/>
              </a:xfrm>
              <a:prstGeom prst="line">
                <a:avLst/>
              </a:prstGeom>
              <a:ln>
                <a:solidFill>
                  <a:srgbClr val="D4AA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9071798" y="4185143"/>
                <a:ext cx="2369" cy="212685"/>
              </a:xfrm>
              <a:prstGeom prst="line">
                <a:avLst/>
              </a:prstGeom>
              <a:ln>
                <a:solidFill>
                  <a:srgbClr val="D4AA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6202763" y="4382356"/>
                <a:ext cx="2369" cy="212685"/>
              </a:xfrm>
              <a:prstGeom prst="line">
                <a:avLst/>
              </a:prstGeom>
              <a:ln>
                <a:solidFill>
                  <a:srgbClr val="D4AA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11842216" y="4392738"/>
                <a:ext cx="2369" cy="212685"/>
              </a:xfrm>
              <a:prstGeom prst="line">
                <a:avLst/>
              </a:prstGeom>
              <a:ln>
                <a:solidFill>
                  <a:srgbClr val="D4AA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7979347" y="4382356"/>
                <a:ext cx="2369" cy="212685"/>
              </a:xfrm>
              <a:prstGeom prst="line">
                <a:avLst/>
              </a:prstGeom>
              <a:ln>
                <a:solidFill>
                  <a:srgbClr val="D4AA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9917735" y="4382356"/>
                <a:ext cx="2369" cy="212685"/>
              </a:xfrm>
              <a:prstGeom prst="line">
                <a:avLst/>
              </a:prstGeom>
              <a:ln>
                <a:solidFill>
                  <a:srgbClr val="D4AA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直接连接符 44"/>
            <p:cNvCxnSpPr/>
            <p:nvPr/>
          </p:nvCxnSpPr>
          <p:spPr>
            <a:xfrm>
              <a:off x="4407634" y="4354107"/>
              <a:ext cx="5639453" cy="0"/>
            </a:xfrm>
            <a:prstGeom prst="line">
              <a:avLst/>
            </a:prstGeom>
            <a:ln>
              <a:solidFill>
                <a:srgbClr val="D4A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59"/>
          <p:cNvSpPr txBox="1"/>
          <p:nvPr/>
        </p:nvSpPr>
        <p:spPr>
          <a:xfrm>
            <a:off x="975470" y="2482071"/>
            <a:ext cx="395596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公司名称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严谨的投资管理制度和风险控制制度，能最大程度保障股东和投资人的利益。研发团队多为资本市场新兴势力，成员皆拥有多年金融行业从业经验和证券市场投资经验，对资本市场及上市公司有着长远、深刻的理解，团队风格素以稳健风格自居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 b="7709"/>
          <a:stretch>
            <a:fillRect/>
          </a:stretch>
        </p:blipFill>
        <p:spPr>
          <a:xfrm>
            <a:off x="-18770" y="-7263"/>
            <a:ext cx="12210769" cy="6868558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323850" y="802903"/>
            <a:ext cx="11599070" cy="5694150"/>
            <a:chOff x="914400" y="892630"/>
            <a:chExt cx="10390909" cy="5101047"/>
          </a:xfrm>
        </p:grpSpPr>
        <p:sp>
          <p:nvSpPr>
            <p:cNvPr id="50" name="矩形 49"/>
            <p:cNvSpPr/>
            <p:nvPr/>
          </p:nvSpPr>
          <p:spPr>
            <a:xfrm>
              <a:off x="914400" y="1288473"/>
              <a:ext cx="10390909" cy="4705204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流程图: 或者 50"/>
            <p:cNvSpPr/>
            <p:nvPr/>
          </p:nvSpPr>
          <p:spPr>
            <a:xfrm>
              <a:off x="10567555" y="1687901"/>
              <a:ext cx="345111" cy="345111"/>
            </a:xfrm>
            <a:prstGeom prst="flowChartOr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平行四边形 14"/>
            <p:cNvSpPr/>
            <p:nvPr/>
          </p:nvSpPr>
          <p:spPr>
            <a:xfrm rot="2652705">
              <a:off x="1404676" y="892630"/>
              <a:ext cx="691653" cy="2155606"/>
            </a:xfrm>
            <a:custGeom>
              <a:avLst/>
              <a:gdLst>
                <a:gd name="connsiteX0" fmla="*/ 0 w 645193"/>
                <a:gd name="connsiteY0" fmla="*/ 1177116 h 1177116"/>
                <a:gd name="connsiteX1" fmla="*/ 161298 w 645193"/>
                <a:gd name="connsiteY1" fmla="*/ 0 h 1177116"/>
                <a:gd name="connsiteX2" fmla="*/ 645193 w 645193"/>
                <a:gd name="connsiteY2" fmla="*/ 0 h 1177116"/>
                <a:gd name="connsiteX3" fmla="*/ 483895 w 645193"/>
                <a:gd name="connsiteY3" fmla="*/ 1177116 h 1177116"/>
                <a:gd name="connsiteX4" fmla="*/ 0 w 645193"/>
                <a:gd name="connsiteY4" fmla="*/ 1177116 h 1177116"/>
                <a:gd name="connsiteX0-1" fmla="*/ 0 w 691653"/>
                <a:gd name="connsiteY0-2" fmla="*/ 1705544 h 1705544"/>
                <a:gd name="connsiteX1-3" fmla="*/ 161298 w 691653"/>
                <a:gd name="connsiteY1-4" fmla="*/ 528428 h 1705544"/>
                <a:gd name="connsiteX2-5" fmla="*/ 691653 w 691653"/>
                <a:gd name="connsiteY2-6" fmla="*/ 0 h 1705544"/>
                <a:gd name="connsiteX3-7" fmla="*/ 483895 w 691653"/>
                <a:gd name="connsiteY3-8" fmla="*/ 1705544 h 1705544"/>
                <a:gd name="connsiteX4-9" fmla="*/ 0 w 691653"/>
                <a:gd name="connsiteY4-10" fmla="*/ 1705544 h 1705544"/>
                <a:gd name="connsiteX0-11" fmla="*/ 0 w 691653"/>
                <a:gd name="connsiteY0-12" fmla="*/ 1705544 h 2155606"/>
                <a:gd name="connsiteX1-13" fmla="*/ 161298 w 691653"/>
                <a:gd name="connsiteY1-14" fmla="*/ 528428 h 2155606"/>
                <a:gd name="connsiteX2-15" fmla="*/ 691653 w 691653"/>
                <a:gd name="connsiteY2-16" fmla="*/ 0 h 2155606"/>
                <a:gd name="connsiteX3-17" fmla="*/ 438513 w 691653"/>
                <a:gd name="connsiteY3-18" fmla="*/ 2155606 h 2155606"/>
                <a:gd name="connsiteX4-19" fmla="*/ 0 w 691653"/>
                <a:gd name="connsiteY4-20" fmla="*/ 1705544 h 2155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1653" h="2155606">
                  <a:moveTo>
                    <a:pt x="0" y="1705544"/>
                  </a:moveTo>
                  <a:lnTo>
                    <a:pt x="161298" y="528428"/>
                  </a:lnTo>
                  <a:lnTo>
                    <a:pt x="691653" y="0"/>
                  </a:lnTo>
                  <a:lnTo>
                    <a:pt x="438513" y="2155606"/>
                  </a:lnTo>
                  <a:lnTo>
                    <a:pt x="0" y="1705544"/>
                  </a:lnTo>
                  <a:close/>
                </a:path>
              </a:pathLst>
            </a:custGeom>
            <a:solidFill>
              <a:srgbClr val="D4AA08"/>
            </a:solidFill>
            <a:ln>
              <a:solidFill>
                <a:srgbClr val="D4AA0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文本框 52"/>
            <p:cNvSpPr txBox="1"/>
            <p:nvPr/>
          </p:nvSpPr>
          <p:spPr>
            <a:xfrm rot="19347847">
              <a:off x="958969" y="1724873"/>
              <a:ext cx="1510512" cy="41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部门介绍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052945" y="1440873"/>
              <a:ext cx="10099964" cy="4365978"/>
            </a:xfrm>
            <a:prstGeom prst="rect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同心圆 3"/>
          <p:cNvSpPr/>
          <p:nvPr/>
        </p:nvSpPr>
        <p:spPr>
          <a:xfrm>
            <a:off x="4671317" y="2301409"/>
            <a:ext cx="2684979" cy="2684979"/>
          </a:xfrm>
          <a:prstGeom prst="donut">
            <a:avLst>
              <a:gd name="adj" fmla="val 55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六边形 4"/>
          <p:cNvSpPr/>
          <p:nvPr/>
        </p:nvSpPr>
        <p:spPr>
          <a:xfrm rot="5400000">
            <a:off x="5692318" y="2094097"/>
            <a:ext cx="842576" cy="726359"/>
          </a:xfrm>
          <a:prstGeom prst="hexagon">
            <a:avLst/>
          </a:prstGeom>
          <a:solidFill>
            <a:srgbClr val="D4AA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六边形 5"/>
          <p:cNvSpPr/>
          <p:nvPr/>
        </p:nvSpPr>
        <p:spPr>
          <a:xfrm rot="5400000">
            <a:off x="4352649" y="3285864"/>
            <a:ext cx="842576" cy="726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六边形 6"/>
          <p:cNvSpPr/>
          <p:nvPr/>
        </p:nvSpPr>
        <p:spPr>
          <a:xfrm rot="5400000">
            <a:off x="6850987" y="3289770"/>
            <a:ext cx="842576" cy="726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7" name="组合 36"/>
          <p:cNvGrpSpPr/>
          <p:nvPr/>
        </p:nvGrpSpPr>
        <p:grpSpPr>
          <a:xfrm>
            <a:off x="7356296" y="1631386"/>
            <a:ext cx="3743091" cy="1385712"/>
            <a:chOff x="6481399" y="1501934"/>
            <a:chExt cx="4619299" cy="1385708"/>
          </a:xfrm>
        </p:grpSpPr>
        <p:sp>
          <p:nvSpPr>
            <p:cNvPr id="38" name="文本框 37"/>
            <p:cNvSpPr txBox="1"/>
            <p:nvPr/>
          </p:nvSpPr>
          <p:spPr>
            <a:xfrm>
              <a:off x="6522015" y="1501934"/>
              <a:ext cx="1840708" cy="400109"/>
            </a:xfrm>
            <a:prstGeom prst="rect">
              <a:avLst/>
            </a:prstGeom>
            <a:solidFill>
              <a:srgbClr val="D4AA08">
                <a:alpha val="81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投资管理部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481399" y="1871982"/>
              <a:ext cx="4619299" cy="1015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研发部：</a:t>
              </a:r>
            </a:p>
            <a:p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宏观、产业及上市公司分析研究； 负责公司旗下各理财产品的投资运作管理； 投资风险控制与绩效评估； 产品设计及创新；</a:t>
              </a:r>
            </a:p>
            <a:p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交易部：</a:t>
              </a:r>
            </a:p>
            <a:p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负责公司旗下各产品交易过程的操作；盘后成交数据的汇总、反馈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51106" y="3591893"/>
            <a:ext cx="3833518" cy="1076044"/>
            <a:chOff x="6463530" y="1482499"/>
            <a:chExt cx="3833511" cy="1076041"/>
          </a:xfrm>
        </p:grpSpPr>
        <p:sp>
          <p:nvSpPr>
            <p:cNvPr id="41" name="文本框 40"/>
            <p:cNvSpPr txBox="1"/>
            <p:nvPr/>
          </p:nvSpPr>
          <p:spPr>
            <a:xfrm>
              <a:off x="6557243" y="1482499"/>
              <a:ext cx="982728" cy="40010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463530" y="1912211"/>
              <a:ext cx="3833511" cy="646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公司品牌策略、营销策略的制定及实施； 公司媒体、广告宣传及推广； 银行、券商及信托渠道的维护和营销支持； 专户客户的开发及维护； 客户服务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36629" y="3026590"/>
            <a:ext cx="3898155" cy="1257321"/>
            <a:chOff x="6493339" y="1452132"/>
            <a:chExt cx="3898148" cy="1257319"/>
          </a:xfrm>
        </p:grpSpPr>
        <p:sp>
          <p:nvSpPr>
            <p:cNvPr id="44" name="文本框 43"/>
            <p:cNvSpPr txBox="1"/>
            <p:nvPr/>
          </p:nvSpPr>
          <p:spPr>
            <a:xfrm>
              <a:off x="8756145" y="1452132"/>
              <a:ext cx="1459858" cy="40010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风险控制部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493339" y="1878455"/>
              <a:ext cx="3898148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对公司各项业务进行合规性风险控制； 公司合同法务审核及指导，并监督合同执行情况； 定期对各部门业务进行稽核； 公司统一对外信息披露及对外材料报送； 公司章程及部分公司级制度流程的制定、修改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23850" y="501820"/>
            <a:ext cx="2435915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部门介绍</a:t>
            </a:r>
          </a:p>
        </p:txBody>
      </p:sp>
      <p:sp>
        <p:nvSpPr>
          <p:cNvPr id="55" name="六边形 54"/>
          <p:cNvSpPr/>
          <p:nvPr/>
        </p:nvSpPr>
        <p:spPr>
          <a:xfrm rot="5400000">
            <a:off x="5667293" y="4486772"/>
            <a:ext cx="842574" cy="726357"/>
          </a:xfrm>
          <a:prstGeom prst="hexagon">
            <a:avLst/>
          </a:prstGeom>
          <a:solidFill>
            <a:srgbClr val="D4AA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6" name="组合 55"/>
          <p:cNvGrpSpPr/>
          <p:nvPr/>
        </p:nvGrpSpPr>
        <p:grpSpPr>
          <a:xfrm>
            <a:off x="1087719" y="4904982"/>
            <a:ext cx="4595144" cy="1257321"/>
            <a:chOff x="5796352" y="1452132"/>
            <a:chExt cx="4595136" cy="1257318"/>
          </a:xfrm>
        </p:grpSpPr>
        <p:sp>
          <p:nvSpPr>
            <p:cNvPr id="57" name="文本框 56"/>
            <p:cNvSpPr txBox="1"/>
            <p:nvPr/>
          </p:nvSpPr>
          <p:spPr>
            <a:xfrm>
              <a:off x="9209380" y="1452132"/>
              <a:ext cx="1006622" cy="400109"/>
            </a:xfrm>
            <a:prstGeom prst="rect">
              <a:avLst/>
            </a:prstGeom>
            <a:solidFill>
              <a:srgbClr val="D4AA08">
                <a:alpha val="81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综合部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796352" y="1878455"/>
              <a:ext cx="459513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与信托进行业务数据及组合估值的核对； 负责理财产品交易量、佣金的统计； 办公电脑及其他电子设备的维护； 公司网站的技术支持； 公司各类信息系统的开发及维护。 人力资源管理； 行政事务管理； 公司财务管理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;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编制对外信息披露的业务报表；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586241" y="3484673"/>
            <a:ext cx="388938" cy="336551"/>
            <a:chOff x="2209800" y="5513387"/>
            <a:chExt cx="388938" cy="336551"/>
          </a:xfrm>
        </p:grpSpPr>
        <p:sp>
          <p:nvSpPr>
            <p:cNvPr id="61" name="Freeform 642"/>
            <p:cNvSpPr>
              <a:spLocks noEditPoints="1"/>
            </p:cNvSpPr>
            <p:nvPr/>
          </p:nvSpPr>
          <p:spPr bwMode="auto">
            <a:xfrm>
              <a:off x="2336800" y="5588000"/>
              <a:ext cx="261938" cy="261938"/>
            </a:xfrm>
            <a:custGeom>
              <a:avLst/>
              <a:gdLst>
                <a:gd name="T0" fmla="*/ 8 w 70"/>
                <a:gd name="T1" fmla="*/ 17 h 70"/>
                <a:gd name="T2" fmla="*/ 9 w 70"/>
                <a:gd name="T3" fmla="*/ 23 h 70"/>
                <a:gd name="T4" fmla="*/ 5 w 70"/>
                <a:gd name="T5" fmla="*/ 24 h 70"/>
                <a:gd name="T6" fmla="*/ 1 w 70"/>
                <a:gd name="T7" fmla="*/ 28 h 70"/>
                <a:gd name="T8" fmla="*/ 3 w 70"/>
                <a:gd name="T9" fmla="*/ 33 h 70"/>
                <a:gd name="T10" fmla="*/ 6 w 70"/>
                <a:gd name="T11" fmla="*/ 37 h 70"/>
                <a:gd name="T12" fmla="*/ 3 w 70"/>
                <a:gd name="T13" fmla="*/ 40 h 70"/>
                <a:gd name="T14" fmla="*/ 2 w 70"/>
                <a:gd name="T15" fmla="*/ 46 h 70"/>
                <a:gd name="T16" fmla="*/ 6 w 70"/>
                <a:gd name="T17" fmla="*/ 49 h 70"/>
                <a:gd name="T18" fmla="*/ 10 w 70"/>
                <a:gd name="T19" fmla="*/ 50 h 70"/>
                <a:gd name="T20" fmla="*/ 10 w 70"/>
                <a:gd name="T21" fmla="*/ 56 h 70"/>
                <a:gd name="T22" fmla="*/ 11 w 70"/>
                <a:gd name="T23" fmla="*/ 61 h 70"/>
                <a:gd name="T24" fmla="*/ 17 w 70"/>
                <a:gd name="T25" fmla="*/ 62 h 70"/>
                <a:gd name="T26" fmla="*/ 23 w 70"/>
                <a:gd name="T27" fmla="*/ 61 h 70"/>
                <a:gd name="T28" fmla="*/ 24 w 70"/>
                <a:gd name="T29" fmla="*/ 65 h 70"/>
                <a:gd name="T30" fmla="*/ 28 w 70"/>
                <a:gd name="T31" fmla="*/ 70 h 70"/>
                <a:gd name="T32" fmla="*/ 33 w 70"/>
                <a:gd name="T33" fmla="*/ 67 h 70"/>
                <a:gd name="T34" fmla="*/ 38 w 70"/>
                <a:gd name="T35" fmla="*/ 64 h 70"/>
                <a:gd name="T36" fmla="*/ 41 w 70"/>
                <a:gd name="T37" fmla="*/ 67 h 70"/>
                <a:gd name="T38" fmla="*/ 46 w 70"/>
                <a:gd name="T39" fmla="*/ 69 h 70"/>
                <a:gd name="T40" fmla="*/ 50 w 70"/>
                <a:gd name="T41" fmla="*/ 64 h 70"/>
                <a:gd name="T42" fmla="*/ 52 w 70"/>
                <a:gd name="T43" fmla="*/ 59 h 70"/>
                <a:gd name="T44" fmla="*/ 56 w 70"/>
                <a:gd name="T45" fmla="*/ 60 h 70"/>
                <a:gd name="T46" fmla="*/ 62 w 70"/>
                <a:gd name="T47" fmla="*/ 59 h 70"/>
                <a:gd name="T48" fmla="*/ 62 w 70"/>
                <a:gd name="T49" fmla="*/ 53 h 70"/>
                <a:gd name="T50" fmla="*/ 61 w 70"/>
                <a:gd name="T51" fmla="*/ 47 h 70"/>
                <a:gd name="T52" fmla="*/ 66 w 70"/>
                <a:gd name="T53" fmla="*/ 46 h 70"/>
                <a:gd name="T54" fmla="*/ 70 w 70"/>
                <a:gd name="T55" fmla="*/ 43 h 70"/>
                <a:gd name="T56" fmla="*/ 68 w 70"/>
                <a:gd name="T57" fmla="*/ 37 h 70"/>
                <a:gd name="T58" fmla="*/ 64 w 70"/>
                <a:gd name="T59" fmla="*/ 33 h 70"/>
                <a:gd name="T60" fmla="*/ 67 w 70"/>
                <a:gd name="T61" fmla="*/ 30 h 70"/>
                <a:gd name="T62" fmla="*/ 69 w 70"/>
                <a:gd name="T63" fmla="*/ 24 h 70"/>
                <a:gd name="T64" fmla="*/ 64 w 70"/>
                <a:gd name="T65" fmla="*/ 21 h 70"/>
                <a:gd name="T66" fmla="*/ 59 w 70"/>
                <a:gd name="T67" fmla="*/ 19 h 70"/>
                <a:gd name="T68" fmla="*/ 60 w 70"/>
                <a:gd name="T69" fmla="*/ 14 h 70"/>
                <a:gd name="T70" fmla="*/ 59 w 70"/>
                <a:gd name="T71" fmla="*/ 9 h 70"/>
                <a:gd name="T72" fmla="*/ 53 w 70"/>
                <a:gd name="T73" fmla="*/ 8 h 70"/>
                <a:gd name="T74" fmla="*/ 48 w 70"/>
                <a:gd name="T75" fmla="*/ 9 h 70"/>
                <a:gd name="T76" fmla="*/ 47 w 70"/>
                <a:gd name="T77" fmla="*/ 5 h 70"/>
                <a:gd name="T78" fmla="*/ 43 w 70"/>
                <a:gd name="T79" fmla="*/ 0 h 70"/>
                <a:gd name="T80" fmla="*/ 37 w 70"/>
                <a:gd name="T81" fmla="*/ 3 h 70"/>
                <a:gd name="T82" fmla="*/ 33 w 70"/>
                <a:gd name="T83" fmla="*/ 6 h 70"/>
                <a:gd name="T84" fmla="*/ 30 w 70"/>
                <a:gd name="T85" fmla="*/ 3 h 70"/>
                <a:gd name="T86" fmla="*/ 24 w 70"/>
                <a:gd name="T87" fmla="*/ 1 h 70"/>
                <a:gd name="T88" fmla="*/ 21 w 70"/>
                <a:gd name="T89" fmla="*/ 6 h 70"/>
                <a:gd name="T90" fmla="*/ 19 w 70"/>
                <a:gd name="T91" fmla="*/ 11 h 70"/>
                <a:gd name="T92" fmla="*/ 15 w 70"/>
                <a:gd name="T93" fmla="*/ 10 h 70"/>
                <a:gd name="T94" fmla="*/ 9 w 70"/>
                <a:gd name="T95" fmla="*/ 11 h 70"/>
                <a:gd name="T96" fmla="*/ 8 w 70"/>
                <a:gd name="T97" fmla="*/ 17 h 70"/>
                <a:gd name="T98" fmla="*/ 29 w 70"/>
                <a:gd name="T99" fmla="*/ 16 h 70"/>
                <a:gd name="T100" fmla="*/ 55 w 70"/>
                <a:gd name="T101" fmla="*/ 29 h 70"/>
                <a:gd name="T102" fmla="*/ 41 w 70"/>
                <a:gd name="T103" fmla="*/ 54 h 70"/>
                <a:gd name="T104" fmla="*/ 16 w 70"/>
                <a:gd name="T105" fmla="*/ 41 h 70"/>
                <a:gd name="T106" fmla="*/ 29 w 70"/>
                <a:gd name="T10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70">
                  <a:moveTo>
                    <a:pt x="8" y="17"/>
                  </a:moveTo>
                  <a:cubicBezTo>
                    <a:pt x="10" y="18"/>
                    <a:pt x="9" y="22"/>
                    <a:pt x="9" y="23"/>
                  </a:cubicBezTo>
                  <a:cubicBezTo>
                    <a:pt x="9" y="24"/>
                    <a:pt x="7" y="24"/>
                    <a:pt x="5" y="24"/>
                  </a:cubicBezTo>
                  <a:cubicBezTo>
                    <a:pt x="3" y="23"/>
                    <a:pt x="1" y="25"/>
                    <a:pt x="1" y="28"/>
                  </a:cubicBezTo>
                  <a:cubicBezTo>
                    <a:pt x="0" y="30"/>
                    <a:pt x="1" y="32"/>
                    <a:pt x="3" y="33"/>
                  </a:cubicBezTo>
                  <a:cubicBezTo>
                    <a:pt x="5" y="33"/>
                    <a:pt x="6" y="36"/>
                    <a:pt x="6" y="37"/>
                  </a:cubicBezTo>
                  <a:cubicBezTo>
                    <a:pt x="6" y="39"/>
                    <a:pt x="5" y="40"/>
                    <a:pt x="3" y="40"/>
                  </a:cubicBezTo>
                  <a:cubicBezTo>
                    <a:pt x="2" y="41"/>
                    <a:pt x="1" y="43"/>
                    <a:pt x="2" y="46"/>
                  </a:cubicBezTo>
                  <a:cubicBezTo>
                    <a:pt x="2" y="48"/>
                    <a:pt x="4" y="50"/>
                    <a:pt x="6" y="49"/>
                  </a:cubicBezTo>
                  <a:cubicBezTo>
                    <a:pt x="8" y="49"/>
                    <a:pt x="10" y="49"/>
                    <a:pt x="10" y="50"/>
                  </a:cubicBezTo>
                  <a:cubicBezTo>
                    <a:pt x="11" y="51"/>
                    <a:pt x="12" y="54"/>
                    <a:pt x="10" y="56"/>
                  </a:cubicBezTo>
                  <a:cubicBezTo>
                    <a:pt x="9" y="57"/>
                    <a:pt x="10" y="60"/>
                    <a:pt x="11" y="61"/>
                  </a:cubicBezTo>
                  <a:cubicBezTo>
                    <a:pt x="13" y="63"/>
                    <a:pt x="16" y="63"/>
                    <a:pt x="17" y="62"/>
                  </a:cubicBezTo>
                  <a:cubicBezTo>
                    <a:pt x="18" y="61"/>
                    <a:pt x="22" y="61"/>
                    <a:pt x="23" y="61"/>
                  </a:cubicBezTo>
                  <a:cubicBezTo>
                    <a:pt x="24" y="62"/>
                    <a:pt x="24" y="64"/>
                    <a:pt x="24" y="65"/>
                  </a:cubicBezTo>
                  <a:cubicBezTo>
                    <a:pt x="24" y="67"/>
                    <a:pt x="25" y="69"/>
                    <a:pt x="28" y="70"/>
                  </a:cubicBezTo>
                  <a:cubicBezTo>
                    <a:pt x="30" y="70"/>
                    <a:pt x="33" y="69"/>
                    <a:pt x="33" y="67"/>
                  </a:cubicBezTo>
                  <a:cubicBezTo>
                    <a:pt x="33" y="66"/>
                    <a:pt x="37" y="64"/>
                    <a:pt x="38" y="64"/>
                  </a:cubicBezTo>
                  <a:cubicBezTo>
                    <a:pt x="39" y="64"/>
                    <a:pt x="40" y="65"/>
                    <a:pt x="41" y="67"/>
                  </a:cubicBezTo>
                  <a:cubicBezTo>
                    <a:pt x="41" y="69"/>
                    <a:pt x="44" y="70"/>
                    <a:pt x="46" y="69"/>
                  </a:cubicBezTo>
                  <a:cubicBezTo>
                    <a:pt x="49" y="68"/>
                    <a:pt x="50" y="66"/>
                    <a:pt x="50" y="64"/>
                  </a:cubicBezTo>
                  <a:cubicBezTo>
                    <a:pt x="49" y="62"/>
                    <a:pt x="51" y="60"/>
                    <a:pt x="52" y="59"/>
                  </a:cubicBezTo>
                  <a:cubicBezTo>
                    <a:pt x="53" y="58"/>
                    <a:pt x="54" y="59"/>
                    <a:pt x="56" y="60"/>
                  </a:cubicBezTo>
                  <a:cubicBezTo>
                    <a:pt x="57" y="61"/>
                    <a:pt x="60" y="61"/>
                    <a:pt x="62" y="59"/>
                  </a:cubicBezTo>
                  <a:cubicBezTo>
                    <a:pt x="63" y="57"/>
                    <a:pt x="64" y="54"/>
                    <a:pt x="62" y="53"/>
                  </a:cubicBezTo>
                  <a:cubicBezTo>
                    <a:pt x="61" y="52"/>
                    <a:pt x="61" y="48"/>
                    <a:pt x="61" y="47"/>
                  </a:cubicBezTo>
                  <a:cubicBezTo>
                    <a:pt x="62" y="46"/>
                    <a:pt x="64" y="46"/>
                    <a:pt x="66" y="46"/>
                  </a:cubicBezTo>
                  <a:cubicBezTo>
                    <a:pt x="67" y="47"/>
                    <a:pt x="69" y="45"/>
                    <a:pt x="70" y="43"/>
                  </a:cubicBezTo>
                  <a:cubicBezTo>
                    <a:pt x="70" y="40"/>
                    <a:pt x="69" y="38"/>
                    <a:pt x="68" y="37"/>
                  </a:cubicBezTo>
                  <a:cubicBezTo>
                    <a:pt x="66" y="37"/>
                    <a:pt x="64" y="34"/>
                    <a:pt x="64" y="33"/>
                  </a:cubicBezTo>
                  <a:cubicBezTo>
                    <a:pt x="64" y="32"/>
                    <a:pt x="65" y="30"/>
                    <a:pt x="67" y="30"/>
                  </a:cubicBezTo>
                  <a:cubicBezTo>
                    <a:pt x="69" y="29"/>
                    <a:pt x="70" y="27"/>
                    <a:pt x="69" y="24"/>
                  </a:cubicBezTo>
                  <a:cubicBezTo>
                    <a:pt x="68" y="22"/>
                    <a:pt x="66" y="20"/>
                    <a:pt x="64" y="21"/>
                  </a:cubicBezTo>
                  <a:cubicBezTo>
                    <a:pt x="63" y="21"/>
                    <a:pt x="60" y="19"/>
                    <a:pt x="59" y="19"/>
                  </a:cubicBezTo>
                  <a:cubicBezTo>
                    <a:pt x="58" y="18"/>
                    <a:pt x="59" y="16"/>
                    <a:pt x="60" y="14"/>
                  </a:cubicBezTo>
                  <a:cubicBezTo>
                    <a:pt x="61" y="13"/>
                    <a:pt x="61" y="11"/>
                    <a:pt x="59" y="9"/>
                  </a:cubicBezTo>
                  <a:cubicBezTo>
                    <a:pt x="57" y="7"/>
                    <a:pt x="55" y="7"/>
                    <a:pt x="53" y="8"/>
                  </a:cubicBezTo>
                  <a:cubicBezTo>
                    <a:pt x="52" y="10"/>
                    <a:pt x="49" y="9"/>
                    <a:pt x="48" y="9"/>
                  </a:cubicBezTo>
                  <a:cubicBezTo>
                    <a:pt x="47" y="8"/>
                    <a:pt x="46" y="7"/>
                    <a:pt x="47" y="5"/>
                  </a:cubicBezTo>
                  <a:cubicBezTo>
                    <a:pt x="47" y="3"/>
                    <a:pt x="45" y="1"/>
                    <a:pt x="43" y="0"/>
                  </a:cubicBezTo>
                  <a:cubicBezTo>
                    <a:pt x="40" y="0"/>
                    <a:pt x="38" y="1"/>
                    <a:pt x="37" y="3"/>
                  </a:cubicBezTo>
                  <a:cubicBezTo>
                    <a:pt x="37" y="5"/>
                    <a:pt x="34" y="6"/>
                    <a:pt x="33" y="6"/>
                  </a:cubicBezTo>
                  <a:cubicBezTo>
                    <a:pt x="32" y="6"/>
                    <a:pt x="30" y="5"/>
                    <a:pt x="30" y="3"/>
                  </a:cubicBezTo>
                  <a:cubicBezTo>
                    <a:pt x="29" y="1"/>
                    <a:pt x="27" y="1"/>
                    <a:pt x="24" y="1"/>
                  </a:cubicBezTo>
                  <a:cubicBezTo>
                    <a:pt x="22" y="2"/>
                    <a:pt x="20" y="4"/>
                    <a:pt x="21" y="6"/>
                  </a:cubicBezTo>
                  <a:cubicBezTo>
                    <a:pt x="22" y="8"/>
                    <a:pt x="20" y="11"/>
                    <a:pt x="19" y="11"/>
                  </a:cubicBezTo>
                  <a:cubicBezTo>
                    <a:pt x="18" y="12"/>
                    <a:pt x="16" y="11"/>
                    <a:pt x="15" y="10"/>
                  </a:cubicBezTo>
                  <a:cubicBezTo>
                    <a:pt x="13" y="9"/>
                    <a:pt x="11" y="9"/>
                    <a:pt x="9" y="11"/>
                  </a:cubicBezTo>
                  <a:cubicBezTo>
                    <a:pt x="7" y="13"/>
                    <a:pt x="7" y="16"/>
                    <a:pt x="8" y="17"/>
                  </a:cubicBezTo>
                  <a:close/>
                  <a:moveTo>
                    <a:pt x="29" y="16"/>
                  </a:moveTo>
                  <a:cubicBezTo>
                    <a:pt x="40" y="12"/>
                    <a:pt x="51" y="18"/>
                    <a:pt x="55" y="29"/>
                  </a:cubicBezTo>
                  <a:cubicBezTo>
                    <a:pt x="58" y="40"/>
                    <a:pt x="52" y="51"/>
                    <a:pt x="41" y="54"/>
                  </a:cubicBezTo>
                  <a:cubicBezTo>
                    <a:pt x="31" y="58"/>
                    <a:pt x="19" y="52"/>
                    <a:pt x="16" y="41"/>
                  </a:cubicBezTo>
                  <a:cubicBezTo>
                    <a:pt x="12" y="31"/>
                    <a:pt x="18" y="19"/>
                    <a:pt x="29" y="16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43"/>
            <p:cNvSpPr>
              <a:spLocks noEditPoints="1"/>
            </p:cNvSpPr>
            <p:nvPr/>
          </p:nvSpPr>
          <p:spPr bwMode="auto">
            <a:xfrm>
              <a:off x="2209800" y="5513387"/>
              <a:ext cx="171450" cy="168275"/>
            </a:xfrm>
            <a:custGeom>
              <a:avLst/>
              <a:gdLst>
                <a:gd name="T0" fmla="*/ 6 w 46"/>
                <a:gd name="T1" fmla="*/ 11 h 45"/>
                <a:gd name="T2" fmla="*/ 6 w 46"/>
                <a:gd name="T3" fmla="*/ 14 h 45"/>
                <a:gd name="T4" fmla="*/ 4 w 46"/>
                <a:gd name="T5" fmla="*/ 15 h 45"/>
                <a:gd name="T6" fmla="*/ 1 w 46"/>
                <a:gd name="T7" fmla="*/ 17 h 45"/>
                <a:gd name="T8" fmla="*/ 2 w 46"/>
                <a:gd name="T9" fmla="*/ 21 h 45"/>
                <a:gd name="T10" fmla="*/ 4 w 46"/>
                <a:gd name="T11" fmla="*/ 24 h 45"/>
                <a:gd name="T12" fmla="*/ 3 w 46"/>
                <a:gd name="T13" fmla="*/ 26 h 45"/>
                <a:gd name="T14" fmla="*/ 1 w 46"/>
                <a:gd name="T15" fmla="*/ 29 h 45"/>
                <a:gd name="T16" fmla="*/ 4 w 46"/>
                <a:gd name="T17" fmla="*/ 31 h 45"/>
                <a:gd name="T18" fmla="*/ 7 w 46"/>
                <a:gd name="T19" fmla="*/ 32 h 45"/>
                <a:gd name="T20" fmla="*/ 7 w 46"/>
                <a:gd name="T21" fmla="*/ 36 h 45"/>
                <a:gd name="T22" fmla="*/ 8 w 46"/>
                <a:gd name="T23" fmla="*/ 39 h 45"/>
                <a:gd name="T24" fmla="*/ 11 w 46"/>
                <a:gd name="T25" fmla="*/ 40 h 45"/>
                <a:gd name="T26" fmla="*/ 15 w 46"/>
                <a:gd name="T27" fmla="*/ 39 h 45"/>
                <a:gd name="T28" fmla="*/ 16 w 46"/>
                <a:gd name="T29" fmla="*/ 42 h 45"/>
                <a:gd name="T30" fmla="*/ 18 w 46"/>
                <a:gd name="T31" fmla="*/ 45 h 45"/>
                <a:gd name="T32" fmla="*/ 22 w 46"/>
                <a:gd name="T33" fmla="*/ 43 h 45"/>
                <a:gd name="T34" fmla="*/ 25 w 46"/>
                <a:gd name="T35" fmla="*/ 41 h 45"/>
                <a:gd name="T36" fmla="*/ 27 w 46"/>
                <a:gd name="T37" fmla="*/ 43 h 45"/>
                <a:gd name="T38" fmla="*/ 30 w 46"/>
                <a:gd name="T39" fmla="*/ 44 h 45"/>
                <a:gd name="T40" fmla="*/ 32 w 46"/>
                <a:gd name="T41" fmla="*/ 41 h 45"/>
                <a:gd name="T42" fmla="*/ 34 w 46"/>
                <a:gd name="T43" fmla="*/ 38 h 45"/>
                <a:gd name="T44" fmla="*/ 36 w 46"/>
                <a:gd name="T45" fmla="*/ 38 h 45"/>
                <a:gd name="T46" fmla="*/ 40 w 46"/>
                <a:gd name="T47" fmla="*/ 38 h 45"/>
                <a:gd name="T48" fmla="*/ 40 w 46"/>
                <a:gd name="T49" fmla="*/ 34 h 45"/>
                <a:gd name="T50" fmla="*/ 40 w 46"/>
                <a:gd name="T51" fmla="*/ 30 h 45"/>
                <a:gd name="T52" fmla="*/ 43 w 46"/>
                <a:gd name="T53" fmla="*/ 30 h 45"/>
                <a:gd name="T54" fmla="*/ 45 w 46"/>
                <a:gd name="T55" fmla="*/ 27 h 45"/>
                <a:gd name="T56" fmla="*/ 44 w 46"/>
                <a:gd name="T57" fmla="*/ 24 h 45"/>
                <a:gd name="T58" fmla="*/ 42 w 46"/>
                <a:gd name="T59" fmla="*/ 21 h 45"/>
                <a:gd name="T60" fmla="*/ 44 w 46"/>
                <a:gd name="T61" fmla="*/ 19 h 45"/>
                <a:gd name="T62" fmla="*/ 45 w 46"/>
                <a:gd name="T63" fmla="*/ 15 h 45"/>
                <a:gd name="T64" fmla="*/ 42 w 46"/>
                <a:gd name="T65" fmla="*/ 13 h 45"/>
                <a:gd name="T66" fmla="*/ 38 w 46"/>
                <a:gd name="T67" fmla="*/ 12 h 45"/>
                <a:gd name="T68" fmla="*/ 39 w 46"/>
                <a:gd name="T69" fmla="*/ 9 h 45"/>
                <a:gd name="T70" fmla="*/ 38 w 46"/>
                <a:gd name="T71" fmla="*/ 5 h 45"/>
                <a:gd name="T72" fmla="*/ 35 w 46"/>
                <a:gd name="T73" fmla="*/ 5 h 45"/>
                <a:gd name="T74" fmla="*/ 31 w 46"/>
                <a:gd name="T75" fmla="*/ 5 h 45"/>
                <a:gd name="T76" fmla="*/ 30 w 46"/>
                <a:gd name="T77" fmla="*/ 3 h 45"/>
                <a:gd name="T78" fmla="*/ 28 w 46"/>
                <a:gd name="T79" fmla="*/ 0 h 45"/>
                <a:gd name="T80" fmla="*/ 24 w 46"/>
                <a:gd name="T81" fmla="*/ 1 h 45"/>
                <a:gd name="T82" fmla="*/ 22 w 46"/>
                <a:gd name="T83" fmla="*/ 4 h 45"/>
                <a:gd name="T84" fmla="*/ 20 w 46"/>
                <a:gd name="T85" fmla="*/ 2 h 45"/>
                <a:gd name="T86" fmla="*/ 16 w 46"/>
                <a:gd name="T87" fmla="*/ 1 h 45"/>
                <a:gd name="T88" fmla="*/ 14 w 46"/>
                <a:gd name="T89" fmla="*/ 4 h 45"/>
                <a:gd name="T90" fmla="*/ 12 w 46"/>
                <a:gd name="T91" fmla="*/ 7 h 45"/>
                <a:gd name="T92" fmla="*/ 10 w 46"/>
                <a:gd name="T93" fmla="*/ 6 h 45"/>
                <a:gd name="T94" fmla="*/ 6 w 46"/>
                <a:gd name="T95" fmla="*/ 7 h 45"/>
                <a:gd name="T96" fmla="*/ 6 w 46"/>
                <a:gd name="T97" fmla="*/ 11 h 45"/>
                <a:gd name="T98" fmla="*/ 19 w 46"/>
                <a:gd name="T99" fmla="*/ 10 h 45"/>
                <a:gd name="T100" fmla="*/ 36 w 46"/>
                <a:gd name="T101" fmla="*/ 18 h 45"/>
                <a:gd name="T102" fmla="*/ 27 w 46"/>
                <a:gd name="T103" fmla="*/ 35 h 45"/>
                <a:gd name="T104" fmla="*/ 11 w 46"/>
                <a:gd name="T105" fmla="*/ 26 h 45"/>
                <a:gd name="T106" fmla="*/ 19 w 46"/>
                <a:gd name="T10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5">
                  <a:moveTo>
                    <a:pt x="6" y="11"/>
                  </a:moveTo>
                  <a:cubicBezTo>
                    <a:pt x="7" y="11"/>
                    <a:pt x="6" y="14"/>
                    <a:pt x="6" y="14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0" y="19"/>
                    <a:pt x="1" y="21"/>
                    <a:pt x="2" y="21"/>
                  </a:cubicBezTo>
                  <a:cubicBezTo>
                    <a:pt x="3" y="21"/>
                    <a:pt x="4" y="23"/>
                    <a:pt x="4" y="24"/>
                  </a:cubicBezTo>
                  <a:cubicBezTo>
                    <a:pt x="5" y="25"/>
                    <a:pt x="4" y="25"/>
                    <a:pt x="3" y="26"/>
                  </a:cubicBezTo>
                  <a:cubicBezTo>
                    <a:pt x="1" y="26"/>
                    <a:pt x="1" y="28"/>
                    <a:pt x="1" y="29"/>
                  </a:cubicBezTo>
                  <a:cubicBezTo>
                    <a:pt x="2" y="31"/>
                    <a:pt x="3" y="32"/>
                    <a:pt x="4" y="31"/>
                  </a:cubicBezTo>
                  <a:cubicBezTo>
                    <a:pt x="6" y="31"/>
                    <a:pt x="7" y="31"/>
                    <a:pt x="7" y="32"/>
                  </a:cubicBezTo>
                  <a:cubicBezTo>
                    <a:pt x="7" y="32"/>
                    <a:pt x="8" y="35"/>
                    <a:pt x="7" y="36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9" y="40"/>
                    <a:pt x="11" y="40"/>
                    <a:pt x="11" y="40"/>
                  </a:cubicBezTo>
                  <a:cubicBezTo>
                    <a:pt x="12" y="39"/>
                    <a:pt x="14" y="39"/>
                    <a:pt x="15" y="39"/>
                  </a:cubicBezTo>
                  <a:cubicBezTo>
                    <a:pt x="16" y="39"/>
                    <a:pt x="16" y="41"/>
                    <a:pt x="16" y="42"/>
                  </a:cubicBezTo>
                  <a:cubicBezTo>
                    <a:pt x="16" y="43"/>
                    <a:pt x="17" y="44"/>
                    <a:pt x="18" y="45"/>
                  </a:cubicBezTo>
                  <a:cubicBezTo>
                    <a:pt x="20" y="45"/>
                    <a:pt x="21" y="44"/>
                    <a:pt x="22" y="43"/>
                  </a:cubicBezTo>
                  <a:cubicBezTo>
                    <a:pt x="22" y="42"/>
                    <a:pt x="24" y="41"/>
                    <a:pt x="25" y="41"/>
                  </a:cubicBezTo>
                  <a:cubicBezTo>
                    <a:pt x="25" y="41"/>
                    <a:pt x="26" y="42"/>
                    <a:pt x="27" y="43"/>
                  </a:cubicBezTo>
                  <a:cubicBezTo>
                    <a:pt x="27" y="44"/>
                    <a:pt x="28" y="44"/>
                    <a:pt x="30" y="44"/>
                  </a:cubicBezTo>
                  <a:cubicBezTo>
                    <a:pt x="32" y="43"/>
                    <a:pt x="33" y="42"/>
                    <a:pt x="32" y="41"/>
                  </a:cubicBezTo>
                  <a:cubicBezTo>
                    <a:pt x="32" y="40"/>
                    <a:pt x="33" y="38"/>
                    <a:pt x="34" y="38"/>
                  </a:cubicBezTo>
                  <a:cubicBezTo>
                    <a:pt x="34" y="37"/>
                    <a:pt x="35" y="38"/>
                    <a:pt x="36" y="38"/>
                  </a:cubicBezTo>
                  <a:cubicBezTo>
                    <a:pt x="37" y="39"/>
                    <a:pt x="39" y="39"/>
                    <a:pt x="40" y="38"/>
                  </a:cubicBezTo>
                  <a:cubicBezTo>
                    <a:pt x="41" y="36"/>
                    <a:pt x="41" y="35"/>
                    <a:pt x="40" y="34"/>
                  </a:cubicBezTo>
                  <a:cubicBezTo>
                    <a:pt x="39" y="33"/>
                    <a:pt x="40" y="31"/>
                    <a:pt x="40" y="30"/>
                  </a:cubicBezTo>
                  <a:cubicBezTo>
                    <a:pt x="40" y="30"/>
                    <a:pt x="41" y="29"/>
                    <a:pt x="43" y="30"/>
                  </a:cubicBezTo>
                  <a:cubicBezTo>
                    <a:pt x="44" y="30"/>
                    <a:pt x="45" y="29"/>
                    <a:pt x="45" y="27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43" y="23"/>
                    <a:pt x="42" y="21"/>
                    <a:pt x="42" y="21"/>
                  </a:cubicBezTo>
                  <a:cubicBezTo>
                    <a:pt x="42" y="20"/>
                    <a:pt x="42" y="19"/>
                    <a:pt x="44" y="19"/>
                  </a:cubicBezTo>
                  <a:cubicBezTo>
                    <a:pt x="45" y="18"/>
                    <a:pt x="45" y="17"/>
                    <a:pt x="45" y="15"/>
                  </a:cubicBezTo>
                  <a:cubicBezTo>
                    <a:pt x="44" y="14"/>
                    <a:pt x="43" y="13"/>
                    <a:pt x="42" y="13"/>
                  </a:cubicBezTo>
                  <a:cubicBezTo>
                    <a:pt x="41" y="13"/>
                    <a:pt x="39" y="12"/>
                    <a:pt x="38" y="12"/>
                  </a:cubicBezTo>
                  <a:cubicBezTo>
                    <a:pt x="38" y="11"/>
                    <a:pt x="38" y="10"/>
                    <a:pt x="39" y="9"/>
                  </a:cubicBezTo>
                  <a:cubicBezTo>
                    <a:pt x="40" y="8"/>
                    <a:pt x="40" y="6"/>
                    <a:pt x="38" y="5"/>
                  </a:cubicBezTo>
                  <a:cubicBezTo>
                    <a:pt x="37" y="4"/>
                    <a:pt x="36" y="4"/>
                    <a:pt x="35" y="5"/>
                  </a:cubicBezTo>
                  <a:cubicBezTo>
                    <a:pt x="34" y="6"/>
                    <a:pt x="32" y="6"/>
                    <a:pt x="31" y="5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1" y="2"/>
                    <a:pt x="29" y="0"/>
                    <a:pt x="28" y="0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4" y="3"/>
                    <a:pt x="22" y="4"/>
                    <a:pt x="22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5"/>
                    <a:pt x="13" y="7"/>
                    <a:pt x="12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5" y="8"/>
                    <a:pt x="5" y="10"/>
                    <a:pt x="6" y="11"/>
                  </a:cubicBezTo>
                  <a:close/>
                  <a:moveTo>
                    <a:pt x="19" y="10"/>
                  </a:moveTo>
                  <a:cubicBezTo>
                    <a:pt x="26" y="8"/>
                    <a:pt x="33" y="11"/>
                    <a:pt x="36" y="18"/>
                  </a:cubicBezTo>
                  <a:cubicBezTo>
                    <a:pt x="38" y="25"/>
                    <a:pt x="34" y="33"/>
                    <a:pt x="27" y="35"/>
                  </a:cubicBezTo>
                  <a:cubicBezTo>
                    <a:pt x="20" y="37"/>
                    <a:pt x="13" y="33"/>
                    <a:pt x="11" y="26"/>
                  </a:cubicBezTo>
                  <a:cubicBezTo>
                    <a:pt x="8" y="19"/>
                    <a:pt x="12" y="12"/>
                    <a:pt x="19" y="10"/>
                  </a:cubicBezTo>
                  <a:close/>
                </a:path>
              </a:pathLst>
            </a:custGeom>
            <a:solidFill>
              <a:srgbClr val="383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44"/>
            <p:cNvSpPr>
              <a:spLocks noEditPoints="1"/>
            </p:cNvSpPr>
            <p:nvPr/>
          </p:nvSpPr>
          <p:spPr bwMode="auto">
            <a:xfrm>
              <a:off x="2212975" y="5681662"/>
              <a:ext cx="127000" cy="131763"/>
            </a:xfrm>
            <a:custGeom>
              <a:avLst/>
              <a:gdLst>
                <a:gd name="T0" fmla="*/ 4 w 34"/>
                <a:gd name="T1" fmla="*/ 8 h 35"/>
                <a:gd name="T2" fmla="*/ 4 w 34"/>
                <a:gd name="T3" fmla="*/ 11 h 35"/>
                <a:gd name="T4" fmla="*/ 2 w 34"/>
                <a:gd name="T5" fmla="*/ 12 h 35"/>
                <a:gd name="T6" fmla="*/ 0 w 34"/>
                <a:gd name="T7" fmla="*/ 13 h 35"/>
                <a:gd name="T8" fmla="*/ 1 w 34"/>
                <a:gd name="T9" fmla="*/ 16 h 35"/>
                <a:gd name="T10" fmla="*/ 3 w 34"/>
                <a:gd name="T11" fmla="*/ 18 h 35"/>
                <a:gd name="T12" fmla="*/ 1 w 34"/>
                <a:gd name="T13" fmla="*/ 20 h 35"/>
                <a:gd name="T14" fmla="*/ 0 w 34"/>
                <a:gd name="T15" fmla="*/ 22 h 35"/>
                <a:gd name="T16" fmla="*/ 3 w 34"/>
                <a:gd name="T17" fmla="*/ 24 h 35"/>
                <a:gd name="T18" fmla="*/ 5 w 34"/>
                <a:gd name="T19" fmla="*/ 24 h 35"/>
                <a:gd name="T20" fmla="*/ 5 w 34"/>
                <a:gd name="T21" fmla="*/ 27 h 35"/>
                <a:gd name="T22" fmla="*/ 5 w 34"/>
                <a:gd name="T23" fmla="*/ 30 h 35"/>
                <a:gd name="T24" fmla="*/ 8 w 34"/>
                <a:gd name="T25" fmla="*/ 30 h 35"/>
                <a:gd name="T26" fmla="*/ 11 w 34"/>
                <a:gd name="T27" fmla="*/ 30 h 35"/>
                <a:gd name="T28" fmla="*/ 11 w 34"/>
                <a:gd name="T29" fmla="*/ 32 h 35"/>
                <a:gd name="T30" fmla="*/ 13 w 34"/>
                <a:gd name="T31" fmla="*/ 34 h 35"/>
                <a:gd name="T32" fmla="*/ 16 w 34"/>
                <a:gd name="T33" fmla="*/ 33 h 35"/>
                <a:gd name="T34" fmla="*/ 18 w 34"/>
                <a:gd name="T35" fmla="*/ 31 h 35"/>
                <a:gd name="T36" fmla="*/ 20 w 34"/>
                <a:gd name="T37" fmla="*/ 33 h 35"/>
                <a:gd name="T38" fmla="*/ 22 w 34"/>
                <a:gd name="T39" fmla="*/ 34 h 35"/>
                <a:gd name="T40" fmla="*/ 24 w 34"/>
                <a:gd name="T41" fmla="*/ 31 h 35"/>
                <a:gd name="T42" fmla="*/ 25 w 34"/>
                <a:gd name="T43" fmla="*/ 29 h 35"/>
                <a:gd name="T44" fmla="*/ 27 w 34"/>
                <a:gd name="T45" fmla="*/ 29 h 35"/>
                <a:gd name="T46" fmla="*/ 30 w 34"/>
                <a:gd name="T47" fmla="*/ 29 h 35"/>
                <a:gd name="T48" fmla="*/ 30 w 34"/>
                <a:gd name="T49" fmla="*/ 26 h 35"/>
                <a:gd name="T50" fmla="*/ 30 w 34"/>
                <a:gd name="T51" fmla="*/ 23 h 35"/>
                <a:gd name="T52" fmla="*/ 32 w 34"/>
                <a:gd name="T53" fmla="*/ 23 h 35"/>
                <a:gd name="T54" fmla="*/ 34 w 34"/>
                <a:gd name="T55" fmla="*/ 21 h 35"/>
                <a:gd name="T56" fmla="*/ 33 w 34"/>
                <a:gd name="T57" fmla="*/ 18 h 35"/>
                <a:gd name="T58" fmla="*/ 31 w 34"/>
                <a:gd name="T59" fmla="*/ 16 h 35"/>
                <a:gd name="T60" fmla="*/ 33 w 34"/>
                <a:gd name="T61" fmla="*/ 14 h 35"/>
                <a:gd name="T62" fmla="*/ 34 w 34"/>
                <a:gd name="T63" fmla="*/ 12 h 35"/>
                <a:gd name="T64" fmla="*/ 31 w 34"/>
                <a:gd name="T65" fmla="*/ 10 h 35"/>
                <a:gd name="T66" fmla="*/ 29 w 34"/>
                <a:gd name="T67" fmla="*/ 9 h 35"/>
                <a:gd name="T68" fmla="*/ 29 w 34"/>
                <a:gd name="T69" fmla="*/ 7 h 35"/>
                <a:gd name="T70" fmla="*/ 29 w 34"/>
                <a:gd name="T71" fmla="*/ 4 h 35"/>
                <a:gd name="T72" fmla="*/ 26 w 34"/>
                <a:gd name="T73" fmla="*/ 4 h 35"/>
                <a:gd name="T74" fmla="*/ 23 w 34"/>
                <a:gd name="T75" fmla="*/ 4 h 35"/>
                <a:gd name="T76" fmla="*/ 23 w 34"/>
                <a:gd name="T77" fmla="*/ 2 h 35"/>
                <a:gd name="T78" fmla="*/ 21 w 34"/>
                <a:gd name="T79" fmla="*/ 0 h 35"/>
                <a:gd name="T80" fmla="*/ 18 w 34"/>
                <a:gd name="T81" fmla="*/ 1 h 35"/>
                <a:gd name="T82" fmla="*/ 16 w 34"/>
                <a:gd name="T83" fmla="*/ 3 h 35"/>
                <a:gd name="T84" fmla="*/ 14 w 34"/>
                <a:gd name="T85" fmla="*/ 1 h 35"/>
                <a:gd name="T86" fmla="*/ 12 w 34"/>
                <a:gd name="T87" fmla="*/ 0 h 35"/>
                <a:gd name="T88" fmla="*/ 10 w 34"/>
                <a:gd name="T89" fmla="*/ 3 h 35"/>
                <a:gd name="T90" fmla="*/ 9 w 34"/>
                <a:gd name="T91" fmla="*/ 5 h 35"/>
                <a:gd name="T92" fmla="*/ 7 w 34"/>
                <a:gd name="T93" fmla="*/ 5 h 35"/>
                <a:gd name="T94" fmla="*/ 4 w 34"/>
                <a:gd name="T95" fmla="*/ 5 h 35"/>
                <a:gd name="T96" fmla="*/ 4 w 34"/>
                <a:gd name="T97" fmla="*/ 8 h 35"/>
                <a:gd name="T98" fmla="*/ 14 w 34"/>
                <a:gd name="T99" fmla="*/ 8 h 35"/>
                <a:gd name="T100" fmla="*/ 27 w 34"/>
                <a:gd name="T101" fmla="*/ 14 h 35"/>
                <a:gd name="T102" fmla="*/ 20 w 34"/>
                <a:gd name="T103" fmla="*/ 27 h 35"/>
                <a:gd name="T104" fmla="*/ 8 w 34"/>
                <a:gd name="T105" fmla="*/ 20 h 35"/>
                <a:gd name="T106" fmla="*/ 14 w 34"/>
                <a:gd name="T107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35">
                  <a:moveTo>
                    <a:pt x="4" y="8"/>
                  </a:moveTo>
                  <a:cubicBezTo>
                    <a:pt x="4" y="9"/>
                    <a:pt x="4" y="11"/>
                    <a:pt x="4" y="11"/>
                  </a:cubicBezTo>
                  <a:cubicBezTo>
                    <a:pt x="4" y="11"/>
                    <a:pt x="3" y="12"/>
                    <a:pt x="2" y="12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3" y="18"/>
                    <a:pt x="3" y="18"/>
                  </a:cubicBezTo>
                  <a:cubicBezTo>
                    <a:pt x="3" y="19"/>
                    <a:pt x="2" y="19"/>
                    <a:pt x="1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7"/>
                    <a:pt x="5" y="27"/>
                  </a:cubicBezTo>
                  <a:cubicBezTo>
                    <a:pt x="4" y="28"/>
                    <a:pt x="4" y="29"/>
                    <a:pt x="5" y="30"/>
                  </a:cubicBezTo>
                  <a:cubicBezTo>
                    <a:pt x="6" y="31"/>
                    <a:pt x="8" y="31"/>
                    <a:pt x="8" y="30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1" y="30"/>
                    <a:pt x="12" y="31"/>
                    <a:pt x="11" y="32"/>
                  </a:cubicBezTo>
                  <a:cubicBezTo>
                    <a:pt x="11" y="33"/>
                    <a:pt x="12" y="34"/>
                    <a:pt x="13" y="34"/>
                  </a:cubicBezTo>
                  <a:cubicBezTo>
                    <a:pt x="15" y="35"/>
                    <a:pt x="16" y="34"/>
                    <a:pt x="16" y="33"/>
                  </a:cubicBezTo>
                  <a:cubicBezTo>
                    <a:pt x="16" y="32"/>
                    <a:pt x="18" y="31"/>
                    <a:pt x="18" y="31"/>
                  </a:cubicBezTo>
                  <a:cubicBezTo>
                    <a:pt x="19" y="31"/>
                    <a:pt x="19" y="32"/>
                    <a:pt x="20" y="33"/>
                  </a:cubicBezTo>
                  <a:cubicBezTo>
                    <a:pt x="20" y="34"/>
                    <a:pt x="21" y="34"/>
                    <a:pt x="22" y="34"/>
                  </a:cubicBezTo>
                  <a:cubicBezTo>
                    <a:pt x="24" y="33"/>
                    <a:pt x="24" y="32"/>
                    <a:pt x="24" y="31"/>
                  </a:cubicBezTo>
                  <a:cubicBezTo>
                    <a:pt x="24" y="31"/>
                    <a:pt x="25" y="29"/>
                    <a:pt x="25" y="29"/>
                  </a:cubicBezTo>
                  <a:cubicBezTo>
                    <a:pt x="26" y="29"/>
                    <a:pt x="27" y="29"/>
                    <a:pt x="27" y="29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1" y="28"/>
                    <a:pt x="31" y="27"/>
                    <a:pt x="30" y="26"/>
                  </a:cubicBezTo>
                  <a:cubicBezTo>
                    <a:pt x="30" y="25"/>
                    <a:pt x="30" y="24"/>
                    <a:pt x="30" y="23"/>
                  </a:cubicBezTo>
                  <a:cubicBezTo>
                    <a:pt x="30" y="23"/>
                    <a:pt x="31" y="23"/>
                    <a:pt x="32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0"/>
                    <a:pt x="34" y="18"/>
                    <a:pt x="33" y="18"/>
                  </a:cubicBezTo>
                  <a:cubicBezTo>
                    <a:pt x="32" y="18"/>
                    <a:pt x="31" y="16"/>
                    <a:pt x="31" y="16"/>
                  </a:cubicBezTo>
                  <a:cubicBezTo>
                    <a:pt x="31" y="15"/>
                    <a:pt x="32" y="15"/>
                    <a:pt x="33" y="14"/>
                  </a:cubicBezTo>
                  <a:cubicBezTo>
                    <a:pt x="34" y="14"/>
                    <a:pt x="34" y="13"/>
                    <a:pt x="34" y="12"/>
                  </a:cubicBezTo>
                  <a:cubicBezTo>
                    <a:pt x="33" y="11"/>
                    <a:pt x="32" y="10"/>
                    <a:pt x="31" y="10"/>
                  </a:cubicBezTo>
                  <a:cubicBezTo>
                    <a:pt x="31" y="10"/>
                    <a:pt x="29" y="9"/>
                    <a:pt x="29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30" y="6"/>
                    <a:pt x="30" y="5"/>
                    <a:pt x="29" y="4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5" y="5"/>
                    <a:pt x="24" y="4"/>
                    <a:pt x="23" y="4"/>
                  </a:cubicBezTo>
                  <a:cubicBezTo>
                    <a:pt x="23" y="4"/>
                    <a:pt x="22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0" y="0"/>
                    <a:pt x="18" y="0"/>
                    <a:pt x="18" y="1"/>
                  </a:cubicBezTo>
                  <a:cubicBezTo>
                    <a:pt x="18" y="2"/>
                    <a:pt x="16" y="3"/>
                    <a:pt x="16" y="3"/>
                  </a:cubicBezTo>
                  <a:cubicBezTo>
                    <a:pt x="15" y="3"/>
                    <a:pt x="15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1"/>
                    <a:pt x="10" y="2"/>
                    <a:pt x="10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8" y="6"/>
                    <a:pt x="8" y="5"/>
                    <a:pt x="7" y="5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3" y="6"/>
                    <a:pt x="3" y="8"/>
                    <a:pt x="4" y="8"/>
                  </a:cubicBezTo>
                  <a:close/>
                  <a:moveTo>
                    <a:pt x="14" y="8"/>
                  </a:moveTo>
                  <a:cubicBezTo>
                    <a:pt x="19" y="6"/>
                    <a:pt x="25" y="9"/>
                    <a:pt x="27" y="14"/>
                  </a:cubicBezTo>
                  <a:cubicBezTo>
                    <a:pt x="28" y="19"/>
                    <a:pt x="25" y="25"/>
                    <a:pt x="20" y="27"/>
                  </a:cubicBezTo>
                  <a:cubicBezTo>
                    <a:pt x="15" y="28"/>
                    <a:pt x="9" y="25"/>
                    <a:pt x="8" y="20"/>
                  </a:cubicBezTo>
                  <a:cubicBezTo>
                    <a:pt x="6" y="15"/>
                    <a:pt x="9" y="9"/>
                    <a:pt x="14" y="8"/>
                  </a:cubicBezTo>
                  <a:close/>
                </a:path>
              </a:pathLst>
            </a:custGeom>
            <a:solidFill>
              <a:srgbClr val="D4A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057078" y="3471179"/>
            <a:ext cx="468313" cy="363538"/>
            <a:chOff x="4705350" y="2000250"/>
            <a:chExt cx="468313" cy="363538"/>
          </a:xfrm>
          <a:solidFill>
            <a:srgbClr val="D4AA08"/>
          </a:solidFill>
        </p:grpSpPr>
        <p:sp>
          <p:nvSpPr>
            <p:cNvPr id="65" name="Freeform 755"/>
            <p:cNvSpPr/>
            <p:nvPr/>
          </p:nvSpPr>
          <p:spPr bwMode="auto">
            <a:xfrm>
              <a:off x="4705350" y="2349500"/>
              <a:ext cx="468313" cy="14288"/>
            </a:xfrm>
            <a:custGeom>
              <a:avLst/>
              <a:gdLst>
                <a:gd name="T0" fmla="*/ 2 w 125"/>
                <a:gd name="T1" fmla="*/ 4 h 4"/>
                <a:gd name="T2" fmla="*/ 0 w 125"/>
                <a:gd name="T3" fmla="*/ 2 h 4"/>
                <a:gd name="T4" fmla="*/ 2 w 125"/>
                <a:gd name="T5" fmla="*/ 0 h 4"/>
                <a:gd name="T6" fmla="*/ 123 w 125"/>
                <a:gd name="T7" fmla="*/ 0 h 4"/>
                <a:gd name="T8" fmla="*/ 125 w 125"/>
                <a:gd name="T9" fmla="*/ 2 h 4"/>
                <a:gd name="T10" fmla="*/ 123 w 125"/>
                <a:gd name="T11" fmla="*/ 4 h 4"/>
                <a:gd name="T12" fmla="*/ 2 w 12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5" y="1"/>
                    <a:pt x="125" y="2"/>
                  </a:cubicBezTo>
                  <a:cubicBezTo>
                    <a:pt x="125" y="3"/>
                    <a:pt x="124" y="4"/>
                    <a:pt x="123" y="4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756"/>
            <p:cNvSpPr>
              <a:spLocks noChangeArrowheads="1"/>
            </p:cNvSpPr>
            <p:nvPr/>
          </p:nvSpPr>
          <p:spPr bwMode="auto">
            <a:xfrm>
              <a:off x="4765675" y="2085975"/>
              <a:ext cx="66675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757"/>
            <p:cNvSpPr>
              <a:spLocks noChangeArrowheads="1"/>
            </p:cNvSpPr>
            <p:nvPr/>
          </p:nvSpPr>
          <p:spPr bwMode="auto">
            <a:xfrm>
              <a:off x="4867275" y="2000250"/>
              <a:ext cx="66675" cy="31115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758"/>
            <p:cNvSpPr>
              <a:spLocks noChangeArrowheads="1"/>
            </p:cNvSpPr>
            <p:nvPr/>
          </p:nvSpPr>
          <p:spPr bwMode="auto">
            <a:xfrm>
              <a:off x="4960938" y="2100262"/>
              <a:ext cx="66675" cy="211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759"/>
            <p:cNvSpPr>
              <a:spLocks noChangeArrowheads="1"/>
            </p:cNvSpPr>
            <p:nvPr/>
          </p:nvSpPr>
          <p:spPr bwMode="auto">
            <a:xfrm>
              <a:off x="5062538" y="2168525"/>
              <a:ext cx="66675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935437" y="4672170"/>
            <a:ext cx="363538" cy="365125"/>
            <a:chOff x="2224088" y="4232275"/>
            <a:chExt cx="363538" cy="365125"/>
          </a:xfrm>
          <a:solidFill>
            <a:schemeClr val="bg1"/>
          </a:solidFill>
        </p:grpSpPr>
        <p:sp>
          <p:nvSpPr>
            <p:cNvPr id="71" name="Freeform 636"/>
            <p:cNvSpPr>
              <a:spLocks noEditPoints="1"/>
            </p:cNvSpPr>
            <p:nvPr/>
          </p:nvSpPr>
          <p:spPr bwMode="auto">
            <a:xfrm>
              <a:off x="2224088" y="4232275"/>
              <a:ext cx="363538" cy="365125"/>
            </a:xfrm>
            <a:custGeom>
              <a:avLst/>
              <a:gdLst>
                <a:gd name="T0" fmla="*/ 48 w 97"/>
                <a:gd name="T1" fmla="*/ 0 h 97"/>
                <a:gd name="T2" fmla="*/ 0 w 97"/>
                <a:gd name="T3" fmla="*/ 49 h 97"/>
                <a:gd name="T4" fmla="*/ 48 w 97"/>
                <a:gd name="T5" fmla="*/ 97 h 97"/>
                <a:gd name="T6" fmla="*/ 97 w 97"/>
                <a:gd name="T7" fmla="*/ 49 h 97"/>
                <a:gd name="T8" fmla="*/ 48 w 97"/>
                <a:gd name="T9" fmla="*/ 0 h 97"/>
                <a:gd name="T10" fmla="*/ 48 w 97"/>
                <a:gd name="T11" fmla="*/ 70 h 97"/>
                <a:gd name="T12" fmla="*/ 27 w 97"/>
                <a:gd name="T13" fmla="*/ 49 h 97"/>
                <a:gd name="T14" fmla="*/ 48 w 97"/>
                <a:gd name="T15" fmla="*/ 27 h 97"/>
                <a:gd name="T16" fmla="*/ 70 w 97"/>
                <a:gd name="T17" fmla="*/ 49 h 97"/>
                <a:gd name="T18" fmla="*/ 48 w 97"/>
                <a:gd name="T19" fmla="*/ 7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cubicBezTo>
                    <a:pt x="21" y="0"/>
                    <a:pt x="0" y="22"/>
                    <a:pt x="0" y="49"/>
                  </a:cubicBezTo>
                  <a:cubicBezTo>
                    <a:pt x="0" y="76"/>
                    <a:pt x="21" y="97"/>
                    <a:pt x="48" y="97"/>
                  </a:cubicBezTo>
                  <a:cubicBezTo>
                    <a:pt x="75" y="97"/>
                    <a:pt x="97" y="76"/>
                    <a:pt x="97" y="49"/>
                  </a:cubicBezTo>
                  <a:cubicBezTo>
                    <a:pt x="97" y="22"/>
                    <a:pt x="75" y="0"/>
                    <a:pt x="48" y="0"/>
                  </a:cubicBezTo>
                  <a:close/>
                  <a:moveTo>
                    <a:pt x="48" y="70"/>
                  </a:moveTo>
                  <a:cubicBezTo>
                    <a:pt x="37" y="70"/>
                    <a:pt x="27" y="60"/>
                    <a:pt x="27" y="49"/>
                  </a:cubicBezTo>
                  <a:cubicBezTo>
                    <a:pt x="27" y="37"/>
                    <a:pt x="37" y="27"/>
                    <a:pt x="48" y="27"/>
                  </a:cubicBezTo>
                  <a:cubicBezTo>
                    <a:pt x="60" y="27"/>
                    <a:pt x="70" y="37"/>
                    <a:pt x="70" y="49"/>
                  </a:cubicBezTo>
                  <a:cubicBezTo>
                    <a:pt x="70" y="60"/>
                    <a:pt x="60" y="70"/>
                    <a:pt x="4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37"/>
            <p:cNvSpPr>
              <a:spLocks noEditPoints="1"/>
            </p:cNvSpPr>
            <p:nvPr/>
          </p:nvSpPr>
          <p:spPr bwMode="auto">
            <a:xfrm>
              <a:off x="2333625" y="4341812"/>
              <a:ext cx="146050" cy="146050"/>
            </a:xfrm>
            <a:custGeom>
              <a:avLst/>
              <a:gdLst>
                <a:gd name="T0" fmla="*/ 19 w 39"/>
                <a:gd name="T1" fmla="*/ 0 h 39"/>
                <a:gd name="T2" fmla="*/ 0 w 39"/>
                <a:gd name="T3" fmla="*/ 20 h 39"/>
                <a:gd name="T4" fmla="*/ 19 w 39"/>
                <a:gd name="T5" fmla="*/ 39 h 39"/>
                <a:gd name="T6" fmla="*/ 39 w 39"/>
                <a:gd name="T7" fmla="*/ 20 h 39"/>
                <a:gd name="T8" fmla="*/ 19 w 39"/>
                <a:gd name="T9" fmla="*/ 0 h 39"/>
                <a:gd name="T10" fmla="*/ 19 w 39"/>
                <a:gd name="T11" fmla="*/ 31 h 39"/>
                <a:gd name="T12" fmla="*/ 8 w 39"/>
                <a:gd name="T13" fmla="*/ 20 h 39"/>
                <a:gd name="T14" fmla="*/ 19 w 39"/>
                <a:gd name="T15" fmla="*/ 8 h 39"/>
                <a:gd name="T16" fmla="*/ 31 w 39"/>
                <a:gd name="T17" fmla="*/ 20 h 39"/>
                <a:gd name="T18" fmla="*/ 31 w 39"/>
                <a:gd name="T19" fmla="*/ 20 h 39"/>
                <a:gd name="T20" fmla="*/ 19 w 39"/>
                <a:gd name="T21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0"/>
                    <a:pt x="0" y="9"/>
                    <a:pt x="0" y="20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lose/>
                  <a:moveTo>
                    <a:pt x="19" y="31"/>
                  </a:move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6" y="8"/>
                    <a:pt x="31" y="13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6"/>
                    <a:pt x="26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911453" y="2314401"/>
            <a:ext cx="423863" cy="285750"/>
            <a:chOff x="2193925" y="3703637"/>
            <a:chExt cx="423863" cy="285750"/>
          </a:xfrm>
          <a:solidFill>
            <a:schemeClr val="bg1"/>
          </a:solidFill>
        </p:grpSpPr>
        <p:sp>
          <p:nvSpPr>
            <p:cNvPr id="77" name="Freeform 632"/>
            <p:cNvSpPr/>
            <p:nvPr/>
          </p:nvSpPr>
          <p:spPr bwMode="auto">
            <a:xfrm>
              <a:off x="2193925" y="3703637"/>
              <a:ext cx="101600" cy="285750"/>
            </a:xfrm>
            <a:custGeom>
              <a:avLst/>
              <a:gdLst>
                <a:gd name="T0" fmla="*/ 25 w 27"/>
                <a:gd name="T1" fmla="*/ 43 h 76"/>
                <a:gd name="T2" fmla="*/ 22 w 27"/>
                <a:gd name="T3" fmla="*/ 43 h 76"/>
                <a:gd name="T4" fmla="*/ 20 w 27"/>
                <a:gd name="T5" fmla="*/ 22 h 76"/>
                <a:gd name="T6" fmla="*/ 20 w 27"/>
                <a:gd name="T7" fmla="*/ 20 h 76"/>
                <a:gd name="T8" fmla="*/ 13 w 27"/>
                <a:gd name="T9" fmla="*/ 0 h 76"/>
                <a:gd name="T10" fmla="*/ 6 w 27"/>
                <a:gd name="T11" fmla="*/ 20 h 76"/>
                <a:gd name="T12" fmla="*/ 6 w 27"/>
                <a:gd name="T13" fmla="*/ 22 h 76"/>
                <a:gd name="T14" fmla="*/ 4 w 27"/>
                <a:gd name="T15" fmla="*/ 43 h 76"/>
                <a:gd name="T16" fmla="*/ 1 w 27"/>
                <a:gd name="T17" fmla="*/ 43 h 76"/>
                <a:gd name="T18" fmla="*/ 0 w 27"/>
                <a:gd name="T19" fmla="*/ 49 h 76"/>
                <a:gd name="T20" fmla="*/ 0 w 27"/>
                <a:gd name="T21" fmla="*/ 55 h 76"/>
                <a:gd name="T22" fmla="*/ 4 w 27"/>
                <a:gd name="T23" fmla="*/ 56 h 76"/>
                <a:gd name="T24" fmla="*/ 6 w 27"/>
                <a:gd name="T25" fmla="*/ 66 h 76"/>
                <a:gd name="T26" fmla="*/ 13 w 27"/>
                <a:gd name="T27" fmla="*/ 76 h 76"/>
                <a:gd name="T28" fmla="*/ 20 w 27"/>
                <a:gd name="T29" fmla="*/ 66 h 76"/>
                <a:gd name="T30" fmla="*/ 22 w 27"/>
                <a:gd name="T31" fmla="*/ 56 h 76"/>
                <a:gd name="T32" fmla="*/ 25 w 27"/>
                <a:gd name="T33" fmla="*/ 55 h 76"/>
                <a:gd name="T34" fmla="*/ 27 w 27"/>
                <a:gd name="T35" fmla="*/ 49 h 76"/>
                <a:gd name="T36" fmla="*/ 25 w 27"/>
                <a:gd name="T37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76">
                  <a:moveTo>
                    <a:pt x="25" y="43"/>
                  </a:moveTo>
                  <a:cubicBezTo>
                    <a:pt x="24" y="43"/>
                    <a:pt x="23" y="43"/>
                    <a:pt x="22" y="43"/>
                  </a:cubicBezTo>
                  <a:cubicBezTo>
                    <a:pt x="21" y="43"/>
                    <a:pt x="20" y="34"/>
                    <a:pt x="20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9"/>
                    <a:pt x="17" y="0"/>
                    <a:pt x="13" y="0"/>
                  </a:cubicBezTo>
                  <a:cubicBezTo>
                    <a:pt x="9" y="0"/>
                    <a:pt x="6" y="9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4"/>
                    <a:pt x="5" y="43"/>
                    <a:pt x="4" y="43"/>
                  </a:cubicBezTo>
                  <a:cubicBezTo>
                    <a:pt x="3" y="43"/>
                    <a:pt x="2" y="43"/>
                    <a:pt x="1" y="43"/>
                  </a:cubicBezTo>
                  <a:cubicBezTo>
                    <a:pt x="0" y="44"/>
                    <a:pt x="0" y="47"/>
                    <a:pt x="0" y="49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5"/>
                    <a:pt x="3" y="56"/>
                    <a:pt x="4" y="56"/>
                  </a:cubicBezTo>
                  <a:cubicBezTo>
                    <a:pt x="5" y="56"/>
                    <a:pt x="6" y="60"/>
                    <a:pt x="6" y="66"/>
                  </a:cubicBezTo>
                  <a:cubicBezTo>
                    <a:pt x="6" y="71"/>
                    <a:pt x="9" y="76"/>
                    <a:pt x="13" y="76"/>
                  </a:cubicBezTo>
                  <a:cubicBezTo>
                    <a:pt x="17" y="76"/>
                    <a:pt x="20" y="71"/>
                    <a:pt x="20" y="66"/>
                  </a:cubicBezTo>
                  <a:cubicBezTo>
                    <a:pt x="20" y="60"/>
                    <a:pt x="21" y="56"/>
                    <a:pt x="22" y="56"/>
                  </a:cubicBezTo>
                  <a:cubicBezTo>
                    <a:pt x="23" y="56"/>
                    <a:pt x="24" y="56"/>
                    <a:pt x="25" y="55"/>
                  </a:cubicBezTo>
                  <a:cubicBezTo>
                    <a:pt x="26" y="55"/>
                    <a:pt x="27" y="52"/>
                    <a:pt x="27" y="49"/>
                  </a:cubicBezTo>
                  <a:cubicBezTo>
                    <a:pt x="27" y="47"/>
                    <a:pt x="26" y="44"/>
                    <a:pt x="2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33"/>
            <p:cNvSpPr/>
            <p:nvPr/>
          </p:nvSpPr>
          <p:spPr bwMode="auto">
            <a:xfrm>
              <a:off x="2298700" y="3703637"/>
              <a:ext cx="101600" cy="285750"/>
            </a:xfrm>
            <a:custGeom>
              <a:avLst/>
              <a:gdLst>
                <a:gd name="T0" fmla="*/ 26 w 27"/>
                <a:gd name="T1" fmla="*/ 19 h 76"/>
                <a:gd name="T2" fmla="*/ 23 w 27"/>
                <a:gd name="T3" fmla="*/ 18 h 76"/>
                <a:gd name="T4" fmla="*/ 21 w 27"/>
                <a:gd name="T5" fmla="*/ 9 h 76"/>
                <a:gd name="T6" fmla="*/ 14 w 27"/>
                <a:gd name="T7" fmla="*/ 0 h 76"/>
                <a:gd name="T8" fmla="*/ 7 w 27"/>
                <a:gd name="T9" fmla="*/ 9 h 76"/>
                <a:gd name="T10" fmla="*/ 5 w 27"/>
                <a:gd name="T11" fmla="*/ 18 h 76"/>
                <a:gd name="T12" fmla="*/ 2 w 27"/>
                <a:gd name="T13" fmla="*/ 19 h 76"/>
                <a:gd name="T14" fmla="*/ 0 w 27"/>
                <a:gd name="T15" fmla="*/ 25 h 76"/>
                <a:gd name="T16" fmla="*/ 1 w 27"/>
                <a:gd name="T17" fmla="*/ 30 h 76"/>
                <a:gd name="T18" fmla="*/ 5 w 27"/>
                <a:gd name="T19" fmla="*/ 31 h 76"/>
                <a:gd name="T20" fmla="*/ 7 w 27"/>
                <a:gd name="T21" fmla="*/ 52 h 76"/>
                <a:gd name="T22" fmla="*/ 7 w 27"/>
                <a:gd name="T23" fmla="*/ 55 h 76"/>
                <a:gd name="T24" fmla="*/ 14 w 27"/>
                <a:gd name="T25" fmla="*/ 76 h 76"/>
                <a:gd name="T26" fmla="*/ 21 w 27"/>
                <a:gd name="T27" fmla="*/ 55 h 76"/>
                <a:gd name="T28" fmla="*/ 21 w 27"/>
                <a:gd name="T29" fmla="*/ 52 h 76"/>
                <a:gd name="T30" fmla="*/ 23 w 27"/>
                <a:gd name="T31" fmla="*/ 31 h 76"/>
                <a:gd name="T32" fmla="*/ 26 w 27"/>
                <a:gd name="T33" fmla="*/ 30 h 76"/>
                <a:gd name="T34" fmla="*/ 27 w 27"/>
                <a:gd name="T35" fmla="*/ 25 h 76"/>
                <a:gd name="T36" fmla="*/ 26 w 27"/>
                <a:gd name="T37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76">
                  <a:moveTo>
                    <a:pt x="26" y="19"/>
                  </a:moveTo>
                  <a:cubicBezTo>
                    <a:pt x="25" y="18"/>
                    <a:pt x="24" y="18"/>
                    <a:pt x="23" y="18"/>
                  </a:cubicBezTo>
                  <a:cubicBezTo>
                    <a:pt x="22" y="18"/>
                    <a:pt x="21" y="14"/>
                    <a:pt x="21" y="9"/>
                  </a:cubicBezTo>
                  <a:cubicBezTo>
                    <a:pt x="21" y="4"/>
                    <a:pt x="18" y="0"/>
                    <a:pt x="14" y="0"/>
                  </a:cubicBezTo>
                  <a:cubicBezTo>
                    <a:pt x="10" y="0"/>
                    <a:pt x="7" y="4"/>
                    <a:pt x="7" y="9"/>
                  </a:cubicBezTo>
                  <a:cubicBezTo>
                    <a:pt x="7" y="14"/>
                    <a:pt x="6" y="18"/>
                    <a:pt x="5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1" y="19"/>
                    <a:pt x="0" y="22"/>
                    <a:pt x="0" y="25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1" y="30"/>
                    <a:pt x="4" y="31"/>
                    <a:pt x="5" y="31"/>
                  </a:cubicBezTo>
                  <a:cubicBezTo>
                    <a:pt x="6" y="31"/>
                    <a:pt x="7" y="40"/>
                    <a:pt x="7" y="52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66"/>
                    <a:pt x="10" y="76"/>
                    <a:pt x="14" y="76"/>
                  </a:cubicBezTo>
                  <a:cubicBezTo>
                    <a:pt x="18" y="76"/>
                    <a:pt x="21" y="66"/>
                    <a:pt x="21" y="55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40"/>
                    <a:pt x="22" y="31"/>
                    <a:pt x="23" y="31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27" y="30"/>
                    <a:pt x="27" y="27"/>
                    <a:pt x="27" y="25"/>
                  </a:cubicBezTo>
                  <a:cubicBezTo>
                    <a:pt x="27" y="22"/>
                    <a:pt x="27" y="19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34"/>
            <p:cNvSpPr/>
            <p:nvPr/>
          </p:nvSpPr>
          <p:spPr bwMode="auto">
            <a:xfrm>
              <a:off x="2408238" y="3703637"/>
              <a:ext cx="101600" cy="285750"/>
            </a:xfrm>
            <a:custGeom>
              <a:avLst/>
              <a:gdLst>
                <a:gd name="T0" fmla="*/ 26 w 27"/>
                <a:gd name="T1" fmla="*/ 35 h 76"/>
                <a:gd name="T2" fmla="*/ 23 w 27"/>
                <a:gd name="T3" fmla="*/ 34 h 76"/>
                <a:gd name="T4" fmla="*/ 21 w 27"/>
                <a:gd name="T5" fmla="*/ 17 h 76"/>
                <a:gd name="T6" fmla="*/ 14 w 27"/>
                <a:gd name="T7" fmla="*/ 0 h 76"/>
                <a:gd name="T8" fmla="*/ 7 w 27"/>
                <a:gd name="T9" fmla="*/ 17 h 76"/>
                <a:gd name="T10" fmla="*/ 5 w 27"/>
                <a:gd name="T11" fmla="*/ 34 h 76"/>
                <a:gd name="T12" fmla="*/ 2 w 27"/>
                <a:gd name="T13" fmla="*/ 35 h 76"/>
                <a:gd name="T14" fmla="*/ 0 w 27"/>
                <a:gd name="T15" fmla="*/ 40 h 76"/>
                <a:gd name="T16" fmla="*/ 1 w 27"/>
                <a:gd name="T17" fmla="*/ 46 h 76"/>
                <a:gd name="T18" fmla="*/ 5 w 27"/>
                <a:gd name="T19" fmla="*/ 47 h 76"/>
                <a:gd name="T20" fmla="*/ 7 w 27"/>
                <a:gd name="T21" fmla="*/ 61 h 76"/>
                <a:gd name="T22" fmla="*/ 14 w 27"/>
                <a:gd name="T23" fmla="*/ 76 h 76"/>
                <a:gd name="T24" fmla="*/ 21 w 27"/>
                <a:gd name="T25" fmla="*/ 61 h 76"/>
                <a:gd name="T26" fmla="*/ 23 w 27"/>
                <a:gd name="T27" fmla="*/ 47 h 76"/>
                <a:gd name="T28" fmla="*/ 26 w 27"/>
                <a:gd name="T29" fmla="*/ 46 h 76"/>
                <a:gd name="T30" fmla="*/ 27 w 27"/>
                <a:gd name="T31" fmla="*/ 40 h 76"/>
                <a:gd name="T32" fmla="*/ 26 w 27"/>
                <a:gd name="T33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76">
                  <a:moveTo>
                    <a:pt x="26" y="35"/>
                  </a:moveTo>
                  <a:cubicBezTo>
                    <a:pt x="25" y="34"/>
                    <a:pt x="24" y="34"/>
                    <a:pt x="23" y="34"/>
                  </a:cubicBezTo>
                  <a:cubicBezTo>
                    <a:pt x="22" y="34"/>
                    <a:pt x="21" y="26"/>
                    <a:pt x="21" y="17"/>
                  </a:cubicBezTo>
                  <a:cubicBezTo>
                    <a:pt x="21" y="7"/>
                    <a:pt x="18" y="0"/>
                    <a:pt x="14" y="0"/>
                  </a:cubicBezTo>
                  <a:cubicBezTo>
                    <a:pt x="10" y="0"/>
                    <a:pt x="7" y="7"/>
                    <a:pt x="7" y="17"/>
                  </a:cubicBezTo>
                  <a:cubicBezTo>
                    <a:pt x="7" y="26"/>
                    <a:pt x="6" y="34"/>
                    <a:pt x="5" y="34"/>
                  </a:cubicBezTo>
                  <a:cubicBezTo>
                    <a:pt x="4" y="34"/>
                    <a:pt x="2" y="34"/>
                    <a:pt x="2" y="35"/>
                  </a:cubicBezTo>
                  <a:cubicBezTo>
                    <a:pt x="1" y="35"/>
                    <a:pt x="0" y="38"/>
                    <a:pt x="0" y="40"/>
                  </a:cubicBezTo>
                  <a:cubicBezTo>
                    <a:pt x="0" y="43"/>
                    <a:pt x="1" y="45"/>
                    <a:pt x="1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6" y="47"/>
                    <a:pt x="7" y="53"/>
                    <a:pt x="7" y="61"/>
                  </a:cubicBezTo>
                  <a:cubicBezTo>
                    <a:pt x="7" y="69"/>
                    <a:pt x="10" y="76"/>
                    <a:pt x="14" y="76"/>
                  </a:cubicBezTo>
                  <a:cubicBezTo>
                    <a:pt x="18" y="76"/>
                    <a:pt x="21" y="69"/>
                    <a:pt x="21" y="61"/>
                  </a:cubicBezTo>
                  <a:cubicBezTo>
                    <a:pt x="21" y="53"/>
                    <a:pt x="22" y="47"/>
                    <a:pt x="23" y="47"/>
                  </a:cubicBezTo>
                  <a:cubicBezTo>
                    <a:pt x="24" y="47"/>
                    <a:pt x="25" y="47"/>
                    <a:pt x="26" y="46"/>
                  </a:cubicBezTo>
                  <a:cubicBezTo>
                    <a:pt x="27" y="46"/>
                    <a:pt x="27" y="43"/>
                    <a:pt x="27" y="40"/>
                  </a:cubicBezTo>
                  <a:cubicBezTo>
                    <a:pt x="27" y="38"/>
                    <a:pt x="27" y="35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35"/>
            <p:cNvSpPr/>
            <p:nvPr/>
          </p:nvSpPr>
          <p:spPr bwMode="auto">
            <a:xfrm>
              <a:off x="2516188" y="3703637"/>
              <a:ext cx="101600" cy="285750"/>
            </a:xfrm>
            <a:custGeom>
              <a:avLst/>
              <a:gdLst>
                <a:gd name="T0" fmla="*/ 26 w 27"/>
                <a:gd name="T1" fmla="*/ 20 h 76"/>
                <a:gd name="T2" fmla="*/ 23 w 27"/>
                <a:gd name="T3" fmla="*/ 19 h 76"/>
                <a:gd name="T4" fmla="*/ 21 w 27"/>
                <a:gd name="T5" fmla="*/ 9 h 76"/>
                <a:gd name="T6" fmla="*/ 14 w 27"/>
                <a:gd name="T7" fmla="*/ 0 h 76"/>
                <a:gd name="T8" fmla="*/ 7 w 27"/>
                <a:gd name="T9" fmla="*/ 9 h 76"/>
                <a:gd name="T10" fmla="*/ 5 w 27"/>
                <a:gd name="T11" fmla="*/ 19 h 76"/>
                <a:gd name="T12" fmla="*/ 2 w 27"/>
                <a:gd name="T13" fmla="*/ 20 h 76"/>
                <a:gd name="T14" fmla="*/ 0 w 27"/>
                <a:gd name="T15" fmla="*/ 26 h 76"/>
                <a:gd name="T16" fmla="*/ 1 w 27"/>
                <a:gd name="T17" fmla="*/ 31 h 76"/>
                <a:gd name="T18" fmla="*/ 5 w 27"/>
                <a:gd name="T19" fmla="*/ 32 h 76"/>
                <a:gd name="T20" fmla="*/ 7 w 27"/>
                <a:gd name="T21" fmla="*/ 53 h 76"/>
                <a:gd name="T22" fmla="*/ 7 w 27"/>
                <a:gd name="T23" fmla="*/ 55 h 76"/>
                <a:gd name="T24" fmla="*/ 14 w 27"/>
                <a:gd name="T25" fmla="*/ 76 h 76"/>
                <a:gd name="T26" fmla="*/ 21 w 27"/>
                <a:gd name="T27" fmla="*/ 55 h 76"/>
                <a:gd name="T28" fmla="*/ 21 w 27"/>
                <a:gd name="T29" fmla="*/ 53 h 76"/>
                <a:gd name="T30" fmla="*/ 23 w 27"/>
                <a:gd name="T31" fmla="*/ 32 h 76"/>
                <a:gd name="T32" fmla="*/ 26 w 27"/>
                <a:gd name="T33" fmla="*/ 31 h 76"/>
                <a:gd name="T34" fmla="*/ 27 w 27"/>
                <a:gd name="T35" fmla="*/ 26 h 76"/>
                <a:gd name="T36" fmla="*/ 26 w 27"/>
                <a:gd name="T3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76">
                  <a:moveTo>
                    <a:pt x="26" y="20"/>
                  </a:moveTo>
                  <a:cubicBezTo>
                    <a:pt x="25" y="19"/>
                    <a:pt x="24" y="19"/>
                    <a:pt x="23" y="19"/>
                  </a:cubicBezTo>
                  <a:cubicBezTo>
                    <a:pt x="22" y="19"/>
                    <a:pt x="21" y="15"/>
                    <a:pt x="21" y="9"/>
                  </a:cubicBezTo>
                  <a:cubicBezTo>
                    <a:pt x="21" y="4"/>
                    <a:pt x="18" y="0"/>
                    <a:pt x="14" y="0"/>
                  </a:cubicBezTo>
                  <a:cubicBezTo>
                    <a:pt x="10" y="0"/>
                    <a:pt x="7" y="4"/>
                    <a:pt x="7" y="9"/>
                  </a:cubicBezTo>
                  <a:cubicBezTo>
                    <a:pt x="7" y="15"/>
                    <a:pt x="6" y="19"/>
                    <a:pt x="5" y="19"/>
                  </a:cubicBezTo>
                  <a:cubicBezTo>
                    <a:pt x="4" y="19"/>
                    <a:pt x="2" y="19"/>
                    <a:pt x="2" y="20"/>
                  </a:cubicBezTo>
                  <a:cubicBezTo>
                    <a:pt x="1" y="20"/>
                    <a:pt x="0" y="23"/>
                    <a:pt x="0" y="26"/>
                  </a:cubicBezTo>
                  <a:cubicBezTo>
                    <a:pt x="0" y="28"/>
                    <a:pt x="0" y="30"/>
                    <a:pt x="1" y="31"/>
                  </a:cubicBezTo>
                  <a:cubicBezTo>
                    <a:pt x="1" y="31"/>
                    <a:pt x="4" y="32"/>
                    <a:pt x="5" y="32"/>
                  </a:cubicBezTo>
                  <a:cubicBezTo>
                    <a:pt x="6" y="32"/>
                    <a:pt x="7" y="41"/>
                    <a:pt x="7" y="53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66"/>
                    <a:pt x="10" y="76"/>
                    <a:pt x="14" y="76"/>
                  </a:cubicBezTo>
                  <a:cubicBezTo>
                    <a:pt x="18" y="76"/>
                    <a:pt x="21" y="66"/>
                    <a:pt x="21" y="55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41"/>
                    <a:pt x="22" y="32"/>
                    <a:pt x="23" y="32"/>
                  </a:cubicBezTo>
                  <a:cubicBezTo>
                    <a:pt x="24" y="32"/>
                    <a:pt x="25" y="32"/>
                    <a:pt x="26" y="31"/>
                  </a:cubicBezTo>
                  <a:cubicBezTo>
                    <a:pt x="27" y="31"/>
                    <a:pt x="27" y="28"/>
                    <a:pt x="27" y="26"/>
                  </a:cubicBezTo>
                  <a:cubicBezTo>
                    <a:pt x="27" y="23"/>
                    <a:pt x="27" y="20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23850" y="802903"/>
            <a:ext cx="11599070" cy="5708733"/>
            <a:chOff x="914400" y="892630"/>
            <a:chExt cx="10390909" cy="5114111"/>
          </a:xfrm>
        </p:grpSpPr>
        <p:sp>
          <p:nvSpPr>
            <p:cNvPr id="26" name="矩形 25"/>
            <p:cNvSpPr/>
            <p:nvPr/>
          </p:nvSpPr>
          <p:spPr>
            <a:xfrm>
              <a:off x="914400" y="1288473"/>
              <a:ext cx="10390909" cy="4718268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流程图: 或者 26"/>
            <p:cNvSpPr/>
            <p:nvPr/>
          </p:nvSpPr>
          <p:spPr>
            <a:xfrm>
              <a:off x="10567555" y="1687901"/>
              <a:ext cx="345111" cy="345111"/>
            </a:xfrm>
            <a:prstGeom prst="flowChartOr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平行四边形 14"/>
            <p:cNvSpPr/>
            <p:nvPr/>
          </p:nvSpPr>
          <p:spPr>
            <a:xfrm rot="2652705">
              <a:off x="1404676" y="892630"/>
              <a:ext cx="691653" cy="2155606"/>
            </a:xfrm>
            <a:custGeom>
              <a:avLst/>
              <a:gdLst>
                <a:gd name="connsiteX0" fmla="*/ 0 w 645193"/>
                <a:gd name="connsiteY0" fmla="*/ 1177116 h 1177116"/>
                <a:gd name="connsiteX1" fmla="*/ 161298 w 645193"/>
                <a:gd name="connsiteY1" fmla="*/ 0 h 1177116"/>
                <a:gd name="connsiteX2" fmla="*/ 645193 w 645193"/>
                <a:gd name="connsiteY2" fmla="*/ 0 h 1177116"/>
                <a:gd name="connsiteX3" fmla="*/ 483895 w 645193"/>
                <a:gd name="connsiteY3" fmla="*/ 1177116 h 1177116"/>
                <a:gd name="connsiteX4" fmla="*/ 0 w 645193"/>
                <a:gd name="connsiteY4" fmla="*/ 1177116 h 1177116"/>
                <a:gd name="connsiteX0-1" fmla="*/ 0 w 691653"/>
                <a:gd name="connsiteY0-2" fmla="*/ 1705544 h 1705544"/>
                <a:gd name="connsiteX1-3" fmla="*/ 161298 w 691653"/>
                <a:gd name="connsiteY1-4" fmla="*/ 528428 h 1705544"/>
                <a:gd name="connsiteX2-5" fmla="*/ 691653 w 691653"/>
                <a:gd name="connsiteY2-6" fmla="*/ 0 h 1705544"/>
                <a:gd name="connsiteX3-7" fmla="*/ 483895 w 691653"/>
                <a:gd name="connsiteY3-8" fmla="*/ 1705544 h 1705544"/>
                <a:gd name="connsiteX4-9" fmla="*/ 0 w 691653"/>
                <a:gd name="connsiteY4-10" fmla="*/ 1705544 h 1705544"/>
                <a:gd name="connsiteX0-11" fmla="*/ 0 w 691653"/>
                <a:gd name="connsiteY0-12" fmla="*/ 1705544 h 2155606"/>
                <a:gd name="connsiteX1-13" fmla="*/ 161298 w 691653"/>
                <a:gd name="connsiteY1-14" fmla="*/ 528428 h 2155606"/>
                <a:gd name="connsiteX2-15" fmla="*/ 691653 w 691653"/>
                <a:gd name="connsiteY2-16" fmla="*/ 0 h 2155606"/>
                <a:gd name="connsiteX3-17" fmla="*/ 438513 w 691653"/>
                <a:gd name="connsiteY3-18" fmla="*/ 2155606 h 2155606"/>
                <a:gd name="connsiteX4-19" fmla="*/ 0 w 691653"/>
                <a:gd name="connsiteY4-20" fmla="*/ 1705544 h 2155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1653" h="2155606">
                  <a:moveTo>
                    <a:pt x="0" y="1705544"/>
                  </a:moveTo>
                  <a:lnTo>
                    <a:pt x="161298" y="528428"/>
                  </a:lnTo>
                  <a:lnTo>
                    <a:pt x="691653" y="0"/>
                  </a:lnTo>
                  <a:lnTo>
                    <a:pt x="438513" y="2155606"/>
                  </a:lnTo>
                  <a:lnTo>
                    <a:pt x="0" y="1705544"/>
                  </a:lnTo>
                  <a:close/>
                </a:path>
              </a:pathLst>
            </a:custGeom>
            <a:solidFill>
              <a:srgbClr val="D4AA08"/>
            </a:solidFill>
            <a:ln>
              <a:solidFill>
                <a:srgbClr val="D4AA0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 rot="19347847">
              <a:off x="958969" y="1724873"/>
              <a:ext cx="1510512" cy="41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公司业务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052945" y="1440873"/>
              <a:ext cx="10099964" cy="4392108"/>
            </a:xfrm>
            <a:prstGeom prst="rect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b="51239"/>
          <a:stretch>
            <a:fillRect/>
          </a:stretch>
        </p:blipFill>
        <p:spPr>
          <a:xfrm>
            <a:off x="1687014" y="2245760"/>
            <a:ext cx="8810583" cy="23664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687014" y="3796146"/>
            <a:ext cx="8817971" cy="2158804"/>
            <a:chOff x="2088107" y="3559815"/>
            <a:chExt cx="9048466" cy="20286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2088107" y="3559815"/>
              <a:ext cx="2169994" cy="2028670"/>
            </a:xfrm>
            <a:prstGeom prst="rect">
              <a:avLst/>
            </a:prstGeom>
            <a:solidFill>
              <a:srgbClr val="D4AA08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/>
          </p:nvSpPr>
          <p:spPr>
            <a:xfrm>
              <a:off x="4380931" y="3559815"/>
              <a:ext cx="2169994" cy="202867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6673755" y="3559815"/>
              <a:ext cx="2169994" cy="2028670"/>
            </a:xfrm>
            <a:prstGeom prst="rect">
              <a:avLst/>
            </a:prstGeom>
            <a:solidFill>
              <a:srgbClr val="D4AA08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8966579" y="3559815"/>
              <a:ext cx="2169994" cy="202867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871501" y="4108216"/>
            <a:ext cx="164553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79627" y="4556103"/>
            <a:ext cx="202928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78093" y="4108216"/>
            <a:ext cx="1645536" cy="400110"/>
          </a:xfrm>
          <a:prstGeom prst="rect">
            <a:avLst/>
          </a:prstGeom>
          <a:solidFill>
            <a:srgbClr val="D4AA0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14044" y="4556103"/>
            <a:ext cx="211471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40336" y="4108216"/>
            <a:ext cx="1645536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48461" y="4556103"/>
            <a:ext cx="2114719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574755" y="4108216"/>
            <a:ext cx="1645536" cy="400110"/>
          </a:xfrm>
          <a:prstGeom prst="rect">
            <a:avLst/>
          </a:prstGeom>
          <a:solidFill>
            <a:srgbClr val="D4AA0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382880" y="4556103"/>
            <a:ext cx="211471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3850" y="501820"/>
            <a:ext cx="2435915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公司业务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grayscl/>
            <a:lum bright="-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23850" y="802903"/>
            <a:ext cx="11599070" cy="5708733"/>
            <a:chOff x="914400" y="892630"/>
            <a:chExt cx="10390909" cy="5114111"/>
          </a:xfrm>
        </p:grpSpPr>
        <p:sp>
          <p:nvSpPr>
            <p:cNvPr id="9" name="矩形 8"/>
            <p:cNvSpPr/>
            <p:nvPr/>
          </p:nvSpPr>
          <p:spPr>
            <a:xfrm>
              <a:off x="914400" y="1288473"/>
              <a:ext cx="10390909" cy="4718268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流程图: 或者 9"/>
            <p:cNvSpPr/>
            <p:nvPr/>
          </p:nvSpPr>
          <p:spPr>
            <a:xfrm>
              <a:off x="10567555" y="1687901"/>
              <a:ext cx="345111" cy="345111"/>
            </a:xfrm>
            <a:prstGeom prst="flowChartOr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平行四边形 14"/>
            <p:cNvSpPr/>
            <p:nvPr/>
          </p:nvSpPr>
          <p:spPr>
            <a:xfrm rot="2652705">
              <a:off x="1404676" y="892630"/>
              <a:ext cx="691653" cy="2155606"/>
            </a:xfrm>
            <a:custGeom>
              <a:avLst/>
              <a:gdLst>
                <a:gd name="connsiteX0" fmla="*/ 0 w 645193"/>
                <a:gd name="connsiteY0" fmla="*/ 1177116 h 1177116"/>
                <a:gd name="connsiteX1" fmla="*/ 161298 w 645193"/>
                <a:gd name="connsiteY1" fmla="*/ 0 h 1177116"/>
                <a:gd name="connsiteX2" fmla="*/ 645193 w 645193"/>
                <a:gd name="connsiteY2" fmla="*/ 0 h 1177116"/>
                <a:gd name="connsiteX3" fmla="*/ 483895 w 645193"/>
                <a:gd name="connsiteY3" fmla="*/ 1177116 h 1177116"/>
                <a:gd name="connsiteX4" fmla="*/ 0 w 645193"/>
                <a:gd name="connsiteY4" fmla="*/ 1177116 h 1177116"/>
                <a:gd name="connsiteX0-1" fmla="*/ 0 w 691653"/>
                <a:gd name="connsiteY0-2" fmla="*/ 1705544 h 1705544"/>
                <a:gd name="connsiteX1-3" fmla="*/ 161298 w 691653"/>
                <a:gd name="connsiteY1-4" fmla="*/ 528428 h 1705544"/>
                <a:gd name="connsiteX2-5" fmla="*/ 691653 w 691653"/>
                <a:gd name="connsiteY2-6" fmla="*/ 0 h 1705544"/>
                <a:gd name="connsiteX3-7" fmla="*/ 483895 w 691653"/>
                <a:gd name="connsiteY3-8" fmla="*/ 1705544 h 1705544"/>
                <a:gd name="connsiteX4-9" fmla="*/ 0 w 691653"/>
                <a:gd name="connsiteY4-10" fmla="*/ 1705544 h 1705544"/>
                <a:gd name="connsiteX0-11" fmla="*/ 0 w 691653"/>
                <a:gd name="connsiteY0-12" fmla="*/ 1705544 h 2155606"/>
                <a:gd name="connsiteX1-13" fmla="*/ 161298 w 691653"/>
                <a:gd name="connsiteY1-14" fmla="*/ 528428 h 2155606"/>
                <a:gd name="connsiteX2-15" fmla="*/ 691653 w 691653"/>
                <a:gd name="connsiteY2-16" fmla="*/ 0 h 2155606"/>
                <a:gd name="connsiteX3-17" fmla="*/ 438513 w 691653"/>
                <a:gd name="connsiteY3-18" fmla="*/ 2155606 h 2155606"/>
                <a:gd name="connsiteX4-19" fmla="*/ 0 w 691653"/>
                <a:gd name="connsiteY4-20" fmla="*/ 1705544 h 2155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1653" h="2155606">
                  <a:moveTo>
                    <a:pt x="0" y="1705544"/>
                  </a:moveTo>
                  <a:lnTo>
                    <a:pt x="161298" y="528428"/>
                  </a:lnTo>
                  <a:lnTo>
                    <a:pt x="691653" y="0"/>
                  </a:lnTo>
                  <a:lnTo>
                    <a:pt x="438513" y="2155606"/>
                  </a:lnTo>
                  <a:lnTo>
                    <a:pt x="0" y="1705544"/>
                  </a:lnTo>
                  <a:close/>
                </a:path>
              </a:pathLst>
            </a:custGeom>
            <a:solidFill>
              <a:srgbClr val="D4AA08"/>
            </a:solidFill>
            <a:ln>
              <a:solidFill>
                <a:srgbClr val="D4AA0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 rot="19347847">
              <a:off x="958969" y="1724873"/>
              <a:ext cx="1510512" cy="41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股权分布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052945" y="1440873"/>
              <a:ext cx="10099964" cy="4392108"/>
            </a:xfrm>
            <a:prstGeom prst="rect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图表 5"/>
          <p:cNvGraphicFramePr/>
          <p:nvPr/>
        </p:nvGraphicFramePr>
        <p:xfrm>
          <a:off x="3613943" y="1968499"/>
          <a:ext cx="4964113" cy="330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23850" y="501820"/>
            <a:ext cx="2569475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股权分布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067550" y="2075878"/>
            <a:ext cx="895350" cy="362522"/>
            <a:chOff x="7067550" y="2075878"/>
            <a:chExt cx="895350" cy="362522"/>
          </a:xfrm>
        </p:grpSpPr>
        <p:cxnSp>
          <p:nvCxnSpPr>
            <p:cNvPr id="16" name="直接连接符 15"/>
            <p:cNvCxnSpPr/>
            <p:nvPr/>
          </p:nvCxnSpPr>
          <p:spPr>
            <a:xfrm flipV="1">
              <a:off x="7067550" y="2075878"/>
              <a:ext cx="266700" cy="3625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334250" y="2075878"/>
              <a:ext cx="6286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flipV="1">
            <a:off x="7067550" y="4552378"/>
            <a:ext cx="895350" cy="362522"/>
            <a:chOff x="7067550" y="2075878"/>
            <a:chExt cx="895350" cy="362522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7067550" y="2075878"/>
              <a:ext cx="266700" cy="3625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334250" y="2075878"/>
              <a:ext cx="6286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 flipH="1" flipV="1">
            <a:off x="4216316" y="4441373"/>
            <a:ext cx="895350" cy="362522"/>
            <a:chOff x="7067550" y="2075878"/>
            <a:chExt cx="895350" cy="362522"/>
          </a:xfrm>
        </p:grpSpPr>
        <p:cxnSp>
          <p:nvCxnSpPr>
            <p:cNvPr id="24" name="直接连接符 23"/>
            <p:cNvCxnSpPr/>
            <p:nvPr/>
          </p:nvCxnSpPr>
          <p:spPr>
            <a:xfrm flipV="1">
              <a:off x="7067550" y="2075878"/>
              <a:ext cx="266700" cy="3625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334250" y="2075878"/>
              <a:ext cx="6286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H="1">
            <a:off x="3967988" y="2075878"/>
            <a:ext cx="895350" cy="362522"/>
            <a:chOff x="7067550" y="2075878"/>
            <a:chExt cx="895350" cy="362522"/>
          </a:xfrm>
        </p:grpSpPr>
        <p:cxnSp>
          <p:nvCxnSpPr>
            <p:cNvPr id="27" name="直接连接符 26"/>
            <p:cNvCxnSpPr/>
            <p:nvPr/>
          </p:nvCxnSpPr>
          <p:spPr>
            <a:xfrm flipV="1">
              <a:off x="7067550" y="2075878"/>
              <a:ext cx="266700" cy="3625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334250" y="2075878"/>
              <a:ext cx="6286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8044096" y="1912164"/>
            <a:ext cx="1425772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54"/>
          <p:cNvSpPr txBox="1">
            <a:spLocks noChangeArrowheads="1"/>
          </p:cNvSpPr>
          <p:nvPr/>
        </p:nvSpPr>
        <p:spPr bwMode="auto">
          <a:xfrm>
            <a:off x="7962900" y="2314192"/>
            <a:ext cx="28082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出资额：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300.00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</a:p>
          <a:p>
            <a:pPr eaLnBrk="1" hangingPunct="1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出资比例：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出资方式：现金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925522" y="4490534"/>
            <a:ext cx="2808287" cy="1208138"/>
            <a:chOff x="7925522" y="4490534"/>
            <a:chExt cx="2808287" cy="1208138"/>
          </a:xfrm>
        </p:grpSpPr>
        <p:sp>
          <p:nvSpPr>
            <p:cNvPr id="31" name="TextBox 58"/>
            <p:cNvSpPr txBox="1">
              <a:spLocks noChangeArrowheads="1"/>
            </p:cNvSpPr>
            <p:nvPr/>
          </p:nvSpPr>
          <p:spPr bwMode="auto">
            <a:xfrm>
              <a:off x="8032617" y="4490534"/>
              <a:ext cx="1437251" cy="4001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2" name="TextBox 68"/>
            <p:cNvSpPr txBox="1">
              <a:spLocks noChangeArrowheads="1"/>
            </p:cNvSpPr>
            <p:nvPr/>
          </p:nvSpPr>
          <p:spPr bwMode="auto">
            <a:xfrm>
              <a:off x="7925522" y="4836898"/>
              <a:ext cx="280828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出资额：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400.00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万元</a:t>
              </a:r>
            </a:p>
            <a:p>
              <a:pPr eaLnBrk="1" hangingPunct="1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出资比例：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出资方式：现金</a:t>
              </a:r>
            </a:p>
          </p:txBody>
        </p:sp>
      </p:grpSp>
      <p:sp>
        <p:nvSpPr>
          <p:cNvPr id="34" name="TextBox 62"/>
          <p:cNvSpPr txBox="1">
            <a:spLocks noChangeArrowheads="1"/>
          </p:cNvSpPr>
          <p:nvPr/>
        </p:nvSpPr>
        <p:spPr bwMode="auto">
          <a:xfrm>
            <a:off x="2514335" y="1921733"/>
            <a:ext cx="1417532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TextBox 69"/>
          <p:cNvSpPr txBox="1">
            <a:spLocks noChangeArrowheads="1"/>
          </p:cNvSpPr>
          <p:nvPr/>
        </p:nvSpPr>
        <p:spPr bwMode="auto">
          <a:xfrm>
            <a:off x="2638129" y="2356353"/>
            <a:ext cx="28082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出资额：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200.00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</a:p>
          <a:p>
            <a:pPr eaLnBrk="1" hangingPunct="1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出资比例：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出资方式：现金</a:t>
            </a:r>
          </a:p>
        </p:txBody>
      </p:sp>
      <p:sp>
        <p:nvSpPr>
          <p:cNvPr id="36" name="TextBox 62"/>
          <p:cNvSpPr txBox="1">
            <a:spLocks noChangeArrowheads="1"/>
          </p:cNvSpPr>
          <p:nvPr/>
        </p:nvSpPr>
        <p:spPr bwMode="auto">
          <a:xfrm>
            <a:off x="2710960" y="4575095"/>
            <a:ext cx="1507125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7" name="TextBox 69"/>
          <p:cNvSpPr txBox="1">
            <a:spLocks noChangeArrowheads="1"/>
          </p:cNvSpPr>
          <p:nvPr/>
        </p:nvSpPr>
        <p:spPr bwMode="auto">
          <a:xfrm>
            <a:off x="1516094" y="4995859"/>
            <a:ext cx="28082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出资额：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00.00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</a:p>
          <a:p>
            <a:pPr algn="r" eaLnBrk="1" hangingPunct="1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出资比例：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0%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出资方式：现金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 b="77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013" y="1697986"/>
            <a:ext cx="11041127" cy="4594884"/>
          </a:xfrm>
          <a:custGeom>
            <a:avLst/>
            <a:gdLst>
              <a:gd name="connsiteX0" fmla="*/ 0 w 7876585"/>
              <a:gd name="connsiteY0" fmla="*/ 0 h 2247900"/>
              <a:gd name="connsiteX1" fmla="*/ 7876585 w 7876585"/>
              <a:gd name="connsiteY1" fmla="*/ 0 h 2247900"/>
              <a:gd name="connsiteX2" fmla="*/ 7876585 w 7876585"/>
              <a:gd name="connsiteY2" fmla="*/ 2247900 h 2247900"/>
              <a:gd name="connsiteX3" fmla="*/ 0 w 7876585"/>
              <a:gd name="connsiteY3" fmla="*/ 2247900 h 2247900"/>
              <a:gd name="connsiteX4" fmla="*/ 0 w 7876585"/>
              <a:gd name="connsiteY4" fmla="*/ 0 h 2247900"/>
              <a:gd name="connsiteX0-1" fmla="*/ 1021976 w 7876585"/>
              <a:gd name="connsiteY0-2" fmla="*/ 13447 h 2247900"/>
              <a:gd name="connsiteX1-3" fmla="*/ 7876585 w 7876585"/>
              <a:gd name="connsiteY1-4" fmla="*/ 0 h 2247900"/>
              <a:gd name="connsiteX2-5" fmla="*/ 7876585 w 7876585"/>
              <a:gd name="connsiteY2-6" fmla="*/ 2247900 h 2247900"/>
              <a:gd name="connsiteX3-7" fmla="*/ 0 w 7876585"/>
              <a:gd name="connsiteY3-8" fmla="*/ 2247900 h 2247900"/>
              <a:gd name="connsiteX4-9" fmla="*/ 1021976 w 7876585"/>
              <a:gd name="connsiteY4-10" fmla="*/ 13447 h 2247900"/>
              <a:gd name="connsiteX0-11" fmla="*/ 5124 w 7876585"/>
              <a:gd name="connsiteY0-12" fmla="*/ 0 h 2267634"/>
              <a:gd name="connsiteX1-13" fmla="*/ 7876585 w 7876585"/>
              <a:gd name="connsiteY1-14" fmla="*/ 19734 h 2267634"/>
              <a:gd name="connsiteX2-15" fmla="*/ 7876585 w 7876585"/>
              <a:gd name="connsiteY2-16" fmla="*/ 2267634 h 2267634"/>
              <a:gd name="connsiteX3-17" fmla="*/ 0 w 7876585"/>
              <a:gd name="connsiteY3-18" fmla="*/ 2267634 h 2267634"/>
              <a:gd name="connsiteX4-19" fmla="*/ 5124 w 7876585"/>
              <a:gd name="connsiteY4-20" fmla="*/ 0 h 22676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76585" h="2267634">
                <a:moveTo>
                  <a:pt x="5124" y="0"/>
                </a:moveTo>
                <a:lnTo>
                  <a:pt x="7876585" y="19734"/>
                </a:lnTo>
                <a:lnTo>
                  <a:pt x="7876585" y="2267634"/>
                </a:lnTo>
                <a:lnTo>
                  <a:pt x="0" y="2267634"/>
                </a:lnTo>
                <a:lnTo>
                  <a:pt x="5124" y="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1483" y="1404965"/>
            <a:ext cx="10751964" cy="4632765"/>
            <a:chOff x="235647" y="778657"/>
            <a:chExt cx="11517154" cy="5539016"/>
          </a:xfrm>
        </p:grpSpPr>
        <p:sp>
          <p:nvSpPr>
            <p:cNvPr id="6" name="平行四边形 14"/>
            <p:cNvSpPr/>
            <p:nvPr/>
          </p:nvSpPr>
          <p:spPr>
            <a:xfrm rot="2652705">
              <a:off x="817653" y="778657"/>
              <a:ext cx="772072" cy="2577446"/>
            </a:xfrm>
            <a:custGeom>
              <a:avLst/>
              <a:gdLst>
                <a:gd name="connsiteX0" fmla="*/ 0 w 645193"/>
                <a:gd name="connsiteY0" fmla="*/ 1177116 h 1177116"/>
                <a:gd name="connsiteX1" fmla="*/ 161298 w 645193"/>
                <a:gd name="connsiteY1" fmla="*/ 0 h 1177116"/>
                <a:gd name="connsiteX2" fmla="*/ 645193 w 645193"/>
                <a:gd name="connsiteY2" fmla="*/ 0 h 1177116"/>
                <a:gd name="connsiteX3" fmla="*/ 483895 w 645193"/>
                <a:gd name="connsiteY3" fmla="*/ 1177116 h 1177116"/>
                <a:gd name="connsiteX4" fmla="*/ 0 w 645193"/>
                <a:gd name="connsiteY4" fmla="*/ 1177116 h 1177116"/>
                <a:gd name="connsiteX0-1" fmla="*/ 0 w 691653"/>
                <a:gd name="connsiteY0-2" fmla="*/ 1705544 h 1705544"/>
                <a:gd name="connsiteX1-3" fmla="*/ 161298 w 691653"/>
                <a:gd name="connsiteY1-4" fmla="*/ 528428 h 1705544"/>
                <a:gd name="connsiteX2-5" fmla="*/ 691653 w 691653"/>
                <a:gd name="connsiteY2-6" fmla="*/ 0 h 1705544"/>
                <a:gd name="connsiteX3-7" fmla="*/ 483895 w 691653"/>
                <a:gd name="connsiteY3-8" fmla="*/ 1705544 h 1705544"/>
                <a:gd name="connsiteX4-9" fmla="*/ 0 w 691653"/>
                <a:gd name="connsiteY4-10" fmla="*/ 1705544 h 1705544"/>
                <a:gd name="connsiteX0-11" fmla="*/ 0 w 691653"/>
                <a:gd name="connsiteY0-12" fmla="*/ 1705544 h 2155606"/>
                <a:gd name="connsiteX1-13" fmla="*/ 161298 w 691653"/>
                <a:gd name="connsiteY1-14" fmla="*/ 528428 h 2155606"/>
                <a:gd name="connsiteX2-15" fmla="*/ 691653 w 691653"/>
                <a:gd name="connsiteY2-16" fmla="*/ 0 h 2155606"/>
                <a:gd name="connsiteX3-17" fmla="*/ 438513 w 691653"/>
                <a:gd name="connsiteY3-18" fmla="*/ 2155606 h 2155606"/>
                <a:gd name="connsiteX4-19" fmla="*/ 0 w 691653"/>
                <a:gd name="connsiteY4-20" fmla="*/ 1705544 h 21556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1653" h="2155606">
                  <a:moveTo>
                    <a:pt x="0" y="1705544"/>
                  </a:moveTo>
                  <a:lnTo>
                    <a:pt x="161298" y="528428"/>
                  </a:lnTo>
                  <a:lnTo>
                    <a:pt x="691653" y="0"/>
                  </a:lnTo>
                  <a:lnTo>
                    <a:pt x="438513" y="2155606"/>
                  </a:lnTo>
                  <a:lnTo>
                    <a:pt x="0" y="1705544"/>
                  </a:lnTo>
                  <a:close/>
                </a:path>
              </a:pathLst>
            </a:custGeom>
            <a:solidFill>
              <a:srgbClr val="D4AA08"/>
            </a:solidFill>
            <a:ln>
              <a:solidFill>
                <a:srgbClr val="D4AA0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 rot="19347847">
              <a:off x="235647" y="1641325"/>
              <a:ext cx="2318867" cy="55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团队介绍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78504" y="1414891"/>
              <a:ext cx="11274297" cy="4902782"/>
            </a:xfrm>
            <a:prstGeom prst="rect">
              <a:avLst/>
            </a:prstGeom>
            <a:noFill/>
            <a:ln>
              <a:solidFill>
                <a:srgbClr val="D4A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83013" y="567280"/>
            <a:ext cx="2435915" cy="584775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</a:p>
        </p:txBody>
      </p:sp>
      <p:sp>
        <p:nvSpPr>
          <p:cNvPr id="10" name="矩形 9"/>
          <p:cNvSpPr/>
          <p:nvPr/>
        </p:nvSpPr>
        <p:spPr>
          <a:xfrm>
            <a:off x="2156803" y="3546775"/>
            <a:ext cx="2312894" cy="218289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62385" y="3546775"/>
            <a:ext cx="2312894" cy="218289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967967" y="3546775"/>
            <a:ext cx="2312894" cy="218289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450797" y="3853670"/>
            <a:ext cx="1645536" cy="369332"/>
          </a:xfrm>
          <a:prstGeom prst="rect">
            <a:avLst/>
          </a:prstGeom>
          <a:solidFill>
            <a:srgbClr val="D4AA0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技术总监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301645" y="3853670"/>
            <a:ext cx="1645536" cy="369332"/>
          </a:xfrm>
          <a:prstGeom prst="rect">
            <a:avLst/>
          </a:prstGeom>
          <a:solidFill>
            <a:srgbClr val="D4AA0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投资顾问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55891" y="4299311"/>
            <a:ext cx="211471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52710" y="4304309"/>
            <a:ext cx="211471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67055" y="4272744"/>
            <a:ext cx="211471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 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 添加文本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90481" y="3859505"/>
            <a:ext cx="1645536" cy="369332"/>
          </a:xfrm>
          <a:prstGeom prst="rect">
            <a:avLst/>
          </a:prstGeom>
          <a:solidFill>
            <a:srgbClr val="D4AA0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投资总监</a:t>
            </a:r>
          </a:p>
        </p:txBody>
      </p:sp>
      <p:sp>
        <p:nvSpPr>
          <p:cNvPr id="24" name="流程图: 或者 23"/>
          <p:cNvSpPr/>
          <p:nvPr/>
        </p:nvSpPr>
        <p:spPr>
          <a:xfrm>
            <a:off x="10858755" y="2097600"/>
            <a:ext cx="385237" cy="385237"/>
          </a:xfrm>
          <a:prstGeom prst="flowChartOr">
            <a:avLst/>
          </a:prstGeom>
          <a:noFill/>
          <a:ln>
            <a:solidFill>
              <a:srgbClr val="D4A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6"/>
          <a:stretch>
            <a:fillRect/>
          </a:stretch>
        </p:blipFill>
        <p:spPr>
          <a:xfrm>
            <a:off x="2156803" y="2497543"/>
            <a:ext cx="2318270" cy="1309582"/>
          </a:xfrm>
          <a:prstGeom prst="rect">
            <a:avLst/>
          </a:prstGeom>
          <a:ln>
            <a:solidFill>
              <a:srgbClr val="D4AA08"/>
            </a:solidFill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6"/>
          <a:stretch>
            <a:fillRect/>
          </a:stretch>
        </p:blipFill>
        <p:spPr>
          <a:xfrm>
            <a:off x="5062385" y="2497543"/>
            <a:ext cx="2318270" cy="1309582"/>
          </a:xfrm>
          <a:prstGeom prst="rect">
            <a:avLst/>
          </a:prstGeom>
          <a:ln>
            <a:solidFill>
              <a:srgbClr val="D4AA08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6"/>
          <a:stretch>
            <a:fillRect/>
          </a:stretch>
        </p:blipFill>
        <p:spPr>
          <a:xfrm>
            <a:off x="7962591" y="2497543"/>
            <a:ext cx="2318270" cy="1309582"/>
          </a:xfrm>
          <a:prstGeom prst="rect">
            <a:avLst/>
          </a:prstGeom>
          <a:ln>
            <a:solidFill>
              <a:srgbClr val="D4AA08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16.金融理财资产管理商务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2220</Words>
  <Application>Microsoft Office PowerPoint</Application>
  <PresentationFormat>宽屏</PresentationFormat>
  <Paragraphs>374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70</cp:revision>
  <dcterms:created xsi:type="dcterms:W3CDTF">2016-03-04T13:23:00Z</dcterms:created>
  <dcterms:modified xsi:type="dcterms:W3CDTF">2021-01-06T00:36:57Z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